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Default Extension="emf" ContentType="image/x-em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wdp" ContentType="image/vnd.ms-photo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3478"/>
    <a:srgbClr val="1F497D"/>
    <a:srgbClr val="0CC6DE"/>
    <a:srgbClr val="85C71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>
        <p:scale>
          <a:sx n="84" d="100"/>
          <a:sy n="84" d="100"/>
        </p:scale>
        <p:origin x="-1048" y="-2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20FA41-276C-4E73-BEB3-3B63BD964D94}" type="datetimeFigureOut">
              <a:rPr lang="de-DE"/>
              <a:pPr/>
              <a:t>26/03/14</a:t>
            </a:fld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9FE790-7842-4A3F-A03E-027BB418786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493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hg-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9" descr="m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4188"/>
            <a:ext cx="2895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10" descr="ipog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12684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/>
              <a:t>www.physicsmasterclasses.org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48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hg neutr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8" descr="m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ipog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>
            <a:lvl1pPr>
              <a:defRPr>
                <a:solidFill>
                  <a:srgbClr val="85C714"/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362075"/>
          </a:xfrm>
        </p:spPr>
        <p:txBody>
          <a:bodyPr anchor="t"/>
          <a:lstStyle>
            <a:lvl1pPr algn="l">
              <a:spcAft>
                <a:spcPts val="0"/>
              </a:spcAft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/>
              <a:t>www.physicsmasterclasses.org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88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hg neutr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0" descr="m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1" descr="ipog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7772400" cy="1362075"/>
          </a:xfrm>
        </p:spPr>
        <p:txBody>
          <a:bodyPr anchor="t"/>
          <a:lstStyle>
            <a:lvl1pPr algn="l">
              <a:spcAft>
                <a:spcPts val="0"/>
              </a:spcAft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5C71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/>
              <a:t>www.physicsmasterclasses.org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32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 descr="hg neutr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7938"/>
            <a:ext cx="972185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5" descr="m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775325"/>
            <a:ext cx="23304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6" descr="ipog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03925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2000" b="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/>
              <a:t>www.physicsmasterclasses.org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474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8" name="Bild 8" descr="mc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4188"/>
            <a:ext cx="2895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ild 9" descr="ipogg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12684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04800" y="6492875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000" baseline="30000">
                <a:solidFill>
                  <a:srgbClr val="0CC6DE"/>
                </a:solidFill>
              </a:defRPr>
            </a:lvl1pPr>
          </a:lstStyle>
          <a:p>
            <a:r>
              <a:rPr lang="de-DE"/>
              <a:t>www.physicsmasterclasses.org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0CC6DE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CC6DE"/>
          </a:solidFill>
          <a:latin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3478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3478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85C714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85C714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85C71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masterclasses.org/" TargetMode="External"/><Relationship Id="rId4" Type="http://schemas.openxmlformats.org/officeDocument/2006/relationships/image" Target="../media/image6.em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9322" y="4938891"/>
            <a:ext cx="1214526" cy="5486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0442" y="5013176"/>
            <a:ext cx="1728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Masterclass</a:t>
            </a:r>
            <a:r>
              <a:rPr lang="fr-FR" sz="2000" b="1" dirty="0" smtClean="0"/>
              <a:t> @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333977" y="5105623"/>
            <a:ext cx="123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CEA Saclay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6226" y="5493856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25 mars 2014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483767" y="5863188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de Louviers </a:t>
            </a:r>
          </a:p>
        </p:txBody>
      </p:sp>
      <p:sp>
        <p:nvSpPr>
          <p:cNvPr id="10" name="Espace réservé du pied de page 1"/>
          <p:cNvSpPr txBox="1">
            <a:spLocks/>
          </p:cNvSpPr>
          <p:nvPr/>
        </p:nvSpPr>
        <p:spPr>
          <a:xfrm>
            <a:off x="15527" y="6601852"/>
            <a:ext cx="3318449" cy="25614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fr-FR" sz="1050" b="1" i="1" dirty="0" smtClean="0">
                <a:solidFill>
                  <a:schemeClr val="bg1">
                    <a:lumMod val="65000"/>
                  </a:schemeClr>
                </a:solidFill>
              </a:rPr>
              <a:t>Sophie Cavata - MasterClass LHC 2014  à l'</a:t>
            </a:r>
            <a:r>
              <a:rPr lang="fr-FR" sz="1050" b="1" i="1" dirty="0" err="1" smtClean="0">
                <a:solidFill>
                  <a:schemeClr val="bg1">
                    <a:lumMod val="65000"/>
                  </a:schemeClr>
                </a:solidFill>
              </a:rPr>
              <a:t>Irfu</a:t>
            </a:r>
            <a:endParaRPr lang="fr-FR" sz="105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528" y="6601852"/>
            <a:ext cx="313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Les </a:t>
            </a:r>
            <a:r>
              <a:rPr lang="fr-FR" b="1" dirty="0" err="1" smtClean="0">
                <a:solidFill>
                  <a:schemeClr val="tx2"/>
                </a:solidFill>
              </a:rPr>
              <a:t>Masterclasses</a:t>
            </a:r>
            <a:r>
              <a:rPr lang="fr-FR" b="1" dirty="0" smtClean="0">
                <a:solidFill>
                  <a:schemeClr val="tx2"/>
                </a:solidFill>
              </a:rPr>
              <a:t> du CERN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7173" name="Rectangle 5"/>
          <p:cNvSpPr>
            <a:spLocks noGrp="1"/>
          </p:cNvSpPr>
          <p:nvPr>
            <p:ph type="body" idx="4294967295"/>
          </p:nvPr>
        </p:nvSpPr>
        <p:spPr>
          <a:xfrm>
            <a:off x="0" y="1385392"/>
            <a:ext cx="8435280" cy="5472608"/>
          </a:xfrm>
        </p:spPr>
        <p:txBody>
          <a:bodyPr/>
          <a:lstStyle/>
          <a:p>
            <a:r>
              <a:rPr lang="fr-FR" sz="1400" dirty="0" smtClean="0"/>
              <a:t>Les </a:t>
            </a:r>
            <a:r>
              <a:rPr lang="fr-FR" sz="1400" dirty="0" err="1" smtClean="0"/>
              <a:t>Masterclasses</a:t>
            </a:r>
            <a:r>
              <a:rPr lang="fr-FR" sz="1400" dirty="0" smtClean="0"/>
              <a:t> existent </a:t>
            </a:r>
            <a:r>
              <a:rPr lang="fr-FR" sz="1400" b="1" dirty="0" smtClean="0"/>
              <a:t>depuis 2005 </a:t>
            </a:r>
            <a:r>
              <a:rPr lang="fr-FR" sz="1400" dirty="0" smtClean="0"/>
              <a:t>en partenariat avec le CERN,  le plus grand laboratoire de physique des particules du monde!            </a:t>
            </a:r>
            <a:r>
              <a:rPr lang="fr-FR" sz="1400" dirty="0" smtClean="0">
                <a:hlinkClick r:id="rId3"/>
              </a:rPr>
              <a:t>http://www.physicsmasterclasses.org/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Plus de </a:t>
            </a:r>
            <a:r>
              <a:rPr lang="fr-FR" sz="1400" b="1" dirty="0" smtClean="0"/>
              <a:t>10 000 étudiants de 40 pays </a:t>
            </a:r>
            <a:r>
              <a:rPr lang="fr-FR" sz="1400" dirty="0" smtClean="0"/>
              <a:t>sur tous les continents (Europe, Amériques, Afrique, Asie-Pacifique) visiteront  ~ </a:t>
            </a:r>
            <a:r>
              <a:rPr lang="fr-FR" sz="1400" b="1" dirty="0" smtClean="0"/>
              <a:t>200 laboratoires </a:t>
            </a:r>
            <a:r>
              <a:rPr lang="fr-FR" sz="1400" dirty="0" smtClean="0"/>
              <a:t>le temps d’une journée</a:t>
            </a:r>
          </a:p>
          <a:p>
            <a:endParaRPr lang="fr-FR" sz="1400" dirty="0"/>
          </a:p>
          <a:p>
            <a:r>
              <a:rPr lang="fr-FR" sz="1400" dirty="0" smtClean="0"/>
              <a:t> Les sessions 2014 s’étalent sur 4 semaines </a:t>
            </a:r>
            <a:r>
              <a:rPr lang="fr-FR" sz="1200" dirty="0" smtClean="0"/>
              <a:t>(du 12/03  au 12/04)</a:t>
            </a:r>
          </a:p>
          <a:p>
            <a:endParaRPr lang="fr-FR" sz="1400" dirty="0" smtClean="0"/>
          </a:p>
          <a:p>
            <a:r>
              <a:rPr lang="fr-FR" sz="1400" u="sng" dirty="0" smtClean="0"/>
              <a:t>Programme</a:t>
            </a:r>
            <a:r>
              <a:rPr lang="fr-FR" sz="1400" dirty="0" smtClean="0"/>
              <a:t> :</a:t>
            </a:r>
            <a:endParaRPr lang="fr-FR" sz="1400" dirty="0"/>
          </a:p>
          <a:p>
            <a:pPr lvl="1">
              <a:buClr>
                <a:srgbClr val="7030A0"/>
              </a:buClr>
              <a:buSzPct val="91000"/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7030A0"/>
                </a:solidFill>
              </a:rPr>
              <a:t>Mini-conférences pour introduire notre science</a:t>
            </a:r>
          </a:p>
          <a:p>
            <a:pPr lvl="1">
              <a:buClr>
                <a:srgbClr val="7030A0"/>
              </a:buClr>
              <a:buSzPct val="91000"/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7030A0"/>
                </a:solidFill>
              </a:rPr>
              <a:t>Travaux pratiques sur ordinateurs utilisant de vraies données du LHC  (grande nouveauté depuis l’année dernière)</a:t>
            </a:r>
          </a:p>
          <a:p>
            <a:pPr lvl="1">
              <a:buClr>
                <a:srgbClr val="7030A0"/>
              </a:buClr>
              <a:buSzPct val="91000"/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7030A0"/>
                </a:solidFill>
              </a:rPr>
              <a:t>Visites </a:t>
            </a:r>
          </a:p>
          <a:p>
            <a:pPr lvl="1">
              <a:buClr>
                <a:srgbClr val="7030A0"/>
              </a:buClr>
              <a:buSzPct val="91000"/>
              <a:buFont typeface="Wingdings" pitchFamily="2" charset="2"/>
              <a:buChar char="q"/>
            </a:pPr>
            <a:r>
              <a:rPr lang="fr-FR" sz="1400" dirty="0" smtClean="0">
                <a:solidFill>
                  <a:srgbClr val="7030A0"/>
                </a:solidFill>
              </a:rPr>
              <a:t>Conférence vidéo avec le CERN pour terminer la journée – </a:t>
            </a:r>
            <a:r>
              <a:rPr lang="fr-FR" sz="1400" dirty="0" err="1" smtClean="0">
                <a:solidFill>
                  <a:srgbClr val="7030A0"/>
                </a:solidFill>
              </a:rPr>
              <a:t>you</a:t>
            </a:r>
            <a:r>
              <a:rPr lang="fr-FR" sz="1400" dirty="0" smtClean="0">
                <a:solidFill>
                  <a:srgbClr val="7030A0"/>
                </a:solidFill>
              </a:rPr>
              <a:t> </a:t>
            </a:r>
            <a:r>
              <a:rPr lang="fr-FR" sz="1400" dirty="0" err="1" smtClean="0">
                <a:solidFill>
                  <a:srgbClr val="7030A0"/>
                </a:solidFill>
              </a:rPr>
              <a:t>will</a:t>
            </a:r>
            <a:r>
              <a:rPr lang="fr-FR" sz="1400" dirty="0" smtClean="0">
                <a:solidFill>
                  <a:srgbClr val="7030A0"/>
                </a:solidFill>
              </a:rPr>
              <a:t> have to </a:t>
            </a:r>
            <a:r>
              <a:rPr lang="fr-FR" sz="1400" dirty="0" err="1" smtClean="0">
                <a:solidFill>
                  <a:srgbClr val="7030A0"/>
                </a:solidFill>
              </a:rPr>
              <a:t>speak</a:t>
            </a:r>
            <a:r>
              <a:rPr lang="fr-FR" sz="1400" dirty="0" smtClean="0">
                <a:solidFill>
                  <a:srgbClr val="7030A0"/>
                </a:solidFill>
              </a:rPr>
              <a:t> </a:t>
            </a:r>
            <a:r>
              <a:rPr lang="fr-FR" sz="1400" dirty="0" err="1" smtClean="0">
                <a:solidFill>
                  <a:srgbClr val="7030A0"/>
                </a:solidFill>
              </a:rPr>
              <a:t>english</a:t>
            </a:r>
            <a:r>
              <a:rPr lang="fr-FR" sz="1400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1400" dirty="0" smtClean="0"/>
              <a:t> </a:t>
            </a:r>
          </a:p>
          <a:p>
            <a:pPr marL="0" indent="0" algn="ctr">
              <a:buNone/>
            </a:pPr>
            <a:r>
              <a:rPr lang="fr-FR" sz="2800" b="1" dirty="0"/>
              <a:t>Bienvenue </a:t>
            </a:r>
            <a:r>
              <a:rPr lang="fr-FR" sz="2800" b="1" dirty="0" smtClean="0"/>
              <a:t>!</a:t>
            </a:r>
            <a:endParaRPr lang="fr-FR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684" y="5873868"/>
            <a:ext cx="1080120" cy="96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309320"/>
            <a:ext cx="1237964" cy="55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927" t="8619" r="19788" b="37312"/>
          <a:stretch/>
        </p:blipFill>
        <p:spPr bwMode="auto">
          <a:xfrm>
            <a:off x="0" y="503239"/>
            <a:ext cx="9013371" cy="618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3224" y="2852936"/>
            <a:ext cx="1224136" cy="3830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414713" y="963494"/>
            <a:ext cx="4571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36772" y="1179518"/>
            <a:ext cx="4571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4355976" y="1323534"/>
            <a:ext cx="144016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5355" y="149865"/>
            <a:ext cx="547260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dirty="0" smtClean="0"/>
              <a:t>http://www.physicsmasterclasses.org/index.php?cat=schedule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930008" y="3878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490844" y="5334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est là !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003699" y="4523244"/>
            <a:ext cx="3387701" cy="1594360"/>
            <a:chOff x="707109" y="4858976"/>
            <a:chExt cx="3387701" cy="1594360"/>
          </a:xfrm>
        </p:grpSpPr>
        <p:sp>
          <p:nvSpPr>
            <p:cNvPr id="12" name="Ellipse 11"/>
            <p:cNvSpPr/>
            <p:nvPr/>
          </p:nvSpPr>
          <p:spPr>
            <a:xfrm>
              <a:off x="3014690" y="5877272"/>
              <a:ext cx="1080120" cy="576064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707109" y="4858976"/>
              <a:ext cx="2377151" cy="122967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527" y="6287700"/>
            <a:ext cx="1237964" cy="55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0" y="546100"/>
            <a:ext cx="9563100" cy="5702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680" t="41687" r="23108" b="19532"/>
          <a:stretch/>
        </p:blipFill>
        <p:spPr bwMode="auto">
          <a:xfrm>
            <a:off x="156523" y="3501008"/>
            <a:ext cx="8874432" cy="298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35896" y="3573506"/>
            <a:ext cx="653690" cy="431436"/>
          </a:xfrm>
          <a:prstGeom prst="rect">
            <a:avLst/>
          </a:prstGeom>
        </p:spPr>
      </p:pic>
      <p:pic>
        <p:nvPicPr>
          <p:cNvPr id="8" name="Picture 2" descr="http://irfu.cea.fr/Images/astImg/2411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665" b="8115"/>
          <a:stretch/>
        </p:blipFill>
        <p:spPr bwMode="auto">
          <a:xfrm>
            <a:off x="6732240" y="4132496"/>
            <a:ext cx="1860308" cy="1166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quantumdiaries.org/wp-content/uploads/2011/06/cernmu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160" r="18888"/>
          <a:stretch/>
        </p:blipFill>
        <p:spPr bwMode="auto">
          <a:xfrm>
            <a:off x="6588224" y="908720"/>
            <a:ext cx="1761564" cy="160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3110838"/>
            <a:ext cx="5544616" cy="5014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80" y="6093296"/>
            <a:ext cx="5544616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87868"/>
            <a:ext cx="606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/>
              <a:t>https://indico.in2p3.fr/conferenceDisplay.py?confId=</a:t>
            </a:r>
            <a:r>
              <a:rPr lang="fr-FR" u="sng" dirty="0" smtClean="0"/>
              <a:t>9998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816823" y="3079992"/>
            <a:ext cx="255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HANNA Remie, KUKLA Romain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2356" y="6093296"/>
            <a:ext cx="313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Echange direct entre vous et les </a:t>
            </a:r>
          </a:p>
          <a:p>
            <a:r>
              <a:rPr lang="fr-FR" sz="1200" b="1" dirty="0"/>
              <a:t>modérateurs du </a:t>
            </a:r>
            <a:r>
              <a:rPr lang="fr-FR" sz="1200" b="1" dirty="0" smtClean="0"/>
              <a:t>CERN 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1560" y="6381328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Ils vous poseront des questions et vous aussi !</a:t>
            </a:r>
          </a:p>
          <a:p>
            <a:r>
              <a:rPr lang="fr-FR" sz="1200" b="1" dirty="0"/>
              <a:t>Recherche volontaire(s) pour parler Anglais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330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71450" y="787400"/>
            <a:ext cx="8451850" cy="5919788"/>
            <a:chOff x="0" y="179815"/>
            <a:chExt cx="9105900" cy="6872919"/>
          </a:xfrm>
        </p:grpSpPr>
        <p:sp>
          <p:nvSpPr>
            <p:cNvPr id="17422" name="Text Box 13"/>
            <p:cNvSpPr txBox="1">
              <a:spLocks noChangeArrowheads="1"/>
            </p:cNvSpPr>
            <p:nvPr/>
          </p:nvSpPr>
          <p:spPr bwMode="auto">
            <a:xfrm>
              <a:off x="2671083" y="179815"/>
              <a:ext cx="952500" cy="277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36576" tIns="27432" rIns="36576" bIns="0"/>
            <a:lstStyle/>
            <a:p>
              <a:pPr algn="ctr"/>
              <a:r>
                <a:rPr lang="fr-FR" sz="1200" b="1">
                  <a:solidFill>
                    <a:srgbClr val="000000"/>
                  </a:solidFill>
                  <a:cs typeface="Arial" charset="0"/>
                </a:rPr>
                <a:t>4 PÔLES</a:t>
              </a:r>
            </a:p>
          </p:txBody>
        </p:sp>
        <p:sp>
          <p:nvSpPr>
            <p:cNvPr id="17423" name="Text Box 23"/>
            <p:cNvSpPr txBox="1">
              <a:spLocks noChangeArrowheads="1"/>
            </p:cNvSpPr>
            <p:nvPr/>
          </p:nvSpPr>
          <p:spPr bwMode="auto">
            <a:xfrm>
              <a:off x="5200650" y="1270000"/>
              <a:ext cx="1533525" cy="206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36576" tIns="27432" rIns="36576" bIns="0"/>
            <a:lstStyle/>
            <a:p>
              <a:pPr algn="ctr"/>
              <a:r>
                <a:rPr lang="fr-FR" sz="1200" b="1">
                  <a:solidFill>
                    <a:srgbClr val="000000"/>
                  </a:solidFill>
                  <a:cs typeface="Arial" charset="0"/>
                </a:rPr>
                <a:t>2 Directions</a:t>
              </a:r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5734802" y="2603492"/>
              <a:ext cx="1123699" cy="65798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fr-FR" sz="1000">
                  <a:solidFill>
                    <a:srgbClr val="000000"/>
                  </a:solidFill>
                  <a:cs typeface="Arial"/>
                </a:rPr>
                <a:t>GANIL</a:t>
              </a:r>
            </a:p>
          </p:txBody>
        </p:sp>
        <p:pic>
          <p:nvPicPr>
            <p:cNvPr id="17425" name="Picture 75" descr="http://www-dsm.cea.fr/var/cea/storage/images/la-dsm/les-instituts/ganil/1729-3-fre-FR/Ganil_ta.jpg"/>
            <p:cNvPicPr>
              <a:picLocks noChangeAspect="1" noChangeArrowheads="1"/>
            </p:cNvPicPr>
            <p:nvPr/>
          </p:nvPicPr>
          <p:blipFill>
            <a:blip r:embed="rId2"/>
            <a:srcRect t="40129" b="36011"/>
            <a:stretch>
              <a:fillRect/>
            </a:stretch>
          </p:blipFill>
          <p:spPr bwMode="auto">
            <a:xfrm>
              <a:off x="5749135" y="2632075"/>
              <a:ext cx="609599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Text Box 24"/>
            <p:cNvSpPr txBox="1">
              <a:spLocks noChangeArrowheads="1"/>
            </p:cNvSpPr>
            <p:nvPr/>
          </p:nvSpPr>
          <p:spPr bwMode="auto">
            <a:xfrm>
              <a:off x="5853112" y="2349500"/>
              <a:ext cx="1266825" cy="206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36576" tIns="27432" rIns="36576" bIns="0"/>
            <a:lstStyle/>
            <a:p>
              <a:pPr algn="ctr"/>
              <a:r>
                <a:rPr lang="fr-FR" sz="1200" b="1">
                  <a:solidFill>
                    <a:srgbClr val="000000"/>
                  </a:solidFill>
                  <a:cs typeface="Arial" charset="0"/>
                </a:rPr>
                <a:t>7 Instituts</a:t>
              </a:r>
            </a:p>
          </p:txBody>
        </p: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4821475" y="6413178"/>
              <a:ext cx="694402" cy="62849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>
                  <a:solidFill>
                    <a:srgbClr val="000000"/>
                  </a:solidFill>
                  <a:cs typeface="Arial"/>
                </a:rPr>
                <a:t>SACM</a:t>
              </a: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4044977" y="6413178"/>
              <a:ext cx="696112" cy="62849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>
                  <a:solidFill>
                    <a:srgbClr val="000000"/>
                  </a:solidFill>
                  <a:cs typeface="Arial"/>
                </a:rPr>
                <a:t>SEDI</a:t>
              </a: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5596263" y="6422394"/>
              <a:ext cx="696113" cy="62665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 dirty="0">
                  <a:solidFill>
                    <a:srgbClr val="000000"/>
                  </a:solidFill>
                  <a:cs typeface="Arial"/>
                </a:rPr>
                <a:t>SIS</a:t>
              </a: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7161233" y="6422394"/>
              <a:ext cx="696112" cy="62665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>
                  <a:solidFill>
                    <a:srgbClr val="000000"/>
                  </a:solidFill>
                  <a:cs typeface="Arial"/>
                </a:rPr>
                <a:t>SPhN</a:t>
              </a: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7920628" y="6422394"/>
              <a:ext cx="696112" cy="62665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>
                  <a:solidFill>
                    <a:srgbClr val="000000"/>
                  </a:solidFill>
                  <a:cs typeface="Arial"/>
                </a:rPr>
                <a:t>SPP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6369341" y="6424236"/>
              <a:ext cx="696113" cy="62849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 dirty="0" err="1">
                  <a:solidFill>
                    <a:srgbClr val="000000"/>
                  </a:solidFill>
                  <a:cs typeface="Arial"/>
                </a:rPr>
                <a:t>SAp</a:t>
              </a:r>
              <a:endParaRPr lang="fr-FR" sz="140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7433" name="Line 42"/>
            <p:cNvSpPr>
              <a:spLocks noChangeShapeType="1"/>
            </p:cNvSpPr>
            <p:nvPr/>
          </p:nvSpPr>
          <p:spPr bwMode="auto">
            <a:xfrm>
              <a:off x="628652" y="404260"/>
              <a:ext cx="5193505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266767" y="530004"/>
              <a:ext cx="1496556" cy="7298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 dirty="0">
                  <a:solidFill>
                    <a:srgbClr val="000000"/>
                  </a:solidFill>
                  <a:cs typeface="Arial"/>
                </a:rPr>
                <a:t>Recherche</a:t>
              </a:r>
            </a:p>
            <a:p>
              <a:pPr algn="ctr">
                <a:defRPr sz="1000"/>
              </a:pPr>
              <a:r>
                <a:rPr lang="fr-FR" sz="1400" dirty="0">
                  <a:solidFill>
                    <a:srgbClr val="000000"/>
                  </a:solidFill>
                  <a:cs typeface="Arial"/>
                </a:rPr>
                <a:t>Technologique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105393" y="530004"/>
              <a:ext cx="1494845" cy="72986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 dirty="0">
                  <a:solidFill>
                    <a:srgbClr val="000000"/>
                  </a:solidFill>
                  <a:cs typeface="Arial"/>
                </a:rPr>
                <a:t>Recherche</a:t>
              </a:r>
            </a:p>
            <a:p>
              <a:pPr algn="ctr">
                <a:defRPr sz="1000"/>
              </a:pPr>
              <a:r>
                <a:rPr lang="fr-FR" sz="1400" dirty="0">
                  <a:solidFill>
                    <a:srgbClr val="000000"/>
                  </a:solidFill>
                  <a:cs typeface="Arial"/>
                </a:rPr>
                <a:t>Fondamentale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0" y="511573"/>
              <a:ext cx="1267369" cy="7298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 dirty="0">
                  <a:solidFill>
                    <a:srgbClr val="000000"/>
                  </a:solidFill>
                  <a:cs typeface="Arial"/>
                </a:rPr>
                <a:t>Défense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513660" y="539220"/>
              <a:ext cx="1496555" cy="72986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 dirty="0">
                  <a:solidFill>
                    <a:srgbClr val="000000"/>
                  </a:solidFill>
                  <a:cs typeface="Arial"/>
                </a:rPr>
                <a:t>Energie Nucléaire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638467" y="1587943"/>
              <a:ext cx="1123700" cy="656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27432" tIns="22860" rIns="27432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000" dirty="0">
                  <a:solidFill>
                    <a:srgbClr val="000000"/>
                  </a:solidFill>
                  <a:cs typeface="Arial"/>
                </a:rPr>
                <a:t>Direction des Sciences du Vivant</a:t>
              </a:r>
            </a:p>
          </p:txBody>
        </p:sp>
        <p:sp>
          <p:nvSpPr>
            <p:cNvPr id="17439" name="Line 58"/>
            <p:cNvSpPr>
              <a:spLocks noChangeShapeType="1"/>
            </p:cNvSpPr>
            <p:nvPr/>
          </p:nvSpPr>
          <p:spPr bwMode="auto">
            <a:xfrm flipH="1">
              <a:off x="6734175" y="5378450"/>
              <a:ext cx="19050" cy="1028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0" name="Text Box 63"/>
            <p:cNvSpPr txBox="1">
              <a:spLocks noChangeArrowheads="1"/>
            </p:cNvSpPr>
            <p:nvPr/>
          </p:nvSpPr>
          <p:spPr bwMode="auto">
            <a:xfrm>
              <a:off x="6172200" y="5508625"/>
              <a:ext cx="1266825" cy="254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36576" tIns="27432" rIns="36576" bIns="0"/>
            <a:lstStyle/>
            <a:p>
              <a:pPr algn="ctr"/>
              <a:r>
                <a:rPr lang="fr-FR" sz="1200" b="1">
                  <a:solidFill>
                    <a:srgbClr val="000000"/>
                  </a:solidFill>
                  <a:cs typeface="Arial" charset="0"/>
                </a:rPr>
                <a:t>1 Direction</a:t>
              </a:r>
            </a:p>
          </p:txBody>
        </p:sp>
        <p:sp>
          <p:nvSpPr>
            <p:cNvPr id="22" name="Text Box 64"/>
            <p:cNvSpPr txBox="1">
              <a:spLocks noChangeArrowheads="1"/>
            </p:cNvSpPr>
            <p:nvPr/>
          </p:nvSpPr>
          <p:spPr bwMode="auto">
            <a:xfrm>
              <a:off x="5601395" y="5416062"/>
              <a:ext cx="694402" cy="29858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400">
                  <a:solidFill>
                    <a:srgbClr val="000000"/>
                  </a:solidFill>
                  <a:cs typeface="Arial"/>
                </a:rPr>
                <a:t>Dir</a:t>
              </a:r>
            </a:p>
          </p:txBody>
        </p:sp>
        <p:sp>
          <p:nvSpPr>
            <p:cNvPr id="17442" name="Line 65"/>
            <p:cNvSpPr>
              <a:spLocks noChangeShapeType="1"/>
            </p:cNvSpPr>
            <p:nvPr/>
          </p:nvSpPr>
          <p:spPr bwMode="auto">
            <a:xfrm flipH="1">
              <a:off x="6762750" y="5387975"/>
              <a:ext cx="171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3" name="Text Box 25"/>
            <p:cNvSpPr txBox="1">
              <a:spLocks noChangeArrowheads="1"/>
            </p:cNvSpPr>
            <p:nvPr/>
          </p:nvSpPr>
          <p:spPr bwMode="auto">
            <a:xfrm>
              <a:off x="6105525" y="5994400"/>
              <a:ext cx="1266825" cy="2254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36576" tIns="27432" rIns="36576" bIns="0"/>
            <a:lstStyle/>
            <a:p>
              <a:pPr algn="ctr"/>
              <a:r>
                <a:rPr lang="fr-FR" sz="1200" b="1">
                  <a:solidFill>
                    <a:srgbClr val="000000"/>
                  </a:solidFill>
                  <a:cs typeface="Arial" charset="0"/>
                </a:rPr>
                <a:t>et 6 Services</a:t>
              </a:r>
            </a:p>
          </p:txBody>
        </p:sp>
        <p:sp>
          <p:nvSpPr>
            <p:cNvPr id="17444" name="AutoShape 40"/>
            <p:cNvSpPr>
              <a:spLocks noChangeArrowheads="1"/>
            </p:cNvSpPr>
            <p:nvPr/>
          </p:nvSpPr>
          <p:spPr bwMode="auto">
            <a:xfrm>
              <a:off x="2568228" y="3349625"/>
              <a:ext cx="3508722" cy="1219200"/>
            </a:xfrm>
            <a:prstGeom prst="wedgeEllipseCallout">
              <a:avLst>
                <a:gd name="adj1" fmla="val 105194"/>
                <a:gd name="adj2" fmla="val 771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7432" tIns="22860" rIns="0" bIns="0"/>
            <a:lstStyle/>
            <a:p>
              <a:r>
                <a:rPr lang="fr-FR" sz="1000" b="1">
                  <a:solidFill>
                    <a:srgbClr val="000000"/>
                  </a:solidFill>
                  <a:cs typeface="Arial" charset="0"/>
                </a:rPr>
                <a:t>Effectif :  620 salariés CDI</a:t>
              </a:r>
            </a:p>
            <a:p>
              <a:r>
                <a:rPr lang="fr-FR" sz="1000" b="1">
                  <a:solidFill>
                    <a:srgbClr val="000000"/>
                  </a:solidFill>
                  <a:cs typeface="Arial" charset="0"/>
                </a:rPr>
                <a:t>                dont :  441 cadres</a:t>
              </a:r>
            </a:p>
            <a:p>
              <a:r>
                <a:rPr lang="fr-FR" sz="1000" b="1">
                  <a:solidFill>
                    <a:srgbClr val="000000"/>
                  </a:solidFill>
                  <a:cs typeface="Arial" charset="0"/>
                </a:rPr>
                <a:t>                            179 non cadres</a:t>
              </a:r>
            </a:p>
            <a:p>
              <a:r>
                <a:rPr lang="fr-FR" sz="1000" b="1">
                  <a:solidFill>
                    <a:srgbClr val="000000"/>
                  </a:solidFill>
                  <a:cs typeface="Arial" charset="0"/>
                </a:rPr>
                <a:t>                </a:t>
              </a:r>
              <a:r>
                <a:rPr lang="fr-FR" sz="1000" b="1">
                  <a:solidFill>
                    <a:srgbClr val="000000"/>
                  </a:solidFill>
                  <a:latin typeface="Agency FB" pitchFamily="34" charset="0"/>
                  <a:cs typeface="Arial" charset="0"/>
                </a:rPr>
                <a:t>≈</a:t>
              </a:r>
              <a:r>
                <a:rPr lang="fr-FR" sz="1000" b="1">
                  <a:solidFill>
                    <a:srgbClr val="000000"/>
                  </a:solidFill>
                  <a:cs typeface="Arial" charset="0"/>
                </a:rPr>
                <a:t>200 collaborateurs divers </a:t>
              </a:r>
            </a:p>
          </p:txBody>
        </p:sp>
        <p:sp>
          <p:nvSpPr>
            <p:cNvPr id="17445" name="AutoShape 67"/>
            <p:cNvSpPr>
              <a:spLocks noChangeArrowheads="1"/>
            </p:cNvSpPr>
            <p:nvPr/>
          </p:nvSpPr>
          <p:spPr bwMode="auto">
            <a:xfrm>
              <a:off x="3111311" y="5051424"/>
              <a:ext cx="2022666" cy="476250"/>
            </a:xfrm>
            <a:prstGeom prst="wedgeEllipseCallout">
              <a:avLst>
                <a:gd name="adj1" fmla="val 70856"/>
                <a:gd name="adj2" fmla="val 4607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7432" tIns="22860" rIns="0" bIns="0"/>
            <a:lstStyle/>
            <a:p>
              <a:r>
                <a:rPr lang="fr-FR" sz="1000" b="1">
                  <a:solidFill>
                    <a:srgbClr val="000000"/>
                  </a:solidFill>
                  <a:cs typeface="Arial" charset="0"/>
                </a:rPr>
                <a:t>Effectif : 40 salariés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6099106" y="1597159"/>
              <a:ext cx="1123700" cy="6579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27432" tIns="22860" rIns="27432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000"/>
              </a:pPr>
              <a:r>
                <a:rPr lang="fr-FR" sz="1000" dirty="0">
                  <a:solidFill>
                    <a:srgbClr val="000000"/>
                  </a:solidFill>
                  <a:cs typeface="Arial"/>
                </a:rPr>
                <a:t>Direction des Sciences de la Matière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6076872" y="2885485"/>
              <a:ext cx="1123699" cy="65245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fr-FR" sz="1000">
                  <a:solidFill>
                    <a:srgbClr val="000000"/>
                  </a:solidFill>
                  <a:cs typeface="Arial"/>
                </a:rPr>
                <a:t>INAC</a:t>
              </a:r>
            </a:p>
          </p:txBody>
        </p:sp>
        <p:pic>
          <p:nvPicPr>
            <p:cNvPr id="17448" name="Picture 76" descr="http://www-dsm.cea.fr/var/cea/storage/images/la-dsm/les-instituts/inac/1645-13-fre-FR/Inac_t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4575" y="2908300"/>
              <a:ext cx="4191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6477094" y="3193283"/>
              <a:ext cx="1123699" cy="648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fr-FR" sz="1000">
                  <a:solidFill>
                    <a:srgbClr val="000000"/>
                  </a:solidFill>
                  <a:cs typeface="Arial"/>
                </a:rPr>
                <a:t>IPhT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6848239" y="3442101"/>
              <a:ext cx="1123700" cy="65245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fr-FR" sz="1000">
                  <a:solidFill>
                    <a:srgbClr val="000000"/>
                  </a:solidFill>
                  <a:cs typeface="Arial"/>
                </a:rPr>
                <a:t>Iramis</a:t>
              </a:r>
            </a:p>
          </p:txBody>
        </p:sp>
        <p:pic>
          <p:nvPicPr>
            <p:cNvPr id="17451" name="Picture 73" descr="http://www-dsm.cea.fr/var/cea/storage/images/la-dsm/les-instituts/iramis/704-6-fre-FR/Iramis_t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5625" y="3470275"/>
              <a:ext cx="266700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2" name="Picture 74" descr="http://www-dsm.cea.fr/var/cea/storage/images/la-dsm/les-instituts/ipht/711-7-fre-FR/IPhT_ta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34150" y="3219450"/>
              <a:ext cx="276225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7192020" y="3714880"/>
              <a:ext cx="1123699" cy="65245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fr-FR" sz="1000">
                  <a:solidFill>
                    <a:srgbClr val="000000"/>
                  </a:solidFill>
                  <a:cs typeface="Arial"/>
                </a:rPr>
                <a:t>IRFM</a:t>
              </a:r>
              <a:endParaRPr lang="fr-FR" sz="1400">
                <a:solidFill>
                  <a:srgbClr val="000000"/>
                </a:solidFill>
                <a:cs typeface="Arial"/>
              </a:endParaRPr>
            </a:p>
          </p:txBody>
        </p:sp>
        <p:pic>
          <p:nvPicPr>
            <p:cNvPr id="17454" name="Picture 72" descr="http://www-dsm.cea.fr/var/cea/storage/images/la-dsm/les-instituts/irfm/725-9-fre-FR/IRFM_ta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29475" y="3743325"/>
              <a:ext cx="314325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7552903" y="4018992"/>
              <a:ext cx="1123700" cy="65245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fr-FR" sz="1000">
                  <a:solidFill>
                    <a:srgbClr val="000000"/>
                  </a:solidFill>
                  <a:cs typeface="Arial"/>
                </a:rPr>
                <a:t>LSCE</a:t>
              </a:r>
              <a:endParaRPr lang="fr-FR" sz="1400">
                <a:solidFill>
                  <a:srgbClr val="000000"/>
                </a:solidFill>
                <a:cs typeface="Arial"/>
              </a:endParaRPr>
            </a:p>
          </p:txBody>
        </p:sp>
        <p:pic>
          <p:nvPicPr>
            <p:cNvPr id="17456" name="Picture 71" descr="http://www-dsm.cea.fr/var/cea/storage/images/la-dsm/les-instituts/lsce/718-3-fre-FR/LSCE_ta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00950" y="4083050"/>
              <a:ext cx="36195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7982201" y="4300986"/>
              <a:ext cx="1123699" cy="6543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36576" tIns="27432" rIns="36576" bIns="27432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fr-FR" sz="1400">
                  <a:solidFill>
                    <a:srgbClr val="000000"/>
                  </a:solidFill>
                  <a:cs typeface="Arial"/>
                </a:rPr>
                <a:t>Irfu</a:t>
              </a:r>
            </a:p>
          </p:txBody>
        </p:sp>
        <p:pic>
          <p:nvPicPr>
            <p:cNvPr id="17458" name="Image 3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053917" y="4381500"/>
              <a:ext cx="486833" cy="486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2379663" y="158750"/>
            <a:ext cx="2000250" cy="542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45720" tIns="36576" rIns="45720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fr-FR" sz="1800">
                <a:solidFill>
                  <a:srgbClr val="000000"/>
                </a:solidFill>
                <a:cs typeface="Arial"/>
              </a:rPr>
              <a:t>CEA</a:t>
            </a:r>
          </a:p>
        </p:txBody>
      </p:sp>
      <p:sp>
        <p:nvSpPr>
          <p:cNvPr id="17411" name="AutoShape 37"/>
          <p:cNvSpPr>
            <a:spLocks noChangeArrowheads="1"/>
          </p:cNvSpPr>
          <p:nvPr/>
        </p:nvSpPr>
        <p:spPr bwMode="auto">
          <a:xfrm>
            <a:off x="5141913" y="233363"/>
            <a:ext cx="2667000" cy="554037"/>
          </a:xfrm>
          <a:prstGeom prst="wedgeEllipseCallout">
            <a:avLst>
              <a:gd name="adj1" fmla="val -78569"/>
              <a:gd name="adj2" fmla="val -9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/>
          <a:p>
            <a:r>
              <a:rPr lang="fr-FR" sz="1000" b="1">
                <a:solidFill>
                  <a:srgbClr val="000000"/>
                </a:solidFill>
                <a:cs typeface="Arial" charset="0"/>
              </a:rPr>
              <a:t>Budget : 3,9 milliards d'euros</a:t>
            </a:r>
          </a:p>
          <a:p>
            <a:r>
              <a:rPr lang="fr-FR" sz="1000" b="1">
                <a:solidFill>
                  <a:srgbClr val="000000"/>
                </a:solidFill>
                <a:cs typeface="Arial" charset="0"/>
              </a:rPr>
              <a:t>Effectif : 15 718 agents    </a:t>
            </a:r>
            <a:r>
              <a:rPr lang="fr-FR" sz="900" b="1" i="1">
                <a:solidFill>
                  <a:srgbClr val="000000"/>
                </a:solidFill>
                <a:cs typeface="Arial" charset="0"/>
              </a:rPr>
              <a:t>(2009)</a:t>
            </a:r>
          </a:p>
        </p:txBody>
      </p:sp>
      <p:sp>
        <p:nvSpPr>
          <p:cNvPr id="17412" name="Line 44"/>
          <p:cNvSpPr>
            <a:spLocks noChangeShapeType="1"/>
          </p:cNvSpPr>
          <p:nvPr/>
        </p:nvSpPr>
        <p:spPr bwMode="auto">
          <a:xfrm flipH="1">
            <a:off x="8040688" y="4903788"/>
            <a:ext cx="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7413" name="Connecteur droit 44"/>
          <p:cNvCxnSpPr>
            <a:cxnSpLocks noChangeShapeType="1"/>
            <a:stCxn id="17433" idx="0"/>
            <a:endCxn id="16" idx="0"/>
          </p:cNvCxnSpPr>
          <p:nvPr/>
        </p:nvCxnSpPr>
        <p:spPr bwMode="auto">
          <a:xfrm>
            <a:off x="755650" y="981075"/>
            <a:ext cx="4763" cy="92075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14" name="Connecteur droit 46"/>
          <p:cNvCxnSpPr>
            <a:cxnSpLocks noChangeShapeType="1"/>
            <a:stCxn id="17" idx="0"/>
          </p:cNvCxnSpPr>
          <p:nvPr/>
        </p:nvCxnSpPr>
        <p:spPr bwMode="auto">
          <a:xfrm flipH="1" flipV="1">
            <a:off x="2271713" y="989013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15" name="Connecteur droit 52"/>
          <p:cNvCxnSpPr>
            <a:cxnSpLocks noChangeShapeType="1"/>
            <a:endCxn id="14" idx="0"/>
          </p:cNvCxnSpPr>
          <p:nvPr/>
        </p:nvCxnSpPr>
        <p:spPr bwMode="auto">
          <a:xfrm>
            <a:off x="3898900" y="989013"/>
            <a:ext cx="0" cy="100012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16" name="Connecteur droit 58"/>
          <p:cNvCxnSpPr>
            <a:cxnSpLocks noChangeShapeType="1"/>
            <a:endCxn id="15" idx="0"/>
          </p:cNvCxnSpPr>
          <p:nvPr/>
        </p:nvCxnSpPr>
        <p:spPr bwMode="auto">
          <a:xfrm>
            <a:off x="5591175" y="989013"/>
            <a:ext cx="12700" cy="100012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17" name="Connecteur droit 61"/>
          <p:cNvCxnSpPr>
            <a:cxnSpLocks noChangeShapeType="1"/>
          </p:cNvCxnSpPr>
          <p:nvPr/>
        </p:nvCxnSpPr>
        <p:spPr bwMode="auto">
          <a:xfrm>
            <a:off x="4999038" y="1916113"/>
            <a:ext cx="1365250" cy="9525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18" name="Connecteur droit 63"/>
          <p:cNvCxnSpPr>
            <a:cxnSpLocks noChangeShapeType="1"/>
            <a:stCxn id="18" idx="0"/>
          </p:cNvCxnSpPr>
          <p:nvPr/>
        </p:nvCxnSpPr>
        <p:spPr bwMode="auto">
          <a:xfrm flipV="1">
            <a:off x="4999038" y="1925638"/>
            <a:ext cx="0" cy="74612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19" name="Connecteur droit 77"/>
          <p:cNvCxnSpPr>
            <a:cxnSpLocks noChangeShapeType="1"/>
            <a:endCxn id="28" idx="0"/>
          </p:cNvCxnSpPr>
          <p:nvPr/>
        </p:nvCxnSpPr>
        <p:spPr bwMode="auto">
          <a:xfrm>
            <a:off x="6354763" y="1916113"/>
            <a:ext cx="0" cy="92075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7420" name="Connecteur droit 84"/>
          <p:cNvCxnSpPr>
            <a:cxnSpLocks noChangeShapeType="1"/>
            <a:stCxn id="28" idx="2"/>
          </p:cNvCxnSpPr>
          <p:nvPr/>
        </p:nvCxnSpPr>
        <p:spPr bwMode="auto">
          <a:xfrm>
            <a:off x="6354763" y="2573338"/>
            <a:ext cx="0" cy="17145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17421" name="Image 8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" y="158750"/>
            <a:ext cx="1200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44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285</Words>
  <Application>Microsoft Macintosh PowerPoint</Application>
  <PresentationFormat>Présentation à l'écran (4:3)</PresentationFormat>
  <Paragraphs>62</Paragraphs>
  <Slides>5</Slides>
  <Notes>3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Office-Design</vt:lpstr>
      <vt:lpstr>Diapositive 1</vt:lpstr>
      <vt:lpstr>Les Masterclasses du CERN</vt:lpstr>
      <vt:lpstr>Diapositive 3</vt:lpstr>
      <vt:lpstr>Diapositive 4</vt:lpstr>
      <vt:lpstr>Diapositive 5</vt:lpstr>
    </vt:vector>
  </TitlesOfParts>
  <Company>Entenhausen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klaas klever</dc:creator>
  <cp:lastModifiedBy>Frederic Deliot</cp:lastModifiedBy>
  <cp:revision>33</cp:revision>
  <dcterms:created xsi:type="dcterms:W3CDTF">2014-03-26T11:40:26Z</dcterms:created>
  <dcterms:modified xsi:type="dcterms:W3CDTF">2014-03-26T11:45:15Z</dcterms:modified>
</cp:coreProperties>
</file>