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54"/>
  </p:notesMasterIdLst>
  <p:handoutMasterIdLst>
    <p:handoutMasterId r:id="rId55"/>
  </p:handoutMasterIdLst>
  <p:sldIdLst>
    <p:sldId id="344" r:id="rId2"/>
    <p:sldId id="258" r:id="rId3"/>
    <p:sldId id="424" r:id="rId4"/>
    <p:sldId id="383" r:id="rId5"/>
    <p:sldId id="316" r:id="rId6"/>
    <p:sldId id="447" r:id="rId7"/>
    <p:sldId id="445" r:id="rId8"/>
    <p:sldId id="317" r:id="rId9"/>
    <p:sldId id="425" r:id="rId10"/>
    <p:sldId id="384" r:id="rId11"/>
    <p:sldId id="315" r:id="rId12"/>
    <p:sldId id="385" r:id="rId13"/>
    <p:sldId id="386" r:id="rId14"/>
    <p:sldId id="435" r:id="rId15"/>
    <p:sldId id="389" r:id="rId16"/>
    <p:sldId id="318" r:id="rId17"/>
    <p:sldId id="319" r:id="rId18"/>
    <p:sldId id="436" r:id="rId19"/>
    <p:sldId id="395" r:id="rId20"/>
    <p:sldId id="390" r:id="rId21"/>
    <p:sldId id="411" r:id="rId22"/>
    <p:sldId id="423" r:id="rId23"/>
    <p:sldId id="420" r:id="rId24"/>
    <p:sldId id="332" r:id="rId25"/>
    <p:sldId id="321" r:id="rId26"/>
    <p:sldId id="422" r:id="rId27"/>
    <p:sldId id="392" r:id="rId28"/>
    <p:sldId id="393" r:id="rId29"/>
    <p:sldId id="394" r:id="rId30"/>
    <p:sldId id="396" r:id="rId31"/>
    <p:sldId id="397" r:id="rId32"/>
    <p:sldId id="439" r:id="rId33"/>
    <p:sldId id="326" r:id="rId34"/>
    <p:sldId id="426" r:id="rId35"/>
    <p:sldId id="446" r:id="rId36"/>
    <p:sldId id="398" r:id="rId37"/>
    <p:sldId id="327" r:id="rId38"/>
    <p:sldId id="399" r:id="rId39"/>
    <p:sldId id="400" r:id="rId40"/>
    <p:sldId id="401" r:id="rId41"/>
    <p:sldId id="428" r:id="rId42"/>
    <p:sldId id="409" r:id="rId43"/>
    <p:sldId id="402" r:id="rId44"/>
    <p:sldId id="437" r:id="rId45"/>
    <p:sldId id="403" r:id="rId46"/>
    <p:sldId id="431" r:id="rId47"/>
    <p:sldId id="404" r:id="rId48"/>
    <p:sldId id="410" r:id="rId49"/>
    <p:sldId id="432" r:id="rId50"/>
    <p:sldId id="440" r:id="rId51"/>
    <p:sldId id="405" r:id="rId52"/>
    <p:sldId id="329" r:id="rId53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56"/>
      <p:bold r:id="rId57"/>
      <p:italic r:id="rId58"/>
      <p:boldItalic r:id="rId59"/>
    </p:embeddedFont>
    <p:embeddedFont>
      <p:font typeface="ＭＳ Ｐゴシック" panose="020B0600070205080204" pitchFamily="34" charset="-128"/>
      <p:regular r:id="rId60"/>
    </p:embeddedFont>
    <p:embeddedFont>
      <p:font typeface="Helvetica" panose="020B0604020202020204" pitchFamily="3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Wingdings 2" panose="05020102010507070707" pitchFamily="18" charset="2"/>
      <p:regular r:id="rId69"/>
    </p:embeddedFont>
    <p:embeddedFont>
      <p:font typeface="Constantia" panose="02030602050306030303" pitchFamily="18" charset="0"/>
      <p:regular r:id="rId70"/>
      <p:bold r:id="rId71"/>
      <p:italic r:id="rId72"/>
      <p:boldItalic r:id="rId73"/>
    </p:embeddedFont>
    <p:embeddedFont>
      <p:font typeface="Arial Black" panose="020B0A04020102020204" pitchFamily="34" charset="0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72E"/>
    <a:srgbClr val="FF0000"/>
    <a:srgbClr val="C00000"/>
    <a:srgbClr val="1BDFA2"/>
    <a:srgbClr val="000000"/>
    <a:srgbClr val="990000"/>
    <a:srgbClr val="D92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1738" autoAdjust="0"/>
  </p:normalViewPr>
  <p:slideViewPr>
    <p:cSldViewPr snapToGrid="0">
      <p:cViewPr varScale="1">
        <p:scale>
          <a:sx n="76" d="100"/>
          <a:sy n="76" d="100"/>
        </p:scale>
        <p:origin x="-5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178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B627E-3C70-4841-BD57-FB81011B2313}" type="datetimeFigureOut">
              <a:rPr lang="fr-FR" smtClean="0"/>
              <a:pPr/>
              <a:t>06/06/2014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71E42-1228-4719-8F0D-7AD9FBA1E9A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72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DE442-0163-427A-A0DA-1038FFA557D5}" type="datetimeFigureOut">
              <a:rPr lang="fr-FR" smtClean="0"/>
              <a:pPr/>
              <a:t>06/06/2014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72E03-35AC-48EF-81B8-DCC8A8037F9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0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744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23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52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580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45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702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30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0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62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70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70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70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619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50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2E03-35AC-48EF-81B8-DCC8A8037F92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2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noFill/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8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0" y="6572272"/>
            <a:ext cx="9143999" cy="21429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mtClean="0"/>
              <a:t>Vincent Poireau</a:t>
            </a:r>
            <a:endParaRPr lang="fr-FR"/>
          </a:p>
        </p:txBody>
      </p:sp>
      <p:sp>
        <p:nvSpPr>
          <p:cNvPr id="10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286776" y="6572272"/>
            <a:ext cx="762000" cy="22064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6DF1C61-A851-4A3C-823F-B4CA5D8CC9A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30352" y="1316736"/>
            <a:ext cx="7772400" cy="1362456"/>
          </a:xfrm>
          <a:noFill/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 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D4E14B16-65F9-0846-8B0A-E6CEC95E95F2}" type="datetimeFigureOut">
              <a:rPr lang="en-US" smtClean="0">
                <a:solidFill>
                  <a:srgbClr val="464653"/>
                </a:solidFill>
                <a:latin typeface="Gill Sans MT"/>
              </a:rPr>
              <a:pPr/>
              <a:t>6/6/2014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5639-ECF7-6346-B47A-0422669EB303}" type="slidenum">
              <a:rPr lang="en-US" smtClean="0">
                <a:solidFill>
                  <a:srgbClr val="464653"/>
                </a:solidFill>
                <a:latin typeface="Gill Sans MT"/>
              </a:rPr>
              <a:pPr/>
              <a:t>‹N°›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8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229600" cy="52864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0" y="6572272"/>
            <a:ext cx="9144000" cy="21429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mtClean="0"/>
              <a:t>Vincent Poireau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286776" y="6572272"/>
            <a:ext cx="762000" cy="22064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6DF1C61-A851-4A3C-823F-B4CA5D8CC9A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500166" y="142852"/>
            <a:ext cx="6215106" cy="857256"/>
          </a:xfrm>
          <a:prstGeom prst="rect">
            <a:avLst/>
          </a:prstGeom>
          <a:gradFill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4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</a:gradFill>
          <a:ln>
            <a:solidFill>
              <a:schemeClr val="accent1">
                <a:shade val="50000"/>
                <a:satMod val="103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0" rIns="0" bIns="0" anchor="t">
            <a:normAutofit/>
          </a:bodyPr>
          <a:lstStyle/>
          <a:p>
            <a:r>
              <a:rPr kumimoji="0" lang="fr-FR" smtClean="0"/>
              <a:t>TITRE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</p:sldLayoutIdLst>
  <p:transition>
    <p:random/>
  </p:transition>
  <p:timing>
    <p:tnLst>
      <p:par>
        <p:cTn id="1" dur="indefinite" restart="never" nodeType="tmRoot"/>
      </p:par>
    </p:tnLst>
  </p:timing>
  <p:hf hdr="0"/>
  <p:txStyles>
    <p:titleStyle>
      <a:lvl1pPr algn="ctr" rtl="0" eaLnBrk="1" latinLnBrk="0" hangingPunct="1">
        <a:spcBef>
          <a:spcPct val="0"/>
        </a:spcBef>
        <a:buNone/>
        <a:defRPr kumimoji="0" sz="4400" b="0" kern="1200">
          <a:ln>
            <a:noFill/>
          </a:ln>
          <a:solidFill>
            <a:schemeClr val="tx1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rgbClr val="0070C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5.png"/><Relationship Id="rId7" Type="http://schemas.openxmlformats.org/officeDocument/2006/relationships/image" Target="../media/image2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0" y="5784351"/>
            <a:ext cx="9143999" cy="1002211"/>
          </a:xfrm>
        </p:spPr>
        <p:txBody>
          <a:bodyPr/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6</a:t>
            </a:r>
            <a:r>
              <a:rPr lang="fr-FR" sz="1800" smtClean="0">
                <a:solidFill>
                  <a:schemeClr val="tx1"/>
                </a:solidFill>
              </a:rPr>
              <a:t> juin 2014</a:t>
            </a:r>
          </a:p>
          <a:p>
            <a:pPr algn="ctr"/>
            <a:endParaRPr lang="fr-FR" sz="1800" smtClean="0">
              <a:solidFill>
                <a:schemeClr val="tx1"/>
              </a:solidFill>
            </a:endParaRPr>
          </a:p>
          <a:p>
            <a:pPr algn="ctr"/>
            <a:r>
              <a:rPr lang="fr-FR" sz="1800" b="1" smtClean="0">
                <a:solidFill>
                  <a:schemeClr val="tx1"/>
                </a:solidFill>
              </a:rPr>
              <a:t>Vincent Poireau, LAPP Annecy</a:t>
            </a:r>
            <a:endParaRPr lang="fr-FR" sz="1800" b="1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" name="AutoShape 2" descr="data:image/jpeg;base64,/9j/4AAQSkZJRgABAQAAAQABAAD/2wCEAAkGBhQSEBUUExQVFRQWGBgYFxgUGBwYGBoYHhUYGBgYHhwaGyYgHRwjGRYYHy8gJCcpMC0tGx4xNTAqNSYrLCkBCQoKDgwOGg8PGjAkHyQ0Mi42MC81MiwyLyw0LTQ1NCwsLCosLCwsNi80LSwvKiosMCw0MDQqLCwvKSwsLCwsLP/AABEIAOEA4QMBIgACEQEDEQH/xAAcAAACAwEBAQEAAAAAAAAAAAAABgQFBwMCAQj/xABQEAACAQMCAwQFBwYJCwQDAQABAgMABBESIQUGMRMiQVEHMmFxgRQjQlJykaEzNWJzsbI0dIKSk7O0wdEVFhckQ1NUY4Oi4aPC8PEl0+Jk/8QAGwEAAgMBAQEAAAAAAAAAAAAABAUAAgMGAQf/xAA4EQABBAAEAwYEAwgDAQAAAAABAAIDEQQSITEFQVETImFxgfAykaGxFMHRBiNCUnJzsuEzNDXx/9oADAMBAAIRAxEAPwDcaKKKiiKKKKiiKKKKiiKK8ySBQSSAAMknYAeZpZ41zxHEmpSoU9JZMhT+rQd+X3jC/pVdrHPNAKjntYLKZ2YAZJwB51UT80QgEpmUDq0eOzHvlYiMfzqyvi/P0k76YkaVie6ZgG3/AEIF7g97az7agcP4NdcRuzBNKVkQEkTk90AgEKg2BGegwKObgqFyGkC7GWajFp94l6TkTIEkK+yMNcN940Rj4MwpavvSkT0+UOP0pEhH3Qpq/wC81W8JseHwGVb/ALVpo5WTRHnSVGBnbHjn6XTFOPFp7Oxsobq3sonWXTpL+supCwySGJ6YxkVt2cTCAGk36fVY55XgkuAr1+iSpufpWO0MR+200p/75SPwqVbcUneJ3MMZfIWONLJXJPUsxZDhceRJJ8hTN6O4VnN1xBoVMushEQbKRGrHTnOCxIGff515fiXHnJKwKgPQYiGPZ33zVnPbmLQAK6lVDHUHEk30CRV5vmH+zttv/wDNEPhsgqTBz3Kv+xh9pTtYz98coH4UvXSsJHD+sGYN9rJz+NaF6LUEVte3TKGCLgA9DpVnI/FfvomYMYzNSHhL3vy2oln6UGHUTp9iYSD+bOjH/uFMXDvSijdZYz7JkaE/z0MifgPhVZwbj1hxGZYJ7FIpJMhXjIGWwT1UKR0260p8w8pvBftaxBpCSDGAO8VYZGfDbcE9Ns7UP2UTzlc3Kd/ZRHaysbma7MNvYW0WvNkTLqYFF+vlZIv6SMsoH2iKuIZldQysGU9CpyD7iKw48i8TtR2saOp8TBIC49hCnJ+GaOGc+Swue1Uq2e88OIpM/ppjs5P5Sg+0UM7Bh2sbrRDcYW6SNpbpRShwDn1Jl3IkA6tGpEijzeEktj9JC491NVvcrIodGDKejKcg/EUC+NzDRCOZI14sFdaKKKorooooqKIoooqKIoooqKIoooqKIoooqKIqv4pxlIRg5aQglUXGSB1Yk7Kg8XYgD8Khcw8zLArBWUMoBdm3SIHoWA3Zj9GMbt7BvWVyXVzxSZobYN2ZIaRnPefHR5WG2B9GNdh0APWiocOX952gQs2IDO63UqfzV6QyxKoVlYHY4zAh/RVh86w+u40/VXxqp5R4A/FLtu2lchV1SOTlyM4CgnOP2ADpTNaQ8M4Y6xTf6zcEgSNoDrHnboTge4ZavXNWng99Fc2yLomV1kh6KcFSSPq9QfYR7aPa8AZIhRI0PVAOYSc8psDcdFyfmOO1le14XZ6plJRpGUs2QcH9IjPixA9lV8Nhf2l9HfXaHBkUSuChwrDszkIdgAcDPkKn/wCkG7u2KcPtAjt67gB2z0yTpCj3tmrjiHEGtOFSxcQmWW4kR1VMhmOoYUeZAJyWxgfdVO8zTKLOh1sq/dfrmNDUaUEo+lrhPZX3aD1ZkDfyl7rfhpPxq1tz8p5aYdWgY/8AbJq/BH/Cl7mjnNby1t4jG3axAapGYbnTpYADzwpyT4dKhcJlvRC8MHaCKTOsAABsrpPeI6EbYBrfI7smhxotPPwWGdvauLBYcOXimj0U8xRxia1lfs+0OpGzp7xXSwDHo2ApHuNT7nkviOo54n3OoJlkUkeZA2H3mkyHke4broX3tn9gNSk9HsnjInwUn/Cs3uiDy5rxr4WtWNlLA1zDp40l3iVuY5pEZg7K7KWByGIYgtnxz1rTuB8Elbl4xwLqlnJbGQO6ZADuSB6iUqN6PZPCVf5pH99fIuVryE5hl0n/AJcjJ/gKtJNHIAA8aG9VSOGSMklh1FaK55A5EuUvklniMaRZbvEd5sEADB365z7KcOCTwvdXt8SNEZEKv4BI0DSMPYWP3L7azXiHFeKCMpJJOUIwcHOR45Zd8e8125H5yS1SW3uEL28udWnqpK6W28QVx03GKpJE+QF9g8tOivHKyMhlEc9eqZ77h/EmdrmyvhcoTnSrAADrpCElNht1BpA5p4/Ndz6p1VZEXsyFGBlSc53O+Sc70wcR4JBDE93w6/wExlCSJNyABtg9T0ZfjSQzZOTuTvRGHYN+mm1H1Q+Icduuu9j0XqGVlYMpKsDkFSQQfMEbg058uekFkf51tDE7yquVb9dGPX+2uHH6XSr/ANFVtFHZT3Kp2s6lhpGC+lUDKq+WrJ38fhURhZcZyABaXozgH1ZPYdhqPwDD2gVSSVr3Frm6Dn/pXjicxoc12p5f7WhcG5hSfAOFcjUADqV18Xjfo6+fQjxAq2rAUuLjhk5gmUlchimrA/Rljcbo/kw9xHUVq3K/N6TooZ9QY6UkICkt/u5FGyS+7uv1XyC+fDFnebqExgxIf3XaFNFFFFBIxFFFFRRFFFFRRFFFFRRFUXM3MQgRgGCsF1O5GREnQMR9JydkT6R9gNTuM8U7GPIwXbZFJwCcEkk+CKAWZvAA+yseuWl4pdfJ4GJQFnaRttbAYMzDwHREX6K6R50Vh4c5zO2CFxE2QZW7leLW1n4tcdnECkCEsSx1Yz1kc/TlbH9wworvJdx2XEVPDRJKIkxMB3lcD8pgjwwMk9AwBG1X3IFkZOHXtop7K51OrZ2IJQKufHGVZfv86iXtyvCo/kdmO0vpQBJIBkrnoqjz32Hh1O9MM9vLB5V+ZKAyU0PPnf5AK+4vFZrGeLRwGdiqsoGNIbOO0YeDA4BO+MdM5NVc3N3DeJRYvUMMqKcNuSPE6HUb/ZYffXKK5fgtqEmZJ2uAxNuT6jEY1Z3yhGzeZ6eNInCOBSXLnQNKZ3bfSPYPEn2ffVI4m0XOJobG+XT3urPkdYa0CzuK59feyul57uI4Ra2ZKxqWCOEAmZSxIzjIBwcZG/trzYclyzNruHIJ3OTqc+8np+NNnBOWo4B3F73ix9Y/4D2CrKS+hikEbuFYgNv0VS2hSzdFDP3Rk7nahpcaGX2enj1REeEujKb8OSreG8qwxerGM/WbvN95/uq5jsKtLS3DKGUhlIyGU5BHgQRsRU6OyoNzi42TaNa0NFAUqVbCugsKvVtKXeM8VdmENsCC2tTMyMUQrjYY8T3gGOwK+JIobEYiPDsL5TQVwCTQXb5BXNrCoFhx4wyAOZJreQPIsmh2aJQIwA7b6lJ7Q+YGOopuFsCARgg7g+yqYXFxYqMPjPpzHmF65paaKWXsKquJctxS+vGpPnjDfeN6d3sqiS2PsosOLTYVC0OFFZLxXkFlyYWz+i/X4N/j99UnCljhuk+WROY1PfQbHpt7xnfAO/nWtNeQuwVHDZ2BXvLkgkDUNskKcf8AkVA4vwCOZdLrnyPiPcfCjYeIEgtcbG2m4QEuBbeZmh+ip35eltSL3hEpmhPrIO8QPFSvVwPL1h+NSueeBrNYLxAxfJ7nuGRRtnLBd/0twQevgfYthbrhUvaQOTGeuRlT5B1/9w+8UywcxW3EYNfELkRrG2TbxgxgnfS2cs8m2fVxj8SSc1tkBsdRvXQhYDLToyKPQ7X1BWbyzS3MuWLyytgeLOcDA9p2FWUaXPD5AZYmVZF70cg7siZ6HHQg7g9VODtWpNd9jDAeF20TRzsFMoz3CTjLqAGON+p2IwfauelW/a4uoLKIamXBIHjI+yj2YXc/a9latxBe4Ny0Nfp9lk7DhjS7NZ/X7pt5Q5pWZEUuWDbRu3rZAyYpP+ao3z9Ne8OjYaqwMpLwu7aGUFkOnUEONS5ykiHwdTup8CCPOtj5b42J48FgzhQ2obCRD6soHhnBBX6LBh5ZAxMGXvt2KPw0+buO3CuaKKKCRqKKKKiiK8ySBQSSAAMknYAeJr1SvzxxpYoirbqF7SUea5wkX/Ukwv2Vkq7Gl7qCo9wY2ykb0g80M5KLnVKBt4pASGVMdQ8uBI36PZr50o8u8cezuUmT6Jwy/WU+sp94+44pg5Y+ViR+JC2+Vd58kk6gx3Z1A32B05AON9tquZOfeG3P8KstLHqwVWP84aWp0O43IG2OdfokpGc5y6jyv9V650ZoZIeK2Td2UAPjoTjbUPIgaSPAqPGuUnpjJTULRO2AwHLZUe4adWPZq+NWsfF+FJYTwxzFomVj2TE6wx8EDgHOrB8QDv51nPLttDIJopkAZhqimyV0yadCRMwGFUli2Dsx264yBPMyCAyyRlwaQOhy9fGuaJAe6TLG8DNr1F/7UzhvDZeITtNOzEE95j1Y/VXwAA226VovDuGKihVUBR0Aql4DxCONuxkaNNJVU7rRqSdwoLFgcqUYd4E6ugPWfz3eTW1mJIQ+BIomaManSLDamA+0FBPgCfeBfxbcYA5h7vLki44Bh2knU8+pVzf6obeWVULtHG7hR1YqpIG2/h4b0rjiMVuj3ParMjMJmnEalSpZTIiupOMKMqjYOQACelc+E8cmuuCyysJJI1uEBOPnJLVZIjNlV3OFMg8yo+/hxu/s5olhikEzXEiJDHavoRe8DrfQNOVVdZ7QH1cAYFctx7M58cJstvWtvn4CzuBSOgNtzfdMNhH2YhmhiJcuXfQ657N9TNqJIDE6hsNgenq5rpz5z01vw9Z7fKkzJDIzpkwZzrLJ0yMADqDqBGQRlVtJljcJbQWtzGGLJKshiuBvlnZQhdwW1YeIaSMDGKvLq5aWFrUoc3Dap8LgsmEUxRRt84cqiqZXVFGWbI2Ax4RiZMOXMkNs1Iv4iemXMXbcqHmrStzDTQqTybz3JPw+WeQh+znWGOYrpWTWY1ViBjZXk0kjAOnw3rzPYyAOuZJjqMisxWEROxJwj6cndumGAzg7bVW3lz8j7WOWGOOGYHtISRNbtkAEr2eJYnIwGHZlSRkb5Y1sKxTsmGlkWNldFlluWjBUhlJaVFyAQOiyN4d3c1firX4zLuyv4S0nXwcNPC8wHU7heQjIKu/Fd+Xra8NtIJIpFdshpAUWZVIyYo45AV0qSQGDDV1A8aZX5ulh4fdMFDS2gjAKowGhkRhI0ZOpSiMSyZ+j4ZwFri6qkzTNKyu6hXktmlVG050lkUM0bYJBDJIOmGBzXvht4k8ZtoPnI3YtKkTPqmY4BM9zPpOkgAFUUsQNI27pnDxJh5XvcN/4WtJ1/q1FdO8BrqAo/vNq/VWno15/ku2vO2kWSGAIyzBNA3DF0ONjjTkEDPv2q2vna4lfXC3ZmMLH2hAXUdWsFVJKk5XfGcDG2N6K0f5L28DRNEly2vsxoDRT6QGaPUVWaJiithDqBByu5CxOK3heUdta2qqwAM1yWYkfUjgZBIWIzhV2z4nxnGMXLOwMiGXNuL7wNjQDMCfS75LyBmQam659VIteMpepKnqqD2Oyq5iKgpLIXPcXvEqp8QhIBzTDwWUzwayQ4DuqyKMCRVOBIPDc5GRsSpI2NJvCpbO3aSNZmi7RVnhmkcmKWMqqd5TiPusojKkBsad8na4g43J8k4jcWQDQoqmA47jShW+UNGDgMoGj2M6t1yc48E/d4l7GB2Qi9RQ5b/8A3e7Fq8urQTure9sAQQRkHYg9KzTmnlUwkyRj5vxH1P8A+f2U1ejrjFxdm5MnbNChQRvOgVu07wlQbDIGB7jmp/MV4EVlRTI4yCiozn1S2nA2ydhgkesCfI9mMV+EJeToPkffJL3xDEsFij9Qqv0SXvZRXcjy4ijUMY8+IBJkx1GwC+34CpPJ0QUXHF7vbUXMY8cE4JHtO0a+4+dLXGYIbKExBNc0pxMyE4jj7QSKgJzpLAadPU41HOAKb+Mc0cJmghSR3MaBSsMYcAd3ADYAGVGRjV51rhsX+Na6aNjg1xoGt2jmPM9eiFLOxpjnC2i/U/osx47xl7q4eaT1nOw8FHRVHsA2/wDumLkLmB4pFhz3gxMOdu8ca4DnosgAx5OEPnV/w7nW0RtFhw1nfwwqhviQHbHvNJ/OLzNcmeW2a1Z8HGGALD6QJA73TOPLNNQe0HZltD0+yCI7M9oHWfX7re7K8WWNZEOVYZHn7iPAjoR4Gu9JHo/5j7ZRk/ldWR9WdRmUe6RcSj29r5U70kkYWOLSncbw9ocEUUUVmtF8ZsAk7AVi/O/EmuZ44FOGmdZGycYDdy3U+WmI6z7ZTWo80XAEGgnAlOhj5R4LSn4RI/4Vj3DeWrji0080ehRryS5IA1Z0oMA50qAMeAxTHBtAuR2lJfjHE1G3W02WnA+J8M/g7LdW/Xs/H2kKTkH7JPur3NHw/ixKuptLzxDDS5PuOBJ+De6vvA+BXFjs3FIEQdUb5xPud1x8MV3545msJLRxrguJ9OI9AyQ521BhnTjr63hirWS/TU9Rp8+RVKAYb0HQ6/Lmst4nwsxXLwKwlKvoDJnDHpgZ9u3vB69afrDlUfI3t84MikO2M7nrt4r4Y8vKlzkbhWuUyt0TZc/WPj8B+2tPsYK8x0xJEYO2/mvcFCKMhG+3kk7iNoXtY4TvMkgjkk7MlUCk93IPzaNHpwW2KN4mmLjHHV+SmCB9bMnZyXJ2hiXTpeQudnfGSEUk5xnA3rvzbwCSSASW6kToQS0ZKymMBtSKQRknIwpOM/cUq34cnanty8roNfekE8yqNy2i4KlMYPqQ5GOprh5S/hmcM2cSbrbwrbTl9k5aA+vBWsV0VBaHREihY0CPIs+hFCqZTGrIpIHdWQZAAzgnAhAySnLh5SwKgq0krMpwXVWQaQrYGoRlGON9qsOIxyRzW3ya2E8TgZkbvlclSMmRvm00Et3R12x4GVzTYSZaVJVQPbvbtrk7IrqdXEiMQQTlcFTjIxuMUrgx0eaKO8rHdXFxFfzNJIBJHMeKsQddNR6Km45xftlWGWOHQgwsZWHuAAAAJ33UYAGVdTt0qVwbgEAiJXCqU7TEKIQ6gkH19epgylSCAQdqSbjhKqAJ+JkAbFbVAC38shVX+c2aauAcUaGMJZ2V3PsFDyKVGBkgZWPswMszEg7liSSTmmnEcs0WXCOke/rs3x30+SwgMua5Q0Dw1+ui78I4rDNZvPbQTzaCF7KOXTklQ3gVUEBhkAZB8DSffcwTTyNGNNsAcaULdr8TMwZf5qHr76fkXjD+paQwg/XdF+OVeX9wVG4lyHxO6UCdrI46assy/ZZYFI+BFY4DASxzmSSAFt7FxJH5FWlt0eVr6PWlnPDuaWhdhGzyorFWW41FQc4IEgk239vuBO1aKvEI2snuLiCeFUIGHkfQwLBQ66yDoyQcug28DXHhHouv7ZtccloXHR3Ls49gaSJtPwx7c1bNZcZQHVFbTDxAYEn7xEPvzVuJYCWaUPihAF604gkcx69fopD3GZS4k9SoVpaRT2scsZYLKDpR1jVMAMWJwIxpARm1EnbHnioXC+M9g+YexQnYECJNXxdS7Z8gy1P4jxC70aLjh86Abh7c6yuxBI7NXGNJIKnIIJB22pGThUSuRDfzw9fmbqMED2akDBQPqlRt5Vbh7RC1wxfaM10rUAchpv6qsxk07LKfPROFwJll7RItDEs5QpIikts8qdkWZC30tJCMTlhnJMgcamZNeYmaPDaHaSTOkgsBIG7KJ8ZAZhjOM43I48ocKlxArTxyrbvNISjhmYyJoCBFGI41B1YJJLY2FWPElnfiEaG2V7fGWmIXK91js2rWGDhQAPAk+5ficZGJ3xNcHsok2Sy/CgQCT9fRbNBygkUfDVd+VOaoirhQ0lu7vIkkalzGzsXkhmjUF0YSFmBxghvDGTXxWixT3Ekp1xsuYpQhyneZsK53DszjuqMlh47VB47wyDXlA2ssUV5HEZLKcMqyh1uGwftjPgaueReV3R5ZplLDurC0zPJKCNXaMDJuFOVw2lSQDkdCSsOXcShGHOjRzrUAcibq/Gh5bqHuG1XWfKWi0aKVtbSMZHOnTh2C5OMnvAjJOdznw2pA/wAlMLkQNsxkWPPh3mChvduDW4XsFZ1z5wwrpnTZlIDEe/ut8Dt8RXe4KbK7JyP3SfGQhzc45fZMPMfNcXCAtpZwrrCgsz9N+hbGC7Hr1AH4CHyvzQ3FO1srwK2tGaN1UAqw9nTIzkH2EHOa6XfB4eNpHcRzLFcKoSZCM9PHGQfE4PiCBtipFrDY8FVmEnyi7ZdKqMavshVzoBIGSSTttnpWvcDMtHtPrfW1n3y/NY7P6V0pJ3Jl48F00HRmbC+QnjYmP4MQ0Z9khrcrG7EsSSL6rqGGeu4zg+0dK/Ot/a3EbrPKjxtIxdWZSuW1aiRnyJBrbuS+JiWI46NpmUeQlyXX+TMsw92KmOZYDwpgX0SwpjooopWmiQfSdxHRHIAfViCD7U74PxEUMg9zmlzlNuKWcCvDAJbeT5zT3STkDfunWDgDz91efSje5bGfXnkPwiRIV/7+1++qLhfpAvYFVUmJRQAFdVYADYDcZAA8jTqKJxhAAB80mllaJiSSPJOt3xLh14cX1s9pOfpupQk/rABn+WKQea+ERW1yY4Ze2TSrattsjIXKnDbYOR50/wDKXPbcRlNpdQxssiNuoONhk5BJxt0IOxxWdWfDQb0Q9QJSvvVWOfwWrQ3GXZrFC6ux6Ks1SBpbRs1ex9VonKvDOygRcb4y32juf8PhThYw1U2EdMNlHSVzi4klOWtDQAOSl9llSNxkYyNj8PbWH80Wa8LuliYSTCVWJnn0pGys4LwKwAUZ7FNWSMh5DtqGd1rNfTAoMnDwd/nJ+v8AF2qhgGIHYu2cR91SWTsmOlq8oJVXHx8z/leK2Nqp+jDIrN8SGGD9mQj2VMtLLggOqbiCXD/WkuQP3Cpx7CTSv2C/VX7hWicCs0+SwdxPyUf0R9QeylPGIcNwBkbmRh2ax02rz6ofhuPPEC4VVVzvf5Lpw7mPgtv+RnsYz5o0YPxPU/E1Yf6Q+G/8dbf0q/41nfNFuovJMKvSP6I+p7q+ctW6m8gyq/lB4DyPsp/goPxODbigazNzV+VoSXigjxX4fLzq7/Klov8ApD4d/wAdbf0q/wCNH+kPh3/HW39Kv+Nfb26jhlk1xF0AiwsUOsgt2uThRnHdG/upBfnF5ZRDA0ZeNYmbEUY7QdinakSOjLqErbgAYx40OnCff9IfDv8Ajrb+lX/Gj/SJw7/jrb+lX/Gl7lzibC/WCdlkSdHMRaKIYkTS2gGNF6p2jd4HZRg9aYbiECyuHCrrUXOk6RkaWk0Y28MDHuqKL43pF4aBn5bbf0in9hqJd8/cIlXTJdWki+TlWH3EGpHFLRBdLhFHzR6KP94PZWYcNQf5XGw/hdx+/PSWbivZTSxZLyC999L6I7DYTtmuddUCfkmW+fl+TdbqGJh0MMunT9lTlV+Aquk45FD/AAfjNtKvgly37WAY/wA3RVVfIP8AKx2H8KT95KOaEH+U5Nh+Vh/q4aDkxWHxJa2SEG25vtpt47otvDnWKfu3Nt9N1Hk4yvEL2G10gvK/r2rhwhMbJJIMZXQUK6xq3Cbgaia3Dg/Cxb28cIZnCLp1N1P+A8APAYFKF6gHFeHYA9a6/s5p9phwaRkmEa6NuUG9Luta30SmUU7VVV7DSxxuwEkboejAj/z8KcbxKX7+Om4NGwsyLFFZXylY2ZnkW/dkVBthtILBsMpwNR8xjHQ1pPCLhFTVw3h+VPSaXTCre0FsyMPhWdcU4cg4rGrj5uSWIt9lnAf9jVpUvNjrxlLLCrDowNtyxTWpz4AaSoA/+ms5LwHDWxdckqgAYS06Uavmkn0i/wCUXVWu441hVu6YcMoYjG7ZLDPtwDVr6K+Jd2NSfVeSE/Zde2j+54pR/LNd+W7+a5a/4dcuZNKyCMvu2zFOvjuUYZpU9H16UllHkscuPbFMjN/6bSD41cjNE5hA06eKoDlla8E69fBbtRXzTRSZOViHNfEgl5bSMutUHbFM4zquZZcdD1Gmrk84cIufy9n2bHqyoP3oyG/ClHnB8zx/xe3/ABhVv/dVFXQtga9gJv0XPOmcxxAr1WnDj/C7BJJbHMlw6lUB1kLnz1gYGQCR1OAKU+SItV3qO5Csd/MkDP40u01+j5PnZD+io+9v/FUmjEULzZJPVaQyGWVooADotNsEphtF2qjsBV/bDakKertWbel/8rw/9ZP/AGdq0ms89Kdm0txw5E06jJcY1EqNrZickKx6A+FXZKyJwkeaa3UnoBusMSx0kL2NGpBHrSTK0bgP8Fg/VR/uClH/ADOuvKD+lf8A/RXXhfOjJBGnYA6UVc9r1woGfyfspL+0xHHWRt4ae0LCSa5XVb1vRSrhDTw4vOL7maqvnV9FG5q/hkn2Y/3K48DnCXMTk4CtqJPQYRj/AHV2+SzX00ssaRKAUUh5WzkRg+EJ8DUzhnLs0NzbtKIihlVSFdmO6t4NEoI+NOeHcSwuGwTMDM8CUNylvPN06IWXBTzY38SxtsLgb026q5t/SI7KkuiJoGZdTRFnZEz3mIA72BnIG65z3sGqy7sIDfT3MRRzKI8PGcrpMad0eAOFViR11L7qvLXkOwt+3W3HYPkSs2olUyDhe8cdn3SSvhnII2xQ2Ggpqj0aWLNmP1WOo5cHx1EZz7aqumXO4m7K6sptQGi4RMNjSRKrRMT5EKxIPv8AOra65/uJO/awx/JzN2KyTasuwDM7BVIwqqjEk+WOuQFjm2xWZII2BYvcQoIwSO0BkXWhAO40gt7NOaaOCQxxW89jeKf9XMk8ZXKs8WtpRIhBB1Biw2PTG/rARReuC8xG9YyOoR0EsTopJCsjoCMnqDnUDgbMB1BJSOG/ngfxu4/fnrQI+W4bS6Ywh8yx6nLyM+WDBdXeJAOPLGcCs/4b+eB/G7j9+euKxv8A3MV/QP8AFPOHf8cn9J+6L787n+NJ+8lfOaPznJ+th/q4a+3353P8aT95K+c0fnOT9bD/AFcNUi/5Gf2/0TJu7P7aer/868N+1df2Y090iX/514b9q6/sxp7p1+z3/ns9fuVy03xlcrgbVQ36UwS9Ko78U+WSyz0gx6ZYnHXDD4ggj9tcOYOde3vobuKPQ8QTIc5DMrE76cbb4xmrL0jJ3Iz+mR96/wDikSnuEaHxNJ5WEixbiyVwHOireTmqf5VJdIwilkzqMY23ABwGz5Cu3KEha8AJ3kSdD7S0En/uxVFVzyZ+cLb2yqPgdj+Bol7QGGhyQ7HEvF9VqH+eXvorN/lx8vxooL8K1GfindVz5wXE8f8AF7b44gQf3VRUzc+waZov1Wn4pNLGfwUUs0dEbYEFKKeUU2ej1vnZB+iv7T/jSnTHyJNi5I+shH3EH+6s8ULhctMKamatasDV/bdKXbBqYLRtq5xdEpFI3pBu0iveGO7BVElzknoM2jgfiRTzWbel78rw/wDWT/2dqq7DjEtMDjQf3fnos5ZTDG6Qfwgn5Ky/zrtf9+n4/wCFZ5aglFIVyCBghG8vdXTVWjcBb/VYP1Uf7gpRiIx+yAD4P3na6HNpWXpXmlETxxwFsgy5OnO/PySxyjxmGETLK4jYupAcEHHZIM4I9lWfE+Mxz9lHbTJ27SDszucNofSx26A4NUXNR/1yT7Mf7lcuX5tN1CxzhX1H3BWJ/ZRMHAIsfl4u55Dnd/KKq+nVejibsNKMC1tgENvn5qby/wApXjw5uLe1EgbSXeTHa7grICsTagxIwSdyKlScHms0dpzDoLswWOTLIrHP0wpfLaj3RkZxg1xg9J0PySCLsJ8p8nJPzWPm3jY4+c8lOK8z80i/vk7C3lLdkVUO0SlSGLNj5zG4xk/oijBKwmgQukdg8Q0Ziw15FRZLi3uHiKyskqktC6FopASMHTqAzkbFcEEdRXLmLjUyoFuG7Z1WR4LjQFYAL89DMEwpQodWoBc6SpG+8fmefiEEAE9oimR8KwmVguDqBxnJYAZByBmot3zFDNcW5lglaCORnkTMffHZtoXHaYI16SQdiB49K9MjGmiVWPCzSNzMYSPALUJ7wSzRvjBMALL4qSUfSfaAw+8VmfDfzwP43cfvz06cE42t3NLMisisWGHxq2jth9EkeHnSXw388D+N3H789cbjDeMxJH8g/wAU1wDS1kjXCiGn7ovvzuf40n7yV85o/Ocn62H+rhr7ffnc/wAaT95K+c0fnOT9bD/Vw1SL/kZ/b/RMW7s/tp6v/wA68N+1df2Y090iX/514b9q6/sxp7p1+z3/AJ7PX7lctN8ZXiXpVJfmrmc7VRX7U+WSzr0jN83GP0z+6f8AGkSnH0iz9+JfYzffgf3UnV0GCFQj3zSDGm5j75Iq55NH/wCQtvZKh+45/uqmq75OH+uI31Flf+bBIR+OKIk+A+SHj+Mea+/Jj7Pvr7T9/mc3/wAFFBfiW9UZ+Hd0VB6ULPSyn6k0yfBwlwv4yOPgaQ61/wBKPD9UcpA6oko98TlH/wDTuB/N9lZBW2EdmiCyxbcspRVhy/ddncxN4agD7j3f76r6AaJc3M0tPNDNdlcCOS3OwemGyekjlviPawo/iQM/aGx/EU2WUtcs4FporqGkOFhXNZt6X/yvD/1k/wDZ2rR0bIrMfTY7A2JTAbtZsagSPyBzsCPD21eN4jeHu2BtUlhfPG6KP4nAgeZ0CWa0bgP8Fg/VR/uCscfiFwATqi+Ebf8A7KueHc+3qQxqBbgKqqA0b6hgYwfneu29Jf2sI4pHEMMbyk3em9foveCcAx2Dc8Ss3rmDtfj4q45q/hkn2Y/3KjcJ/Lp/K/q3pf4jx25llMjNAGbSMCNvAYAA7TOa42/G7hCHV4DpDEdxsHukHpJ7ad8Nx0OH4bHh3nvBtbHeuqCn/ZriLseZgwVYO4uvK1ytvUX7K/uimz0afnKP7Mn7hp1tPRbZGNNpfVX/AGh8hVlwfkO2tphLEH1gEDU5I3GDt7qUMwr2vBK73EcYw8kLmNuyCNvDzVF6YPyEH6w/uGstrfeP8tw3iqswbCHUNLad8Y8PZVJ/ossvKX+kNXnw73vzBYcP4pBh4BG+71+/mlj0c/k2+1L+7b1RcN/PA/jdx+/PTT/kSS1lnW2kjSJH0hZInmcloIHOCsi56DAx51VQcmzpedr8piEvaPKFe2kClnMpYDMwzjvbA7DB8Rnl8SAJsQ8nTLlunEAhtakCkOzFMzyu/mDq9Squ+/O5/jSfvJXzmj85yfrYf6uGrqXkK5a57c3MOvtBJjsH05BBx+Wzjai/5CuZpzM1zCGLK2BA2MqFA/22foChWYzDB7SZBozLsd9PDwW4xTAW76My+qYL/wDOvDftXX9mNPdZskdwOLcP7eSJxm609lG0eD8nOc6pGz+FaQTXS8AGXAsAN7/crn5vjUe7fal+/kq2vZaW+LXgRGZuigk+4DNPBqstlmPOl1ru2HggC/HqfxOPhVFXS5nLuznqxJPxOa511ETMjA3ouYkfneXdUU0chWeuWU+cYiHvmlSL91nPwNK9aV6K+HbI2PXlaQ/Yhj0L/wCpcf8Ab7KzxLssZK0w7c0gC1bAor1iiubXRqk5rtVaEM3qoTr/AFTqYpfgEct/Jr8/31m0MrxP60bMh94OD+yv0xNCHUqwyrAgg+IIwR91Yb6QOENHKJD1/IyHzdFGhz9uExt7w3lTTASUS0pXj49A4JSooopwlCb+QeK6WaEnr3l9/wBIfdv8DWmWU9YTbXDRurqcMpBFa3wDi6zRK6+PUeR8RSTHw5XZxsfunWBmzNyHcfZPFrNWc+mzrYfrZv6g062dzSP6Znz8g/Wzf1BpVL8DvIp3gv8Asx/1D7pGsbDt5o4izIrE63UA6UCnLEH6IJUn9HUdsZDjxzkp7l57i1GJA2p4SMJI2BreGTodUgfY7E9dJJJVuXiBfWxOrZyAVcRlWZGVWBOxYEjCts2dJznFatwW8jtVmQuQ41yCMr2QfUzupRGGQfoaVOO6DjvZI2GY10VFN+LYiaHFhzDVAUsy5HvIRdKJSVWYgJMrmKSPu505z6radJXAOW8wKk+lFYxemSLQyPAcGMLkyLIySglRlmyIwdRJB2qr5Ca3MsTXgLR6Q2MAhpJdekHfJwNZ0rkkgYGAavPSVxW0nW1aBCk4cx9l2ZV3UouU7oIYxyLGpGcqc/GzWExFvurWM0zWY0SDetb6kflYVZBzheaV/wBZl6D6Xs91MvIPMlzNfoks8joVfKsdtkJHhSdzBYfI5XR2DJGdPaJlkGc6UcrkJIAMFGwdtsg1Zej3jUMd9HJJIqR6X7791d0OO8dt/fQjRI2QB17p3K7Cy4V7ow28p6Xt81oXpP4tLBDCYZGjLSEEqcZGgnH31nf+eV7/AMTL9/8A4p09Kl0sscMcR7V1fUyxAyFVKHBIQHAORjNZrcW7oAWilUEhctG6jJOACzKAMnzNeYiT97lB9Fhws4YYUGTLeu9dfFNXBubpBbykvrmafDSOy/N5ihEbMGZc5KkDcDunJ2pouDdRC0eVlLzSrEyv84UQqznS6aV7wjX6JwT6zAVTcI5WlSWGGN0JktZDNLGd4u1lXL741d2FUTB2KOSN6d+auBGWwaKPJkjUNDvg9og7mcDG+MHbxPsrEcNDmTMe3V2oPiR+R+fTRc5iJWumLmbWflarHuzIupH7OEnHbY1M5+rAmDrOx7xBG2QHGcRuW3OblSJVCzkKszl3VTDCwyxJ3YsX057urG2MV04txZ7O1gt9QlmCiILDrj7RwhCxrhWwcKST2kenGcgHFdOX+HNBAFcguzPI+n1QzuXZVySdILYBJJOMk70h4zhMLgMI2CMd8kG+dDn5eGn3XkTnPdZUa+/OvDftXX9mNO1xJgUkcQP/AOU4b77r+zGme8uKffs9/wBBnr/kVlN8ZUS9nrPOf+L6YxEDu+5+yD/ef2Gm3i3EFRGdjhVBJNY/xXiJnlaRvE7DyHgPurq8FDnfmOw+6V42bIzKNz9lEooop8kS+gVvHIvCexjI/wB2qwj7S5eYj/rSOv8AIFZLyXYF7kSadQhw4B6NIWCwp8ZCvwVvKt54ZZCGFI850jBP1m6s3vLEn40qx8mgZ79/qmmAj1L/AH7/AEUqiiilCbopQ594AJoyegkCoxPRZASYJPdqYxk+Un6NN9crm2WRGRxlWBVgfEEYIq8byxwcFSRge0gr8yzQlGKsCGUkEHqCDgg+0GvFO3pB5cZHaXcsulZT9ZTtFP8AygNDeTr+kKq+ROCR3N189+SiRpZB9ZVxt7skZ9ma6JswMedc66FwfkVRa8ImkUtHDI6jqyIzD7wKn8s8eNtLhs9m2zDyP1vh41a8W9Jdy8g+Tt8nhT8nGgX1R01bb+7pXLmDs7yEXkS6ZxtdRIpwD/vxgYCnxz4+4mqOt4yyDQ/TzWjaYc0Z1H18lo1heAgEHIO4I8qVPSzLkWP62b+oqg5V5p7EiOQ/N+B+p/8Az+yrT0kS6oLVwchbgDI6YeN1B92cffSDFwOiDmnoV0fDcQ2SaNw/mH3Sm6594II8cEEEH4EA088G5mEqxhWaK5QAOBiKORBjX3lBATJyPU0n2E6kimXkiCzPyl7qLt5IYjNHEwDKyKpLlUbutIDgd7oCuMZNKMI8h2UbFdjxuCN0PancdPz8E7+jxoZpL2aNIRmdV+ZwUysSnIYDvnMjZfxJO5AyY3pFkW1lsJkeKArJcRhnyiASwMxJKo2PnEQ5x169TXXkLjlpNcSmzHZrNFHM0OgRlHU6GbSO73laPdSQdJ3r56Q+ZLe0mhe5i7YrFM0EekNrl1xA4JBC6UySx6Bm9xZ3pa47Kc1VqkTjfM7CMwWtxrebvXM8bHdiAGJVdUJLKukdmwIxkiqGCMKAq7AAAD2U3elB7ctZdnEkV0y9rMIwAVhaP1HIAzl8Bc/VY7UqLSzGE56XYcCjYIS8DUmr6+S0z0dfmyD/AKn9dIP2CrjitxCkLG4KCI91u1xoIbbSc7HOcYqm9HX5sg/6n9fJXfnPhElza9nEFL9pG4DNpBCuCd8Hwr5vM1rsc4PNDOdene3SOhdFZ/zbxKKK5T5PduU7HGUnbK/OuyoWRgxADtpDE4B2qobmBtsXc3Vc/wCszerqXUfynTSag26bKywKMDu98bA9fCvXYd0L2CYByBrGAfP1a+gR5mMDS8kjmSnkWDa2HJlab55TevjXy8h6bHwP5GZmaGZZ59C5dpO1lEf0RqO+nfPtJycmr2s39FfC3Esk+hUj0tFgNkl9aMTjHTA61pFcBxNmTEFpeXHqdSkj2CNxYDdeiX+MvjiXDj7br+zGre8uqoOOyZ4nZrn8nDcyn49nEv36m+6lrm3m3VmKI+xmH4qP7zX0T9moHSYKNo8f8ilGLmbES5yh848xds3ZIe4p3I+k3+A/+eFLFSLCxeaVY0ALOQBkgDJONydhTFw7iHyTXZX9vqhZtTDAEsbYwJEbxGB5+7xB7toELcjdfv5rnHOMzsztPt5JVopj5p5Ne0Cyoe0tpMGOTGDuMgMp3Bx8D7Ole+SeBGWUS6dQVgsano82MgH9BB843sAH0hV+1bkzjZU7J2fId09+jnlvs1XUN0PaSZ/3zJ3E/wCnE2/6Up+rWg1G4dYiGNUBJxklj1Zicsx9rMST76k1zsshkcXLoYoxG0NRRRRWS1RRRRUUVTzDwft48gAuoYANsrqw78TfosAN/AhW8KxzL8LvFljBaFtQAcYLJnEkL+UinY+0A9DW80r838rrOjsFLBsdoi+sSBhZU/5qjbH01yp8MGYafJ3XbFB4mDN327hZZPywlzeiOwcPFIok3z8wp9ZXP6P+Aq/1QS28nDbCQiQd4ucYuioJddQ3A228CBjp1U7wXFmJIVkPZTgd5PVlQE4IPUdSCuxG4NM/KVkkcai1eOS+mjZmkY/N2sPRidvXyQOn4esykvKDd1t+p9/VLY6zEVV7/oPf0WfVIn4lIbWSD1lOGTPVXVgykHyyNx7TTunK6ukVtKqamyLa8tu/G53bRLjqeu/Ue4Gki8sXiYq6kYZlz4EqxVsHxwQRtWpMc4LHLMdpA4PaV9tLsSRhx4jp4g+K+8HavnDONSQFbnRmRPyaOoCazlDqIkDaNLN3cb7ZOCRVeFeNi0YBDbuhOMn6ynwP4GpC8cjHrakPk6kfiAR+NchPg5cI892xyK+k4fiWH4nAGvlyOqiNBr113Hgnr0QTwQ3LapAJHAhijA7xLEzSHSPVRQq79NiB0qw9N13bssQEq/KbdxmL6ZilXSxUY3wQjfyTWcR8WRiDG0mtN1aJZNSHGNQKjIrpLxh5JGnuDK00nrs0cuOpIRcrgKucACvGyOEdFptYyYWN2KD2yty+Y0qqFX71XXiN6927yzB+29VnjcQawq4QMoibUR01jTtgYIGT44fr7NO09fA1e/z28a5Hi0QOC2nPTWCv7wFTEYHBG49lBSve74gn2Cghj1iffrY36cvRaZ6OvzZB/wBT+vkpkpc9HX5sg/6n9fJXjmvnW3toZlE8fygIwSNW1PrIwvdXJGCQd/Kvns8L5sZIyMWS4/dco4gbrLrL8mn2RXaocF4gUKokOABtFITsMfVr1JxNF3YSKPNopAPxWvoBieT8J+S65mKw7WhpkboOoWnejL+CSfr5P2JTbWTch8921sZ0lkIR9Ei4R2OvGhxhVJyVWM/CvvNPpEku0MNujwwts8j7SuviqqM6AfEk5x5VzEnAsbjMa5sbDRPxHQC/HwXH43ExQveS4bnbW1X8f5mM97cSxN82QsCEfSjQksQfqtIzH2gCq60spJW0xoztgnCgk4AyTgeQqZwHlS4ugRbxFlTbOQqj2ZYgZ9lOfBuBtHw5hrFtiSQXz4zMEXGiJcb4YEHbbfx6V9cw0MWAgbBH/DQ/2Vx78+JkL3bKnv0+ScMg7Jd7xWM03U4DbQg/RHifEkH4SbbmOT5JE97apcxh9NvJK+h8gZIOxLxjxzttg5r2eMy21uXjt4/kEjBY4bs9oXIG8qqTncgE42ydvOl+6vLjiNwoOnIGFVe5FFGOvsRANyT/AIVs1ub4hpd3z+m3RRzsvwnWqrl9fmmPjt6103ySOVXGrt7u46x6gAO7/wAuNcKAPWOB166Hyjy+sEatpK93TGjdUjJyS3/McjU/8lei1VckcopHGrYzGCHBIwZnHSUg7iNf9mp+2dyMO9LcRKKyN29+/omWHiN53b+/f1RRRRQSMRRRRUURRRRUURRRRUUSrzTyekyMVTUGOp4wQDqxjtYydllx1B7r9G37wyxY5uGT9oumWJw0ZLKQjqfXidTuj7DKHcEeI677VNxvltJwxGkOwwwYao5AOiyL448GGGXwPgTYMTk7rtQgp8Nn7zdCkLlvicIUx8OaVZrpgvZOSVtlAzJJ5NgeqeuwHgRXS04stzdvaqsbcNt4yJDIudkBzKHHeDsxOCDuATVHxrkmWCXNtrR9/mtXfxjcxOMdquPDZwOq+NUUPHmjs5LVUC9pIDI++plUbRkeAB3+/wAzR4ia/vMN39PH05IEyuZ3Xiq+vh681YcR5ailhFxYs7RmVYjFKPnEdsBMEbMpJA89x13xE5w4KlpdGGMuQqpqL+LlQW07Du7/ALaeeBvHGirD87DZRG4laMEia6dToA230jPu2z0ql4BxGa7tb35WxlhjiZ1Z9yk2coEY7j7OfIeO/rZXA3yHz129+Kq6JpFcz8tN/fgkeKZlOVJB8wSD+FW9pzjcp/tNY/TGfxGD+NXVzyfBZrEbuWVZWCudMHaQJv6rknvHzA/++M3Jk9z89HPDKJGZY9R7FpNGF7iEAYHTG2MVo58T/i26lZtZKz4Tr0C+L6QGZdMsKuD1Gdj7wwIpa4tNED2lrE0TZy8QIMbjx0j6De7Y+VdLvhE0SB5I2VS7R5P11JDL7wQa4z2joFLoyhxqQsMBl8x5is34LDyCq+q3i4hiYHB7XUQpfC+cHe1ht8Sx26B+00HRJKTKzaNXVIwGwcbk5G1W1pzhHAmi2tUiX2HGffgAk+8mliiscNwnDYdpDW7myepPNVl4hNI4m6V9dc7XL9GCD9Eb/ecn7q88C4HccRmKI4LKNTNKxwBnHtPXwFUdOno4t2dL8RgmQ2xVQOpJJxj25xRb2thYSwALFjnSvAeSUsX/AAiWGcwSLpkDBcE4BycAgnbSeuelMacn20Miw3tyY53wNEK6lj1Y0l3Ix4jp99Ml3wM3lslveSQrxFARFiQM7KBnRJjx69CfPzyuc0fPWaPMQl5bN8nmRyA7r1RwPHHmOuSfKsxMX0LrrX0I8FoYQyzV9L+oPirTnSwke1XQdDWREc8MfdQeMdwijwYb58M/omq+755YwxzxStFej5qcBQVlQDuSkMCuoZxvvufACqy+52mdYyvckEBglkByZUztqBGAQPHrud/CuvAeSJJWXtQ6hhlY1HzzjzAO0af8x8Dy1dKgYGt/e8vZ9/ooXlzv3XNQR8p4hMWkcsVHfkkOEjTPU4GFHkoGSegJrUuUeR0jQalIjOCQ4w8xG4aQfRjB3WL4tk7C15f5SSBV1KvdOUjTdEP1iTvJJ/zG/khRTFQGIxWbus0CPw+Fy95+pRRRRQCPRRRRUURRRRUURRRRUURRRRUURRRRUUXC8sklQpIoZT4Hz8CPIjwI3FJ/Mfo+WbJx2vkSwWdfYJD3ZB7JN/06d6K0ZK5htpWb42vFOCwp+WLu1lzayOXG+lcxT49sZPfHtQuKr+Mc3Xkw7KeQ4VslNATvA9WAAJOfOt+u7GOVdMiK6+TAHfzGeh9tUXE+So5RjIYeCzr2wHuYkSr8H+FHsxrSbkGvVAPwbgKYdOiRLrnITFp4b17aQpl7eZC8TMq4IQ7r3sdCOtVfMfF+zThwidGeGPtiVwwEryayCBtkMOlMHEvRWNysbr7YJFkX+ZNoYe7W3vpbvfR9InSVR+ujkh/FkKfc5oiN0Nij79PzQ8jZqNj36/kp3MEU1zwy0kRGkLSXMkpjUth2lJ3Cg4zk1B5+Gn5FH00WcWQfAsWz+yrjg8LQxqiW7FgO89rxELqP1tGo7n2Cqzmrh19eXBm+RzKAqqoAL4UDbLD1ick5q0ZAeBpQvpz9V5ILZetmuvL0SfRVyOTb3/hZh70I/bXocm3X0kRP1ksSfgXz+FF9ozqEJ2b+hVJTFyzzAltb3itrDzRBI9Hg3e3JyMAZFdrPkGRzvLEf1IknP/pIV+9hTFw70VjbUkr+2RkgT7k7R/ht8KwlmiqnFbRQy3bQs4ikZWDKSGBBUjY5zsRjxphi5XuriQPcMyM++ZtTTOP0YhmRvuA9orVeFcjJD0Kx+y3XQ3uMrFpfuZav7LhkUIPZoFz1I9ZvazHdj7STQkmPH8A9+/NFx4A/xn378kkct+jkR4bSUI/2kmlpv5KjMcXv77fZp4seHRwghFxk5Ykksx82Y7sfaTUmil0krpD3imMcTYx3Qiiiislqiiiiooiiiiooiiiiooiiiiooiiiiooiiiiooiiiiooiiiiooivi0UVFEi86f31nF9633/toopzhfhCTYr4l5tOvwp95Q9b7q+0VbE/Cq4b4log6V6FFFJE7RRRRUURRRRUURRRRUURRRRUURRRRUURRRRUUX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BUUExQVFRQWGBgYFxgUGBwYGBoYHhUYGBgYHhwaGyYgHRwjGRYYHy8gJCcpMC0tGx4xNTAqNSYrLCkBCQoKDgwOGg8PGjAkHyQ0Mi42MC81MiwyLyw0LTQ1NCwsLCosLCwsNi80LSwvKiosMCw0MDQqLCwvKSwsLCwsLP/AABEIAOEA4QMBIgACEQEDEQH/xAAcAAACAwEBAQEAAAAAAAAAAAAABgQFBwMCAQj/xABQEAACAQMCAwQFBwYJCwQDAQABAgMABBESIQUGMRMiQVEHMmFxgRQjQlJykaEzNWJzsbI0dIKSk7O0wdEVFhckQ1NUY4Oi4aPC8PEl0+Jk/8QAGwEAAgMBAQEAAAAAAAAAAAAABAUAAgMGAQf/xAA4EQABBAAEAwYEAwgDAQAAAAABAAIDEQQSITEFQVETImFxgfAykaGxFMHRBiNCUnJzsuEzNDXx/9oADAMBAAIRAxEAPwDcaKKKiiKKKKiiKKKKiiKK8ySBQSSAAMknYAeZpZ41zxHEmpSoU9JZMhT+rQd+X3jC/pVdrHPNAKjntYLKZ2YAZJwB51UT80QgEpmUDq0eOzHvlYiMfzqyvi/P0k76YkaVie6ZgG3/AEIF7g97az7agcP4NdcRuzBNKVkQEkTk90AgEKg2BGegwKObgqFyGkC7GWajFp94l6TkTIEkK+yMNcN940Rj4MwpavvSkT0+UOP0pEhH3Qpq/wC81W8JseHwGVb/ALVpo5WTRHnSVGBnbHjn6XTFOPFp7Oxsobq3sonWXTpL+supCwySGJ6YxkVt2cTCAGk36fVY55XgkuAr1+iSpufpWO0MR+200p/75SPwqVbcUneJ3MMZfIWONLJXJPUsxZDhceRJJ8hTN6O4VnN1xBoVMushEQbKRGrHTnOCxIGff515fiXHnJKwKgPQYiGPZ33zVnPbmLQAK6lVDHUHEk30CRV5vmH+zttv/wDNEPhsgqTBz3Kv+xh9pTtYz98coH4UvXSsJHD+sGYN9rJz+NaF6LUEVte3TKGCLgA9DpVnI/FfvomYMYzNSHhL3vy2oln6UGHUTp9iYSD+bOjH/uFMXDvSijdZYz7JkaE/z0MifgPhVZwbj1hxGZYJ7FIpJMhXjIGWwT1UKR0260p8w8pvBftaxBpCSDGAO8VYZGfDbcE9Ns7UP2UTzlc3Kd/ZRHaysbma7MNvYW0WvNkTLqYFF+vlZIv6SMsoH2iKuIZldQysGU9CpyD7iKw48i8TtR2saOp8TBIC49hCnJ+GaOGc+Swue1Uq2e88OIpM/ppjs5P5Sg+0UM7Bh2sbrRDcYW6SNpbpRShwDn1Jl3IkA6tGpEijzeEktj9JC491NVvcrIodGDKejKcg/EUC+NzDRCOZI14sFdaKKKorooooqKIoooqKIoooqKIoooqKIoooqKIqv4pxlIRg5aQglUXGSB1Yk7Kg8XYgD8Khcw8zLArBWUMoBdm3SIHoWA3Zj9GMbt7BvWVyXVzxSZobYN2ZIaRnPefHR5WG2B9GNdh0APWiocOX952gQs2IDO63UqfzV6QyxKoVlYHY4zAh/RVh86w+u40/VXxqp5R4A/FLtu2lchV1SOTlyM4CgnOP2ADpTNaQ8M4Y6xTf6zcEgSNoDrHnboTge4ZavXNWng99Fc2yLomV1kh6KcFSSPq9QfYR7aPa8AZIhRI0PVAOYSc8psDcdFyfmOO1le14XZ6plJRpGUs2QcH9IjPixA9lV8Nhf2l9HfXaHBkUSuChwrDszkIdgAcDPkKn/wCkG7u2KcPtAjt67gB2z0yTpCj3tmrjiHEGtOFSxcQmWW4kR1VMhmOoYUeZAJyWxgfdVO8zTKLOh1sq/dfrmNDUaUEo+lrhPZX3aD1ZkDfyl7rfhpPxq1tz8p5aYdWgY/8AbJq/BH/Cl7mjnNby1t4jG3axAapGYbnTpYADzwpyT4dKhcJlvRC8MHaCKTOsAABsrpPeI6EbYBrfI7smhxotPPwWGdvauLBYcOXimj0U8xRxia1lfs+0OpGzp7xXSwDHo2ApHuNT7nkviOo54n3OoJlkUkeZA2H3mkyHke4broX3tn9gNSk9HsnjInwUn/Cs3uiDy5rxr4WtWNlLA1zDp40l3iVuY5pEZg7K7KWByGIYgtnxz1rTuB8Elbl4xwLqlnJbGQO6ZADuSB6iUqN6PZPCVf5pH99fIuVryE5hl0n/AJcjJ/gKtJNHIAA8aG9VSOGSMklh1FaK55A5EuUvklniMaRZbvEd5sEADB365z7KcOCTwvdXt8SNEZEKv4BI0DSMPYWP3L7azXiHFeKCMpJJOUIwcHOR45Zd8e8125H5yS1SW3uEL28udWnqpK6W28QVx03GKpJE+QF9g8tOivHKyMhlEc9eqZ77h/EmdrmyvhcoTnSrAADrpCElNht1BpA5p4/Ndz6p1VZEXsyFGBlSc53O+Sc70wcR4JBDE93w6/wExlCSJNyABtg9T0ZfjSQzZOTuTvRGHYN+mm1H1Q+Icduuu9j0XqGVlYMpKsDkFSQQfMEbg058uekFkf51tDE7yquVb9dGPX+2uHH6XSr/ANFVtFHZT3Kp2s6lhpGC+lUDKq+WrJ38fhURhZcZyABaXozgH1ZPYdhqPwDD2gVSSVr3Frm6Dn/pXjicxoc12p5f7WhcG5hSfAOFcjUADqV18Xjfo6+fQjxAq2rAUuLjhk5gmUlchimrA/Rljcbo/kw9xHUVq3K/N6TooZ9QY6UkICkt/u5FGyS+7uv1XyC+fDFnebqExgxIf3XaFNFFFFBIxFFFFRRFFFFRRFFFFRRFUXM3MQgRgGCsF1O5GREnQMR9JydkT6R9gNTuM8U7GPIwXbZFJwCcEkk+CKAWZvAA+yseuWl4pdfJ4GJQFnaRttbAYMzDwHREX6K6R50Vh4c5zO2CFxE2QZW7leLW1n4tcdnECkCEsSx1Yz1kc/TlbH9wworvJdx2XEVPDRJKIkxMB3lcD8pgjwwMk9AwBG1X3IFkZOHXtop7K51OrZ2IJQKufHGVZfv86iXtyvCo/kdmO0vpQBJIBkrnoqjz32Hh1O9MM9vLB5V+ZKAyU0PPnf5AK+4vFZrGeLRwGdiqsoGNIbOO0YeDA4BO+MdM5NVc3N3DeJRYvUMMqKcNuSPE6HUb/ZYffXKK5fgtqEmZJ2uAxNuT6jEY1Z3yhGzeZ6eNInCOBSXLnQNKZ3bfSPYPEn2ffVI4m0XOJobG+XT3urPkdYa0CzuK59feyul57uI4Ra2ZKxqWCOEAmZSxIzjIBwcZG/trzYclyzNruHIJ3OTqc+8np+NNnBOWo4B3F73ix9Y/4D2CrKS+hikEbuFYgNv0VS2hSzdFDP3Rk7nahpcaGX2enj1REeEujKb8OSreG8qwxerGM/WbvN95/uq5jsKtLS3DKGUhlIyGU5BHgQRsRU6OyoNzi42TaNa0NFAUqVbCugsKvVtKXeM8VdmENsCC2tTMyMUQrjYY8T3gGOwK+JIobEYiPDsL5TQVwCTQXb5BXNrCoFhx4wyAOZJreQPIsmh2aJQIwA7b6lJ7Q+YGOopuFsCARgg7g+yqYXFxYqMPjPpzHmF65paaKWXsKquJctxS+vGpPnjDfeN6d3sqiS2PsosOLTYVC0OFFZLxXkFlyYWz+i/X4N/j99UnCljhuk+WROY1PfQbHpt7xnfAO/nWtNeQuwVHDZ2BXvLkgkDUNskKcf8AkVA4vwCOZdLrnyPiPcfCjYeIEgtcbG2m4QEuBbeZmh+ip35eltSL3hEpmhPrIO8QPFSvVwPL1h+NSueeBrNYLxAxfJ7nuGRRtnLBd/0twQevgfYthbrhUvaQOTGeuRlT5B1/9w+8UywcxW3EYNfELkRrG2TbxgxgnfS2cs8m2fVxj8SSc1tkBsdRvXQhYDLToyKPQ7X1BWbyzS3MuWLyytgeLOcDA9p2FWUaXPD5AZYmVZF70cg7siZ6HHQg7g9VODtWpNd9jDAeF20TRzsFMoz3CTjLqAGON+p2IwfauelW/a4uoLKIamXBIHjI+yj2YXc/a9latxBe4Ny0Nfp9lk7DhjS7NZ/X7pt5Q5pWZEUuWDbRu3rZAyYpP+ao3z9Ne8OjYaqwMpLwu7aGUFkOnUEONS5ykiHwdTup8CCPOtj5b42J48FgzhQ2obCRD6soHhnBBX6LBh5ZAxMGXvt2KPw0+buO3CuaKKKCRqKKKKiiK8ySBQSSAAMknYAeJr1SvzxxpYoirbqF7SUea5wkX/Ukwv2Vkq7Gl7qCo9wY2ykb0g80M5KLnVKBt4pASGVMdQ8uBI36PZr50o8u8cezuUmT6Jwy/WU+sp94+44pg5Y+ViR+JC2+Vd58kk6gx3Z1A32B05AON9tquZOfeG3P8KstLHqwVWP84aWp0O43IG2OdfokpGc5y6jyv9V650ZoZIeK2Td2UAPjoTjbUPIgaSPAqPGuUnpjJTULRO2AwHLZUe4adWPZq+NWsfF+FJYTwxzFomVj2TE6wx8EDgHOrB8QDv51nPLttDIJopkAZhqimyV0yadCRMwGFUli2Dsx264yBPMyCAyyRlwaQOhy9fGuaJAe6TLG8DNr1F/7UzhvDZeITtNOzEE95j1Y/VXwAA226VovDuGKihVUBR0Aql4DxCONuxkaNNJVU7rRqSdwoLFgcqUYd4E6ugPWfz3eTW1mJIQ+BIomaManSLDamA+0FBPgCfeBfxbcYA5h7vLki44Bh2knU8+pVzf6obeWVULtHG7hR1YqpIG2/h4b0rjiMVuj3ParMjMJmnEalSpZTIiupOMKMqjYOQACelc+E8cmuuCyysJJI1uEBOPnJLVZIjNlV3OFMg8yo+/hxu/s5olhikEzXEiJDHavoRe8DrfQNOVVdZ7QH1cAYFctx7M58cJstvWtvn4CzuBSOgNtzfdMNhH2YhmhiJcuXfQ657N9TNqJIDE6hsNgenq5rpz5z01vw9Z7fKkzJDIzpkwZzrLJ0yMADqDqBGQRlVtJljcJbQWtzGGLJKshiuBvlnZQhdwW1YeIaSMDGKvLq5aWFrUoc3Dap8LgsmEUxRRt84cqiqZXVFGWbI2Ax4RiZMOXMkNs1Iv4iemXMXbcqHmrStzDTQqTybz3JPw+WeQh+znWGOYrpWTWY1ViBjZXk0kjAOnw3rzPYyAOuZJjqMisxWEROxJwj6cndumGAzg7bVW3lz8j7WOWGOOGYHtISRNbtkAEr2eJYnIwGHZlSRkb5Y1sKxTsmGlkWNldFlluWjBUhlJaVFyAQOiyN4d3c1firX4zLuyv4S0nXwcNPC8wHU7heQjIKu/Fd+Xra8NtIJIpFdshpAUWZVIyYo45AV0qSQGDDV1A8aZX5ulh4fdMFDS2gjAKowGhkRhI0ZOpSiMSyZ+j4ZwFri6qkzTNKyu6hXktmlVG050lkUM0bYJBDJIOmGBzXvht4k8ZtoPnI3YtKkTPqmY4BM9zPpOkgAFUUsQNI27pnDxJh5XvcN/4WtJ1/q1FdO8BrqAo/vNq/VWno15/ku2vO2kWSGAIyzBNA3DF0ONjjTkEDPv2q2vna4lfXC3ZmMLH2hAXUdWsFVJKk5XfGcDG2N6K0f5L28DRNEly2vsxoDRT6QGaPUVWaJiithDqBByu5CxOK3heUdta2qqwAM1yWYkfUjgZBIWIzhV2z4nxnGMXLOwMiGXNuL7wNjQDMCfS75LyBmQam659VIteMpepKnqqD2Oyq5iKgpLIXPcXvEqp8QhIBzTDwWUzwayQ4DuqyKMCRVOBIPDc5GRsSpI2NJvCpbO3aSNZmi7RVnhmkcmKWMqqd5TiPusojKkBsad8na4g43J8k4jcWQDQoqmA47jShW+UNGDgMoGj2M6t1yc48E/d4l7GB2Qi9RQ5b/8A3e7Fq8urQTure9sAQQRkHYg9KzTmnlUwkyRj5vxH1P8A+f2U1ejrjFxdm5MnbNChQRvOgVu07wlQbDIGB7jmp/MV4EVlRTI4yCiozn1S2nA2ydhgkesCfI9mMV+EJeToPkffJL3xDEsFij9Qqv0SXvZRXcjy4ijUMY8+IBJkx1GwC+34CpPJ0QUXHF7vbUXMY8cE4JHtO0a+4+dLXGYIbKExBNc0pxMyE4jj7QSKgJzpLAadPU41HOAKb+Mc0cJmghSR3MaBSsMYcAd3ADYAGVGRjV51rhsX+Na6aNjg1xoGt2jmPM9eiFLOxpjnC2i/U/osx47xl7q4eaT1nOw8FHRVHsA2/wDumLkLmB4pFhz3gxMOdu8ca4DnosgAx5OEPnV/w7nW0RtFhw1nfwwqhviQHbHvNJ/OLzNcmeW2a1Z8HGGALD6QJA73TOPLNNQe0HZltD0+yCI7M9oHWfX7re7K8WWNZEOVYZHn7iPAjoR4Gu9JHo/5j7ZRk/ldWR9WdRmUe6RcSj29r5U70kkYWOLSncbw9ocEUUUVmtF8ZsAk7AVi/O/EmuZ44FOGmdZGycYDdy3U+WmI6z7ZTWo80XAEGgnAlOhj5R4LSn4RI/4Vj3DeWrji0080ehRryS5IA1Z0oMA50qAMeAxTHBtAuR2lJfjHE1G3W02WnA+J8M/g7LdW/Xs/H2kKTkH7JPur3NHw/ixKuptLzxDDS5PuOBJ+De6vvA+BXFjs3FIEQdUb5xPud1x8MV3545msJLRxrguJ9OI9AyQ521BhnTjr63hirWS/TU9Rp8+RVKAYb0HQ6/Lmst4nwsxXLwKwlKvoDJnDHpgZ9u3vB69afrDlUfI3t84MikO2M7nrt4r4Y8vKlzkbhWuUyt0TZc/WPj8B+2tPsYK8x0xJEYO2/mvcFCKMhG+3kk7iNoXtY4TvMkgjkk7MlUCk93IPzaNHpwW2KN4mmLjHHV+SmCB9bMnZyXJ2hiXTpeQudnfGSEUk5xnA3rvzbwCSSASW6kToQS0ZKymMBtSKQRknIwpOM/cUq34cnanty8roNfekE8yqNy2i4KlMYPqQ5GOprh5S/hmcM2cSbrbwrbTl9k5aA+vBWsV0VBaHREihY0CPIs+hFCqZTGrIpIHdWQZAAzgnAhAySnLh5SwKgq0krMpwXVWQaQrYGoRlGON9qsOIxyRzW3ya2E8TgZkbvlclSMmRvm00Et3R12x4GVzTYSZaVJVQPbvbtrk7IrqdXEiMQQTlcFTjIxuMUrgx0eaKO8rHdXFxFfzNJIBJHMeKsQddNR6Km45xftlWGWOHQgwsZWHuAAAAJ33UYAGVdTt0qVwbgEAiJXCqU7TEKIQ6gkH19epgylSCAQdqSbjhKqAJ+JkAbFbVAC38shVX+c2aauAcUaGMJZ2V3PsFDyKVGBkgZWPswMszEg7liSSTmmnEcs0WXCOke/rs3x30+SwgMua5Q0Dw1+ui78I4rDNZvPbQTzaCF7KOXTklQ3gVUEBhkAZB8DSffcwTTyNGNNsAcaULdr8TMwZf5qHr76fkXjD+paQwg/XdF+OVeX9wVG4lyHxO6UCdrI46assy/ZZYFI+BFY4DASxzmSSAFt7FxJH5FWlt0eVr6PWlnPDuaWhdhGzyorFWW41FQc4IEgk239vuBO1aKvEI2snuLiCeFUIGHkfQwLBQ66yDoyQcug28DXHhHouv7ZtccloXHR3Ls49gaSJtPwx7c1bNZcZQHVFbTDxAYEn7xEPvzVuJYCWaUPihAF604gkcx69fopD3GZS4k9SoVpaRT2scsZYLKDpR1jVMAMWJwIxpARm1EnbHnioXC+M9g+YexQnYECJNXxdS7Z8gy1P4jxC70aLjh86Abh7c6yuxBI7NXGNJIKnIIJB22pGThUSuRDfzw9fmbqMED2akDBQPqlRt5Vbh7RC1wxfaM10rUAchpv6qsxk07LKfPROFwJll7RItDEs5QpIikts8qdkWZC30tJCMTlhnJMgcamZNeYmaPDaHaSTOkgsBIG7KJ8ZAZhjOM43I48ocKlxArTxyrbvNISjhmYyJoCBFGI41B1YJJLY2FWPElnfiEaG2V7fGWmIXK91js2rWGDhQAPAk+5ficZGJ3xNcHsok2Sy/CgQCT9fRbNBygkUfDVd+VOaoirhQ0lu7vIkkalzGzsXkhmjUF0YSFmBxghvDGTXxWixT3Ekp1xsuYpQhyneZsK53DszjuqMlh47VB47wyDXlA2ssUV5HEZLKcMqyh1uGwftjPgaueReV3R5ZplLDurC0zPJKCNXaMDJuFOVw2lSQDkdCSsOXcShGHOjRzrUAcibq/Gh5bqHuG1XWfKWi0aKVtbSMZHOnTh2C5OMnvAjJOdznw2pA/wAlMLkQNsxkWPPh3mChvduDW4XsFZ1z5wwrpnTZlIDEe/ut8Dt8RXe4KbK7JyP3SfGQhzc45fZMPMfNcXCAtpZwrrCgsz9N+hbGC7Hr1AH4CHyvzQ3FO1srwK2tGaN1UAqw9nTIzkH2EHOa6XfB4eNpHcRzLFcKoSZCM9PHGQfE4PiCBtipFrDY8FVmEnyi7ZdKqMavshVzoBIGSSTttnpWvcDMtHtPrfW1n3y/NY7P6V0pJ3Jl48F00HRmbC+QnjYmP4MQ0Z9khrcrG7EsSSL6rqGGeu4zg+0dK/Ot/a3EbrPKjxtIxdWZSuW1aiRnyJBrbuS+JiWI46NpmUeQlyXX+TMsw92KmOZYDwpgX0SwpjooopWmiQfSdxHRHIAfViCD7U74PxEUMg9zmlzlNuKWcCvDAJbeT5zT3STkDfunWDgDz91efSje5bGfXnkPwiRIV/7+1++qLhfpAvYFVUmJRQAFdVYADYDcZAA8jTqKJxhAAB80mllaJiSSPJOt3xLh14cX1s9pOfpupQk/rABn+WKQea+ERW1yY4Ze2TSrattsjIXKnDbYOR50/wDKXPbcRlNpdQxssiNuoONhk5BJxt0IOxxWdWfDQb0Q9QJSvvVWOfwWrQ3GXZrFC6ux6Ks1SBpbRs1ex9VonKvDOygRcb4y32juf8PhThYw1U2EdMNlHSVzi4klOWtDQAOSl9llSNxkYyNj8PbWH80Wa8LuliYSTCVWJnn0pGys4LwKwAUZ7FNWSMh5DtqGd1rNfTAoMnDwd/nJ+v8AF2qhgGIHYu2cR91SWTsmOlq8oJVXHx8z/leK2Nqp+jDIrN8SGGD9mQj2VMtLLggOqbiCXD/WkuQP3Cpx7CTSv2C/VX7hWicCs0+SwdxPyUf0R9QeylPGIcNwBkbmRh2ax02rz6ofhuPPEC4VVVzvf5Lpw7mPgtv+RnsYz5o0YPxPU/E1Yf6Q+G/8dbf0q/41nfNFuovJMKvSP6I+p7q+ctW6m8gyq/lB4DyPsp/goPxODbigazNzV+VoSXigjxX4fLzq7/Klov8ApD4d/wAdbf0q/wCNH+kPh3/HW39Kv+Nfb26jhlk1xF0AiwsUOsgt2uThRnHdG/upBfnF5ZRDA0ZeNYmbEUY7QdinakSOjLqErbgAYx40OnCff9IfDv8Ajrb+lX/Gj/SJw7/jrb+lX/Gl7lzibC/WCdlkSdHMRaKIYkTS2gGNF6p2jd4HZRg9aYbiECyuHCrrUXOk6RkaWk0Y28MDHuqKL43pF4aBn5bbf0in9hqJd8/cIlXTJdWki+TlWH3EGpHFLRBdLhFHzR6KP94PZWYcNQf5XGw/hdx+/PSWbivZTSxZLyC999L6I7DYTtmuddUCfkmW+fl+TdbqGJh0MMunT9lTlV+Aquk45FD/AAfjNtKvgly37WAY/wA3RVVfIP8AKx2H8KT95KOaEH+U5Nh+Vh/q4aDkxWHxJa2SEG25vtpt47otvDnWKfu3Nt9N1Hk4yvEL2G10gvK/r2rhwhMbJJIMZXQUK6xq3Cbgaia3Dg/Cxb28cIZnCLp1N1P+A8APAYFKF6gHFeHYA9a6/s5p9phwaRkmEa6NuUG9Luta30SmUU7VVV7DSxxuwEkboejAj/z8KcbxKX7+Om4NGwsyLFFZXylY2ZnkW/dkVBthtILBsMpwNR8xjHQ1pPCLhFTVw3h+VPSaXTCre0FsyMPhWdcU4cg4rGrj5uSWIt9lnAf9jVpUvNjrxlLLCrDowNtyxTWpz4AaSoA/+ms5LwHDWxdckqgAYS06Uavmkn0i/wCUXVWu441hVu6YcMoYjG7ZLDPtwDVr6K+Jd2NSfVeSE/Zde2j+54pR/LNd+W7+a5a/4dcuZNKyCMvu2zFOvjuUYZpU9H16UllHkscuPbFMjN/6bSD41cjNE5hA06eKoDlla8E69fBbtRXzTRSZOViHNfEgl5bSMutUHbFM4zquZZcdD1Gmrk84cIufy9n2bHqyoP3oyG/ClHnB8zx/xe3/ABhVv/dVFXQtga9gJv0XPOmcxxAr1WnDj/C7BJJbHMlw6lUB1kLnz1gYGQCR1OAKU+SItV3qO5Csd/MkDP40u01+j5PnZD+io+9v/FUmjEULzZJPVaQyGWVooADotNsEphtF2qjsBV/bDakKertWbel/8rw/9ZP/AGdq0ms89Kdm0txw5E06jJcY1EqNrZickKx6A+FXZKyJwkeaa3UnoBusMSx0kL2NGpBHrSTK0bgP8Fg/VR/uClH/ADOuvKD+lf8A/RXXhfOjJBGnYA6UVc9r1woGfyfspL+0xHHWRt4ae0LCSa5XVb1vRSrhDTw4vOL7maqvnV9FG5q/hkn2Y/3K48DnCXMTk4CtqJPQYRj/AHV2+SzX00ssaRKAUUh5WzkRg+EJ8DUzhnLs0NzbtKIihlVSFdmO6t4NEoI+NOeHcSwuGwTMDM8CUNylvPN06IWXBTzY38SxtsLgb026q5t/SI7KkuiJoGZdTRFnZEz3mIA72BnIG65z3sGqy7sIDfT3MRRzKI8PGcrpMad0eAOFViR11L7qvLXkOwt+3W3HYPkSs2olUyDhe8cdn3SSvhnII2xQ2Ggpqj0aWLNmP1WOo5cHx1EZz7aqumXO4m7K6sptQGi4RMNjSRKrRMT5EKxIPv8AOra65/uJO/awx/JzN2KyTasuwDM7BVIwqqjEk+WOuQFjm2xWZII2BYvcQoIwSO0BkXWhAO40gt7NOaaOCQxxW89jeKf9XMk8ZXKs8WtpRIhBB1Biw2PTG/rARReuC8xG9YyOoR0EsTopJCsjoCMnqDnUDgbMB1BJSOG/ngfxu4/fnrQI+W4bS6Ywh8yx6nLyM+WDBdXeJAOPLGcCs/4b+eB/G7j9+euKxv8A3MV/QP8AFPOHf8cn9J+6L787n+NJ+8lfOaPznJ+th/q4a+3353P8aT95K+c0fnOT9bD/AFcNUi/5Gf2/0TJu7P7aer/868N+1df2Y090iX/514b9q6/sxp7p1+z3/ns9fuVy03xlcrgbVQ36UwS9Ko78U+WSyz0gx6ZYnHXDD4ggj9tcOYOde3vobuKPQ8QTIc5DMrE76cbb4xmrL0jJ3Iz+mR96/wDikSnuEaHxNJ5WEixbiyVwHOireTmqf5VJdIwilkzqMY23ABwGz5Cu3KEha8AJ3kSdD7S0En/uxVFVzyZ+cLb2yqPgdj+Bol7QGGhyQ7HEvF9VqH+eXvorN/lx8vxooL8K1GfindVz5wXE8f8AF7b44gQf3VRUzc+waZov1Wn4pNLGfwUUs0dEbYEFKKeUU2ej1vnZB+iv7T/jSnTHyJNi5I+shH3EH+6s8ULhctMKamatasDV/bdKXbBqYLRtq5xdEpFI3pBu0iveGO7BVElzknoM2jgfiRTzWbel78rw/wDWT/2dqq7DjEtMDjQf3fnos5ZTDG6Qfwgn5Ky/zrtf9+n4/wCFZ5aglFIVyCBghG8vdXTVWjcBb/VYP1Uf7gpRiIx+yAD4P3na6HNpWXpXmlETxxwFsgy5OnO/PySxyjxmGETLK4jYupAcEHHZIM4I9lWfE+Mxz9lHbTJ27SDszucNofSx26A4NUXNR/1yT7Mf7lcuX5tN1CxzhX1H3BWJ/ZRMHAIsfl4u55Dnd/KKq+nVejibsNKMC1tgENvn5qby/wApXjw5uLe1EgbSXeTHa7grICsTagxIwSdyKlScHms0dpzDoLswWOTLIrHP0wpfLaj3RkZxg1xg9J0PySCLsJ8p8nJPzWPm3jY4+c8lOK8z80i/vk7C3lLdkVUO0SlSGLNj5zG4xk/oijBKwmgQukdg8Q0Ziw15FRZLi3uHiKyskqktC6FopASMHTqAzkbFcEEdRXLmLjUyoFuG7Z1WR4LjQFYAL89DMEwpQodWoBc6SpG+8fmefiEEAE9oimR8KwmVguDqBxnJYAZByBmot3zFDNcW5lglaCORnkTMffHZtoXHaYI16SQdiB49K9MjGmiVWPCzSNzMYSPALUJ7wSzRvjBMALL4qSUfSfaAw+8VmfDfzwP43cfvz06cE42t3NLMisisWGHxq2jth9EkeHnSXw388D+N3H789cbjDeMxJH8g/wAU1wDS1kjXCiGn7ovvzuf40n7yV85o/Ocn62H+rhr7ffnc/wAaT95K+c0fnOT9bD/Vw1SL/kZ/b/RMW7s/tp6v/wA68N+1df2Y090iX/514b9q6/sxp7p1+z3/AJ7PX7lctN8ZXiXpVJfmrmc7VRX7U+WSzr0jN83GP0z+6f8AGkSnH0iz9+JfYzffgf3UnV0GCFQj3zSDGm5j75Iq55NH/wCQtvZKh+45/uqmq75OH+uI31Flf+bBIR+OKIk+A+SHj+Mea+/Jj7Pvr7T9/mc3/wAFFBfiW9UZ+Hd0VB6ULPSyn6k0yfBwlwv4yOPgaQ61/wBKPD9UcpA6oko98TlH/wDTuB/N9lZBW2EdmiCyxbcspRVhy/ddncxN4agD7j3f76r6AaJc3M0tPNDNdlcCOS3OwemGyekjlviPawo/iQM/aGx/EU2WUtcs4FporqGkOFhXNZt6X/yvD/1k/wDZ2rR0bIrMfTY7A2JTAbtZsagSPyBzsCPD21eN4jeHu2BtUlhfPG6KP4nAgeZ0CWa0bgP8Fg/VR/uCscfiFwATqi+Ebf8A7KueHc+3qQxqBbgKqqA0b6hgYwfneu29Jf2sI4pHEMMbyk3em9foveCcAx2Dc8Ss3rmDtfj4q45q/hkn2Y/3KjcJ/Lp/K/q3pf4jx25llMjNAGbSMCNvAYAA7TOa42/G7hCHV4DpDEdxsHukHpJ7ad8Nx0OH4bHh3nvBtbHeuqCn/ZriLseZgwVYO4uvK1ytvUX7K/uimz0afnKP7Mn7hp1tPRbZGNNpfVX/AGh8hVlwfkO2tphLEH1gEDU5I3GDt7qUMwr2vBK73EcYw8kLmNuyCNvDzVF6YPyEH6w/uGstrfeP8tw3iqswbCHUNLad8Y8PZVJ/ossvKX+kNXnw73vzBYcP4pBh4BG+71+/mlj0c/k2+1L+7b1RcN/PA/jdx+/PTT/kSS1lnW2kjSJH0hZInmcloIHOCsi56DAx51VQcmzpedr8piEvaPKFe2kClnMpYDMwzjvbA7DB8Rnl8SAJsQ8nTLlunEAhtakCkOzFMzyu/mDq9Squ+/O5/jSfvJXzmj85yfrYf6uGrqXkK5a57c3MOvtBJjsH05BBx+Wzjai/5CuZpzM1zCGLK2BA2MqFA/22foChWYzDB7SZBozLsd9PDwW4xTAW76My+qYL/wDOvDftXX9mNPdZskdwOLcP7eSJxm609lG0eD8nOc6pGz+FaQTXS8AGXAsAN7/crn5vjUe7fal+/kq2vZaW+LXgRGZuigk+4DNPBqstlmPOl1ru2HggC/HqfxOPhVFXS5nLuznqxJPxOa511ETMjA3ouYkfneXdUU0chWeuWU+cYiHvmlSL91nPwNK9aV6K+HbI2PXlaQ/Yhj0L/wCpcf8Ab7KzxLssZK0w7c0gC1bAor1iiubXRqk5rtVaEM3qoTr/AFTqYpfgEct/Jr8/31m0MrxP60bMh94OD+yv0xNCHUqwyrAgg+IIwR91Yb6QOENHKJD1/IyHzdFGhz9uExt7w3lTTASUS0pXj49A4JSooopwlCb+QeK6WaEnr3l9/wBIfdv8DWmWU9YTbXDRurqcMpBFa3wDi6zRK6+PUeR8RSTHw5XZxsfunWBmzNyHcfZPFrNWc+mzrYfrZv6g062dzSP6Znz8g/Wzf1BpVL8DvIp3gv8Asx/1D7pGsbDt5o4izIrE63UA6UCnLEH6IJUn9HUdsZDjxzkp7l57i1GJA2p4SMJI2BreGTodUgfY7E9dJJJVuXiBfWxOrZyAVcRlWZGVWBOxYEjCts2dJznFatwW8jtVmQuQ41yCMr2QfUzupRGGQfoaVOO6DjvZI2GY10VFN+LYiaHFhzDVAUsy5HvIRdKJSVWYgJMrmKSPu505z6radJXAOW8wKk+lFYxemSLQyPAcGMLkyLIySglRlmyIwdRJB2qr5Ca3MsTXgLR6Q2MAhpJdekHfJwNZ0rkkgYGAavPSVxW0nW1aBCk4cx9l2ZV3UouU7oIYxyLGpGcqc/GzWExFvurWM0zWY0SDetb6kflYVZBzheaV/wBZl6D6Xs91MvIPMlzNfoks8joVfKsdtkJHhSdzBYfI5XR2DJGdPaJlkGc6UcrkJIAMFGwdtsg1Zej3jUMd9HJJIqR6X7791d0OO8dt/fQjRI2QB17p3K7Cy4V7ow28p6Xt81oXpP4tLBDCYZGjLSEEqcZGgnH31nf+eV7/AMTL9/8A4p09Kl0sscMcR7V1fUyxAyFVKHBIQHAORjNZrcW7oAWilUEhctG6jJOACzKAMnzNeYiT97lB9Fhws4YYUGTLeu9dfFNXBubpBbykvrmafDSOy/N5ihEbMGZc5KkDcDunJ2pouDdRC0eVlLzSrEyv84UQqznS6aV7wjX6JwT6zAVTcI5WlSWGGN0JktZDNLGd4u1lXL741d2FUTB2KOSN6d+auBGWwaKPJkjUNDvg9og7mcDG+MHbxPsrEcNDmTMe3V2oPiR+R+fTRc5iJWumLmbWflarHuzIupH7OEnHbY1M5+rAmDrOx7xBG2QHGcRuW3OblSJVCzkKszl3VTDCwyxJ3YsX057urG2MV04txZ7O1gt9QlmCiILDrj7RwhCxrhWwcKST2kenGcgHFdOX+HNBAFcguzPI+n1QzuXZVySdILYBJJOMk70h4zhMLgMI2CMd8kG+dDn5eGn3XkTnPdZUa+/OvDftXX9mNO1xJgUkcQP/AOU4b77r+zGme8uKffs9/wBBnr/kVlN8ZUS9nrPOf+L6YxEDu+5+yD/ef2Gm3i3EFRGdjhVBJNY/xXiJnlaRvE7DyHgPurq8FDnfmOw+6V42bIzKNz9lEooop8kS+gVvHIvCexjI/wB2qwj7S5eYj/rSOv8AIFZLyXYF7kSadQhw4B6NIWCwp8ZCvwVvKt54ZZCGFI850jBP1m6s3vLEn40qx8mgZ79/qmmAj1L/AH7/AEUqiiilCbopQ594AJoyegkCoxPRZASYJPdqYxk+Un6NN9crm2WRGRxlWBVgfEEYIq8byxwcFSRge0gr8yzQlGKsCGUkEHqCDgg+0GvFO3pB5cZHaXcsulZT9ZTtFP8AygNDeTr+kKq+ROCR3N189+SiRpZB9ZVxt7skZ9ma6JswMedc66FwfkVRa8ImkUtHDI6jqyIzD7wKn8s8eNtLhs9m2zDyP1vh41a8W9Jdy8g+Tt8nhT8nGgX1R01bb+7pXLmDs7yEXkS6ZxtdRIpwD/vxgYCnxz4+4mqOt4yyDQ/TzWjaYc0Z1H18lo1heAgEHIO4I8qVPSzLkWP62b+oqg5V5p7EiOQ/N+B+p/8Az+yrT0kS6oLVwchbgDI6YeN1B92cffSDFwOiDmnoV0fDcQ2SaNw/mH3Sm6594II8cEEEH4EA088G5mEqxhWaK5QAOBiKORBjX3lBATJyPU0n2E6kimXkiCzPyl7qLt5IYjNHEwDKyKpLlUbutIDgd7oCuMZNKMI8h2UbFdjxuCN0PancdPz8E7+jxoZpL2aNIRmdV+ZwUysSnIYDvnMjZfxJO5AyY3pFkW1lsJkeKArJcRhnyiASwMxJKo2PnEQ5x169TXXkLjlpNcSmzHZrNFHM0OgRlHU6GbSO73laPdSQdJ3r56Q+ZLe0mhe5i7YrFM0EekNrl1xA4JBC6UySx6Bm9xZ3pa47Kc1VqkTjfM7CMwWtxrebvXM8bHdiAGJVdUJLKukdmwIxkiqGCMKAq7AAAD2U3elB7ctZdnEkV0y9rMIwAVhaP1HIAzl8Bc/VY7UqLSzGE56XYcCjYIS8DUmr6+S0z0dfmyD/AKn9dIP2CrjitxCkLG4KCI91u1xoIbbSc7HOcYqm9HX5sg/6n9fJXfnPhElza9nEFL9pG4DNpBCuCd8Hwr5vM1rsc4PNDOdene3SOhdFZ/zbxKKK5T5PduU7HGUnbK/OuyoWRgxADtpDE4B2qobmBtsXc3Vc/wCszerqXUfynTSag26bKywKMDu98bA9fCvXYd0L2CYByBrGAfP1a+gR5mMDS8kjmSnkWDa2HJlab55TevjXy8h6bHwP5GZmaGZZ59C5dpO1lEf0RqO+nfPtJycmr2s39FfC3Esk+hUj0tFgNkl9aMTjHTA61pFcBxNmTEFpeXHqdSkj2CNxYDdeiX+MvjiXDj7br+zGre8uqoOOyZ4nZrn8nDcyn49nEv36m+6lrm3m3VmKI+xmH4qP7zX0T9moHSYKNo8f8ilGLmbES5yh848xds3ZIe4p3I+k3+A/+eFLFSLCxeaVY0ALOQBkgDJONydhTFw7iHyTXZX9vqhZtTDAEsbYwJEbxGB5+7xB7toELcjdfv5rnHOMzsztPt5JVopj5p5Ne0Cyoe0tpMGOTGDuMgMp3Bx8D7Ole+SeBGWUS6dQVgsano82MgH9BB843sAH0hV+1bkzjZU7J2fId09+jnlvs1XUN0PaSZ/3zJ3E/wCnE2/6Up+rWg1G4dYiGNUBJxklj1Zicsx9rMST76k1zsshkcXLoYoxG0NRRRRWS1RRRRUUVTzDwft48gAuoYANsrqw78TfosAN/AhW8KxzL8LvFljBaFtQAcYLJnEkL+UinY+0A9DW80r838rrOjsFLBsdoi+sSBhZU/5qjbH01yp8MGYafJ3XbFB4mDN327hZZPywlzeiOwcPFIok3z8wp9ZXP6P+Aq/1QS28nDbCQiQd4ucYuioJddQ3A228CBjp1U7wXFmJIVkPZTgd5PVlQE4IPUdSCuxG4NM/KVkkcai1eOS+mjZmkY/N2sPRidvXyQOn4esykvKDd1t+p9/VLY6zEVV7/oPf0WfVIn4lIbWSD1lOGTPVXVgykHyyNx7TTunK6ukVtKqamyLa8tu/G53bRLjqeu/Ue4Gki8sXiYq6kYZlz4EqxVsHxwQRtWpMc4LHLMdpA4PaV9tLsSRhx4jp4g+K+8HavnDONSQFbnRmRPyaOoCazlDqIkDaNLN3cb7ZOCRVeFeNi0YBDbuhOMn6ynwP4GpC8cjHrakPk6kfiAR+NchPg5cI892xyK+k4fiWH4nAGvlyOqiNBr113Hgnr0QTwQ3LapAJHAhijA7xLEzSHSPVRQq79NiB0qw9N13bssQEq/KbdxmL6ZilXSxUY3wQjfyTWcR8WRiDG0mtN1aJZNSHGNQKjIrpLxh5JGnuDK00nrs0cuOpIRcrgKucACvGyOEdFptYyYWN2KD2yty+Y0qqFX71XXiN6927yzB+29VnjcQawq4QMoibUR01jTtgYIGT44fr7NO09fA1e/z28a5Hi0QOC2nPTWCv7wFTEYHBG49lBSve74gn2Cghj1iffrY36cvRaZ6OvzZB/wBT+vkpkpc9HX5sg/6n9fJXjmvnW3toZlE8fygIwSNW1PrIwvdXJGCQd/Kvns8L5sZIyMWS4/dco4gbrLrL8mn2RXaocF4gUKokOABtFITsMfVr1JxNF3YSKPNopAPxWvoBieT8J+S65mKw7WhpkboOoWnejL+CSfr5P2JTbWTch8921sZ0lkIR9Ei4R2OvGhxhVJyVWM/CvvNPpEku0MNujwwts8j7SuviqqM6AfEk5x5VzEnAsbjMa5sbDRPxHQC/HwXH43ExQveS4bnbW1X8f5mM97cSxN82QsCEfSjQksQfqtIzH2gCq60spJW0xoztgnCgk4AyTgeQqZwHlS4ugRbxFlTbOQqj2ZYgZ9lOfBuBtHw5hrFtiSQXz4zMEXGiJcb4YEHbbfx6V9cw0MWAgbBH/DQ/2Vx78+JkL3bKnv0+ScMg7Jd7xWM03U4DbQg/RHifEkH4SbbmOT5JE97apcxh9NvJK+h8gZIOxLxjxzttg5r2eMy21uXjt4/kEjBY4bs9oXIG8qqTncgE42ydvOl+6vLjiNwoOnIGFVe5FFGOvsRANyT/AIVs1ub4hpd3z+m3RRzsvwnWqrl9fmmPjt6103ySOVXGrt7u46x6gAO7/wAuNcKAPWOB166Hyjy+sEatpK93TGjdUjJyS3/McjU/8lei1VckcopHGrYzGCHBIwZnHSUg7iNf9mp+2dyMO9LcRKKyN29+/omWHiN53b+/f1RRRRQSMRRRRUURRRRUURRRRUUSrzTyekyMVTUGOp4wQDqxjtYydllx1B7r9G37wyxY5uGT9oumWJw0ZLKQjqfXidTuj7DKHcEeI677VNxvltJwxGkOwwwYao5AOiyL448GGGXwPgTYMTk7rtQgp8Nn7zdCkLlvicIUx8OaVZrpgvZOSVtlAzJJ5NgeqeuwHgRXS04stzdvaqsbcNt4yJDIudkBzKHHeDsxOCDuATVHxrkmWCXNtrR9/mtXfxjcxOMdquPDZwOq+NUUPHmjs5LVUC9pIDI++plUbRkeAB3+/wAzR4ia/vMN39PH05IEyuZ3Xiq+vh681YcR5ailhFxYs7RmVYjFKPnEdsBMEbMpJA89x13xE5w4KlpdGGMuQqpqL+LlQW07Du7/ALaeeBvHGirD87DZRG4laMEia6dToA230jPu2z0ql4BxGa7tb35WxlhjiZ1Z9yk2coEY7j7OfIeO/rZXA3yHz129+Kq6JpFcz8tN/fgkeKZlOVJB8wSD+FW9pzjcp/tNY/TGfxGD+NXVzyfBZrEbuWVZWCudMHaQJv6rknvHzA/++M3Jk9z89HPDKJGZY9R7FpNGF7iEAYHTG2MVo58T/i26lZtZKz4Tr0C+L6QGZdMsKuD1Gdj7wwIpa4tNED2lrE0TZy8QIMbjx0j6De7Y+VdLvhE0SB5I2VS7R5P11JDL7wQa4z2joFLoyhxqQsMBl8x5is34LDyCq+q3i4hiYHB7XUQpfC+cHe1ht8Sx26B+00HRJKTKzaNXVIwGwcbk5G1W1pzhHAmi2tUiX2HGffgAk+8mliiscNwnDYdpDW7myepPNVl4hNI4m6V9dc7XL9GCD9Eb/ecn7q88C4HccRmKI4LKNTNKxwBnHtPXwFUdOno4t2dL8RgmQ2xVQOpJJxj25xRb2thYSwALFjnSvAeSUsX/AAiWGcwSLpkDBcE4BycAgnbSeuelMacn20Miw3tyY53wNEK6lj1Y0l3Ix4jp99Ml3wM3lslveSQrxFARFiQM7KBnRJjx69CfPzyuc0fPWaPMQl5bN8nmRyA7r1RwPHHmOuSfKsxMX0LrrX0I8FoYQyzV9L+oPirTnSwke1XQdDWREc8MfdQeMdwijwYb58M/omq+755YwxzxStFej5qcBQVlQDuSkMCuoZxvvufACqy+52mdYyvckEBglkByZUztqBGAQPHrud/CuvAeSJJWXtQ6hhlY1HzzjzAO0af8x8Dy1dKgYGt/e8vZ9/ooXlzv3XNQR8p4hMWkcsVHfkkOEjTPU4GFHkoGSegJrUuUeR0jQalIjOCQ4w8xG4aQfRjB3WL4tk7C15f5SSBV1KvdOUjTdEP1iTvJJ/zG/khRTFQGIxWbus0CPw+Fy95+pRRRRQCPRRRRUURRRRUURRRRUURRRRUURRRRUUXC8sklQpIoZT4Hz8CPIjwI3FJ/Mfo+WbJx2vkSwWdfYJD3ZB7JN/06d6K0ZK5htpWb42vFOCwp+WLu1lzayOXG+lcxT49sZPfHtQuKr+Mc3Xkw7KeQ4VslNATvA9WAAJOfOt+u7GOVdMiK6+TAHfzGeh9tUXE+So5RjIYeCzr2wHuYkSr8H+FHsxrSbkGvVAPwbgKYdOiRLrnITFp4b17aQpl7eZC8TMq4IQ7r3sdCOtVfMfF+zThwidGeGPtiVwwEryayCBtkMOlMHEvRWNysbr7YJFkX+ZNoYe7W3vpbvfR9InSVR+ujkh/FkKfc5oiN0Nij79PzQ8jZqNj36/kp3MEU1zwy0kRGkLSXMkpjUth2lJ3Cg4zk1B5+Gn5FH00WcWQfAsWz+yrjg8LQxqiW7FgO89rxELqP1tGo7n2Cqzmrh19eXBm+RzKAqqoAL4UDbLD1ick5q0ZAeBpQvpz9V5ILZetmuvL0SfRVyOTb3/hZh70I/bXocm3X0kRP1ksSfgXz+FF9ozqEJ2b+hVJTFyzzAltb3itrDzRBI9Hg3e3JyMAZFdrPkGRzvLEf1IknP/pIV+9hTFw70VjbUkr+2RkgT7k7R/ht8KwlmiqnFbRQy3bQs4ikZWDKSGBBUjY5zsRjxphi5XuriQPcMyM++ZtTTOP0YhmRvuA9orVeFcjJD0Kx+y3XQ3uMrFpfuZav7LhkUIPZoFz1I9ZvazHdj7STQkmPH8A9+/NFx4A/xn378kkct+jkR4bSUI/2kmlpv5KjMcXv77fZp4seHRwghFxk5Ykksx82Y7sfaTUmil0krpD3imMcTYx3Qiiiislqiiiiooiiiiooiiiiooiiiiooiiiiooiiiiooiiiiooiiiiooivi0UVFEi86f31nF9633/toopzhfhCTYr4l5tOvwp95Q9b7q+0VbE/Cq4b4log6V6FFFJE7RRRRUURRRRUURRRRUURRRRUURRRRUURRRRUUX/9k=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:\Users\poireau\Desktop\logo-cnr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9264" cy="14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64" y="0"/>
            <a:ext cx="966252" cy="43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lapp.in2p3.fr/IMG/png/LAPP-HD-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51" y="31888"/>
            <a:ext cx="1849348" cy="10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237763" y="1834372"/>
            <a:ext cx="6732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cap="all" smtClean="0">
                <a:ln w="635">
                  <a:noFill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  DE L’EXPERIENCE  AMS-02</a:t>
            </a:r>
            <a:endParaRPr lang="en-US" sz="4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upload.wikimedia.org/wikipedia/commons/2/25/AMS-02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9" y="3374755"/>
            <a:ext cx="1700126" cy="23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336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63347" y="1214422"/>
            <a:ext cx="8106930" cy="5286412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de </a:t>
            </a:r>
            <a:r>
              <a:rPr lang="fr-F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rayons cosmiques</a:t>
            </a:r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Particules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chargées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rayons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</a:t>
            </a:r>
          </a:p>
          <a:p>
            <a:pPr lvl="1"/>
            <a:r>
              <a:rPr lang="fr-FR"/>
              <a:t>Entre </a:t>
            </a:r>
            <a:r>
              <a:rPr lang="fr-FR" b="1"/>
              <a:t>100 MeV </a:t>
            </a:r>
            <a:r>
              <a:rPr lang="fr-FR"/>
              <a:t>et </a:t>
            </a:r>
            <a:r>
              <a:rPr lang="fr-FR" b="1"/>
              <a:t>1 TeV</a:t>
            </a:r>
          </a:p>
          <a:p>
            <a:pPr lvl="4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47844" y="186286"/>
            <a:ext cx="2863722" cy="857256"/>
          </a:xfrm>
        </p:spPr>
        <p:txBody>
          <a:bodyPr/>
          <a:lstStyle/>
          <a:p>
            <a:r>
              <a:rPr lang="fr-FR" smtClean="0"/>
              <a:t>AMS-02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10446" r="17961" b="5281"/>
          <a:stretch>
            <a:fillRect/>
          </a:stretch>
        </p:blipFill>
        <p:spPr bwMode="auto">
          <a:xfrm>
            <a:off x="2151286" y="2656190"/>
            <a:ext cx="4691641" cy="38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74929" y="2715064"/>
            <a:ext cx="1523764" cy="5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5m x 4m x 3m</a:t>
            </a:r>
          </a:p>
          <a:p>
            <a:pPr algn="r" eaLnBrk="1" hangingPunct="1">
              <a:lnSpc>
                <a:spcPct val="30000"/>
              </a:lnSpc>
              <a:spcBef>
                <a:spcPct val="50000"/>
              </a:spcBef>
            </a:pPr>
            <a:r>
              <a:rPr lang="en-GB" sz="1600" b="0" smtClean="0">
                <a:solidFill>
                  <a:schemeClr val="tx1"/>
                </a:solidFill>
              </a:rPr>
              <a:t>7,5 </a:t>
            </a:r>
            <a:r>
              <a:rPr lang="en-GB" sz="1600" b="0" dirty="0" smtClean="0">
                <a:solidFill>
                  <a:schemeClr val="tx1"/>
                </a:solidFill>
              </a:rPr>
              <a:t>tonnes</a:t>
            </a:r>
            <a:endParaRPr lang="en-GB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879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63347" y="1214422"/>
            <a:ext cx="8528961" cy="5286412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rgbClr val="C00000"/>
                </a:solidFill>
              </a:rPr>
              <a:t>Décollage</a:t>
            </a:r>
            <a:r>
              <a:rPr lang="fr-FR" smtClean="0"/>
              <a:t> </a:t>
            </a:r>
            <a:r>
              <a:rPr lang="fr-FR"/>
              <a:t>de Cap </a:t>
            </a:r>
            <a:r>
              <a:rPr lang="fr-FR">
                <a:solidFill>
                  <a:schemeClr val="accent1"/>
                </a:solidFill>
              </a:rPr>
              <a:t>Canaveral le 16 mai 2011</a:t>
            </a:r>
          </a:p>
          <a:p>
            <a:pPr lvl="1"/>
            <a:r>
              <a:rPr lang="fr-FR" b="1"/>
              <a:t>Avant-dernière </a:t>
            </a:r>
            <a:r>
              <a:rPr lang="fr-FR"/>
              <a:t>navette américaine !</a:t>
            </a:r>
          </a:p>
          <a:p>
            <a:pPr lvl="2"/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47845" y="186286"/>
            <a:ext cx="2863722" cy="857256"/>
          </a:xfrm>
        </p:spPr>
        <p:txBody>
          <a:bodyPr/>
          <a:lstStyle/>
          <a:p>
            <a:r>
              <a:rPr lang="fr-FR" smtClean="0"/>
              <a:t>AMS-02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9" name="Picture 1026" descr="vlcsnap-2011-09-30-17h32m04s1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2"/>
          <a:stretch/>
        </p:blipFill>
        <p:spPr bwMode="auto">
          <a:xfrm>
            <a:off x="5399480" y="2314293"/>
            <a:ext cx="3744520" cy="390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549873main_2011-05-16-11_fu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522"/>
            <a:ext cx="5417866" cy="36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85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63347" y="1214422"/>
            <a:ext cx="8207413" cy="5286412"/>
          </a:xfrm>
        </p:spPr>
        <p:txBody>
          <a:bodyPr>
            <a:normAutofit/>
          </a:bodyPr>
          <a:lstStyle/>
          <a:p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Déploiement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 </a:t>
            </a:r>
            <a:r>
              <a:rPr lang="fr-F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l’ISS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19 </a:t>
            </a:r>
            <a:r>
              <a:rPr lang="fr-FR" sz="240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2011</a:t>
            </a:r>
          </a:p>
          <a:p>
            <a:pPr lvl="1"/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orbite à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km</a:t>
            </a:r>
          </a:p>
          <a:p>
            <a:pPr lvl="1"/>
            <a:r>
              <a:rPr lang="fr-FR" sz="2000"/>
              <a:t>Une orbite toutes les </a:t>
            </a:r>
            <a:r>
              <a:rPr lang="fr-FR" sz="2000" b="1"/>
              <a:t>90 minutes</a:t>
            </a:r>
          </a:p>
          <a:p>
            <a:pPr lvl="1"/>
            <a:endParaRPr lang="fr-FR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/>
          </a:p>
          <a:p>
            <a:pPr lvl="2"/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2" name="Image 11" descr="iss027e0349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940027"/>
            <a:ext cx="4642339" cy="3083345"/>
          </a:xfrm>
          <a:prstGeom prst="rect">
            <a:avLst/>
          </a:prstGeom>
        </p:spPr>
      </p:pic>
      <p:pic>
        <p:nvPicPr>
          <p:cNvPr id="13" name="Image 12" descr="557641main_iss027e036768_ful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5" b="14357"/>
          <a:stretch/>
        </p:blipFill>
        <p:spPr>
          <a:xfrm>
            <a:off x="4642339" y="1999012"/>
            <a:ext cx="4501661" cy="4442991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5584353" y="2479012"/>
            <a:ext cx="917193" cy="92203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2"/>
          <p:cNvSpPr>
            <a:spLocks noGrp="1"/>
          </p:cNvSpPr>
          <p:nvPr>
            <p:ph type="title"/>
          </p:nvPr>
        </p:nvSpPr>
        <p:spPr>
          <a:xfrm>
            <a:off x="3147845" y="186286"/>
            <a:ext cx="2863722" cy="857256"/>
          </a:xfrm>
        </p:spPr>
        <p:txBody>
          <a:bodyPr/>
          <a:lstStyle/>
          <a:p>
            <a:r>
              <a:rPr lang="fr-FR" smtClean="0"/>
              <a:t>AMS-02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618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4893469" cy="3315375"/>
          </a:xfrm>
        </p:spPr>
        <p:txBody>
          <a:bodyPr>
            <a:normAutofit fontScale="92500" lnSpcReduction="20000"/>
          </a:bodyPr>
          <a:lstStyle/>
          <a:p>
            <a:r>
              <a:rPr lang="fr-FR" sz="2400" smtClean="0">
                <a:solidFill>
                  <a:srgbClr val="C00000"/>
                </a:solidFill>
              </a:rPr>
              <a:t>Taux d’acquisition </a:t>
            </a:r>
            <a:r>
              <a:rPr lang="fr-FR" sz="2400" smtClean="0"/>
              <a:t>de 200 à 2000 Hz</a:t>
            </a:r>
          </a:p>
          <a:p>
            <a:endParaRPr lang="fr-FR" sz="2400" smtClean="0"/>
          </a:p>
          <a:p>
            <a:r>
              <a:rPr lang="fr-FR" sz="2400" smtClean="0"/>
              <a:t>Fonctionnement </a:t>
            </a:r>
            <a:r>
              <a:rPr lang="fr-FR" sz="2400">
                <a:solidFill>
                  <a:srgbClr val="C00000"/>
                </a:solidFill>
              </a:rPr>
              <a:t>en continu</a:t>
            </a:r>
            <a:r>
              <a:rPr lang="fr-FR" sz="2400"/>
              <a:t> 7j/7 24h/24 depuis plus de </a:t>
            </a:r>
            <a:r>
              <a:rPr lang="fr-FR" sz="2400" smtClean="0"/>
              <a:t>trois </a:t>
            </a:r>
            <a:r>
              <a:rPr lang="fr-FR" sz="2400"/>
              <a:t>ans</a:t>
            </a:r>
          </a:p>
          <a:p>
            <a:endParaRPr lang="fr-FR" sz="2400" smtClean="0"/>
          </a:p>
          <a:p>
            <a:r>
              <a:rPr lang="fr-FR" sz="2400" smtClean="0"/>
              <a:t>Acquisition</a:t>
            </a:r>
            <a:endParaRPr lang="fr-FR" sz="2400"/>
          </a:p>
          <a:p>
            <a:pPr lvl="1"/>
            <a:r>
              <a:rPr lang="fr-FR" sz="2200" smtClean="0"/>
              <a:t>~</a:t>
            </a:r>
            <a:r>
              <a:rPr lang="fr-FR" sz="2200" b="1" smtClean="0"/>
              <a:t>40 millions </a:t>
            </a:r>
            <a:r>
              <a:rPr lang="fr-FR" sz="2200" smtClean="0"/>
              <a:t>d’événement par jour</a:t>
            </a:r>
          </a:p>
          <a:p>
            <a:pPr lvl="1"/>
            <a:r>
              <a:rPr lang="fr-FR" sz="2200" smtClean="0"/>
              <a:t>~</a:t>
            </a:r>
            <a:r>
              <a:rPr lang="fr-FR" sz="2200" b="1" smtClean="0"/>
              <a:t>100 Go </a:t>
            </a:r>
            <a:r>
              <a:rPr lang="fr-FR" sz="2200" smtClean="0"/>
              <a:t>transférés par jour</a:t>
            </a:r>
          </a:p>
          <a:p>
            <a:pPr lvl="1"/>
            <a:r>
              <a:rPr lang="fr-FR" sz="2200" b="1" smtClean="0"/>
              <a:t>39 To </a:t>
            </a:r>
            <a:r>
              <a:rPr lang="fr-FR" sz="2200" smtClean="0"/>
              <a:t>de données par an</a:t>
            </a:r>
          </a:p>
          <a:p>
            <a:pPr lvl="1"/>
            <a:r>
              <a:rPr lang="fr-FR" sz="2200" b="1" smtClean="0"/>
              <a:t>200 To </a:t>
            </a:r>
            <a:r>
              <a:rPr lang="fr-FR" sz="2200" smtClean="0"/>
              <a:t>de données reconstruites par an</a:t>
            </a:r>
          </a:p>
          <a:p>
            <a:endParaRPr lang="en-US" sz="24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OPERATION EN VOL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04" y="1140586"/>
            <a:ext cx="3822096" cy="249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1"/>
          <p:cNvSpPr txBox="1">
            <a:spLocks/>
          </p:cNvSpPr>
          <p:nvPr/>
        </p:nvSpPr>
        <p:spPr>
          <a:xfrm>
            <a:off x="422031" y="4589467"/>
            <a:ext cx="8229600" cy="20774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smtClean="0">
                <a:solidFill>
                  <a:srgbClr val="C00000"/>
                </a:solidFill>
              </a:rPr>
              <a:t>50 milliards d’événements </a:t>
            </a:r>
            <a:r>
              <a:rPr lang="fr-FR" sz="2200" smtClean="0"/>
              <a:t>enregistrés depuis mai 2011</a:t>
            </a:r>
          </a:p>
          <a:p>
            <a:endParaRPr lang="fr-FR" sz="2000" smtClean="0"/>
          </a:p>
          <a:p>
            <a:r>
              <a:rPr lang="fr-FR" sz="2200" smtClean="0"/>
              <a:t>Prévu pour opérer jusqu’en </a:t>
            </a:r>
            <a:r>
              <a:rPr lang="fr-FR" sz="2200" smtClean="0">
                <a:solidFill>
                  <a:srgbClr val="C00000"/>
                </a:solidFill>
              </a:rPr>
              <a:t>2020 et plus</a:t>
            </a:r>
          </a:p>
          <a:p>
            <a:pPr lvl="1"/>
            <a:r>
              <a:rPr lang="fr-FR" sz="2000" smtClean="0"/>
              <a:t>Analyses présentées ici = </a:t>
            </a:r>
            <a:r>
              <a:rPr lang="fr-FR" sz="2000" b="1" smtClean="0"/>
              <a:t>10 % </a:t>
            </a:r>
            <a:r>
              <a:rPr lang="fr-FR" sz="2000" smtClean="0"/>
              <a:t>des données totales prévues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792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6"/>
          <a:stretch/>
        </p:blipFill>
        <p:spPr bwMode="auto">
          <a:xfrm>
            <a:off x="0" y="689811"/>
            <a:ext cx="9072015" cy="616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02842" y="6464968"/>
            <a:ext cx="280737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2206014" y="54621"/>
            <a:ext cx="5085118" cy="611127"/>
          </a:xfrm>
        </p:spPr>
        <p:txBody>
          <a:bodyPr>
            <a:normAutofit fontScale="90000"/>
          </a:bodyPr>
          <a:lstStyle/>
          <a:p>
            <a:r>
              <a:rPr lang="fr-FR" smtClean="0"/>
              <a:t>TRANSMISSION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786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COLLABORATION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/>
        </p:blipFill>
        <p:spPr bwMode="auto">
          <a:xfrm>
            <a:off x="423201" y="1099358"/>
            <a:ext cx="8593183" cy="52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1992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5318369" cy="5545886"/>
          </a:xfrm>
        </p:spPr>
        <p:txBody>
          <a:bodyPr>
            <a:noAutofit/>
          </a:bodyPr>
          <a:lstStyle/>
          <a:p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Mesures 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 de rayons cosmiques</a:t>
            </a:r>
          </a:p>
          <a:p>
            <a:pPr lvl="1"/>
            <a:r>
              <a:rPr lang="fr-FR" sz="2000" smtClean="0"/>
              <a:t>Comprendre la </a:t>
            </a:r>
            <a:r>
              <a:rPr lang="fr-FR" sz="2000" b="1" smtClean="0"/>
              <a:t>propagation</a:t>
            </a:r>
            <a:r>
              <a:rPr lang="fr-FR" sz="2000" smtClean="0"/>
              <a:t> </a:t>
            </a:r>
            <a:r>
              <a:rPr lang="fr-FR" sz="2000"/>
              <a:t>des rayons cosmiques dans notre </a:t>
            </a:r>
            <a:r>
              <a:rPr lang="fr-FR" sz="2000" smtClean="0"/>
              <a:t>Galaxie</a:t>
            </a:r>
          </a:p>
          <a:p>
            <a:pPr lvl="1"/>
            <a:endParaRPr lang="fr-FR" sz="1600"/>
          </a:p>
          <a:p>
            <a:pPr lvl="1"/>
            <a:endParaRPr lang="fr-FR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Recherche 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indirecte de </a:t>
            </a:r>
            <a:r>
              <a:rPr lang="fr-FR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matière noire</a:t>
            </a:r>
          </a:p>
          <a:p>
            <a:pPr lvl="1"/>
            <a:r>
              <a:rPr lang="fr-FR" sz="2000" smtClean="0"/>
              <a:t>En particulier </a:t>
            </a:r>
            <a:r>
              <a:rPr lang="fr-FR" sz="2000" b="1" smtClean="0"/>
              <a:t>positons</a:t>
            </a:r>
            <a:r>
              <a:rPr lang="fr-FR" sz="2000" smtClean="0"/>
              <a:t> </a:t>
            </a:r>
            <a:r>
              <a:rPr lang="fr-FR" sz="2000"/>
              <a:t>et </a:t>
            </a:r>
            <a:r>
              <a:rPr lang="fr-FR" sz="2000" b="1"/>
              <a:t>antiprotons</a:t>
            </a:r>
            <a:r>
              <a:rPr lang="fr-FR" sz="2000"/>
              <a:t> produits lors de son </a:t>
            </a:r>
            <a:r>
              <a:rPr lang="fr-FR" sz="2000" smtClean="0"/>
              <a:t>annihilation</a:t>
            </a:r>
          </a:p>
          <a:p>
            <a:pPr lvl="1"/>
            <a:endParaRPr lang="fr-FR" sz="1600"/>
          </a:p>
          <a:p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</a:t>
            </a:r>
            <a:r>
              <a:rPr lang="fr-FR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d’antimatière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primordiale</a:t>
            </a:r>
          </a:p>
          <a:p>
            <a:pPr lvl="1"/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Anti-hélium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relique du 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Big-Bang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anti-carbone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issus 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d’anti-étoiles</a:t>
            </a:r>
            <a:endParaRPr lang="fr-FR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Surprises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fr-FR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Strangelets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OBJECTIFS D’AMS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52" y="5018986"/>
            <a:ext cx="1315862" cy="118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2.bp.blogspot.com/_mazRoHLuLl0/S8vDDnfah1I/AAAAAAAAAaQ/1Cxtj7Zs6DA/s1600/188434main_DkMatter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43" y="1962084"/>
            <a:ext cx="3052814" cy="2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42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19210" y="105260"/>
            <a:ext cx="3462484" cy="857256"/>
          </a:xfrm>
        </p:spPr>
        <p:txBody>
          <a:bodyPr/>
          <a:lstStyle/>
          <a:p>
            <a:r>
              <a:rPr lang="fr-FR" smtClean="0"/>
              <a:t>D</a:t>
            </a:r>
            <a:r>
              <a:rPr lang="fr-FR" cap="all" smtClean="0"/>
              <a:t>é</a:t>
            </a:r>
            <a:r>
              <a:rPr lang="fr-FR" smtClean="0"/>
              <a:t>TECTEUR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3048000" y="1930400"/>
            <a:ext cx="3162300" cy="3505200"/>
            <a:chOff x="2768600" y="1308100"/>
            <a:chExt cx="3683000" cy="4240213"/>
          </a:xfrm>
        </p:grpSpPr>
        <p:pic>
          <p:nvPicPr>
            <p:cNvPr id="7" name="Picture 2" descr="ting_ed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r="11086"/>
            <a:stretch>
              <a:fillRect/>
            </a:stretch>
          </p:blipFill>
          <p:spPr bwMode="auto">
            <a:xfrm>
              <a:off x="2768600" y="1308100"/>
              <a:ext cx="3683000" cy="424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 rot="210034">
              <a:off x="3690938" y="1980781"/>
              <a:ext cx="1322387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0">
                  <a:solidFill>
                    <a:srgbClr val="000000"/>
                  </a:solidFill>
                  <a:latin typeface="Helvetica" charset="0"/>
                </a:rPr>
                <a:t>TRD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 rot="357158">
              <a:off x="3988325" y="2568155"/>
              <a:ext cx="627595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0">
                  <a:solidFill>
                    <a:srgbClr val="000000"/>
                  </a:solidFill>
                  <a:latin typeface="Helvetica" charset="0"/>
                </a:rPr>
                <a:t>TOF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 rot="-5400000">
              <a:off x="4334953" y="3563529"/>
              <a:ext cx="968667" cy="35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0">
                  <a:solidFill>
                    <a:srgbClr val="000000"/>
                  </a:solidFill>
                  <a:latin typeface="Helvetica" charset="0"/>
                </a:rPr>
                <a:t>Tracker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 rot="611893">
              <a:off x="4023253" y="4163593"/>
              <a:ext cx="627595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0">
                  <a:solidFill>
                    <a:srgbClr val="000000"/>
                  </a:solidFill>
                  <a:latin typeface="Helvetica" charset="0"/>
                </a:rPr>
                <a:t>TOF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 rot="481191">
              <a:off x="4002318" y="4446167"/>
              <a:ext cx="726619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0">
                  <a:solidFill>
                    <a:srgbClr val="000000"/>
                  </a:solidFill>
                  <a:latin typeface="Helvetica" charset="0"/>
                </a:rPr>
                <a:t>RICH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 rot="513089">
              <a:off x="4006011" y="5186440"/>
              <a:ext cx="762090" cy="33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0C0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400" b="0">
                  <a:solidFill>
                    <a:srgbClr val="000000"/>
                  </a:solidFill>
                  <a:latin typeface="Helvetica" charset="0"/>
                </a:rPr>
                <a:t>ECAL</a:t>
              </a:r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4306461" y="1445649"/>
              <a:ext cx="334558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rgbClr val="E71700"/>
                  </a:solidFill>
                  <a:latin typeface="Arial Black" charset="0"/>
                </a:rPr>
                <a:t>1</a:t>
              </a:r>
            </a:p>
          </p:txBody>
        </p:sp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4286250" y="2789237"/>
              <a:ext cx="355095" cy="37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rgbClr val="E71700"/>
                  </a:solidFill>
                  <a:latin typeface="Arial Black" charset="0"/>
                </a:rPr>
                <a:t>2</a:t>
              </a:r>
              <a:endParaRPr lang="en-US" sz="1200" b="0">
                <a:solidFill>
                  <a:srgbClr val="E71700"/>
                </a:solidFill>
                <a:latin typeface="Arial Black" charset="0"/>
              </a:endParaRPr>
            </a:p>
          </p:txBody>
        </p:sp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4193167" y="3702051"/>
              <a:ext cx="513784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rgbClr val="E71700"/>
                  </a:solidFill>
                  <a:latin typeface="Arial Black" charset="0"/>
                </a:rPr>
                <a:t>7-8</a:t>
              </a: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4175201" y="3017786"/>
              <a:ext cx="513784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rgbClr val="E71700"/>
                  </a:solidFill>
                  <a:latin typeface="Arial Black" charset="0"/>
                </a:rPr>
                <a:t>3-4</a:t>
              </a:r>
            </a:p>
          </p:txBody>
        </p:sp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4286250" y="4910085"/>
              <a:ext cx="334558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rgbClr val="E71700"/>
                  </a:solidFill>
                  <a:latin typeface="Arial Black" charset="0"/>
                </a:rPr>
                <a:t>9</a:t>
              </a:r>
            </a:p>
          </p:txBody>
        </p: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4199518" y="3348497"/>
              <a:ext cx="513784" cy="33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rgbClr val="E71700"/>
                  </a:solidFill>
                  <a:latin typeface="Arial Black" charset="0"/>
                </a:rPr>
                <a:t>5-6</a:t>
              </a:r>
            </a:p>
          </p:txBody>
        </p:sp>
      </p:grpSp>
      <p:pic>
        <p:nvPicPr>
          <p:cNvPr id="20" name="Picture 63" descr="pan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172" r="4150" b="9456"/>
          <a:stretch>
            <a:fillRect/>
          </a:stretch>
        </p:blipFill>
        <p:spPr bwMode="auto">
          <a:xfrm>
            <a:off x="80963" y="5028968"/>
            <a:ext cx="27130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8" descr="10_12_2007 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0"/>
          <a:stretch>
            <a:fillRect/>
          </a:stretch>
        </p:blipFill>
        <p:spPr bwMode="auto">
          <a:xfrm>
            <a:off x="82550" y="2844795"/>
            <a:ext cx="24511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36aTRD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b="9074"/>
          <a:stretch>
            <a:fillRect/>
          </a:stretch>
        </p:blipFill>
        <p:spPr bwMode="auto">
          <a:xfrm>
            <a:off x="112713" y="823908"/>
            <a:ext cx="2557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b="4399"/>
          <a:stretch>
            <a:fillRect/>
          </a:stretch>
        </p:blipFill>
        <p:spPr bwMode="auto">
          <a:xfrm>
            <a:off x="6229350" y="1003300"/>
            <a:ext cx="27511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1 Imagen" descr="0801020_05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860925"/>
            <a:ext cx="26860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y06K238Mag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17688" r="8911" b="14099"/>
          <a:stretch>
            <a:fillRect/>
          </a:stretch>
        </p:blipFill>
        <p:spPr bwMode="auto">
          <a:xfrm>
            <a:off x="6448425" y="2628900"/>
            <a:ext cx="235267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2160588" y="1695450"/>
            <a:ext cx="1331912" cy="4000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V="1">
            <a:off x="2205038" y="5245100"/>
            <a:ext cx="1909762" cy="27463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flipH="1">
            <a:off x="4711700" y="1797050"/>
            <a:ext cx="1970088" cy="14160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 flipV="1">
            <a:off x="4838700" y="4800600"/>
            <a:ext cx="1838325" cy="65563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5041900" y="3606800"/>
            <a:ext cx="1727200" cy="292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2398713" y="4076700"/>
            <a:ext cx="1982787" cy="1016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19"/>
          <p:cNvSpPr>
            <a:spLocks noChangeShapeType="1"/>
          </p:cNvSpPr>
          <p:nvPr/>
        </p:nvSpPr>
        <p:spPr bwMode="auto">
          <a:xfrm flipV="1">
            <a:off x="2398713" y="4051300"/>
            <a:ext cx="1931987" cy="269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V="1">
            <a:off x="2430463" y="3784600"/>
            <a:ext cx="1887537" cy="2936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Line 19"/>
          <p:cNvSpPr>
            <a:spLocks noChangeShapeType="1"/>
          </p:cNvSpPr>
          <p:nvPr/>
        </p:nvSpPr>
        <p:spPr bwMode="auto">
          <a:xfrm flipV="1">
            <a:off x="2395538" y="3263870"/>
            <a:ext cx="1957097" cy="81835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2395538" y="3505200"/>
            <a:ext cx="1897062" cy="5715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flipV="1">
            <a:off x="2398713" y="2222500"/>
            <a:ext cx="2033587" cy="1854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25425" y="115080"/>
            <a:ext cx="2133600" cy="6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FR" sz="1600" b="0" dirty="0" smtClean="0">
                <a:solidFill>
                  <a:srgbClr val="3333FF"/>
                </a:solidFill>
              </a:rPr>
              <a:t>Détecteur à radiation de transition</a:t>
            </a:r>
            <a:endParaRPr lang="fr-FR" sz="1600" b="0" dirty="0" smtClean="0"/>
          </a:p>
          <a:p>
            <a:pPr algn="ctr" eaLnBrk="1" hangingPunct="1">
              <a:lnSpc>
                <a:spcPct val="80000"/>
              </a:lnSpc>
            </a:pPr>
            <a:r>
              <a:rPr lang="fr-FR" sz="1600" b="0" dirty="0" smtClean="0">
                <a:solidFill>
                  <a:srgbClr val="CC0000"/>
                </a:solidFill>
              </a:rPr>
              <a:t>Identifie les e</a:t>
            </a:r>
            <a:r>
              <a:rPr lang="fr-FR" sz="1600" b="0" baseline="30000" dirty="0" smtClean="0">
                <a:solidFill>
                  <a:srgbClr val="CC0000"/>
                </a:solidFill>
              </a:rPr>
              <a:t>+</a:t>
            </a:r>
            <a:r>
              <a:rPr lang="fr-FR" sz="1600" b="0" dirty="0" smtClean="0">
                <a:solidFill>
                  <a:srgbClr val="CC0000"/>
                </a:solidFill>
              </a:rPr>
              <a:t>, e</a:t>
            </a:r>
            <a:r>
              <a:rPr lang="fr-FR" sz="1600" b="0" baseline="30000" dirty="0" smtClean="0">
                <a:solidFill>
                  <a:srgbClr val="CC0000"/>
                </a:solidFill>
              </a:rPr>
              <a:t>-</a:t>
            </a:r>
            <a:endParaRPr lang="fr-FR" sz="1400" b="0" baseline="30000" dirty="0">
              <a:solidFill>
                <a:srgbClr val="CC0000"/>
              </a:solidFill>
            </a:endParaRP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79374" y="2376762"/>
            <a:ext cx="2714625" cy="5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FR" sz="1600" b="0" dirty="0" err="1" smtClean="0">
                <a:solidFill>
                  <a:srgbClr val="3333FF"/>
                </a:solidFill>
              </a:rPr>
              <a:t>Trajectomètre</a:t>
            </a:r>
            <a:r>
              <a:rPr lang="fr-FR" sz="1600" b="0" dirty="0" smtClean="0">
                <a:solidFill>
                  <a:srgbClr val="3333FF"/>
                </a:solidFill>
              </a:rPr>
              <a:t> </a:t>
            </a:r>
            <a:r>
              <a:rPr lang="fr-FR" sz="1600" b="0" dirty="0">
                <a:solidFill>
                  <a:srgbClr val="3333FF"/>
                </a:solidFill>
              </a:rPr>
              <a:t>a</a:t>
            </a:r>
            <a:r>
              <a:rPr lang="fr-FR" sz="1600" b="0" dirty="0" smtClean="0">
                <a:solidFill>
                  <a:srgbClr val="3333FF"/>
                </a:solidFill>
              </a:rPr>
              <a:t>u silicium</a:t>
            </a:r>
          </a:p>
          <a:p>
            <a:pPr algn="ctr" eaLnBrk="1" hangingPunct="1">
              <a:lnSpc>
                <a:spcPct val="80000"/>
              </a:lnSpc>
            </a:pPr>
            <a:r>
              <a:rPr lang="fr-FR" sz="1800" b="0" dirty="0" smtClean="0">
                <a:solidFill>
                  <a:srgbClr val="CC0000"/>
                </a:solidFill>
              </a:rPr>
              <a:t> </a:t>
            </a:r>
            <a:r>
              <a:rPr lang="fr-FR" sz="1600" b="0" dirty="0" smtClean="0">
                <a:solidFill>
                  <a:srgbClr val="CC0000"/>
                </a:solidFill>
              </a:rPr>
              <a:t>Z, P</a:t>
            </a:r>
            <a:endParaRPr lang="fr-FR" sz="1600" b="0" dirty="0">
              <a:solidFill>
                <a:srgbClr val="CC0000"/>
              </a:solidFill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73025" y="4552430"/>
            <a:ext cx="2649538" cy="5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FR" sz="1600" b="0" dirty="0" smtClean="0">
                <a:solidFill>
                  <a:srgbClr val="3333FF"/>
                </a:solidFill>
              </a:rPr>
              <a:t>Calorimètre EM</a:t>
            </a:r>
            <a:endParaRPr lang="fr-FR" sz="1600" b="0" dirty="0" smtClean="0"/>
          </a:p>
          <a:p>
            <a:pPr algn="ctr" eaLnBrk="1" hangingPunct="1">
              <a:lnSpc>
                <a:spcPct val="80000"/>
              </a:lnSpc>
            </a:pPr>
            <a:r>
              <a:rPr lang="fr-FR" sz="1800" b="0" dirty="0" smtClean="0">
                <a:solidFill>
                  <a:srgbClr val="CC0000"/>
                </a:solidFill>
              </a:rPr>
              <a:t>E </a:t>
            </a:r>
            <a:r>
              <a:rPr lang="fr-FR" sz="1600" b="0" dirty="0" smtClean="0">
                <a:solidFill>
                  <a:srgbClr val="CC0000"/>
                </a:solidFill>
              </a:rPr>
              <a:t>des e</a:t>
            </a:r>
            <a:r>
              <a:rPr lang="fr-FR" sz="1600" b="0" baseline="30000" dirty="0" smtClean="0">
                <a:solidFill>
                  <a:srgbClr val="CC0000"/>
                </a:solidFill>
              </a:rPr>
              <a:t>+</a:t>
            </a:r>
            <a:r>
              <a:rPr lang="fr-FR" sz="1600" b="0" dirty="0" smtClean="0">
                <a:solidFill>
                  <a:srgbClr val="CC0000"/>
                </a:solidFill>
              </a:rPr>
              <a:t>, e</a:t>
            </a:r>
            <a:r>
              <a:rPr lang="fr-FR" sz="1600" b="0" baseline="30000" dirty="0" smtClean="0">
                <a:solidFill>
                  <a:srgbClr val="CC0000"/>
                </a:solidFill>
              </a:rPr>
              <a:t>-</a:t>
            </a:r>
            <a:r>
              <a:rPr lang="fr-FR" sz="1600" b="0" dirty="0" smtClean="0">
                <a:solidFill>
                  <a:srgbClr val="CC0000"/>
                </a:solidFill>
              </a:rPr>
              <a:t>, </a:t>
            </a:r>
            <a:r>
              <a:rPr lang="fr-FR" sz="1600" b="0" dirty="0" err="1" smtClean="0">
                <a:solidFill>
                  <a:srgbClr val="CC0000"/>
                </a:solidFill>
                <a:cs typeface="Arial" charset="0"/>
              </a:rPr>
              <a:t>γ</a:t>
            </a:r>
            <a:endParaRPr lang="fr-FR" sz="1600" b="0" dirty="0">
              <a:solidFill>
                <a:srgbClr val="CC0000"/>
              </a:solidFill>
              <a:cs typeface="Arial" charset="0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6386513" y="4383366"/>
            <a:ext cx="2541587" cy="5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600" b="0" dirty="0">
                <a:solidFill>
                  <a:srgbClr val="3333FF"/>
                </a:solidFill>
              </a:rPr>
              <a:t>RICH</a:t>
            </a:r>
            <a:r>
              <a:rPr lang="en-US" sz="1600" b="0" dirty="0"/>
              <a:t>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800" b="0" dirty="0">
                <a:solidFill>
                  <a:srgbClr val="CC0000"/>
                </a:solidFill>
              </a:rPr>
              <a:t> Z, E</a:t>
            </a: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6334125" y="498754"/>
            <a:ext cx="2306638" cy="5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600" b="0" dirty="0" smtClean="0">
                <a:solidFill>
                  <a:srgbClr val="3333FF"/>
                </a:solidFill>
              </a:rPr>
              <a:t>Temps de </a:t>
            </a:r>
            <a:r>
              <a:rPr lang="en-US" sz="1600" b="0" dirty="0" err="1" smtClean="0">
                <a:solidFill>
                  <a:srgbClr val="3333FF"/>
                </a:solidFill>
              </a:rPr>
              <a:t>vol</a:t>
            </a:r>
            <a:endParaRPr lang="en-US" sz="1800" b="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 dirty="0">
                <a:solidFill>
                  <a:srgbClr val="CC0000"/>
                </a:solidFill>
              </a:rPr>
              <a:t> </a:t>
            </a:r>
            <a:r>
              <a:rPr lang="en-US" sz="1800" b="0" dirty="0">
                <a:solidFill>
                  <a:srgbClr val="CC0000"/>
                </a:solidFill>
              </a:rPr>
              <a:t>Z</a:t>
            </a:r>
            <a:r>
              <a:rPr lang="en-US" sz="1400" b="0" dirty="0">
                <a:solidFill>
                  <a:srgbClr val="CC0000"/>
                </a:solidFill>
              </a:rPr>
              <a:t>, </a:t>
            </a:r>
            <a:r>
              <a:rPr lang="en-US" sz="1800" b="0" dirty="0">
                <a:solidFill>
                  <a:srgbClr val="CC0000"/>
                </a:solidFill>
              </a:rPr>
              <a:t>E</a:t>
            </a: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6435725" y="2147093"/>
            <a:ext cx="2419350" cy="5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800" b="0">
                <a:solidFill>
                  <a:srgbClr val="009999"/>
                </a:solidFill>
              </a:rPr>
              <a:t> </a:t>
            </a:r>
            <a:r>
              <a:rPr lang="en-US" sz="1800" b="0" smtClean="0">
                <a:solidFill>
                  <a:srgbClr val="0033CC"/>
                </a:solidFill>
              </a:rPr>
              <a:t>Aimant 0,14 T</a:t>
            </a:r>
            <a:endParaRPr lang="en-US" sz="1800" b="0" dirty="0">
              <a:solidFill>
                <a:srgbClr val="0033CC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600" b="0" dirty="0">
                <a:solidFill>
                  <a:srgbClr val="CC0000"/>
                </a:solidFill>
                <a:cs typeface="Arial" charset="0"/>
              </a:rPr>
              <a:t>±Z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4513797" y="1271538"/>
            <a:ext cx="17353" cy="62239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3870732" y="1064949"/>
            <a:ext cx="1306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smtClean="0"/>
              <a:t>Rayons cosmiques</a:t>
            </a:r>
            <a:endParaRPr lang="en-US" sz="1100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 flipH="1">
            <a:off x="4638342" y="1797050"/>
            <a:ext cx="2038681" cy="275538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1319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9"/>
          <p:cNvGrpSpPr>
            <a:grpSpLocks/>
          </p:cNvGrpSpPr>
          <p:nvPr/>
        </p:nvGrpSpPr>
        <p:grpSpPr bwMode="auto">
          <a:xfrm>
            <a:off x="60325" y="1247769"/>
            <a:ext cx="9031288" cy="5607050"/>
            <a:chOff x="38" y="626"/>
            <a:chExt cx="5689" cy="35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4" y="3684"/>
              <a:ext cx="775" cy="4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en-US" sz="2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4061" y="2145"/>
              <a:ext cx="652" cy="4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en-US" sz="2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471" y="1670"/>
              <a:ext cx="795" cy="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en-US" sz="2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61" y="1670"/>
              <a:ext cx="652" cy="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en-US" sz="2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573" y="752"/>
              <a:ext cx="1342" cy="32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400">
                  <a:solidFill>
                    <a:srgbClr val="0080FF"/>
                  </a:solidFill>
                  <a:latin typeface="Arial" charset="0"/>
                </a:rPr>
                <a:t>He,Li,Be,..Fe</a:t>
              </a:r>
              <a:endParaRPr lang="en-US" sz="2800">
                <a:solidFill>
                  <a:srgbClr val="0080FF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004" y="696"/>
              <a:ext cx="632" cy="4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solidFill>
                    <a:srgbClr val="0080FF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615" y="703"/>
              <a:ext cx="528" cy="42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solidFill>
                    <a:srgbClr val="0080FF"/>
                  </a:solidFill>
                  <a:latin typeface="Arial" charset="0"/>
                </a:rPr>
                <a:t>e</a:t>
              </a:r>
              <a:r>
                <a:rPr lang="en-US" sz="2800" baseline="30000">
                  <a:solidFill>
                    <a:srgbClr val="0080FF"/>
                  </a:solidFill>
                  <a:latin typeface="Arial" charset="0"/>
                </a:rPr>
                <a:t>–</a:t>
              </a:r>
              <a:endParaRPr lang="en-US" sz="2800">
                <a:solidFill>
                  <a:srgbClr val="0080FF"/>
                </a:solidFill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52" y="627"/>
              <a:ext cx="875" cy="57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400">
                  <a:solidFill>
                    <a:srgbClr val="0080FF"/>
                  </a:solidFill>
                  <a:latin typeface="Arial" charset="0"/>
                </a:rPr>
                <a:t>He, C</a:t>
              </a:r>
              <a:endParaRPr lang="en-US" sz="2800">
                <a:solidFill>
                  <a:srgbClr val="0080FF"/>
                </a:solidFill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218" y="627"/>
              <a:ext cx="795" cy="57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solidFill>
                    <a:srgbClr val="0080FF"/>
                  </a:solidFill>
                  <a:latin typeface="Arial" charset="0"/>
                </a:rPr>
                <a:t>P, D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771" y="674"/>
              <a:ext cx="545" cy="4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solidFill>
                    <a:srgbClr val="0080FF"/>
                  </a:solidFill>
                  <a:latin typeface="Arial" charset="0"/>
                </a:rPr>
                <a:t>e</a:t>
              </a:r>
              <a:r>
                <a:rPr lang="en-US" sz="2800" baseline="30000">
                  <a:solidFill>
                    <a:srgbClr val="0080FF"/>
                  </a:solidFill>
                  <a:latin typeface="Arial" charset="0"/>
                </a:rPr>
                <a:t>+</a:t>
              </a:r>
              <a:endParaRPr lang="en-US" sz="2800">
                <a:solidFill>
                  <a:srgbClr val="0080FF"/>
                </a:solidFill>
                <a:latin typeface="Arial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9" y="626"/>
              <a:ext cx="560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44" y="1197"/>
              <a:ext cx="55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4" y="1670"/>
              <a:ext cx="559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4" y="2145"/>
              <a:ext cx="559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4" y="2619"/>
              <a:ext cx="559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4" y="3093"/>
              <a:ext cx="559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4" y="3684"/>
              <a:ext cx="55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4" y="4158"/>
              <a:ext cx="559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4" y="626"/>
              <a:ext cx="0" cy="353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616" y="626"/>
              <a:ext cx="0" cy="35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254" y="626"/>
              <a:ext cx="0" cy="30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080" y="626"/>
              <a:ext cx="0" cy="30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3076" y="626"/>
              <a:ext cx="0" cy="30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pic>
          <p:nvPicPr>
            <p:cNvPr id="28" name="Picture 26" descr="y03K193_13eTeV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7" y="1202"/>
              <a:ext cx="25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7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87" y="1339"/>
              <a:ext cx="19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8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8" y="1349"/>
              <a:ext cx="15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9" descr="y03K193_13eTeV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7" y="3111"/>
              <a:ext cx="289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0" descr="y03K193_13eTeV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26" y="3153"/>
              <a:ext cx="156" cy="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1" descr="y03K193_13eTeV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04" y="3194"/>
              <a:ext cx="242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2" descr="y03K193_13eTeV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3" y="3168"/>
              <a:ext cx="298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131" y="1271"/>
              <a:ext cx="354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11880B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TRD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144" y="1748"/>
              <a:ext cx="346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804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TOF</a:t>
              </a: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38" y="2238"/>
              <a:ext cx="578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F008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Tracker</a:t>
              </a:r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113" y="2744"/>
              <a:ext cx="410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808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RICH</a:t>
              </a:r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96" y="3208"/>
              <a:ext cx="450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ECAL</a:t>
              </a: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4384" y="712"/>
              <a:ext cx="151" cy="2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aseline="30000">
                  <a:solidFill>
                    <a:srgbClr val="0080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–</a:t>
              </a: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4665" y="712"/>
              <a:ext cx="151" cy="2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aseline="30000">
                  <a:solidFill>
                    <a:srgbClr val="0080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–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5073" y="712"/>
              <a:ext cx="151" cy="2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aseline="30000">
                  <a:solidFill>
                    <a:srgbClr val="0080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–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5394" y="728"/>
              <a:ext cx="151" cy="2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aseline="30000">
                  <a:solidFill>
                    <a:srgbClr val="0080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–</a:t>
              </a:r>
            </a:p>
          </p:txBody>
        </p:sp>
        <p:pic>
          <p:nvPicPr>
            <p:cNvPr id="44" name="Picture 42" descr="y03K193_13eTeV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8" y="1209"/>
              <a:ext cx="269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3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9" y="1339"/>
              <a:ext cx="189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4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04" y="1339"/>
              <a:ext cx="19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45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8" y="1836"/>
              <a:ext cx="15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6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" y="1774"/>
              <a:ext cx="16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7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" y="1878"/>
              <a:ext cx="16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rc 48"/>
            <p:cNvSpPr>
              <a:spLocks/>
            </p:cNvSpPr>
            <p:nvPr/>
          </p:nvSpPr>
          <p:spPr bwMode="auto">
            <a:xfrm flipH="1" flipV="1">
              <a:off x="3860" y="2264"/>
              <a:ext cx="241" cy="3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" name="Arc 49"/>
            <p:cNvSpPr>
              <a:spLocks/>
            </p:cNvSpPr>
            <p:nvPr/>
          </p:nvSpPr>
          <p:spPr bwMode="auto">
            <a:xfrm flipV="1">
              <a:off x="4475" y="2264"/>
              <a:ext cx="241" cy="3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" name="Arc 50"/>
            <p:cNvSpPr>
              <a:spLocks/>
            </p:cNvSpPr>
            <p:nvPr/>
          </p:nvSpPr>
          <p:spPr bwMode="auto">
            <a:xfrm flipV="1">
              <a:off x="711" y="2264"/>
              <a:ext cx="241" cy="3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" name="Arc 51"/>
            <p:cNvSpPr>
              <a:spLocks/>
            </p:cNvSpPr>
            <p:nvPr/>
          </p:nvSpPr>
          <p:spPr bwMode="auto">
            <a:xfrm flipH="1" flipV="1">
              <a:off x="1198" y="2264"/>
              <a:ext cx="242" cy="3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" name="Arc 52"/>
            <p:cNvSpPr>
              <a:spLocks/>
            </p:cNvSpPr>
            <p:nvPr/>
          </p:nvSpPr>
          <p:spPr bwMode="auto">
            <a:xfrm flipV="1">
              <a:off x="5118" y="2264"/>
              <a:ext cx="241" cy="3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" name="Arc 53"/>
            <p:cNvSpPr>
              <a:spLocks/>
            </p:cNvSpPr>
            <p:nvPr/>
          </p:nvSpPr>
          <p:spPr bwMode="auto">
            <a:xfrm flipH="1" flipV="1">
              <a:off x="2209" y="2264"/>
              <a:ext cx="241" cy="3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3850" y="2720"/>
              <a:ext cx="312" cy="321"/>
            </a:xfrm>
            <a:prstGeom prst="ellipse">
              <a:avLst/>
            </a:prstGeom>
            <a:noFill/>
            <a:ln w="22225" cap="rnd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auto">
            <a:xfrm>
              <a:off x="5138" y="2720"/>
              <a:ext cx="312" cy="321"/>
            </a:xfrm>
            <a:prstGeom prst="ellipse">
              <a:avLst/>
            </a:prstGeom>
            <a:noFill/>
            <a:ln w="50800" cap="rnd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711" y="2720"/>
              <a:ext cx="312" cy="321"/>
            </a:xfrm>
            <a:prstGeom prst="ellipse">
              <a:avLst/>
            </a:prstGeom>
            <a:noFill/>
            <a:ln w="22225" cap="rnd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1775" y="2720"/>
              <a:ext cx="312" cy="321"/>
            </a:xfrm>
            <a:prstGeom prst="ellipse">
              <a:avLst/>
            </a:prstGeom>
            <a:noFill/>
            <a:ln w="31750" cap="rnd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auto">
            <a:xfrm>
              <a:off x="2469" y="2720"/>
              <a:ext cx="311" cy="321"/>
            </a:xfrm>
            <a:prstGeom prst="ellipse">
              <a:avLst/>
            </a:prstGeom>
            <a:noFill/>
            <a:ln w="57150" cap="rnd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2139" y="2865"/>
              <a:ext cx="26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pic>
          <p:nvPicPr>
            <p:cNvPr id="62" name="Picture 60" descr="y03K193_13eTeV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6" y="3111"/>
              <a:ext cx="289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61" descr="y03K193_13eTeV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29" y="3153"/>
              <a:ext cx="156" cy="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 Box 62"/>
            <p:cNvSpPr txBox="1">
              <a:spLocks noChangeArrowheads="1"/>
            </p:cNvSpPr>
            <p:nvPr/>
          </p:nvSpPr>
          <p:spPr bwMode="auto">
            <a:xfrm>
              <a:off x="64" y="3771"/>
              <a:ext cx="505" cy="28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0C0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Physics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FF0C0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example</a:t>
              </a:r>
            </a:p>
          </p:txBody>
        </p:sp>
        <p:sp>
          <p:nvSpPr>
            <p:cNvPr id="65" name="Text Box 63"/>
            <p:cNvSpPr txBox="1">
              <a:spLocks noChangeArrowheads="1"/>
            </p:cNvSpPr>
            <p:nvPr/>
          </p:nvSpPr>
          <p:spPr bwMode="auto">
            <a:xfrm>
              <a:off x="4870" y="3842"/>
              <a:ext cx="778" cy="16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0C0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Antimatter</a:t>
              </a:r>
            </a:p>
          </p:txBody>
        </p:sp>
        <p:sp>
          <p:nvSpPr>
            <p:cNvPr id="66" name="Text Box 64"/>
            <p:cNvSpPr txBox="1">
              <a:spLocks noChangeArrowheads="1"/>
            </p:cNvSpPr>
            <p:nvPr/>
          </p:nvSpPr>
          <p:spPr bwMode="auto">
            <a:xfrm>
              <a:off x="1373" y="3809"/>
              <a:ext cx="1466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F0C0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Cosmic Ray Physics</a:t>
              </a:r>
            </a:p>
          </p:txBody>
        </p:sp>
        <p:pic>
          <p:nvPicPr>
            <p:cNvPr id="67" name="Picture 65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87" y="1743"/>
              <a:ext cx="19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66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87" y="1857"/>
              <a:ext cx="19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 Box 67"/>
            <p:cNvSpPr txBox="1">
              <a:spLocks noChangeArrowheads="1"/>
            </p:cNvSpPr>
            <p:nvPr/>
          </p:nvSpPr>
          <p:spPr bwMode="auto">
            <a:xfrm>
              <a:off x="3859" y="3834"/>
              <a:ext cx="858" cy="16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0C0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Dark matter</a:t>
              </a: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auto">
            <a:xfrm>
              <a:off x="4452" y="2720"/>
              <a:ext cx="311" cy="321"/>
            </a:xfrm>
            <a:prstGeom prst="ellipse">
              <a:avLst/>
            </a:prstGeom>
            <a:noFill/>
            <a:ln w="22225" cap="rnd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auto">
            <a:xfrm>
              <a:off x="1151" y="2720"/>
              <a:ext cx="312" cy="321"/>
            </a:xfrm>
            <a:prstGeom prst="ellipse">
              <a:avLst/>
            </a:prstGeom>
            <a:noFill/>
            <a:ln w="22225" cap="rnd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pic>
          <p:nvPicPr>
            <p:cNvPr id="72" name="Picture 70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24" y="1743"/>
              <a:ext cx="19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71" descr="y03K193_13eTeV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24" y="1857"/>
              <a:ext cx="19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72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9" y="1774"/>
              <a:ext cx="15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73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9" y="1878"/>
              <a:ext cx="15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74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9" y="1836"/>
              <a:ext cx="16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3047" y="696"/>
              <a:ext cx="632" cy="4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3600">
                  <a:solidFill>
                    <a:srgbClr val="0080FF"/>
                  </a:solidFill>
                  <a:latin typeface="Symbol" charset="2"/>
                  <a:sym typeface="Symbol" charset="2"/>
                </a:rPr>
                <a:t>g</a:t>
              </a:r>
            </a:p>
          </p:txBody>
        </p:sp>
        <p:pic>
          <p:nvPicPr>
            <p:cNvPr id="78" name="Picture 76" descr="y03K193_13eTeV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18" y="1827"/>
              <a:ext cx="15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Arc 77"/>
            <p:cNvSpPr>
              <a:spLocks/>
            </p:cNvSpPr>
            <p:nvPr/>
          </p:nvSpPr>
          <p:spPr bwMode="auto">
            <a:xfrm flipV="1">
              <a:off x="3114" y="2370"/>
              <a:ext cx="73" cy="1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Arc 78"/>
            <p:cNvSpPr>
              <a:spLocks/>
            </p:cNvSpPr>
            <p:nvPr/>
          </p:nvSpPr>
          <p:spPr bwMode="auto">
            <a:xfrm flipH="1" flipV="1">
              <a:off x="3237" y="2360"/>
              <a:ext cx="90" cy="157"/>
            </a:xfrm>
            <a:custGeom>
              <a:avLst/>
              <a:gdLst>
                <a:gd name="G0" fmla="+- 0 0 0"/>
                <a:gd name="G1" fmla="+- 20402 0 0"/>
                <a:gd name="G2" fmla="+- 21600 0 0"/>
                <a:gd name="T0" fmla="*/ 7092 w 21600"/>
                <a:gd name="T1" fmla="*/ 0 h 20402"/>
                <a:gd name="T2" fmla="*/ 21600 w 21600"/>
                <a:gd name="T3" fmla="*/ 20402 h 20402"/>
                <a:gd name="T4" fmla="*/ 0 w 21600"/>
                <a:gd name="T5" fmla="*/ 20402 h 20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402" fill="none" extrusionOk="0">
                  <a:moveTo>
                    <a:pt x="7092" y="-1"/>
                  </a:moveTo>
                  <a:cubicBezTo>
                    <a:pt x="15778" y="3018"/>
                    <a:pt x="21600" y="11206"/>
                    <a:pt x="21600" y="20402"/>
                  </a:cubicBezTo>
                </a:path>
                <a:path w="21600" h="20402" stroke="0" extrusionOk="0">
                  <a:moveTo>
                    <a:pt x="7092" y="-1"/>
                  </a:moveTo>
                  <a:cubicBezTo>
                    <a:pt x="15778" y="3018"/>
                    <a:pt x="21600" y="11206"/>
                    <a:pt x="21600" y="20402"/>
                  </a:cubicBezTo>
                  <a:lnTo>
                    <a:pt x="0" y="20402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3151" y="2656"/>
              <a:ext cx="155" cy="162"/>
            </a:xfrm>
            <a:prstGeom prst="ellipse">
              <a:avLst/>
            </a:prstGeom>
            <a:noFill/>
            <a:ln w="22225" cap="rnd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pic>
          <p:nvPicPr>
            <p:cNvPr id="82" name="Picture 80" descr="y03K193_13eTeV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77" y="3210"/>
              <a:ext cx="20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81" descr="y03K193_13eTeV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53" y="3122"/>
              <a:ext cx="225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Line 82"/>
            <p:cNvSpPr>
              <a:spLocks noChangeShapeType="1"/>
            </p:cNvSpPr>
            <p:nvPr/>
          </p:nvSpPr>
          <p:spPr bwMode="auto">
            <a:xfrm>
              <a:off x="3342" y="1202"/>
              <a:ext cx="0" cy="24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>
              <a:off x="4897" y="626"/>
              <a:ext cx="0" cy="35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auto">
            <a:xfrm>
              <a:off x="1499" y="626"/>
              <a:ext cx="0" cy="30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auto">
            <a:xfrm>
              <a:off x="5639" y="626"/>
              <a:ext cx="0" cy="353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auto">
            <a:xfrm>
              <a:off x="3617" y="626"/>
              <a:ext cx="0" cy="353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3142" y="2870"/>
              <a:ext cx="155" cy="154"/>
            </a:xfrm>
            <a:prstGeom prst="ellipse">
              <a:avLst/>
            </a:prstGeom>
            <a:noFill/>
            <a:ln w="22225" cap="rnd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 lIns="45720" rIns="4572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</p:grpSp>
      <p:sp>
        <p:nvSpPr>
          <p:cNvPr id="90" name="Titre 2"/>
          <p:cNvSpPr>
            <a:spLocks noGrp="1"/>
          </p:cNvSpPr>
          <p:nvPr>
            <p:ph type="title"/>
          </p:nvPr>
        </p:nvSpPr>
        <p:spPr>
          <a:xfrm>
            <a:off x="2919210" y="105260"/>
            <a:ext cx="3462484" cy="857256"/>
          </a:xfrm>
        </p:spPr>
        <p:txBody>
          <a:bodyPr/>
          <a:lstStyle/>
          <a:p>
            <a:r>
              <a:rPr lang="fr-FR" smtClean="0"/>
              <a:t>D</a:t>
            </a:r>
            <a:r>
              <a:rPr lang="fr-FR" cap="all" smtClean="0"/>
              <a:t>é</a:t>
            </a:r>
            <a:r>
              <a:rPr lang="fr-FR" smtClean="0"/>
              <a:t>TECTEUR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4245429" cy="5286412"/>
          </a:xfrm>
        </p:spPr>
        <p:txBody>
          <a:bodyPr/>
          <a:lstStyle/>
          <a:p>
            <a:r>
              <a:rPr lang="fr-FR" smtClean="0"/>
              <a:t>Exemple d’événement</a:t>
            </a:r>
          </a:p>
          <a:p>
            <a:endParaRPr lang="fr-FR" smtClean="0"/>
          </a:p>
          <a:p>
            <a:r>
              <a:rPr lang="fr-FR" smtClean="0">
                <a:solidFill>
                  <a:srgbClr val="C00000"/>
                </a:solidFill>
              </a:rPr>
              <a:t>Rigidité</a:t>
            </a:r>
            <a:endParaRPr lang="fr-FR">
              <a:solidFill>
                <a:srgbClr val="C00000"/>
              </a:solidFill>
            </a:endParaRPr>
          </a:p>
          <a:p>
            <a:pPr lvl="1"/>
            <a:r>
              <a:rPr lang="fr-FR" smtClean="0"/>
              <a:t>R = p/Z</a:t>
            </a:r>
          </a:p>
          <a:p>
            <a:pPr lvl="1"/>
            <a:endParaRPr lang="fr-FR"/>
          </a:p>
          <a:p>
            <a:r>
              <a:rPr lang="fr-FR" smtClean="0"/>
              <a:t>Difficultés</a:t>
            </a:r>
          </a:p>
          <a:p>
            <a:pPr lvl="1"/>
            <a:r>
              <a:rPr lang="fr-FR" b="1" smtClean="0"/>
              <a:t>Alignement</a:t>
            </a:r>
            <a:r>
              <a:rPr lang="fr-FR" smtClean="0"/>
              <a:t> des plans du fait des variations de températures</a:t>
            </a:r>
            <a:endParaRPr lang="en-US"/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sp>
        <p:nvSpPr>
          <p:cNvPr id="8" name="Titre 2"/>
          <p:cNvSpPr>
            <a:spLocks noGrp="1"/>
          </p:cNvSpPr>
          <p:nvPr>
            <p:ph type="title"/>
          </p:nvPr>
        </p:nvSpPr>
        <p:spPr>
          <a:xfrm>
            <a:off x="2919210" y="105260"/>
            <a:ext cx="3462484" cy="857256"/>
          </a:xfrm>
        </p:spPr>
        <p:txBody>
          <a:bodyPr/>
          <a:lstStyle/>
          <a:p>
            <a:r>
              <a:rPr lang="fr-FR" smtClean="0"/>
              <a:t>D</a:t>
            </a:r>
            <a:r>
              <a:rPr lang="fr-FR" cap="all" smtClean="0"/>
              <a:t>é</a:t>
            </a:r>
            <a:r>
              <a:rPr lang="fr-FR" smtClean="0"/>
              <a:t>TECTEUR</a:t>
            </a:r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70" y="1644382"/>
            <a:ext cx="3884198" cy="464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68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92820"/>
          </a:xfrm>
        </p:spPr>
        <p:txBody>
          <a:bodyPr>
            <a:normAutofit fontScale="92500" lnSpcReduction="10000"/>
          </a:bodyPr>
          <a:lstStyle/>
          <a:p>
            <a:r>
              <a:rPr lang="fr-FR" smtClean="0">
                <a:sym typeface="Symbol"/>
              </a:rPr>
              <a:t>Rayons cosmiques</a:t>
            </a:r>
          </a:p>
          <a:p>
            <a:endParaRPr lang="fr-FR" smtClean="0">
              <a:solidFill>
                <a:schemeClr val="accent1"/>
              </a:solidFill>
              <a:sym typeface="Symbol"/>
            </a:endParaRPr>
          </a:p>
          <a:p>
            <a:r>
              <a:rPr lang="fr-FR" smtClean="0">
                <a:solidFill>
                  <a:schemeClr val="accent1"/>
                </a:solidFill>
                <a:sym typeface="Symbol"/>
              </a:rPr>
              <a:t>Expérience AMS</a:t>
            </a:r>
          </a:p>
          <a:p>
            <a:endParaRPr lang="fr-FR" smtClean="0">
              <a:sym typeface="Symbol"/>
            </a:endParaRPr>
          </a:p>
          <a:p>
            <a:r>
              <a:rPr lang="fr-FR" smtClean="0">
                <a:sym typeface="Symbol"/>
              </a:rPr>
              <a:t>Mesure de la fraction de positons</a:t>
            </a:r>
          </a:p>
          <a:p>
            <a:endParaRPr lang="fr-FR" smtClean="0">
              <a:sym typeface="Symbol"/>
            </a:endParaRPr>
          </a:p>
          <a:p>
            <a:r>
              <a:rPr lang="fr-FR" smtClean="0">
                <a:sym typeface="Symbol"/>
              </a:rPr>
              <a:t>Flux d’électrons et de positons</a:t>
            </a:r>
          </a:p>
          <a:p>
            <a:endParaRPr lang="fr-FR" smtClean="0">
              <a:sym typeface="Symbol"/>
            </a:endParaRPr>
          </a:p>
          <a:p>
            <a:r>
              <a:rPr lang="fr-FR" smtClean="0">
                <a:sym typeface="Symbol"/>
              </a:rPr>
              <a:t>Flux de protons et de noyaux d’hélium</a:t>
            </a:r>
          </a:p>
          <a:p>
            <a:endParaRPr lang="fr-FR" smtClean="0">
              <a:sym typeface="Symbol"/>
            </a:endParaRPr>
          </a:p>
          <a:p>
            <a:r>
              <a:rPr lang="fr-FR" smtClean="0">
                <a:sym typeface="Symbol"/>
              </a:rPr>
              <a:t>Rapport bore sur carbone</a:t>
            </a:r>
          </a:p>
          <a:p>
            <a:endParaRPr lang="fr-FR" smtClean="0">
              <a:solidFill>
                <a:schemeClr val="accent1"/>
              </a:solidFill>
              <a:sym typeface="Symbol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65231" y="142852"/>
            <a:ext cx="3126154" cy="857256"/>
          </a:xfrm>
        </p:spPr>
        <p:txBody>
          <a:bodyPr/>
          <a:lstStyle/>
          <a:p>
            <a:r>
              <a:rPr lang="fr-FR" smtClean="0"/>
              <a:t>PLAN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sp>
        <p:nvSpPr>
          <p:cNvPr id="6" name="AutoShape 2" descr="data:image/jpeg;base64,/9j/4AAQSkZJRgABAQAAAQABAAD/2wCEAAkGBhQSERQUEhMVFRUUFRwXGBgXEhUXGBkYFhQVFRoXFhQaGyYeGBsjGRgVHy8gJCcpLCwsFh4xNTAqNSYrLCkBCQoKDgwOFQ8PFCkcHBwsNSw1KiwpKSk1LSksLCk1LCkpNSkpKSotNC8qLCk1KTUsKTUpKSwpKSk1KSkpKTEuKf/AABEIAMcA/gMBIgACEQEDEQH/xAAbAAEAAgMBAQAAAAAAAAAAAAAABQYDBAcCAf/EAEIQAAICAQEDCQUFBgQGAwAAAAECAAMEEQUSIQYTIjFBUWFxgQcUMlKRIzNygqEVNEJDYrFTY5LBJERzk6LRFsLh/8QAGgEBAQEBAQEBAAAAAAAAAAAAAAECAwYFBP/EACQRAQEAAQMDAwUAAAAAAAAAAAABAgMRIRIiMQUTUQQVMrHw/9oADAMBAAIRAxEAPwDuMREBERAREQEREBERAREQESI5TcpEwqldkaxrLEqrrTTfsssbQKupA6tTxPUpkO/tC5o6ZWDm0L/iClb6wO8vQz6fSBb4kHsjlxg5Ogoy6XY/w84Ff/tto36Sc1gIiICIiAiIgIiICIiAiIgIiICIiAiIgIiICIiAiIgIiICIlZ5fbcejHWrH/estxRR4M3xWnuFaasT4DvgROG/v+0rMjrx8AtRR3PkMAL7R3hRpWD5kS1zR2FsZMTHqx6vgqUKD2k9bMfFmJY+JmbaO0K6KntucJXWu8zE8AB/c9gHWSQBK01tqcncbJ/eMem3xetWb0fTeHoZDryArq/c8nLxNOpashnq9abt9f7TDsz2hG26hbMO+inLJGPdaU0sYLvAGscU3l+EknXUad4t8IrSrtej4b8TMXuuqfHsPk9RZNfNRMi8vbqv3vZuVX3vRuZVY8SazvgfllhiDZHbM9oWz8g7teXUH103HY1Pr3c3YFbX0lhDayD2lsejIGl9NVo/zK1f6bwOnpIIezvHr44tmThnXX/h8mxU18an3kI8NJDZeolJGJtWn7rMx8ofLk45qbTu52g6E+JSZBy2y6v3rZl+g/jxbK8pfPcG7YB+Uwi5RKxg+0rZ9rbnvKVP2peGocHu3bQup8tZZK7QwBUgg9RB1B8jA9xEQEREBERAREQEREBERAREQEREBERAShcn39/zbtoHjTVvY2H3FQdLrx+NxuA/KhEkPaFtR+brwsdtMjOY1Kw/l1Aa3XflTUDxYadUlNnbPSiqumobqVqEUdwUaDXvPee/WFjYlF2Psb9r5V9+W29i4mS9FGN/LZ6SA11w/jJJ4KeA6urrtFHKKhju84Ebq3bAUP/lwm/SiqOgAASWO6ANSeJbh1k9/bKKv7Xxpi4u6Ol7/AI+5+LebTTun3bXtLxMe6yrS656j9pzFJtFfXwdtQAeB1HZodeqbXLnk1Zn0V1JcaSmQlvOAEsvNh+KaadLUjTiOqSfJ/Y9WFjijHrAVRqSfidu17G/iY9p9OAAEgybN2jXkVJdSweuxd5WHaP7jtBB6iCJszm/JT2Uv7vXVtLJsepNSuLS5Sld5mc8466Gw6serQDsJE3cbCXZO0aaKCVwc1LNK2dmFN9Kc4WVnJKoydmvX5CUXuJWavaTs9rhSuUjMzBAQrmssepee3dzX10lmhSIiBgzcCu5d26tLV7rEVx9GBEr7+znEBLY4uxHP8WLkWU/+AJT/AMZZ4gU3bD5+z6LchdopdVShYpl4yk8OpRdSVJYnQDUdZEumwsm2zGqfIRa7XQM6KSQpYa7vHjqOo+Os57y+5R0e+4uLkOVorYZOSRXY46OvMVOEU6BnBY6jqVZd9kcs8LKIFGXRYx6lFq7/AP2zo36SMpqIiAiIgIiICIiAiIgIiICIiAnmywKCSQABqSToAB1knsE9Sl+0HLa407NqYh8vU3MOuvFQjnW8C/Csd+80DW5I65d9203B0u+xxQR8OLWx6eh6ja4L+QHYZbJg+zoq/hrqqTyVERf7BR+k5DjZ2Rk2WZi5ORjte5atUforSAFrD1MCjEqAx4fxTvo6GetenCFsnl2DIxUsGjorj+pQf7yNPJpF40PZQf6HO76o2oMpeJy12hT94lGWo7Rrj2//AGrP0Em8L2pYhIXIFuIx4fb1kIT4XJvIR4kiNT6fU0/zxsJZUxpmV/4V4/7T/wC6zYwdrF23HptqbTXpL0eGnU44Hrm1iZiWoHqdLEPUyOrr/qUkTNOLRIflDyRxs7m/eq+cFRJVd91XVt3XUKw1+EdcmJH5zZCtrUKnTT4GJVte3Rur6wMO0uTFFuHZhitEpdCoVFAVT/CyqOGqto2veJW9lbc2tRVXj2bM94sqUIcj36pEs3eAc6rrqRp18T1nTWWL/wCRhPv6bafErvp/rX/1JHEz67RrW6v+FgT6jrEIqr/tu3Uj9n4wPUp565x5t8B9BJHk8+0VsavOXGdN3VbqGZdTqBuPS3HXTU7w4cPGWCIUmDPzkpqe2w7qVoXY9yqCT66CZ5Q/aXnc61Gz1PC089kadlFTDRT+OwAfkMCC2Dv2CzKtGluW/OsPlQjSqvyWvT6mbOBii3amHXXWhdGORY+4u8lVYKjpaajesKr6GbLuFBJIAAJJ7AANSfLSTnso2WTVbnWDR8xgyA9a46arUvhqNXPfvCR0z4my+REQ4kREBERAREQEREBERAREQMOZlrVW9ljBURSzMeoKoJJPkAZS+RNDXG3aNykWZpBrU9deKn3KeBYfaHTrLCeuXFpy8inZiE7j6X5ZHZjo3Rr17DbYAvkp7DLJY6opJIVVGpPUFVRqT4AAfpCxR/ajtQslWCh6WUd63Q8Vx6yC3lvtog/NIVV0GgGgHADuHdNLEzTlXXZrgjn20qB61x01FY07C3Fz4tN6en9O0Pb0uq+cv6OGd3pBXUaHqiJ9JhBbX2fVjo99Iem3TRDju1TM7HRV0Tg2rEdh7Z2LYOLbXjUpkWG25UHOOdNS+mrdQHAHgPACc65N7P8Ae9pICNasEC5+43vqKV/KN5/QTqk8t9flhdazCSbft+jCcNfOzkpTfckLqBwUnr8B2T5h7SqtH2div5Hj6r1ibMj8zk/RadWrAb5l6DfVdP1n4G0hI7L5P0WHVqwG+Zeg31XSa/7JyK/ucgsPkuG+PLfHSEftq6v7/GbT56jzi+e71iEel2TdWRzWSxX5blFnDwfgwkvNXA2lXcpatt4A6HgQQevQgibUK8XXKiszEKqgsxPUFUaknwABM5RsjIbJsuzXBBym1QHrWhOjUvqvSPfvSye07aJaurBQ6PmN9oR1rj16NafDe4IO/VpHIgUAAAADQDsAA0A8gJG8Jzujtp4jZVtGChIOS/2hHWuPX0rW17CRog7y07LRQqKqqAqqAAB1AAaADwAnP/ZVs3nTftBh98eZo17MepiN4fjsBb8onRIYyu9IiIZIiICIiAiIgIiICIiAmntfaleNRZfad1KkLsfBRroO8nqA7yJuSi8qn9+zqsAcaMfdycvuJB1ooP4mHOEfKogZORGzrBXZl5A0yc1uesH+GmmlNI8Er09WMkeU2xPfMW3H51qudXdLqATpqCRoewjgergTJSR923qUsNbtuMO1lIU6gHov1GVpzvJ5L7RxQBzVeXWo0BoPN2gAdtD8D5I0jqNv1M/NsTVaOuu5TVYPDdbTX01nZEcEaggg9oOo+s1NqbGoyU3Mimu1e50DafhJ4r5jSfR0vUdbT4vdHO4SubzX2hnLTU9j/Cilj46dQHiToPWWHN9larxwcm3H7q3+3p8grneTzDekisTkTm2ZVFeZXT7vW/OvZVYSthr4pWa20ddX0J11GgPGfQ+6adwvFmTHt3da/Z9sFsXDXnR9veTfd379mh3fyrurp/SZY7AdDodDodDprodOB07Z6nze46dvd/8Ak8/bvzXdD+85dXx1pevzVncf1Q8D6TLjcpaWO6zGp/ltUofqeH6yUmLIxUsGjqrDuYA/3kGQHXiJ9kMeTSpxx7bKD3K28nqjf+5s7PGQGK3c2y6cHTVWJ1HAp1dWvVA3wP1n0mJUPaXtZkxlxqjpdmtzKkda16a3WelfD84gVbDzffMm/NPw2HmcfXsx6iQGHdvvvP8ASfNto9vNYlR0tzH5oEfwpprbZ5LXr9RN/Gx1rRUQaKihVHcANAJJezLZ3vGTfnsNUXXGx+4qp1usH4n0UHuQiR1y7cdnQdn4CUVV1VjdStFRR3KoCgfQTYiIcCIiAiIgIiICIiAiIgIiIEZyk26mHi25FnFa110HWzHgqDxZiFHnILkZsZ6KC9/HJyXN+Qf8x/4B3Ki6IB1cD3zV2s/v+00oHHH2eVut7nymB5mvxFa6ufEgGWmFhPF1KuN11DDuIBH0M1to7LW4LqzqV1KsjlSCf0PVNLmsur4WTIXufoWf6hwPrKr63JlFOtDvQf6G1Q+aHgZ894y6vjrS9fmrO4/qh4H0nqrlLXru3K9Dd1i6A+Tjgf0kqjgjUEEHtB1H1hEfhcoKbG3NSlnyWKUbXuAPA+hklPLVAkEgEjqJAJHZwPZPUKSP2hsOu1t87y2AaB0Yqw06uPV+ky7RzzUARU9gJ47gBKjv3e30mPC27TadEsG98rdFvLdP+0DU5jLq+B0yF7rOhZ6OOB9Z7r5TVg7tyvQ3+YvRPk44H9JLzzZWGGjAEHsIBH0MBXYGGqkEHtBBH1E9SMr5O1JYHq3qiDqVRyEbwZerTy0knATldmd75nX5WutVWuNj9xVD9rYPxWcAe5ZbvaFtxsfDK1H7fJYUU94azUF/JE3m17CBKvs7BWmpKk+GtQo9O0+JOp9ZG8Jy1dvXvza1U/f5DiirwazgXPcFXebXs0E61sHY6YmNVj1DoVIEHedBxY+JOpPiTOf+z/Z3vWfblMNasMHHp7jcwBucfhXdT1M6fDOd3pERDBERAREQEREBERAREQEheV/KEYWJZdpvvwSpO2y1zu1oB1nViNfAGTUojWe/7ULdeNs0lV7nzGXpHx5pDp4M0CR5JbBOJjKjnfucm29+17rDvWNr28eiPBRJDPymrXeWtrOPFU01046kA9fl4zZiVpH4W36bTuh91/kcbjeWh6/TWSE1s3ZlVw0tRW8SOI8m6xI79jXVfu950/w7umvkG+JYEvbUrDRgGB7CAR9DIp+TSKd6h3ob+g6ofOs8DPn7favhk0tX/Wv2lf1HFfWSmNlJYoatgyntB1ED7jIwRQ7BmA4sBoCe/TsmSIIgea7Aw1Ugg9RBBH1E183ZdV33lat4kcfRhxH1mjZyaQHeoZ6G/wAs9E+dZ4H9J895y6fjrXIX5q+i/rWeB9IHz9h2V/u+Q6j5LPtE8gTxWff2xdV9/jkj56TvjzKHpCZ8PlDTYd3f3H+SwbjeWh4H0MkoRhw8xbUDodVPUdCOo6HgfEGZokDy25QHDw7LE42tpVSO+6zopoO3Ti3kphVO2tne+bSssHGnCBx6u43Nob3Hl0a/SYduZzVUnmxvWuRVSva1th3UA9ePoZ72Ps0Y9KVA67o4n5mPFmPmxJm9yN2d73tM2Ea07PGg7mybV+h5uv6FxI63txX7knyfXCxKcdTrzadJvmc9J3/M5Y+sl4iHAiIgIiICIiAiIgIiICIiBAct9uPi4jNSu9fay00L33WndQnwHFj+GYuTew1w8auhTvbg6THrexjvO5146sxJ+g7JKbc2DTmVGnITfQkNpqykMOplZSCCO8GUflBTl7Hpa+rK96x0KjmMrU29JgoWnJQbzHUgAOp4DrhVyy8YWIyEsoYdanRhx14HskVzWXT8LLkp3N0LfRupvWRuyfaTjWMK797DuP8ABkAKpP8Al3fA49QfCWyVUXi8oqmbcfWqz5LRun0J4H6yUmHKw0tXdsRXHcRr9O70kX+w7KuOLcVH+HZq9fkD8S+kCaniqlVGiqFGuugAA1PWdBNfZ19rA89WK2U6cGDK3DrXuHnNuAkRftp6mbnqGFep0sr6Y014F1HFeEl4ga+FtGu4a1OrjwPEeY6x6zYkdm8n6bDvbu4/Y9Z3G+o6/Wa3M5dPwsuQnc/Qs9H6j6wiSzNn12jSxFceI4jyPWPSa+z9jiliUss3NNObZt5QdRxXXiPLxnjC28juK2V6rT/A6kE6DU7rdR4SThSc15TZ3ve0twcacAaeDZNo6Xnzdeg8GYy6cqtvDCxLcgjUovQX5rGO6iadurEemsoGw9nmmlVc71jEva3a1rneck9vE6eQENYTeve2dpcxS9mmpA0Ve1nY7qKB26sQJ0TkLyc9ywq6m42nWy5vmusO8517ePRB7lEonJ7Z3vm00UjWnBAvs7je+opU/hG9Z9J1qQzu9IiIcyIiAiIgIiICIiAiIgIiICc59qGDlvfjWLjvfiY+tjLUQ1nPcVVzSdC4RdSN3U6se6dGiBxbH2hj5asgKWafFW69JfxVMNQR36RhYV+JxwMhq1/wLdbcc+AUner81M6Zyi5EYmbxvpBsHw2oSlq92lq6Nw7jqPCUvaHITPxeONYubUP5dxFeQB3LcOhYfxBYdeuXy2MH2mhNF2hQ2MernU1txz+dRvV+TD1lyxMxLUD1OtiN1MjBlPkw4Gctp29WX5m0PRd21Xoa2P4dei4PgTrPK7BFTmzEssxLT1mo9Bv+pQeg49BB0/DrUTn2Fy/yqOGbj88g/n4oJIHfZjE6jxKkjwlw2Jyjx8xN/GuS0DrCnpL+NDoy+oErF4ec3YYdzZXY9Vh01ZW1B0Gg3kPAjTymD3/Jp++q51B/Mp+Lzao/7SaiBp4G1qrvu3DHtHUw81PGbk0M/YlVx1dOl2Op3XH5h/vrNarFyamAWxb69QCLOjYo16w4+LTxgS5H6T7E0du7YTEx7ciz4akLEd5HUo8WYhR4mBR+Wmd7zn14w41YQF9vcb3B5pD+FNX/ADTW2lnrRU9r/DWpY+PcB4k6D1mtsDFday93G69zdcf67Dru+SjRdPCbOBs733aNGPprVj6ZN/cd06U1ns6T9Ig9YSR1nbiu/s55Pti4S86Pt72N9/fzlmh3fDdXdXT+ky0xEOBERAREQEREBERAREQEREBERAREQEREDR2vsOjKr5vIpS1O51B08VPWp8RoZRtoey62njs7JIUf8vklrK/JLfvKx/qnR4hZdnFsnaz4zBM+izFYnQO3ToY/05C9H0bTSMrYlNxFq6pZ1rdS5SweIsX4vXWdlvx1dSrqGVhoVYAgjuIPAiUjafsnp1L4Nr4Tk67qdOhj/VjtwH5SukNzP5QGFyn2hi8HC51Q7eFWSB5/d2+uhMtOweXWJltuJYa7u2m5eatB7gjfF+UmU3aFeZh6++Yxasf8xjb1tene9f3lY8dCJherGzawTzd6dhBBK+TDpIfoYXpl8V1iJy7Cys7E/d8jn6x/JyiW0HdXkDpr4BtRLFsv2mY7MK8pXw7TwAu05tj/AJeQOg3ruys2WLfOfe0HO94yqMJeKVaZOR3HQ6U1nzbVyO4LLxnbRSml7rG0rrQ2M3X0VGpI7+HV38Jy/YIdxZk3DS3LfnmHyqRpXX5LXoPUwuM3rfysla0axzoqKWY+AGplo9l2xGqxDkWjS/Nbn371UjSqvyWvTh2FmlNfZ/vuXj4XWjHn8j/oVMNEP47N1fQzsgEhqXnZ9iIhzIiICIiAiIgIiICIiAiIgIiICIiAiIgIiICIiAlU297NcTJY2qrY95/nY7c25P8AWB0X/MD5y1xA5NtDk1tHD4lFzqh/HSBXkAf1UE7r/kOvhI/F2rj5IavUMep6bE3XHeHqca/pO0yF5QcjsTNH/EUq7D4XGq2L+G1dGHlrpDczs8uTW8lV3DVVdbXjuymzHDlqXCuH0CMehqQOKn0k3ZYFBZiAFBJPYABqT9Js7Q9n2bjccS4ZdY/lZBCXAdyZAG6x/GB5zQyeTOXlrXQ2LbQltgW9navoUjpPusrnUsBujzOukNzLFY/ZRso8zZm2AizNYMoPWuOmq0r6jV/HfEvc8U1BFCqAFUAAAaAADQADuAnuHEiIgIiICIiAiIgIiICIiAiIgIiICIiAiIgIiICIiAiIgIiICIiAiIgIiICIiAiIgIiICIiAiIgf/9k="/>
          <p:cNvSpPr>
            <a:spLocks noChangeAspect="1" noChangeArrowheads="1"/>
          </p:cNvSpPr>
          <p:nvPr/>
        </p:nvSpPr>
        <p:spPr bwMode="auto">
          <a:xfrm>
            <a:off x="155575" y="-906463"/>
            <a:ext cx="24193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564337" y="5705267"/>
            <a:ext cx="228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Références 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120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110, 14 (2013)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1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onférence ICRC 2013</a:t>
            </a:r>
          </a:p>
        </p:txBody>
      </p:sp>
    </p:spTree>
    <p:extLst>
      <p:ext uri="{BB962C8B-B14F-4D97-AF65-F5344CB8AC3E}">
        <p14:creationId xmlns:p14="http://schemas.microsoft.com/office/powerpoint/2010/main" val="4552815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3937518" cy="5286412"/>
          </a:xfrm>
        </p:spPr>
        <p:txBody>
          <a:bodyPr/>
          <a:lstStyle/>
          <a:p>
            <a:r>
              <a:rPr lang="fr-FR" smtClean="0"/>
              <a:t>Plans extérieurs du trajectographe subissent </a:t>
            </a:r>
            <a:r>
              <a:rPr lang="fr-FR" smtClean="0">
                <a:solidFill>
                  <a:srgbClr val="C00000"/>
                </a:solidFill>
              </a:rPr>
              <a:t>des écarts de température</a:t>
            </a:r>
          </a:p>
          <a:p>
            <a:pPr lvl="1"/>
            <a:r>
              <a:rPr lang="fr-FR" smtClean="0"/>
              <a:t>Engendre des </a:t>
            </a:r>
            <a:r>
              <a:rPr lang="fr-FR" b="1" smtClean="0"/>
              <a:t>déplacements</a:t>
            </a:r>
            <a:r>
              <a:rPr lang="fr-FR" smtClean="0"/>
              <a:t> des plans de 100 </a:t>
            </a:r>
            <a:r>
              <a:rPr lang="fr-FR">
                <a:sym typeface="Symbol"/>
              </a:rPr>
              <a:t></a:t>
            </a:r>
            <a:r>
              <a:rPr lang="fr-FR"/>
              <a:t>m</a:t>
            </a:r>
            <a:endParaRPr lang="fr-FR" smtClean="0"/>
          </a:p>
          <a:p>
            <a:endParaRPr lang="fr-FR"/>
          </a:p>
          <a:p>
            <a:r>
              <a:rPr lang="fr-FR" smtClean="0"/>
              <a:t>Ces déplacements sont </a:t>
            </a:r>
            <a:r>
              <a:rPr lang="fr-FR" smtClean="0">
                <a:solidFill>
                  <a:srgbClr val="C00000"/>
                </a:solidFill>
              </a:rPr>
              <a:t>suivis</a:t>
            </a:r>
            <a:r>
              <a:rPr lang="fr-FR" smtClean="0"/>
              <a:t> grâce aux rayons cosmiques</a:t>
            </a:r>
          </a:p>
          <a:p>
            <a:pPr lvl="1"/>
            <a:r>
              <a:rPr lang="fr-FR" smtClean="0"/>
              <a:t>Précision de </a:t>
            </a:r>
            <a:r>
              <a:rPr lang="fr-FR" b="1" smtClean="0"/>
              <a:t>3-4 </a:t>
            </a:r>
            <a:r>
              <a:rPr lang="fr-FR" b="1" smtClean="0">
                <a:sym typeface="Symbol"/>
              </a:rPr>
              <a:t></a:t>
            </a:r>
            <a:r>
              <a:rPr lang="fr-FR" b="1" smtClean="0"/>
              <a:t>m</a:t>
            </a:r>
            <a:endParaRPr lang="en-US" b="1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TEMPERATURES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8" name="Picture 3" descr="3_Fig_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46" y="1245637"/>
            <a:ext cx="3945404" cy="52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2466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PERFORMANCE  DU  TRD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8164391" y="6508104"/>
            <a:ext cx="762000" cy="220641"/>
          </a:xfrm>
        </p:spPr>
        <p:txBody>
          <a:bodyPr/>
          <a:lstStyle/>
          <a:p>
            <a:fld id="{66DF1C61-A851-4A3C-823F-B4CA5D8CC9A1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6" y="1215399"/>
            <a:ext cx="2984138" cy="276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78" y="1308143"/>
            <a:ext cx="3774881" cy="257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86" y="3963406"/>
            <a:ext cx="4020798" cy="288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4" y="4043617"/>
            <a:ext cx="4248246" cy="257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6684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PERFORMANCE ECAL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3"/>
          <a:stretch/>
        </p:blipFill>
        <p:spPr bwMode="auto">
          <a:xfrm>
            <a:off x="6384325" y="1120646"/>
            <a:ext cx="2690820" cy="28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85" y="4188939"/>
            <a:ext cx="3099613" cy="11024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028" y="5291406"/>
            <a:ext cx="3099613" cy="110246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198" y="4188939"/>
            <a:ext cx="3099613" cy="110246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755" y="5291406"/>
            <a:ext cx="3099613" cy="110246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06701" y="4139511"/>
            <a:ext cx="1141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e</a:t>
            </a:r>
            <a:r>
              <a:rPr lang="fr-FR" sz="1400" baseline="30000" dirty="0" smtClean="0">
                <a:solidFill>
                  <a:schemeClr val="bg1"/>
                </a:solidFill>
              </a:rPr>
              <a:t>-</a:t>
            </a:r>
            <a:r>
              <a:rPr lang="fr-FR" sz="1400" dirty="0" smtClean="0">
                <a:solidFill>
                  <a:schemeClr val="bg1"/>
                </a:solidFill>
              </a:rPr>
              <a:t> 10 GeV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92349" y="5233740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e</a:t>
            </a:r>
            <a:r>
              <a:rPr lang="fr-FR" sz="1400" baseline="30000" dirty="0" smtClean="0">
                <a:solidFill>
                  <a:srgbClr val="FFFFFF"/>
                </a:solidFill>
              </a:rPr>
              <a:t>-</a:t>
            </a:r>
            <a:r>
              <a:rPr lang="fr-FR" sz="1400" dirty="0" smtClean="0">
                <a:solidFill>
                  <a:srgbClr val="FFFFFF"/>
                </a:solidFill>
              </a:rPr>
              <a:t> 20 GeV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92303" y="5241978"/>
            <a:ext cx="1316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FFFF"/>
                </a:solidFill>
              </a:rPr>
              <a:t>Proton </a:t>
            </a:r>
            <a:r>
              <a:rPr lang="fr-FR" sz="1400" dirty="0">
                <a:solidFill>
                  <a:srgbClr val="FFFFFF"/>
                </a:solidFill>
              </a:rPr>
              <a:t>5</a:t>
            </a:r>
            <a:r>
              <a:rPr lang="fr-FR" sz="1400" dirty="0" smtClean="0">
                <a:solidFill>
                  <a:srgbClr val="FFFFFF"/>
                </a:solidFill>
              </a:rPr>
              <a:t>0 GeV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84279" y="4139511"/>
            <a:ext cx="1316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FFFF"/>
                </a:solidFill>
              </a:rPr>
              <a:t>Proton </a:t>
            </a:r>
            <a:r>
              <a:rPr lang="fr-FR" sz="1400" dirty="0">
                <a:solidFill>
                  <a:srgbClr val="FFFFFF"/>
                </a:solidFill>
              </a:rPr>
              <a:t>5</a:t>
            </a:r>
            <a:r>
              <a:rPr lang="fr-FR" sz="1400" dirty="0" smtClean="0">
                <a:solidFill>
                  <a:srgbClr val="FFFFFF"/>
                </a:solidFill>
              </a:rPr>
              <a:t>0 GeV</a:t>
            </a:r>
            <a:endParaRPr lang="fr-FR" sz="1400" dirty="0">
              <a:solidFill>
                <a:srgbClr val="FFFFFF"/>
              </a:solidFill>
            </a:endParaRPr>
          </a:p>
        </p:txBody>
      </p:sp>
      <p:pic>
        <p:nvPicPr>
          <p:cNvPr id="20" name="Picture 2" descr="pan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7" y="1583751"/>
            <a:ext cx="2835348" cy="18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609375" y="1572430"/>
            <a:ext cx="2774950" cy="13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600" smtClean="0">
                <a:latin typeface="Times New Roman" pitchFamily="18" charset="0"/>
              </a:rPr>
              <a:t> Calorimètre à échantillonage</a:t>
            </a:r>
            <a:endParaRPr lang="en-US" altLang="en-US" sz="160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1600" smtClean="0">
                <a:latin typeface="Times New Roman" pitchFamily="18" charset="0"/>
              </a:rPr>
              <a:t> Structure en plomb et fibres scintillantes (50 000) </a:t>
            </a:r>
          </a:p>
          <a:p>
            <a:pPr>
              <a:buFontTx/>
              <a:buChar char="•"/>
            </a:pPr>
            <a:r>
              <a:rPr lang="en-US" altLang="en-US" sz="16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1600" smtClean="0">
                <a:solidFill>
                  <a:schemeClr val="tx1"/>
                </a:solidFill>
                <a:latin typeface="Times New Roman" pitchFamily="18" charset="0"/>
              </a:rPr>
              <a:t>Poids </a:t>
            </a:r>
            <a:r>
              <a:rPr lang="en-US" altLang="en-US" sz="1600">
                <a:solidFill>
                  <a:schemeClr val="tx1"/>
                </a:solidFill>
                <a:latin typeface="Times New Roman" pitchFamily="18" charset="0"/>
              </a:rPr>
              <a:t>: 498 kg</a:t>
            </a:r>
          </a:p>
          <a:p>
            <a:pPr>
              <a:lnSpc>
                <a:spcPct val="0"/>
              </a:lnSpc>
            </a:pPr>
            <a:endParaRPr lang="en-US" altLang="en-US" sz="80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1600">
                <a:latin typeface="Times New Roman" pitchFamily="18" charset="0"/>
              </a:rPr>
              <a:t> </a:t>
            </a:r>
            <a:r>
              <a:rPr lang="en-US" altLang="en-US" sz="1600" smtClean="0">
                <a:latin typeface="Times New Roman" pitchFamily="18" charset="0"/>
              </a:rPr>
              <a:t>17 X0</a:t>
            </a:r>
            <a:endParaRPr lang="en-US" altLang="en-US" sz="1600"/>
          </a:p>
        </p:txBody>
      </p:sp>
      <p:pic>
        <p:nvPicPr>
          <p:cNvPr id="22" name="Picture 14" descr="Ecal-1SpLayer-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52" y="2697661"/>
            <a:ext cx="1686534" cy="123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7497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PERFORMANCE ECAL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69" y="3803645"/>
            <a:ext cx="3618018" cy="25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8" y="3921265"/>
            <a:ext cx="3989796" cy="268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41" y="1163632"/>
            <a:ext cx="3476447" cy="248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844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1622" y="2477318"/>
            <a:ext cx="7772400" cy="1362456"/>
          </a:xfrm>
        </p:spPr>
        <p:txBody>
          <a:bodyPr/>
          <a:lstStyle/>
          <a:p>
            <a:r>
              <a:rPr lang="fr-FR"/>
              <a:t>FRACTION </a:t>
            </a:r>
            <a:r>
              <a:rPr lang="fr-FR" smtClean="0"/>
              <a:t> DE  POSITONS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0560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smtClean="0">
                <a:solidFill>
                  <a:srgbClr val="C00000"/>
                </a:solidFill>
              </a:rPr>
              <a:t>Positons</a:t>
            </a:r>
            <a:r>
              <a:rPr lang="fr-FR" sz="2200" smtClean="0"/>
              <a:t> : prévus uniquement </a:t>
            </a:r>
            <a:r>
              <a:rPr lang="fr-FR" sz="2200" smtClean="0">
                <a:solidFill>
                  <a:srgbClr val="C00000"/>
                </a:solidFill>
              </a:rPr>
              <a:t>d’origine secondaire</a:t>
            </a:r>
          </a:p>
          <a:p>
            <a:r>
              <a:rPr lang="fr-FR" sz="2200" smtClean="0"/>
              <a:t>Excès de positons par rapport à la prédiction des secondaires = </a:t>
            </a:r>
            <a:r>
              <a:rPr lang="fr-FR" sz="2200" smtClean="0">
                <a:solidFill>
                  <a:srgbClr val="C00000"/>
                </a:solidFill>
              </a:rPr>
              <a:t>source de positons primaires</a:t>
            </a:r>
          </a:p>
          <a:p>
            <a:endParaRPr lang="fr-FR" sz="2400" smtClean="0"/>
          </a:p>
          <a:p>
            <a:r>
              <a:rPr lang="fr-FR" sz="2200" smtClean="0">
                <a:solidFill>
                  <a:srgbClr val="C00000"/>
                </a:solidFill>
              </a:rPr>
              <a:t>Fraction </a:t>
            </a:r>
            <a:r>
              <a:rPr lang="fr-FR" sz="2200" smtClean="0">
                <a:solidFill>
                  <a:schemeClr val="accent1"/>
                </a:solidFill>
              </a:rPr>
              <a:t>de positons </a:t>
            </a:r>
          </a:p>
          <a:p>
            <a:endParaRPr lang="fr-FR" sz="1600"/>
          </a:p>
          <a:p>
            <a:pPr lvl="1"/>
            <a:r>
              <a:rPr lang="fr-FR" sz="2000" smtClean="0"/>
              <a:t>Permet de </a:t>
            </a:r>
            <a:r>
              <a:rPr lang="fr-FR" sz="2000" b="1" smtClean="0"/>
              <a:t>factoriser</a:t>
            </a:r>
            <a:r>
              <a:rPr lang="fr-FR" sz="2000" smtClean="0"/>
              <a:t> les acceptances et efficacités</a:t>
            </a:r>
          </a:p>
          <a:p>
            <a:pPr lvl="1"/>
            <a:r>
              <a:rPr lang="fr-FR" sz="2000" b="1" smtClean="0"/>
              <a:t>Simplifie</a:t>
            </a:r>
            <a:r>
              <a:rPr lang="fr-FR" sz="2000" smtClean="0"/>
              <a:t> les erreurs systématiques</a:t>
            </a:r>
          </a:p>
          <a:p>
            <a:endParaRPr lang="fr-FR" sz="2400" smtClean="0"/>
          </a:p>
          <a:p>
            <a:r>
              <a:rPr lang="fr-FR" sz="2200"/>
              <a:t>Quelles </a:t>
            </a:r>
            <a:r>
              <a:rPr lang="fr-FR" sz="2200">
                <a:solidFill>
                  <a:srgbClr val="C00000"/>
                </a:solidFill>
              </a:rPr>
              <a:t>difficultés</a:t>
            </a:r>
            <a:r>
              <a:rPr lang="fr-FR" sz="2200"/>
              <a:t> ?</a:t>
            </a:r>
          </a:p>
          <a:p>
            <a:pPr lvl="1"/>
            <a:r>
              <a:rPr lang="fr-FR" sz="2000" b="1"/>
              <a:t>100 fois </a:t>
            </a:r>
            <a:r>
              <a:rPr lang="fr-FR" sz="2000"/>
              <a:t>plus de protons que d’électrons</a:t>
            </a:r>
          </a:p>
          <a:p>
            <a:pPr lvl="1"/>
            <a:r>
              <a:rPr lang="fr-FR" sz="2000" b="1"/>
              <a:t>2000 fois </a:t>
            </a:r>
            <a:r>
              <a:rPr lang="fr-FR" sz="2000"/>
              <a:t>plus de protons que de </a:t>
            </a:r>
            <a:r>
              <a:rPr lang="fr-FR" sz="2000" smtClean="0"/>
              <a:t>positons</a:t>
            </a:r>
            <a:endParaRPr lang="fr-FR" sz="2000"/>
          </a:p>
          <a:p>
            <a:pPr marL="457200" lvl="1" indent="0">
              <a:buNone/>
            </a:pPr>
            <a:r>
              <a:rPr lang="fr-FR" sz="2000">
                <a:sym typeface="Symbol"/>
              </a:rPr>
              <a:t> </a:t>
            </a:r>
            <a:r>
              <a:rPr lang="fr-FR" sz="2000"/>
              <a:t>Diviser le nombre de protons par un </a:t>
            </a:r>
            <a:r>
              <a:rPr lang="fr-FR" sz="2000" b="1"/>
              <a:t>facteur</a:t>
            </a:r>
            <a:r>
              <a:rPr lang="fr-FR" sz="2000"/>
              <a:t> </a:t>
            </a:r>
            <a:r>
              <a:rPr lang="fr-FR" sz="2000" b="1"/>
              <a:t>10</a:t>
            </a:r>
            <a:r>
              <a:rPr lang="fr-FR" sz="2000" b="1" baseline="30000"/>
              <a:t>6</a:t>
            </a:r>
          </a:p>
          <a:p>
            <a:endParaRPr lang="fr-FR" sz="2400" smtClean="0"/>
          </a:p>
          <a:p>
            <a:pPr marL="0" indent="0">
              <a:buNone/>
            </a:pPr>
            <a:endParaRPr lang="fr-FR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FRACTION DE POSITONS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3336489" y="2806741"/>
            <a:ext cx="2987813" cy="677487"/>
            <a:chOff x="2524991" y="3754979"/>
            <a:chExt cx="2987813" cy="67748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991" y="3754979"/>
              <a:ext cx="1693718" cy="67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709" y="3754979"/>
              <a:ext cx="1294095" cy="65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194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179" y="144467"/>
            <a:ext cx="4876800" cy="737758"/>
          </a:xfrm>
        </p:spPr>
        <p:txBody>
          <a:bodyPr>
            <a:normAutofit/>
          </a:bodyPr>
          <a:lstStyle/>
          <a:p>
            <a:r>
              <a:rPr lang="fr-FR" sz="3600" smtClean="0"/>
              <a:t>FRACTION DE POSITONS</a:t>
            </a:r>
            <a:endParaRPr lang="fr-FR" sz="3600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15341" y="1208084"/>
            <a:ext cx="5427206" cy="5369179"/>
          </a:xfrm>
        </p:spPr>
        <p:txBody>
          <a:bodyPr>
            <a:normAutofit fontScale="85000" lnSpcReduction="20000"/>
          </a:bodyPr>
          <a:lstStyle/>
          <a:p>
            <a:r>
              <a:rPr lang="fr-FR" smtClean="0"/>
              <a:t>Les </a:t>
            </a:r>
            <a:r>
              <a:rPr lang="fr-FR" dirty="0" smtClean="0">
                <a:solidFill>
                  <a:srgbClr val="C00000"/>
                </a:solidFill>
              </a:rPr>
              <a:t>sous-détecteurs clés </a:t>
            </a:r>
            <a:r>
              <a:rPr lang="fr-FR" dirty="0" smtClean="0"/>
              <a:t>pour cette mesure</a:t>
            </a:r>
          </a:p>
          <a:p>
            <a:pPr lvl="1"/>
            <a:r>
              <a:rPr lang="fr-FR" dirty="0" smtClean="0"/>
              <a:t>Le détecteur </a:t>
            </a:r>
            <a:r>
              <a:rPr lang="fr-FR" dirty="0"/>
              <a:t>à</a:t>
            </a:r>
            <a:r>
              <a:rPr lang="fr-FR" dirty="0" smtClean="0"/>
              <a:t> </a:t>
            </a:r>
            <a:r>
              <a:rPr lang="fr-FR" b="1" dirty="0" smtClean="0"/>
              <a:t>transition </a:t>
            </a:r>
            <a:r>
              <a:rPr lang="fr-FR" b="1" smtClean="0"/>
              <a:t>de radiation</a:t>
            </a:r>
          </a:p>
          <a:p>
            <a:pPr lvl="2"/>
            <a:r>
              <a:rPr lang="fr-FR" sz="2200"/>
              <a:t>Basée sur l’amplitude du signal pour chacune des 20 </a:t>
            </a:r>
            <a:r>
              <a:rPr lang="fr-FR" sz="2200" smtClean="0"/>
              <a:t>couches </a:t>
            </a:r>
            <a:r>
              <a:rPr lang="fr-FR" sz="2300" smtClean="0"/>
              <a:t>du TRD</a:t>
            </a:r>
            <a:endParaRPr lang="fr-FR" sz="2000" dirty="0" smtClean="0"/>
          </a:p>
          <a:p>
            <a:pPr lvl="1"/>
            <a:r>
              <a:rPr lang="fr-FR"/>
              <a:t>Le </a:t>
            </a:r>
            <a:r>
              <a:rPr lang="fr-FR" b="1"/>
              <a:t>trajectographe</a:t>
            </a:r>
          </a:p>
          <a:p>
            <a:pPr lvl="2"/>
            <a:r>
              <a:rPr lang="fr-FR" sz="2300"/>
              <a:t>E/p proche de 1 pour les électrons/positons, </a:t>
            </a:r>
            <a:r>
              <a:rPr lang="fr-FR" sz="2300" smtClean="0"/>
              <a:t>&lt; 1 </a:t>
            </a:r>
            <a:r>
              <a:rPr lang="fr-FR" sz="2300"/>
              <a:t>pour les protons</a:t>
            </a:r>
          </a:p>
          <a:p>
            <a:pPr lvl="1"/>
            <a:r>
              <a:rPr lang="fr-FR" smtClean="0"/>
              <a:t>Le </a:t>
            </a:r>
            <a:r>
              <a:rPr lang="fr-FR" b="1" smtClean="0"/>
              <a:t>calorimètre</a:t>
            </a:r>
            <a:r>
              <a:rPr lang="fr-FR" smtClean="0"/>
              <a:t> électromagnétique</a:t>
            </a:r>
          </a:p>
          <a:p>
            <a:pPr lvl="2"/>
            <a:r>
              <a:rPr lang="fr-FR" sz="2300"/>
              <a:t>Basée sur la forme en 3D de la </a:t>
            </a:r>
            <a:r>
              <a:rPr lang="fr-FR" sz="2300" smtClean="0"/>
              <a:t>gerbe</a:t>
            </a:r>
            <a:endParaRPr lang="fr-FR" sz="2000" dirty="0" smtClean="0"/>
          </a:p>
          <a:p>
            <a:pPr marL="393192" lvl="1" indent="0">
              <a:buNone/>
            </a:pPr>
            <a:endParaRPr lang="fr-FR" dirty="0"/>
          </a:p>
          <a:p>
            <a:r>
              <a:rPr lang="fr-FR" dirty="0" smtClean="0"/>
              <a:t>Le </a:t>
            </a:r>
            <a:r>
              <a:rPr lang="fr-FR" dirty="0" smtClean="0">
                <a:solidFill>
                  <a:srgbClr val="C00000"/>
                </a:solidFill>
              </a:rPr>
              <a:t>principe</a:t>
            </a:r>
            <a:r>
              <a:rPr lang="fr-FR" dirty="0" smtClean="0"/>
              <a:t> de la mesure</a:t>
            </a:r>
          </a:p>
          <a:p>
            <a:pPr lvl="1"/>
            <a:r>
              <a:rPr lang="fr-FR" b="1"/>
              <a:t>S</a:t>
            </a:r>
            <a:r>
              <a:rPr lang="fr-FR" b="1" smtClean="0"/>
              <a:t>élection</a:t>
            </a:r>
            <a:r>
              <a:rPr lang="fr-FR" smtClean="0"/>
              <a:t> </a:t>
            </a:r>
            <a:r>
              <a:rPr lang="fr-FR" dirty="0" smtClean="0"/>
              <a:t>à </a:t>
            </a:r>
            <a:r>
              <a:rPr lang="fr-FR" smtClean="0"/>
              <a:t>partir de la variable du calorimètre</a:t>
            </a:r>
            <a:endParaRPr lang="fr-FR" dirty="0" smtClean="0"/>
          </a:p>
          <a:p>
            <a:pPr lvl="1"/>
            <a:r>
              <a:rPr lang="fr-FR" b="1" smtClean="0"/>
              <a:t>Comptage</a:t>
            </a:r>
            <a:r>
              <a:rPr lang="fr-FR" smtClean="0"/>
              <a:t> des </a:t>
            </a:r>
            <a:r>
              <a:rPr lang="fr-FR" dirty="0" smtClean="0"/>
              <a:t>e</a:t>
            </a:r>
            <a:r>
              <a:rPr lang="fr-FR" baseline="30000" smtClean="0"/>
              <a:t>+</a:t>
            </a:r>
            <a:r>
              <a:rPr lang="fr-FR" smtClean="0"/>
              <a:t> (Z&gt;0) ou e</a:t>
            </a:r>
            <a:r>
              <a:rPr lang="fr-FR" baseline="30000" smtClean="0"/>
              <a:t>-</a:t>
            </a:r>
            <a:r>
              <a:rPr lang="fr-FR" smtClean="0"/>
              <a:t> (Z&lt;0) à partir d’un fit 2D sur les deux autres variables</a:t>
            </a:r>
            <a:endParaRPr lang="fr-FR" dirty="0" smtClean="0"/>
          </a:p>
          <a:p>
            <a:pPr lvl="1"/>
            <a:r>
              <a:rPr lang="fr-FR" dirty="0" smtClean="0"/>
              <a:t>Estimation pour </a:t>
            </a:r>
            <a:r>
              <a:rPr lang="fr-FR" b="1" dirty="0" smtClean="0"/>
              <a:t>chaque intervalle en énergie</a:t>
            </a:r>
          </a:p>
        </p:txBody>
      </p:sp>
      <p:sp>
        <p:nvSpPr>
          <p:cNvPr id="13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743972" y="6428331"/>
            <a:ext cx="321863" cy="365125"/>
          </a:xfrm>
        </p:spPr>
        <p:txBody>
          <a:bodyPr/>
          <a:lstStyle/>
          <a:p>
            <a:fld id="{10DE6E0A-ECC9-964C-AE0D-731A1EA71D1A}" type="slidenum">
              <a:rPr lang="fr-FR" smtClean="0"/>
              <a:t>26</a:t>
            </a:fld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74" y="4787065"/>
            <a:ext cx="3084165" cy="20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32" y="505325"/>
            <a:ext cx="3264567" cy="198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32" y="2613249"/>
            <a:ext cx="3263090" cy="20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60" y="2240161"/>
            <a:ext cx="3344779" cy="282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495840" y="2613249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50 – 100 GeV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331206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1"/>
            <a:ext cx="8229600" cy="5397393"/>
          </a:xfrm>
        </p:spPr>
        <p:txBody>
          <a:bodyPr>
            <a:normAutofit/>
          </a:bodyPr>
          <a:lstStyle/>
          <a:p>
            <a:r>
              <a:rPr lang="fr-FR" sz="2400">
                <a:solidFill>
                  <a:srgbClr val="C00000"/>
                </a:solidFill>
              </a:rPr>
              <a:t>Comptage</a:t>
            </a:r>
            <a:r>
              <a:rPr lang="fr-FR" sz="2400"/>
              <a:t> des leptons après sélection</a:t>
            </a:r>
          </a:p>
          <a:p>
            <a:pPr lvl="1"/>
            <a:r>
              <a:rPr lang="fr-FR" sz="2000" b="1"/>
              <a:t>Z &gt; 0 </a:t>
            </a:r>
            <a:r>
              <a:rPr lang="fr-FR" sz="2000"/>
              <a:t>: comptage des </a:t>
            </a:r>
            <a:r>
              <a:rPr lang="fr-FR" sz="2000" b="1" smtClean="0"/>
              <a:t>positons</a:t>
            </a:r>
          </a:p>
          <a:p>
            <a:pPr lvl="1"/>
            <a:endParaRPr lang="fr-FR" sz="2000"/>
          </a:p>
          <a:p>
            <a:pPr lvl="1"/>
            <a:endParaRPr lang="fr-FR" sz="2000" smtClean="0"/>
          </a:p>
          <a:p>
            <a:pPr lvl="1"/>
            <a:endParaRPr lang="fr-FR" sz="2000"/>
          </a:p>
          <a:p>
            <a:pPr lvl="1"/>
            <a:endParaRPr lang="fr-FR" sz="2000" smtClean="0"/>
          </a:p>
          <a:p>
            <a:pPr lvl="1"/>
            <a:endParaRPr lang="fr-FR" sz="2000"/>
          </a:p>
          <a:p>
            <a:pPr lvl="1"/>
            <a:endParaRPr lang="fr-FR" sz="2000" smtClean="0"/>
          </a:p>
          <a:p>
            <a:pPr lvl="1"/>
            <a:endParaRPr lang="fr-FR" sz="2000"/>
          </a:p>
          <a:p>
            <a:pPr lvl="1"/>
            <a:endParaRPr lang="fr-FR" sz="2000" smtClean="0"/>
          </a:p>
          <a:p>
            <a:pPr lvl="1"/>
            <a:endParaRPr lang="fr-FR" sz="2000"/>
          </a:p>
          <a:p>
            <a:pPr lvl="1"/>
            <a:endParaRPr lang="fr-FR" sz="2000" smtClean="0"/>
          </a:p>
          <a:p>
            <a:pPr lvl="1"/>
            <a:endParaRPr lang="fr-FR" sz="2000"/>
          </a:p>
          <a:p>
            <a:pPr lvl="1"/>
            <a:r>
              <a:rPr lang="fr-FR" sz="2000" b="1"/>
              <a:t>Z &lt; 0 </a:t>
            </a:r>
            <a:r>
              <a:rPr lang="fr-FR" sz="2000"/>
              <a:t>: comptage des </a:t>
            </a:r>
            <a:r>
              <a:rPr lang="fr-FR" sz="2000" b="1"/>
              <a:t>électrons</a:t>
            </a:r>
          </a:p>
          <a:p>
            <a:pPr lvl="1"/>
            <a:endParaRPr lang="fr-FR"/>
          </a:p>
          <a:p>
            <a:pPr lvl="1"/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FRACTION DE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6" y="2035774"/>
            <a:ext cx="8191919" cy="402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26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4927755" cy="5286412"/>
          </a:xfrm>
        </p:spPr>
        <p:txBody>
          <a:bodyPr/>
          <a:lstStyle/>
          <a:p>
            <a:r>
              <a:rPr lang="fr-FR" sz="2400" smtClean="0">
                <a:solidFill>
                  <a:schemeClr val="accent1"/>
                </a:solidFill>
              </a:rPr>
              <a:t>Confusion </a:t>
            </a:r>
            <a:r>
              <a:rPr lang="fr-FR" sz="2400">
                <a:solidFill>
                  <a:schemeClr val="accent1"/>
                </a:solidFill>
              </a:rPr>
              <a:t>de </a:t>
            </a:r>
            <a:r>
              <a:rPr lang="fr-FR" sz="2400">
                <a:solidFill>
                  <a:srgbClr val="C00000"/>
                </a:solidFill>
              </a:rPr>
              <a:t>charge</a:t>
            </a:r>
          </a:p>
          <a:p>
            <a:pPr lvl="1"/>
            <a:r>
              <a:rPr lang="fr-FR" sz="2000"/>
              <a:t>Pour certaines énergies, </a:t>
            </a:r>
            <a:r>
              <a:rPr lang="fr-FR" sz="2000" b="1"/>
              <a:t>signe de la charge </a:t>
            </a:r>
            <a:r>
              <a:rPr lang="fr-FR" sz="2000"/>
              <a:t>difficilement mesurable </a:t>
            </a:r>
            <a:r>
              <a:rPr lang="fr-FR" sz="2000">
                <a:sym typeface="Symbol"/>
              </a:rPr>
              <a:t> </a:t>
            </a:r>
            <a:r>
              <a:rPr lang="fr-FR" sz="2000"/>
              <a:t>confusion</a:t>
            </a:r>
          </a:p>
          <a:p>
            <a:pPr lvl="1"/>
            <a:r>
              <a:rPr lang="fr-FR" sz="2000"/>
              <a:t>4 % à 350 GeV </a:t>
            </a:r>
            <a:r>
              <a:rPr lang="fr-FR" sz="2000">
                <a:sym typeface="Symbol"/>
              </a:rPr>
              <a:t></a:t>
            </a:r>
            <a:r>
              <a:rPr lang="fr-FR" sz="2000"/>
              <a:t> </a:t>
            </a:r>
            <a:r>
              <a:rPr lang="fr-FR" sz="2000" b="1"/>
              <a:t>corrigé</a:t>
            </a:r>
            <a:r>
              <a:rPr lang="fr-FR" sz="2000"/>
              <a:t> grâce au MC</a:t>
            </a:r>
          </a:p>
          <a:p>
            <a:endParaRPr lang="fr-FR" sz="2400" smtClean="0"/>
          </a:p>
          <a:p>
            <a:r>
              <a:rPr lang="fr-FR" sz="2400" smtClean="0"/>
              <a:t>Deux </a:t>
            </a:r>
            <a:r>
              <a:rPr lang="fr-FR" sz="2400" smtClean="0">
                <a:solidFill>
                  <a:srgbClr val="C00000"/>
                </a:solidFill>
              </a:rPr>
              <a:t>sources</a:t>
            </a:r>
          </a:p>
          <a:p>
            <a:pPr lvl="1"/>
            <a:r>
              <a:rPr lang="fr-FR" sz="2000" b="1" smtClean="0"/>
              <a:t>Diffusions multiples </a:t>
            </a:r>
            <a:r>
              <a:rPr lang="fr-FR" sz="2000" smtClean="0"/>
              <a:t>et résolution du trajectographe</a:t>
            </a:r>
          </a:p>
          <a:p>
            <a:pPr lvl="1"/>
            <a:r>
              <a:rPr lang="fr-FR" sz="2000" b="1" smtClean="0"/>
              <a:t>Traces secondaires </a:t>
            </a:r>
            <a:r>
              <a:rPr lang="fr-FR" sz="2000" smtClean="0"/>
              <a:t>produites le long de la trace du lepton primaire</a:t>
            </a:r>
            <a:endParaRPr lang="en-US" sz="20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FRACTION DE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26" y="1855155"/>
            <a:ext cx="3618074" cy="36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1751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r>
              <a:rPr lang="fr-FR" smtClean="0"/>
              <a:t>Fraction de positons </a:t>
            </a:r>
            <a:r>
              <a:rPr lang="fr-FR" smtClean="0">
                <a:solidFill>
                  <a:srgbClr val="C00000"/>
                </a:solidFill>
              </a:rPr>
              <a:t>augmente</a:t>
            </a:r>
            <a:r>
              <a:rPr lang="fr-FR" smtClean="0"/>
              <a:t> de 10 à ~250 GeV</a:t>
            </a:r>
          </a:p>
          <a:p>
            <a:pPr lvl="1"/>
            <a:r>
              <a:rPr lang="fr-FR" smtClean="0"/>
              <a:t>Après 20 GeV, la </a:t>
            </a:r>
            <a:r>
              <a:rPr lang="fr-FR" b="1" smtClean="0"/>
              <a:t>pente diminue </a:t>
            </a:r>
            <a:r>
              <a:rPr lang="fr-FR" smtClean="0"/>
              <a:t>d’un facteur 10</a:t>
            </a:r>
          </a:p>
          <a:p>
            <a:r>
              <a:rPr lang="fr-FR" smtClean="0"/>
              <a:t>Pas de </a:t>
            </a:r>
            <a:r>
              <a:rPr lang="fr-FR" smtClean="0">
                <a:solidFill>
                  <a:srgbClr val="C00000"/>
                </a:solidFill>
              </a:rPr>
              <a:t>structure fine</a:t>
            </a:r>
            <a:r>
              <a:rPr lang="fr-FR" smtClean="0"/>
              <a:t> dans le spectre</a:t>
            </a:r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FRACTION DE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68" y="1182573"/>
            <a:ext cx="5700420" cy="39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3705" y="1347537"/>
            <a:ext cx="4860758" cy="69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37874" y="4323346"/>
            <a:ext cx="3577390" cy="224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97578" y="4908884"/>
            <a:ext cx="473267" cy="224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89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1622" y="2477318"/>
            <a:ext cx="7772400" cy="1362456"/>
          </a:xfrm>
        </p:spPr>
        <p:txBody>
          <a:bodyPr/>
          <a:lstStyle/>
          <a:p>
            <a:r>
              <a:rPr lang="fr-FR" smtClean="0"/>
              <a:t>LES RAYONS  COSMIQUES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011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6253" y="1214422"/>
            <a:ext cx="8229600" cy="5286412"/>
          </a:xfrm>
        </p:spPr>
        <p:txBody>
          <a:bodyPr>
            <a:normAutofit/>
          </a:bodyPr>
          <a:lstStyle/>
          <a:p>
            <a:r>
              <a:rPr lang="fr-FR" sz="2400" smtClean="0"/>
              <a:t>Comparaison avec les </a:t>
            </a:r>
            <a:r>
              <a:rPr lang="fr-FR" sz="2400" smtClean="0">
                <a:solidFill>
                  <a:srgbClr val="C00000"/>
                </a:solidFill>
              </a:rPr>
              <a:t>autres expériences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FRACTION DE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1" y="1950052"/>
            <a:ext cx="8146122" cy="41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970059" y="5185537"/>
            <a:ext cx="1367693" cy="1563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80296" y="4762450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Modulation solaire</a:t>
            </a:r>
            <a:endParaRPr lang="en-US" sz="1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660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FRACTION DE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1610954"/>
            <a:ext cx="4489476" cy="34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60" y="1796725"/>
            <a:ext cx="1546459" cy="6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4672726" y="1780683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 AMS</a:t>
            </a:r>
          </a:p>
          <a:p>
            <a:r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Prédiction Salati </a:t>
            </a:r>
            <a:r>
              <a:rPr lang="fr-FR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sz="1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4804" y="4525673"/>
            <a:ext cx="24320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de positons nécessaire !</a:t>
            </a:r>
            <a:endParaRPr lang="en-US" sz="1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762362" y="4695604"/>
            <a:ext cx="1526143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1566" y="1042737"/>
            <a:ext cx="8269705" cy="5815263"/>
          </a:xfrm>
        </p:spPr>
        <p:txBody>
          <a:bodyPr>
            <a:normAutofit fontScale="92500" lnSpcReduction="20000"/>
          </a:bodyPr>
          <a:lstStyle/>
          <a:p>
            <a:r>
              <a:rPr lang="fr-FR" sz="2000" smtClean="0">
                <a:solidFill>
                  <a:srgbClr val="C00000"/>
                </a:solidFill>
              </a:rPr>
              <a:t>Prédiction théorique </a:t>
            </a:r>
            <a:r>
              <a:rPr lang="fr-FR" sz="2000" smtClean="0"/>
              <a:t>de la fraction de positons</a:t>
            </a:r>
          </a:p>
          <a:p>
            <a:pPr lvl="1"/>
            <a:r>
              <a:rPr lang="fr-FR" sz="1800" smtClean="0"/>
              <a:t>Positons </a:t>
            </a:r>
            <a:r>
              <a:rPr lang="fr-FR" sz="1800"/>
              <a:t>naturellement produits par les rayons cosmiques par </a:t>
            </a:r>
            <a:r>
              <a:rPr lang="fr-FR" sz="1800" b="1"/>
              <a:t>spallation </a:t>
            </a:r>
            <a:endParaRPr lang="fr-FR" sz="2000" b="1" smtClean="0">
              <a:solidFill>
                <a:srgbClr val="C00000"/>
              </a:solidFill>
            </a:endParaRPr>
          </a:p>
          <a:p>
            <a:endParaRPr lang="fr-FR" sz="20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>
              <a:solidFill>
                <a:srgbClr val="C00000"/>
              </a:solidFill>
            </a:endParaRPr>
          </a:p>
          <a:p>
            <a:endParaRPr lang="fr-FR" sz="20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>
              <a:solidFill>
                <a:srgbClr val="C00000"/>
              </a:solidFill>
            </a:endParaRPr>
          </a:p>
          <a:p>
            <a:endParaRPr lang="fr-FR" sz="20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>
              <a:solidFill>
                <a:srgbClr val="C00000"/>
              </a:solidFill>
            </a:endParaRPr>
          </a:p>
          <a:p>
            <a:endParaRPr lang="fr-FR" sz="20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FR" sz="200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FR" sz="200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FR" sz="350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FR" sz="2000">
              <a:solidFill>
                <a:srgbClr val="C00000"/>
              </a:solidFill>
            </a:endParaRPr>
          </a:p>
          <a:p>
            <a:r>
              <a:rPr lang="fr-FR" sz="20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Au-delà de 10 GeV, remontée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observée pour la fraction de positons</a:t>
            </a:r>
          </a:p>
          <a:p>
            <a:pPr lvl="1"/>
            <a:r>
              <a:rPr lang="fr-F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Incompatible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avec production des secondaires</a:t>
            </a:r>
          </a:p>
          <a:p>
            <a:pPr lvl="1"/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 de positons 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primaires est nécessaire !</a:t>
            </a:r>
          </a:p>
          <a:p>
            <a:r>
              <a:rPr lang="fr-FR" sz="2000"/>
              <a:t>Quelle est la </a:t>
            </a:r>
            <a:r>
              <a:rPr lang="fr-FR" sz="2000">
                <a:solidFill>
                  <a:srgbClr val="C00000"/>
                </a:solidFill>
              </a:rPr>
              <a:t>source de positons </a:t>
            </a:r>
            <a:r>
              <a:rPr lang="fr-FR" sz="2000" smtClean="0"/>
              <a:t>?</a:t>
            </a:r>
          </a:p>
          <a:p>
            <a:pPr lvl="1"/>
            <a:r>
              <a:rPr lang="fr-FR" sz="1800" smtClean="0"/>
              <a:t>Celle-ci est </a:t>
            </a:r>
            <a:r>
              <a:rPr lang="fr-FR" sz="1800" b="1" smtClean="0"/>
              <a:t>proche</a:t>
            </a:r>
            <a:r>
              <a:rPr lang="fr-FR" sz="1800" smtClean="0"/>
              <a:t> car les positons ne se propagent pas plus que </a:t>
            </a:r>
            <a:r>
              <a:rPr lang="fr-FR" sz="1800" b="1" smtClean="0"/>
              <a:t>quelques kpc</a:t>
            </a:r>
            <a:endParaRPr lang="fr-FR" sz="1800" b="1"/>
          </a:p>
          <a:p>
            <a:pPr lvl="1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917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8027581" cy="5286412"/>
          </a:xfrm>
        </p:spPr>
        <p:txBody>
          <a:bodyPr>
            <a:normAutofit/>
          </a:bodyPr>
          <a:lstStyle/>
          <a:p>
            <a:r>
              <a:rPr lang="fr-FR" sz="2400" smtClean="0"/>
              <a:t>Fit des données avec un </a:t>
            </a:r>
            <a:r>
              <a:rPr lang="fr-FR" sz="2400" smtClean="0">
                <a:solidFill>
                  <a:srgbClr val="C00000"/>
                </a:solidFill>
              </a:rPr>
              <a:t>modèle minimal</a:t>
            </a:r>
          </a:p>
          <a:p>
            <a:r>
              <a:rPr lang="fr-FR" sz="2400" smtClean="0">
                <a:solidFill>
                  <a:schemeClr val="accent1"/>
                </a:solidFill>
              </a:rPr>
              <a:t>Positons</a:t>
            </a:r>
          </a:p>
          <a:p>
            <a:pPr lvl="1"/>
            <a:r>
              <a:rPr lang="fr-FR" sz="2200" smtClean="0">
                <a:solidFill>
                  <a:schemeClr val="accent2">
                    <a:lumMod val="75000"/>
                  </a:schemeClr>
                </a:solidFill>
              </a:rPr>
              <a:t>Flux secondaire</a:t>
            </a:r>
          </a:p>
          <a:p>
            <a:pPr lvl="1"/>
            <a:r>
              <a:rPr lang="fr-FR" sz="2200" smtClean="0">
                <a:solidFill>
                  <a:srgbClr val="1BDFA2"/>
                </a:solidFill>
              </a:rPr>
              <a:t>+ source</a:t>
            </a:r>
          </a:p>
          <a:p>
            <a:pPr lvl="1"/>
            <a:endParaRPr lang="fr-FR" sz="2200">
              <a:solidFill>
                <a:schemeClr val="accent1"/>
              </a:solidFill>
            </a:endParaRPr>
          </a:p>
          <a:p>
            <a:r>
              <a:rPr lang="fr-FR" sz="2400" smtClean="0">
                <a:solidFill>
                  <a:schemeClr val="accent1"/>
                </a:solidFill>
              </a:rPr>
              <a:t>Electrons</a:t>
            </a:r>
            <a:endParaRPr lang="fr-FR" smtClean="0">
              <a:solidFill>
                <a:schemeClr val="accent1"/>
              </a:solidFill>
            </a:endParaRPr>
          </a:p>
          <a:p>
            <a:pPr lvl="1"/>
            <a:r>
              <a:rPr lang="fr-FR" sz="2200" smtClean="0"/>
              <a:t>Flux primaire et </a:t>
            </a:r>
          </a:p>
          <a:p>
            <a:pPr marL="393192" lvl="1" indent="0">
              <a:buNone/>
            </a:pPr>
            <a:r>
              <a:rPr lang="fr-FR" sz="2200" smtClean="0"/>
              <a:t>secondaire</a:t>
            </a:r>
          </a:p>
          <a:p>
            <a:pPr lvl="1"/>
            <a:r>
              <a:rPr lang="fr-FR" sz="2200">
                <a:solidFill>
                  <a:srgbClr val="1BDFA2"/>
                </a:solidFill>
              </a:rPr>
              <a:t>+ </a:t>
            </a:r>
            <a:r>
              <a:rPr lang="fr-FR" sz="2200" smtClean="0">
                <a:solidFill>
                  <a:srgbClr val="1BDFA2"/>
                </a:solidFill>
              </a:rPr>
              <a:t>même source</a:t>
            </a:r>
            <a:endParaRPr lang="en-US" sz="2200" smtClean="0"/>
          </a:p>
          <a:p>
            <a:pPr lvl="1"/>
            <a:endParaRPr lang="fr-FR">
              <a:solidFill>
                <a:schemeClr val="accent1"/>
              </a:solidFill>
            </a:endParaRPr>
          </a:p>
          <a:p>
            <a:endParaRPr lang="fr-FR" sz="1400" smtClean="0">
              <a:solidFill>
                <a:schemeClr val="accent1"/>
              </a:solidFill>
            </a:endParaRPr>
          </a:p>
          <a:p>
            <a:r>
              <a:rPr lang="fr-FR" sz="2400" smtClean="0">
                <a:solidFill>
                  <a:schemeClr val="accent1"/>
                </a:solidFill>
              </a:rPr>
              <a:t>Le fit est </a:t>
            </a:r>
            <a:r>
              <a:rPr lang="fr-FR" sz="2400" smtClean="0">
                <a:solidFill>
                  <a:srgbClr val="C00000"/>
                </a:solidFill>
              </a:rPr>
              <a:t>satisfaisant</a:t>
            </a:r>
            <a:r>
              <a:rPr lang="fr-FR" sz="2400" smtClean="0">
                <a:solidFill>
                  <a:schemeClr val="accent1"/>
                </a:solidFill>
              </a:rPr>
              <a:t>, ce qui montre que les données peuvent être décrites par une </a:t>
            </a:r>
            <a:r>
              <a:rPr lang="fr-FR" sz="2400" smtClean="0">
                <a:solidFill>
                  <a:srgbClr val="C00000"/>
                </a:solidFill>
              </a:rPr>
              <a:t>source e</a:t>
            </a:r>
            <a:r>
              <a:rPr lang="fr-FR" sz="2400" baseline="30000" smtClean="0">
                <a:solidFill>
                  <a:srgbClr val="C00000"/>
                </a:solidFill>
              </a:rPr>
              <a:t>+</a:t>
            </a:r>
            <a:r>
              <a:rPr lang="fr-FR" sz="2400" smtClean="0">
                <a:solidFill>
                  <a:srgbClr val="C00000"/>
                </a:solidFill>
              </a:rPr>
              <a:t>/e</a:t>
            </a:r>
            <a:r>
              <a:rPr lang="fr-FR" sz="2400" baseline="30000" smtClean="0">
                <a:solidFill>
                  <a:srgbClr val="C00000"/>
                </a:solidFill>
              </a:rPr>
              <a:t>-</a:t>
            </a:r>
            <a:r>
              <a:rPr lang="fr-FR" sz="2400" smtClean="0">
                <a:solidFill>
                  <a:srgbClr val="C00000"/>
                </a:solidFill>
              </a:rPr>
              <a:t> commune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FRACTION DE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6"/>
          <a:stretch/>
        </p:blipFill>
        <p:spPr bwMode="auto">
          <a:xfrm>
            <a:off x="4091327" y="1803147"/>
            <a:ext cx="5042046" cy="384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4" y="2918419"/>
            <a:ext cx="3277486" cy="34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3" y="5019136"/>
            <a:ext cx="3190021" cy="32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3770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64695" y="1182338"/>
            <a:ext cx="6434598" cy="5286412"/>
          </a:xfrm>
        </p:spPr>
        <p:txBody>
          <a:bodyPr>
            <a:normAutofit fontScale="77500" lnSpcReduction="20000"/>
          </a:bodyPr>
          <a:lstStyle/>
          <a:p>
            <a:r>
              <a:rPr lang="fr-FR" smtClean="0">
                <a:solidFill>
                  <a:srgbClr val="C00000"/>
                </a:solidFill>
              </a:rPr>
              <a:t>Matière noire </a:t>
            </a:r>
            <a:r>
              <a:rPr lang="fr-FR" smtClean="0">
                <a:solidFill>
                  <a:schemeClr val="accent1"/>
                </a:solidFill>
              </a:rPr>
              <a:t>= 26 % du contenu de l’univers</a:t>
            </a:r>
          </a:p>
          <a:p>
            <a:pPr lvl="1"/>
            <a:r>
              <a:rPr lang="fr-FR" smtClean="0"/>
              <a:t>« </a:t>
            </a:r>
            <a:r>
              <a:rPr lang="fr-FR" b="1" smtClean="0"/>
              <a:t>Observation</a:t>
            </a:r>
            <a:r>
              <a:rPr lang="fr-FR" smtClean="0"/>
              <a:t> » : courbe de rotation de galaxies, émission en rayons X, effets de lentilles gravitationnelles</a:t>
            </a:r>
          </a:p>
          <a:p>
            <a:pPr lvl="1"/>
            <a:r>
              <a:rPr lang="fr-FR" b="1" smtClean="0"/>
              <a:t>Meilleur candidat </a:t>
            </a:r>
            <a:r>
              <a:rPr lang="fr-FR" smtClean="0"/>
              <a:t>: particule massive et interagissant très faiblement </a:t>
            </a:r>
            <a:r>
              <a:rPr lang="fr-FR" smtClean="0">
                <a:sym typeface="Symbol"/>
              </a:rPr>
              <a:t> </a:t>
            </a:r>
            <a:r>
              <a:rPr lang="fr-FR" b="1" smtClean="0">
                <a:sym typeface="Symbol"/>
              </a:rPr>
              <a:t>WIMP</a:t>
            </a:r>
          </a:p>
          <a:p>
            <a:pPr lvl="1"/>
            <a:endParaRPr lang="fr-FR" b="1" smtClean="0"/>
          </a:p>
          <a:p>
            <a:r>
              <a:rPr lang="fr-FR">
                <a:solidFill>
                  <a:srgbClr val="C00000"/>
                </a:solidFill>
              </a:rPr>
              <a:t>A</a:t>
            </a:r>
            <a:r>
              <a:rPr lang="fr-FR" smtClean="0">
                <a:solidFill>
                  <a:srgbClr val="C00000"/>
                </a:solidFill>
              </a:rPr>
              <a:t>nnihilation</a:t>
            </a:r>
            <a:r>
              <a:rPr lang="fr-FR" smtClean="0"/>
              <a:t> </a:t>
            </a:r>
            <a:r>
              <a:rPr lang="fr-FR"/>
              <a:t>de matière noire dans notre </a:t>
            </a:r>
            <a:r>
              <a:rPr lang="fr-FR" smtClean="0"/>
              <a:t>Galaxie</a:t>
            </a:r>
          </a:p>
          <a:p>
            <a:pPr lvl="1"/>
            <a:r>
              <a:rPr lang="fr-FR" b="1" smtClean="0"/>
              <a:t>Annihilation</a:t>
            </a:r>
            <a:r>
              <a:rPr lang="fr-FR" smtClean="0"/>
              <a:t> des WIMPs </a:t>
            </a:r>
            <a:r>
              <a:rPr lang="fr-FR" smtClean="0">
                <a:sym typeface="Symbol"/>
              </a:rPr>
              <a:t></a:t>
            </a:r>
            <a:r>
              <a:rPr lang="fr-FR" smtClean="0"/>
              <a:t> production </a:t>
            </a:r>
            <a:r>
              <a:rPr lang="fr-FR" b="1" smtClean="0"/>
              <a:t>particules-antiparticules</a:t>
            </a:r>
            <a:r>
              <a:rPr lang="fr-FR" smtClean="0"/>
              <a:t> </a:t>
            </a:r>
            <a:r>
              <a:rPr lang="fr-FR" smtClean="0">
                <a:sym typeface="Symbol"/>
              </a:rPr>
              <a:t></a:t>
            </a:r>
            <a:r>
              <a:rPr lang="fr-FR" smtClean="0"/>
              <a:t> source de positons</a:t>
            </a:r>
          </a:p>
          <a:p>
            <a:pPr lvl="1"/>
            <a:r>
              <a:rPr lang="fr-FR" b="1"/>
              <a:t>Visible</a:t>
            </a:r>
            <a:r>
              <a:rPr lang="fr-FR"/>
              <a:t> dans </a:t>
            </a:r>
            <a:r>
              <a:rPr lang="fr-FR" smtClean="0"/>
              <a:t>la fraction et le </a:t>
            </a:r>
            <a:r>
              <a:rPr lang="fr-FR"/>
              <a:t>flux de </a:t>
            </a:r>
            <a:r>
              <a:rPr lang="fr-FR" smtClean="0"/>
              <a:t>positons </a:t>
            </a:r>
          </a:p>
          <a:p>
            <a:pPr lvl="1"/>
            <a:endParaRPr lang="fr-FR" smtClean="0"/>
          </a:p>
          <a:p>
            <a:r>
              <a:rPr lang="fr-FR" smtClean="0">
                <a:solidFill>
                  <a:srgbClr val="C00000"/>
                </a:solidFill>
              </a:rPr>
              <a:t>Prédiction</a:t>
            </a:r>
            <a:r>
              <a:rPr lang="fr-FR" smtClean="0"/>
              <a:t> du taux de production et du flux</a:t>
            </a:r>
          </a:p>
          <a:p>
            <a:pPr lvl="1"/>
            <a:r>
              <a:rPr lang="fr-FR" smtClean="0"/>
              <a:t>Prédiction du flux doit être multipliée par un </a:t>
            </a:r>
            <a:r>
              <a:rPr lang="fr-FR" b="1" smtClean="0"/>
              <a:t>facteur d’amplification </a:t>
            </a:r>
            <a:r>
              <a:rPr lang="fr-FR" smtClean="0"/>
              <a:t>(&gt;100) pour rendre compte de l’excès</a:t>
            </a:r>
          </a:p>
          <a:p>
            <a:endParaRPr lang="fr-FR" smtClean="0"/>
          </a:p>
          <a:p>
            <a:r>
              <a:rPr lang="fr-FR" smtClean="0">
                <a:solidFill>
                  <a:srgbClr val="C00000"/>
                </a:solidFill>
              </a:rPr>
              <a:t>Peu probable </a:t>
            </a:r>
            <a:r>
              <a:rPr lang="fr-FR" smtClean="0"/>
              <a:t>qu’AMS ait observé une </a:t>
            </a:r>
            <a:r>
              <a:rPr lang="fr-FR" smtClean="0">
                <a:solidFill>
                  <a:srgbClr val="C00000"/>
                </a:solidFill>
              </a:rPr>
              <a:t>manifestation indirecte </a:t>
            </a:r>
            <a:r>
              <a:rPr lang="fr-FR" smtClean="0">
                <a:solidFill>
                  <a:schemeClr val="accent1"/>
                </a:solidFill>
              </a:rPr>
              <a:t>de la matière noire</a:t>
            </a:r>
          </a:p>
          <a:p>
            <a:pPr lvl="1"/>
            <a:endParaRPr lang="fr-FR"/>
          </a:p>
          <a:p>
            <a:endParaRPr lang="fr-FR" sz="2800"/>
          </a:p>
          <a:p>
            <a:pPr lvl="1"/>
            <a:endParaRPr lang="fr-FR" smtClean="0"/>
          </a:p>
          <a:p>
            <a:pPr lvl="1"/>
            <a:endParaRPr lang="fr-FR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38989" y="142852"/>
            <a:ext cx="6841958" cy="857256"/>
          </a:xfrm>
        </p:spPr>
        <p:txBody>
          <a:bodyPr>
            <a:normAutofit/>
          </a:bodyPr>
          <a:lstStyle/>
          <a:p>
            <a:r>
              <a:rPr lang="fr-FR" sz="3600" smtClean="0"/>
              <a:t>INTERPR</a:t>
            </a:r>
            <a:r>
              <a:rPr lang="fr-FR" sz="3600" cap="all" smtClean="0"/>
              <a:t>é</a:t>
            </a:r>
            <a:r>
              <a:rPr lang="fr-FR" sz="3600" smtClean="0"/>
              <a:t>TATION : MATIÈRE NOIRE</a:t>
            </a:r>
            <a:endParaRPr lang="en-US" sz="36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21" y="4431714"/>
            <a:ext cx="2496035" cy="2367603"/>
          </a:xfrm>
          <a:prstGeom prst="rect">
            <a:avLst/>
          </a:prstGeom>
        </p:spPr>
      </p:pic>
      <p:pic>
        <p:nvPicPr>
          <p:cNvPr id="9" name="Picture 4" descr="http://2.bp.blogspot.com/_mazRoHLuLl0/S8vDDnfah1I/AAAAAAAAAaQ/1Cxtj7Zs6DA/s1600/188434main_DkMatter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93" y="2527045"/>
            <a:ext cx="2309837" cy="1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821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6585284" cy="5286412"/>
          </a:xfrm>
        </p:spPr>
        <p:txBody>
          <a:bodyPr>
            <a:normAutofit fontScale="92500"/>
          </a:bodyPr>
          <a:lstStyle/>
          <a:p>
            <a:r>
              <a:rPr lang="fr-FR" sz="2400" cap="all" smtClean="0">
                <a:solidFill>
                  <a:srgbClr val="C00000"/>
                </a:solidFill>
              </a:rPr>
              <a:t>é</a:t>
            </a:r>
            <a:r>
              <a:rPr lang="fr-FR" sz="2400" smtClean="0">
                <a:solidFill>
                  <a:srgbClr val="C00000"/>
                </a:solidFill>
              </a:rPr>
              <a:t>toiles à neutrons </a:t>
            </a:r>
            <a:r>
              <a:rPr lang="fr-FR" sz="2400" smtClean="0"/>
              <a:t>tournant sur elles-mêmes à grande vitesse avec un fort </a:t>
            </a:r>
            <a:r>
              <a:rPr lang="fr-FR" sz="2400" smtClean="0">
                <a:solidFill>
                  <a:srgbClr val="C00000"/>
                </a:solidFill>
              </a:rPr>
              <a:t>champ magnétique</a:t>
            </a:r>
          </a:p>
          <a:p>
            <a:r>
              <a:rPr lang="fr-FR" sz="2400">
                <a:solidFill>
                  <a:srgbClr val="C00000"/>
                </a:solidFill>
              </a:rPr>
              <a:t>200 pulsars </a:t>
            </a:r>
            <a:r>
              <a:rPr lang="fr-FR" sz="2400"/>
              <a:t>à moins de 2 kpc de la Terre</a:t>
            </a:r>
          </a:p>
          <a:p>
            <a:pPr lvl="1"/>
            <a:r>
              <a:rPr lang="fr-FR" sz="2000"/>
              <a:t>Seulement </a:t>
            </a:r>
            <a:r>
              <a:rPr lang="fr-FR" sz="2000" b="1"/>
              <a:t>un petit nombre </a:t>
            </a:r>
            <a:r>
              <a:rPr lang="fr-FR" sz="2000"/>
              <a:t>capable d’émettre des </a:t>
            </a:r>
            <a:r>
              <a:rPr lang="fr-FR" sz="2000" smtClean="0"/>
              <a:t>positons</a:t>
            </a:r>
          </a:p>
          <a:p>
            <a:r>
              <a:rPr lang="fr-FR" sz="2400" smtClean="0"/>
              <a:t>Mécanisme</a:t>
            </a:r>
            <a:endParaRPr lang="fr-FR" sz="2400" b="1" cap="all" smtClean="0"/>
          </a:p>
          <a:p>
            <a:pPr lvl="1"/>
            <a:r>
              <a:rPr lang="fr-FR" sz="2000" b="1" cap="all" smtClean="0"/>
              <a:t>é</a:t>
            </a:r>
            <a:r>
              <a:rPr lang="fr-FR" sz="2000" b="1" smtClean="0"/>
              <a:t>lectrons arrachés </a:t>
            </a:r>
            <a:r>
              <a:rPr lang="fr-FR" sz="2000" smtClean="0"/>
              <a:t>de la surface par les champs forts </a:t>
            </a:r>
          </a:p>
          <a:p>
            <a:pPr marL="393192" lvl="1" indent="0">
              <a:buNone/>
            </a:pPr>
            <a:r>
              <a:rPr lang="fr-FR" sz="2000">
                <a:sym typeface="Symbol"/>
              </a:rPr>
              <a:t> </a:t>
            </a:r>
            <a:r>
              <a:rPr lang="fr-FR" sz="2000" smtClean="0">
                <a:sym typeface="Symbol"/>
              </a:rPr>
              <a:t>    </a:t>
            </a:r>
            <a:r>
              <a:rPr lang="fr-FR" sz="2000" smtClean="0"/>
              <a:t> électrons produisent des </a:t>
            </a:r>
            <a:r>
              <a:rPr lang="fr-FR" sz="2000" b="1" smtClean="0"/>
              <a:t>photons synchrotron </a:t>
            </a:r>
          </a:p>
          <a:p>
            <a:pPr marL="393192" lvl="1" indent="0">
              <a:buNone/>
            </a:pPr>
            <a:r>
              <a:rPr lang="fr-FR" sz="2000">
                <a:sym typeface="Symbol"/>
              </a:rPr>
              <a:t> </a:t>
            </a:r>
            <a:r>
              <a:rPr lang="fr-FR" sz="2000" smtClean="0">
                <a:sym typeface="Symbol"/>
              </a:rPr>
              <a:t>    </a:t>
            </a:r>
            <a:r>
              <a:rPr lang="fr-FR" sz="2000" smtClean="0"/>
              <a:t> photons produisent </a:t>
            </a:r>
            <a:r>
              <a:rPr lang="fr-FR" sz="2000" b="1" smtClean="0"/>
              <a:t>paires </a:t>
            </a:r>
            <a:r>
              <a:rPr lang="fr-FR" sz="2000" b="1"/>
              <a:t>e</a:t>
            </a:r>
            <a:r>
              <a:rPr lang="fr-FR" sz="2000" b="1" baseline="30000" smtClean="0"/>
              <a:t>+</a:t>
            </a:r>
            <a:r>
              <a:rPr lang="fr-FR" sz="2000" b="1" smtClean="0"/>
              <a:t>-e</a:t>
            </a:r>
            <a:r>
              <a:rPr lang="fr-FR" sz="2000" b="1" baseline="30000" smtClean="0"/>
              <a:t>-</a:t>
            </a:r>
            <a:endParaRPr lang="fr-FR" sz="2000" b="1" smtClean="0"/>
          </a:p>
          <a:p>
            <a:pPr marL="393192" lvl="1" indent="0">
              <a:buNone/>
            </a:pPr>
            <a:r>
              <a:rPr lang="fr-FR" sz="2000">
                <a:sym typeface="Symbol"/>
              </a:rPr>
              <a:t> </a:t>
            </a:r>
            <a:r>
              <a:rPr lang="fr-FR" sz="2000" smtClean="0">
                <a:sym typeface="Symbol"/>
              </a:rPr>
              <a:t>    </a:t>
            </a:r>
            <a:r>
              <a:rPr lang="fr-FR" sz="2000" smtClean="0"/>
              <a:t> certains </a:t>
            </a:r>
            <a:r>
              <a:rPr lang="fr-FR" sz="2000" b="1" smtClean="0"/>
              <a:t>s’échappent</a:t>
            </a:r>
            <a:r>
              <a:rPr lang="fr-FR" sz="2000" smtClean="0"/>
              <a:t> du pulsar</a:t>
            </a:r>
          </a:p>
          <a:p>
            <a:r>
              <a:rPr lang="fr-FR" sz="2400" smtClean="0"/>
              <a:t>Prédiction précise </a:t>
            </a:r>
            <a:r>
              <a:rPr lang="fr-FR" sz="2400" smtClean="0">
                <a:solidFill>
                  <a:srgbClr val="C00000"/>
                </a:solidFill>
              </a:rPr>
              <a:t>très difficile</a:t>
            </a:r>
          </a:p>
          <a:p>
            <a:r>
              <a:rPr lang="fr-FR" sz="2400" smtClean="0">
                <a:solidFill>
                  <a:schemeClr val="accent1"/>
                </a:solidFill>
              </a:rPr>
              <a:t>Points clés</a:t>
            </a:r>
          </a:p>
          <a:p>
            <a:pPr lvl="1"/>
            <a:r>
              <a:rPr lang="fr-FR" sz="2200" smtClean="0"/>
              <a:t>Mesurer séparément </a:t>
            </a:r>
            <a:r>
              <a:rPr lang="fr-FR" sz="2200" b="1" smtClean="0"/>
              <a:t>les flux </a:t>
            </a:r>
            <a:r>
              <a:rPr lang="fr-FR" sz="2200" smtClean="0"/>
              <a:t>de e</a:t>
            </a:r>
            <a:r>
              <a:rPr lang="fr-FR" sz="2200" baseline="30000" smtClean="0"/>
              <a:t>+</a:t>
            </a:r>
            <a:r>
              <a:rPr lang="fr-FR" sz="2200" smtClean="0"/>
              <a:t> et e</a:t>
            </a:r>
            <a:r>
              <a:rPr lang="fr-FR" sz="2200" baseline="30000" smtClean="0"/>
              <a:t>-</a:t>
            </a:r>
          </a:p>
          <a:p>
            <a:pPr lvl="1"/>
            <a:r>
              <a:rPr lang="fr-FR" sz="2200" smtClean="0"/>
              <a:t>Mesurer </a:t>
            </a:r>
            <a:r>
              <a:rPr lang="fr-FR" sz="2200" b="1" smtClean="0"/>
              <a:t>l’anisotropie</a:t>
            </a:r>
          </a:p>
          <a:p>
            <a:pPr lvl="2"/>
            <a:r>
              <a:rPr lang="fr-FR" sz="1900" smtClean="0"/>
              <a:t>Direction privilégiée ?</a:t>
            </a:r>
            <a:endParaRPr lang="en-US" sz="19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INTERPR</a:t>
            </a:r>
            <a:r>
              <a:rPr lang="fr-FR" cap="all" smtClean="0"/>
              <a:t>é</a:t>
            </a:r>
            <a:r>
              <a:rPr lang="fr-FR" smtClean="0"/>
              <a:t>TATION : PULSARS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33794" name="Picture 2" descr="http://www.obspm.fr/IMG/jpg/radiopulsa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64" y="1170425"/>
            <a:ext cx="1933721" cy="193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"/>
          <a:stretch/>
        </p:blipFill>
        <p:spPr bwMode="auto">
          <a:xfrm>
            <a:off x="5422232" y="4110719"/>
            <a:ext cx="3721768" cy="245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59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00166" y="142852"/>
            <a:ext cx="6202740" cy="1064156"/>
          </a:xfrm>
        </p:spPr>
        <p:txBody>
          <a:bodyPr>
            <a:noAutofit/>
          </a:bodyPr>
          <a:lstStyle/>
          <a:p>
            <a:r>
              <a:rPr lang="fr-FR" sz="2800" smtClean="0"/>
              <a:t>INTERPR</a:t>
            </a:r>
            <a:r>
              <a:rPr lang="fr-FR" sz="2800" cap="all"/>
              <a:t>é</a:t>
            </a:r>
            <a:r>
              <a:rPr lang="fr-FR" sz="2800" smtClean="0"/>
              <a:t>TATION : ACC</a:t>
            </a:r>
            <a:r>
              <a:rPr lang="fr-FR" sz="2800" cap="all"/>
              <a:t>é</a:t>
            </a:r>
            <a:r>
              <a:rPr lang="fr-FR" sz="2800" smtClean="0"/>
              <a:t>L</a:t>
            </a:r>
            <a:r>
              <a:rPr lang="fr-FR" sz="2800" cap="all" smtClean="0"/>
              <a:t>é</a:t>
            </a:r>
            <a:r>
              <a:rPr lang="fr-FR" sz="2800" smtClean="0"/>
              <a:t>RATION SECONDAIRES</a:t>
            </a:r>
            <a:endParaRPr lang="en-US" sz="28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76" y="1571374"/>
            <a:ext cx="2113217" cy="20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outters.fr/images%20site%20astro/m31-lrg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93" y="1570837"/>
            <a:ext cx="3039646" cy="20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1526991" y="2795582"/>
            <a:ext cx="379505" cy="388731"/>
            <a:chOff x="1839713" y="4161034"/>
            <a:chExt cx="379505" cy="388731"/>
          </a:xfrm>
        </p:grpSpPr>
        <p:sp>
          <p:nvSpPr>
            <p:cNvPr id="11" name="Ellipse 10"/>
            <p:cNvSpPr/>
            <p:nvPr/>
          </p:nvSpPr>
          <p:spPr>
            <a:xfrm>
              <a:off x="1839713" y="4161034"/>
              <a:ext cx="379505" cy="3887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858790" y="416103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</a:t>
              </a:r>
              <a:r>
                <a:rPr lang="fr-FR" baseline="30000" smtClean="0"/>
                <a:t>-</a:t>
              </a:r>
              <a:endParaRPr lang="en-US" baseline="3000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526991" y="1847547"/>
            <a:ext cx="379505" cy="410428"/>
            <a:chOff x="3063256" y="4701016"/>
            <a:chExt cx="379505" cy="410428"/>
          </a:xfrm>
        </p:grpSpPr>
        <p:sp>
          <p:nvSpPr>
            <p:cNvPr id="14" name="Ellipse 13"/>
            <p:cNvSpPr/>
            <p:nvPr/>
          </p:nvSpPr>
          <p:spPr>
            <a:xfrm>
              <a:off x="3063256" y="4722713"/>
              <a:ext cx="379505" cy="38873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095753" y="4701016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p</a:t>
              </a:r>
              <a:endParaRPr lang="en-US" baseline="30000"/>
            </a:p>
          </p:txBody>
        </p:sp>
      </p:grpSp>
      <p:pic>
        <p:nvPicPr>
          <p:cNvPr id="16" name="Picture 2" descr="http://astronomienfolie.free.fr/images_systeme_solaire/ter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54" y="1568953"/>
            <a:ext cx="2554934" cy="20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avec flèche 17"/>
          <p:cNvCxnSpPr>
            <a:stCxn id="11" idx="6"/>
          </p:cNvCxnSpPr>
          <p:nvPr/>
        </p:nvCxnSpPr>
        <p:spPr>
          <a:xfrm flipV="1">
            <a:off x="1906496" y="2980248"/>
            <a:ext cx="4328614" cy="9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1906496" y="2052106"/>
            <a:ext cx="4328614" cy="97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35110" y="2795582"/>
            <a:ext cx="1354473" cy="36933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e</a:t>
            </a:r>
            <a:r>
              <a:rPr lang="fr-FR" baseline="30000" smtClean="0"/>
              <a:t>-</a:t>
            </a:r>
            <a:r>
              <a:rPr lang="fr-FR" smtClean="0"/>
              <a:t> primaires</a:t>
            </a:r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6235110" y="1846587"/>
            <a:ext cx="1311962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/>
              <a:t>p</a:t>
            </a:r>
            <a:r>
              <a:rPr lang="fr-FR" smtClean="0"/>
              <a:t> primaires</a:t>
            </a:r>
            <a:endParaRPr lang="en-US"/>
          </a:p>
        </p:txBody>
      </p:sp>
      <p:grpSp>
        <p:nvGrpSpPr>
          <p:cNvPr id="22" name="Groupe 21"/>
          <p:cNvGrpSpPr/>
          <p:nvPr/>
        </p:nvGrpSpPr>
        <p:grpSpPr>
          <a:xfrm>
            <a:off x="3727896" y="2184613"/>
            <a:ext cx="656386" cy="410428"/>
            <a:chOff x="3083804" y="4701016"/>
            <a:chExt cx="656386" cy="410428"/>
          </a:xfrm>
        </p:grpSpPr>
        <p:sp>
          <p:nvSpPr>
            <p:cNvPr id="23" name="Ellipse 22"/>
            <p:cNvSpPr/>
            <p:nvPr/>
          </p:nvSpPr>
          <p:spPr>
            <a:xfrm>
              <a:off x="3083804" y="4722713"/>
              <a:ext cx="656386" cy="38873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095753" y="470101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p+H</a:t>
              </a:r>
              <a:endParaRPr lang="en-US" baseline="30000"/>
            </a:p>
          </p:txBody>
        </p:sp>
      </p:grpSp>
      <p:sp>
        <p:nvSpPr>
          <p:cNvPr id="25" name="Forme libre 24"/>
          <p:cNvSpPr/>
          <p:nvPr/>
        </p:nvSpPr>
        <p:spPr>
          <a:xfrm>
            <a:off x="3298004" y="2066419"/>
            <a:ext cx="421241" cy="318499"/>
          </a:xfrm>
          <a:custGeom>
            <a:avLst/>
            <a:gdLst>
              <a:gd name="connsiteX0" fmla="*/ 0 w 421241"/>
              <a:gd name="connsiteY0" fmla="*/ 0 h 318499"/>
              <a:gd name="connsiteX1" fmla="*/ 82194 w 421241"/>
              <a:gd name="connsiteY1" fmla="*/ 256854 h 318499"/>
              <a:gd name="connsiteX2" fmla="*/ 421241 w 421241"/>
              <a:gd name="connsiteY2" fmla="*/ 318499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1241" h="318499">
                <a:moveTo>
                  <a:pt x="0" y="0"/>
                </a:moveTo>
                <a:cubicBezTo>
                  <a:pt x="5993" y="101885"/>
                  <a:pt x="11987" y="203771"/>
                  <a:pt x="82194" y="256854"/>
                </a:cubicBezTo>
                <a:cubicBezTo>
                  <a:pt x="152401" y="309937"/>
                  <a:pt x="286821" y="314218"/>
                  <a:pt x="421241" y="318499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4384282" y="2382061"/>
            <a:ext cx="1850828" cy="18614"/>
          </a:xfrm>
          <a:prstGeom prst="straightConnector1">
            <a:avLst/>
          </a:prstGeom>
          <a:ln w="28575">
            <a:solidFill>
              <a:srgbClr val="29F72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235109" y="2266245"/>
            <a:ext cx="1594154" cy="369332"/>
          </a:xfrm>
          <a:prstGeom prst="rect">
            <a:avLst/>
          </a:prstGeom>
          <a:solidFill>
            <a:srgbClr val="29F72E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e</a:t>
            </a:r>
            <a:r>
              <a:rPr lang="fr-FR" baseline="30000" smtClean="0">
                <a:sym typeface="Symbol"/>
              </a:rPr>
              <a:t></a:t>
            </a:r>
            <a:r>
              <a:rPr lang="fr-FR" smtClean="0"/>
              <a:t> secondaires</a:t>
            </a:r>
            <a:endParaRPr lang="en-US"/>
          </a:p>
        </p:txBody>
      </p:sp>
      <p:sp>
        <p:nvSpPr>
          <p:cNvPr id="28" name="Forme libre 27"/>
          <p:cNvSpPr/>
          <p:nvPr/>
        </p:nvSpPr>
        <p:spPr>
          <a:xfrm flipV="1">
            <a:off x="2104493" y="1531030"/>
            <a:ext cx="421241" cy="535388"/>
          </a:xfrm>
          <a:custGeom>
            <a:avLst/>
            <a:gdLst>
              <a:gd name="connsiteX0" fmla="*/ 0 w 421241"/>
              <a:gd name="connsiteY0" fmla="*/ 0 h 318499"/>
              <a:gd name="connsiteX1" fmla="*/ 82194 w 421241"/>
              <a:gd name="connsiteY1" fmla="*/ 256854 h 318499"/>
              <a:gd name="connsiteX2" fmla="*/ 421241 w 421241"/>
              <a:gd name="connsiteY2" fmla="*/ 318499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1241" h="318499">
                <a:moveTo>
                  <a:pt x="0" y="0"/>
                </a:moveTo>
                <a:cubicBezTo>
                  <a:pt x="5993" y="101885"/>
                  <a:pt x="11987" y="203771"/>
                  <a:pt x="82194" y="256854"/>
                </a:cubicBezTo>
                <a:cubicBezTo>
                  <a:pt x="152401" y="309937"/>
                  <a:pt x="286821" y="314218"/>
                  <a:pt x="421241" y="318499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e 30"/>
          <p:cNvGrpSpPr/>
          <p:nvPr/>
        </p:nvGrpSpPr>
        <p:grpSpPr>
          <a:xfrm>
            <a:off x="2496495" y="1298030"/>
            <a:ext cx="656386" cy="410428"/>
            <a:chOff x="3083804" y="4701016"/>
            <a:chExt cx="656386" cy="410428"/>
          </a:xfrm>
        </p:grpSpPr>
        <p:sp>
          <p:nvSpPr>
            <p:cNvPr id="32" name="Ellipse 31"/>
            <p:cNvSpPr/>
            <p:nvPr/>
          </p:nvSpPr>
          <p:spPr>
            <a:xfrm>
              <a:off x="3083804" y="4722713"/>
              <a:ext cx="656386" cy="38873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095753" y="470101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p+H</a:t>
              </a:r>
              <a:endParaRPr lang="en-US" baseline="30000"/>
            </a:p>
          </p:txBody>
        </p:sp>
      </p:grpSp>
      <p:cxnSp>
        <p:nvCxnSpPr>
          <p:cNvPr id="34" name="Connecteur droit avec flèche 33"/>
          <p:cNvCxnSpPr>
            <a:stCxn id="32" idx="6"/>
            <a:endCxn id="35" idx="1"/>
          </p:cNvCxnSpPr>
          <p:nvPr/>
        </p:nvCxnSpPr>
        <p:spPr>
          <a:xfrm>
            <a:off x="3152881" y="1514093"/>
            <a:ext cx="3082229" cy="3781"/>
          </a:xfrm>
          <a:prstGeom prst="straightConnector1">
            <a:avLst/>
          </a:prstGeom>
          <a:ln w="28575">
            <a:solidFill>
              <a:srgbClr val="29F72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235110" y="1333208"/>
            <a:ext cx="2528641" cy="369332"/>
          </a:xfrm>
          <a:prstGeom prst="rect">
            <a:avLst/>
          </a:prstGeom>
          <a:solidFill>
            <a:srgbClr val="29F72E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e</a:t>
            </a:r>
            <a:r>
              <a:rPr lang="fr-FR" baseline="30000" smtClean="0">
                <a:sym typeface="Symbol"/>
              </a:rPr>
              <a:t></a:t>
            </a:r>
            <a:r>
              <a:rPr lang="fr-FR" smtClean="0"/>
              <a:t> secondaires accélérés</a:t>
            </a:r>
            <a:endParaRPr lang="en-US"/>
          </a:p>
        </p:txBody>
      </p:sp>
      <p:sp>
        <p:nvSpPr>
          <p:cNvPr id="39" name="ZoneTexte 38"/>
          <p:cNvSpPr txBox="1"/>
          <p:nvPr/>
        </p:nvSpPr>
        <p:spPr>
          <a:xfrm>
            <a:off x="2272581" y="4091834"/>
            <a:ext cx="1514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arxiv:1402.0855</a:t>
            </a:r>
            <a:endParaRPr lang="en-US" sz="16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5" y="4110739"/>
            <a:ext cx="3118413" cy="211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3795824"/>
            <a:ext cx="8229600" cy="2705010"/>
          </a:xfrm>
        </p:spPr>
        <p:txBody>
          <a:bodyPr>
            <a:normAutofit fontScale="92500" lnSpcReduction="20000"/>
          </a:bodyPr>
          <a:lstStyle/>
          <a:p>
            <a:r>
              <a:rPr lang="fr-FR" smtClean="0">
                <a:solidFill>
                  <a:srgbClr val="C00000"/>
                </a:solidFill>
              </a:rPr>
              <a:t>Production et accélération des secondaires </a:t>
            </a:r>
            <a:r>
              <a:rPr lang="fr-FR" smtClean="0"/>
              <a:t>dans les restes de supernovas</a:t>
            </a:r>
          </a:p>
          <a:p>
            <a:r>
              <a:rPr lang="fr-FR" smtClean="0"/>
              <a:t>Conséquences</a:t>
            </a:r>
          </a:p>
          <a:p>
            <a:pPr lvl="1"/>
            <a:r>
              <a:rPr lang="fr-FR" smtClean="0"/>
              <a:t>Augmentation </a:t>
            </a:r>
            <a:r>
              <a:rPr lang="fr-FR" b="1" smtClean="0"/>
              <a:t>à haute énergie</a:t>
            </a:r>
          </a:p>
          <a:p>
            <a:pPr lvl="2"/>
            <a:r>
              <a:rPr lang="fr-FR" smtClean="0"/>
              <a:t>de la fraction de positons</a:t>
            </a:r>
          </a:p>
          <a:p>
            <a:pPr lvl="2"/>
            <a:r>
              <a:rPr lang="fr-FR" smtClean="0"/>
              <a:t>des antiprotons</a:t>
            </a:r>
          </a:p>
          <a:p>
            <a:pPr lvl="2"/>
            <a:r>
              <a:rPr lang="fr-FR" smtClean="0"/>
              <a:t>du bore</a:t>
            </a:r>
          </a:p>
          <a:p>
            <a:r>
              <a:rPr lang="fr-FR" smtClean="0"/>
              <a:t>Prédictions </a:t>
            </a:r>
            <a:r>
              <a:rPr lang="fr-FR" smtClean="0">
                <a:solidFill>
                  <a:srgbClr val="C00000"/>
                </a:solidFill>
              </a:rPr>
              <a:t>vérifiables</a:t>
            </a:r>
            <a:r>
              <a:rPr lang="fr-FR" smtClean="0"/>
              <a:t> dans un futur proche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669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4464" y="1049672"/>
            <a:ext cx="8229600" cy="5286412"/>
          </a:xfrm>
        </p:spPr>
        <p:txBody>
          <a:bodyPr>
            <a:normAutofit/>
          </a:bodyPr>
          <a:lstStyle/>
          <a:p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faut maintenant mesurer </a:t>
            </a:r>
            <a:r>
              <a:rPr lang="fr-FR" sz="2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plus haute énergie</a:t>
            </a:r>
            <a:endParaRPr lang="fr-FR" sz="2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000"/>
              <a:t>Le flux diminuant en 1/E</a:t>
            </a:r>
            <a:r>
              <a:rPr lang="fr-FR" sz="2000" baseline="30000"/>
              <a:t>3</a:t>
            </a:r>
            <a:r>
              <a:rPr lang="fr-FR" sz="2000"/>
              <a:t>, il faut accumuler </a:t>
            </a:r>
            <a:r>
              <a:rPr lang="fr-FR" sz="2000" b="1"/>
              <a:t>beaucoup de statistique </a:t>
            </a:r>
            <a:r>
              <a:rPr lang="fr-FR" sz="2000"/>
              <a:t>pour obtenir une réponse </a:t>
            </a:r>
            <a:r>
              <a:rPr lang="fr-FR" sz="2000" b="1"/>
              <a:t>jusqu’à 1 TeV</a:t>
            </a:r>
            <a:endParaRPr lang="fr-FR" sz="1700" b="1"/>
          </a:p>
          <a:p>
            <a:pPr lvl="1"/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fraction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monte-t-elle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reste-t-elle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constante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redescend-elle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??</a:t>
            </a:r>
          </a:p>
          <a:p>
            <a:r>
              <a:rPr lang="fr-FR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importante par rapport </a:t>
            </a:r>
            <a:r>
              <a:rPr lang="fr-FR" sz="22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 différents modèles</a:t>
            </a:r>
          </a:p>
          <a:p>
            <a:pPr lvl="1"/>
            <a:r>
              <a:rPr lang="fr-FR" sz="2000"/>
              <a:t>Permet de </a:t>
            </a:r>
            <a:r>
              <a:rPr lang="fr-FR" sz="2000" b="1"/>
              <a:t>discriminer</a:t>
            </a:r>
            <a:r>
              <a:rPr lang="fr-FR" sz="2000"/>
              <a:t> entre matière noire et </a:t>
            </a:r>
            <a:r>
              <a:rPr lang="fr-FR" sz="2000" smtClean="0"/>
              <a:t>pulsars</a:t>
            </a:r>
            <a:endParaRPr lang="fr-FR" sz="20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FRACTION DE POSITONS</a:t>
            </a:r>
            <a:endParaRPr lang="en-US"/>
          </a:p>
        </p:txBody>
      </p:sp>
      <p:pic>
        <p:nvPicPr>
          <p:cNvPr id="8" name="Picture 3" descr="all_exp_fraction-2(correction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6" y="3349243"/>
            <a:ext cx="4188430" cy="32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 flipV="1">
            <a:off x="3631165" y="3965340"/>
            <a:ext cx="1111827" cy="7065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e libre 19"/>
          <p:cNvSpPr/>
          <p:nvPr/>
        </p:nvSpPr>
        <p:spPr>
          <a:xfrm>
            <a:off x="3766247" y="4305569"/>
            <a:ext cx="1007918" cy="304008"/>
          </a:xfrm>
          <a:custGeom>
            <a:avLst/>
            <a:gdLst>
              <a:gd name="connsiteX0" fmla="*/ 0 w 1007918"/>
              <a:gd name="connsiteY0" fmla="*/ 304008 h 304008"/>
              <a:gd name="connsiteX1" fmla="*/ 488372 w 1007918"/>
              <a:gd name="connsiteY1" fmla="*/ 33844 h 304008"/>
              <a:gd name="connsiteX2" fmla="*/ 1007918 w 1007918"/>
              <a:gd name="connsiteY2" fmla="*/ 13062 h 3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918" h="304008">
                <a:moveTo>
                  <a:pt x="0" y="304008"/>
                </a:moveTo>
                <a:cubicBezTo>
                  <a:pt x="160193" y="193171"/>
                  <a:pt x="320386" y="82335"/>
                  <a:pt x="488372" y="33844"/>
                </a:cubicBezTo>
                <a:cubicBezTo>
                  <a:pt x="656358" y="-14647"/>
                  <a:pt x="832138" y="-793"/>
                  <a:pt x="1007918" y="130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rme libre 20"/>
          <p:cNvSpPr/>
          <p:nvPr/>
        </p:nvSpPr>
        <p:spPr>
          <a:xfrm>
            <a:off x="3724683" y="4436568"/>
            <a:ext cx="1018309" cy="422390"/>
          </a:xfrm>
          <a:custGeom>
            <a:avLst/>
            <a:gdLst>
              <a:gd name="connsiteX0" fmla="*/ 0 w 1018309"/>
              <a:gd name="connsiteY0" fmla="*/ 204181 h 422390"/>
              <a:gd name="connsiteX1" fmla="*/ 436418 w 1018309"/>
              <a:gd name="connsiteY1" fmla="*/ 6754 h 422390"/>
              <a:gd name="connsiteX2" fmla="*/ 1018309 w 1018309"/>
              <a:gd name="connsiteY2" fmla="*/ 422390 h 4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8309" h="422390">
                <a:moveTo>
                  <a:pt x="0" y="204181"/>
                </a:moveTo>
                <a:cubicBezTo>
                  <a:pt x="133350" y="87283"/>
                  <a:pt x="266700" y="-29614"/>
                  <a:pt x="436418" y="6754"/>
                </a:cubicBezTo>
                <a:cubicBezTo>
                  <a:pt x="606136" y="43122"/>
                  <a:pt x="812222" y="232756"/>
                  <a:pt x="1018309" y="42239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4784091" y="4043959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smtClean="0">
                <a:solidFill>
                  <a:srgbClr val="FF0000"/>
                </a:solidFill>
              </a:rPr>
              <a:t>?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63" y="3507080"/>
            <a:ext cx="3848113" cy="287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9611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578" y="1828800"/>
            <a:ext cx="6312237" cy="2779860"/>
          </a:xfrm>
        </p:spPr>
        <p:txBody>
          <a:bodyPr/>
          <a:lstStyle/>
          <a:p>
            <a:r>
              <a:rPr lang="fr-FR" smtClean="0"/>
              <a:t>FLUX  D’ELECTRONS ET  DE  POSITONS,  ET  ANISOTROPIE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8523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1"/>
            <a:ext cx="8229600" cy="5446151"/>
          </a:xfrm>
        </p:spPr>
        <p:txBody>
          <a:bodyPr>
            <a:normAutofit/>
          </a:bodyPr>
          <a:lstStyle/>
          <a:p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apportent </a:t>
            </a:r>
            <a:r>
              <a:rPr lang="fr-FR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d’information 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pour les modèles que la fraction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obtient le flux via</a:t>
            </a:r>
          </a:p>
          <a:p>
            <a:pPr lvl="1"/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lang="fr-FR" sz="2000" i="1" baseline="-25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Trig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et 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lang="fr-FR" sz="2000" i="1" baseline="-25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sel </a:t>
            </a:r>
          </a:p>
          <a:p>
            <a:pPr marL="393192" lvl="1" indent="0">
              <a:buNone/>
            </a:pP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efficacités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du trigger et de la sélection, 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temps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d’exposition</a:t>
            </a:r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pPr lvl="1"/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59873" y="142852"/>
            <a:ext cx="7013863" cy="857256"/>
          </a:xfrm>
        </p:spPr>
        <p:txBody>
          <a:bodyPr>
            <a:normAutofit fontScale="90000"/>
          </a:bodyPr>
          <a:lstStyle/>
          <a:p>
            <a:r>
              <a:rPr lang="fr-FR" smtClean="0"/>
              <a:t>FLUX D’ELECTRONS ET POSITONS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"/>
          <a:stretch/>
        </p:blipFill>
        <p:spPr bwMode="auto">
          <a:xfrm>
            <a:off x="0" y="3671812"/>
            <a:ext cx="4623955" cy="287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5" r="3466" b="11442"/>
          <a:stretch/>
        </p:blipFill>
        <p:spPr bwMode="auto">
          <a:xfrm>
            <a:off x="3942987" y="2016086"/>
            <a:ext cx="2556164" cy="76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"/>
          <a:stretch/>
        </p:blipFill>
        <p:spPr bwMode="auto">
          <a:xfrm>
            <a:off x="4852555" y="3673506"/>
            <a:ext cx="4291445" cy="28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20900" y="3886267"/>
            <a:ext cx="1591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ICRC Préliminaire</a:t>
            </a:r>
            <a:endParaRPr lang="en-US" sz="1400"/>
          </a:p>
        </p:txBody>
      </p:sp>
      <p:sp>
        <p:nvSpPr>
          <p:cNvPr id="10" name="ZoneTexte 9"/>
          <p:cNvSpPr txBox="1"/>
          <p:nvPr/>
        </p:nvSpPr>
        <p:spPr>
          <a:xfrm>
            <a:off x="5622582" y="5839475"/>
            <a:ext cx="1591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ICRC Préliminaire</a:t>
            </a:r>
            <a:endParaRPr lang="en-US" sz="1400"/>
          </a:p>
        </p:txBody>
      </p:sp>
      <p:sp>
        <p:nvSpPr>
          <p:cNvPr id="7" name="Rectangle 6"/>
          <p:cNvSpPr/>
          <p:nvPr/>
        </p:nvSpPr>
        <p:spPr>
          <a:xfrm>
            <a:off x="5096657" y="4537106"/>
            <a:ext cx="3434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1600" b="1">
                <a:sym typeface="Symbol"/>
              </a:rPr>
              <a:t>Cassure</a:t>
            </a:r>
            <a:r>
              <a:rPr lang="fr-FR" sz="1600">
                <a:sym typeface="Symbol"/>
              </a:rPr>
              <a:t> dans la pente à 30 GeV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12937" y="3404364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multipliés par E</a:t>
            </a:r>
            <a:r>
              <a:rPr lang="fr-FR" sz="16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13145" y="3404364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d’électrons</a:t>
            </a:r>
            <a:endParaRPr lang="en-US" sz="16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11313" y="3415823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de positons</a:t>
            </a:r>
            <a:endParaRPr lang="en-US" sz="16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884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  <p:bldP spid="8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8146" y="4499811"/>
            <a:ext cx="8229600" cy="2172592"/>
          </a:xfrm>
        </p:spPr>
        <p:txBody>
          <a:bodyPr>
            <a:normAutofit/>
          </a:bodyPr>
          <a:lstStyle/>
          <a:p>
            <a:r>
              <a:rPr lang="fr-FR" sz="2400" smtClean="0"/>
              <a:t>Pour la </a:t>
            </a:r>
            <a:r>
              <a:rPr lang="fr-FR" sz="2400" smtClean="0">
                <a:solidFill>
                  <a:srgbClr val="C00000"/>
                </a:solidFill>
              </a:rPr>
              <a:t>somme des flux</a:t>
            </a:r>
            <a:r>
              <a:rPr lang="fr-FR" sz="2400" smtClean="0"/>
              <a:t>, désaccord net avec </a:t>
            </a:r>
          </a:p>
          <a:p>
            <a:pPr lvl="1"/>
            <a:r>
              <a:rPr lang="fr-FR" sz="2000"/>
              <a:t>L</a:t>
            </a:r>
            <a:r>
              <a:rPr lang="fr-FR" sz="2000" smtClean="0"/>
              <a:t>a mesure de </a:t>
            </a:r>
            <a:r>
              <a:rPr lang="fr-FR" sz="2000" b="1" smtClean="0"/>
              <a:t>Fermi</a:t>
            </a:r>
            <a:r>
              <a:rPr lang="fr-FR" sz="2000" smtClean="0"/>
              <a:t> à 10-100 GeV</a:t>
            </a:r>
          </a:p>
          <a:p>
            <a:pPr lvl="1"/>
            <a:r>
              <a:rPr lang="fr-FR" sz="2000" smtClean="0"/>
              <a:t>Les structures vues </a:t>
            </a:r>
            <a:r>
              <a:rPr lang="fr-FR" sz="2000" b="1" smtClean="0"/>
              <a:t>à hautes énergies</a:t>
            </a:r>
          </a:p>
          <a:p>
            <a:r>
              <a:rPr lang="fr-FR" sz="2400" smtClean="0"/>
              <a:t>Souligne </a:t>
            </a:r>
            <a:r>
              <a:rPr lang="fr-FR" sz="2400" smtClean="0">
                <a:solidFill>
                  <a:srgbClr val="C00000"/>
                </a:solidFill>
              </a:rPr>
              <a:t>l’importance</a:t>
            </a:r>
            <a:r>
              <a:rPr lang="fr-FR" sz="2400" smtClean="0"/>
              <a:t> de ces mesures d’AMS </a:t>
            </a:r>
          </a:p>
          <a:p>
            <a:pPr lvl="1"/>
            <a:r>
              <a:rPr lang="fr-FR" sz="2000" smtClean="0"/>
              <a:t>AMS mesurera avec une résolution de </a:t>
            </a:r>
            <a:r>
              <a:rPr lang="fr-FR" sz="2000" b="1" smtClean="0"/>
              <a:t>2 %</a:t>
            </a:r>
            <a:r>
              <a:rPr lang="fr-FR" sz="2000" smtClean="0"/>
              <a:t> en énergie à 1 TeV</a:t>
            </a:r>
            <a:endParaRPr lang="en-US" sz="20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95739" y="142852"/>
            <a:ext cx="7240555" cy="857256"/>
          </a:xfrm>
        </p:spPr>
        <p:txBody>
          <a:bodyPr>
            <a:normAutofit fontScale="90000"/>
          </a:bodyPr>
          <a:lstStyle/>
          <a:p>
            <a:r>
              <a:rPr lang="fr-FR"/>
              <a:t>FLUX D’ELECTRONS ET POSITONS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7"/>
          <a:stretch/>
        </p:blipFill>
        <p:spPr bwMode="auto">
          <a:xfrm>
            <a:off x="2119393" y="1466900"/>
            <a:ext cx="4637056" cy="313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430541" y="1670615"/>
            <a:ext cx="1591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ICRC Préliminaire</a:t>
            </a:r>
            <a:endParaRPr lang="en-US" sz="1400"/>
          </a:p>
        </p:txBody>
      </p:sp>
      <p:sp>
        <p:nvSpPr>
          <p:cNvPr id="8" name="Rectangle 7"/>
          <p:cNvSpPr/>
          <p:nvPr/>
        </p:nvSpPr>
        <p:spPr>
          <a:xfrm>
            <a:off x="2434867" y="1109782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Flux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somme d’électrons et de positons (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507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5461279" cy="5286412"/>
          </a:xfrm>
        </p:spPr>
        <p:txBody>
          <a:bodyPr>
            <a:normAutofit fontScale="85000" lnSpcReduction="20000"/>
          </a:bodyPr>
          <a:lstStyle/>
          <a:p>
            <a:r>
              <a:rPr lang="fr-FR">
                <a:solidFill>
                  <a:srgbClr val="C00000"/>
                </a:solidFill>
              </a:rPr>
              <a:t>R</a:t>
            </a:r>
            <a:r>
              <a:rPr lang="fr-FR" smtClean="0">
                <a:solidFill>
                  <a:srgbClr val="C00000"/>
                </a:solidFill>
              </a:rPr>
              <a:t>ayonnement</a:t>
            </a:r>
            <a:r>
              <a:rPr lang="fr-FR" smtClean="0"/>
              <a:t> cosmique</a:t>
            </a:r>
          </a:p>
          <a:p>
            <a:pPr lvl="1"/>
            <a:r>
              <a:rPr lang="fr-FR" smtClean="0"/>
              <a:t>12 ordres de grandeur </a:t>
            </a:r>
            <a:r>
              <a:rPr lang="fr-FR" b="1" smtClean="0"/>
              <a:t>en</a:t>
            </a:r>
            <a:r>
              <a:rPr lang="fr-FR" smtClean="0"/>
              <a:t> </a:t>
            </a:r>
            <a:r>
              <a:rPr lang="fr-FR" b="1" smtClean="0"/>
              <a:t>énergie</a:t>
            </a:r>
          </a:p>
          <a:p>
            <a:pPr lvl="2"/>
            <a:r>
              <a:rPr lang="fr-FR" smtClean="0"/>
              <a:t>100 MeV à 10</a:t>
            </a:r>
            <a:r>
              <a:rPr lang="fr-FR" baseline="30000" smtClean="0"/>
              <a:t>20</a:t>
            </a:r>
            <a:r>
              <a:rPr lang="fr-FR" smtClean="0"/>
              <a:t> eV</a:t>
            </a:r>
          </a:p>
          <a:p>
            <a:pPr lvl="1"/>
            <a:r>
              <a:rPr lang="fr-FR" smtClean="0"/>
              <a:t>30 ordres de grandeur </a:t>
            </a:r>
            <a:r>
              <a:rPr lang="fr-FR" b="1" smtClean="0"/>
              <a:t>en flux</a:t>
            </a:r>
          </a:p>
          <a:p>
            <a:pPr lvl="1"/>
            <a:r>
              <a:rPr lang="fr-FR" smtClean="0"/>
              <a:t>Flux isotrope</a:t>
            </a:r>
          </a:p>
          <a:p>
            <a:r>
              <a:rPr lang="fr-FR"/>
              <a:t>Spectre en </a:t>
            </a:r>
            <a:r>
              <a:rPr lang="fr-FR">
                <a:solidFill>
                  <a:srgbClr val="C00000"/>
                </a:solidFill>
              </a:rPr>
              <a:t>loi de puissance</a:t>
            </a:r>
            <a:endParaRPr lang="en-US">
              <a:solidFill>
                <a:srgbClr val="C00000"/>
              </a:solidFill>
            </a:endParaRPr>
          </a:p>
          <a:p>
            <a:r>
              <a:rPr lang="fr-FR" smtClean="0">
                <a:solidFill>
                  <a:srgbClr val="C00000"/>
                </a:solidFill>
              </a:rPr>
              <a:t>Provenance</a:t>
            </a:r>
          </a:p>
          <a:p>
            <a:pPr lvl="1"/>
            <a:r>
              <a:rPr lang="fr-FR" sz="2000" smtClean="0"/>
              <a:t>De </a:t>
            </a:r>
            <a:r>
              <a:rPr lang="fr-FR" sz="2000"/>
              <a:t>l’extérieur du </a:t>
            </a:r>
            <a:r>
              <a:rPr lang="fr-FR" sz="2000" b="1"/>
              <a:t>système solaire</a:t>
            </a:r>
          </a:p>
          <a:p>
            <a:pPr lvl="1"/>
            <a:r>
              <a:rPr lang="fr-FR" sz="2000"/>
              <a:t>E&lt;10</a:t>
            </a:r>
            <a:r>
              <a:rPr lang="fr-FR" sz="2000" baseline="30000"/>
              <a:t>16</a:t>
            </a:r>
            <a:r>
              <a:rPr lang="fr-FR" sz="2000"/>
              <a:t> eV : de notre </a:t>
            </a:r>
            <a:r>
              <a:rPr lang="fr-FR" sz="2000" b="1"/>
              <a:t>Galaxie</a:t>
            </a:r>
            <a:endParaRPr lang="fr-FR" sz="2000"/>
          </a:p>
          <a:p>
            <a:pPr lvl="1"/>
            <a:r>
              <a:rPr lang="fr-FR" sz="2000" smtClean="0"/>
              <a:t>Ultra-hautes </a:t>
            </a:r>
            <a:r>
              <a:rPr lang="fr-FR" sz="2000"/>
              <a:t>énergies : de </a:t>
            </a:r>
            <a:r>
              <a:rPr lang="fr-FR" sz="2000" b="1"/>
              <a:t>l’extérieur</a:t>
            </a:r>
            <a:r>
              <a:rPr lang="fr-FR" sz="2000"/>
              <a:t> de notre </a:t>
            </a:r>
            <a:r>
              <a:rPr lang="fr-FR" sz="2000" smtClean="0"/>
              <a:t>Galaxie</a:t>
            </a:r>
            <a:endParaRPr lang="fr-FR" smtClean="0"/>
          </a:p>
          <a:p>
            <a:r>
              <a:rPr lang="fr-FR">
                <a:solidFill>
                  <a:srgbClr val="C00000"/>
                </a:solidFill>
              </a:rPr>
              <a:t>Composition</a:t>
            </a:r>
          </a:p>
          <a:p>
            <a:pPr lvl="1"/>
            <a:r>
              <a:rPr lang="fr-FR" b="1"/>
              <a:t>Chargé</a:t>
            </a:r>
            <a:r>
              <a:rPr lang="fr-FR"/>
              <a:t> : électrons, protons, noyaux</a:t>
            </a:r>
          </a:p>
          <a:p>
            <a:pPr lvl="1"/>
            <a:r>
              <a:rPr lang="fr-FR" b="1"/>
              <a:t>Neutre</a:t>
            </a:r>
            <a:r>
              <a:rPr lang="fr-FR"/>
              <a:t> : photons, neutrinos</a:t>
            </a:r>
          </a:p>
          <a:p>
            <a:r>
              <a:rPr lang="fr-FR" smtClean="0">
                <a:solidFill>
                  <a:srgbClr val="C00000"/>
                </a:solidFill>
              </a:rPr>
              <a:t>Abondance</a:t>
            </a:r>
            <a:r>
              <a:rPr lang="fr-FR" smtClean="0"/>
              <a:t> des noyaux dans les rayons cosmiques similaire à celle dans le </a:t>
            </a:r>
            <a:r>
              <a:rPr lang="fr-FR" smtClean="0">
                <a:solidFill>
                  <a:srgbClr val="C00000"/>
                </a:solidFill>
              </a:rPr>
              <a:t>système solaire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RAYONS COSMIQUES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31" y="1190114"/>
            <a:ext cx="3067569" cy="32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89" y="4450294"/>
            <a:ext cx="3348112" cy="198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>
            <a:off x="7629159" y="2429468"/>
            <a:ext cx="131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599144" y="2039198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Extra-galactique</a:t>
            </a:r>
            <a:endParaRPr lang="en-US" sz="1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6485206" y="2434605"/>
            <a:ext cx="98473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429894" y="2044743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alactique</a:t>
            </a:r>
            <a:endParaRPr lang="en-US" sz="1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617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31645" y="1155597"/>
            <a:ext cx="4713574" cy="5618427"/>
          </a:xfrm>
        </p:spPr>
        <p:txBody>
          <a:bodyPr>
            <a:normAutofit fontScale="92500" lnSpcReduction="10000"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observations montrent l’existence d’un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nouveau phénomène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créant des positons</a:t>
            </a:r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Cette </a:t>
            </a:r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nouvelle source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peut induire une </a:t>
            </a:r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anisotropie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positons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 : les fluctuations relatives de la fraction de positons ne montrent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 d’anisotropie significative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 sur le paramètre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d’anisotropie dipolaire</a:t>
            </a:r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&lt;0,030 pour 16&lt;</a:t>
            </a:r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&lt;350 GeV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Dans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 ans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AMS sera sensible à 3 à =0,014</a:t>
            </a:r>
          </a:p>
          <a:p>
            <a:pPr lvl="1"/>
            <a:r>
              <a:rPr lang="fr-FR">
                <a:sym typeface="Symbol"/>
              </a:rPr>
              <a:t>C</a:t>
            </a:r>
            <a:r>
              <a:rPr lang="fr-FR" b="1" smtClean="0">
                <a:sym typeface="Symbol"/>
              </a:rPr>
              <a:t>ontraintes fortes </a:t>
            </a:r>
            <a:r>
              <a:rPr lang="fr-FR" smtClean="0">
                <a:sym typeface="Symbol"/>
              </a:rPr>
              <a:t>sur les </a:t>
            </a:r>
            <a:r>
              <a:rPr lang="fr-FR" b="1" smtClean="0">
                <a:sym typeface="Symbol"/>
              </a:rPr>
              <a:t>pulsars</a:t>
            </a:r>
            <a:endParaRPr lang="en-US" b="1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18309" y="142852"/>
            <a:ext cx="6993082" cy="857256"/>
          </a:xfrm>
        </p:spPr>
        <p:txBody>
          <a:bodyPr>
            <a:normAutofit/>
          </a:bodyPr>
          <a:lstStyle/>
          <a:p>
            <a:r>
              <a:rPr lang="fr-FR" smtClean="0"/>
              <a:t>ANISOTROPIE DES POSITONS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8"/>
          <a:stretch/>
        </p:blipFill>
        <p:spPr bwMode="auto">
          <a:xfrm>
            <a:off x="5027292" y="1155597"/>
            <a:ext cx="4070056" cy="260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"/>
          <a:stretch/>
        </p:blipFill>
        <p:spPr bwMode="auto">
          <a:xfrm>
            <a:off x="5108662" y="3827204"/>
            <a:ext cx="4034381" cy="294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65705" y="1033903"/>
            <a:ext cx="184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/>
              <a:t>Coordonnées galactiques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222727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578" y="1828800"/>
            <a:ext cx="6312237" cy="2779860"/>
          </a:xfrm>
        </p:spPr>
        <p:txBody>
          <a:bodyPr/>
          <a:lstStyle/>
          <a:p>
            <a:r>
              <a:rPr lang="fr-FR" smtClean="0"/>
              <a:t>FLUX  DE  PROTONS  ET  DE  NOYAUX  D’HELIUM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1755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smtClean="0"/>
              <a:t>Composante </a:t>
            </a:r>
            <a:r>
              <a:rPr lang="fr-FR" sz="2400" smtClean="0">
                <a:solidFill>
                  <a:srgbClr val="C00000"/>
                </a:solidFill>
              </a:rPr>
              <a:t>dominante</a:t>
            </a:r>
            <a:r>
              <a:rPr lang="fr-FR" sz="2400" smtClean="0"/>
              <a:t> du rayonnement cosmique</a:t>
            </a:r>
          </a:p>
          <a:p>
            <a:pPr lvl="1"/>
            <a:r>
              <a:rPr lang="fr-FR" sz="2000" smtClean="0"/>
              <a:t>Pas de </a:t>
            </a:r>
            <a:r>
              <a:rPr lang="fr-FR" sz="2000" b="1" smtClean="0"/>
              <a:t>contamination</a:t>
            </a:r>
            <a:endParaRPr lang="fr-FR" sz="2000"/>
          </a:p>
          <a:p>
            <a:pPr lvl="1"/>
            <a:r>
              <a:rPr lang="fr-FR" sz="2000"/>
              <a:t>N</a:t>
            </a:r>
            <a:r>
              <a:rPr lang="fr-FR" sz="2000" smtClean="0"/>
              <a:t>on limité par la </a:t>
            </a:r>
            <a:r>
              <a:rPr lang="fr-FR" sz="2000" b="1" smtClean="0"/>
              <a:t>statistique</a:t>
            </a:r>
            <a:endParaRPr lang="fr-FR" sz="2000" smtClean="0"/>
          </a:p>
          <a:p>
            <a:pPr lvl="1"/>
            <a:r>
              <a:rPr lang="fr-FR" sz="2000"/>
              <a:t>M</a:t>
            </a:r>
            <a:r>
              <a:rPr lang="fr-FR" sz="2000" smtClean="0"/>
              <a:t>esure de grande </a:t>
            </a:r>
            <a:r>
              <a:rPr lang="fr-FR" sz="2000" b="1" smtClean="0"/>
              <a:t>précision</a:t>
            </a:r>
            <a:endParaRPr lang="en-US" sz="2000" b="1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FLUX DE PROTONS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43805"/>
            <a:ext cx="4507831" cy="300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25" y="3185103"/>
            <a:ext cx="4568876" cy="30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5193143" y="6118312"/>
            <a:ext cx="1367693" cy="1563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074324" y="6223078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Modulation solaire</a:t>
            </a:r>
            <a:endParaRPr lang="en-US" sz="1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50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00982"/>
          </a:xfrm>
        </p:spPr>
        <p:txBody>
          <a:bodyPr>
            <a:normAutofit/>
          </a:bodyPr>
          <a:lstStyle/>
          <a:p>
            <a:r>
              <a:rPr lang="fr-FR" sz="2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Comparaison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avec l’expérience PAMELA</a:t>
            </a:r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/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/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/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/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/>
              <a:t>S</a:t>
            </a:r>
            <a:r>
              <a:rPr lang="fr-FR" sz="2400" smtClean="0"/>
              <a:t>tructure vue par PAMELA </a:t>
            </a:r>
            <a:r>
              <a:rPr lang="fr-FR" sz="2400" smtClean="0">
                <a:solidFill>
                  <a:srgbClr val="C00000"/>
                </a:solidFill>
              </a:rPr>
              <a:t>non confirmée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FLUX DE PROTONS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85" y="1821671"/>
            <a:ext cx="4505618" cy="37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499947" y="4661378"/>
            <a:ext cx="1591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ICRC Préliminaire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649834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Sélection des </a:t>
            </a:r>
            <a:r>
              <a:rPr lang="fr-FR" smtClean="0">
                <a:solidFill>
                  <a:srgbClr val="C00000"/>
                </a:solidFill>
              </a:rPr>
              <a:t>noyaux d’hélium</a:t>
            </a:r>
          </a:p>
          <a:p>
            <a:pPr marL="393192" lvl="1" indent="0">
              <a:buNone/>
            </a:pPr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FLUX D’HELIUM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4" y="1769130"/>
            <a:ext cx="8431171" cy="464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6690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 d’hélium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mesuré jusqu’à 3,2 TV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  <a:p>
            <a:pPr marL="0" indent="0">
              <a:buNone/>
            </a:pPr>
            <a:endParaRPr lang="fr-FR"/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peut être paramétrisé par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loi de puissance</a:t>
            </a:r>
          </a:p>
          <a:p>
            <a:r>
              <a:rPr lang="fr-FR" smtClean="0">
                <a:solidFill>
                  <a:srgbClr val="C00000"/>
                </a:solidFill>
              </a:rPr>
              <a:t>Désaccord</a:t>
            </a:r>
            <a:r>
              <a:rPr lang="fr-FR" smtClean="0"/>
              <a:t> avec de nombreuses expériences</a:t>
            </a:r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 de structure fine vue par AMS, contredisant </a:t>
            </a:r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PAMELA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FLUX D’HELIUM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49" y="1754429"/>
            <a:ext cx="5203536" cy="318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69" y="1720226"/>
            <a:ext cx="4777096" cy="32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866940" y="1917508"/>
            <a:ext cx="1591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ICRC Préliminaire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540577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578" y="1828800"/>
            <a:ext cx="6312237" cy="2779860"/>
          </a:xfrm>
        </p:spPr>
        <p:txBody>
          <a:bodyPr/>
          <a:lstStyle/>
          <a:p>
            <a:r>
              <a:rPr lang="fr-FR" smtClean="0"/>
              <a:t>RAPPORT  BORE  SUR  CARBONE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4540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8974"/>
          </a:xfrm>
        </p:spPr>
        <p:txBody>
          <a:bodyPr>
            <a:norm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Permet de sonder la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rayons cosmiques dans la Galaxie</a:t>
            </a:r>
          </a:p>
          <a:p>
            <a:pPr lvl="1"/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Contraint fortement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modèles de propagation, en particulier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 grâce aux mesures à haute énergie</a:t>
            </a:r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Identifier les noyaux avec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Z=5 et Z=6</a:t>
            </a:r>
          </a:p>
          <a:p>
            <a:r>
              <a:rPr lang="fr-FR" smtClean="0">
                <a:solidFill>
                  <a:schemeClr val="accent1"/>
                </a:solidFill>
              </a:rPr>
              <a:t>Mesure </a:t>
            </a:r>
            <a:r>
              <a:rPr lang="fr-FR" smtClean="0">
                <a:solidFill>
                  <a:srgbClr val="C00000"/>
                </a:solidFill>
              </a:rPr>
              <a:t>multiple</a:t>
            </a:r>
            <a:r>
              <a:rPr lang="fr-FR" smtClean="0">
                <a:solidFill>
                  <a:schemeClr val="accent1"/>
                </a:solidFill>
              </a:rPr>
              <a:t> de la charge</a:t>
            </a:r>
          </a:p>
          <a:p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57300" y="142852"/>
            <a:ext cx="6858000" cy="857256"/>
          </a:xfrm>
        </p:spPr>
        <p:txBody>
          <a:bodyPr>
            <a:normAutofit fontScale="90000"/>
          </a:bodyPr>
          <a:lstStyle/>
          <a:p>
            <a:r>
              <a:rPr lang="fr-FR" smtClean="0"/>
              <a:t>RAPPORT BORE SUR CARBONE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3" b="15498"/>
          <a:stretch/>
        </p:blipFill>
        <p:spPr bwMode="auto">
          <a:xfrm>
            <a:off x="1724524" y="3834064"/>
            <a:ext cx="6410743" cy="273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07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>
                <a:solidFill>
                  <a:srgbClr val="C00000"/>
                </a:solidFill>
              </a:rPr>
              <a:t>Fond principal </a:t>
            </a:r>
            <a:r>
              <a:rPr lang="fr-FR" smtClean="0"/>
              <a:t>: fragmentation (C </a:t>
            </a:r>
            <a:r>
              <a:rPr lang="fr-FR" smtClean="0">
                <a:sym typeface="Symbol"/>
              </a:rPr>
              <a:t></a:t>
            </a:r>
            <a:r>
              <a:rPr lang="fr-FR" smtClean="0"/>
              <a:t> B) dans le détecteur</a:t>
            </a:r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5033" y="142852"/>
            <a:ext cx="6849978" cy="857256"/>
          </a:xfrm>
        </p:spPr>
        <p:txBody>
          <a:bodyPr>
            <a:normAutofit fontScale="90000"/>
          </a:bodyPr>
          <a:lstStyle/>
          <a:p>
            <a:r>
              <a:rPr lang="fr-FR"/>
              <a:t>RAPPORT BORE SUR CARBONE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/>
          <a:stretch/>
        </p:blipFill>
        <p:spPr bwMode="auto">
          <a:xfrm>
            <a:off x="1327966" y="1740569"/>
            <a:ext cx="6704838" cy="479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87916" y="6192253"/>
            <a:ext cx="352926" cy="24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633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8974"/>
          </a:xfrm>
        </p:spPr>
        <p:txBody>
          <a:bodyPr>
            <a:normAutofit/>
          </a:bodyPr>
          <a:lstStyle/>
          <a:p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limitation de la mesure est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statistique</a:t>
            </a:r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10 % de la statistique seulement !</a:t>
            </a:r>
            <a:endParaRPr lang="en-US"/>
          </a:p>
          <a:p>
            <a:pPr lvl="1"/>
            <a:r>
              <a:rPr lang="fr-FR" smtClean="0"/>
              <a:t>But : mesurer à haute énergie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avec une </a:t>
            </a:r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précision de 10 %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57300" y="142852"/>
            <a:ext cx="6858000" cy="857256"/>
          </a:xfrm>
        </p:spPr>
        <p:txBody>
          <a:bodyPr>
            <a:normAutofit fontScale="90000"/>
          </a:bodyPr>
          <a:lstStyle/>
          <a:p>
            <a:r>
              <a:rPr lang="fr-FR" smtClean="0"/>
              <a:t>RAPPORT BORE SUR CARBONE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48" y="1314397"/>
            <a:ext cx="4907063" cy="356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396669" y="3942054"/>
            <a:ext cx="1591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ICRC Préliminaire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954160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32160" y="1214422"/>
            <a:ext cx="7784424" cy="5286412"/>
          </a:xfrm>
        </p:spPr>
        <p:txBody>
          <a:bodyPr>
            <a:normAutofit/>
          </a:bodyPr>
          <a:lstStyle/>
          <a:p>
            <a:r>
              <a:rPr lang="fr-FR" sz="240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Rayons cosmiques </a:t>
            </a:r>
            <a:r>
              <a:rPr lang="fr-FR" sz="2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chargés</a:t>
            </a:r>
          </a:p>
          <a:p>
            <a:pPr lvl="1"/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99 % de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nucléons</a:t>
            </a:r>
          </a:p>
          <a:p>
            <a:pPr lvl="2"/>
            <a:r>
              <a:rPr lang="fr-FR" sz="1800"/>
              <a:t>D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 89 % de </a:t>
            </a:r>
            <a:r>
              <a:rPr lang="fr-F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10 % </a:t>
            </a:r>
            <a:r>
              <a:rPr lang="fr-F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hélium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667512" lvl="2" indent="0">
              <a:buNone/>
            </a:pP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1 % </a:t>
            </a:r>
            <a:r>
              <a:rPr lang="fr-F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noyaux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plus lourds</a:t>
            </a:r>
          </a:p>
          <a:p>
            <a:pPr lvl="1"/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1 % et </a:t>
            </a: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positons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0,1 %</a:t>
            </a:r>
          </a:p>
          <a:p>
            <a:endParaRPr lang="fr-FR" sz="2400" smtClean="0"/>
          </a:p>
          <a:p>
            <a:endParaRPr lang="fr-FR" sz="3200"/>
          </a:p>
          <a:p>
            <a:endParaRPr lang="fr-FR" sz="2400" smtClean="0"/>
          </a:p>
          <a:p>
            <a:r>
              <a:rPr lang="fr-FR" sz="2400" smtClean="0"/>
              <a:t>Spectre </a:t>
            </a:r>
            <a:r>
              <a:rPr lang="fr-FR" sz="2400">
                <a:solidFill>
                  <a:srgbClr val="C00000"/>
                </a:solidFill>
              </a:rPr>
              <a:t>en loi de puissance </a:t>
            </a:r>
            <a:r>
              <a:rPr lang="fr-FR" sz="2400"/>
              <a:t>1/E</a:t>
            </a:r>
            <a:r>
              <a:rPr lang="fr-FR" sz="2400" i="1" baseline="30000">
                <a:sym typeface="Symbol"/>
              </a:rPr>
              <a:t></a:t>
            </a:r>
            <a:r>
              <a:rPr lang="fr-FR" sz="2400">
                <a:sym typeface="Symbol"/>
              </a:rPr>
              <a:t>, </a:t>
            </a:r>
            <a:r>
              <a:rPr lang="fr-FR" sz="2400" i="1">
                <a:sym typeface="Symbol"/>
              </a:rPr>
              <a:t></a:t>
            </a:r>
            <a:r>
              <a:rPr lang="fr-FR" sz="2400">
                <a:sym typeface="Symbol"/>
              </a:rPr>
              <a:t> = 2,7-3,5</a:t>
            </a:r>
            <a:endParaRPr lang="fr-FR" sz="1800" baseline="30000"/>
          </a:p>
          <a:p>
            <a:pPr lvl="1"/>
            <a:r>
              <a:rPr lang="fr-FR" sz="2000">
                <a:sym typeface="Symbol"/>
              </a:rPr>
              <a:t>Le spectre mesuré résulte </a:t>
            </a:r>
          </a:p>
          <a:p>
            <a:pPr lvl="2"/>
            <a:r>
              <a:rPr lang="fr-FR" sz="1800">
                <a:sym typeface="Symbol"/>
              </a:rPr>
              <a:t>du mécanisme de </a:t>
            </a:r>
            <a:r>
              <a:rPr lang="fr-FR" sz="1800" b="1">
                <a:sym typeface="Symbol"/>
              </a:rPr>
              <a:t>production</a:t>
            </a:r>
            <a:r>
              <a:rPr lang="fr-FR" sz="1800">
                <a:sym typeface="Symbol"/>
              </a:rPr>
              <a:t> et </a:t>
            </a:r>
            <a:r>
              <a:rPr lang="fr-FR" sz="1800" b="1">
                <a:sym typeface="Symbol"/>
              </a:rPr>
              <a:t>d’accélération</a:t>
            </a:r>
            <a:r>
              <a:rPr lang="fr-FR" sz="1800">
                <a:sym typeface="Symbol"/>
              </a:rPr>
              <a:t> (1/E</a:t>
            </a:r>
            <a:r>
              <a:rPr lang="fr-FR" sz="1800" i="1" baseline="30000">
                <a:sym typeface="Symbol"/>
              </a:rPr>
              <a:t> </a:t>
            </a:r>
            <a:r>
              <a:rPr lang="fr-FR" sz="1800" i="1">
                <a:sym typeface="Symbol"/>
              </a:rPr>
              <a:t>, = </a:t>
            </a:r>
            <a:r>
              <a:rPr lang="fr-FR" sz="1800">
                <a:sym typeface="Symbol"/>
              </a:rPr>
              <a:t>2,0-2,4</a:t>
            </a:r>
            <a:r>
              <a:rPr lang="fr-FR" sz="1800" i="1">
                <a:sym typeface="Symbol"/>
              </a:rPr>
              <a:t>)</a:t>
            </a:r>
          </a:p>
          <a:p>
            <a:pPr lvl="2"/>
            <a:r>
              <a:rPr lang="fr-FR" sz="1800">
                <a:sym typeface="Symbol"/>
              </a:rPr>
              <a:t>du terme de </a:t>
            </a:r>
            <a:r>
              <a:rPr lang="fr-FR" sz="1800" b="1">
                <a:sym typeface="Symbol"/>
              </a:rPr>
              <a:t>diffusion</a:t>
            </a:r>
            <a:r>
              <a:rPr lang="fr-FR" sz="1800">
                <a:sym typeface="Symbol"/>
              </a:rPr>
              <a:t> (1/E</a:t>
            </a:r>
            <a:r>
              <a:rPr lang="fr-FR" sz="1800" i="1" baseline="30000">
                <a:sym typeface="Symbol"/>
              </a:rPr>
              <a:t></a:t>
            </a:r>
            <a:r>
              <a:rPr lang="fr-FR" sz="1800" i="1">
                <a:sym typeface="Symbol"/>
              </a:rPr>
              <a:t> ,  = </a:t>
            </a:r>
            <a:r>
              <a:rPr lang="fr-FR" sz="1800">
                <a:sym typeface="Symbol"/>
              </a:rPr>
              <a:t>0,3-0,7)</a:t>
            </a:r>
          </a:p>
          <a:p>
            <a:pPr lvl="1"/>
            <a:r>
              <a:rPr lang="fr-FR" sz="2000" i="1">
                <a:sym typeface="Symbol"/>
              </a:rPr>
              <a:t></a:t>
            </a:r>
            <a:r>
              <a:rPr lang="fr-FR" sz="2000">
                <a:sym typeface="Symbol"/>
              </a:rPr>
              <a:t> = </a:t>
            </a:r>
            <a:r>
              <a:rPr lang="fr-FR" sz="2000" i="1">
                <a:sym typeface="Symbol"/>
              </a:rPr>
              <a:t></a:t>
            </a:r>
            <a:r>
              <a:rPr lang="fr-FR" sz="2000">
                <a:sym typeface="Symbol"/>
              </a:rPr>
              <a:t> + </a:t>
            </a:r>
            <a:r>
              <a:rPr lang="fr-FR" sz="2000" i="1">
                <a:sym typeface="Symbol"/>
              </a:rPr>
              <a:t></a:t>
            </a:r>
          </a:p>
          <a:p>
            <a:pPr lvl="1"/>
            <a:endParaRPr lang="fr-FR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RAYONS COSMIQUES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026" name="Picture 2" descr="D:\Boulot\HDR\Manuscrit\figures\chapAMS\flu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76" y="1117717"/>
            <a:ext cx="4284323" cy="327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271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>
                <a:solidFill>
                  <a:srgbClr val="C00000"/>
                </a:solidFill>
              </a:rPr>
              <a:t>Comparaison</a:t>
            </a:r>
            <a:r>
              <a:rPr lang="fr-FR" smtClean="0"/>
              <a:t> des différents flux mesurés par AMS</a:t>
            </a:r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FLUX MESURES PAR AMS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5" y="1677868"/>
            <a:ext cx="7389915" cy="48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150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8974"/>
          </a:xfrm>
        </p:spPr>
        <p:txBody>
          <a:bodyPr>
            <a:normAutofit lnSpcReduction="10000"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d’antiprotons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rapport antiprotons sur protons</a:t>
            </a:r>
          </a:p>
          <a:p>
            <a:pPr lvl="1"/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Excès d’antiprotons et de positons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conjoint serait un signe fort pour la matière noire</a:t>
            </a:r>
          </a:p>
          <a:p>
            <a:pPr lvl="1"/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d’anti-noyaux</a:t>
            </a:r>
            <a:endParaRPr lang="fr-FR"/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anti-deutérium, anti-hélium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</a:p>
          <a:p>
            <a:pPr lvl="1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ex. : Be</a:t>
            </a:r>
            <a:r>
              <a:rPr lang="fr-FR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/Be</a:t>
            </a:r>
            <a:r>
              <a:rPr lang="fr-FR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lvl="1"/>
            <a:endParaRPr lang="fr-FR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Etude de la </a:t>
            </a:r>
            <a:r>
              <a:rPr lang="fr-FR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modulation solaire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22883" y="142852"/>
            <a:ext cx="6505499" cy="857256"/>
          </a:xfrm>
        </p:spPr>
        <p:txBody>
          <a:bodyPr/>
          <a:lstStyle/>
          <a:p>
            <a:r>
              <a:rPr lang="fr-FR" smtClean="0"/>
              <a:t>AUTRES MESURES A VENIR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1166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73243" y="1163499"/>
            <a:ext cx="8229600" cy="5486400"/>
          </a:xfrm>
        </p:spPr>
        <p:txBody>
          <a:bodyPr>
            <a:normAutofit/>
          </a:bodyPr>
          <a:lstStyle/>
          <a:p>
            <a:r>
              <a:rPr lang="fr-FR" sz="2400" smtClean="0"/>
              <a:t>L’expérience AMS </a:t>
            </a:r>
            <a:r>
              <a:rPr lang="fr-FR" sz="2400" smtClean="0">
                <a:solidFill>
                  <a:srgbClr val="C00000"/>
                </a:solidFill>
              </a:rPr>
              <a:t>fonctionne</a:t>
            </a:r>
            <a:r>
              <a:rPr lang="fr-FR" sz="2400" smtClean="0"/>
              <a:t> depuis mai 2011 et a enregistré </a:t>
            </a:r>
            <a:r>
              <a:rPr lang="fr-FR" sz="2400">
                <a:solidFill>
                  <a:srgbClr val="C00000"/>
                </a:solidFill>
              </a:rPr>
              <a:t>5</a:t>
            </a:r>
            <a:r>
              <a:rPr lang="fr-FR" sz="2400" smtClean="0">
                <a:solidFill>
                  <a:srgbClr val="C00000"/>
                </a:solidFill>
              </a:rPr>
              <a:t>0 milliards d’événements</a:t>
            </a:r>
          </a:p>
          <a:p>
            <a:pPr lvl="1"/>
            <a:r>
              <a:rPr lang="fr-FR" sz="2000" smtClean="0"/>
              <a:t>Tous les sous-détecteurs sont parfaitement </a:t>
            </a:r>
            <a:r>
              <a:rPr lang="fr-FR" sz="2000" b="1" smtClean="0"/>
              <a:t>opérationnels</a:t>
            </a:r>
          </a:p>
          <a:p>
            <a:r>
              <a:rPr lang="fr-FR" sz="2400"/>
              <a:t>Mesure de la </a:t>
            </a:r>
            <a:r>
              <a:rPr lang="fr-FR" sz="2400">
                <a:solidFill>
                  <a:srgbClr val="C00000"/>
                </a:solidFill>
              </a:rPr>
              <a:t>fraction</a:t>
            </a:r>
            <a:r>
              <a:rPr lang="fr-FR" sz="2400"/>
              <a:t> et du </a:t>
            </a:r>
            <a:r>
              <a:rPr lang="fr-FR" sz="2400">
                <a:solidFill>
                  <a:srgbClr val="C00000"/>
                </a:solidFill>
              </a:rPr>
              <a:t>flux</a:t>
            </a:r>
            <a:r>
              <a:rPr lang="fr-FR" sz="2400"/>
              <a:t> de positons</a:t>
            </a:r>
          </a:p>
          <a:p>
            <a:pPr lvl="1"/>
            <a:r>
              <a:rPr lang="fr-FR" sz="2000" smtClean="0"/>
              <a:t>Une </a:t>
            </a:r>
            <a:r>
              <a:rPr lang="fr-FR" sz="2000" b="1" smtClean="0"/>
              <a:t>source proche </a:t>
            </a:r>
            <a:r>
              <a:rPr lang="fr-FR" sz="2000" smtClean="0"/>
              <a:t>de positons est nécessaire</a:t>
            </a:r>
          </a:p>
          <a:p>
            <a:pPr lvl="1"/>
            <a:r>
              <a:rPr lang="fr-FR" sz="2000" b="1" smtClean="0"/>
              <a:t>Matière </a:t>
            </a:r>
            <a:r>
              <a:rPr lang="fr-FR" sz="2000" b="1"/>
              <a:t>noire </a:t>
            </a:r>
            <a:r>
              <a:rPr lang="fr-FR" sz="2000"/>
              <a:t>ou </a:t>
            </a:r>
            <a:r>
              <a:rPr lang="fr-FR" sz="2000" b="1"/>
              <a:t>pulsars</a:t>
            </a:r>
            <a:r>
              <a:rPr lang="fr-FR" sz="2000"/>
              <a:t> ? Bientôt une réponse ?</a:t>
            </a:r>
          </a:p>
          <a:p>
            <a:r>
              <a:rPr lang="fr-FR" sz="2400" smtClean="0"/>
              <a:t>Les flux de </a:t>
            </a:r>
            <a:r>
              <a:rPr lang="fr-FR" sz="2400" smtClean="0">
                <a:solidFill>
                  <a:srgbClr val="C00000"/>
                </a:solidFill>
              </a:rPr>
              <a:t>protons</a:t>
            </a:r>
            <a:r>
              <a:rPr lang="fr-FR" sz="2400" smtClean="0"/>
              <a:t> et </a:t>
            </a:r>
            <a:r>
              <a:rPr lang="fr-FR" sz="2400" smtClean="0">
                <a:solidFill>
                  <a:srgbClr val="C00000"/>
                </a:solidFill>
              </a:rPr>
              <a:t>d’hélium</a:t>
            </a:r>
            <a:r>
              <a:rPr lang="fr-FR" sz="2400" smtClean="0"/>
              <a:t> contredisent les données précédentes de PAMELA</a:t>
            </a:r>
          </a:p>
          <a:p>
            <a:r>
              <a:rPr lang="fr-FR" sz="2400" smtClean="0"/>
              <a:t>Le </a:t>
            </a:r>
            <a:r>
              <a:rPr lang="fr-FR" sz="2400" smtClean="0">
                <a:solidFill>
                  <a:srgbClr val="C00000"/>
                </a:solidFill>
              </a:rPr>
              <a:t>rapport B/C </a:t>
            </a:r>
            <a:r>
              <a:rPr lang="fr-FR" sz="2400" smtClean="0"/>
              <a:t>a été mesuré</a:t>
            </a:r>
          </a:p>
          <a:p>
            <a:r>
              <a:rPr lang="fr-FR" sz="2400" smtClean="0"/>
              <a:t>AMS prévue pour rester sur l’ISS jusqu’</a:t>
            </a:r>
            <a:r>
              <a:rPr lang="fr-FR" sz="2400" smtClean="0">
                <a:solidFill>
                  <a:srgbClr val="C00000"/>
                </a:solidFill>
              </a:rPr>
              <a:t>au moins 2020</a:t>
            </a:r>
          </a:p>
          <a:p>
            <a:r>
              <a:rPr lang="fr-FR" sz="2400" smtClean="0"/>
              <a:t>Les mesures </a:t>
            </a:r>
            <a:r>
              <a:rPr lang="fr-FR" sz="2400" smtClean="0">
                <a:solidFill>
                  <a:srgbClr val="C00000"/>
                </a:solidFill>
              </a:rPr>
              <a:t>les plus importantes </a:t>
            </a:r>
            <a:r>
              <a:rPr lang="fr-FR" sz="2400" smtClean="0"/>
              <a:t>sont encore à venir</a:t>
            </a:r>
          </a:p>
          <a:p>
            <a:pPr lvl="1"/>
            <a:r>
              <a:rPr lang="fr-FR" sz="2000" smtClean="0"/>
              <a:t>Une </a:t>
            </a:r>
            <a:r>
              <a:rPr lang="fr-FR" sz="2000" b="1" smtClean="0"/>
              <a:t>période faste </a:t>
            </a:r>
            <a:r>
              <a:rPr lang="fr-FR" sz="2000" smtClean="0"/>
              <a:t>s’ouvre pour AMS </a:t>
            </a:r>
          </a:p>
          <a:p>
            <a:pPr lvl="1"/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99335" y="142852"/>
            <a:ext cx="7099443" cy="857256"/>
          </a:xfrm>
        </p:spPr>
        <p:txBody>
          <a:bodyPr>
            <a:normAutofit/>
          </a:bodyPr>
          <a:lstStyle/>
          <a:p>
            <a:r>
              <a:rPr lang="fr-FR" smtClean="0"/>
              <a:t>CONCLUSIONS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176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14400" y="3630903"/>
            <a:ext cx="8229600" cy="2919663"/>
          </a:xfrm>
        </p:spPr>
        <p:txBody>
          <a:bodyPr>
            <a:normAutofit fontScale="85000" lnSpcReduction="10000"/>
          </a:bodyPr>
          <a:lstStyle/>
          <a:p>
            <a:r>
              <a:rPr lang="fr-FR" sz="2400"/>
              <a:t>Rayons cosmiques </a:t>
            </a:r>
            <a:r>
              <a:rPr lang="fr-FR" sz="2400">
                <a:solidFill>
                  <a:srgbClr val="C00000"/>
                </a:solidFill>
              </a:rPr>
              <a:t>primaires</a:t>
            </a:r>
          </a:p>
          <a:p>
            <a:pPr lvl="1"/>
            <a:r>
              <a:rPr lang="fr-FR" sz="2000"/>
              <a:t>Produits directement par une </a:t>
            </a:r>
            <a:r>
              <a:rPr lang="fr-FR" sz="2000" b="1"/>
              <a:t>source</a:t>
            </a:r>
          </a:p>
          <a:p>
            <a:pPr lvl="1"/>
            <a:r>
              <a:rPr lang="fr-FR" sz="2000"/>
              <a:t>Sources : restes de </a:t>
            </a:r>
            <a:r>
              <a:rPr lang="fr-FR" sz="2000" b="1"/>
              <a:t>supernovas</a:t>
            </a:r>
            <a:r>
              <a:rPr lang="fr-FR" sz="2000"/>
              <a:t>, </a:t>
            </a:r>
            <a:r>
              <a:rPr lang="fr-FR" sz="2000" b="1"/>
              <a:t>pulsars</a:t>
            </a:r>
            <a:r>
              <a:rPr lang="fr-FR" sz="2000"/>
              <a:t>, </a:t>
            </a:r>
            <a:r>
              <a:rPr lang="fr-FR" sz="2000" b="1" smtClean="0"/>
              <a:t>noyaux </a:t>
            </a:r>
            <a:r>
              <a:rPr lang="fr-FR" sz="2000" b="1"/>
              <a:t>actifs </a:t>
            </a:r>
            <a:r>
              <a:rPr lang="fr-FR" sz="2000"/>
              <a:t>de galaxie, </a:t>
            </a:r>
            <a:r>
              <a:rPr lang="fr-FR" sz="2000" b="1"/>
              <a:t>quasars</a:t>
            </a:r>
            <a:r>
              <a:rPr lang="fr-FR" sz="2000"/>
              <a:t>, …</a:t>
            </a:r>
          </a:p>
          <a:p>
            <a:pPr lvl="1"/>
            <a:r>
              <a:rPr lang="fr-FR" sz="2000"/>
              <a:t>Rayons primaires</a:t>
            </a:r>
          </a:p>
          <a:p>
            <a:pPr lvl="2"/>
            <a:r>
              <a:rPr lang="fr-FR" sz="1800" cap="all"/>
              <a:t>é</a:t>
            </a:r>
            <a:r>
              <a:rPr lang="fr-FR" sz="1800"/>
              <a:t>lectrons, protons, hélium, carbone, …</a:t>
            </a:r>
          </a:p>
          <a:p>
            <a:pPr lvl="2"/>
            <a:endParaRPr lang="fr-FR" sz="1600"/>
          </a:p>
          <a:p>
            <a:r>
              <a:rPr lang="fr-FR" sz="2400"/>
              <a:t>Rayons cosmiques </a:t>
            </a:r>
            <a:r>
              <a:rPr lang="fr-FR" sz="2400">
                <a:solidFill>
                  <a:srgbClr val="C00000"/>
                </a:solidFill>
              </a:rPr>
              <a:t>secondaires</a:t>
            </a:r>
          </a:p>
          <a:p>
            <a:pPr lvl="1"/>
            <a:r>
              <a:rPr lang="fr-FR" sz="2000"/>
              <a:t>Proviennent de </a:t>
            </a:r>
            <a:r>
              <a:rPr lang="fr-FR" sz="2000" b="1"/>
              <a:t>l’interaction</a:t>
            </a:r>
            <a:r>
              <a:rPr lang="fr-FR" sz="2000"/>
              <a:t> du rayonnement primaire sur le milieu interstellaire</a:t>
            </a:r>
          </a:p>
          <a:p>
            <a:pPr lvl="1"/>
            <a:r>
              <a:rPr lang="fr-FR" sz="2000"/>
              <a:t>Rayons secondaires</a:t>
            </a:r>
          </a:p>
          <a:p>
            <a:pPr lvl="2"/>
            <a:r>
              <a:rPr lang="fr-FR" sz="1800"/>
              <a:t>Positons, antiprotons, bore, … </a:t>
            </a:r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76" y="1548443"/>
            <a:ext cx="2113217" cy="20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outters.fr/images%20site%20astro/m31-lrg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93" y="1547906"/>
            <a:ext cx="3039646" cy="20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34425" y="1016766"/>
            <a:ext cx="128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smtClean="0"/>
              <a:t>Production et </a:t>
            </a:r>
          </a:p>
          <a:p>
            <a:pPr algn="ctr"/>
            <a:r>
              <a:rPr lang="fr-FR" sz="1400" smtClean="0"/>
              <a:t>accélération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35545" y="1011698"/>
            <a:ext cx="204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smtClean="0"/>
              <a:t>Propagation (diffusion) </a:t>
            </a:r>
          </a:p>
          <a:p>
            <a:pPr algn="ctr"/>
            <a:r>
              <a:rPr lang="fr-FR" sz="1400" smtClean="0"/>
              <a:t>dans la galaxie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526991" y="2772651"/>
            <a:ext cx="379505" cy="388731"/>
            <a:chOff x="1839713" y="4161034"/>
            <a:chExt cx="379505" cy="388731"/>
          </a:xfrm>
        </p:grpSpPr>
        <p:sp>
          <p:nvSpPr>
            <p:cNvPr id="10" name="Ellipse 9"/>
            <p:cNvSpPr/>
            <p:nvPr/>
          </p:nvSpPr>
          <p:spPr>
            <a:xfrm>
              <a:off x="1839713" y="4161034"/>
              <a:ext cx="379505" cy="3887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858790" y="416103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</a:t>
              </a:r>
              <a:r>
                <a:rPr lang="fr-FR" baseline="30000" smtClean="0"/>
                <a:t>-</a:t>
              </a:r>
              <a:endParaRPr lang="en-US" baseline="3000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526991" y="1824616"/>
            <a:ext cx="379505" cy="410428"/>
            <a:chOff x="3063256" y="4701016"/>
            <a:chExt cx="379505" cy="410428"/>
          </a:xfrm>
        </p:grpSpPr>
        <p:sp>
          <p:nvSpPr>
            <p:cNvPr id="12" name="Ellipse 11"/>
            <p:cNvSpPr/>
            <p:nvPr/>
          </p:nvSpPr>
          <p:spPr>
            <a:xfrm>
              <a:off x="3063256" y="4722713"/>
              <a:ext cx="379505" cy="38873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095753" y="4701016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p</a:t>
              </a:r>
              <a:endParaRPr lang="en-US" baseline="30000"/>
            </a:p>
          </p:txBody>
        </p:sp>
      </p:grpSp>
      <p:pic>
        <p:nvPicPr>
          <p:cNvPr id="2050" name="Picture 2" descr="http://astronomienfolie.free.fr/images_systeme_solaire/ter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54" y="1546022"/>
            <a:ext cx="2554934" cy="20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901248" y="1104030"/>
            <a:ext cx="1148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Observation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2935705" y="2957317"/>
            <a:ext cx="3299405" cy="9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2935705" y="2029175"/>
            <a:ext cx="3299405" cy="1431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235110" y="2772651"/>
            <a:ext cx="1354473" cy="36933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e</a:t>
            </a:r>
            <a:r>
              <a:rPr lang="fr-FR" baseline="30000" smtClean="0"/>
              <a:t>-</a:t>
            </a:r>
            <a:r>
              <a:rPr lang="fr-FR" smtClean="0"/>
              <a:t> primaires</a:t>
            </a:r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6235110" y="1823656"/>
            <a:ext cx="1311962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/>
              <a:t>p</a:t>
            </a:r>
            <a:r>
              <a:rPr lang="fr-FR" smtClean="0"/>
              <a:t> primaires</a:t>
            </a:r>
            <a:endParaRPr lang="en-US"/>
          </a:p>
        </p:txBody>
      </p:sp>
      <p:grpSp>
        <p:nvGrpSpPr>
          <p:cNvPr id="27" name="Groupe 26"/>
          <p:cNvGrpSpPr/>
          <p:nvPr/>
        </p:nvGrpSpPr>
        <p:grpSpPr>
          <a:xfrm>
            <a:off x="3727896" y="2161682"/>
            <a:ext cx="656386" cy="410428"/>
            <a:chOff x="3083804" y="4701016"/>
            <a:chExt cx="656386" cy="410428"/>
          </a:xfrm>
        </p:grpSpPr>
        <p:sp>
          <p:nvSpPr>
            <p:cNvPr id="28" name="Ellipse 27"/>
            <p:cNvSpPr/>
            <p:nvPr/>
          </p:nvSpPr>
          <p:spPr>
            <a:xfrm>
              <a:off x="3083804" y="4722713"/>
              <a:ext cx="656386" cy="38873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3000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095753" y="470101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p+H</a:t>
              </a:r>
              <a:endParaRPr lang="en-US" baseline="30000"/>
            </a:p>
          </p:txBody>
        </p:sp>
      </p:grpSp>
      <p:sp>
        <p:nvSpPr>
          <p:cNvPr id="30" name="Forme libre 29"/>
          <p:cNvSpPr/>
          <p:nvPr/>
        </p:nvSpPr>
        <p:spPr>
          <a:xfrm>
            <a:off x="3298004" y="2043488"/>
            <a:ext cx="421241" cy="318499"/>
          </a:xfrm>
          <a:custGeom>
            <a:avLst/>
            <a:gdLst>
              <a:gd name="connsiteX0" fmla="*/ 0 w 421241"/>
              <a:gd name="connsiteY0" fmla="*/ 0 h 318499"/>
              <a:gd name="connsiteX1" fmla="*/ 82194 w 421241"/>
              <a:gd name="connsiteY1" fmla="*/ 256854 h 318499"/>
              <a:gd name="connsiteX2" fmla="*/ 421241 w 421241"/>
              <a:gd name="connsiteY2" fmla="*/ 318499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1241" h="318499">
                <a:moveTo>
                  <a:pt x="0" y="0"/>
                </a:moveTo>
                <a:cubicBezTo>
                  <a:pt x="5993" y="101885"/>
                  <a:pt x="11987" y="203771"/>
                  <a:pt x="82194" y="256854"/>
                </a:cubicBezTo>
                <a:cubicBezTo>
                  <a:pt x="152401" y="309937"/>
                  <a:pt x="286821" y="314218"/>
                  <a:pt x="421241" y="318499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4384282" y="2359130"/>
            <a:ext cx="1850828" cy="18614"/>
          </a:xfrm>
          <a:prstGeom prst="straightConnector1">
            <a:avLst/>
          </a:prstGeom>
          <a:ln w="28575">
            <a:solidFill>
              <a:srgbClr val="29F72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235109" y="2243314"/>
            <a:ext cx="1594154" cy="369332"/>
          </a:xfrm>
          <a:prstGeom prst="rect">
            <a:avLst/>
          </a:prstGeom>
          <a:solidFill>
            <a:srgbClr val="29F72E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e</a:t>
            </a:r>
            <a:r>
              <a:rPr lang="fr-FR" baseline="30000" smtClean="0">
                <a:sym typeface="Symbol"/>
              </a:rPr>
              <a:t></a:t>
            </a:r>
            <a:r>
              <a:rPr lang="fr-FR" smtClean="0"/>
              <a:t> secondaires</a:t>
            </a:r>
            <a:endParaRPr lang="en-US"/>
          </a:p>
        </p:txBody>
      </p:sp>
      <p:sp>
        <p:nvSpPr>
          <p:cNvPr id="37" name="Titre 2"/>
          <p:cNvSpPr>
            <a:spLocks noGrp="1"/>
          </p:cNvSpPr>
          <p:nvPr>
            <p:ph type="title"/>
          </p:nvPr>
        </p:nvSpPr>
        <p:spPr>
          <a:xfrm>
            <a:off x="1500166" y="142852"/>
            <a:ext cx="6215106" cy="857256"/>
          </a:xfrm>
        </p:spPr>
        <p:txBody>
          <a:bodyPr/>
          <a:lstStyle/>
          <a:p>
            <a:r>
              <a:rPr lang="fr-FR" smtClean="0"/>
              <a:t>RAYONS COSMIQUES</a:t>
            </a:r>
            <a:endParaRPr lang="en-US"/>
          </a:p>
        </p:txBody>
      </p:sp>
      <p:cxnSp>
        <p:nvCxnSpPr>
          <p:cNvPr id="31" name="Connecteur droit avec flèche 30"/>
          <p:cNvCxnSpPr>
            <a:stCxn id="12" idx="6"/>
          </p:cNvCxnSpPr>
          <p:nvPr/>
        </p:nvCxnSpPr>
        <p:spPr>
          <a:xfrm>
            <a:off x="1906496" y="2040679"/>
            <a:ext cx="1099416" cy="5482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1906496" y="2957317"/>
            <a:ext cx="1037230" cy="97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5079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30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smtClean="0">
                <a:sym typeface="Symbol"/>
              </a:rPr>
              <a:t>Dans notre galaxie, </a:t>
            </a:r>
            <a:r>
              <a:rPr lang="fr-FR" sz="2400" smtClean="0">
                <a:solidFill>
                  <a:srgbClr val="C00000"/>
                </a:solidFill>
                <a:sym typeface="Symbol"/>
              </a:rPr>
              <a:t>source principale </a:t>
            </a:r>
            <a:r>
              <a:rPr lang="fr-FR" sz="2400" smtClean="0">
                <a:sym typeface="Symbol"/>
              </a:rPr>
              <a:t>des rayons cosmiques primaires : </a:t>
            </a:r>
            <a:r>
              <a:rPr lang="fr-FR" sz="2400" smtClean="0">
                <a:solidFill>
                  <a:srgbClr val="C00000"/>
                </a:solidFill>
                <a:sym typeface="Symbol"/>
              </a:rPr>
              <a:t>reste de supernovas</a:t>
            </a:r>
          </a:p>
          <a:p>
            <a:pPr lvl="1"/>
            <a:r>
              <a:rPr lang="fr-FR" sz="2200" smtClean="0">
                <a:sym typeface="Symbol"/>
              </a:rPr>
              <a:t>Champs magnétiques très forts dans la </a:t>
            </a:r>
            <a:r>
              <a:rPr lang="fr-FR" sz="2200" b="1" smtClean="0">
                <a:sym typeface="Symbol"/>
              </a:rPr>
              <a:t>coquille </a:t>
            </a:r>
          </a:p>
          <a:p>
            <a:pPr marL="393192" lvl="1" indent="0">
              <a:buNone/>
            </a:pPr>
            <a:r>
              <a:rPr lang="fr-FR" sz="2200" smtClean="0">
                <a:sym typeface="Symbol"/>
              </a:rPr>
              <a:t>des supernovas</a:t>
            </a:r>
          </a:p>
          <a:p>
            <a:endParaRPr lang="fr-FR" sz="2400">
              <a:sym typeface="Symbol"/>
            </a:endParaRPr>
          </a:p>
          <a:p>
            <a:r>
              <a:rPr lang="fr-FR" sz="2400" smtClean="0">
                <a:sym typeface="Symbol"/>
              </a:rPr>
              <a:t>Accélération</a:t>
            </a:r>
          </a:p>
          <a:p>
            <a:pPr lvl="1"/>
            <a:r>
              <a:rPr lang="fr-FR" sz="2200" smtClean="0">
                <a:sym typeface="Symbol"/>
              </a:rPr>
              <a:t>Due à </a:t>
            </a:r>
            <a:r>
              <a:rPr lang="fr-FR" sz="2200" b="1" smtClean="0">
                <a:sym typeface="Symbol"/>
              </a:rPr>
              <a:t>l’onde de choc</a:t>
            </a:r>
          </a:p>
          <a:p>
            <a:pPr lvl="1"/>
            <a:r>
              <a:rPr lang="fr-FR" sz="2200" smtClean="0">
                <a:sym typeface="Symbol"/>
              </a:rPr>
              <a:t>Processus de </a:t>
            </a:r>
            <a:r>
              <a:rPr lang="fr-FR" sz="2200" b="1" smtClean="0">
                <a:sym typeface="Symbol"/>
              </a:rPr>
              <a:t>Fermi du premier ordre</a:t>
            </a:r>
          </a:p>
          <a:p>
            <a:pPr lvl="2"/>
            <a:r>
              <a:rPr lang="fr-FR" sz="1900" smtClean="0">
                <a:sym typeface="Symbol"/>
              </a:rPr>
              <a:t>Va-et-vient continuel dans le champ électrique et magnétique : gain en énergie</a:t>
            </a:r>
          </a:p>
          <a:p>
            <a:pPr lvl="1"/>
            <a:r>
              <a:rPr lang="fr-FR" sz="2200" smtClean="0">
                <a:sym typeface="Symbol"/>
              </a:rPr>
              <a:t>Produit naturellement un flux </a:t>
            </a:r>
            <a:r>
              <a:rPr lang="fr-FR" sz="2200" b="1" smtClean="0">
                <a:sym typeface="Symbol"/>
              </a:rPr>
              <a:t>en loi de puissance</a:t>
            </a:r>
          </a:p>
          <a:p>
            <a:pPr lvl="1"/>
            <a:endParaRPr lang="fr-FR" sz="2200">
              <a:sym typeface="Symbol"/>
            </a:endParaRPr>
          </a:p>
          <a:p>
            <a:r>
              <a:rPr lang="fr-FR" smtClean="0">
                <a:sym typeface="Symbol"/>
              </a:rPr>
              <a:t>Ce processus explique pourquoi la </a:t>
            </a:r>
            <a:r>
              <a:rPr lang="fr-FR" smtClean="0">
                <a:solidFill>
                  <a:srgbClr val="C00000"/>
                </a:solidFill>
                <a:sym typeface="Symbol"/>
              </a:rPr>
              <a:t>composition</a:t>
            </a:r>
            <a:r>
              <a:rPr lang="fr-FR" smtClean="0">
                <a:sym typeface="Symbol"/>
              </a:rPr>
              <a:t> des rayons cosmiques est </a:t>
            </a:r>
            <a:r>
              <a:rPr lang="fr-FR" smtClean="0">
                <a:solidFill>
                  <a:srgbClr val="C00000"/>
                </a:solidFill>
                <a:sym typeface="Symbol"/>
              </a:rPr>
              <a:t>similaire</a:t>
            </a:r>
            <a:r>
              <a:rPr lang="fr-FR" smtClean="0">
                <a:sym typeface="Symbol"/>
              </a:rPr>
              <a:t> à celle du système solaire</a:t>
            </a:r>
          </a:p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ACC</a:t>
            </a:r>
            <a:r>
              <a:rPr lang="fr-FR" cap="all" smtClean="0"/>
              <a:t>é</a:t>
            </a:r>
            <a:r>
              <a:rPr lang="fr-FR" smtClean="0"/>
              <a:t>L</a:t>
            </a:r>
            <a:r>
              <a:rPr lang="fr-FR" cap="all"/>
              <a:t>é</a:t>
            </a:r>
            <a:r>
              <a:rPr lang="fr-FR" smtClean="0"/>
              <a:t>RATION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4" y="1692441"/>
            <a:ext cx="1920128" cy="184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7177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fr-FR" smtClean="0"/>
              <a:t>Vincent Poireau</a:t>
            </a: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58" y="3712844"/>
            <a:ext cx="5143083" cy="271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67136" y="820391"/>
            <a:ext cx="8691622" cy="5286412"/>
          </a:xfrm>
        </p:spPr>
        <p:txBody>
          <a:bodyPr>
            <a:normAutofit/>
          </a:bodyPr>
          <a:lstStyle/>
          <a:p>
            <a:pPr lvl="1"/>
            <a:endParaRPr lang="fr-FR" sz="2000" smtClean="0"/>
          </a:p>
          <a:p>
            <a:r>
              <a:rPr lang="fr-FR" sz="2400" smtClean="0"/>
              <a:t>Rayons cosmiques chargés : propagation équivalente à </a:t>
            </a:r>
            <a:r>
              <a:rPr lang="fr-FR" sz="2400" smtClean="0">
                <a:solidFill>
                  <a:srgbClr val="C00000"/>
                </a:solidFill>
              </a:rPr>
              <a:t>une diffusion </a:t>
            </a:r>
            <a:r>
              <a:rPr lang="fr-FR" sz="2400" smtClean="0"/>
              <a:t>dans le milieu galactique</a:t>
            </a:r>
          </a:p>
          <a:p>
            <a:pPr lvl="1"/>
            <a:r>
              <a:rPr lang="fr-FR" sz="2000" b="1" smtClean="0"/>
              <a:t>Champ magnétique irrégulier </a:t>
            </a:r>
            <a:r>
              <a:rPr lang="fr-FR" sz="2000" smtClean="0"/>
              <a:t>du halo diffusif = marche au hasard</a:t>
            </a:r>
          </a:p>
          <a:p>
            <a:pPr lvl="1"/>
            <a:r>
              <a:rPr lang="fr-FR" sz="2000" smtClean="0"/>
              <a:t>Coefficient de </a:t>
            </a:r>
            <a:r>
              <a:rPr lang="fr-FR" sz="2000" b="1" smtClean="0"/>
              <a:t>diffusion</a:t>
            </a:r>
            <a:r>
              <a:rPr lang="fr-FR" sz="2000" smtClean="0"/>
              <a:t> </a:t>
            </a:r>
            <a:r>
              <a:rPr lang="fr-FR" sz="2000" i="1" smtClean="0"/>
              <a:t>K(E) = K</a:t>
            </a:r>
            <a:r>
              <a:rPr lang="fr-FR" sz="2000" i="1" baseline="-25000" smtClean="0"/>
              <a:t>0</a:t>
            </a:r>
            <a:r>
              <a:rPr lang="fr-FR" sz="2000" i="1" smtClean="0">
                <a:sym typeface="Symbol"/>
              </a:rPr>
              <a:t>R</a:t>
            </a:r>
            <a:r>
              <a:rPr lang="fr-FR" sz="2000" i="1" baseline="30000" smtClean="0">
                <a:sym typeface="Symbol"/>
              </a:rPr>
              <a:t></a:t>
            </a:r>
            <a:r>
              <a:rPr lang="fr-FR" sz="2000" i="1" smtClean="0">
                <a:sym typeface="Symbol"/>
              </a:rPr>
              <a:t>  </a:t>
            </a:r>
            <a:r>
              <a:rPr lang="fr-FR" sz="2000" smtClean="0">
                <a:sym typeface="Symbol"/>
              </a:rPr>
              <a:t>(</a:t>
            </a:r>
            <a:r>
              <a:rPr lang="fr-FR" sz="2000" i="1" smtClean="0">
                <a:sym typeface="Symbol"/>
              </a:rPr>
              <a:t>R=p/Z</a:t>
            </a:r>
            <a:r>
              <a:rPr lang="fr-FR" sz="2000" smtClean="0">
                <a:sym typeface="Symbol"/>
              </a:rPr>
              <a:t>)</a:t>
            </a:r>
          </a:p>
          <a:p>
            <a:pPr lvl="2"/>
            <a:r>
              <a:rPr lang="fr-FR" sz="2000" smtClean="0">
                <a:sym typeface="Symbol"/>
              </a:rPr>
              <a:t>Paramètres libres : </a:t>
            </a:r>
            <a:r>
              <a:rPr lang="fr-FR" sz="2000" i="1" smtClean="0">
                <a:sym typeface="Symbol"/>
              </a:rPr>
              <a:t>K</a:t>
            </a:r>
            <a:r>
              <a:rPr lang="fr-FR" sz="2000" i="1" baseline="-25000" smtClean="0">
                <a:sym typeface="Symbol"/>
              </a:rPr>
              <a:t>0</a:t>
            </a:r>
            <a:r>
              <a:rPr lang="fr-FR" sz="2000" i="1" smtClean="0">
                <a:sym typeface="Symbol"/>
              </a:rPr>
              <a:t>, </a:t>
            </a:r>
            <a:r>
              <a:rPr lang="fr-FR" sz="2000" i="1">
                <a:sym typeface="Symbol"/>
              </a:rPr>
              <a:t></a:t>
            </a:r>
            <a:r>
              <a:rPr lang="fr-FR" sz="2000" i="1" smtClean="0">
                <a:sym typeface="Symbol"/>
              </a:rPr>
              <a:t>, L, V</a:t>
            </a:r>
            <a:r>
              <a:rPr lang="fr-FR" sz="2000" i="1" baseline="-25000" smtClean="0">
                <a:sym typeface="Symbol"/>
              </a:rPr>
              <a:t>c</a:t>
            </a:r>
            <a:r>
              <a:rPr lang="fr-FR" sz="2000" i="1" smtClean="0">
                <a:sym typeface="Symbol"/>
              </a:rPr>
              <a:t>, V</a:t>
            </a:r>
            <a:r>
              <a:rPr lang="fr-FR" sz="2000" i="1" baseline="-25000" smtClean="0">
                <a:sym typeface="Symbol"/>
              </a:rPr>
              <a:t>a	</a:t>
            </a:r>
          </a:p>
          <a:p>
            <a:pPr lvl="1"/>
            <a:r>
              <a:rPr lang="fr-FR" sz="2000" smtClean="0">
                <a:sym typeface="Symbol"/>
              </a:rPr>
              <a:t>Les incertitudes sur ces paramètres sont transcrits en </a:t>
            </a:r>
            <a:r>
              <a:rPr lang="fr-FR" sz="2000" b="1" smtClean="0">
                <a:sym typeface="Symbol"/>
              </a:rPr>
              <a:t>trois jeux de paramètrisations </a:t>
            </a:r>
          </a:p>
          <a:p>
            <a:pPr lvl="2"/>
            <a:r>
              <a:rPr lang="fr-FR" sz="1700">
                <a:sym typeface="Symbol"/>
              </a:rPr>
              <a:t>M</a:t>
            </a:r>
            <a:r>
              <a:rPr lang="fr-FR" sz="1700" smtClean="0">
                <a:sym typeface="Symbol"/>
              </a:rPr>
              <a:t>in, Med, Max</a:t>
            </a:r>
            <a:endParaRPr lang="fr-FR" sz="2200" smtClean="0"/>
          </a:p>
          <a:p>
            <a:pPr lvl="1"/>
            <a:endParaRPr lang="fr-FR" smtClean="0"/>
          </a:p>
          <a:p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4921707" y="6382070"/>
            <a:ext cx="231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1200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=200 pc, L=1-15 kpc, R=25 kpc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1500166" y="142852"/>
            <a:ext cx="6215106" cy="857256"/>
          </a:xfrm>
        </p:spPr>
        <p:txBody>
          <a:bodyPr/>
          <a:lstStyle/>
          <a:p>
            <a:r>
              <a:rPr lang="fr-FR" smtClean="0"/>
              <a:t>PROPAGATION</a:t>
            </a:r>
            <a:endParaRPr lang="en-US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6462713" y="4921324"/>
            <a:ext cx="92201" cy="1793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6550152" y="4773682"/>
            <a:ext cx="207193" cy="1524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745440" y="4773625"/>
            <a:ext cx="103596" cy="1334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 flipV="1">
            <a:off x="6804575" y="4638854"/>
            <a:ext cx="48804" cy="2785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6803286" y="4497938"/>
            <a:ext cx="158815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 flipV="1">
            <a:off x="6953305" y="4505081"/>
            <a:ext cx="258699" cy="2062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 flipV="1">
            <a:off x="7208777" y="4710882"/>
            <a:ext cx="314149" cy="1446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 flipV="1">
            <a:off x="7514089" y="4845788"/>
            <a:ext cx="67316" cy="2652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7458075" y="5098268"/>
            <a:ext cx="126559" cy="595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143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1622" y="2477318"/>
            <a:ext cx="7772400" cy="1362456"/>
          </a:xfrm>
        </p:spPr>
        <p:txBody>
          <a:bodyPr/>
          <a:lstStyle/>
          <a:p>
            <a:r>
              <a:rPr lang="fr-FR" smtClean="0"/>
              <a:t>L’EXPERIENCE  AMS-02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Vincent Poireau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1C61-A851-4A3C-823F-B4CA5D8CC9A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011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ncen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Vincent</Template>
  <TotalTime>44677</TotalTime>
  <Words>2056</Words>
  <Application>Microsoft Office PowerPoint</Application>
  <PresentationFormat>Affichage à l'écran (4:3)</PresentationFormat>
  <Paragraphs>600</Paragraphs>
  <Slides>52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5" baseType="lpstr">
      <vt:lpstr>Arial</vt:lpstr>
      <vt:lpstr>Gill Sans MT</vt:lpstr>
      <vt:lpstr>Times New Roman</vt:lpstr>
      <vt:lpstr>ＭＳ Ｐゴシック</vt:lpstr>
      <vt:lpstr>Helvetica</vt:lpstr>
      <vt:lpstr>Gill Sans</vt:lpstr>
      <vt:lpstr>Calibri</vt:lpstr>
      <vt:lpstr>Symbol</vt:lpstr>
      <vt:lpstr>Wingdings 2</vt:lpstr>
      <vt:lpstr>Constantia</vt:lpstr>
      <vt:lpstr>Arial Black</vt:lpstr>
      <vt:lpstr>ヒラギノ角ゴ ProN W3</vt:lpstr>
      <vt:lpstr>Vincent</vt:lpstr>
      <vt:lpstr>Présentation PowerPoint</vt:lpstr>
      <vt:lpstr>PLAN</vt:lpstr>
      <vt:lpstr>LES RAYONS  COSMIQUES</vt:lpstr>
      <vt:lpstr>RAYONS COSMIQUES</vt:lpstr>
      <vt:lpstr>RAYONS COSMIQUES</vt:lpstr>
      <vt:lpstr>RAYONS COSMIQUES</vt:lpstr>
      <vt:lpstr>ACCéLéRATION</vt:lpstr>
      <vt:lpstr>PROPAGATION</vt:lpstr>
      <vt:lpstr>L’EXPERIENCE  AMS-02</vt:lpstr>
      <vt:lpstr>AMS-02</vt:lpstr>
      <vt:lpstr>AMS-02</vt:lpstr>
      <vt:lpstr>AMS-02</vt:lpstr>
      <vt:lpstr>OPERATION EN VOL</vt:lpstr>
      <vt:lpstr>TRANSMISSION</vt:lpstr>
      <vt:lpstr>COLLABORATION</vt:lpstr>
      <vt:lpstr>OBJECTIFS D’AMS</vt:lpstr>
      <vt:lpstr>DéTECTEUR</vt:lpstr>
      <vt:lpstr>DéTECTEUR</vt:lpstr>
      <vt:lpstr>DéTECTEUR</vt:lpstr>
      <vt:lpstr>TEMPERATURES</vt:lpstr>
      <vt:lpstr>PERFORMANCE  DU  TRD</vt:lpstr>
      <vt:lpstr>PERFORMANCE ECAL</vt:lpstr>
      <vt:lpstr>PERFORMANCE ECAL</vt:lpstr>
      <vt:lpstr>FRACTION  DE  POSITONS</vt:lpstr>
      <vt:lpstr>FRACTION DE POSITONS</vt:lpstr>
      <vt:lpstr>FRACTION DE POSITONS</vt:lpstr>
      <vt:lpstr>FRACTION DE POSITONS</vt:lpstr>
      <vt:lpstr>FRACTION DE POSITONS</vt:lpstr>
      <vt:lpstr>FRACTION DE POSITONS</vt:lpstr>
      <vt:lpstr>FRACTION DE POSITONS</vt:lpstr>
      <vt:lpstr>FRACTION DE POSITONS</vt:lpstr>
      <vt:lpstr>FRACTION DE POSITONS</vt:lpstr>
      <vt:lpstr>INTERPRéTATION : MATIÈRE NOIRE</vt:lpstr>
      <vt:lpstr>INTERPRéTATION : PULSARS</vt:lpstr>
      <vt:lpstr>INTERPRéTATION : ACCéLéRATION SECONDAIRES</vt:lpstr>
      <vt:lpstr>FRACTION DE POSITONS</vt:lpstr>
      <vt:lpstr>FLUX  D’ELECTRONS ET  DE  POSITONS,  ET  ANISOTROPIE</vt:lpstr>
      <vt:lpstr>FLUX D’ELECTRONS ET POSITONS</vt:lpstr>
      <vt:lpstr>FLUX D’ELECTRONS ET POSITONS</vt:lpstr>
      <vt:lpstr>ANISOTROPIE DES POSITONS</vt:lpstr>
      <vt:lpstr>FLUX  DE  PROTONS  ET  DE  NOYAUX  D’HELIUM</vt:lpstr>
      <vt:lpstr>FLUX DE PROTONS</vt:lpstr>
      <vt:lpstr>FLUX DE PROTONS</vt:lpstr>
      <vt:lpstr>FLUX D’HELIUM</vt:lpstr>
      <vt:lpstr>FLUX D’HELIUM</vt:lpstr>
      <vt:lpstr>RAPPORT  BORE  SUR  CARBONE</vt:lpstr>
      <vt:lpstr>RAPPORT BORE SUR CARBONE</vt:lpstr>
      <vt:lpstr>RAPPORT BORE SUR CARBONE</vt:lpstr>
      <vt:lpstr>RAPPORT BORE SUR CARBONE</vt:lpstr>
      <vt:lpstr>FLUX MESURES PAR AMS</vt:lpstr>
      <vt:lpstr>AUTRES MESURES A VENIR</vt:lpstr>
      <vt:lpstr>CONCLUSIONS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poireau</dc:creator>
  <cp:lastModifiedBy>poireau</cp:lastModifiedBy>
  <cp:revision>490</cp:revision>
  <dcterms:created xsi:type="dcterms:W3CDTF">2013-10-25T05:31:32Z</dcterms:created>
  <dcterms:modified xsi:type="dcterms:W3CDTF">2014-06-06T14:56:58Z</dcterms:modified>
</cp:coreProperties>
</file>