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72" r:id="rId3"/>
    <p:sldId id="258" r:id="rId4"/>
    <p:sldId id="279" r:id="rId5"/>
    <p:sldId id="290" r:id="rId6"/>
    <p:sldId id="262" r:id="rId7"/>
    <p:sldId id="288" r:id="rId8"/>
    <p:sldId id="284" r:id="rId9"/>
    <p:sldId id="263" r:id="rId10"/>
    <p:sldId id="264" r:id="rId11"/>
    <p:sldId id="282" r:id="rId12"/>
    <p:sldId id="285" r:id="rId13"/>
    <p:sldId id="287" r:id="rId14"/>
    <p:sldId id="289" r:id="rId15"/>
    <p:sldId id="270" r:id="rId16"/>
    <p:sldId id="286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55" autoAdjust="0"/>
  </p:normalViewPr>
  <p:slideViewPr>
    <p:cSldViewPr>
      <p:cViewPr>
        <p:scale>
          <a:sx n="110" d="100"/>
          <a:sy n="110" d="100"/>
        </p:scale>
        <p:origin x="-164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10D89-FFA1-49B2-BE22-D757F59E31B3}" type="datetimeFigureOut">
              <a:rPr lang="fr-FR" smtClean="0"/>
              <a:pPr/>
              <a:t>14/10/2014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22F40-B597-4D81-A137-B1C10CE518D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15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22F40-B597-4D81-A137-B1C10CE518D0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785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Octobre 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Walter - Perrier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Octobre 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Walter - Perrier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Octobre 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Walter - Perrier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Octobre 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Walter - Perrier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Octobre 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Walter - Perrier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Octobre 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Walter - Perrier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Octobre 2014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Walter - Perrier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Octobre 2014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Walter - Perrier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Octobre 2014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Walter - Perrier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Octobre 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Walter - Perrier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Octobre 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Walter - Perrier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Octobre 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Walter - Perrier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BF9DE-297A-4B1D-9FD7-AE01FC03A1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ile:///\\ccsuny\calcu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ecanique.in2p3.fr/" TargetMode="External"/><Relationship Id="rId7" Type="http://schemas.openxmlformats.org/officeDocument/2006/relationships/hyperlink" Target="https://cadsupport.in2p3.f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ttps://cc-usersupport.in2p3.fr" TargetMode="External"/><Relationship Id="rId5" Type="http://schemas.openxmlformats.org/officeDocument/2006/relationships/hyperlink" Target="mailto:mathieu.walter@in2p3.fr" TargetMode="External"/><Relationship Id="rId4" Type="http://schemas.openxmlformats.org/officeDocument/2006/relationships/hyperlink" Target="mailto:alexandre.perrier@in2p3.fr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8" name="Picture 4" descr="gab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759273" y="908720"/>
            <a:ext cx="34198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200" b="1" i="1" dirty="0" smtClean="0">
                <a:solidFill>
                  <a:srgbClr val="003399"/>
                </a:solidFill>
              </a:rPr>
              <a:t>Mathieu Walter</a:t>
            </a:r>
          </a:p>
        </p:txBody>
      </p:sp>
      <p:sp>
        <p:nvSpPr>
          <p:cNvPr id="6" name="Rectangle 5"/>
          <p:cNvSpPr/>
          <p:nvPr/>
        </p:nvSpPr>
        <p:spPr>
          <a:xfrm>
            <a:off x="2195736" y="4728046"/>
            <a:ext cx="69482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b="1" dirty="0" smtClean="0">
                <a:solidFill>
                  <a:srgbClr val="003399"/>
                </a:solidFill>
              </a:rPr>
              <a:t>9</a:t>
            </a:r>
            <a:r>
              <a:rPr lang="fr-FR" sz="2800" b="1" baseline="30000" dirty="0" smtClean="0">
                <a:solidFill>
                  <a:srgbClr val="003399"/>
                </a:solidFill>
              </a:rPr>
              <a:t>ème</a:t>
            </a:r>
            <a:r>
              <a:rPr lang="fr-FR" sz="2800" b="1" dirty="0" smtClean="0">
                <a:solidFill>
                  <a:srgbClr val="003399"/>
                </a:solidFill>
              </a:rPr>
              <a:t> Journées Info de l'IN2P3/IRFU</a:t>
            </a:r>
          </a:p>
          <a:p>
            <a:pPr algn="ctr">
              <a:spcBef>
                <a:spcPct val="50000"/>
              </a:spcBef>
            </a:pPr>
            <a:r>
              <a:rPr lang="fr-FR" sz="2400" b="1" dirty="0" smtClean="0">
                <a:solidFill>
                  <a:srgbClr val="003399"/>
                </a:solidFill>
              </a:rPr>
              <a:t>Cellule IAO/CAO</a:t>
            </a:r>
          </a:p>
        </p:txBody>
      </p:sp>
      <p:sp>
        <p:nvSpPr>
          <p:cNvPr id="7" name="Rectangle 6"/>
          <p:cNvSpPr/>
          <p:nvPr/>
        </p:nvSpPr>
        <p:spPr>
          <a:xfrm>
            <a:off x="7302023" y="6237312"/>
            <a:ext cx="1757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i="1" dirty="0">
                <a:solidFill>
                  <a:srgbClr val="003399"/>
                </a:solidFill>
              </a:rPr>
              <a:t>1</a:t>
            </a:r>
            <a:r>
              <a:rPr lang="fr-FR" b="1" i="1" dirty="0" smtClean="0">
                <a:solidFill>
                  <a:srgbClr val="003399"/>
                </a:solidFill>
              </a:rPr>
              <a:t>4 Octobre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}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Octobre 2014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z="1300" smtClean="0">
                <a:solidFill>
                  <a:schemeClr val="accent2"/>
                </a:solidFill>
                <a:latin typeface="Arial" charset="0"/>
              </a:rPr>
              <a:pPr/>
              <a:t>10</a:t>
            </a:fld>
            <a:endParaRPr lang="fr-FR" sz="13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Walter - Perrier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907704" y="979269"/>
            <a:ext cx="7236296" cy="518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 smtClean="0">
                <a:solidFill>
                  <a:srgbClr val="0070C0"/>
                </a:solidFill>
              </a:rPr>
              <a:t>SMARTEAM :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Renouvellement machines </a:t>
            </a:r>
            <a:r>
              <a:rPr lang="fr-FR" sz="1600" dirty="0" err="1" smtClean="0">
                <a:solidFill>
                  <a:srgbClr val="0070C0"/>
                </a:solidFill>
              </a:rPr>
              <a:t>StepA</a:t>
            </a:r>
            <a:r>
              <a:rPr lang="fr-FR" sz="1600" dirty="0" smtClean="0">
                <a:solidFill>
                  <a:srgbClr val="0070C0"/>
                </a:solidFill>
              </a:rPr>
              <a:t> </a:t>
            </a:r>
            <a:r>
              <a:rPr lang="fr-FR" sz="1600" dirty="0" smtClean="0">
                <a:solidFill>
                  <a:srgbClr val="0070C0"/>
                </a:solidFill>
              </a:rPr>
              <a:t>(3 serveurs sur 5) : </a:t>
            </a:r>
            <a:r>
              <a:rPr lang="fr-FR" sz="1600" dirty="0" smtClean="0">
                <a:solidFill>
                  <a:schemeClr val="accent2"/>
                </a:solidFill>
              </a:rPr>
              <a:t>Février - Mars 2014</a:t>
            </a:r>
            <a:endParaRPr lang="fr-FR" sz="1600" dirty="0">
              <a:solidFill>
                <a:schemeClr val="accent2"/>
              </a:solidFill>
            </a:endParaRP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Développement de scripts pour installation automatisée en R23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</a:t>
            </a:r>
            <a:r>
              <a:rPr lang="fr-FR" sz="1600" dirty="0">
                <a:solidFill>
                  <a:srgbClr val="0070C0"/>
                </a:solidFill>
              </a:rPr>
              <a:t>Migration Multi-sites de R21 vers R23 : </a:t>
            </a:r>
            <a:r>
              <a:rPr lang="fr-FR" sz="1600" dirty="0" smtClean="0">
                <a:solidFill>
                  <a:srgbClr val="C0504D"/>
                </a:solidFill>
              </a:rPr>
              <a:t>Septembre 2014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>
                <a:solidFill>
                  <a:srgbClr val="0070C0"/>
                </a:solidFill>
              </a:rPr>
              <a:t> </a:t>
            </a:r>
            <a:r>
              <a:rPr lang="fr-FR" sz="1600" dirty="0" smtClean="0">
                <a:solidFill>
                  <a:srgbClr val="0070C0"/>
                </a:solidFill>
              </a:rPr>
              <a:t>Renouvellement </a:t>
            </a:r>
            <a:r>
              <a:rPr lang="fr-FR" sz="1600" dirty="0">
                <a:solidFill>
                  <a:srgbClr val="0070C0"/>
                </a:solidFill>
              </a:rPr>
              <a:t>machines </a:t>
            </a:r>
            <a:r>
              <a:rPr lang="fr-FR" sz="1600" dirty="0" err="1" smtClean="0">
                <a:solidFill>
                  <a:srgbClr val="0070C0"/>
                </a:solidFill>
              </a:rPr>
              <a:t>Step</a:t>
            </a:r>
            <a:r>
              <a:rPr lang="fr-FR" sz="1600" dirty="0" err="1">
                <a:solidFill>
                  <a:srgbClr val="0070C0"/>
                </a:solidFill>
              </a:rPr>
              <a:t>B</a:t>
            </a:r>
            <a:r>
              <a:rPr lang="fr-FR" sz="1600" dirty="0" smtClean="0">
                <a:solidFill>
                  <a:srgbClr val="0070C0"/>
                </a:solidFill>
              </a:rPr>
              <a:t> (2 serveurs sur </a:t>
            </a:r>
            <a:r>
              <a:rPr lang="fr-FR" sz="1600" dirty="0">
                <a:solidFill>
                  <a:srgbClr val="0070C0"/>
                </a:solidFill>
              </a:rPr>
              <a:t>5) : </a:t>
            </a:r>
            <a:r>
              <a:rPr lang="fr-FR" sz="1600" dirty="0" smtClean="0">
                <a:solidFill>
                  <a:schemeClr val="accent2"/>
                </a:solidFill>
              </a:rPr>
              <a:t>Février 2015</a:t>
            </a:r>
            <a:endParaRPr lang="fr-FR" sz="1600" dirty="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endParaRPr lang="fr-FR" sz="900" b="1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fr-FR" sz="1600" b="1" dirty="0" smtClean="0">
                <a:solidFill>
                  <a:srgbClr val="0070C0"/>
                </a:solidFill>
              </a:rPr>
              <a:t>CATIA :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Changement de version en même temps que </a:t>
            </a:r>
            <a:r>
              <a:rPr lang="fr-FR" sz="1600" dirty="0" err="1" smtClean="0">
                <a:solidFill>
                  <a:srgbClr val="0070C0"/>
                </a:solidFill>
              </a:rPr>
              <a:t>Smarteam</a:t>
            </a:r>
            <a:endParaRPr lang="fr-FR" sz="1600" dirty="0" smtClean="0">
              <a:solidFill>
                <a:srgbClr val="0070C0"/>
              </a:solidFill>
            </a:endParaRP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Développement de scripts pour installation automatisée en R23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Possibilité de rester en R21 (service pack supérieur) en cas de collaboration</a:t>
            </a:r>
          </a:p>
          <a:p>
            <a:pPr>
              <a:spcBef>
                <a:spcPct val="50000"/>
              </a:spcBef>
            </a:pPr>
            <a:endParaRPr lang="fr-FR" sz="900" b="1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fr-FR" sz="1600" b="1" dirty="0" smtClean="0">
                <a:solidFill>
                  <a:srgbClr val="0070C0"/>
                </a:solidFill>
              </a:rPr>
              <a:t>Prérequis  système pour R23 </a:t>
            </a:r>
            <a:r>
              <a:rPr lang="fr-FR" sz="1600" dirty="0" smtClean="0">
                <a:solidFill>
                  <a:srgbClr val="0070C0"/>
                </a:solidFill>
              </a:rPr>
              <a:t>(supporté par Dassault) </a:t>
            </a:r>
            <a:r>
              <a:rPr lang="fr-FR" sz="1600" b="1" dirty="0" smtClean="0">
                <a:solidFill>
                  <a:srgbClr val="0070C0"/>
                </a:solidFill>
              </a:rPr>
              <a:t>: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</a:t>
            </a:r>
            <a:r>
              <a:rPr lang="fr-FR" sz="1600" dirty="0" err="1" smtClean="0">
                <a:solidFill>
                  <a:srgbClr val="0070C0"/>
                </a:solidFill>
              </a:rPr>
              <a:t>Smarteam</a:t>
            </a:r>
            <a:r>
              <a:rPr lang="fr-FR" sz="1600" dirty="0" smtClean="0">
                <a:solidFill>
                  <a:srgbClr val="0070C0"/>
                </a:solidFill>
              </a:rPr>
              <a:t> Serveur : </a:t>
            </a:r>
            <a:r>
              <a:rPr lang="fr-FR" sz="1600" dirty="0" smtClean="0">
                <a:solidFill>
                  <a:schemeClr val="accent2"/>
                </a:solidFill>
              </a:rPr>
              <a:t>Windows 2008 R2 Sp1 64 bits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</a:t>
            </a:r>
            <a:r>
              <a:rPr lang="fr-FR" sz="1600" dirty="0" err="1" smtClean="0">
                <a:solidFill>
                  <a:srgbClr val="0070C0"/>
                </a:solidFill>
              </a:rPr>
              <a:t>Smarteam</a:t>
            </a:r>
            <a:r>
              <a:rPr lang="fr-FR" sz="1600" dirty="0" smtClean="0">
                <a:solidFill>
                  <a:srgbClr val="0070C0"/>
                </a:solidFill>
              </a:rPr>
              <a:t> Client : </a:t>
            </a:r>
            <a:r>
              <a:rPr lang="fr-FR" sz="1600" dirty="0" smtClean="0">
                <a:solidFill>
                  <a:schemeClr val="accent2"/>
                </a:solidFill>
              </a:rPr>
              <a:t>Windows 7 SP1 64 bits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</a:t>
            </a:r>
            <a:r>
              <a:rPr lang="fr-FR" sz="1600" dirty="0" err="1" smtClean="0">
                <a:solidFill>
                  <a:srgbClr val="0070C0"/>
                </a:solidFill>
              </a:rPr>
              <a:t>Catia</a:t>
            </a:r>
            <a:r>
              <a:rPr lang="fr-FR" sz="1600" dirty="0" smtClean="0">
                <a:solidFill>
                  <a:srgbClr val="0070C0"/>
                </a:solidFill>
              </a:rPr>
              <a:t> : </a:t>
            </a:r>
            <a:r>
              <a:rPr lang="fr-FR" sz="1600" dirty="0" smtClean="0">
                <a:solidFill>
                  <a:schemeClr val="accent2"/>
                </a:solidFill>
              </a:rPr>
              <a:t>Windows 7 SP1 64 bits</a:t>
            </a:r>
            <a:endParaRPr lang="fr-FR" sz="1600" b="1" dirty="0" smtClean="0">
              <a:solidFill>
                <a:srgbClr val="0070C0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484438" y="115888"/>
            <a:ext cx="6048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200" b="1" dirty="0" smtClean="0">
                <a:solidFill>
                  <a:schemeClr val="accent2"/>
                </a:solidFill>
              </a:rPr>
              <a:t>Soutien aux Labos : </a:t>
            </a:r>
            <a:r>
              <a:rPr lang="fr-FR" sz="2200" b="1" dirty="0" err="1" smtClean="0">
                <a:solidFill>
                  <a:schemeClr val="accent2"/>
                </a:solidFill>
              </a:rPr>
              <a:t>Catia</a:t>
            </a:r>
            <a:r>
              <a:rPr lang="fr-FR" sz="2200" b="1" dirty="0" smtClean="0">
                <a:solidFill>
                  <a:schemeClr val="accent2"/>
                </a:solidFill>
              </a:rPr>
              <a:t>/</a:t>
            </a:r>
            <a:r>
              <a:rPr lang="fr-FR" sz="2200" b="1" dirty="0" err="1" smtClean="0">
                <a:solidFill>
                  <a:schemeClr val="accent2"/>
                </a:solidFill>
              </a:rPr>
              <a:t>Smarteam</a:t>
            </a:r>
            <a:endParaRPr lang="fr-FR" sz="2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73"/>
            <a:ext cx="9144000" cy="686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Octobre 2014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z="1300" smtClean="0">
                <a:solidFill>
                  <a:schemeClr val="accent2"/>
                </a:solidFill>
                <a:latin typeface="Arial" charset="0"/>
              </a:rPr>
              <a:pPr/>
              <a:t>11</a:t>
            </a:fld>
            <a:endParaRPr lang="fr-FR" sz="13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Walter - Perrier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368152" y="836712"/>
            <a:ext cx="745232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 smtClean="0">
                <a:solidFill>
                  <a:srgbClr val="0070C0"/>
                </a:solidFill>
              </a:rPr>
              <a:t>	Installation ANSYS 15 :</a:t>
            </a:r>
          </a:p>
          <a:p>
            <a:pPr>
              <a:spcBef>
                <a:spcPct val="50000"/>
              </a:spcBef>
            </a:pPr>
            <a:endParaRPr lang="fr-FR" sz="800" b="1" dirty="0" smtClean="0">
              <a:solidFill>
                <a:srgbClr val="0070C0"/>
              </a:solidFill>
            </a:endParaRP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Scripts d'installation disponibles depuis le 30/01/2013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Ouvrir une session Windows avec droits </a:t>
            </a:r>
            <a:r>
              <a:rPr lang="fr-FR" sz="1600" dirty="0" err="1" smtClean="0">
                <a:solidFill>
                  <a:srgbClr val="0070C0"/>
                </a:solidFill>
              </a:rPr>
              <a:t>admin</a:t>
            </a:r>
            <a:endParaRPr lang="fr-FR" sz="1600" dirty="0" smtClean="0">
              <a:solidFill>
                <a:srgbClr val="0070C0"/>
              </a:solidFill>
            </a:endParaRP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Connecter </a:t>
            </a:r>
            <a:r>
              <a:rPr lang="fr-FR" sz="1600" b="1" dirty="0" smtClean="0">
                <a:solidFill>
                  <a:srgbClr val="0070C0"/>
                </a:solidFill>
                <a:hlinkClick r:id="rId3" action="ppaction://hlinkfile"/>
              </a:rPr>
              <a:t>\\ccsuny\calcul</a:t>
            </a:r>
            <a:r>
              <a:rPr lang="fr-FR" sz="1600" b="1" dirty="0" smtClean="0">
                <a:solidFill>
                  <a:srgbClr val="0070C0"/>
                </a:solidFill>
              </a:rPr>
              <a:t> </a:t>
            </a:r>
            <a:r>
              <a:rPr lang="fr-FR" sz="1600" dirty="0" smtClean="0">
                <a:solidFill>
                  <a:srgbClr val="0070C0"/>
                </a:solidFill>
              </a:rPr>
              <a:t>sur</a:t>
            </a:r>
            <a:r>
              <a:rPr lang="fr-FR" sz="1600" b="1" dirty="0" smtClean="0">
                <a:solidFill>
                  <a:srgbClr val="0070C0"/>
                </a:solidFill>
              </a:rPr>
              <a:t> J</a:t>
            </a:r>
            <a:r>
              <a:rPr lang="fr-FR" sz="1600" dirty="0" smtClean="0">
                <a:solidFill>
                  <a:srgbClr val="0070C0"/>
                </a:solidFill>
              </a:rPr>
              <a:t> (user "</a:t>
            </a:r>
            <a:r>
              <a:rPr lang="fr-FR" sz="1600" dirty="0" err="1" smtClean="0">
                <a:solidFill>
                  <a:srgbClr val="0070C0"/>
                </a:solidFill>
              </a:rPr>
              <a:t>meca</a:t>
            </a:r>
            <a:r>
              <a:rPr lang="fr-FR" sz="1600" dirty="0" smtClean="0">
                <a:solidFill>
                  <a:srgbClr val="0070C0"/>
                </a:solidFill>
              </a:rPr>
              <a:t>", </a:t>
            </a:r>
            <a:r>
              <a:rPr lang="fr-FR" sz="1600" dirty="0" err="1" smtClean="0">
                <a:solidFill>
                  <a:srgbClr val="0070C0"/>
                </a:solidFill>
              </a:rPr>
              <a:t>password</a:t>
            </a:r>
            <a:r>
              <a:rPr lang="fr-FR" sz="1600" dirty="0" smtClean="0">
                <a:solidFill>
                  <a:srgbClr val="0070C0"/>
                </a:solidFill>
              </a:rPr>
              <a:t> : contacter Cellule)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Choisir le disque d'installation J:\Proc_Install\ANSYS_150 \(C, D ou F)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Un mémo est disponible : J:\Proc_Install\ANSYS_150 \xxx\memo.txt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Lancer :</a:t>
            </a:r>
          </a:p>
          <a:p>
            <a:pPr lvl="2">
              <a:spcBef>
                <a:spcPct val="50000"/>
              </a:spcBef>
            </a:pPr>
            <a:r>
              <a:rPr lang="fr-FR" sz="1600" dirty="0" smtClean="0">
                <a:solidFill>
                  <a:srgbClr val="0070C0"/>
                </a:solidFill>
              </a:rPr>
              <a:t>- CHECK_ansys.bat pour vérification</a:t>
            </a:r>
          </a:p>
          <a:p>
            <a:pPr lvl="2">
              <a:spcBef>
                <a:spcPct val="50000"/>
              </a:spcBef>
            </a:pPr>
            <a:r>
              <a:rPr lang="fr-FR" sz="1600" dirty="0" smtClean="0">
                <a:solidFill>
                  <a:srgbClr val="0070C0"/>
                </a:solidFill>
              </a:rPr>
              <a:t>- AJOUT_ansys.bat pour ajouter ANSYS 15 et conserver ANSYS 14.5</a:t>
            </a:r>
          </a:p>
          <a:p>
            <a:pPr lvl="2">
              <a:spcBef>
                <a:spcPct val="50000"/>
              </a:spcBef>
              <a:buFontTx/>
              <a:buChar char="-"/>
            </a:pPr>
            <a:r>
              <a:rPr lang="fr-FR" sz="1600" dirty="0" smtClean="0">
                <a:solidFill>
                  <a:srgbClr val="0070C0"/>
                </a:solidFill>
              </a:rPr>
              <a:t>INSTAL_ansys.bat pour ANSYS 15 et supprimer ANSYS 14.5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</a:t>
            </a:r>
            <a:r>
              <a:rPr lang="fr-FR" sz="1600" dirty="0" err="1" smtClean="0">
                <a:solidFill>
                  <a:srgbClr val="0070C0"/>
                </a:solidFill>
              </a:rPr>
              <a:t>Prérequis</a:t>
            </a:r>
            <a:r>
              <a:rPr lang="fr-FR" sz="1600" dirty="0" smtClean="0">
                <a:solidFill>
                  <a:srgbClr val="0070C0"/>
                </a:solidFill>
              </a:rPr>
              <a:t> :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endParaRPr lang="fr-FR" sz="800" dirty="0" smtClean="0">
              <a:solidFill>
                <a:srgbClr val="0070C0"/>
              </a:solidFill>
            </a:endParaRP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endParaRPr lang="fr-FR" sz="800" dirty="0" smtClean="0">
              <a:solidFill>
                <a:srgbClr val="0070C0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484438" y="115888"/>
            <a:ext cx="6048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200" b="1" dirty="0" smtClean="0">
                <a:solidFill>
                  <a:schemeClr val="accent2"/>
                </a:solidFill>
              </a:rPr>
              <a:t>Soutien aux Labos : ANSYS 15</a:t>
            </a:r>
            <a:endParaRPr lang="fr-FR" sz="2200" b="1" dirty="0">
              <a:solidFill>
                <a:schemeClr val="accent2"/>
              </a:solidFill>
            </a:endParaRPr>
          </a:p>
        </p:txBody>
      </p:sp>
      <p:pic>
        <p:nvPicPr>
          <p:cNvPr id="11" name="Image 10" descr="cas1_mise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20272" y="764704"/>
            <a:ext cx="1728192" cy="1061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4725144"/>
            <a:ext cx="4248472" cy="155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73"/>
            <a:ext cx="9144000" cy="686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Octobre 2014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z="1300" smtClean="0">
                <a:solidFill>
                  <a:schemeClr val="accent2"/>
                </a:solidFill>
                <a:latin typeface="Arial" charset="0"/>
              </a:rPr>
              <a:pPr/>
              <a:t>12</a:t>
            </a:fld>
            <a:endParaRPr lang="fr-FR" sz="13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Walter - Perrier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grpSp>
        <p:nvGrpSpPr>
          <p:cNvPr id="2" name="Groupe 8"/>
          <p:cNvGrpSpPr>
            <a:grpSpLocks/>
          </p:cNvGrpSpPr>
          <p:nvPr/>
        </p:nvGrpSpPr>
        <p:grpSpPr bwMode="auto">
          <a:xfrm>
            <a:off x="3285668" y="1387138"/>
            <a:ext cx="2916238" cy="1042987"/>
            <a:chOff x="2951820" y="1808820"/>
            <a:chExt cx="2916324" cy="1044116"/>
          </a:xfrm>
          <a:noFill/>
        </p:grpSpPr>
        <p:sp>
          <p:nvSpPr>
            <p:cNvPr id="11" name="Ellipse 10"/>
            <p:cNvSpPr/>
            <p:nvPr/>
          </p:nvSpPr>
          <p:spPr>
            <a:xfrm>
              <a:off x="2951820" y="1808820"/>
              <a:ext cx="2916324" cy="1044116"/>
            </a:xfrm>
            <a:prstGeom prst="ellipse">
              <a:avLst/>
            </a:prstGeom>
            <a:grpFill/>
            <a:ln w="25400">
              <a:solidFill>
                <a:srgbClr val="0070C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2200" dirty="0">
                <a:solidFill>
                  <a:srgbClr val="0070C0"/>
                </a:solidFill>
              </a:endParaRPr>
            </a:p>
          </p:txBody>
        </p:sp>
        <p:sp>
          <p:nvSpPr>
            <p:cNvPr id="12" name="ZoneTexte 7"/>
            <p:cNvSpPr txBox="1">
              <a:spLocks noChangeArrowheads="1"/>
            </p:cNvSpPr>
            <p:nvPr/>
          </p:nvSpPr>
          <p:spPr bwMode="auto">
            <a:xfrm>
              <a:off x="3095836" y="2060848"/>
              <a:ext cx="273630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2400" b="1" dirty="0" smtClean="0">
                  <a:solidFill>
                    <a:srgbClr val="0070C0"/>
                  </a:solidFill>
                </a:rPr>
                <a:t>Cellule IAO/CAO</a:t>
              </a:r>
              <a:endParaRPr lang="fr-FR" sz="2400" b="1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24" name="Connecteur droit 23"/>
          <p:cNvCxnSpPr>
            <a:stCxn id="11" idx="4"/>
            <a:endCxn id="33" idx="0"/>
          </p:cNvCxnSpPr>
          <p:nvPr/>
        </p:nvCxnSpPr>
        <p:spPr>
          <a:xfrm flipH="1">
            <a:off x="4741654" y="2430125"/>
            <a:ext cx="2133" cy="1574939"/>
          </a:xfrm>
          <a:prstGeom prst="line">
            <a:avLst/>
          </a:prstGeom>
          <a:ln w="50800">
            <a:solidFill>
              <a:srgbClr val="0070C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e 30"/>
          <p:cNvGrpSpPr/>
          <p:nvPr/>
        </p:nvGrpSpPr>
        <p:grpSpPr>
          <a:xfrm>
            <a:off x="421174" y="4005064"/>
            <a:ext cx="2448272" cy="1656184"/>
            <a:chOff x="395536" y="3717032"/>
            <a:chExt cx="2448272" cy="1656184"/>
          </a:xfrm>
        </p:grpSpPr>
        <p:sp>
          <p:nvSpPr>
            <p:cNvPr id="27" name="Rectangle à coins arrondis 26"/>
            <p:cNvSpPr/>
            <p:nvPr/>
          </p:nvSpPr>
          <p:spPr>
            <a:xfrm>
              <a:off x="395536" y="3717032"/>
              <a:ext cx="2448272" cy="1656184"/>
            </a:xfrm>
            <a:prstGeom prst="roundRect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659196" y="3895232"/>
              <a:ext cx="187220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0070C0"/>
                  </a:solidFill>
                </a:rPr>
                <a:t>Organisation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rgbClr val="0070C0"/>
                  </a:solidFill>
                </a:rPr>
                <a:t> Structure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rgbClr val="0070C0"/>
                  </a:solidFill>
                </a:rPr>
                <a:t> BD mécanique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rgbClr val="0070C0"/>
                  </a:solidFill>
                </a:rPr>
                <a:t> Contacts</a:t>
              </a:r>
            </a:p>
          </p:txBody>
        </p:sp>
      </p:grpSp>
      <p:grpSp>
        <p:nvGrpSpPr>
          <p:cNvPr id="9" name="Groupe 36"/>
          <p:cNvGrpSpPr/>
          <p:nvPr/>
        </p:nvGrpSpPr>
        <p:grpSpPr>
          <a:xfrm>
            <a:off x="6397838" y="4005064"/>
            <a:ext cx="2448272" cy="1656184"/>
            <a:chOff x="395536" y="3717032"/>
            <a:chExt cx="2448272" cy="1656184"/>
          </a:xfrm>
        </p:grpSpPr>
        <p:sp>
          <p:nvSpPr>
            <p:cNvPr id="38" name="Rectangle à coins arrondis 37"/>
            <p:cNvSpPr/>
            <p:nvPr/>
          </p:nvSpPr>
          <p:spPr>
            <a:xfrm>
              <a:off x="395536" y="3717032"/>
              <a:ext cx="2448272" cy="1656184"/>
            </a:xfrm>
            <a:prstGeom prst="roundRect">
              <a:avLst/>
            </a:prstGeom>
            <a:noFill/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603014" y="3893695"/>
              <a:ext cx="211260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chemeClr val="accent2"/>
                  </a:solidFill>
                </a:rPr>
                <a:t>Evolutions</a:t>
              </a:r>
              <a:endParaRPr lang="fr-FR" sz="2000" dirty="0" smtClean="0">
                <a:solidFill>
                  <a:schemeClr val="accent2"/>
                </a:solidFill>
              </a:endParaRP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chemeClr val="accent2"/>
                  </a:solidFill>
                </a:rPr>
                <a:t> Atrium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chemeClr val="accent2"/>
                  </a:solidFill>
                </a:rPr>
                <a:t> </a:t>
              </a:r>
              <a:r>
                <a:rPr lang="fr-FR" sz="2000" dirty="0" err="1" smtClean="0">
                  <a:solidFill>
                    <a:schemeClr val="accent2"/>
                  </a:solidFill>
                </a:rPr>
                <a:t>Enovia</a:t>
              </a:r>
              <a:r>
                <a:rPr lang="fr-FR" sz="2000" dirty="0" smtClean="0">
                  <a:solidFill>
                    <a:schemeClr val="accent2"/>
                  </a:solidFill>
                </a:rPr>
                <a:t> V6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chemeClr val="accent2"/>
                  </a:solidFill>
                </a:rPr>
                <a:t> Questions ?</a:t>
              </a:r>
              <a:endParaRPr lang="fr-FR" sz="2000" dirty="0">
                <a:solidFill>
                  <a:schemeClr val="accent2"/>
                </a:solidFill>
              </a:endParaRPr>
            </a:p>
          </p:txBody>
        </p:sp>
      </p:grpSp>
      <p:cxnSp>
        <p:nvCxnSpPr>
          <p:cNvPr id="46" name="Connecteur droit 45"/>
          <p:cNvCxnSpPr>
            <a:stCxn id="11" idx="3"/>
            <a:endCxn id="27" idx="0"/>
          </p:cNvCxnSpPr>
          <p:nvPr/>
        </p:nvCxnSpPr>
        <p:spPr>
          <a:xfrm flipH="1">
            <a:off x="1645310" y="2277383"/>
            <a:ext cx="2067431" cy="1727681"/>
          </a:xfrm>
          <a:prstGeom prst="line">
            <a:avLst/>
          </a:prstGeom>
          <a:ln w="50800">
            <a:solidFill>
              <a:srgbClr val="0070C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stCxn id="11" idx="5"/>
            <a:endCxn id="38" idx="0"/>
          </p:cNvCxnSpPr>
          <p:nvPr/>
        </p:nvCxnSpPr>
        <p:spPr>
          <a:xfrm>
            <a:off x="5774833" y="2277383"/>
            <a:ext cx="1847141" cy="1727681"/>
          </a:xfrm>
          <a:prstGeom prst="line">
            <a:avLst/>
          </a:prstGeom>
          <a:ln w="50800">
            <a:solidFill>
              <a:srgbClr val="0070C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2484438" y="115888"/>
            <a:ext cx="6048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200" b="1" dirty="0" smtClean="0">
                <a:solidFill>
                  <a:schemeClr val="accent2"/>
                </a:solidFill>
              </a:rPr>
              <a:t>Structure de la présentation</a:t>
            </a:r>
            <a:endParaRPr lang="fr-FR" sz="2200" b="1" dirty="0">
              <a:solidFill>
                <a:schemeClr val="accent2"/>
              </a:solidFill>
            </a:endParaRPr>
          </a:p>
        </p:txBody>
      </p:sp>
      <p:grpSp>
        <p:nvGrpSpPr>
          <p:cNvPr id="22" name="Groupe 31"/>
          <p:cNvGrpSpPr/>
          <p:nvPr/>
        </p:nvGrpSpPr>
        <p:grpSpPr>
          <a:xfrm>
            <a:off x="3275856" y="4005064"/>
            <a:ext cx="2880320" cy="1656184"/>
            <a:chOff x="395536" y="3717032"/>
            <a:chExt cx="2448272" cy="1656184"/>
          </a:xfrm>
        </p:grpSpPr>
        <p:sp>
          <p:nvSpPr>
            <p:cNvPr id="23" name="Rectangle à coins arrondis 22"/>
            <p:cNvSpPr/>
            <p:nvPr/>
          </p:nvSpPr>
          <p:spPr>
            <a:xfrm>
              <a:off x="395536" y="3717032"/>
              <a:ext cx="2448272" cy="1656184"/>
            </a:xfrm>
            <a:prstGeom prst="roundRect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70C0"/>
                </a:solidFill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513914" y="3861048"/>
              <a:ext cx="221879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0070C0"/>
                  </a:solidFill>
                </a:rPr>
                <a:t>Soutien aux Labos</a:t>
              </a:r>
              <a:endParaRPr lang="fr-FR" sz="2000" dirty="0" smtClean="0">
                <a:solidFill>
                  <a:srgbClr val="0070C0"/>
                </a:solidFill>
              </a:endParaRP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rgbClr val="0070C0"/>
                  </a:solidFill>
                </a:rPr>
                <a:t> Support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rgbClr val="0070C0"/>
                  </a:solidFill>
                </a:rPr>
                <a:t> </a:t>
              </a:r>
              <a:r>
                <a:rPr lang="fr-FR" sz="2000" dirty="0" err="1" smtClean="0">
                  <a:solidFill>
                    <a:srgbClr val="0070C0"/>
                  </a:solidFill>
                </a:rPr>
                <a:t>Catia</a:t>
              </a:r>
              <a:r>
                <a:rPr lang="fr-FR" sz="2000" dirty="0" smtClean="0">
                  <a:solidFill>
                    <a:srgbClr val="0070C0"/>
                  </a:solidFill>
                </a:rPr>
                <a:t>/</a:t>
              </a:r>
              <a:r>
                <a:rPr lang="fr-FR" sz="2000" dirty="0" err="1" smtClean="0">
                  <a:solidFill>
                    <a:srgbClr val="0070C0"/>
                  </a:solidFill>
                </a:rPr>
                <a:t>Smarteam</a:t>
              </a:r>
              <a:endParaRPr lang="fr-FR" sz="2000" dirty="0" smtClean="0">
                <a:solidFill>
                  <a:srgbClr val="0070C0"/>
                </a:solidFill>
              </a:endParaRP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rgbClr val="0070C0"/>
                  </a:solidFill>
                </a:rPr>
                <a:t> ANSYS 15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Octobre 2014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z="1300" smtClean="0">
                <a:solidFill>
                  <a:schemeClr val="accent2"/>
                </a:solidFill>
                <a:latin typeface="Arial" charset="0"/>
              </a:rPr>
              <a:pPr/>
              <a:t>13</a:t>
            </a:fld>
            <a:endParaRPr lang="fr-FR" sz="13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Walter - Perrier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484438" y="115888"/>
            <a:ext cx="6048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200" b="1" dirty="0" smtClean="0">
                <a:solidFill>
                  <a:schemeClr val="accent2"/>
                </a:solidFill>
              </a:rPr>
              <a:t>Evolutions : Atrium</a:t>
            </a:r>
            <a:endParaRPr lang="fr-FR" sz="2200" b="1" dirty="0">
              <a:solidFill>
                <a:schemeClr val="accent2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2195736" y="908720"/>
            <a:ext cx="694826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 smtClean="0">
                <a:solidFill>
                  <a:srgbClr val="0070C0"/>
                </a:solidFill>
              </a:rPr>
              <a:t>	Evolution de l'outil de GED EDMS vers </a:t>
            </a:r>
            <a:r>
              <a:rPr lang="fr-FR" b="1" dirty="0" err="1" smtClean="0">
                <a:solidFill>
                  <a:srgbClr val="0070C0"/>
                </a:solidFill>
              </a:rPr>
              <a:t>Nuxeo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endParaRPr lang="fr-FR" sz="1600" b="1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Equipe Projet supervisée par la Direction Technique :</a:t>
            </a:r>
          </a:p>
          <a:p>
            <a:pPr lvl="1">
              <a:spcBef>
                <a:spcPct val="50000"/>
              </a:spcBef>
            </a:pPr>
            <a:r>
              <a:rPr lang="fr-FR" sz="1600" dirty="0" smtClean="0">
                <a:solidFill>
                  <a:srgbClr val="0070C0"/>
                </a:solidFill>
              </a:rPr>
              <a:t>- </a:t>
            </a:r>
            <a:r>
              <a:rPr lang="fr-FR" sz="1600" b="1" dirty="0" smtClean="0">
                <a:solidFill>
                  <a:srgbClr val="0070C0"/>
                </a:solidFill>
              </a:rPr>
              <a:t>Chef de projet </a:t>
            </a:r>
            <a:r>
              <a:rPr lang="fr-FR" sz="1600" dirty="0" smtClean="0">
                <a:solidFill>
                  <a:srgbClr val="0070C0"/>
                </a:solidFill>
              </a:rPr>
              <a:t>: </a:t>
            </a:r>
            <a:r>
              <a:rPr lang="fr-FR" sz="1600" i="1" dirty="0" smtClean="0">
                <a:solidFill>
                  <a:srgbClr val="0070C0"/>
                </a:solidFill>
              </a:rPr>
              <a:t>Christian Arnault </a:t>
            </a:r>
            <a:r>
              <a:rPr lang="fr-FR" sz="1600" dirty="0" smtClean="0">
                <a:solidFill>
                  <a:srgbClr val="0070C0"/>
                </a:solidFill>
              </a:rPr>
              <a:t>(LAL)</a:t>
            </a:r>
          </a:p>
          <a:p>
            <a:pPr lvl="1">
              <a:spcBef>
                <a:spcPct val="50000"/>
              </a:spcBef>
            </a:pPr>
            <a:r>
              <a:rPr lang="fr-FR" sz="1600" dirty="0" smtClean="0">
                <a:solidFill>
                  <a:srgbClr val="0070C0"/>
                </a:solidFill>
              </a:rPr>
              <a:t>- </a:t>
            </a:r>
            <a:r>
              <a:rPr lang="fr-FR" sz="1600" b="1" dirty="0" smtClean="0">
                <a:solidFill>
                  <a:srgbClr val="0070C0"/>
                </a:solidFill>
              </a:rPr>
              <a:t>Expertise EDMS &amp; Paramétrage Atrium</a:t>
            </a:r>
          </a:p>
          <a:p>
            <a:pPr lvl="1">
              <a:spcBef>
                <a:spcPct val="50000"/>
              </a:spcBef>
            </a:pPr>
            <a:r>
              <a:rPr lang="fr-FR" sz="1600" i="1" dirty="0" smtClean="0">
                <a:solidFill>
                  <a:srgbClr val="0070C0"/>
                </a:solidFill>
              </a:rPr>
              <a:t>	Pierre-Etienne </a:t>
            </a:r>
            <a:r>
              <a:rPr lang="fr-FR" sz="1600" i="1" dirty="0" err="1" smtClean="0">
                <a:solidFill>
                  <a:srgbClr val="0070C0"/>
                </a:solidFill>
              </a:rPr>
              <a:t>Macchi</a:t>
            </a:r>
            <a:r>
              <a:rPr lang="fr-FR" sz="1600" i="1" dirty="0" smtClean="0">
                <a:solidFill>
                  <a:srgbClr val="0070C0"/>
                </a:solidFill>
              </a:rPr>
              <a:t>, Jean-René Rouet  </a:t>
            </a:r>
            <a:r>
              <a:rPr lang="fr-FR" sz="1600" dirty="0" smtClean="0">
                <a:solidFill>
                  <a:srgbClr val="0070C0"/>
                </a:solidFill>
              </a:rPr>
              <a:t>&amp; </a:t>
            </a:r>
            <a:r>
              <a:rPr lang="fr-FR" sz="1600" i="1" dirty="0" smtClean="0">
                <a:solidFill>
                  <a:srgbClr val="0070C0"/>
                </a:solidFill>
              </a:rPr>
              <a:t>Dominique Cathala</a:t>
            </a:r>
            <a:r>
              <a:rPr lang="fr-FR" sz="1600" dirty="0" smtClean="0">
                <a:solidFill>
                  <a:srgbClr val="0070C0"/>
                </a:solidFill>
              </a:rPr>
              <a:t> (CC)</a:t>
            </a:r>
          </a:p>
          <a:p>
            <a:pPr lvl="1">
              <a:spcBef>
                <a:spcPct val="50000"/>
              </a:spcBef>
              <a:buFontTx/>
              <a:buChar char="-"/>
            </a:pPr>
            <a:r>
              <a:rPr lang="fr-FR" sz="1600" b="1" dirty="0" smtClean="0">
                <a:solidFill>
                  <a:srgbClr val="0070C0"/>
                </a:solidFill>
              </a:rPr>
              <a:t> Configuration Atrium &amp; Support utilisateurs </a:t>
            </a:r>
            <a:r>
              <a:rPr lang="fr-FR" sz="1600" dirty="0" smtClean="0">
                <a:solidFill>
                  <a:srgbClr val="0070C0"/>
                </a:solidFill>
              </a:rPr>
              <a:t>: </a:t>
            </a:r>
            <a:r>
              <a:rPr lang="fr-FR" sz="1600" i="1" dirty="0" smtClean="0">
                <a:solidFill>
                  <a:srgbClr val="0070C0"/>
                </a:solidFill>
              </a:rPr>
              <a:t>Cellule IAO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Définition des besoins 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Configuration et  paramétrage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Adaptation OTRS du Centre de Calcul pour héberger les tickets Atrium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Formations Administrateurs : </a:t>
            </a:r>
            <a:r>
              <a:rPr lang="fr-FR" sz="1600" dirty="0" smtClean="0">
                <a:solidFill>
                  <a:schemeClr val="accent2"/>
                </a:solidFill>
              </a:rPr>
              <a:t>Décembre 2013 </a:t>
            </a:r>
            <a:r>
              <a:rPr lang="fr-FR" sz="1600" dirty="0" smtClean="0">
                <a:solidFill>
                  <a:srgbClr val="0070C0"/>
                </a:solidFill>
              </a:rPr>
              <a:t>&amp; </a:t>
            </a:r>
            <a:r>
              <a:rPr lang="fr-FR" sz="1600" dirty="0" smtClean="0">
                <a:solidFill>
                  <a:schemeClr val="accent2"/>
                </a:solidFill>
              </a:rPr>
              <a:t>Décembre 2014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fr-FR" sz="1600" dirty="0">
                <a:solidFill>
                  <a:srgbClr val="0070C0"/>
                </a:solidFill>
              </a:rPr>
              <a:t> </a:t>
            </a:r>
            <a:r>
              <a:rPr lang="fr-FR" sz="1600" dirty="0" smtClean="0">
                <a:solidFill>
                  <a:srgbClr val="0070C0"/>
                </a:solidFill>
              </a:rPr>
              <a:t>Phase de validation par projets pilotes : </a:t>
            </a:r>
            <a:r>
              <a:rPr lang="fr-FR" sz="1600" dirty="0" smtClean="0">
                <a:solidFill>
                  <a:schemeClr val="accent2"/>
                </a:solidFill>
              </a:rPr>
              <a:t>Avril à Octobre 2014 </a:t>
            </a:r>
          </a:p>
          <a:p>
            <a:pPr>
              <a:spcBef>
                <a:spcPct val="50000"/>
              </a:spcBef>
            </a:pPr>
            <a:endParaRPr lang="fr-FR" sz="800" b="1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fr-FR" sz="2000" b="1" dirty="0" smtClean="0">
                <a:solidFill>
                  <a:schemeClr val="accent2"/>
                </a:solidFill>
              </a:rPr>
              <a:t>=&gt; Ouverture d'Atrium : Octobre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Octobre 2014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z="1300" smtClean="0">
                <a:solidFill>
                  <a:schemeClr val="accent2"/>
                </a:solidFill>
                <a:latin typeface="Arial" charset="0"/>
              </a:rPr>
              <a:pPr/>
              <a:t>14</a:t>
            </a:fld>
            <a:endParaRPr lang="fr-FR" sz="13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Walter - Perrier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484438" y="115888"/>
            <a:ext cx="6048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200" b="1" dirty="0" smtClean="0">
                <a:solidFill>
                  <a:schemeClr val="accent2"/>
                </a:solidFill>
              </a:rPr>
              <a:t>Evolutions : Atrium</a:t>
            </a:r>
            <a:endParaRPr lang="fr-FR" sz="2200" b="1" dirty="0">
              <a:solidFill>
                <a:schemeClr val="accent2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0" y="5733256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 dirty="0" smtClean="0">
                <a:solidFill>
                  <a:schemeClr val="accent1"/>
                </a:solidFill>
              </a:rPr>
              <a:t>https</a:t>
            </a:r>
            <a:r>
              <a:rPr lang="fr-FR" sz="2400" b="1" dirty="0">
                <a:solidFill>
                  <a:schemeClr val="accent1"/>
                </a:solidFill>
              </a:rPr>
              <a:t>://atrium.in2p3.fr/</a:t>
            </a:r>
            <a:endParaRPr lang="fr-FR" sz="2400" b="1" dirty="0" smtClean="0">
              <a:solidFill>
                <a:schemeClr val="accent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0"/>
          <a:stretch/>
        </p:blipFill>
        <p:spPr bwMode="auto">
          <a:xfrm>
            <a:off x="827957" y="1514166"/>
            <a:ext cx="7704856" cy="421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921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73"/>
            <a:ext cx="9144000" cy="686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Octobre 2014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z="1300" smtClean="0">
                <a:solidFill>
                  <a:schemeClr val="accent2"/>
                </a:solidFill>
                <a:latin typeface="Arial" charset="0"/>
              </a:rPr>
              <a:pPr/>
              <a:t>15</a:t>
            </a:fld>
            <a:endParaRPr lang="fr-FR" sz="13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Walter - Perrier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484438" y="115888"/>
            <a:ext cx="6048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200" b="1" dirty="0" smtClean="0">
                <a:solidFill>
                  <a:schemeClr val="accent2"/>
                </a:solidFill>
              </a:rPr>
              <a:t>Evolutions : Enovia V6</a:t>
            </a:r>
            <a:endParaRPr lang="fr-FR" sz="2200" b="1" dirty="0">
              <a:solidFill>
                <a:schemeClr val="accent2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907704" y="1039284"/>
            <a:ext cx="723629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 smtClean="0">
                <a:solidFill>
                  <a:srgbClr val="0070C0"/>
                </a:solidFill>
              </a:rPr>
              <a:t>Démonstrateur 3D </a:t>
            </a:r>
            <a:r>
              <a:rPr lang="fr-FR" sz="1600" b="1" dirty="0" err="1" smtClean="0">
                <a:solidFill>
                  <a:srgbClr val="0070C0"/>
                </a:solidFill>
              </a:rPr>
              <a:t>Experience</a:t>
            </a:r>
            <a:r>
              <a:rPr lang="fr-FR" sz="1600" b="1" dirty="0" smtClean="0">
                <a:solidFill>
                  <a:srgbClr val="0070C0"/>
                </a:solidFill>
              </a:rPr>
              <a:t> Plateforme 2014x :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En collaboration avec le RDM (Réseau Des Mécaniciens du CNRS)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Base de données nationale globale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Installation des clients CATIA V6 avec scripts et ouverture ports</a:t>
            </a:r>
          </a:p>
          <a:p>
            <a:pPr lvl="1">
              <a:spcBef>
                <a:spcPct val="50000"/>
              </a:spcBef>
            </a:pPr>
            <a:r>
              <a:rPr lang="fr-FR" sz="1600" dirty="0" smtClean="0">
                <a:solidFill>
                  <a:srgbClr val="0070C0"/>
                </a:solidFill>
              </a:rPr>
              <a:t> 	Dans un labo CNRS-INSU avec FAI privé =&gt; </a:t>
            </a:r>
            <a:r>
              <a:rPr lang="fr-FR" sz="1600" dirty="0" smtClean="0">
                <a:solidFill>
                  <a:schemeClr val="accent2"/>
                </a:solidFill>
              </a:rPr>
              <a:t>OK!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Prérequis R2014x =&gt; </a:t>
            </a:r>
            <a:r>
              <a:rPr lang="fr-FR" sz="1600" dirty="0" smtClean="0">
                <a:solidFill>
                  <a:schemeClr val="accent2"/>
                </a:solidFill>
              </a:rPr>
              <a:t>Windows 7 64 bits</a:t>
            </a:r>
          </a:p>
          <a:p>
            <a:pPr>
              <a:spcBef>
                <a:spcPct val="50000"/>
              </a:spcBef>
            </a:pPr>
            <a:endParaRPr lang="fr-FR" sz="1600" dirty="0" smtClean="0">
              <a:solidFill>
                <a:srgbClr val="003399"/>
              </a:solidFill>
            </a:endParaRPr>
          </a:p>
        </p:txBody>
      </p:sp>
      <p:pic>
        <p:nvPicPr>
          <p:cNvPr id="12" name="Picture 2" descr="D:\Réunions\Resp Technique\2012-03-14_Images-pres-RT\Eclate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429000"/>
            <a:ext cx="4478185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Octobre 2014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z="1300" smtClean="0">
                <a:solidFill>
                  <a:schemeClr val="accent2"/>
                </a:solidFill>
                <a:latin typeface="Arial" charset="0"/>
              </a:rPr>
              <a:pPr/>
              <a:t>16</a:t>
            </a:fld>
            <a:endParaRPr lang="fr-FR" sz="13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Walter - Perrier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484438" y="115888"/>
            <a:ext cx="6048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200" b="1" dirty="0" smtClean="0">
                <a:solidFill>
                  <a:schemeClr val="accent2"/>
                </a:solidFill>
              </a:rPr>
              <a:t>Evolutions: Questions?</a:t>
            </a:r>
            <a:endParaRPr lang="fr-FR" sz="2200" b="1" dirty="0">
              <a:solidFill>
                <a:schemeClr val="accent2"/>
              </a:solidFill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835696" y="2708920"/>
            <a:ext cx="730830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4400" b="1" dirty="0" smtClean="0">
                <a:solidFill>
                  <a:srgbClr val="0070C0"/>
                </a:solidFill>
              </a:rPr>
              <a:t>Avez-vous des questions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73"/>
            <a:ext cx="9144000" cy="686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Octobre 2014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z="1300" smtClean="0">
                <a:solidFill>
                  <a:schemeClr val="accent2"/>
                </a:solidFill>
                <a:latin typeface="Arial" charset="0"/>
              </a:rPr>
              <a:pPr/>
              <a:t>2</a:t>
            </a:fld>
            <a:endParaRPr lang="fr-FR" sz="13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Walter - Perrier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grpSp>
        <p:nvGrpSpPr>
          <p:cNvPr id="2" name="Groupe 8"/>
          <p:cNvGrpSpPr>
            <a:grpSpLocks/>
          </p:cNvGrpSpPr>
          <p:nvPr/>
        </p:nvGrpSpPr>
        <p:grpSpPr bwMode="auto">
          <a:xfrm>
            <a:off x="3285668" y="1387138"/>
            <a:ext cx="2916238" cy="1042987"/>
            <a:chOff x="2951820" y="1808820"/>
            <a:chExt cx="2916324" cy="1044116"/>
          </a:xfrm>
          <a:noFill/>
        </p:grpSpPr>
        <p:sp>
          <p:nvSpPr>
            <p:cNvPr id="11" name="Ellipse 10"/>
            <p:cNvSpPr/>
            <p:nvPr/>
          </p:nvSpPr>
          <p:spPr>
            <a:xfrm>
              <a:off x="2951820" y="1808820"/>
              <a:ext cx="2916324" cy="1044116"/>
            </a:xfrm>
            <a:prstGeom prst="ellipse">
              <a:avLst/>
            </a:prstGeom>
            <a:grpFill/>
            <a:ln w="25400">
              <a:solidFill>
                <a:srgbClr val="0070C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2200" dirty="0">
                <a:solidFill>
                  <a:srgbClr val="0070C0"/>
                </a:solidFill>
              </a:endParaRPr>
            </a:p>
          </p:txBody>
        </p:sp>
        <p:sp>
          <p:nvSpPr>
            <p:cNvPr id="12" name="ZoneTexte 7"/>
            <p:cNvSpPr txBox="1">
              <a:spLocks noChangeArrowheads="1"/>
            </p:cNvSpPr>
            <p:nvPr/>
          </p:nvSpPr>
          <p:spPr bwMode="auto">
            <a:xfrm>
              <a:off x="3095836" y="2060848"/>
              <a:ext cx="273630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2400" b="1" dirty="0" smtClean="0">
                  <a:solidFill>
                    <a:srgbClr val="0070C0"/>
                  </a:solidFill>
                </a:rPr>
                <a:t>Cellule IAO/CAO</a:t>
              </a:r>
              <a:endParaRPr lang="fr-FR" sz="2400" b="1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24" name="Connecteur droit 23"/>
          <p:cNvCxnSpPr>
            <a:stCxn id="11" idx="4"/>
            <a:endCxn id="33" idx="0"/>
          </p:cNvCxnSpPr>
          <p:nvPr/>
        </p:nvCxnSpPr>
        <p:spPr>
          <a:xfrm flipH="1">
            <a:off x="4741654" y="2430125"/>
            <a:ext cx="2133" cy="1574939"/>
          </a:xfrm>
          <a:prstGeom prst="line">
            <a:avLst/>
          </a:prstGeom>
          <a:ln w="50800">
            <a:solidFill>
              <a:srgbClr val="0070C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e 30"/>
          <p:cNvGrpSpPr/>
          <p:nvPr/>
        </p:nvGrpSpPr>
        <p:grpSpPr>
          <a:xfrm>
            <a:off x="421174" y="4005064"/>
            <a:ext cx="2448272" cy="1656184"/>
            <a:chOff x="395536" y="3717032"/>
            <a:chExt cx="2448272" cy="1656184"/>
          </a:xfrm>
        </p:grpSpPr>
        <p:sp>
          <p:nvSpPr>
            <p:cNvPr id="27" name="Rectangle à coins arrondis 26"/>
            <p:cNvSpPr/>
            <p:nvPr/>
          </p:nvSpPr>
          <p:spPr>
            <a:xfrm>
              <a:off x="395536" y="3717032"/>
              <a:ext cx="2448272" cy="1656184"/>
            </a:xfrm>
            <a:prstGeom prst="roundRect">
              <a:avLst/>
            </a:prstGeom>
            <a:noFill/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659196" y="3895232"/>
              <a:ext cx="187220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chemeClr val="accent2"/>
                  </a:solidFill>
                </a:rPr>
                <a:t>Organisation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chemeClr val="accent2"/>
                  </a:solidFill>
                </a:rPr>
                <a:t> Structure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chemeClr val="accent2"/>
                  </a:solidFill>
                </a:rPr>
                <a:t> BD mécanique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chemeClr val="accent2"/>
                  </a:solidFill>
                </a:rPr>
                <a:t> Contacts</a:t>
              </a:r>
            </a:p>
          </p:txBody>
        </p:sp>
      </p:grpSp>
      <p:grpSp>
        <p:nvGrpSpPr>
          <p:cNvPr id="9" name="Groupe 36"/>
          <p:cNvGrpSpPr/>
          <p:nvPr/>
        </p:nvGrpSpPr>
        <p:grpSpPr>
          <a:xfrm>
            <a:off x="6397838" y="4005064"/>
            <a:ext cx="2448272" cy="1656184"/>
            <a:chOff x="395536" y="3717032"/>
            <a:chExt cx="2448272" cy="1656184"/>
          </a:xfrm>
        </p:grpSpPr>
        <p:sp>
          <p:nvSpPr>
            <p:cNvPr id="38" name="Rectangle à coins arrondis 37"/>
            <p:cNvSpPr/>
            <p:nvPr/>
          </p:nvSpPr>
          <p:spPr>
            <a:xfrm>
              <a:off x="395536" y="3717032"/>
              <a:ext cx="2448272" cy="1656184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603014" y="3893695"/>
              <a:ext cx="211260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0070C0"/>
                  </a:solidFill>
                </a:rPr>
                <a:t>Evolutions</a:t>
              </a:r>
              <a:endParaRPr lang="fr-FR" sz="2000" dirty="0" smtClean="0">
                <a:solidFill>
                  <a:srgbClr val="0070C0"/>
                </a:solidFill>
              </a:endParaRP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rgbClr val="0070C0"/>
                  </a:solidFill>
                </a:rPr>
                <a:t> Atrium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rgbClr val="0070C0"/>
                  </a:solidFill>
                </a:rPr>
                <a:t> </a:t>
              </a:r>
              <a:r>
                <a:rPr lang="fr-FR" sz="2000" dirty="0" err="1" smtClean="0">
                  <a:solidFill>
                    <a:srgbClr val="0070C0"/>
                  </a:solidFill>
                </a:rPr>
                <a:t>Enovia</a:t>
              </a:r>
              <a:r>
                <a:rPr lang="fr-FR" sz="2000" dirty="0" smtClean="0">
                  <a:solidFill>
                    <a:srgbClr val="0070C0"/>
                  </a:solidFill>
                </a:rPr>
                <a:t> V6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rgbClr val="0070C0"/>
                  </a:solidFill>
                </a:rPr>
                <a:t> Questions ?</a:t>
              </a:r>
              <a:endParaRPr lang="fr-FR" sz="2000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46" name="Connecteur droit 45"/>
          <p:cNvCxnSpPr>
            <a:stCxn id="11" idx="3"/>
            <a:endCxn id="27" idx="0"/>
          </p:cNvCxnSpPr>
          <p:nvPr/>
        </p:nvCxnSpPr>
        <p:spPr>
          <a:xfrm flipH="1">
            <a:off x="1645310" y="2277383"/>
            <a:ext cx="2067431" cy="1727681"/>
          </a:xfrm>
          <a:prstGeom prst="line">
            <a:avLst/>
          </a:prstGeom>
          <a:ln w="50800">
            <a:solidFill>
              <a:srgbClr val="0070C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stCxn id="11" idx="5"/>
            <a:endCxn id="38" idx="0"/>
          </p:cNvCxnSpPr>
          <p:nvPr/>
        </p:nvCxnSpPr>
        <p:spPr>
          <a:xfrm>
            <a:off x="5774833" y="2277383"/>
            <a:ext cx="1847141" cy="1727681"/>
          </a:xfrm>
          <a:prstGeom prst="line">
            <a:avLst/>
          </a:prstGeom>
          <a:ln w="50800">
            <a:solidFill>
              <a:srgbClr val="0070C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2484438" y="115888"/>
            <a:ext cx="6048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200" b="1" dirty="0" smtClean="0">
                <a:solidFill>
                  <a:schemeClr val="accent2"/>
                </a:solidFill>
              </a:rPr>
              <a:t>Structure de la présentation</a:t>
            </a:r>
            <a:endParaRPr lang="fr-FR" sz="2200" b="1" dirty="0">
              <a:solidFill>
                <a:schemeClr val="accent2"/>
              </a:solidFill>
            </a:endParaRPr>
          </a:p>
        </p:txBody>
      </p:sp>
      <p:grpSp>
        <p:nvGrpSpPr>
          <p:cNvPr id="23" name="Groupe 31"/>
          <p:cNvGrpSpPr/>
          <p:nvPr/>
        </p:nvGrpSpPr>
        <p:grpSpPr>
          <a:xfrm>
            <a:off x="3275856" y="4005064"/>
            <a:ext cx="2880320" cy="1656184"/>
            <a:chOff x="395536" y="3717032"/>
            <a:chExt cx="2448272" cy="1656184"/>
          </a:xfrm>
        </p:grpSpPr>
        <p:sp>
          <p:nvSpPr>
            <p:cNvPr id="25" name="Rectangle à coins arrondis 24"/>
            <p:cNvSpPr/>
            <p:nvPr/>
          </p:nvSpPr>
          <p:spPr>
            <a:xfrm>
              <a:off x="395536" y="3717032"/>
              <a:ext cx="2448272" cy="1656184"/>
            </a:xfrm>
            <a:prstGeom prst="roundRect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70C0"/>
                </a:solidFill>
              </a:endParaRP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513914" y="3861048"/>
              <a:ext cx="221879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0070C0"/>
                  </a:solidFill>
                </a:rPr>
                <a:t>Soutien aux Labos</a:t>
              </a:r>
              <a:endParaRPr lang="fr-FR" sz="2000" dirty="0" smtClean="0">
                <a:solidFill>
                  <a:srgbClr val="0070C0"/>
                </a:solidFill>
              </a:endParaRP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rgbClr val="0070C0"/>
                  </a:solidFill>
                </a:rPr>
                <a:t> Support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rgbClr val="0070C0"/>
                  </a:solidFill>
                </a:rPr>
                <a:t> </a:t>
              </a:r>
              <a:r>
                <a:rPr lang="fr-FR" sz="2000" dirty="0" err="1" smtClean="0">
                  <a:solidFill>
                    <a:srgbClr val="0070C0"/>
                  </a:solidFill>
                </a:rPr>
                <a:t>Catia</a:t>
              </a:r>
              <a:r>
                <a:rPr lang="fr-FR" sz="2000" dirty="0" smtClean="0">
                  <a:solidFill>
                    <a:srgbClr val="0070C0"/>
                  </a:solidFill>
                </a:rPr>
                <a:t>/</a:t>
              </a:r>
              <a:r>
                <a:rPr lang="fr-FR" sz="2000" dirty="0" err="1" smtClean="0">
                  <a:solidFill>
                    <a:srgbClr val="0070C0"/>
                  </a:solidFill>
                </a:rPr>
                <a:t>Smarteam</a:t>
              </a:r>
              <a:endParaRPr lang="fr-FR" sz="2000" dirty="0" smtClean="0">
                <a:solidFill>
                  <a:srgbClr val="0070C0"/>
                </a:solidFill>
              </a:endParaRP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rgbClr val="0070C0"/>
                  </a:solidFill>
                </a:rPr>
                <a:t> ANSYS 15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Octobre 2014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z="1300" smtClean="0">
                <a:solidFill>
                  <a:schemeClr val="accent2"/>
                </a:solidFill>
                <a:latin typeface="Arial" charset="0"/>
              </a:rPr>
              <a:pPr/>
              <a:t>3</a:t>
            </a:fld>
            <a:endParaRPr lang="fr-FR" sz="13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Walter - Perrier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484438" y="115888"/>
            <a:ext cx="6048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200" b="1" dirty="0" smtClean="0">
                <a:solidFill>
                  <a:schemeClr val="accent2"/>
                </a:solidFill>
              </a:rPr>
              <a:t>Organisation : Structure de la Cellule IAO </a:t>
            </a:r>
            <a:endParaRPr lang="fr-FR" sz="2200" b="1" dirty="0">
              <a:solidFill>
                <a:schemeClr val="accent2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3419872" y="1412776"/>
            <a:ext cx="2520280" cy="52322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accent2"/>
                </a:solidFill>
              </a:rPr>
              <a:t>DAT  IN2P3</a:t>
            </a:r>
          </a:p>
          <a:p>
            <a:pPr algn="ctr"/>
            <a:r>
              <a:rPr lang="fr-FR" sz="1400" b="1" i="1" dirty="0" smtClean="0">
                <a:solidFill>
                  <a:srgbClr val="0070C0"/>
                </a:solidFill>
              </a:rPr>
              <a:t>Catherine Clerc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3389328" y="3292264"/>
            <a:ext cx="2592288" cy="1200329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Cellule IAO/CAO</a:t>
            </a:r>
          </a:p>
          <a:p>
            <a:pPr algn="ctr"/>
            <a:r>
              <a:rPr lang="fr-FR" b="1" i="1" dirty="0">
                <a:solidFill>
                  <a:srgbClr val="0070C0"/>
                </a:solidFill>
              </a:rPr>
              <a:t>Mathieu Walter Alexandre </a:t>
            </a:r>
            <a:r>
              <a:rPr lang="fr-FR" b="1" i="1" dirty="0" smtClean="0">
                <a:solidFill>
                  <a:srgbClr val="0070C0"/>
                </a:solidFill>
              </a:rPr>
              <a:t>Perrier</a:t>
            </a:r>
          </a:p>
          <a:p>
            <a:pPr algn="ctr"/>
            <a:r>
              <a:rPr lang="fr-FR" dirty="0" smtClean="0">
                <a:solidFill>
                  <a:srgbClr val="0070C0"/>
                </a:solidFill>
              </a:rPr>
              <a:t>Hébergement : CCIN2P3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539552" y="2636912"/>
            <a:ext cx="1944216" cy="95410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accent2"/>
                </a:solidFill>
              </a:rPr>
              <a:t>Expert Architecture Multi-sites</a:t>
            </a:r>
          </a:p>
          <a:p>
            <a:pPr algn="ctr"/>
            <a:r>
              <a:rPr lang="fr-FR" sz="1400" dirty="0" smtClean="0">
                <a:solidFill>
                  <a:srgbClr val="0070C0"/>
                </a:solidFill>
              </a:rPr>
              <a:t>(IPHC, 20% pour IAO)</a:t>
            </a:r>
          </a:p>
          <a:p>
            <a:pPr algn="ctr"/>
            <a:r>
              <a:rPr lang="fr-FR" sz="1400" b="1" i="1" dirty="0" smtClean="0">
                <a:solidFill>
                  <a:srgbClr val="0070C0"/>
                </a:solidFill>
              </a:rPr>
              <a:t>Cédric Muller</a:t>
            </a:r>
            <a:endParaRPr lang="fr-FR" sz="1400" b="1" i="1" dirty="0">
              <a:solidFill>
                <a:srgbClr val="0070C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6660232" y="3871749"/>
            <a:ext cx="2148054" cy="738664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accent2"/>
                </a:solidFill>
              </a:rPr>
              <a:t>Réseau calcul</a:t>
            </a:r>
          </a:p>
          <a:p>
            <a:pPr algn="ctr"/>
            <a:r>
              <a:rPr lang="fr-FR" sz="1400" b="1" i="1" dirty="0" smtClean="0">
                <a:solidFill>
                  <a:srgbClr val="0070C0"/>
                </a:solidFill>
              </a:rPr>
              <a:t>Pierre </a:t>
            </a:r>
            <a:r>
              <a:rPr lang="fr-FR" sz="1400" b="1" i="1" dirty="0" err="1" smtClean="0">
                <a:solidFill>
                  <a:srgbClr val="0070C0"/>
                </a:solidFill>
              </a:rPr>
              <a:t>Delebecque</a:t>
            </a:r>
            <a:r>
              <a:rPr lang="fr-FR" sz="1400" b="1" i="1" dirty="0" smtClean="0">
                <a:solidFill>
                  <a:srgbClr val="0070C0"/>
                </a:solidFill>
              </a:rPr>
              <a:t> (LAPP)</a:t>
            </a:r>
          </a:p>
          <a:p>
            <a:pPr algn="ctr"/>
            <a:r>
              <a:rPr lang="fr-FR" sz="1400" b="1" i="1" dirty="0" smtClean="0">
                <a:solidFill>
                  <a:srgbClr val="0070C0"/>
                </a:solidFill>
              </a:rPr>
              <a:t>Julien Giraud (LPSC)</a:t>
            </a:r>
            <a:endParaRPr lang="fr-FR" sz="1400" b="1" i="1" dirty="0">
              <a:solidFill>
                <a:srgbClr val="0070C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6660233" y="2744634"/>
            <a:ext cx="2148054" cy="738664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accent2"/>
                </a:solidFill>
              </a:rPr>
              <a:t>Expert Consultant</a:t>
            </a:r>
          </a:p>
          <a:p>
            <a:pPr algn="ctr"/>
            <a:r>
              <a:rPr lang="fr-FR" sz="1400" dirty="0" smtClean="0">
                <a:solidFill>
                  <a:srgbClr val="0070C0"/>
                </a:solidFill>
              </a:rPr>
              <a:t>(LPC Clermont)</a:t>
            </a:r>
          </a:p>
          <a:p>
            <a:pPr algn="ctr"/>
            <a:r>
              <a:rPr lang="fr-FR" sz="1400" b="1" i="1" dirty="0" smtClean="0">
                <a:solidFill>
                  <a:srgbClr val="0070C0"/>
                </a:solidFill>
              </a:rPr>
              <a:t>François </a:t>
            </a:r>
            <a:r>
              <a:rPr lang="fr-FR" sz="1400" b="1" i="1" dirty="0" err="1" smtClean="0">
                <a:solidFill>
                  <a:srgbClr val="0070C0"/>
                </a:solidFill>
              </a:rPr>
              <a:t>Daudon</a:t>
            </a:r>
            <a:endParaRPr lang="fr-FR" sz="1400" b="1" i="1" dirty="0">
              <a:solidFill>
                <a:srgbClr val="0070C0"/>
              </a:solidFill>
            </a:endParaRPr>
          </a:p>
        </p:txBody>
      </p:sp>
      <p:cxnSp>
        <p:nvCxnSpPr>
          <p:cNvPr id="33" name="Connecteur droit avec flèche 32"/>
          <p:cNvCxnSpPr>
            <a:stCxn id="28" idx="3"/>
            <a:endCxn id="30" idx="1"/>
          </p:cNvCxnSpPr>
          <p:nvPr/>
        </p:nvCxnSpPr>
        <p:spPr>
          <a:xfrm>
            <a:off x="5981616" y="3892429"/>
            <a:ext cx="678616" cy="348652"/>
          </a:xfrm>
          <a:prstGeom prst="straightConnector1">
            <a:avLst/>
          </a:prstGeom>
          <a:ln w="254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stCxn id="29" idx="3"/>
            <a:endCxn id="28" idx="1"/>
          </p:cNvCxnSpPr>
          <p:nvPr/>
        </p:nvCxnSpPr>
        <p:spPr>
          <a:xfrm>
            <a:off x="2483768" y="3113966"/>
            <a:ext cx="905560" cy="778463"/>
          </a:xfrm>
          <a:prstGeom prst="straightConnector1">
            <a:avLst/>
          </a:prstGeom>
          <a:ln w="254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>
            <a:stCxn id="28" idx="0"/>
            <a:endCxn id="27" idx="2"/>
          </p:cNvCxnSpPr>
          <p:nvPr/>
        </p:nvCxnSpPr>
        <p:spPr>
          <a:xfrm flipH="1" flipV="1">
            <a:off x="4680012" y="1935996"/>
            <a:ext cx="5460" cy="1356268"/>
          </a:xfrm>
          <a:prstGeom prst="straightConnector1">
            <a:avLst/>
          </a:prstGeom>
          <a:ln w="38100"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>
            <a:stCxn id="28" idx="3"/>
            <a:endCxn id="31" idx="1"/>
          </p:cNvCxnSpPr>
          <p:nvPr/>
        </p:nvCxnSpPr>
        <p:spPr>
          <a:xfrm flipV="1">
            <a:off x="5981616" y="3113966"/>
            <a:ext cx="678617" cy="778463"/>
          </a:xfrm>
          <a:prstGeom prst="straightConnector1">
            <a:avLst/>
          </a:prstGeom>
          <a:ln w="25400">
            <a:solidFill>
              <a:srgbClr val="00B05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>
            <a:off x="3563888" y="5419586"/>
            <a:ext cx="504056" cy="0"/>
          </a:xfrm>
          <a:prstGeom prst="straightConnector1">
            <a:avLst/>
          </a:prstGeom>
          <a:ln w="25400">
            <a:solidFill>
              <a:srgbClr val="00B05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>
            <a:off x="899592" y="5419586"/>
            <a:ext cx="504056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oneTexte 56"/>
          <p:cNvSpPr txBox="1"/>
          <p:nvPr/>
        </p:nvSpPr>
        <p:spPr>
          <a:xfrm>
            <a:off x="1475656" y="522920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Hiérarchie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6732240" y="522920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Collaboration</a:t>
            </a:r>
          </a:p>
        </p:txBody>
      </p:sp>
      <p:cxnSp>
        <p:nvCxnSpPr>
          <p:cNvPr id="63" name="Connecteur droit avec flèche 62"/>
          <p:cNvCxnSpPr/>
          <p:nvPr/>
        </p:nvCxnSpPr>
        <p:spPr>
          <a:xfrm>
            <a:off x="6156176" y="5428132"/>
            <a:ext cx="504056" cy="0"/>
          </a:xfrm>
          <a:prstGeom prst="straightConnector1">
            <a:avLst/>
          </a:prstGeom>
          <a:ln w="254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ZoneTexte 64"/>
          <p:cNvSpPr txBox="1"/>
          <p:nvPr/>
        </p:nvSpPr>
        <p:spPr>
          <a:xfrm>
            <a:off x="4139952" y="522920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C</a:t>
            </a:r>
            <a:r>
              <a:rPr lang="fr-FR" dirty="0" smtClean="0">
                <a:solidFill>
                  <a:srgbClr val="00B050"/>
                </a:solidFill>
              </a:rPr>
              <a:t>onseil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539552" y="4005064"/>
            <a:ext cx="1944216" cy="738664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accent2"/>
                </a:solidFill>
              </a:rPr>
              <a:t>Expert </a:t>
            </a:r>
            <a:r>
              <a:rPr lang="fr-FR" sz="1400" b="1" dirty="0" err="1" smtClean="0">
                <a:solidFill>
                  <a:schemeClr val="accent2"/>
                </a:solidFill>
              </a:rPr>
              <a:t>Smarteam</a:t>
            </a:r>
            <a:r>
              <a:rPr lang="fr-FR" sz="1400" b="1" dirty="0" smtClean="0">
                <a:solidFill>
                  <a:schemeClr val="accent2"/>
                </a:solidFill>
              </a:rPr>
              <a:t> </a:t>
            </a:r>
          </a:p>
          <a:p>
            <a:pPr algn="ctr"/>
            <a:r>
              <a:rPr lang="fr-FR" sz="1400" dirty="0" smtClean="0">
                <a:solidFill>
                  <a:srgbClr val="0070C0"/>
                </a:solidFill>
              </a:rPr>
              <a:t>(LPSC, 20% pour IAO)</a:t>
            </a:r>
          </a:p>
          <a:p>
            <a:pPr algn="ctr"/>
            <a:r>
              <a:rPr lang="fr-FR" sz="1400" b="1" i="1" dirty="0" smtClean="0">
                <a:solidFill>
                  <a:srgbClr val="0070C0"/>
                </a:solidFill>
              </a:rPr>
              <a:t>Francis </a:t>
            </a:r>
            <a:r>
              <a:rPr lang="fr-FR" sz="1400" b="1" i="1" dirty="0" err="1" smtClean="0">
                <a:solidFill>
                  <a:srgbClr val="0070C0"/>
                </a:solidFill>
              </a:rPr>
              <a:t>Vezzu</a:t>
            </a:r>
            <a:endParaRPr lang="fr-FR" sz="1400" b="1" i="1" dirty="0">
              <a:solidFill>
                <a:srgbClr val="0070C0"/>
              </a:solidFill>
            </a:endParaRPr>
          </a:p>
        </p:txBody>
      </p:sp>
      <p:cxnSp>
        <p:nvCxnSpPr>
          <p:cNvPr id="32" name="Connecteur droit avec flèche 31"/>
          <p:cNvCxnSpPr>
            <a:stCxn id="26" idx="3"/>
            <a:endCxn id="28" idx="1"/>
          </p:cNvCxnSpPr>
          <p:nvPr/>
        </p:nvCxnSpPr>
        <p:spPr>
          <a:xfrm flipV="1">
            <a:off x="2483768" y="3892429"/>
            <a:ext cx="905560" cy="481967"/>
          </a:xfrm>
          <a:prstGeom prst="straightConnector1">
            <a:avLst/>
          </a:prstGeom>
          <a:ln w="254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273"/>
            <a:ext cx="9144000" cy="686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Octobre 2014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z="1300" smtClean="0">
                <a:solidFill>
                  <a:schemeClr val="accent2"/>
                </a:solidFill>
                <a:latin typeface="Arial" charset="0"/>
              </a:rPr>
              <a:pPr/>
              <a:t>4</a:t>
            </a:fld>
            <a:endParaRPr lang="fr-FR" sz="13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Walter - Perrier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635896" y="4124106"/>
            <a:ext cx="5508104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 smtClean="0">
                <a:solidFill>
                  <a:srgbClr val="0070C0"/>
                </a:solidFill>
              </a:rPr>
              <a:t>Base de Données : Multi-sites </a:t>
            </a:r>
            <a:r>
              <a:rPr lang="fr-FR" sz="1600" b="1" dirty="0" err="1" smtClean="0">
                <a:solidFill>
                  <a:srgbClr val="0070C0"/>
                </a:solidFill>
              </a:rPr>
              <a:t>Smarteam</a:t>
            </a:r>
            <a:endParaRPr lang="fr-FR" sz="1600" b="1" dirty="0" smtClean="0">
              <a:solidFill>
                <a:srgbClr val="0070C0"/>
              </a:solidFill>
            </a:endParaRP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5 serveurs : Lyon, Caen, Strasbourg, Orsay &amp; Marseille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Multi-sites pour amélioration des performances (2007)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Mises à jour régulières des outils (R23 depuis  09/2014)</a:t>
            </a:r>
          </a:p>
          <a:p>
            <a:pPr lvl="1">
              <a:spcBef>
                <a:spcPct val="50000"/>
              </a:spcBef>
            </a:pPr>
            <a:r>
              <a:rPr lang="fr-FR" sz="1600" b="1" dirty="0" smtClean="0">
                <a:solidFill>
                  <a:schemeClr val="accent2"/>
                </a:solidFill>
              </a:rPr>
              <a:t>	=&gt; Gestion quotidienne</a:t>
            </a:r>
          </a:p>
          <a:p>
            <a:pPr>
              <a:spcBef>
                <a:spcPct val="50000"/>
              </a:spcBef>
            </a:pPr>
            <a:endParaRPr lang="fr-FR" sz="1600" dirty="0" smtClean="0">
              <a:solidFill>
                <a:srgbClr val="003399"/>
              </a:solidFill>
            </a:endParaRPr>
          </a:p>
        </p:txBody>
      </p:sp>
      <p:pic>
        <p:nvPicPr>
          <p:cNvPr id="11" name="Picture 20" descr="C:\Users\boninchi\Pictures\Labos-in2p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2269556"/>
            <a:ext cx="3456384" cy="34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484438" y="115888"/>
            <a:ext cx="6048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200" b="1" dirty="0" smtClean="0">
                <a:solidFill>
                  <a:schemeClr val="accent2"/>
                </a:solidFill>
              </a:rPr>
              <a:t>Organisation : Base de Données Mécanique </a:t>
            </a:r>
            <a:endParaRPr lang="fr-FR" sz="2200" b="1" dirty="0">
              <a:solidFill>
                <a:schemeClr val="accent2"/>
              </a:solidFill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491880" y="836712"/>
            <a:ext cx="565212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 smtClean="0">
                <a:solidFill>
                  <a:srgbClr val="0070C0"/>
                </a:solidFill>
              </a:rPr>
              <a:t>Mécanique à l'IN2P3 :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Des Bureaux d'Etudes mécaniques :</a:t>
            </a:r>
          </a:p>
          <a:p>
            <a:pPr marL="1200150" lvl="2" indent="-285750">
              <a:spcBef>
                <a:spcPct val="50000"/>
              </a:spcBef>
              <a:buFontTx/>
              <a:buChar char="-"/>
            </a:pPr>
            <a:r>
              <a:rPr lang="fr-FR" sz="1400" dirty="0" smtClean="0">
                <a:solidFill>
                  <a:srgbClr val="0070C0"/>
                </a:solidFill>
              </a:rPr>
              <a:t>dans 19 laboratoires</a:t>
            </a:r>
          </a:p>
          <a:p>
            <a:pPr marL="1200150" lvl="2" indent="-285750">
              <a:spcBef>
                <a:spcPct val="50000"/>
              </a:spcBef>
              <a:buFontTx/>
              <a:buChar char="-"/>
            </a:pPr>
            <a:r>
              <a:rPr lang="fr-FR" sz="1400" dirty="0" smtClean="0">
                <a:solidFill>
                  <a:srgbClr val="0070C0"/>
                </a:solidFill>
              </a:rPr>
              <a:t>Environ 300 agents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Un logiciel de conception commun : </a:t>
            </a:r>
          </a:p>
          <a:p>
            <a:pPr marL="1200150" lvl="2" indent="-285750">
              <a:spcBef>
                <a:spcPct val="50000"/>
              </a:spcBef>
              <a:buFontTx/>
              <a:buChar char="-"/>
            </a:pPr>
            <a:r>
              <a:rPr lang="fr-FR" sz="1400" dirty="0" smtClean="0">
                <a:solidFill>
                  <a:srgbClr val="0070C0"/>
                </a:solidFill>
              </a:rPr>
              <a:t>1988 : EUCLID</a:t>
            </a:r>
          </a:p>
          <a:p>
            <a:pPr marL="1200150" lvl="2" indent="-285750">
              <a:spcBef>
                <a:spcPct val="50000"/>
              </a:spcBef>
              <a:buFontTx/>
              <a:buChar char="-"/>
            </a:pPr>
            <a:r>
              <a:rPr lang="fr-FR" sz="1400" dirty="0" smtClean="0">
                <a:solidFill>
                  <a:srgbClr val="0070C0"/>
                </a:solidFill>
              </a:rPr>
              <a:t>1999 : </a:t>
            </a:r>
            <a:r>
              <a:rPr lang="fr-FR" sz="1400" dirty="0" err="1" smtClean="0">
                <a:solidFill>
                  <a:srgbClr val="0070C0"/>
                </a:solidFill>
              </a:rPr>
              <a:t>Catia</a:t>
            </a:r>
            <a:r>
              <a:rPr lang="fr-FR" sz="1400" dirty="0" smtClean="0">
                <a:solidFill>
                  <a:srgbClr val="0070C0"/>
                </a:solidFill>
              </a:rPr>
              <a:t> V5 &amp; </a:t>
            </a:r>
            <a:r>
              <a:rPr lang="fr-FR" sz="1400" dirty="0" err="1" smtClean="0">
                <a:solidFill>
                  <a:srgbClr val="0070C0"/>
                </a:solidFill>
              </a:rPr>
              <a:t>Smarteam</a:t>
            </a:r>
            <a:endParaRPr lang="fr-FR" sz="1400" dirty="0" smtClean="0">
              <a:solidFill>
                <a:srgbClr val="0070C0"/>
              </a:solidFill>
            </a:endParaRP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Des Projets communs</a:t>
            </a:r>
          </a:p>
          <a:p>
            <a:pPr lvl="1">
              <a:spcBef>
                <a:spcPct val="50000"/>
              </a:spcBef>
            </a:pPr>
            <a:r>
              <a:rPr lang="fr-FR" sz="1600" b="1" dirty="0" smtClean="0">
                <a:solidFill>
                  <a:schemeClr val="accent2"/>
                </a:solidFill>
              </a:rPr>
              <a:t>	=&gt; Partage de données et collaboration : GDT</a:t>
            </a:r>
            <a:r>
              <a:rPr lang="fr-FR" sz="1600" b="1" baseline="30000" dirty="0" smtClean="0">
                <a:solidFill>
                  <a:schemeClr val="accent2"/>
                </a:solidFill>
              </a:rPr>
              <a:t>*</a:t>
            </a:r>
            <a:endParaRPr lang="fr-FR" sz="1600" dirty="0" smtClean="0">
              <a:solidFill>
                <a:srgbClr val="003399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868144" y="6145559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aseline="30000" dirty="0">
                <a:solidFill>
                  <a:schemeClr val="accent2"/>
                </a:solidFill>
              </a:rPr>
              <a:t>*</a:t>
            </a:r>
            <a:r>
              <a:rPr lang="fr-FR" sz="1400" dirty="0">
                <a:solidFill>
                  <a:schemeClr val="accent2"/>
                </a:solidFill>
              </a:rPr>
              <a:t>GDT </a:t>
            </a:r>
            <a:r>
              <a:rPr lang="fr-FR" sz="1400" dirty="0">
                <a:solidFill>
                  <a:srgbClr val="0070C0"/>
                </a:solidFill>
              </a:rPr>
              <a:t>: </a:t>
            </a:r>
            <a:r>
              <a:rPr lang="fr-FR" sz="1400" dirty="0">
                <a:solidFill>
                  <a:schemeClr val="accent2"/>
                </a:solidFill>
              </a:rPr>
              <a:t>G</a:t>
            </a:r>
            <a:r>
              <a:rPr lang="fr-FR" sz="1400" dirty="0">
                <a:solidFill>
                  <a:srgbClr val="0070C0"/>
                </a:solidFill>
              </a:rPr>
              <a:t>estion de </a:t>
            </a:r>
            <a:r>
              <a:rPr lang="fr-FR" sz="1400" dirty="0">
                <a:solidFill>
                  <a:schemeClr val="accent2"/>
                </a:solidFill>
              </a:rPr>
              <a:t>D</a:t>
            </a:r>
            <a:r>
              <a:rPr lang="fr-FR" sz="1400" dirty="0">
                <a:solidFill>
                  <a:srgbClr val="0070C0"/>
                </a:solidFill>
              </a:rPr>
              <a:t>onnées </a:t>
            </a:r>
            <a:r>
              <a:rPr lang="fr-FR" sz="1400" dirty="0">
                <a:solidFill>
                  <a:schemeClr val="accent2"/>
                </a:solidFill>
              </a:rPr>
              <a:t>T</a:t>
            </a:r>
            <a:r>
              <a:rPr lang="fr-FR" sz="1400" dirty="0">
                <a:solidFill>
                  <a:srgbClr val="0070C0"/>
                </a:solidFill>
              </a:rPr>
              <a:t>echniques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Octobre 2014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z="1300" smtClean="0">
                <a:solidFill>
                  <a:schemeClr val="accent2"/>
                </a:solidFill>
                <a:latin typeface="Arial" charset="0"/>
              </a:rPr>
              <a:pPr/>
              <a:t>5</a:t>
            </a:fld>
            <a:endParaRPr lang="fr-FR" sz="13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Walter - Perrier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0" y="899428"/>
            <a:ext cx="9144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b="1" kern="0" dirty="0" smtClean="0">
                <a:solidFill>
                  <a:srgbClr val="0070C0"/>
                </a:solidFill>
              </a:rPr>
              <a:t>Principe Multi-sites </a:t>
            </a:r>
            <a:r>
              <a:rPr lang="fr-FR" b="1" kern="0" dirty="0" err="1" smtClean="0">
                <a:solidFill>
                  <a:srgbClr val="0070C0"/>
                </a:solidFill>
              </a:rPr>
              <a:t>Smarteam</a:t>
            </a:r>
            <a:endParaRPr lang="fr-FR" b="1" kern="0" dirty="0" smtClean="0">
              <a:solidFill>
                <a:srgbClr val="0070C0"/>
              </a:solid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b="1" kern="0" noProof="0" dirty="0" smtClean="0">
                <a:solidFill>
                  <a:srgbClr val="0070C0"/>
                </a:solidFill>
              </a:rPr>
              <a:t>5 sites à l'IN2P3</a:t>
            </a:r>
            <a:endParaRPr lang="fr-FR" b="1" kern="0" noProof="0" dirty="0" smtClean="0">
              <a:solidFill>
                <a:srgbClr val="0070C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484438" y="115888"/>
            <a:ext cx="6048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200" b="1" dirty="0" smtClean="0">
                <a:solidFill>
                  <a:schemeClr val="accent2"/>
                </a:solidFill>
              </a:rPr>
              <a:t>Organisation : Base de Données Mécanique </a:t>
            </a:r>
            <a:endParaRPr lang="fr-FR" sz="2200" b="1" dirty="0">
              <a:solidFill>
                <a:schemeClr val="accent2"/>
              </a:solidFill>
            </a:endParaRP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3848"/>
            <a:ext cx="7237413" cy="423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723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Octobre 2014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z="1300" smtClean="0">
                <a:solidFill>
                  <a:schemeClr val="accent2"/>
                </a:solidFill>
                <a:latin typeface="Arial" charset="0"/>
              </a:rPr>
              <a:pPr/>
              <a:t>6</a:t>
            </a:fld>
            <a:endParaRPr lang="fr-FR" sz="13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Walter - Perrier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2411760" y="899428"/>
            <a:ext cx="6732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b="1" kern="0" noProof="0" dirty="0" smtClean="0">
                <a:solidFill>
                  <a:srgbClr val="0070C0"/>
                </a:solidFill>
              </a:rPr>
              <a:t>	Statistiques de la BD depuis 2008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484438" y="115888"/>
            <a:ext cx="6048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200" b="1" dirty="0" smtClean="0">
                <a:solidFill>
                  <a:schemeClr val="accent2"/>
                </a:solidFill>
              </a:rPr>
              <a:t>Organisation : Base de Données Mécanique </a:t>
            </a:r>
            <a:endParaRPr lang="fr-FR" sz="2200" b="1" dirty="0">
              <a:solidFill>
                <a:schemeClr val="accent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25" y="1412776"/>
            <a:ext cx="8064896" cy="4867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Octobre 2014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z="1300" smtClean="0">
                <a:solidFill>
                  <a:schemeClr val="accent2"/>
                </a:solidFill>
                <a:latin typeface="Arial" charset="0"/>
              </a:rPr>
              <a:pPr/>
              <a:t>7</a:t>
            </a:fld>
            <a:endParaRPr lang="fr-FR" sz="13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Walter - Perrier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2195736" y="1052736"/>
            <a:ext cx="694826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 smtClean="0">
                <a:solidFill>
                  <a:srgbClr val="0070C0"/>
                </a:solidFill>
              </a:rPr>
              <a:t>Cellule IAO (06.10.35.27.87 ) : </a:t>
            </a:r>
            <a:r>
              <a:rPr lang="fr-FR" sz="1600" i="1" dirty="0" smtClean="0">
                <a:solidFill>
                  <a:schemeClr val="accent2"/>
                </a:solidFill>
                <a:hlinkClick r:id="rId3"/>
              </a:rPr>
              <a:t>http</a:t>
            </a:r>
            <a:r>
              <a:rPr lang="fr-FR" sz="1600" i="1" dirty="0">
                <a:solidFill>
                  <a:schemeClr val="accent2"/>
                </a:solidFill>
                <a:hlinkClick r:id="rId3"/>
              </a:rPr>
              <a:t>://mecanique.in2p3.fr/</a:t>
            </a:r>
            <a:endParaRPr lang="fr-FR" sz="1600" i="1" dirty="0" smtClean="0">
              <a:solidFill>
                <a:schemeClr val="accent2"/>
              </a:solidFill>
            </a:endParaRP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accent2"/>
                </a:solidFill>
              </a:rPr>
              <a:t> Alexandre Perrier</a:t>
            </a:r>
          </a:p>
          <a:p>
            <a:pPr lvl="1">
              <a:spcBef>
                <a:spcPct val="50000"/>
              </a:spcBef>
            </a:pPr>
            <a:r>
              <a:rPr lang="fr-FR" sz="1600" dirty="0" smtClean="0">
                <a:solidFill>
                  <a:srgbClr val="0070C0"/>
                </a:solidFill>
              </a:rPr>
              <a:t>	04.72.69.42.01 - </a:t>
            </a:r>
            <a:r>
              <a:rPr lang="fr-FR" sz="1600" dirty="0" smtClean="0">
                <a:hlinkClick r:id="rId4"/>
              </a:rPr>
              <a:t>alexandre.perrier@in2p3.fr</a:t>
            </a:r>
            <a:endParaRPr lang="fr-FR" sz="1600" dirty="0" smtClean="0">
              <a:solidFill>
                <a:srgbClr val="0070C0"/>
              </a:solidFill>
            </a:endParaRP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accent2"/>
                </a:solidFill>
              </a:rPr>
              <a:t> Mathieu Walter</a:t>
            </a:r>
          </a:p>
          <a:p>
            <a:pPr lvl="2">
              <a:spcBef>
                <a:spcPct val="50000"/>
              </a:spcBef>
            </a:pPr>
            <a:r>
              <a:rPr lang="fr-FR" sz="1600" dirty="0" smtClean="0">
                <a:solidFill>
                  <a:srgbClr val="0070C0"/>
                </a:solidFill>
              </a:rPr>
              <a:t>04.72.69.52.73 - </a:t>
            </a:r>
            <a:r>
              <a:rPr lang="fr-FR" sz="1600" dirty="0" smtClean="0">
                <a:solidFill>
                  <a:srgbClr val="0070C0"/>
                </a:solidFill>
                <a:hlinkClick r:id="rId5"/>
              </a:rPr>
              <a:t>mathieu.walter@in2p3.fr</a:t>
            </a:r>
            <a:endParaRPr lang="fr-FR" sz="1600" dirty="0" smtClean="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endParaRPr lang="fr-FR" sz="1600" b="1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fr-FR" sz="1600" b="1" dirty="0" smtClean="0">
                <a:solidFill>
                  <a:srgbClr val="0070C0"/>
                </a:solidFill>
              </a:rPr>
              <a:t>Tickets (spécifier le domaine) : </a:t>
            </a:r>
            <a:r>
              <a:rPr lang="fr-FR" sz="1600" b="1" dirty="0" smtClean="0">
                <a:solidFill>
                  <a:schemeClr val="accent2"/>
                </a:solidFill>
              </a:rPr>
              <a:t>Mécanique, Atrium</a:t>
            </a:r>
          </a:p>
          <a:p>
            <a:pPr lvl="1">
              <a:spcBef>
                <a:spcPct val="50000"/>
              </a:spcBef>
            </a:pPr>
            <a:r>
              <a:rPr lang="fr-FR" sz="1600" dirty="0" smtClean="0">
                <a:solidFill>
                  <a:srgbClr val="0070C0"/>
                </a:solidFill>
                <a:hlinkClick r:id="rId6"/>
              </a:rPr>
              <a:t>https://cc-usersupport.in2p3.fr</a:t>
            </a:r>
            <a:endParaRPr lang="fr-FR" sz="1600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endParaRPr lang="fr-FR" sz="1600" b="1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fr-FR" sz="1600" b="1" dirty="0" err="1" smtClean="0">
                <a:solidFill>
                  <a:srgbClr val="0070C0"/>
                </a:solidFill>
              </a:rPr>
              <a:t>Bomgar</a:t>
            </a:r>
            <a:r>
              <a:rPr lang="fr-FR" sz="1600" b="1" dirty="0" smtClean="0">
                <a:solidFill>
                  <a:srgbClr val="0070C0"/>
                </a:solidFill>
              </a:rPr>
              <a:t> :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Outil de prise en main à distance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Serveur </a:t>
            </a:r>
            <a:r>
              <a:rPr lang="fr-FR" sz="1600" dirty="0" err="1" smtClean="0">
                <a:solidFill>
                  <a:srgbClr val="0070C0"/>
                </a:solidFill>
              </a:rPr>
              <a:t>Bomgar</a:t>
            </a:r>
            <a:r>
              <a:rPr lang="fr-FR" sz="1600" dirty="0" smtClean="0">
                <a:solidFill>
                  <a:srgbClr val="0070C0"/>
                </a:solidFill>
              </a:rPr>
              <a:t> acheté par la Cellule et hébergé au CC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</a:t>
            </a:r>
            <a:r>
              <a:rPr lang="fr-FR" sz="1600" dirty="0" smtClean="0">
                <a:hlinkClick r:id="rId7"/>
              </a:rPr>
              <a:t>https://cadsupport.in2p3.fr/</a:t>
            </a:r>
            <a:endParaRPr lang="fr-FR" sz="1600" dirty="0" smtClean="0">
              <a:solidFill>
                <a:srgbClr val="0070C0"/>
              </a:solidFill>
            </a:endParaRP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endParaRPr lang="fr-FR" sz="1600" dirty="0" smtClean="0">
              <a:solidFill>
                <a:srgbClr val="0070C0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484438" y="115888"/>
            <a:ext cx="6048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200" b="1" dirty="0" smtClean="0">
                <a:solidFill>
                  <a:schemeClr val="accent2"/>
                </a:solidFill>
              </a:rPr>
              <a:t>Organisation : Contacts</a:t>
            </a:r>
            <a:endParaRPr lang="fr-FR" sz="2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Octobre 2014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z="1300" smtClean="0">
                <a:solidFill>
                  <a:schemeClr val="accent2"/>
                </a:solidFill>
                <a:latin typeface="Arial" charset="0"/>
              </a:rPr>
              <a:pPr/>
              <a:t>8</a:t>
            </a:fld>
            <a:endParaRPr lang="fr-FR" sz="13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Walter - Perrier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grpSp>
        <p:nvGrpSpPr>
          <p:cNvPr id="2" name="Groupe 8"/>
          <p:cNvGrpSpPr>
            <a:grpSpLocks/>
          </p:cNvGrpSpPr>
          <p:nvPr/>
        </p:nvGrpSpPr>
        <p:grpSpPr bwMode="auto">
          <a:xfrm>
            <a:off x="3285668" y="1387138"/>
            <a:ext cx="2916238" cy="1042987"/>
            <a:chOff x="2951820" y="1808820"/>
            <a:chExt cx="2916324" cy="1044116"/>
          </a:xfrm>
          <a:noFill/>
        </p:grpSpPr>
        <p:sp>
          <p:nvSpPr>
            <p:cNvPr id="11" name="Ellipse 10"/>
            <p:cNvSpPr/>
            <p:nvPr/>
          </p:nvSpPr>
          <p:spPr>
            <a:xfrm>
              <a:off x="2951820" y="1808820"/>
              <a:ext cx="2916324" cy="1044116"/>
            </a:xfrm>
            <a:prstGeom prst="ellipse">
              <a:avLst/>
            </a:prstGeom>
            <a:grpFill/>
            <a:ln w="25400">
              <a:solidFill>
                <a:srgbClr val="0070C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2200" dirty="0">
                <a:solidFill>
                  <a:srgbClr val="0070C0"/>
                </a:solidFill>
              </a:endParaRPr>
            </a:p>
          </p:txBody>
        </p:sp>
        <p:sp>
          <p:nvSpPr>
            <p:cNvPr id="12" name="ZoneTexte 7"/>
            <p:cNvSpPr txBox="1">
              <a:spLocks noChangeArrowheads="1"/>
            </p:cNvSpPr>
            <p:nvPr/>
          </p:nvSpPr>
          <p:spPr bwMode="auto">
            <a:xfrm>
              <a:off x="3095836" y="2060848"/>
              <a:ext cx="273630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2400" b="1" dirty="0" smtClean="0">
                  <a:solidFill>
                    <a:srgbClr val="0070C0"/>
                  </a:solidFill>
                </a:rPr>
                <a:t>Cellule IAO/CAO</a:t>
              </a:r>
              <a:endParaRPr lang="fr-FR" sz="2400" b="1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24" name="Connecteur droit 23"/>
          <p:cNvCxnSpPr>
            <a:stCxn id="11" idx="4"/>
            <a:endCxn id="33" idx="0"/>
          </p:cNvCxnSpPr>
          <p:nvPr/>
        </p:nvCxnSpPr>
        <p:spPr>
          <a:xfrm flipH="1">
            <a:off x="4716016" y="2430125"/>
            <a:ext cx="27771" cy="1574939"/>
          </a:xfrm>
          <a:prstGeom prst="line">
            <a:avLst/>
          </a:prstGeom>
          <a:ln w="50800">
            <a:solidFill>
              <a:srgbClr val="0070C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e 30"/>
          <p:cNvGrpSpPr/>
          <p:nvPr/>
        </p:nvGrpSpPr>
        <p:grpSpPr>
          <a:xfrm>
            <a:off x="421174" y="4005064"/>
            <a:ext cx="2448272" cy="1656184"/>
            <a:chOff x="395536" y="3717032"/>
            <a:chExt cx="2448272" cy="1656184"/>
          </a:xfrm>
        </p:grpSpPr>
        <p:sp>
          <p:nvSpPr>
            <p:cNvPr id="27" name="Rectangle à coins arrondis 26"/>
            <p:cNvSpPr/>
            <p:nvPr/>
          </p:nvSpPr>
          <p:spPr>
            <a:xfrm>
              <a:off x="395536" y="3717032"/>
              <a:ext cx="2448272" cy="1656184"/>
            </a:xfrm>
            <a:prstGeom prst="roundRect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659196" y="3895232"/>
              <a:ext cx="187220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0070C0"/>
                  </a:solidFill>
                </a:rPr>
                <a:t>Organisation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rgbClr val="0070C0"/>
                  </a:solidFill>
                </a:rPr>
                <a:t> Structure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rgbClr val="0070C0"/>
                  </a:solidFill>
                </a:rPr>
                <a:t> BD mécanique</a:t>
              </a:r>
            </a:p>
            <a:p>
              <a:pPr>
                <a:buFont typeface="Arial" pitchFamily="34" charset="0"/>
                <a:buChar char="•"/>
              </a:pPr>
              <a:r>
                <a:rPr lang="fr-FR" sz="2000" dirty="0" smtClean="0">
                  <a:solidFill>
                    <a:srgbClr val="0070C0"/>
                  </a:solidFill>
                </a:rPr>
                <a:t> Contacts</a:t>
              </a:r>
              <a:endParaRPr lang="fr-FR" sz="20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8" name="Groupe 31"/>
          <p:cNvGrpSpPr/>
          <p:nvPr/>
        </p:nvGrpSpPr>
        <p:grpSpPr>
          <a:xfrm>
            <a:off x="3275856" y="4005064"/>
            <a:ext cx="2880320" cy="1656184"/>
            <a:chOff x="395536" y="3717032"/>
            <a:chExt cx="2448272" cy="1656184"/>
          </a:xfrm>
        </p:grpSpPr>
        <p:sp>
          <p:nvSpPr>
            <p:cNvPr id="33" name="Rectangle à coins arrondis 32"/>
            <p:cNvSpPr/>
            <p:nvPr/>
          </p:nvSpPr>
          <p:spPr>
            <a:xfrm>
              <a:off x="395536" y="3717032"/>
              <a:ext cx="2448272" cy="1656184"/>
            </a:xfrm>
            <a:prstGeom prst="roundRect">
              <a:avLst/>
            </a:prstGeom>
            <a:noFill/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513914" y="3861048"/>
              <a:ext cx="221879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chemeClr val="accent2"/>
                  </a:solidFill>
                </a:rPr>
                <a:t>Soutien aux Labos</a:t>
              </a:r>
              <a:endParaRPr lang="fr-FR" sz="2000" dirty="0" smtClean="0">
                <a:solidFill>
                  <a:schemeClr val="accent2"/>
                </a:solidFill>
              </a:endParaRP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chemeClr val="accent2"/>
                  </a:solidFill>
                </a:rPr>
                <a:t> Support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chemeClr val="accent2"/>
                  </a:solidFill>
                </a:rPr>
                <a:t> </a:t>
              </a:r>
              <a:r>
                <a:rPr lang="fr-FR" sz="2000" dirty="0" err="1" smtClean="0">
                  <a:solidFill>
                    <a:schemeClr val="accent2"/>
                  </a:solidFill>
                </a:rPr>
                <a:t>Catia</a:t>
              </a:r>
              <a:r>
                <a:rPr lang="fr-FR" sz="2000" dirty="0" smtClean="0">
                  <a:solidFill>
                    <a:schemeClr val="accent2"/>
                  </a:solidFill>
                </a:rPr>
                <a:t>/</a:t>
              </a:r>
              <a:r>
                <a:rPr lang="fr-FR" sz="2000" dirty="0" err="1" smtClean="0">
                  <a:solidFill>
                    <a:schemeClr val="accent2"/>
                  </a:solidFill>
                </a:rPr>
                <a:t>Smarteam</a:t>
              </a:r>
              <a:endParaRPr lang="fr-FR" sz="2000" dirty="0" smtClean="0">
                <a:solidFill>
                  <a:schemeClr val="accent2"/>
                </a:solidFill>
              </a:endParaRP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chemeClr val="accent2"/>
                  </a:solidFill>
                </a:rPr>
                <a:t> ANSYS 15</a:t>
              </a:r>
            </a:p>
          </p:txBody>
        </p:sp>
      </p:grpSp>
      <p:grpSp>
        <p:nvGrpSpPr>
          <p:cNvPr id="9" name="Groupe 36"/>
          <p:cNvGrpSpPr/>
          <p:nvPr/>
        </p:nvGrpSpPr>
        <p:grpSpPr>
          <a:xfrm>
            <a:off x="6397838" y="4005064"/>
            <a:ext cx="2448272" cy="1656184"/>
            <a:chOff x="395536" y="3717032"/>
            <a:chExt cx="2448272" cy="1656184"/>
          </a:xfrm>
        </p:grpSpPr>
        <p:sp>
          <p:nvSpPr>
            <p:cNvPr id="38" name="Rectangle à coins arrondis 37"/>
            <p:cNvSpPr/>
            <p:nvPr/>
          </p:nvSpPr>
          <p:spPr>
            <a:xfrm>
              <a:off x="395536" y="3717032"/>
              <a:ext cx="2448272" cy="1656184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603014" y="3893695"/>
              <a:ext cx="211260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0070C0"/>
                  </a:solidFill>
                </a:rPr>
                <a:t>Evolutions</a:t>
              </a:r>
              <a:endParaRPr lang="fr-FR" sz="2000" dirty="0" smtClean="0">
                <a:solidFill>
                  <a:srgbClr val="0070C0"/>
                </a:solidFill>
              </a:endParaRP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rgbClr val="0070C0"/>
                  </a:solidFill>
                </a:rPr>
                <a:t> Atrium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rgbClr val="0070C0"/>
                  </a:solidFill>
                </a:rPr>
                <a:t> </a:t>
              </a:r>
              <a:r>
                <a:rPr lang="fr-FR" sz="2000" dirty="0" err="1" smtClean="0">
                  <a:solidFill>
                    <a:srgbClr val="0070C0"/>
                  </a:solidFill>
                </a:rPr>
                <a:t>Enovia</a:t>
              </a:r>
              <a:r>
                <a:rPr lang="fr-FR" sz="2000" dirty="0" smtClean="0">
                  <a:solidFill>
                    <a:srgbClr val="0070C0"/>
                  </a:solidFill>
                </a:rPr>
                <a:t> V6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rgbClr val="0070C0"/>
                  </a:solidFill>
                </a:rPr>
                <a:t> Questions ?</a:t>
              </a:r>
              <a:endParaRPr lang="fr-FR" sz="2000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46" name="Connecteur droit 45"/>
          <p:cNvCxnSpPr>
            <a:stCxn id="11" idx="3"/>
            <a:endCxn id="27" idx="0"/>
          </p:cNvCxnSpPr>
          <p:nvPr/>
        </p:nvCxnSpPr>
        <p:spPr>
          <a:xfrm flipH="1">
            <a:off x="1645310" y="2277383"/>
            <a:ext cx="2067431" cy="1727681"/>
          </a:xfrm>
          <a:prstGeom prst="line">
            <a:avLst/>
          </a:prstGeom>
          <a:ln w="50800">
            <a:solidFill>
              <a:srgbClr val="0070C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stCxn id="11" idx="5"/>
            <a:endCxn id="38" idx="0"/>
          </p:cNvCxnSpPr>
          <p:nvPr/>
        </p:nvCxnSpPr>
        <p:spPr>
          <a:xfrm>
            <a:off x="5774833" y="2277383"/>
            <a:ext cx="1847141" cy="1727681"/>
          </a:xfrm>
          <a:prstGeom prst="line">
            <a:avLst/>
          </a:prstGeom>
          <a:ln w="50800">
            <a:solidFill>
              <a:srgbClr val="0070C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2484438" y="115888"/>
            <a:ext cx="6048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200" b="1" dirty="0" smtClean="0">
                <a:solidFill>
                  <a:schemeClr val="accent2"/>
                </a:solidFill>
              </a:rPr>
              <a:t>Structure de la présentation</a:t>
            </a:r>
            <a:endParaRPr lang="fr-FR" sz="2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Octobre 2014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z="1300" smtClean="0">
                <a:solidFill>
                  <a:schemeClr val="accent2"/>
                </a:solidFill>
                <a:latin typeface="Arial" charset="0"/>
              </a:rPr>
              <a:pPr/>
              <a:t>9</a:t>
            </a:fld>
            <a:endParaRPr lang="fr-FR" sz="13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Walter - Perrier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484438" y="115888"/>
            <a:ext cx="6048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200" b="1" dirty="0" smtClean="0">
                <a:solidFill>
                  <a:schemeClr val="accent2"/>
                </a:solidFill>
              </a:rPr>
              <a:t>Soutien aux Labos : Support</a:t>
            </a:r>
            <a:endParaRPr lang="fr-FR" sz="2200" b="1" dirty="0">
              <a:solidFill>
                <a:schemeClr val="accent2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907704" y="836712"/>
            <a:ext cx="7236296" cy="546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 smtClean="0">
                <a:solidFill>
                  <a:srgbClr val="0070C0"/>
                </a:solidFill>
              </a:rPr>
              <a:t>SMARTEAM :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Support aux utilisateurs 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Gestion du Multi-sites (Surveillance pour non-interruption du service</a:t>
            </a:r>
            <a:r>
              <a:rPr lang="fr-FR" sz="1600" dirty="0" smtClean="0">
                <a:solidFill>
                  <a:srgbClr val="0070C0"/>
                </a:solidFill>
              </a:rPr>
              <a:t>)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fr-FR" sz="1600" dirty="0">
                <a:solidFill>
                  <a:srgbClr val="0070C0"/>
                </a:solidFill>
              </a:rPr>
              <a:t> </a:t>
            </a:r>
            <a:r>
              <a:rPr lang="fr-FR" sz="1600" dirty="0" smtClean="0">
                <a:solidFill>
                  <a:srgbClr val="0070C0"/>
                </a:solidFill>
              </a:rPr>
              <a:t>Formations internes dans les laboratoires</a:t>
            </a:r>
            <a:endParaRPr lang="fr-FR" sz="1600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endParaRPr lang="fr-FR" sz="1000" b="1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fr-FR" sz="1600" b="1" dirty="0" smtClean="0">
                <a:solidFill>
                  <a:srgbClr val="0070C0"/>
                </a:solidFill>
              </a:rPr>
              <a:t>CATIA :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Support de premier </a:t>
            </a:r>
            <a:r>
              <a:rPr lang="fr-FR" sz="1600" dirty="0" smtClean="0">
                <a:solidFill>
                  <a:srgbClr val="0070C0"/>
                </a:solidFill>
              </a:rPr>
              <a:t>niveau / Interface avec Intégration </a:t>
            </a:r>
            <a:r>
              <a:rPr lang="fr-FR" sz="1600" dirty="0" err="1" smtClean="0">
                <a:solidFill>
                  <a:srgbClr val="0070C0"/>
                </a:solidFill>
              </a:rPr>
              <a:t>Smarteam</a:t>
            </a:r>
            <a:endParaRPr lang="fr-FR" sz="1600" dirty="0" smtClean="0">
              <a:solidFill>
                <a:srgbClr val="0070C0"/>
              </a:solidFill>
            </a:endParaRP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Gestion des licences : 120 licences flottantes avec possibilité de </a:t>
            </a:r>
            <a:r>
              <a:rPr lang="fr-FR" sz="1600" dirty="0" smtClean="0">
                <a:solidFill>
                  <a:srgbClr val="0070C0"/>
                </a:solidFill>
              </a:rPr>
              <a:t>jetons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>
                <a:solidFill>
                  <a:srgbClr val="0070C0"/>
                </a:solidFill>
              </a:rPr>
              <a:t> </a:t>
            </a:r>
            <a:r>
              <a:rPr lang="fr-FR" sz="1600" dirty="0" smtClean="0">
                <a:solidFill>
                  <a:srgbClr val="0070C0"/>
                </a:solidFill>
              </a:rPr>
              <a:t>Organisation des formations avec Formation Permanente</a:t>
            </a:r>
            <a:endParaRPr lang="fr-FR" sz="1600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endParaRPr lang="fr-FR" sz="1000" dirty="0" smtClean="0">
              <a:solidFill>
                <a:srgbClr val="003399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fr-FR" b="1" dirty="0" smtClean="0">
                <a:solidFill>
                  <a:srgbClr val="0070C0"/>
                </a:solidFill>
              </a:rPr>
              <a:t>ANSYS </a:t>
            </a:r>
            <a:r>
              <a:rPr lang="fr-FR" b="1" dirty="0" smtClean="0">
                <a:solidFill>
                  <a:srgbClr val="0070C0"/>
                </a:solidFill>
              </a:rPr>
              <a:t>:</a:t>
            </a:r>
            <a:endParaRPr lang="fr-FR" dirty="0" smtClean="0">
              <a:solidFill>
                <a:srgbClr val="0070C0"/>
              </a:solidFill>
            </a:endParaRPr>
          </a:p>
          <a:p>
            <a:pPr lvl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rgbClr val="0070C0"/>
                </a:solidFill>
              </a:rPr>
              <a:t>Suivi de la maintenance annuelle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rgbClr val="0070C0"/>
                </a:solidFill>
              </a:rPr>
              <a:t> Gestion des licences : </a:t>
            </a:r>
          </a:p>
          <a:p>
            <a:pPr lvl="2">
              <a:spcBef>
                <a:spcPct val="50000"/>
              </a:spcBef>
              <a:buFontTx/>
              <a:buChar char="-"/>
              <a:defRPr/>
            </a:pPr>
            <a:r>
              <a:rPr lang="fr-FR" dirty="0" smtClean="0">
                <a:solidFill>
                  <a:srgbClr val="0070C0"/>
                </a:solidFill>
              </a:rPr>
              <a:t>17 (basiques) + 8 (experts) licences flottantes</a:t>
            </a:r>
          </a:p>
          <a:p>
            <a:pPr lvl="2">
              <a:spcBef>
                <a:spcPct val="50000"/>
              </a:spcBef>
              <a:buFontTx/>
              <a:buChar char="-"/>
              <a:defRPr/>
            </a:pPr>
            <a:r>
              <a:rPr lang="fr-FR" dirty="0" smtClean="0">
                <a:solidFill>
                  <a:srgbClr val="0070C0"/>
                </a:solidFill>
              </a:rPr>
              <a:t> 10 HFSS flottantes (+ 5 hors maintenance)</a:t>
            </a:r>
            <a:endParaRPr lang="fr-FR" sz="1000" b="1" kern="0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5233</TotalTime>
  <Words>678</Words>
  <Application>Microsoft Office PowerPoint</Application>
  <PresentationFormat>Affichage à l'écran (4:3)</PresentationFormat>
  <Paragraphs>220</Paragraphs>
  <Slides>16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}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CNRS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Mathieu Walter</dc:creator>
  <cp:lastModifiedBy>Mathieu Walter</cp:lastModifiedBy>
  <cp:revision>428</cp:revision>
  <dcterms:created xsi:type="dcterms:W3CDTF">2012-05-31T13:44:26Z</dcterms:created>
  <dcterms:modified xsi:type="dcterms:W3CDTF">2014-10-14T09:32:47Z</dcterms:modified>
</cp:coreProperties>
</file>