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584" r:id="rId1"/>
  </p:sldMasterIdLst>
  <p:notesMasterIdLst>
    <p:notesMasterId r:id="rId23"/>
  </p:notesMasterIdLst>
  <p:handoutMasterIdLst>
    <p:handoutMasterId r:id="rId24"/>
  </p:handoutMasterIdLst>
  <p:sldIdLst>
    <p:sldId id="261" r:id="rId2"/>
    <p:sldId id="260" r:id="rId3"/>
    <p:sldId id="262" r:id="rId4"/>
    <p:sldId id="263" r:id="rId5"/>
    <p:sldId id="273" r:id="rId6"/>
    <p:sldId id="266" r:id="rId7"/>
    <p:sldId id="275" r:id="rId8"/>
    <p:sldId id="267" r:id="rId9"/>
    <p:sldId id="268" r:id="rId10"/>
    <p:sldId id="265" r:id="rId11"/>
    <p:sldId id="269" r:id="rId12"/>
    <p:sldId id="270" r:id="rId13"/>
    <p:sldId id="271" r:id="rId14"/>
    <p:sldId id="272" r:id="rId15"/>
    <p:sldId id="276" r:id="rId16"/>
    <p:sldId id="279" r:id="rId17"/>
    <p:sldId id="286" r:id="rId18"/>
    <p:sldId id="282" r:id="rId19"/>
    <p:sldId id="274" r:id="rId20"/>
    <p:sldId id="287" r:id="rId21"/>
    <p:sldId id="288" r:id="rId2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25" d="100"/>
          <a:sy n="125" d="100"/>
        </p:scale>
        <p:origin x="-1038" y="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92" d="100"/>
          <a:sy n="92" d="100"/>
        </p:scale>
        <p:origin x="-3594" y="-11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5FCBF7-D28A-4FA3-BAE0-D2D8D2428BF4}" type="datetimeFigureOut">
              <a:rPr lang="en-GB" smtClean="0"/>
              <a:t>30/09/2014</a:t>
            </a:fld>
            <a:endParaRPr lang="en-GB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D6DFFE-CF89-47A2-A922-3DD5C5D3AF90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4556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949E55-CC5F-44C1-AFC4-4A736AD0F0B5}" type="datetimeFigureOut">
              <a:rPr lang="fr-FR" smtClean="0"/>
              <a:t>30/09/2014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7A5124-6A7B-4100-A808-20296C3DD03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4411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ectangle à coins arrondis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ectangle à coins arrondis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kumimoji="0" lang="fr-FR" dirty="0" smtClean="0"/>
              <a:t>Modifiez le style du titre</a:t>
            </a:r>
            <a:endParaRPr kumimoji="0" lang="en-US" dirty="0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dirty="0" smtClean="0"/>
              <a:t>Modifiez le style des sous-titres du masque</a:t>
            </a:r>
            <a:endParaRPr kumimoji="0" lang="en-US" dirty="0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>
          <a:xfrm>
            <a:off x="6588224" y="4869160"/>
            <a:ext cx="960120" cy="457200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>
          <a:xfrm>
            <a:off x="6941820" y="5661248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  <p:sp>
        <p:nvSpPr>
          <p:cNvPr id="20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971600" y="6597352"/>
            <a:ext cx="7416824" cy="260648"/>
          </a:xfrm>
          <a:prstGeom prst="rect">
            <a:avLst/>
          </a:prstGeom>
        </p:spPr>
        <p:txBody>
          <a:bodyPr vert="horz"/>
          <a:lstStyle>
            <a:lvl1pPr algn="ctr" eaLnBrk="1" latinLnBrk="0" hangingPunct="1">
              <a:defRPr kumimoji="0" sz="1100">
                <a:solidFill>
                  <a:schemeClr val="tx1"/>
                </a:solidFill>
              </a:defRPr>
            </a:lvl1pPr>
          </a:lstStyle>
          <a:p>
            <a:r>
              <a:rPr lang="fr-BE" dirty="0" err="1" smtClean="0"/>
              <a:t>Fragnaud</a:t>
            </a:r>
            <a:r>
              <a:rPr lang="fr-BE" dirty="0" smtClean="0"/>
              <a:t> Jasmin - </a:t>
            </a:r>
            <a:r>
              <a:rPr lang="en-GB" dirty="0" smtClean="0"/>
              <a:t>JI 2014</a:t>
            </a:r>
            <a:r>
              <a:rPr lang="fr-BE" dirty="0" smtClean="0"/>
              <a:t> - 15/10/14</a:t>
            </a:r>
            <a:endParaRPr lang="fr-B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Fragnaud Jasmin - LarWeek - 22/09/14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Fragnaud Jasmin - LarWeek - 22/09/14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432048"/>
          </a:xfrm>
        </p:spPr>
        <p:txBody>
          <a:bodyPr>
            <a:noAutofit/>
          </a:bodyPr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kumimoji="0" lang="fr-FR" dirty="0" smtClean="0"/>
              <a:t>Modifiez le style du titre</a:t>
            </a:r>
            <a:endParaRPr kumimoji="0"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59380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 eaLnBrk="1" latinLnBrk="0" hangingPunct="1"/>
            <a:r>
              <a:rPr lang="fr-FR" dirty="0" smtClean="0"/>
              <a:t>Modifiez les styles du texte du masque</a:t>
            </a:r>
          </a:p>
          <a:p>
            <a:pPr lvl="1" eaLnBrk="1" latinLnBrk="0" hangingPunct="1"/>
            <a:r>
              <a:rPr lang="fr-FR" dirty="0" smtClean="0"/>
              <a:t>Deuxième niveau</a:t>
            </a:r>
          </a:p>
          <a:p>
            <a:pPr lvl="2" eaLnBrk="1" latinLnBrk="0" hangingPunct="1"/>
            <a:r>
              <a:rPr lang="fr-FR" dirty="0" smtClean="0"/>
              <a:t>Troisième niveau</a:t>
            </a:r>
          </a:p>
          <a:p>
            <a:pPr lvl="3" eaLnBrk="1" latinLnBrk="0" hangingPunct="1"/>
            <a:r>
              <a:rPr lang="fr-FR" dirty="0" smtClean="0"/>
              <a:t>Quatrième niveau</a:t>
            </a:r>
          </a:p>
          <a:p>
            <a:pPr lvl="4" eaLnBrk="1" latinLnBrk="0" hangingPunct="1"/>
            <a:r>
              <a:rPr lang="fr-FR" dirty="0" smtClean="0"/>
              <a:t>Cinquième niveau</a:t>
            </a:r>
            <a:endParaRPr kumimoji="0"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dirty="0" err="1" smtClean="0"/>
              <a:t>Fragnaud</a:t>
            </a:r>
            <a:r>
              <a:rPr lang="fr-BE" dirty="0" smtClean="0"/>
              <a:t> Jasmin - </a:t>
            </a:r>
            <a:r>
              <a:rPr lang="en-GB" dirty="0" smtClean="0"/>
              <a:t>JI 2014</a:t>
            </a:r>
            <a:r>
              <a:rPr lang="fr-BE" dirty="0" smtClean="0"/>
              <a:t> - 15/10/14</a:t>
            </a:r>
            <a:endParaRPr lang="fr-BE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Fragnaud Jasmin - LarWeek - 22/09/14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Fragnaud Jasmin - LarWeek - 22/09/14</a:t>
            </a:r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26" name="Espace réservé de la date 25"/>
          <p:cNvSpPr>
            <a:spLocks noGrp="1"/>
          </p:cNvSpPr>
          <p:nvPr>
            <p:ph type="dt" sz="half" idx="10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rtlCol="0"/>
          <a:lstStyle/>
          <a:p>
            <a:endParaRPr lang="fr-BE"/>
          </a:p>
        </p:txBody>
      </p:sp>
      <p:sp>
        <p:nvSpPr>
          <p:cNvPr id="27" name="Espace réservé du numéro de diapositive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  <p:sp>
        <p:nvSpPr>
          <p:cNvPr id="28" name="Espace réservé du pied de page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fr-BE" smtClean="0"/>
              <a:t>Fragnaud Jasmin - LarWeek - 22/09/14</a:t>
            </a:r>
            <a:endParaRPr lang="fr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r>
              <a:rPr lang="fr-BE" smtClean="0"/>
              <a:t>Fragnaud Jasmin - LarWeek - 22/09/14</a:t>
            </a:r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Fragnaud Jasmin - LarWeek - 22/09/14</a:t>
            </a:r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Fragnaud Jasmin - LarWeek - 22/09/14</a:t>
            </a:r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Fragnaud Jasmin - LarWeek - 22/09/14</a:t>
            </a:r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ectangle à coins arrondis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ectangle à coins arrondis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dirty="0" smtClean="0"/>
              <a:t>Modifiez les styles du texte du masque</a:t>
            </a:r>
          </a:p>
          <a:p>
            <a:pPr lvl="1" eaLnBrk="1" latinLnBrk="0" hangingPunct="1"/>
            <a:r>
              <a:rPr kumimoji="0" lang="fr-FR" dirty="0" smtClean="0"/>
              <a:t>Deuxième niveau</a:t>
            </a:r>
          </a:p>
          <a:p>
            <a:pPr lvl="2" eaLnBrk="1" latinLnBrk="0" hangingPunct="1"/>
            <a:r>
              <a:rPr kumimoji="0" lang="fr-FR" dirty="0" smtClean="0"/>
              <a:t>Troisième niveau</a:t>
            </a:r>
          </a:p>
          <a:p>
            <a:pPr lvl="3" eaLnBrk="1" latinLnBrk="0" hangingPunct="1"/>
            <a:r>
              <a:rPr kumimoji="0" lang="fr-FR" dirty="0" smtClean="0"/>
              <a:t>Quatrième niveau</a:t>
            </a:r>
          </a:p>
          <a:p>
            <a:pPr lvl="4" eaLnBrk="1" latinLnBrk="0" hangingPunct="1"/>
            <a:r>
              <a:rPr kumimoji="0" lang="fr-FR" dirty="0" smtClean="0"/>
              <a:t>Cinquième niveau</a:t>
            </a:r>
            <a:endParaRPr kumimoji="0" lang="en-US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971600" y="6597352"/>
            <a:ext cx="7416824" cy="260648"/>
          </a:xfrm>
          <a:prstGeom prst="rect">
            <a:avLst/>
          </a:prstGeom>
        </p:spPr>
        <p:txBody>
          <a:bodyPr vert="horz"/>
          <a:lstStyle>
            <a:lvl1pPr algn="ctr" eaLnBrk="1" latinLnBrk="0" hangingPunct="1">
              <a:defRPr kumimoji="0" sz="1100">
                <a:solidFill>
                  <a:schemeClr val="tx1"/>
                </a:solidFill>
              </a:defRPr>
            </a:lvl1pPr>
          </a:lstStyle>
          <a:p>
            <a:r>
              <a:rPr lang="fr-BE" dirty="0" err="1" smtClean="0"/>
              <a:t>Fragnaud</a:t>
            </a:r>
            <a:r>
              <a:rPr lang="fr-BE" dirty="0" smtClean="0"/>
              <a:t> Jasmin - </a:t>
            </a:r>
            <a:r>
              <a:rPr lang="en-GB" dirty="0" smtClean="0"/>
              <a:t>JI 2014</a:t>
            </a:r>
            <a:r>
              <a:rPr lang="fr-BE" dirty="0" smtClean="0"/>
              <a:t> - 15/10/14</a:t>
            </a:r>
            <a:endParaRPr lang="fr-BE" dirty="0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CF4668DC-857F-487D-BFFA-8C0CA5037977}" type="slidenum">
              <a:rPr lang="fr-BE" smtClean="0"/>
              <a:t>‹N°›</a:t>
            </a:fld>
            <a:endParaRPr lang="fr-B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85" r:id="rId1"/>
    <p:sldLayoutId id="2147484586" r:id="rId2"/>
    <p:sldLayoutId id="2147484587" r:id="rId3"/>
    <p:sldLayoutId id="2147484588" r:id="rId4"/>
    <p:sldLayoutId id="2147484589" r:id="rId5"/>
    <p:sldLayoutId id="2147484590" r:id="rId6"/>
    <p:sldLayoutId id="2147484591" r:id="rId7"/>
    <p:sldLayoutId id="2147484592" r:id="rId8"/>
    <p:sldLayoutId id="2147484593" r:id="rId9"/>
    <p:sldLayoutId id="2147484594" r:id="rId10"/>
    <p:sldLayoutId id="2147484595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Tx/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67544" y="2348880"/>
            <a:ext cx="8458200" cy="1470025"/>
          </a:xfrm>
        </p:spPr>
        <p:txBody>
          <a:bodyPr/>
          <a:lstStyle/>
          <a:p>
            <a:pPr algn="ctr"/>
            <a:r>
              <a:rPr lang="fr-FR" dirty="0"/>
              <a:t>LAr Upgrade Démonstrateur et l’implémentation d’</a:t>
            </a:r>
            <a:r>
              <a:rPr lang="fr-FR" dirty="0" err="1"/>
              <a:t>IPbus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3017" y="483495"/>
            <a:ext cx="2526374" cy="972796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76672"/>
            <a:ext cx="1872208" cy="1099551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9940" y="5517232"/>
            <a:ext cx="2821364" cy="955383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886" y="5229199"/>
            <a:ext cx="1978918" cy="1099399"/>
          </a:xfrm>
          <a:prstGeom prst="rect">
            <a:avLst/>
          </a:prstGeom>
        </p:spPr>
      </p:pic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7072348" y="5046319"/>
            <a:ext cx="747712" cy="365760"/>
          </a:xfrm>
        </p:spPr>
        <p:txBody>
          <a:bodyPr/>
          <a:lstStyle/>
          <a:p>
            <a:fld id="{CF4668DC-857F-487D-BFFA-8C0CA5037977}" type="slidenum">
              <a:rPr lang="fr-BE" smtClean="0"/>
              <a:t>1</a:t>
            </a:fld>
            <a:endParaRPr lang="fr-BE" dirty="0"/>
          </a:p>
        </p:txBody>
      </p:sp>
      <p:sp>
        <p:nvSpPr>
          <p:cNvPr id="11" name="Espace réservé du pied de page 3"/>
          <p:cNvSpPr>
            <a:spLocks noGrp="1"/>
          </p:cNvSpPr>
          <p:nvPr>
            <p:ph type="ftr" sz="quarter" idx="4294967295"/>
          </p:nvPr>
        </p:nvSpPr>
        <p:spPr>
          <a:xfrm>
            <a:off x="971600" y="6597352"/>
            <a:ext cx="7416824" cy="260648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fr-BE" sz="1100" dirty="0" err="1"/>
              <a:t>Fragnaud</a:t>
            </a:r>
            <a:r>
              <a:rPr lang="fr-BE" sz="1100" dirty="0"/>
              <a:t> Jasmin - </a:t>
            </a:r>
            <a:r>
              <a:rPr lang="en-GB" sz="1100" dirty="0"/>
              <a:t>JI 2014</a:t>
            </a:r>
            <a:r>
              <a:rPr lang="fr-BE" sz="1100" dirty="0"/>
              <a:t> - 15/10/14</a:t>
            </a:r>
          </a:p>
        </p:txBody>
      </p:sp>
    </p:spTree>
    <p:extLst>
      <p:ext uri="{BB962C8B-B14F-4D97-AF65-F5344CB8AC3E}">
        <p14:creationId xmlns:p14="http://schemas.microsoft.com/office/powerpoint/2010/main" val="644511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2. </a:t>
            </a:r>
            <a:r>
              <a:rPr lang="fr-FR" dirty="0"/>
              <a:t>Structure et éléments du </a:t>
            </a:r>
            <a:r>
              <a:rPr lang="fr-FR" dirty="0" smtClean="0"/>
              <a:t>système</a:t>
            </a:r>
            <a:endParaRPr lang="en-GB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Fragnaud Jasmin - </a:t>
            </a:r>
            <a:r>
              <a:rPr lang="en-GB" smtClean="0"/>
              <a:t>JI 2014</a:t>
            </a:r>
            <a:r>
              <a:rPr lang="fr-BE" smtClean="0"/>
              <a:t> - 15/10/14</a:t>
            </a:r>
            <a:endParaRPr lang="fr-BE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10</a:t>
            </a:fld>
            <a:endParaRPr lang="fr-BE"/>
          </a:p>
        </p:txBody>
      </p:sp>
      <p:sp>
        <p:nvSpPr>
          <p:cNvPr id="21" name="Espace réservé du contenu 2"/>
          <p:cNvSpPr txBox="1">
            <a:spLocks/>
          </p:cNvSpPr>
          <p:nvPr/>
        </p:nvSpPr>
        <p:spPr bwMode="auto">
          <a:xfrm>
            <a:off x="1085850" y="3894138"/>
            <a:ext cx="7400925" cy="263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fr-FR" alt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Banc de test avec un switch 10GbE et une carte ABBA dans un châssis ATCA, PC avec 2 ports 10GbE.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fr-FR" alt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 fibres optiques entre le PC et le switch.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fr-FR" alt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Connexion 10GbE entre le Switch et la carte ABBA par le fond de panier ATCA.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fr-FR" alt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Connexion 1GbE entre le PC et l’Event </a:t>
            </a:r>
            <a:r>
              <a:rPr kumimoji="0" lang="fr-FR" altLang="fr-FR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Builder</a:t>
            </a:r>
            <a:r>
              <a:rPr kumimoji="0" lang="fr-FR" alt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fr-FR" alt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Fibres optiques entre la carte ABBA et le LTDB</a:t>
            </a:r>
          </a:p>
        </p:txBody>
      </p:sp>
      <p:grpSp>
        <p:nvGrpSpPr>
          <p:cNvPr id="51" name="Groupe 50"/>
          <p:cNvGrpSpPr/>
          <p:nvPr/>
        </p:nvGrpSpPr>
        <p:grpSpPr>
          <a:xfrm>
            <a:off x="562986" y="1180185"/>
            <a:ext cx="8028822" cy="2587625"/>
            <a:chOff x="747309" y="1002386"/>
            <a:chExt cx="8028822" cy="2587625"/>
          </a:xfrm>
        </p:grpSpPr>
        <p:sp>
          <p:nvSpPr>
            <p:cNvPr id="52" name="ZoneTexte 6"/>
            <p:cNvSpPr txBox="1">
              <a:spLocks noChangeArrowheads="1"/>
            </p:cNvSpPr>
            <p:nvPr/>
          </p:nvSpPr>
          <p:spPr bwMode="auto">
            <a:xfrm>
              <a:off x="7556931" y="1834236"/>
              <a:ext cx="358775" cy="1755775"/>
            </a:xfrm>
            <a:prstGeom prst="rect">
              <a:avLst/>
            </a:prstGeom>
            <a:noFill/>
            <a:ln w="19050">
              <a:solidFill>
                <a:sysClr val="windowText" lastClr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alt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</a:endParaRP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alt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</a:endParaRP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</a:rPr>
                <a:t>P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</a:rPr>
                <a:t>C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alt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</a:endParaRP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alt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53" name="ZoneTexte 7"/>
            <p:cNvSpPr txBox="1">
              <a:spLocks noChangeArrowheads="1"/>
            </p:cNvSpPr>
            <p:nvPr/>
          </p:nvSpPr>
          <p:spPr bwMode="auto">
            <a:xfrm>
              <a:off x="2334217" y="1002386"/>
              <a:ext cx="4391025" cy="2587625"/>
            </a:xfrm>
            <a:prstGeom prst="rect">
              <a:avLst/>
            </a:prstGeom>
            <a:noFill/>
            <a:ln w="28575">
              <a:solidFill>
                <a:sysClr val="windowText" lastClr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800" b="0" i="0" u="sng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</a:rPr>
                <a:t>Chassis ATCA</a:t>
              </a:r>
            </a:p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altLang="fr-FR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</a:endParaRPr>
            </a:p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altLang="fr-FR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</a:endParaRPr>
            </a:p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altLang="fr-FR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</a:endParaRPr>
            </a:p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altLang="fr-FR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</a:endParaRPr>
            </a:p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altLang="fr-FR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</a:endParaRPr>
            </a:p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altLang="fr-FR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</a:endParaRPr>
            </a:p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altLang="fr-FR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</a:endParaRPr>
            </a:p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altLang="fr-FR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54" name="Rectangle 53"/>
            <p:cNvSpPr/>
            <p:nvPr/>
          </p:nvSpPr>
          <p:spPr>
            <a:xfrm>
              <a:off x="2477092" y="1500861"/>
              <a:ext cx="4105275" cy="1943100"/>
            </a:xfrm>
            <a:prstGeom prst="rect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5" name="ZoneTexte 9"/>
            <p:cNvSpPr txBox="1">
              <a:spLocks noChangeArrowheads="1"/>
            </p:cNvSpPr>
            <p:nvPr/>
          </p:nvSpPr>
          <p:spPr bwMode="auto">
            <a:xfrm>
              <a:off x="4277909" y="1594523"/>
              <a:ext cx="358775" cy="1755775"/>
            </a:xfrm>
            <a:prstGeom prst="rect">
              <a:avLst/>
            </a:prstGeom>
            <a:noFill/>
            <a:ln w="9525">
              <a:solidFill>
                <a:sysClr val="windowText" lastClr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8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</a:rPr>
                <a:t>S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8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</a:rPr>
                <a:t>W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8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</a:rPr>
                <a:t>I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8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</a:rPr>
                <a:t>T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8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</a:rPr>
                <a:t>C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8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</a:rPr>
                <a:t>H</a:t>
              </a:r>
            </a:p>
          </p:txBody>
        </p:sp>
        <p:sp>
          <p:nvSpPr>
            <p:cNvPr id="56" name="ZoneTexte 10"/>
            <p:cNvSpPr txBox="1">
              <a:spLocks noChangeArrowheads="1"/>
            </p:cNvSpPr>
            <p:nvPr/>
          </p:nvSpPr>
          <p:spPr bwMode="auto">
            <a:xfrm>
              <a:off x="3052359" y="1596111"/>
              <a:ext cx="361950" cy="1755775"/>
            </a:xfrm>
            <a:prstGeom prst="rect">
              <a:avLst/>
            </a:prstGeom>
            <a:noFill/>
            <a:ln w="9525">
              <a:solidFill>
                <a:sysClr val="windowText" lastClr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altLang="fr-FR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</a:endParaRP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8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</a:rPr>
                <a:t>ABBA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altLang="fr-FR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</a:endParaRPr>
            </a:p>
          </p:txBody>
        </p:sp>
        <p:cxnSp>
          <p:nvCxnSpPr>
            <p:cNvPr id="57" name="Connecteur droit 56"/>
            <p:cNvCxnSpPr/>
            <p:nvPr/>
          </p:nvCxnSpPr>
          <p:spPr>
            <a:xfrm>
              <a:off x="4636684" y="2294073"/>
              <a:ext cx="2908300" cy="0"/>
            </a:xfrm>
            <a:prstGeom prst="line">
              <a:avLst/>
            </a:prstGeom>
            <a:noFill/>
            <a:ln w="3810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58" name="Connecteur droit 57"/>
            <p:cNvCxnSpPr/>
            <p:nvPr/>
          </p:nvCxnSpPr>
          <p:spPr>
            <a:xfrm>
              <a:off x="4636684" y="2378210"/>
              <a:ext cx="2908300" cy="0"/>
            </a:xfrm>
            <a:prstGeom prst="line">
              <a:avLst/>
            </a:prstGeom>
            <a:noFill/>
            <a:ln w="3810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59" name="Connecteur droit 58"/>
            <p:cNvCxnSpPr/>
            <p:nvPr/>
          </p:nvCxnSpPr>
          <p:spPr>
            <a:xfrm>
              <a:off x="3414309" y="2473998"/>
              <a:ext cx="863600" cy="0"/>
            </a:xfrm>
            <a:prstGeom prst="line">
              <a:avLst/>
            </a:prstGeom>
            <a:noFill/>
            <a:ln w="76200" cap="flat" cmpd="sng" algn="ctr">
              <a:solidFill>
                <a:srgbClr val="C00000"/>
              </a:solidFill>
              <a:prstDash val="solid"/>
            </a:ln>
            <a:effectLst/>
          </p:spPr>
        </p:cxnSp>
        <p:cxnSp>
          <p:nvCxnSpPr>
            <p:cNvPr id="60" name="Connecteur droit 59"/>
            <p:cNvCxnSpPr/>
            <p:nvPr/>
          </p:nvCxnSpPr>
          <p:spPr>
            <a:xfrm>
              <a:off x="7915706" y="3200536"/>
              <a:ext cx="492125" cy="0"/>
            </a:xfrm>
            <a:prstGeom prst="line">
              <a:avLst/>
            </a:prstGeom>
            <a:noFill/>
            <a:ln w="381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</p:cxnSp>
        <p:sp>
          <p:nvSpPr>
            <p:cNvPr id="61" name="ZoneTexte 6"/>
            <p:cNvSpPr txBox="1">
              <a:spLocks noChangeArrowheads="1"/>
            </p:cNvSpPr>
            <p:nvPr/>
          </p:nvSpPr>
          <p:spPr bwMode="auto">
            <a:xfrm>
              <a:off x="8407831" y="2876686"/>
              <a:ext cx="368300" cy="647700"/>
            </a:xfrm>
            <a:prstGeom prst="rect">
              <a:avLst/>
            </a:prstGeom>
            <a:noFill/>
            <a:ln w="9525">
              <a:solidFill>
                <a:sysClr val="windowText" lastClr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</a:rPr>
                <a:t>EB</a:t>
              </a:r>
            </a:p>
          </p:txBody>
        </p:sp>
        <p:cxnSp>
          <p:nvCxnSpPr>
            <p:cNvPr id="62" name="Connecteur droit 61"/>
            <p:cNvCxnSpPr/>
            <p:nvPr/>
          </p:nvCxnSpPr>
          <p:spPr>
            <a:xfrm>
              <a:off x="1683933" y="2372183"/>
              <a:ext cx="1368425" cy="0"/>
            </a:xfrm>
            <a:prstGeom prst="line">
              <a:avLst/>
            </a:prstGeom>
            <a:noFill/>
            <a:ln w="3810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sp>
          <p:nvSpPr>
            <p:cNvPr id="63" name="ZoneTexte 25"/>
            <p:cNvSpPr txBox="1">
              <a:spLocks noChangeArrowheads="1"/>
            </p:cNvSpPr>
            <p:nvPr/>
          </p:nvSpPr>
          <p:spPr bwMode="auto">
            <a:xfrm>
              <a:off x="747309" y="2194060"/>
              <a:ext cx="936625" cy="368300"/>
            </a:xfrm>
            <a:prstGeom prst="rect">
              <a:avLst/>
            </a:prstGeom>
            <a:noFill/>
            <a:ln w="9525">
              <a:solidFill>
                <a:sysClr val="windowText" lastClr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</a:rPr>
                <a:t>LTDB</a:t>
              </a:r>
            </a:p>
          </p:txBody>
        </p:sp>
        <p:cxnSp>
          <p:nvCxnSpPr>
            <p:cNvPr id="64" name="Connecteur droit 63"/>
            <p:cNvCxnSpPr/>
            <p:nvPr/>
          </p:nvCxnSpPr>
          <p:spPr>
            <a:xfrm>
              <a:off x="1683934" y="2472411"/>
              <a:ext cx="1368425" cy="0"/>
            </a:xfrm>
            <a:prstGeom prst="line">
              <a:avLst/>
            </a:prstGeom>
            <a:noFill/>
            <a:ln w="3810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ysDash"/>
            </a:ln>
            <a:effectLst/>
          </p:spPr>
        </p:cxnSp>
        <p:cxnSp>
          <p:nvCxnSpPr>
            <p:cNvPr id="65" name="Connecteur droit 64"/>
            <p:cNvCxnSpPr/>
            <p:nvPr/>
          </p:nvCxnSpPr>
          <p:spPr>
            <a:xfrm>
              <a:off x="1683934" y="2298351"/>
              <a:ext cx="1368425" cy="0"/>
            </a:xfrm>
            <a:prstGeom prst="line">
              <a:avLst/>
            </a:prstGeom>
            <a:noFill/>
            <a:ln w="3810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486170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3.  </a:t>
            </a:r>
            <a:r>
              <a:rPr lang="fr-FR" dirty="0" err="1" smtClean="0"/>
              <a:t>IPbus</a:t>
            </a:r>
            <a:endParaRPr lang="en-GB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Fragnaud Jasmin - </a:t>
            </a:r>
            <a:r>
              <a:rPr lang="en-GB" smtClean="0"/>
              <a:t>JI 2014</a:t>
            </a:r>
            <a:r>
              <a:rPr lang="fr-BE" smtClean="0"/>
              <a:t> - 15/10/14</a:t>
            </a:r>
            <a:endParaRPr lang="fr-BE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11</a:t>
            </a:fld>
            <a:endParaRPr lang="fr-BE"/>
          </a:p>
        </p:txBody>
      </p:sp>
      <p:pic>
        <p:nvPicPr>
          <p:cNvPr id="6" name="Espace réservé du contenu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79712" y="1124744"/>
            <a:ext cx="4676775" cy="981075"/>
          </a:xfrm>
        </p:spPr>
      </p:pic>
      <p:sp>
        <p:nvSpPr>
          <p:cNvPr id="7" name="ZoneTexte 6"/>
          <p:cNvSpPr txBox="1"/>
          <p:nvPr/>
        </p:nvSpPr>
        <p:spPr>
          <a:xfrm>
            <a:off x="899592" y="2305844"/>
            <a:ext cx="7158038" cy="424731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fr-FR" dirty="0" smtClean="0"/>
              <a:t>Utilisation d’</a:t>
            </a:r>
            <a:r>
              <a:rPr lang="fr-FR" dirty="0" err="1" smtClean="0"/>
              <a:t>uHal</a:t>
            </a:r>
            <a:r>
              <a:rPr lang="fr-FR" dirty="0" smtClean="0"/>
              <a:t> issu du projet CACTUS</a:t>
            </a:r>
            <a:r>
              <a:rPr lang="fr-FR" dirty="0"/>
              <a:t>, </a:t>
            </a:r>
            <a:r>
              <a:rPr lang="fr-FR" dirty="0" smtClean="0"/>
              <a:t>un projet de CMS</a:t>
            </a:r>
            <a:endParaRPr lang="fr-FR" dirty="0"/>
          </a:p>
          <a:p>
            <a:pPr>
              <a:defRPr/>
            </a:pP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fr-FR" dirty="0" err="1"/>
              <a:t>uHal</a:t>
            </a:r>
            <a:r>
              <a:rPr lang="fr-FR" dirty="0"/>
              <a:t> : user-</a:t>
            </a:r>
            <a:r>
              <a:rPr lang="fr-FR" dirty="0" err="1"/>
              <a:t>facing</a:t>
            </a:r>
            <a:r>
              <a:rPr lang="fr-FR" dirty="0"/>
              <a:t> Hardware Access </a:t>
            </a:r>
            <a:r>
              <a:rPr lang="fr-FR" dirty="0" smtClean="0"/>
              <a:t>Library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fr-FR" dirty="0" smtClean="0"/>
              <a:t>Fournis des librairies C++ pour l’</a:t>
            </a:r>
            <a:r>
              <a:rPr lang="fr-FR" dirty="0" err="1" smtClean="0"/>
              <a:t>acces</a:t>
            </a:r>
            <a:r>
              <a:rPr lang="fr-FR" dirty="0" smtClean="0"/>
              <a:t> au hardware avec le protocole </a:t>
            </a:r>
            <a:r>
              <a:rPr lang="fr-FR" dirty="0" err="1" smtClean="0"/>
              <a:t>Ipbus</a:t>
            </a:r>
            <a:endParaRPr lang="fr-FR" dirty="0" smtClean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fr-FR" dirty="0" smtClean="0"/>
              <a:t>Utilisation d’</a:t>
            </a:r>
            <a:r>
              <a:rPr lang="fr-FR" dirty="0" err="1" smtClean="0"/>
              <a:t>IpBus</a:t>
            </a:r>
            <a:r>
              <a:rPr lang="fr-FR" dirty="0" smtClean="0"/>
              <a:t> version 2.0</a:t>
            </a: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fr-FR" dirty="0" smtClean="0"/>
              <a:t>Utilisation possible de TCP ou UDP</a:t>
            </a:r>
            <a:r>
              <a:rPr lang="fr-FR" dirty="0"/>
              <a:t>, </a:t>
            </a:r>
            <a:r>
              <a:rPr lang="fr-FR" dirty="0" smtClean="0"/>
              <a:t>mais uniquement l’UDP est utilisé pour ABBA</a:t>
            </a: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Facile a implementer et </a:t>
            </a:r>
            <a:r>
              <a:rPr lang="en-US" dirty="0" err="1" smtClean="0"/>
              <a:t>peu</a:t>
            </a:r>
            <a:r>
              <a:rPr lang="en-US" dirty="0" smtClean="0"/>
              <a:t> </a:t>
            </a:r>
            <a:r>
              <a:rPr lang="en-US" dirty="0" err="1" smtClean="0"/>
              <a:t>consommateur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ressources</a:t>
            </a:r>
            <a:r>
              <a:rPr lang="en-US" dirty="0" smtClean="0"/>
              <a:t> </a:t>
            </a:r>
            <a:r>
              <a:rPr lang="en-US" dirty="0" err="1"/>
              <a:t>dans</a:t>
            </a:r>
            <a:r>
              <a:rPr lang="en-US" dirty="0"/>
              <a:t> les </a:t>
            </a:r>
            <a:r>
              <a:rPr lang="en-US" dirty="0" smtClean="0"/>
              <a:t>FPGA, </a:t>
            </a:r>
            <a:r>
              <a:rPr lang="en-US" dirty="0" err="1" smtClean="0"/>
              <a:t>fiable</a:t>
            </a:r>
            <a:r>
              <a:rPr lang="en-US" dirty="0" smtClean="0"/>
              <a:t> avec la version 2.0 </a:t>
            </a:r>
            <a:r>
              <a:rPr lang="en-US" dirty="0" err="1" smtClean="0"/>
              <a:t>d’IPbus</a:t>
            </a:r>
            <a:r>
              <a:rPr lang="en-US" dirty="0" smtClean="0"/>
              <a:t> </a:t>
            </a:r>
            <a:endParaRPr lang="en-US" dirty="0"/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46198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4.  TDAQ 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1268760"/>
            <a:ext cx="3672408" cy="5184576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endParaRPr lang="fr-FR" sz="1600" dirty="0" smtClean="0"/>
          </a:p>
          <a:p>
            <a:pPr marL="109728" indent="0">
              <a:buNone/>
            </a:pPr>
            <a:endParaRPr lang="fr-FR" sz="1600" dirty="0"/>
          </a:p>
          <a:p>
            <a:pPr marL="109728" indent="0">
              <a:buNone/>
            </a:pPr>
            <a:endParaRPr lang="en-GB" sz="1600" dirty="0" smtClean="0"/>
          </a:p>
          <a:p>
            <a:pPr marL="109728" indent="0">
              <a:buNone/>
            </a:pPr>
            <a:r>
              <a:rPr lang="en-GB" sz="1600" dirty="0"/>
              <a:t>TDAQ (Trigger and Data Acquisition System</a:t>
            </a:r>
            <a:r>
              <a:rPr lang="en-GB" sz="1600" dirty="0" smtClean="0"/>
              <a:t>) </a:t>
            </a:r>
          </a:p>
          <a:p>
            <a:pPr marL="109728" indent="0">
              <a:buNone/>
            </a:pPr>
            <a:endParaRPr lang="fr-FR" sz="1600" dirty="0" smtClean="0"/>
          </a:p>
          <a:p>
            <a:pPr marL="109728" indent="0">
              <a:buNone/>
            </a:pPr>
            <a:endParaRPr lang="fr-FR" sz="1600" dirty="0" smtClean="0"/>
          </a:p>
          <a:p>
            <a:pPr marL="109728" indent="0">
              <a:buNone/>
            </a:pPr>
            <a:r>
              <a:rPr lang="fr-FR" sz="1600" dirty="0" smtClean="0"/>
              <a:t>La configuration et l’acquisition des données de la carte ABBA est faite au travers d’un segment de TDAQ utilisé pour configurer, contrôler, monitorer et lire les données.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Fragnaud Jasmin - </a:t>
            </a:r>
            <a:r>
              <a:rPr lang="en-GB" smtClean="0"/>
              <a:t>JI 2014</a:t>
            </a:r>
            <a:r>
              <a:rPr lang="fr-BE" smtClean="0"/>
              <a:t> - 15/10/14</a:t>
            </a:r>
            <a:endParaRPr lang="fr-BE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12</a:t>
            </a:fld>
            <a:endParaRPr lang="fr-BE"/>
          </a:p>
        </p:txBody>
      </p:sp>
      <p:pic>
        <p:nvPicPr>
          <p:cNvPr id="5122" name="Picture 2" descr="C:\Users\fragnaud\Desktop\twepp\photos\TDAQ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340768"/>
            <a:ext cx="4724568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6761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4.  TDAQ</a:t>
            </a:r>
            <a:endParaRPr lang="en-GB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Fragnaud Jasmin - </a:t>
            </a:r>
            <a:r>
              <a:rPr lang="en-GB" smtClean="0"/>
              <a:t>JI 2014</a:t>
            </a:r>
            <a:r>
              <a:rPr lang="fr-BE" smtClean="0"/>
              <a:t> - 15/10/14</a:t>
            </a:r>
            <a:endParaRPr lang="fr-BE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13</a:t>
            </a:fld>
            <a:endParaRPr lang="fr-BE"/>
          </a:p>
        </p:txBody>
      </p:sp>
      <p:sp>
        <p:nvSpPr>
          <p:cNvPr id="74" name="ZoneTexte 3"/>
          <p:cNvSpPr txBox="1">
            <a:spLocks noChangeArrowheads="1"/>
          </p:cNvSpPr>
          <p:nvPr/>
        </p:nvSpPr>
        <p:spPr bwMode="auto">
          <a:xfrm>
            <a:off x="4751636" y="2813407"/>
            <a:ext cx="784225" cy="307975"/>
          </a:xfrm>
          <a:prstGeom prst="rect">
            <a:avLst/>
          </a:prstGeom>
          <a:noFill/>
          <a:ln w="9525">
            <a:solidFill>
              <a:sysClr val="windowText" lastClr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</a:rPr>
              <a:t>ABBA</a:t>
            </a:r>
          </a:p>
        </p:txBody>
      </p:sp>
      <p:sp>
        <p:nvSpPr>
          <p:cNvPr id="75" name="ZoneTexte 5"/>
          <p:cNvSpPr txBox="1">
            <a:spLocks noChangeArrowheads="1"/>
          </p:cNvSpPr>
          <p:nvPr/>
        </p:nvSpPr>
        <p:spPr bwMode="auto">
          <a:xfrm>
            <a:off x="4356349" y="2597507"/>
            <a:ext cx="1358900" cy="1331913"/>
          </a:xfrm>
          <a:prstGeom prst="rect">
            <a:avLst/>
          </a:prstGeom>
          <a:noFill/>
          <a:ln w="9525">
            <a:solidFill>
              <a:sysClr val="windowText" lastClr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altLang="fr-FR" sz="14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76" name="ZoneTexte 6"/>
          <p:cNvSpPr txBox="1">
            <a:spLocks noChangeArrowheads="1"/>
          </p:cNvSpPr>
          <p:nvPr/>
        </p:nvSpPr>
        <p:spPr bwMode="auto">
          <a:xfrm>
            <a:off x="4699249" y="2741970"/>
            <a:ext cx="881062" cy="1079500"/>
          </a:xfrm>
          <a:prstGeom prst="rect">
            <a:avLst/>
          </a:prstGeom>
          <a:noFill/>
          <a:ln w="9525">
            <a:solidFill>
              <a:sysClr val="windowText" lastClr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altLang="fr-FR" sz="14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77" name="ZoneTexte 7"/>
          <p:cNvSpPr txBox="1">
            <a:spLocks noChangeArrowheads="1"/>
          </p:cNvSpPr>
          <p:nvPr/>
        </p:nvSpPr>
        <p:spPr bwMode="auto">
          <a:xfrm>
            <a:off x="4751636" y="3472220"/>
            <a:ext cx="784225" cy="307975"/>
          </a:xfrm>
          <a:prstGeom prst="rect">
            <a:avLst/>
          </a:prstGeom>
          <a:noFill/>
          <a:ln w="9525">
            <a:solidFill>
              <a:sysClr val="windowText" lastClr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</a:rPr>
              <a:t>IPBUS</a:t>
            </a:r>
          </a:p>
        </p:txBody>
      </p:sp>
      <p:cxnSp>
        <p:nvCxnSpPr>
          <p:cNvPr id="78" name="Connecteur droit avec flèche 77"/>
          <p:cNvCxnSpPr>
            <a:endCxn id="77" idx="0"/>
          </p:cNvCxnSpPr>
          <p:nvPr/>
        </p:nvCxnSpPr>
        <p:spPr>
          <a:xfrm>
            <a:off x="5143749" y="3121382"/>
            <a:ext cx="0" cy="350838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tailEnd type="triangle"/>
          </a:ln>
          <a:effectLst/>
        </p:spPr>
      </p:cxnSp>
      <p:sp>
        <p:nvSpPr>
          <p:cNvPr id="79" name="ZoneTexte 10"/>
          <p:cNvSpPr txBox="1">
            <a:spLocks noChangeArrowheads="1"/>
          </p:cNvSpPr>
          <p:nvPr/>
        </p:nvSpPr>
        <p:spPr bwMode="auto">
          <a:xfrm>
            <a:off x="1405186" y="2940407"/>
            <a:ext cx="784225" cy="307975"/>
          </a:xfrm>
          <a:prstGeom prst="rect">
            <a:avLst/>
          </a:prstGeom>
          <a:noFill/>
          <a:ln w="9525">
            <a:solidFill>
              <a:sysClr val="windowText" lastClr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</a:rPr>
              <a:t>Status</a:t>
            </a:r>
          </a:p>
        </p:txBody>
      </p:sp>
      <p:sp>
        <p:nvSpPr>
          <p:cNvPr id="80" name="ZoneTexte 11"/>
          <p:cNvSpPr txBox="1">
            <a:spLocks noChangeArrowheads="1"/>
          </p:cNvSpPr>
          <p:nvPr/>
        </p:nvSpPr>
        <p:spPr bwMode="auto">
          <a:xfrm>
            <a:off x="7001124" y="3318232"/>
            <a:ext cx="7826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fr-FR" altLang="fr-FR" sz="1400" smtClean="0">
                <a:solidFill>
                  <a:prstClr val="black"/>
                </a:solidFill>
                <a:latin typeface="Arial" charset="0"/>
              </a:rPr>
              <a:t>Config</a:t>
            </a:r>
          </a:p>
        </p:txBody>
      </p:sp>
      <p:sp>
        <p:nvSpPr>
          <p:cNvPr id="81" name="ZoneTexte 12"/>
          <p:cNvSpPr txBox="1">
            <a:spLocks noChangeArrowheads="1"/>
          </p:cNvSpPr>
          <p:nvPr/>
        </p:nvSpPr>
        <p:spPr bwMode="auto">
          <a:xfrm>
            <a:off x="4130924" y="2284770"/>
            <a:ext cx="2017712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fr-FR" altLang="fr-FR" sz="1400" smtClean="0">
                <a:solidFill>
                  <a:prstClr val="black"/>
                </a:solidFill>
                <a:latin typeface="Arial" charset="0"/>
              </a:rPr>
              <a:t>Crate Controller</a:t>
            </a:r>
          </a:p>
        </p:txBody>
      </p:sp>
      <p:sp>
        <p:nvSpPr>
          <p:cNvPr id="82" name="Cylindre 81"/>
          <p:cNvSpPr/>
          <p:nvPr/>
        </p:nvSpPr>
        <p:spPr>
          <a:xfrm>
            <a:off x="7956799" y="3053120"/>
            <a:ext cx="890587" cy="896937"/>
          </a:xfrm>
          <a:prstGeom prst="can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3" name="Cylindre 82"/>
          <p:cNvSpPr/>
          <p:nvPr/>
        </p:nvSpPr>
        <p:spPr>
          <a:xfrm>
            <a:off x="5905749" y="3053120"/>
            <a:ext cx="892175" cy="768350"/>
          </a:xfrm>
          <a:prstGeom prst="can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4" name="Cylindre 83"/>
          <p:cNvSpPr/>
          <p:nvPr/>
        </p:nvSpPr>
        <p:spPr>
          <a:xfrm>
            <a:off x="6947149" y="3053120"/>
            <a:ext cx="890587" cy="768350"/>
          </a:xfrm>
          <a:prstGeom prst="can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5" name="ZoneTexte 18"/>
          <p:cNvSpPr txBox="1">
            <a:spLocks noChangeArrowheads="1"/>
          </p:cNvSpPr>
          <p:nvPr/>
        </p:nvSpPr>
        <p:spPr bwMode="auto">
          <a:xfrm>
            <a:off x="7967911" y="3210282"/>
            <a:ext cx="879475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fr-FR" altLang="fr-FR" sz="1400" smtClean="0">
                <a:solidFill>
                  <a:prstClr val="black"/>
                </a:solidFill>
                <a:latin typeface="Arial" charset="0"/>
              </a:rPr>
              <a:t>Mapping ABBA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fr-FR" altLang="fr-FR" sz="1400" smtClean="0">
                <a:solidFill>
                  <a:prstClr val="black"/>
                </a:solidFill>
                <a:latin typeface="Arial" charset="0"/>
              </a:rPr>
              <a:t>Register</a:t>
            </a:r>
          </a:p>
        </p:txBody>
      </p:sp>
      <p:sp>
        <p:nvSpPr>
          <p:cNvPr id="86" name="ZoneTexte 19"/>
          <p:cNvSpPr txBox="1">
            <a:spLocks noChangeArrowheads="1"/>
          </p:cNvSpPr>
          <p:nvPr/>
        </p:nvSpPr>
        <p:spPr bwMode="auto">
          <a:xfrm>
            <a:off x="5988299" y="3318232"/>
            <a:ext cx="7842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fr-FR" altLang="fr-FR" sz="1400" smtClean="0">
                <a:solidFill>
                  <a:prstClr val="black"/>
                </a:solidFill>
                <a:latin typeface="Arial" charset="0"/>
              </a:rPr>
              <a:t>OKS</a:t>
            </a:r>
          </a:p>
        </p:txBody>
      </p:sp>
      <p:cxnSp>
        <p:nvCxnSpPr>
          <p:cNvPr id="87" name="Connecteur en angle 86"/>
          <p:cNvCxnSpPr>
            <a:stCxn id="83" idx="1"/>
          </p:cNvCxnSpPr>
          <p:nvPr/>
        </p:nvCxnSpPr>
        <p:spPr>
          <a:xfrm rot="16200000" flipV="1">
            <a:off x="5990680" y="2691964"/>
            <a:ext cx="85725" cy="636587"/>
          </a:xfrm>
          <a:prstGeom prst="bentConnector2">
            <a:avLst/>
          </a:prstGeom>
          <a:noFill/>
          <a:ln w="12700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/>
        </p:spPr>
      </p:cxnSp>
      <p:cxnSp>
        <p:nvCxnSpPr>
          <p:cNvPr id="88" name="Connecteur en angle 87"/>
          <p:cNvCxnSpPr>
            <a:stCxn id="84" idx="1"/>
          </p:cNvCxnSpPr>
          <p:nvPr/>
        </p:nvCxnSpPr>
        <p:spPr>
          <a:xfrm rot="16200000" flipV="1">
            <a:off x="6380411" y="2041882"/>
            <a:ext cx="166688" cy="1855788"/>
          </a:xfrm>
          <a:prstGeom prst="bentConnector2">
            <a:avLst/>
          </a:prstGeom>
          <a:noFill/>
          <a:ln w="12700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/>
        </p:spPr>
      </p:cxnSp>
      <p:cxnSp>
        <p:nvCxnSpPr>
          <p:cNvPr id="89" name="Connecteur en angle 88"/>
          <p:cNvCxnSpPr>
            <a:stCxn id="82" idx="1"/>
          </p:cNvCxnSpPr>
          <p:nvPr/>
        </p:nvCxnSpPr>
        <p:spPr>
          <a:xfrm rot="16200000" flipV="1">
            <a:off x="6849517" y="1499751"/>
            <a:ext cx="239713" cy="2867025"/>
          </a:xfrm>
          <a:prstGeom prst="bentConnector2">
            <a:avLst/>
          </a:prstGeom>
          <a:noFill/>
          <a:ln w="12700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/>
        </p:spPr>
      </p:cxnSp>
      <p:sp>
        <p:nvSpPr>
          <p:cNvPr id="90" name="ZoneTexte 30"/>
          <p:cNvSpPr txBox="1">
            <a:spLocks noChangeArrowheads="1"/>
          </p:cNvSpPr>
          <p:nvPr/>
        </p:nvSpPr>
        <p:spPr bwMode="auto">
          <a:xfrm>
            <a:off x="1405186" y="4196120"/>
            <a:ext cx="784225" cy="307975"/>
          </a:xfrm>
          <a:prstGeom prst="rect">
            <a:avLst/>
          </a:prstGeom>
          <a:noFill/>
          <a:ln w="9525">
            <a:solidFill>
              <a:sysClr val="windowText" lastClr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</a:rPr>
              <a:t>Config</a:t>
            </a:r>
          </a:p>
        </p:txBody>
      </p:sp>
      <p:sp>
        <p:nvSpPr>
          <p:cNvPr id="91" name="ZoneTexte 31"/>
          <p:cNvSpPr txBox="1">
            <a:spLocks noChangeArrowheads="1"/>
          </p:cNvSpPr>
          <p:nvPr/>
        </p:nvSpPr>
        <p:spPr bwMode="auto">
          <a:xfrm>
            <a:off x="1405186" y="3796070"/>
            <a:ext cx="784225" cy="307975"/>
          </a:xfrm>
          <a:prstGeom prst="rect">
            <a:avLst/>
          </a:prstGeom>
          <a:noFill/>
          <a:ln w="9525">
            <a:solidFill>
              <a:sysClr val="windowText" lastClr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</a:rPr>
              <a:t>Histo</a:t>
            </a:r>
          </a:p>
        </p:txBody>
      </p:sp>
      <p:sp>
        <p:nvSpPr>
          <p:cNvPr id="92" name="ZoneTexte 32"/>
          <p:cNvSpPr txBox="1">
            <a:spLocks noChangeArrowheads="1"/>
          </p:cNvSpPr>
          <p:nvPr/>
        </p:nvSpPr>
        <p:spPr bwMode="auto">
          <a:xfrm>
            <a:off x="1405186" y="3364270"/>
            <a:ext cx="784225" cy="307975"/>
          </a:xfrm>
          <a:prstGeom prst="rect">
            <a:avLst/>
          </a:prstGeom>
          <a:noFill/>
          <a:ln w="9525">
            <a:solidFill>
              <a:sysClr val="windowText" lastClr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</a:rPr>
              <a:t>Event</a:t>
            </a:r>
          </a:p>
        </p:txBody>
      </p:sp>
      <p:sp>
        <p:nvSpPr>
          <p:cNvPr id="93" name="ZoneTexte 34"/>
          <p:cNvSpPr txBox="1">
            <a:spLocks noChangeArrowheads="1"/>
          </p:cNvSpPr>
          <p:nvPr/>
        </p:nvSpPr>
        <p:spPr bwMode="auto">
          <a:xfrm>
            <a:off x="1333749" y="2867382"/>
            <a:ext cx="935037" cy="1762125"/>
          </a:xfrm>
          <a:prstGeom prst="rect">
            <a:avLst/>
          </a:prstGeom>
          <a:noFill/>
          <a:ln w="9525">
            <a:solidFill>
              <a:sysClr val="windowText" lastClr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altLang="fr-FR" sz="14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94" name="ZoneTexte 35"/>
          <p:cNvSpPr txBox="1">
            <a:spLocks noChangeArrowheads="1"/>
          </p:cNvSpPr>
          <p:nvPr/>
        </p:nvSpPr>
        <p:spPr bwMode="auto">
          <a:xfrm>
            <a:off x="1409949" y="2626082"/>
            <a:ext cx="7842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fr-FR" altLang="fr-FR" sz="1400" smtClean="0">
                <a:solidFill>
                  <a:prstClr val="black"/>
                </a:solidFill>
                <a:latin typeface="Arial" charset="0"/>
              </a:rPr>
              <a:t>ABBA</a:t>
            </a:r>
          </a:p>
        </p:txBody>
      </p:sp>
      <p:cxnSp>
        <p:nvCxnSpPr>
          <p:cNvPr id="95" name="Connecteur droit 94"/>
          <p:cNvCxnSpPr>
            <a:stCxn id="77" idx="1"/>
          </p:cNvCxnSpPr>
          <p:nvPr/>
        </p:nvCxnSpPr>
        <p:spPr>
          <a:xfrm flipH="1" flipV="1">
            <a:off x="2268786" y="3626207"/>
            <a:ext cx="2482850" cy="0"/>
          </a:xfrm>
          <a:prstGeom prst="line">
            <a:avLst/>
          </a:prstGeom>
          <a:noFill/>
          <a:ln w="19050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/>
        </p:spPr>
      </p:cxnSp>
      <p:sp>
        <p:nvSpPr>
          <p:cNvPr id="96" name="ZoneTexte 38"/>
          <p:cNvSpPr txBox="1">
            <a:spLocks noChangeArrowheads="1"/>
          </p:cNvSpPr>
          <p:nvPr/>
        </p:nvSpPr>
        <p:spPr bwMode="auto">
          <a:xfrm>
            <a:off x="4353174" y="4846995"/>
            <a:ext cx="1358900" cy="738187"/>
          </a:xfrm>
          <a:prstGeom prst="rect">
            <a:avLst/>
          </a:prstGeom>
          <a:noFill/>
          <a:ln w="9525">
            <a:solidFill>
              <a:sysClr val="windowText" lastClr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altLang="fr-FR" sz="14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altLang="fr-FR" sz="1400" kern="0" dirty="0">
                <a:solidFill>
                  <a:prstClr val="black"/>
                </a:solidFill>
                <a:latin typeface="Arial" charset="0"/>
              </a:rPr>
              <a:t>I</a:t>
            </a:r>
            <a:r>
              <a:rPr kumimoji="0" lang="fr-FR" altLang="fr-FR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</a:rPr>
              <a:t>GUI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altLang="fr-FR" sz="14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</a:endParaRPr>
          </a:p>
        </p:txBody>
      </p:sp>
      <p:cxnSp>
        <p:nvCxnSpPr>
          <p:cNvPr id="97" name="Connecteur droit 96"/>
          <p:cNvCxnSpPr>
            <a:stCxn id="75" idx="2"/>
            <a:endCxn id="96" idx="0"/>
          </p:cNvCxnSpPr>
          <p:nvPr/>
        </p:nvCxnSpPr>
        <p:spPr>
          <a:xfrm flipH="1">
            <a:off x="5032624" y="3929420"/>
            <a:ext cx="3175" cy="917575"/>
          </a:xfrm>
          <a:prstGeom prst="line">
            <a:avLst/>
          </a:prstGeom>
          <a:noFill/>
          <a:ln w="15875" cap="flat" cmpd="sng" algn="ctr">
            <a:solidFill>
              <a:sysClr val="windowText" lastClr="000000"/>
            </a:solidFill>
            <a:prstDash val="dash"/>
          </a:ln>
          <a:effectLst/>
        </p:spPr>
      </p:cxnSp>
      <p:sp>
        <p:nvSpPr>
          <p:cNvPr id="98" name="ZoneTexte 42"/>
          <p:cNvSpPr txBox="1">
            <a:spLocks noChangeArrowheads="1"/>
          </p:cNvSpPr>
          <p:nvPr/>
        </p:nvSpPr>
        <p:spPr bwMode="auto">
          <a:xfrm>
            <a:off x="4934199" y="4235807"/>
            <a:ext cx="10207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fr-FR" altLang="fr-FR" sz="1200" smtClean="0">
                <a:solidFill>
                  <a:prstClr val="black"/>
                </a:solidFill>
                <a:latin typeface="Arial" charset="0"/>
              </a:rPr>
              <a:t>Command</a:t>
            </a:r>
          </a:p>
        </p:txBody>
      </p:sp>
      <p:cxnSp>
        <p:nvCxnSpPr>
          <p:cNvPr id="99" name="Connecteur droit 98"/>
          <p:cNvCxnSpPr/>
          <p:nvPr/>
        </p:nvCxnSpPr>
        <p:spPr>
          <a:xfrm>
            <a:off x="3922961" y="1733907"/>
            <a:ext cx="0" cy="4679950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100" name="Connecteur droit 99"/>
          <p:cNvCxnSpPr/>
          <p:nvPr/>
        </p:nvCxnSpPr>
        <p:spPr>
          <a:xfrm>
            <a:off x="395536" y="2021245"/>
            <a:ext cx="8012113" cy="0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sp>
        <p:nvSpPr>
          <p:cNvPr id="101" name="ZoneTexte 47"/>
          <p:cNvSpPr txBox="1">
            <a:spLocks noChangeArrowheads="1"/>
          </p:cNvSpPr>
          <p:nvPr/>
        </p:nvSpPr>
        <p:spPr bwMode="auto">
          <a:xfrm>
            <a:off x="2340224" y="3370620"/>
            <a:ext cx="1427162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fr-FR" altLang="fr-FR" sz="1200" smtClean="0">
                <a:solidFill>
                  <a:prstClr val="black"/>
                </a:solidFill>
                <a:latin typeface="Arial" charset="0"/>
              </a:rPr>
              <a:t>IP/UDP</a:t>
            </a:r>
          </a:p>
        </p:txBody>
      </p:sp>
      <p:sp>
        <p:nvSpPr>
          <p:cNvPr id="102" name="ZoneTexte 49"/>
          <p:cNvSpPr txBox="1">
            <a:spLocks noChangeArrowheads="1"/>
          </p:cNvSpPr>
          <p:nvPr/>
        </p:nvSpPr>
        <p:spPr bwMode="auto">
          <a:xfrm>
            <a:off x="5873999" y="1733907"/>
            <a:ext cx="7842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fr-FR" altLang="fr-FR" sz="1400" smtClean="0">
                <a:solidFill>
                  <a:srgbClr val="1F497D"/>
                </a:solidFill>
                <a:latin typeface="Arial" charset="0"/>
              </a:rPr>
              <a:t>TDAQ</a:t>
            </a:r>
          </a:p>
        </p:txBody>
      </p:sp>
      <p:sp>
        <p:nvSpPr>
          <p:cNvPr id="103" name="ZoneTexte 50"/>
          <p:cNvSpPr txBox="1">
            <a:spLocks noChangeArrowheads="1"/>
          </p:cNvSpPr>
          <p:nvPr/>
        </p:nvSpPr>
        <p:spPr bwMode="auto">
          <a:xfrm>
            <a:off x="1616324" y="1743432"/>
            <a:ext cx="11557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fr-FR" altLang="fr-FR" sz="1400" smtClean="0">
                <a:solidFill>
                  <a:srgbClr val="1F497D"/>
                </a:solidFill>
                <a:latin typeface="Arial" charset="0"/>
              </a:rPr>
              <a:t>ATCA Shelf</a:t>
            </a:r>
          </a:p>
        </p:txBody>
      </p:sp>
      <p:sp>
        <p:nvSpPr>
          <p:cNvPr id="104" name="ZoneTexte 19"/>
          <p:cNvSpPr txBox="1">
            <a:spLocks noChangeArrowheads="1"/>
          </p:cNvSpPr>
          <p:nvPr/>
        </p:nvSpPr>
        <p:spPr bwMode="auto">
          <a:xfrm>
            <a:off x="5732711" y="4846995"/>
            <a:ext cx="7842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fr-FR" altLang="fr-FR" sz="1400" smtClean="0">
                <a:solidFill>
                  <a:prstClr val="black"/>
                </a:solidFill>
                <a:latin typeface="Arial" charset="0"/>
              </a:rPr>
              <a:t>-start</a:t>
            </a:r>
          </a:p>
        </p:txBody>
      </p:sp>
      <p:sp>
        <p:nvSpPr>
          <p:cNvPr id="105" name="ZoneTexte 19"/>
          <p:cNvSpPr txBox="1">
            <a:spLocks noChangeArrowheads="1"/>
          </p:cNvSpPr>
          <p:nvPr/>
        </p:nvSpPr>
        <p:spPr bwMode="auto">
          <a:xfrm>
            <a:off x="5740649" y="5061307"/>
            <a:ext cx="7842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fr-FR" altLang="fr-FR" sz="1400" smtClean="0">
                <a:solidFill>
                  <a:prstClr val="black"/>
                </a:solidFill>
                <a:latin typeface="Arial" charset="0"/>
              </a:rPr>
              <a:t>-stop</a:t>
            </a:r>
          </a:p>
        </p:txBody>
      </p:sp>
      <p:sp>
        <p:nvSpPr>
          <p:cNvPr id="106" name="ZoneTexte 19"/>
          <p:cNvSpPr txBox="1">
            <a:spLocks noChangeArrowheads="1"/>
          </p:cNvSpPr>
          <p:nvPr/>
        </p:nvSpPr>
        <p:spPr bwMode="auto">
          <a:xfrm>
            <a:off x="5740649" y="5283557"/>
            <a:ext cx="7842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fr-FR" altLang="fr-FR" sz="1400" smtClean="0">
                <a:solidFill>
                  <a:prstClr val="black"/>
                </a:solidFill>
                <a:latin typeface="Arial" charset="0"/>
              </a:rPr>
              <a:t>-config</a:t>
            </a:r>
          </a:p>
        </p:txBody>
      </p:sp>
      <p:sp>
        <p:nvSpPr>
          <p:cNvPr id="107" name="ZoneTexte 19"/>
          <p:cNvSpPr txBox="1">
            <a:spLocks noChangeArrowheads="1"/>
          </p:cNvSpPr>
          <p:nvPr/>
        </p:nvSpPr>
        <p:spPr bwMode="auto">
          <a:xfrm>
            <a:off x="5756524" y="5407382"/>
            <a:ext cx="7842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fr-FR" altLang="fr-FR" sz="1800" smtClean="0">
                <a:solidFill>
                  <a:prstClr val="black"/>
                </a:solidFill>
                <a:latin typeface="Arial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894594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5.  Systèmes de test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980728"/>
            <a:ext cx="4690864" cy="5593808"/>
          </a:xfrm>
        </p:spPr>
        <p:txBody>
          <a:bodyPr/>
          <a:lstStyle/>
          <a:p>
            <a:pPr marL="109728" indent="0">
              <a:buNone/>
            </a:pPr>
            <a:endParaRPr lang="fr-FR" dirty="0" smtClean="0"/>
          </a:p>
          <a:p>
            <a:pPr marL="109728" indent="0">
              <a:buNone/>
            </a:pPr>
            <a:endParaRPr lang="fr-FR" dirty="0" smtClean="0"/>
          </a:p>
          <a:p>
            <a:pPr marL="109728" indent="0">
              <a:buNone/>
            </a:pPr>
            <a:r>
              <a:rPr lang="fr-FR" sz="1800" u="sng" dirty="0" smtClean="0"/>
              <a:t>Configurations de test :</a:t>
            </a:r>
          </a:p>
          <a:p>
            <a:pPr marL="109728" indent="0">
              <a:buNone/>
            </a:pPr>
            <a:endParaRPr lang="fr-FR" sz="1600" dirty="0" smtClean="0"/>
          </a:p>
          <a:p>
            <a:pPr marL="109728" indent="0">
              <a:buNone/>
            </a:pPr>
            <a:r>
              <a:rPr lang="fr-FR" sz="1600" dirty="0" smtClean="0"/>
              <a:t>LAPP : </a:t>
            </a:r>
          </a:p>
          <a:p>
            <a:r>
              <a:rPr lang="fr-FR" sz="1600" dirty="0" smtClean="0"/>
              <a:t>TDAQ + ABBA </a:t>
            </a:r>
            <a:r>
              <a:rPr lang="fr-FR" sz="1600" dirty="0" err="1" smtClean="0"/>
              <a:t>dummy</a:t>
            </a:r>
            <a:r>
              <a:rPr lang="fr-FR" sz="1600" dirty="0" smtClean="0"/>
              <a:t> </a:t>
            </a:r>
          </a:p>
          <a:p>
            <a:r>
              <a:rPr lang="fr-FR" sz="1600" dirty="0" smtClean="0"/>
              <a:t>Châssis ATCA, ABBA + PC (ATCA) + Switch </a:t>
            </a:r>
          </a:p>
          <a:p>
            <a:pPr marL="109728" indent="0">
              <a:buNone/>
            </a:pPr>
            <a:r>
              <a:rPr lang="fr-FR" sz="1600" dirty="0" smtClean="0"/>
              <a:t> </a:t>
            </a:r>
          </a:p>
          <a:p>
            <a:pPr marL="109728" indent="0">
              <a:buNone/>
            </a:pPr>
            <a:r>
              <a:rPr lang="fr-FR" sz="1600" dirty="0" smtClean="0"/>
              <a:t>EMF (salle test CERN) :</a:t>
            </a:r>
          </a:p>
          <a:p>
            <a:r>
              <a:rPr lang="fr-FR" sz="1600" dirty="0" smtClean="0"/>
              <a:t>Banc de test autonome hors détecteur</a:t>
            </a:r>
          </a:p>
          <a:p>
            <a:pPr marL="109728" indent="0">
              <a:buNone/>
            </a:pPr>
            <a:endParaRPr lang="fr-FR" sz="1600" dirty="0" smtClean="0"/>
          </a:p>
          <a:p>
            <a:pPr marL="109728" indent="0">
              <a:buNone/>
            </a:pPr>
            <a:r>
              <a:rPr lang="fr-FR" sz="1600" dirty="0" smtClean="0"/>
              <a:t>USA15 :</a:t>
            </a:r>
            <a:endParaRPr lang="en-GB" sz="1400" dirty="0" smtClean="0"/>
          </a:p>
          <a:p>
            <a:r>
              <a:rPr lang="fr-FR" sz="1600" dirty="0" smtClean="0"/>
              <a:t>Banc de test sur le détecteur avec le système existant</a:t>
            </a:r>
            <a:endParaRPr lang="fr-FR" sz="1800" dirty="0" smtClean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Fragnaud Jasmin - </a:t>
            </a:r>
            <a:r>
              <a:rPr lang="en-GB" smtClean="0"/>
              <a:t>JI 2014</a:t>
            </a:r>
            <a:r>
              <a:rPr lang="fr-BE" smtClean="0"/>
              <a:t> - 15/10/14</a:t>
            </a:r>
            <a:endParaRPr lang="fr-BE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14</a:t>
            </a:fld>
            <a:endParaRPr lang="fr-BE"/>
          </a:p>
        </p:txBody>
      </p:sp>
      <p:pic>
        <p:nvPicPr>
          <p:cNvPr id="6146" name="Picture 2" descr="C:\Users\fragnaud\Desktop\twepp\photos\P10302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429817" y="1987010"/>
            <a:ext cx="5184576" cy="3460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1256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5.  Test Unitaires carte ABBA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endParaRPr lang="fr-FR" u="sng" dirty="0" smtClean="0"/>
          </a:p>
          <a:p>
            <a:pPr marL="109728" indent="0">
              <a:buNone/>
            </a:pPr>
            <a:r>
              <a:rPr lang="fr-FR" sz="2400" u="sng" dirty="0" smtClean="0"/>
              <a:t>Front-end :</a:t>
            </a:r>
          </a:p>
          <a:p>
            <a:r>
              <a:rPr lang="fr-FR" sz="2000" dirty="0" smtClean="0"/>
              <a:t>Réseau / connexion</a:t>
            </a:r>
          </a:p>
          <a:p>
            <a:r>
              <a:rPr lang="fr-FR" sz="2000" dirty="0" smtClean="0"/>
              <a:t>Réponse aux trames </a:t>
            </a:r>
            <a:r>
              <a:rPr lang="fr-FR" sz="2000" dirty="0" err="1" smtClean="0"/>
              <a:t>ethernet</a:t>
            </a:r>
            <a:r>
              <a:rPr lang="fr-FR" sz="2000" dirty="0" smtClean="0"/>
              <a:t> ( inversion adresse mac )</a:t>
            </a:r>
          </a:p>
          <a:p>
            <a:r>
              <a:rPr lang="fr-FR" sz="2000" dirty="0" smtClean="0"/>
              <a:t>Lecture / écriture des différents registres</a:t>
            </a:r>
          </a:p>
          <a:p>
            <a:r>
              <a:rPr lang="fr-FR" sz="2000" dirty="0" smtClean="0"/>
              <a:t>Lecture des données ( </a:t>
            </a:r>
            <a:r>
              <a:rPr lang="fr-FR" sz="2000" dirty="0" err="1" smtClean="0"/>
              <a:t>fifo</a:t>
            </a:r>
            <a:r>
              <a:rPr lang="fr-FR" sz="2000" dirty="0" smtClean="0"/>
              <a:t> )</a:t>
            </a:r>
          </a:p>
          <a:p>
            <a:endParaRPr lang="fr-FR" dirty="0" smtClean="0"/>
          </a:p>
          <a:p>
            <a:pPr marL="109728" indent="0">
              <a:buNone/>
            </a:pPr>
            <a:r>
              <a:rPr lang="fr-FR" sz="2400" u="sng" dirty="0" smtClean="0"/>
              <a:t>Back-end :</a:t>
            </a:r>
          </a:p>
          <a:p>
            <a:r>
              <a:rPr lang="fr-FR" sz="2000" dirty="0" smtClean="0"/>
              <a:t>Test de la réponse au Ping</a:t>
            </a:r>
          </a:p>
          <a:p>
            <a:r>
              <a:rPr lang="fr-FR" sz="2000" dirty="0" smtClean="0"/>
              <a:t>Test de la réponse / requête ARP</a:t>
            </a:r>
          </a:p>
          <a:p>
            <a:r>
              <a:rPr lang="fr-FR" sz="2000" dirty="0" smtClean="0"/>
              <a:t>Envoi de trames Ethernet / IP / UDP</a:t>
            </a:r>
          </a:p>
          <a:p>
            <a:r>
              <a:rPr lang="fr-FR" sz="2000" dirty="0" smtClean="0"/>
              <a:t>Fiabilité</a:t>
            </a:r>
          </a:p>
          <a:p>
            <a:r>
              <a:rPr lang="fr-FR" sz="2000" dirty="0" smtClean="0"/>
              <a:t>Connection concurrentes </a:t>
            </a:r>
            <a:endParaRPr lang="en-GB" sz="200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Fragnaud Jasmin - </a:t>
            </a:r>
            <a:r>
              <a:rPr lang="en-GB" smtClean="0"/>
              <a:t>JI 2014</a:t>
            </a:r>
            <a:r>
              <a:rPr lang="fr-BE" smtClean="0"/>
              <a:t> - 15/10/14</a:t>
            </a:r>
            <a:endParaRPr lang="fr-BE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15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777515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5.  Tests du système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endParaRPr lang="fr-FR" sz="2400" u="sng" dirty="0" smtClean="0"/>
          </a:p>
          <a:p>
            <a:pPr marL="109728" indent="0">
              <a:buNone/>
            </a:pPr>
            <a:r>
              <a:rPr lang="fr-FR" sz="2400" u="sng" dirty="0" smtClean="0"/>
              <a:t>Front-end + Back-end ( avec </a:t>
            </a:r>
            <a:r>
              <a:rPr lang="fr-FR" sz="2400" u="sng" dirty="0" err="1" smtClean="0"/>
              <a:t>uHal</a:t>
            </a:r>
            <a:r>
              <a:rPr lang="fr-FR" sz="2400" u="sng" dirty="0" smtClean="0"/>
              <a:t> ) :</a:t>
            </a:r>
          </a:p>
          <a:p>
            <a:r>
              <a:rPr lang="fr-FR" sz="2000" dirty="0" smtClean="0"/>
              <a:t>Envoi de requêtes </a:t>
            </a:r>
            <a:r>
              <a:rPr lang="fr-FR" sz="2000" dirty="0" err="1" smtClean="0"/>
              <a:t>IPbus</a:t>
            </a:r>
            <a:r>
              <a:rPr lang="fr-FR" sz="2000" dirty="0" smtClean="0"/>
              <a:t> aux différents FPGA</a:t>
            </a:r>
          </a:p>
          <a:p>
            <a:r>
              <a:rPr lang="fr-FR" sz="2000" dirty="0" smtClean="0"/>
              <a:t>Lecture/écriture des registres</a:t>
            </a:r>
          </a:p>
          <a:p>
            <a:r>
              <a:rPr lang="fr-FR" sz="2000" dirty="0" smtClean="0"/>
              <a:t>Lecture des données</a:t>
            </a:r>
          </a:p>
          <a:p>
            <a:r>
              <a:rPr lang="fr-FR" sz="2000" dirty="0" smtClean="0"/>
              <a:t>Lectures parallèles des FPGA</a:t>
            </a:r>
          </a:p>
          <a:p>
            <a:r>
              <a:rPr lang="fr-FR" sz="2000" dirty="0" smtClean="0"/>
              <a:t>Tests de fiabilité </a:t>
            </a:r>
          </a:p>
          <a:p>
            <a:endParaRPr lang="fr-FR" sz="2000" dirty="0" smtClean="0"/>
          </a:p>
          <a:p>
            <a:pPr marL="109728" indent="0">
              <a:buNone/>
            </a:pPr>
            <a:r>
              <a:rPr lang="fr-FR" sz="2000" u="sng" dirty="0" smtClean="0"/>
              <a:t>Tests avec TDAQ :</a:t>
            </a:r>
          </a:p>
          <a:p>
            <a:r>
              <a:rPr lang="fr-FR" sz="2000" dirty="0"/>
              <a:t>Import des modules ABBA pour TDAQ</a:t>
            </a:r>
          </a:p>
          <a:p>
            <a:r>
              <a:rPr lang="fr-FR" sz="2000" dirty="0"/>
              <a:t>Modification des partitions existantes pour intégrer </a:t>
            </a:r>
            <a:r>
              <a:rPr lang="fr-FR" sz="2000" dirty="0" smtClean="0"/>
              <a:t>ABBA</a:t>
            </a:r>
          </a:p>
          <a:p>
            <a:r>
              <a:rPr lang="fr-FR" sz="2000" dirty="0" smtClean="0"/>
              <a:t>Tests du fonctionnement nominal (configuration + lecture des données )</a:t>
            </a:r>
          </a:p>
          <a:p>
            <a:r>
              <a:rPr lang="fr-FR" sz="2000" dirty="0" smtClean="0"/>
              <a:t>Tests de fiabilité et stabilité</a:t>
            </a:r>
          </a:p>
          <a:p>
            <a:endParaRPr lang="fr-FR" sz="2000" dirty="0" smtClean="0"/>
          </a:p>
          <a:p>
            <a:endParaRPr lang="fr-FR" sz="2000" dirty="0"/>
          </a:p>
          <a:p>
            <a:endParaRPr lang="en-GB" sz="200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Fragnaud Jasmin - </a:t>
            </a:r>
            <a:r>
              <a:rPr lang="en-GB" smtClean="0"/>
              <a:t>JI 2014</a:t>
            </a:r>
            <a:r>
              <a:rPr lang="fr-BE" smtClean="0"/>
              <a:t> - 15/10/14</a:t>
            </a:r>
            <a:endParaRPr lang="fr-BE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16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1006295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6</a:t>
            </a:r>
            <a:r>
              <a:rPr lang="fr-FR" dirty="0"/>
              <a:t>. Eléments livrés a la </a:t>
            </a:r>
            <a:r>
              <a:rPr lang="fr-FR" dirty="0" smtClean="0"/>
              <a:t>collaboration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endParaRPr lang="fr-FR" sz="2000" u="sng" dirty="0" smtClean="0"/>
          </a:p>
          <a:p>
            <a:pPr marL="109728" indent="0">
              <a:buNone/>
            </a:pPr>
            <a:r>
              <a:rPr lang="fr-FR" sz="1800" u="sng" dirty="0" smtClean="0"/>
              <a:t>Programmes individuels :</a:t>
            </a:r>
          </a:p>
          <a:p>
            <a:r>
              <a:rPr lang="fr-FR" sz="1600" dirty="0" smtClean="0"/>
              <a:t>Reset</a:t>
            </a:r>
          </a:p>
          <a:p>
            <a:r>
              <a:rPr lang="fr-FR" sz="1600" dirty="0" err="1" smtClean="0"/>
              <a:t>Status</a:t>
            </a:r>
            <a:r>
              <a:rPr lang="fr-FR" sz="1600" dirty="0" smtClean="0"/>
              <a:t> des links</a:t>
            </a:r>
          </a:p>
          <a:p>
            <a:r>
              <a:rPr lang="fr-FR" sz="1600" dirty="0" smtClean="0"/>
              <a:t>Test des registres</a:t>
            </a:r>
          </a:p>
          <a:p>
            <a:r>
              <a:rPr lang="fr-FR" sz="1600" dirty="0" err="1" smtClean="0"/>
              <a:t>Readout</a:t>
            </a:r>
            <a:r>
              <a:rPr lang="fr-FR" sz="1600" dirty="0" smtClean="0"/>
              <a:t> ( performance + </a:t>
            </a:r>
            <a:r>
              <a:rPr lang="fr-FR" sz="1600" dirty="0" err="1" smtClean="0"/>
              <a:t>debug</a:t>
            </a:r>
            <a:r>
              <a:rPr lang="fr-FR" sz="1600" dirty="0" smtClean="0"/>
              <a:t> )</a:t>
            </a:r>
          </a:p>
          <a:p>
            <a:endParaRPr lang="fr-FR" sz="1600" dirty="0" smtClean="0"/>
          </a:p>
          <a:p>
            <a:r>
              <a:rPr lang="fr-FR" sz="1600" dirty="0" smtClean="0"/>
              <a:t>Outil de conversion du format des évènements</a:t>
            </a:r>
          </a:p>
          <a:p>
            <a:endParaRPr lang="fr-FR" sz="1600" dirty="0"/>
          </a:p>
          <a:p>
            <a:pPr marL="109728" indent="0">
              <a:buNone/>
            </a:pPr>
            <a:r>
              <a:rPr lang="fr-FR" sz="1600" u="sng" dirty="0" smtClean="0"/>
              <a:t>Partitions :</a:t>
            </a:r>
          </a:p>
          <a:p>
            <a:r>
              <a:rPr lang="fr-FR" sz="1600" dirty="0" smtClean="0"/>
              <a:t>EMF_LTDB</a:t>
            </a:r>
          </a:p>
          <a:p>
            <a:r>
              <a:rPr lang="fr-FR" sz="1600" dirty="0" smtClean="0"/>
              <a:t>USA15_ABBA</a:t>
            </a:r>
          </a:p>
          <a:p>
            <a:endParaRPr lang="fr-FR" sz="1600" dirty="0"/>
          </a:p>
          <a:p>
            <a:pPr marL="109728" indent="0">
              <a:buNone/>
            </a:pPr>
            <a:r>
              <a:rPr lang="fr-FR" sz="1600" u="sng" dirty="0" smtClean="0"/>
              <a:t>Données :</a:t>
            </a:r>
          </a:p>
          <a:p>
            <a:r>
              <a:rPr lang="fr-FR" sz="1600" dirty="0" smtClean="0"/>
              <a:t>Exemple de prise de données sur le détecteur format brut + formatée (15 000 évènements )</a:t>
            </a:r>
            <a:endParaRPr lang="en-GB" sz="160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Fragnaud Jasmin - </a:t>
            </a:r>
            <a:r>
              <a:rPr lang="en-GB" smtClean="0"/>
              <a:t>JI 2014</a:t>
            </a:r>
            <a:r>
              <a:rPr lang="fr-BE" smtClean="0"/>
              <a:t> - 15/10/14</a:t>
            </a:r>
            <a:endParaRPr lang="fr-BE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17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8367005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Fragnaud Jasmin - </a:t>
            </a:r>
            <a:r>
              <a:rPr lang="en-GB" smtClean="0"/>
              <a:t>JI 2014</a:t>
            </a:r>
            <a:r>
              <a:rPr lang="fr-BE" smtClean="0"/>
              <a:t> - 15/10/14</a:t>
            </a:r>
            <a:endParaRPr lang="fr-BE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18</a:t>
            </a:fld>
            <a:endParaRPr lang="fr-BE"/>
          </a:p>
        </p:txBody>
      </p:sp>
      <p:sp>
        <p:nvSpPr>
          <p:cNvPr id="7" name="Rectangle 6"/>
          <p:cNvSpPr/>
          <p:nvPr/>
        </p:nvSpPr>
        <p:spPr>
          <a:xfrm>
            <a:off x="2318752" y="2564904"/>
            <a:ext cx="4572000" cy="217751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spcBef>
                <a:spcPts val="300"/>
              </a:spcBef>
              <a:defRPr/>
            </a:pPr>
            <a:r>
              <a:rPr lang="fr-FR" sz="3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Merci de votre attention.</a:t>
            </a:r>
            <a:endParaRPr lang="fr-FR" sz="3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>
              <a:spcBef>
                <a:spcPts val="300"/>
              </a:spcBef>
              <a:defRPr/>
            </a:pPr>
            <a:endParaRPr lang="fr-FR" sz="3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>
              <a:spcBef>
                <a:spcPts val="300"/>
              </a:spcBef>
              <a:defRPr/>
            </a:pPr>
            <a:endParaRPr lang="fr-FR" sz="3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>
              <a:spcBef>
                <a:spcPts val="300"/>
              </a:spcBef>
              <a:defRPr/>
            </a:pPr>
            <a:r>
              <a:rPr lang="fr-FR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Questions?</a:t>
            </a:r>
            <a:endParaRPr lang="fr-FR" sz="3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7467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Trames données</a:t>
            </a:r>
            <a:endParaRPr lang="en-GB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Fragnaud Jasmin - </a:t>
            </a:r>
            <a:r>
              <a:rPr lang="en-GB" smtClean="0"/>
              <a:t>JI 2014</a:t>
            </a:r>
            <a:r>
              <a:rPr lang="fr-BE" smtClean="0"/>
              <a:t> - 15/10/14</a:t>
            </a:r>
            <a:endParaRPr lang="fr-BE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19</a:t>
            </a:fld>
            <a:endParaRPr lang="fr-BE"/>
          </a:p>
        </p:txBody>
      </p:sp>
      <p:pic>
        <p:nvPicPr>
          <p:cNvPr id="6" name="Espace réservé du contenu 1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59832" y="1916832"/>
            <a:ext cx="2592288" cy="3360799"/>
          </a:xfrm>
        </p:spPr>
      </p:pic>
    </p:spTree>
    <p:extLst>
      <p:ext uri="{BB962C8B-B14F-4D97-AF65-F5344CB8AC3E}">
        <p14:creationId xmlns:p14="http://schemas.microsoft.com/office/powerpoint/2010/main" val="3522025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dirty="0" err="1" smtClean="0"/>
              <a:t>Fragnaud</a:t>
            </a:r>
            <a:r>
              <a:rPr lang="fr-BE" dirty="0" smtClean="0"/>
              <a:t> Jasmin - </a:t>
            </a:r>
            <a:r>
              <a:rPr lang="en-GB" dirty="0" smtClean="0"/>
              <a:t>JI 2014</a:t>
            </a:r>
            <a:r>
              <a:rPr lang="fr-BE" dirty="0" smtClean="0"/>
              <a:t> - 15/10/14</a:t>
            </a:r>
            <a:endParaRPr lang="fr-BE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2</a:t>
            </a:fld>
            <a:endParaRPr lang="fr-BE"/>
          </a:p>
        </p:txBody>
      </p:sp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792088"/>
          </a:xfrm>
        </p:spPr>
        <p:txBody>
          <a:bodyPr/>
          <a:lstStyle/>
          <a:p>
            <a:r>
              <a:rPr lang="fr-FR" dirty="0" smtClean="0"/>
              <a:t>Sommaire</a:t>
            </a:r>
            <a:endParaRPr lang="fr-FR" dirty="0"/>
          </a:p>
        </p:txBody>
      </p:sp>
      <p:sp>
        <p:nvSpPr>
          <p:cNvPr id="9" name="Espace réservé du contenu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161760"/>
          </a:xfrm>
          <a:ln>
            <a:solidFill>
              <a:schemeClr val="tx1"/>
            </a:solidFill>
          </a:ln>
        </p:spPr>
        <p:txBody>
          <a:bodyPr/>
          <a:lstStyle/>
          <a:p>
            <a:pPr marL="624078" indent="-514350">
              <a:buClrTx/>
              <a:buFont typeface="+mj-lt"/>
              <a:buAutoNum type="arabicPeriod"/>
            </a:pPr>
            <a:endParaRPr lang="fr-FR" dirty="0" smtClean="0"/>
          </a:p>
          <a:p>
            <a:pPr marL="624078" indent="-514350">
              <a:buClrTx/>
              <a:buFont typeface="+mj-lt"/>
              <a:buAutoNum type="arabicPeriod"/>
            </a:pPr>
            <a:r>
              <a:rPr lang="fr-FR" dirty="0" smtClean="0"/>
              <a:t>ATLAS et L’Argon liquide</a:t>
            </a:r>
          </a:p>
          <a:p>
            <a:pPr marL="624078" indent="-514350">
              <a:buClrTx/>
              <a:buFont typeface="+mj-lt"/>
              <a:buAutoNum type="arabicPeriod"/>
            </a:pPr>
            <a:r>
              <a:rPr lang="fr-FR" dirty="0" smtClean="0"/>
              <a:t>Structure et éléments du système</a:t>
            </a:r>
            <a:endParaRPr lang="fr-FR" dirty="0" smtClean="0"/>
          </a:p>
          <a:p>
            <a:pPr marL="624078" indent="-514350">
              <a:buClrTx/>
              <a:buFont typeface="+mj-lt"/>
              <a:buAutoNum type="arabicPeriod"/>
            </a:pPr>
            <a:r>
              <a:rPr lang="fr-FR" dirty="0" err="1" smtClean="0"/>
              <a:t>IPbus</a:t>
            </a:r>
            <a:endParaRPr lang="fr-FR" dirty="0" smtClean="0"/>
          </a:p>
          <a:p>
            <a:pPr marL="624078" indent="-514350">
              <a:buClrTx/>
              <a:buFont typeface="+mj-lt"/>
              <a:buAutoNum type="arabicPeriod"/>
            </a:pPr>
            <a:r>
              <a:rPr lang="fr-FR" dirty="0" smtClean="0"/>
              <a:t>TDAQ</a:t>
            </a:r>
          </a:p>
          <a:p>
            <a:pPr marL="624078" indent="-514350">
              <a:buClrTx/>
              <a:buFont typeface="+mj-lt"/>
              <a:buAutoNum type="arabicPeriod"/>
            </a:pPr>
            <a:r>
              <a:rPr lang="fr-FR" dirty="0" smtClean="0"/>
              <a:t>Intégration et tests du système</a:t>
            </a:r>
          </a:p>
          <a:p>
            <a:pPr marL="624078" indent="-514350">
              <a:buClrTx/>
              <a:buFont typeface="+mj-lt"/>
              <a:buAutoNum type="arabicPeriod"/>
            </a:pPr>
            <a:r>
              <a:rPr lang="fr-FR" dirty="0" smtClean="0"/>
              <a:t>Structure mise en place</a:t>
            </a:r>
          </a:p>
        </p:txBody>
      </p:sp>
    </p:spTree>
    <p:extLst>
      <p:ext uri="{BB962C8B-B14F-4D97-AF65-F5344CB8AC3E}">
        <p14:creationId xmlns:p14="http://schemas.microsoft.com/office/powerpoint/2010/main" val="2069427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Fragnaud Jasmin - </a:t>
            </a:r>
            <a:r>
              <a:rPr lang="en-GB" smtClean="0"/>
              <a:t>JI 2014</a:t>
            </a:r>
            <a:r>
              <a:rPr lang="fr-BE" smtClean="0"/>
              <a:t> - 15/10/14</a:t>
            </a:r>
            <a:endParaRPr lang="fr-BE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20</a:t>
            </a:fld>
            <a:endParaRPr lang="fr-BE"/>
          </a:p>
        </p:txBody>
      </p:sp>
      <p:sp>
        <p:nvSpPr>
          <p:cNvPr id="10" name="Titre 1"/>
          <p:cNvSpPr txBox="1">
            <a:spLocks/>
          </p:cNvSpPr>
          <p:nvPr/>
        </p:nvSpPr>
        <p:spPr bwMode="auto">
          <a:xfrm>
            <a:off x="1058426" y="341631"/>
            <a:ext cx="74009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IpBus</a:t>
            </a:r>
            <a:r>
              <a:rPr kumimoji="0" lang="fr-FR" altLang="fr-FR" sz="4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2.0 </a:t>
            </a:r>
            <a:r>
              <a:rPr kumimoji="0" lang="fr-FR" altLang="fr-FR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packet</a:t>
            </a:r>
            <a:endParaRPr kumimoji="0" lang="fr-FR" altLang="fr-FR" sz="44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11" name="Espace réservé du contenu 2"/>
          <p:cNvSpPr txBox="1">
            <a:spLocks/>
          </p:cNvSpPr>
          <p:nvPr/>
        </p:nvSpPr>
        <p:spPr bwMode="auto">
          <a:xfrm>
            <a:off x="827088" y="1484313"/>
            <a:ext cx="7900987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kumimoji="0" lang="fr-FR" altLang="fr-FR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Based</a:t>
            </a:r>
            <a:r>
              <a:rPr kumimoji="0" lang="fr-FR" altLang="fr-FR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on 32 bit </a:t>
            </a:r>
            <a:r>
              <a:rPr kumimoji="0" lang="fr-FR" altLang="fr-FR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words</a:t>
            </a:r>
            <a:endParaRPr kumimoji="0" lang="fr-FR" altLang="fr-FR" sz="32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>
              <a:defRPr/>
            </a:pPr>
            <a:r>
              <a:rPr kumimoji="0" lang="fr-FR" altLang="fr-FR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1500 bit maximum size (</a:t>
            </a:r>
            <a:r>
              <a:rPr kumimoji="0" lang="fr-FR" altLang="fr-FR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packet</a:t>
            </a:r>
            <a:r>
              <a:rPr kumimoji="0" lang="fr-FR" altLang="fr-FR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or </a:t>
            </a:r>
            <a:r>
              <a:rPr kumimoji="0" lang="fr-FR" altLang="fr-FR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reply</a:t>
            </a:r>
            <a:r>
              <a:rPr kumimoji="0" lang="fr-FR" altLang="fr-FR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 </a:t>
            </a:r>
          </a:p>
          <a:p>
            <a:pPr>
              <a:defRPr/>
            </a:pPr>
            <a:r>
              <a:rPr kumimoji="0" lang="fr-FR" altLang="fr-FR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Header in </a:t>
            </a:r>
            <a:r>
              <a:rPr kumimoji="0" lang="fr-FR" altLang="fr-FR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every</a:t>
            </a:r>
            <a:r>
              <a:rPr kumimoji="0" lang="fr-FR" altLang="fr-FR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fr-FR" altLang="fr-FR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IpBus</a:t>
            </a:r>
            <a:r>
              <a:rPr kumimoji="0" lang="fr-FR" altLang="fr-FR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fr-FR" altLang="fr-FR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packet</a:t>
            </a:r>
            <a:r>
              <a:rPr kumimoji="0" lang="fr-FR" altLang="fr-FR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for </a:t>
            </a:r>
            <a:r>
              <a:rPr kumimoji="0" lang="fr-FR" altLang="fr-FR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realiability</a:t>
            </a:r>
            <a:endParaRPr kumimoji="0" lang="fr-FR" altLang="fr-FR" sz="32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fr-FR" altLang="fr-FR" sz="32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fr-FR" altLang="fr-FR" sz="32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>
              <a:defRPr/>
            </a:pPr>
            <a:r>
              <a:rPr kumimoji="0" lang="fr-FR" altLang="fr-FR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 </a:t>
            </a:r>
            <a:r>
              <a:rPr kumimoji="0" lang="fr-FR" altLang="fr-FR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packet</a:t>
            </a:r>
            <a:r>
              <a:rPr kumimoji="0" lang="fr-FR" altLang="fr-FR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types 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fr-FR" altLang="fr-FR" sz="32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3357563"/>
            <a:ext cx="6926262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3975" y="4941888"/>
            <a:ext cx="71628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94383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Fragnaud Jasmin - </a:t>
            </a:r>
            <a:r>
              <a:rPr lang="en-GB" smtClean="0"/>
              <a:t>JI 2014</a:t>
            </a:r>
            <a:r>
              <a:rPr lang="fr-BE" smtClean="0"/>
              <a:t> - 15/10/14</a:t>
            </a:r>
            <a:endParaRPr lang="fr-BE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21</a:t>
            </a:fld>
            <a:endParaRPr lang="fr-BE"/>
          </a:p>
        </p:txBody>
      </p:sp>
      <p:sp>
        <p:nvSpPr>
          <p:cNvPr id="10" name="Titre 1"/>
          <p:cNvSpPr txBox="1">
            <a:spLocks/>
          </p:cNvSpPr>
          <p:nvPr/>
        </p:nvSpPr>
        <p:spPr bwMode="auto">
          <a:xfrm>
            <a:off x="1043608" y="548680"/>
            <a:ext cx="74009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44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IpBus 2.0 packet</a:t>
            </a:r>
          </a:p>
        </p:txBody>
      </p:sp>
      <p:sp>
        <p:nvSpPr>
          <p:cNvPr id="11" name="Espace réservé du contenu 2"/>
          <p:cNvSpPr txBox="1">
            <a:spLocks/>
          </p:cNvSpPr>
          <p:nvPr/>
        </p:nvSpPr>
        <p:spPr bwMode="auto">
          <a:xfrm>
            <a:off x="1043608" y="1874242"/>
            <a:ext cx="7400925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fr-FR" sz="32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Can have multiple IpBus packet in one Udp packet if it stay under maximum size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fr-FR" sz="32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Example :  Read transaction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fr-FR" sz="32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Sent :  200000F0 2000010F 00000001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fr-FR" sz="3200" b="0" i="0" u="none" strike="noStrike" kern="120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fr-FR" sz="32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Reply : 200000F0 20000100 11111111</a:t>
            </a:r>
            <a:endParaRPr kumimoji="0" lang="fr-FR" sz="3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2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5546" y="4063405"/>
            <a:ext cx="72009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5546" y="5287367"/>
            <a:ext cx="716915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46585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1.  Détecteur ATLAS</a:t>
            </a:r>
            <a:endParaRPr lang="en-GB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Fragnaud Jasmin - </a:t>
            </a:r>
            <a:r>
              <a:rPr lang="en-GB" smtClean="0"/>
              <a:t>JI 2014</a:t>
            </a:r>
            <a:r>
              <a:rPr lang="fr-BE" smtClean="0"/>
              <a:t> - 15/10/14</a:t>
            </a:r>
            <a:endParaRPr lang="fr-BE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3</a:t>
            </a:fld>
            <a:endParaRPr lang="fr-BE"/>
          </a:p>
        </p:txBody>
      </p:sp>
      <p:pic>
        <p:nvPicPr>
          <p:cNvPr id="1027" name="Picture 3" descr="C:\Users\fragnaud\Desktop\pre\ji\atlas-large-annotat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08720"/>
            <a:ext cx="8280920" cy="5536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4008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1. </a:t>
            </a:r>
            <a:r>
              <a:rPr lang="fr-FR" dirty="0"/>
              <a:t>Calorimètre a argon liquide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1170419"/>
            <a:ext cx="4536504" cy="5593808"/>
          </a:xfrm>
        </p:spPr>
        <p:txBody>
          <a:bodyPr>
            <a:noAutofit/>
          </a:bodyPr>
          <a:lstStyle/>
          <a:p>
            <a:pPr marL="109728" indent="0">
              <a:buNone/>
            </a:pPr>
            <a:endParaRPr lang="fr-FR" sz="1600" dirty="0" smtClean="0"/>
          </a:p>
          <a:p>
            <a:pPr marL="109728" indent="0">
              <a:buNone/>
            </a:pPr>
            <a:endParaRPr lang="fr-FR" sz="1600" dirty="0"/>
          </a:p>
          <a:p>
            <a:pPr marL="109728" indent="0">
              <a:buNone/>
            </a:pPr>
            <a:endParaRPr lang="fr-FR" sz="1600" dirty="0"/>
          </a:p>
          <a:p>
            <a:pPr marL="109728" indent="0">
              <a:buNone/>
            </a:pPr>
            <a:r>
              <a:rPr lang="fr-FR" sz="1600" dirty="0"/>
              <a:t>Evolution de l’électronique de lecture du </a:t>
            </a:r>
            <a:r>
              <a:rPr lang="fr-FR" sz="1600" dirty="0" smtClean="0"/>
              <a:t>calorimètre a </a:t>
            </a:r>
            <a:r>
              <a:rPr lang="fr-FR" sz="1600" dirty="0"/>
              <a:t>A</a:t>
            </a:r>
            <a:r>
              <a:rPr lang="fr-FR" sz="1600" dirty="0" smtClean="0"/>
              <a:t>rgon Liquide (</a:t>
            </a:r>
            <a:r>
              <a:rPr lang="fr-FR" sz="1600" dirty="0" err="1" smtClean="0"/>
              <a:t>Lar</a:t>
            </a:r>
            <a:r>
              <a:rPr lang="fr-FR" sz="1600" dirty="0" smtClean="0"/>
              <a:t>) </a:t>
            </a:r>
            <a:r>
              <a:rPr lang="fr-FR" sz="1600" dirty="0"/>
              <a:t>pour la montée en énergie du LHC</a:t>
            </a:r>
            <a:r>
              <a:rPr lang="fr-FR" sz="1600" dirty="0" smtClean="0"/>
              <a:t>.</a:t>
            </a:r>
          </a:p>
          <a:p>
            <a:pPr marL="109728" indent="0">
              <a:buNone/>
            </a:pPr>
            <a:endParaRPr lang="fr-FR" sz="1600" dirty="0"/>
          </a:p>
          <a:p>
            <a:pPr marL="109728" indent="0">
              <a:buNone/>
            </a:pPr>
            <a:r>
              <a:rPr lang="fr-FR" sz="1600" dirty="0"/>
              <a:t>Nouvelle chaine </a:t>
            </a:r>
            <a:r>
              <a:rPr lang="fr-FR" sz="1600" dirty="0" smtClean="0"/>
              <a:t>d’acquisition crée, avec de nouvelles cartes de lecture de données.</a:t>
            </a:r>
          </a:p>
          <a:p>
            <a:pPr marL="109728" indent="0">
              <a:buNone/>
            </a:pPr>
            <a:endParaRPr lang="fr-FR" sz="1600" dirty="0"/>
          </a:p>
          <a:p>
            <a:pPr marL="109728" indent="0">
              <a:buNone/>
            </a:pPr>
            <a:r>
              <a:rPr lang="fr-FR" sz="1600" dirty="0"/>
              <a:t>Signaux avec une meilleure granularité spatiale numérisés et </a:t>
            </a:r>
            <a:r>
              <a:rPr lang="fr-FR" sz="1600" dirty="0" smtClean="0"/>
              <a:t>traités </a:t>
            </a:r>
            <a:r>
              <a:rPr lang="fr-FR" sz="1600" dirty="0"/>
              <a:t>par un nouveau front-end et back-end</a:t>
            </a:r>
            <a:r>
              <a:rPr lang="fr-FR" sz="1600" dirty="0" smtClean="0"/>
              <a:t>.</a:t>
            </a:r>
          </a:p>
          <a:p>
            <a:pPr marL="109728" indent="0">
              <a:buNone/>
            </a:pPr>
            <a:endParaRPr lang="fr-FR" sz="1600" dirty="0"/>
          </a:p>
          <a:p>
            <a:pPr marL="109728" indent="0">
              <a:buNone/>
            </a:pPr>
            <a:r>
              <a:rPr lang="fr-FR" sz="1600" dirty="0"/>
              <a:t>Installation du système complet </a:t>
            </a:r>
            <a:r>
              <a:rPr lang="fr-FR" sz="1600" dirty="0" smtClean="0"/>
              <a:t>en 2018-2019</a:t>
            </a:r>
            <a:r>
              <a:rPr lang="fr-FR" sz="1600" dirty="0"/>
              <a:t>.</a:t>
            </a:r>
          </a:p>
          <a:p>
            <a:pPr marL="109728" indent="0">
              <a:buNone/>
            </a:pPr>
            <a:endParaRPr lang="en-GB" sz="160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Fragnaud Jasmin - </a:t>
            </a:r>
            <a:r>
              <a:rPr lang="en-GB" smtClean="0"/>
              <a:t>JI 2014</a:t>
            </a:r>
            <a:r>
              <a:rPr lang="fr-BE" smtClean="0"/>
              <a:t> - 15/10/14</a:t>
            </a:r>
            <a:endParaRPr lang="fr-BE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4</a:t>
            </a:fld>
            <a:endParaRPr lang="fr-BE"/>
          </a:p>
        </p:txBody>
      </p:sp>
      <p:pic>
        <p:nvPicPr>
          <p:cNvPr id="2050" name="Picture 2" descr="C:\Users\fragnaud\Desktop\pre\ji\0803016_01_A4_at_144_dpi_ATLAS_end_cap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3" t="10907" r="5643" b="10843"/>
          <a:stretch/>
        </p:blipFill>
        <p:spPr bwMode="auto">
          <a:xfrm>
            <a:off x="4644008" y="2636912"/>
            <a:ext cx="4275439" cy="2660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2669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2. Structure et éléments du système</a:t>
            </a:r>
            <a:endParaRPr lang="en-GB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Fragnaud Jasmin - </a:t>
            </a:r>
            <a:r>
              <a:rPr lang="en-GB" smtClean="0"/>
              <a:t>JI 2014</a:t>
            </a:r>
            <a:r>
              <a:rPr lang="fr-BE" smtClean="0"/>
              <a:t> - 15/10/14</a:t>
            </a:r>
            <a:endParaRPr lang="fr-BE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5</a:t>
            </a:fld>
            <a:endParaRPr lang="fr-BE"/>
          </a:p>
        </p:txBody>
      </p:sp>
      <p:sp>
        <p:nvSpPr>
          <p:cNvPr id="25" name="Espace réservé du numéro de diapositive 3"/>
          <p:cNvSpPr txBox="1">
            <a:spLocks/>
          </p:cNvSpPr>
          <p:nvPr/>
        </p:nvSpPr>
        <p:spPr>
          <a:xfrm>
            <a:off x="7235825" y="6356350"/>
            <a:ext cx="14509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7075E0DE-945E-4B0B-ACAC-19EE692DB95C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5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70791" y="3407494"/>
            <a:ext cx="1033463" cy="855663"/>
          </a:xfrm>
          <a:prstGeom prst="rect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LTDB</a:t>
            </a:r>
          </a:p>
        </p:txBody>
      </p:sp>
      <p:sp>
        <p:nvSpPr>
          <p:cNvPr id="27" name="Rectangle 26"/>
          <p:cNvSpPr/>
          <p:nvPr/>
        </p:nvSpPr>
        <p:spPr>
          <a:xfrm>
            <a:off x="2436079" y="3550369"/>
            <a:ext cx="1033462" cy="855663"/>
          </a:xfrm>
          <a:prstGeom prst="rect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Front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FPGA</a:t>
            </a:r>
          </a:p>
        </p:txBody>
      </p:sp>
      <p:sp>
        <p:nvSpPr>
          <p:cNvPr id="28" name="Rectangle 27"/>
          <p:cNvSpPr/>
          <p:nvPr/>
        </p:nvSpPr>
        <p:spPr>
          <a:xfrm>
            <a:off x="3944204" y="3550369"/>
            <a:ext cx="1033462" cy="855663"/>
          </a:xfrm>
          <a:prstGeom prst="rect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Back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FPGA</a:t>
            </a:r>
          </a:p>
        </p:txBody>
      </p:sp>
      <p:sp>
        <p:nvSpPr>
          <p:cNvPr id="29" name="Rectangle 28"/>
          <p:cNvSpPr/>
          <p:nvPr/>
        </p:nvSpPr>
        <p:spPr>
          <a:xfrm>
            <a:off x="5849204" y="3407494"/>
            <a:ext cx="1033462" cy="855663"/>
          </a:xfrm>
          <a:prstGeom prst="rect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PC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Running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TDAQ</a:t>
            </a:r>
          </a:p>
        </p:txBody>
      </p:sp>
      <p:sp>
        <p:nvSpPr>
          <p:cNvPr id="30" name="Rectangle 29"/>
          <p:cNvSpPr/>
          <p:nvPr/>
        </p:nvSpPr>
        <p:spPr>
          <a:xfrm>
            <a:off x="7633554" y="3407494"/>
            <a:ext cx="1033462" cy="855663"/>
          </a:xfrm>
          <a:prstGeom prst="rect">
            <a:avLst/>
          </a:prstGeom>
          <a:noFill/>
          <a:ln w="12700" cap="flat" cmpd="sng" algn="ctr">
            <a:solidFill>
              <a:sysClr val="windowText" lastClr="000000"/>
            </a:solidFill>
            <a:prstDash val="dash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Event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builder</a:t>
            </a:r>
            <a:endParaRPr kumimoji="0" lang="fr-FR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2243991" y="2870919"/>
            <a:ext cx="2943225" cy="1928813"/>
          </a:xfrm>
          <a:prstGeom prst="rect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Carte ABBA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32" name="Connecteur droit avec flèche 31"/>
          <p:cNvCxnSpPr>
            <a:stCxn id="26" idx="3"/>
            <a:endCxn id="31" idx="1"/>
          </p:cNvCxnSpPr>
          <p:nvPr/>
        </p:nvCxnSpPr>
        <p:spPr>
          <a:xfrm>
            <a:off x="1804254" y="3836119"/>
            <a:ext cx="439737" cy="0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cxnSp>
        <p:nvCxnSpPr>
          <p:cNvPr id="33" name="Connecteur droit avec flèche 32"/>
          <p:cNvCxnSpPr>
            <a:stCxn id="31" idx="3"/>
            <a:endCxn id="29" idx="1"/>
          </p:cNvCxnSpPr>
          <p:nvPr/>
        </p:nvCxnSpPr>
        <p:spPr>
          <a:xfrm flipV="1">
            <a:off x="5187216" y="3836119"/>
            <a:ext cx="661988" cy="0"/>
          </a:xfrm>
          <a:prstGeom prst="straightConnector1">
            <a:avLst/>
          </a:prstGeom>
          <a:noFill/>
          <a:ln w="3810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cxnSp>
        <p:nvCxnSpPr>
          <p:cNvPr id="34" name="Connecteur droit avec flèche 33"/>
          <p:cNvCxnSpPr>
            <a:stCxn id="29" idx="3"/>
            <a:endCxn id="30" idx="1"/>
          </p:cNvCxnSpPr>
          <p:nvPr/>
        </p:nvCxnSpPr>
        <p:spPr>
          <a:xfrm>
            <a:off x="6882666" y="3836119"/>
            <a:ext cx="750888" cy="0"/>
          </a:xfrm>
          <a:prstGeom prst="straightConnector1">
            <a:avLst/>
          </a:prstGeom>
          <a:noFill/>
          <a:ln w="38100" cap="flat" cmpd="sng" algn="ctr">
            <a:solidFill>
              <a:srgbClr val="9BBB59">
                <a:lumMod val="75000"/>
              </a:srgbClr>
            </a:solidFill>
            <a:prstDash val="solid"/>
            <a:tailEnd type="arrow"/>
          </a:ln>
          <a:effectLst/>
        </p:spPr>
      </p:cxnSp>
      <p:sp>
        <p:nvSpPr>
          <p:cNvPr id="35" name="ZoneTexte 22"/>
          <p:cNvSpPr txBox="1">
            <a:spLocks noChangeArrowheads="1"/>
          </p:cNvSpPr>
          <p:nvPr/>
        </p:nvSpPr>
        <p:spPr bwMode="auto">
          <a:xfrm>
            <a:off x="1620104" y="4787032"/>
            <a:ext cx="808037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12813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12813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12813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12813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12813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ctr" defTabSz="912813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fr-FR" sz="1800" b="1" kern="0" dirty="0" smtClean="0">
                <a:solidFill>
                  <a:srgbClr val="000000"/>
                </a:solidFill>
              </a:rPr>
              <a:t>48</a:t>
            </a:r>
            <a:r>
              <a:rPr kumimoji="0" lang="en-US" altLang="fr-FR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</a:rPr>
              <a:t> </a:t>
            </a:r>
          </a:p>
          <a:p>
            <a:pPr marL="0" marR="0" lvl="0" indent="0" algn="ctr" defTabSz="912813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fr-FR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</a:rPr>
              <a:t>Liens</a:t>
            </a:r>
          </a:p>
          <a:p>
            <a:pPr marL="0" marR="0" lvl="0" indent="0" algn="ctr" defTabSz="912813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fr-FR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</a:rPr>
              <a:t>LTDB</a:t>
            </a:r>
          </a:p>
        </p:txBody>
      </p:sp>
      <p:sp>
        <p:nvSpPr>
          <p:cNvPr id="36" name="ZoneTexte 35"/>
          <p:cNvSpPr txBox="1"/>
          <p:nvPr/>
        </p:nvSpPr>
        <p:spPr>
          <a:xfrm>
            <a:off x="5018941" y="4799732"/>
            <a:ext cx="998538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dirty="0">
                <a:solidFill>
                  <a:srgbClr val="1F497D">
                    <a:lumMod val="60000"/>
                    <a:lumOff val="40000"/>
                  </a:srgbClr>
                </a:solidFill>
                <a:latin typeface="Arial" charset="0"/>
              </a:rPr>
              <a:t>Lien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dirty="0">
                <a:solidFill>
                  <a:srgbClr val="1F497D">
                    <a:lumMod val="60000"/>
                    <a:lumOff val="40000"/>
                  </a:srgbClr>
                </a:solidFill>
                <a:latin typeface="Arial" charset="0"/>
              </a:rPr>
              <a:t>10 </a:t>
            </a:r>
            <a:r>
              <a:rPr lang="fr-FR" dirty="0" err="1">
                <a:solidFill>
                  <a:srgbClr val="1F497D">
                    <a:lumMod val="60000"/>
                    <a:lumOff val="40000"/>
                  </a:srgbClr>
                </a:solidFill>
                <a:latin typeface="Arial" charset="0"/>
              </a:rPr>
              <a:t>GbE</a:t>
            </a:r>
            <a:endParaRPr lang="fr-FR" dirty="0">
              <a:solidFill>
                <a:srgbClr val="1F497D">
                  <a:lumMod val="60000"/>
                  <a:lumOff val="40000"/>
                </a:srgbClr>
              </a:solidFill>
              <a:latin typeface="Arial" charset="0"/>
            </a:endParaRPr>
          </a:p>
        </p:txBody>
      </p:sp>
      <p:sp>
        <p:nvSpPr>
          <p:cNvPr id="37" name="ZoneTexte 36"/>
          <p:cNvSpPr txBox="1"/>
          <p:nvPr/>
        </p:nvSpPr>
        <p:spPr>
          <a:xfrm>
            <a:off x="6758841" y="4799732"/>
            <a:ext cx="998538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dirty="0">
                <a:solidFill>
                  <a:srgbClr val="9BBB59">
                    <a:lumMod val="75000"/>
                  </a:srgbClr>
                </a:solidFill>
                <a:latin typeface="Arial" charset="0"/>
              </a:rPr>
              <a:t>Lien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dirty="0">
                <a:solidFill>
                  <a:srgbClr val="9BBB59">
                    <a:lumMod val="75000"/>
                  </a:srgbClr>
                </a:solidFill>
                <a:latin typeface="Arial" charset="0"/>
              </a:rPr>
              <a:t>1 </a:t>
            </a:r>
            <a:r>
              <a:rPr lang="fr-FR" dirty="0" err="1">
                <a:solidFill>
                  <a:srgbClr val="9BBB59">
                    <a:lumMod val="75000"/>
                  </a:srgbClr>
                </a:solidFill>
                <a:latin typeface="Arial" charset="0"/>
              </a:rPr>
              <a:t>GbE</a:t>
            </a:r>
            <a:endParaRPr lang="fr-FR" dirty="0">
              <a:solidFill>
                <a:srgbClr val="9BBB59">
                  <a:lumMod val="75000"/>
                </a:srgbClr>
              </a:solidFill>
              <a:latin typeface="Arial" charset="0"/>
            </a:endParaRPr>
          </a:p>
        </p:txBody>
      </p:sp>
      <p:cxnSp>
        <p:nvCxnSpPr>
          <p:cNvPr id="38" name="Connecteur droit avec flèche 37"/>
          <p:cNvCxnSpPr/>
          <p:nvPr/>
        </p:nvCxnSpPr>
        <p:spPr>
          <a:xfrm>
            <a:off x="3469541" y="3977407"/>
            <a:ext cx="495300" cy="0"/>
          </a:xfrm>
          <a:prstGeom prst="straightConnector1">
            <a:avLst/>
          </a:prstGeom>
          <a:noFill/>
          <a:ln w="38100" cap="flat" cmpd="sng" algn="ctr">
            <a:solidFill>
              <a:srgbClr val="C0504D">
                <a:lumMod val="75000"/>
              </a:srgbClr>
            </a:solidFill>
            <a:prstDash val="solid"/>
            <a:tailEnd type="arrow"/>
          </a:ln>
          <a:effectLst/>
        </p:spPr>
      </p:cxnSp>
      <p:sp>
        <p:nvSpPr>
          <p:cNvPr id="39" name="ZoneTexte 38"/>
          <p:cNvSpPr txBox="1"/>
          <p:nvPr/>
        </p:nvSpPr>
        <p:spPr>
          <a:xfrm>
            <a:off x="3313966" y="4799732"/>
            <a:ext cx="808038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dirty="0">
                <a:solidFill>
                  <a:srgbClr val="C0504D">
                    <a:lumMod val="75000"/>
                  </a:srgbClr>
                </a:solidFill>
                <a:latin typeface="Arial" charset="0"/>
              </a:rPr>
              <a:t>Lien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dirty="0">
                <a:solidFill>
                  <a:srgbClr val="C0504D">
                    <a:lumMod val="75000"/>
                  </a:srgbClr>
                </a:solidFill>
                <a:latin typeface="Arial" charset="0"/>
              </a:rPr>
              <a:t>XAUI</a:t>
            </a:r>
          </a:p>
        </p:txBody>
      </p:sp>
      <p:sp>
        <p:nvSpPr>
          <p:cNvPr id="40" name="ZoneTexte 35"/>
          <p:cNvSpPr txBox="1">
            <a:spLocks noChangeArrowheads="1"/>
          </p:cNvSpPr>
          <p:nvPr/>
        </p:nvSpPr>
        <p:spPr bwMode="auto">
          <a:xfrm>
            <a:off x="5809516" y="2398746"/>
            <a:ext cx="12477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fr-FR" altLang="fr-FR" sz="1400" dirty="0" smtClean="0">
                <a:solidFill>
                  <a:prstClr val="black"/>
                </a:solidFill>
                <a:latin typeface="Arial" charset="0"/>
              </a:rPr>
              <a:t>Full </a:t>
            </a:r>
            <a:r>
              <a:rPr lang="fr-FR" altLang="fr-FR" sz="1400" dirty="0" err="1" smtClean="0">
                <a:solidFill>
                  <a:prstClr val="black"/>
                </a:solidFill>
                <a:latin typeface="Arial" charset="0"/>
              </a:rPr>
              <a:t>event</a:t>
            </a:r>
            <a:endParaRPr lang="fr-FR" altLang="fr-FR" sz="1400" dirty="0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41" name="ZoneTexte 36"/>
          <p:cNvSpPr txBox="1">
            <a:spLocks noChangeArrowheads="1"/>
          </p:cNvSpPr>
          <p:nvPr/>
        </p:nvSpPr>
        <p:spPr bwMode="auto">
          <a:xfrm>
            <a:off x="862866" y="2358157"/>
            <a:ext cx="9413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fr-FR" altLang="fr-FR" sz="1400" smtClean="0">
                <a:solidFill>
                  <a:prstClr val="black"/>
                </a:solidFill>
                <a:latin typeface="Arial" charset="0"/>
              </a:rPr>
              <a:t>Données</a:t>
            </a:r>
          </a:p>
        </p:txBody>
      </p:sp>
      <p:sp>
        <p:nvSpPr>
          <p:cNvPr id="42" name="ZoneTexte 37"/>
          <p:cNvSpPr txBox="1">
            <a:spLocks noChangeArrowheads="1"/>
          </p:cNvSpPr>
          <p:nvPr/>
        </p:nvSpPr>
        <p:spPr bwMode="auto">
          <a:xfrm>
            <a:off x="2148741" y="1916832"/>
            <a:ext cx="1693863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fr-FR" altLang="fr-FR" sz="1400" smtClean="0">
                <a:solidFill>
                  <a:prstClr val="black"/>
                </a:solidFill>
                <a:latin typeface="Arial" charset="0"/>
              </a:rPr>
              <a:t>Formattage ROD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fr-FR" altLang="fr-FR" sz="1400" smtClean="0">
                <a:solidFill>
                  <a:prstClr val="black"/>
                </a:solidFill>
                <a:latin typeface="Arial" charset="0"/>
              </a:rPr>
              <a:t>          +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fr-FR" altLang="fr-FR" sz="1400" smtClean="0">
                <a:solidFill>
                  <a:prstClr val="black"/>
                </a:solidFill>
                <a:latin typeface="Arial" charset="0"/>
              </a:rPr>
              <a:t>Paquets IPbus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fr-FR" altLang="fr-FR" sz="1400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43" name="ZoneTexte 38"/>
          <p:cNvSpPr txBox="1">
            <a:spLocks noChangeArrowheads="1"/>
          </p:cNvSpPr>
          <p:nvPr/>
        </p:nvSpPr>
        <p:spPr bwMode="auto">
          <a:xfrm>
            <a:off x="4036279" y="1727919"/>
            <a:ext cx="1150937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fr-FR" altLang="fr-FR" sz="1400" smtClean="0">
                <a:solidFill>
                  <a:prstClr val="black"/>
                </a:solidFill>
                <a:latin typeface="Arial" charset="0"/>
              </a:rPr>
              <a:t>Couches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fr-FR" altLang="fr-FR" sz="1400" smtClean="0">
                <a:solidFill>
                  <a:prstClr val="black"/>
                </a:solidFill>
                <a:latin typeface="Arial" charset="0"/>
              </a:rPr>
              <a:t>Ethernet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fr-FR" altLang="fr-FR" sz="1400" smtClean="0">
                <a:solidFill>
                  <a:prstClr val="black"/>
                </a:solidFill>
                <a:latin typeface="Arial" charset="0"/>
              </a:rPr>
              <a:t>IP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fr-FR" altLang="fr-FR" sz="1400" smtClean="0">
                <a:solidFill>
                  <a:prstClr val="black"/>
                </a:solidFill>
                <a:latin typeface="Arial" charset="0"/>
              </a:rPr>
              <a:t>UDP</a:t>
            </a:r>
          </a:p>
        </p:txBody>
      </p:sp>
    </p:spTree>
    <p:extLst>
      <p:ext uri="{BB962C8B-B14F-4D97-AF65-F5344CB8AC3E}">
        <p14:creationId xmlns:p14="http://schemas.microsoft.com/office/powerpoint/2010/main" val="3521560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2. LTDB (</a:t>
            </a:r>
            <a:r>
              <a:rPr lang="en-GB" dirty="0"/>
              <a:t>LAr Trigger Digitizer Board )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1052736"/>
            <a:ext cx="5544616" cy="5593808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endParaRPr lang="fr-FR" sz="1600" dirty="0" smtClean="0"/>
          </a:p>
          <a:p>
            <a:pPr marL="109728" indent="0">
              <a:buNone/>
            </a:pPr>
            <a:endParaRPr lang="fr-FR" sz="1600" dirty="0"/>
          </a:p>
          <a:p>
            <a:pPr marL="109728" indent="0">
              <a:buNone/>
            </a:pPr>
            <a:r>
              <a:rPr lang="fr-FR" sz="1600" dirty="0"/>
              <a:t>Prototype développé pour démontrer les fonctionnalités de l’upgrade de l’électronique de trigger du </a:t>
            </a:r>
            <a:r>
              <a:rPr lang="fr-FR" sz="1600" dirty="0" smtClean="0"/>
              <a:t>Calorimètre. </a:t>
            </a:r>
            <a:endParaRPr lang="fr-FR" sz="1600" dirty="0"/>
          </a:p>
          <a:p>
            <a:pPr marL="109728" indent="0">
              <a:buNone/>
            </a:pPr>
            <a:endParaRPr lang="en-GB" sz="1600" dirty="0"/>
          </a:p>
          <a:p>
            <a:pPr marL="109728" indent="0">
              <a:buNone/>
            </a:pPr>
            <a:r>
              <a:rPr lang="fr-FR" sz="1600" dirty="0"/>
              <a:t>Le LTDB doit :</a:t>
            </a:r>
          </a:p>
          <a:p>
            <a:pPr>
              <a:buFontTx/>
              <a:buChar char="-"/>
            </a:pPr>
            <a:r>
              <a:rPr lang="fr-FR" sz="1600" dirty="0"/>
              <a:t>recevoir des signaux analogiques de fine granularité</a:t>
            </a:r>
          </a:p>
          <a:p>
            <a:pPr>
              <a:buFontTx/>
              <a:buChar char="-"/>
            </a:pPr>
            <a:r>
              <a:rPr lang="fr-FR" sz="1600" dirty="0"/>
              <a:t>construire des sommes analogiques comme entrée pour le système actuel de trigger</a:t>
            </a:r>
          </a:p>
          <a:p>
            <a:pPr>
              <a:buFontTx/>
              <a:buChar char="-"/>
            </a:pPr>
            <a:r>
              <a:rPr lang="fr-FR" sz="1600" dirty="0"/>
              <a:t>numériser les signaux </a:t>
            </a:r>
            <a:r>
              <a:rPr lang="fr-FR" sz="1600" dirty="0" smtClean="0"/>
              <a:t>analogiques</a:t>
            </a:r>
            <a:endParaRPr lang="fr-FR" sz="1600" dirty="0"/>
          </a:p>
          <a:p>
            <a:pPr>
              <a:buFontTx/>
              <a:buChar char="-"/>
            </a:pPr>
            <a:r>
              <a:rPr lang="fr-FR" sz="1600" dirty="0"/>
              <a:t>sérialiser les données et les envoyer à l'aide des liens optiques très haut </a:t>
            </a:r>
            <a:r>
              <a:rPr lang="fr-FR" sz="1600" dirty="0" smtClean="0"/>
              <a:t>débit</a:t>
            </a:r>
          </a:p>
          <a:p>
            <a:pPr marL="109728" indent="0">
              <a:buNone/>
            </a:pPr>
            <a:endParaRPr lang="fr-FR" sz="1600" dirty="0"/>
          </a:p>
          <a:p>
            <a:pPr marL="109728" indent="0">
              <a:buNone/>
            </a:pPr>
            <a:r>
              <a:rPr lang="fr-FR" sz="1600" dirty="0"/>
              <a:t>Les données sont transmises sur une liaison optique </a:t>
            </a:r>
            <a:r>
              <a:rPr lang="fr-FR" sz="1600" dirty="0" err="1"/>
              <a:t>multi-fibres</a:t>
            </a:r>
            <a:r>
              <a:rPr lang="fr-FR" sz="1600" dirty="0"/>
              <a:t> à une vitesse de 4,8 </a:t>
            </a:r>
            <a:r>
              <a:rPr lang="fr-FR" sz="1600" dirty="0" err="1"/>
              <a:t>Gbps</a:t>
            </a:r>
            <a:r>
              <a:rPr lang="fr-FR" sz="1600" dirty="0"/>
              <a:t> par fibre</a:t>
            </a:r>
            <a:r>
              <a:rPr lang="fr-FR" sz="1600" dirty="0" smtClean="0"/>
              <a:t>.</a:t>
            </a:r>
          </a:p>
          <a:p>
            <a:pPr marL="109728" indent="0">
              <a:buNone/>
            </a:pPr>
            <a:endParaRPr lang="fr-FR" sz="160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Fragnaud Jasmin - </a:t>
            </a:r>
            <a:r>
              <a:rPr lang="en-GB" smtClean="0"/>
              <a:t>JI 2014</a:t>
            </a:r>
            <a:r>
              <a:rPr lang="fr-BE" smtClean="0"/>
              <a:t> - 15/10/14</a:t>
            </a:r>
            <a:endParaRPr lang="fr-BE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6</a:t>
            </a:fld>
            <a:endParaRPr lang="fr-BE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772816"/>
            <a:ext cx="2962275" cy="394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2126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2. Carte ABBA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980728"/>
            <a:ext cx="4792746" cy="5593808"/>
          </a:xfrm>
        </p:spPr>
        <p:txBody>
          <a:bodyPr/>
          <a:lstStyle/>
          <a:p>
            <a:pPr marL="109728" indent="0">
              <a:buNone/>
            </a:pPr>
            <a:endParaRPr lang="fr-FR" sz="1600" dirty="0" smtClean="0"/>
          </a:p>
          <a:p>
            <a:pPr marL="109728" indent="0">
              <a:buNone/>
            </a:pPr>
            <a:endParaRPr lang="fr-FR" sz="1600" dirty="0" smtClean="0"/>
          </a:p>
          <a:p>
            <a:pPr marL="109728" indent="0">
              <a:buNone/>
            </a:pPr>
            <a:r>
              <a:rPr lang="fr-FR" sz="1600" dirty="0" smtClean="0"/>
              <a:t>Le </a:t>
            </a:r>
            <a:r>
              <a:rPr lang="en-GB" sz="1600" dirty="0"/>
              <a:t>LAr Digital Processing Board (LDPB) </a:t>
            </a:r>
            <a:r>
              <a:rPr lang="en-GB" sz="1600" dirty="0" err="1" smtClean="0"/>
              <a:t>pré</a:t>
            </a:r>
            <a:r>
              <a:rPr lang="en-GB" sz="1600" dirty="0" smtClean="0"/>
              <a:t>-prototype </a:t>
            </a:r>
            <a:r>
              <a:rPr lang="en-GB" sz="1600" dirty="0" err="1"/>
              <a:t>implémente</a:t>
            </a:r>
            <a:r>
              <a:rPr lang="en-GB" sz="1600" dirty="0"/>
              <a:t> la </a:t>
            </a:r>
            <a:r>
              <a:rPr lang="en-GB" sz="1600" dirty="0" err="1"/>
              <a:t>réception</a:t>
            </a:r>
            <a:r>
              <a:rPr lang="en-GB" sz="1600" dirty="0"/>
              <a:t> des </a:t>
            </a:r>
            <a:r>
              <a:rPr lang="en-GB" sz="1600" dirty="0" err="1"/>
              <a:t>données</a:t>
            </a:r>
            <a:r>
              <a:rPr lang="en-GB" sz="1600" dirty="0"/>
              <a:t> </a:t>
            </a:r>
            <a:r>
              <a:rPr lang="en-GB" sz="1600" dirty="0" smtClean="0"/>
              <a:t>et </a:t>
            </a:r>
            <a:r>
              <a:rPr lang="en-GB" sz="1600" dirty="0" err="1"/>
              <a:t>leur</a:t>
            </a:r>
            <a:r>
              <a:rPr lang="en-GB" sz="1600" dirty="0"/>
              <a:t> </a:t>
            </a:r>
            <a:r>
              <a:rPr lang="en-GB" sz="1600" dirty="0" err="1" smtClean="0"/>
              <a:t>traitement</a:t>
            </a:r>
            <a:r>
              <a:rPr lang="en-GB" sz="1600" dirty="0" smtClean="0"/>
              <a:t>.</a:t>
            </a:r>
          </a:p>
          <a:p>
            <a:pPr marL="109728" indent="0">
              <a:buNone/>
            </a:pPr>
            <a:endParaRPr lang="en-GB" sz="1600" dirty="0"/>
          </a:p>
          <a:p>
            <a:pPr marL="109728" indent="0">
              <a:buNone/>
            </a:pPr>
            <a:r>
              <a:rPr lang="en-GB" sz="1600" dirty="0" smtClean="0"/>
              <a:t>Carte </a:t>
            </a:r>
            <a:r>
              <a:rPr lang="en-GB" sz="1600" dirty="0"/>
              <a:t>au format ATCA avec </a:t>
            </a:r>
            <a:r>
              <a:rPr lang="en-GB" sz="1600" dirty="0" err="1"/>
              <a:t>trois</a:t>
            </a:r>
            <a:r>
              <a:rPr lang="en-GB" sz="1600" dirty="0"/>
              <a:t> FPGA </a:t>
            </a:r>
            <a:r>
              <a:rPr lang="en-GB" sz="1600" dirty="0" err="1"/>
              <a:t>Stratix</a:t>
            </a:r>
            <a:r>
              <a:rPr lang="en-GB" sz="1600" dirty="0"/>
              <a:t>-IV </a:t>
            </a:r>
            <a:r>
              <a:rPr lang="en-GB" sz="1600" dirty="0" err="1" smtClean="0"/>
              <a:t>d’ATLERA</a:t>
            </a:r>
            <a:r>
              <a:rPr lang="en-GB" sz="1600" dirty="0" smtClean="0"/>
              <a:t> (2 front et 1 back-FPGA).</a:t>
            </a:r>
            <a:endParaRPr lang="en-GB" sz="1600" dirty="0"/>
          </a:p>
          <a:p>
            <a:pPr marL="109728" indent="0">
              <a:buNone/>
            </a:pPr>
            <a:endParaRPr lang="fr-FR" sz="1600" dirty="0" smtClean="0"/>
          </a:p>
          <a:p>
            <a:pPr marL="109728" indent="0">
              <a:buNone/>
            </a:pPr>
            <a:r>
              <a:rPr lang="fr-FR" sz="1600" dirty="0" smtClean="0"/>
              <a:t>Protocole personnalisé </a:t>
            </a:r>
            <a:r>
              <a:rPr lang="fr-FR" sz="1600" dirty="0"/>
              <a:t>pour l’interface avec </a:t>
            </a:r>
            <a:r>
              <a:rPr lang="fr-FR" sz="1600" dirty="0" smtClean="0"/>
              <a:t>le front-end.</a:t>
            </a:r>
          </a:p>
          <a:p>
            <a:pPr marL="109728" indent="0">
              <a:buNone/>
            </a:pPr>
            <a:endParaRPr lang="fr-FR" sz="1600" dirty="0"/>
          </a:p>
          <a:p>
            <a:pPr marL="109728" indent="0">
              <a:buNone/>
            </a:pPr>
            <a:r>
              <a:rPr lang="fr-FR" sz="1600" dirty="0" smtClean="0"/>
              <a:t>Connexion </a:t>
            </a:r>
            <a:r>
              <a:rPr lang="en-GB" sz="1600" dirty="0"/>
              <a:t>Ethernet 10 </a:t>
            </a:r>
            <a:r>
              <a:rPr lang="en-GB" sz="1600" dirty="0" err="1"/>
              <a:t>Gbps</a:t>
            </a:r>
            <a:r>
              <a:rPr lang="en-GB" sz="1600" dirty="0"/>
              <a:t> avec le PC de </a:t>
            </a:r>
            <a:r>
              <a:rPr lang="en-GB" sz="1600" dirty="0" err="1" smtClean="0"/>
              <a:t>contrôle</a:t>
            </a:r>
            <a:r>
              <a:rPr lang="en-GB" sz="1600" dirty="0" smtClean="0"/>
              <a:t> (</a:t>
            </a:r>
            <a:r>
              <a:rPr lang="en-GB" sz="1600" dirty="0" err="1" smtClean="0"/>
              <a:t>IPbus</a:t>
            </a:r>
            <a:r>
              <a:rPr lang="en-GB" sz="1600" dirty="0" smtClean="0"/>
              <a:t>). </a:t>
            </a:r>
            <a:endParaRPr lang="en-GB" sz="1600" dirty="0"/>
          </a:p>
          <a:p>
            <a:pPr marL="109728" indent="0">
              <a:buNone/>
            </a:pPr>
            <a:endParaRPr lang="fr-FR" sz="1600" dirty="0" smtClean="0"/>
          </a:p>
          <a:p>
            <a:pPr marL="109728" indent="0">
              <a:buNone/>
            </a:pPr>
            <a:r>
              <a:rPr lang="fr-FR" sz="1600" dirty="0"/>
              <a:t>P</a:t>
            </a:r>
            <a:r>
              <a:rPr lang="fr-FR" sz="1600" dirty="0" smtClean="0"/>
              <a:t>rochaine </a:t>
            </a:r>
            <a:r>
              <a:rPr lang="fr-FR" sz="1600" dirty="0"/>
              <a:t>génération de prototypes </a:t>
            </a:r>
            <a:r>
              <a:rPr lang="fr-FR" sz="1600" dirty="0" smtClean="0"/>
              <a:t>avec des </a:t>
            </a:r>
            <a:r>
              <a:rPr lang="fr-FR" sz="1600" dirty="0"/>
              <a:t>FPGA Arria-10 d’ALTERA montés sur des AMC (</a:t>
            </a:r>
            <a:r>
              <a:rPr lang="en-GB" sz="1600" dirty="0"/>
              <a:t>Advanced Mezzanine Cards).</a:t>
            </a:r>
            <a:endParaRPr lang="fr-FR" sz="1600" dirty="0"/>
          </a:p>
          <a:p>
            <a:endParaRPr lang="en-GB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Fragnaud Jasmin - </a:t>
            </a:r>
            <a:r>
              <a:rPr lang="en-GB" smtClean="0"/>
              <a:t>JI 2014</a:t>
            </a:r>
            <a:r>
              <a:rPr lang="fr-BE" smtClean="0"/>
              <a:t> - 15/10/14</a:t>
            </a:r>
            <a:endParaRPr lang="fr-BE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7</a:t>
            </a:fld>
            <a:endParaRPr lang="fr-BE"/>
          </a:p>
        </p:txBody>
      </p:sp>
      <p:pic>
        <p:nvPicPr>
          <p:cNvPr id="7170" name="Picture 2" descr="C:\Users\fragnaud\Desktop\twepp\photos\ABBA_USA15_Shelf_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9946" y="1124744"/>
            <a:ext cx="3603929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4118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2. </a:t>
            </a:r>
            <a:r>
              <a:rPr lang="fr-FR" dirty="0" smtClean="0"/>
              <a:t>Carte ABBA</a:t>
            </a:r>
            <a:endParaRPr lang="en-GB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Fragnaud Jasmin - </a:t>
            </a:r>
            <a:r>
              <a:rPr lang="en-GB" smtClean="0"/>
              <a:t>JI 2014</a:t>
            </a:r>
            <a:r>
              <a:rPr lang="fr-BE" smtClean="0"/>
              <a:t> - 15/10/14</a:t>
            </a:r>
            <a:endParaRPr lang="fr-BE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8</a:t>
            </a:fld>
            <a:endParaRPr lang="fr-BE"/>
          </a:p>
        </p:txBody>
      </p:sp>
      <p:pic>
        <p:nvPicPr>
          <p:cNvPr id="3074" name="Picture 2" descr="C:\Users\fragnaud\Desktop\twepp\photos\ABBA_Car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822071"/>
            <a:ext cx="3744278" cy="377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107504" y="2367461"/>
            <a:ext cx="16201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Jusqu’a 48 liens optiques a 4,8 </a:t>
            </a:r>
            <a:r>
              <a:rPr lang="en-GB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Gbps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avec le LTDB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Flèche droite 6"/>
          <p:cNvSpPr/>
          <p:nvPr/>
        </p:nvSpPr>
        <p:spPr>
          <a:xfrm>
            <a:off x="1660142" y="2772216"/>
            <a:ext cx="504056" cy="36004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Flèche droite 13"/>
          <p:cNvSpPr/>
          <p:nvPr/>
        </p:nvSpPr>
        <p:spPr>
          <a:xfrm rot="5400000">
            <a:off x="4788024" y="5698956"/>
            <a:ext cx="504056" cy="360040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Flèche droite 14"/>
          <p:cNvSpPr/>
          <p:nvPr/>
        </p:nvSpPr>
        <p:spPr>
          <a:xfrm rot="16200000">
            <a:off x="3419872" y="1340768"/>
            <a:ext cx="504056" cy="360040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Flèche droite 15"/>
          <p:cNvSpPr/>
          <p:nvPr/>
        </p:nvSpPr>
        <p:spPr>
          <a:xfrm>
            <a:off x="6045694" y="3538344"/>
            <a:ext cx="504056" cy="36004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Flèche droite 16"/>
          <p:cNvSpPr/>
          <p:nvPr/>
        </p:nvSpPr>
        <p:spPr>
          <a:xfrm rot="10800000">
            <a:off x="6076214" y="2236500"/>
            <a:ext cx="504056" cy="360040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ZoneTexte 7"/>
          <p:cNvSpPr txBox="1"/>
          <p:nvPr/>
        </p:nvSpPr>
        <p:spPr>
          <a:xfrm>
            <a:off x="3851920" y="692696"/>
            <a:ext cx="35283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u="sng" dirty="0">
                <a:latin typeface="Arial" panose="020B0604020202020204" pitchFamily="34" charset="0"/>
                <a:cs typeface="Arial" panose="020B0604020202020204" pitchFamily="34" charset="0"/>
              </a:rPr>
              <a:t>Fronts FPGA </a:t>
            </a:r>
            <a:r>
              <a:rPr lang="en-GB" sz="14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2 FPGA utilisés pour lire les données du LTDB, les assembler au format ATLAS RAW </a:t>
            </a:r>
            <a:r>
              <a:rPr lang="fr-F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event</a:t>
            </a: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et gérer les trames </a:t>
            </a:r>
            <a:r>
              <a:rPr lang="fr-F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IPbus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1630074" y="5653950"/>
            <a:ext cx="43924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u="sng" dirty="0">
                <a:latin typeface="Arial" panose="020B0604020202020204" pitchFamily="34" charset="0"/>
                <a:cs typeface="Arial" panose="020B0604020202020204" pitchFamily="34" charset="0"/>
              </a:rPr>
              <a:t>Back FPGA </a:t>
            </a:r>
            <a:r>
              <a:rPr lang="en-GB" sz="14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Route les </a:t>
            </a:r>
            <a:r>
              <a:rPr lang="fr-F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requetes</a:t>
            </a: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du pc au bon FPGA.</a:t>
            </a:r>
            <a:endParaRPr lang="en-GB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Gère l’ICPM 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(Internet Control Message Protocol) 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pour le Ping et </a:t>
            </a:r>
            <a:r>
              <a:rPr lang="en-GB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l’ARP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et les couches Ethernet IP UDP.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6574138" y="1864940"/>
            <a:ext cx="256986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Connecté au TTC 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(Timing, Trigger and Control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) par fibre </a:t>
            </a:r>
            <a:r>
              <a:rPr lang="en-GB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optique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Permet de </a:t>
            </a:r>
            <a:r>
              <a:rPr lang="fr-F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génerer</a:t>
            </a: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le BCID 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(Bunch Crossing Identifier) 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et </a:t>
            </a:r>
            <a:r>
              <a:rPr lang="en-GB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recevoir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le trigger L1A.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6580270" y="3584240"/>
            <a:ext cx="205172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Connexion au switch 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10GbE par le backplane.</a:t>
            </a:r>
          </a:p>
          <a:p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Switch connecté au pc par 2 fibres optiques a 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10GbE.</a:t>
            </a:r>
          </a:p>
          <a:p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6941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2. </a:t>
            </a:r>
            <a:r>
              <a:rPr lang="fr-FR" dirty="0" smtClean="0"/>
              <a:t>PC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endParaRPr lang="fr-FR" sz="1600" dirty="0" smtClean="0"/>
          </a:p>
          <a:p>
            <a:pPr marL="109728" indent="0">
              <a:buNone/>
            </a:pPr>
            <a:r>
              <a:rPr lang="fr-FR" sz="1600" dirty="0" smtClean="0"/>
              <a:t>Utilisé </a:t>
            </a:r>
            <a:r>
              <a:rPr lang="fr-FR" sz="1600" dirty="0"/>
              <a:t>pour contrôler et configurer les cartes ABBA en utilisant </a:t>
            </a:r>
            <a:r>
              <a:rPr lang="en-GB" sz="1600" dirty="0"/>
              <a:t>TDAQ (Trigger and Data Acquisition System) et le </a:t>
            </a:r>
            <a:r>
              <a:rPr lang="en-GB" sz="1600" dirty="0" err="1"/>
              <a:t>systeme</a:t>
            </a:r>
            <a:r>
              <a:rPr lang="en-GB" sz="1600" dirty="0"/>
              <a:t> online de Lar</a:t>
            </a:r>
            <a:r>
              <a:rPr lang="en-GB" sz="1600" dirty="0" smtClean="0"/>
              <a:t>.</a:t>
            </a:r>
          </a:p>
          <a:p>
            <a:pPr marL="109728" indent="0">
              <a:buNone/>
            </a:pPr>
            <a:endParaRPr lang="en-GB" sz="1600" dirty="0"/>
          </a:p>
          <a:p>
            <a:pPr marL="109728" indent="0">
              <a:buNone/>
            </a:pPr>
            <a:r>
              <a:rPr lang="fr-FR" sz="1600" dirty="0"/>
              <a:t>Différents programmes indépendants ont été développés pour tester les différents éléments.</a:t>
            </a:r>
          </a:p>
          <a:p>
            <a:pPr marL="109728" indent="0">
              <a:buNone/>
            </a:pPr>
            <a:r>
              <a:rPr lang="fr-FR" sz="1600" dirty="0"/>
              <a:t>La connexion avec la carte ABBA se fait à 10 </a:t>
            </a:r>
            <a:r>
              <a:rPr lang="fr-FR" sz="1600" dirty="0" err="1"/>
              <a:t>GbE</a:t>
            </a:r>
            <a:r>
              <a:rPr lang="fr-FR" sz="1600" dirty="0"/>
              <a:t> en utilisant </a:t>
            </a:r>
            <a:r>
              <a:rPr lang="fr-FR" sz="1600" dirty="0" err="1" smtClean="0"/>
              <a:t>IPbus</a:t>
            </a:r>
            <a:r>
              <a:rPr lang="fr-FR" sz="1600" dirty="0" smtClean="0"/>
              <a:t>.</a:t>
            </a:r>
            <a:endParaRPr lang="fr-FR" sz="1600" dirty="0"/>
          </a:p>
          <a:p>
            <a:pPr marL="109728" indent="0">
              <a:buNone/>
            </a:pPr>
            <a:endParaRPr lang="fr-FR" sz="1600" dirty="0" smtClean="0"/>
          </a:p>
          <a:p>
            <a:pPr marL="109728" indent="0">
              <a:buNone/>
            </a:pPr>
            <a:r>
              <a:rPr lang="fr-FR" sz="1600" dirty="0"/>
              <a:t>D</a:t>
            </a:r>
            <a:r>
              <a:rPr lang="fr-FR" sz="1600" dirty="0" smtClean="0"/>
              <a:t>onnées récupérés depuis </a:t>
            </a:r>
            <a:r>
              <a:rPr lang="fr-FR" sz="1600" dirty="0"/>
              <a:t>la </a:t>
            </a:r>
            <a:endParaRPr lang="fr-FR" sz="1600" dirty="0" smtClean="0"/>
          </a:p>
          <a:p>
            <a:pPr marL="109728" indent="0">
              <a:buNone/>
            </a:pPr>
            <a:r>
              <a:rPr lang="fr-FR" sz="1600" dirty="0" smtClean="0"/>
              <a:t>carte </a:t>
            </a:r>
            <a:r>
              <a:rPr lang="fr-FR" sz="1600" dirty="0"/>
              <a:t>ABBA de manière </a:t>
            </a:r>
            <a:r>
              <a:rPr lang="fr-FR" sz="1600" dirty="0" smtClean="0"/>
              <a:t>asynchrone </a:t>
            </a:r>
          </a:p>
          <a:p>
            <a:pPr marL="109728" indent="0">
              <a:buNone/>
            </a:pPr>
            <a:r>
              <a:rPr lang="fr-FR" sz="1600" dirty="0" smtClean="0"/>
              <a:t>(</a:t>
            </a:r>
            <a:r>
              <a:rPr lang="fr-FR" sz="1600" dirty="0"/>
              <a:t>trames ROD</a:t>
            </a:r>
            <a:r>
              <a:rPr lang="fr-FR" sz="1600" dirty="0" smtClean="0"/>
              <a:t>).</a:t>
            </a:r>
          </a:p>
          <a:p>
            <a:pPr marL="109728" indent="0">
              <a:buNone/>
            </a:pPr>
            <a:endParaRPr lang="fr-FR" sz="1600" dirty="0"/>
          </a:p>
          <a:p>
            <a:pPr marL="109728" indent="0">
              <a:buNone/>
            </a:pPr>
            <a:r>
              <a:rPr lang="fr-FR" sz="1600" dirty="0"/>
              <a:t>Des full </a:t>
            </a:r>
            <a:r>
              <a:rPr lang="fr-FR" sz="1600" dirty="0" err="1"/>
              <a:t>events</a:t>
            </a:r>
            <a:r>
              <a:rPr lang="fr-FR" sz="1600" dirty="0"/>
              <a:t> sont ensuite </a:t>
            </a:r>
            <a:r>
              <a:rPr lang="fr-FR" sz="1600" dirty="0" smtClean="0"/>
              <a:t>construits </a:t>
            </a:r>
          </a:p>
          <a:p>
            <a:pPr marL="109728" indent="0">
              <a:buNone/>
            </a:pPr>
            <a:r>
              <a:rPr lang="fr-FR" sz="1600" dirty="0" smtClean="0"/>
              <a:t>et </a:t>
            </a:r>
            <a:r>
              <a:rPr lang="fr-FR" sz="1600" dirty="0"/>
              <a:t>envoyés a l’Event </a:t>
            </a:r>
            <a:r>
              <a:rPr lang="fr-FR" sz="1600" dirty="0" err="1" smtClean="0"/>
              <a:t>Builder</a:t>
            </a:r>
            <a:r>
              <a:rPr lang="fr-FR" sz="1600" dirty="0" smtClean="0"/>
              <a:t> </a:t>
            </a:r>
            <a:r>
              <a:rPr lang="fr-FR" sz="1600" dirty="0"/>
              <a:t>pour la </a:t>
            </a:r>
            <a:endParaRPr lang="fr-FR" sz="1600" dirty="0" smtClean="0"/>
          </a:p>
          <a:p>
            <a:pPr marL="109728" indent="0">
              <a:buNone/>
            </a:pPr>
            <a:r>
              <a:rPr lang="fr-FR" sz="1600" dirty="0" smtClean="0"/>
              <a:t>reconstruction des </a:t>
            </a:r>
            <a:r>
              <a:rPr lang="fr-FR" sz="1600" dirty="0"/>
              <a:t>données.</a:t>
            </a:r>
          </a:p>
          <a:p>
            <a:endParaRPr lang="en-GB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Fragnaud Jasmin - </a:t>
            </a:r>
            <a:r>
              <a:rPr lang="en-GB" smtClean="0"/>
              <a:t>JI 2014</a:t>
            </a:r>
            <a:r>
              <a:rPr lang="fr-BE" smtClean="0"/>
              <a:t> - 15/10/14</a:t>
            </a:r>
            <a:endParaRPr lang="fr-BE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9</a:t>
            </a:fld>
            <a:endParaRPr lang="fr-BE"/>
          </a:p>
        </p:txBody>
      </p:sp>
      <p:pic>
        <p:nvPicPr>
          <p:cNvPr id="4098" name="Picture 2" descr="C:\Users\fragnaud\Desktop\twepp\photos\P103021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18" r="1"/>
          <a:stretch/>
        </p:blipFill>
        <p:spPr bwMode="auto">
          <a:xfrm>
            <a:off x="4457700" y="2996952"/>
            <a:ext cx="4368957" cy="3340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5043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in">
  <a:themeElements>
    <a:clrScheme name="Urbai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i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Urbai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17667</TotalTime>
  <Words>1196</Words>
  <Application>Microsoft Office PowerPoint</Application>
  <PresentationFormat>Affichage à l'écran (4:3)</PresentationFormat>
  <Paragraphs>293</Paragraphs>
  <Slides>21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22" baseType="lpstr">
      <vt:lpstr>Urbain</vt:lpstr>
      <vt:lpstr>LAr Upgrade Démonstrateur et l’implémentation d’IPbus</vt:lpstr>
      <vt:lpstr>Sommaire</vt:lpstr>
      <vt:lpstr>1.  Détecteur ATLAS</vt:lpstr>
      <vt:lpstr>1. Calorimètre a argon liquide</vt:lpstr>
      <vt:lpstr>2. Structure et éléments du système</vt:lpstr>
      <vt:lpstr>2. LTDB (LAr Trigger Digitizer Board ) </vt:lpstr>
      <vt:lpstr>2. Carte ABBA</vt:lpstr>
      <vt:lpstr>2. Carte ABBA</vt:lpstr>
      <vt:lpstr>2. PC</vt:lpstr>
      <vt:lpstr>2. Structure et éléments du système</vt:lpstr>
      <vt:lpstr>3.  IPbus</vt:lpstr>
      <vt:lpstr>4.  TDAQ </vt:lpstr>
      <vt:lpstr>4.  TDAQ</vt:lpstr>
      <vt:lpstr>5.  Systèmes de test</vt:lpstr>
      <vt:lpstr>5.  Test Unitaires carte ABBA</vt:lpstr>
      <vt:lpstr>5.  Tests du système</vt:lpstr>
      <vt:lpstr>6. Eléments livrés a la collaboration</vt:lpstr>
      <vt:lpstr>Présentation PowerPoint</vt:lpstr>
      <vt:lpstr>Trames données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Jasmin FRAGNAUD</dc:creator>
  <cp:lastModifiedBy>Jasmin FRAGNAUD</cp:lastModifiedBy>
  <cp:revision>143</cp:revision>
  <dcterms:created xsi:type="dcterms:W3CDTF">2014-09-03T14:51:32Z</dcterms:created>
  <dcterms:modified xsi:type="dcterms:W3CDTF">2014-10-07T09:35:42Z</dcterms:modified>
</cp:coreProperties>
</file>