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300" r:id="rId4"/>
    <p:sldId id="278" r:id="rId5"/>
    <p:sldId id="294" r:id="rId6"/>
    <p:sldId id="303" r:id="rId7"/>
    <p:sldId id="301" r:id="rId8"/>
    <p:sldId id="293" r:id="rId9"/>
    <p:sldId id="305" r:id="rId10"/>
    <p:sldId id="284" r:id="rId11"/>
    <p:sldId id="285" r:id="rId12"/>
    <p:sldId id="273" r:id="rId13"/>
    <p:sldId id="274" r:id="rId14"/>
    <p:sldId id="287" r:id="rId15"/>
    <p:sldId id="288" r:id="rId16"/>
    <p:sldId id="286" r:id="rId17"/>
    <p:sldId id="290" r:id="rId18"/>
    <p:sldId id="275" r:id="rId19"/>
    <p:sldId id="291" r:id="rId20"/>
    <p:sldId id="292" r:id="rId21"/>
    <p:sldId id="302" r:id="rId22"/>
    <p:sldId id="283" r:id="rId23"/>
    <p:sldId id="295" r:id="rId24"/>
    <p:sldId id="306" r:id="rId25"/>
    <p:sldId id="30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8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64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3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35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24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55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22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4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36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21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6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86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84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4903EC-2BC8-4C60-A1BB-65894494F29B}" type="datetimeFigureOut">
              <a:rPr lang="fr-FR" smtClean="0"/>
              <a:t>10/10/2014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6E52BB-533A-4D5A-9E65-4BCDA65580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9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mail.cnrs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Feuille_de_calcul_Microsoft_Excel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6554" y="1900301"/>
            <a:ext cx="8734213" cy="975975"/>
          </a:xfrm>
        </p:spPr>
        <p:txBody>
          <a:bodyPr/>
          <a:lstStyle/>
          <a:p>
            <a:r>
              <a:rPr lang="fr-FR" dirty="0" smtClean="0"/>
              <a:t>Messagerie Exchange CNRS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746" y="3626544"/>
            <a:ext cx="10561830" cy="1096899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Que reste-t-il aux administrateurs locaux ?</a:t>
            </a:r>
            <a:endParaRPr lang="fr-FR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13" y="166933"/>
            <a:ext cx="4085628" cy="750186"/>
          </a:xfrm>
          <a:prstGeom prst="rect">
            <a:avLst/>
          </a:prstGeom>
        </p:spPr>
      </p:pic>
      <p:pic>
        <p:nvPicPr>
          <p:cNvPr id="1026" name="Picture 2" descr="http://www.fonction-publique.gouv.fr/files/files/score/Actualites/logo_cn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71" y="180755"/>
            <a:ext cx="966089" cy="9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68153" y="1054767"/>
            <a:ext cx="4844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9èmes Journées Informatique de l’IN2P3-IRFU</a:t>
            </a:r>
          </a:p>
          <a:p>
            <a:pPr algn="ctr"/>
            <a:r>
              <a:rPr lang="fr-FR" sz="2000" dirty="0" smtClean="0"/>
              <a:t>13-16 Octobre 2014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963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93" y="836681"/>
            <a:ext cx="6801702" cy="3735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0693" y="1522935"/>
            <a:ext cx="8314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https://citrix.core-admins.net/Citrix/XenApp2/auth/login.aspx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6" y="4039523"/>
            <a:ext cx="11535802" cy="2818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2386" y="52565"/>
            <a:ext cx="3298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Portail </a:t>
            </a:r>
            <a:r>
              <a:rPr lang="fr-FR" sz="3600" dirty="0" smtClean="0">
                <a:solidFill>
                  <a:srgbClr val="C00000"/>
                </a:solidFill>
              </a:rPr>
              <a:t>Applicatif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139" y="790147"/>
            <a:ext cx="8412480" cy="6067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105" y="51515"/>
            <a:ext cx="828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Délégation d’administration aux ASR locaux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encrypted-tbn1.gstatic.com/images?q=tbn:ANd9GcQJMW0apct-aZYuNO-zRCRfTgsqpRY_ZvUILHkF0igSPFnBX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74" y="2060619"/>
            <a:ext cx="1452294" cy="1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65" y="1474686"/>
            <a:ext cx="3902762" cy="48569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58545" y="1176163"/>
            <a:ext cx="586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Création automatique des comptes  Active Directory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543704" y="422613"/>
            <a:ext cx="95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Gestion </a:t>
            </a:r>
            <a:r>
              <a:rPr lang="fr-FR" sz="3600" dirty="0" smtClean="0">
                <a:solidFill>
                  <a:srgbClr val="C00000"/>
                </a:solidFill>
              </a:rPr>
              <a:t>automatisée des </a:t>
            </a:r>
            <a:r>
              <a:rPr lang="fr-FR" sz="3600" dirty="0">
                <a:solidFill>
                  <a:srgbClr val="C00000"/>
                </a:solidFill>
              </a:rPr>
              <a:t>comptes Active Directory</a:t>
            </a:r>
          </a:p>
        </p:txBody>
      </p:sp>
      <p:pic>
        <p:nvPicPr>
          <p:cNvPr id="3074" name="Picture 2" descr="https://encrypted-tbn1.gstatic.com/images?q=tbn:ANd9GcQJMW0apct-aZYuNO-zRCRfTgsqpRY_ZvUILHkF0igSPFnBX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69" y="2130270"/>
            <a:ext cx="1583637" cy="15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026" y="2237489"/>
            <a:ext cx="6657345" cy="45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47" y="999309"/>
            <a:ext cx="10865323" cy="5504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6614" y="176489"/>
            <a:ext cx="6951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Gestion des comptes de </a:t>
            </a:r>
            <a:r>
              <a:rPr lang="fr-FR" sz="3600" dirty="0" smtClean="0">
                <a:solidFill>
                  <a:srgbClr val="C00000"/>
                </a:solidFill>
              </a:rPr>
              <a:t>messagerie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2056" name="Picture 8" descr="http://www.algoria.com/portals/0/imagesalgo/exchangeserver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999309"/>
            <a:ext cx="1989875" cy="11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717" y="947926"/>
            <a:ext cx="1152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610680" y="0"/>
            <a:ext cx="7238462" cy="1118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</a:rPr>
              <a:t>Gestion des listes et contacts répertoriés dans un annuaire global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88" y="1376429"/>
            <a:ext cx="9845563" cy="52153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688" y="652300"/>
            <a:ext cx="1152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78" y="1607363"/>
            <a:ext cx="9782175" cy="5762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53303" y="315397"/>
            <a:ext cx="86336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Possibilité de créer des boites à lettres de ressource (Salles, Véhicules ….)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384" y="1198071"/>
            <a:ext cx="1152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3" y="2133600"/>
            <a:ext cx="9235934" cy="445799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043581" y="142141"/>
            <a:ext cx="8135493" cy="6461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Gestion en PowerShell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09814" y="983905"/>
            <a:ext cx="8053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Possibilité d’automatiser des tâches d’administration et </a:t>
            </a:r>
          </a:p>
          <a:p>
            <a:r>
              <a:rPr lang="fr-FR" sz="2800" dirty="0" smtClean="0"/>
              <a:t>d’importer des scripts PowerShell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994" y="788317"/>
            <a:ext cx="1152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5" y="1338143"/>
            <a:ext cx="8998673" cy="51843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909896" y="16052"/>
            <a:ext cx="9045671" cy="6556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Expérience de migration et administration UPS2966 - </a:t>
            </a:r>
            <a:r>
              <a:rPr lang="fr-FR" dirty="0" err="1" smtClean="0">
                <a:solidFill>
                  <a:srgbClr val="C00000"/>
                </a:solidFill>
              </a:rPr>
              <a:t>ULiSSE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275" y="5137487"/>
            <a:ext cx="4012029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16 Boites utilisateurs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 6 Boites de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 1 Boites de ressource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46275" y="1841931"/>
            <a:ext cx="3457998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2011		</a:t>
            </a:r>
            <a:r>
              <a:rPr lang="fr-FR" sz="2800" dirty="0" smtClean="0">
                <a:sym typeface="Wingdings" panose="05000000000000000000" pitchFamily="2" charset="2"/>
              </a:rPr>
              <a:t>C</a:t>
            </a:r>
            <a:r>
              <a:rPr lang="fr-FR" sz="2800" dirty="0" smtClean="0"/>
              <a:t>C IN2P3</a:t>
            </a:r>
          </a:p>
          <a:p>
            <a:r>
              <a:rPr lang="fr-FR" sz="2400" dirty="0" smtClean="0"/>
              <a:t>2011- 2</a:t>
            </a:r>
            <a:r>
              <a:rPr lang="fr-FR" sz="2400" dirty="0" smtClean="0">
                <a:sym typeface="Wingdings" panose="05000000000000000000" pitchFamily="2" charset="2"/>
              </a:rPr>
              <a:t>013	</a:t>
            </a:r>
            <a:r>
              <a:rPr lang="fr-FR" sz="2800" dirty="0" smtClean="0">
                <a:sym typeface="Wingdings" panose="05000000000000000000" pitchFamily="2" charset="2"/>
              </a:rPr>
              <a:t>LAPP</a:t>
            </a:r>
          </a:p>
          <a:p>
            <a:r>
              <a:rPr lang="fr-FR" sz="2400" dirty="0" smtClean="0">
                <a:sym typeface="Wingdings" panose="05000000000000000000" pitchFamily="2" charset="2"/>
              </a:rPr>
              <a:t>2013		</a:t>
            </a:r>
            <a:r>
              <a:rPr lang="fr-FR" sz="2800" dirty="0" smtClean="0">
                <a:sym typeface="Wingdings" panose="05000000000000000000" pitchFamily="2" charset="2"/>
              </a:rPr>
              <a:t>CNRS 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65069" y="4413459"/>
            <a:ext cx="4133592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anose="05000000000000000000" pitchFamily="2" charset="2"/>
              </a:rPr>
              <a:t>@ulisse.in2p3.fr   </a:t>
            </a:r>
            <a:r>
              <a:rPr lang="fr-FR" sz="2000" dirty="0" smtClean="0"/>
              <a:t>@ulisse.cnrs.fr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46275" y="3627877"/>
            <a:ext cx="445070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Migration Exchange vers Exchange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042" y="651306"/>
            <a:ext cx="1152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6099" y="1295644"/>
            <a:ext cx="110744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Cohabitation temporaire et migration </a:t>
            </a:r>
            <a:r>
              <a:rPr lang="fr-FR" sz="3200" dirty="0"/>
              <a:t>manuelle à la charge du client </a:t>
            </a:r>
            <a:r>
              <a:rPr lang="fr-FR" sz="3200" dirty="0" smtClean="0"/>
              <a:t>: </a:t>
            </a:r>
            <a:r>
              <a:rPr lang="fr-FR" sz="2800" dirty="0" smtClean="0"/>
              <a:t>Copie </a:t>
            </a:r>
            <a:r>
              <a:rPr lang="fr-FR" sz="2800" dirty="0"/>
              <a:t>ou </a:t>
            </a:r>
            <a:r>
              <a:rPr lang="fr-FR" sz="2800" dirty="0" smtClean="0"/>
              <a:t>déplacement des </a:t>
            </a:r>
            <a:r>
              <a:rPr lang="fr-FR" sz="2800" dirty="0"/>
              <a:t>mails vers la boîte Exchange </a:t>
            </a:r>
            <a:r>
              <a:rPr lang="fr-FR" sz="2800" dirty="0" smtClean="0"/>
              <a:t>CNRS</a:t>
            </a: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/>
              <a:t>Pour </a:t>
            </a:r>
            <a:r>
              <a:rPr lang="fr-FR" sz="3200" dirty="0"/>
              <a:t>les labos qui </a:t>
            </a:r>
            <a:r>
              <a:rPr lang="fr-FR" sz="3200" dirty="0" smtClean="0"/>
              <a:t>utilisent </a:t>
            </a:r>
            <a:r>
              <a:rPr lang="fr-FR" sz="3200" dirty="0"/>
              <a:t>MS </a:t>
            </a:r>
            <a:r>
              <a:rPr lang="fr-FR" sz="3200" dirty="0" smtClean="0"/>
              <a:t>Exchange, une </a:t>
            </a:r>
            <a:r>
              <a:rPr lang="fr-FR" sz="3200" dirty="0"/>
              <a:t>prestation </a:t>
            </a:r>
            <a:r>
              <a:rPr lang="fr-FR" sz="3200" dirty="0" smtClean="0"/>
              <a:t>d’export-import  </a:t>
            </a:r>
            <a:r>
              <a:rPr lang="fr-FR" sz="3200" dirty="0"/>
              <a:t>(.PST) peut-être proposée par </a:t>
            </a:r>
            <a:r>
              <a:rPr lang="fr-FR" sz="3200" dirty="0" smtClean="0"/>
              <a:t>Bull.</a:t>
            </a:r>
          </a:p>
          <a:p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3441700" y="241300"/>
            <a:ext cx="438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Scénarios de migration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923" y="2576109"/>
            <a:ext cx="11525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44" y="1132439"/>
            <a:ext cx="10487717" cy="5229724"/>
          </a:xfrm>
          <a:prstGeom prst="rect">
            <a:avLst/>
          </a:prstGeom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3696378" y="274684"/>
            <a:ext cx="6958922" cy="7315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https://meteoservices.dsi.cnrs.fr/</a:t>
            </a:r>
            <a:r>
              <a:rPr lang="fr-FR" sz="2400" dirty="0" smtClean="0">
                <a:solidFill>
                  <a:srgbClr val="C00000"/>
                </a:solidFill>
              </a:rPr>
              <a:t/>
            </a:r>
            <a:br>
              <a:rPr lang="fr-FR" sz="2400" dirty="0" smtClean="0">
                <a:solidFill>
                  <a:srgbClr val="C00000"/>
                </a:solidFill>
              </a:rPr>
            </a:br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6" y="148449"/>
            <a:ext cx="2840736" cy="983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1941" y="4115394"/>
            <a:ext cx="520852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FR" sz="2800" u="sng" dirty="0" smtClean="0"/>
              <a:t>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Niveau </a:t>
            </a:r>
            <a:r>
              <a:rPr lang="fr-FR" sz="2800" dirty="0"/>
              <a:t>1 : DR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Niveau 2 : DSI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/>
              <a:t>Niveau 3 : Hébergeur </a:t>
            </a:r>
            <a:r>
              <a:rPr lang="fr-FR" sz="2800" dirty="0" smtClean="0"/>
              <a:t>Bull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63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3030" y="166052"/>
            <a:ext cx="10527114" cy="107289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Offre de services DU CNRS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030" y="5700371"/>
            <a:ext cx="10118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00FF"/>
                </a:solidFill>
              </a:rPr>
              <a:t>http://www.offres-de-services-unites.net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738" y="1495120"/>
            <a:ext cx="94860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Cloud </a:t>
            </a:r>
            <a:r>
              <a:rPr lang="fr-FR" sz="2800" dirty="0" smtClean="0"/>
              <a:t>Recherche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0070C0"/>
                </a:solidFill>
              </a:rPr>
              <a:t>	</a:t>
            </a:r>
            <a:r>
              <a:rPr lang="fr-FR" sz="3600" dirty="0" smtClean="0">
                <a:solidFill>
                  <a:srgbClr val="0000FF"/>
                </a:solidFill>
              </a:rPr>
              <a:t>Messagerie intégrée</a:t>
            </a:r>
          </a:p>
          <a:p>
            <a:pPr>
              <a:lnSpc>
                <a:spcPct val="150000"/>
              </a:lnSpc>
            </a:pPr>
            <a:r>
              <a:rPr lang="fr-FR" sz="2800" dirty="0" smtClean="0"/>
              <a:t>		Portail Collaboratif </a:t>
            </a:r>
            <a:r>
              <a:rPr lang="fr-FR" sz="2800" dirty="0" err="1" smtClean="0"/>
              <a:t>CoRe</a:t>
            </a: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			Hébergement Sites Web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	</a:t>
            </a:r>
            <a:r>
              <a:rPr lang="fr-FR" sz="2800" dirty="0" smtClean="0"/>
              <a:t>			</a:t>
            </a:r>
            <a:r>
              <a:rPr lang="fr-FR" sz="2800" dirty="0" err="1" smtClean="0"/>
              <a:t>Own</a:t>
            </a:r>
            <a:r>
              <a:rPr lang="fr-FR" sz="2800" dirty="0" smtClean="0"/>
              <a:t> </a:t>
            </a:r>
            <a:r>
              <a:rPr lang="fr-FR" sz="2800" dirty="0" err="1" smtClean="0"/>
              <a:t>CoRe</a:t>
            </a:r>
            <a:endParaRPr lang="fr-FR" sz="2800" dirty="0" smtClean="0"/>
          </a:p>
          <a:p>
            <a:pPr>
              <a:lnSpc>
                <a:spcPct val="150000"/>
              </a:lnSpc>
            </a:pPr>
            <a:r>
              <a:rPr lang="fr-FR" sz="2800" dirty="0" smtClean="0"/>
              <a:t>					</a:t>
            </a:r>
            <a:r>
              <a:rPr lang="fr-FR" sz="2800" dirty="0" err="1" smtClean="0"/>
              <a:t>VisioConf</a:t>
            </a:r>
            <a:r>
              <a:rPr lang="fr-FR" sz="2800" dirty="0" smtClean="0"/>
              <a:t> </a:t>
            </a:r>
            <a:r>
              <a:rPr lang="fr-FR" sz="2800" dirty="0"/>
              <a:t>Individuelle</a:t>
            </a:r>
          </a:p>
        </p:txBody>
      </p:sp>
      <p:pic>
        <p:nvPicPr>
          <p:cNvPr id="7" name="Picture 2" descr="http://www.fonction-publique.gouv.fr/files/files/score/Actualites/logo_cn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727" y="272859"/>
            <a:ext cx="966089" cy="9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26587" y="1444853"/>
            <a:ext cx="60602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-457200">
              <a:buFont typeface="Arial" panose="020B0604020202020204" pitchFamily="34" charset="0"/>
              <a:buChar char="•"/>
            </a:pPr>
            <a:r>
              <a:rPr kumimoji="0" lang="fr-FR" altLang="fr-FR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~ 7000 </a:t>
            </a:r>
            <a:r>
              <a:rPr kumimoji="0" lang="fr-FR" altLang="fr-FR" sz="32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BALs</a:t>
            </a:r>
            <a:endParaRPr kumimoji="0" lang="fr-FR" altLang="fr-FR" sz="32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120 Labos (135 fin 2014)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fr-FR" altLang="fr-FR" sz="3200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altLang="fr-FR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élégations + DSI + Instituts</a:t>
            </a:r>
            <a:r>
              <a:rPr kumimoji="0" lang="fr-FR" altLang="fr-FR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 </a:t>
            </a:r>
            <a:endParaRPr kumimoji="0" lang="fr-FR" altLang="fr-FR" sz="4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9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06" y="618185"/>
            <a:ext cx="10242809" cy="7182465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953174" y="0"/>
            <a:ext cx="4284810" cy="7193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FAQ Messagerie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9686" y="1008847"/>
            <a:ext cx="9104243" cy="58153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2233" y="0"/>
            <a:ext cx="4836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Tableau de bord mensuel</a:t>
            </a:r>
          </a:p>
        </p:txBody>
      </p:sp>
    </p:spTree>
    <p:extLst>
      <p:ext uri="{BB962C8B-B14F-4D97-AF65-F5344CB8AC3E}">
        <p14:creationId xmlns:p14="http://schemas.microsoft.com/office/powerpoint/2010/main" val="11495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3996" y="109274"/>
            <a:ext cx="1661410" cy="592062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Bilan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290" y="701336"/>
            <a:ext cx="11088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Les moins </a:t>
            </a:r>
            <a:r>
              <a:rPr lang="fr-FR" sz="2800" dirty="0" smtClean="0"/>
              <a:t>:</a:t>
            </a:r>
          </a:p>
          <a:p>
            <a:endParaRPr lang="fr-FR" sz="2800" dirty="0"/>
          </a:p>
          <a:p>
            <a:pPr marL="1062038" indent="-3429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FR" sz="2800" dirty="0"/>
              <a:t>« Interaction forte » avec LABINTEL (Janus) </a:t>
            </a:r>
            <a:r>
              <a:rPr lang="fr-FR" sz="2800" dirty="0" smtClean="0"/>
              <a:t>pour l’authentification</a:t>
            </a:r>
          </a:p>
          <a:p>
            <a:pPr marL="719138">
              <a:tabLst>
                <a:tab pos="719138" algn="l"/>
              </a:tabLst>
            </a:pPr>
            <a:r>
              <a:rPr lang="fr-FR" sz="2800" dirty="0" smtClean="0"/>
              <a:t>	Départs/Arrivées </a:t>
            </a:r>
            <a:r>
              <a:rPr lang="fr-FR" sz="2800" dirty="0"/>
              <a:t>des </a:t>
            </a:r>
            <a:r>
              <a:rPr lang="fr-FR" sz="2800" dirty="0" smtClean="0"/>
              <a:t>personnels parfois problématiques (Renouvellement de contrat…)</a:t>
            </a:r>
          </a:p>
          <a:p>
            <a:pPr marL="719138">
              <a:tabLst>
                <a:tab pos="719138" algn="l"/>
              </a:tabLst>
            </a:pPr>
            <a:endParaRPr lang="fr-FR" sz="2800" dirty="0" smtClean="0"/>
          </a:p>
          <a:p>
            <a:pPr marL="1062038" indent="-342900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fr-FR" sz="2800" dirty="0" smtClean="0"/>
              <a:t>Liste des contacts trop « étoffée »</a:t>
            </a:r>
            <a:endParaRPr lang="fr-FR" sz="2800" dirty="0"/>
          </a:p>
          <a:p>
            <a:pPr marL="719138" indent="-365125"/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96" y="3018773"/>
            <a:ext cx="3340992" cy="51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475" y="1244549"/>
            <a:ext cx="100841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Fonctions </a:t>
            </a:r>
            <a:r>
              <a:rPr lang="fr-FR" sz="2800" b="1" dirty="0"/>
              <a:t>avancées </a:t>
            </a:r>
            <a:r>
              <a:rPr lang="fr-FR" sz="2800" dirty="0"/>
              <a:t>d’une messagerie collaborative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dirty="0"/>
              <a:t>Des fonctionnalités similaires à une solution locale (ActiveSync, </a:t>
            </a:r>
            <a:r>
              <a:rPr lang="fr-FR" sz="2800" dirty="0" smtClean="0"/>
              <a:t>IMAP, Agendas  …)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Pas </a:t>
            </a:r>
            <a:r>
              <a:rPr lang="fr-FR" sz="2800" b="1" dirty="0"/>
              <a:t>d’infrastructure « sensible » à maintenir</a:t>
            </a:r>
            <a:r>
              <a:rPr lang="fr-FR" sz="2800" dirty="0"/>
              <a:t>, nécessitant de la redondance et des ressources humaines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b="1" dirty="0" smtClean="0"/>
              <a:t>Autonomie </a:t>
            </a:r>
            <a:r>
              <a:rPr lang="fr-FR" sz="2800" b="1" dirty="0"/>
              <a:t>pour la gestion </a:t>
            </a:r>
            <a:r>
              <a:rPr lang="fr-FR" sz="2800" dirty="0"/>
              <a:t>des comptes de messagerie (AD et Exchange) tout en respectant les règles fixées par la DSI (CGU)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Pas de compétences </a:t>
            </a:r>
            <a:r>
              <a:rPr lang="fr-FR" sz="2800" dirty="0"/>
              <a:t>Exchange </a:t>
            </a:r>
            <a:r>
              <a:rPr lang="fr-FR" sz="2800" dirty="0" smtClean="0"/>
              <a:t>avancées requises</a:t>
            </a:r>
            <a:endParaRPr lang="fr-FR" sz="2800" dirty="0"/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Choix</a:t>
            </a:r>
            <a:r>
              <a:rPr lang="fr-FR" sz="2800" dirty="0"/>
              <a:t> de son nom de domaine  (</a:t>
            </a:r>
            <a:r>
              <a:rPr lang="fr-FR" sz="2800" dirty="0">
                <a:solidFill>
                  <a:srgbClr val="0000FF"/>
                </a:solidFill>
              </a:rPr>
              <a:t>@monlabo.fr</a:t>
            </a:r>
            <a:r>
              <a:rPr lang="fr-FR" sz="2800" dirty="0"/>
              <a:t>)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dirty="0"/>
              <a:t>Aide en ligne (FAQ) bien documentée 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fr-FR" sz="2800" b="1" dirty="0"/>
              <a:t>Support</a:t>
            </a:r>
            <a:r>
              <a:rPr lang="fr-FR" sz="2800" dirty="0"/>
              <a:t> présent et réactif 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236921" y="16941"/>
            <a:ext cx="1661410" cy="592062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Bilan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5027" y="428931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/>
              <a:t>Les plus :</a:t>
            </a:r>
          </a:p>
        </p:txBody>
      </p:sp>
    </p:spTree>
    <p:extLst>
      <p:ext uri="{BB962C8B-B14F-4D97-AF65-F5344CB8AC3E}">
        <p14:creationId xmlns:p14="http://schemas.microsoft.com/office/powerpoint/2010/main" val="23596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43988" y="1652692"/>
            <a:ext cx="3882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En solo</a:t>
            </a:r>
          </a:p>
          <a:p>
            <a:pPr algn="ctr"/>
            <a:r>
              <a:rPr lang="fr-FR" sz="3600" dirty="0" smtClean="0"/>
              <a:t>« </a:t>
            </a:r>
            <a:r>
              <a:rPr lang="fr-FR" sz="3600" dirty="0" err="1" smtClean="0"/>
              <a:t>sendmail</a:t>
            </a:r>
            <a:r>
              <a:rPr lang="fr-FR" sz="3600" dirty="0" smtClean="0"/>
              <a:t> </a:t>
            </a:r>
            <a:r>
              <a:rPr lang="fr-FR" sz="3600" dirty="0" err="1" smtClean="0"/>
              <a:t>postfix</a:t>
            </a:r>
            <a:r>
              <a:rPr lang="fr-FR" sz="3600" dirty="0" smtClean="0"/>
              <a:t> »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2090381" y="36525"/>
            <a:ext cx="8285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00000"/>
                </a:solidFill>
              </a:rPr>
              <a:t>Bienvenue à bord</a:t>
            </a:r>
          </a:p>
          <a:p>
            <a:pPr algn="ctr"/>
            <a:r>
              <a:rPr lang="fr-FR" sz="4000" dirty="0" smtClean="0">
                <a:solidFill>
                  <a:srgbClr val="C00000"/>
                </a:solidFill>
              </a:rPr>
              <a:t>Choisissez votre « Mail Tour </a:t>
            </a:r>
            <a:r>
              <a:rPr lang="fr-FR" sz="4000" dirty="0" err="1" smtClean="0">
                <a:solidFill>
                  <a:srgbClr val="C00000"/>
                </a:solidFill>
              </a:rPr>
              <a:t>Operator</a:t>
            </a:r>
            <a:r>
              <a:rPr lang="fr-FR" sz="4000" dirty="0" smtClean="0">
                <a:solidFill>
                  <a:srgbClr val="C00000"/>
                </a:solidFill>
              </a:rPr>
              <a:t> »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366" y="1656888"/>
            <a:ext cx="48930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 smtClean="0"/>
              <a:t>En croisière </a:t>
            </a:r>
          </a:p>
          <a:p>
            <a:pPr algn="ctr"/>
            <a:r>
              <a:rPr lang="fr-FR" sz="3600" dirty="0" smtClean="0"/>
              <a:t>« </a:t>
            </a:r>
            <a:r>
              <a:rPr lang="fr-FR" sz="3600" dirty="0" err="1" smtClean="0"/>
              <a:t>Zimbra</a:t>
            </a:r>
            <a:r>
              <a:rPr lang="fr-FR" sz="3600" dirty="0" smtClean="0"/>
              <a:t>  ou  Exchange »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3258360"/>
            <a:ext cx="5460642" cy="2815784"/>
          </a:xfrm>
          <a:prstGeom prst="rect">
            <a:avLst/>
          </a:prstGeom>
        </p:spPr>
      </p:pic>
      <p:pic>
        <p:nvPicPr>
          <p:cNvPr id="2052" name="Picture 4" descr="http://www.cheminots.net/forum/uploads/post-20-0-93901700-1373055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1" y="3145749"/>
            <a:ext cx="5033610" cy="29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etdencre.ch/wp-content/uploads/2013/04/bateau.jpg?132b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98" y="1866524"/>
            <a:ext cx="8460392" cy="36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3162" y="640437"/>
            <a:ext cx="4014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 smtClean="0"/>
              <a:t>Pour éviter cela …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8333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4518181" y="2584924"/>
            <a:ext cx="3147284" cy="1699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Mutualiser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980694" y="4509596"/>
            <a:ext cx="3005623" cy="187193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Renforcer la sécurité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327036" y="1950882"/>
            <a:ext cx="2726507" cy="148374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Simplifier le quotidien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648045" y="412866"/>
            <a:ext cx="3374521" cy="16562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Optimiser les investissements matériels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8116" y="1728006"/>
            <a:ext cx="4035595" cy="1656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Garantir une haute disponibilité 24/7 </a:t>
            </a:r>
            <a:r>
              <a:rPr lang="fr-FR" sz="2000" dirty="0" smtClean="0">
                <a:solidFill>
                  <a:schemeClr val="tx1"/>
                </a:solidFill>
              </a:rPr>
              <a:t>(Données localisées en France)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030559" y="4349225"/>
            <a:ext cx="4022984" cy="1867126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Faciliter le travail des utilisateurs par l’utilisation d’outils communs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692" y="594671"/>
            <a:ext cx="2066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Objectifs </a:t>
            </a:r>
            <a:r>
              <a:rPr lang="fr-FR" sz="3600" dirty="0" smtClean="0">
                <a:solidFill>
                  <a:srgbClr val="C00000"/>
                </a:solidFill>
              </a:rPr>
              <a:t>: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38" y="854245"/>
            <a:ext cx="108249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Hébergement chez </a:t>
            </a:r>
            <a:r>
              <a:rPr lang="fr-FR" sz="2800" dirty="0" smtClean="0"/>
              <a:t>BULL - Plateforme </a:t>
            </a:r>
            <a:r>
              <a:rPr lang="fr-FR" sz="2800" dirty="0"/>
              <a:t>MS Exchange </a:t>
            </a:r>
            <a:r>
              <a:rPr lang="fr-FR" sz="2800" dirty="0" smtClean="0"/>
              <a:t>2010 - RAID5 – Portail – PRA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Clients  </a:t>
            </a:r>
            <a:r>
              <a:rPr lang="fr-FR" sz="2800" dirty="0"/>
              <a:t>:  Outlook 2007-2010-2013, Thunderbird, Apple Mail…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Webmail </a:t>
            </a:r>
            <a:r>
              <a:rPr lang="fr-FR" sz="2800" dirty="0"/>
              <a:t>:  OWA 2010 compatible </a:t>
            </a:r>
            <a:r>
              <a:rPr lang="fr-FR" sz="2800" dirty="0" smtClean="0"/>
              <a:t>avec les navigateurs récents </a:t>
            </a:r>
            <a:r>
              <a:rPr lang="fr-FR" sz="2800" u="sng" dirty="0" smtClean="0">
                <a:hlinkClick r:id="rId2"/>
              </a:rPr>
              <a:t>https</a:t>
            </a:r>
            <a:r>
              <a:rPr lang="fr-FR" sz="2800" u="sng" dirty="0">
                <a:hlinkClick r:id="rId2"/>
              </a:rPr>
              <a:t>://webmail.cnrs.fr</a:t>
            </a:r>
            <a:r>
              <a:rPr lang="fr-FR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Accès Smartphones/Tablettes via ActiveSync et/ou protocole IMAP4s (Android, iOS, Windows 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Administration </a:t>
            </a:r>
            <a:r>
              <a:rPr lang="fr-FR" sz="2800" b="1" dirty="0" smtClean="0"/>
              <a:t>depuis </a:t>
            </a:r>
            <a:r>
              <a:rPr lang="fr-FR" sz="2800" b="1" dirty="0"/>
              <a:t>un client Citrix </a:t>
            </a:r>
            <a:r>
              <a:rPr lang="fr-FR" sz="2800" dirty="0"/>
              <a:t>(gestion des boites aux lettres et </a:t>
            </a:r>
            <a:r>
              <a:rPr lang="fr-FR" sz="2800" dirty="0" smtClean="0"/>
              <a:t>utilisateurs)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3264177" y="0"/>
            <a:ext cx="336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Caractéristiques :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5360" y="1038088"/>
            <a:ext cx="11094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u="sng" dirty="0"/>
              <a:t>Description de l’Offre </a:t>
            </a:r>
            <a:r>
              <a:rPr lang="fr-FR" sz="2800" dirty="0"/>
              <a:t>de Service Messagerie unifiée</a:t>
            </a:r>
          </a:p>
          <a:p>
            <a:r>
              <a:rPr lang="fr-FR" sz="2800" dirty="0"/>
              <a:t>Services proposés - Utilisation - Types de fournitures -Tarification de l’abonnement</a:t>
            </a:r>
          </a:p>
          <a:p>
            <a:endParaRPr lang="fr-FR" sz="2800" dirty="0"/>
          </a:p>
          <a:p>
            <a:r>
              <a:rPr lang="fr-FR" sz="2800" u="sng" dirty="0"/>
              <a:t>Engagements de la DSI</a:t>
            </a:r>
          </a:p>
          <a:p>
            <a:r>
              <a:rPr lang="fr-FR" sz="2800" dirty="0"/>
              <a:t>Ouverture du service - Accès aux Ressources - Disponibilité des services - Restitution des données</a:t>
            </a:r>
          </a:p>
          <a:p>
            <a:endParaRPr lang="fr-FR" sz="2800" dirty="0"/>
          </a:p>
          <a:p>
            <a:r>
              <a:rPr lang="fr-FR" sz="2800" u="sng" dirty="0"/>
              <a:t>Engagements </a:t>
            </a:r>
            <a:r>
              <a:rPr lang="fr-FR" sz="2800" u="sng" dirty="0" smtClean="0"/>
              <a:t>du laboratoire</a:t>
            </a:r>
            <a:endParaRPr lang="fr-FR" sz="2800" u="sng" dirty="0"/>
          </a:p>
          <a:p>
            <a:r>
              <a:rPr lang="fr-FR" sz="2800" dirty="0"/>
              <a:t>Gestion des contacts techniques - Règle de gestion - Fourniture des clients de messagerie - Condition d’utilisation-sécurité - Restitution des données à l’utilisateur et/ou à l’agent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7878" y="159758"/>
            <a:ext cx="7648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Condition Générales d’Utilisations (CGU)</a:t>
            </a:r>
          </a:p>
        </p:txBody>
      </p:sp>
    </p:spTree>
    <p:extLst>
      <p:ext uri="{BB962C8B-B14F-4D97-AF65-F5344CB8AC3E}">
        <p14:creationId xmlns:p14="http://schemas.microsoft.com/office/powerpoint/2010/main" val="8003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856" y="4857600"/>
            <a:ext cx="4943475" cy="1047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5300" y="3953480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</a:rPr>
              <a:t>Définition du seuil de gratuité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7803" y="3953146"/>
            <a:ext cx="53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</a:rPr>
              <a:t>Au-delà du 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seuil, extensions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</a:rPr>
              <a:t>payantes par tranche de 50 ou 100 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Go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1275300" y="552400"/>
            <a:ext cx="5042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</a:rPr>
              <a:t>Taille des </a:t>
            </a:r>
            <a:r>
              <a:rPr lang="fr-FR" sz="24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BALs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(Boîtes aux lettres) 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17014"/>
              </p:ext>
            </p:extLst>
          </p:nvPr>
        </p:nvGraphicFramePr>
        <p:xfrm>
          <a:off x="1491658" y="1168344"/>
          <a:ext cx="4241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735"/>
                <a:gridCol w="1812065"/>
              </a:tblGrid>
              <a:tr h="333374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Capacité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</a:tr>
              <a:tr h="406170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Base 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Mo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</a:tr>
              <a:tr h="406170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Go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</a:tr>
              <a:tr h="406170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Responsable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Go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</a:tr>
              <a:tr h="406170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1"/>
                          </a:solidFill>
                        </a:rPr>
                        <a:t>VIP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fr-F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Go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/>
                </a:tc>
              </a:tr>
            </a:tbl>
          </a:graphicData>
        </a:graphic>
      </p:graphicFrame>
      <p:graphicFrame>
        <p:nvGraphicFramePr>
          <p:cNvPr id="9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190692"/>
              </p:ext>
            </p:extLst>
          </p:nvPr>
        </p:nvGraphicFramePr>
        <p:xfrm>
          <a:off x="6681852" y="1062371"/>
          <a:ext cx="4010364" cy="243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Feuille de calcul" r:id="rId4" imgW="3543334" imgH="2152710" progId="Excel.Sheet.12">
                  <p:embed/>
                </p:oleObj>
              </mc:Choice>
              <mc:Fallback>
                <p:oleObj name="Feuille de calcul" r:id="rId4" imgW="3543334" imgH="21527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852" y="1062371"/>
                        <a:ext cx="4010364" cy="2436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26473"/>
              </p:ext>
            </p:extLst>
          </p:nvPr>
        </p:nvGraphicFramePr>
        <p:xfrm>
          <a:off x="483836" y="4532295"/>
          <a:ext cx="5140435" cy="1404193"/>
        </p:xfrm>
        <a:graphic>
          <a:graphicData uri="http://schemas.openxmlformats.org/drawingml/2006/table">
            <a:tbl>
              <a:tblPr/>
              <a:tblGrid>
                <a:gridCol w="1446170"/>
                <a:gridCol w="738853"/>
                <a:gridCol w="738853"/>
                <a:gridCol w="738853"/>
                <a:gridCol w="738853"/>
                <a:gridCol w="738853"/>
              </a:tblGrid>
              <a:tr h="7850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d'utilisateurs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6189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en 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6681852" y="382281"/>
            <a:ext cx="3902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Calcul pour 100 utilisateurs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73" y="1848567"/>
            <a:ext cx="1107881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Arial" panose="020B0604020202020204" pitchFamily="34" charset="0"/>
              </a:rPr>
              <a:t>Aucune sauvegarde n’est mise </a:t>
            </a:r>
            <a:r>
              <a:rPr lang="fr-FR" sz="2800" dirty="0">
                <a:cs typeface="Arial" panose="020B0604020202020204" pitchFamily="34" charset="0"/>
              </a:rPr>
              <a:t>à disposition de </a:t>
            </a:r>
            <a:r>
              <a:rPr lang="fr-FR" sz="2800" dirty="0" smtClean="0">
                <a:cs typeface="Arial" panose="020B0604020202020204" pitchFamily="34" charset="0"/>
              </a:rPr>
              <a:t>l’utilisateur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Arial" panose="020B0604020202020204" pitchFamily="34" charset="0"/>
              </a:rPr>
              <a:t>Pas de possibilité de restitution du carnet d’adresse par l’utilisateur. </a:t>
            </a:r>
            <a:endParaRPr lang="fr-FR" sz="2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Arial" panose="020B0604020202020204" pitchFamily="34" charset="0"/>
              </a:rPr>
              <a:t>Possibilité de récupérer une « corbeille » préalablement vidée (jusqu’à 30 </a:t>
            </a:r>
            <a:r>
              <a:rPr lang="fr-FR" sz="2800" dirty="0">
                <a:cs typeface="Arial" panose="020B0604020202020204" pitchFamily="34" charset="0"/>
              </a:rPr>
              <a:t>jours pour l’offre standard).</a:t>
            </a:r>
            <a:endParaRPr lang="fr-FR" sz="2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cs typeface="Arial" panose="020B0604020202020204" pitchFamily="34" charset="0"/>
              </a:rPr>
              <a:t>La </a:t>
            </a:r>
            <a:r>
              <a:rPr lang="fr-FR" sz="2800" dirty="0">
                <a:cs typeface="Arial" panose="020B0604020202020204" pitchFamily="34" charset="0"/>
              </a:rPr>
              <a:t>DSI garantit un accès aux données de messagerie durant 30 jours après </a:t>
            </a:r>
            <a:r>
              <a:rPr lang="fr-FR" sz="2800" dirty="0" smtClean="0">
                <a:cs typeface="Arial" panose="020B0604020202020204" pitchFamily="34" charset="0"/>
              </a:rPr>
              <a:t>la désinscription </a:t>
            </a:r>
            <a:r>
              <a:rPr lang="fr-FR" sz="2800" dirty="0">
                <a:cs typeface="Arial" panose="020B0604020202020204" pitchFamily="34" charset="0"/>
              </a:rPr>
              <a:t>de l’agent dans </a:t>
            </a:r>
            <a:r>
              <a:rPr lang="fr-FR" sz="2800" dirty="0" smtClean="0">
                <a:cs typeface="Arial" panose="020B0604020202020204" pitchFamily="34" charset="0"/>
              </a:rPr>
              <a:t>LABINTEL ou la fin </a:t>
            </a:r>
            <a:r>
              <a:rPr lang="fr-FR" sz="2800" dirty="0">
                <a:cs typeface="Arial" panose="020B0604020202020204" pitchFamily="34" charset="0"/>
              </a:rPr>
              <a:t>ou résiliation de contrat d’offre de </a:t>
            </a:r>
            <a:r>
              <a:rPr lang="fr-FR" sz="2800" dirty="0" smtClean="0">
                <a:cs typeface="Arial" panose="020B0604020202020204" pitchFamily="34" charset="0"/>
              </a:rPr>
              <a:t>service pour </a:t>
            </a:r>
            <a:r>
              <a:rPr lang="fr-FR" sz="2800" dirty="0">
                <a:cs typeface="Arial" panose="020B0604020202020204" pitchFamily="34" charset="0"/>
              </a:rPr>
              <a:t>un </a:t>
            </a:r>
            <a:r>
              <a:rPr lang="fr-FR" sz="2800" dirty="0" smtClean="0">
                <a:cs typeface="Arial" panose="020B0604020202020204" pitchFamily="34" charset="0"/>
              </a:rPr>
              <a:t>laboratoire.</a:t>
            </a:r>
            <a:endParaRPr lang="fr-FR" sz="2800" dirty="0">
              <a:cs typeface="Arial" panose="020B0604020202020204" pitchFamily="34" charset="0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938" y="99271"/>
            <a:ext cx="3254062" cy="1836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8651" y="694107"/>
            <a:ext cx="6857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Restitution des données à l’utilisateur</a:t>
            </a:r>
          </a:p>
        </p:txBody>
      </p:sp>
    </p:spTree>
    <p:extLst>
      <p:ext uri="{BB962C8B-B14F-4D97-AF65-F5344CB8AC3E}">
        <p14:creationId xmlns:p14="http://schemas.microsoft.com/office/powerpoint/2010/main" val="7629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5437" y="1166613"/>
            <a:ext cx="115862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/>
              <a:t>Les utilisateurs sont créés au niveau de la base </a:t>
            </a:r>
            <a:r>
              <a:rPr lang="fr-FR" sz="3200" dirty="0" smtClean="0"/>
              <a:t>LABINTEL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/>
              <a:t>Active Directory se synchronise sur </a:t>
            </a:r>
            <a:r>
              <a:rPr lang="fr-FR" sz="3200" dirty="0" smtClean="0"/>
              <a:t>JANUS/LABINTEL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/>
              <a:t>L’identifiant correspond à l’adresse mail enregistrée dans </a:t>
            </a:r>
            <a:r>
              <a:rPr lang="fr-FR" sz="3200" dirty="0" smtClean="0"/>
              <a:t>LABINTEL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Une </a:t>
            </a:r>
            <a:r>
              <a:rPr lang="fr-FR" sz="3200" dirty="0"/>
              <a:t>personne non/plus inscrite dans </a:t>
            </a:r>
            <a:r>
              <a:rPr lang="fr-FR" sz="3200" dirty="0" smtClean="0"/>
              <a:t>LABINTEL </a:t>
            </a:r>
            <a:r>
              <a:rPr lang="fr-FR" sz="3200" dirty="0"/>
              <a:t>ne pourra donc pas obtenir/conserver de boite aux </a:t>
            </a:r>
            <a:r>
              <a:rPr lang="fr-FR" sz="3200" dirty="0" smtClean="0"/>
              <a:t>lettres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Possibilité de créer des </a:t>
            </a:r>
            <a:r>
              <a:rPr lang="fr-FR" sz="3200" dirty="0">
                <a:ea typeface="Calibri" panose="020F0502020204030204" pitchFamily="34" charset="0"/>
                <a:cs typeface="Arial" panose="020B0604020202020204" pitchFamily="34" charset="0"/>
              </a:rPr>
              <a:t>alias </a:t>
            </a:r>
            <a:r>
              <a:rPr lang="fr-FR" sz="3200" dirty="0" smtClean="0">
                <a:ea typeface="Calibri" panose="020F0502020204030204" pitchFamily="34" charset="0"/>
                <a:cs typeface="Arial" panose="020B0604020202020204" pitchFamily="34" charset="0"/>
              </a:rPr>
              <a:t>correspond à l’identité </a:t>
            </a:r>
            <a:r>
              <a:rPr lang="fr-FR" sz="3200" smtClean="0">
                <a:ea typeface="Calibri" panose="020F0502020204030204" pitchFamily="34" charset="0"/>
                <a:cs typeface="Arial" panose="020B0604020202020204" pitchFamily="34" charset="0"/>
              </a:rPr>
              <a:t>de son unité </a:t>
            </a:r>
            <a:r>
              <a:rPr lang="fr-FR" sz="3200" dirty="0" smtClean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@monlabo.fr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7745" y="296112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C00000"/>
                </a:solidFill>
              </a:rPr>
              <a:t>Authentification</a:t>
            </a:r>
            <a:endParaRPr lang="fr-F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necteur en arc 53"/>
          <p:cNvCxnSpPr>
            <a:stCxn id="20" idx="0"/>
          </p:cNvCxnSpPr>
          <p:nvPr/>
        </p:nvCxnSpPr>
        <p:spPr>
          <a:xfrm rot="5400000" flipH="1" flipV="1">
            <a:off x="1786860" y="3387402"/>
            <a:ext cx="2009302" cy="1040691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endCxn id="6" idx="4"/>
          </p:cNvCxnSpPr>
          <p:nvPr/>
        </p:nvCxnSpPr>
        <p:spPr>
          <a:xfrm rot="10800000">
            <a:off x="3976513" y="2949325"/>
            <a:ext cx="2861478" cy="1952981"/>
          </a:xfrm>
          <a:prstGeom prst="curvedConnector2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9007559" y="1590169"/>
            <a:ext cx="3184441" cy="19643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Production BULL</a:t>
            </a:r>
            <a:endParaRPr lang="fr-FR" sz="3200" dirty="0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002013" y="126720"/>
            <a:ext cx="3754190" cy="1860996"/>
            <a:chOff x="6496318" y="318751"/>
            <a:chExt cx="3754190" cy="1860996"/>
          </a:xfrm>
        </p:grpSpPr>
        <p:sp>
          <p:nvSpPr>
            <p:cNvPr id="7" name="Ellipse 6"/>
            <p:cNvSpPr/>
            <p:nvPr/>
          </p:nvSpPr>
          <p:spPr>
            <a:xfrm>
              <a:off x="6496318" y="318751"/>
              <a:ext cx="3754190" cy="186099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59559" y="578407"/>
              <a:ext cx="2198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" panose="020B0604020202020204" pitchFamily="34" charset="0"/>
                </a:rPr>
                <a:t>Zone Relais CNRS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17158" y="1249249"/>
              <a:ext cx="144142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</a:rPr>
                <a:t>CORE-ADM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73413" y="1249249"/>
              <a:ext cx="1544012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</a:rPr>
                <a:t>CORE-LABO</a:t>
              </a:r>
              <a:endParaRPr lang="fr-FR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923450" y="555248"/>
            <a:ext cx="1960334" cy="1052287"/>
            <a:chOff x="1429555" y="1159098"/>
            <a:chExt cx="2382592" cy="1262130"/>
          </a:xfrm>
        </p:grpSpPr>
        <p:sp>
          <p:nvSpPr>
            <p:cNvPr id="4" name="Ellipse 3"/>
            <p:cNvSpPr/>
            <p:nvPr/>
          </p:nvSpPr>
          <p:spPr>
            <a:xfrm>
              <a:off x="1429555" y="1159098"/>
              <a:ext cx="2382592" cy="126213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76316" y="1372132"/>
              <a:ext cx="14590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600" dirty="0"/>
                <a:t>JANUS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785217" y="1687194"/>
            <a:ext cx="2382592" cy="1262130"/>
            <a:chOff x="6589690" y="2663782"/>
            <a:chExt cx="2382592" cy="1262130"/>
          </a:xfrm>
        </p:grpSpPr>
        <p:sp>
          <p:nvSpPr>
            <p:cNvPr id="6" name="Ellipse 5"/>
            <p:cNvSpPr/>
            <p:nvPr/>
          </p:nvSpPr>
          <p:spPr>
            <a:xfrm>
              <a:off x="6589690" y="2663782"/>
              <a:ext cx="2382592" cy="12621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66500" y="2756238"/>
              <a:ext cx="162897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/>
                <a:t>Annuaire</a:t>
              </a:r>
            </a:p>
            <a:p>
              <a:r>
                <a:rPr lang="fr-FR" sz="3200" dirty="0" smtClean="0"/>
                <a:t>JANUS</a:t>
              </a:r>
              <a:endParaRPr lang="fr-FR" sz="3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079870" y="4912398"/>
            <a:ext cx="2382592" cy="1262130"/>
            <a:chOff x="6589690" y="2663782"/>
            <a:chExt cx="2382592" cy="1262130"/>
          </a:xfrm>
        </p:grpSpPr>
        <p:sp>
          <p:nvSpPr>
            <p:cNvPr id="20" name="Ellipse 19"/>
            <p:cNvSpPr/>
            <p:nvPr/>
          </p:nvSpPr>
          <p:spPr>
            <a:xfrm>
              <a:off x="6589690" y="2663782"/>
              <a:ext cx="2382592" cy="12621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2277" y="3002459"/>
              <a:ext cx="16610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err="1" smtClean="0"/>
                <a:t>L@bintel</a:t>
              </a:r>
              <a:endParaRPr lang="fr-FR" sz="3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197580" y="4620011"/>
            <a:ext cx="2382592" cy="1262130"/>
            <a:chOff x="6589690" y="2663782"/>
            <a:chExt cx="2382592" cy="1262130"/>
          </a:xfrm>
        </p:grpSpPr>
        <p:sp>
          <p:nvSpPr>
            <p:cNvPr id="23" name="Ellipse 22"/>
            <p:cNvSpPr/>
            <p:nvPr/>
          </p:nvSpPr>
          <p:spPr>
            <a:xfrm>
              <a:off x="6589690" y="2663782"/>
              <a:ext cx="2382592" cy="12621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52277" y="3002459"/>
              <a:ext cx="15183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/>
                <a:t>SESAME</a:t>
              </a:r>
            </a:p>
          </p:txBody>
        </p:sp>
      </p:grpSp>
      <p:cxnSp>
        <p:nvCxnSpPr>
          <p:cNvPr id="26" name="Connecteur en angle 25"/>
          <p:cNvCxnSpPr/>
          <p:nvPr/>
        </p:nvCxnSpPr>
        <p:spPr>
          <a:xfrm rot="5400000" flipH="1" flipV="1">
            <a:off x="6661769" y="3103248"/>
            <a:ext cx="3029840" cy="3685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2317507" y="3358310"/>
            <a:ext cx="2433150" cy="7759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1"/>
                </a:solidFill>
              </a:rPr>
              <a:t>Robot </a:t>
            </a:r>
            <a:r>
              <a:rPr lang="fr-FR" sz="3200" dirty="0" err="1" smtClean="0">
                <a:solidFill>
                  <a:schemeClr val="tx1"/>
                </a:solidFill>
              </a:rPr>
              <a:t>Sync</a:t>
            </a:r>
            <a:endParaRPr lang="fr-FR" sz="3200" dirty="0">
              <a:solidFill>
                <a:schemeClr val="tx1"/>
              </a:solidFill>
            </a:endParaRPr>
          </a:p>
        </p:txBody>
      </p:sp>
      <p:cxnSp>
        <p:nvCxnSpPr>
          <p:cNvPr id="50" name="Connecteur en arc 49"/>
          <p:cNvCxnSpPr>
            <a:stCxn id="4" idx="4"/>
            <a:endCxn id="6" idx="2"/>
          </p:cNvCxnSpPr>
          <p:nvPr/>
        </p:nvCxnSpPr>
        <p:spPr>
          <a:xfrm rot="16200000" flipH="1">
            <a:off x="1989055" y="1522097"/>
            <a:ext cx="710724" cy="881600"/>
          </a:xfrm>
          <a:prstGeom prst="curvedConnector2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51"/>
          <p:cNvCxnSpPr/>
          <p:nvPr/>
        </p:nvCxnSpPr>
        <p:spPr>
          <a:xfrm flipV="1">
            <a:off x="4750657" y="1451535"/>
            <a:ext cx="2668692" cy="2310464"/>
          </a:xfrm>
          <a:prstGeom prst="curvedConnector3">
            <a:avLst>
              <a:gd name="adj1" fmla="val 99707"/>
            </a:avLst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7" idx="6"/>
            <a:endCxn id="5" idx="0"/>
          </p:cNvCxnSpPr>
          <p:nvPr/>
        </p:nvCxnSpPr>
        <p:spPr>
          <a:xfrm>
            <a:off x="8756203" y="1057218"/>
            <a:ext cx="1843577" cy="532951"/>
          </a:xfrm>
          <a:prstGeom prst="curvedConnector2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TC104033937[[fn=Traînée de condensation]]</Template>
  <TotalTime>2678</TotalTime>
  <Words>580</Words>
  <Application>Microsoft Office PowerPoint</Application>
  <PresentationFormat>Grand écran</PresentationFormat>
  <Paragraphs>151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Wingdings</vt:lpstr>
      <vt:lpstr>Ronds dans l’eau</vt:lpstr>
      <vt:lpstr>Feuille de calcul</vt:lpstr>
      <vt:lpstr>Messagerie Exchange CNRS   </vt:lpstr>
      <vt:lpstr>Offre de services DU CNRS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Bilan</vt:lpstr>
      <vt:lpstr>Bilan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Messagerie Exchange CNRS</dc:title>
  <dc:creator>Frederic Girault</dc:creator>
  <cp:lastModifiedBy>Frederic Girault</cp:lastModifiedBy>
  <cp:revision>214</cp:revision>
  <dcterms:created xsi:type="dcterms:W3CDTF">2014-09-18T07:56:25Z</dcterms:created>
  <dcterms:modified xsi:type="dcterms:W3CDTF">2014-10-10T08:35:34Z</dcterms:modified>
</cp:coreProperties>
</file>