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57" r:id="rId4"/>
    <p:sldId id="258" r:id="rId5"/>
    <p:sldId id="261" r:id="rId6"/>
    <p:sldId id="283" r:id="rId7"/>
    <p:sldId id="267" r:id="rId8"/>
    <p:sldId id="262" r:id="rId9"/>
    <p:sldId id="268" r:id="rId10"/>
    <p:sldId id="269" r:id="rId11"/>
    <p:sldId id="270" r:id="rId12"/>
    <p:sldId id="271" r:id="rId13"/>
    <p:sldId id="272" r:id="rId14"/>
    <p:sldId id="263" r:id="rId15"/>
    <p:sldId id="278" r:id="rId16"/>
    <p:sldId id="273" r:id="rId17"/>
    <p:sldId id="274" r:id="rId18"/>
    <p:sldId id="279" r:id="rId19"/>
    <p:sldId id="275" r:id="rId20"/>
    <p:sldId id="276" r:id="rId21"/>
    <p:sldId id="277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96" y="-5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4432C-85F5-6849-8F80-E046B2C773EF}" type="datetimeFigureOut">
              <a:rPr lang="fr-FR" smtClean="0"/>
              <a:t>13/10/14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92E07-511C-5B48-BA0F-5502B1B91A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4054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BC522-B4FD-7649-A25A-EF20CE7EA540}" type="datetimeFigureOut">
              <a:rPr lang="fr-FR" smtClean="0"/>
              <a:t>13/10/14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6225F-FC9A-4042-9F33-E78A4151CF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6862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529463"/>
            <a:ext cx="7772400" cy="958167"/>
          </a:xfrm>
        </p:spPr>
        <p:txBody>
          <a:bodyPr/>
          <a:lstStyle>
            <a:lvl1pPr>
              <a:defRPr u="none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181475" y="3487630"/>
            <a:ext cx="4276725" cy="619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97AB-A81F-1543-B206-657F2499BBF5}" type="datetime1">
              <a:rPr lang="fr-FR" smtClean="0"/>
              <a:t>13/10/14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E6C9EAE-A529-994B-918B-EA526C61FA45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6" descr="logo_la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1931" y="5173563"/>
            <a:ext cx="1188406" cy="686778"/>
          </a:xfrm>
          <a:prstGeom prst="rect">
            <a:avLst/>
          </a:prstGeom>
        </p:spPr>
      </p:pic>
      <p:pic>
        <p:nvPicPr>
          <p:cNvPr id="8" name="Image 7" descr="IN2P3FilairePastille-Q_DevV copi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7109" y="4517174"/>
            <a:ext cx="1788349" cy="1343168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5679540" y="395288"/>
            <a:ext cx="3007260" cy="69215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fr-FR" dirty="0" smtClean="0"/>
              <a:t>Prénom NOM</a:t>
            </a:r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685800" y="3487630"/>
            <a:ext cx="8458200" cy="1588"/>
          </a:xfrm>
          <a:prstGeom prst="line">
            <a:avLst/>
          </a:prstGeom>
          <a:ln w="76200" cap="flat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E2FB-BFAC-B240-9E74-A2D6967C4437}" type="datetime1">
              <a:rPr lang="fr-FR" smtClean="0"/>
              <a:t>13/10/14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6" descr="IN2P3Filaire-Q_SignV copi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274638"/>
            <a:ext cx="968984" cy="538480"/>
          </a:xfrm>
          <a:prstGeom prst="rect">
            <a:avLst/>
          </a:prstGeom>
        </p:spPr>
      </p:pic>
      <p:pic>
        <p:nvPicPr>
          <p:cNvPr id="8" name="Image 7" descr="logo_l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813118"/>
            <a:ext cx="968984" cy="559974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1554480" y="1417638"/>
            <a:ext cx="7589520" cy="1588"/>
          </a:xfrm>
          <a:prstGeom prst="line">
            <a:avLst/>
          </a:prstGeom>
          <a:ln w="76200" cap="flat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554480" y="1417638"/>
            <a:ext cx="7589520" cy="1588"/>
          </a:xfrm>
          <a:prstGeom prst="line">
            <a:avLst/>
          </a:prstGeom>
          <a:ln w="76200" cap="flat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9819" y="1521127"/>
            <a:ext cx="2057400" cy="4605036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FDF9-8995-4A4D-8C7E-1B53F6362144}" type="datetime1">
              <a:rPr lang="fr-FR" smtClean="0"/>
              <a:t>13/10/14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‹#›</a:t>
            </a:fld>
            <a:endParaRPr lang="fr-FR"/>
          </a:p>
        </p:txBody>
      </p:sp>
      <p:grpSp>
        <p:nvGrpSpPr>
          <p:cNvPr id="9" name="Grouper 8"/>
          <p:cNvGrpSpPr/>
          <p:nvPr/>
        </p:nvGrpSpPr>
        <p:grpSpPr>
          <a:xfrm rot="5400000">
            <a:off x="7183280" y="274638"/>
            <a:ext cx="968984" cy="1098454"/>
            <a:chOff x="7183280" y="274638"/>
            <a:chExt cx="968984" cy="1098454"/>
          </a:xfrm>
        </p:grpSpPr>
        <p:pic>
          <p:nvPicPr>
            <p:cNvPr id="7" name="Image 6" descr="IN2P3Filaire-Q_SignV copie.jpg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83280" y="274638"/>
              <a:ext cx="968984" cy="538480"/>
            </a:xfrm>
            <a:prstGeom prst="rect">
              <a:avLst/>
            </a:prstGeom>
          </p:spPr>
        </p:pic>
        <p:pic>
          <p:nvPicPr>
            <p:cNvPr id="8" name="Image 7" descr="logo_lal.jpg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83280" y="813118"/>
              <a:ext cx="968984" cy="55997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A632-360B-9242-AAD7-814268E7F02F}" type="datetime1">
              <a:rPr lang="fr-FR" smtClean="0"/>
              <a:t>13/10/14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54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BF4F-455F-0143-908E-01B26EE6734B}" type="datetime1">
              <a:rPr lang="fr-FR" smtClean="0"/>
              <a:t>13/10/14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6" descr="IN2P3Filaire-Q_SignV copi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274638"/>
            <a:ext cx="968984" cy="538480"/>
          </a:xfrm>
          <a:prstGeom prst="rect">
            <a:avLst/>
          </a:prstGeom>
        </p:spPr>
      </p:pic>
      <p:pic>
        <p:nvPicPr>
          <p:cNvPr id="8" name="Image 7" descr="logo_l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813118"/>
            <a:ext cx="968984" cy="559974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1554480" y="1417638"/>
            <a:ext cx="7589520" cy="1588"/>
          </a:xfrm>
          <a:prstGeom prst="line">
            <a:avLst/>
          </a:prstGeom>
          <a:ln w="76200" cap="flat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554480" y="1417638"/>
            <a:ext cx="7589520" cy="1588"/>
          </a:xfrm>
          <a:prstGeom prst="line">
            <a:avLst/>
          </a:prstGeom>
          <a:ln w="76200" cap="flat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9C96-BF2B-B04C-AAB1-96E84E3877FF}" type="datetime1">
              <a:rPr lang="fr-FR" smtClean="0"/>
              <a:t>13/10/14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6" descr="IN2P3FilairePastille-Q_DevV copi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62" y="641084"/>
            <a:ext cx="3016553" cy="2265629"/>
          </a:xfrm>
          <a:prstGeom prst="rect">
            <a:avLst/>
          </a:prstGeom>
        </p:spPr>
      </p:pic>
      <p:pic>
        <p:nvPicPr>
          <p:cNvPr id="8" name="Image 7" descr="logo_l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45216" y="1740221"/>
            <a:ext cx="2018506" cy="11664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130A-866F-FF43-92D8-301175775430}" type="datetime1">
              <a:rPr lang="fr-FR" smtClean="0"/>
              <a:t>13/10/14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‹#›</a:t>
            </a:fld>
            <a:endParaRPr lang="fr-FR"/>
          </a:p>
        </p:txBody>
      </p:sp>
      <p:pic>
        <p:nvPicPr>
          <p:cNvPr id="10" name="Image 9" descr="IN2P3Filaire-Q_SignV copi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274638"/>
            <a:ext cx="968984" cy="538480"/>
          </a:xfrm>
          <a:prstGeom prst="rect">
            <a:avLst/>
          </a:prstGeom>
        </p:spPr>
      </p:pic>
      <p:pic>
        <p:nvPicPr>
          <p:cNvPr id="11" name="Image 10" descr="logo_l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813118"/>
            <a:ext cx="968984" cy="559974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1554480" y="1417638"/>
            <a:ext cx="7589520" cy="1588"/>
          </a:xfrm>
          <a:prstGeom prst="line">
            <a:avLst/>
          </a:prstGeom>
          <a:ln w="76200" cap="flat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554480" y="1417638"/>
            <a:ext cx="7589520" cy="1588"/>
          </a:xfrm>
          <a:prstGeom prst="line">
            <a:avLst/>
          </a:prstGeom>
          <a:ln w="76200" cap="flat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FEDD-B6A6-B146-A05B-A8C918A6AEC2}" type="datetime1">
              <a:rPr lang="fr-FR" smtClean="0"/>
              <a:t>13/10/14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‹#›</a:t>
            </a:fld>
            <a:endParaRPr lang="fr-FR"/>
          </a:p>
        </p:txBody>
      </p:sp>
      <p:pic>
        <p:nvPicPr>
          <p:cNvPr id="12" name="Image 11" descr="IN2P3Filaire-Q_SignV copi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274638"/>
            <a:ext cx="968984" cy="538480"/>
          </a:xfrm>
          <a:prstGeom prst="rect">
            <a:avLst/>
          </a:prstGeom>
        </p:spPr>
      </p:pic>
      <p:pic>
        <p:nvPicPr>
          <p:cNvPr id="13" name="Image 12" descr="logo_l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813118"/>
            <a:ext cx="968984" cy="559974"/>
          </a:xfrm>
          <a:prstGeom prst="rect">
            <a:avLst/>
          </a:prstGeom>
        </p:spPr>
      </p:pic>
      <p:cxnSp>
        <p:nvCxnSpPr>
          <p:cNvPr id="14" name="Connecteur droit 13"/>
          <p:cNvCxnSpPr/>
          <p:nvPr/>
        </p:nvCxnSpPr>
        <p:spPr>
          <a:xfrm>
            <a:off x="1554480" y="1417638"/>
            <a:ext cx="7589520" cy="1588"/>
          </a:xfrm>
          <a:prstGeom prst="line">
            <a:avLst/>
          </a:prstGeom>
          <a:ln w="76200" cap="flat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554480" y="1417638"/>
            <a:ext cx="7589520" cy="1588"/>
          </a:xfrm>
          <a:prstGeom prst="line">
            <a:avLst/>
          </a:prstGeom>
          <a:ln w="76200" cap="flat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69E7-9D0E-5045-B6F8-9BF5478B061B}" type="datetime1">
              <a:rPr lang="fr-FR" smtClean="0"/>
              <a:t>13/10/14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Image 7" descr="IN2P3Filaire-Q_SignV copi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274638"/>
            <a:ext cx="968984" cy="538480"/>
          </a:xfrm>
          <a:prstGeom prst="rect">
            <a:avLst/>
          </a:prstGeom>
        </p:spPr>
      </p:pic>
      <p:pic>
        <p:nvPicPr>
          <p:cNvPr id="9" name="Image 8" descr="logo_l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813118"/>
            <a:ext cx="968984" cy="559974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1554480" y="1417638"/>
            <a:ext cx="7589520" cy="1588"/>
          </a:xfrm>
          <a:prstGeom prst="line">
            <a:avLst/>
          </a:prstGeom>
          <a:ln w="76200" cap="flat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554480" y="1417638"/>
            <a:ext cx="7589520" cy="1588"/>
          </a:xfrm>
          <a:prstGeom prst="line">
            <a:avLst/>
          </a:prstGeom>
          <a:ln w="76200" cap="flat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EC0B-3A23-7146-B2C7-1E074D8E78D0}" type="datetime1">
              <a:rPr lang="fr-FR" smtClean="0"/>
              <a:t>13/10/14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‹#›</a:t>
            </a:fld>
            <a:endParaRPr lang="fr-FR"/>
          </a:p>
        </p:txBody>
      </p:sp>
      <p:pic>
        <p:nvPicPr>
          <p:cNvPr id="5" name="Image 4" descr="IN2P3Filaire-Q_SignV copi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274638"/>
            <a:ext cx="968984" cy="538480"/>
          </a:xfrm>
          <a:prstGeom prst="rect">
            <a:avLst/>
          </a:prstGeom>
        </p:spPr>
      </p:pic>
      <p:pic>
        <p:nvPicPr>
          <p:cNvPr id="6" name="Image 5" descr="logo_l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813118"/>
            <a:ext cx="968984" cy="5599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73092"/>
            <a:ext cx="3008313" cy="8798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252944"/>
            <a:ext cx="3008313" cy="3873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C0AD-43AF-C34E-A9BB-C50C819032A3}" type="datetime1">
              <a:rPr lang="fr-FR" smtClean="0"/>
              <a:t>13/10/14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Image 7" descr="IN2P3Filaire-Q_SignV copi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274638"/>
            <a:ext cx="968984" cy="538480"/>
          </a:xfrm>
          <a:prstGeom prst="rect">
            <a:avLst/>
          </a:prstGeom>
        </p:spPr>
      </p:pic>
      <p:pic>
        <p:nvPicPr>
          <p:cNvPr id="9" name="Image 8" descr="logo_l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813118"/>
            <a:ext cx="968984" cy="5599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D4DD-E459-DD41-A2D4-B6211855A665}" type="datetime1">
              <a:rPr lang="fr-FR" smtClean="0"/>
              <a:t>13/10/14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Image 7" descr="IN2P3Filaire-Q_SignV copi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274638"/>
            <a:ext cx="968984" cy="538480"/>
          </a:xfrm>
          <a:prstGeom prst="rect">
            <a:avLst/>
          </a:prstGeom>
        </p:spPr>
      </p:pic>
      <p:pic>
        <p:nvPicPr>
          <p:cNvPr id="9" name="Image 8" descr="logo_l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813118"/>
            <a:ext cx="968984" cy="55997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54480" y="274638"/>
            <a:ext cx="71323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1C28B-F531-D74D-ACF7-AB902CB7DEA7}" type="datetime1">
              <a:rPr lang="fr-FR" smtClean="0"/>
              <a:t>13/10/14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E6C9EAE-A529-994B-918B-EA526C61FA45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Forges Sociales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Journée Informatique 2014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Guillaume PHILIPPON</a:t>
            </a:r>
            <a:endParaRPr lang="fr-FR" dirty="0"/>
          </a:p>
        </p:txBody>
      </p:sp>
      <p:pic>
        <p:nvPicPr>
          <p:cNvPr id="3" name="Image 2" descr="Capture d’écran 2014-10-09 à 23.10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55423"/>
            <a:ext cx="3333961" cy="154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82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: Cloner un </a:t>
            </a:r>
            <a:r>
              <a:rPr lang="fr-FR" dirty="0" err="1" smtClean="0"/>
              <a:t>fork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fork</a:t>
            </a:r>
            <a:r>
              <a:rPr lang="fr-FR" dirty="0" smtClean="0"/>
              <a:t> est l’espace de travail sur la forge sociale</a:t>
            </a:r>
          </a:p>
          <a:p>
            <a:r>
              <a:rPr lang="fr-FR" dirty="0" smtClean="0"/>
              <a:t>Le clone est l’espace de travail sur la machine du développeur</a:t>
            </a:r>
          </a:p>
          <a:p>
            <a:pPr lvl="1"/>
            <a:r>
              <a:rPr lang="fr-FR" dirty="0" smtClean="0"/>
              <a:t>Il peut y avoir plusieurs clones d’un même </a:t>
            </a:r>
            <a:r>
              <a:rPr lang="fr-FR" dirty="0" err="1" smtClean="0"/>
              <a:t>fork</a:t>
            </a:r>
            <a:endParaRPr lang="fr-FR" dirty="0"/>
          </a:p>
        </p:txBody>
      </p:sp>
      <p:pic>
        <p:nvPicPr>
          <p:cNvPr id="6" name="Espace réservé du contenu 5" descr="Dessin sans titre (15)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29" b="-7629"/>
          <a:stretch>
            <a:fillRect/>
          </a:stretch>
        </p:blipFill>
        <p:spPr/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088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Modifier son </a:t>
            </a:r>
            <a:r>
              <a:rPr lang="fr-FR" dirty="0" err="1" smtClean="0"/>
              <a:t>fork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Le développeur gère son dépôt comme bon lui semble</a:t>
            </a:r>
          </a:p>
          <a:p>
            <a:pPr lvl="1"/>
            <a:r>
              <a:rPr lang="fr-FR" dirty="0" smtClean="0"/>
              <a:t>Il pousse ses modifications dans son </a:t>
            </a:r>
            <a:r>
              <a:rPr lang="fr-FR" dirty="0" err="1" smtClean="0"/>
              <a:t>fork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Elle ne sont pas directement visibles par le projet</a:t>
            </a:r>
            <a:endParaRPr lang="fr-FR" dirty="0"/>
          </a:p>
        </p:txBody>
      </p:sp>
      <p:pic>
        <p:nvPicPr>
          <p:cNvPr id="6" name="Espace réservé du contenu 5" descr="Dessin sans titre (14)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29" b="-7629"/>
          <a:stretch>
            <a:fillRect/>
          </a:stretch>
        </p:blipFill>
        <p:spPr/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928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Exemple : Faire réf à un autre </a:t>
            </a:r>
            <a:r>
              <a:rPr lang="fr-FR" dirty="0" err="1" smtClean="0"/>
              <a:t>fork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err="1" smtClean="0"/>
              <a:t>Dév</a:t>
            </a:r>
            <a:r>
              <a:rPr lang="fr-FR" dirty="0" smtClean="0"/>
              <a:t>. 1 peut rajouter une référence pour avoir accès au code de </a:t>
            </a:r>
            <a:r>
              <a:rPr lang="fr-FR" dirty="0" err="1" smtClean="0"/>
              <a:t>Dév</a:t>
            </a:r>
            <a:r>
              <a:rPr lang="fr-FR" dirty="0" smtClean="0"/>
              <a:t>. 2</a:t>
            </a:r>
            <a:endParaRPr lang="fr-FR" dirty="0"/>
          </a:p>
        </p:txBody>
      </p:sp>
      <p:pic>
        <p:nvPicPr>
          <p:cNvPr id="8" name="Espace réservé du contenu 7" descr="Dessin sans titre (13)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29" b="-7629"/>
          <a:stretch>
            <a:fillRect/>
          </a:stretch>
        </p:blipFill>
        <p:spPr/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4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Exemple : Faire un Pull </a:t>
            </a:r>
            <a:r>
              <a:rPr lang="fr-FR" dirty="0" err="1" smtClean="0"/>
              <a:t>Request</a:t>
            </a:r>
            <a:endParaRPr lang="fr-FR" dirty="0"/>
          </a:p>
        </p:txBody>
      </p:sp>
      <p:pic>
        <p:nvPicPr>
          <p:cNvPr id="7" name="Espace réservé du contenu 6" descr="Capture d’écran 2014-10-06 à 10.15.30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62"/>
          <a:stretch/>
        </p:blipFill>
        <p:spPr/>
      </p:pic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La forge sociale détecte une différence entre le </a:t>
            </a:r>
            <a:r>
              <a:rPr lang="fr-FR" dirty="0" err="1" smtClean="0"/>
              <a:t>fork</a:t>
            </a:r>
            <a:r>
              <a:rPr lang="fr-FR" dirty="0" smtClean="0"/>
              <a:t> et le dépôt initial du projet</a:t>
            </a:r>
          </a:p>
          <a:p>
            <a:pPr lvl="1"/>
            <a:r>
              <a:rPr lang="fr-FR" dirty="0" smtClean="0"/>
              <a:t>Elle autorise le développeur à proposer un « pull </a:t>
            </a:r>
            <a:r>
              <a:rPr lang="fr-FR" dirty="0" err="1" smtClean="0"/>
              <a:t>request</a:t>
            </a:r>
            <a:r>
              <a:rPr lang="fr-FR" dirty="0" smtClean="0"/>
              <a:t> »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0791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« pull </a:t>
            </a:r>
            <a:r>
              <a:rPr lang="fr-FR" dirty="0" err="1" smtClean="0"/>
              <a:t>request</a:t>
            </a:r>
            <a:r>
              <a:rPr lang="fr-FR" dirty="0" smtClean="0"/>
              <a:t>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« pull </a:t>
            </a:r>
            <a:r>
              <a:rPr lang="fr-FR" dirty="0" err="1" smtClean="0"/>
              <a:t>request</a:t>
            </a:r>
            <a:r>
              <a:rPr lang="fr-FR" dirty="0" smtClean="0"/>
              <a:t> » sont les propositions de changements de code et sont au cœur de la forge sociale</a:t>
            </a:r>
          </a:p>
          <a:p>
            <a:pPr lvl="1"/>
            <a:r>
              <a:rPr lang="fr-FR" dirty="0" smtClean="0"/>
              <a:t>Ils permettent d’initier des discussions autour des propositions de code (code </a:t>
            </a:r>
            <a:r>
              <a:rPr lang="fr-FR" dirty="0" err="1" smtClean="0"/>
              <a:t>review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Ils permettent aux autres contributeurs de tester et valider le bon fonctionnement de la modification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633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« pull </a:t>
            </a:r>
            <a:r>
              <a:rPr lang="fr-FR" dirty="0" err="1" smtClean="0"/>
              <a:t>request</a:t>
            </a:r>
            <a:r>
              <a:rPr lang="fr-FR" dirty="0" smtClean="0"/>
              <a:t>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« pull </a:t>
            </a:r>
            <a:r>
              <a:rPr lang="fr-FR" dirty="0" err="1" smtClean="0"/>
              <a:t>request</a:t>
            </a:r>
            <a:r>
              <a:rPr lang="fr-FR" dirty="0" smtClean="0"/>
              <a:t> » sont liés aux branches</a:t>
            </a:r>
          </a:p>
          <a:p>
            <a:pPr lvl="1"/>
            <a:r>
              <a:rPr lang="fr-FR" dirty="0" smtClean="0"/>
              <a:t>Un même </a:t>
            </a:r>
            <a:r>
              <a:rPr lang="fr-FR" dirty="0" err="1" smtClean="0"/>
              <a:t>fork</a:t>
            </a:r>
            <a:r>
              <a:rPr lang="fr-FR" dirty="0" smtClean="0"/>
              <a:t> peut proposer plusieurs « pull </a:t>
            </a:r>
            <a:r>
              <a:rPr lang="fr-FR" dirty="0" err="1" smtClean="0"/>
              <a:t>request</a:t>
            </a:r>
            <a:r>
              <a:rPr lang="fr-FR" dirty="0" smtClean="0"/>
              <a:t> » différent, s’il possède plusieurs branches</a:t>
            </a:r>
          </a:p>
          <a:p>
            <a:pPr lvl="1"/>
            <a:r>
              <a:rPr lang="fr-FR" dirty="0" smtClean="0"/>
              <a:t>Toute modification de la branche en question modifie le « pull </a:t>
            </a:r>
            <a:r>
              <a:rPr lang="fr-FR" dirty="0" err="1" smtClean="0"/>
              <a:t>request</a:t>
            </a:r>
            <a:r>
              <a:rPr lang="fr-FR" dirty="0" smtClean="0"/>
              <a:t> »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668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: Pull </a:t>
            </a:r>
            <a:r>
              <a:rPr lang="fr-FR" dirty="0" err="1" smtClean="0"/>
              <a:t>request</a:t>
            </a:r>
            <a:endParaRPr lang="fr-FR" dirty="0"/>
          </a:p>
        </p:txBody>
      </p:sp>
      <p:pic>
        <p:nvPicPr>
          <p:cNvPr id="8" name="Espace réservé du contenu 7" descr="Capture d’écran 2014-10-06 à 10.23.30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08"/>
          <a:stretch/>
        </p:blipFill>
        <p:spPr/>
      </p:pic>
      <p:pic>
        <p:nvPicPr>
          <p:cNvPr id="4" name="Espace réservé du contenu 3" descr="Dessin sans titre (11)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29" b="-7629"/>
          <a:stretch>
            <a:fillRect/>
          </a:stretch>
        </p:blipFill>
        <p:spPr/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062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: Pull </a:t>
            </a:r>
            <a:r>
              <a:rPr lang="fr-FR" dirty="0" err="1" smtClean="0"/>
              <a:t>request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N’ayant pas les droits, </a:t>
            </a:r>
            <a:r>
              <a:rPr lang="fr-FR" dirty="0" err="1" smtClean="0"/>
              <a:t>Dév</a:t>
            </a:r>
            <a:r>
              <a:rPr lang="fr-FR" dirty="0" smtClean="0"/>
              <a:t>. 2 ne peut pas accepter le « pull </a:t>
            </a:r>
            <a:r>
              <a:rPr lang="fr-FR" dirty="0" err="1" smtClean="0"/>
              <a:t>request</a:t>
            </a:r>
            <a:r>
              <a:rPr lang="fr-FR" dirty="0" smtClean="0"/>
              <a:t> »</a:t>
            </a:r>
          </a:p>
          <a:p>
            <a:pPr lvl="1"/>
            <a:r>
              <a:rPr lang="fr-FR" dirty="0" smtClean="0"/>
              <a:t>Mais les contributeurs enregistrés le peuvent</a:t>
            </a:r>
            <a:endParaRPr lang="fr-FR" dirty="0"/>
          </a:p>
        </p:txBody>
      </p:sp>
      <p:pic>
        <p:nvPicPr>
          <p:cNvPr id="5" name="Espace réservé du contenu 4" descr="Capture d’écran 2014-10-06 à 10.24.14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24"/>
          <a:stretch/>
        </p:blipFill>
        <p:spPr/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85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Revu de code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« pull </a:t>
            </a:r>
            <a:r>
              <a:rPr lang="fr-FR" dirty="0" err="1" smtClean="0"/>
              <a:t>request</a:t>
            </a:r>
            <a:r>
              <a:rPr lang="fr-FR" dirty="0" smtClean="0"/>
              <a:t> » n’est qu’une proposition de modification</a:t>
            </a:r>
          </a:p>
          <a:p>
            <a:pPr lvl="1"/>
            <a:r>
              <a:rPr lang="fr-FR" dirty="0" smtClean="0"/>
              <a:t>On peut discuter du fond du problème (est-il bien traité ?)</a:t>
            </a:r>
          </a:p>
          <a:p>
            <a:pPr lvl="1"/>
            <a:r>
              <a:rPr lang="fr-FR" dirty="0" smtClean="0"/>
              <a:t>On peut discuter de la forme du problème (les bonnes pratiques sont-elles respectées, …)</a:t>
            </a:r>
          </a:p>
          <a:p>
            <a:r>
              <a:rPr lang="fr-FR" dirty="0" smtClean="0"/>
              <a:t>Le développeur n’est plus seul à prendre la décision d’intégrer le code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: revue de code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err="1" smtClean="0"/>
              <a:t>Dév</a:t>
            </a:r>
            <a:r>
              <a:rPr lang="fr-FR" dirty="0" smtClean="0"/>
              <a:t>. 1 peut accepter le pull </a:t>
            </a:r>
            <a:r>
              <a:rPr lang="fr-FR" dirty="0" err="1" smtClean="0"/>
              <a:t>request</a:t>
            </a:r>
            <a:endParaRPr lang="fr-FR" dirty="0" smtClean="0"/>
          </a:p>
          <a:p>
            <a:r>
              <a:rPr lang="fr-FR" dirty="0" smtClean="0"/>
              <a:t>Ou initier une discussion</a:t>
            </a:r>
            <a:endParaRPr lang="fr-FR" dirty="0"/>
          </a:p>
        </p:txBody>
      </p:sp>
      <p:pic>
        <p:nvPicPr>
          <p:cNvPr id="5" name="Espace réservé du contenu 4" descr="Capture d’écran 2014-10-06 à 10.26.14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16"/>
          <a:stretch/>
        </p:blipFill>
        <p:spPr/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699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forges classiques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dépôt central pour le projet</a:t>
            </a:r>
          </a:p>
          <a:p>
            <a:r>
              <a:rPr lang="fr-FR" dirty="0" smtClean="0"/>
              <a:t>Difficile de contribuer si nous ne disposons pas des droits d’accès aux projets</a:t>
            </a:r>
          </a:p>
          <a:p>
            <a:r>
              <a:rPr lang="fr-FR" dirty="0" smtClean="0"/>
              <a:t>Aucun mécanisme de validation / discussion avant « commit »</a:t>
            </a:r>
          </a:p>
          <a:p>
            <a:r>
              <a:rPr lang="fr-FR" dirty="0" smtClean="0"/>
              <a:t>Peuvent être basés sur des DVCS (git, </a:t>
            </a:r>
            <a:r>
              <a:rPr lang="fr-FR" dirty="0" err="1" smtClean="0"/>
              <a:t>mercurial</a:t>
            </a:r>
            <a:r>
              <a:rPr lang="fr-FR" dirty="0" smtClean="0"/>
              <a:t>, …)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43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: Modifier un PR</a:t>
            </a:r>
            <a:endParaRPr lang="fr-FR" dirty="0"/>
          </a:p>
        </p:txBody>
      </p:sp>
      <p:pic>
        <p:nvPicPr>
          <p:cNvPr id="6" name="Espace réservé du contenu 5" descr="Capture d’écran 2014-10-06 à 10.30.20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38"/>
          <a:stretch/>
        </p:blipFill>
        <p:spPr/>
      </p:pic>
      <p:pic>
        <p:nvPicPr>
          <p:cNvPr id="4" name="Espace réservé du contenu 3" descr="Dessin sans titre (10)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29" b="-7629"/>
          <a:stretch>
            <a:fillRect/>
          </a:stretch>
        </p:blipFill>
        <p:spPr/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706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: Accepter un PR</a:t>
            </a:r>
            <a:endParaRPr lang="fr-FR" dirty="0"/>
          </a:p>
        </p:txBody>
      </p:sp>
      <p:pic>
        <p:nvPicPr>
          <p:cNvPr id="5" name="Espace réservé du contenu 4" descr="Capture d’écran 2014-10-06 à 10.31.25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46"/>
          <a:stretch/>
        </p:blipFill>
        <p:spPr/>
      </p:pic>
      <p:pic>
        <p:nvPicPr>
          <p:cNvPr id="8" name="Espace réservé du contenu 7" descr="Dessin sans titre (9)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29" b="-7629"/>
          <a:stretch>
            <a:fillRect/>
          </a:stretch>
        </p:blipFill>
        <p:spPr/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469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les plateformes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Ce n’est pas le sujet de la présentation</a:t>
            </a:r>
          </a:p>
          <a:p>
            <a:r>
              <a:rPr lang="fr-FR" dirty="0" smtClean="0"/>
              <a:t>Elles fonctionnent toutes sur le même schéma</a:t>
            </a:r>
          </a:p>
          <a:p>
            <a:pPr lvl="1"/>
            <a:r>
              <a:rPr lang="fr-FR" dirty="0" smtClean="0"/>
              <a:t>Même si certaines sont plus abouties que d’autres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533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les plateformes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Ce n’est pas le sujet de la présentation</a:t>
            </a:r>
          </a:p>
          <a:p>
            <a:r>
              <a:rPr lang="fr-FR" dirty="0" smtClean="0"/>
              <a:t>Elles fonctionnent toutes sur le même schéma</a:t>
            </a:r>
          </a:p>
          <a:p>
            <a:pPr lvl="1"/>
            <a:r>
              <a:rPr lang="fr-FR" dirty="0" smtClean="0"/>
              <a:t>Même si certaines sont plus abouties que d’autres</a:t>
            </a:r>
            <a:endParaRPr lang="fr-FR" dirty="0"/>
          </a:p>
        </p:txBody>
      </p:sp>
      <p:pic>
        <p:nvPicPr>
          <p:cNvPr id="4" name="Image 3" descr="Capture d’écran 2014-10-09 à 14.14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437" y="5266405"/>
            <a:ext cx="1917700" cy="596900"/>
          </a:xfrm>
          <a:prstGeom prst="rect">
            <a:avLst/>
          </a:prstGeom>
        </p:spPr>
      </p:pic>
      <p:pic>
        <p:nvPicPr>
          <p:cNvPr id="5" name="Image 4" descr="Capture d’écran 2014-10-09 à 14.15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43" y="4087946"/>
            <a:ext cx="1447800" cy="533400"/>
          </a:xfrm>
          <a:prstGeom prst="rect">
            <a:avLst/>
          </a:prstGeom>
        </p:spPr>
      </p:pic>
      <p:pic>
        <p:nvPicPr>
          <p:cNvPr id="6" name="Image 5" descr="Capture d’écran 2014-10-09 à 14.15.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576" y="5329905"/>
            <a:ext cx="1384300" cy="469900"/>
          </a:xfrm>
          <a:prstGeom prst="rect">
            <a:avLst/>
          </a:prstGeom>
        </p:spPr>
      </p:pic>
      <p:pic>
        <p:nvPicPr>
          <p:cNvPr id="7" name="Image 6" descr="Capture d’écran 2014-10-09 à 14.15.4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78" y="4041225"/>
            <a:ext cx="2133600" cy="558800"/>
          </a:xfrm>
          <a:prstGeom prst="rect">
            <a:avLst/>
          </a:prstGeom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23</a:t>
            </a:fld>
            <a:endParaRPr lang="fr-FR"/>
          </a:p>
        </p:txBody>
      </p:sp>
      <p:pic>
        <p:nvPicPr>
          <p:cNvPr id="10" name="Image 9" descr="gogs-l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502" y="3667820"/>
            <a:ext cx="1189962" cy="118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96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Désolé pour les barbarismes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309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Quels besoins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Petits contributeurs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Peu de contribution</a:t>
            </a:r>
          </a:p>
          <a:p>
            <a:pPr lvl="1"/>
            <a:r>
              <a:rPr lang="fr-FR" dirty="0" smtClean="0"/>
              <a:t>Aucune raison d’avoir des droits d’accès privilégiés</a:t>
            </a:r>
          </a:p>
          <a:p>
            <a:r>
              <a:rPr lang="fr-FR" dirty="0" smtClean="0"/>
              <a:t>Comment contribuer à un projet simplement ?</a:t>
            </a:r>
          </a:p>
          <a:p>
            <a:pPr lvl="1"/>
            <a:r>
              <a:rPr lang="fr-FR" dirty="0" smtClean="0"/>
              <a:t>Aucune connaissance des standards internes au projet</a:t>
            </a:r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Développeurs principaux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smtClean="0"/>
              <a:t>Améliorer la revue de code</a:t>
            </a:r>
          </a:p>
          <a:p>
            <a:r>
              <a:rPr lang="fr-FR" dirty="0" smtClean="0"/>
              <a:t>Pouvoir valider un code avant de l’intégrer au projet</a:t>
            </a:r>
          </a:p>
          <a:p>
            <a:r>
              <a:rPr lang="fr-FR" dirty="0" smtClean="0"/>
              <a:t>Aider les « petits » contributeurs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062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DVCS ont changés la donne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dépôt central n’est plus une nécessité technique</a:t>
            </a:r>
          </a:p>
          <a:p>
            <a:r>
              <a:rPr lang="fr-FR" dirty="0" smtClean="0"/>
              <a:t>La gestion des branches est simplifiée</a:t>
            </a:r>
          </a:p>
          <a:p>
            <a:r>
              <a:rPr lang="fr-FR" dirty="0" smtClean="0"/>
              <a:t>L’espace de travail peut référencer plusieurs dépôts différents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10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projet n’est plus l’espace de développement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Seul, un nombre restreint de développeurs a accès au dépôt</a:t>
            </a:r>
          </a:p>
          <a:p>
            <a:pPr lvl="1"/>
            <a:r>
              <a:rPr lang="fr-FR" dirty="0" smtClean="0"/>
              <a:t>Le dépôt du projet devient le point d’accès d’un code source validé</a:t>
            </a:r>
          </a:p>
          <a:p>
            <a:pPr lvl="1"/>
            <a:r>
              <a:rPr lang="fr-FR" dirty="0" smtClean="0"/>
              <a:t>Mais chacun peut proposer sa propre version du code</a:t>
            </a:r>
          </a:p>
          <a:p>
            <a:r>
              <a:rPr lang="fr-FR" dirty="0" smtClean="0"/>
              <a:t>L’espace du projet est un espace de discussions et de publications</a:t>
            </a:r>
          </a:p>
          <a:p>
            <a:pPr lvl="1"/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662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sociales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forge n’est plus orientée projet mais orientée développeur</a:t>
            </a:r>
          </a:p>
          <a:p>
            <a:pPr lvl="1"/>
            <a:r>
              <a:rPr lang="fr-FR" dirty="0" smtClean="0"/>
              <a:t>Chaque développeur possède son propre espace de développement qui regroupe l’ensemble de ses projets</a:t>
            </a:r>
          </a:p>
          <a:p>
            <a:pPr lvl="1"/>
            <a:r>
              <a:rPr lang="fr-FR" dirty="0" smtClean="0"/>
              <a:t>L’espace projet est le centre de l’organisation sociale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401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de dépôt de projet</a:t>
            </a:r>
            <a:endParaRPr lang="fr-FR" dirty="0"/>
          </a:p>
        </p:txBody>
      </p:sp>
      <p:pic>
        <p:nvPicPr>
          <p:cNvPr id="6" name="Espace réservé du contenu 5" descr="Capture d’écran 2014-10-06 à 09.21.06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66"/>
          <a:stretch/>
        </p:blipFill>
        <p:spPr/>
      </p:pic>
      <p:pic>
        <p:nvPicPr>
          <p:cNvPr id="4" name="Espace réservé du contenu 3" descr="Dessin sans titre (17)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29" b="-7629"/>
          <a:stretch>
            <a:fillRect/>
          </a:stretch>
        </p:blipFill>
        <p:spPr/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70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développeurs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développeurs « </a:t>
            </a:r>
            <a:r>
              <a:rPr lang="fr-FR" dirty="0" err="1" smtClean="0"/>
              <a:t>fork</a:t>
            </a:r>
            <a:r>
              <a:rPr lang="fr-FR" dirty="0" smtClean="0"/>
              <a:t> » le dépôt du projet</a:t>
            </a:r>
          </a:p>
          <a:p>
            <a:pPr lvl="1"/>
            <a:r>
              <a:rPr lang="fr-FR" dirty="0" smtClean="0"/>
              <a:t>Ce </a:t>
            </a:r>
            <a:r>
              <a:rPr lang="fr-FR" dirty="0" err="1" smtClean="0"/>
              <a:t>fork</a:t>
            </a:r>
            <a:r>
              <a:rPr lang="fr-FR" dirty="0" smtClean="0"/>
              <a:t> devient son espace de développement dans la forge</a:t>
            </a:r>
          </a:p>
          <a:p>
            <a:pPr lvl="1"/>
            <a:r>
              <a:rPr lang="fr-FR" dirty="0" smtClean="0"/>
              <a:t>Il peut proposer des modifications au projet à travers les « pull </a:t>
            </a:r>
            <a:r>
              <a:rPr lang="fr-FR" dirty="0" err="1" smtClean="0"/>
              <a:t>request</a:t>
            </a:r>
            <a:r>
              <a:rPr lang="fr-FR" dirty="0" smtClean="0"/>
              <a:t> »</a:t>
            </a:r>
          </a:p>
          <a:p>
            <a:r>
              <a:rPr lang="fr-FR" dirty="0" smtClean="0"/>
              <a:t>Les développeurs « clonent » leur </a:t>
            </a:r>
            <a:r>
              <a:rPr lang="fr-FR" dirty="0" err="1" smtClean="0"/>
              <a:t>fork</a:t>
            </a:r>
            <a:endParaRPr lang="fr-FR" dirty="0" smtClean="0"/>
          </a:p>
          <a:p>
            <a:pPr lvl="1"/>
            <a:r>
              <a:rPr lang="fr-FR" dirty="0" smtClean="0"/>
              <a:t>Le clone est l’espace de travail sur le poste du développeur</a:t>
            </a:r>
          </a:p>
          <a:p>
            <a:pPr lvl="1"/>
            <a:r>
              <a:rPr lang="fr-FR" dirty="0" smtClean="0"/>
              <a:t>Peut être lié à plusieurs dépôts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699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: « </a:t>
            </a:r>
            <a:r>
              <a:rPr lang="fr-FR" dirty="0" err="1" smtClean="0"/>
              <a:t>Fork</a:t>
            </a:r>
            <a:r>
              <a:rPr lang="fr-FR" dirty="0" smtClean="0"/>
              <a:t> » d’un projet</a:t>
            </a:r>
            <a:endParaRPr lang="fr-FR" dirty="0"/>
          </a:p>
        </p:txBody>
      </p:sp>
      <p:pic>
        <p:nvPicPr>
          <p:cNvPr id="5" name="Espace réservé du contenu 4" descr="Capture d’écran 2014-10-06 à 09.50.09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58"/>
          <a:stretch/>
        </p:blipFill>
        <p:spPr/>
      </p:pic>
      <p:pic>
        <p:nvPicPr>
          <p:cNvPr id="4" name="Espace réservé du contenu 3" descr="Dessin sans titre (16)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29" b="-7629"/>
          <a:stretch>
            <a:fillRect/>
          </a:stretch>
        </p:blipFill>
        <p:spPr/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9707"/>
      </p:ext>
    </p:extLst>
  </p:cSld>
  <p:clrMapOvr>
    <a:masterClrMapping/>
  </p:clrMapOvr>
</p:sld>
</file>

<file path=ppt/theme/theme1.xml><?xml version="1.0" encoding="utf-8"?>
<a:theme xmlns:a="http://schemas.openxmlformats.org/drawingml/2006/main" name="CNRS Sec. Ed.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CNRS.thmx</Template>
  <TotalTime>5251</TotalTime>
  <Words>516</Words>
  <Application>Microsoft Macintosh PowerPoint</Application>
  <PresentationFormat>Présentation à l'écran (4:3)</PresentationFormat>
  <Paragraphs>131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CNRS Sec. Ed.</vt:lpstr>
      <vt:lpstr>Les Forges Sociales</vt:lpstr>
      <vt:lpstr>Les forges classiques</vt:lpstr>
      <vt:lpstr>Quels besoins</vt:lpstr>
      <vt:lpstr>Les DVCS ont changés la donne</vt:lpstr>
      <vt:lpstr>Le projet n’est plus l’espace de développement</vt:lpstr>
      <vt:lpstr>Pourquoi sociales ?</vt:lpstr>
      <vt:lpstr>Exemple de dépôt de projet</vt:lpstr>
      <vt:lpstr>Les développeurs</vt:lpstr>
      <vt:lpstr>Exemple : « Fork » d’un projet</vt:lpstr>
      <vt:lpstr>Exemple : Cloner un fork</vt:lpstr>
      <vt:lpstr>Modifier son fork</vt:lpstr>
      <vt:lpstr>Exemple : Faire réf à un autre fork</vt:lpstr>
      <vt:lpstr>Exemple : Faire un Pull Request</vt:lpstr>
      <vt:lpstr>Le « pull request »</vt:lpstr>
      <vt:lpstr>Le « pull request »</vt:lpstr>
      <vt:lpstr>Exemple : Pull request</vt:lpstr>
      <vt:lpstr>Exemple : Pull request</vt:lpstr>
      <vt:lpstr>Revu de code</vt:lpstr>
      <vt:lpstr>Exemple : revue de code</vt:lpstr>
      <vt:lpstr>Exemple : Modifier un PR</vt:lpstr>
      <vt:lpstr>Exemple : Accepter un PR</vt:lpstr>
      <vt:lpstr>Et les plateformes ?</vt:lpstr>
      <vt:lpstr>Et les plateformes ?</vt:lpstr>
      <vt:lpstr>Merci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Utilisation d’une forge sociale</dc:title>
  <dc:creator>Guillaume PHILIPPON</dc:creator>
  <cp:lastModifiedBy>Guillaume PHILIPPON</cp:lastModifiedBy>
  <cp:revision>52</cp:revision>
  <cp:lastPrinted>2014-10-13T15:15:30Z</cp:lastPrinted>
  <dcterms:created xsi:type="dcterms:W3CDTF">2014-09-23T14:39:40Z</dcterms:created>
  <dcterms:modified xsi:type="dcterms:W3CDTF">2014-10-13T20:42:07Z</dcterms:modified>
</cp:coreProperties>
</file>