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tags/tag3.xml" ContentType="application/vnd.openxmlformats-officedocument.presentationml.tags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81" r:id="rId4"/>
    <p:sldId id="258" r:id="rId5"/>
    <p:sldId id="283" r:id="rId6"/>
    <p:sldId id="259" r:id="rId7"/>
    <p:sldId id="279" r:id="rId8"/>
    <p:sldId id="282" r:id="rId9"/>
    <p:sldId id="260" r:id="rId10"/>
    <p:sldId id="261" r:id="rId11"/>
    <p:sldId id="284" r:id="rId12"/>
    <p:sldId id="285" r:id="rId13"/>
    <p:sldId id="272" r:id="rId14"/>
    <p:sldId id="286" r:id="rId15"/>
    <p:sldId id="270" r:id="rId16"/>
    <p:sldId id="274" r:id="rId17"/>
    <p:sldId id="263" r:id="rId18"/>
    <p:sldId id="264" r:id="rId19"/>
    <p:sldId id="266" r:id="rId20"/>
    <p:sldId id="280" r:id="rId21"/>
    <p:sldId id="292" r:id="rId22"/>
    <p:sldId id="268" r:id="rId23"/>
    <p:sldId id="269" r:id="rId24"/>
    <p:sldId id="291" r:id="rId25"/>
    <p:sldId id="293" r:id="rId26"/>
    <p:sldId id="287" r:id="rId27"/>
    <p:sldId id="294" r:id="rId28"/>
    <p:sldId id="295" r:id="rId29"/>
    <p:sldId id="296" r:id="rId30"/>
    <p:sldId id="297" r:id="rId31"/>
    <p:sldId id="298" r:id="rId32"/>
    <p:sldId id="278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46" autoAdjust="0"/>
    <p:restoredTop sz="80941" autoAdjust="0"/>
  </p:normalViewPr>
  <p:slideViewPr>
    <p:cSldViewPr snapToGrid="0">
      <p:cViewPr varScale="1">
        <p:scale>
          <a:sx n="98" d="100"/>
          <a:sy n="98" d="100"/>
        </p:scale>
        <p:origin x="-24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9FA79-F748-40E8-873B-D37DAA6495D0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91147-68F0-4844-966F-6DD9831528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47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fld id="{BFEADE78-1D71-49F3-B60D-4CD74EF0C908}" type="slidenum">
              <a:rPr lang="zh-CN" altLang="en-GB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en-GB" altLang="zh-CN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endParaRPr lang="zh-CN" altLang="en-US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/>
          </p:nvPr>
        </p:nvSpPr>
        <p:spPr>
          <a:xfrm>
            <a:off x="677863" y="4710113"/>
            <a:ext cx="5399087" cy="4435475"/>
          </a:xfrm>
          <a:noFill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2724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fld id="{596E5EB6-3AF1-4A74-9603-FD0D43D0CA88}" type="slidenum">
              <a:rPr lang="zh-CN" altLang="en-GB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</a:t>
            </a:fld>
            <a:endParaRPr lang="en-GB" altLang="zh-CN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endParaRPr lang="zh-CN" alt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677863" y="4710113"/>
            <a:ext cx="5399087" cy="4435475"/>
          </a:xfrm>
          <a:noFill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890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fld id="{CD22D656-A796-4DAA-BEB7-7DEE0B212E0B}" type="slidenum">
              <a:rPr lang="zh-CN" altLang="en-GB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</a:t>
            </a:fld>
            <a:endParaRPr lang="en-GB" altLang="zh-CN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endParaRPr lang="zh-CN" altLang="en-US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/>
          </p:nvPr>
        </p:nvSpPr>
        <p:spPr>
          <a:xfrm>
            <a:off x="677863" y="4710113"/>
            <a:ext cx="5399087" cy="4435475"/>
          </a:xfrm>
          <a:noFill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905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fld id="{07EFA314-8BF0-432F-8E90-AC6730E163C1}" type="slidenum">
              <a:rPr lang="zh-CN" altLang="en-GB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9</a:t>
            </a:fld>
            <a:endParaRPr lang="en-GB" altLang="zh-CN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endParaRPr lang="zh-CN" altLang="en-US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/>
          </p:nvPr>
        </p:nvSpPr>
        <p:spPr>
          <a:xfrm>
            <a:off x="677863" y="4710113"/>
            <a:ext cx="5399087" cy="4435475"/>
          </a:xfrm>
          <a:noFill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145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fld id="{0EB29697-4DFF-4B6C-B814-8A301A65627C}" type="slidenum">
              <a:rPr lang="zh-CN" altLang="en-GB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10</a:t>
            </a:fld>
            <a:endParaRPr lang="en-GB" altLang="zh-CN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endParaRPr lang="zh-CN" altLang="en-US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/>
          </p:nvPr>
        </p:nvSpPr>
        <p:spPr>
          <a:xfrm>
            <a:off x="677863" y="4710113"/>
            <a:ext cx="5399087" cy="4435475"/>
          </a:xfrm>
          <a:noFill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676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5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11163" eaLnBrk="0"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11163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09575" algn="l"/>
                <a:tab pos="820738" algn="l"/>
                <a:tab pos="1231900" algn="l"/>
                <a:tab pos="1643063" algn="l"/>
                <a:tab pos="2054225" algn="l"/>
                <a:tab pos="2465388" algn="l"/>
                <a:tab pos="2874963" algn="l"/>
                <a:tab pos="3286125" algn="l"/>
                <a:tab pos="3698875" algn="l"/>
                <a:tab pos="4110038" algn="l"/>
                <a:tab pos="4519613" algn="l"/>
                <a:tab pos="4930775" algn="l"/>
                <a:tab pos="5341938" algn="l"/>
                <a:tab pos="5753100" algn="l"/>
                <a:tab pos="6164263" algn="l"/>
                <a:tab pos="6575425" algn="l"/>
                <a:tab pos="6986588" algn="l"/>
                <a:tab pos="7397750" algn="l"/>
                <a:tab pos="7808913" algn="l"/>
                <a:tab pos="8218488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fld id="{3233D363-71A1-49F9-8A12-BEBF2C8ECDC8}" type="slidenum">
              <a:rPr lang="zh-CN" altLang="en-GB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13</a:t>
            </a:fld>
            <a:endParaRPr lang="en-GB" altLang="zh-CN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131888" y="742950"/>
            <a:ext cx="4519612" cy="37195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/>
            <a:endParaRPr lang="zh-CN" altLang="en-US"/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/>
          </p:nvPr>
        </p:nvSpPr>
        <p:spPr>
          <a:xfrm>
            <a:off x="677863" y="4710113"/>
            <a:ext cx="5399087" cy="4435475"/>
          </a:xfrm>
          <a:noFill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9365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z="900" smtClean="0">
                <a:latin typeface="Arial" panose="020B0604020202020204" pitchFamily="34" charset="0"/>
                <a:ea typeface="宋体" panose="02010600030101010101" pitchFamily="2" charset="-122"/>
              </a:rPr>
              <a:t>We are planning to build a water-Cherenkov-type muon detector array around the Tibet AS array as shown the right figure.</a:t>
            </a:r>
          </a:p>
          <a:p>
            <a:r>
              <a:rPr lang="en-US" altLang="ja-JP" sz="900" smtClean="0">
                <a:latin typeface="Arial" panose="020B0604020202020204" pitchFamily="34" charset="0"/>
                <a:ea typeface="宋体" panose="02010600030101010101" pitchFamily="2" charset="-122"/>
              </a:rPr>
              <a:t>Each muon detector is a waterproof  as shown in the left  figure. The Tibet MD array consists of 240 muon detectors set up</a:t>
            </a:r>
            <a:r>
              <a:rPr lang="en-US" altLang="zh-CN" sz="900" smtClean="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en-US" altLang="ja-JP" sz="900" smtClean="0">
                <a:latin typeface="Arial" panose="020B0604020202020204" pitchFamily="34" charset="0"/>
                <a:ea typeface="宋体" panose="02010600030101010101" pitchFamily="2" charset="-122"/>
              </a:rPr>
              <a:t>2.5 m underground as shown in this figure.  It’s  total effective area amounts to be about 10,000 m^2.  </a:t>
            </a:r>
            <a:endParaRPr lang="ja-JP" altLang="en-US" sz="90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ja-JP" sz="900" smtClean="0">
                <a:latin typeface="Arial" panose="020B0604020202020204" pitchFamily="34" charset="0"/>
                <a:ea typeface="宋体" panose="02010600030101010101" pitchFamily="2" charset="-122"/>
              </a:rPr>
              <a:t>We will also would like to extends AS array to 83,000 m^2. </a:t>
            </a:r>
            <a:endParaRPr lang="en-US" altLang="ja-JP" sz="2400" smtClean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240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Full Monte Carlo simulation includes all detector responses and data analysis  have  been done. </a:t>
            </a:r>
          </a:p>
          <a:p>
            <a:endParaRPr lang="en-US" altLang="ja-JP" sz="90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en-US" altLang="ja-JP" sz="900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7437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91147-68F0-4844-966F-6DD98315284C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256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203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8323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224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26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404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7114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973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1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797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635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420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12577-9A3C-4C71-BED9-8BE31BBB5F1B}" type="datetimeFigureOut">
              <a:rPr lang="zh-CN" altLang="en-US" smtClean="0"/>
              <a:pPr/>
              <a:t>9/05/14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67F22-BD25-4922-AF98-3D9A6FCB20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841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microsoft.com/office/2007/relationships/hdphoto" Target="../media/hdphoto1.wdp"/><Relationship Id="rId5" Type="http://schemas.openxmlformats.org/officeDocument/2006/relationships/image" Target="../media/image64.emf"/><Relationship Id="rId6" Type="http://schemas.openxmlformats.org/officeDocument/2006/relationships/image" Target="../media/image65.png"/><Relationship Id="rId7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png"/><Relationship Id="rId5" Type="http://schemas.openxmlformats.org/officeDocument/2006/relationships/image" Target="../media/image13.png"/><Relationship Id="rId6" Type="http://schemas.openxmlformats.org/officeDocument/2006/relationships/image" Target="../media/image77.wmf"/><Relationship Id="rId7" Type="http://schemas.openxmlformats.org/officeDocument/2006/relationships/image" Target="../media/image8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wmf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65760" y="1122363"/>
            <a:ext cx="11308080" cy="2387600"/>
          </a:xfrm>
        </p:spPr>
        <p:txBody>
          <a:bodyPr/>
          <a:lstStyle/>
          <a:p>
            <a:r>
              <a:rPr lang="en-US" altLang="zh-CN" dirty="0" smtClean="0"/>
              <a:t>The Highest Energy Gamma Sky 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53042"/>
          </a:xfrm>
        </p:spPr>
        <p:txBody>
          <a:bodyPr>
            <a:norm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b="1" dirty="0" smtClean="0"/>
              <a:t>Zhen Cao</a:t>
            </a:r>
          </a:p>
          <a:p>
            <a:r>
              <a:rPr lang="en-US" altLang="zh-CN" dirty="0" smtClean="0"/>
              <a:t>IHEP, China, Beijing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APPIC Meeting at APC, Paris, May, 2014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64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 txBox="1">
            <a:spLocks/>
          </p:cNvSpPr>
          <p:nvPr/>
        </p:nvSpPr>
        <p:spPr bwMode="auto">
          <a:xfrm>
            <a:off x="1798590" y="1035762"/>
            <a:ext cx="2430975" cy="68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zh-CN" sz="3175" b="1" dirty="0" smtClean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 Binaries</a:t>
            </a:r>
            <a:endParaRPr lang="zh-CN" altLang="en-US" sz="3175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442" y="0"/>
            <a:ext cx="4830267" cy="311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188" y="3128353"/>
            <a:ext cx="6662139" cy="364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1568" y="6047232"/>
            <a:ext cx="776013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:    Variation of </a:t>
            </a:r>
            <a:r>
              <a:rPr lang="zh-CN" altLang="en-US" dirty="0" smtClean="0">
                <a:latin typeface="Times New Roman"/>
                <a:cs typeface="Times New Roman"/>
              </a:rPr>
              <a:t>γ</a:t>
            </a:r>
            <a:r>
              <a:rPr lang="en-US" altLang="zh-CN" dirty="0" smtClean="0"/>
              <a:t> flux in orbiting phase. Binaries have different behaviors, though.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985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1378" y="0"/>
            <a:ext cx="913284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40359" y="6196390"/>
            <a:ext cx="3653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Isabelle </a:t>
            </a:r>
            <a:r>
              <a:rPr lang="en-US" altLang="zh-CN" dirty="0" err="1" smtClean="0"/>
              <a:t>Grenier</a:t>
            </a:r>
            <a:endParaRPr lang="en-US" altLang="zh-CN" dirty="0" smtClean="0"/>
          </a:p>
          <a:p>
            <a:r>
              <a:rPr lang="fr-FR" altLang="zh-CN" dirty="0" smtClean="0"/>
              <a:t>Université Paris Diderot &amp; CEA Saclay</a:t>
            </a:r>
          </a:p>
        </p:txBody>
      </p:sp>
      <p:sp>
        <p:nvSpPr>
          <p:cNvPr id="6" name="矩形 5"/>
          <p:cNvSpPr/>
          <p:nvPr/>
        </p:nvSpPr>
        <p:spPr>
          <a:xfrm>
            <a:off x="6772302" y="2409717"/>
            <a:ext cx="355003" cy="34424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43399" y="5057960"/>
            <a:ext cx="355003" cy="34424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4537" y="817588"/>
            <a:ext cx="22978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Cygnus Region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74" y="2177180"/>
            <a:ext cx="2850776" cy="244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79" y="2629573"/>
            <a:ext cx="6056547" cy="408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374" y="2620339"/>
            <a:ext cx="6001320" cy="411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5232" y="1389888"/>
            <a:ext cx="8100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The most active region in the northern sky</a:t>
            </a:r>
            <a:endParaRPr lang="zh-CN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2084832" y="3901440"/>
            <a:ext cx="3267456" cy="23896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2024694" y="171380"/>
            <a:ext cx="8136854" cy="807924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22" tIns="42443" rIns="81622" bIns="42443" anchor="ctr"/>
          <a:lstStyle>
            <a:lvl1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1pPr>
            <a:lvl2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2pPr>
            <a:lvl3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3pPr>
            <a:lvl4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4pPr>
            <a:lvl5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5pPr>
            <a:lvl6pPr marL="4572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6pPr>
            <a:lvl7pPr marL="9144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7pPr>
            <a:lvl8pPr marL="13716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8pPr>
            <a:lvl9pPr marL="18288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9pPr>
          </a:lstStyle>
          <a:p>
            <a:pPr algn="ctr" defTabSz="407529">
              <a:lnSpc>
                <a:spcPct val="120000"/>
              </a:lnSpc>
              <a:spcBef>
                <a:spcPts val="204"/>
              </a:spcBef>
              <a:defRPr/>
            </a:pPr>
            <a:r>
              <a:rPr lang="en-US" altLang="zh-CN" sz="3629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Cygnus Cocoon (FERMI Cocoon)</a:t>
            </a:r>
            <a:endParaRPr lang="zh-CN" altLang="en-GB" sz="254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1523521" y="1087315"/>
            <a:ext cx="9144960" cy="1440"/>
          </a:xfrm>
          <a:prstGeom prst="line">
            <a:avLst/>
          </a:prstGeom>
          <a:noFill/>
          <a:ln w="57240">
            <a:solidFill>
              <a:srgbClr val="003366"/>
            </a:solidFill>
            <a:miter lim="800000"/>
            <a:headEnd/>
            <a:tailEnd/>
          </a:ln>
          <a:effectLst>
            <a:outerShdw dist="17819" dir="2700000" algn="ctr" rotWithShape="0">
              <a:srgbClr val="EAEAEA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2944" tIns="41473" rIns="82944" bIns="41473"/>
          <a:lstStyle/>
          <a:p>
            <a:endParaRPr lang="zh-CN" altLang="en-US" sz="1633"/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0859" y="3990660"/>
            <a:ext cx="3600378" cy="286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2323" y="4043945"/>
            <a:ext cx="3639262" cy="2760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1651695" y="1242852"/>
            <a:ext cx="4029543" cy="300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22" tIns="42443" rIns="81622" bIns="42443">
            <a:spAutoFit/>
          </a:bodyPr>
          <a:lstStyle>
            <a:lvl1pPr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89225" algn="l"/>
                <a:tab pos="3141663" algn="l"/>
                <a:tab pos="3590925" algn="l"/>
                <a:tab pos="4038600" algn="l"/>
                <a:tab pos="4489450" algn="l"/>
                <a:tab pos="4938713" algn="l"/>
                <a:tab pos="5387975" algn="l"/>
                <a:tab pos="5834063" algn="l"/>
                <a:tab pos="6286500" algn="l"/>
                <a:tab pos="6735763" algn="l"/>
                <a:tab pos="7183438" algn="l"/>
                <a:tab pos="7631113" algn="l"/>
                <a:tab pos="8083550" algn="l"/>
                <a:tab pos="8532813" algn="l"/>
                <a:tab pos="8978900" algn="l"/>
              </a:tabLst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</a:pPr>
            <a:r>
              <a:rPr lang="en-US" altLang="zh-CN" sz="2177" dirty="0" smtClean="0">
                <a:solidFill>
                  <a:schemeClr val="accent2"/>
                </a:solidFill>
              </a:rPr>
              <a:t>FERMI Cocoon</a:t>
            </a:r>
          </a:p>
          <a:p>
            <a:pPr eaLnBrk="1" fontAlgn="base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</a:pPr>
            <a:r>
              <a:rPr lang="en-US" altLang="zh-CN" sz="2177" dirty="0" smtClean="0">
                <a:solidFill>
                  <a:schemeClr val="accent2"/>
                </a:solidFill>
              </a:rPr>
              <a:t> </a:t>
            </a:r>
            <a:r>
              <a:rPr lang="en-US" altLang="zh-CN" sz="2177" dirty="0">
                <a:solidFill>
                  <a:schemeClr val="accent2"/>
                </a:solidFill>
              </a:rPr>
              <a:t>ARGO </a:t>
            </a:r>
            <a:r>
              <a:rPr lang="en-US" altLang="zh-CN" sz="2177" dirty="0" smtClean="0">
                <a:solidFill>
                  <a:schemeClr val="accent2"/>
                </a:solidFill>
              </a:rPr>
              <a:t>J3031+4157</a:t>
            </a:r>
          </a:p>
          <a:p>
            <a:pPr eaLnBrk="1" fontAlgn="base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</a:pPr>
            <a:r>
              <a:rPr lang="en-US" altLang="zh-CN" sz="2177" b="1" dirty="0" smtClean="0">
                <a:solidFill>
                  <a:schemeClr val="accent2"/>
                </a:solidFill>
              </a:rPr>
              <a:t>The first </a:t>
            </a:r>
            <a:r>
              <a:rPr lang="el-GR" altLang="zh-CN" sz="2177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γ</a:t>
            </a:r>
            <a:r>
              <a:rPr lang="en-US" altLang="zh-CN" sz="2177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ray </a:t>
            </a:r>
            <a:r>
              <a:rPr lang="en-US" altLang="zh-CN" sz="2177" b="1" dirty="0" err="1" smtClean="0"/>
              <a:t>Superbubble</a:t>
            </a:r>
            <a:endParaRPr lang="en-US" altLang="zh-CN" sz="2177" b="1" dirty="0" smtClean="0"/>
          </a:p>
          <a:p>
            <a:pPr eaLnBrk="1" fontAlgn="base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</a:pPr>
            <a:r>
              <a:rPr lang="en-US" altLang="zh-CN" sz="2177" b="1" dirty="0" smtClean="0">
                <a:solidFill>
                  <a:schemeClr val="accent2"/>
                </a:solidFill>
              </a:rPr>
              <a:t> it is too big to IACT</a:t>
            </a:r>
            <a:endParaRPr lang="en-US" altLang="zh-CN" sz="2177" b="1" dirty="0">
              <a:solidFill>
                <a:schemeClr val="accent2"/>
              </a:solidFill>
            </a:endParaRPr>
          </a:p>
          <a:p>
            <a:pPr eaLnBrk="1" fontAlgn="base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</a:pPr>
            <a:r>
              <a:rPr lang="zh-CN" altLang="en-US" sz="2177" dirty="0" smtClean="0">
                <a:solidFill>
                  <a:schemeClr val="accent2"/>
                </a:solidFill>
              </a:rPr>
              <a:t> </a:t>
            </a:r>
            <a:r>
              <a:rPr lang="en-US" altLang="zh-CN" sz="2177" dirty="0" smtClean="0">
                <a:solidFill>
                  <a:schemeClr val="accent2"/>
                </a:solidFill>
              </a:rPr>
              <a:t>Could be a possible hadronic source w/ total hadronic energy of</a:t>
            </a:r>
            <a:r>
              <a:rPr lang="zh-CN" altLang="en-US" sz="2177" dirty="0" smtClean="0">
                <a:solidFill>
                  <a:schemeClr val="accent2"/>
                </a:solidFill>
              </a:rPr>
              <a:t> </a:t>
            </a:r>
            <a:r>
              <a:rPr lang="en-US" altLang="zh-CN" sz="2177" dirty="0">
                <a:solidFill>
                  <a:schemeClr val="accent2"/>
                </a:solidFill>
              </a:rPr>
              <a:t>1.5x10</a:t>
            </a:r>
            <a:r>
              <a:rPr lang="en-US" altLang="zh-CN" sz="2177" baseline="30000" dirty="0">
                <a:solidFill>
                  <a:schemeClr val="accent2"/>
                </a:solidFill>
              </a:rPr>
              <a:t>50</a:t>
            </a:r>
            <a:r>
              <a:rPr lang="en-US" altLang="zh-CN" sz="2177" dirty="0">
                <a:solidFill>
                  <a:schemeClr val="accent2"/>
                </a:solidFill>
              </a:rPr>
              <a:t> </a:t>
            </a:r>
            <a:r>
              <a:rPr lang="en-US" altLang="zh-CN" sz="2177" dirty="0" smtClean="0">
                <a:solidFill>
                  <a:schemeClr val="accent2"/>
                </a:solidFill>
              </a:rPr>
              <a:t>erg</a:t>
            </a:r>
            <a:r>
              <a:rPr lang="zh-CN" altLang="en-US" sz="2177" dirty="0" smtClean="0">
                <a:solidFill>
                  <a:schemeClr val="accent2"/>
                </a:solidFill>
              </a:rPr>
              <a:t>，</a:t>
            </a:r>
            <a:r>
              <a:rPr lang="en-US" altLang="zh-CN" sz="2177" dirty="0" err="1" smtClean="0">
                <a:solidFill>
                  <a:schemeClr val="accent2"/>
                </a:solidFill>
              </a:rPr>
              <a:t>E</a:t>
            </a:r>
            <a:r>
              <a:rPr lang="en-US" altLang="zh-CN" sz="2177" baseline="-25000" dirty="0" err="1" smtClean="0">
                <a:solidFill>
                  <a:schemeClr val="accent2"/>
                </a:solidFill>
              </a:rPr>
              <a:t>cut</a:t>
            </a:r>
            <a:r>
              <a:rPr lang="en-US" altLang="zh-CN" sz="2177" dirty="0" smtClean="0">
                <a:solidFill>
                  <a:schemeClr val="accent2"/>
                </a:solidFill>
              </a:rPr>
              <a:t>=150TeV</a:t>
            </a:r>
            <a:endParaRPr lang="en-US" altLang="zh-CN" sz="2177" dirty="0">
              <a:solidFill>
                <a:schemeClr val="accent2"/>
              </a:solidFill>
            </a:endParaRP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5371604" y="6587252"/>
            <a:ext cx="2230795" cy="2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238" tIns="37620" rIns="75238" bIns="37620">
            <a:spAutoFit/>
          </a:bodyPr>
          <a:lstStyle>
            <a:lvl1pPr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>
              <a:lnSpc>
                <a:spcPct val="100000"/>
              </a:lnSpc>
              <a:buSzPct val="100000"/>
              <a:buFont typeface="Times New Roman" panose="02020603050405020304" pitchFamily="18" charset="0"/>
              <a:buNone/>
            </a:pPr>
            <a:r>
              <a:rPr lang="en-US" altLang="zh-CN" sz="1452" b="1">
                <a:solidFill>
                  <a:schemeClr val="tx1"/>
                </a:solidFill>
                <a:latin typeface="Times New Roman" panose="02020603050405020304" pitchFamily="18" charset="0"/>
                <a:ea typeface="Bitstream Vera Sans"/>
                <a:cs typeface="Bitstream Vera Sans"/>
              </a:rPr>
              <a:t>To be submitted to </a:t>
            </a:r>
            <a:r>
              <a:rPr lang="it-IT" altLang="zh-CN" sz="1452" b="1">
                <a:solidFill>
                  <a:schemeClr val="tx1"/>
                </a:solidFill>
                <a:latin typeface="Times New Roman" panose="02020603050405020304" pitchFamily="18" charset="0"/>
                <a:ea typeface="Bitstream Vera Sans"/>
                <a:cs typeface="Bitstream Vera Sans"/>
              </a:rPr>
              <a:t>ApJ</a:t>
            </a:r>
          </a:p>
        </p:txBody>
      </p:sp>
      <p:pic>
        <p:nvPicPr>
          <p:cNvPr id="1741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360" y="1130519"/>
            <a:ext cx="4949800" cy="279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7" name="Text Box 10"/>
          <p:cNvSpPr txBox="1">
            <a:spLocks noChangeArrowheads="1"/>
          </p:cNvSpPr>
          <p:nvPr/>
        </p:nvSpPr>
        <p:spPr bwMode="auto">
          <a:xfrm>
            <a:off x="6258738" y="3840884"/>
            <a:ext cx="2687322" cy="2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238" tIns="37620" rIns="75238" bIns="37620">
            <a:spAutoFit/>
          </a:bodyPr>
          <a:lstStyle>
            <a:lvl1pPr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>
              <a:lnSpc>
                <a:spcPct val="100000"/>
              </a:lnSpc>
              <a:buSzPct val="100000"/>
              <a:buFont typeface="Times New Roman" panose="02020603050405020304" pitchFamily="18" charset="0"/>
              <a:buNone/>
            </a:pPr>
            <a:r>
              <a:rPr lang="en-US" altLang="zh-CN" sz="1452" b="1" i="1"/>
              <a:t>Science </a:t>
            </a:r>
            <a:r>
              <a:rPr lang="en-US" altLang="zh-CN" sz="1452" b="1"/>
              <a:t>334, 1103 (2011)</a:t>
            </a:r>
            <a:endParaRPr lang="it-IT" altLang="zh-CN" sz="1452" b="1">
              <a:solidFill>
                <a:schemeClr val="tx1"/>
              </a:solidFill>
              <a:latin typeface="Times New Roman" panose="02020603050405020304" pitchFamily="18" charset="0"/>
              <a:ea typeface="Bitstream Vera Sans"/>
              <a:cs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5400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/>
          <p:cNvGrpSpPr/>
          <p:nvPr/>
        </p:nvGrpSpPr>
        <p:grpSpPr>
          <a:xfrm>
            <a:off x="285710" y="3526045"/>
            <a:ext cx="11434236" cy="2974790"/>
            <a:chOff x="214282" y="2941107"/>
            <a:chExt cx="8575677" cy="3916894"/>
          </a:xfrm>
        </p:grpSpPr>
        <p:pic>
          <p:nvPicPr>
            <p:cNvPr id="1064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43234"/>
            <a:stretch>
              <a:fillRect/>
            </a:stretch>
          </p:blipFill>
          <p:spPr bwMode="auto">
            <a:xfrm>
              <a:off x="214282" y="3000373"/>
              <a:ext cx="8575677" cy="385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直接箭头连接符 4"/>
            <p:cNvCxnSpPr/>
            <p:nvPr/>
          </p:nvCxnSpPr>
          <p:spPr>
            <a:xfrm flipV="1">
              <a:off x="4713503" y="3319709"/>
              <a:ext cx="0" cy="15841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 rot="10800000">
              <a:off x="4418837" y="3676949"/>
              <a:ext cx="346249" cy="9320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dirty="0" smtClean="0"/>
                <a:t>7.6kpc</a:t>
              </a:r>
              <a:endParaRPr lang="zh-CN" altLang="en-US" dirty="0"/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H="1" flipV="1">
              <a:off x="4822794" y="3319709"/>
              <a:ext cx="1368152" cy="1584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397393" y="4499828"/>
              <a:ext cx="487153" cy="486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42°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246730" y="3460368"/>
              <a:ext cx="324036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5182834" y="3284984"/>
              <a:ext cx="2232248" cy="3096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368071">
              <a:off x="3739392" y="2941107"/>
              <a:ext cx="2701377" cy="1127904"/>
            </a:xfrm>
            <a:prstGeom prst="triangle">
              <a:avLst>
                <a:gd name="adj" fmla="val 20102"/>
              </a:avLst>
            </a:prstGeom>
            <a:solidFill>
              <a:schemeClr val="accent3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03504" y="2996952"/>
              <a:ext cx="1041343" cy="486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chemeClr val="accent3">
                      <a:lumMod val="75000"/>
                    </a:schemeClr>
                  </a:solidFill>
                </a:rPr>
                <a:t>LHAASO FOV</a:t>
              </a:r>
              <a:endParaRPr lang="zh-CN" alt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4030661" y="4149080"/>
              <a:ext cx="14774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280" b="56766"/>
          <a:stretch>
            <a:fillRect/>
          </a:stretch>
        </p:blipFill>
        <p:spPr bwMode="auto">
          <a:xfrm>
            <a:off x="44728" y="62392"/>
            <a:ext cx="12147272" cy="329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直接连接符 15"/>
          <p:cNvCxnSpPr/>
          <p:nvPr/>
        </p:nvCxnSpPr>
        <p:spPr>
          <a:xfrm>
            <a:off x="5619747" y="4570420"/>
            <a:ext cx="17145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4667240" y="3901770"/>
            <a:ext cx="3143272" cy="22860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26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 idx="4294967295"/>
          </p:nvPr>
        </p:nvSpPr>
        <p:spPr bwMode="auto">
          <a:xfrm>
            <a:off x="1981200" y="-214313"/>
            <a:ext cx="8229600" cy="1143001"/>
          </a:xfrm>
        </p:spPr>
        <p:txBody>
          <a:bodyPr vert="horz" wrap="square" lIns="91440" tIns="45720" rIns="91440" bIns="9144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600"/>
              <a:t>4. Galactic plane diffuse gamma-ray</a:t>
            </a:r>
            <a:endParaRPr lang="zh-CN" altLang="en-US" sz="3600"/>
          </a:p>
        </p:txBody>
      </p:sp>
      <p:sp>
        <p:nvSpPr>
          <p:cNvPr id="40962" name="内容占位符 2"/>
          <p:cNvSpPr>
            <a:spLocks noGrp="1"/>
          </p:cNvSpPr>
          <p:nvPr>
            <p:ph sz="quarter" idx="4294967295"/>
          </p:nvPr>
        </p:nvSpPr>
        <p:spPr>
          <a:xfrm>
            <a:off x="1992313" y="4194176"/>
            <a:ext cx="8101012" cy="1827213"/>
          </a:xfrm>
        </p:spPr>
        <p:txBody>
          <a:bodyPr>
            <a:normAutofit lnSpcReduction="10000"/>
          </a:bodyPr>
          <a:lstStyle/>
          <a:p>
            <a:pPr marL="273050" indent="-273050"/>
            <a:r>
              <a:rPr lang="en-US" altLang="zh-CN" b="1" smtClean="0"/>
              <a:t>Diffuse gamma rays produced by interactions of cosmic rays with the interstellar medium and radiation fields. They can be used to </a:t>
            </a:r>
            <a:r>
              <a:rPr lang="en-US" altLang="zh-CN" b="1" smtClean="0">
                <a:solidFill>
                  <a:srgbClr val="FC2812"/>
                </a:solidFill>
              </a:rPr>
              <a:t>probe the cosmic ray spectrum and density throughout the whole Galaxy</a:t>
            </a:r>
            <a:r>
              <a:rPr lang="en-US" altLang="zh-CN" b="1" smtClean="0"/>
              <a:t>.</a:t>
            </a:r>
          </a:p>
        </p:txBody>
      </p:sp>
      <p:grpSp>
        <p:nvGrpSpPr>
          <p:cNvPr id="40963" name="组合 11"/>
          <p:cNvGrpSpPr>
            <a:grpSpLocks/>
          </p:cNvGrpSpPr>
          <p:nvPr/>
        </p:nvGrpSpPr>
        <p:grpSpPr bwMode="auto">
          <a:xfrm>
            <a:off x="2495550" y="1125538"/>
            <a:ext cx="7215188" cy="2786062"/>
            <a:chOff x="2714580" y="2229212"/>
            <a:chExt cx="6429420" cy="3071834"/>
          </a:xfrm>
        </p:grpSpPr>
        <p:sp>
          <p:nvSpPr>
            <p:cNvPr id="11" name="矩形 10"/>
            <p:cNvSpPr/>
            <p:nvPr/>
          </p:nvSpPr>
          <p:spPr>
            <a:xfrm>
              <a:off x="2714580" y="2229212"/>
              <a:ext cx="6429420" cy="30718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40966" name="Group 24"/>
            <p:cNvGrpSpPr>
              <a:grpSpLocks/>
            </p:cNvGrpSpPr>
            <p:nvPr/>
          </p:nvGrpSpPr>
          <p:grpSpPr bwMode="auto">
            <a:xfrm>
              <a:off x="2857488" y="2327267"/>
              <a:ext cx="6111876" cy="2667553"/>
              <a:chOff x="2505" y="549"/>
              <a:chExt cx="3850" cy="1562"/>
            </a:xfrm>
          </p:grpSpPr>
          <p:pic>
            <p:nvPicPr>
              <p:cNvPr id="40967" name="Picture 5" descr="ics_isotropic_healpix_53_6302029RG_EGRET_o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8800"/>
              <a:stretch>
                <a:fillRect/>
              </a:stretch>
            </p:blipFill>
            <p:spPr bwMode="auto">
              <a:xfrm>
                <a:off x="2505" y="849"/>
                <a:ext cx="1735" cy="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68" name="Picture 6" descr="bremss_healpix_53_6302029RG_EGRET_o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9091"/>
              <a:stretch>
                <a:fillRect/>
              </a:stretch>
            </p:blipFill>
            <p:spPr bwMode="auto">
              <a:xfrm>
                <a:off x="3498" y="849"/>
                <a:ext cx="1735" cy="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69" name="Picture 7" descr="pi0_decay_healpix_53_6302029RG_EGRET_o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-3497"/>
              <a:stretch>
                <a:fillRect/>
              </a:stretch>
            </p:blipFill>
            <p:spPr bwMode="auto">
              <a:xfrm>
                <a:off x="4620" y="828"/>
                <a:ext cx="1735" cy="10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 Box 12"/>
              <p:cNvSpPr txBox="1">
                <a:spLocks noChangeArrowheads="1"/>
              </p:cNvSpPr>
              <p:nvPr/>
            </p:nvSpPr>
            <p:spPr bwMode="auto">
              <a:xfrm>
                <a:off x="2736" y="549"/>
                <a:ext cx="3252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Inverse Compton                               </a:t>
                </a:r>
                <a:r>
                  <a:rPr lang="en-US" altLang="zh-CN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p</a:t>
                </a:r>
                <a:r>
                  <a:rPr lang="en-US" altLang="zh-CN" sz="2000" baseline="30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0</a:t>
                </a:r>
                <a:r>
                  <a:rPr lang="en-US" altLang="zh-CN" sz="20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-decay</a:t>
                </a:r>
              </a:p>
            </p:txBody>
          </p:sp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>
                <a:off x="3818" y="1855"/>
                <a:ext cx="118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20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Bremsstrahlung</a:t>
                </a:r>
                <a:endParaRPr lang="en-US" altLang="zh-CN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85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/>
          </p:cNvSpPr>
          <p:nvPr>
            <p:ph type="title" idx="4294967295"/>
          </p:nvPr>
        </p:nvSpPr>
        <p:spPr>
          <a:xfrm>
            <a:off x="534390" y="113773"/>
            <a:ext cx="9221035" cy="787762"/>
          </a:xfrm>
          <a:solidFill>
            <a:srgbClr val="C0C0C0"/>
          </a:solidFill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81622" tIns="42443" rIns="81622" bIns="42443" rtlCol="0" anchor="ctr">
            <a:normAutofit fontScale="90000"/>
          </a:bodyPr>
          <a:lstStyle/>
          <a:p>
            <a:pPr defTabSz="407529">
              <a:lnSpc>
                <a:spcPct val="120000"/>
              </a:lnSpc>
              <a:spcBef>
                <a:spcPts val="204"/>
              </a:spcBef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1106" algn="l"/>
                <a:tab pos="2851556" algn="l"/>
                <a:tab pos="3259128" algn="l"/>
                <a:tab pos="3665259" algn="l"/>
                <a:tab pos="4074270" algn="l"/>
                <a:tab pos="4481840" algn="l"/>
                <a:tab pos="4889412" algn="l"/>
                <a:tab pos="5294102" algn="l"/>
                <a:tab pos="5704553" algn="l"/>
                <a:tab pos="6112124" algn="l"/>
                <a:tab pos="6518255" algn="l"/>
                <a:tab pos="6924385" algn="l"/>
                <a:tab pos="7334837" algn="l"/>
                <a:tab pos="7742408" algn="l"/>
                <a:tab pos="8147099" algn="l"/>
              </a:tabLst>
              <a:defRPr/>
            </a:pPr>
            <a:r>
              <a:rPr lang="en-US" altLang="zh-CN" sz="3629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Diffuse </a:t>
            </a:r>
            <a:r>
              <a:rPr lang="el-GR" altLang="zh-CN" sz="3629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γ</a:t>
            </a:r>
            <a:r>
              <a:rPr lang="en-US" altLang="zh-CN" sz="3629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zh-CN" sz="3629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rays: EGRET, FERMI, ARGO-YBJ and MILAGRO </a:t>
            </a:r>
            <a:endParaRPr lang="en-US" altLang="zh-CN" sz="3629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2662680" y="5949266"/>
            <a:ext cx="7312593" cy="42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10" rIns="91419" bIns="45710">
            <a:spAutoFit/>
          </a:bodyPr>
          <a:lstStyle>
            <a:lvl1pPr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64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64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64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64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en-US" altLang="zh-CN" sz="2177" b="1" dirty="0" smtClean="0">
                <a:solidFill>
                  <a:srgbClr val="FC2812"/>
                </a:solidFill>
              </a:rPr>
              <a:t>From 30MeV to 20TeV, traces CR propagation well.  </a:t>
            </a:r>
            <a:endParaRPr lang="zh-CN" altLang="en-US" sz="2177" dirty="0">
              <a:solidFill>
                <a:srgbClr val="292934"/>
              </a:solidFill>
            </a:endParaRP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70" y="1660496"/>
            <a:ext cx="2485701" cy="4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3310" y="1699380"/>
            <a:ext cx="2667160" cy="36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689" y="1646093"/>
            <a:ext cx="2105501" cy="39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7665" y="2546188"/>
            <a:ext cx="4612805" cy="340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521" y="2546188"/>
            <a:ext cx="4355017" cy="324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5" name="Line 3"/>
          <p:cNvSpPr>
            <a:spLocks noChangeShapeType="1"/>
          </p:cNvSpPr>
          <p:nvPr/>
        </p:nvSpPr>
        <p:spPr bwMode="auto">
          <a:xfrm>
            <a:off x="1523521" y="1087315"/>
            <a:ext cx="9144960" cy="1440"/>
          </a:xfrm>
          <a:prstGeom prst="line">
            <a:avLst/>
          </a:prstGeom>
          <a:noFill/>
          <a:ln w="57240">
            <a:solidFill>
              <a:srgbClr val="003366"/>
            </a:solidFill>
            <a:miter lim="800000"/>
            <a:headEnd/>
            <a:tailEnd/>
          </a:ln>
          <a:effectLst>
            <a:outerShdw dist="17819" dir="2700000" algn="ctr" rotWithShape="0">
              <a:srgbClr val="EAEAEA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2944" tIns="41473" rIns="82944" bIns="41473"/>
          <a:lstStyle/>
          <a:p>
            <a:endParaRPr lang="zh-CN" altLang="en-US" sz="1633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5227589" y="6472040"/>
            <a:ext cx="2638357" cy="3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238" tIns="37620" rIns="75238" bIns="37620">
            <a:spAutoFit/>
          </a:bodyPr>
          <a:lstStyle>
            <a:lvl1pPr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07988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07988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>
              <a:lnSpc>
                <a:spcPct val="100000"/>
              </a:lnSpc>
              <a:buSzPct val="100000"/>
              <a:buFont typeface="Times New Roman" panose="02020603050405020304" pitchFamily="18" charset="0"/>
              <a:buNone/>
            </a:pPr>
            <a:r>
              <a:rPr lang="en-US" altLang="zh-CN" sz="1633" b="1">
                <a:solidFill>
                  <a:schemeClr val="tx1"/>
                </a:solidFill>
                <a:latin typeface="Times New Roman" panose="02020603050405020304" pitchFamily="18" charset="0"/>
                <a:ea typeface="Bitstream Vera Sans"/>
                <a:cs typeface="Bitstream Vera Sans"/>
              </a:rPr>
              <a:t>To be submitted to </a:t>
            </a:r>
            <a:r>
              <a:rPr lang="it-IT" altLang="zh-CN" sz="1633" b="1">
                <a:solidFill>
                  <a:schemeClr val="tx1"/>
                </a:solidFill>
                <a:latin typeface="Times New Roman" panose="02020603050405020304" pitchFamily="18" charset="0"/>
                <a:ea typeface="Bitstream Vera Sans"/>
                <a:cs typeface="Bitstream Vera Sans"/>
              </a:rPr>
              <a:t>ApJ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15080" y="2147291"/>
            <a:ext cx="7312593" cy="42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10" rIns="91419" bIns="45710">
            <a:spAutoFit/>
          </a:bodyPr>
          <a:lstStyle>
            <a:lvl1pPr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006475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064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064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064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064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en-US" altLang="zh-CN" sz="2177" b="1" dirty="0" smtClean="0">
                <a:solidFill>
                  <a:srgbClr val="FC2812"/>
                </a:solidFill>
              </a:rPr>
              <a:t>Cygnus region                           </a:t>
            </a:r>
            <a:endParaRPr lang="zh-CN" altLang="en-US" sz="2177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58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2"/>
          <p:cNvSpPr>
            <a:spLocks noGrp="1"/>
          </p:cNvSpPr>
          <p:nvPr>
            <p:ph type="title" idx="4294967295"/>
          </p:nvPr>
        </p:nvSpPr>
        <p:spPr bwMode="auto">
          <a:xfrm>
            <a:off x="838200" y="210750"/>
            <a:ext cx="10515600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zh-CN" b="1" dirty="0" smtClean="0"/>
              <a:t>4. AGNs</a:t>
            </a:r>
            <a:endParaRPr lang="zh-CN" altLang="en-US" b="1" dirty="0" smtClean="0"/>
          </a:p>
        </p:txBody>
      </p:sp>
      <p:pic>
        <p:nvPicPr>
          <p:cNvPr id="23554" name="图片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651" y="1484314"/>
            <a:ext cx="39608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21"/>
          <p:cNvSpPr txBox="1">
            <a:spLocks noChangeArrowheads="1"/>
          </p:cNvSpPr>
          <p:nvPr/>
        </p:nvSpPr>
        <p:spPr bwMode="auto">
          <a:xfrm>
            <a:off x="1774826" y="4724400"/>
            <a:ext cx="88931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/>
              <a:t>Different models will predict different correlations between low and high energy components. Thus, </a:t>
            </a:r>
            <a:r>
              <a:rPr lang="en-US" altLang="zh-CN" sz="2400" b="1">
                <a:solidFill>
                  <a:srgbClr val="FC2812"/>
                </a:solidFill>
              </a:rPr>
              <a:t>long-term continuously multi-wavelength observations, especially at X-ray and TeV band,</a:t>
            </a:r>
            <a:r>
              <a:rPr lang="en-US" altLang="zh-CN" sz="2400"/>
              <a:t> are crucial to understand the emission mechanisms and underline processes of the outbursts.</a:t>
            </a:r>
            <a:endParaRPr lang="zh-CN" altLang="en-US" sz="2400"/>
          </a:p>
        </p:txBody>
      </p:sp>
      <p:grpSp>
        <p:nvGrpSpPr>
          <p:cNvPr id="22550" name="Group 22"/>
          <p:cNvGrpSpPr>
            <a:grpSpLocks/>
          </p:cNvGrpSpPr>
          <p:nvPr/>
        </p:nvGrpSpPr>
        <p:grpSpPr bwMode="auto">
          <a:xfrm>
            <a:off x="3790950" y="908051"/>
            <a:ext cx="6877050" cy="3833813"/>
            <a:chOff x="1292" y="845"/>
            <a:chExt cx="4332" cy="2415"/>
          </a:xfrm>
        </p:grpSpPr>
        <p:grpSp>
          <p:nvGrpSpPr>
            <p:cNvPr id="23557" name="Group 16"/>
            <p:cNvGrpSpPr>
              <a:grpSpLocks/>
            </p:cNvGrpSpPr>
            <p:nvPr/>
          </p:nvGrpSpPr>
          <p:grpSpPr bwMode="auto">
            <a:xfrm>
              <a:off x="1292" y="845"/>
              <a:ext cx="4332" cy="2415"/>
              <a:chOff x="1292" y="845"/>
              <a:chExt cx="4332" cy="2415"/>
            </a:xfrm>
          </p:grpSpPr>
          <p:pic>
            <p:nvPicPr>
              <p:cNvPr id="23559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334" y="845"/>
                <a:ext cx="2290" cy="2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560" name="组合 7"/>
              <p:cNvGrpSpPr>
                <a:grpSpLocks/>
              </p:cNvGrpSpPr>
              <p:nvPr/>
            </p:nvGrpSpPr>
            <p:grpSpPr bwMode="auto">
              <a:xfrm>
                <a:off x="1292" y="1389"/>
                <a:ext cx="2218" cy="934"/>
                <a:chOff x="2123728" y="3242320"/>
                <a:chExt cx="3521361" cy="1482824"/>
              </a:xfrm>
            </p:grpSpPr>
            <p:sp>
              <p:nvSpPr>
                <p:cNvPr id="2" name="椭圆 1"/>
                <p:cNvSpPr/>
                <p:nvPr/>
              </p:nvSpPr>
              <p:spPr>
                <a:xfrm>
                  <a:off x="2123728" y="3242320"/>
                  <a:ext cx="1079588" cy="1482824"/>
                </a:xfrm>
                <a:prstGeom prst="ellipse">
                  <a:avLst/>
                </a:prstGeom>
                <a:solidFill>
                  <a:srgbClr val="FF0000">
                    <a:alpha val="4000"/>
                  </a:srgbClr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cxnSp>
              <p:nvCxnSpPr>
                <p:cNvPr id="6" name="直接箭头连接符 5"/>
                <p:cNvCxnSpPr>
                  <a:stCxn id="2" idx="6"/>
                </p:cNvCxnSpPr>
                <p:nvPr/>
              </p:nvCxnSpPr>
              <p:spPr>
                <a:xfrm>
                  <a:off x="3203316" y="3983733"/>
                  <a:ext cx="2441773" cy="201625"/>
                </a:xfrm>
                <a:prstGeom prst="straightConnector1">
                  <a:avLst/>
                </a:prstGeom>
                <a:ln w="38100" cmpd="sng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558" name="TextBox 8"/>
            <p:cNvSpPr txBox="1">
              <a:spLocks noChangeArrowheads="1"/>
            </p:cNvSpPr>
            <p:nvPr/>
          </p:nvSpPr>
          <p:spPr bwMode="auto">
            <a:xfrm>
              <a:off x="4785" y="1344"/>
              <a:ext cx="5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5400" b="1">
                  <a:solidFill>
                    <a:srgbClr val="FF0000"/>
                  </a:solidFill>
                  <a:latin typeface="Book Antiqua" pitchFamily="18" charset="0"/>
                </a:rPr>
                <a:t>？</a:t>
              </a:r>
            </a:p>
          </p:txBody>
        </p:sp>
      </p:grp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7931150" y="908051"/>
            <a:ext cx="273685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solidFill>
                  <a:srgbClr val="FC2812"/>
                </a:solidFill>
              </a:rPr>
              <a:t>Leptonic SSC, EC? Hadronic?</a:t>
            </a:r>
          </a:p>
          <a:p>
            <a:pPr>
              <a:spcBef>
                <a:spcPct val="50000"/>
              </a:spcBef>
            </a:pPr>
            <a:endParaRPr lang="zh-CN" altLang="en-US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17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97200"/>
            <a:ext cx="91440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333375"/>
            <a:ext cx="8229600" cy="863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CN" sz="3200">
                <a:solidFill>
                  <a:srgbClr val="1E47F6"/>
                </a:solidFill>
              </a:rPr>
              <a:t>Mrk421</a:t>
            </a:r>
            <a:endParaRPr lang="zh-CN" altLang="en-US" sz="3200">
              <a:solidFill>
                <a:srgbClr val="1E47F6"/>
              </a:solidFill>
            </a:endParaRPr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1992314" y="1125538"/>
            <a:ext cx="8135937" cy="1295400"/>
          </a:xfrm>
        </p:spPr>
        <p:txBody>
          <a:bodyPr/>
          <a:lstStyle/>
          <a:p>
            <a:pPr eaLnBrk="1" hangingPunct="1"/>
            <a:r>
              <a:rPr lang="en-US" altLang="en-US">
                <a:ea typeface="方正舒体" pitchFamily="2" charset="-122"/>
              </a:rPr>
              <a:t>An excellent candidate to study the jets of AGN.</a:t>
            </a:r>
            <a:r>
              <a:rPr lang="en-US" altLang="zh-CN"/>
              <a:t> </a:t>
            </a:r>
            <a:r>
              <a:rPr lang="en-US" altLang="en-US">
                <a:ea typeface="方正舒体" pitchFamily="2" charset="-122"/>
              </a:rPr>
              <a:t> With frequent major outbursts about once every two years.</a:t>
            </a:r>
            <a:endParaRPr lang="zh-CN" altLang="en-US"/>
          </a:p>
        </p:txBody>
      </p:sp>
      <p:sp>
        <p:nvSpPr>
          <p:cNvPr id="24580" name="Text Box 14"/>
          <p:cNvSpPr txBox="1">
            <a:spLocks noChangeArrowheads="1"/>
          </p:cNvSpPr>
          <p:nvPr/>
        </p:nvSpPr>
        <p:spPr bwMode="auto">
          <a:xfrm>
            <a:off x="2566988" y="3429001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1E47F6"/>
                </a:solidFill>
              </a:rPr>
              <a:t>RXTE/2-12keV</a:t>
            </a:r>
          </a:p>
        </p:txBody>
      </p: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4656139" y="2420939"/>
            <a:ext cx="5724525" cy="1512887"/>
            <a:chOff x="1973" y="1525"/>
            <a:chExt cx="3606" cy="953"/>
          </a:xfrm>
        </p:grpSpPr>
        <p:sp>
          <p:nvSpPr>
            <p:cNvPr id="24582" name="Text Box 14"/>
            <p:cNvSpPr txBox="1">
              <a:spLocks noChangeArrowheads="1"/>
            </p:cNvSpPr>
            <p:nvPr/>
          </p:nvSpPr>
          <p:spPr bwMode="auto">
            <a:xfrm>
              <a:off x="1973" y="1525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C2812"/>
                  </a:solidFill>
                </a:rPr>
                <a:t>Tibet ASr</a:t>
              </a:r>
            </a:p>
          </p:txBody>
        </p:sp>
        <p:sp>
          <p:nvSpPr>
            <p:cNvPr id="24583" name="Text Box 14"/>
            <p:cNvSpPr txBox="1">
              <a:spLocks noChangeArrowheads="1"/>
            </p:cNvSpPr>
            <p:nvPr/>
          </p:nvSpPr>
          <p:spPr bwMode="auto">
            <a:xfrm>
              <a:off x="4059" y="1525"/>
              <a:ext cx="13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FC2812"/>
                  </a:solidFill>
                </a:rPr>
                <a:t>ARGO-YBJ</a:t>
              </a:r>
            </a:p>
          </p:txBody>
        </p:sp>
        <p:sp>
          <p:nvSpPr>
            <p:cNvPr id="24584" name="Line 20"/>
            <p:cNvSpPr>
              <a:spLocks noChangeShapeType="1"/>
            </p:cNvSpPr>
            <p:nvPr/>
          </p:nvSpPr>
          <p:spPr bwMode="auto">
            <a:xfrm flipH="1">
              <a:off x="2109" y="1706"/>
              <a:ext cx="136" cy="772"/>
            </a:xfrm>
            <a:prstGeom prst="line">
              <a:avLst/>
            </a:prstGeom>
            <a:noFill/>
            <a:ln w="9525">
              <a:solidFill>
                <a:srgbClr val="FC281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5" name="Line 21"/>
            <p:cNvSpPr>
              <a:spLocks noChangeShapeType="1"/>
            </p:cNvSpPr>
            <p:nvPr/>
          </p:nvSpPr>
          <p:spPr bwMode="auto">
            <a:xfrm flipH="1">
              <a:off x="4014" y="1706"/>
              <a:ext cx="181" cy="227"/>
            </a:xfrm>
            <a:prstGeom prst="line">
              <a:avLst/>
            </a:prstGeom>
            <a:noFill/>
            <a:ln w="9525">
              <a:solidFill>
                <a:srgbClr val="FC281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586" name="Line 22"/>
            <p:cNvSpPr>
              <a:spLocks noChangeShapeType="1"/>
            </p:cNvSpPr>
            <p:nvPr/>
          </p:nvSpPr>
          <p:spPr bwMode="auto">
            <a:xfrm>
              <a:off x="4921" y="1661"/>
              <a:ext cx="658" cy="227"/>
            </a:xfrm>
            <a:prstGeom prst="line">
              <a:avLst/>
            </a:prstGeom>
            <a:noFill/>
            <a:ln w="9525">
              <a:solidFill>
                <a:srgbClr val="FC281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430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2313" y="404813"/>
            <a:ext cx="8229600" cy="735012"/>
          </a:xfrm>
        </p:spPr>
        <p:txBody>
          <a:bodyPr/>
          <a:lstStyle/>
          <a:p>
            <a:pPr>
              <a:defRPr/>
            </a:pPr>
            <a:r>
              <a:rPr lang="en-US" altLang="zh-CN" dirty="0" smtClean="0"/>
              <a:t>ARGO-YBJ observation</a:t>
            </a:r>
            <a:endParaRPr lang="zh-CN" altLang="en-US" dirty="0"/>
          </a:p>
        </p:txBody>
      </p:sp>
      <p:sp>
        <p:nvSpPr>
          <p:cNvPr id="26626" name="内容占位符 2"/>
          <p:cNvSpPr>
            <a:spLocks noGrp="1"/>
          </p:cNvSpPr>
          <p:nvPr>
            <p:ph idx="1"/>
          </p:nvPr>
        </p:nvSpPr>
        <p:spPr>
          <a:xfrm>
            <a:off x="1774826" y="1125539"/>
            <a:ext cx="8569325" cy="13668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>
                <a:solidFill>
                  <a:srgbClr val="FC2812"/>
                </a:solidFill>
              </a:rPr>
              <a:t>A good several years long-term correlation between X-ray and TeV gamma-ray including both active and quiet phases.</a:t>
            </a:r>
            <a:r>
              <a:rPr lang="en-US" altLang="zh-CN" smtClean="0">
                <a:solidFill>
                  <a:srgbClr val="FC2812"/>
                </a:solidFill>
              </a:rPr>
              <a:t>  </a:t>
            </a:r>
            <a:endParaRPr lang="zh-CN" altLang="en-US" smtClean="0">
              <a:solidFill>
                <a:srgbClr val="FC2812"/>
              </a:solidFill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2647950"/>
            <a:ext cx="5148263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12"/>
          <p:cNvSpPr txBox="1">
            <a:spLocks noChangeArrowheads="1"/>
          </p:cNvSpPr>
          <p:nvPr/>
        </p:nvSpPr>
        <p:spPr bwMode="auto">
          <a:xfrm>
            <a:off x="3719514" y="6491288"/>
            <a:ext cx="4321175" cy="36671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anchorCtr="1">
            <a:spAutoFit/>
          </a:bodyPr>
          <a:lstStyle/>
          <a:p>
            <a:pPr defTabSz="449263" fontAlgn="t" hangingPunct="0">
              <a:buClr>
                <a:srgbClr val="000000"/>
              </a:buClr>
              <a:buSzPct val="45000"/>
            </a:pPr>
            <a:r>
              <a:rPr lang="en-US" altLang="en-US"/>
              <a:t>Bartoli</a:t>
            </a:r>
            <a:r>
              <a:rPr lang="en-US" altLang="zh-CN"/>
              <a:t> </a:t>
            </a:r>
            <a:r>
              <a:rPr lang="en-US" altLang="zh-CN" sz="1600"/>
              <a:t>et al. ApJ 734:110  (2011)</a:t>
            </a:r>
            <a:endParaRPr lang="zh-CN" altLang="en-US" sz="1600"/>
          </a:p>
        </p:txBody>
      </p: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2279650" y="2678114"/>
            <a:ext cx="8388350" cy="4179887"/>
            <a:chOff x="476" y="1687"/>
            <a:chExt cx="5284" cy="2633"/>
          </a:xfrm>
        </p:grpSpPr>
        <p:grpSp>
          <p:nvGrpSpPr>
            <p:cNvPr id="26634" name="Group 10"/>
            <p:cNvGrpSpPr>
              <a:grpSpLocks/>
            </p:cNvGrpSpPr>
            <p:nvPr/>
          </p:nvGrpSpPr>
          <p:grpSpPr bwMode="auto">
            <a:xfrm>
              <a:off x="476" y="1687"/>
              <a:ext cx="5284" cy="2633"/>
              <a:chOff x="476" y="1687"/>
              <a:chExt cx="5284" cy="2633"/>
            </a:xfrm>
          </p:grpSpPr>
          <p:pic>
            <p:nvPicPr>
              <p:cNvPr id="2662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37" y="1687"/>
                <a:ext cx="2423" cy="2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31" name="Oval 7"/>
              <p:cNvSpPr>
                <a:spLocks noChangeArrowheads="1"/>
              </p:cNvSpPr>
              <p:nvPr/>
            </p:nvSpPr>
            <p:spPr bwMode="auto">
              <a:xfrm>
                <a:off x="476" y="2750"/>
                <a:ext cx="499" cy="1088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31750">
                <a:solidFill>
                  <a:srgbClr val="FC281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632" name="Line 8"/>
              <p:cNvSpPr>
                <a:spLocks noChangeShapeType="1"/>
              </p:cNvSpPr>
              <p:nvPr/>
            </p:nvSpPr>
            <p:spPr bwMode="auto">
              <a:xfrm flipV="1">
                <a:off x="930" y="1797"/>
                <a:ext cx="2540" cy="1089"/>
              </a:xfrm>
              <a:prstGeom prst="line">
                <a:avLst/>
              </a:prstGeom>
              <a:noFill/>
              <a:ln w="9525">
                <a:solidFill>
                  <a:srgbClr val="FC281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6633" name="Line 9"/>
            <p:cNvSpPr>
              <a:spLocks noChangeShapeType="1"/>
            </p:cNvSpPr>
            <p:nvPr/>
          </p:nvSpPr>
          <p:spPr bwMode="auto">
            <a:xfrm>
              <a:off x="884" y="3793"/>
              <a:ext cx="2586" cy="227"/>
            </a:xfrm>
            <a:prstGeom prst="line">
              <a:avLst/>
            </a:prstGeom>
            <a:noFill/>
            <a:ln w="9525">
              <a:solidFill>
                <a:srgbClr val="FC281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985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348728" y="250587"/>
            <a:ext cx="7416779" cy="675431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22" tIns="42443" rIns="81622" bIns="42443" anchor="ctr"/>
          <a:lstStyle>
            <a:lvl1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  <a:lvl2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2pPr>
            <a:lvl3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3pPr>
            <a:lvl4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4pPr>
            <a:lvl5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5pPr>
            <a:lvl6pPr marL="4572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6pPr>
            <a:lvl7pPr marL="9144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7pPr>
            <a:lvl8pPr marL="13716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8pPr>
            <a:lvl9pPr marL="18288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407529">
              <a:lnSpc>
                <a:spcPct val="91000"/>
              </a:lnSpc>
              <a:defRPr/>
            </a:pPr>
            <a:r>
              <a:rPr lang="en-US" altLang="zh-CN" sz="3629" b="1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黑体" pitchFamily="2" charset="-122"/>
              </a:rPr>
              <a:t>Contenet</a:t>
            </a:r>
            <a:endParaRPr lang="zh-CN" altLang="en-GB" sz="3629" b="1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ea typeface="黑体" pitchFamily="2" charset="-122"/>
            </a:endParaRP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1523521" y="1087315"/>
            <a:ext cx="9144960" cy="1440"/>
          </a:xfrm>
          <a:prstGeom prst="line">
            <a:avLst/>
          </a:prstGeom>
          <a:noFill/>
          <a:ln w="57240">
            <a:solidFill>
              <a:srgbClr val="003366"/>
            </a:solidFill>
            <a:miter lim="800000"/>
            <a:headEnd/>
            <a:tailEnd/>
          </a:ln>
          <a:effectLst>
            <a:outerShdw dist="17819" dir="2700000" algn="ctr" rotWithShape="0">
              <a:srgbClr val="EAEAEA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2944" tIns="41473" rIns="82944" bIns="41473"/>
          <a:lstStyle/>
          <a:p>
            <a:endParaRPr lang="zh-CN" altLang="en-US" sz="1633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2273840" y="1780028"/>
            <a:ext cx="7375014" cy="383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22" tIns="42443" rIns="81622" bIns="42443">
            <a:spAutoFit/>
          </a:bodyPr>
          <a:lstStyle/>
          <a:p>
            <a:pPr defTabSz="407529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  <a:tabLst>
                <a:tab pos="0" algn="l"/>
                <a:tab pos="406089" algn="l"/>
                <a:tab pos="813618" algn="l"/>
                <a:tab pos="1221146" algn="l"/>
                <a:tab pos="1628674" algn="l"/>
                <a:tab pos="2036203" algn="l"/>
                <a:tab pos="2440852" algn="l"/>
                <a:tab pos="2851261" algn="l"/>
                <a:tab pos="3258790" algn="l"/>
                <a:tab pos="3664879" algn="l"/>
                <a:tab pos="4073848" algn="l"/>
                <a:tab pos="4481376" algn="l"/>
                <a:tab pos="4888905" algn="l"/>
                <a:tab pos="5293553" algn="l"/>
                <a:tab pos="5703963" algn="l"/>
                <a:tab pos="6111490" algn="l"/>
                <a:tab pos="6517579" algn="l"/>
                <a:tab pos="6923668" algn="l"/>
                <a:tab pos="7334077" algn="l"/>
                <a:tab pos="7741605" algn="l"/>
                <a:tab pos="8146254" algn="l"/>
              </a:tabLst>
              <a:defRPr/>
            </a:pPr>
            <a:r>
              <a:rPr lang="en-GB" altLang="zh-CN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  </a:t>
            </a:r>
            <a:r>
              <a:rPr lang="en-US" altLang="zh-CN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1. </a:t>
            </a: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Major Observers</a:t>
            </a:r>
            <a:endParaRPr lang="en-GB" altLang="zh-CN" sz="3266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  <a:p>
            <a:pPr defTabSz="407529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  <a:tabLst>
                <a:tab pos="0" algn="l"/>
                <a:tab pos="406089" algn="l"/>
                <a:tab pos="813618" algn="l"/>
                <a:tab pos="1221146" algn="l"/>
                <a:tab pos="1628674" algn="l"/>
                <a:tab pos="2036203" algn="l"/>
                <a:tab pos="2440852" algn="l"/>
                <a:tab pos="2851261" algn="l"/>
                <a:tab pos="3258790" algn="l"/>
                <a:tab pos="3664879" algn="l"/>
                <a:tab pos="4073848" algn="l"/>
                <a:tab pos="4481376" algn="l"/>
                <a:tab pos="4888905" algn="l"/>
                <a:tab pos="5293553" algn="l"/>
                <a:tab pos="5703963" algn="l"/>
                <a:tab pos="6111490" algn="l"/>
                <a:tab pos="6517579" algn="l"/>
                <a:tab pos="6923668" algn="l"/>
                <a:tab pos="7334077" algn="l"/>
                <a:tab pos="7741605" algn="l"/>
                <a:tab pos="8146254" algn="l"/>
              </a:tabLst>
              <a:defRPr/>
            </a:pPr>
            <a:r>
              <a:rPr lang="zh-CN" altLang="en-GB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  </a:t>
            </a:r>
            <a:r>
              <a:rPr lang="en-US" altLang="zh-CN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2. </a:t>
            </a: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The Sky</a:t>
            </a:r>
            <a:endParaRPr lang="en-GB" altLang="zh-CN" sz="3266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  <a:p>
            <a:pPr defTabSz="407529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  <a:tabLst>
                <a:tab pos="0" algn="l"/>
                <a:tab pos="406089" algn="l"/>
                <a:tab pos="813618" algn="l"/>
                <a:tab pos="1221146" algn="l"/>
                <a:tab pos="1628674" algn="l"/>
                <a:tab pos="2036203" algn="l"/>
                <a:tab pos="2440852" algn="l"/>
                <a:tab pos="2851261" algn="l"/>
                <a:tab pos="3258790" algn="l"/>
                <a:tab pos="3664879" algn="l"/>
                <a:tab pos="4073848" algn="l"/>
                <a:tab pos="4481376" algn="l"/>
                <a:tab pos="4888905" algn="l"/>
                <a:tab pos="5293553" algn="l"/>
                <a:tab pos="5703963" algn="l"/>
                <a:tab pos="6111490" algn="l"/>
                <a:tab pos="6517579" algn="l"/>
                <a:tab pos="6923668" algn="l"/>
                <a:tab pos="7334077" algn="l"/>
                <a:tab pos="7741605" algn="l"/>
                <a:tab pos="8146254" algn="l"/>
              </a:tabLst>
              <a:defRPr/>
            </a:pPr>
            <a:r>
              <a:rPr lang="zh-CN" altLang="en-GB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  </a:t>
            </a:r>
            <a:r>
              <a:rPr lang="en-US" altLang="zh-CN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3. </a:t>
            </a: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In Our Galaxy</a:t>
            </a:r>
            <a:endParaRPr lang="en-US" altLang="zh-CN" sz="3266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  <a:p>
            <a:pPr defTabSz="407529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  <a:tabLst>
                <a:tab pos="0" algn="l"/>
                <a:tab pos="406089" algn="l"/>
                <a:tab pos="813618" algn="l"/>
                <a:tab pos="1221146" algn="l"/>
                <a:tab pos="1628674" algn="l"/>
                <a:tab pos="2036203" algn="l"/>
                <a:tab pos="2440852" algn="l"/>
                <a:tab pos="2851261" algn="l"/>
                <a:tab pos="3258790" algn="l"/>
                <a:tab pos="3664879" algn="l"/>
                <a:tab pos="4073848" algn="l"/>
                <a:tab pos="4481376" algn="l"/>
                <a:tab pos="4888905" algn="l"/>
                <a:tab pos="5293553" algn="l"/>
                <a:tab pos="5703963" algn="l"/>
                <a:tab pos="6111490" algn="l"/>
                <a:tab pos="6517579" algn="l"/>
                <a:tab pos="6923668" algn="l"/>
                <a:tab pos="7334077" algn="l"/>
                <a:tab pos="7741605" algn="l"/>
                <a:tab pos="8146254" algn="l"/>
              </a:tabLst>
              <a:defRPr/>
            </a:pPr>
            <a:r>
              <a:rPr lang="en-US" altLang="zh-CN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  4. </a:t>
            </a: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Outside the Galaxy</a:t>
            </a:r>
            <a:endParaRPr lang="en-US" altLang="zh-CN" sz="3266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  <a:p>
            <a:pPr defTabSz="407529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  <a:tabLst>
                <a:tab pos="0" algn="l"/>
                <a:tab pos="406089" algn="l"/>
                <a:tab pos="813618" algn="l"/>
                <a:tab pos="1221146" algn="l"/>
                <a:tab pos="1628674" algn="l"/>
                <a:tab pos="2036203" algn="l"/>
                <a:tab pos="2440852" algn="l"/>
                <a:tab pos="2851261" algn="l"/>
                <a:tab pos="3258790" algn="l"/>
                <a:tab pos="3664879" algn="l"/>
                <a:tab pos="4073848" algn="l"/>
                <a:tab pos="4481376" algn="l"/>
                <a:tab pos="4888905" algn="l"/>
                <a:tab pos="5293553" algn="l"/>
                <a:tab pos="5703963" algn="l"/>
                <a:tab pos="6111490" algn="l"/>
                <a:tab pos="6517579" algn="l"/>
                <a:tab pos="6923668" algn="l"/>
                <a:tab pos="7334077" algn="l"/>
                <a:tab pos="7741605" algn="l"/>
                <a:tab pos="8146254" algn="l"/>
              </a:tabLst>
              <a:defRPr/>
            </a:pPr>
            <a:r>
              <a:rPr lang="en-US" altLang="zh-CN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  5. </a:t>
            </a: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Summary </a:t>
            </a:r>
            <a:endParaRPr lang="en-US" altLang="zh-CN" sz="3266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  <a:p>
            <a:pPr defTabSz="407529">
              <a:lnSpc>
                <a:spcPct val="120000"/>
              </a:lnSpc>
              <a:spcBef>
                <a:spcPts val="204"/>
              </a:spcBef>
              <a:buFont typeface="Wingdings" panose="05000000000000000000" pitchFamily="2" charset="2"/>
              <a:buChar char=""/>
              <a:tabLst>
                <a:tab pos="0" algn="l"/>
                <a:tab pos="406089" algn="l"/>
                <a:tab pos="813618" algn="l"/>
                <a:tab pos="1221146" algn="l"/>
                <a:tab pos="1628674" algn="l"/>
                <a:tab pos="2036203" algn="l"/>
                <a:tab pos="2440852" algn="l"/>
                <a:tab pos="2851261" algn="l"/>
                <a:tab pos="3258790" algn="l"/>
                <a:tab pos="3664879" algn="l"/>
                <a:tab pos="4073848" algn="l"/>
                <a:tab pos="4481376" algn="l"/>
                <a:tab pos="4888905" algn="l"/>
                <a:tab pos="5293553" algn="l"/>
                <a:tab pos="5703963" algn="l"/>
                <a:tab pos="6111490" algn="l"/>
                <a:tab pos="6517579" algn="l"/>
                <a:tab pos="6923668" algn="l"/>
                <a:tab pos="7334077" algn="l"/>
                <a:tab pos="7741605" algn="l"/>
                <a:tab pos="8146254" algn="l"/>
              </a:tabLst>
              <a:defRPr/>
            </a:pPr>
            <a:r>
              <a:rPr lang="en-US" altLang="zh-CN" sz="3266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  6. </a:t>
            </a: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Lookout</a:t>
            </a:r>
            <a:endParaRPr lang="en-GB" altLang="zh-CN" sz="3266" b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3175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2"/>
          <p:cNvSpPr>
            <a:spLocks noGrp="1"/>
          </p:cNvSpPr>
          <p:nvPr>
            <p:ph type="title"/>
          </p:nvPr>
        </p:nvSpPr>
        <p:spPr>
          <a:xfrm>
            <a:off x="651933" y="4256088"/>
            <a:ext cx="5545667" cy="2106612"/>
          </a:xfrm>
        </p:spPr>
        <p:txBody>
          <a:bodyPr/>
          <a:lstStyle/>
          <a:p>
            <a:pPr algn="l"/>
            <a:r>
              <a:rPr lang="en-US" altLang="zh-CN" sz="2000" dirty="0" smtClean="0">
                <a:solidFill>
                  <a:srgbClr val="1F497D"/>
                </a:solidFill>
                <a:latin typeface="Arial" charset="0"/>
                <a:ea typeface="ＭＳ Ｐゴシック" pitchFamily="34" charset="-128"/>
                <a:cs typeface="Arial" charset="0"/>
              </a:rPr>
              <a:t>Transient AGNs</a:t>
            </a:r>
            <a:r>
              <a:rPr lang="zh-CN" altLang="en-US" sz="2000" dirty="0" smtClean="0">
                <a:solidFill>
                  <a:srgbClr val="1F497D"/>
                </a:solidFill>
                <a:latin typeface="Arial" charset="0"/>
                <a:ea typeface="ＭＳ Ｐゴシック" pitchFamily="34" charset="-128"/>
                <a:cs typeface="Arial" charset="0"/>
              </a:rPr>
              <a:t>： </a:t>
            </a:r>
            <a:r>
              <a:rPr lang="en-US" altLang="zh-CN" sz="2000" dirty="0" smtClean="0">
                <a:solidFill>
                  <a:srgbClr val="1F497D"/>
                </a:solidFill>
                <a:latin typeface="Arial" charset="0"/>
                <a:ea typeface="ＭＳ Ｐゴシック" pitchFamily="34" charset="-128"/>
                <a:cs typeface="Arial" charset="0"/>
              </a:rPr>
              <a:t>Mrk501</a:t>
            </a:r>
            <a:r>
              <a:rPr lang="en-US" altLang="zh-CN" sz="1600" dirty="0" smtClean="0">
                <a:solidFill>
                  <a:srgbClr val="1F497D"/>
                </a:solidFill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US" altLang="zh-CN" sz="1600" dirty="0" smtClean="0">
                <a:solidFill>
                  <a:srgbClr val="1F497D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r>
              <a:rPr lang="en-US" altLang="zh-CN" sz="1600" dirty="0" smtClean="0">
                <a:solidFill>
                  <a:srgbClr val="1F497D"/>
                </a:solidFill>
                <a:latin typeface="Arial" charset="0"/>
                <a:ea typeface="ＭＳ Ｐゴシック" pitchFamily="34" charset="-128"/>
                <a:cs typeface="Arial" charset="0"/>
              </a:rPr>
              <a:t/>
            </a:r>
            <a:br>
              <a:rPr lang="en-US" altLang="zh-CN" sz="1600" dirty="0" smtClean="0">
                <a:solidFill>
                  <a:srgbClr val="1F497D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altLang="zh-CN" sz="1600" dirty="0" smtClean="0">
              <a:solidFill>
                <a:srgbClr val="1F497D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3867" y="319089"/>
            <a:ext cx="5761567" cy="652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4"/>
          <p:cNvGrpSpPr>
            <a:grpSpLocks/>
          </p:cNvGrpSpPr>
          <p:nvPr/>
        </p:nvGrpSpPr>
        <p:grpSpPr bwMode="auto">
          <a:xfrm>
            <a:off x="10703985" y="549275"/>
            <a:ext cx="1441449" cy="5183188"/>
            <a:chOff x="8100392" y="476672"/>
            <a:chExt cx="1080120" cy="5184576"/>
          </a:xfrm>
        </p:grpSpPr>
        <p:sp>
          <p:nvSpPr>
            <p:cNvPr id="9" name="爆炸形 1 3"/>
            <p:cNvSpPr/>
            <p:nvPr/>
          </p:nvSpPr>
          <p:spPr>
            <a:xfrm>
              <a:off x="8100392" y="476672"/>
              <a:ext cx="1008747" cy="1152834"/>
            </a:xfrm>
            <a:prstGeom prst="irregularSeal1">
              <a:avLst/>
            </a:prstGeom>
            <a:solidFill>
              <a:schemeClr val="accent1">
                <a:alpha val="31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爆炸形 1 7"/>
            <p:cNvSpPr/>
            <p:nvPr/>
          </p:nvSpPr>
          <p:spPr>
            <a:xfrm>
              <a:off x="8244725" y="4652915"/>
              <a:ext cx="935787" cy="1008333"/>
            </a:xfrm>
            <a:prstGeom prst="irregularSeal1">
              <a:avLst/>
            </a:prstGeom>
            <a:solidFill>
              <a:schemeClr val="accent1">
                <a:alpha val="31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3" name="Titre 1"/>
          <p:cNvSpPr txBox="1">
            <a:spLocks/>
          </p:cNvSpPr>
          <p:nvPr/>
        </p:nvSpPr>
        <p:spPr bwMode="auto">
          <a:xfrm>
            <a:off x="-46566" y="0"/>
            <a:ext cx="6430433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dirty="0">
                <a:solidFill>
                  <a:schemeClr val="tx2"/>
                </a:solidFill>
                <a:latin typeface="+mj-lt"/>
                <a:ea typeface="ＭＳ Ｐゴシック" pitchFamily="8" charset="-128"/>
                <a:cs typeface="ＭＳ Ｐゴシック" pitchFamily="8" charset="-128"/>
              </a:rPr>
              <a:t>Survey of transient </a:t>
            </a:r>
            <a:r>
              <a:rPr lang="en-US" sz="4400" dirty="0" err="1">
                <a:solidFill>
                  <a:schemeClr val="tx2"/>
                </a:solidFill>
                <a:latin typeface="+mj-lt"/>
                <a:ea typeface="ＭＳ Ｐゴシック" pitchFamily="8" charset="-128"/>
                <a:cs typeface="ＭＳ Ｐゴシック" pitchFamily="8" charset="-128"/>
              </a:rPr>
              <a:t>AGNs</a:t>
            </a:r>
            <a:endParaRPr lang="en-US" sz="4400" dirty="0">
              <a:solidFill>
                <a:schemeClr val="tx2"/>
              </a:solidFill>
              <a:latin typeface="+mj-lt"/>
              <a:ea typeface="ＭＳ Ｐゴシック" pitchFamily="8" charset="-128"/>
              <a:cs typeface="ＭＳ Ｐゴシック" pitchFamily="8" charset="-128"/>
            </a:endParaRPr>
          </a:p>
        </p:txBody>
      </p:sp>
      <p:pic>
        <p:nvPicPr>
          <p:cNvPr id="40966" name="Imag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933" y="1701800"/>
            <a:ext cx="5115984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5633" y="57150"/>
            <a:ext cx="9829800" cy="674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1" y="2895600"/>
            <a:ext cx="3503084" cy="2897188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000" smtClean="0"/>
              <a:t>The evolution </a:t>
            </a:r>
          </a:p>
          <a:p>
            <a:pPr>
              <a:buFontTx/>
              <a:buNone/>
            </a:pPr>
            <a:r>
              <a:rPr lang="en-US" altLang="zh-CN" sz="2000" smtClean="0"/>
              <a:t>of the Spectrum</a:t>
            </a:r>
          </a:p>
          <a:p>
            <a:pPr>
              <a:buFontTx/>
              <a:buNone/>
            </a:pPr>
            <a:r>
              <a:rPr lang="en-US" altLang="zh-CN" sz="2000" smtClean="0"/>
              <a:t>during flares</a:t>
            </a:r>
          </a:p>
          <a:p>
            <a:pPr>
              <a:buFontTx/>
              <a:buNone/>
            </a:pPr>
            <a:endParaRPr lang="en-US" altLang="zh-CN" sz="2000" smtClean="0"/>
          </a:p>
          <a:p>
            <a:pPr>
              <a:buFontTx/>
              <a:buNone/>
            </a:pPr>
            <a:r>
              <a:rPr lang="en-US" altLang="zh-CN" sz="2000" smtClean="0"/>
              <a:t>IGMF measurement</a:t>
            </a:r>
          </a:p>
          <a:p>
            <a:pPr>
              <a:buFontTx/>
              <a:buNone/>
            </a:pPr>
            <a:r>
              <a:rPr lang="en-US" altLang="zh-CN" sz="2000" smtClean="0"/>
              <a:t>Emitting Mechanism 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1" y="304800"/>
            <a:ext cx="2497667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1" y="2038351"/>
            <a:ext cx="252941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2011flare</a:t>
            </a:r>
          </a:p>
          <a:p>
            <a:pPr eaLnBrk="1" hangingPunct="1"/>
            <a:r>
              <a:rPr lang="en-US" altLang="zh-CN" b="1">
                <a:solidFill>
                  <a:srgbClr val="FF0000"/>
                </a:solidFill>
              </a:rPr>
              <a:t>S=7.7</a:t>
            </a:r>
            <a:r>
              <a:rPr lang="el-GR" altLang="zh-CN" b="1">
                <a:solidFill>
                  <a:srgbClr val="FF0000"/>
                </a:solidFill>
              </a:rPr>
              <a:t>σ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内容占位符 1"/>
          <p:cNvSpPr>
            <a:spLocks noGrp="1"/>
          </p:cNvSpPr>
          <p:nvPr>
            <p:ph idx="4294967295"/>
          </p:nvPr>
        </p:nvSpPr>
        <p:spPr>
          <a:xfrm>
            <a:off x="1774826" y="1052514"/>
            <a:ext cx="8569325" cy="2376487"/>
          </a:xfrm>
        </p:spPr>
        <p:txBody>
          <a:bodyPr>
            <a:normAutofit lnSpcReduction="10000"/>
          </a:bodyPr>
          <a:lstStyle/>
          <a:p>
            <a:pPr marL="365125" indent="-365125"/>
            <a:r>
              <a:rPr lang="en-US" altLang="zh-CN" sz="2200" b="1"/>
              <a:t>On their way from the AGNs to us, a fraction of the VHE gamma-rays are absorbed by the extragalactic background light (EBL), due to electron-positron pair production.</a:t>
            </a:r>
          </a:p>
          <a:p>
            <a:pPr marL="365125" indent="-365125"/>
            <a:r>
              <a:rPr lang="en-US" altLang="zh-CN" sz="2200" b="1">
                <a:solidFill>
                  <a:srgbClr val="FF0000"/>
                </a:solidFill>
              </a:rPr>
              <a:t>The imprint on VHE spectra can thus be used to probe the EBL density. </a:t>
            </a:r>
          </a:p>
          <a:p>
            <a:pPr marL="365125" indent="-365125"/>
            <a:r>
              <a:rPr lang="en-US" altLang="zh-CN" smtClean="0"/>
              <a:t>ARGO-YBJ observation on Mrk 501 2011-2012 flare favor least absorption EBL models.  </a:t>
            </a:r>
            <a:endParaRPr lang="zh-CN" altLang="en-US" sz="2200" b="1">
              <a:solidFill>
                <a:srgbClr val="FF0000"/>
              </a:solidFill>
            </a:endParaRPr>
          </a:p>
        </p:txBody>
      </p:sp>
      <p:sp>
        <p:nvSpPr>
          <p:cNvPr id="53251" name="标题 2"/>
          <p:cNvSpPr>
            <a:spLocks noGrp="1"/>
          </p:cNvSpPr>
          <p:nvPr>
            <p:ph type="title" idx="4294967295"/>
          </p:nvPr>
        </p:nvSpPr>
        <p:spPr bwMode="auto">
          <a:xfrm>
            <a:off x="1919288" y="188913"/>
            <a:ext cx="8229600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3600">
                <a:ea typeface="方正舒体" pitchFamily="2" charset="-122"/>
              </a:rPr>
              <a:t>Probing the EBL with VHE gamma-rays</a:t>
            </a:r>
            <a:endParaRPr lang="zh-CN" altLang="en-US" sz="3600"/>
          </a:p>
        </p:txBody>
      </p:sp>
      <p:grpSp>
        <p:nvGrpSpPr>
          <p:cNvPr id="31747" name="组合 4"/>
          <p:cNvGrpSpPr>
            <a:grpSpLocks/>
          </p:cNvGrpSpPr>
          <p:nvPr/>
        </p:nvGrpSpPr>
        <p:grpSpPr bwMode="auto">
          <a:xfrm>
            <a:off x="2279651" y="3833814"/>
            <a:ext cx="8201025" cy="3024187"/>
            <a:chOff x="763329" y="3717032"/>
            <a:chExt cx="8201158" cy="3023211"/>
          </a:xfrm>
        </p:grpSpPr>
        <p:pic>
          <p:nvPicPr>
            <p:cNvPr id="3174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3329" y="3717032"/>
              <a:ext cx="7776864" cy="302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84008" y="4221088"/>
              <a:ext cx="2080479" cy="203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5876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 bwMode="auto">
          <a:xfrm>
            <a:off x="1847851" y="533400"/>
            <a:ext cx="8569325" cy="9906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altLang="en-US" sz="3600">
                <a:ea typeface="方正舒体" pitchFamily="2" charset="-122"/>
              </a:rPr>
              <a:t>Probing the </a:t>
            </a:r>
            <a:r>
              <a:rPr lang="en-US" altLang="zh-CN" sz="3600"/>
              <a:t>intergalactic magnetic fields (IGMFs)</a:t>
            </a:r>
            <a:r>
              <a:rPr lang="en-US" altLang="en-US" sz="3600">
                <a:ea typeface="方正舒体" pitchFamily="2" charset="-122"/>
              </a:rPr>
              <a:t> </a:t>
            </a:r>
            <a:r>
              <a:rPr lang="en-US" altLang="zh-CN" sz="3600"/>
              <a:t> </a:t>
            </a:r>
            <a:r>
              <a:rPr lang="en-US" altLang="en-US" sz="3600">
                <a:ea typeface="方正舒体" pitchFamily="2" charset="-122"/>
              </a:rPr>
              <a:t>with VHE gamma-rays</a:t>
            </a:r>
            <a:endParaRPr lang="zh-CN" altLang="en-US" sz="3600"/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xfrm>
            <a:off x="1847850" y="1700213"/>
            <a:ext cx="4535488" cy="46799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CN" smtClean="0"/>
              <a:t>IF IGMF is weak, TeV flare could lead to delay GeV flare. </a:t>
            </a:r>
            <a:r>
              <a:rPr lang="en-US" altLang="zh-CN" smtClean="0">
                <a:solidFill>
                  <a:srgbClr val="FC2812"/>
                </a:solidFill>
              </a:rPr>
              <a:t>The GeV-TeV observation could be used to constrain IGMF.</a:t>
            </a:r>
            <a:r>
              <a:rPr lang="en-US" altLang="zh-CN" smtClean="0"/>
              <a:t> </a:t>
            </a:r>
          </a:p>
          <a:p>
            <a:pPr>
              <a:lnSpc>
                <a:spcPct val="90000"/>
              </a:lnSpc>
            </a:pPr>
            <a:endParaRPr lang="en-US" altLang="zh-CN" smtClean="0"/>
          </a:p>
          <a:p>
            <a:pPr>
              <a:lnSpc>
                <a:spcPct val="90000"/>
              </a:lnSpc>
            </a:pPr>
            <a:r>
              <a:rPr lang="en-US" altLang="zh-CN" smtClean="0"/>
              <a:t>According to Takahashi et al.(arXiv:1303.3069), IGMF B &lt; </a:t>
            </a:r>
            <a:r>
              <a:rPr lang="en-US" altLang="zh-CN" smtClean="0">
                <a:solidFill>
                  <a:srgbClr val="FC2812"/>
                </a:solidFill>
              </a:rPr>
              <a:t>10</a:t>
            </a:r>
            <a:r>
              <a:rPr lang="en-US" altLang="zh-CN" baseline="30000" smtClean="0">
                <a:solidFill>
                  <a:srgbClr val="FC2812"/>
                </a:solidFill>
              </a:rPr>
              <a:t>−20.5</a:t>
            </a:r>
            <a:r>
              <a:rPr lang="en-US" altLang="zh-CN" smtClean="0">
                <a:solidFill>
                  <a:srgbClr val="FC2812"/>
                </a:solidFill>
              </a:rPr>
              <a:t> G</a:t>
            </a:r>
            <a:r>
              <a:rPr lang="en-US" altLang="zh-CN" smtClean="0"/>
              <a:t> can be excluded at ∼ 4</a:t>
            </a:r>
            <a:r>
              <a:rPr lang="el-GR" altLang="zh-CN" smtClean="0">
                <a:cs typeface="Arial" charset="0"/>
              </a:rPr>
              <a:t>σ</a:t>
            </a:r>
            <a:r>
              <a:rPr lang="en-US" altLang="zh-CN" smtClean="0"/>
              <a:t> level using long-term, simultaneous </a:t>
            </a:r>
            <a:r>
              <a:rPr lang="en-US" altLang="zh-CN" smtClean="0">
                <a:solidFill>
                  <a:srgbClr val="FC2812"/>
                </a:solidFill>
              </a:rPr>
              <a:t>Fermi-LAT and   ARGO-YBJ</a:t>
            </a:r>
            <a:r>
              <a:rPr lang="en-US" altLang="zh-CN" smtClean="0"/>
              <a:t> observation on Mrk 421.</a:t>
            </a:r>
            <a:endParaRPr lang="zh-CN" altLang="en-US" smtClean="0"/>
          </a:p>
        </p:txBody>
      </p:sp>
      <p:grpSp>
        <p:nvGrpSpPr>
          <p:cNvPr id="32780" name="Group 12"/>
          <p:cNvGrpSpPr>
            <a:grpSpLocks/>
          </p:cNvGrpSpPr>
          <p:nvPr/>
        </p:nvGrpSpPr>
        <p:grpSpPr bwMode="auto">
          <a:xfrm>
            <a:off x="7319964" y="1628775"/>
            <a:ext cx="3652837" cy="4464050"/>
            <a:chOff x="3651" y="1026"/>
            <a:chExt cx="2301" cy="2812"/>
          </a:xfrm>
        </p:grpSpPr>
        <p:grpSp>
          <p:nvGrpSpPr>
            <p:cNvPr id="32777" name="Group 9"/>
            <p:cNvGrpSpPr>
              <a:grpSpLocks/>
            </p:cNvGrpSpPr>
            <p:nvPr/>
          </p:nvGrpSpPr>
          <p:grpSpPr bwMode="auto">
            <a:xfrm>
              <a:off x="3651" y="1026"/>
              <a:ext cx="2301" cy="2812"/>
              <a:chOff x="340" y="890"/>
              <a:chExt cx="2301" cy="3113"/>
            </a:xfrm>
          </p:grpSpPr>
          <p:pic>
            <p:nvPicPr>
              <p:cNvPr id="3277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1" y="890"/>
                <a:ext cx="1440" cy="3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775" name="TextBox 11"/>
              <p:cNvSpPr txBox="1">
                <a:spLocks noChangeArrowheads="1"/>
              </p:cNvSpPr>
              <p:nvPr/>
            </p:nvSpPr>
            <p:spPr bwMode="auto">
              <a:xfrm>
                <a:off x="1585" y="2666"/>
                <a:ext cx="1056" cy="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FF0000"/>
                    </a:solidFill>
                  </a:rPr>
                  <a:t>weak B</a:t>
                </a:r>
              </a:p>
              <a:p>
                <a:r>
                  <a:rPr lang="en-US" altLang="zh-CN" b="1">
                    <a:solidFill>
                      <a:srgbClr val="FF0000"/>
                    </a:solidFill>
                  </a:rPr>
                  <a:t>IC CMB </a:t>
                </a:r>
                <a:endParaRPr lang="zh-CN" alt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2776" name="TextBox 14"/>
              <p:cNvSpPr txBox="1">
                <a:spLocks noChangeArrowheads="1"/>
              </p:cNvSpPr>
              <p:nvPr/>
            </p:nvSpPr>
            <p:spPr bwMode="auto">
              <a:xfrm>
                <a:off x="340" y="2818"/>
                <a:ext cx="785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b="1">
                    <a:solidFill>
                      <a:srgbClr val="0000FF"/>
                    </a:solidFill>
                  </a:rPr>
                  <a:t>Strong B</a:t>
                </a:r>
              </a:p>
            </p:txBody>
          </p:sp>
        </p:grpSp>
        <p:cxnSp>
          <p:nvCxnSpPr>
            <p:cNvPr id="8" name="曲线连接符 7"/>
            <p:cNvCxnSpPr/>
            <p:nvPr/>
          </p:nvCxnSpPr>
          <p:spPr>
            <a:xfrm rot="5400000">
              <a:off x="4073" y="2827"/>
              <a:ext cx="864" cy="528"/>
            </a:xfrm>
            <a:prstGeom prst="curvedConnector3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9191626" y="4365625"/>
            <a:ext cx="144463" cy="935038"/>
          </a:xfrm>
          <a:prstGeom prst="line">
            <a:avLst/>
          </a:prstGeom>
          <a:noFill/>
          <a:ln w="57150">
            <a:solidFill>
              <a:srgbClr val="FC281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32778" name="Group 10"/>
          <p:cNvGrpSpPr>
            <a:grpSpLocks/>
          </p:cNvGrpSpPr>
          <p:nvPr/>
        </p:nvGrpSpPr>
        <p:grpSpPr bwMode="auto">
          <a:xfrm>
            <a:off x="6096001" y="1628776"/>
            <a:ext cx="4321175" cy="4879975"/>
            <a:chOff x="3038" y="1026"/>
            <a:chExt cx="2722" cy="2894"/>
          </a:xfrm>
        </p:grpSpPr>
        <p:pic>
          <p:nvPicPr>
            <p:cNvPr id="3277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98" y="1026"/>
              <a:ext cx="2562" cy="2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2" name="Text Box 12"/>
            <p:cNvSpPr txBox="1">
              <a:spLocks noChangeArrowheads="1"/>
            </p:cNvSpPr>
            <p:nvPr/>
          </p:nvSpPr>
          <p:spPr bwMode="auto">
            <a:xfrm>
              <a:off x="3038" y="3702"/>
              <a:ext cx="2722" cy="218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  <p:txBody>
            <a:bodyPr anchorCtr="1">
              <a:spAutoFit/>
            </a:bodyPr>
            <a:lstStyle/>
            <a:p>
              <a:pPr defTabSz="449263" fontAlgn="t" hangingPunct="0">
                <a:buClr>
                  <a:srgbClr val="000000"/>
                </a:buClr>
                <a:buSzPct val="45000"/>
              </a:pPr>
              <a:r>
                <a:rPr lang="en-US" altLang="en-US" b="1"/>
                <a:t>Takahashi</a:t>
              </a:r>
              <a:r>
                <a:rPr lang="en-US" altLang="zh-CN" b="1"/>
                <a:t> </a:t>
              </a:r>
              <a:r>
                <a:rPr lang="en-US" altLang="zh-CN" sz="1600" b="1"/>
                <a:t>et al. ApJL 744:L7  (2012)</a:t>
              </a:r>
              <a:endParaRPr lang="zh-CN" altLang="en-US" sz="1600" b="1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495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5. Summary of the status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1800" y="1825625"/>
            <a:ext cx="10515600" cy="4351338"/>
          </a:xfrm>
        </p:spPr>
        <p:txBody>
          <a:bodyPr/>
          <a:lstStyle/>
          <a:p>
            <a:r>
              <a:rPr lang="en-US" altLang="zh-CN" dirty="0" smtClean="0"/>
              <a:t>The most fascinating discoveries in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 gamma ray astronomy</a:t>
            </a:r>
          </a:p>
          <a:p>
            <a:pPr lvl="1"/>
            <a:r>
              <a:rPr lang="en-US" altLang="zh-CN" dirty="0" smtClean="0"/>
              <a:t>RXJ 1713: a possible hadronic source</a:t>
            </a:r>
          </a:p>
          <a:p>
            <a:pPr lvl="1"/>
            <a:r>
              <a:rPr lang="en-US" altLang="zh-CN" dirty="0" smtClean="0"/>
              <a:t>Fast transient AGNs: PKS 2155-304,Mrk501,…</a:t>
            </a:r>
          </a:p>
          <a:p>
            <a:pPr lvl="1"/>
            <a:r>
              <a:rPr lang="en-US" altLang="zh-CN" dirty="0" smtClean="0"/>
              <a:t>Very remote Quasar: 3C279 (z=0.5362)</a:t>
            </a:r>
          </a:p>
          <a:p>
            <a:pPr lvl="1"/>
            <a:r>
              <a:rPr lang="en-US" altLang="zh-CN" dirty="0" smtClean="0"/>
              <a:t>Very hard spectrum of very extended source in Cygnus region</a:t>
            </a:r>
          </a:p>
          <a:p>
            <a:pPr lvl="1"/>
            <a:r>
              <a:rPr lang="en-US" altLang="zh-CN" dirty="0" smtClean="0"/>
              <a:t>Cygnus Cocoon</a:t>
            </a:r>
          </a:p>
          <a:p>
            <a:pPr lvl="1"/>
            <a:endParaRPr lang="en-US" altLang="zh-CN" dirty="0" smtClean="0"/>
          </a:p>
          <a:p>
            <a:pPr lvl="1"/>
            <a:r>
              <a:rPr lang="en-US" altLang="zh-CN" dirty="0" smtClean="0"/>
              <a:t>………</a:t>
            </a:r>
          </a:p>
          <a:p>
            <a:endParaRPr lang="zh-CN" altLang="en-US" dirty="0"/>
          </a:p>
        </p:txBody>
      </p:sp>
      <p:pic>
        <p:nvPicPr>
          <p:cNvPr id="4" name="Picture 1" descr="Screen Shot 2013-06-05 at 7.15.45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9017790" y="3627433"/>
            <a:ext cx="3098010" cy="1273202"/>
          </a:xfrm>
          <a:prstGeom prst="rect">
            <a:avLst/>
          </a:prstGeom>
        </p:spPr>
      </p:pic>
      <p:pic>
        <p:nvPicPr>
          <p:cNvPr id="5" name="Picture 22" descr="Screen Shot 2013-06-05 at 7.56.44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234128" y="5232735"/>
            <a:ext cx="1920487" cy="152673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90066" y="4773635"/>
            <a:ext cx="2809078" cy="208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3181" y="4371980"/>
            <a:ext cx="2498405" cy="248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1845860" y="5815817"/>
            <a:ext cx="310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i="1" dirty="0"/>
              <a:t>3</a:t>
            </a:r>
            <a:r>
              <a:rPr lang="en-US" altLang="zh-CN" sz="1600" b="1" i="1" dirty="0" smtClean="0"/>
              <a:t>C279 </a:t>
            </a:r>
          </a:p>
          <a:p>
            <a:r>
              <a:rPr lang="en-US" altLang="zh-CN" sz="1600" b="1" i="1" dirty="0" smtClean="0"/>
              <a:t>Science </a:t>
            </a:r>
            <a:r>
              <a:rPr lang="en-US" altLang="zh-CN" sz="1600" b="1" dirty="0"/>
              <a:t>320, 1752 (2008</a:t>
            </a:r>
            <a:r>
              <a:rPr lang="en-US" altLang="zh-CN" sz="1600" b="1" dirty="0" smtClean="0"/>
              <a:t>);  MAGIC</a:t>
            </a:r>
            <a:endParaRPr lang="zh-CN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8001" y="627064"/>
            <a:ext cx="11112500" cy="6108700"/>
            <a:chOff x="240" y="395"/>
            <a:chExt cx="5250" cy="3848"/>
          </a:xfrm>
        </p:grpSpPr>
        <p:pic>
          <p:nvPicPr>
            <p:cNvPr id="849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1248"/>
              <a:ext cx="2928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99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" y="672"/>
              <a:ext cx="2071" cy="3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3078" name="Text Box 6"/>
            <p:cNvSpPr txBox="1">
              <a:spLocks noChangeArrowheads="1"/>
            </p:cNvSpPr>
            <p:nvPr/>
          </p:nvSpPr>
          <p:spPr bwMode="auto">
            <a:xfrm>
              <a:off x="326" y="3482"/>
              <a:ext cx="20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+mn-ea"/>
                </a:rPr>
                <a:t>Aharonian</a:t>
              </a:r>
              <a:r>
                <a:rPr lang="en-US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+mn-ea"/>
                </a:rPr>
                <a:t> et  al. 2007  - H.E.S.S.</a:t>
              </a:r>
            </a:p>
          </p:txBody>
        </p:sp>
        <p:sp>
          <p:nvSpPr>
            <p:cNvPr id="643079" name="Text Box 7"/>
            <p:cNvSpPr txBox="1">
              <a:spLocks noChangeArrowheads="1"/>
            </p:cNvSpPr>
            <p:nvPr/>
          </p:nvSpPr>
          <p:spPr bwMode="auto">
            <a:xfrm>
              <a:off x="3446" y="4010"/>
              <a:ext cx="16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+mn-ea"/>
                </a:rPr>
                <a:t>Albert et al. 2007 - MAGIC</a:t>
              </a:r>
            </a:p>
          </p:txBody>
        </p:sp>
        <p:sp>
          <p:nvSpPr>
            <p:cNvPr id="643080" name="Text Box 8"/>
            <p:cNvSpPr txBox="1">
              <a:spLocks noChangeArrowheads="1"/>
            </p:cNvSpPr>
            <p:nvPr/>
          </p:nvSpPr>
          <p:spPr bwMode="auto">
            <a:xfrm>
              <a:off x="4406" y="395"/>
              <a:ext cx="52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sto MT" pitchFamily="18" charset="0"/>
                </a:rPr>
                <a:t>Mrk</a:t>
              </a:r>
              <a:r>
                <a:rPr lang="en-US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sto MT" pitchFamily="18" charset="0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sto MT" pitchFamily="18" charset="0"/>
                </a:rPr>
                <a:t>501</a:t>
              </a:r>
            </a:p>
          </p:txBody>
        </p:sp>
        <p:sp>
          <p:nvSpPr>
            <p:cNvPr id="643081" name="Text Box 9"/>
            <p:cNvSpPr txBox="1">
              <a:spLocks noChangeArrowheads="1"/>
            </p:cNvSpPr>
            <p:nvPr/>
          </p:nvSpPr>
          <p:spPr bwMode="auto">
            <a:xfrm>
              <a:off x="672" y="960"/>
              <a:ext cx="95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atang" pitchFamily="18" charset="-127"/>
                  <a:ea typeface="Batang" pitchFamily="18" charset="-127"/>
                  <a:cs typeface="Tahoma" pitchFamily="34" charset="0"/>
                </a:rPr>
                <a:t>PKS 2155-304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3303" y="1229890"/>
            <a:ext cx="4847549" cy="533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内容占位符 2"/>
          <p:cNvSpPr>
            <a:spLocks noGrp="1"/>
          </p:cNvSpPr>
          <p:nvPr>
            <p:ph idx="1"/>
          </p:nvPr>
        </p:nvSpPr>
        <p:spPr>
          <a:xfrm>
            <a:off x="357352" y="953381"/>
            <a:ext cx="2963917" cy="590461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00000"/>
              </a:lnSpc>
              <a:spcAft>
                <a:spcPct val="0"/>
              </a:spcAft>
            </a:pPr>
            <a:endParaRPr lang="en-US" altLang="zh-CN" sz="1814" b="1" dirty="0" smtClean="0"/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buNone/>
            </a:pPr>
            <a:r>
              <a:rPr lang="en-US" altLang="zh-CN" sz="1814" b="1" dirty="0" smtClean="0"/>
              <a:t>             1 </a:t>
            </a:r>
            <a:r>
              <a:rPr lang="en-US" altLang="zh-CN" sz="1814" b="1" dirty="0" err="1" smtClean="0"/>
              <a:t>yr</a:t>
            </a:r>
            <a:r>
              <a:rPr lang="en-US" altLang="zh-CN" sz="1814" b="1" dirty="0" smtClean="0"/>
              <a:t> for </a:t>
            </a:r>
            <a:r>
              <a:rPr lang="en-US" altLang="zh-CN" sz="1814" b="1" dirty="0" smtClean="0">
                <a:sym typeface="Symbol" panose="05050102010706020507" pitchFamily="18" charset="2"/>
              </a:rPr>
              <a:t> ~ </a:t>
            </a:r>
            <a:r>
              <a:rPr lang="en-US" altLang="zh-CN" sz="1814" b="1" dirty="0" smtClean="0"/>
              <a:t>2 </a:t>
            </a:r>
            <a:r>
              <a:rPr lang="en-US" altLang="zh-CN" sz="1814" b="1" dirty="0" err="1" smtClean="0"/>
              <a:t>sr</a:t>
            </a:r>
            <a:endParaRPr lang="en-US" altLang="zh-CN" sz="1814" b="1" dirty="0"/>
          </a:p>
          <a:p>
            <a:pPr eaLnBrk="1" hangingPunct="1">
              <a:lnSpc>
                <a:spcPct val="100000"/>
              </a:lnSpc>
              <a:spcAft>
                <a:spcPct val="0"/>
              </a:spcAft>
            </a:pPr>
            <a:endParaRPr lang="en-US" altLang="zh-CN" sz="1814" b="1" dirty="0" smtClean="0"/>
          </a:p>
          <a:p>
            <a:pPr eaLnBrk="1" hangingPunct="1">
              <a:lnSpc>
                <a:spcPct val="100000"/>
              </a:lnSpc>
              <a:spcAft>
                <a:spcPct val="0"/>
              </a:spcAft>
            </a:pPr>
            <a:r>
              <a:rPr lang="en-US" altLang="zh-CN" sz="1814" b="1" dirty="0" smtClean="0"/>
              <a:t>Past </a:t>
            </a:r>
            <a:r>
              <a:rPr lang="en-US" altLang="zh-CN" sz="1814" b="1" dirty="0"/>
              <a:t>EAS arrays  (before 2014)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/>
              <a:t>   </a:t>
            </a:r>
            <a:r>
              <a:rPr lang="en-US" altLang="zh-CN" sz="1814" b="1" dirty="0">
                <a:solidFill>
                  <a:srgbClr val="FC2812"/>
                </a:solidFill>
              </a:rPr>
              <a:t>Tibet </a:t>
            </a:r>
            <a:r>
              <a:rPr lang="en-US" altLang="zh-CN" sz="1814" b="1" dirty="0" err="1">
                <a:solidFill>
                  <a:srgbClr val="FC2812"/>
                </a:solidFill>
              </a:rPr>
              <a:t>ASr</a:t>
            </a:r>
            <a:r>
              <a:rPr lang="en-US" altLang="zh-CN" sz="1814" b="1" dirty="0">
                <a:solidFill>
                  <a:srgbClr val="FC2812"/>
                </a:solidFill>
              </a:rPr>
              <a:t>:</a:t>
            </a:r>
            <a:r>
              <a:rPr lang="en-US" altLang="zh-CN" sz="1814" b="1" dirty="0"/>
              <a:t>      1990-2008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/>
              <a:t>    </a:t>
            </a:r>
            <a:r>
              <a:rPr lang="en-US" altLang="zh-CN" sz="1814" b="1" dirty="0" err="1">
                <a:solidFill>
                  <a:srgbClr val="FC2812"/>
                </a:solidFill>
              </a:rPr>
              <a:t>Milagro</a:t>
            </a:r>
            <a:r>
              <a:rPr lang="en-US" altLang="zh-CN" sz="1814" b="1" dirty="0">
                <a:solidFill>
                  <a:srgbClr val="FC2812"/>
                </a:solidFill>
              </a:rPr>
              <a:t>:</a:t>
            </a:r>
            <a:r>
              <a:rPr lang="en-US" altLang="zh-CN" sz="1814" b="1" dirty="0"/>
              <a:t>        1999-2008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/>
              <a:t>    </a:t>
            </a:r>
            <a:r>
              <a:rPr lang="en-US" altLang="zh-CN" sz="1814" b="1" dirty="0">
                <a:solidFill>
                  <a:srgbClr val="FC2812"/>
                </a:solidFill>
              </a:rPr>
              <a:t>ARGO-YBJ:  </a:t>
            </a:r>
            <a:r>
              <a:rPr lang="en-US" altLang="zh-CN" sz="1814" b="1" dirty="0"/>
              <a:t>2006-2013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>
                <a:solidFill>
                  <a:srgbClr val="1E47F6"/>
                </a:solidFill>
              </a:rPr>
              <a:t>   50~200% </a:t>
            </a:r>
            <a:r>
              <a:rPr lang="en-US" altLang="zh-CN" sz="1814" b="1" dirty="0" err="1">
                <a:solidFill>
                  <a:srgbClr val="1E47F6"/>
                </a:solidFill>
              </a:rPr>
              <a:t>Icrab</a:t>
            </a:r>
            <a:endParaRPr lang="en-US" altLang="zh-CN" sz="1814" b="1" dirty="0">
              <a:solidFill>
                <a:srgbClr val="1E47F6"/>
              </a:solidFill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1814" b="1" dirty="0"/>
          </a:p>
          <a:p>
            <a:pPr eaLnBrk="1" hangingPunct="1">
              <a:lnSpc>
                <a:spcPct val="100000"/>
              </a:lnSpc>
              <a:spcAft>
                <a:spcPct val="0"/>
              </a:spcAft>
            </a:pPr>
            <a:r>
              <a:rPr lang="en-US" altLang="zh-CN" sz="1814" b="1" dirty="0" err="1" smtClean="0"/>
              <a:t>Currrent</a:t>
            </a:r>
            <a:r>
              <a:rPr lang="en-US" altLang="zh-CN" sz="1814" b="1" dirty="0" smtClean="0"/>
              <a:t> </a:t>
            </a:r>
            <a:r>
              <a:rPr lang="en-US" altLang="zh-CN" sz="1814" b="1" dirty="0"/>
              <a:t>EAS arrays </a:t>
            </a:r>
            <a:r>
              <a:rPr lang="en-US" altLang="zh-CN" sz="1814" b="1" dirty="0">
                <a:solidFill>
                  <a:srgbClr val="FC2812"/>
                </a:solidFill>
              </a:rPr>
              <a:t>(~2014)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>
                <a:solidFill>
                  <a:srgbClr val="FF0000"/>
                </a:solidFill>
              </a:rPr>
              <a:t>  </a:t>
            </a:r>
            <a:r>
              <a:rPr lang="en-US" altLang="zh-CN" sz="1814" b="1" dirty="0" smtClean="0">
                <a:solidFill>
                  <a:srgbClr val="FF0000"/>
                </a:solidFill>
              </a:rPr>
              <a:t> Tibet </a:t>
            </a:r>
            <a:r>
              <a:rPr lang="en-US" altLang="zh-CN" sz="1814" b="1" dirty="0" err="1">
                <a:solidFill>
                  <a:srgbClr val="FF0000"/>
                </a:solidFill>
              </a:rPr>
              <a:t>ASr+MD</a:t>
            </a:r>
            <a:r>
              <a:rPr lang="en-US" altLang="zh-CN" sz="1814" b="1" dirty="0">
                <a:solidFill>
                  <a:srgbClr val="FF0000"/>
                </a:solidFill>
              </a:rPr>
              <a:t>,</a:t>
            </a:r>
            <a:endParaRPr lang="en-US" altLang="zh-CN" sz="1814" b="1" dirty="0"/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>
                <a:solidFill>
                  <a:srgbClr val="FF0000"/>
                </a:solidFill>
              </a:rPr>
              <a:t>   HAWC</a:t>
            </a:r>
            <a:endParaRPr lang="en-US" altLang="zh-CN" sz="1814" b="1" dirty="0"/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>
                <a:solidFill>
                  <a:srgbClr val="1E47F6"/>
                </a:solidFill>
              </a:rPr>
              <a:t>   ~10% </a:t>
            </a:r>
            <a:r>
              <a:rPr lang="en-US" altLang="zh-CN" sz="1814" b="1" dirty="0" err="1">
                <a:solidFill>
                  <a:srgbClr val="1E47F6"/>
                </a:solidFill>
              </a:rPr>
              <a:t>Icrab</a:t>
            </a:r>
            <a:endParaRPr lang="en-US" altLang="zh-CN" sz="1814" b="1" dirty="0">
              <a:solidFill>
                <a:srgbClr val="1E47F6"/>
              </a:solidFill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</a:pPr>
            <a:endParaRPr lang="en-US" altLang="zh-CN" sz="1814" b="1" dirty="0"/>
          </a:p>
          <a:p>
            <a:pPr eaLnBrk="1" hangingPunct="1">
              <a:lnSpc>
                <a:spcPct val="100000"/>
              </a:lnSpc>
              <a:spcAft>
                <a:spcPct val="0"/>
              </a:spcAft>
            </a:pPr>
            <a:r>
              <a:rPr lang="en-US" altLang="zh-CN" sz="1814" b="1" dirty="0"/>
              <a:t> Future EAS arrays </a:t>
            </a:r>
            <a:r>
              <a:rPr lang="en-US" altLang="zh-CN" sz="1814" b="1" dirty="0">
                <a:solidFill>
                  <a:srgbClr val="FC2812"/>
                </a:solidFill>
              </a:rPr>
              <a:t>(~2018?)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/>
              <a:t>    </a:t>
            </a:r>
            <a:r>
              <a:rPr lang="en-US" altLang="zh-CN" sz="1814" b="1" dirty="0">
                <a:solidFill>
                  <a:srgbClr val="FF0000"/>
                </a:solidFill>
              </a:rPr>
              <a:t>LHAASO</a:t>
            </a:r>
            <a:endParaRPr lang="en-US" altLang="zh-CN" sz="1814" b="1" dirty="0"/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>
                <a:solidFill>
                  <a:srgbClr val="1E47F6"/>
                </a:solidFill>
              </a:rPr>
              <a:t>    ~1% </a:t>
            </a:r>
            <a:r>
              <a:rPr lang="en-US" altLang="zh-CN" sz="1814" b="1" dirty="0" err="1">
                <a:solidFill>
                  <a:srgbClr val="1E47F6"/>
                </a:solidFill>
              </a:rPr>
              <a:t>Icrab</a:t>
            </a:r>
            <a:r>
              <a:rPr lang="en-US" altLang="zh-CN" sz="1814" b="1" dirty="0">
                <a:solidFill>
                  <a:srgbClr val="1E47F6"/>
                </a:solidFill>
              </a:rPr>
              <a:t>, 0.3~1000 </a:t>
            </a:r>
            <a:r>
              <a:rPr lang="en-US" altLang="zh-CN" sz="1814" b="1" dirty="0" err="1" smtClean="0">
                <a:solidFill>
                  <a:srgbClr val="1E47F6"/>
                </a:solidFill>
              </a:rPr>
              <a:t>TeV</a:t>
            </a:r>
            <a:endParaRPr lang="en-US" altLang="zh-CN" sz="1814" b="1" dirty="0" smtClean="0">
              <a:solidFill>
                <a:srgbClr val="1E47F6"/>
              </a:solidFill>
            </a:endParaRP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814" b="1" dirty="0">
              <a:solidFill>
                <a:srgbClr val="1E47F6"/>
              </a:solidFill>
            </a:endParaRPr>
          </a:p>
        </p:txBody>
      </p:sp>
      <p:grpSp>
        <p:nvGrpSpPr>
          <p:cNvPr id="2" name="组合 4"/>
          <p:cNvGrpSpPr>
            <a:grpSpLocks/>
          </p:cNvGrpSpPr>
          <p:nvPr/>
        </p:nvGrpSpPr>
        <p:grpSpPr bwMode="auto">
          <a:xfrm>
            <a:off x="6916553" y="3064713"/>
            <a:ext cx="2174628" cy="2516200"/>
            <a:chOff x="7566199" y="2780927"/>
            <a:chExt cx="1838721" cy="2515470"/>
          </a:xfrm>
        </p:grpSpPr>
        <p:sp>
          <p:nvSpPr>
            <p:cNvPr id="26631" name="TextBox 3"/>
            <p:cNvSpPr txBox="1">
              <a:spLocks noChangeArrowheads="1"/>
            </p:cNvSpPr>
            <p:nvPr/>
          </p:nvSpPr>
          <p:spPr bwMode="auto">
            <a:xfrm>
              <a:off x="7566199" y="2780927"/>
              <a:ext cx="1584176" cy="42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/>
              <a:r>
                <a:rPr lang="en-US" altLang="zh-CN" sz="2177" b="1" dirty="0">
                  <a:solidFill>
                    <a:srgbClr val="1E47F6"/>
                  </a:solidFill>
                  <a:ea typeface="方正舒体" panose="02010601030101010101" pitchFamily="2" charset="-122"/>
                </a:rPr>
                <a:t>~100% </a:t>
              </a:r>
              <a:r>
                <a:rPr lang="en-US" altLang="zh-CN" sz="2177" b="1" dirty="0" err="1">
                  <a:solidFill>
                    <a:srgbClr val="1E47F6"/>
                  </a:solidFill>
                  <a:ea typeface="方正舒体" panose="02010601030101010101" pitchFamily="2" charset="-122"/>
                </a:rPr>
                <a:t>Icrab</a:t>
              </a:r>
              <a:endParaRPr lang="zh-CN" altLang="en-US" sz="2177" b="1" dirty="0">
                <a:solidFill>
                  <a:srgbClr val="1E47F6"/>
                </a:solidFill>
                <a:ea typeface="方正舒体" panose="02010601030101010101" pitchFamily="2" charset="-122"/>
              </a:endParaRPr>
            </a:p>
          </p:txBody>
        </p:sp>
        <p:sp>
          <p:nvSpPr>
            <p:cNvPr id="26632" name="TextBox 5"/>
            <p:cNvSpPr txBox="1">
              <a:spLocks noChangeArrowheads="1"/>
            </p:cNvSpPr>
            <p:nvPr/>
          </p:nvSpPr>
          <p:spPr bwMode="auto">
            <a:xfrm>
              <a:off x="7682581" y="3779749"/>
              <a:ext cx="1584176" cy="42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/>
              <a:r>
                <a:rPr lang="en-US" altLang="zh-CN" sz="2177" b="1">
                  <a:solidFill>
                    <a:srgbClr val="1E47F6"/>
                  </a:solidFill>
                  <a:ea typeface="方正舒体" panose="02010601030101010101" pitchFamily="2" charset="-122"/>
                </a:rPr>
                <a:t>~10% Icrab</a:t>
              </a:r>
              <a:endParaRPr lang="zh-CN" altLang="en-US" sz="2177" b="1">
                <a:solidFill>
                  <a:srgbClr val="1E47F6"/>
                </a:solidFill>
                <a:ea typeface="方正舒体" panose="02010601030101010101" pitchFamily="2" charset="-122"/>
              </a:endParaRPr>
            </a:p>
          </p:txBody>
        </p:sp>
        <p:sp>
          <p:nvSpPr>
            <p:cNvPr id="26633" name="TextBox 6"/>
            <p:cNvSpPr txBox="1">
              <a:spLocks noChangeArrowheads="1"/>
            </p:cNvSpPr>
            <p:nvPr/>
          </p:nvSpPr>
          <p:spPr bwMode="auto">
            <a:xfrm>
              <a:off x="7820744" y="4869160"/>
              <a:ext cx="1584176" cy="42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defRPr sz="240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/>
              <a:r>
                <a:rPr lang="en-US" altLang="zh-CN" sz="2177" b="1">
                  <a:solidFill>
                    <a:srgbClr val="1E47F6"/>
                  </a:solidFill>
                  <a:ea typeface="方正舒体" panose="02010601030101010101" pitchFamily="2" charset="-122"/>
                </a:rPr>
                <a:t>~1% Icrab</a:t>
              </a:r>
              <a:endParaRPr lang="zh-CN" altLang="en-US" sz="2177" b="1">
                <a:solidFill>
                  <a:srgbClr val="1E47F6"/>
                </a:solidFill>
                <a:ea typeface="方正舒体" panose="02010601030101010101" pitchFamily="2" charset="-122"/>
              </a:endParaRPr>
            </a:p>
          </p:txBody>
        </p:sp>
      </p:grpSp>
      <p:sp>
        <p:nvSpPr>
          <p:cNvPr id="26629" name="Line 3"/>
          <p:cNvSpPr>
            <a:spLocks noChangeShapeType="1"/>
          </p:cNvSpPr>
          <p:nvPr/>
        </p:nvSpPr>
        <p:spPr bwMode="auto">
          <a:xfrm>
            <a:off x="1523521" y="1087315"/>
            <a:ext cx="9144960" cy="1440"/>
          </a:xfrm>
          <a:prstGeom prst="line">
            <a:avLst/>
          </a:prstGeom>
          <a:noFill/>
          <a:ln w="57240">
            <a:solidFill>
              <a:srgbClr val="003366"/>
            </a:solidFill>
            <a:miter lim="800000"/>
            <a:headEnd/>
            <a:tailEnd/>
          </a:ln>
          <a:effectLst>
            <a:outerShdw dist="17819" dir="2700000" algn="ctr" rotWithShape="0">
              <a:srgbClr val="EAEAEA">
                <a:alpha val="50026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82944" tIns="41473" rIns="82944" bIns="41473"/>
          <a:lstStyle/>
          <a:p>
            <a:endParaRPr lang="zh-CN" altLang="en-US" sz="1633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373210" y="145457"/>
            <a:ext cx="7612639" cy="807924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22" tIns="42443" rIns="81622" bIns="42443" anchor="ctr"/>
          <a:lstStyle>
            <a:lvl1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1pPr>
            <a:lvl2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2pPr>
            <a:lvl3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3pPr>
            <a:lvl4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4pPr>
            <a:lvl5pPr fontAlgn="base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5pPr>
            <a:lvl6pPr marL="4572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6pPr>
            <a:lvl7pPr marL="9144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7pPr>
            <a:lvl8pPr marL="13716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8pPr>
            <a:lvl9pPr marL="1828800" defTabSz="449263" fontAlgn="base" hangingPunct="0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0813" algn="l"/>
                <a:tab pos="3143250" algn="l"/>
                <a:tab pos="3592513" algn="l"/>
                <a:tab pos="4040188" algn="l"/>
                <a:tab pos="4491038" algn="l"/>
                <a:tab pos="4940300" algn="l"/>
                <a:tab pos="5389563" algn="l"/>
                <a:tab pos="5835650" algn="l"/>
                <a:tab pos="6288088" algn="l"/>
                <a:tab pos="6737350" algn="l"/>
                <a:tab pos="7185025" algn="l"/>
                <a:tab pos="7632700" algn="l"/>
                <a:tab pos="8085138" algn="l"/>
                <a:tab pos="8534400" algn="l"/>
                <a:tab pos="8980488" algn="l"/>
              </a:tabLst>
              <a:defRPr>
                <a:solidFill>
                  <a:srgbClr val="000000"/>
                </a:solidFill>
                <a:latin typeface="Arial" charset="0"/>
                <a:ea typeface="宋体" charset="-122"/>
              </a:defRPr>
            </a:lvl9pPr>
          </a:lstStyle>
          <a:p>
            <a:pPr algn="ctr" defTabSz="407529">
              <a:lnSpc>
                <a:spcPct val="120000"/>
              </a:lnSpc>
              <a:spcBef>
                <a:spcPts val="204"/>
              </a:spcBef>
              <a:defRPr/>
            </a:pPr>
            <a:r>
              <a:rPr lang="en-GB" altLang="zh-CN" sz="3629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</a:t>
            </a:r>
            <a:r>
              <a:rPr lang="en-US" altLang="zh-CN" sz="3629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lookout</a:t>
            </a:r>
            <a:endParaRPr lang="zh-CN" altLang="en-GB" sz="3629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黑体" pitchFamily="2" charset="-122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8660524" y="1087315"/>
            <a:ext cx="2963917" cy="5928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ct val="0"/>
              </a:spcAft>
              <a:buNone/>
            </a:pPr>
            <a:r>
              <a:rPr lang="en-US" altLang="zh-CN" sz="1814" b="1" dirty="0" smtClean="0"/>
              <a:t>   </a:t>
            </a:r>
          </a:p>
          <a:p>
            <a:pPr marL="0" indent="0">
              <a:lnSpc>
                <a:spcPct val="100000"/>
              </a:lnSpc>
              <a:spcAft>
                <a:spcPct val="0"/>
              </a:spcAft>
              <a:buNone/>
            </a:pPr>
            <a:r>
              <a:rPr lang="en-US" altLang="zh-CN" sz="1814" b="1" dirty="0"/>
              <a:t> </a:t>
            </a:r>
            <a:r>
              <a:rPr lang="en-US" altLang="zh-CN" sz="1814" b="1" dirty="0" smtClean="0"/>
              <a:t>     50 </a:t>
            </a:r>
            <a:r>
              <a:rPr lang="en-US" altLang="zh-CN" sz="1814" b="1" dirty="0" err="1" smtClean="0"/>
              <a:t>hrs</a:t>
            </a:r>
            <a:r>
              <a:rPr lang="en-US" altLang="zh-CN" sz="1814" b="1" dirty="0" smtClean="0"/>
              <a:t> for single source</a:t>
            </a:r>
          </a:p>
          <a:p>
            <a:pPr marL="0" indent="0">
              <a:lnSpc>
                <a:spcPct val="100000"/>
              </a:lnSpc>
              <a:spcAft>
                <a:spcPct val="0"/>
              </a:spcAft>
              <a:buNone/>
            </a:pPr>
            <a:endParaRPr lang="en-US" altLang="zh-CN" sz="1814" b="1" dirty="0" smtClean="0"/>
          </a:p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US" altLang="zh-CN" sz="1814" b="1" dirty="0" smtClean="0"/>
              <a:t>Past IACT arrays  (before 2014)</a:t>
            </a:r>
          </a:p>
          <a:p>
            <a:pPr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 smtClean="0">
                <a:solidFill>
                  <a:srgbClr val="1E47F6"/>
                </a:solidFill>
              </a:rPr>
              <a:t>    few percent of </a:t>
            </a:r>
            <a:r>
              <a:rPr lang="en-US" altLang="zh-CN" sz="1814" b="1" dirty="0" err="1" smtClean="0">
                <a:solidFill>
                  <a:srgbClr val="1E47F6"/>
                </a:solidFill>
              </a:rPr>
              <a:t>Icrab</a:t>
            </a:r>
            <a:endParaRPr lang="en-US" altLang="zh-CN" sz="1814" b="1" dirty="0" smtClean="0">
              <a:solidFill>
                <a:srgbClr val="1E47F6"/>
              </a:solidFill>
            </a:endParaRPr>
          </a:p>
          <a:p>
            <a:pPr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1814" b="1" dirty="0" smtClean="0"/>
          </a:p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US" altLang="zh-CN" sz="1814" b="1" dirty="0" smtClean="0"/>
              <a:t>Current IACT arrays </a:t>
            </a:r>
            <a:r>
              <a:rPr lang="en-US" altLang="zh-CN" sz="1814" b="1" dirty="0" smtClean="0">
                <a:solidFill>
                  <a:srgbClr val="FC2812"/>
                </a:solidFill>
              </a:rPr>
              <a:t>(~2014)</a:t>
            </a:r>
          </a:p>
          <a:p>
            <a:pPr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 smtClean="0">
                <a:solidFill>
                  <a:srgbClr val="FF0000"/>
                </a:solidFill>
              </a:rPr>
              <a:t>   HEES (I + II)</a:t>
            </a:r>
            <a:endParaRPr lang="en-US" altLang="zh-CN" sz="1814" b="1" dirty="0" smtClean="0"/>
          </a:p>
          <a:p>
            <a:pPr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 smtClean="0">
                <a:solidFill>
                  <a:srgbClr val="FF0000"/>
                </a:solidFill>
              </a:rPr>
              <a:t>   MAGIC (I + II)</a:t>
            </a:r>
          </a:p>
          <a:p>
            <a:pPr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>
                <a:solidFill>
                  <a:srgbClr val="FF0000"/>
                </a:solidFill>
              </a:rPr>
              <a:t> </a:t>
            </a:r>
            <a:r>
              <a:rPr lang="en-US" altLang="zh-CN" sz="1814" b="1" dirty="0" smtClean="0">
                <a:solidFill>
                  <a:srgbClr val="FF0000"/>
                </a:solidFill>
              </a:rPr>
              <a:t>  VERITAS (upgraded)</a:t>
            </a:r>
            <a:endParaRPr lang="en-US" altLang="zh-CN" sz="1814" b="1" dirty="0" smtClean="0"/>
          </a:p>
          <a:p>
            <a:pPr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 smtClean="0">
                <a:solidFill>
                  <a:srgbClr val="1E47F6"/>
                </a:solidFill>
              </a:rPr>
              <a:t>   ~1% </a:t>
            </a:r>
            <a:r>
              <a:rPr lang="en-US" altLang="zh-CN" sz="1814" b="1" dirty="0" err="1" smtClean="0">
                <a:solidFill>
                  <a:srgbClr val="1E47F6"/>
                </a:solidFill>
              </a:rPr>
              <a:t>Icrab</a:t>
            </a:r>
            <a:endParaRPr lang="en-US" altLang="zh-CN" sz="1814" b="1" dirty="0" smtClean="0">
              <a:solidFill>
                <a:srgbClr val="1E47F6"/>
              </a:solidFill>
            </a:endParaRPr>
          </a:p>
          <a:p>
            <a:pPr>
              <a:lnSpc>
                <a:spcPct val="100000"/>
              </a:lnSpc>
              <a:spcAft>
                <a:spcPct val="0"/>
              </a:spcAft>
            </a:pPr>
            <a:endParaRPr lang="en-US" altLang="zh-CN" sz="1814" b="1" dirty="0" smtClean="0"/>
          </a:p>
          <a:p>
            <a:pPr>
              <a:lnSpc>
                <a:spcPct val="100000"/>
              </a:lnSpc>
              <a:spcAft>
                <a:spcPct val="0"/>
              </a:spcAft>
            </a:pPr>
            <a:r>
              <a:rPr lang="en-US" altLang="zh-CN" sz="1814" b="1" dirty="0" smtClean="0"/>
              <a:t> Future IACT arrays </a:t>
            </a:r>
            <a:r>
              <a:rPr lang="en-US" altLang="zh-CN" sz="1814" b="1" dirty="0" smtClean="0">
                <a:solidFill>
                  <a:srgbClr val="FC2812"/>
                </a:solidFill>
              </a:rPr>
              <a:t>(~2018?)</a:t>
            </a:r>
          </a:p>
          <a:p>
            <a:pPr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814" b="1" dirty="0" smtClean="0">
                <a:solidFill>
                  <a:srgbClr val="FF0000"/>
                </a:solidFill>
              </a:rPr>
              <a:t>     CTA </a:t>
            </a:r>
          </a:p>
          <a:p>
            <a:pPr>
              <a:lnSpc>
                <a:spcPct val="100000"/>
              </a:lnSpc>
              <a:spcAft>
                <a:spcPct val="0"/>
              </a:spcAft>
              <a:buNone/>
            </a:pPr>
            <a:r>
              <a:rPr lang="en-US" altLang="zh-CN" sz="1814" b="1" dirty="0" smtClean="0">
                <a:solidFill>
                  <a:srgbClr val="1E47F6"/>
                </a:solidFill>
              </a:rPr>
              <a:t>    ~0.1% </a:t>
            </a:r>
            <a:r>
              <a:rPr lang="en-US" altLang="zh-CN" sz="1814" b="1" dirty="0" err="1" smtClean="0">
                <a:solidFill>
                  <a:srgbClr val="1E47F6"/>
                </a:solidFill>
              </a:rPr>
              <a:t>Icrab</a:t>
            </a:r>
            <a:r>
              <a:rPr lang="en-US" altLang="zh-CN" sz="1814" b="1" dirty="0">
                <a:solidFill>
                  <a:srgbClr val="1E47F6"/>
                </a:solidFill>
              </a:rPr>
              <a:t>, </a:t>
            </a:r>
            <a:r>
              <a:rPr lang="en-US" altLang="zh-CN" sz="1814" b="1" dirty="0" smtClean="0">
                <a:solidFill>
                  <a:srgbClr val="1E47F6"/>
                </a:solidFill>
              </a:rPr>
              <a:t>10GeV~10 </a:t>
            </a:r>
            <a:r>
              <a:rPr lang="en-US" altLang="zh-CN" sz="1814" b="1" dirty="0" err="1">
                <a:solidFill>
                  <a:srgbClr val="1E47F6"/>
                </a:solidFill>
              </a:rPr>
              <a:t>TeV</a:t>
            </a:r>
            <a:endParaRPr lang="en-US" altLang="zh-CN" sz="1814" b="1" dirty="0">
              <a:solidFill>
                <a:srgbClr val="1E47F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77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44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24000" y="-64448"/>
            <a:ext cx="9144000" cy="69224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6444" b="100000" l="16519" r="98224"/>
                    </a14:imgEffect>
                  </a14:imgLayer>
                </a14:imgProps>
              </a:ext>
            </a:extLst>
          </a:blip>
          <a:srcRect l="15345" t="6204" b="-2956"/>
          <a:stretch/>
        </p:blipFill>
        <p:spPr>
          <a:xfrm rot="21134104" flipH="1">
            <a:off x="3556369" y="338728"/>
            <a:ext cx="5695953" cy="4650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250029" y="-4225"/>
            <a:ext cx="3417972" cy="2262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-1"/>
            <a:ext cx="3606800" cy="3118662"/>
          </a:xfrm>
          <a:prstGeom prst="rect">
            <a:avLst/>
          </a:prstGeom>
        </p:spPr>
      </p:pic>
      <p:sp>
        <p:nvSpPr>
          <p:cNvPr id="9" name="Can 8"/>
          <p:cNvSpPr/>
          <p:nvPr/>
        </p:nvSpPr>
        <p:spPr>
          <a:xfrm>
            <a:off x="3770842" y="2362775"/>
            <a:ext cx="120649" cy="115842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0" y="3276811"/>
            <a:ext cx="4864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Gill Sans"/>
                <a:cs typeface="Gill Sans"/>
              </a:rPr>
              <a:t>Some Numbers: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Location: 19</a:t>
            </a:r>
            <a:r>
              <a:rPr lang="en-US" baseline="3000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 north, 97</a:t>
            </a:r>
            <a:r>
              <a:rPr lang="en-US" baseline="30000" dirty="0">
                <a:solidFill>
                  <a:srgbClr val="FFFFFF"/>
                </a:solidFill>
                <a:latin typeface="Gill Sans"/>
                <a:cs typeface="Gill Sans"/>
              </a:rPr>
              <a:t>o</a:t>
            </a: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 west  (Sierra </a:t>
            </a:r>
            <a:r>
              <a:rPr lang="en-US" dirty="0" err="1">
                <a:solidFill>
                  <a:srgbClr val="FFFFFF"/>
                </a:solidFill>
                <a:latin typeface="Gill Sans"/>
                <a:cs typeface="Gill Sans"/>
              </a:rPr>
              <a:t>Negra</a:t>
            </a: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, Pico de Orizaba, Mexico)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4100 meters </a:t>
            </a:r>
            <a:r>
              <a:rPr lang="en-US" dirty="0" err="1">
                <a:solidFill>
                  <a:srgbClr val="FFFFFF"/>
                </a:solidFill>
                <a:latin typeface="Gill Sans"/>
                <a:cs typeface="Gill Sans"/>
              </a:rPr>
              <a:t>a.s.l</a:t>
            </a: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300 detector stations (“tanks”, </a:t>
            </a:r>
            <a:r>
              <a:rPr lang="nl-NL" dirty="0">
                <a:solidFill>
                  <a:srgbClr val="FFFFFF"/>
                </a:solidFill>
                <a:latin typeface="Gill Sans"/>
                <a:cs typeface="Gill Sans"/>
              </a:rPr>
              <a:t>7.3m x 4.5m) </a:t>
            </a:r>
            <a:endParaRPr lang="en-US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71167" y="3276811"/>
            <a:ext cx="4279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Area:  ~22,000 m</a:t>
            </a:r>
            <a:r>
              <a:rPr lang="en-US" baseline="30000" dirty="0">
                <a:solidFill>
                  <a:srgbClr val="FFFFFF"/>
                </a:solidFill>
                <a:latin typeface="Gill Sans"/>
                <a:cs typeface="Gill Sans"/>
              </a:rPr>
              <a:t>2,</a:t>
            </a: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solidFill>
                  <a:srgbClr val="FFFFFF"/>
                </a:solidFill>
                <a:latin typeface="Gill Sans"/>
                <a:cs typeface="Gill Sans"/>
              </a:rPr>
              <a:t>Water volume: ~200,000 l /tank</a:t>
            </a:r>
          </a:p>
          <a:p>
            <a:pPr marL="285750" indent="-285750">
              <a:buFont typeface="Arial"/>
              <a:buChar char="•"/>
            </a:pPr>
            <a:r>
              <a:rPr lang="nl-NL" b="1" dirty="0">
                <a:solidFill>
                  <a:srgbClr val="FFFFFF"/>
                </a:solidFill>
                <a:latin typeface="Gill Sans"/>
                <a:cs typeface="Gill Sans"/>
              </a:rPr>
              <a:t>3</a:t>
            </a:r>
            <a:r>
              <a:rPr lang="nl-NL" b="1" baseline="30000" dirty="0">
                <a:solidFill>
                  <a:srgbClr val="FFFFFF"/>
                </a:solidFill>
                <a:latin typeface="Gill Sans"/>
                <a:cs typeface="Gill Sans"/>
              </a:rPr>
              <a:t>rd</a:t>
            </a:r>
            <a:r>
              <a:rPr lang="nl-NL" b="1" dirty="0">
                <a:solidFill>
                  <a:srgbClr val="FFFFFF"/>
                </a:solidFill>
                <a:latin typeface="Gill Sans"/>
                <a:cs typeface="Gill Sans"/>
              </a:rPr>
              <a:t> of the array online (data)</a:t>
            </a:r>
          </a:p>
          <a:p>
            <a:pPr marL="285750" indent="-285750">
              <a:buFont typeface="Arial"/>
              <a:buChar char="•"/>
            </a:pPr>
            <a:r>
              <a:rPr lang="nl-NL" b="1" dirty="0">
                <a:solidFill>
                  <a:srgbClr val="FFFFFF"/>
                </a:solidFill>
                <a:latin typeface="Gill Sans"/>
                <a:cs typeface="Gill Sans"/>
              </a:rPr>
              <a:t>Array complete: 2014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15 x more sensitive than </a:t>
            </a:r>
            <a:r>
              <a:rPr lang="en-US" dirty="0" err="1">
                <a:solidFill>
                  <a:srgbClr val="FFFFFF"/>
                </a:solidFill>
                <a:latin typeface="Gill Sans"/>
                <a:cs typeface="Gill Sans"/>
              </a:rPr>
              <a:t>Milagro</a:t>
            </a:r>
            <a:r>
              <a:rPr lang="en-US" dirty="0">
                <a:solidFill>
                  <a:srgbClr val="FFFFFF"/>
                </a:solidFill>
                <a:latin typeface="Gill Sans"/>
                <a:cs typeface="Gill Sans"/>
              </a:rPr>
              <a:t> </a:t>
            </a:r>
          </a:p>
        </p:txBody>
      </p:sp>
      <p:cxnSp>
        <p:nvCxnSpPr>
          <p:cNvPr id="28" name="Straight Connector 27"/>
          <p:cNvCxnSpPr>
            <a:endCxn id="9" idx="4"/>
          </p:cNvCxnSpPr>
          <p:nvPr/>
        </p:nvCxnSpPr>
        <p:spPr>
          <a:xfrm flipH="1">
            <a:off x="3891491" y="1604434"/>
            <a:ext cx="4304243" cy="81626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130801" y="6437869"/>
            <a:ext cx="1736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 err="1">
                <a:solidFill>
                  <a:srgbClr val="FFDE13"/>
                </a:solidFill>
              </a:rPr>
              <a:t>petra@mtu.edu</a:t>
            </a:r>
            <a:endParaRPr lang="en-US" i="1" dirty="0">
              <a:solidFill>
                <a:srgbClr val="FFDE13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433664" y="6437870"/>
            <a:ext cx="2234336" cy="4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4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タイトル 3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sz="3600" dirty="0"/>
              <a:t>Major Upgrading of</a:t>
            </a:r>
            <a:r>
              <a:rPr lang="en-US" altLang="ja-JP" sz="3600" dirty="0"/>
              <a:t> Tibet Array: MD </a:t>
            </a:r>
            <a:br>
              <a:rPr lang="en-US" altLang="ja-JP" sz="3600" dirty="0"/>
            </a:br>
            <a:r>
              <a:rPr lang="en-US" altLang="ja-JP" sz="3600" dirty="0"/>
              <a:t>(1/4 century after the array built)</a:t>
            </a:r>
            <a:endParaRPr lang="ja-JP" altLang="en-US" sz="3600" dirty="0"/>
          </a:p>
        </p:txBody>
      </p:sp>
      <p:pic>
        <p:nvPicPr>
          <p:cNvPr id="27651" name="Picture 9" descr="C:\Documents and Settings\kawata\デスクトップ\2007将来ｼﾝﾎﾟ\array2007-0.2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626" y="1141413"/>
            <a:ext cx="5286375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1809751" y="1160464"/>
            <a:ext cx="4143375" cy="2197525"/>
          </a:xfrm>
          <a:prstGeom prst="rect">
            <a:avLst/>
          </a:prstGeom>
          <a:solidFill>
            <a:srgbClr val="FFFF99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Blip>
                <a:blip r:embed="rId4"/>
              </a:buBlip>
            </a:pPr>
            <a:r>
              <a:rPr lang="en-US" altLang="ja-JP" sz="1800">
                <a:solidFill>
                  <a:srgbClr val="FF0000"/>
                </a:solidFill>
                <a:ea typeface="宋体" panose="02010600030101010101" pitchFamily="2" charset="-122"/>
              </a:rPr>
              <a:t> Water Cherenkov type detector</a:t>
            </a:r>
          </a:p>
          <a:p>
            <a:pPr eaLnBrk="1" hangingPunct="1">
              <a:spcBef>
                <a:spcPct val="10000"/>
              </a:spcBef>
              <a:buFontTx/>
              <a:buBlip>
                <a:blip r:embed="rId4"/>
              </a:buBlip>
            </a:pPr>
            <a:r>
              <a:rPr lang="en-US" altLang="ja-JP" sz="1800">
                <a:ea typeface="宋体" panose="02010600030101010101" pitchFamily="2" charset="-122"/>
              </a:rPr>
              <a:t> 12 concrete pools (</a:t>
            </a:r>
            <a:r>
              <a:rPr lang="en-US" altLang="ja-JP" sz="1800">
                <a:solidFill>
                  <a:srgbClr val="FF0000"/>
                </a:solidFill>
                <a:ea typeface="宋体" panose="02010600030101010101" pitchFamily="2" charset="-122"/>
              </a:rPr>
              <a:t>10,000 m</a:t>
            </a:r>
            <a:r>
              <a:rPr lang="en-US" altLang="ja-JP" sz="1800" baseline="30000">
                <a:solidFill>
                  <a:srgbClr val="FF0000"/>
                </a:solidFill>
                <a:ea typeface="宋体" panose="02010600030101010101" pitchFamily="2" charset="-122"/>
              </a:rPr>
              <a:t>2</a:t>
            </a:r>
            <a:r>
              <a:rPr lang="en-US" altLang="ja-JP" sz="180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ja-JP" sz="1800">
                <a:ea typeface="宋体" panose="02010600030101010101" pitchFamily="2" charset="-122"/>
              </a:rPr>
              <a:t>in Total)</a:t>
            </a:r>
          </a:p>
          <a:p>
            <a:pPr eaLnBrk="1" hangingPunct="1">
              <a:spcBef>
                <a:spcPct val="10000"/>
              </a:spcBef>
              <a:buFontTx/>
              <a:buBlip>
                <a:blip r:embed="rId4"/>
              </a:buBlip>
            </a:pPr>
            <a:r>
              <a:rPr lang="en-US" altLang="ja-JP" sz="1800">
                <a:ea typeface="宋体" panose="02010600030101010101" pitchFamily="2" charset="-122"/>
              </a:rPr>
              <a:t> A concrete pool = 16 water cells</a:t>
            </a:r>
          </a:p>
          <a:p>
            <a:pPr eaLnBrk="1" hangingPunct="1">
              <a:spcBef>
                <a:spcPct val="10000"/>
              </a:spcBef>
              <a:buFontTx/>
              <a:buBlip>
                <a:blip r:embed="rId4"/>
              </a:buBlip>
            </a:pPr>
            <a:r>
              <a:rPr lang="en-US" altLang="ja-JP" sz="1800">
                <a:solidFill>
                  <a:srgbClr val="FF0000"/>
                </a:solidFill>
                <a:ea typeface="宋体" panose="02010600030101010101" pitchFamily="2" charset="-122"/>
              </a:rPr>
              <a:t> Underground 2.5m </a:t>
            </a:r>
            <a:r>
              <a:rPr lang="en-US" altLang="ja-JP" sz="1800">
                <a:ea typeface="宋体" panose="02010600030101010101" pitchFamily="2" charset="-122"/>
              </a:rPr>
              <a:t>(515 g/cm</a:t>
            </a:r>
            <a:r>
              <a:rPr lang="en-US" altLang="ja-JP" sz="1800" baseline="30000">
                <a:ea typeface="宋体" panose="02010600030101010101" pitchFamily="2" charset="-122"/>
              </a:rPr>
              <a:t>2</a:t>
            </a:r>
            <a:r>
              <a:rPr lang="en-US" altLang="ja-JP" sz="1800">
                <a:ea typeface="宋体" panose="02010600030101010101" pitchFamily="2" charset="-122"/>
              </a:rPr>
              <a:t> = 19</a:t>
            </a:r>
            <a:r>
              <a:rPr lang="en-US" altLang="ja-JP" sz="1800" i="1">
                <a:ea typeface="宋体" panose="02010600030101010101" pitchFamily="2" charset="-122"/>
              </a:rPr>
              <a:t>X</a:t>
            </a:r>
            <a:r>
              <a:rPr lang="en-US" altLang="ja-JP" sz="1800" baseline="-25000">
                <a:ea typeface="宋体" panose="02010600030101010101" pitchFamily="2" charset="-122"/>
              </a:rPr>
              <a:t>0</a:t>
            </a:r>
            <a:r>
              <a:rPr lang="en-US" altLang="ja-JP" sz="1800">
                <a:ea typeface="宋体" panose="02010600030101010101" pitchFamily="2" charset="-122"/>
              </a:rPr>
              <a:t>)</a:t>
            </a:r>
          </a:p>
          <a:p>
            <a:pPr eaLnBrk="1" hangingPunct="1">
              <a:spcBef>
                <a:spcPct val="10000"/>
              </a:spcBef>
              <a:buFontTx/>
              <a:buBlip>
                <a:blip r:embed="rId4"/>
              </a:buBlip>
            </a:pPr>
            <a:r>
              <a:rPr lang="en-US" altLang="ja-JP" sz="1800">
                <a:ea typeface="宋体" panose="02010600030101010101" pitchFamily="2" charset="-122"/>
              </a:rPr>
              <a:t>A water cell = 7.2m x</a:t>
            </a:r>
            <a:r>
              <a:rPr lang="en-US" altLang="ja-JP" sz="1800" b="1">
                <a:ea typeface="宋体" panose="02010600030101010101" pitchFamily="2" charset="-122"/>
              </a:rPr>
              <a:t> </a:t>
            </a:r>
            <a:r>
              <a:rPr lang="en-US" altLang="ja-JP" sz="1800">
                <a:ea typeface="宋体" panose="02010600030101010101" pitchFamily="2" charset="-122"/>
              </a:rPr>
              <a:t>7.2m x 1.5m depth</a:t>
            </a:r>
            <a:r>
              <a:rPr lang="ja-JP" altLang="en-US" sz="1800">
                <a:solidFill>
                  <a:srgbClr val="FFFFFF"/>
                </a:solidFill>
                <a:ea typeface="宋体" panose="02010600030101010101" pitchFamily="2" charset="-122"/>
              </a:rPr>
              <a:t>　</a:t>
            </a:r>
            <a:endParaRPr lang="en-US" altLang="ja-JP" sz="1800">
              <a:ea typeface="宋体" panose="02010600030101010101" pitchFamily="2" charset="-122"/>
            </a:endParaRPr>
          </a:p>
          <a:p>
            <a:pPr eaLnBrk="1" hangingPunct="1">
              <a:spcBef>
                <a:spcPct val="10000"/>
              </a:spcBef>
              <a:buFontTx/>
              <a:buBlip>
                <a:blip r:embed="rId4"/>
              </a:buBlip>
            </a:pPr>
            <a:r>
              <a:rPr lang="en-US" altLang="ja-JP" sz="1800">
                <a:ea typeface="宋体" panose="02010600030101010101" pitchFamily="2" charset="-122"/>
              </a:rPr>
              <a:t> With two </a:t>
            </a:r>
            <a:r>
              <a:rPr lang="en-US" altLang="ja-JP" sz="1800">
                <a:solidFill>
                  <a:srgbClr val="FF0000"/>
                </a:solidFill>
                <a:ea typeface="宋体" panose="02010600030101010101" pitchFamily="2" charset="-122"/>
              </a:rPr>
              <a:t>20”</a:t>
            </a:r>
            <a:r>
              <a:rPr lang="en-US" altLang="ja-JP" sz="1800" i="1">
                <a:solidFill>
                  <a:srgbClr val="FF0000"/>
                </a:solidFill>
                <a:latin typeface="Symbol" panose="05050102010706020507" pitchFamily="18" charset="2"/>
                <a:ea typeface="宋体" panose="02010600030101010101" pitchFamily="2" charset="-122"/>
              </a:rPr>
              <a:t>f </a:t>
            </a:r>
            <a:r>
              <a:rPr lang="en-US" altLang="ja-JP" sz="1800">
                <a:solidFill>
                  <a:srgbClr val="FF0000"/>
                </a:solidFill>
                <a:ea typeface="宋体" panose="02010600030101010101" pitchFamily="2" charset="-122"/>
              </a:rPr>
              <a:t>PMTs 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ja-JP" sz="1800">
                <a:solidFill>
                  <a:srgbClr val="FF0000"/>
                </a:solidFill>
                <a:ea typeface="宋体" panose="02010600030101010101" pitchFamily="2" charset="-122"/>
              </a:rPr>
              <a:t>                         </a:t>
            </a:r>
            <a:r>
              <a:rPr lang="ja-JP" altLang="en-US" sz="180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ja-JP" sz="1800">
                <a:ea typeface="宋体" panose="02010600030101010101" pitchFamily="2" charset="-122"/>
              </a:rPr>
              <a:t>(HAMAMATSU R3600)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271713" y="5638801"/>
            <a:ext cx="3752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ea typeface="宋体" panose="02010600030101010101" pitchFamily="2" charset="-122"/>
              </a:rPr>
              <a:t>Muon data is passively recorded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ea typeface="宋体" panose="02010600030101010101" pitchFamily="2" charset="-122"/>
              </a:rPr>
              <a:t>as an air shower trigger generated</a:t>
            </a:r>
          </a:p>
        </p:txBody>
      </p:sp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7700964" y="5257801"/>
            <a:ext cx="1714957" cy="646331"/>
          </a:xfrm>
          <a:prstGeom prst="rect">
            <a:avLst/>
          </a:prstGeom>
          <a:solidFill>
            <a:schemeClr val="bg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latin typeface="Arial" panose="020B0604020202020204" pitchFamily="34" charset="0"/>
                <a:ea typeface="宋体" panose="02010600030101010101" pitchFamily="2" charset="-122"/>
              </a:rPr>
              <a:t>extends AS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latin typeface="Arial" panose="020B0604020202020204" pitchFamily="34" charset="0"/>
                <a:ea typeface="宋体" panose="02010600030101010101" pitchFamily="2" charset="-122"/>
              </a:rPr>
              <a:t>~83,000m</a:t>
            </a:r>
            <a:r>
              <a:rPr lang="en-US" altLang="ja-JP" sz="1800" b="1" baseline="30000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7024688" y="1543050"/>
            <a:ext cx="1737976" cy="369332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CC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MD ~10,000m</a:t>
            </a:r>
            <a:r>
              <a:rPr lang="en-US" altLang="ja-JP" sz="1800" b="1" baseline="30000">
                <a:solidFill>
                  <a:srgbClr val="00CC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7656" name="スライド番号プレースホルダ 16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4772689-5C40-41F0-BBA7-2102B947F81E}" type="slidenum">
              <a:rPr lang="ja-JP" altLang="en-US" sz="120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ja-JP" sz="120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569076" y="4241801"/>
            <a:ext cx="142875" cy="142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pic>
        <p:nvPicPr>
          <p:cNvPr id="27658" name="Picture 8" descr="C:\Documents and Settings\kawata\デスクトップ\AUS\Presentation\p-typ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4063" y="3429001"/>
            <a:ext cx="35814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二等辺三角形 19"/>
          <p:cNvSpPr/>
          <p:nvPr/>
        </p:nvSpPr>
        <p:spPr>
          <a:xfrm rot="5778043">
            <a:off x="5098257" y="4001294"/>
            <a:ext cx="1597025" cy="1201738"/>
          </a:xfrm>
          <a:prstGeom prst="triangle">
            <a:avLst>
              <a:gd name="adj" fmla="val 29732"/>
            </a:avLst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7660" name="Text Box 18"/>
          <p:cNvSpPr txBox="1">
            <a:spLocks noChangeArrowheads="1"/>
          </p:cNvSpPr>
          <p:nvPr/>
        </p:nvSpPr>
        <p:spPr bwMode="auto">
          <a:xfrm>
            <a:off x="2640013" y="3213100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17"/>
          <p:cNvGrpSpPr>
            <a:grpSpLocks/>
          </p:cNvGrpSpPr>
          <p:nvPr/>
        </p:nvGrpSpPr>
        <p:grpSpPr bwMode="auto">
          <a:xfrm>
            <a:off x="7162800" y="2057400"/>
            <a:ext cx="1676400" cy="2362200"/>
            <a:chOff x="5638800" y="2057400"/>
            <a:chExt cx="1676400" cy="2362200"/>
          </a:xfrm>
        </p:grpSpPr>
        <p:sp>
          <p:nvSpPr>
            <p:cNvPr id="27662" name="Rectangle 23"/>
            <p:cNvSpPr>
              <a:spLocks noChangeArrowheads="1"/>
            </p:cNvSpPr>
            <p:nvPr/>
          </p:nvSpPr>
          <p:spPr bwMode="auto">
            <a:xfrm>
              <a:off x="5638800" y="2819400"/>
              <a:ext cx="1676400" cy="1600200"/>
            </a:xfrm>
            <a:prstGeom prst="rect">
              <a:avLst/>
            </a:prstGeom>
            <a:solidFill>
              <a:srgbClr val="FF0000">
                <a:alpha val="2392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63" name="Rectangle 23"/>
            <p:cNvSpPr>
              <a:spLocks noChangeArrowheads="1"/>
            </p:cNvSpPr>
            <p:nvPr/>
          </p:nvSpPr>
          <p:spPr bwMode="auto">
            <a:xfrm>
              <a:off x="6477000" y="2057400"/>
              <a:ext cx="824710" cy="762000"/>
            </a:xfrm>
            <a:prstGeom prst="rect">
              <a:avLst/>
            </a:prstGeom>
            <a:solidFill>
              <a:srgbClr val="FF0000">
                <a:alpha val="2392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998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14"/>
          <p:cNvGrpSpPr>
            <a:grpSpLocks/>
          </p:cNvGrpSpPr>
          <p:nvPr/>
        </p:nvGrpSpPr>
        <p:grpSpPr bwMode="auto">
          <a:xfrm>
            <a:off x="1587500" y="1554163"/>
            <a:ext cx="9063038" cy="2811462"/>
            <a:chOff x="179512" y="1052736"/>
            <a:chExt cx="8027362" cy="2376599"/>
          </a:xfrm>
        </p:grpSpPr>
        <p:pic>
          <p:nvPicPr>
            <p:cNvPr id="31750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标题 1"/>
          <p:cNvSpPr txBox="1">
            <a:spLocks/>
          </p:cNvSpPr>
          <p:nvPr/>
        </p:nvSpPr>
        <p:spPr bwMode="auto">
          <a:xfrm>
            <a:off x="4778375" y="2468564"/>
            <a:ext cx="3748088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3300" dirty="0"/>
              <a:t>LHAASO</a:t>
            </a:r>
            <a:r>
              <a:rPr lang="zh-CN" altLang="en-US" sz="3300" dirty="0"/>
              <a:t> </a:t>
            </a:r>
            <a:r>
              <a:rPr lang="en-US" altLang="zh-CN" sz="3300" dirty="0"/>
              <a:t>site</a:t>
            </a:r>
            <a:endParaRPr lang="zh-CN" altLang="zh-CN" sz="3300" dirty="0"/>
          </a:p>
        </p:txBody>
      </p:sp>
      <p:sp>
        <p:nvSpPr>
          <p:cNvPr id="31748" name="标题 1"/>
          <p:cNvSpPr>
            <a:spLocks noGrp="1"/>
          </p:cNvSpPr>
          <p:nvPr>
            <p:ph type="title"/>
          </p:nvPr>
        </p:nvSpPr>
        <p:spPr>
          <a:xfrm>
            <a:off x="1944688" y="476251"/>
            <a:ext cx="6888162" cy="962025"/>
          </a:xfrm>
        </p:spPr>
        <p:txBody>
          <a:bodyPr/>
          <a:lstStyle/>
          <a:p>
            <a:r>
              <a:rPr lang="en-US" altLang="zh-CN" sz="5400" b="1">
                <a:solidFill>
                  <a:srgbClr val="FF0000"/>
                </a:solidFill>
                <a:ea typeface="ＭＳ Ｐゴシック" panose="020B0600070205080204" pitchFamily="34" charset="-128"/>
              </a:rPr>
              <a:t>Future:</a:t>
            </a:r>
            <a:r>
              <a:rPr lang="en-US" altLang="zh-CN" sz="4800" b="1">
                <a:solidFill>
                  <a:srgbClr val="FF0000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zh-CN" b="1" smtClean="0">
                <a:ea typeface="ＭＳ Ｐゴシック" panose="020B0600070205080204" pitchFamily="34" charset="-128"/>
              </a:rPr>
              <a:t>LHAASO Project</a:t>
            </a:r>
            <a:endParaRPr lang="zh-CN" altLang="zh-CN" smtClean="0">
              <a:ea typeface="ＭＳ Ｐゴシック" panose="020B0600070205080204" pitchFamily="34" charset="-128"/>
            </a:endParaRPr>
          </a:p>
        </p:txBody>
      </p:sp>
      <p:pic>
        <p:nvPicPr>
          <p:cNvPr id="3174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9910"/>
          <a:stretch>
            <a:fillRect/>
          </a:stretch>
        </p:blipFill>
        <p:spPr bwMode="auto">
          <a:xfrm>
            <a:off x="1944688" y="4606925"/>
            <a:ext cx="839946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66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://www.google.com.hk/url?sa=i&amp;source=images&amp;cd=&amp;docid=BS1W8wIEgkDSmM&amp;tbnid=NJjUCRx8kcVsKM:&amp;ved=0CAUQjBw&amp;url=http%3A%2F%2Fwww.shanse8.com%2Fbbs%2Fattachment%2Fphoto%2FMon_1207%2F5665_a9de1341503771f792ed8d273754e.jpg&amp;ei=qYJjU8rDG8jArAfYkYCIBQ&amp;psig=AFQjCNEFjnGlUg5rbnq-fnIaLMUXMy7fFQ&amp;ust=1399116841544258"/>
          <p:cNvSpPr>
            <a:spLocks noChangeAspect="1" noChangeArrowheads="1"/>
          </p:cNvSpPr>
          <p:nvPr/>
        </p:nvSpPr>
        <p:spPr bwMode="auto">
          <a:xfrm>
            <a:off x="63500" y="-136525"/>
            <a:ext cx="10944225" cy="5476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0" name="AutoShape 6" descr="http://www.google.com.hk/url?sa=i&amp;source=images&amp;cd=&amp;docid=BS1W8wIEgkDSmM&amp;tbnid=NJjUCRx8kcVsKM:&amp;ved=0CAUQjBw&amp;url=http%3A%2F%2Fwww.shanse8.com%2Fbbs%2Fattachment%2Fphoto%2FMon_1207%2F5665_a9de1341503771f792ed8d273754e.jpg&amp;ei=qYJjU8rDG8jArAfYkYCIBQ&amp;psig=AFQjCNEFjnGlUg5rbnq-fnIaLMUXMy7fFQ&amp;ust=1399116841544258"/>
          <p:cNvSpPr>
            <a:spLocks noChangeAspect="1" noChangeArrowheads="1"/>
          </p:cNvSpPr>
          <p:nvPr/>
        </p:nvSpPr>
        <p:spPr bwMode="auto">
          <a:xfrm>
            <a:off x="63500" y="-136525"/>
            <a:ext cx="10944225" cy="5476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32" name="AutoShape 8" descr="http://www.google.com.hk/url?sa=i&amp;source=images&amp;cd=&amp;docid=BS1W8wIEgkDSmM&amp;tbnid=NJjUCRx8kcVsKM:&amp;ved=0CAUQjBw&amp;url=http%3A%2F%2Fwww.shanse8.com%2Fbbs%2Fattachment%2Fphoto%2FMon_1207%2F5665_a9de1341503771f792ed8d273754e.jpg&amp;ei=qYJjU8rDG8jArAfYkYCIBQ&amp;psig=AFQjCNEFjnGlUg5rbnq-fnIaLMUXMy7fFQ&amp;ust=1399116841544258"/>
          <p:cNvSpPr>
            <a:spLocks noChangeAspect="1" noChangeArrowheads="1"/>
          </p:cNvSpPr>
          <p:nvPr/>
        </p:nvSpPr>
        <p:spPr bwMode="auto">
          <a:xfrm>
            <a:off x="63500" y="-136525"/>
            <a:ext cx="10944225" cy="5476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0" y="359164"/>
            <a:ext cx="12192000" cy="6423530"/>
            <a:chOff x="0" y="53470"/>
            <a:chExt cx="12192000" cy="6423530"/>
          </a:xfrm>
        </p:grpSpPr>
        <p:pic>
          <p:nvPicPr>
            <p:cNvPr id="8" name="图片 7" descr="5665_a9de1341503771f792ed8d273754e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1000"/>
              <a:ext cx="12192000" cy="6096000"/>
            </a:xfrm>
            <a:prstGeom prst="rect">
              <a:avLst/>
            </a:prstGeom>
          </p:spPr>
        </p:pic>
        <p:pic>
          <p:nvPicPr>
            <p:cNvPr id="9" name="图片 8" descr="http://www.pro-physik.de/SpringboardWebApp/userfiles/prophy/image/Panorama/120727_PAN_HESS-II_Medina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416" y="4483076"/>
              <a:ext cx="2612746" cy="174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图片 9" descr="http://www.scinexx.de/redaktion/wissen_aktuell/bild6/magicg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688" y="53470"/>
              <a:ext cx="2603713" cy="1737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图片 10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63838" y="2872655"/>
              <a:ext cx="4285129" cy="72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032" y="914400"/>
              <a:ext cx="2848165" cy="1046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 descr="HAWC site viewed from the summit of Sierra Negr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532" y="2947495"/>
              <a:ext cx="2496820" cy="1872615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1043490" y="1979408"/>
              <a:ext cx="968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VERITAS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5119" y="1776858"/>
              <a:ext cx="853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MAGIC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67288" y="2658950"/>
              <a:ext cx="789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HAWC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46238" y="4199086"/>
              <a:ext cx="661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HEES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729870" y="2350562"/>
              <a:ext cx="11526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</a:rPr>
                <a:t>ARGO-YBJ</a:t>
              </a:r>
            </a:p>
            <a:p>
              <a:r>
                <a:rPr lang="en-US" altLang="zh-CN" b="1" dirty="0" smtClean="0">
                  <a:solidFill>
                    <a:srgbClr val="FF0000"/>
                  </a:solidFill>
                </a:rPr>
                <a:t>Tibet AS</a:t>
              </a:r>
              <a:r>
                <a:rPr lang="el-GR" altLang="zh-CN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γ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8" name="图片 1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444293" y="1264684"/>
              <a:ext cx="2135830" cy="9621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182843" y="75306"/>
            <a:ext cx="8156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1. Global Instruments of VHE Gamma Ray Astronomy 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LHASSO\Publish\LHAASO效果图\6.LHAASO_WFCTA+SCD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938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5411788"/>
            <a:ext cx="91440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Central Array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：</a:t>
            </a:r>
            <a:endParaRPr lang="en-US" altLang="zh-CN" sz="28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24 Wide field View Cherenkov telescopes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：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precision measurement of CR </a:t>
            </a:r>
            <a:r>
              <a:rPr lang="en-US" altLang="zh-CN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pectrum</a:t>
            </a:r>
            <a:endParaRPr lang="en-US" altLang="zh-CN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452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burst detectors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：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identification of primary CR species</a:t>
            </a:r>
          </a:p>
          <a:p>
            <a:pPr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Plus scintillator detectors every  15 m and 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sym typeface="Symbol" panose="05050102010706020507" pitchFamily="18" charset="2"/>
              </a:rPr>
              <a:t>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–detectors every 30 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1425" y="328614"/>
            <a:ext cx="43053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Water  Cherenkov Detector</a:t>
            </a:r>
          </a:p>
          <a:p>
            <a:pPr>
              <a:defRPr/>
            </a:pPr>
            <a:r>
              <a:rPr lang="en-US" altLang="zh-CN" sz="28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90,000 m</a:t>
            </a:r>
            <a:r>
              <a:rPr lang="en-US" altLang="zh-CN" sz="2800" b="1" baseline="300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</a:t>
            </a:r>
            <a:endParaRPr lang="en-US" altLang="zh-CN" sz="2000" b="1" baseline="300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19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03" y="119792"/>
            <a:ext cx="8891752" cy="664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71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2247" y="0"/>
            <a:ext cx="8125409" cy="1325563"/>
          </a:xfrm>
        </p:spPr>
        <p:txBody>
          <a:bodyPr/>
          <a:lstStyle/>
          <a:p>
            <a:r>
              <a:rPr lang="en-US" altLang="zh-CN" dirty="0" smtClean="0"/>
              <a:t>Flavor of future (Conclusion)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247" y="2913115"/>
            <a:ext cx="7916231" cy="3805930"/>
          </a:xfrm>
          <a:prstGeom prst="rect">
            <a:avLst/>
          </a:prstGeom>
        </p:spPr>
      </p:pic>
      <p:pic>
        <p:nvPicPr>
          <p:cNvPr id="5" name="Picture 5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7656" y="367721"/>
            <a:ext cx="380365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8263070" y="2969023"/>
            <a:ext cx="3508375" cy="3694113"/>
            <a:chOff x="4038600" y="304800"/>
            <a:chExt cx="4422775" cy="480461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04800"/>
              <a:ext cx="4057650" cy="391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6858000" y="571500"/>
              <a:ext cx="16033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 b="1">
                  <a:solidFill>
                    <a:srgbClr val="00664D"/>
                  </a:solidFill>
                  <a:latin typeface="Times New Roman" panose="02020603050405020304" pitchFamily="18" charset="0"/>
                </a:rPr>
                <a:t>Crab Nebula</a:t>
              </a: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8077200" y="2895600"/>
              <a:ext cx="0" cy="1600200"/>
            </a:xfrm>
            <a:prstGeom prst="line">
              <a:avLst/>
            </a:prstGeom>
            <a:noFill/>
            <a:ln w="34925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8196263" y="3048000"/>
              <a:ext cx="0" cy="1600200"/>
            </a:xfrm>
            <a:prstGeom prst="line">
              <a:avLst/>
            </a:prstGeom>
            <a:noFill/>
            <a:ln w="34925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8350250" y="3233738"/>
              <a:ext cx="0" cy="1600200"/>
            </a:xfrm>
            <a:prstGeom prst="line">
              <a:avLst/>
            </a:prstGeom>
            <a:noFill/>
            <a:ln w="34925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7315826" y="4268836"/>
              <a:ext cx="665248" cy="840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/>
                <a:t>1000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/>
                <a:t>  200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/>
                <a:t>    10</a:t>
              </a: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7162800" y="4495800"/>
              <a:ext cx="914400" cy="0"/>
            </a:xfrm>
            <a:prstGeom prst="line">
              <a:avLst/>
            </a:prstGeom>
            <a:noFill/>
            <a:ln w="34925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7304088" y="4659313"/>
              <a:ext cx="914400" cy="0"/>
            </a:xfrm>
            <a:prstGeom prst="line">
              <a:avLst/>
            </a:prstGeom>
            <a:noFill/>
            <a:ln w="34925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7434263" y="4833938"/>
              <a:ext cx="914400" cy="0"/>
            </a:xfrm>
            <a:prstGeom prst="line">
              <a:avLst/>
            </a:prstGeom>
            <a:noFill/>
            <a:ln w="34925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 b="21648"/>
          <a:stretch>
            <a:fillRect/>
          </a:stretch>
        </p:blipFill>
        <p:spPr bwMode="auto">
          <a:xfrm>
            <a:off x="5000067" y="1083227"/>
            <a:ext cx="32464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830" y="1083227"/>
            <a:ext cx="3415862" cy="179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右箭头 18"/>
          <p:cNvSpPr/>
          <p:nvPr/>
        </p:nvSpPr>
        <p:spPr>
          <a:xfrm>
            <a:off x="4519448" y="1789387"/>
            <a:ext cx="349467" cy="375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8318389" y="676778"/>
            <a:ext cx="3819077" cy="19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625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042" y="3315384"/>
            <a:ext cx="5663956" cy="354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32" y="237274"/>
            <a:ext cx="2941660" cy="654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3082" y="0"/>
            <a:ext cx="4338918" cy="413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标题 1"/>
          <p:cNvSpPr txBox="1">
            <a:spLocks/>
          </p:cNvSpPr>
          <p:nvPr/>
        </p:nvSpPr>
        <p:spPr bwMode="auto">
          <a:xfrm>
            <a:off x="3291840" y="784493"/>
            <a:ext cx="4346090" cy="115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 defTabSz="407529">
              <a:defRPr/>
            </a:pP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2.  Map and number of </a:t>
            </a:r>
          </a:p>
          <a:p>
            <a:pPr marL="514350" indent="-514350" algn="ctr" defTabSz="407529">
              <a:defRPr/>
            </a:pP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the </a:t>
            </a:r>
            <a:r>
              <a:rPr lang="el-GR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楷体_GB2312" pitchFamily="49" charset="-122"/>
                <a:cs typeface="Times New Roman"/>
              </a:rPr>
              <a:t>γ</a:t>
            </a: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 ray sources </a:t>
            </a:r>
          </a:p>
          <a:p>
            <a:pPr marL="514350" indent="-514350" algn="ctr" defTabSz="407529">
              <a:defRPr/>
            </a:pPr>
            <a:endParaRPr lang="en-US" altLang="zh-CN" sz="3266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  <a:p>
            <a:pPr marL="514350" indent="-514350" algn="ctr" defTabSz="407529">
              <a:defRPr/>
            </a:pPr>
            <a:endParaRPr lang="en-US" altLang="zh-CN" sz="3266" b="1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ea typeface="楷体_GB2312" pitchFamily="49" charset="-122"/>
            </a:endParaRPr>
          </a:p>
          <a:p>
            <a:pPr marL="514350" indent="-514350" algn="ctr" defTabSz="407529">
              <a:defRPr/>
            </a:pPr>
            <a:r>
              <a:rPr lang="en-US" altLang="zh-CN" sz="3266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49" charset="-122"/>
              </a:rPr>
              <a:t>147 sources</a:t>
            </a:r>
            <a:endParaRPr lang="zh-CN" altLang="en-US" sz="3175" dirty="0">
              <a:solidFill>
                <a:schemeClr val="tx2"/>
              </a:solidFill>
              <a:ea typeface="方正舒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7426" y="2216075"/>
            <a:ext cx="3012141" cy="699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9972" y="3831563"/>
            <a:ext cx="3012141" cy="699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10564008" y="419550"/>
            <a:ext cx="1" cy="538957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10867020" y="410581"/>
            <a:ext cx="30476" cy="451642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1320645" y="423125"/>
            <a:ext cx="10757" cy="32810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080370" y="3851225"/>
            <a:ext cx="1029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FERMI</a:t>
            </a:r>
          </a:p>
          <a:p>
            <a:r>
              <a:rPr lang="en-US" altLang="zh-CN" dirty="0" smtClean="0"/>
              <a:t>Catalog</a:t>
            </a:r>
          </a:p>
          <a:p>
            <a:r>
              <a:rPr lang="en-US" altLang="zh-CN" dirty="0" smtClean="0"/>
              <a:t>releasing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587293" y="5735639"/>
            <a:ext cx="1149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HESS </a:t>
            </a:r>
          </a:p>
          <a:p>
            <a:r>
              <a:rPr lang="en-US" altLang="zh-CN" dirty="0" smtClean="0"/>
              <a:t>Switch  on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987127" y="4812239"/>
            <a:ext cx="1096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MAGIC</a:t>
            </a:r>
          </a:p>
          <a:p>
            <a:r>
              <a:rPr lang="en-US" altLang="zh-CN" dirty="0" smtClean="0"/>
              <a:t>Switch 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5889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 In Our Galaxy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PWNs</a:t>
            </a:r>
          </a:p>
          <a:p>
            <a:r>
              <a:rPr lang="en-US" altLang="zh-CN" dirty="0" smtClean="0"/>
              <a:t>SNRs</a:t>
            </a:r>
          </a:p>
          <a:p>
            <a:r>
              <a:rPr lang="en-US" altLang="zh-CN" dirty="0" smtClean="0"/>
              <a:t>Binaries</a:t>
            </a:r>
          </a:p>
          <a:p>
            <a:r>
              <a:rPr lang="en-US" altLang="zh-CN" dirty="0" smtClean="0"/>
              <a:t>…</a:t>
            </a:r>
          </a:p>
          <a:p>
            <a:pPr>
              <a:buNone/>
            </a:pPr>
            <a:endParaRPr lang="en-US" altLang="zh-CN" dirty="0" smtClean="0"/>
          </a:p>
          <a:p>
            <a:r>
              <a:rPr lang="en-US" altLang="zh-CN" dirty="0" smtClean="0"/>
              <a:t>Regions:</a:t>
            </a:r>
          </a:p>
          <a:p>
            <a:pPr lvl="1"/>
            <a:r>
              <a:rPr lang="en-US" altLang="zh-CN" dirty="0" smtClean="0"/>
              <a:t>Cygnus region: Cocoon</a:t>
            </a:r>
          </a:p>
          <a:p>
            <a:pPr lvl="1"/>
            <a:r>
              <a:rPr lang="en-US" altLang="zh-CN" dirty="0" smtClean="0"/>
              <a:t>G.C. and FERMI Bubble</a:t>
            </a:r>
          </a:p>
          <a:p>
            <a:pPr lvl="1"/>
            <a:r>
              <a:rPr lang="en-US" altLang="zh-CN" dirty="0" smtClean="0"/>
              <a:t>Diffuse </a:t>
            </a:r>
            <a:r>
              <a:rPr lang="el-GR" altLang="zh-CN" dirty="0" smtClean="0">
                <a:latin typeface="Times New Roman"/>
                <a:cs typeface="Times New Roman"/>
              </a:rPr>
              <a:t>γ</a:t>
            </a:r>
            <a:r>
              <a:rPr lang="en-US" altLang="zh-CN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/>
              <a:t>rays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标题 1"/>
          <p:cNvSpPr txBox="1">
            <a:spLocks/>
          </p:cNvSpPr>
          <p:nvPr/>
        </p:nvSpPr>
        <p:spPr bwMode="auto">
          <a:xfrm>
            <a:off x="1167585" y="332675"/>
            <a:ext cx="3092427" cy="214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 defTabSz="407529">
              <a:defRPr/>
            </a:pPr>
            <a:r>
              <a:rPr lang="en-US" altLang="zh-CN" sz="3266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/>
                <a:cs typeface="楷体_GB2312"/>
              </a:rPr>
              <a:t>34 Pulsar Wind Nebula</a:t>
            </a:r>
            <a:endParaRPr lang="zh-CN" altLang="en-US" sz="3175" dirty="0">
              <a:solidFill>
                <a:srgbClr val="0000FF"/>
              </a:solidFill>
              <a:ea typeface="方正舒体" pitchFamily="2" charset="-122"/>
            </a:endParaRPr>
          </a:p>
        </p:txBody>
      </p:sp>
      <p:pic>
        <p:nvPicPr>
          <p:cNvPr id="512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6401" y="86064"/>
            <a:ext cx="5702999" cy="276509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1438" y="3492281"/>
            <a:ext cx="4353577" cy="29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6565491" y="6472040"/>
            <a:ext cx="2502983" cy="33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4" tIns="41473" rIns="82944" bIns="41473">
            <a:spAutoFit/>
          </a:bodyPr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en-US" altLang="zh-CN" sz="1633"/>
              <a:t>A&amp;A 548, A46 (2012)</a:t>
            </a:r>
            <a:endParaRPr lang="zh-CN" altLang="en-US" sz="1542">
              <a:solidFill>
                <a:schemeClr val="tx1"/>
              </a:solidFill>
            </a:endParaRPr>
          </a:p>
        </p:txBody>
      </p:sp>
      <p:sp>
        <p:nvSpPr>
          <p:cNvPr id="5127" name="标题 1"/>
          <p:cNvSpPr txBox="1">
            <a:spLocks/>
          </p:cNvSpPr>
          <p:nvPr/>
        </p:nvSpPr>
        <p:spPr bwMode="auto">
          <a:xfrm>
            <a:off x="4248896" y="3042609"/>
            <a:ext cx="2432415" cy="68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zh-CN" sz="3175" dirty="0" smtClean="0">
                <a:solidFill>
                  <a:srgbClr val="0000FF"/>
                </a:solidFill>
                <a:ea typeface="方正舒体" panose="02010601030101010101" pitchFamily="2" charset="-122"/>
              </a:rPr>
              <a:t>Evolution </a:t>
            </a:r>
            <a:endParaRPr lang="zh-CN" altLang="en-US" sz="3175" dirty="0">
              <a:solidFill>
                <a:srgbClr val="0000FF"/>
              </a:solidFill>
              <a:ea typeface="方正舒体" panose="02010601030101010101" pitchFamily="2" charset="-122"/>
            </a:endParaRPr>
          </a:p>
        </p:txBody>
      </p:sp>
      <p:sp>
        <p:nvSpPr>
          <p:cNvPr id="5128" name="标题 1"/>
          <p:cNvSpPr txBox="1">
            <a:spLocks/>
          </p:cNvSpPr>
          <p:nvPr/>
        </p:nvSpPr>
        <p:spPr bwMode="auto">
          <a:xfrm>
            <a:off x="7863888" y="2947991"/>
            <a:ext cx="3627577" cy="68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>
              <a:lnSpc>
                <a:spcPct val="100000"/>
              </a:lnSpc>
            </a:pPr>
            <a:r>
              <a:rPr lang="en-US" altLang="zh-CN" sz="3175" dirty="0" smtClean="0">
                <a:solidFill>
                  <a:srgbClr val="0000FF"/>
                </a:solidFill>
                <a:ea typeface="方正舒体" panose="02010601030101010101" pitchFamily="2" charset="-122"/>
              </a:rPr>
              <a:t>Spatial drifting</a:t>
            </a:r>
            <a:endParaRPr lang="zh-CN" altLang="en-US" sz="3175" dirty="0">
              <a:solidFill>
                <a:srgbClr val="0000FF"/>
              </a:solidFill>
              <a:ea typeface="方正舒体" panose="02010601030101010101" pitchFamily="2" charset="-12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48" y="3490928"/>
            <a:ext cx="3218739" cy="300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139230" y="2958360"/>
            <a:ext cx="23462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664D"/>
                </a:solidFill>
                <a:latin typeface="Times New Roman" pitchFamily="18" charset="0"/>
              </a:rPr>
              <a:t>Standard Candle  Crab Nebula </a:t>
            </a:r>
            <a:endParaRPr lang="en-US" altLang="zh-CN" sz="2000" b="1" dirty="0">
              <a:solidFill>
                <a:srgbClr val="00664D"/>
              </a:solidFill>
              <a:latin typeface="Times New Roman" pitchFamily="18" charset="0"/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4955" y="3524553"/>
            <a:ext cx="4120273" cy="30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12848" t="10147" r="16486" b="8681"/>
          <a:stretch>
            <a:fillRect/>
          </a:stretch>
        </p:blipFill>
        <p:spPr bwMode="auto">
          <a:xfrm>
            <a:off x="1250502" y="1447015"/>
            <a:ext cx="1460425" cy="159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9573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03755"/>
            <a:ext cx="10515600" cy="1325563"/>
          </a:xfrm>
        </p:spPr>
        <p:txBody>
          <a:bodyPr/>
          <a:lstStyle/>
          <a:p>
            <a:r>
              <a:rPr lang="en-US" altLang="zh-CN" dirty="0" smtClean="0"/>
              <a:t>23 SNRs (Shell or Composite w/clouds)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138337"/>
            <a:ext cx="9499341" cy="57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856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781" y="3079750"/>
            <a:ext cx="583565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76" descr="rxj_pub"/>
          <p:cNvPicPr>
            <a:picLocks noChangeAspect="1" noChangeArrowheads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 bwMode="auto">
          <a:xfrm>
            <a:off x="1129536" y="2128838"/>
            <a:ext cx="4664037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577"/>
          <p:cNvSpPr txBox="1">
            <a:spLocks noChangeArrowheads="1"/>
          </p:cNvSpPr>
          <p:nvPr/>
        </p:nvSpPr>
        <p:spPr bwMode="auto">
          <a:xfrm>
            <a:off x="2802467" y="6557963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vi-VN" altLang="zh-CN" sz="1400" b="1">
              <a:solidFill>
                <a:srgbClr val="008000"/>
              </a:solidFill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406400" y="76200"/>
            <a:ext cx="5588000" cy="19812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4700" b="1" dirty="0" smtClean="0">
                <a:latin typeface="Gungsuh" pitchFamily="18" charset="-127"/>
                <a:ea typeface="Gungsuh" pitchFamily="18" charset="-127"/>
                <a:cs typeface="+mj-cs"/>
              </a:rPr>
              <a:t>RXJ 1713.7-3946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Morphology </a:t>
            </a:r>
            <a:r>
              <a:rPr lang="en-US" altLang="zh-CN" sz="4400" b="1" dirty="0">
                <a:latin typeface="+mj-lt"/>
                <a:ea typeface="+mj-ea"/>
                <a:cs typeface="+mj-cs"/>
              </a:rPr>
              <a:t>is important, </a:t>
            </a:r>
            <a:r>
              <a:rPr lang="en-US" altLang="zh-CN" sz="4400" b="1" dirty="0" smtClean="0">
                <a:latin typeface="+mj-lt"/>
                <a:ea typeface="+mj-ea"/>
                <a:cs typeface="+mj-cs"/>
              </a:rPr>
              <a:t>  </a:t>
            </a:r>
            <a:r>
              <a:rPr lang="en-US" altLang="zh-CN" sz="4400" b="1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altLang="zh-CN" sz="4400" b="1" dirty="0" smtClean="0">
                <a:solidFill>
                  <a:srgbClr val="FF0000"/>
                </a:solidFill>
              </a:rPr>
              <a:t>Spectroscopy</a:t>
            </a:r>
            <a:r>
              <a:rPr lang="en-US" altLang="zh-CN" sz="4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altLang="zh-CN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is even more!</a:t>
            </a:r>
          </a:p>
        </p:txBody>
      </p:sp>
      <p:pic>
        <p:nvPicPr>
          <p:cNvPr id="23558" name="Picture 16"/>
          <p:cNvPicPr>
            <a:picLocks noChangeAspect="1" noChangeArrowheads="1"/>
          </p:cNvPicPr>
          <p:nvPr/>
        </p:nvPicPr>
        <p:blipFill>
          <a:blip r:embed="rId4" cstate="print"/>
          <a:srcRect r="6557"/>
          <a:stretch>
            <a:fillRect/>
          </a:stretch>
        </p:blipFill>
        <p:spPr bwMode="auto">
          <a:xfrm>
            <a:off x="5918087" y="65088"/>
            <a:ext cx="581660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1009376" y="3157728"/>
            <a:ext cx="1036320" cy="3700272"/>
          </a:xfrm>
          <a:prstGeom prst="rect">
            <a:avLst/>
          </a:prstGeom>
          <a:solidFill>
            <a:srgbClr val="FF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标题 1"/>
          <p:cNvSpPr txBox="1">
            <a:spLocks/>
          </p:cNvSpPr>
          <p:nvPr/>
        </p:nvSpPr>
        <p:spPr bwMode="auto">
          <a:xfrm>
            <a:off x="4815706" y="218903"/>
            <a:ext cx="2432416" cy="68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algn="ctr" defTabSz="407529">
              <a:defRPr/>
            </a:pPr>
            <a:r>
              <a:rPr lang="en-US" altLang="zh-CN" sz="3266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/>
                <a:cs typeface="楷体_GB2312"/>
              </a:rPr>
              <a:t>SNRs  </a:t>
            </a:r>
            <a:endParaRPr lang="zh-CN" altLang="en-US" sz="3175" dirty="0">
              <a:solidFill>
                <a:schemeClr val="tx2"/>
              </a:solidFill>
              <a:ea typeface="方正舒体" pitchFamily="2" charset="-122"/>
            </a:endParaRP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4278491" y="6258813"/>
            <a:ext cx="2528906" cy="33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4" tIns="41473" rIns="82944" bIns="41473">
            <a:spAutoFit/>
          </a:bodyPr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en-US" altLang="zh-CN" sz="1633" b="1" i="1" dirty="0"/>
              <a:t>Science </a:t>
            </a:r>
            <a:r>
              <a:rPr lang="en-US" altLang="zh-CN" sz="1633" b="1" dirty="0"/>
              <a:t>339, 807 (2013)</a:t>
            </a:r>
            <a:endParaRPr lang="zh-CN" altLang="en-US" sz="1542" b="1" dirty="0">
              <a:solidFill>
                <a:schemeClr val="tx1"/>
              </a:solidFill>
            </a:endParaRP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002" y="3371327"/>
            <a:ext cx="5975188" cy="283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2117624" y="582208"/>
            <a:ext cx="1443157" cy="32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4" tIns="41473" rIns="82944" bIns="41473">
            <a:spAutoFit/>
          </a:bodyPr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en-US" altLang="zh-CN" sz="1542" b="1" dirty="0" smtClean="0"/>
              <a:t>Young  SNRs</a:t>
            </a:r>
            <a:endParaRPr lang="zh-CN" altLang="en-US" sz="1542" b="1" dirty="0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0" y="3914052"/>
            <a:ext cx="1790108" cy="32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4" tIns="41473" rIns="82944" bIns="41473">
            <a:spAutoFit/>
          </a:bodyPr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en-US" altLang="zh-CN" sz="1542" b="1" dirty="0" smtClean="0"/>
              <a:t>Old  SNRs</a:t>
            </a:r>
            <a:endParaRPr lang="zh-CN" altLang="en-US" sz="1542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6536" y="925159"/>
            <a:ext cx="4417762" cy="223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7113" y="3494155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组合 14"/>
          <p:cNvGrpSpPr/>
          <p:nvPr/>
        </p:nvGrpSpPr>
        <p:grpSpPr>
          <a:xfrm>
            <a:off x="1041939" y="936625"/>
            <a:ext cx="6315882" cy="2219177"/>
            <a:chOff x="4269233" y="904352"/>
            <a:chExt cx="6315882" cy="221917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75324"/>
            <a:stretch>
              <a:fillRect/>
            </a:stretch>
          </p:blipFill>
          <p:spPr bwMode="auto">
            <a:xfrm>
              <a:off x="4269233" y="904352"/>
              <a:ext cx="2120825" cy="2206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50940"/>
            <a:stretch>
              <a:fillRect/>
            </a:stretch>
          </p:blipFill>
          <p:spPr bwMode="auto">
            <a:xfrm>
              <a:off x="6368527" y="916903"/>
              <a:ext cx="4216588" cy="2206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9925960" y="6254557"/>
            <a:ext cx="1790108" cy="32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4" tIns="41473" rIns="82944" bIns="41473">
            <a:spAutoFit/>
          </a:bodyPr>
          <a:lstStyle>
            <a:lvl1pPr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47675" eaLnBrk="0" fontAlgn="t" hangingPunct="0">
              <a:lnSpc>
                <a:spcPct val="41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en-US" altLang="zh-CN" sz="1542" b="1" dirty="0" smtClean="0"/>
              <a:t>CR sources?</a:t>
            </a:r>
            <a:endParaRPr lang="zh-CN" altLang="en-US" sz="1542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0023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|22.7|18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2.2|4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3.5|7.8|15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1268</Words>
  <Application>Microsoft Macintosh PowerPoint</Application>
  <PresentationFormat>Personnalisé</PresentationFormat>
  <Paragraphs>215</Paragraphs>
  <Slides>32</Slides>
  <Notes>8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Office 主题</vt:lpstr>
      <vt:lpstr>The Highest Energy Gamma Sky </vt:lpstr>
      <vt:lpstr>Diapositive 2</vt:lpstr>
      <vt:lpstr>Diapositive 3</vt:lpstr>
      <vt:lpstr>Diapositive 4</vt:lpstr>
      <vt:lpstr>3. In Our Galaxy</vt:lpstr>
      <vt:lpstr>Diapositive 6</vt:lpstr>
      <vt:lpstr>23 SNRs (Shell or Composite w/clouds) 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4. Galactic plane diffuse gamma-ray</vt:lpstr>
      <vt:lpstr>Diffuse γ rays: EGRET, FERMI, ARGO-YBJ and MILAGRO </vt:lpstr>
      <vt:lpstr>4. AGNs</vt:lpstr>
      <vt:lpstr>Mrk421</vt:lpstr>
      <vt:lpstr>ARGO-YBJ observation</vt:lpstr>
      <vt:lpstr>Transient AGNs： Mrk501  </vt:lpstr>
      <vt:lpstr>Diapositive 21</vt:lpstr>
      <vt:lpstr>Probing the EBL with VHE gamma-rays</vt:lpstr>
      <vt:lpstr>Probing the intergalactic magnetic fields (IGMFs)  with VHE gamma-rays</vt:lpstr>
      <vt:lpstr>5. Summary of the status</vt:lpstr>
      <vt:lpstr>Diapositive 25</vt:lpstr>
      <vt:lpstr>Diapositive 26</vt:lpstr>
      <vt:lpstr>Diapositive 27</vt:lpstr>
      <vt:lpstr>Major Upgrading of Tibet Array: MD  (1/4 century after the array built)</vt:lpstr>
      <vt:lpstr>Future:   LHAASO Project</vt:lpstr>
      <vt:lpstr>Diapositive 30</vt:lpstr>
      <vt:lpstr>Diapositive 31</vt:lpstr>
      <vt:lpstr>Flavor of future (Conclusion)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Michel SPIRO</cp:lastModifiedBy>
  <cp:revision>31</cp:revision>
  <dcterms:created xsi:type="dcterms:W3CDTF">2014-05-09T04:49:46Z</dcterms:created>
  <dcterms:modified xsi:type="dcterms:W3CDTF">2014-05-09T04:50:05Z</dcterms:modified>
</cp:coreProperties>
</file>