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5" r:id="rId3"/>
    <p:sldMasterId id="2147483689" r:id="rId4"/>
  </p:sldMasterIdLst>
  <p:notesMasterIdLst>
    <p:notesMasterId r:id="rId44"/>
  </p:notesMasterIdLst>
  <p:sldIdLst>
    <p:sldId id="284" r:id="rId5"/>
    <p:sldId id="270" r:id="rId6"/>
    <p:sldId id="271" r:id="rId7"/>
    <p:sldId id="272" r:id="rId8"/>
    <p:sldId id="273" r:id="rId9"/>
    <p:sldId id="293" r:id="rId10"/>
    <p:sldId id="294" r:id="rId11"/>
    <p:sldId id="295" r:id="rId12"/>
    <p:sldId id="274" r:id="rId13"/>
    <p:sldId id="275" r:id="rId14"/>
    <p:sldId id="276" r:id="rId15"/>
    <p:sldId id="277" r:id="rId16"/>
    <p:sldId id="278" r:id="rId17"/>
    <p:sldId id="279" r:id="rId18"/>
    <p:sldId id="280" r:id="rId19"/>
    <p:sldId id="265" r:id="rId20"/>
    <p:sldId id="266" r:id="rId21"/>
    <p:sldId id="267" r:id="rId22"/>
    <p:sldId id="268" r:id="rId23"/>
    <p:sldId id="269" r:id="rId24"/>
    <p:sldId id="288" r:id="rId25"/>
    <p:sldId id="289" r:id="rId26"/>
    <p:sldId id="290" r:id="rId27"/>
    <p:sldId id="296" r:id="rId28"/>
    <p:sldId id="297" r:id="rId29"/>
    <p:sldId id="282" r:id="rId30"/>
    <p:sldId id="283" r:id="rId31"/>
    <p:sldId id="287" r:id="rId32"/>
    <p:sldId id="263" r:id="rId33"/>
    <p:sldId id="260" r:id="rId34"/>
    <p:sldId id="261" r:id="rId35"/>
    <p:sldId id="264" r:id="rId36"/>
    <p:sldId id="286" r:id="rId37"/>
    <p:sldId id="298" r:id="rId38"/>
    <p:sldId id="256" r:id="rId39"/>
    <p:sldId id="285" r:id="rId40"/>
    <p:sldId id="258" r:id="rId41"/>
    <p:sldId id="259" r:id="rId42"/>
    <p:sldId id="299" r:id="rId43"/>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0" d="100"/>
          <a:sy n="100" d="100"/>
        </p:scale>
        <p:origin x="-1096" y="-15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816"/>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7AD31A-4199-3A43-82CE-74C01C6C083A}" type="datetimeFigureOut">
              <a:rPr lang="it-IT" smtClean="0"/>
              <a:t>09/05/14</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3D74CB-5435-B94C-86C4-6DBB65091559}" type="slidenum">
              <a:rPr lang="it-IT" smtClean="0"/>
              <a:t>‹n.›</a:t>
            </a:fld>
            <a:endParaRPr lang="it-IT"/>
          </a:p>
        </p:txBody>
      </p:sp>
    </p:spTree>
    <p:extLst>
      <p:ext uri="{BB962C8B-B14F-4D97-AF65-F5344CB8AC3E}">
        <p14:creationId xmlns:p14="http://schemas.microsoft.com/office/powerpoint/2010/main" val="9701180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1144588" y="685800"/>
            <a:ext cx="4568825" cy="3427413"/>
          </a:xfrm>
          <a:ln/>
          <a:extLst>
            <a:ext uri="{FAA26D3D-D897-4be2-8F04-BA451C77F1D7}">
              <ma14:placeholderFlag xmlns:ma14="http://schemas.microsoft.com/office/mac/drawingml/2011/main" val="1"/>
            </a:ext>
          </a:extLst>
        </p:spPr>
      </p:sp>
      <p:sp>
        <p:nvSpPr>
          <p:cNvPr id="545795"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FCE905D-DE86-FC45-A293-32016935EB91}" type="slidenum">
              <a:rPr lang="en-US">
                <a:solidFill>
                  <a:srgbClr val="000000"/>
                </a:solidFill>
              </a:rPr>
              <a:pPr>
                <a:defRPr/>
              </a:pPr>
              <a:t>2</a:t>
            </a:fld>
            <a:endParaRPr lang="en-US">
              <a:solidFill>
                <a:srgbClr val="000000"/>
              </a:solidFill>
            </a:endParaRPr>
          </a:p>
        </p:txBody>
      </p:sp>
      <p:sp>
        <p:nvSpPr>
          <p:cNvPr id="66562" name="Rectangle 2"/>
          <p:cNvSpPr>
            <a:spLocks noGrp="1" noRot="1" noChangeAspect="1" noChangeArrowheads="1"/>
          </p:cNvSpPr>
          <p:nvPr>
            <p:ph type="sldImg"/>
          </p:nvPr>
        </p:nvSpPr>
        <p:spPr>
          <a:xfrm>
            <a:off x="1144588" y="685800"/>
            <a:ext cx="4568825" cy="3427413"/>
          </a:xfrm>
          <a:solidFill>
            <a:srgbClr val="FFFFFF"/>
          </a:solidFill>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xfrm>
            <a:off x="1144588" y="685800"/>
            <a:ext cx="4568825" cy="3427413"/>
          </a:xfrm>
          <a:ln/>
          <a:extLst>
            <a:ext uri="{FAA26D3D-D897-4be2-8F04-BA451C77F1D7}">
              <ma14:placeholderFlag xmlns:ma14="http://schemas.microsoft.com/office/mac/drawingml/2011/main" val="1"/>
            </a:ext>
          </a:extLst>
        </p:spPr>
      </p:sp>
      <p:sp>
        <p:nvSpPr>
          <p:cNvPr id="130051" name="Rectangle 3"/>
          <p:cNvSpPr>
            <a:spLocks noGrp="1"/>
          </p:cNvSpPr>
          <p:nvPr>
            <p:ph type="body" idx="1"/>
          </p:nvPr>
        </p:nvSpPr>
        <p:spPr/>
        <p:txBody>
          <a:bodyPr/>
          <a:lstStyle/>
          <a:p>
            <a:pPr eaLnBrk="1" hangingPunct="1">
              <a:defRPr/>
            </a:pPr>
            <a:endParaRPr 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p:cNvSpPr>
            <a:spLocks noGrp="1" noRot="1" noChangeAspect="1" noChangeArrowheads="1"/>
          </p:cNvSpPr>
          <p:nvPr>
            <p:ph type="sldImg"/>
          </p:nvPr>
        </p:nvSpPr>
        <p:spPr>
          <a:xfrm>
            <a:off x="912906" y="686382"/>
            <a:ext cx="5032190" cy="3427546"/>
          </a:xfrm>
          <a:solidFill>
            <a:srgbClr val="FFFFFF"/>
          </a:solidFill>
          <a:ln/>
          <a:extLst>
            <a:ext uri="{FAA26D3D-D897-4be2-8F04-BA451C77F1D7}">
              <ma14:placeholderFlag xmlns:ma14="http://schemas.microsoft.com/office/mac/drawingml/2011/main" val="1"/>
            </a:ext>
          </a:extLst>
        </p:spPr>
      </p:sp>
      <p:sp>
        <p:nvSpPr>
          <p:cNvPr id="6512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3381FE43-93B9-1945-A73F-E99F8BA98A20}" type="datetimeFigureOut">
              <a:rPr lang="it-IT" smtClean="0"/>
              <a:t>09/05/14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36D39C3-9DD2-C742-834B-F1F75FE2F82B}" type="slidenum">
              <a:rPr lang="it-IT" smtClean="0"/>
              <a:t>‹n.›</a:t>
            </a:fld>
            <a:endParaRPr lang="it-IT"/>
          </a:p>
        </p:txBody>
      </p:sp>
    </p:spTree>
    <p:extLst>
      <p:ext uri="{BB962C8B-B14F-4D97-AF65-F5344CB8AC3E}">
        <p14:creationId xmlns:p14="http://schemas.microsoft.com/office/powerpoint/2010/main" val="992511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381FE43-93B9-1945-A73F-E99F8BA98A20}" type="datetimeFigureOut">
              <a:rPr lang="it-IT" smtClean="0"/>
              <a:t>09/05/14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36D39C3-9DD2-C742-834B-F1F75FE2F82B}" type="slidenum">
              <a:rPr lang="it-IT" smtClean="0"/>
              <a:t>‹n.›</a:t>
            </a:fld>
            <a:endParaRPr lang="it-IT"/>
          </a:p>
        </p:txBody>
      </p:sp>
    </p:spTree>
    <p:extLst>
      <p:ext uri="{BB962C8B-B14F-4D97-AF65-F5344CB8AC3E}">
        <p14:creationId xmlns:p14="http://schemas.microsoft.com/office/powerpoint/2010/main" val="1897808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381FE43-93B9-1945-A73F-E99F8BA98A20}" type="datetimeFigureOut">
              <a:rPr lang="it-IT" smtClean="0"/>
              <a:t>09/05/14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36D39C3-9DD2-C742-834B-F1F75FE2F82B}" type="slidenum">
              <a:rPr lang="it-IT" smtClean="0"/>
              <a:t>‹n.›</a:t>
            </a:fld>
            <a:endParaRPr lang="it-IT"/>
          </a:p>
        </p:txBody>
      </p:sp>
    </p:spTree>
    <p:extLst>
      <p:ext uri="{BB962C8B-B14F-4D97-AF65-F5344CB8AC3E}">
        <p14:creationId xmlns:p14="http://schemas.microsoft.com/office/powerpoint/2010/main" val="407145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68B26E2-A87C-5442-8067-8AC36FAD8E21}" type="slidenum">
              <a:rPr lang="en-US"/>
              <a:pPr>
                <a:defRPr/>
              </a:pPr>
              <a:t>‹n.›</a:t>
            </a:fld>
            <a:endParaRPr lang="en-US"/>
          </a:p>
        </p:txBody>
      </p:sp>
    </p:spTree>
    <p:extLst>
      <p:ext uri="{BB962C8B-B14F-4D97-AF65-F5344CB8AC3E}">
        <p14:creationId xmlns:p14="http://schemas.microsoft.com/office/powerpoint/2010/main" val="1856023839"/>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D537613-EA20-4B42-A8A9-EB5CD0521797}" type="slidenum">
              <a:rPr lang="en-US"/>
              <a:pPr>
                <a:defRPr/>
              </a:pPr>
              <a:t>‹n.›</a:t>
            </a:fld>
            <a:endParaRPr lang="en-US"/>
          </a:p>
        </p:txBody>
      </p:sp>
    </p:spTree>
    <p:extLst>
      <p:ext uri="{BB962C8B-B14F-4D97-AF65-F5344CB8AC3E}">
        <p14:creationId xmlns:p14="http://schemas.microsoft.com/office/powerpoint/2010/main" val="2307772301"/>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2D1B5F4-005B-E742-A2FE-DCE6EC85B24A}" type="slidenum">
              <a:rPr lang="en-US"/>
              <a:pPr>
                <a:defRPr/>
              </a:pPr>
              <a:t>‹n.›</a:t>
            </a:fld>
            <a:endParaRPr lang="en-US"/>
          </a:p>
        </p:txBody>
      </p:sp>
    </p:spTree>
    <p:extLst>
      <p:ext uri="{BB962C8B-B14F-4D97-AF65-F5344CB8AC3E}">
        <p14:creationId xmlns:p14="http://schemas.microsoft.com/office/powerpoint/2010/main" val="1821562554"/>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CA85B3A-596B-5F41-B348-3ED5A53D2297}" type="slidenum">
              <a:rPr lang="en-US"/>
              <a:pPr>
                <a:defRPr/>
              </a:pPr>
              <a:t>‹n.›</a:t>
            </a:fld>
            <a:endParaRPr lang="en-US"/>
          </a:p>
        </p:txBody>
      </p:sp>
    </p:spTree>
    <p:extLst>
      <p:ext uri="{BB962C8B-B14F-4D97-AF65-F5344CB8AC3E}">
        <p14:creationId xmlns:p14="http://schemas.microsoft.com/office/powerpoint/2010/main" val="257890224"/>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FA0DBF6-9CF9-EF48-A5D0-C07C228F0431}" type="slidenum">
              <a:rPr lang="en-US"/>
              <a:pPr>
                <a:defRPr/>
              </a:pPr>
              <a:t>‹n.›</a:t>
            </a:fld>
            <a:endParaRPr lang="en-US"/>
          </a:p>
        </p:txBody>
      </p:sp>
    </p:spTree>
    <p:extLst>
      <p:ext uri="{BB962C8B-B14F-4D97-AF65-F5344CB8AC3E}">
        <p14:creationId xmlns:p14="http://schemas.microsoft.com/office/powerpoint/2010/main" val="1985453214"/>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CA6193F-8D3E-8847-917D-14E3D79943BB}" type="slidenum">
              <a:rPr lang="en-US"/>
              <a:pPr>
                <a:defRPr/>
              </a:pPr>
              <a:t>‹n.›</a:t>
            </a:fld>
            <a:endParaRPr lang="en-US"/>
          </a:p>
        </p:txBody>
      </p:sp>
    </p:spTree>
    <p:extLst>
      <p:ext uri="{BB962C8B-B14F-4D97-AF65-F5344CB8AC3E}">
        <p14:creationId xmlns:p14="http://schemas.microsoft.com/office/powerpoint/2010/main" val="3292781166"/>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1B37F9A-CEEC-2B4F-AB3B-B0432A527909}" type="slidenum">
              <a:rPr lang="en-US"/>
              <a:pPr>
                <a:defRPr/>
              </a:pPr>
              <a:t>‹n.›</a:t>
            </a:fld>
            <a:endParaRPr lang="en-US"/>
          </a:p>
        </p:txBody>
      </p:sp>
    </p:spTree>
    <p:extLst>
      <p:ext uri="{BB962C8B-B14F-4D97-AF65-F5344CB8AC3E}">
        <p14:creationId xmlns:p14="http://schemas.microsoft.com/office/powerpoint/2010/main" val="3090512630"/>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055FA1C-12E0-4943-8190-8CE59969B5BF}" type="slidenum">
              <a:rPr lang="en-US"/>
              <a:pPr>
                <a:defRPr/>
              </a:pPr>
              <a:t>‹n.›</a:t>
            </a:fld>
            <a:endParaRPr lang="en-US"/>
          </a:p>
        </p:txBody>
      </p:sp>
    </p:spTree>
    <p:extLst>
      <p:ext uri="{BB962C8B-B14F-4D97-AF65-F5344CB8AC3E}">
        <p14:creationId xmlns:p14="http://schemas.microsoft.com/office/powerpoint/2010/main" val="2686026136"/>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381FE43-93B9-1945-A73F-E99F8BA98A20}" type="datetimeFigureOut">
              <a:rPr lang="it-IT" smtClean="0"/>
              <a:t>09/05/14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36D39C3-9DD2-C742-834B-F1F75FE2F82B}" type="slidenum">
              <a:rPr lang="it-IT" smtClean="0"/>
              <a:t>‹n.›</a:t>
            </a:fld>
            <a:endParaRPr lang="it-IT"/>
          </a:p>
        </p:txBody>
      </p:sp>
    </p:spTree>
    <p:extLst>
      <p:ext uri="{BB962C8B-B14F-4D97-AF65-F5344CB8AC3E}">
        <p14:creationId xmlns:p14="http://schemas.microsoft.com/office/powerpoint/2010/main" val="1896836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C7633DE-BB02-AC44-ADE6-CE1FC1BEB1A6}" type="slidenum">
              <a:rPr lang="en-US"/>
              <a:pPr>
                <a:defRPr/>
              </a:pPr>
              <a:t>‹n.›</a:t>
            </a:fld>
            <a:endParaRPr lang="en-US"/>
          </a:p>
        </p:txBody>
      </p:sp>
    </p:spTree>
    <p:extLst>
      <p:ext uri="{BB962C8B-B14F-4D97-AF65-F5344CB8AC3E}">
        <p14:creationId xmlns:p14="http://schemas.microsoft.com/office/powerpoint/2010/main" val="2753803919"/>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EF066AC-CB89-294B-B5E2-F9FC97CBFBBC}" type="slidenum">
              <a:rPr lang="en-US"/>
              <a:pPr>
                <a:defRPr/>
              </a:pPr>
              <a:t>‹n.›</a:t>
            </a:fld>
            <a:endParaRPr lang="en-US"/>
          </a:p>
        </p:txBody>
      </p:sp>
    </p:spTree>
    <p:extLst>
      <p:ext uri="{BB962C8B-B14F-4D97-AF65-F5344CB8AC3E}">
        <p14:creationId xmlns:p14="http://schemas.microsoft.com/office/powerpoint/2010/main" val="3866389771"/>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F38B9E4-986A-7D4F-81B0-403CF1711D0D}" type="slidenum">
              <a:rPr lang="en-US"/>
              <a:pPr>
                <a:defRPr/>
              </a:pPr>
              <a:t>‹n.›</a:t>
            </a:fld>
            <a:endParaRPr lang="en-US"/>
          </a:p>
        </p:txBody>
      </p:sp>
    </p:spTree>
    <p:extLst>
      <p:ext uri="{BB962C8B-B14F-4D97-AF65-F5344CB8AC3E}">
        <p14:creationId xmlns:p14="http://schemas.microsoft.com/office/powerpoint/2010/main" val="2382497083"/>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stile</a:t>
            </a:r>
            <a:endParaRPr lang="it-IT"/>
          </a:p>
        </p:txBody>
      </p:sp>
      <p:sp>
        <p:nvSpPr>
          <p:cNvPr id="3" name="Segnaposto tabella 2"/>
          <p:cNvSpPr>
            <a:spLocks noGrp="1"/>
          </p:cNvSpPr>
          <p:nvPr>
            <p:ph type="tbl" idx="1"/>
          </p:nvPr>
        </p:nvSpPr>
        <p:spPr>
          <a:xfrm>
            <a:off x="685800" y="1981200"/>
            <a:ext cx="7772400" cy="4114800"/>
          </a:xfrm>
        </p:spPr>
        <p:txBody>
          <a:bodyPr/>
          <a:lstStyle/>
          <a:p>
            <a:pPr lvl="0"/>
            <a:endParaRPr lang="it-IT" noProof="0" smtClean="0"/>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0EEEDE5-502C-8F4C-BE97-78C2284FC0D7}" type="slidenum">
              <a:rPr lang="en-US"/>
              <a:pPr>
                <a:defRPr/>
              </a:pPr>
              <a:t>‹n.›</a:t>
            </a:fld>
            <a:endParaRPr lang="en-US"/>
          </a:p>
        </p:txBody>
      </p:sp>
    </p:spTree>
    <p:extLst>
      <p:ext uri="{BB962C8B-B14F-4D97-AF65-F5344CB8AC3E}">
        <p14:creationId xmlns:p14="http://schemas.microsoft.com/office/powerpoint/2010/main" val="1110890265"/>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266700"/>
            <a:ext cx="7239000"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143000"/>
            <a:ext cx="3810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3810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p:txBody>
          <a:bodyPr/>
          <a:lstStyle>
            <a:lvl1pPr eaLnBrk="1" hangingPunct="1">
              <a:defRPr/>
            </a:lvl1pPr>
          </a:lstStyle>
          <a:p>
            <a:pPr>
              <a:defRPr/>
            </a:pPr>
            <a:r>
              <a:rPr lang="en-US"/>
              <a:t>LIGO-G1101272-v1</a:t>
            </a:r>
            <a:endParaRPr lang="en-US" dirty="0"/>
          </a:p>
        </p:txBody>
      </p:sp>
      <p:sp>
        <p:nvSpPr>
          <p:cNvPr id="6" name="Rectangle 3"/>
          <p:cNvSpPr>
            <a:spLocks noGrp="1" noChangeArrowheads="1"/>
          </p:cNvSpPr>
          <p:nvPr>
            <p:ph type="ftr" sz="quarter" idx="11"/>
          </p:nvPr>
        </p:nvSpPr>
        <p:spPr/>
        <p:txBody>
          <a:bodyPr/>
          <a:lstStyle>
            <a:lvl1pPr eaLnBrk="1" hangingPunct="1">
              <a:defRPr/>
            </a:lvl1pPr>
          </a:lstStyle>
          <a:p>
            <a:pPr>
              <a:defRPr/>
            </a:pPr>
            <a:r>
              <a:rPr lang="en-US"/>
              <a:t>ICGC, Goa</a:t>
            </a:r>
          </a:p>
        </p:txBody>
      </p:sp>
      <p:sp>
        <p:nvSpPr>
          <p:cNvPr id="7" name="Rectangle 4"/>
          <p:cNvSpPr>
            <a:spLocks noGrp="1" noChangeArrowheads="1"/>
          </p:cNvSpPr>
          <p:nvPr>
            <p:ph type="sldNum" sz="quarter" idx="12"/>
          </p:nvPr>
        </p:nvSpPr>
        <p:spPr/>
        <p:txBody>
          <a:bodyPr/>
          <a:lstStyle>
            <a:lvl1pPr eaLnBrk="1" hangingPunct="1">
              <a:defRPr/>
            </a:lvl1pPr>
          </a:lstStyle>
          <a:p>
            <a:pPr>
              <a:defRPr/>
            </a:pPr>
            <a:fld id="{6056A72F-1601-9D42-A139-2A554CF25954}" type="slidenum">
              <a:rPr lang="en-US"/>
              <a:pPr>
                <a:defRPr/>
              </a:pPr>
              <a:t>‹n.›</a:t>
            </a:fld>
            <a:endParaRPr lang="en-US"/>
          </a:p>
        </p:txBody>
      </p:sp>
    </p:spTree>
    <p:extLst>
      <p:ext uri="{BB962C8B-B14F-4D97-AF65-F5344CB8AC3E}">
        <p14:creationId xmlns:p14="http://schemas.microsoft.com/office/powerpoint/2010/main" val="1630219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266700"/>
            <a:ext cx="7239000" cy="533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143000"/>
            <a:ext cx="77724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3695700"/>
            <a:ext cx="77724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p:txBody>
          <a:bodyPr/>
          <a:lstStyle>
            <a:lvl1pPr eaLnBrk="1" hangingPunct="1">
              <a:defRPr/>
            </a:lvl1pPr>
          </a:lstStyle>
          <a:p>
            <a:pPr>
              <a:defRPr/>
            </a:pPr>
            <a:r>
              <a:rPr lang="en-US"/>
              <a:t>LIGO-G1101272-v1</a:t>
            </a:r>
            <a:endParaRPr lang="en-US" dirty="0"/>
          </a:p>
        </p:txBody>
      </p:sp>
      <p:sp>
        <p:nvSpPr>
          <p:cNvPr id="6" name="Rectangle 3"/>
          <p:cNvSpPr>
            <a:spLocks noGrp="1" noChangeArrowheads="1"/>
          </p:cNvSpPr>
          <p:nvPr>
            <p:ph type="ftr" sz="quarter" idx="11"/>
          </p:nvPr>
        </p:nvSpPr>
        <p:spPr/>
        <p:txBody>
          <a:bodyPr/>
          <a:lstStyle>
            <a:lvl1pPr eaLnBrk="1" hangingPunct="1">
              <a:defRPr/>
            </a:lvl1pPr>
          </a:lstStyle>
          <a:p>
            <a:pPr>
              <a:defRPr/>
            </a:pPr>
            <a:r>
              <a:rPr lang="en-US"/>
              <a:t>ICGC, Goa</a:t>
            </a:r>
          </a:p>
        </p:txBody>
      </p:sp>
      <p:sp>
        <p:nvSpPr>
          <p:cNvPr id="7" name="Rectangle 4"/>
          <p:cNvSpPr>
            <a:spLocks noGrp="1" noChangeArrowheads="1"/>
          </p:cNvSpPr>
          <p:nvPr>
            <p:ph type="sldNum" sz="quarter" idx="12"/>
          </p:nvPr>
        </p:nvSpPr>
        <p:spPr/>
        <p:txBody>
          <a:bodyPr/>
          <a:lstStyle>
            <a:lvl1pPr eaLnBrk="1" hangingPunct="1">
              <a:defRPr/>
            </a:lvl1pPr>
          </a:lstStyle>
          <a:p>
            <a:pPr>
              <a:defRPr/>
            </a:pPr>
            <a:fld id="{B5638EB9-F596-4F47-8D07-74C65C02A658}" type="slidenum">
              <a:rPr lang="en-US"/>
              <a:pPr>
                <a:defRPr/>
              </a:pPr>
              <a:t>‹n.›</a:t>
            </a:fld>
            <a:endParaRPr lang="en-US"/>
          </a:p>
        </p:txBody>
      </p:sp>
    </p:spTree>
    <p:extLst>
      <p:ext uri="{BB962C8B-B14F-4D97-AF65-F5344CB8AC3E}">
        <p14:creationId xmlns:p14="http://schemas.microsoft.com/office/powerpoint/2010/main" val="19589057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3371A38-07B1-764C-B3E3-AE126EFB4AC4}" type="slidenum">
              <a:rPr lang="it-IT"/>
              <a:pPr>
                <a:defRPr/>
              </a:pPr>
              <a:t>‹n.›</a:t>
            </a:fld>
            <a:endParaRPr lang="it-IT"/>
          </a:p>
        </p:txBody>
      </p:sp>
    </p:spTree>
    <p:extLst>
      <p:ext uri="{BB962C8B-B14F-4D97-AF65-F5344CB8AC3E}">
        <p14:creationId xmlns:p14="http://schemas.microsoft.com/office/powerpoint/2010/main" val="2344738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ACFAC6D-6363-0D4A-A1E3-4DB08DC25A3A}" type="slidenum">
              <a:rPr lang="it-IT"/>
              <a:pPr>
                <a:defRPr/>
              </a:pPr>
              <a:t>‹n.›</a:t>
            </a:fld>
            <a:endParaRPr lang="it-IT"/>
          </a:p>
        </p:txBody>
      </p:sp>
    </p:spTree>
    <p:extLst>
      <p:ext uri="{BB962C8B-B14F-4D97-AF65-F5344CB8AC3E}">
        <p14:creationId xmlns:p14="http://schemas.microsoft.com/office/powerpoint/2010/main" val="28965960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BC476ABD-74F6-8E4F-B6ED-875AFCBF7F4D}" type="slidenum">
              <a:rPr lang="it-IT"/>
              <a:pPr>
                <a:defRPr/>
              </a:pPr>
              <a:t>‹n.›</a:t>
            </a:fld>
            <a:endParaRPr lang="it-IT"/>
          </a:p>
        </p:txBody>
      </p:sp>
    </p:spTree>
    <p:extLst>
      <p:ext uri="{BB962C8B-B14F-4D97-AF65-F5344CB8AC3E}">
        <p14:creationId xmlns:p14="http://schemas.microsoft.com/office/powerpoint/2010/main" val="23623680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F1ACC4A2-3551-2A41-9961-DEC87756EC98}" type="slidenum">
              <a:rPr lang="it-IT"/>
              <a:pPr>
                <a:defRPr/>
              </a:pPr>
              <a:t>‹n.›</a:t>
            </a:fld>
            <a:endParaRPr lang="it-IT"/>
          </a:p>
        </p:txBody>
      </p:sp>
    </p:spTree>
    <p:extLst>
      <p:ext uri="{BB962C8B-B14F-4D97-AF65-F5344CB8AC3E}">
        <p14:creationId xmlns:p14="http://schemas.microsoft.com/office/powerpoint/2010/main" val="285946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3381FE43-93B9-1945-A73F-E99F8BA98A20}" type="datetimeFigureOut">
              <a:rPr lang="it-IT" smtClean="0"/>
              <a:t>09/05/14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36D39C3-9DD2-C742-834B-F1F75FE2F82B}" type="slidenum">
              <a:rPr lang="it-IT" smtClean="0"/>
              <a:t>‹n.›</a:t>
            </a:fld>
            <a:endParaRPr lang="it-IT"/>
          </a:p>
        </p:txBody>
      </p:sp>
    </p:spTree>
    <p:extLst>
      <p:ext uri="{BB962C8B-B14F-4D97-AF65-F5344CB8AC3E}">
        <p14:creationId xmlns:p14="http://schemas.microsoft.com/office/powerpoint/2010/main" val="1406504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it-IT"/>
          </a:p>
        </p:txBody>
      </p:sp>
      <p:sp>
        <p:nvSpPr>
          <p:cNvPr id="8" name="Segnaposto piè di pagina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it-IT"/>
          </a:p>
        </p:txBody>
      </p:sp>
      <p:sp>
        <p:nvSpPr>
          <p:cNvPr id="9" name="Segnaposto numero diapositiva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04D17D4-7C2E-DA48-8A9C-6B8FCD329104}" type="slidenum">
              <a:rPr lang="it-IT"/>
              <a:pPr>
                <a:defRPr/>
              </a:pPr>
              <a:t>‹n.›</a:t>
            </a:fld>
            <a:endParaRPr lang="it-IT"/>
          </a:p>
        </p:txBody>
      </p:sp>
    </p:spTree>
    <p:extLst>
      <p:ext uri="{BB962C8B-B14F-4D97-AF65-F5344CB8AC3E}">
        <p14:creationId xmlns:p14="http://schemas.microsoft.com/office/powerpoint/2010/main" val="22933745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it-IT"/>
          </a:p>
        </p:txBody>
      </p:sp>
      <p:sp>
        <p:nvSpPr>
          <p:cNvPr id="4" name="Segnaposto piè di pagina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it-IT"/>
          </a:p>
        </p:txBody>
      </p:sp>
      <p:sp>
        <p:nvSpPr>
          <p:cNvPr id="5" name="Segnaposto numero diapositiva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6D13EE-AA75-484D-90CC-8384A3F6822E}" type="slidenum">
              <a:rPr lang="it-IT"/>
              <a:pPr>
                <a:defRPr/>
              </a:pPr>
              <a:t>‹n.›</a:t>
            </a:fld>
            <a:endParaRPr lang="it-IT"/>
          </a:p>
        </p:txBody>
      </p:sp>
    </p:spTree>
    <p:extLst>
      <p:ext uri="{BB962C8B-B14F-4D97-AF65-F5344CB8AC3E}">
        <p14:creationId xmlns:p14="http://schemas.microsoft.com/office/powerpoint/2010/main" val="17108610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it-IT"/>
          </a:p>
        </p:txBody>
      </p:sp>
      <p:sp>
        <p:nvSpPr>
          <p:cNvPr id="3" name="Segnaposto piè di pagina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it-IT"/>
          </a:p>
        </p:txBody>
      </p:sp>
      <p:sp>
        <p:nvSpPr>
          <p:cNvPr id="4" name="Segnaposto numero diapositiva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BC49B720-B342-5E42-A048-8B8613DE5F3A}" type="slidenum">
              <a:rPr lang="it-IT"/>
              <a:pPr>
                <a:defRPr/>
              </a:pPr>
              <a:t>‹n.›</a:t>
            </a:fld>
            <a:endParaRPr lang="it-IT"/>
          </a:p>
        </p:txBody>
      </p:sp>
    </p:spTree>
    <p:extLst>
      <p:ext uri="{BB962C8B-B14F-4D97-AF65-F5344CB8AC3E}">
        <p14:creationId xmlns:p14="http://schemas.microsoft.com/office/powerpoint/2010/main" val="41900587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03903E1-B2E9-E147-A246-1FAA90BB238D}" type="slidenum">
              <a:rPr lang="it-IT"/>
              <a:pPr>
                <a:defRPr/>
              </a:pPr>
              <a:t>‹n.›</a:t>
            </a:fld>
            <a:endParaRPr lang="it-IT"/>
          </a:p>
        </p:txBody>
      </p:sp>
    </p:spTree>
    <p:extLst>
      <p:ext uri="{BB962C8B-B14F-4D97-AF65-F5344CB8AC3E}">
        <p14:creationId xmlns:p14="http://schemas.microsoft.com/office/powerpoint/2010/main" val="27423691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EA436B7-C0FB-8242-85D3-1B7ED61613F6}" type="slidenum">
              <a:rPr lang="it-IT"/>
              <a:pPr>
                <a:defRPr/>
              </a:pPr>
              <a:t>‹n.›</a:t>
            </a:fld>
            <a:endParaRPr lang="it-IT"/>
          </a:p>
        </p:txBody>
      </p:sp>
    </p:spTree>
    <p:extLst>
      <p:ext uri="{BB962C8B-B14F-4D97-AF65-F5344CB8AC3E}">
        <p14:creationId xmlns:p14="http://schemas.microsoft.com/office/powerpoint/2010/main" val="1072552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179288B-6B9D-E541-A7F8-662AA624424C}" type="slidenum">
              <a:rPr lang="it-IT"/>
              <a:pPr>
                <a:defRPr/>
              </a:pPr>
              <a:t>‹n.›</a:t>
            </a:fld>
            <a:endParaRPr lang="it-IT"/>
          </a:p>
        </p:txBody>
      </p:sp>
    </p:spTree>
    <p:extLst>
      <p:ext uri="{BB962C8B-B14F-4D97-AF65-F5344CB8AC3E}">
        <p14:creationId xmlns:p14="http://schemas.microsoft.com/office/powerpoint/2010/main" val="9823256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A3CE3FF-D392-8F46-AD79-75E8B5A2F75D}" type="slidenum">
              <a:rPr lang="it-IT"/>
              <a:pPr>
                <a:defRPr/>
              </a:pPr>
              <a:t>‹n.›</a:t>
            </a:fld>
            <a:endParaRPr lang="it-IT"/>
          </a:p>
        </p:txBody>
      </p:sp>
    </p:spTree>
    <p:extLst>
      <p:ext uri="{BB962C8B-B14F-4D97-AF65-F5344CB8AC3E}">
        <p14:creationId xmlns:p14="http://schemas.microsoft.com/office/powerpoint/2010/main" val="9474235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54150" y="0"/>
            <a:ext cx="7239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Rectangle 4"/>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13C3E7-AEBA-234A-92B4-974AC6022C55}" type="slidenum">
              <a:rPr lang="en-US"/>
              <a:pPr>
                <a:defRPr/>
              </a:pPr>
              <a:t>‹n.›</a:t>
            </a:fld>
            <a:endParaRPr lang="en-US"/>
          </a:p>
        </p:txBody>
      </p:sp>
    </p:spTree>
    <p:extLst>
      <p:ext uri="{BB962C8B-B14F-4D97-AF65-F5344CB8AC3E}">
        <p14:creationId xmlns:p14="http://schemas.microsoft.com/office/powerpoint/2010/main" val="25405079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54150" y="0"/>
            <a:ext cx="7239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Rectangle 4"/>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215C5D7-7CCF-4C44-9EEC-2280936A9AB5}" type="slidenum">
              <a:rPr lang="en-US"/>
              <a:pPr>
                <a:defRPr/>
              </a:pPr>
              <a:t>‹n.›</a:t>
            </a:fld>
            <a:endParaRPr lang="en-US"/>
          </a:p>
        </p:txBody>
      </p:sp>
    </p:spTree>
    <p:extLst>
      <p:ext uri="{BB962C8B-B14F-4D97-AF65-F5344CB8AC3E}">
        <p14:creationId xmlns:p14="http://schemas.microsoft.com/office/powerpoint/2010/main" val="41363769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A825D26-08B6-0B4E-8B6B-C58DF556CE2D}" type="slidenum">
              <a:rPr lang="en-US"/>
              <a:pPr>
                <a:defRPr/>
              </a:pPr>
              <a:t>‹n.›</a:t>
            </a:fld>
            <a:endParaRPr lang="en-US"/>
          </a:p>
        </p:txBody>
      </p:sp>
    </p:spTree>
    <p:extLst>
      <p:ext uri="{BB962C8B-B14F-4D97-AF65-F5344CB8AC3E}">
        <p14:creationId xmlns:p14="http://schemas.microsoft.com/office/powerpoint/2010/main" val="1645341252"/>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3381FE43-93B9-1945-A73F-E99F8BA98A20}" type="datetimeFigureOut">
              <a:rPr lang="it-IT" smtClean="0"/>
              <a:t>09/05/14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36D39C3-9DD2-C742-834B-F1F75FE2F82B}" type="slidenum">
              <a:rPr lang="it-IT" smtClean="0"/>
              <a:t>‹n.›</a:t>
            </a:fld>
            <a:endParaRPr lang="it-IT"/>
          </a:p>
        </p:txBody>
      </p:sp>
    </p:spTree>
    <p:extLst>
      <p:ext uri="{BB962C8B-B14F-4D97-AF65-F5344CB8AC3E}">
        <p14:creationId xmlns:p14="http://schemas.microsoft.com/office/powerpoint/2010/main" val="17712317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72A874D-D118-9E42-9144-5CD369F58F1C}" type="slidenum">
              <a:rPr lang="en-US"/>
              <a:pPr>
                <a:defRPr/>
              </a:pPr>
              <a:t>‹n.›</a:t>
            </a:fld>
            <a:endParaRPr lang="en-US"/>
          </a:p>
        </p:txBody>
      </p:sp>
    </p:spTree>
    <p:extLst>
      <p:ext uri="{BB962C8B-B14F-4D97-AF65-F5344CB8AC3E}">
        <p14:creationId xmlns:p14="http://schemas.microsoft.com/office/powerpoint/2010/main" val="1853275308"/>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C4AD66F-459C-3A40-ADE6-1398006934E5}" type="slidenum">
              <a:rPr lang="en-US"/>
              <a:pPr>
                <a:defRPr/>
              </a:pPr>
              <a:t>‹n.›</a:t>
            </a:fld>
            <a:endParaRPr lang="en-US"/>
          </a:p>
        </p:txBody>
      </p:sp>
    </p:spTree>
    <p:extLst>
      <p:ext uri="{BB962C8B-B14F-4D97-AF65-F5344CB8AC3E}">
        <p14:creationId xmlns:p14="http://schemas.microsoft.com/office/powerpoint/2010/main" val="1479080458"/>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8C8CE45E-A09C-1844-AF3D-8F5595825F65}" type="slidenum">
              <a:rPr lang="en-US"/>
              <a:pPr>
                <a:defRPr/>
              </a:pPr>
              <a:t>‹n.›</a:t>
            </a:fld>
            <a:endParaRPr lang="en-US"/>
          </a:p>
        </p:txBody>
      </p:sp>
    </p:spTree>
    <p:extLst>
      <p:ext uri="{BB962C8B-B14F-4D97-AF65-F5344CB8AC3E}">
        <p14:creationId xmlns:p14="http://schemas.microsoft.com/office/powerpoint/2010/main" val="2376599245"/>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48C4880-409C-5847-B0E4-13C2E6E54339}" type="slidenum">
              <a:rPr lang="en-US"/>
              <a:pPr>
                <a:defRPr/>
              </a:pPr>
              <a:t>‹n.›</a:t>
            </a:fld>
            <a:endParaRPr lang="en-US"/>
          </a:p>
        </p:txBody>
      </p:sp>
    </p:spTree>
    <p:extLst>
      <p:ext uri="{BB962C8B-B14F-4D97-AF65-F5344CB8AC3E}">
        <p14:creationId xmlns:p14="http://schemas.microsoft.com/office/powerpoint/2010/main" val="2370823309"/>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C7CD7D63-7E10-9343-84F5-31A2EAD529F5}" type="slidenum">
              <a:rPr lang="en-US"/>
              <a:pPr>
                <a:defRPr/>
              </a:pPr>
              <a:t>‹n.›</a:t>
            </a:fld>
            <a:endParaRPr lang="en-US"/>
          </a:p>
        </p:txBody>
      </p:sp>
    </p:spTree>
    <p:extLst>
      <p:ext uri="{BB962C8B-B14F-4D97-AF65-F5344CB8AC3E}">
        <p14:creationId xmlns:p14="http://schemas.microsoft.com/office/powerpoint/2010/main" val="3040680376"/>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E69FBB3-933D-0D40-84D0-32B89A74C7C6}" type="slidenum">
              <a:rPr lang="en-US"/>
              <a:pPr>
                <a:defRPr/>
              </a:pPr>
              <a:t>‹n.›</a:t>
            </a:fld>
            <a:endParaRPr lang="en-US"/>
          </a:p>
        </p:txBody>
      </p:sp>
    </p:spTree>
    <p:extLst>
      <p:ext uri="{BB962C8B-B14F-4D97-AF65-F5344CB8AC3E}">
        <p14:creationId xmlns:p14="http://schemas.microsoft.com/office/powerpoint/2010/main" val="161760962"/>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A2D46BA6-2F3D-E24E-A2D3-083C583DB0B0}" type="slidenum">
              <a:rPr lang="en-US"/>
              <a:pPr>
                <a:defRPr/>
              </a:pPr>
              <a:t>‹n.›</a:t>
            </a:fld>
            <a:endParaRPr lang="en-US"/>
          </a:p>
        </p:txBody>
      </p:sp>
    </p:spTree>
    <p:extLst>
      <p:ext uri="{BB962C8B-B14F-4D97-AF65-F5344CB8AC3E}">
        <p14:creationId xmlns:p14="http://schemas.microsoft.com/office/powerpoint/2010/main" val="1469934344"/>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D028366-9BB0-964F-9A58-3424680F618D}" type="slidenum">
              <a:rPr lang="en-US"/>
              <a:pPr>
                <a:defRPr/>
              </a:pPr>
              <a:t>‹n.›</a:t>
            </a:fld>
            <a:endParaRPr lang="en-US"/>
          </a:p>
        </p:txBody>
      </p:sp>
    </p:spTree>
    <p:extLst>
      <p:ext uri="{BB962C8B-B14F-4D97-AF65-F5344CB8AC3E}">
        <p14:creationId xmlns:p14="http://schemas.microsoft.com/office/powerpoint/2010/main" val="2118731376"/>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E660B06-C34C-9347-9888-D137E1DEB267}" type="slidenum">
              <a:rPr lang="en-US"/>
              <a:pPr>
                <a:defRPr/>
              </a:pPr>
              <a:t>‹n.›</a:t>
            </a:fld>
            <a:endParaRPr lang="en-US"/>
          </a:p>
        </p:txBody>
      </p:sp>
    </p:spTree>
    <p:extLst>
      <p:ext uri="{BB962C8B-B14F-4D97-AF65-F5344CB8AC3E}">
        <p14:creationId xmlns:p14="http://schemas.microsoft.com/office/powerpoint/2010/main" val="530542469"/>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AB6D299-7E5A-FF4C-B66B-B8771A1CB24F}" type="slidenum">
              <a:rPr lang="en-US"/>
              <a:pPr>
                <a:defRPr/>
              </a:pPr>
              <a:t>‹n.›</a:t>
            </a:fld>
            <a:endParaRPr lang="en-US"/>
          </a:p>
        </p:txBody>
      </p:sp>
    </p:spTree>
    <p:extLst>
      <p:ext uri="{BB962C8B-B14F-4D97-AF65-F5344CB8AC3E}">
        <p14:creationId xmlns:p14="http://schemas.microsoft.com/office/powerpoint/2010/main" val="3787722074"/>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3381FE43-93B9-1945-A73F-E99F8BA98A20}" type="datetimeFigureOut">
              <a:rPr lang="it-IT" smtClean="0"/>
              <a:t>09/05/14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736D39C3-9DD2-C742-834B-F1F75FE2F82B}" type="slidenum">
              <a:rPr lang="it-IT" smtClean="0"/>
              <a:t>‹n.›</a:t>
            </a:fld>
            <a:endParaRPr lang="it-IT"/>
          </a:p>
        </p:txBody>
      </p:sp>
    </p:spTree>
    <p:extLst>
      <p:ext uri="{BB962C8B-B14F-4D97-AF65-F5344CB8AC3E}">
        <p14:creationId xmlns:p14="http://schemas.microsoft.com/office/powerpoint/2010/main" val="14962364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stile</a:t>
            </a:r>
            <a:endParaRPr lang="it-IT"/>
          </a:p>
        </p:txBody>
      </p:sp>
      <p:sp>
        <p:nvSpPr>
          <p:cNvPr id="3" name="Segnaposto tabella 2"/>
          <p:cNvSpPr>
            <a:spLocks noGrp="1"/>
          </p:cNvSpPr>
          <p:nvPr>
            <p:ph type="tbl" idx="1"/>
          </p:nvPr>
        </p:nvSpPr>
        <p:spPr>
          <a:xfrm>
            <a:off x="685800" y="1981200"/>
            <a:ext cx="7772400" cy="4114800"/>
          </a:xfrm>
        </p:spPr>
        <p:txBody>
          <a:bodyPr/>
          <a:lstStyle/>
          <a:p>
            <a:pPr lvl="0"/>
            <a:endParaRPr lang="it-IT" noProof="0" smtClean="0"/>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31D9D0D-64F2-A646-BBF2-FE8F943C39BA}" type="slidenum">
              <a:rPr lang="en-US"/>
              <a:pPr>
                <a:defRPr/>
              </a:pPr>
              <a:t>‹n.›</a:t>
            </a:fld>
            <a:endParaRPr lang="en-US"/>
          </a:p>
        </p:txBody>
      </p:sp>
    </p:spTree>
    <p:extLst>
      <p:ext uri="{BB962C8B-B14F-4D97-AF65-F5344CB8AC3E}">
        <p14:creationId xmlns:p14="http://schemas.microsoft.com/office/powerpoint/2010/main" val="1650108831"/>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266700"/>
            <a:ext cx="7239000"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143000"/>
            <a:ext cx="3810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3810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p:txBody>
          <a:bodyPr/>
          <a:lstStyle>
            <a:lvl1pPr eaLnBrk="1" hangingPunct="1">
              <a:defRPr/>
            </a:lvl1pPr>
          </a:lstStyle>
          <a:p>
            <a:pPr>
              <a:defRPr/>
            </a:pPr>
            <a:r>
              <a:rPr lang="en-US"/>
              <a:t>LIGO-G1101272-v1</a:t>
            </a:r>
            <a:endParaRPr lang="en-US" dirty="0"/>
          </a:p>
        </p:txBody>
      </p:sp>
      <p:sp>
        <p:nvSpPr>
          <p:cNvPr id="6" name="Rectangle 3"/>
          <p:cNvSpPr>
            <a:spLocks noGrp="1" noChangeArrowheads="1"/>
          </p:cNvSpPr>
          <p:nvPr>
            <p:ph type="ftr" sz="quarter" idx="11"/>
          </p:nvPr>
        </p:nvSpPr>
        <p:spPr/>
        <p:txBody>
          <a:bodyPr/>
          <a:lstStyle>
            <a:lvl1pPr eaLnBrk="1" hangingPunct="1">
              <a:defRPr/>
            </a:lvl1pPr>
          </a:lstStyle>
          <a:p>
            <a:pPr>
              <a:defRPr/>
            </a:pPr>
            <a:r>
              <a:rPr lang="en-US"/>
              <a:t>ICGC, Goa</a:t>
            </a:r>
          </a:p>
        </p:txBody>
      </p:sp>
      <p:sp>
        <p:nvSpPr>
          <p:cNvPr id="7" name="Rectangle 4"/>
          <p:cNvSpPr>
            <a:spLocks noGrp="1" noChangeArrowheads="1"/>
          </p:cNvSpPr>
          <p:nvPr>
            <p:ph type="sldNum" sz="quarter" idx="12"/>
          </p:nvPr>
        </p:nvSpPr>
        <p:spPr/>
        <p:txBody>
          <a:bodyPr/>
          <a:lstStyle>
            <a:lvl1pPr eaLnBrk="1" hangingPunct="1">
              <a:defRPr/>
            </a:lvl1pPr>
          </a:lstStyle>
          <a:p>
            <a:pPr>
              <a:defRPr/>
            </a:pPr>
            <a:fld id="{9D1D1E81-A862-214F-BA35-BD8C866D3CF7}" type="slidenum">
              <a:rPr lang="en-US"/>
              <a:pPr>
                <a:defRPr/>
              </a:pPr>
              <a:t>‹n.›</a:t>
            </a:fld>
            <a:endParaRPr lang="en-US"/>
          </a:p>
        </p:txBody>
      </p:sp>
    </p:spTree>
    <p:extLst>
      <p:ext uri="{BB962C8B-B14F-4D97-AF65-F5344CB8AC3E}">
        <p14:creationId xmlns:p14="http://schemas.microsoft.com/office/powerpoint/2010/main" val="34164817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266700"/>
            <a:ext cx="7239000" cy="533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143000"/>
            <a:ext cx="77724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3695700"/>
            <a:ext cx="77724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p:txBody>
          <a:bodyPr/>
          <a:lstStyle>
            <a:lvl1pPr eaLnBrk="1" hangingPunct="1">
              <a:defRPr/>
            </a:lvl1pPr>
          </a:lstStyle>
          <a:p>
            <a:pPr>
              <a:defRPr/>
            </a:pPr>
            <a:r>
              <a:rPr lang="en-US"/>
              <a:t>LIGO-G1101272-v1</a:t>
            </a:r>
            <a:endParaRPr lang="en-US" dirty="0"/>
          </a:p>
        </p:txBody>
      </p:sp>
      <p:sp>
        <p:nvSpPr>
          <p:cNvPr id="6" name="Rectangle 3"/>
          <p:cNvSpPr>
            <a:spLocks noGrp="1" noChangeArrowheads="1"/>
          </p:cNvSpPr>
          <p:nvPr>
            <p:ph type="ftr" sz="quarter" idx="11"/>
          </p:nvPr>
        </p:nvSpPr>
        <p:spPr/>
        <p:txBody>
          <a:bodyPr/>
          <a:lstStyle>
            <a:lvl1pPr eaLnBrk="1" hangingPunct="1">
              <a:defRPr/>
            </a:lvl1pPr>
          </a:lstStyle>
          <a:p>
            <a:pPr>
              <a:defRPr/>
            </a:pPr>
            <a:r>
              <a:rPr lang="en-US"/>
              <a:t>ICGC, Goa</a:t>
            </a:r>
          </a:p>
        </p:txBody>
      </p:sp>
      <p:sp>
        <p:nvSpPr>
          <p:cNvPr id="7" name="Rectangle 4"/>
          <p:cNvSpPr>
            <a:spLocks noGrp="1" noChangeArrowheads="1"/>
          </p:cNvSpPr>
          <p:nvPr>
            <p:ph type="sldNum" sz="quarter" idx="12"/>
          </p:nvPr>
        </p:nvSpPr>
        <p:spPr/>
        <p:txBody>
          <a:bodyPr/>
          <a:lstStyle>
            <a:lvl1pPr eaLnBrk="1" hangingPunct="1">
              <a:defRPr/>
            </a:lvl1pPr>
          </a:lstStyle>
          <a:p>
            <a:pPr>
              <a:defRPr/>
            </a:pPr>
            <a:fld id="{E7040EB7-2C1C-2B4D-9DF5-2DBD073E503D}" type="slidenum">
              <a:rPr lang="en-US"/>
              <a:pPr>
                <a:defRPr/>
              </a:pPr>
              <a:t>‹n.›</a:t>
            </a:fld>
            <a:endParaRPr lang="en-US"/>
          </a:p>
        </p:txBody>
      </p:sp>
    </p:spTree>
    <p:extLst>
      <p:ext uri="{BB962C8B-B14F-4D97-AF65-F5344CB8AC3E}">
        <p14:creationId xmlns:p14="http://schemas.microsoft.com/office/powerpoint/2010/main" val="1332186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3381FE43-93B9-1945-A73F-E99F8BA98A20}" type="datetimeFigureOut">
              <a:rPr lang="it-IT" smtClean="0"/>
              <a:t>09/05/14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736D39C3-9DD2-C742-834B-F1F75FE2F82B}" type="slidenum">
              <a:rPr lang="it-IT" smtClean="0"/>
              <a:t>‹n.›</a:t>
            </a:fld>
            <a:endParaRPr lang="it-IT"/>
          </a:p>
        </p:txBody>
      </p:sp>
    </p:spTree>
    <p:extLst>
      <p:ext uri="{BB962C8B-B14F-4D97-AF65-F5344CB8AC3E}">
        <p14:creationId xmlns:p14="http://schemas.microsoft.com/office/powerpoint/2010/main" val="3655436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381FE43-93B9-1945-A73F-E99F8BA98A20}" type="datetimeFigureOut">
              <a:rPr lang="it-IT" smtClean="0"/>
              <a:t>09/05/14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736D39C3-9DD2-C742-834B-F1F75FE2F82B}" type="slidenum">
              <a:rPr lang="it-IT" smtClean="0"/>
              <a:t>‹n.›</a:t>
            </a:fld>
            <a:endParaRPr lang="it-IT"/>
          </a:p>
        </p:txBody>
      </p:sp>
    </p:spTree>
    <p:extLst>
      <p:ext uri="{BB962C8B-B14F-4D97-AF65-F5344CB8AC3E}">
        <p14:creationId xmlns:p14="http://schemas.microsoft.com/office/powerpoint/2010/main" val="3800380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3381FE43-93B9-1945-A73F-E99F8BA98A20}" type="datetimeFigureOut">
              <a:rPr lang="it-IT" smtClean="0"/>
              <a:t>09/05/14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36D39C3-9DD2-C742-834B-F1F75FE2F82B}" type="slidenum">
              <a:rPr lang="it-IT" smtClean="0"/>
              <a:t>‹n.›</a:t>
            </a:fld>
            <a:endParaRPr lang="it-IT"/>
          </a:p>
        </p:txBody>
      </p:sp>
    </p:spTree>
    <p:extLst>
      <p:ext uri="{BB962C8B-B14F-4D97-AF65-F5344CB8AC3E}">
        <p14:creationId xmlns:p14="http://schemas.microsoft.com/office/powerpoint/2010/main" val="611277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3381FE43-93B9-1945-A73F-E99F8BA98A20}" type="datetimeFigureOut">
              <a:rPr lang="it-IT" smtClean="0"/>
              <a:t>09/05/14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36D39C3-9DD2-C742-834B-F1F75FE2F82B}" type="slidenum">
              <a:rPr lang="it-IT" smtClean="0"/>
              <a:t>‹n.›</a:t>
            </a:fld>
            <a:endParaRPr lang="it-IT"/>
          </a:p>
        </p:txBody>
      </p:sp>
    </p:spTree>
    <p:extLst>
      <p:ext uri="{BB962C8B-B14F-4D97-AF65-F5344CB8AC3E}">
        <p14:creationId xmlns:p14="http://schemas.microsoft.com/office/powerpoint/2010/main" val="156430065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slideLayout" Target="../slideLayouts/slideLayout38.xml"/><Relationship Id="rId14"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slideLayout" Target="../slideLayouts/slideLayout50.xml"/><Relationship Id="rId13" Type="http://schemas.openxmlformats.org/officeDocument/2006/relationships/slideLayout" Target="../slideLayouts/slideLayout51.xml"/><Relationship Id="rId14" Type="http://schemas.openxmlformats.org/officeDocument/2006/relationships/slideLayout" Target="../slideLayouts/slideLayout52.xml"/><Relationship Id="rId15" Type="http://schemas.openxmlformats.org/officeDocument/2006/relationships/theme" Target="../theme/theme4.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81FE43-93B9-1945-A73F-E99F8BA98A20}" type="datetimeFigureOut">
              <a:rPr lang="it-IT" smtClean="0"/>
              <a:t>09/05/14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6D39C3-9DD2-C742-834B-F1F75FE2F82B}" type="slidenum">
              <a:rPr lang="it-IT" smtClean="0"/>
              <a:t>‹n.›</a:t>
            </a:fld>
            <a:endParaRPr lang="it-IT"/>
          </a:p>
        </p:txBody>
      </p:sp>
    </p:spTree>
    <p:extLst>
      <p:ext uri="{BB962C8B-B14F-4D97-AF65-F5344CB8AC3E}">
        <p14:creationId xmlns:p14="http://schemas.microsoft.com/office/powerpoint/2010/main" val="37800595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latin typeface="Times"/>
                <a:cs typeface="+mn-cs"/>
              </a:defRPr>
            </a:lvl1pPr>
          </a:lstStyle>
          <a:p>
            <a:pPr defTabSz="914400" fontAlgn="base">
              <a:spcBef>
                <a:spcPct val="0"/>
              </a:spcBef>
              <a:spcAft>
                <a:spcPct val="0"/>
              </a:spcAft>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Times"/>
                <a:cs typeface="+mn-cs"/>
              </a:defRPr>
            </a:lvl1pPr>
          </a:lstStyle>
          <a:p>
            <a:pPr defTabSz="914400" fontAlgn="base">
              <a:spcBef>
                <a:spcPct val="0"/>
              </a:spcBef>
              <a:spcAft>
                <a:spcPct val="0"/>
              </a:spcAft>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latin typeface="Times"/>
                <a:cs typeface="+mn-cs"/>
              </a:defRPr>
            </a:lvl1pPr>
          </a:lstStyle>
          <a:p>
            <a:pPr defTabSz="914400" fontAlgn="base">
              <a:spcBef>
                <a:spcPct val="0"/>
              </a:spcBef>
              <a:spcAft>
                <a:spcPct val="0"/>
              </a:spcAft>
              <a:defRPr/>
            </a:pPr>
            <a:fld id="{F205812E-0646-8642-845A-307EC4376E40}" type="slidenum">
              <a:rPr lang="en-US">
                <a:ea typeface="ＭＳ Ｐゴシック" charset="0"/>
              </a:rPr>
              <a:pPr defTabSz="914400" fontAlgn="base">
                <a:spcBef>
                  <a:spcPct val="0"/>
                </a:spcBef>
                <a:spcAft>
                  <a:spcPct val="0"/>
                </a:spcAft>
                <a:defRPr/>
              </a:pPr>
              <a:t>‹n.›</a:t>
            </a:fld>
            <a:endParaRPr lang="en-US">
              <a:ea typeface="ＭＳ Ｐゴシック"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alpha val="7000"/>
              </a:schemeClr>
            </a:gs>
            <a:gs pos="39999">
              <a:srgbClr val="85C2FF"/>
            </a:gs>
            <a:gs pos="70000">
              <a:srgbClr val="C4D6EB"/>
            </a:gs>
            <a:gs pos="100000">
              <a:srgbClr val="FFEBFA"/>
            </a:gs>
          </a:gsLst>
          <a:lin ang="8100000" scaled="0"/>
          <a:tileRect/>
        </a:gradFill>
        <a:effectLst/>
      </p:bgPr>
    </p:bg>
    <p:spTree>
      <p:nvGrpSpPr>
        <p:cNvPr id="1" name=""/>
        <p:cNvGrpSpPr/>
        <p:nvPr/>
      </p:nvGrpSpPr>
      <p:grpSpPr>
        <a:xfrm>
          <a:off x="0" y="0"/>
          <a:ext cx="0" cy="0"/>
          <a:chOff x="0" y="0"/>
          <a:chExt cx="0" cy="0"/>
        </a:xfrm>
      </p:grpSpPr>
      <p:sp>
        <p:nvSpPr>
          <p:cNvPr id="214018"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214019"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defTabSz="914400">
              <a:defRPr/>
            </a:pPr>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defTabSz="914400">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defTabSz="914400">
              <a:defRPr/>
            </a:pPr>
            <a:fld id="{A0431BFB-B9A1-9F4F-A23C-F84B4D78BDD6}" type="slidenum">
              <a:rPr lang="it-IT"/>
              <a:pPr defTabSz="914400">
                <a:defRPr/>
              </a:pPr>
              <a:t>‹n.›</a:t>
            </a:fld>
            <a:endParaRPr lang="it-IT"/>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latin typeface="Times"/>
                <a:cs typeface="+mn-cs"/>
              </a:defRPr>
            </a:lvl1pPr>
          </a:lstStyle>
          <a:p>
            <a:pPr defTabSz="914400" fontAlgn="base">
              <a:spcBef>
                <a:spcPct val="0"/>
              </a:spcBef>
              <a:spcAft>
                <a:spcPct val="0"/>
              </a:spcAft>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Times"/>
                <a:cs typeface="+mn-cs"/>
              </a:defRPr>
            </a:lvl1pPr>
          </a:lstStyle>
          <a:p>
            <a:pPr defTabSz="914400" fontAlgn="base">
              <a:spcBef>
                <a:spcPct val="0"/>
              </a:spcBef>
              <a:spcAft>
                <a:spcPct val="0"/>
              </a:spcAft>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latin typeface="Times"/>
                <a:cs typeface="+mn-cs"/>
              </a:defRPr>
            </a:lvl1pPr>
          </a:lstStyle>
          <a:p>
            <a:pPr defTabSz="914400" fontAlgn="base">
              <a:spcBef>
                <a:spcPct val="0"/>
              </a:spcBef>
              <a:spcAft>
                <a:spcPct val="0"/>
              </a:spcAft>
              <a:defRPr/>
            </a:pPr>
            <a:fld id="{6FE8A2C6-F654-8744-9548-41DCE69B8E31}" type="slidenum">
              <a:rPr lang="en-US">
                <a:ea typeface="ＭＳ Ｐゴシック" charset="0"/>
              </a:rPr>
              <a:pPr defTabSz="914400" fontAlgn="base">
                <a:spcBef>
                  <a:spcPct val="0"/>
                </a:spcBef>
                <a:spcAft>
                  <a:spcPct val="0"/>
                </a:spcAft>
                <a:defRPr/>
              </a:pPr>
              <a:t>‹n.›</a:t>
            </a:fld>
            <a:endParaRPr lang="en-US">
              <a:ea typeface="ＭＳ Ｐゴシック" charset="0"/>
            </a:endParaRPr>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2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jpeg"/><Relationship Id="rId3" Type="http://schemas.openxmlformats.org/officeDocument/2006/relationships/image" Target="../media/image2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png"/><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tiff"/></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hyperlink" Target="http://www.virgo.infn.it/" TargetMode="External"/><Relationship Id="rId5" Type="http://schemas.openxmlformats.org/officeDocument/2006/relationships/image" Target="../media/image35.png"/><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34.png"/><Relationship Id="rId10" Type="http://schemas.openxmlformats.org/officeDocument/2006/relationships/hyperlink" Target="http://www.virgo.infn.it/" TargetMode="External"/><Relationship Id="rId11" Type="http://schemas.openxmlformats.org/officeDocument/2006/relationships/image" Target="../media/image35.png"/><Relationship Id="rId1" Type="http://schemas.openxmlformats.org/officeDocument/2006/relationships/slideLayout" Target="../slideLayouts/slideLayout13.xml"/><Relationship Id="rId2"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tiff"/></Relationships>
</file>

<file path=ppt/slides/_rels/slide29.xml.rels><?xml version="1.0" encoding="UTF-8" standalone="yes"?>
<Relationships xmlns="http://schemas.openxmlformats.org/package/2006/relationships"><Relationship Id="rId3" Type="http://schemas.openxmlformats.org/officeDocument/2006/relationships/image" Target="../media/image44.tiff"/><Relationship Id="rId4" Type="http://schemas.openxmlformats.org/officeDocument/2006/relationships/image" Target="../media/image45.tiff"/><Relationship Id="rId1" Type="http://schemas.openxmlformats.org/officeDocument/2006/relationships/slideLayout" Target="../slideLayouts/slideLayout1.xml"/><Relationship Id="rId2" Type="http://schemas.openxmlformats.org/officeDocument/2006/relationships/hyperlink" Target="http://www.ligo.org/science/GWEMalerts.php"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jpe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0.tiff"/><Relationship Id="rId4" Type="http://schemas.openxmlformats.org/officeDocument/2006/relationships/hyperlink" Target="http://www.ligo.caltech.edu/gwodw2011/" TargetMode="External"/><Relationship Id="rId1" Type="http://schemas.openxmlformats.org/officeDocument/2006/relationships/slideLayout" Target="../slideLayouts/slideLayout1.xml"/><Relationship Id="rId2" Type="http://schemas.openxmlformats.org/officeDocument/2006/relationships/image" Target="../media/image49.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1.png"/><Relationship Id="rId3"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oleObject" Target="../embeddings/oleObject1.bin"/><Relationship Id="rId5" Type="http://schemas.openxmlformats.org/officeDocument/2006/relationships/image" Target="../media/image12.wmf"/><Relationship Id="rId1" Type="http://schemas.openxmlformats.org/officeDocument/2006/relationships/vmlDrawing" Target="../drawings/vmlDrawing1.vml"/><Relationship Id="rId2"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11" Type="http://schemas.openxmlformats.org/officeDocument/2006/relationships/hyperlink" Target="http://inspirehep.net/record/1226234" TargetMode="External"/><Relationship Id="rId12" Type="http://schemas.openxmlformats.org/officeDocument/2006/relationships/hyperlink" Target="http://arXiv.org/abs/arXiv:1304.0670" TargetMode="External"/><Relationship Id="rId13" Type="http://schemas.openxmlformats.org/officeDocument/2006/relationships/hyperlink" Target="http://inspirehep.net/record/1227366" TargetMode="External"/><Relationship Id="rId14" Type="http://schemas.openxmlformats.org/officeDocument/2006/relationships/hyperlink" Target="http://inspirehep.net/search?p=collaboration:'LIGO'&amp;ln=en" TargetMode="External"/><Relationship Id="rId15" Type="http://schemas.openxmlformats.org/officeDocument/2006/relationships/hyperlink" Target="http://inspirehep.net/search?p=collaboration:'Virgo'&amp;ln=en" TargetMode="External"/><Relationship Id="rId16" Type="http://schemas.openxmlformats.org/officeDocument/2006/relationships/hyperlink" Target="http://inspirehep.net/author/Aasi,%20J.?recid=1227366&amp;ln=en" TargetMode="External"/><Relationship Id="rId17" Type="http://schemas.openxmlformats.org/officeDocument/2006/relationships/hyperlink" Target="http://inspirehep.net/search?cc=Institutions&amp;p=institution:%22Caltech%22&amp;ln=en" TargetMode="External"/><Relationship Id="rId18" Type="http://schemas.openxmlformats.org/officeDocument/2006/relationships/hyperlink" Target="http://inspirehep.net/record/1188659" TargetMode="External"/><Relationship Id="rId19" Type="http://schemas.openxmlformats.org/officeDocument/2006/relationships/hyperlink" Target="http://inspirehep.net/record/1124295" TargetMode="External"/><Relationship Id="rId1" Type="http://schemas.openxmlformats.org/officeDocument/2006/relationships/slideLayout" Target="../slideLayouts/slideLayout40.xml"/><Relationship Id="rId2" Type="http://schemas.openxmlformats.org/officeDocument/2006/relationships/hyperlink" Target="http://arXiv.org/abs/arXiv:1310.2384" TargetMode="External"/><Relationship Id="rId3" Type="http://schemas.openxmlformats.org/officeDocument/2006/relationships/hyperlink" Target="http://inspirehep.net/record/1257716" TargetMode="External"/><Relationship Id="rId4" Type="http://schemas.openxmlformats.org/officeDocument/2006/relationships/hyperlink" Target="http://arXiv.org/abs/arXiv:1310.2314" TargetMode="External"/><Relationship Id="rId5" Type="http://schemas.openxmlformats.org/officeDocument/2006/relationships/hyperlink" Target="http://inspirehep.net/record/1255289" TargetMode="External"/><Relationship Id="rId6" Type="http://schemas.openxmlformats.org/officeDocument/2006/relationships/hyperlink" Target="http://arXiv.org/abs/arXiv:1309.6221" TargetMode="External"/><Relationship Id="rId7" Type="http://schemas.openxmlformats.org/officeDocument/2006/relationships/hyperlink" Target="http://inspirehep.net/record/1255282" TargetMode="External"/><Relationship Id="rId8" Type="http://schemas.openxmlformats.org/officeDocument/2006/relationships/hyperlink" Target="http://arXiv.org/abs/arXiv:1309.6160" TargetMode="External"/><Relationship Id="rId9" Type="http://schemas.openxmlformats.org/officeDocument/2006/relationships/hyperlink" Target="http://inspirehep.net/record/1254206" TargetMode="External"/><Relationship Id="rId10" Type="http://schemas.openxmlformats.org/officeDocument/2006/relationships/hyperlink" Target="http://arXiv.org/abs/arXiv:1309.4027" TargetMode="External"/></Relationships>
</file>

<file path=ppt/slides/_rels/slide9.xml.rels><?xml version="1.0" encoding="UTF-8" standalone="yes"?>
<Relationships xmlns="http://schemas.openxmlformats.org/package/2006/relationships"><Relationship Id="rId11" Type="http://schemas.openxmlformats.org/officeDocument/2006/relationships/oleObject" Target="../embeddings/oleObject3.bin"/><Relationship Id="rId12" Type="http://schemas.openxmlformats.org/officeDocument/2006/relationships/image" Target="../media/image15.png"/><Relationship Id="rId1" Type="http://schemas.openxmlformats.org/officeDocument/2006/relationships/vmlDrawing" Target="../drawings/vmlDrawing2.vml"/><Relationship Id="rId2" Type="http://schemas.openxmlformats.org/officeDocument/2006/relationships/slideLayout" Target="../slideLayouts/slideLayout38.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5.png"/><Relationship Id="rId7" Type="http://schemas.openxmlformats.org/officeDocument/2006/relationships/image" Target="../media/image19.png"/><Relationship Id="rId8" Type="http://schemas.openxmlformats.org/officeDocument/2006/relationships/image" Target="../media/image20.jpeg"/><Relationship Id="rId9" Type="http://schemas.openxmlformats.org/officeDocument/2006/relationships/oleObject" Target="../embeddings/oleObject2.bin"/><Relationship Id="rId10"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925" y="355600"/>
            <a:ext cx="8569325" cy="621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8691" name="Rectangle 3"/>
          <p:cNvSpPr>
            <a:spLocks noGrp="1" noChangeArrowheads="1"/>
          </p:cNvSpPr>
          <p:nvPr>
            <p:ph type="ctrTitle"/>
          </p:nvPr>
        </p:nvSpPr>
        <p:spPr>
          <a:xfrm>
            <a:off x="3759200" y="3276600"/>
            <a:ext cx="5118100" cy="609600"/>
          </a:xfrm>
        </p:spPr>
        <p:txBody>
          <a:bodyP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eaLnBrk="1" hangingPunct="1">
              <a:defRPr/>
            </a:pPr>
            <a:r>
              <a:rPr lang="en-US"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charset="0"/>
                <a:cs typeface="+mj-cs"/>
              </a:rPr>
              <a:t>GW</a:t>
            </a:r>
          </a:p>
        </p:txBody>
      </p:sp>
      <p:sp>
        <p:nvSpPr>
          <p:cNvPr id="498692" name="Rectangle 4"/>
          <p:cNvSpPr>
            <a:spLocks noGrp="1" noChangeArrowheads="1"/>
          </p:cNvSpPr>
          <p:nvPr>
            <p:ph type="subTitle" idx="1"/>
          </p:nvPr>
        </p:nvSpPr>
        <p:spPr>
          <a:xfrm>
            <a:off x="3327400" y="4289425"/>
            <a:ext cx="5867400" cy="1793875"/>
          </a:xfrm>
          <a:extLst>
            <a:ext uri="{909E8E84-426E-40dd-AFC4-6F175D3DCCD1}">
              <a14:hiddenFill xmlns:a14="http://schemas.microsoft.com/office/drawing/2010/main">
                <a:solidFill>
                  <a:srgbClr val="00CC99"/>
                </a:solidFill>
              </a14:hiddenFill>
            </a:ext>
          </a:extLst>
        </p:spPr>
        <p:txBody>
          <a:bodyPr/>
          <a:lstStyle/>
          <a:p>
            <a:pPr eaLnBrk="1" hangingPunct="1">
              <a:defRPr/>
            </a:pPr>
            <a:r>
              <a:rPr lang="en-US" sz="1600" b="1" dirty="0" smtClean="0">
                <a:solidFill>
                  <a:schemeClr val="bg1"/>
                </a:solidFill>
                <a:latin typeface="Arial"/>
                <a:cs typeface="Arial"/>
              </a:rPr>
              <a:t>Eugenio </a:t>
            </a:r>
            <a:r>
              <a:rPr lang="en-US" sz="1600" b="1" dirty="0" err="1" smtClean="0">
                <a:solidFill>
                  <a:schemeClr val="bg1"/>
                </a:solidFill>
                <a:latin typeface="Arial"/>
                <a:cs typeface="Arial"/>
              </a:rPr>
              <a:t>Coccia</a:t>
            </a:r>
            <a:endParaRPr lang="en-US" sz="1600" b="1" dirty="0" smtClean="0">
              <a:solidFill>
                <a:schemeClr val="bg1"/>
              </a:solidFill>
              <a:latin typeface="Arial"/>
              <a:cs typeface="Arial"/>
            </a:endParaRPr>
          </a:p>
          <a:p>
            <a:pPr eaLnBrk="1" hangingPunct="1">
              <a:defRPr/>
            </a:pPr>
            <a:r>
              <a:rPr lang="en-US" sz="1400" i="1" dirty="0" smtClean="0">
                <a:solidFill>
                  <a:schemeClr val="bg1"/>
                </a:solidFill>
                <a:latin typeface="Arial"/>
                <a:cs typeface="Arial"/>
              </a:rPr>
              <a:t> U. of Rome </a:t>
            </a:r>
            <a:r>
              <a:rPr lang="ja-JP" altLang="en-US" sz="1400" i="1" dirty="0" smtClean="0">
                <a:solidFill>
                  <a:schemeClr val="bg1"/>
                </a:solidFill>
                <a:latin typeface="Arial"/>
                <a:cs typeface="Arial"/>
              </a:rPr>
              <a:t>“</a:t>
            </a:r>
            <a:r>
              <a:rPr lang="en-US" sz="1400" i="1" dirty="0" smtClean="0">
                <a:solidFill>
                  <a:schemeClr val="bg1"/>
                </a:solidFill>
                <a:latin typeface="Arial"/>
                <a:cs typeface="Arial"/>
              </a:rPr>
              <a:t>Tor </a:t>
            </a:r>
            <a:r>
              <a:rPr lang="en-US" sz="1400" i="1" dirty="0" err="1" smtClean="0">
                <a:solidFill>
                  <a:schemeClr val="bg1"/>
                </a:solidFill>
                <a:latin typeface="Arial"/>
                <a:cs typeface="Arial"/>
              </a:rPr>
              <a:t>Vergata</a:t>
            </a:r>
            <a:r>
              <a:rPr lang="ja-JP" altLang="en-US" sz="1400" i="1" dirty="0" smtClean="0">
                <a:solidFill>
                  <a:schemeClr val="bg1"/>
                </a:solidFill>
                <a:latin typeface="Arial"/>
                <a:cs typeface="Arial"/>
              </a:rPr>
              <a:t>”</a:t>
            </a:r>
            <a:r>
              <a:rPr lang="en-US" sz="1400" i="1" dirty="0" smtClean="0">
                <a:solidFill>
                  <a:schemeClr val="bg1"/>
                </a:solidFill>
                <a:latin typeface="Arial"/>
                <a:cs typeface="Arial"/>
              </a:rPr>
              <a:t> and </a:t>
            </a:r>
          </a:p>
          <a:p>
            <a:pPr eaLnBrk="1" hangingPunct="1">
              <a:defRPr/>
            </a:pPr>
            <a:r>
              <a:rPr lang="en-US" sz="1400" i="1" dirty="0" smtClean="0">
                <a:solidFill>
                  <a:schemeClr val="bg1"/>
                </a:solidFill>
                <a:latin typeface="Arial"/>
                <a:cs typeface="Arial"/>
              </a:rPr>
              <a:t>INFN Gran </a:t>
            </a:r>
            <a:r>
              <a:rPr lang="en-US" sz="1400" i="1" dirty="0" err="1" smtClean="0">
                <a:solidFill>
                  <a:schemeClr val="bg1"/>
                </a:solidFill>
                <a:latin typeface="Arial"/>
                <a:cs typeface="Arial"/>
              </a:rPr>
              <a:t>Sasso</a:t>
            </a:r>
            <a:r>
              <a:rPr lang="en-US" sz="1400" i="1" dirty="0" smtClean="0">
                <a:solidFill>
                  <a:schemeClr val="bg1"/>
                </a:solidFill>
                <a:latin typeface="Arial"/>
                <a:cs typeface="Arial"/>
              </a:rPr>
              <a:t> Science Institute</a:t>
            </a:r>
          </a:p>
          <a:p>
            <a:pPr eaLnBrk="1" hangingPunct="1">
              <a:lnSpc>
                <a:spcPct val="80000"/>
              </a:lnSpc>
              <a:defRPr/>
            </a:pPr>
            <a:r>
              <a:rPr lang="en-US" sz="1400" i="1" dirty="0" smtClean="0">
                <a:solidFill>
                  <a:schemeClr val="bg1"/>
                </a:solidFill>
                <a:latin typeface="Arial"/>
                <a:cs typeface="Arial"/>
              </a:rPr>
              <a:t>Chair, Gravitational Wave International Committee</a:t>
            </a:r>
            <a:endParaRPr lang="en-US" sz="1400" dirty="0" smtClean="0">
              <a:solidFill>
                <a:schemeClr val="bg1"/>
              </a:solidFill>
              <a:latin typeface="Arial"/>
              <a:cs typeface="Arial"/>
            </a:endParaRPr>
          </a:p>
        </p:txBody>
      </p:sp>
      <p:sp>
        <p:nvSpPr>
          <p:cNvPr id="498694" name="Rectangle 6"/>
          <p:cNvSpPr>
            <a:spLocks noChangeArrowheads="1"/>
          </p:cNvSpPr>
          <p:nvPr/>
        </p:nvSpPr>
        <p:spPr bwMode="auto">
          <a:xfrm>
            <a:off x="3455988" y="60547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it-IT" sz="2400">
              <a:latin typeface="Times" charset="0"/>
              <a:cs typeface="+mn-cs"/>
            </a:endParaRPr>
          </a:p>
        </p:txBody>
      </p:sp>
      <p:sp>
        <p:nvSpPr>
          <p:cNvPr id="230405" name="CasellaDiTesto 1"/>
          <p:cNvSpPr txBox="1">
            <a:spLocks noChangeArrowheads="1"/>
          </p:cNvSpPr>
          <p:nvPr/>
        </p:nvSpPr>
        <p:spPr bwMode="auto">
          <a:xfrm>
            <a:off x="431800" y="520700"/>
            <a:ext cx="37001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dirty="0" smtClean="0">
                <a:solidFill>
                  <a:schemeClr val="bg1"/>
                </a:solidFill>
              </a:rPr>
              <a:t>APPIC meeting, Paris 9 </a:t>
            </a:r>
            <a:r>
              <a:rPr lang="it-IT" sz="1800" dirty="0" err="1" smtClean="0">
                <a:solidFill>
                  <a:schemeClr val="bg1"/>
                </a:solidFill>
              </a:rPr>
              <a:t>May</a:t>
            </a:r>
            <a:r>
              <a:rPr lang="it-IT" sz="1800" dirty="0" smtClean="0">
                <a:solidFill>
                  <a:schemeClr val="bg1"/>
                </a:solidFill>
              </a:rPr>
              <a:t> 2014</a:t>
            </a:r>
            <a:endParaRPr lang="it-IT" sz="18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2"/>
          <p:cNvSpPr>
            <a:spLocks noGrp="1" noChangeArrowheads="1"/>
          </p:cNvSpPr>
          <p:nvPr>
            <p:ph type="title"/>
          </p:nvPr>
        </p:nvSpPr>
        <p:spPr>
          <a:xfrm>
            <a:off x="457200" y="188913"/>
            <a:ext cx="8362950" cy="1182687"/>
          </a:xfrm>
        </p:spPr>
        <p:txBody>
          <a:bodyPr/>
          <a:lstStyle/>
          <a:p>
            <a:pPr eaLnBrk="1" hangingPunct="1">
              <a:defRPr/>
            </a:pPr>
            <a:r>
              <a:rPr lang="it-IT" sz="3600" dirty="0" smtClean="0">
                <a:cs typeface="+mj-cs"/>
              </a:rPr>
              <a:t> </a:t>
            </a:r>
            <a:r>
              <a:rPr lang="it-IT" sz="3200" dirty="0">
                <a:cs typeface="+mj-cs"/>
              </a:rPr>
              <a:t>2</a:t>
            </a:r>
            <a:r>
              <a:rPr lang="it-IT" sz="3200" dirty="0" smtClean="0">
                <a:cs typeface="+mj-cs"/>
              </a:rPr>
              <a:t>nd GENERATION: </a:t>
            </a:r>
            <a:br>
              <a:rPr lang="it-IT" sz="3200" dirty="0" smtClean="0">
                <a:cs typeface="+mj-cs"/>
              </a:rPr>
            </a:br>
            <a:r>
              <a:rPr lang="it-IT" sz="3200" dirty="0" smtClean="0">
                <a:cs typeface="+mj-cs"/>
              </a:rPr>
              <a:t>DISCOVERY AND ASTRONOMY</a:t>
            </a:r>
          </a:p>
        </p:txBody>
      </p:sp>
      <p:grpSp>
        <p:nvGrpSpPr>
          <p:cNvPr id="277506" name="Group 3"/>
          <p:cNvGrpSpPr>
            <a:grpSpLocks/>
          </p:cNvGrpSpPr>
          <p:nvPr/>
        </p:nvGrpSpPr>
        <p:grpSpPr bwMode="auto">
          <a:xfrm>
            <a:off x="4859338" y="1719263"/>
            <a:ext cx="4249737" cy="4157662"/>
            <a:chOff x="1541" y="1403"/>
            <a:chExt cx="2654" cy="2619"/>
          </a:xfrm>
        </p:grpSpPr>
        <p:grpSp>
          <p:nvGrpSpPr>
            <p:cNvPr id="277510" name="Group 4"/>
            <p:cNvGrpSpPr>
              <a:grpSpLocks noChangeAspect="1"/>
            </p:cNvGrpSpPr>
            <p:nvPr/>
          </p:nvGrpSpPr>
          <p:grpSpPr bwMode="auto">
            <a:xfrm>
              <a:off x="1541" y="1403"/>
              <a:ext cx="2564" cy="2435"/>
              <a:chOff x="2304" y="864"/>
              <a:chExt cx="3456" cy="2939"/>
            </a:xfrm>
          </p:grpSpPr>
          <p:pic>
            <p:nvPicPr>
              <p:cNvPr id="277521" name="Picture 5" descr="LIGO volume"/>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2304" y="864"/>
                <a:ext cx="3456" cy="2939"/>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0246" name="Text Box 6"/>
              <p:cNvSpPr txBox="1">
                <a:spLocks noChangeAspect="1" noChangeArrowheads="1"/>
              </p:cNvSpPr>
              <p:nvPr/>
            </p:nvSpPr>
            <p:spPr bwMode="auto">
              <a:xfrm>
                <a:off x="4639" y="3614"/>
                <a:ext cx="1121" cy="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p>
                <a:pPr algn="ctr" defTabSz="914400" eaLnBrk="0" fontAlgn="base" hangingPunct="0">
                  <a:spcBef>
                    <a:spcPct val="0"/>
                  </a:spcBef>
                  <a:spcAft>
                    <a:spcPct val="0"/>
                  </a:spcAft>
                  <a:defRPr/>
                </a:pPr>
                <a:endParaRPr lang="it-IT" sz="1200">
                  <a:solidFill>
                    <a:srgbClr val="FFFFFF"/>
                  </a:solidFill>
                  <a:latin typeface="Calibri" charset="0"/>
                  <a:ea typeface="ＭＳ Ｐゴシック" charset="0"/>
                  <a:cs typeface="ＭＳ Ｐゴシック" charset="0"/>
                </a:endParaRPr>
              </a:p>
            </p:txBody>
          </p:sp>
        </p:grpSp>
        <p:sp>
          <p:nvSpPr>
            <p:cNvPr id="650247" name="Rectangle 7"/>
            <p:cNvSpPr>
              <a:spLocks noChangeAspect="1" noChangeArrowheads="1"/>
            </p:cNvSpPr>
            <p:nvPr/>
          </p:nvSpPr>
          <p:spPr bwMode="auto">
            <a:xfrm>
              <a:off x="3440" y="2069"/>
              <a:ext cx="75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defRPr/>
              </a:pPr>
              <a:r>
                <a:rPr lang="en-US" sz="1200">
                  <a:solidFill>
                    <a:srgbClr val="FFFFFF"/>
                  </a:solidFill>
                  <a:latin typeface="Calibri" charset="0"/>
                  <a:ea typeface="ＭＳ Ｐゴシック" charset="0"/>
                  <a:cs typeface="ＭＳ Ｐゴシック" charset="0"/>
                </a:rPr>
                <a:t>10</a:t>
              </a:r>
              <a:r>
                <a:rPr lang="en-US" sz="1200" baseline="30000">
                  <a:solidFill>
                    <a:srgbClr val="FFFFFF"/>
                  </a:solidFill>
                  <a:latin typeface="Calibri" charset="0"/>
                  <a:ea typeface="ＭＳ Ｐゴシック" charset="0"/>
                  <a:cs typeface="ＭＳ Ｐゴシック" charset="0"/>
                </a:rPr>
                <a:t>8</a:t>
              </a:r>
              <a:r>
                <a:rPr lang="en-US" sz="1200">
                  <a:solidFill>
                    <a:srgbClr val="FFFFFF"/>
                  </a:solidFill>
                  <a:latin typeface="Calibri" charset="0"/>
                  <a:ea typeface="ＭＳ Ｐゴシック" charset="0"/>
                  <a:cs typeface="ＭＳ Ｐゴシック" charset="0"/>
                </a:rPr>
                <a:t> ly</a:t>
              </a:r>
            </a:p>
          </p:txBody>
        </p:sp>
        <p:sp>
          <p:nvSpPr>
            <p:cNvPr id="277512" name="Line 8"/>
            <p:cNvSpPr>
              <a:spLocks noChangeAspect="1" noChangeShapeType="1"/>
            </p:cNvSpPr>
            <p:nvPr/>
          </p:nvSpPr>
          <p:spPr bwMode="auto">
            <a:xfrm>
              <a:off x="3535" y="2243"/>
              <a:ext cx="190" cy="0"/>
            </a:xfrm>
            <a:prstGeom prst="line">
              <a:avLst/>
            </a:prstGeom>
            <a:noFill/>
            <a:ln w="6350">
              <a:solidFill>
                <a:srgbClr val="FFFFFF"/>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it-IT" smtClean="0">
                <a:solidFill>
                  <a:srgbClr val="000000"/>
                </a:solidFill>
                <a:latin typeface="Arial" charset="0"/>
                <a:ea typeface="ＭＳ Ｐゴシック" charset="0"/>
                <a:cs typeface="ＭＳ Ｐゴシック" charset="0"/>
              </a:endParaRPr>
            </a:p>
          </p:txBody>
        </p:sp>
        <p:sp>
          <p:nvSpPr>
            <p:cNvPr id="650249" name="Line 9"/>
            <p:cNvSpPr>
              <a:spLocks noChangeAspect="1" noChangeShapeType="1"/>
            </p:cNvSpPr>
            <p:nvPr/>
          </p:nvSpPr>
          <p:spPr bwMode="auto">
            <a:xfrm>
              <a:off x="2238" y="1706"/>
              <a:ext cx="347" cy="835"/>
            </a:xfrm>
            <a:prstGeom prst="line">
              <a:avLst/>
            </a:prstGeom>
            <a:noFill/>
            <a:ln w="12700">
              <a:solidFill>
                <a:srgbClr val="FFFFFF"/>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it-IT" sz="2000" b="1">
                <a:solidFill>
                  <a:srgbClr val="000000"/>
                </a:solidFill>
                <a:latin typeface="Arial" charset="0"/>
                <a:ea typeface="ＭＳ Ｐゴシック" charset="0"/>
                <a:cs typeface="ＭＳ Ｐゴシック" charset="0"/>
              </a:endParaRPr>
            </a:p>
          </p:txBody>
        </p:sp>
        <p:sp>
          <p:nvSpPr>
            <p:cNvPr id="650250" name="Text Box 10"/>
            <p:cNvSpPr txBox="1">
              <a:spLocks noChangeAspect="1" noChangeArrowheads="1"/>
            </p:cNvSpPr>
            <p:nvPr/>
          </p:nvSpPr>
          <p:spPr bwMode="auto">
            <a:xfrm>
              <a:off x="1615" y="1458"/>
              <a:ext cx="109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914400" eaLnBrk="0" fontAlgn="base" hangingPunct="0">
                <a:spcBef>
                  <a:spcPct val="0"/>
                </a:spcBef>
                <a:spcAft>
                  <a:spcPct val="0"/>
                </a:spcAft>
                <a:defRPr/>
              </a:pPr>
              <a:r>
                <a:rPr lang="en-US" sz="1200">
                  <a:solidFill>
                    <a:srgbClr val="FFFFFF"/>
                  </a:solidFill>
                  <a:latin typeface="Calibri" charset="0"/>
                  <a:ea typeface="ＭＳ Ｐゴシック" charset="0"/>
                  <a:cs typeface="ＭＳ Ｐゴシック" charset="0"/>
                </a:rPr>
                <a:t>Enhanced LIGO/Virgo+</a:t>
              </a:r>
            </a:p>
            <a:p>
              <a:pPr algn="ctr" defTabSz="914400" eaLnBrk="0" fontAlgn="base" hangingPunct="0">
                <a:spcBef>
                  <a:spcPct val="0"/>
                </a:spcBef>
                <a:spcAft>
                  <a:spcPct val="0"/>
                </a:spcAft>
                <a:defRPr/>
              </a:pPr>
              <a:r>
                <a:rPr lang="en-US" sz="1200" b="1">
                  <a:solidFill>
                    <a:srgbClr val="FFFFFF"/>
                  </a:solidFill>
                  <a:latin typeface="Calibri" charset="0"/>
                  <a:ea typeface="ＭＳ Ｐゴシック" charset="0"/>
                  <a:cs typeface="ＭＳ Ｐゴシック" charset="0"/>
                </a:rPr>
                <a:t>2009</a:t>
              </a:r>
            </a:p>
          </p:txBody>
        </p:sp>
        <p:sp>
          <p:nvSpPr>
            <p:cNvPr id="650251" name="Oval 11"/>
            <p:cNvSpPr>
              <a:spLocks noChangeAspect="1" noChangeArrowheads="1"/>
            </p:cNvSpPr>
            <p:nvPr/>
          </p:nvSpPr>
          <p:spPr bwMode="auto">
            <a:xfrm>
              <a:off x="2585" y="2415"/>
              <a:ext cx="475" cy="445"/>
            </a:xfrm>
            <a:prstGeom prst="ellipse">
              <a:avLst/>
            </a:prstGeom>
            <a:solidFill>
              <a:srgbClr val="CC3300">
                <a:alpha val="38000"/>
              </a:srgbClr>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it-IT" sz="2000" b="1">
                <a:solidFill>
                  <a:srgbClr val="000000"/>
                </a:solidFill>
                <a:latin typeface="Arial" charset="0"/>
                <a:ea typeface="ＭＳ Ｐゴシック" charset="0"/>
                <a:cs typeface="ＭＳ Ｐゴシック" charset="0"/>
              </a:endParaRPr>
            </a:p>
          </p:txBody>
        </p:sp>
        <p:sp>
          <p:nvSpPr>
            <p:cNvPr id="650252" name="Rectangle 12"/>
            <p:cNvSpPr>
              <a:spLocks noChangeAspect="1" noChangeArrowheads="1"/>
            </p:cNvSpPr>
            <p:nvPr/>
          </p:nvSpPr>
          <p:spPr bwMode="auto">
            <a:xfrm>
              <a:off x="3425" y="1458"/>
              <a:ext cx="59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eaLnBrk="0" fontAlgn="base" hangingPunct="0">
                <a:spcBef>
                  <a:spcPct val="50000"/>
                </a:spcBef>
                <a:spcAft>
                  <a:spcPct val="0"/>
                </a:spcAft>
                <a:defRPr/>
              </a:pPr>
              <a:r>
                <a:rPr lang="en-US" sz="1200">
                  <a:solidFill>
                    <a:srgbClr val="FFFFFF"/>
                  </a:solidFill>
                  <a:latin typeface="Calibri" charset="0"/>
                  <a:ea typeface="ＭＳ Ｐゴシック" charset="0"/>
                  <a:cs typeface="ＭＳ Ｐゴシック" charset="0"/>
                </a:rPr>
                <a:t>Virgo/LIGO</a:t>
              </a:r>
            </a:p>
          </p:txBody>
        </p:sp>
        <p:sp>
          <p:nvSpPr>
            <p:cNvPr id="650253" name="Line 13"/>
            <p:cNvSpPr>
              <a:spLocks noChangeAspect="1" noChangeShapeType="1"/>
            </p:cNvSpPr>
            <p:nvPr/>
          </p:nvSpPr>
          <p:spPr bwMode="auto">
            <a:xfrm flipH="1">
              <a:off x="2823" y="1631"/>
              <a:ext cx="807" cy="910"/>
            </a:xfrm>
            <a:prstGeom prst="line">
              <a:avLst/>
            </a:prstGeom>
            <a:noFill/>
            <a:ln w="12700">
              <a:solidFill>
                <a:srgbClr val="FFFFFF"/>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it-IT" sz="2000" b="1">
                <a:solidFill>
                  <a:srgbClr val="000000"/>
                </a:solidFill>
                <a:latin typeface="Arial" charset="0"/>
                <a:ea typeface="ＭＳ Ｐゴシック" charset="0"/>
                <a:cs typeface="ＭＳ Ｐゴシック" charset="0"/>
              </a:endParaRPr>
            </a:p>
          </p:txBody>
        </p:sp>
        <p:sp>
          <p:nvSpPr>
            <p:cNvPr id="650254" name="Text Box 14"/>
            <p:cNvSpPr txBox="1">
              <a:spLocks noChangeArrowheads="1"/>
            </p:cNvSpPr>
            <p:nvPr/>
          </p:nvSpPr>
          <p:spPr bwMode="auto">
            <a:xfrm>
              <a:off x="2738" y="3868"/>
              <a:ext cx="1041"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914400" fontAlgn="base">
                <a:spcBef>
                  <a:spcPct val="0"/>
                </a:spcBef>
                <a:spcAft>
                  <a:spcPct val="0"/>
                </a:spcAft>
                <a:defRPr/>
              </a:pPr>
              <a:r>
                <a:rPr lang="it-IT" sz="1000">
                  <a:solidFill>
                    <a:srgbClr val="000000"/>
                  </a:solidFill>
                  <a:latin typeface="Calibri" charset="0"/>
                  <a:ea typeface="ＭＳ Ｐゴシック" charset="0"/>
                  <a:cs typeface="ＭＳ Ｐゴシック" charset="0"/>
                </a:rPr>
                <a:t>Credit: R.Powell, B.Berger</a:t>
              </a:r>
            </a:p>
          </p:txBody>
        </p:sp>
        <p:sp>
          <p:nvSpPr>
            <p:cNvPr id="650255" name="Line 15"/>
            <p:cNvSpPr>
              <a:spLocks noChangeShapeType="1"/>
            </p:cNvSpPr>
            <p:nvPr/>
          </p:nvSpPr>
          <p:spPr bwMode="auto">
            <a:xfrm flipV="1">
              <a:off x="2154" y="2931"/>
              <a:ext cx="182" cy="635"/>
            </a:xfrm>
            <a:prstGeom prst="line">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fontAlgn="base" hangingPunct="0">
                <a:spcBef>
                  <a:spcPct val="0"/>
                </a:spcBef>
                <a:spcAft>
                  <a:spcPct val="0"/>
                </a:spcAft>
                <a:defRPr/>
              </a:pPr>
              <a:endParaRPr lang="it-IT" sz="2000" b="1">
                <a:solidFill>
                  <a:srgbClr val="000000"/>
                </a:solidFill>
                <a:latin typeface="Arial" charset="0"/>
                <a:ea typeface="ＭＳ Ｐゴシック" charset="0"/>
                <a:cs typeface="ＭＳ Ｐゴシック" charset="0"/>
              </a:endParaRPr>
            </a:p>
          </p:txBody>
        </p:sp>
        <p:sp>
          <p:nvSpPr>
            <p:cNvPr id="650256" name="Text Box 16"/>
            <p:cNvSpPr txBox="1">
              <a:spLocks noChangeAspect="1" noChangeArrowheads="1"/>
            </p:cNvSpPr>
            <p:nvPr/>
          </p:nvSpPr>
          <p:spPr bwMode="auto">
            <a:xfrm>
              <a:off x="1688" y="3554"/>
              <a:ext cx="102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914400" eaLnBrk="0" fontAlgn="base" hangingPunct="0">
                <a:spcBef>
                  <a:spcPct val="0"/>
                </a:spcBef>
                <a:spcAft>
                  <a:spcPct val="0"/>
                </a:spcAft>
                <a:defRPr/>
              </a:pPr>
              <a:r>
                <a:rPr lang="en-US" sz="1200">
                  <a:solidFill>
                    <a:srgbClr val="FFFFFF"/>
                  </a:solidFill>
                  <a:latin typeface="Calibri" charset="0"/>
                  <a:ea typeface="ＭＳ Ｐゴシック" charset="0"/>
                  <a:cs typeface="ＭＳ Ｐゴシック" charset="0"/>
                </a:rPr>
                <a:t>Adv. Virgo/Adv. LIGO</a:t>
              </a:r>
            </a:p>
            <a:p>
              <a:pPr algn="ctr" defTabSz="914400" eaLnBrk="0" fontAlgn="base" hangingPunct="0">
                <a:spcBef>
                  <a:spcPct val="0"/>
                </a:spcBef>
                <a:spcAft>
                  <a:spcPct val="0"/>
                </a:spcAft>
                <a:defRPr/>
              </a:pPr>
              <a:r>
                <a:rPr lang="en-US" sz="1200" b="1">
                  <a:solidFill>
                    <a:srgbClr val="FFFFFF"/>
                  </a:solidFill>
                  <a:latin typeface="Calibri" charset="0"/>
                  <a:ea typeface="ＭＳ Ｐゴシック" charset="0"/>
                  <a:cs typeface="ＭＳ Ｐゴシック" charset="0"/>
                </a:rPr>
                <a:t>2014</a:t>
              </a:r>
            </a:p>
          </p:txBody>
        </p:sp>
      </p:grpSp>
      <p:sp>
        <p:nvSpPr>
          <p:cNvPr id="650257" name="Rectangle 17"/>
          <p:cNvSpPr>
            <a:spLocks noChangeArrowheads="1"/>
          </p:cNvSpPr>
          <p:nvPr/>
        </p:nvSpPr>
        <p:spPr bwMode="auto">
          <a:xfrm>
            <a:off x="1187450" y="2565400"/>
            <a:ext cx="3116263" cy="1422400"/>
          </a:xfrm>
          <a:prstGeom prst="rect">
            <a:avLst/>
          </a:prstGeom>
          <a:noFill/>
          <a:ln w="952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lnSpc>
                <a:spcPct val="120000"/>
              </a:lnSpc>
              <a:spcBef>
                <a:spcPct val="0"/>
              </a:spcBef>
              <a:spcAft>
                <a:spcPct val="0"/>
              </a:spcAft>
              <a:defRPr/>
            </a:pPr>
            <a:r>
              <a:rPr lang="it-IT">
                <a:solidFill>
                  <a:srgbClr val="808080"/>
                </a:solidFill>
                <a:latin typeface="Calibri" charset="0"/>
                <a:ea typeface="ＭＳ Ｐゴシック" charset="0"/>
                <a:cs typeface="ＭＳ Ｐゴシック" charset="0"/>
              </a:rPr>
              <a:t>	</a:t>
            </a:r>
            <a:r>
              <a:rPr lang="it-IT" b="1">
                <a:solidFill>
                  <a:srgbClr val="333399"/>
                </a:solidFill>
                <a:latin typeface="Calibri" charset="0"/>
                <a:ea typeface="ＭＳ Ｐゴシック" charset="0"/>
                <a:cs typeface="ＭＳ Ｐゴシック" charset="0"/>
              </a:rPr>
              <a:t>GOAL: </a:t>
            </a:r>
            <a:r>
              <a:rPr lang="it-IT">
                <a:solidFill>
                  <a:srgbClr val="333399"/>
                </a:solidFill>
                <a:latin typeface="Calibri" charset="0"/>
                <a:ea typeface="ＭＳ Ｐゴシック" charset="0"/>
                <a:cs typeface="ＭＳ Ｐゴシック" charset="0"/>
              </a:rPr>
              <a:t>   </a:t>
            </a:r>
          </a:p>
          <a:p>
            <a:pPr defTabSz="914400" fontAlgn="base">
              <a:lnSpc>
                <a:spcPct val="120000"/>
              </a:lnSpc>
              <a:spcBef>
                <a:spcPct val="0"/>
              </a:spcBef>
              <a:spcAft>
                <a:spcPct val="0"/>
              </a:spcAft>
              <a:defRPr/>
            </a:pPr>
            <a:r>
              <a:rPr lang="it-IT">
                <a:solidFill>
                  <a:srgbClr val="333399"/>
                </a:solidFill>
                <a:latin typeface="Calibri" charset="0"/>
                <a:ea typeface="ＭＳ Ｐゴシック" charset="0"/>
                <a:cs typeface="ＭＳ Ｐゴシック" charset="0"/>
              </a:rPr>
              <a:t>sensitivity 10x better </a:t>
            </a:r>
            <a:r>
              <a:rPr lang="it-IT">
                <a:solidFill>
                  <a:srgbClr val="333399"/>
                </a:solidFill>
                <a:latin typeface="Calibri" charset="0"/>
                <a:ea typeface="ＭＳ Ｐゴシック" charset="0"/>
                <a:cs typeface="ＭＳ Ｐゴシック" charset="0"/>
                <a:sym typeface="Wingdings" charset="0"/>
              </a:rPr>
              <a:t> </a:t>
            </a:r>
          </a:p>
          <a:p>
            <a:pPr defTabSz="914400" fontAlgn="base">
              <a:lnSpc>
                <a:spcPct val="120000"/>
              </a:lnSpc>
              <a:spcBef>
                <a:spcPct val="0"/>
              </a:spcBef>
              <a:spcAft>
                <a:spcPct val="0"/>
              </a:spcAft>
              <a:defRPr/>
            </a:pPr>
            <a:r>
              <a:rPr lang="it-IT">
                <a:solidFill>
                  <a:srgbClr val="333399"/>
                </a:solidFill>
                <a:latin typeface="Calibri" charset="0"/>
                <a:ea typeface="ＭＳ Ｐゴシック" charset="0"/>
                <a:cs typeface="ＭＳ Ｐゴシック" charset="0"/>
              </a:rPr>
              <a:t>look 10x further </a:t>
            </a:r>
            <a:r>
              <a:rPr lang="it-IT">
                <a:solidFill>
                  <a:srgbClr val="333399"/>
                </a:solidFill>
                <a:latin typeface="Calibri" charset="0"/>
                <a:ea typeface="ＭＳ Ｐゴシック" charset="0"/>
                <a:cs typeface="ＭＳ Ｐゴシック" charset="0"/>
                <a:sym typeface="Wingdings" charset="0"/>
              </a:rPr>
              <a:t></a:t>
            </a:r>
            <a:r>
              <a:rPr lang="it-IT">
                <a:solidFill>
                  <a:srgbClr val="333399"/>
                </a:solidFill>
                <a:latin typeface="Calibri" charset="0"/>
                <a:ea typeface="ＭＳ Ｐゴシック" charset="0"/>
                <a:cs typeface="ＭＳ Ｐゴシック" charset="0"/>
              </a:rPr>
              <a:t> </a:t>
            </a:r>
          </a:p>
          <a:p>
            <a:pPr defTabSz="914400" fontAlgn="base">
              <a:lnSpc>
                <a:spcPct val="120000"/>
              </a:lnSpc>
              <a:spcBef>
                <a:spcPct val="0"/>
              </a:spcBef>
              <a:spcAft>
                <a:spcPct val="0"/>
              </a:spcAft>
              <a:defRPr/>
            </a:pPr>
            <a:r>
              <a:rPr lang="it-IT" b="1">
                <a:solidFill>
                  <a:srgbClr val="333399"/>
                </a:solidFill>
                <a:latin typeface="Calibri" charset="0"/>
                <a:ea typeface="ＭＳ Ｐゴシック" charset="0"/>
                <a:cs typeface="ＭＳ Ｐゴシック" charset="0"/>
              </a:rPr>
              <a:t>Detection rate 1000x larger</a:t>
            </a:r>
            <a:endParaRPr lang="it-IT" b="1">
              <a:solidFill>
                <a:srgbClr val="808080"/>
              </a:solidFill>
              <a:latin typeface="Calibri" charset="0"/>
              <a:ea typeface="ＭＳ Ｐゴシック" charset="0"/>
              <a:cs typeface="ＭＳ Ｐゴシック" charset="0"/>
            </a:endParaRPr>
          </a:p>
        </p:txBody>
      </p:sp>
      <p:sp>
        <p:nvSpPr>
          <p:cNvPr id="650258" name="Rectangle 18"/>
          <p:cNvSpPr>
            <a:spLocks noChangeArrowheads="1"/>
          </p:cNvSpPr>
          <p:nvPr/>
        </p:nvSpPr>
        <p:spPr bwMode="auto">
          <a:xfrm>
            <a:off x="676275" y="1628775"/>
            <a:ext cx="3775075" cy="762000"/>
          </a:xfrm>
          <a:prstGeom prst="rect">
            <a:avLst/>
          </a:prstGeom>
          <a:noFill/>
          <a:ln w="952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914400" fontAlgn="base">
              <a:lnSpc>
                <a:spcPct val="120000"/>
              </a:lnSpc>
              <a:spcBef>
                <a:spcPct val="20000"/>
              </a:spcBef>
              <a:spcAft>
                <a:spcPct val="0"/>
              </a:spcAft>
              <a:buClr>
                <a:srgbClr val="336699"/>
              </a:buClr>
              <a:buSzPct val="70000"/>
              <a:buFont typeface="Wingdings" charset="0"/>
              <a:buNone/>
              <a:defRPr/>
            </a:pPr>
            <a:r>
              <a:rPr lang="it-IT" b="1">
                <a:solidFill>
                  <a:srgbClr val="333399"/>
                </a:solidFill>
                <a:latin typeface="Calibri" charset="0"/>
                <a:ea typeface="ＭＳ Ｐゴシック" charset="0"/>
                <a:cs typeface="ＭＳ Ｐゴシック" charset="0"/>
              </a:rPr>
              <a:t>2</a:t>
            </a:r>
            <a:r>
              <a:rPr lang="it-IT" b="1" baseline="30000">
                <a:solidFill>
                  <a:srgbClr val="333399"/>
                </a:solidFill>
                <a:latin typeface="Calibri" charset="0"/>
                <a:ea typeface="ＭＳ Ｐゴシック" charset="0"/>
                <a:cs typeface="ＭＳ Ｐゴシック" charset="0"/>
              </a:rPr>
              <a:t>nd</a:t>
            </a:r>
            <a:r>
              <a:rPr lang="it-IT" b="1">
                <a:solidFill>
                  <a:srgbClr val="333399"/>
                </a:solidFill>
                <a:latin typeface="Calibri" charset="0"/>
                <a:ea typeface="ＭＳ Ｐゴシック" charset="0"/>
                <a:cs typeface="ＭＳ Ｐゴシック" charset="0"/>
              </a:rPr>
              <a:t> generation detectors: </a:t>
            </a:r>
          </a:p>
          <a:p>
            <a:pPr algn="ctr" defTabSz="914400" fontAlgn="base">
              <a:spcBef>
                <a:spcPct val="20000"/>
              </a:spcBef>
              <a:spcAft>
                <a:spcPct val="0"/>
              </a:spcAft>
              <a:buClr>
                <a:srgbClr val="336699"/>
              </a:buClr>
              <a:buSzPct val="70000"/>
              <a:buFont typeface="Wingdings" charset="0"/>
              <a:buNone/>
              <a:defRPr/>
            </a:pPr>
            <a:r>
              <a:rPr lang="it-IT" b="1">
                <a:solidFill>
                  <a:srgbClr val="333399"/>
                </a:solidFill>
                <a:latin typeface="Calibri" charset="0"/>
                <a:ea typeface="ＭＳ Ｐゴシック" charset="0"/>
                <a:cs typeface="ＭＳ Ｐゴシック" charset="0"/>
              </a:rPr>
              <a:t>Advanced Virgo, Advanced LIGO</a:t>
            </a:r>
          </a:p>
        </p:txBody>
      </p:sp>
      <p:sp>
        <p:nvSpPr>
          <p:cNvPr id="650260" name="Text Box 20"/>
          <p:cNvSpPr txBox="1">
            <a:spLocks noChangeArrowheads="1"/>
          </p:cNvSpPr>
          <p:nvPr/>
        </p:nvSpPr>
        <p:spPr bwMode="auto">
          <a:xfrm>
            <a:off x="250825" y="4149725"/>
            <a:ext cx="4392613" cy="1720850"/>
          </a:xfrm>
          <a:prstGeom prst="rect">
            <a:avLst/>
          </a:prstGeom>
          <a:solidFill>
            <a:srgbClr val="F8F8F8"/>
          </a:solidFill>
          <a:ln w="9525">
            <a:solidFill>
              <a:srgbClr val="0000CC"/>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it-IT">
                <a:solidFill>
                  <a:srgbClr val="333399"/>
                </a:solidFill>
                <a:latin typeface="Calibri" charset="0"/>
                <a:ea typeface="ＭＳ Ｐゴシック" charset="0"/>
                <a:cs typeface="ＭＳ Ｐゴシック" charset="0"/>
              </a:rPr>
              <a:t>NS-NS detectable as far as 300 Mpc</a:t>
            </a:r>
            <a:endParaRPr lang="it-IT" b="1">
              <a:solidFill>
                <a:srgbClr val="333399"/>
              </a:solidFill>
              <a:latin typeface="Calibri" charset="0"/>
              <a:ea typeface="ＭＳ Ｐゴシック" charset="0"/>
              <a:cs typeface="ＭＳ Ｐゴシック" charset="0"/>
              <a:sym typeface="Wingdings" charset="0"/>
            </a:endParaRPr>
          </a:p>
          <a:p>
            <a:pPr defTabSz="914400" fontAlgn="base">
              <a:lnSpc>
                <a:spcPct val="20000"/>
              </a:lnSpc>
              <a:spcBef>
                <a:spcPct val="0"/>
              </a:spcBef>
              <a:spcAft>
                <a:spcPct val="0"/>
              </a:spcAft>
              <a:defRPr/>
            </a:pPr>
            <a:endParaRPr lang="it-IT">
              <a:solidFill>
                <a:srgbClr val="333399"/>
              </a:solidFill>
              <a:latin typeface="Calibri" charset="0"/>
              <a:ea typeface="ＭＳ Ｐゴシック" charset="0"/>
              <a:cs typeface="ＭＳ Ｐゴシック" charset="0"/>
            </a:endParaRPr>
          </a:p>
          <a:p>
            <a:pPr defTabSz="914400" fontAlgn="base">
              <a:lnSpc>
                <a:spcPct val="90000"/>
              </a:lnSpc>
              <a:spcBef>
                <a:spcPct val="0"/>
              </a:spcBef>
              <a:spcAft>
                <a:spcPct val="0"/>
              </a:spcAft>
              <a:defRPr/>
            </a:pPr>
            <a:r>
              <a:rPr lang="it-IT">
                <a:solidFill>
                  <a:srgbClr val="333399"/>
                </a:solidFill>
                <a:latin typeface="Calibri" charset="0"/>
                <a:ea typeface="ＭＳ Ｐゴシック" charset="0"/>
                <a:cs typeface="ＭＳ Ｐゴシック" charset="0"/>
              </a:rPr>
              <a:t>BH-BH detectable at cosmological distances</a:t>
            </a:r>
          </a:p>
          <a:p>
            <a:pPr algn="ctr" defTabSz="914400" fontAlgn="base">
              <a:lnSpc>
                <a:spcPct val="130000"/>
              </a:lnSpc>
              <a:spcBef>
                <a:spcPct val="0"/>
              </a:spcBef>
              <a:spcAft>
                <a:spcPct val="0"/>
              </a:spcAft>
              <a:defRPr/>
            </a:pPr>
            <a:r>
              <a:rPr lang="it-IT" sz="2000" b="1">
                <a:solidFill>
                  <a:srgbClr val="333399"/>
                </a:solidFill>
                <a:latin typeface="Calibri" charset="0"/>
                <a:ea typeface="ＭＳ Ｐゴシック" charset="0"/>
                <a:cs typeface="ＭＳ Ｐゴシック" charset="0"/>
              </a:rPr>
              <a:t>10s to 100s of events/year expected!</a:t>
            </a:r>
            <a:endParaRPr lang="it-IT">
              <a:solidFill>
                <a:srgbClr val="333399"/>
              </a:solidFill>
              <a:latin typeface="Calibri" charset="0"/>
              <a:ea typeface="ＭＳ Ｐゴシック" charset="0"/>
              <a:cs typeface="ＭＳ Ｐゴシック" charset="0"/>
            </a:endParaRPr>
          </a:p>
        </p:txBody>
      </p:sp>
    </p:spTree>
  </p:cSld>
  <p:clrMapOvr>
    <a:masterClrMapping/>
  </p:clrMapOvr>
  <p:transition xmlns:p14="http://schemas.microsoft.com/office/powerpoint/2010/main" spd="med">
    <p:fade thruBlk="1"/>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Immagine 3" descr="LigoVirgo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144000" cy="389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78" name="Rettangolo 1"/>
          <p:cNvSpPr>
            <a:spLocks noChangeArrowheads="1"/>
          </p:cNvSpPr>
          <p:nvPr/>
        </p:nvSpPr>
        <p:spPr bwMode="auto">
          <a:xfrm>
            <a:off x="990600" y="847725"/>
            <a:ext cx="7264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it-IT" b="1" smtClean="0">
                <a:solidFill>
                  <a:srgbClr val="FF0000"/>
                </a:solidFill>
                <a:latin typeface="Arial" charset="0"/>
                <a:ea typeface="ＭＳ Ｐゴシック" charset="0"/>
                <a:cs typeface="ＭＳ Ｐゴシック" charset="0"/>
              </a:rPr>
              <a:t>Plausible scenario </a:t>
            </a:r>
          </a:p>
          <a:p>
            <a:pPr algn="ctr" defTabSz="914400" fontAlgn="base">
              <a:spcBef>
                <a:spcPct val="0"/>
              </a:spcBef>
              <a:spcAft>
                <a:spcPct val="0"/>
              </a:spcAft>
            </a:pPr>
            <a:r>
              <a:rPr lang="it-IT" b="1" smtClean="0">
                <a:solidFill>
                  <a:srgbClr val="FF0000"/>
                </a:solidFill>
                <a:latin typeface="Arial" charset="0"/>
                <a:ea typeface="ＭＳ Ｐゴシック" charset="0"/>
                <a:cs typeface="ＭＳ Ｐゴシック" charset="0"/>
              </a:rPr>
              <a:t>for the operation of the LIGO-Virgo network over the next decade</a:t>
            </a:r>
          </a:p>
          <a:p>
            <a:pPr algn="ctr" defTabSz="914400" fontAlgn="base">
              <a:spcBef>
                <a:spcPct val="0"/>
              </a:spcBef>
              <a:spcAft>
                <a:spcPct val="0"/>
              </a:spcAft>
            </a:pPr>
            <a:endParaRPr lang="it-IT" b="1" smtClean="0">
              <a:solidFill>
                <a:srgbClr val="FF0000"/>
              </a:solidFill>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Immagine 1" descr="LV3.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06600"/>
            <a:ext cx="91440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Immagine 1" descr="LV2.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3663"/>
            <a:ext cx="91440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nvSpPr>
        <p:spPr>
          <a:xfrm>
            <a:off x="876300" y="5630863"/>
            <a:ext cx="7427913" cy="1168400"/>
          </a:xfrm>
          <a:prstGeom prst="rect">
            <a:avLst/>
          </a:prstGeom>
          <a:noFill/>
        </p:spPr>
        <p:txBody>
          <a:bodyPr wrap="none">
            <a:spAutoFit/>
          </a:bodyPr>
          <a:lstStyle/>
          <a:p>
            <a:pPr algn="ctr" defTabSz="914400" fontAlgn="base">
              <a:spcBef>
                <a:spcPct val="0"/>
              </a:spcBef>
              <a:spcAft>
                <a:spcPct val="0"/>
              </a:spcAft>
              <a:defRPr/>
            </a:pPr>
            <a:r>
              <a:rPr lang="it-IT" sz="2000" b="1" dirty="0" err="1">
                <a:solidFill>
                  <a:srgbClr val="2D2D8A"/>
                </a:solidFill>
                <a:latin typeface="Arial"/>
                <a:ea typeface="ＭＳ Ｐゴシック" charset="0"/>
                <a:cs typeface="Arial"/>
              </a:rPr>
              <a:t>Localization</a:t>
            </a:r>
            <a:r>
              <a:rPr lang="it-IT" sz="2000" b="1" dirty="0">
                <a:solidFill>
                  <a:srgbClr val="2D2D8A"/>
                </a:solidFill>
                <a:latin typeface="Arial"/>
                <a:ea typeface="ＭＳ Ｐゴシック" charset="0"/>
                <a:cs typeface="Arial"/>
              </a:rPr>
              <a:t> </a:t>
            </a:r>
            <a:r>
              <a:rPr lang="it-IT" sz="2000" b="1" dirty="0" err="1">
                <a:solidFill>
                  <a:srgbClr val="2D2D8A"/>
                </a:solidFill>
                <a:latin typeface="Arial"/>
                <a:ea typeface="ＭＳ Ｐゴシック" charset="0"/>
                <a:cs typeface="Arial"/>
              </a:rPr>
              <a:t>expected</a:t>
            </a:r>
            <a:r>
              <a:rPr lang="it-IT" sz="2000" b="1" dirty="0">
                <a:solidFill>
                  <a:srgbClr val="2D2D8A"/>
                </a:solidFill>
                <a:latin typeface="Arial"/>
                <a:ea typeface="ＭＳ Ｐゴシック" charset="0"/>
                <a:cs typeface="Arial"/>
              </a:rPr>
              <a:t> for a BNS </a:t>
            </a:r>
            <a:r>
              <a:rPr lang="it-IT" sz="2000" b="1" dirty="0" err="1">
                <a:solidFill>
                  <a:srgbClr val="2D2D8A"/>
                </a:solidFill>
                <a:latin typeface="Arial"/>
                <a:ea typeface="ＭＳ Ｐゴシック" charset="0"/>
                <a:cs typeface="Arial"/>
              </a:rPr>
              <a:t>system</a:t>
            </a:r>
            <a:endParaRPr lang="it-IT" sz="2000" b="1" dirty="0">
              <a:solidFill>
                <a:srgbClr val="2D2D8A"/>
              </a:solidFill>
              <a:latin typeface="Arial"/>
              <a:ea typeface="ＭＳ Ｐゴシック" charset="0"/>
              <a:cs typeface="Arial"/>
            </a:endParaRPr>
          </a:p>
          <a:p>
            <a:pPr algn="ctr" defTabSz="914400" fontAlgn="base">
              <a:spcBef>
                <a:spcPct val="0"/>
              </a:spcBef>
              <a:spcAft>
                <a:spcPct val="0"/>
              </a:spcAft>
              <a:defRPr/>
            </a:pPr>
            <a:endParaRPr lang="it-IT" dirty="0">
              <a:solidFill>
                <a:srgbClr val="2D2D8A"/>
              </a:solidFill>
              <a:latin typeface="Arial"/>
              <a:ea typeface="ＭＳ Ｐゴシック" charset="0"/>
              <a:cs typeface="Arial"/>
            </a:endParaRPr>
          </a:p>
          <a:p>
            <a:pPr defTabSz="914400" fontAlgn="base">
              <a:spcBef>
                <a:spcPct val="0"/>
              </a:spcBef>
              <a:spcAft>
                <a:spcPct val="0"/>
              </a:spcAft>
              <a:defRPr/>
            </a:pPr>
            <a:r>
              <a:rPr lang="it-IT" sz="1600" dirty="0">
                <a:solidFill>
                  <a:srgbClr val="000000"/>
                </a:solidFill>
                <a:latin typeface="Arial"/>
                <a:ea typeface="ＭＳ Ｐゴシック" charset="0"/>
                <a:cs typeface="Arial"/>
              </a:rPr>
              <a:t>The </a:t>
            </a:r>
            <a:r>
              <a:rPr lang="it-IT" sz="1600" dirty="0" err="1">
                <a:solidFill>
                  <a:srgbClr val="000000"/>
                </a:solidFill>
                <a:latin typeface="Arial"/>
                <a:ea typeface="ＭＳ Ｐゴシック" charset="0"/>
                <a:cs typeface="Arial"/>
              </a:rPr>
              <a:t>ellipses</a:t>
            </a:r>
            <a:r>
              <a:rPr lang="it-IT" sz="1600" dirty="0">
                <a:solidFill>
                  <a:srgbClr val="000000"/>
                </a:solidFill>
                <a:latin typeface="Arial"/>
                <a:ea typeface="ＭＳ Ｐゴシック" charset="0"/>
                <a:cs typeface="Arial"/>
              </a:rPr>
              <a:t> show 90% </a:t>
            </a:r>
            <a:r>
              <a:rPr lang="it-IT" sz="1600" dirty="0" err="1">
                <a:solidFill>
                  <a:srgbClr val="000000"/>
                </a:solidFill>
                <a:latin typeface="Arial"/>
                <a:ea typeface="ＭＳ Ｐゴシック" charset="0"/>
                <a:cs typeface="Arial"/>
              </a:rPr>
              <a:t>confidence</a:t>
            </a:r>
            <a:r>
              <a:rPr lang="it-IT" sz="1600" dirty="0">
                <a:solidFill>
                  <a:srgbClr val="000000"/>
                </a:solidFill>
                <a:latin typeface="Arial"/>
                <a:ea typeface="ＭＳ Ｐゴシック" charset="0"/>
                <a:cs typeface="Arial"/>
              </a:rPr>
              <a:t> </a:t>
            </a:r>
            <a:r>
              <a:rPr lang="it-IT" sz="1600" dirty="0" err="1">
                <a:solidFill>
                  <a:srgbClr val="000000"/>
                </a:solidFill>
                <a:latin typeface="Arial"/>
                <a:ea typeface="ＭＳ Ｐゴシック" charset="0"/>
                <a:cs typeface="Arial"/>
              </a:rPr>
              <a:t>localization</a:t>
            </a:r>
            <a:r>
              <a:rPr lang="it-IT" sz="1600" dirty="0">
                <a:solidFill>
                  <a:srgbClr val="000000"/>
                </a:solidFill>
                <a:latin typeface="Arial"/>
                <a:ea typeface="ＭＳ Ｐゴシック" charset="0"/>
                <a:cs typeface="Arial"/>
              </a:rPr>
              <a:t> </a:t>
            </a:r>
            <a:r>
              <a:rPr lang="it-IT" sz="1600" dirty="0" err="1">
                <a:solidFill>
                  <a:srgbClr val="000000"/>
                </a:solidFill>
                <a:latin typeface="Arial"/>
                <a:ea typeface="ＭＳ Ｐゴシック" charset="0"/>
                <a:cs typeface="Arial"/>
              </a:rPr>
              <a:t>areas</a:t>
            </a:r>
            <a:r>
              <a:rPr lang="it-IT" sz="1600" dirty="0">
                <a:solidFill>
                  <a:srgbClr val="000000"/>
                </a:solidFill>
                <a:latin typeface="Arial"/>
                <a:ea typeface="ＭＳ Ｐゴシック" charset="0"/>
                <a:cs typeface="Arial"/>
              </a:rPr>
              <a:t>, and the </a:t>
            </a:r>
            <a:r>
              <a:rPr lang="it-IT" sz="1600" dirty="0" err="1">
                <a:solidFill>
                  <a:srgbClr val="000000"/>
                </a:solidFill>
                <a:latin typeface="Arial"/>
                <a:ea typeface="ＭＳ Ｐゴシック" charset="0"/>
                <a:cs typeface="Arial"/>
              </a:rPr>
              <a:t>red</a:t>
            </a:r>
            <a:r>
              <a:rPr lang="it-IT" sz="1600" dirty="0">
                <a:solidFill>
                  <a:srgbClr val="000000"/>
                </a:solidFill>
                <a:latin typeface="Arial"/>
                <a:ea typeface="ＭＳ Ｐゴシック" charset="0"/>
                <a:cs typeface="Arial"/>
              </a:rPr>
              <a:t> </a:t>
            </a:r>
            <a:r>
              <a:rPr lang="it-IT" sz="1600" dirty="0" err="1">
                <a:solidFill>
                  <a:srgbClr val="000000"/>
                </a:solidFill>
                <a:latin typeface="Arial"/>
                <a:ea typeface="ＭＳ Ｐゴシック" charset="0"/>
                <a:cs typeface="Arial"/>
              </a:rPr>
              <a:t>crosses</a:t>
            </a:r>
            <a:r>
              <a:rPr lang="it-IT" sz="1600" dirty="0">
                <a:solidFill>
                  <a:srgbClr val="000000"/>
                </a:solidFill>
                <a:latin typeface="Arial"/>
                <a:ea typeface="ＭＳ Ｐゴシック" charset="0"/>
                <a:cs typeface="Arial"/>
              </a:rPr>
              <a:t> show</a:t>
            </a:r>
          </a:p>
          <a:p>
            <a:pPr defTabSz="914400" fontAlgn="base">
              <a:spcBef>
                <a:spcPct val="0"/>
              </a:spcBef>
              <a:spcAft>
                <a:spcPct val="0"/>
              </a:spcAft>
              <a:defRPr/>
            </a:pPr>
            <a:r>
              <a:rPr lang="it-IT" sz="1600" dirty="0" err="1">
                <a:solidFill>
                  <a:srgbClr val="000000"/>
                </a:solidFill>
                <a:latin typeface="Arial"/>
                <a:ea typeface="ＭＳ Ｐゴシック" charset="0"/>
                <a:cs typeface="Arial"/>
              </a:rPr>
              <a:t>regions</a:t>
            </a:r>
            <a:r>
              <a:rPr lang="it-IT" sz="1600" dirty="0">
                <a:solidFill>
                  <a:srgbClr val="000000"/>
                </a:solidFill>
                <a:latin typeface="Arial"/>
                <a:ea typeface="ＭＳ Ｐゴシック" charset="0"/>
                <a:cs typeface="Arial"/>
              </a:rPr>
              <a:t> of the </a:t>
            </a:r>
            <a:r>
              <a:rPr lang="it-IT" sz="1600" dirty="0" err="1">
                <a:solidFill>
                  <a:srgbClr val="000000"/>
                </a:solidFill>
                <a:latin typeface="Arial"/>
                <a:ea typeface="ＭＳ Ｐゴシック" charset="0"/>
                <a:cs typeface="Arial"/>
              </a:rPr>
              <a:t>sky</a:t>
            </a:r>
            <a:r>
              <a:rPr lang="it-IT" sz="1600" dirty="0">
                <a:solidFill>
                  <a:srgbClr val="000000"/>
                </a:solidFill>
                <a:latin typeface="Arial"/>
                <a:ea typeface="ＭＳ Ｐゴシック" charset="0"/>
                <a:cs typeface="Arial"/>
              </a:rPr>
              <a:t> </a:t>
            </a:r>
            <a:r>
              <a:rPr lang="it-IT" sz="1600" dirty="0" err="1">
                <a:solidFill>
                  <a:srgbClr val="000000"/>
                </a:solidFill>
                <a:latin typeface="Arial"/>
                <a:ea typeface="ＭＳ Ｐゴシック" charset="0"/>
                <a:cs typeface="Arial"/>
              </a:rPr>
              <a:t>where</a:t>
            </a:r>
            <a:r>
              <a:rPr lang="it-IT" sz="1600" dirty="0">
                <a:solidFill>
                  <a:srgbClr val="000000"/>
                </a:solidFill>
                <a:latin typeface="Arial"/>
                <a:ea typeface="ＭＳ Ｐゴシック" charset="0"/>
                <a:cs typeface="Arial"/>
              </a:rPr>
              <a:t> the </a:t>
            </a:r>
            <a:r>
              <a:rPr lang="it-IT" sz="1600" dirty="0" err="1">
                <a:solidFill>
                  <a:srgbClr val="000000"/>
                </a:solidFill>
                <a:latin typeface="Arial"/>
                <a:ea typeface="ＭＳ Ｐゴシック" charset="0"/>
                <a:cs typeface="Arial"/>
              </a:rPr>
              <a:t>signal</a:t>
            </a:r>
            <a:r>
              <a:rPr lang="it-IT" sz="1600" dirty="0">
                <a:solidFill>
                  <a:srgbClr val="000000"/>
                </a:solidFill>
                <a:latin typeface="Arial"/>
                <a:ea typeface="ＭＳ Ｐゴシック" charset="0"/>
                <a:cs typeface="Arial"/>
              </a:rPr>
              <a:t> </a:t>
            </a:r>
            <a:r>
              <a:rPr lang="it-IT" sz="1600" dirty="0" err="1">
                <a:solidFill>
                  <a:srgbClr val="000000"/>
                </a:solidFill>
                <a:latin typeface="Arial"/>
                <a:ea typeface="ＭＳ Ｐゴシック" charset="0"/>
                <a:cs typeface="Arial"/>
              </a:rPr>
              <a:t>would</a:t>
            </a:r>
            <a:r>
              <a:rPr lang="it-IT" sz="1600" dirty="0">
                <a:solidFill>
                  <a:srgbClr val="000000"/>
                </a:solidFill>
                <a:latin typeface="Arial"/>
                <a:ea typeface="ＭＳ Ｐゴシック" charset="0"/>
                <a:cs typeface="Arial"/>
              </a:rPr>
              <a:t> </a:t>
            </a:r>
            <a:r>
              <a:rPr lang="it-IT" sz="1600" dirty="0" err="1">
                <a:solidFill>
                  <a:srgbClr val="000000"/>
                </a:solidFill>
                <a:latin typeface="Arial"/>
                <a:ea typeface="ＭＳ Ｐゴシック" charset="0"/>
                <a:cs typeface="Arial"/>
              </a:rPr>
              <a:t>not</a:t>
            </a:r>
            <a:r>
              <a:rPr lang="it-IT" sz="1600" dirty="0">
                <a:solidFill>
                  <a:srgbClr val="000000"/>
                </a:solidFill>
                <a:latin typeface="Arial"/>
                <a:ea typeface="ＭＳ Ｐゴシック" charset="0"/>
                <a:cs typeface="Arial"/>
              </a:rPr>
              <a:t> be </a:t>
            </a:r>
            <a:r>
              <a:rPr lang="it-IT" sz="1600" dirty="0" err="1">
                <a:solidFill>
                  <a:srgbClr val="000000"/>
                </a:solidFill>
                <a:latin typeface="Arial"/>
                <a:ea typeface="ＭＳ Ｐゴシック" charset="0"/>
                <a:cs typeface="Arial"/>
              </a:rPr>
              <a:t>condently</a:t>
            </a:r>
            <a:r>
              <a:rPr lang="it-IT" sz="1600" dirty="0">
                <a:solidFill>
                  <a:srgbClr val="000000"/>
                </a:solidFill>
                <a:latin typeface="Arial"/>
                <a:ea typeface="ＭＳ Ｐゴシック" charset="0"/>
                <a:cs typeface="Arial"/>
              </a:rPr>
              <a:t> </a:t>
            </a:r>
            <a:r>
              <a:rPr lang="it-IT" sz="1600" dirty="0" err="1">
                <a:solidFill>
                  <a:srgbClr val="000000"/>
                </a:solidFill>
                <a:latin typeface="Arial"/>
                <a:ea typeface="ＭＳ Ｐゴシック" charset="0"/>
                <a:cs typeface="Arial"/>
              </a:rPr>
              <a:t>detected</a:t>
            </a:r>
            <a:r>
              <a:rPr lang="it-IT" sz="1600" dirty="0">
                <a:solidFill>
                  <a:srgbClr val="000000"/>
                </a:solidFill>
                <a:latin typeface="Arial"/>
                <a:ea typeface="ＭＳ Ｐゴシック" charset="0"/>
                <a:cs typeface="Arial"/>
              </a:rPr>
              <a:t>. </a:t>
            </a:r>
          </a:p>
        </p:txBody>
      </p:sp>
      <p:sp>
        <p:nvSpPr>
          <p:cNvPr id="282627" name="CasellaDiTesto 3"/>
          <p:cNvSpPr txBox="1">
            <a:spLocks noChangeArrowheads="1"/>
          </p:cNvSpPr>
          <p:nvPr/>
        </p:nvSpPr>
        <p:spPr bwMode="auto">
          <a:xfrm>
            <a:off x="125413" y="103188"/>
            <a:ext cx="974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it-IT" sz="1800" smtClean="0">
                <a:solidFill>
                  <a:srgbClr val="FF0000"/>
                </a:solidFill>
              </a:rPr>
              <a:t>2016/17</a:t>
            </a:r>
          </a:p>
        </p:txBody>
      </p:sp>
      <p:sp>
        <p:nvSpPr>
          <p:cNvPr id="282628" name="Rettangolo 4"/>
          <p:cNvSpPr>
            <a:spLocks noChangeArrowheads="1"/>
          </p:cNvSpPr>
          <p:nvPr/>
        </p:nvSpPr>
        <p:spPr bwMode="auto">
          <a:xfrm>
            <a:off x="125413" y="2874963"/>
            <a:ext cx="766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it-IT" smtClean="0">
                <a:solidFill>
                  <a:srgbClr val="FF0000"/>
                </a:solidFill>
                <a:latin typeface="Arial" charset="0"/>
                <a:ea typeface="ＭＳ Ｐゴシック" charset="0"/>
                <a:cs typeface="ＭＳ Ｐゴシック" charset="0"/>
              </a:rPr>
              <a:t>2019+</a:t>
            </a:r>
          </a:p>
        </p:txBody>
      </p:sp>
      <p:sp>
        <p:nvSpPr>
          <p:cNvPr id="282629" name="Rettangolo 5"/>
          <p:cNvSpPr>
            <a:spLocks noChangeArrowheads="1"/>
          </p:cNvSpPr>
          <p:nvPr/>
        </p:nvSpPr>
        <p:spPr bwMode="auto">
          <a:xfrm>
            <a:off x="8089900" y="103188"/>
            <a:ext cx="979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it-IT" smtClean="0">
                <a:solidFill>
                  <a:srgbClr val="FF0000"/>
                </a:solidFill>
                <a:latin typeface="Arial" charset="0"/>
                <a:ea typeface="ＭＳ Ｐゴシック" charset="0"/>
                <a:cs typeface="ＭＳ Ｐゴシック" charset="0"/>
              </a:rPr>
              <a:t>2017/18</a:t>
            </a:r>
          </a:p>
        </p:txBody>
      </p:sp>
      <p:sp>
        <p:nvSpPr>
          <p:cNvPr id="282630" name="Rettangolo 6"/>
          <p:cNvSpPr>
            <a:spLocks noChangeArrowheads="1"/>
          </p:cNvSpPr>
          <p:nvPr/>
        </p:nvSpPr>
        <p:spPr bwMode="auto">
          <a:xfrm>
            <a:off x="8302625" y="2914650"/>
            <a:ext cx="766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it-IT" smtClean="0">
                <a:solidFill>
                  <a:srgbClr val="FF0000"/>
                </a:solidFill>
                <a:latin typeface="Arial" charset="0"/>
                <a:ea typeface="ＭＳ Ｐゴシック" charset="0"/>
                <a:cs typeface="ＭＳ Ｐゴシック" charset="0"/>
              </a:rPr>
              <a:t>2022+</a:t>
            </a:r>
          </a:p>
        </p:txBody>
      </p:sp>
      <p:sp>
        <p:nvSpPr>
          <p:cNvPr id="282631" name="CasellaDiTesto 7"/>
          <p:cNvSpPr txBox="1">
            <a:spLocks noChangeArrowheads="1"/>
          </p:cNvSpPr>
          <p:nvPr/>
        </p:nvSpPr>
        <p:spPr bwMode="auto">
          <a:xfrm>
            <a:off x="4113213" y="287338"/>
            <a:ext cx="1049337"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it-IT" sz="2000" smtClean="0">
                <a:solidFill>
                  <a:srgbClr val="000000"/>
                </a:solidFill>
                <a:latin typeface="Chalkboard" charset="0"/>
                <a:cs typeface="Chalkboard" charset="0"/>
              </a:rPr>
              <a:t>80 Mpc</a:t>
            </a:r>
          </a:p>
        </p:txBody>
      </p:sp>
      <p:sp>
        <p:nvSpPr>
          <p:cNvPr id="282632" name="CasellaDiTesto 8"/>
          <p:cNvSpPr txBox="1">
            <a:spLocks noChangeArrowheads="1"/>
          </p:cNvSpPr>
          <p:nvPr/>
        </p:nvSpPr>
        <p:spPr bwMode="auto">
          <a:xfrm>
            <a:off x="4117975" y="2989263"/>
            <a:ext cx="113188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it-IT" sz="2000" smtClean="0">
                <a:solidFill>
                  <a:srgbClr val="000000"/>
                </a:solidFill>
                <a:latin typeface="Chalkboard" charset="0"/>
                <a:cs typeface="Chalkboard" charset="0"/>
              </a:rPr>
              <a:t>160 Mpc</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Rectangle 3"/>
          <p:cNvSpPr>
            <a:spLocks noGrp="1" noChangeArrowheads="1"/>
          </p:cNvSpPr>
          <p:nvPr>
            <p:ph type="body" idx="1"/>
          </p:nvPr>
        </p:nvSpPr>
        <p:spPr>
          <a:xfrm>
            <a:off x="671513" y="3716338"/>
            <a:ext cx="8293100" cy="3097212"/>
          </a:xfrm>
        </p:spPr>
        <p:txBody>
          <a:bodyPr/>
          <a:lstStyle/>
          <a:p>
            <a:pPr eaLnBrk="1" hangingPunct="1">
              <a:defRPr/>
            </a:pPr>
            <a:r>
              <a:rPr lang="en-US" sz="2000" dirty="0" smtClean="0">
                <a:latin typeface="Helvetica" charset="0"/>
                <a:cs typeface="+mn-cs"/>
              </a:rPr>
              <a:t>We are on the threshold of a new era of gravitational wave astrophysics</a:t>
            </a:r>
          </a:p>
          <a:p>
            <a:pPr eaLnBrk="1" hangingPunct="1">
              <a:defRPr/>
            </a:pPr>
            <a:r>
              <a:rPr lang="en-US" sz="2000" dirty="0" smtClean="0">
                <a:latin typeface="Helvetica" charset="0"/>
                <a:cs typeface="+mn-cs"/>
              </a:rPr>
              <a:t>First generation detectors have broken new ground in optical sensitivity</a:t>
            </a:r>
          </a:p>
          <a:p>
            <a:pPr lvl="1" eaLnBrk="1" hangingPunct="1">
              <a:defRPr/>
            </a:pPr>
            <a:r>
              <a:rPr lang="en-US" sz="2000" dirty="0" smtClean="0">
                <a:latin typeface="Helvetica" charset="0"/>
              </a:rPr>
              <a:t>Initial detectors have proven technique</a:t>
            </a:r>
          </a:p>
          <a:p>
            <a:pPr eaLnBrk="1" hangingPunct="1">
              <a:defRPr/>
            </a:pPr>
            <a:r>
              <a:rPr lang="en-US" sz="2000" dirty="0" smtClean="0">
                <a:latin typeface="Helvetica" charset="0"/>
                <a:cs typeface="+mn-cs"/>
              </a:rPr>
              <a:t>Second generation detectors are starting installation</a:t>
            </a:r>
          </a:p>
          <a:p>
            <a:pPr lvl="1" eaLnBrk="1" hangingPunct="1">
              <a:defRPr/>
            </a:pPr>
            <a:r>
              <a:rPr lang="en-US" sz="2000" dirty="0" smtClean="0">
                <a:latin typeface="Helvetica" charset="0"/>
              </a:rPr>
              <a:t>Will expand the </a:t>
            </a:r>
            <a:r>
              <a:rPr lang="ja-JP" altLang="en-US" sz="2000" dirty="0" smtClean="0">
                <a:latin typeface="Helvetica" charset="0"/>
              </a:rPr>
              <a:t>“</a:t>
            </a:r>
            <a:r>
              <a:rPr lang="en-US" sz="2000" dirty="0" smtClean="0">
                <a:latin typeface="Helvetica" charset="0"/>
              </a:rPr>
              <a:t>Science</a:t>
            </a:r>
            <a:r>
              <a:rPr lang="ja-JP" altLang="en-US" sz="2000" dirty="0" smtClean="0">
                <a:latin typeface="Helvetica" charset="0"/>
              </a:rPr>
              <a:t>”</a:t>
            </a:r>
            <a:r>
              <a:rPr lang="en-US" sz="2000" dirty="0" smtClean="0">
                <a:latin typeface="Helvetica" charset="0"/>
              </a:rPr>
              <a:t> (astrophysics) by factor of 1000</a:t>
            </a:r>
          </a:p>
          <a:p>
            <a:pPr eaLnBrk="1" hangingPunct="1">
              <a:defRPr/>
            </a:pPr>
            <a:r>
              <a:rPr lang="en-US" sz="2000" dirty="0" smtClean="0">
                <a:latin typeface="Helvetica" charset="0"/>
                <a:cs typeface="+mn-cs"/>
              </a:rPr>
              <a:t>In the next decade, emphasis will be on the </a:t>
            </a:r>
            <a:r>
              <a:rPr lang="en-US" sz="2000" i="1" dirty="0" smtClean="0">
                <a:latin typeface="Helvetica" charset="0"/>
                <a:cs typeface="+mn-cs"/>
              </a:rPr>
              <a:t>NETWORK</a:t>
            </a:r>
            <a:r>
              <a:rPr lang="en-US" sz="2000" dirty="0" smtClean="0">
                <a:latin typeface="Helvetica" charset="0"/>
                <a:cs typeface="+mn-cs"/>
              </a:rPr>
              <a:t> </a:t>
            </a:r>
          </a:p>
        </p:txBody>
      </p:sp>
      <p:pic>
        <p:nvPicPr>
          <p:cNvPr id="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15888"/>
            <a:ext cx="6697662" cy="368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31800" y="261938"/>
            <a:ext cx="8229600" cy="1143000"/>
          </a:xfrm>
        </p:spPr>
        <p:txBody>
          <a:bodyPr/>
          <a:lstStyle/>
          <a:p>
            <a:pPr>
              <a:defRPr/>
            </a:pPr>
            <a:r>
              <a:rPr lang="en-GB" sz="2800" dirty="0" smtClean="0">
                <a:latin typeface="Arial"/>
                <a:cs typeface="Arial"/>
              </a:rPr>
              <a:t>THE GLOBAL PLAN</a:t>
            </a:r>
            <a:endParaRPr lang="en-US" sz="2800" dirty="0">
              <a:latin typeface="Arial"/>
              <a:cs typeface="Arial"/>
            </a:endParaRPr>
          </a:p>
        </p:txBody>
      </p:sp>
      <p:sp>
        <p:nvSpPr>
          <p:cNvPr id="79875" name="Rectangle 3"/>
          <p:cNvSpPr>
            <a:spLocks noGrp="1" noChangeArrowheads="1"/>
          </p:cNvSpPr>
          <p:nvPr>
            <p:ph type="body" idx="1"/>
          </p:nvPr>
        </p:nvSpPr>
        <p:spPr>
          <a:xfrm>
            <a:off x="457200" y="1739900"/>
            <a:ext cx="4749800" cy="4178300"/>
          </a:xfrm>
        </p:spPr>
        <p:txBody>
          <a:bodyPr/>
          <a:lstStyle/>
          <a:p>
            <a:pPr>
              <a:lnSpc>
                <a:spcPct val="80000"/>
              </a:lnSpc>
              <a:defRPr/>
            </a:pPr>
            <a:r>
              <a:rPr lang="en-GB" sz="1800" dirty="0">
                <a:latin typeface="Arial"/>
                <a:cs typeface="Arial"/>
              </a:rPr>
              <a:t>Advanced Detectors (LIGO, VIRGO +) will initiate gravitational wave astronomy through the </a:t>
            </a:r>
            <a:r>
              <a:rPr lang="en-GB" sz="1800" dirty="0">
                <a:solidFill>
                  <a:srgbClr val="FF0000"/>
                </a:solidFill>
                <a:latin typeface="Arial"/>
                <a:cs typeface="Arial"/>
              </a:rPr>
              <a:t>detection of the most luminous sources  -  compact binary mergers</a:t>
            </a:r>
            <a:r>
              <a:rPr lang="en-GB" sz="1800" dirty="0" smtClean="0">
                <a:solidFill>
                  <a:srgbClr val="FF0000"/>
                </a:solidFill>
                <a:latin typeface="Arial"/>
                <a:cs typeface="Arial"/>
              </a:rPr>
              <a:t>.</a:t>
            </a:r>
          </a:p>
          <a:p>
            <a:pPr marL="0" indent="0">
              <a:lnSpc>
                <a:spcPct val="80000"/>
              </a:lnSpc>
              <a:buFontTx/>
              <a:buNone/>
              <a:defRPr/>
            </a:pPr>
            <a:endParaRPr lang="en-GB" sz="1800" dirty="0">
              <a:latin typeface="Arial"/>
              <a:cs typeface="Arial"/>
            </a:endParaRPr>
          </a:p>
          <a:p>
            <a:pPr>
              <a:lnSpc>
                <a:spcPct val="80000"/>
              </a:lnSpc>
              <a:defRPr/>
            </a:pPr>
            <a:r>
              <a:rPr lang="en-GB" sz="1800" dirty="0">
                <a:latin typeface="Arial"/>
                <a:cs typeface="Arial"/>
              </a:rPr>
              <a:t>Third Generation Detectors  (ET and others) will </a:t>
            </a:r>
            <a:r>
              <a:rPr lang="en-GB" sz="1800" dirty="0">
                <a:solidFill>
                  <a:srgbClr val="FF0000"/>
                </a:solidFill>
                <a:latin typeface="Arial"/>
                <a:cs typeface="Arial"/>
              </a:rPr>
              <a:t>expand detection horizons and provide new tools</a:t>
            </a:r>
            <a:r>
              <a:rPr lang="en-GB" sz="1800" dirty="0">
                <a:latin typeface="Arial"/>
                <a:cs typeface="Arial"/>
              </a:rPr>
              <a:t> for extending knowledge of fundamental physics, cosmology and relativistic astrophysics</a:t>
            </a:r>
            <a:r>
              <a:rPr lang="en-GB" sz="1800" dirty="0" smtClean="0">
                <a:latin typeface="Arial"/>
                <a:cs typeface="Arial"/>
              </a:rPr>
              <a:t>.</a:t>
            </a:r>
          </a:p>
          <a:p>
            <a:pPr>
              <a:lnSpc>
                <a:spcPct val="80000"/>
              </a:lnSpc>
              <a:defRPr/>
            </a:pPr>
            <a:endParaRPr lang="en-GB" sz="1800" dirty="0">
              <a:latin typeface="Arial"/>
              <a:cs typeface="Arial"/>
            </a:endParaRPr>
          </a:p>
          <a:p>
            <a:pPr>
              <a:lnSpc>
                <a:spcPct val="80000"/>
              </a:lnSpc>
              <a:defRPr/>
            </a:pPr>
            <a:r>
              <a:rPr lang="en-GB" sz="1800" dirty="0">
                <a:latin typeface="Arial"/>
                <a:cs typeface="Arial"/>
              </a:rPr>
              <a:t>Observation of low frequency gravitational wave with LISA/NGO will</a:t>
            </a:r>
            <a:r>
              <a:rPr lang="en-GB" sz="1800" dirty="0">
                <a:solidFill>
                  <a:srgbClr val="FF0000"/>
                </a:solidFill>
                <a:latin typeface="Arial"/>
                <a:cs typeface="Arial"/>
              </a:rPr>
              <a:t> probe the role of super-massive black holes in galaxy formation and </a:t>
            </a:r>
            <a:r>
              <a:rPr lang="en-GB" sz="1800" dirty="0" smtClean="0">
                <a:solidFill>
                  <a:srgbClr val="FF0000"/>
                </a:solidFill>
                <a:latin typeface="Arial"/>
                <a:cs typeface="Arial"/>
              </a:rPr>
              <a:t>evolution</a:t>
            </a:r>
            <a:endParaRPr lang="en-GB" sz="1800" dirty="0">
              <a:solidFill>
                <a:srgbClr val="FF0000"/>
              </a:solidFill>
              <a:latin typeface="Arial"/>
              <a:cs typeface="Arial"/>
            </a:endParaRPr>
          </a:p>
        </p:txBody>
      </p:sp>
      <p:pic>
        <p:nvPicPr>
          <p:cNvPr id="287747" name="Picture 4" descr="binary white dwar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9238" y="1635125"/>
            <a:ext cx="3287712"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48" name="Picture 6" descr="mergingblack ho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8600" y="4056063"/>
            <a:ext cx="334010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08752" y="643265"/>
            <a:ext cx="8408611" cy="5909311"/>
          </a:xfrm>
          <a:prstGeom prst="rect">
            <a:avLst/>
          </a:prstGeom>
        </p:spPr>
        <p:txBody>
          <a:bodyPr wrap="square">
            <a:spAutoFit/>
          </a:bodyPr>
          <a:lstStyle/>
          <a:p>
            <a:pPr hangingPunct="0"/>
            <a:r>
              <a:rPr lang="en-US" b="1" dirty="0" err="1" smtClean="0"/>
              <a:t>MoU</a:t>
            </a:r>
            <a:r>
              <a:rPr lang="en-US" b="1" dirty="0" smtClean="0"/>
              <a:t> LSC-Virgo                        Purpose </a:t>
            </a:r>
            <a:r>
              <a:rPr lang="en-US" b="1" dirty="0"/>
              <a:t>of agreement: </a:t>
            </a:r>
            <a:endParaRPr lang="it-IT" dirty="0"/>
          </a:p>
          <a:p>
            <a:pPr hangingPunct="0"/>
            <a:r>
              <a:rPr lang="en-US" b="1" dirty="0"/>
              <a:t> </a:t>
            </a:r>
            <a:endParaRPr lang="it-IT" dirty="0"/>
          </a:p>
          <a:p>
            <a:pPr hangingPunct="0"/>
            <a:r>
              <a:rPr lang="en-US" dirty="0"/>
              <a:t>The purpose of this Memorandum of Understanding (MOU) is to establish and define a collaborative relationship between VIRGO on the one hand and the Laser Interferometer Gravitational Wave Observatory (LIGO) on the other hand in the use of the VIRGO, LIGO and GEO detectors based on laser interferometry to measure the distortions of the space between free masses induced by passing gravitational waves.  </a:t>
            </a:r>
            <a:endParaRPr lang="it-IT" dirty="0"/>
          </a:p>
          <a:p>
            <a:pPr hangingPunct="0"/>
            <a:r>
              <a:rPr lang="en-US" dirty="0"/>
              <a:t> </a:t>
            </a:r>
            <a:endParaRPr lang="it-IT" dirty="0"/>
          </a:p>
          <a:p>
            <a:pPr hangingPunct="0"/>
            <a:r>
              <a:rPr lang="en-US" dirty="0"/>
              <a:t>   We enter into this agreement in order to lay the groundwork for decades of world-wide collaboration. We intend to carry out the search for gravitational waves in a spirit of teamwork, not competition. Furthermore, we remain open to participation of new partners, whenever additional data can add to the scientific value of the search for gravitational waves. All partners in the collaborative search should have a fair share in the scientific governance of the collaborative work. </a:t>
            </a:r>
            <a:endParaRPr lang="it-IT" dirty="0"/>
          </a:p>
          <a:p>
            <a:pPr hangingPunct="0"/>
            <a:r>
              <a:rPr lang="en-US" dirty="0"/>
              <a:t> </a:t>
            </a:r>
            <a:endParaRPr lang="it-IT" dirty="0"/>
          </a:p>
          <a:p>
            <a:pPr hangingPunct="0"/>
            <a:r>
              <a:rPr lang="en-US" dirty="0"/>
              <a:t>   Among the scientific benefits we hope to achieve from the collaborative search are: better confidence in detection of signals, better duty cycle and sky coverage for searches, and better source position localization and waveform reconstruction. In addition, we believe that the intensified sharing of ideas will also offer additional benefits. </a:t>
            </a:r>
            <a:endParaRPr lang="it-IT" dirty="0"/>
          </a:p>
          <a:p>
            <a:pPr hangingPunct="0"/>
            <a:r>
              <a:rPr lang="en-US" dirty="0"/>
              <a:t> </a:t>
            </a:r>
            <a:endParaRPr lang="it-IT" dirty="0"/>
          </a:p>
        </p:txBody>
      </p:sp>
    </p:spTree>
    <p:extLst>
      <p:ext uri="{BB962C8B-B14F-4D97-AF65-F5344CB8AC3E}">
        <p14:creationId xmlns:p14="http://schemas.microsoft.com/office/powerpoint/2010/main" val="1021736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08752" y="728912"/>
            <a:ext cx="8423210" cy="5355313"/>
          </a:xfrm>
          <a:prstGeom prst="rect">
            <a:avLst/>
          </a:prstGeom>
        </p:spPr>
        <p:txBody>
          <a:bodyPr wrap="square">
            <a:spAutoFit/>
          </a:bodyPr>
          <a:lstStyle/>
          <a:p>
            <a:pPr hangingPunct="0"/>
            <a:r>
              <a:rPr lang="en-US" dirty="0"/>
              <a:t>3.  This agreement governs cooperative scientific work between VIRGO and LIGO. The terms governing work on data analysis are exclusive; that is, the parties agree that all of the data analysis work that they do will be carried out under the framework of this agreement. The terms governing other forms of collaborative work are not exclusive; they may, in addition, make agreements with other parties that are not governed by this agreement, as long as such agreements do not involve sharing of data. </a:t>
            </a:r>
            <a:endParaRPr lang="it-IT" dirty="0"/>
          </a:p>
          <a:p>
            <a:pPr hangingPunct="0"/>
            <a:r>
              <a:rPr lang="en-US" dirty="0"/>
              <a:t> </a:t>
            </a:r>
            <a:endParaRPr lang="it-IT" dirty="0"/>
          </a:p>
          <a:p>
            <a:pPr hangingPunct="0"/>
            <a:r>
              <a:rPr lang="en-US" dirty="0"/>
              <a:t>4.  The agreement described herein represents a scientific collaboration between independent projects, not a merger. Each project will maintain its own separate governance. Decisions on issues that bear on collaborative work will be made in discussion among the leadership of the projects, each representing their Collaborations’ position as determined according to their own governing structures. </a:t>
            </a:r>
            <a:endParaRPr lang="it-IT" dirty="0"/>
          </a:p>
          <a:p>
            <a:pPr hangingPunct="0"/>
            <a:r>
              <a:rPr lang="en-US" dirty="0"/>
              <a:t> </a:t>
            </a:r>
            <a:endParaRPr lang="it-IT" dirty="0"/>
          </a:p>
          <a:p>
            <a:pPr hangingPunct="0"/>
            <a:r>
              <a:rPr lang="en-US" dirty="0"/>
              <a:t>5.  Goals for joint data analysis will be proposed by LSC/Virgo collaboration Joint Data Analysis Groups, will be discussed jointly by both Collaborations and will be approved by each Collaboration according to their own governing structures.  The specific mechanisms for the coordination of the data analysis activities are described in an Attachment to this MOU.</a:t>
            </a:r>
            <a:endParaRPr lang="it-IT" dirty="0"/>
          </a:p>
          <a:p>
            <a:pPr hangingPunct="0"/>
            <a:r>
              <a:rPr lang="en-US" dirty="0"/>
              <a:t> </a:t>
            </a:r>
            <a:endParaRPr lang="it-IT" dirty="0"/>
          </a:p>
        </p:txBody>
      </p:sp>
    </p:spTree>
    <p:extLst>
      <p:ext uri="{BB962C8B-B14F-4D97-AF65-F5344CB8AC3E}">
        <p14:creationId xmlns:p14="http://schemas.microsoft.com/office/powerpoint/2010/main" val="3844662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33573" y="980287"/>
            <a:ext cx="8685978" cy="4247317"/>
          </a:xfrm>
          <a:prstGeom prst="rect">
            <a:avLst/>
          </a:prstGeom>
        </p:spPr>
        <p:txBody>
          <a:bodyPr wrap="square">
            <a:spAutoFit/>
          </a:bodyPr>
          <a:lstStyle/>
          <a:p>
            <a:pPr hangingPunct="0"/>
            <a:r>
              <a:rPr lang="en-US" dirty="0"/>
              <a:t>6. After the data sharing provisions of this agreement go into effect, all subsequent observational data will be open to both collaborations, to be used in the framework of Joint Data Analysis Groups on all gravitational wave analysis topics. All gravitational wave data analysis will be carried out under the umbrella of this agreement between LIGO and VIRGO; there will be no LSC-only or Virgo-only gravitational wave data analyses while this agreement remains in force. (However, each collaboration may use its own environmental data freely, outside the framework of this agreement.) </a:t>
            </a:r>
            <a:endParaRPr lang="it-IT" dirty="0"/>
          </a:p>
          <a:p>
            <a:pPr hangingPunct="0"/>
            <a:r>
              <a:rPr lang="en-US" dirty="0"/>
              <a:t> </a:t>
            </a:r>
            <a:endParaRPr lang="it-IT" dirty="0"/>
          </a:p>
          <a:p>
            <a:pPr hangingPunct="0"/>
            <a:r>
              <a:rPr lang="en-US" dirty="0"/>
              <a:t>   Nevertheless, the LSC and the Virgo collaboration each reserve the right to maintain independent pipelines to carry out any data analysis problem. </a:t>
            </a:r>
            <a:endParaRPr lang="it-IT" dirty="0"/>
          </a:p>
          <a:p>
            <a:pPr hangingPunct="0"/>
            <a:r>
              <a:rPr lang="en-US" dirty="0"/>
              <a:t> </a:t>
            </a:r>
            <a:endParaRPr lang="it-IT" dirty="0"/>
          </a:p>
          <a:p>
            <a:pPr hangingPunct="0"/>
            <a:r>
              <a:rPr lang="en-US" dirty="0"/>
              <a:t>   After the data sharing provisions of this agreement go into effect, all subsequent collaborative data analysis work with projects other than LIGO or VIRGO will be negotiated by and carried out by the LSC and VIRGO together; prior agreements will remain in force automatically only for data collected earlier. </a:t>
            </a:r>
            <a:endParaRPr lang="it-IT" dirty="0"/>
          </a:p>
        </p:txBody>
      </p:sp>
    </p:spTree>
    <p:extLst>
      <p:ext uri="{BB962C8B-B14F-4D97-AF65-F5344CB8AC3E}">
        <p14:creationId xmlns:p14="http://schemas.microsoft.com/office/powerpoint/2010/main" val="1960742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68649" y="580211"/>
            <a:ext cx="7992646" cy="6186310"/>
          </a:xfrm>
          <a:prstGeom prst="rect">
            <a:avLst/>
          </a:prstGeom>
          <a:noFill/>
        </p:spPr>
        <p:txBody>
          <a:bodyPr wrap="square" rtlCol="0">
            <a:spAutoFit/>
          </a:bodyPr>
          <a:lstStyle/>
          <a:p>
            <a:pPr hangingPunct="0"/>
            <a:r>
              <a:rPr lang="en-US" b="1" dirty="0"/>
              <a:t>Organization of joint data analysis: </a:t>
            </a:r>
            <a:endParaRPr lang="it-IT" dirty="0"/>
          </a:p>
          <a:p>
            <a:pPr hangingPunct="0"/>
            <a:r>
              <a:rPr lang="en-US" dirty="0"/>
              <a:t> </a:t>
            </a:r>
            <a:endParaRPr lang="it-IT" dirty="0"/>
          </a:p>
          <a:p>
            <a:pPr hangingPunct="0"/>
            <a:r>
              <a:rPr lang="en-US" dirty="0"/>
              <a:t>11.   All data analysis activities will be open to all members of the LSC and Virgo Collaborations, in a spirit of cooperation, open access, full disclosure and full transparency with the goal of best exploiting the full scientific potential of the data.</a:t>
            </a:r>
            <a:endParaRPr lang="it-IT" dirty="0"/>
          </a:p>
          <a:p>
            <a:pPr hangingPunct="0"/>
            <a:r>
              <a:rPr lang="en-US" dirty="0"/>
              <a:t> </a:t>
            </a:r>
            <a:endParaRPr lang="it-IT" dirty="0"/>
          </a:p>
          <a:p>
            <a:pPr hangingPunct="0"/>
            <a:r>
              <a:rPr lang="en-US" dirty="0"/>
              <a:t>Data analysis projects and activities will be organized in joint Analysis Groups, comprising members of the LSC and Virgo. Every data analysis project must be affiliated with at least one of the Analysis Groups. </a:t>
            </a:r>
            <a:endParaRPr lang="it-IT" dirty="0"/>
          </a:p>
          <a:p>
            <a:pPr hangingPunct="0"/>
            <a:r>
              <a:rPr lang="en-US" dirty="0"/>
              <a:t> </a:t>
            </a:r>
            <a:endParaRPr lang="it-IT" dirty="0"/>
          </a:p>
          <a:p>
            <a:pPr hangingPunct="0"/>
            <a:r>
              <a:rPr lang="en-US" dirty="0"/>
              <a:t>Participation in the Analysis Groups will be open. Instrument experts will be active members of all Analysis Groups and Review Committees, to ensure appropriate use and interpretation of the data. </a:t>
            </a:r>
            <a:endParaRPr lang="en-US" dirty="0" smtClean="0"/>
          </a:p>
          <a:p>
            <a:pPr hangingPunct="0"/>
            <a:endParaRPr lang="en-US" dirty="0" smtClean="0"/>
          </a:p>
          <a:p>
            <a:pPr hangingPunct="0"/>
            <a:r>
              <a:rPr lang="en-US" dirty="0"/>
              <a:t>All data and their interpretation will be held strictly within the membership of the Collaborations until the review processes outlined below are complete and both Collaborations have given their permission for public release. This is to be interpreted that no discussion of results or pre-prints may take place with scientists who are not members of the Collaborations or with members of the media, until the leaderships of the Collaborations have approved the release of the information.</a:t>
            </a:r>
            <a:endParaRPr lang="it-IT" dirty="0"/>
          </a:p>
          <a:p>
            <a:pPr hangingPunct="0"/>
            <a:endParaRPr lang="it-IT" dirty="0"/>
          </a:p>
          <a:p>
            <a:endParaRPr lang="it-IT" dirty="0"/>
          </a:p>
        </p:txBody>
      </p:sp>
    </p:spTree>
    <p:extLst>
      <p:ext uri="{BB962C8B-B14F-4D97-AF65-F5344CB8AC3E}">
        <p14:creationId xmlns:p14="http://schemas.microsoft.com/office/powerpoint/2010/main" val="3604531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Slide Number Placeholder 4"/>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fld id="{5E865493-899A-8D4A-B79E-605288E2D0E1}" type="slidenum">
              <a:rPr lang="en-US" sz="1200" b="1" smtClean="0">
                <a:solidFill>
                  <a:srgbClr val="FFFFFF"/>
                </a:solidFill>
                <a:latin typeface="Times New Roman" charset="0"/>
              </a:rPr>
              <a:pPr algn="r" eaLnBrk="1" fontAlgn="base" hangingPunct="1">
                <a:spcBef>
                  <a:spcPct val="0"/>
                </a:spcBef>
                <a:spcAft>
                  <a:spcPct val="0"/>
                </a:spcAft>
              </a:pPr>
              <a:t>2</a:t>
            </a:fld>
            <a:endParaRPr lang="en-US" sz="1200" b="1" smtClean="0">
              <a:solidFill>
                <a:srgbClr val="FFFFFF"/>
              </a:solidFill>
              <a:latin typeface="Times New Roman" charset="0"/>
            </a:endParaRPr>
          </a:p>
        </p:txBody>
      </p:sp>
      <p:sp>
        <p:nvSpPr>
          <p:cNvPr id="246786" name="TextBox 5"/>
          <p:cNvSpPr txBox="1">
            <a:spLocks noChangeArrowheads="1"/>
          </p:cNvSpPr>
          <p:nvPr/>
        </p:nvSpPr>
        <p:spPr bwMode="auto">
          <a:xfrm>
            <a:off x="4275138" y="531813"/>
            <a:ext cx="455612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000" smtClean="0">
                <a:solidFill>
                  <a:srgbClr val="000000"/>
                </a:solidFill>
                <a:cs typeface="Arial" charset="0"/>
              </a:rPr>
              <a:t>Since the pioneering work of Joseph Weber in the </a:t>
            </a:r>
            <a:r>
              <a:rPr lang="ja-JP" altLang="en-US" sz="2000" smtClean="0">
                <a:solidFill>
                  <a:srgbClr val="000000"/>
                </a:solidFill>
                <a:cs typeface="Arial" charset="0"/>
              </a:rPr>
              <a:t>‘</a:t>
            </a:r>
            <a:r>
              <a:rPr lang="en-US" altLang="ja-JP" sz="2000" smtClean="0">
                <a:solidFill>
                  <a:srgbClr val="000000"/>
                </a:solidFill>
                <a:cs typeface="Arial" charset="0"/>
              </a:rPr>
              <a:t>70, the search for Gravitational Waves has never stopped, with an increasing effort of manpower and ingenuity:</a:t>
            </a:r>
            <a:endParaRPr lang="en-US" sz="2000" smtClean="0">
              <a:solidFill>
                <a:srgbClr val="000000"/>
              </a:solidFill>
              <a:cs typeface="Arial" charset="0"/>
            </a:endParaRPr>
          </a:p>
        </p:txBody>
      </p:sp>
      <p:sp>
        <p:nvSpPr>
          <p:cNvPr id="246787" name="TextBox 6"/>
          <p:cNvSpPr txBox="1">
            <a:spLocks noChangeArrowheads="1"/>
          </p:cNvSpPr>
          <p:nvPr/>
        </p:nvSpPr>
        <p:spPr bwMode="auto">
          <a:xfrm>
            <a:off x="139700" y="3652838"/>
            <a:ext cx="19954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000" dirty="0" smtClean="0">
                <a:solidFill>
                  <a:srgbClr val="000000"/>
                </a:solidFill>
                <a:cs typeface="Arial" charset="0"/>
              </a:rPr>
              <a:t>60</a:t>
            </a:r>
            <a:r>
              <a:rPr lang="it-IT" sz="2000" dirty="0" smtClean="0">
                <a:solidFill>
                  <a:srgbClr val="000000"/>
                </a:solidFill>
                <a:cs typeface="Arial" charset="0"/>
              </a:rPr>
              <a:t>’</a:t>
            </a:r>
            <a:r>
              <a:rPr lang="en-US" altLang="ja-JP" sz="2000" dirty="0" smtClean="0">
                <a:solidFill>
                  <a:srgbClr val="000000"/>
                </a:solidFill>
                <a:cs typeface="Arial" charset="0"/>
              </a:rPr>
              <a:t>: Joe Weber </a:t>
            </a:r>
          </a:p>
          <a:p>
            <a:pPr eaLnBrk="1" fontAlgn="base" hangingPunct="1">
              <a:spcBef>
                <a:spcPct val="0"/>
              </a:spcBef>
              <a:spcAft>
                <a:spcPct val="0"/>
              </a:spcAft>
            </a:pPr>
            <a:r>
              <a:rPr lang="en-US" sz="2000" dirty="0" smtClean="0">
                <a:solidFill>
                  <a:srgbClr val="000000"/>
                </a:solidFill>
                <a:cs typeface="Arial" charset="0"/>
              </a:rPr>
              <a:t>pioneering work</a:t>
            </a:r>
          </a:p>
        </p:txBody>
      </p:sp>
      <p:sp>
        <p:nvSpPr>
          <p:cNvPr id="246788" name="TextBox 7"/>
          <p:cNvSpPr txBox="1">
            <a:spLocks noChangeArrowheads="1"/>
          </p:cNvSpPr>
          <p:nvPr/>
        </p:nvSpPr>
        <p:spPr bwMode="auto">
          <a:xfrm>
            <a:off x="2068513" y="4256088"/>
            <a:ext cx="2963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000" b="1" dirty="0" smtClean="0">
                <a:solidFill>
                  <a:srgbClr val="000000"/>
                </a:solidFill>
                <a:latin typeface="Times New Roman" charset="0"/>
              </a:rPr>
              <a:t> </a:t>
            </a:r>
            <a:r>
              <a:rPr lang="en-US" sz="2000" dirty="0" smtClean="0">
                <a:solidFill>
                  <a:srgbClr val="000000"/>
                </a:solidFill>
                <a:cs typeface="Arial" charset="0"/>
              </a:rPr>
              <a:t>90’</a:t>
            </a:r>
            <a:r>
              <a:rPr lang="en-US" altLang="ja-JP" sz="2000" dirty="0" smtClean="0">
                <a:solidFill>
                  <a:srgbClr val="000000"/>
                </a:solidFill>
                <a:cs typeface="Arial" charset="0"/>
              </a:rPr>
              <a:t>: Cryogenic Bars</a:t>
            </a:r>
            <a:endParaRPr lang="en-US" sz="2000" dirty="0" smtClean="0">
              <a:solidFill>
                <a:srgbClr val="000000"/>
              </a:solidFill>
              <a:cs typeface="Arial" charset="0"/>
            </a:endParaRPr>
          </a:p>
        </p:txBody>
      </p:sp>
      <p:sp>
        <p:nvSpPr>
          <p:cNvPr id="246789" name="TextBox 9"/>
          <p:cNvSpPr txBox="1">
            <a:spLocks noChangeArrowheads="1"/>
          </p:cNvSpPr>
          <p:nvPr/>
        </p:nvSpPr>
        <p:spPr bwMode="auto">
          <a:xfrm>
            <a:off x="228600" y="69850"/>
            <a:ext cx="7369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dirty="0" smtClean="0">
                <a:solidFill>
                  <a:srgbClr val="008000"/>
                </a:solidFill>
                <a:cs typeface="Arial" charset="0"/>
              </a:rPr>
              <a:t>Some perspective: 50 years of attempts at detection:</a:t>
            </a:r>
          </a:p>
        </p:txBody>
      </p:sp>
      <p:pic>
        <p:nvPicPr>
          <p:cNvPr id="246790" name="Picture 10" descr="Weber-cs05p29b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30250"/>
            <a:ext cx="2279861"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1" name="Picture 11" descr="Nautilus-FR0054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56036" y="2262189"/>
            <a:ext cx="3008134"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92" name="TextBox 8"/>
          <p:cNvSpPr txBox="1">
            <a:spLocks noChangeArrowheads="1"/>
          </p:cNvSpPr>
          <p:nvPr/>
        </p:nvSpPr>
        <p:spPr bwMode="auto">
          <a:xfrm>
            <a:off x="5354638" y="5867400"/>
            <a:ext cx="371064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000" dirty="0" smtClean="0">
                <a:solidFill>
                  <a:srgbClr val="000000"/>
                </a:solidFill>
                <a:cs typeface="Arial" charset="0"/>
              </a:rPr>
              <a:t>2000’ -  : Large Interferometers </a:t>
            </a:r>
          </a:p>
          <a:p>
            <a:pPr eaLnBrk="1" fontAlgn="base" hangingPunct="1">
              <a:spcBef>
                <a:spcPct val="0"/>
              </a:spcBef>
              <a:spcAft>
                <a:spcPct val="0"/>
              </a:spcAft>
            </a:pPr>
            <a:endParaRPr lang="en-US" sz="2000" b="1" dirty="0" smtClean="0">
              <a:solidFill>
                <a:srgbClr val="000000"/>
              </a:solidFill>
              <a:cs typeface="Arial" charset="0"/>
            </a:endParaRPr>
          </a:p>
        </p:txBody>
      </p:sp>
      <p:pic>
        <p:nvPicPr>
          <p:cNvPr id="246793" name="Picture 12" descr="aeri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3578" y="3970338"/>
            <a:ext cx="2687638" cy="1898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94" name="CasellaDiTesto 1"/>
          <p:cNvSpPr txBox="1">
            <a:spLocks noChangeArrowheads="1"/>
          </p:cNvSpPr>
          <p:nvPr/>
        </p:nvSpPr>
        <p:spPr bwMode="auto">
          <a:xfrm>
            <a:off x="584200" y="5943600"/>
            <a:ext cx="3106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it-IT" sz="2000" dirty="0" smtClean="0">
                <a:solidFill>
                  <a:srgbClr val="800000"/>
                </a:solidFill>
              </a:rPr>
              <a:t>1997: GWIC </a:t>
            </a:r>
            <a:r>
              <a:rPr lang="it-IT" sz="2000" dirty="0" err="1" smtClean="0">
                <a:solidFill>
                  <a:srgbClr val="800000"/>
                </a:solidFill>
              </a:rPr>
              <a:t>was</a:t>
            </a:r>
            <a:r>
              <a:rPr lang="it-IT" sz="2000" dirty="0" smtClean="0">
                <a:solidFill>
                  <a:srgbClr val="800000"/>
                </a:solidFill>
              </a:rPr>
              <a:t> </a:t>
            </a:r>
            <a:r>
              <a:rPr lang="it-IT" sz="2000" dirty="0" err="1" smtClean="0">
                <a:solidFill>
                  <a:srgbClr val="800000"/>
                </a:solidFill>
              </a:rPr>
              <a:t>formed</a:t>
            </a:r>
            <a:endParaRPr lang="it-IT" sz="2000" dirty="0" smtClean="0">
              <a:solidFill>
                <a:srgbClr val="800000"/>
              </a:solidFill>
            </a:endParaRPr>
          </a:p>
        </p:txBody>
      </p:sp>
      <p:pic>
        <p:nvPicPr>
          <p:cNvPr id="12"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68887" y="2516188"/>
            <a:ext cx="2738581" cy="2286000"/>
          </a:xfrm>
          <a:prstGeom prst="rect">
            <a:avLst/>
          </a:prstGeom>
          <a:noFill/>
          <a:ln w="28575">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comprehensiv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210686" cy="6858000"/>
          </a:xfrm>
          <a:prstGeom prst="rect">
            <a:avLst/>
          </a:prstGeom>
        </p:spPr>
      </p:pic>
    </p:spTree>
    <p:extLst>
      <p:ext uri="{BB962C8B-B14F-4D97-AF65-F5344CB8AC3E}">
        <p14:creationId xmlns:p14="http://schemas.microsoft.com/office/powerpoint/2010/main" val="1597026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93700" y="482600"/>
            <a:ext cx="8483600" cy="6001644"/>
          </a:xfrm>
          <a:prstGeom prst="rect">
            <a:avLst/>
          </a:prstGeom>
          <a:noFill/>
        </p:spPr>
        <p:txBody>
          <a:bodyPr wrap="square" rtlCol="0">
            <a:spAutoFit/>
          </a:bodyPr>
          <a:lstStyle/>
          <a:p>
            <a:pPr algn="ctr"/>
            <a:r>
              <a:rPr lang="it-IT" sz="2400" dirty="0" smtClean="0">
                <a:solidFill>
                  <a:srgbClr val="FF0000"/>
                </a:solidFill>
              </a:rPr>
              <a:t>Open </a:t>
            </a:r>
            <a:r>
              <a:rPr lang="it-IT" sz="2400" dirty="0" err="1">
                <a:solidFill>
                  <a:srgbClr val="FF0000"/>
                </a:solidFill>
              </a:rPr>
              <a:t>Questions</a:t>
            </a:r>
            <a:r>
              <a:rPr lang="it-IT" sz="2400" dirty="0">
                <a:solidFill>
                  <a:srgbClr val="FF0000"/>
                </a:solidFill>
              </a:rPr>
              <a:t> for </a:t>
            </a:r>
            <a:r>
              <a:rPr lang="it-IT" sz="2400" dirty="0" err="1">
                <a:solidFill>
                  <a:srgbClr val="FF0000"/>
                </a:solidFill>
              </a:rPr>
              <a:t>Multimessenger</a:t>
            </a:r>
            <a:r>
              <a:rPr lang="it-IT" sz="2400" dirty="0">
                <a:solidFill>
                  <a:srgbClr val="FF0000"/>
                </a:solidFill>
              </a:rPr>
              <a:t> </a:t>
            </a:r>
            <a:r>
              <a:rPr lang="it-IT" sz="2400" dirty="0" err="1" smtClean="0">
                <a:solidFill>
                  <a:srgbClr val="FF0000"/>
                </a:solidFill>
              </a:rPr>
              <a:t>Observations</a:t>
            </a:r>
            <a:endParaRPr lang="it-IT" sz="2400" dirty="0" smtClean="0">
              <a:solidFill>
                <a:srgbClr val="FF0000"/>
              </a:solidFill>
            </a:endParaRPr>
          </a:p>
          <a:p>
            <a:endParaRPr lang="it-IT" dirty="0"/>
          </a:p>
          <a:p>
            <a:pPr marL="285750" indent="-285750">
              <a:buFont typeface="Arial"/>
              <a:buChar char="•"/>
            </a:pPr>
            <a:r>
              <a:rPr lang="it-IT" dirty="0" err="1"/>
              <a:t>What</a:t>
            </a:r>
            <a:r>
              <a:rPr lang="it-IT" dirty="0"/>
              <a:t> </a:t>
            </a:r>
            <a:r>
              <a:rPr lang="it-IT" dirty="0" err="1"/>
              <a:t>is</a:t>
            </a:r>
            <a:r>
              <a:rPr lang="it-IT" dirty="0"/>
              <a:t> the </a:t>
            </a:r>
            <a:r>
              <a:rPr lang="it-IT" dirty="0" err="1"/>
              <a:t>speed</a:t>
            </a:r>
            <a:r>
              <a:rPr lang="it-IT" dirty="0"/>
              <a:t> of </a:t>
            </a:r>
            <a:r>
              <a:rPr lang="it-IT" dirty="0" err="1"/>
              <a:t>gravitational</a:t>
            </a:r>
            <a:r>
              <a:rPr lang="it-IT" dirty="0"/>
              <a:t> </a:t>
            </a:r>
            <a:r>
              <a:rPr lang="it-IT" dirty="0" err="1"/>
              <a:t>waves</a:t>
            </a:r>
            <a:r>
              <a:rPr lang="it-IT" dirty="0"/>
              <a:t>?</a:t>
            </a:r>
          </a:p>
          <a:p>
            <a:r>
              <a:rPr lang="it-IT" dirty="0" smtClean="0"/>
              <a:t>	(</a:t>
            </a:r>
            <a:r>
              <a:rPr lang="it-IT" dirty="0" err="1"/>
              <a:t>subluminal</a:t>
            </a:r>
            <a:r>
              <a:rPr lang="it-IT" dirty="0"/>
              <a:t> or </a:t>
            </a:r>
            <a:r>
              <a:rPr lang="it-IT" dirty="0" err="1"/>
              <a:t>superluminal</a:t>
            </a:r>
            <a:r>
              <a:rPr lang="it-IT" dirty="0"/>
              <a:t>?)</a:t>
            </a:r>
          </a:p>
          <a:p>
            <a:pPr marL="285750" indent="-285750">
              <a:buFont typeface="Arial"/>
              <a:buChar char="•"/>
            </a:pPr>
            <a:endParaRPr lang="it-IT" dirty="0" smtClean="0"/>
          </a:p>
          <a:p>
            <a:pPr marL="285750" indent="-285750">
              <a:buFont typeface="Arial"/>
              <a:buChar char="•"/>
            </a:pPr>
            <a:r>
              <a:rPr lang="it-IT" dirty="0" smtClean="0"/>
              <a:t>Can </a:t>
            </a:r>
            <a:r>
              <a:rPr lang="it-IT" dirty="0" err="1"/>
              <a:t>gravitational</a:t>
            </a:r>
            <a:r>
              <a:rPr lang="it-IT" dirty="0"/>
              <a:t> </a:t>
            </a:r>
            <a:r>
              <a:rPr lang="it-IT" dirty="0" err="1"/>
              <a:t>wave</a:t>
            </a:r>
            <a:r>
              <a:rPr lang="it-IT" dirty="0"/>
              <a:t> detectors </a:t>
            </a:r>
            <a:r>
              <a:rPr lang="it-IT" dirty="0" err="1"/>
              <a:t>provide</a:t>
            </a:r>
            <a:r>
              <a:rPr lang="it-IT" dirty="0"/>
              <a:t> an </a:t>
            </a:r>
            <a:r>
              <a:rPr lang="it-IT" dirty="0" err="1"/>
              <a:t>early</a:t>
            </a:r>
            <a:r>
              <a:rPr lang="it-IT" dirty="0"/>
              <a:t> </a:t>
            </a:r>
            <a:r>
              <a:rPr lang="it-IT" dirty="0" err="1" smtClean="0"/>
              <a:t>warning</a:t>
            </a:r>
            <a:r>
              <a:rPr lang="it-IT" dirty="0"/>
              <a:t> </a:t>
            </a:r>
            <a:r>
              <a:rPr lang="it-IT" dirty="0" smtClean="0"/>
              <a:t>to </a:t>
            </a:r>
            <a:r>
              <a:rPr lang="it-IT" dirty="0" err="1"/>
              <a:t>electromagnetic</a:t>
            </a:r>
            <a:r>
              <a:rPr lang="it-IT" dirty="0"/>
              <a:t> </a:t>
            </a:r>
            <a:r>
              <a:rPr lang="it-IT" dirty="0" err="1"/>
              <a:t>observers</a:t>
            </a:r>
            <a:r>
              <a:rPr lang="it-IT" dirty="0" smtClean="0"/>
              <a:t>? </a:t>
            </a:r>
          </a:p>
          <a:p>
            <a:r>
              <a:rPr lang="it-IT" dirty="0" smtClean="0"/>
              <a:t>	(</a:t>
            </a:r>
            <a:r>
              <a:rPr lang="it-IT" dirty="0"/>
              <a:t>to </a:t>
            </a:r>
            <a:r>
              <a:rPr lang="it-IT" dirty="0" err="1"/>
              <a:t>allow</a:t>
            </a:r>
            <a:r>
              <a:rPr lang="it-IT" dirty="0"/>
              <a:t> the </a:t>
            </a:r>
            <a:r>
              <a:rPr lang="it-IT" dirty="0" err="1"/>
              <a:t>detection</a:t>
            </a:r>
            <a:r>
              <a:rPr lang="it-IT" dirty="0"/>
              <a:t> of </a:t>
            </a:r>
            <a:r>
              <a:rPr lang="it-IT" dirty="0" err="1"/>
              <a:t>early</a:t>
            </a:r>
            <a:r>
              <a:rPr lang="it-IT" dirty="0"/>
              <a:t> light </a:t>
            </a:r>
            <a:r>
              <a:rPr lang="it-IT" dirty="0" err="1"/>
              <a:t>curves</a:t>
            </a:r>
            <a:r>
              <a:rPr lang="it-IT" dirty="0"/>
              <a:t>?)</a:t>
            </a:r>
          </a:p>
          <a:p>
            <a:pPr marL="285750" indent="-285750">
              <a:buFont typeface="Arial"/>
              <a:buChar char="•"/>
            </a:pPr>
            <a:endParaRPr lang="it-IT" dirty="0" smtClean="0"/>
          </a:p>
          <a:p>
            <a:pPr marL="285750" indent="-285750">
              <a:buFont typeface="Arial"/>
              <a:buChar char="•"/>
            </a:pPr>
            <a:r>
              <a:rPr lang="it-IT" dirty="0" err="1" smtClean="0"/>
              <a:t>What</a:t>
            </a:r>
            <a:r>
              <a:rPr lang="it-IT" dirty="0" smtClean="0"/>
              <a:t> </a:t>
            </a:r>
            <a:r>
              <a:rPr lang="it-IT" dirty="0" err="1"/>
              <a:t>is</a:t>
            </a:r>
            <a:r>
              <a:rPr lang="it-IT" dirty="0"/>
              <a:t> the precise </a:t>
            </a:r>
            <a:r>
              <a:rPr lang="it-IT" dirty="0" err="1"/>
              <a:t>origin</a:t>
            </a:r>
            <a:r>
              <a:rPr lang="it-IT" dirty="0"/>
              <a:t> of SGR </a:t>
            </a:r>
            <a:r>
              <a:rPr lang="it-IT" dirty="0" err="1"/>
              <a:t>flares</a:t>
            </a:r>
            <a:r>
              <a:rPr lang="it-IT" dirty="0"/>
              <a:t>?</a:t>
            </a:r>
          </a:p>
          <a:p>
            <a:r>
              <a:rPr lang="it-IT" dirty="0" smtClean="0"/>
              <a:t>	(</a:t>
            </a:r>
            <a:r>
              <a:rPr lang="it-IT" dirty="0" err="1"/>
              <a:t>what</a:t>
            </a:r>
            <a:r>
              <a:rPr lang="it-IT" dirty="0"/>
              <a:t> </a:t>
            </a:r>
            <a:r>
              <a:rPr lang="it-IT" dirty="0" err="1"/>
              <a:t>is</a:t>
            </a:r>
            <a:r>
              <a:rPr lang="it-IT" dirty="0"/>
              <a:t> the </a:t>
            </a:r>
            <a:r>
              <a:rPr lang="it-IT" dirty="0" err="1"/>
              <a:t>mechanism</a:t>
            </a:r>
            <a:r>
              <a:rPr lang="it-IT" dirty="0"/>
              <a:t> for </a:t>
            </a:r>
            <a:r>
              <a:rPr lang="it-IT" dirty="0" smtClean="0"/>
              <a:t>GW and </a:t>
            </a:r>
            <a:r>
              <a:rPr lang="it-IT" dirty="0"/>
              <a:t>EM </a:t>
            </a:r>
            <a:r>
              <a:rPr lang="it-IT" dirty="0" err="1"/>
              <a:t>emission</a:t>
            </a:r>
            <a:r>
              <a:rPr lang="it-IT" dirty="0"/>
              <a:t> and </a:t>
            </a:r>
            <a:r>
              <a:rPr lang="it-IT" dirty="0" err="1"/>
              <a:t>how</a:t>
            </a:r>
            <a:r>
              <a:rPr lang="it-IT" dirty="0"/>
              <a:t> are </a:t>
            </a:r>
            <a:r>
              <a:rPr lang="it-IT" dirty="0" err="1"/>
              <a:t>they</a:t>
            </a:r>
            <a:r>
              <a:rPr lang="it-IT" dirty="0"/>
              <a:t> </a:t>
            </a:r>
            <a:r>
              <a:rPr lang="it-IT" dirty="0" err="1"/>
              <a:t>correlated</a:t>
            </a:r>
            <a:r>
              <a:rPr lang="it-IT" dirty="0"/>
              <a:t>?)</a:t>
            </a:r>
          </a:p>
          <a:p>
            <a:pPr marL="285750" indent="-285750">
              <a:buFont typeface="Arial"/>
              <a:buChar char="•"/>
            </a:pPr>
            <a:endParaRPr lang="it-IT" dirty="0" smtClean="0"/>
          </a:p>
          <a:p>
            <a:pPr marL="285750" indent="-285750">
              <a:buFont typeface="Arial"/>
              <a:buChar char="•"/>
            </a:pPr>
            <a:r>
              <a:rPr lang="it-IT" dirty="0" err="1" smtClean="0"/>
              <a:t>What</a:t>
            </a:r>
            <a:r>
              <a:rPr lang="it-IT" dirty="0" smtClean="0"/>
              <a:t> </a:t>
            </a:r>
            <a:r>
              <a:rPr lang="it-IT" dirty="0" err="1"/>
              <a:t>happens</a:t>
            </a:r>
            <a:r>
              <a:rPr lang="it-IT" dirty="0"/>
              <a:t> in a core </a:t>
            </a:r>
            <a:r>
              <a:rPr lang="it-IT" dirty="0" err="1"/>
              <a:t>collapse</a:t>
            </a:r>
            <a:r>
              <a:rPr lang="it-IT" dirty="0"/>
              <a:t> supernova </a:t>
            </a:r>
            <a:r>
              <a:rPr lang="it-IT" dirty="0" err="1"/>
              <a:t>before</a:t>
            </a:r>
            <a:r>
              <a:rPr lang="it-IT" dirty="0"/>
              <a:t> </a:t>
            </a:r>
            <a:r>
              <a:rPr lang="it-IT" dirty="0" smtClean="0"/>
              <a:t>the light </a:t>
            </a:r>
            <a:r>
              <a:rPr lang="it-IT" dirty="0"/>
              <a:t>and </a:t>
            </a:r>
            <a:r>
              <a:rPr lang="it-IT" dirty="0" err="1"/>
              <a:t>neutrinos</a:t>
            </a:r>
            <a:r>
              <a:rPr lang="it-IT" dirty="0"/>
              <a:t> </a:t>
            </a:r>
            <a:r>
              <a:rPr lang="it-IT" dirty="0" err="1"/>
              <a:t>escape</a:t>
            </a:r>
            <a:r>
              <a:rPr lang="it-IT" dirty="0"/>
              <a:t>?</a:t>
            </a:r>
          </a:p>
          <a:p>
            <a:pPr marL="285750" indent="-285750">
              <a:buFont typeface="Arial"/>
              <a:buChar char="•"/>
            </a:pPr>
            <a:endParaRPr lang="it-IT" dirty="0" smtClean="0"/>
          </a:p>
          <a:p>
            <a:pPr marL="285750" indent="-285750">
              <a:buFont typeface="Arial"/>
              <a:buChar char="•"/>
            </a:pPr>
            <a:r>
              <a:rPr lang="it-IT" dirty="0" smtClean="0"/>
              <a:t>Are </a:t>
            </a:r>
            <a:r>
              <a:rPr lang="it-IT" dirty="0" err="1"/>
              <a:t>there</a:t>
            </a:r>
            <a:r>
              <a:rPr lang="it-IT" dirty="0"/>
              <a:t> </a:t>
            </a:r>
            <a:r>
              <a:rPr lang="it-IT" dirty="0" err="1"/>
              <a:t>electromagnetically</a:t>
            </a:r>
            <a:r>
              <a:rPr lang="it-IT" dirty="0"/>
              <a:t> </a:t>
            </a:r>
            <a:r>
              <a:rPr lang="it-IT" dirty="0" err="1"/>
              <a:t>hidden</a:t>
            </a:r>
            <a:r>
              <a:rPr lang="it-IT" dirty="0"/>
              <a:t> </a:t>
            </a:r>
            <a:r>
              <a:rPr lang="it-IT" dirty="0" err="1"/>
              <a:t>populations</a:t>
            </a:r>
            <a:r>
              <a:rPr lang="it-IT" dirty="0"/>
              <a:t> </a:t>
            </a:r>
            <a:r>
              <a:rPr lang="it-IT" dirty="0" smtClean="0"/>
              <a:t>of </a:t>
            </a:r>
            <a:r>
              <a:rPr lang="it-IT" dirty="0" err="1" smtClean="0"/>
              <a:t>GRBs</a:t>
            </a:r>
            <a:r>
              <a:rPr lang="it-IT" dirty="0"/>
              <a:t>?</a:t>
            </a:r>
          </a:p>
          <a:p>
            <a:pPr marL="285750" indent="-285750">
              <a:buFont typeface="Arial"/>
              <a:buChar char="•"/>
            </a:pPr>
            <a:endParaRPr lang="it-IT" dirty="0" smtClean="0"/>
          </a:p>
          <a:p>
            <a:pPr marL="285750" indent="-285750">
              <a:buFont typeface="Arial"/>
              <a:buChar char="•"/>
            </a:pPr>
            <a:r>
              <a:rPr lang="it-IT" dirty="0" err="1" smtClean="0"/>
              <a:t>What</a:t>
            </a:r>
            <a:r>
              <a:rPr lang="it-IT" dirty="0" smtClean="0"/>
              <a:t> </a:t>
            </a:r>
            <a:r>
              <a:rPr lang="it-IT" dirty="0"/>
              <a:t>GRB progenitor </a:t>
            </a:r>
            <a:r>
              <a:rPr lang="it-IT" dirty="0" err="1"/>
              <a:t>models</a:t>
            </a:r>
            <a:r>
              <a:rPr lang="it-IT" dirty="0"/>
              <a:t> can </a:t>
            </a:r>
            <a:r>
              <a:rPr lang="it-IT" dirty="0" err="1"/>
              <a:t>we</a:t>
            </a:r>
            <a:r>
              <a:rPr lang="it-IT" dirty="0"/>
              <a:t> </a:t>
            </a:r>
            <a:r>
              <a:rPr lang="it-IT" dirty="0" err="1"/>
              <a:t>confirm</a:t>
            </a:r>
            <a:r>
              <a:rPr lang="it-IT" dirty="0"/>
              <a:t> or </a:t>
            </a:r>
            <a:r>
              <a:rPr lang="it-IT" dirty="0" err="1"/>
              <a:t>reject</a:t>
            </a:r>
            <a:r>
              <a:rPr lang="it-IT" dirty="0"/>
              <a:t>?</a:t>
            </a:r>
          </a:p>
          <a:p>
            <a:pPr marL="285750" indent="-285750">
              <a:buFont typeface="Arial"/>
              <a:buChar char="•"/>
            </a:pPr>
            <a:endParaRPr lang="it-IT" dirty="0" smtClean="0"/>
          </a:p>
          <a:p>
            <a:pPr marL="285750" indent="-285750">
              <a:buFont typeface="Arial"/>
              <a:buChar char="•"/>
            </a:pPr>
            <a:r>
              <a:rPr lang="it-IT" dirty="0" err="1" smtClean="0"/>
              <a:t>Is</a:t>
            </a:r>
            <a:r>
              <a:rPr lang="it-IT" dirty="0" smtClean="0"/>
              <a:t> </a:t>
            </a:r>
            <a:r>
              <a:rPr lang="it-IT" dirty="0" err="1"/>
              <a:t>it</a:t>
            </a:r>
            <a:r>
              <a:rPr lang="it-IT" dirty="0"/>
              <a:t> </a:t>
            </a:r>
            <a:r>
              <a:rPr lang="it-IT" dirty="0" err="1"/>
              <a:t>possible</a:t>
            </a:r>
            <a:r>
              <a:rPr lang="it-IT" dirty="0"/>
              <a:t> to </a:t>
            </a:r>
            <a:r>
              <a:rPr lang="it-IT" dirty="0" err="1"/>
              <a:t>construct</a:t>
            </a:r>
            <a:r>
              <a:rPr lang="it-IT" dirty="0"/>
              <a:t> a competitive </a:t>
            </a:r>
            <a:r>
              <a:rPr lang="it-IT" dirty="0" err="1"/>
              <a:t>Hubble</a:t>
            </a:r>
            <a:r>
              <a:rPr lang="it-IT" dirty="0"/>
              <a:t> </a:t>
            </a:r>
            <a:r>
              <a:rPr lang="it-IT" dirty="0" err="1" smtClean="0"/>
              <a:t>diagram</a:t>
            </a:r>
            <a:r>
              <a:rPr lang="it-IT" dirty="0"/>
              <a:t> </a:t>
            </a:r>
            <a:r>
              <a:rPr lang="it-IT" dirty="0" err="1" smtClean="0"/>
              <a:t>based</a:t>
            </a:r>
            <a:r>
              <a:rPr lang="it-IT" dirty="0" smtClean="0"/>
              <a:t> </a:t>
            </a:r>
            <a:r>
              <a:rPr lang="it-IT" dirty="0"/>
              <a:t>on </a:t>
            </a:r>
            <a:r>
              <a:rPr lang="it-IT" dirty="0" err="1"/>
              <a:t>gravitational</a:t>
            </a:r>
            <a:r>
              <a:rPr lang="it-IT" dirty="0"/>
              <a:t> </a:t>
            </a:r>
            <a:r>
              <a:rPr lang="it-IT" dirty="0" err="1"/>
              <a:t>wave</a:t>
            </a:r>
            <a:r>
              <a:rPr lang="it-IT" dirty="0"/>
              <a:t> standard </a:t>
            </a:r>
            <a:r>
              <a:rPr lang="it-IT" dirty="0" err="1"/>
              <a:t>sirens</a:t>
            </a:r>
            <a:r>
              <a:rPr lang="it-IT" dirty="0"/>
              <a:t>?</a:t>
            </a:r>
          </a:p>
          <a:p>
            <a:endParaRPr lang="it-IT" dirty="0"/>
          </a:p>
        </p:txBody>
      </p:sp>
      <p:sp>
        <p:nvSpPr>
          <p:cNvPr id="3" name="CasellaDiTesto 2"/>
          <p:cNvSpPr txBox="1"/>
          <p:nvPr/>
        </p:nvSpPr>
        <p:spPr>
          <a:xfrm>
            <a:off x="4318000" y="6180813"/>
            <a:ext cx="4681954" cy="646331"/>
          </a:xfrm>
          <a:prstGeom prst="rect">
            <a:avLst/>
          </a:prstGeom>
          <a:noFill/>
        </p:spPr>
        <p:txBody>
          <a:bodyPr wrap="none" rtlCol="0">
            <a:spAutoFit/>
          </a:bodyPr>
          <a:lstStyle/>
          <a:p>
            <a:r>
              <a:rPr lang="it-IT" dirty="0"/>
              <a:t>Nelson Christensen, </a:t>
            </a:r>
            <a:r>
              <a:rPr lang="it-IT" dirty="0" err="1"/>
              <a:t>Moriond</a:t>
            </a:r>
            <a:r>
              <a:rPr lang="it-IT" dirty="0"/>
              <a:t> – LIGO -G1100392 </a:t>
            </a:r>
          </a:p>
          <a:p>
            <a:endParaRPr lang="it-IT" dirty="0"/>
          </a:p>
        </p:txBody>
      </p:sp>
    </p:spTree>
    <p:extLst>
      <p:ext uri="{BB962C8B-B14F-4D97-AF65-F5344CB8AC3E}">
        <p14:creationId xmlns:p14="http://schemas.microsoft.com/office/powerpoint/2010/main" val="3423575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glossary.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09088" cy="6858000"/>
          </a:xfrm>
          <a:prstGeom prst="rect">
            <a:avLst/>
          </a:prstGeom>
        </p:spPr>
      </p:pic>
    </p:spTree>
    <p:extLst>
      <p:ext uri="{BB962C8B-B14F-4D97-AF65-F5344CB8AC3E}">
        <p14:creationId xmlns:p14="http://schemas.microsoft.com/office/powerpoint/2010/main" val="933490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MMessang.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5" y="0"/>
            <a:ext cx="9152475" cy="6858000"/>
          </a:xfrm>
          <a:prstGeom prst="rect">
            <a:avLst/>
          </a:prstGeom>
        </p:spPr>
      </p:pic>
    </p:spTree>
    <p:extLst>
      <p:ext uri="{BB962C8B-B14F-4D97-AF65-F5344CB8AC3E}">
        <p14:creationId xmlns:p14="http://schemas.microsoft.com/office/powerpoint/2010/main" val="2944918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g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07334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en.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0"/>
            <a:ext cx="9144000" cy="6858000"/>
          </a:xfrm>
          <a:prstGeom prst="rect">
            <a:avLst/>
          </a:prstGeom>
        </p:spPr>
      </p:pic>
    </p:spTree>
    <p:extLst>
      <p:ext uri="{BB962C8B-B14F-4D97-AF65-F5344CB8AC3E}">
        <p14:creationId xmlns:p14="http://schemas.microsoft.com/office/powerpoint/2010/main" val="34691554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38"/>
            <a:ext cx="8432800" cy="1143001"/>
          </a:xfrm>
        </p:spPr>
        <p:txBody>
          <a:bodyPr/>
          <a:lstStyle/>
          <a:p>
            <a:pPr eaLnBrk="1" hangingPunct="1">
              <a:defRPr/>
            </a:pPr>
            <a:r>
              <a:rPr lang="en-US" sz="2800" u="sng" dirty="0" smtClean="0">
                <a:solidFill>
                  <a:srgbClr val="0000FF"/>
                </a:solidFill>
                <a:effectLst>
                  <a:outerShdw blurRad="50800" dist="38100" dir="2700000" algn="tl" rotWithShape="0">
                    <a:srgbClr val="000000">
                      <a:alpha val="43000"/>
                    </a:srgbClr>
                  </a:outerShdw>
                </a:effectLst>
                <a:latin typeface="Arial"/>
                <a:cs typeface="Arial"/>
              </a:rPr>
              <a:t>Low Latency EM Follow-Up Program</a:t>
            </a:r>
          </a:p>
        </p:txBody>
      </p:sp>
      <p:pic>
        <p:nvPicPr>
          <p:cNvPr id="27443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5675" y="1149350"/>
            <a:ext cx="7185025" cy="3392488"/>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274435" name="TextBox 4"/>
          <p:cNvSpPr txBox="1">
            <a:spLocks noChangeArrowheads="1"/>
          </p:cNvSpPr>
          <p:nvPr/>
        </p:nvSpPr>
        <p:spPr bwMode="auto">
          <a:xfrm>
            <a:off x="-30163" y="4832350"/>
            <a:ext cx="9347201"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0000FF"/>
              </a:buClr>
              <a:buFont typeface="Arial" charset="0"/>
              <a:buChar char="•"/>
            </a:pPr>
            <a:r>
              <a:rPr lang="en-US" sz="1800"/>
              <a:t> Subthreshold candidate GW events sent to partner ~meter class telescopes network</a:t>
            </a:r>
          </a:p>
          <a:p>
            <a:pPr eaLnBrk="1" hangingPunct="1">
              <a:buClr>
                <a:srgbClr val="0000FF"/>
              </a:buClr>
              <a:buFont typeface="Arial" charset="0"/>
              <a:buChar char="•"/>
            </a:pPr>
            <a:r>
              <a:rPr lang="en-US" sz="1800"/>
              <a:t> Target alert rate of 1 per week</a:t>
            </a:r>
          </a:p>
          <a:p>
            <a:pPr eaLnBrk="1" hangingPunct="1">
              <a:buClr>
                <a:srgbClr val="0000FF"/>
              </a:buClr>
              <a:buFont typeface="Arial" charset="0"/>
              <a:buChar char="•"/>
            </a:pPr>
            <a:r>
              <a:rPr lang="en-US" sz="1800"/>
              <a:t> Ran during parts of most recent science runs Dec 2009-Jan 2010 and Sep to Oct 2010</a:t>
            </a:r>
          </a:p>
          <a:p>
            <a:pPr eaLnBrk="1" hangingPunct="1">
              <a:buClr>
                <a:srgbClr val="0000FF"/>
              </a:buClr>
              <a:buFont typeface="Arial" charset="0"/>
              <a:buChar char="•"/>
            </a:pPr>
            <a:r>
              <a:rPr lang="en-US" sz="1800"/>
              <a:t> Images obtained for 8 different events</a:t>
            </a:r>
          </a:p>
        </p:txBody>
      </p:sp>
      <p:sp>
        <p:nvSpPr>
          <p:cNvPr id="7" name="24-Point Star 6"/>
          <p:cNvSpPr>
            <a:spLocks noChangeArrowheads="1"/>
          </p:cNvSpPr>
          <p:nvPr/>
        </p:nvSpPr>
        <p:spPr bwMode="auto">
          <a:xfrm>
            <a:off x="3662363" y="5797550"/>
            <a:ext cx="2890837" cy="1052513"/>
          </a:xfrm>
          <a:prstGeom prst="star24">
            <a:avLst>
              <a:gd name="adj" fmla="val 37500"/>
            </a:avLst>
          </a:prstGeom>
          <a:solidFill>
            <a:srgbClr val="FFFF00"/>
          </a:solidFill>
          <a:ln w="9525">
            <a:solidFill>
              <a:srgbClr val="1E1C11"/>
            </a:solidFill>
            <a:miter lim="800000"/>
            <a:headEnd/>
            <a:tailEnd/>
          </a:ln>
          <a:effectLst>
            <a:outerShdw dist="23000" dir="5400000" rotWithShape="0">
              <a:srgbClr val="808080">
                <a:alpha val="34999"/>
              </a:srgbClr>
            </a:outerShdw>
          </a:effectLst>
        </p:spPr>
        <p:txBody>
          <a:bodyPr anchor="ctr"/>
          <a:lstStyle/>
          <a:p>
            <a:pPr algn="ctr">
              <a:defRPr/>
            </a:pPr>
            <a:r>
              <a:rPr lang="en-US" sz="1600" dirty="0">
                <a:latin typeface="+mn-lt"/>
                <a:ea typeface="+mn-ea"/>
              </a:rPr>
              <a:t>Astronomy &amp; Astrophysics</a:t>
            </a:r>
          </a:p>
          <a:p>
            <a:pPr algn="ctr">
              <a:defRPr/>
            </a:pPr>
            <a:r>
              <a:rPr lang="en-US" sz="1600" dirty="0">
                <a:latin typeface="+mn-lt"/>
                <a:ea typeface="+mn-ea"/>
              </a:rPr>
              <a:t>539 (2012)A124</a:t>
            </a:r>
          </a:p>
        </p:txBody>
      </p:sp>
      <p:sp>
        <p:nvSpPr>
          <p:cNvPr id="6" name="Slide Number Placeholder 5"/>
          <p:cNvSpPr>
            <a:spLocks noGrp="1"/>
          </p:cNvSpPr>
          <p:nvPr>
            <p:ph type="sldNum" sz="quarter" idx="12"/>
          </p:nvPr>
        </p:nvSpPr>
        <p:spPr/>
        <p:txBody>
          <a:bodyPr/>
          <a:lstStyle/>
          <a:p>
            <a:pPr>
              <a:defRPr/>
            </a:pPr>
            <a:fld id="{9CA60185-1385-864B-8D5E-BF49B182F3BD}" type="slidenum">
              <a:rPr lang="en-US"/>
              <a:pPr>
                <a:defRPr/>
              </a:pPr>
              <a:t>26</a:t>
            </a:fld>
            <a:endParaRPr lang="en-US"/>
          </a:p>
        </p:txBody>
      </p:sp>
      <p:pic>
        <p:nvPicPr>
          <p:cNvPr id="27443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6197600"/>
            <a:ext cx="1004887" cy="523875"/>
          </a:xfrm>
          <a:prstGeom prst="rect">
            <a:avLst/>
          </a:prstGeom>
          <a:noFill/>
          <a:ln w="254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74439" name="Picture 8" descr="Virgo Collaboration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4450" y="6196013"/>
            <a:ext cx="1547813" cy="419100"/>
          </a:xfrm>
          <a:prstGeom prst="rect">
            <a:avLst/>
          </a:prstGeom>
          <a:noFill/>
          <a:ln w="254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1" name="24-Point Star 10"/>
          <p:cNvSpPr>
            <a:spLocks noChangeArrowheads="1"/>
          </p:cNvSpPr>
          <p:nvPr/>
        </p:nvSpPr>
        <p:spPr bwMode="auto">
          <a:xfrm>
            <a:off x="6253163" y="5805488"/>
            <a:ext cx="2890837" cy="1052512"/>
          </a:xfrm>
          <a:prstGeom prst="star24">
            <a:avLst>
              <a:gd name="adj" fmla="val 37500"/>
            </a:avLst>
          </a:prstGeom>
          <a:solidFill>
            <a:srgbClr val="FFFF00"/>
          </a:solidFill>
          <a:ln w="9525">
            <a:solidFill>
              <a:srgbClr val="1E1C11"/>
            </a:solidFill>
            <a:miter lim="800000"/>
            <a:headEnd/>
            <a:tailEnd/>
          </a:ln>
          <a:effectLst>
            <a:outerShdw dist="23000" dir="5400000" rotWithShape="0">
              <a:srgbClr val="808080">
                <a:alpha val="34999"/>
              </a:srgbClr>
            </a:outerShdw>
          </a:effectLst>
        </p:spPr>
        <p:txBody>
          <a:bodyPr anchor="ctr"/>
          <a:lstStyle/>
          <a:p>
            <a:pPr algn="ctr">
              <a:defRPr/>
            </a:pPr>
            <a:r>
              <a:rPr lang="en-US" sz="1600">
                <a:latin typeface="+mn-lt"/>
                <a:cs typeface="ＭＳ Ｐゴシック" charset="-128"/>
              </a:rPr>
              <a:t>Astronomy &amp; Astrophysics</a:t>
            </a:r>
          </a:p>
          <a:p>
            <a:pPr algn="ctr">
              <a:defRPr/>
            </a:pPr>
            <a:r>
              <a:rPr lang="en-US" sz="1600">
                <a:latin typeface="+mn-lt"/>
                <a:cs typeface="ＭＳ Ｐゴシック" charset="-128"/>
              </a:rPr>
              <a:t>541 (2012)A155</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38" y="1946275"/>
            <a:ext cx="9066212" cy="447198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1236663" y="58738"/>
            <a:ext cx="8229600" cy="871537"/>
          </a:xfrm>
        </p:spPr>
        <p:txBody>
          <a:bodyPr rtlCol="0">
            <a:normAutofit/>
          </a:bodyPr>
          <a:lstStyle/>
          <a:p>
            <a:pPr eaLnBrk="1" fontAlgn="auto" hangingPunct="1">
              <a:spcAft>
                <a:spcPts val="0"/>
              </a:spcAft>
              <a:defRPr/>
            </a:pPr>
            <a:r>
              <a:rPr lang="en-US" sz="2800" u="sng" dirty="0" smtClean="0">
                <a:solidFill>
                  <a:srgbClr val="0000FF"/>
                </a:solidFill>
                <a:effectLst>
                  <a:outerShdw blurRad="50800" dist="38100" dir="2700000" algn="tl" rotWithShape="0">
                    <a:srgbClr val="000000">
                      <a:alpha val="43000"/>
                    </a:srgbClr>
                  </a:outerShdw>
                </a:effectLst>
                <a:latin typeface="Arial"/>
                <a:cs typeface="Arial"/>
              </a:rPr>
              <a:t>Telescope Network</a:t>
            </a:r>
          </a:p>
        </p:txBody>
      </p:sp>
      <p:sp>
        <p:nvSpPr>
          <p:cNvPr id="6" name="Rectangle 5"/>
          <p:cNvSpPr>
            <a:spLocks noChangeArrowheads="1"/>
          </p:cNvSpPr>
          <p:nvPr/>
        </p:nvSpPr>
        <p:spPr bwMode="auto">
          <a:xfrm>
            <a:off x="371475" y="4865688"/>
            <a:ext cx="1220788" cy="403225"/>
          </a:xfrm>
          <a:prstGeom prst="rect">
            <a:avLst/>
          </a:prstGeom>
          <a:noFill/>
          <a:ln w="38100">
            <a:solidFill>
              <a:srgbClr val="FF0000"/>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7" name="Rectangle 6"/>
          <p:cNvSpPr>
            <a:spLocks noChangeArrowheads="1"/>
          </p:cNvSpPr>
          <p:nvPr/>
        </p:nvSpPr>
        <p:spPr bwMode="auto">
          <a:xfrm>
            <a:off x="366713" y="5297488"/>
            <a:ext cx="1220787" cy="404812"/>
          </a:xfrm>
          <a:prstGeom prst="rect">
            <a:avLst/>
          </a:prstGeom>
          <a:noFill/>
          <a:ln w="38100">
            <a:solidFill>
              <a:srgbClr val="FF0000"/>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8" name="Rectangle 7"/>
          <p:cNvSpPr>
            <a:spLocks noChangeArrowheads="1"/>
          </p:cNvSpPr>
          <p:nvPr/>
        </p:nvSpPr>
        <p:spPr bwMode="auto">
          <a:xfrm>
            <a:off x="2560638" y="3025775"/>
            <a:ext cx="1220787" cy="404813"/>
          </a:xfrm>
          <a:prstGeom prst="rect">
            <a:avLst/>
          </a:prstGeom>
          <a:noFill/>
          <a:ln w="38100">
            <a:solidFill>
              <a:srgbClr val="FF0000"/>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9" name="Rectangle 8"/>
          <p:cNvSpPr>
            <a:spLocks noChangeArrowheads="1"/>
          </p:cNvSpPr>
          <p:nvPr/>
        </p:nvSpPr>
        <p:spPr bwMode="auto">
          <a:xfrm>
            <a:off x="6788150" y="2044700"/>
            <a:ext cx="1219200" cy="404813"/>
          </a:xfrm>
          <a:prstGeom prst="rect">
            <a:avLst/>
          </a:prstGeom>
          <a:noFill/>
          <a:ln w="38100">
            <a:solidFill>
              <a:srgbClr val="FF0000"/>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0" name="Rectangle 9"/>
          <p:cNvSpPr>
            <a:spLocks noChangeArrowheads="1"/>
          </p:cNvSpPr>
          <p:nvPr/>
        </p:nvSpPr>
        <p:spPr bwMode="auto">
          <a:xfrm>
            <a:off x="7216775" y="1219200"/>
            <a:ext cx="1219200" cy="403225"/>
          </a:xfrm>
          <a:prstGeom prst="rect">
            <a:avLst/>
          </a:prstGeom>
          <a:noFill/>
          <a:ln w="38100">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75464" name="TextBox 10"/>
          <p:cNvSpPr txBox="1">
            <a:spLocks noChangeArrowheads="1"/>
          </p:cNvSpPr>
          <p:nvPr/>
        </p:nvSpPr>
        <p:spPr bwMode="auto">
          <a:xfrm>
            <a:off x="1543050" y="1254125"/>
            <a:ext cx="3676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Used in winter and autumn run</a:t>
            </a:r>
          </a:p>
        </p:txBody>
      </p:sp>
      <p:sp>
        <p:nvSpPr>
          <p:cNvPr id="12" name="Rectangle 11"/>
          <p:cNvSpPr>
            <a:spLocks noChangeArrowheads="1"/>
          </p:cNvSpPr>
          <p:nvPr/>
        </p:nvSpPr>
        <p:spPr bwMode="auto">
          <a:xfrm>
            <a:off x="336550" y="1257300"/>
            <a:ext cx="1220788" cy="404813"/>
          </a:xfrm>
          <a:prstGeom prst="rect">
            <a:avLst/>
          </a:prstGeom>
          <a:noFill/>
          <a:ln w="38100">
            <a:solidFill>
              <a:srgbClr val="FF0000"/>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75466" name="TextBox 12"/>
          <p:cNvSpPr txBox="1">
            <a:spLocks noChangeArrowheads="1"/>
          </p:cNvSpPr>
          <p:nvPr/>
        </p:nvSpPr>
        <p:spPr bwMode="auto">
          <a:xfrm>
            <a:off x="5229225" y="1254125"/>
            <a:ext cx="2024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autumn run only</a:t>
            </a:r>
          </a:p>
        </p:txBody>
      </p:sp>
      <p:sp>
        <p:nvSpPr>
          <p:cNvPr id="14" name="Slide Number Placeholder 13"/>
          <p:cNvSpPr>
            <a:spLocks noGrp="1"/>
          </p:cNvSpPr>
          <p:nvPr>
            <p:ph type="sldNum" sz="quarter" idx="12"/>
          </p:nvPr>
        </p:nvSpPr>
        <p:spPr/>
        <p:txBody>
          <a:bodyPr/>
          <a:lstStyle/>
          <a:p>
            <a:pPr>
              <a:defRPr/>
            </a:pPr>
            <a:fld id="{7118D31D-DF7F-6F4D-A01A-D7665FD3E63A}" type="slidenum">
              <a:rPr lang="en-US"/>
              <a:pPr>
                <a:defRPr/>
              </a:pPr>
              <a:t>27</a:t>
            </a:fld>
            <a:endParaRPr lang="en-US"/>
          </a:p>
        </p:txBody>
      </p:sp>
      <p:pic>
        <p:nvPicPr>
          <p:cNvPr id="275468"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75" y="3810000"/>
            <a:ext cx="927100" cy="893763"/>
          </a:xfrm>
          <a:prstGeom prst="rect">
            <a:avLst/>
          </a:prstGeom>
          <a:noFill/>
          <a:ln w="254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7546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9188" y="3638550"/>
            <a:ext cx="920750" cy="1227138"/>
          </a:xfrm>
          <a:prstGeom prst="rect">
            <a:avLst/>
          </a:prstGeom>
          <a:noFill/>
          <a:ln w="254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75470" name="Picture 3"/>
          <p:cNvPicPr>
            <a:picLocks noChangeAspect="1" noChangeArrowheads="1"/>
          </p:cNvPicPr>
          <p:nvPr/>
        </p:nvPicPr>
        <p:blipFill>
          <a:blip r:embed="rId5">
            <a:extLst>
              <a:ext uri="{28A0092B-C50C-407E-A947-70E740481C1C}">
                <a14:useLocalDpi xmlns:a14="http://schemas.microsoft.com/office/drawing/2010/main" val="0"/>
              </a:ext>
            </a:extLst>
          </a:blip>
          <a:srcRect b="24536"/>
          <a:stretch>
            <a:fillRect/>
          </a:stretch>
        </p:blipFill>
        <p:spPr bwMode="auto">
          <a:xfrm>
            <a:off x="1930400" y="4259263"/>
            <a:ext cx="1260475" cy="714375"/>
          </a:xfrm>
          <a:prstGeom prst="rect">
            <a:avLst/>
          </a:prstGeom>
          <a:noFill/>
          <a:ln w="254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75471" name="Picture 5" descr="swif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5213" y="2659063"/>
            <a:ext cx="1184275" cy="979487"/>
          </a:xfrm>
          <a:prstGeom prst="rect">
            <a:avLst/>
          </a:prstGeom>
          <a:noFill/>
          <a:ln w="254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75472"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79938" y="1993900"/>
            <a:ext cx="1628775" cy="911225"/>
          </a:xfrm>
          <a:prstGeom prst="rect">
            <a:avLst/>
          </a:prstGeom>
          <a:noFill/>
          <a:ln w="254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75473" name="Picture 1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429250" y="4100513"/>
            <a:ext cx="1557338" cy="1168400"/>
          </a:xfrm>
          <a:prstGeom prst="rect">
            <a:avLst/>
          </a:prstGeom>
          <a:noFill/>
          <a:ln w="254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75474"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8588" y="76200"/>
            <a:ext cx="1004887" cy="523875"/>
          </a:xfrm>
          <a:prstGeom prst="rect">
            <a:avLst/>
          </a:prstGeom>
          <a:noFill/>
          <a:ln w="254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75475" name="Picture 19" descr="Virgo Collaboration logo">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36663" y="74613"/>
            <a:ext cx="1546225" cy="419100"/>
          </a:xfrm>
          <a:prstGeom prst="rect">
            <a:avLst/>
          </a:prstGeom>
          <a:noFill/>
          <a:ln w="254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anta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 y="31750"/>
            <a:ext cx="8623300" cy="6438900"/>
          </a:xfrm>
          <a:prstGeom prst="rect">
            <a:avLst/>
          </a:prstGeom>
        </p:spPr>
      </p:pic>
      <p:sp>
        <p:nvSpPr>
          <p:cNvPr id="3" name="CasellaDiTesto 2"/>
          <p:cNvSpPr txBox="1"/>
          <p:nvPr/>
        </p:nvSpPr>
        <p:spPr>
          <a:xfrm>
            <a:off x="133350" y="6470650"/>
            <a:ext cx="4681954" cy="369332"/>
          </a:xfrm>
          <a:prstGeom prst="rect">
            <a:avLst/>
          </a:prstGeom>
          <a:noFill/>
        </p:spPr>
        <p:txBody>
          <a:bodyPr wrap="none" rtlCol="0">
            <a:spAutoFit/>
          </a:bodyPr>
          <a:lstStyle/>
          <a:p>
            <a:r>
              <a:rPr lang="it-IT" dirty="0"/>
              <a:t>Nelson </a:t>
            </a:r>
            <a:r>
              <a:rPr lang="it-IT" dirty="0" smtClean="0"/>
              <a:t>Christensen, </a:t>
            </a:r>
            <a:r>
              <a:rPr lang="it-IT" dirty="0" err="1" smtClean="0"/>
              <a:t>Moriond</a:t>
            </a:r>
            <a:r>
              <a:rPr lang="it-IT" dirty="0"/>
              <a:t> – LIGO -G1100392 </a:t>
            </a:r>
          </a:p>
        </p:txBody>
      </p:sp>
    </p:spTree>
    <p:extLst>
      <p:ext uri="{BB962C8B-B14F-4D97-AF65-F5344CB8AC3E}">
        <p14:creationId xmlns:p14="http://schemas.microsoft.com/office/powerpoint/2010/main" val="11743503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16750" y="160591"/>
            <a:ext cx="4660313" cy="369332"/>
          </a:xfrm>
          <a:prstGeom prst="rect">
            <a:avLst/>
          </a:prstGeom>
          <a:noFill/>
        </p:spPr>
        <p:txBody>
          <a:bodyPr wrap="none" rtlCol="0">
            <a:spAutoFit/>
          </a:bodyPr>
          <a:lstStyle/>
          <a:p>
            <a:r>
              <a:rPr lang="it-IT" dirty="0"/>
              <a:t> </a:t>
            </a:r>
            <a:r>
              <a:rPr lang="it-IT" dirty="0">
                <a:hlinkClick r:id="rId2"/>
              </a:rPr>
              <a:t>http://www.ligo.org/science/GWEMalerts.php</a:t>
            </a:r>
            <a:r>
              <a:rPr lang="it-IT" dirty="0"/>
              <a:t>.</a:t>
            </a:r>
          </a:p>
        </p:txBody>
      </p:sp>
      <p:pic>
        <p:nvPicPr>
          <p:cNvPr id="3" name="Immagine 2" descr="follow.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6772"/>
            <a:ext cx="9144000" cy="5433805"/>
          </a:xfrm>
          <a:prstGeom prst="rect">
            <a:avLst/>
          </a:prstGeom>
        </p:spPr>
      </p:pic>
      <p:pic>
        <p:nvPicPr>
          <p:cNvPr id="4" name="Immagine 3" descr="identification.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40865"/>
            <a:ext cx="9144000" cy="4215536"/>
          </a:xfrm>
          <a:prstGeom prst="rect">
            <a:avLst/>
          </a:prstGeom>
        </p:spPr>
      </p:pic>
    </p:spTree>
    <p:extLst>
      <p:ext uri="{BB962C8B-B14F-4D97-AF65-F5344CB8AC3E}">
        <p14:creationId xmlns:p14="http://schemas.microsoft.com/office/powerpoint/2010/main" val="3623885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Immagine 3" descr="gwic2013.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26988"/>
            <a:ext cx="9112250" cy="467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954" name="Picture 4" descr="GWIC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38" y="3860800"/>
            <a:ext cx="39370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p:cNvSpPr txBox="1"/>
          <p:nvPr/>
        </p:nvSpPr>
        <p:spPr>
          <a:xfrm>
            <a:off x="4445000" y="3948113"/>
            <a:ext cx="4330700" cy="1292661"/>
          </a:xfrm>
          <a:prstGeom prst="rect">
            <a:avLst/>
          </a:prstGeom>
          <a:noFill/>
        </p:spPr>
        <p:txBody>
          <a:bodyPr wrap="square">
            <a:spAutoFit/>
          </a:bodyPr>
          <a:lstStyle/>
          <a:p>
            <a:pPr defTabSz="914400" fontAlgn="base">
              <a:spcBef>
                <a:spcPct val="0"/>
              </a:spcBef>
              <a:spcAft>
                <a:spcPct val="0"/>
              </a:spcAft>
              <a:defRPr/>
            </a:pPr>
            <a:endParaRPr lang="it-IT" sz="1400" b="1" dirty="0">
              <a:solidFill>
                <a:srgbClr val="800000"/>
              </a:solidFill>
              <a:latin typeface="Arial" charset="0"/>
              <a:ea typeface="ＭＳ Ｐゴシック" charset="0"/>
              <a:cs typeface="ＭＳ Ｐゴシック" charset="0"/>
            </a:endParaRPr>
          </a:p>
          <a:p>
            <a:pPr defTabSz="914400" fontAlgn="base">
              <a:spcBef>
                <a:spcPct val="0"/>
              </a:spcBef>
              <a:spcAft>
                <a:spcPct val="0"/>
              </a:spcAft>
              <a:defRPr/>
            </a:pPr>
            <a:endParaRPr lang="it-IT" sz="1400" dirty="0">
              <a:solidFill>
                <a:srgbClr val="000000"/>
              </a:solidFill>
              <a:latin typeface="Arial" charset="0"/>
              <a:ea typeface="ＭＳ Ｐゴシック" charset="0"/>
              <a:cs typeface="ＭＳ Ｐゴシック" charset="0"/>
            </a:endParaRPr>
          </a:p>
          <a:p>
            <a:pPr marL="285750" indent="-285750" defTabSz="914400" fontAlgn="base">
              <a:spcBef>
                <a:spcPct val="0"/>
              </a:spcBef>
              <a:spcAft>
                <a:spcPct val="0"/>
              </a:spcAft>
              <a:buFont typeface="Arial"/>
              <a:buChar char="•"/>
              <a:defRPr/>
            </a:pPr>
            <a:r>
              <a:rPr lang="it-IT" dirty="0">
                <a:solidFill>
                  <a:srgbClr val="000000"/>
                </a:solidFill>
                <a:latin typeface="Arial" charset="0"/>
                <a:ea typeface="ＭＳ Ｐゴシック" charset="0"/>
                <a:cs typeface="ＭＳ Ｐゴシック" charset="0"/>
              </a:rPr>
              <a:t>GWIC </a:t>
            </a:r>
            <a:r>
              <a:rPr lang="it-IT" dirty="0" err="1">
                <a:solidFill>
                  <a:srgbClr val="000000"/>
                </a:solidFill>
                <a:latin typeface="Arial" charset="0"/>
                <a:ea typeface="ＭＳ Ｐゴシック" charset="0"/>
                <a:cs typeface="ＭＳ Ｐゴシック" charset="0"/>
              </a:rPr>
              <a:t>is</a:t>
            </a:r>
            <a:r>
              <a:rPr lang="it-IT" dirty="0">
                <a:solidFill>
                  <a:srgbClr val="000000"/>
                </a:solidFill>
                <a:latin typeface="Arial" charset="0"/>
                <a:ea typeface="ＭＳ Ｐゴシック" charset="0"/>
                <a:cs typeface="ＭＳ Ｐゴシック" charset="0"/>
              </a:rPr>
              <a:t> </a:t>
            </a:r>
            <a:r>
              <a:rPr lang="it-IT" dirty="0" err="1">
                <a:solidFill>
                  <a:srgbClr val="000000"/>
                </a:solidFill>
                <a:latin typeface="Arial" charset="0"/>
                <a:ea typeface="ＭＳ Ｐゴシック" charset="0"/>
                <a:cs typeface="ＭＳ Ｐゴシック" charset="0"/>
              </a:rPr>
              <a:t>now</a:t>
            </a:r>
            <a:r>
              <a:rPr lang="it-IT" dirty="0">
                <a:solidFill>
                  <a:srgbClr val="000000"/>
                </a:solidFill>
                <a:latin typeface="Arial" charset="0"/>
                <a:ea typeface="ＭＳ Ｐゴシック" charset="0"/>
                <a:cs typeface="ＭＳ Ｐゴシック" charset="0"/>
              </a:rPr>
              <a:t> an IUPAP </a:t>
            </a:r>
            <a:r>
              <a:rPr lang="it-IT" dirty="0" err="1">
                <a:solidFill>
                  <a:srgbClr val="000000"/>
                </a:solidFill>
                <a:latin typeface="Arial" charset="0"/>
                <a:ea typeface="ＭＳ Ｐゴシック" charset="0"/>
                <a:cs typeface="ＭＳ Ｐゴシック" charset="0"/>
              </a:rPr>
              <a:t>Working</a:t>
            </a:r>
            <a:r>
              <a:rPr lang="it-IT" dirty="0">
                <a:solidFill>
                  <a:srgbClr val="000000"/>
                </a:solidFill>
                <a:latin typeface="Arial" charset="0"/>
                <a:ea typeface="ＭＳ Ｐゴシック" charset="0"/>
                <a:cs typeface="ＭＳ Ｐゴシック" charset="0"/>
              </a:rPr>
              <a:t> </a:t>
            </a:r>
            <a:r>
              <a:rPr lang="it-IT" dirty="0" err="1" smtClean="0">
                <a:solidFill>
                  <a:srgbClr val="000000"/>
                </a:solidFill>
                <a:latin typeface="Arial" charset="0"/>
                <a:ea typeface="ＭＳ Ｐゴシック" charset="0"/>
                <a:cs typeface="ＭＳ Ｐゴシック" charset="0"/>
              </a:rPr>
              <a:t>group</a:t>
            </a:r>
            <a:r>
              <a:rPr lang="it-IT" dirty="0">
                <a:solidFill>
                  <a:srgbClr val="000000"/>
                </a:solidFill>
                <a:latin typeface="Arial" charset="0"/>
                <a:ea typeface="ＭＳ Ｐゴシック" charset="0"/>
                <a:cs typeface="ＭＳ Ｐゴシック" charset="0"/>
              </a:rPr>
              <a:t> </a:t>
            </a:r>
            <a:r>
              <a:rPr lang="it-IT" dirty="0" smtClean="0">
                <a:solidFill>
                  <a:srgbClr val="000000"/>
                </a:solidFill>
                <a:latin typeface="Arial" charset="0"/>
                <a:ea typeface="ＭＳ Ｐゴシック" charset="0"/>
                <a:cs typeface="ＭＳ Ｐゴシック" charset="0"/>
              </a:rPr>
              <a:t>(</a:t>
            </a:r>
            <a:r>
              <a:rPr lang="it-IT" dirty="0">
                <a:solidFill>
                  <a:srgbClr val="000000"/>
                </a:solidFill>
                <a:latin typeface="Arial" charset="0"/>
                <a:ea typeface="ＭＳ Ｐゴシック" charset="0"/>
                <a:cs typeface="ＭＳ Ｐゴシック" charset="0"/>
              </a:rPr>
              <a:t>WG11)</a:t>
            </a:r>
          </a:p>
          <a:p>
            <a:pPr defTabSz="914400" fontAlgn="base">
              <a:spcBef>
                <a:spcPct val="0"/>
              </a:spcBef>
              <a:spcAft>
                <a:spcPct val="0"/>
              </a:spcAft>
              <a:defRPr/>
            </a:pPr>
            <a:endParaRPr lang="it-IT" sz="1400" dirty="0">
              <a:solidFill>
                <a:srgbClr val="000000"/>
              </a:solidFill>
              <a:latin typeface="Arial" charset="0"/>
              <a:ea typeface="ＭＳ Ｐゴシック" charset="0"/>
              <a:cs typeface="ＭＳ Ｐゴシック" charset="0"/>
            </a:endParaRPr>
          </a:p>
        </p:txBody>
      </p:sp>
      <p:pic>
        <p:nvPicPr>
          <p:cNvPr id="253956" name="Picture 5" descr="B_Barish_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4098" y="4043988"/>
            <a:ext cx="400000" cy="60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7" name="Rettangolo 6"/>
          <p:cNvSpPr>
            <a:spLocks noChangeArrowheads="1"/>
          </p:cNvSpPr>
          <p:nvPr/>
        </p:nvSpPr>
        <p:spPr bwMode="auto">
          <a:xfrm>
            <a:off x="5556250" y="87313"/>
            <a:ext cx="29035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it-IT" smtClean="0">
                <a:solidFill>
                  <a:srgbClr val="FFFFFF"/>
                </a:solidFill>
                <a:latin typeface="Arial" charset="0"/>
                <a:ea typeface="ＭＳ Ｐゴシック" charset="0"/>
                <a:cs typeface="ＭＳ Ｐゴシック" charset="0"/>
              </a:rPr>
              <a:t>https://gwic.ligo.org/</a:t>
            </a:r>
          </a:p>
        </p:txBody>
      </p:sp>
      <p:sp>
        <p:nvSpPr>
          <p:cNvPr id="253958" name="Rettangolo 7"/>
          <p:cNvSpPr>
            <a:spLocks noChangeArrowheads="1"/>
          </p:cNvSpPr>
          <p:nvPr/>
        </p:nvSpPr>
        <p:spPr bwMode="auto">
          <a:xfrm>
            <a:off x="4445000" y="4161989"/>
            <a:ext cx="4249737" cy="942539"/>
          </a:xfrm>
          <a:prstGeom prst="rect">
            <a:avLst/>
          </a:prstGeom>
          <a:noFill/>
          <a:ln w="19050">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it-IT" smtClean="0">
              <a:solidFill>
                <a:srgbClr val="000000"/>
              </a:solidFill>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65961" y="214204"/>
            <a:ext cx="7807180" cy="6463309"/>
          </a:xfrm>
          <a:prstGeom prst="rect">
            <a:avLst/>
          </a:prstGeom>
          <a:noFill/>
        </p:spPr>
        <p:txBody>
          <a:bodyPr wrap="square" rtlCol="0">
            <a:spAutoFit/>
          </a:bodyPr>
          <a:lstStyle/>
          <a:p>
            <a:r>
              <a:rPr lang="en-US" dirty="0"/>
              <a:t>LSC AND VIRGO POLICY ON RELEASING GRAVITATIONAL WAVE TRIGGERS TO THE PUBLIC IN THE ADVANCED DETECTORS ERA</a:t>
            </a:r>
            <a:endParaRPr lang="it-IT" dirty="0"/>
          </a:p>
          <a:p>
            <a:r>
              <a:rPr lang="en-US" dirty="0"/>
              <a:t> </a:t>
            </a:r>
            <a:endParaRPr lang="it-IT" dirty="0"/>
          </a:p>
          <a:p>
            <a:r>
              <a:rPr lang="en-US" dirty="0"/>
              <a:t>The LSC and Virgo recognize the great potential benefits of multi-messenger observations, including rapid electromagnetic follow-up observations of GW triggers. Both Collaborations (the LSC and Virgo) will partner with astronomers to carry out an inclusive observing campaign for potentially interesting GW triggers, with </a:t>
            </a:r>
            <a:r>
              <a:rPr lang="en-US" dirty="0" err="1"/>
              <a:t>MoUs</a:t>
            </a:r>
            <a:r>
              <a:rPr lang="en-US" dirty="0"/>
              <a:t> to ensure coordination and confidentiality of the information. They are open to all requests from interested astronomers or astronomy projects which want to become partners through signing an </a:t>
            </a:r>
            <a:r>
              <a:rPr lang="en-US" dirty="0" err="1"/>
              <a:t>MoU</a:t>
            </a:r>
            <a:r>
              <a:rPr lang="en-US" dirty="0"/>
              <a:t>. They encourage colleagues to help set up and organize this effort in an efficient way to guarantee the best science can be done with gravitational wave triggers. </a:t>
            </a:r>
            <a:endParaRPr lang="it-IT" dirty="0"/>
          </a:p>
          <a:p>
            <a:r>
              <a:rPr lang="en-US" dirty="0"/>
              <a:t> </a:t>
            </a:r>
            <a:endParaRPr lang="it-IT" dirty="0"/>
          </a:p>
          <a:p>
            <a:r>
              <a:rPr lang="en-US" dirty="0"/>
              <a:t>After the published discovery of gravitational waves with data from LSC and/or Virgo detectors, both the LSC and Virgo will begin releasing especially significant triggers promptly to the entire scientific community to enable a wider range of follow-up observations.  This will take effect after the Collaborations have published papers (or a paper) about 4 GW events, at which time a detection rate can be reasonably estimated.  The releases will be done as promptly as possible, within an hour of the detected transient if feasible. Initially, the released triggers will be those which have an estimated false alarm rate smaller than 1 per 100 years.</a:t>
            </a:r>
            <a:endParaRPr lang="it-IT" dirty="0"/>
          </a:p>
          <a:p>
            <a:r>
              <a:rPr lang="en-US" dirty="0"/>
              <a:t> </a:t>
            </a:r>
            <a:endParaRPr lang="it-IT" dirty="0"/>
          </a:p>
        </p:txBody>
      </p:sp>
    </p:spTree>
    <p:extLst>
      <p:ext uri="{BB962C8B-B14F-4D97-AF65-F5344CB8AC3E}">
        <p14:creationId xmlns:p14="http://schemas.microsoft.com/office/powerpoint/2010/main" val="346387411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17586" y="1390110"/>
            <a:ext cx="7824179" cy="3139321"/>
          </a:xfrm>
          <a:prstGeom prst="rect">
            <a:avLst/>
          </a:prstGeom>
          <a:noFill/>
        </p:spPr>
        <p:txBody>
          <a:bodyPr wrap="square" rtlCol="0">
            <a:spAutoFit/>
          </a:bodyPr>
          <a:lstStyle/>
          <a:p>
            <a:r>
              <a:rPr lang="en-US" dirty="0"/>
              <a:t>Partners who have signed an </a:t>
            </a:r>
            <a:r>
              <a:rPr lang="en-US" dirty="0" err="1"/>
              <a:t>MoU</a:t>
            </a:r>
            <a:r>
              <a:rPr lang="en-US" dirty="0"/>
              <a:t> with the LSC and Virgo will have access to GW triggers with a lower significance threshold and/or lower latency, according to the terms of the </a:t>
            </a:r>
            <a:r>
              <a:rPr lang="en-US" dirty="0" err="1"/>
              <a:t>MoU</a:t>
            </a:r>
            <a:r>
              <a:rPr lang="en-US" dirty="0"/>
              <a:t>, in order to carry out a more systematic joint observing campaign and combined interpretation of the results.</a:t>
            </a:r>
            <a:endParaRPr lang="it-IT" dirty="0"/>
          </a:p>
          <a:p>
            <a:r>
              <a:rPr lang="en-US" dirty="0"/>
              <a:t> </a:t>
            </a:r>
            <a:endParaRPr lang="it-IT" dirty="0"/>
          </a:p>
          <a:p>
            <a:r>
              <a:rPr lang="en-US" dirty="0"/>
              <a:t>Throughout the Advanced Detectors era, the LSC and Virgo will release appropriate segments of data from operating detectors corresponding to detected gravitational waves presented in LSC/Virgo authored publications, at the time of the publication, including the first claimed detection of gravitational waves. </a:t>
            </a:r>
            <a:endParaRPr lang="it-IT" dirty="0"/>
          </a:p>
          <a:p>
            <a:endParaRPr lang="it-IT" dirty="0"/>
          </a:p>
        </p:txBody>
      </p:sp>
    </p:spTree>
    <p:extLst>
      <p:ext uri="{BB962C8B-B14F-4D97-AF65-F5344CB8AC3E}">
        <p14:creationId xmlns:p14="http://schemas.microsoft.com/office/powerpoint/2010/main" val="20170085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open.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9614"/>
            <a:ext cx="9144000" cy="4664085"/>
          </a:xfrm>
          <a:prstGeom prst="rect">
            <a:avLst/>
          </a:prstGeom>
        </p:spPr>
      </p:pic>
    </p:spTree>
    <p:extLst>
      <p:ext uri="{BB962C8B-B14F-4D97-AF65-F5344CB8AC3E}">
        <p14:creationId xmlns:p14="http://schemas.microsoft.com/office/powerpoint/2010/main" val="28386124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moumou.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4196"/>
            <a:ext cx="9144000" cy="5053679"/>
          </a:xfrm>
          <a:prstGeom prst="rect">
            <a:avLst/>
          </a:prstGeom>
        </p:spPr>
      </p:pic>
    </p:spTree>
    <p:extLst>
      <p:ext uri="{BB962C8B-B14F-4D97-AF65-F5344CB8AC3E}">
        <p14:creationId xmlns:p14="http://schemas.microsoft.com/office/powerpoint/2010/main" val="1454645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lowenu.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698500"/>
            <a:ext cx="8178800" cy="5105400"/>
          </a:xfrm>
          <a:prstGeom prst="rect">
            <a:avLst/>
          </a:prstGeom>
        </p:spPr>
      </p:pic>
    </p:spTree>
    <p:extLst>
      <p:ext uri="{BB962C8B-B14F-4D97-AF65-F5344CB8AC3E}">
        <p14:creationId xmlns:p14="http://schemas.microsoft.com/office/powerpoint/2010/main" val="14156604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6971" y="872092"/>
            <a:ext cx="8375793" cy="5078314"/>
          </a:xfrm>
          <a:prstGeom prst="rect">
            <a:avLst/>
          </a:prstGeom>
          <a:noFill/>
        </p:spPr>
        <p:txBody>
          <a:bodyPr wrap="square" rtlCol="0">
            <a:spAutoFit/>
          </a:bodyPr>
          <a:lstStyle/>
          <a:p>
            <a:r>
              <a:rPr lang="it-IT" dirty="0"/>
              <a:t> </a:t>
            </a:r>
            <a:r>
              <a:rPr lang="it-IT" dirty="0" err="1"/>
              <a:t>Neutrinos</a:t>
            </a:r>
            <a:r>
              <a:rPr lang="it-IT" dirty="0"/>
              <a:t> </a:t>
            </a:r>
            <a:r>
              <a:rPr lang="it-IT" dirty="0" err="1"/>
              <a:t>meet</a:t>
            </a:r>
            <a:r>
              <a:rPr lang="it-IT" dirty="0"/>
              <a:t> </a:t>
            </a:r>
            <a:r>
              <a:rPr lang="it-IT" dirty="0" err="1" smtClean="0"/>
              <a:t>GravitationalWaves</a:t>
            </a:r>
            <a:r>
              <a:rPr lang="it-IT" dirty="0" smtClean="0"/>
              <a:t>: </a:t>
            </a:r>
            <a:r>
              <a:rPr lang="it-IT" dirty="0" err="1" smtClean="0"/>
              <a:t>Preparing</a:t>
            </a:r>
            <a:r>
              <a:rPr lang="it-IT" dirty="0" smtClean="0"/>
              <a:t> </a:t>
            </a:r>
            <a:r>
              <a:rPr lang="it-IT" dirty="0"/>
              <a:t>for the </a:t>
            </a:r>
            <a:r>
              <a:rPr lang="it-IT" dirty="0" err="1"/>
              <a:t>Next</a:t>
            </a:r>
            <a:r>
              <a:rPr lang="it-IT" dirty="0"/>
              <a:t> </a:t>
            </a:r>
            <a:r>
              <a:rPr lang="it-IT" dirty="0" err="1"/>
              <a:t>Nearby</a:t>
            </a:r>
            <a:r>
              <a:rPr lang="it-IT" dirty="0"/>
              <a:t> Core-</a:t>
            </a:r>
            <a:r>
              <a:rPr lang="it-IT" dirty="0" err="1"/>
              <a:t>Collapse</a:t>
            </a:r>
            <a:r>
              <a:rPr lang="it-IT" dirty="0"/>
              <a:t> </a:t>
            </a:r>
            <a:r>
              <a:rPr lang="it-IT" dirty="0" smtClean="0"/>
              <a:t>Supernova</a:t>
            </a:r>
          </a:p>
          <a:p>
            <a:endParaRPr lang="it-IT" dirty="0"/>
          </a:p>
          <a:p>
            <a:r>
              <a:rPr lang="it-IT" dirty="0" smtClean="0"/>
              <a:t>Memorandum </a:t>
            </a:r>
            <a:r>
              <a:rPr lang="it-IT" dirty="0"/>
              <a:t>of </a:t>
            </a:r>
            <a:r>
              <a:rPr lang="it-IT" dirty="0" err="1"/>
              <a:t>Understanding</a:t>
            </a:r>
            <a:r>
              <a:rPr lang="it-IT" dirty="0"/>
              <a:t> </a:t>
            </a:r>
            <a:r>
              <a:rPr lang="it-IT" dirty="0" err="1"/>
              <a:t>among</a:t>
            </a:r>
            <a:r>
              <a:rPr lang="it-IT" dirty="0"/>
              <a:t> the </a:t>
            </a:r>
            <a:r>
              <a:rPr lang="it-IT" dirty="0" err="1"/>
              <a:t>Borexino</a:t>
            </a:r>
            <a:r>
              <a:rPr lang="it-IT" dirty="0"/>
              <a:t> Collaboration, the </a:t>
            </a:r>
            <a:r>
              <a:rPr lang="it-IT" dirty="0" err="1"/>
              <a:t>IceCube</a:t>
            </a:r>
            <a:r>
              <a:rPr lang="it-IT" dirty="0"/>
              <a:t> Collaboration, the </a:t>
            </a:r>
            <a:r>
              <a:rPr lang="it-IT" dirty="0" smtClean="0"/>
              <a:t>LVD Collaboration </a:t>
            </a:r>
            <a:r>
              <a:rPr lang="it-IT" dirty="0"/>
              <a:t>and the LIGO </a:t>
            </a:r>
            <a:r>
              <a:rPr lang="it-IT" dirty="0" err="1"/>
              <a:t>Scientific</a:t>
            </a:r>
            <a:r>
              <a:rPr lang="it-IT" dirty="0"/>
              <a:t> and VIRGO </a:t>
            </a:r>
            <a:r>
              <a:rPr lang="it-IT" dirty="0" err="1"/>
              <a:t>Collaborations</a:t>
            </a:r>
            <a:endParaRPr lang="it-IT" dirty="0" smtClean="0"/>
          </a:p>
          <a:p>
            <a:endParaRPr lang="it-IT" dirty="0" smtClean="0"/>
          </a:p>
          <a:p>
            <a:endParaRPr lang="it-IT" dirty="0"/>
          </a:p>
          <a:p>
            <a:r>
              <a:rPr lang="it-IT" dirty="0" smtClean="0"/>
              <a:t>In </a:t>
            </a:r>
            <a:r>
              <a:rPr lang="it-IT" dirty="0" err="1"/>
              <a:t>proceeding</a:t>
            </a:r>
            <a:r>
              <a:rPr lang="it-IT" dirty="0"/>
              <a:t> with </a:t>
            </a:r>
            <a:r>
              <a:rPr lang="it-IT" dirty="0" err="1"/>
              <a:t>this</a:t>
            </a:r>
            <a:r>
              <a:rPr lang="it-IT" dirty="0"/>
              <a:t> work, </a:t>
            </a:r>
            <a:r>
              <a:rPr lang="it-IT" dirty="0" err="1"/>
              <a:t>we</a:t>
            </a:r>
            <a:r>
              <a:rPr lang="it-IT" dirty="0"/>
              <a:t> </a:t>
            </a:r>
            <a:r>
              <a:rPr lang="it-IT" dirty="0" smtClean="0"/>
              <a:t>propose </a:t>
            </a:r>
            <a:r>
              <a:rPr lang="it-IT" dirty="0" err="1" smtClean="0"/>
              <a:t>two</a:t>
            </a:r>
            <a:r>
              <a:rPr lang="it-IT" dirty="0" smtClean="0"/>
              <a:t> </a:t>
            </a:r>
            <a:r>
              <a:rPr lang="it-IT" dirty="0" err="1"/>
              <a:t>phases</a:t>
            </a:r>
            <a:r>
              <a:rPr lang="it-IT" dirty="0"/>
              <a:t>: </a:t>
            </a:r>
            <a:endParaRPr lang="it-IT" dirty="0" smtClean="0"/>
          </a:p>
          <a:p>
            <a:endParaRPr lang="it-IT" dirty="0" smtClean="0"/>
          </a:p>
          <a:p>
            <a:r>
              <a:rPr lang="it-IT" dirty="0" err="1" smtClean="0"/>
              <a:t>Phase</a:t>
            </a:r>
            <a:r>
              <a:rPr lang="it-IT" dirty="0" smtClean="0"/>
              <a:t> </a:t>
            </a:r>
            <a:r>
              <a:rPr lang="it-IT" dirty="0"/>
              <a:t>1 (</a:t>
            </a:r>
            <a:r>
              <a:rPr lang="it-IT" dirty="0" err="1"/>
              <a:t>lasting</a:t>
            </a:r>
            <a:r>
              <a:rPr lang="it-IT" dirty="0"/>
              <a:t> 1 </a:t>
            </a:r>
            <a:r>
              <a:rPr lang="it-IT" dirty="0" err="1"/>
              <a:t>year</a:t>
            </a:r>
            <a:r>
              <a:rPr lang="it-IT" dirty="0"/>
              <a:t> and </a:t>
            </a:r>
            <a:r>
              <a:rPr lang="it-IT" dirty="0" err="1"/>
              <a:t>requiring</a:t>
            </a:r>
            <a:r>
              <a:rPr lang="it-IT" dirty="0"/>
              <a:t> 2 FTE spread over multiple </a:t>
            </a:r>
            <a:r>
              <a:rPr lang="it-IT" dirty="0" err="1"/>
              <a:t>contributors</a:t>
            </a:r>
            <a:r>
              <a:rPr lang="it-IT" dirty="0"/>
              <a:t>) </a:t>
            </a:r>
            <a:r>
              <a:rPr lang="it-IT" dirty="0" err="1"/>
              <a:t>will</a:t>
            </a:r>
            <a:r>
              <a:rPr lang="it-IT" dirty="0"/>
              <a:t> </a:t>
            </a:r>
            <a:r>
              <a:rPr lang="it-IT" dirty="0" smtClean="0"/>
              <a:t>focus on </a:t>
            </a:r>
            <a:r>
              <a:rPr lang="it-IT" dirty="0"/>
              <a:t>the </a:t>
            </a:r>
            <a:r>
              <a:rPr lang="it-IT" dirty="0" err="1"/>
              <a:t>preparation</a:t>
            </a:r>
            <a:r>
              <a:rPr lang="it-IT" dirty="0"/>
              <a:t> for the, </a:t>
            </a:r>
            <a:r>
              <a:rPr lang="it-IT" dirty="0" err="1"/>
              <a:t>near</a:t>
            </a:r>
            <a:r>
              <a:rPr lang="it-IT" dirty="0"/>
              <a:t>/sub-</a:t>
            </a:r>
            <a:r>
              <a:rPr lang="it-IT" dirty="0" err="1"/>
              <a:t>threshold</a:t>
            </a:r>
            <a:r>
              <a:rPr lang="it-IT" dirty="0"/>
              <a:t> scenario. </a:t>
            </a:r>
            <a:r>
              <a:rPr lang="it-IT" dirty="0" err="1"/>
              <a:t>As</a:t>
            </a:r>
            <a:r>
              <a:rPr lang="it-IT" dirty="0"/>
              <a:t> an </a:t>
            </a:r>
            <a:r>
              <a:rPr lang="it-IT" dirty="0" err="1"/>
              <a:t>exercise</a:t>
            </a:r>
            <a:r>
              <a:rPr lang="it-IT" dirty="0"/>
              <a:t>, </a:t>
            </a:r>
            <a:r>
              <a:rPr lang="it-IT" dirty="0" err="1"/>
              <a:t>we</a:t>
            </a:r>
            <a:r>
              <a:rPr lang="it-IT" dirty="0"/>
              <a:t> propose to re-</a:t>
            </a:r>
            <a:r>
              <a:rPr lang="it-IT" dirty="0" err="1"/>
              <a:t>analyze</a:t>
            </a:r>
            <a:r>
              <a:rPr lang="it-IT" dirty="0"/>
              <a:t> </a:t>
            </a:r>
            <a:r>
              <a:rPr lang="it-IT" dirty="0" err="1"/>
              <a:t>archival</a:t>
            </a:r>
            <a:r>
              <a:rPr lang="it-IT" dirty="0"/>
              <a:t> </a:t>
            </a:r>
            <a:r>
              <a:rPr lang="it-IT" dirty="0" smtClean="0"/>
              <a:t>data of </a:t>
            </a:r>
            <a:r>
              <a:rPr lang="it-IT" dirty="0"/>
              <a:t>neutrino </a:t>
            </a:r>
            <a:r>
              <a:rPr lang="it-IT" dirty="0" err="1"/>
              <a:t>andGWdetectors</a:t>
            </a:r>
            <a:r>
              <a:rPr lang="it-IT" dirty="0"/>
              <a:t> from 2005 to 2010. </a:t>
            </a:r>
            <a:r>
              <a:rPr lang="it-IT" dirty="0" err="1"/>
              <a:t>We</a:t>
            </a:r>
            <a:r>
              <a:rPr lang="it-IT" dirty="0"/>
              <a:t> </a:t>
            </a:r>
            <a:r>
              <a:rPr lang="it-IT" dirty="0" err="1"/>
              <a:t>will</a:t>
            </a:r>
            <a:r>
              <a:rPr lang="it-IT" dirty="0"/>
              <a:t> </a:t>
            </a:r>
            <a:r>
              <a:rPr lang="it-IT" dirty="0" err="1"/>
              <a:t>aim</a:t>
            </a:r>
            <a:r>
              <a:rPr lang="it-IT" dirty="0"/>
              <a:t> for a conservative false </a:t>
            </a:r>
            <a:r>
              <a:rPr lang="it-IT" dirty="0" err="1"/>
              <a:t>alarm</a:t>
            </a:r>
            <a:r>
              <a:rPr lang="it-IT" dirty="0"/>
              <a:t> rate of 1/</a:t>
            </a:r>
            <a:r>
              <a:rPr lang="it-IT" dirty="0" smtClean="0"/>
              <a:t>1000 </a:t>
            </a:r>
            <a:r>
              <a:rPr lang="it-IT" dirty="0" err="1" smtClean="0"/>
              <a:t>years</a:t>
            </a:r>
            <a:r>
              <a:rPr lang="it-IT" dirty="0" smtClean="0"/>
              <a:t> </a:t>
            </a:r>
            <a:r>
              <a:rPr lang="it-IT" dirty="0"/>
              <a:t>and </a:t>
            </a:r>
            <a:r>
              <a:rPr lang="it-IT" dirty="0" err="1"/>
              <a:t>consider</a:t>
            </a:r>
            <a:r>
              <a:rPr lang="it-IT" dirty="0"/>
              <a:t> </a:t>
            </a:r>
            <a:r>
              <a:rPr lang="it-IT" dirty="0" err="1"/>
              <a:t>two</a:t>
            </a:r>
            <a:r>
              <a:rPr lang="it-IT" dirty="0"/>
              <a:t> (or more) neutrino candidate </a:t>
            </a:r>
            <a:r>
              <a:rPr lang="it-IT" dirty="0" err="1"/>
              <a:t>events</a:t>
            </a:r>
            <a:r>
              <a:rPr lang="it-IT" dirty="0"/>
              <a:t> in 20-second </a:t>
            </a:r>
            <a:r>
              <a:rPr lang="it-IT" dirty="0" err="1"/>
              <a:t>temporal</a:t>
            </a:r>
            <a:r>
              <a:rPr lang="it-IT" dirty="0"/>
              <a:t> </a:t>
            </a:r>
            <a:r>
              <a:rPr lang="it-IT" dirty="0" err="1"/>
              <a:t>coincidence</a:t>
            </a:r>
            <a:r>
              <a:rPr lang="it-IT" dirty="0"/>
              <a:t> with </a:t>
            </a:r>
            <a:r>
              <a:rPr lang="it-IT" dirty="0" err="1" smtClean="0"/>
              <a:t>significant</a:t>
            </a:r>
            <a:r>
              <a:rPr lang="it-IT" dirty="0"/>
              <a:t> </a:t>
            </a:r>
            <a:r>
              <a:rPr lang="it-IT" dirty="0" smtClean="0"/>
              <a:t>GW </a:t>
            </a:r>
            <a:r>
              <a:rPr lang="it-IT" dirty="0" err="1"/>
              <a:t>triggers</a:t>
            </a:r>
            <a:r>
              <a:rPr lang="it-IT" dirty="0"/>
              <a:t>. </a:t>
            </a:r>
            <a:endParaRPr lang="it-IT" dirty="0" smtClean="0"/>
          </a:p>
          <a:p>
            <a:r>
              <a:rPr lang="it-IT" dirty="0" smtClean="0"/>
              <a:t>The </a:t>
            </a:r>
            <a:r>
              <a:rPr lang="it-IT" dirty="0" err="1"/>
              <a:t>results</a:t>
            </a:r>
            <a:r>
              <a:rPr lang="it-IT" dirty="0"/>
              <a:t> of </a:t>
            </a:r>
            <a:r>
              <a:rPr lang="it-IT" dirty="0" err="1"/>
              <a:t>this</a:t>
            </a:r>
            <a:r>
              <a:rPr lang="it-IT" dirty="0"/>
              <a:t> </a:t>
            </a:r>
            <a:r>
              <a:rPr lang="it-IT" dirty="0" err="1"/>
              <a:t>proof</a:t>
            </a:r>
            <a:r>
              <a:rPr lang="it-IT" dirty="0"/>
              <a:t>-of-</a:t>
            </a:r>
            <a:r>
              <a:rPr lang="it-IT" dirty="0" err="1"/>
              <a:t>principle</a:t>
            </a:r>
            <a:r>
              <a:rPr lang="it-IT" dirty="0"/>
              <a:t> joint </a:t>
            </a:r>
            <a:r>
              <a:rPr lang="it-IT" dirty="0" err="1"/>
              <a:t>analysis</a:t>
            </a:r>
            <a:r>
              <a:rPr lang="it-IT" dirty="0"/>
              <a:t> </a:t>
            </a:r>
            <a:r>
              <a:rPr lang="it-IT" dirty="0" err="1"/>
              <a:t>will</a:t>
            </a:r>
            <a:r>
              <a:rPr lang="it-IT" dirty="0"/>
              <a:t> be </a:t>
            </a:r>
            <a:r>
              <a:rPr lang="it-IT" dirty="0" err="1"/>
              <a:t>presented</a:t>
            </a:r>
            <a:r>
              <a:rPr lang="it-IT" dirty="0"/>
              <a:t> to the </a:t>
            </a:r>
            <a:r>
              <a:rPr lang="it-IT" dirty="0" err="1" smtClean="0"/>
              <a:t>participating</a:t>
            </a:r>
            <a:r>
              <a:rPr lang="it-IT" dirty="0"/>
              <a:t> </a:t>
            </a:r>
            <a:r>
              <a:rPr lang="it-IT" dirty="0" err="1" smtClean="0"/>
              <a:t>collaborations</a:t>
            </a:r>
            <a:r>
              <a:rPr lang="it-IT" dirty="0" smtClean="0"/>
              <a:t> </a:t>
            </a:r>
            <a:r>
              <a:rPr lang="it-IT" dirty="0" err="1"/>
              <a:t>who</a:t>
            </a:r>
            <a:r>
              <a:rPr lang="it-IT" dirty="0"/>
              <a:t> </a:t>
            </a:r>
            <a:r>
              <a:rPr lang="it-IT" dirty="0" err="1"/>
              <a:t>will</a:t>
            </a:r>
            <a:r>
              <a:rPr lang="it-IT" dirty="0"/>
              <a:t> decide on the </a:t>
            </a:r>
            <a:r>
              <a:rPr lang="it-IT" dirty="0" err="1"/>
              <a:t>publication</a:t>
            </a:r>
            <a:r>
              <a:rPr lang="it-IT" dirty="0"/>
              <a:t> of a joint </a:t>
            </a:r>
            <a:r>
              <a:rPr lang="it-IT" dirty="0" err="1"/>
              <a:t>paper</a:t>
            </a:r>
            <a:r>
              <a:rPr lang="it-IT" dirty="0"/>
              <a:t>. </a:t>
            </a:r>
            <a:endParaRPr lang="it-IT" dirty="0" smtClean="0"/>
          </a:p>
          <a:p>
            <a:endParaRPr lang="it-IT" dirty="0"/>
          </a:p>
          <a:p>
            <a:endParaRPr lang="it-IT" dirty="0"/>
          </a:p>
        </p:txBody>
      </p:sp>
    </p:spTree>
    <p:extLst>
      <p:ext uri="{BB962C8B-B14F-4D97-AF65-F5344CB8AC3E}">
        <p14:creationId xmlns:p14="http://schemas.microsoft.com/office/powerpoint/2010/main" val="17733004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31089" y="1185005"/>
            <a:ext cx="7799293" cy="4801315"/>
          </a:xfrm>
          <a:prstGeom prst="rect">
            <a:avLst/>
          </a:prstGeom>
          <a:noFill/>
        </p:spPr>
        <p:txBody>
          <a:bodyPr wrap="square" rtlCol="0">
            <a:spAutoFit/>
          </a:bodyPr>
          <a:lstStyle/>
          <a:p>
            <a:r>
              <a:rPr lang="it-IT" dirty="0"/>
              <a:t>In </a:t>
            </a:r>
            <a:r>
              <a:rPr lang="it-IT" dirty="0" err="1"/>
              <a:t>Phase</a:t>
            </a:r>
            <a:r>
              <a:rPr lang="it-IT" dirty="0"/>
              <a:t> 2, (</a:t>
            </a:r>
            <a:r>
              <a:rPr lang="it-IT" dirty="0" err="1"/>
              <a:t>lasting</a:t>
            </a:r>
            <a:r>
              <a:rPr lang="it-IT" dirty="0"/>
              <a:t> 2 </a:t>
            </a:r>
            <a:r>
              <a:rPr lang="it-IT" dirty="0" err="1"/>
              <a:t>years</a:t>
            </a:r>
            <a:r>
              <a:rPr lang="it-IT" dirty="0"/>
              <a:t> and </a:t>
            </a:r>
            <a:r>
              <a:rPr lang="it-IT" dirty="0" err="1"/>
              <a:t>spreading</a:t>
            </a:r>
            <a:r>
              <a:rPr lang="it-IT" dirty="0"/>
              <a:t> 2 FTE spread over multiple </a:t>
            </a:r>
            <a:r>
              <a:rPr lang="it-IT" dirty="0" err="1"/>
              <a:t>contributors</a:t>
            </a:r>
            <a:r>
              <a:rPr lang="it-IT" dirty="0"/>
              <a:t>) </a:t>
            </a:r>
            <a:r>
              <a:rPr lang="it-IT" dirty="0" err="1"/>
              <a:t>based</a:t>
            </a:r>
            <a:r>
              <a:rPr lang="it-IT" dirty="0"/>
              <a:t> on the </a:t>
            </a:r>
            <a:r>
              <a:rPr lang="it-IT" dirty="0" err="1"/>
              <a:t>experience</a:t>
            </a:r>
            <a:r>
              <a:rPr lang="it-IT" dirty="0"/>
              <a:t> </a:t>
            </a:r>
            <a:r>
              <a:rPr lang="it-IT" dirty="0" err="1"/>
              <a:t>gained</a:t>
            </a:r>
            <a:r>
              <a:rPr lang="it-IT" dirty="0"/>
              <a:t> in </a:t>
            </a:r>
            <a:r>
              <a:rPr lang="it-IT" dirty="0" err="1"/>
              <a:t>Phase</a:t>
            </a:r>
            <a:r>
              <a:rPr lang="it-IT" dirty="0"/>
              <a:t> 1, </a:t>
            </a:r>
            <a:r>
              <a:rPr lang="it-IT" dirty="0" err="1"/>
              <a:t>we</a:t>
            </a:r>
            <a:r>
              <a:rPr lang="it-IT" dirty="0"/>
              <a:t> </a:t>
            </a:r>
            <a:r>
              <a:rPr lang="it-IT" dirty="0" err="1"/>
              <a:t>will</a:t>
            </a:r>
            <a:r>
              <a:rPr lang="it-IT" dirty="0"/>
              <a:t> </a:t>
            </a:r>
            <a:r>
              <a:rPr lang="it-IT" dirty="0" err="1"/>
              <a:t>prepare</a:t>
            </a:r>
            <a:r>
              <a:rPr lang="it-IT" dirty="0"/>
              <a:t> for joint</a:t>
            </a:r>
          </a:p>
          <a:p>
            <a:r>
              <a:rPr lang="it-IT" dirty="0" err="1"/>
              <a:t>deep</a:t>
            </a:r>
            <a:r>
              <a:rPr lang="it-IT" dirty="0"/>
              <a:t> </a:t>
            </a:r>
            <a:r>
              <a:rPr lang="it-IT" dirty="0" err="1"/>
              <a:t>searches</a:t>
            </a:r>
            <a:r>
              <a:rPr lang="it-IT" dirty="0"/>
              <a:t> and integrate </a:t>
            </a:r>
            <a:r>
              <a:rPr lang="it-IT" dirty="0" err="1"/>
              <a:t>low-latency</a:t>
            </a:r>
            <a:r>
              <a:rPr lang="it-IT" dirty="0"/>
              <a:t> neutrino and GW </a:t>
            </a:r>
            <a:r>
              <a:rPr lang="it-IT" dirty="0" err="1"/>
              <a:t>triggering</a:t>
            </a:r>
            <a:r>
              <a:rPr lang="it-IT" dirty="0"/>
              <a:t> </a:t>
            </a:r>
            <a:r>
              <a:rPr lang="it-IT" dirty="0" err="1"/>
              <a:t>through</a:t>
            </a:r>
            <a:r>
              <a:rPr lang="it-IT" dirty="0"/>
              <a:t> the </a:t>
            </a:r>
            <a:r>
              <a:rPr lang="it-IT" dirty="0" err="1"/>
              <a:t>SuperNova</a:t>
            </a:r>
            <a:r>
              <a:rPr lang="it-IT" dirty="0"/>
              <a:t> </a:t>
            </a:r>
            <a:r>
              <a:rPr lang="it-IT" dirty="0" err="1"/>
              <a:t>EarlyWarning</a:t>
            </a:r>
            <a:r>
              <a:rPr lang="it-IT" dirty="0"/>
              <a:t> System (SNEWS) in the </a:t>
            </a:r>
            <a:r>
              <a:rPr lang="it-IT" dirty="0" err="1"/>
              <a:t>advanced</a:t>
            </a:r>
            <a:r>
              <a:rPr lang="it-IT" dirty="0"/>
              <a:t> GW detector era. </a:t>
            </a:r>
            <a:r>
              <a:rPr lang="it-IT" dirty="0" err="1"/>
              <a:t>We</a:t>
            </a:r>
            <a:r>
              <a:rPr lang="it-IT" dirty="0"/>
              <a:t> </a:t>
            </a:r>
            <a:r>
              <a:rPr lang="it-IT" dirty="0" err="1"/>
              <a:t>will</a:t>
            </a:r>
            <a:r>
              <a:rPr lang="it-IT" dirty="0"/>
              <a:t> </a:t>
            </a:r>
            <a:r>
              <a:rPr lang="it-IT" dirty="0" err="1"/>
              <a:t>also</a:t>
            </a:r>
            <a:r>
              <a:rPr lang="it-IT" dirty="0"/>
              <a:t> </a:t>
            </a:r>
            <a:r>
              <a:rPr lang="it-IT" dirty="0" err="1"/>
              <a:t>prepare</a:t>
            </a:r>
            <a:r>
              <a:rPr lang="it-IT" dirty="0"/>
              <a:t> for the </a:t>
            </a:r>
            <a:r>
              <a:rPr lang="it-IT" dirty="0" err="1"/>
              <a:t>nearby</a:t>
            </a:r>
            <a:r>
              <a:rPr lang="it-IT" dirty="0"/>
              <a:t>, high-</a:t>
            </a:r>
            <a:r>
              <a:rPr lang="it-IT" dirty="0" err="1"/>
              <a:t>statistics</a:t>
            </a:r>
            <a:r>
              <a:rPr lang="it-IT" dirty="0"/>
              <a:t> scenario (2) by </a:t>
            </a:r>
            <a:r>
              <a:rPr lang="it-IT" dirty="0" err="1"/>
              <a:t>developing</a:t>
            </a:r>
            <a:r>
              <a:rPr lang="it-IT" dirty="0"/>
              <a:t> </a:t>
            </a:r>
            <a:r>
              <a:rPr lang="it-IT" dirty="0" err="1"/>
              <a:t>integrated</a:t>
            </a:r>
            <a:r>
              <a:rPr lang="it-IT" dirty="0"/>
              <a:t> neutrino and GW </a:t>
            </a:r>
            <a:r>
              <a:rPr lang="it-IT" dirty="0" err="1"/>
              <a:t>parameter</a:t>
            </a:r>
            <a:r>
              <a:rPr lang="it-IT" dirty="0"/>
              <a:t> </a:t>
            </a:r>
            <a:r>
              <a:rPr lang="it-IT" dirty="0" err="1"/>
              <a:t>estimation</a:t>
            </a:r>
            <a:r>
              <a:rPr lang="it-IT" dirty="0"/>
              <a:t> </a:t>
            </a:r>
            <a:r>
              <a:rPr lang="it-IT" dirty="0" err="1"/>
              <a:t>approaches</a:t>
            </a:r>
            <a:r>
              <a:rPr lang="it-IT" dirty="0"/>
              <a:t> </a:t>
            </a:r>
            <a:r>
              <a:rPr lang="it-IT" dirty="0" err="1"/>
              <a:t>that</a:t>
            </a:r>
            <a:r>
              <a:rPr lang="it-IT" dirty="0"/>
              <a:t> </a:t>
            </a:r>
            <a:r>
              <a:rPr lang="it-IT" dirty="0" err="1"/>
              <a:t>will</a:t>
            </a:r>
            <a:r>
              <a:rPr lang="it-IT" dirty="0"/>
              <a:t> </a:t>
            </a:r>
            <a:r>
              <a:rPr lang="it-IT" dirty="0" err="1"/>
              <a:t>allow</a:t>
            </a:r>
            <a:r>
              <a:rPr lang="it-IT" dirty="0"/>
              <a:t> </a:t>
            </a:r>
            <a:r>
              <a:rPr lang="it-IT" dirty="0" err="1"/>
              <a:t>determination</a:t>
            </a:r>
            <a:r>
              <a:rPr lang="it-IT" dirty="0"/>
              <a:t> of core-</a:t>
            </a:r>
            <a:r>
              <a:rPr lang="it-IT" dirty="0" err="1"/>
              <a:t>collapse</a:t>
            </a:r>
            <a:r>
              <a:rPr lang="it-IT" dirty="0"/>
              <a:t> supernova </a:t>
            </a:r>
            <a:r>
              <a:rPr lang="it-IT" dirty="0" err="1"/>
              <a:t>physics</a:t>
            </a:r>
            <a:r>
              <a:rPr lang="it-IT" dirty="0"/>
              <a:t> by </a:t>
            </a:r>
            <a:r>
              <a:rPr lang="it-IT" dirty="0" err="1"/>
              <a:t>combining</a:t>
            </a:r>
            <a:r>
              <a:rPr lang="it-IT" dirty="0"/>
              <a:t> neutrino and GW information</a:t>
            </a:r>
            <a:r>
              <a:rPr lang="it-IT" dirty="0" smtClean="0"/>
              <a:t>.</a:t>
            </a:r>
          </a:p>
          <a:p>
            <a:endParaRPr lang="it-IT" dirty="0"/>
          </a:p>
          <a:p>
            <a:endParaRPr lang="it-IT" dirty="0"/>
          </a:p>
          <a:p>
            <a:r>
              <a:rPr lang="it-IT" dirty="0" smtClean="0"/>
              <a:t>The </a:t>
            </a:r>
            <a:r>
              <a:rPr lang="it-IT" dirty="0" err="1"/>
              <a:t>details</a:t>
            </a:r>
            <a:r>
              <a:rPr lang="it-IT" dirty="0"/>
              <a:t> of data </a:t>
            </a:r>
            <a:r>
              <a:rPr lang="it-IT" dirty="0" err="1"/>
              <a:t>access</a:t>
            </a:r>
            <a:r>
              <a:rPr lang="it-IT" dirty="0"/>
              <a:t>, </a:t>
            </a:r>
            <a:r>
              <a:rPr lang="it-IT" dirty="0" err="1"/>
              <a:t>working</a:t>
            </a:r>
            <a:r>
              <a:rPr lang="it-IT" dirty="0"/>
              <a:t> </a:t>
            </a:r>
            <a:r>
              <a:rPr lang="it-IT" dirty="0" err="1"/>
              <a:t>group</a:t>
            </a:r>
            <a:r>
              <a:rPr lang="it-IT" dirty="0"/>
              <a:t> </a:t>
            </a:r>
            <a:r>
              <a:rPr lang="it-IT" dirty="0" err="1"/>
              <a:t>organization</a:t>
            </a:r>
            <a:r>
              <a:rPr lang="it-IT" dirty="0"/>
              <a:t>, </a:t>
            </a:r>
            <a:r>
              <a:rPr lang="it-IT" dirty="0" err="1"/>
              <a:t>membership</a:t>
            </a:r>
            <a:r>
              <a:rPr lang="it-IT" dirty="0"/>
              <a:t> and </a:t>
            </a:r>
            <a:r>
              <a:rPr lang="it-IT" dirty="0" err="1"/>
              <a:t>paper</a:t>
            </a:r>
            <a:r>
              <a:rPr lang="it-IT" dirty="0"/>
              <a:t> </a:t>
            </a:r>
            <a:r>
              <a:rPr lang="it-IT" dirty="0" err="1"/>
              <a:t>publication</a:t>
            </a:r>
            <a:r>
              <a:rPr lang="it-IT" dirty="0"/>
              <a:t> </a:t>
            </a:r>
            <a:r>
              <a:rPr lang="it-IT" dirty="0" err="1"/>
              <a:t>will</a:t>
            </a:r>
            <a:r>
              <a:rPr lang="it-IT" dirty="0"/>
              <a:t> be </a:t>
            </a:r>
            <a:r>
              <a:rPr lang="it-IT" dirty="0" err="1"/>
              <a:t>specified</a:t>
            </a:r>
            <a:r>
              <a:rPr lang="it-IT" dirty="0"/>
              <a:t> </a:t>
            </a:r>
            <a:r>
              <a:rPr lang="it-IT" dirty="0" err="1"/>
              <a:t>at</a:t>
            </a:r>
            <a:r>
              <a:rPr lang="it-IT" dirty="0"/>
              <a:t> a </a:t>
            </a:r>
            <a:r>
              <a:rPr lang="it-IT" dirty="0" err="1"/>
              <a:t>later</a:t>
            </a:r>
            <a:r>
              <a:rPr lang="it-IT" dirty="0"/>
              <a:t> time </a:t>
            </a:r>
            <a:r>
              <a:rPr lang="it-IT" dirty="0" err="1"/>
              <a:t>through</a:t>
            </a:r>
            <a:r>
              <a:rPr lang="it-IT" dirty="0"/>
              <a:t> a Memorandum of </a:t>
            </a:r>
            <a:r>
              <a:rPr lang="it-IT" dirty="0" err="1"/>
              <a:t>Understanding</a:t>
            </a:r>
            <a:r>
              <a:rPr lang="it-IT" dirty="0"/>
              <a:t> (</a:t>
            </a:r>
            <a:r>
              <a:rPr lang="it-IT" dirty="0" err="1"/>
              <a:t>MoU</a:t>
            </a:r>
            <a:r>
              <a:rPr lang="it-IT" dirty="0"/>
              <a:t>) </a:t>
            </a:r>
            <a:r>
              <a:rPr lang="it-IT" dirty="0" err="1"/>
              <a:t>among</a:t>
            </a:r>
            <a:r>
              <a:rPr lang="it-IT" dirty="0"/>
              <a:t> </a:t>
            </a:r>
            <a:r>
              <a:rPr lang="it-IT" dirty="0" err="1"/>
              <a:t>participants</a:t>
            </a:r>
            <a:r>
              <a:rPr lang="it-IT" dirty="0"/>
              <a:t>. In general, </a:t>
            </a:r>
            <a:r>
              <a:rPr lang="it-IT" dirty="0" err="1"/>
              <a:t>we</a:t>
            </a:r>
            <a:r>
              <a:rPr lang="it-IT" dirty="0"/>
              <a:t> </a:t>
            </a:r>
            <a:r>
              <a:rPr lang="it-IT" dirty="0" err="1"/>
              <a:t>expect</a:t>
            </a:r>
            <a:r>
              <a:rPr lang="it-IT" dirty="0"/>
              <a:t> </a:t>
            </a:r>
            <a:r>
              <a:rPr lang="it-IT" dirty="0" err="1"/>
              <a:t>any</a:t>
            </a:r>
            <a:r>
              <a:rPr lang="it-IT" dirty="0"/>
              <a:t> data </a:t>
            </a:r>
            <a:r>
              <a:rPr lang="it-IT" dirty="0" err="1"/>
              <a:t>exchanged</a:t>
            </a:r>
            <a:r>
              <a:rPr lang="it-IT" dirty="0"/>
              <a:t> </a:t>
            </a:r>
            <a:r>
              <a:rPr lang="it-IT" dirty="0" err="1"/>
              <a:t>as</a:t>
            </a:r>
            <a:r>
              <a:rPr lang="it-IT" dirty="0"/>
              <a:t> part of </a:t>
            </a:r>
            <a:r>
              <a:rPr lang="it-IT" dirty="0" err="1"/>
              <a:t>this</a:t>
            </a:r>
            <a:r>
              <a:rPr lang="it-IT" dirty="0"/>
              <a:t> </a:t>
            </a:r>
            <a:r>
              <a:rPr lang="it-IT" dirty="0" err="1"/>
              <a:t>effort</a:t>
            </a:r>
            <a:r>
              <a:rPr lang="it-IT" dirty="0"/>
              <a:t> to be </a:t>
            </a:r>
            <a:r>
              <a:rPr lang="it-IT" dirty="0" err="1"/>
              <a:t>analyzed</a:t>
            </a:r>
            <a:r>
              <a:rPr lang="it-IT" dirty="0"/>
              <a:t> </a:t>
            </a:r>
            <a:r>
              <a:rPr lang="it-IT" dirty="0" err="1"/>
              <a:t>only</a:t>
            </a:r>
            <a:r>
              <a:rPr lang="it-IT" dirty="0"/>
              <a:t> for the </a:t>
            </a:r>
            <a:r>
              <a:rPr lang="it-IT" dirty="0" err="1"/>
              <a:t>purpose</a:t>
            </a:r>
            <a:r>
              <a:rPr lang="it-IT" dirty="0"/>
              <a:t> of </a:t>
            </a:r>
            <a:r>
              <a:rPr lang="it-IT" dirty="0" err="1"/>
              <a:t>carrying</a:t>
            </a:r>
            <a:r>
              <a:rPr lang="it-IT" dirty="0"/>
              <a:t> out the joint </a:t>
            </a:r>
            <a:r>
              <a:rPr lang="it-IT" dirty="0" err="1"/>
              <a:t>scientific</a:t>
            </a:r>
            <a:r>
              <a:rPr lang="it-IT" dirty="0"/>
              <a:t> </a:t>
            </a:r>
            <a:r>
              <a:rPr lang="it-IT" dirty="0" err="1" smtClean="0"/>
              <a:t>goals</a:t>
            </a:r>
            <a:r>
              <a:rPr lang="it-IT" dirty="0" smtClean="0"/>
              <a:t> </a:t>
            </a:r>
            <a:r>
              <a:rPr lang="it-IT" dirty="0" err="1" smtClean="0"/>
              <a:t>outlined</a:t>
            </a:r>
            <a:r>
              <a:rPr lang="it-IT" dirty="0" smtClean="0"/>
              <a:t> </a:t>
            </a:r>
            <a:r>
              <a:rPr lang="it-IT" dirty="0"/>
              <a:t>in </a:t>
            </a:r>
            <a:r>
              <a:rPr lang="it-IT" dirty="0" err="1"/>
              <a:t>this</a:t>
            </a:r>
            <a:r>
              <a:rPr lang="it-IT" dirty="0"/>
              <a:t> </a:t>
            </a:r>
            <a:r>
              <a:rPr lang="it-IT" dirty="0" err="1"/>
              <a:t>proposal</a:t>
            </a:r>
            <a:r>
              <a:rPr lang="it-IT" dirty="0"/>
              <a:t>. No </a:t>
            </a:r>
            <a:r>
              <a:rPr lang="it-IT" dirty="0" err="1"/>
              <a:t>sharing</a:t>
            </a:r>
            <a:r>
              <a:rPr lang="it-IT" dirty="0"/>
              <a:t> of </a:t>
            </a:r>
            <a:r>
              <a:rPr lang="it-IT" dirty="0" err="1"/>
              <a:t>these</a:t>
            </a:r>
            <a:r>
              <a:rPr lang="it-IT" dirty="0"/>
              <a:t> data (in </a:t>
            </a:r>
            <a:r>
              <a:rPr lang="it-IT" dirty="0" err="1"/>
              <a:t>raw</a:t>
            </a:r>
            <a:r>
              <a:rPr lang="it-IT" dirty="0"/>
              <a:t> or </a:t>
            </a:r>
            <a:r>
              <a:rPr lang="it-IT" dirty="0" err="1"/>
              <a:t>derived</a:t>
            </a:r>
            <a:r>
              <a:rPr lang="it-IT" dirty="0"/>
              <a:t> </a:t>
            </a:r>
            <a:r>
              <a:rPr lang="it-IT" dirty="0" err="1"/>
              <a:t>form</a:t>
            </a:r>
            <a:r>
              <a:rPr lang="it-IT" dirty="0"/>
              <a:t>) </a:t>
            </a:r>
            <a:r>
              <a:rPr lang="it-IT" dirty="0" err="1"/>
              <a:t>outside</a:t>
            </a:r>
            <a:r>
              <a:rPr lang="it-IT" dirty="0"/>
              <a:t> the joint </a:t>
            </a:r>
            <a:r>
              <a:rPr lang="it-IT" dirty="0" err="1"/>
              <a:t>working</a:t>
            </a:r>
            <a:r>
              <a:rPr lang="it-IT" dirty="0"/>
              <a:t> </a:t>
            </a:r>
            <a:r>
              <a:rPr lang="it-IT" dirty="0" err="1"/>
              <a:t>group</a:t>
            </a:r>
            <a:r>
              <a:rPr lang="it-IT" dirty="0"/>
              <a:t> </a:t>
            </a:r>
            <a:r>
              <a:rPr lang="it-IT" dirty="0" err="1"/>
              <a:t>will</a:t>
            </a:r>
            <a:r>
              <a:rPr lang="it-IT" dirty="0"/>
              <a:t> be </a:t>
            </a:r>
            <a:r>
              <a:rPr lang="it-IT" dirty="0" err="1"/>
              <a:t>permitted</a:t>
            </a:r>
            <a:r>
              <a:rPr lang="it-IT" dirty="0"/>
              <a:t>.</a:t>
            </a:r>
          </a:p>
          <a:p>
            <a:endParaRPr lang="it-IT" dirty="0"/>
          </a:p>
        </p:txBody>
      </p:sp>
    </p:spTree>
    <p:extLst>
      <p:ext uri="{BB962C8B-B14F-4D97-AF65-F5344CB8AC3E}">
        <p14:creationId xmlns:p14="http://schemas.microsoft.com/office/powerpoint/2010/main" val="38029791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opendata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214" y="1814561"/>
            <a:ext cx="7583047" cy="4989711"/>
          </a:xfrm>
          <a:prstGeom prst="rect">
            <a:avLst/>
          </a:prstGeom>
        </p:spPr>
      </p:pic>
      <p:pic>
        <p:nvPicPr>
          <p:cNvPr id="4" name="Immagine 3" descr="opendata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591108" cy="1915813"/>
          </a:xfrm>
          <a:prstGeom prst="rect">
            <a:avLst/>
          </a:prstGeom>
        </p:spPr>
      </p:pic>
      <p:sp>
        <p:nvSpPr>
          <p:cNvPr id="6" name="CasellaDiTesto 5"/>
          <p:cNvSpPr txBox="1"/>
          <p:nvPr/>
        </p:nvSpPr>
        <p:spPr>
          <a:xfrm>
            <a:off x="4966542" y="7077"/>
            <a:ext cx="4177458" cy="646331"/>
          </a:xfrm>
          <a:prstGeom prst="rect">
            <a:avLst/>
          </a:prstGeom>
          <a:noFill/>
        </p:spPr>
        <p:txBody>
          <a:bodyPr wrap="none" rtlCol="0">
            <a:spAutoFit/>
          </a:bodyPr>
          <a:lstStyle/>
          <a:p>
            <a:r>
              <a:rPr lang="it-IT" dirty="0">
                <a:hlinkClick r:id="rId4"/>
              </a:rPr>
              <a:t>http://www.ligo.caltech.edu/gwodw2011/</a:t>
            </a:r>
            <a:endParaRPr lang="it-IT" dirty="0"/>
          </a:p>
          <a:p>
            <a:endParaRPr lang="it-IT" dirty="0"/>
          </a:p>
        </p:txBody>
      </p:sp>
    </p:spTree>
    <p:extLst>
      <p:ext uri="{BB962C8B-B14F-4D97-AF65-F5344CB8AC3E}">
        <p14:creationId xmlns:p14="http://schemas.microsoft.com/office/powerpoint/2010/main" val="3134793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34471" y="569371"/>
            <a:ext cx="9009529" cy="338554"/>
          </a:xfrm>
          <a:prstGeom prst="rect">
            <a:avLst/>
          </a:prstGeom>
          <a:noFill/>
        </p:spPr>
        <p:txBody>
          <a:bodyPr wrap="square" rtlCol="0">
            <a:spAutoFit/>
          </a:bodyPr>
          <a:lstStyle/>
          <a:p>
            <a:r>
              <a:rPr lang="it-IT" sz="1600" dirty="0" err="1"/>
              <a:t>https</a:t>
            </a:r>
            <a:r>
              <a:rPr lang="it-IT" sz="1600" dirty="0"/>
              <a:t>://</a:t>
            </a:r>
            <a:r>
              <a:rPr lang="it-IT" sz="1600" dirty="0" err="1"/>
              <a:t>docs.google.com</a:t>
            </a:r>
            <a:r>
              <a:rPr lang="it-IT" sz="1600" dirty="0"/>
              <a:t>/spreadsheet/</a:t>
            </a:r>
            <a:r>
              <a:rPr lang="it-IT" sz="1600" dirty="0" err="1"/>
              <a:t>viewform?formkey</a:t>
            </a:r>
            <a:r>
              <a:rPr lang="it-IT" sz="1600" dirty="0"/>
              <a:t>=dFJuS1d4UlNiLW9Wdm5OQTJKWFE4ekE6MQ</a:t>
            </a:r>
          </a:p>
        </p:txBody>
      </p:sp>
      <p:pic>
        <p:nvPicPr>
          <p:cNvPr id="3" name="Immagine 2" descr="opdat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6619" y="1226339"/>
            <a:ext cx="5853911" cy="5558665"/>
          </a:xfrm>
          <a:prstGeom prst="rect">
            <a:avLst/>
          </a:prstGeom>
        </p:spPr>
      </p:pic>
    </p:spTree>
    <p:extLst>
      <p:ext uri="{BB962C8B-B14F-4D97-AF65-F5344CB8AC3E}">
        <p14:creationId xmlns:p14="http://schemas.microsoft.com/office/powerpoint/2010/main" val="652228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500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Immagine 1" descr="gwic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0800"/>
            <a:ext cx="46228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2" name="Immagine 2" descr="gwic2.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81500" y="609600"/>
            <a:ext cx="47625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26" name="Picture 11" descr="Nautilus-FR0054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94513" y="6181725"/>
            <a:ext cx="995362"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27" name="CasellaDiTesto 1"/>
          <p:cNvSpPr txBox="1">
            <a:spLocks noChangeArrowheads="1"/>
          </p:cNvSpPr>
          <p:nvPr/>
        </p:nvSpPr>
        <p:spPr bwMode="auto">
          <a:xfrm>
            <a:off x="7886700" y="6350000"/>
            <a:ext cx="504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it-IT" sz="1200" smtClean="0">
                <a:solidFill>
                  <a:srgbClr val="C21CB9"/>
                </a:solidFill>
              </a:rPr>
              <a:t>Bars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827088" y="1112838"/>
            <a:ext cx="7239000" cy="731837"/>
          </a:xfrm>
        </p:spPr>
        <p:txBody>
          <a:bodyPr/>
          <a:lstStyle/>
          <a:p>
            <a:pPr eaLnBrk="1" hangingPunct="1">
              <a:defRPr/>
            </a:pPr>
            <a:r>
              <a:rPr lang="en-US" sz="3200" dirty="0" smtClean="0">
                <a:latin typeface="Helvetica" charset="0"/>
                <a:cs typeface="+mj-cs"/>
              </a:rPr>
              <a:t>Results from Initial Detectors:</a:t>
            </a:r>
            <a:br>
              <a:rPr lang="en-US" sz="3200" dirty="0" smtClean="0">
                <a:latin typeface="Helvetica" charset="0"/>
                <a:cs typeface="+mj-cs"/>
              </a:rPr>
            </a:br>
            <a:r>
              <a:rPr lang="en-US" sz="3200" dirty="0" smtClean="0">
                <a:latin typeface="Helvetica" charset="0"/>
                <a:cs typeface="+mj-cs"/>
              </a:rPr>
              <a:t>Some highlights from LIGO and Virgo</a:t>
            </a:r>
          </a:p>
        </p:txBody>
      </p:sp>
      <p:sp>
        <p:nvSpPr>
          <p:cNvPr id="3" name="Content Placeholder 2"/>
          <p:cNvSpPr>
            <a:spLocks noGrp="1"/>
          </p:cNvSpPr>
          <p:nvPr>
            <p:ph idx="1"/>
          </p:nvPr>
        </p:nvSpPr>
        <p:spPr>
          <a:xfrm>
            <a:off x="685800" y="2224088"/>
            <a:ext cx="8077200" cy="4084637"/>
          </a:xfrm>
        </p:spPr>
        <p:txBody>
          <a:bodyPr/>
          <a:lstStyle/>
          <a:p>
            <a:pPr marL="0" indent="0" eaLnBrk="1" hangingPunct="1">
              <a:buFontTx/>
              <a:buNone/>
              <a:defRPr/>
            </a:pPr>
            <a:r>
              <a:rPr lang="en-US" sz="2000" dirty="0" smtClean="0">
                <a:cs typeface="+mn-cs"/>
              </a:rPr>
              <a:t>Several ~year long science data runs by LIGO and Virgo </a:t>
            </a:r>
            <a:br>
              <a:rPr lang="en-US" sz="2000" dirty="0" smtClean="0">
                <a:cs typeface="+mn-cs"/>
              </a:rPr>
            </a:br>
            <a:r>
              <a:rPr lang="en-US" sz="2000" dirty="0" smtClean="0">
                <a:cs typeface="+mn-cs"/>
              </a:rPr>
              <a:t>	Since 2007 all data analyzed jointly</a:t>
            </a:r>
            <a:endParaRPr lang="en-US" sz="2000" dirty="0">
              <a:cs typeface="+mn-cs"/>
            </a:endParaRPr>
          </a:p>
          <a:p>
            <a:pPr marL="0" indent="0" eaLnBrk="1" hangingPunct="1">
              <a:buFontTx/>
              <a:buNone/>
              <a:defRPr/>
            </a:pPr>
            <a:endParaRPr lang="en-US" sz="2000" dirty="0" smtClean="0">
              <a:cs typeface="+mn-cs"/>
            </a:endParaRPr>
          </a:p>
          <a:p>
            <a:pPr eaLnBrk="1" hangingPunct="1">
              <a:defRPr/>
            </a:pPr>
            <a:r>
              <a:rPr lang="en-US" sz="2000" dirty="0" smtClean="0">
                <a:cs typeface="+mn-cs"/>
              </a:rPr>
              <a:t>Limits on GW emission from known </a:t>
            </a:r>
            <a:r>
              <a:rPr lang="en-US" sz="2000" dirty="0" err="1" smtClean="0">
                <a:cs typeface="+mn-cs"/>
              </a:rPr>
              <a:t>ms</a:t>
            </a:r>
            <a:r>
              <a:rPr lang="en-US" sz="2000" dirty="0" smtClean="0">
                <a:cs typeface="+mn-cs"/>
              </a:rPr>
              <a:t> pulsars</a:t>
            </a:r>
          </a:p>
          <a:p>
            <a:pPr lvl="1" eaLnBrk="1" hangingPunct="1">
              <a:defRPr/>
            </a:pPr>
            <a:r>
              <a:rPr lang="en-US" sz="2000" dirty="0" smtClean="0"/>
              <a:t>Crab pulsar emitting less than 2% of available spin-down energy in gravitational waves</a:t>
            </a:r>
            <a:endParaRPr lang="en-US" sz="2000" dirty="0"/>
          </a:p>
          <a:p>
            <a:pPr eaLnBrk="1" hangingPunct="1">
              <a:defRPr/>
            </a:pPr>
            <a:r>
              <a:rPr lang="en-US" sz="2000" dirty="0" smtClean="0">
                <a:cs typeface="+mn-cs"/>
              </a:rPr>
              <a:t>Limits on compact binary (NS-NS, NS-BH, BH-BH) coalescence rates in our local neighborhood (~20 </a:t>
            </a:r>
            <a:r>
              <a:rPr lang="en-US" sz="2000" dirty="0" err="1" smtClean="0">
                <a:cs typeface="+mn-cs"/>
              </a:rPr>
              <a:t>Mpc</a:t>
            </a:r>
            <a:r>
              <a:rPr lang="en-US" sz="2000" dirty="0" smtClean="0">
                <a:cs typeface="+mn-cs"/>
              </a:rPr>
              <a:t>)</a:t>
            </a:r>
          </a:p>
          <a:p>
            <a:pPr eaLnBrk="1" hangingPunct="1">
              <a:defRPr/>
            </a:pPr>
            <a:r>
              <a:rPr lang="en-US" sz="2000" dirty="0" smtClean="0">
                <a:cs typeface="+mn-cs"/>
              </a:rPr>
              <a:t>Limits on stochastic background in 100 Hz range</a:t>
            </a:r>
          </a:p>
          <a:p>
            <a:pPr lvl="1" eaLnBrk="1" hangingPunct="1">
              <a:defRPr/>
            </a:pPr>
            <a:r>
              <a:rPr lang="en-US" sz="2000" dirty="0" smtClean="0"/>
              <a:t>Limit beats the limit derived from Big Bang </a:t>
            </a:r>
            <a:r>
              <a:rPr lang="en-US" sz="2000" dirty="0" err="1" smtClean="0"/>
              <a:t>nucleosynthesis</a:t>
            </a:r>
            <a:endParaRPr lang="en-US" sz="2000" dirty="0"/>
          </a:p>
        </p:txBody>
      </p:sp>
      <p:pic>
        <p:nvPicPr>
          <p:cNvPr id="270339" name="Picture 5" descr="lsc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1688" y="476250"/>
            <a:ext cx="1524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0340" name="Group 9"/>
          <p:cNvGrpSpPr>
            <a:grpSpLocks/>
          </p:cNvGrpSpPr>
          <p:nvPr/>
        </p:nvGrpSpPr>
        <p:grpSpPr bwMode="auto">
          <a:xfrm>
            <a:off x="107950" y="333375"/>
            <a:ext cx="2087563" cy="647700"/>
            <a:chOff x="0" y="2070100"/>
            <a:chExt cx="2590800" cy="725488"/>
          </a:xfrm>
        </p:grpSpPr>
        <p:sp>
          <p:nvSpPr>
            <p:cNvPr id="16393" name="Text Box 8"/>
            <p:cNvSpPr txBox="1">
              <a:spLocks noChangeArrowheads="1"/>
            </p:cNvSpPr>
            <p:nvPr/>
          </p:nvSpPr>
          <p:spPr bwMode="auto">
            <a:xfrm>
              <a:off x="1085575" y="2183902"/>
              <a:ext cx="1505225" cy="519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Helvetica" charset="0"/>
                  <a:ea typeface="ＭＳ Ｐゴシック" charset="0"/>
                </a:defRPr>
              </a:lvl1pPr>
              <a:lvl2pPr marL="742950" indent="-285750">
                <a:defRPr sz="2400">
                  <a:solidFill>
                    <a:schemeClr val="tx1"/>
                  </a:solidFill>
                  <a:latin typeface="Helvetica" charset="0"/>
                  <a:ea typeface="ＭＳ Ｐゴシック" charset="0"/>
                </a:defRPr>
              </a:lvl2pPr>
              <a:lvl3pPr marL="1143000" indent="-228600">
                <a:defRPr sz="2400">
                  <a:solidFill>
                    <a:schemeClr val="tx1"/>
                  </a:solidFill>
                  <a:latin typeface="Helvetica" charset="0"/>
                  <a:ea typeface="ＭＳ Ｐゴシック" charset="0"/>
                </a:defRPr>
              </a:lvl3pPr>
              <a:lvl4pPr marL="1600200" indent="-228600">
                <a:defRPr sz="2400">
                  <a:solidFill>
                    <a:schemeClr val="tx1"/>
                  </a:solidFill>
                  <a:latin typeface="Helvetica" charset="0"/>
                  <a:ea typeface="ＭＳ Ｐゴシック" charset="0"/>
                </a:defRPr>
              </a:lvl4pPr>
              <a:lvl5pPr marL="2057400" indent="-22860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defTabSz="914400" eaLnBrk="0" fontAlgn="base" hangingPunct="0">
                <a:spcBef>
                  <a:spcPct val="50000"/>
                </a:spcBef>
                <a:spcAft>
                  <a:spcPct val="0"/>
                </a:spcAft>
                <a:defRPr/>
              </a:pPr>
              <a:r>
                <a:rPr lang="en-US" sz="2800" b="1" smtClean="0">
                  <a:solidFill>
                    <a:srgbClr val="000000"/>
                  </a:solidFill>
                  <a:cs typeface="ＭＳ Ｐゴシック" charset="0"/>
                </a:rPr>
                <a:t>Virgo</a:t>
              </a:r>
            </a:p>
          </p:txBody>
        </p:sp>
        <p:graphicFrame>
          <p:nvGraphicFramePr>
            <p:cNvPr id="270342" name="Object 9"/>
            <p:cNvGraphicFramePr>
              <a:graphicFrameLocks noChangeAspect="1"/>
            </p:cNvGraphicFramePr>
            <p:nvPr/>
          </p:nvGraphicFramePr>
          <p:xfrm>
            <a:off x="0" y="2070100"/>
            <a:ext cx="1085850" cy="725488"/>
          </p:xfrm>
          <a:graphic>
            <a:graphicData uri="http://schemas.openxmlformats.org/presentationml/2006/ole">
              <mc:AlternateContent xmlns:mc="http://schemas.openxmlformats.org/markup-compatibility/2006">
                <mc:Choice xmlns:v="urn:schemas-microsoft-com:vml" Requires="v">
                  <p:oleObj spid="_x0000_s55305" name="Image" r:id="rId4" imgW="1085707" imgH="724820" progId="Word.Picture.8">
                    <p:embed/>
                  </p:oleObj>
                </mc:Choice>
                <mc:Fallback>
                  <p:oleObj name="Image" r:id="rId4" imgW="1085707" imgH="724820"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b="49667"/>
                        <a:stretch>
                          <a:fillRect/>
                        </a:stretch>
                      </p:blipFill>
                      <p:spPr bwMode="auto">
                        <a:xfrm>
                          <a:off x="0" y="2070100"/>
                          <a:ext cx="1085850" cy="725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CasellaDiTesto 3"/>
          <p:cNvSpPr txBox="1">
            <a:spLocks noChangeArrowheads="1"/>
          </p:cNvSpPr>
          <p:nvPr/>
        </p:nvSpPr>
        <p:spPr bwMode="auto">
          <a:xfrm>
            <a:off x="250825" y="198438"/>
            <a:ext cx="8491538"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200" b="1" smtClean="0">
                <a:solidFill>
                  <a:srgbClr val="800000"/>
                </a:solidFill>
              </a:rPr>
              <a:t>LIGO-VIRGO recent papers</a:t>
            </a:r>
          </a:p>
          <a:p>
            <a:pPr defTabSz="914400" fontAlgn="base">
              <a:spcBef>
                <a:spcPct val="0"/>
              </a:spcBef>
              <a:spcAft>
                <a:spcPct val="0"/>
              </a:spcAft>
            </a:pPr>
            <a:endParaRPr lang="en-US" sz="1200" smtClean="0">
              <a:solidFill>
                <a:srgbClr val="000000"/>
              </a:solidFill>
            </a:endParaRPr>
          </a:p>
          <a:p>
            <a:pPr defTabSz="914400" fontAlgn="base">
              <a:spcBef>
                <a:spcPct val="0"/>
              </a:spcBef>
              <a:spcAft>
                <a:spcPct val="0"/>
              </a:spcAft>
            </a:pPr>
            <a:r>
              <a:rPr lang="en-US" sz="1200" smtClean="0">
                <a:solidFill>
                  <a:srgbClr val="000000"/>
                </a:solidFill>
              </a:rPr>
              <a:t>All sky search for periodic gravitational waves in the full LIGO S5 science data.</a:t>
            </a:r>
          </a:p>
          <a:p>
            <a:pPr defTabSz="914400" fontAlgn="base">
              <a:spcBef>
                <a:spcPct val="0"/>
              </a:spcBef>
              <a:spcAft>
                <a:spcPct val="0"/>
              </a:spcAft>
            </a:pPr>
            <a:r>
              <a:rPr lang="en-US" sz="1200" smtClean="0">
                <a:solidFill>
                  <a:srgbClr val="000000"/>
                </a:solidFill>
              </a:rPr>
              <a:t>Published in Phys.Rev. D85 022001, 2012.</a:t>
            </a:r>
          </a:p>
          <a:p>
            <a:pPr defTabSz="914400" fontAlgn="base">
              <a:spcBef>
                <a:spcPct val="0"/>
              </a:spcBef>
              <a:spcAft>
                <a:spcPct val="0"/>
              </a:spcAft>
            </a:pPr>
            <a:endParaRPr lang="en-US" sz="1200" smtClean="0">
              <a:solidFill>
                <a:srgbClr val="000000"/>
              </a:solidFill>
            </a:endParaRPr>
          </a:p>
          <a:p>
            <a:pPr defTabSz="914400" fontAlgn="base">
              <a:spcBef>
                <a:spcPct val="0"/>
              </a:spcBef>
              <a:spcAft>
                <a:spcPct val="0"/>
              </a:spcAft>
            </a:pPr>
            <a:r>
              <a:rPr lang="en-US" sz="1200" smtClean="0">
                <a:solidFill>
                  <a:srgbClr val="000000"/>
                </a:solidFill>
              </a:rPr>
              <a:t>Directional limits on persistent gravitational waves using LIGO S5 science data.</a:t>
            </a:r>
          </a:p>
          <a:p>
            <a:pPr defTabSz="914400" fontAlgn="base">
              <a:spcBef>
                <a:spcPct val="0"/>
              </a:spcBef>
              <a:spcAft>
                <a:spcPct val="0"/>
              </a:spcAft>
            </a:pPr>
            <a:r>
              <a:rPr lang="en-US" sz="1200" smtClean="0">
                <a:solidFill>
                  <a:srgbClr val="000000"/>
                </a:solidFill>
              </a:rPr>
              <a:t>Phys. Rev. Lett. 107:271102, 2011.</a:t>
            </a:r>
          </a:p>
          <a:p>
            <a:pPr defTabSz="914400" fontAlgn="base">
              <a:spcBef>
                <a:spcPct val="0"/>
              </a:spcBef>
              <a:spcAft>
                <a:spcPct val="0"/>
              </a:spcAft>
            </a:pPr>
            <a:r>
              <a:rPr lang="en-GB" sz="1200" smtClean="0">
                <a:solidFill>
                  <a:srgbClr val="000000"/>
                </a:solidFill>
              </a:rPr>
              <a:t> </a:t>
            </a:r>
            <a:endParaRPr lang="en-US" sz="1200" smtClean="0">
              <a:solidFill>
                <a:srgbClr val="000000"/>
              </a:solidFill>
            </a:endParaRPr>
          </a:p>
          <a:p>
            <a:pPr defTabSz="914400" fontAlgn="base">
              <a:spcBef>
                <a:spcPct val="0"/>
              </a:spcBef>
              <a:spcAft>
                <a:spcPct val="0"/>
              </a:spcAft>
            </a:pPr>
            <a:r>
              <a:rPr lang="en-GB" sz="1200" smtClean="0">
                <a:solidFill>
                  <a:srgbClr val="000000"/>
                </a:solidFill>
              </a:rPr>
              <a:t>Beating the spin-down limit on gravitational wave emission from the Vela pulsar.</a:t>
            </a:r>
            <a:endParaRPr lang="en-US" sz="1200" smtClean="0">
              <a:solidFill>
                <a:srgbClr val="000000"/>
              </a:solidFill>
            </a:endParaRPr>
          </a:p>
          <a:p>
            <a:pPr defTabSz="914400" fontAlgn="base">
              <a:spcBef>
                <a:spcPct val="0"/>
              </a:spcBef>
              <a:spcAft>
                <a:spcPct val="0"/>
              </a:spcAft>
            </a:pPr>
            <a:r>
              <a:rPr lang="en-GB" sz="1200" smtClean="0">
                <a:solidFill>
                  <a:srgbClr val="000000"/>
                </a:solidFill>
              </a:rPr>
              <a:t>Astrophys. J. 737, 93, 2011</a:t>
            </a:r>
            <a:endParaRPr lang="en-US" sz="1200" smtClean="0">
              <a:solidFill>
                <a:srgbClr val="000000"/>
              </a:solidFill>
            </a:endParaRPr>
          </a:p>
          <a:p>
            <a:pPr defTabSz="914400" fontAlgn="base">
              <a:spcBef>
                <a:spcPct val="0"/>
              </a:spcBef>
              <a:spcAft>
                <a:spcPct val="0"/>
              </a:spcAft>
            </a:pPr>
            <a:r>
              <a:rPr lang="en-GB" sz="1200" smtClean="0">
                <a:solidFill>
                  <a:srgbClr val="000000"/>
                </a:solidFill>
              </a:rPr>
              <a:t> </a:t>
            </a:r>
            <a:endParaRPr lang="en-US" sz="1200" smtClean="0">
              <a:solidFill>
                <a:srgbClr val="000000"/>
              </a:solidFill>
            </a:endParaRPr>
          </a:p>
          <a:p>
            <a:pPr defTabSz="914400" fontAlgn="base">
              <a:spcBef>
                <a:spcPct val="0"/>
              </a:spcBef>
              <a:spcAft>
                <a:spcPct val="0"/>
              </a:spcAft>
            </a:pPr>
            <a:r>
              <a:rPr lang="en-GB" sz="1200" smtClean="0">
                <a:solidFill>
                  <a:srgbClr val="000000"/>
                </a:solidFill>
              </a:rPr>
              <a:t>Search for Gravitational Wave Bursts from Six Magnetars.</a:t>
            </a:r>
            <a:endParaRPr lang="en-US" sz="1200" smtClean="0">
              <a:solidFill>
                <a:srgbClr val="000000"/>
              </a:solidFill>
            </a:endParaRPr>
          </a:p>
          <a:p>
            <a:pPr defTabSz="914400" fontAlgn="base">
              <a:spcBef>
                <a:spcPct val="0"/>
              </a:spcBef>
              <a:spcAft>
                <a:spcPct val="0"/>
              </a:spcAft>
            </a:pPr>
            <a:r>
              <a:rPr lang="en-GB" sz="1200" smtClean="0">
                <a:solidFill>
                  <a:srgbClr val="000000"/>
                </a:solidFill>
              </a:rPr>
              <a:t>Astrophys. J. 734, L35, 2011.</a:t>
            </a:r>
            <a:endParaRPr lang="en-US" sz="1200" smtClean="0">
              <a:solidFill>
                <a:srgbClr val="000000"/>
              </a:solidFill>
            </a:endParaRPr>
          </a:p>
          <a:p>
            <a:pPr defTabSz="914400" fontAlgn="base">
              <a:spcBef>
                <a:spcPct val="0"/>
              </a:spcBef>
              <a:spcAft>
                <a:spcPct val="0"/>
              </a:spcAft>
            </a:pPr>
            <a:r>
              <a:rPr lang="en-GB" sz="1200" smtClean="0">
                <a:solidFill>
                  <a:srgbClr val="000000"/>
                </a:solidFill>
              </a:rPr>
              <a:t> </a:t>
            </a:r>
            <a:endParaRPr lang="en-US" sz="1200" smtClean="0">
              <a:solidFill>
                <a:srgbClr val="000000"/>
              </a:solidFill>
            </a:endParaRPr>
          </a:p>
          <a:p>
            <a:pPr defTabSz="914400" fontAlgn="base">
              <a:spcBef>
                <a:spcPct val="0"/>
              </a:spcBef>
              <a:spcAft>
                <a:spcPct val="0"/>
              </a:spcAft>
            </a:pPr>
            <a:r>
              <a:rPr lang="en-US" sz="1200" smtClean="0">
                <a:solidFill>
                  <a:srgbClr val="000000"/>
                </a:solidFill>
              </a:rPr>
              <a:t>Search for gravitational waves from binary black hole inspiral, merger and ringdown.</a:t>
            </a:r>
          </a:p>
          <a:p>
            <a:pPr defTabSz="914400" fontAlgn="base">
              <a:spcBef>
                <a:spcPct val="0"/>
              </a:spcBef>
              <a:spcAft>
                <a:spcPct val="0"/>
              </a:spcAft>
            </a:pPr>
            <a:r>
              <a:rPr lang="en-US" sz="1200" smtClean="0">
                <a:solidFill>
                  <a:srgbClr val="000000"/>
                </a:solidFill>
              </a:rPr>
              <a:t>Phys. Rev. D83:122005, 2011.</a:t>
            </a:r>
          </a:p>
          <a:p>
            <a:pPr defTabSz="914400" fontAlgn="base">
              <a:spcBef>
                <a:spcPct val="0"/>
              </a:spcBef>
              <a:spcAft>
                <a:spcPct val="0"/>
              </a:spcAft>
            </a:pPr>
            <a:endParaRPr lang="en-US" sz="1200" smtClean="0">
              <a:solidFill>
                <a:srgbClr val="000000"/>
              </a:solidFill>
            </a:endParaRPr>
          </a:p>
          <a:p>
            <a:pPr defTabSz="914400" fontAlgn="base">
              <a:spcBef>
                <a:spcPct val="0"/>
              </a:spcBef>
              <a:spcAft>
                <a:spcPct val="0"/>
              </a:spcAft>
            </a:pPr>
            <a:r>
              <a:rPr lang="en-US" sz="1200" smtClean="0">
                <a:solidFill>
                  <a:srgbClr val="000000"/>
                </a:solidFill>
              </a:rPr>
              <a:t>Search for GW inspiral signals associated with Gamma-Ray bursts during LIGO's fifth and Virgo's first science run.</a:t>
            </a:r>
          </a:p>
          <a:p>
            <a:pPr defTabSz="914400" fontAlgn="base">
              <a:spcBef>
                <a:spcPct val="0"/>
              </a:spcBef>
              <a:spcAft>
                <a:spcPct val="0"/>
              </a:spcAft>
            </a:pPr>
            <a:r>
              <a:rPr lang="en-US" sz="1200" smtClean="0">
                <a:solidFill>
                  <a:srgbClr val="000000"/>
                </a:solidFill>
              </a:rPr>
              <a:t>Astrophys. J. 715:1453-1461, 2010.</a:t>
            </a:r>
          </a:p>
          <a:p>
            <a:pPr defTabSz="914400" fontAlgn="base">
              <a:spcBef>
                <a:spcPct val="0"/>
              </a:spcBef>
              <a:spcAft>
                <a:spcPct val="0"/>
              </a:spcAft>
            </a:pPr>
            <a:r>
              <a:rPr lang="en-US" sz="1200" smtClean="0">
                <a:solidFill>
                  <a:srgbClr val="000000"/>
                </a:solidFill>
              </a:rPr>
              <a:t> </a:t>
            </a:r>
          </a:p>
          <a:p>
            <a:pPr defTabSz="914400" fontAlgn="base">
              <a:spcBef>
                <a:spcPct val="0"/>
              </a:spcBef>
              <a:spcAft>
                <a:spcPct val="0"/>
              </a:spcAft>
            </a:pPr>
            <a:r>
              <a:rPr lang="en-US" sz="1200" smtClean="0">
                <a:solidFill>
                  <a:srgbClr val="000000"/>
                </a:solidFill>
              </a:rPr>
              <a:t>Searches for gravitational waves from known pulsars with S5 LIGO data.</a:t>
            </a:r>
          </a:p>
          <a:p>
            <a:pPr defTabSz="914400" fontAlgn="base">
              <a:spcBef>
                <a:spcPct val="0"/>
              </a:spcBef>
              <a:spcAft>
                <a:spcPct val="0"/>
              </a:spcAft>
            </a:pPr>
            <a:r>
              <a:rPr lang="en-US" sz="1200" smtClean="0">
                <a:solidFill>
                  <a:srgbClr val="000000"/>
                </a:solidFill>
              </a:rPr>
              <a:t>Astrophys. J. 713:671-685, 2010.</a:t>
            </a:r>
          </a:p>
          <a:p>
            <a:pPr defTabSz="914400" fontAlgn="base">
              <a:spcBef>
                <a:spcPct val="0"/>
              </a:spcBef>
              <a:spcAft>
                <a:spcPct val="0"/>
              </a:spcAft>
            </a:pPr>
            <a:r>
              <a:rPr lang="en-US" sz="1200" smtClean="0">
                <a:solidFill>
                  <a:srgbClr val="000000"/>
                </a:solidFill>
              </a:rPr>
              <a:t> </a:t>
            </a:r>
          </a:p>
          <a:p>
            <a:pPr defTabSz="914400" fontAlgn="base">
              <a:spcBef>
                <a:spcPct val="0"/>
              </a:spcBef>
              <a:spcAft>
                <a:spcPct val="0"/>
              </a:spcAft>
            </a:pPr>
            <a:r>
              <a:rPr lang="en-US" sz="1200" smtClean="0">
                <a:solidFill>
                  <a:srgbClr val="000000"/>
                </a:solidFill>
              </a:rPr>
              <a:t>Search for GW bursts associated with Gamma-Ray bursts using data from LIGO Science Run 5 and Virgo Science Run 1.</a:t>
            </a:r>
          </a:p>
          <a:p>
            <a:pPr defTabSz="914400" fontAlgn="base">
              <a:spcBef>
                <a:spcPct val="0"/>
              </a:spcBef>
              <a:spcAft>
                <a:spcPct val="0"/>
              </a:spcAft>
            </a:pPr>
            <a:r>
              <a:rPr lang="en-US" sz="1200" smtClean="0">
                <a:solidFill>
                  <a:srgbClr val="000000"/>
                </a:solidFill>
              </a:rPr>
              <a:t>The LIGO and the Virgo Collaborations</a:t>
            </a:r>
            <a:br>
              <a:rPr lang="en-US" sz="1200" smtClean="0">
                <a:solidFill>
                  <a:srgbClr val="000000"/>
                </a:solidFill>
              </a:rPr>
            </a:br>
            <a:r>
              <a:rPr lang="en-US" sz="1200" smtClean="0">
                <a:solidFill>
                  <a:srgbClr val="000000"/>
                </a:solidFill>
              </a:rPr>
              <a:t>Astrophys. J. 715:1438-1452, 2010.</a:t>
            </a:r>
          </a:p>
          <a:p>
            <a:pPr defTabSz="914400" fontAlgn="base">
              <a:spcBef>
                <a:spcPct val="0"/>
              </a:spcBef>
              <a:spcAft>
                <a:spcPct val="0"/>
              </a:spcAft>
            </a:pPr>
            <a:r>
              <a:rPr lang="en-GB" sz="1200" smtClean="0">
                <a:solidFill>
                  <a:srgbClr val="000000"/>
                </a:solidFill>
              </a:rPr>
              <a:t> </a:t>
            </a:r>
            <a:endParaRPr lang="en-US" sz="1200" smtClean="0">
              <a:solidFill>
                <a:srgbClr val="000000"/>
              </a:solidFill>
            </a:endParaRPr>
          </a:p>
          <a:p>
            <a:pPr defTabSz="914400" fontAlgn="base">
              <a:spcBef>
                <a:spcPct val="0"/>
              </a:spcBef>
              <a:spcAft>
                <a:spcPct val="0"/>
              </a:spcAft>
            </a:pPr>
            <a:r>
              <a:rPr lang="en-GB" sz="1200" smtClean="0">
                <a:solidFill>
                  <a:srgbClr val="000000"/>
                </a:solidFill>
              </a:rPr>
              <a:t>All-sky search for gravitational-wave bursts in the first joint LIGO-GEO-Virgo run.</a:t>
            </a:r>
            <a:endParaRPr lang="en-US" sz="1200" smtClean="0">
              <a:solidFill>
                <a:srgbClr val="000000"/>
              </a:solidFill>
            </a:endParaRPr>
          </a:p>
          <a:p>
            <a:pPr defTabSz="914400" fontAlgn="base">
              <a:spcBef>
                <a:spcPct val="0"/>
              </a:spcBef>
              <a:spcAft>
                <a:spcPct val="0"/>
              </a:spcAft>
            </a:pPr>
            <a:r>
              <a:rPr lang="en-GB" sz="1200" smtClean="0">
                <a:solidFill>
                  <a:srgbClr val="000000"/>
                </a:solidFill>
              </a:rPr>
              <a:t>Phys. Rev. D81, 102001, 2010</a:t>
            </a:r>
            <a:endParaRPr lang="en-US" sz="1200" smtClean="0">
              <a:solidFill>
                <a:srgbClr val="000000"/>
              </a:solidFill>
            </a:endParaRPr>
          </a:p>
          <a:p>
            <a:pPr defTabSz="914400" fontAlgn="base">
              <a:spcBef>
                <a:spcPct val="0"/>
              </a:spcBef>
              <a:spcAft>
                <a:spcPct val="0"/>
              </a:spcAft>
            </a:pPr>
            <a:r>
              <a:rPr lang="en-GB" sz="1200" smtClean="0">
                <a:solidFill>
                  <a:srgbClr val="000000"/>
                </a:solidFill>
              </a:rPr>
              <a:t> </a:t>
            </a:r>
            <a:endParaRPr lang="en-US" sz="1200" smtClean="0">
              <a:solidFill>
                <a:srgbClr val="000000"/>
              </a:solidFill>
            </a:endParaRPr>
          </a:p>
          <a:p>
            <a:pPr defTabSz="914400" fontAlgn="base">
              <a:spcBef>
                <a:spcPct val="0"/>
              </a:spcBef>
              <a:spcAft>
                <a:spcPct val="0"/>
              </a:spcAft>
            </a:pPr>
            <a:r>
              <a:rPr lang="en-GB" sz="1200" smtClean="0">
                <a:solidFill>
                  <a:srgbClr val="000000"/>
                </a:solidFill>
              </a:rPr>
              <a:t>Search for Gravitational Waves from Compact Binary Coalescence in LIGO and Virgo Data from S5 and VSR1.</a:t>
            </a:r>
            <a:endParaRPr lang="en-US" sz="1200" smtClean="0">
              <a:solidFill>
                <a:srgbClr val="000000"/>
              </a:solidFill>
            </a:endParaRPr>
          </a:p>
          <a:p>
            <a:pPr defTabSz="914400" fontAlgn="base">
              <a:spcBef>
                <a:spcPct val="0"/>
              </a:spcBef>
              <a:spcAft>
                <a:spcPct val="0"/>
              </a:spcAft>
            </a:pPr>
            <a:r>
              <a:rPr lang="en-GB" sz="1200" smtClean="0">
                <a:solidFill>
                  <a:srgbClr val="000000"/>
                </a:solidFill>
              </a:rPr>
              <a:t>Phys. Rev. D82, 102001, 2010</a:t>
            </a:r>
          </a:p>
          <a:p>
            <a:pPr defTabSz="914400" fontAlgn="base">
              <a:spcBef>
                <a:spcPct val="0"/>
              </a:spcBef>
              <a:spcAft>
                <a:spcPct val="0"/>
              </a:spcAft>
            </a:pPr>
            <a:endParaRPr lang="en-GB" sz="1200" smtClean="0">
              <a:solidFill>
                <a:srgbClr val="000000"/>
              </a:solidFill>
            </a:endParaRPr>
          </a:p>
          <a:p>
            <a:pPr defTabSz="914400" fontAlgn="base">
              <a:spcBef>
                <a:spcPct val="0"/>
              </a:spcBef>
              <a:spcAft>
                <a:spcPct val="0"/>
              </a:spcAft>
            </a:pPr>
            <a:r>
              <a:rPr lang="en-US" sz="1200" smtClean="0">
                <a:solidFill>
                  <a:srgbClr val="000000"/>
                </a:solidFill>
              </a:rPr>
              <a:t>An upper limit on the stochastic GW background of cosmological origin</a:t>
            </a:r>
          </a:p>
          <a:p>
            <a:pPr defTabSz="914400" fontAlgn="base">
              <a:spcBef>
                <a:spcPct val="0"/>
              </a:spcBef>
              <a:spcAft>
                <a:spcPct val="0"/>
              </a:spcAft>
            </a:pPr>
            <a:r>
              <a:rPr lang="en-US" sz="1200" smtClean="0">
                <a:solidFill>
                  <a:srgbClr val="000000"/>
                </a:solidFill>
              </a:rPr>
              <a:t>Nature 460, 08278,  2009</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CasellaDiTesto 3"/>
          <p:cNvSpPr txBox="1">
            <a:spLocks noChangeArrowheads="1"/>
          </p:cNvSpPr>
          <p:nvPr/>
        </p:nvSpPr>
        <p:spPr bwMode="auto">
          <a:xfrm>
            <a:off x="342900" y="215900"/>
            <a:ext cx="872490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it-IT" sz="1400" smtClean="0">
              <a:solidFill>
                <a:srgbClr val="000000"/>
              </a:solidFill>
              <a:hlinkClick r:id=""/>
            </a:endParaRPr>
          </a:p>
          <a:p>
            <a:pPr defTabSz="914400" eaLnBrk="1" fontAlgn="base" hangingPunct="1">
              <a:spcBef>
                <a:spcPct val="0"/>
              </a:spcBef>
              <a:spcAft>
                <a:spcPct val="0"/>
              </a:spcAft>
            </a:pPr>
            <a:r>
              <a:rPr lang="it-IT" sz="1400" smtClean="0">
                <a:solidFill>
                  <a:srgbClr val="000000"/>
                </a:solidFill>
                <a:hlinkClick r:id=""/>
              </a:rPr>
              <a:t>Constraints on cosmic (super)strings from the LIGO-Virgo gravitational-wave detectors</a:t>
            </a:r>
            <a:r>
              <a:rPr lang="it-IT" sz="1400" smtClean="0">
                <a:solidFill>
                  <a:srgbClr val="000000"/>
                </a:solidFill>
              </a:rPr>
              <a:t> </a:t>
            </a:r>
            <a:br>
              <a:rPr lang="it-IT" sz="1400" smtClean="0">
                <a:solidFill>
                  <a:srgbClr val="000000"/>
                </a:solidFill>
              </a:rPr>
            </a:br>
            <a:r>
              <a:rPr lang="it-IT" sz="1400" smtClean="0">
                <a:solidFill>
                  <a:srgbClr val="000000"/>
                </a:solidFill>
              </a:rPr>
              <a:t>e-Print: </a:t>
            </a:r>
            <a:r>
              <a:rPr lang="it-IT" sz="1400" b="1" smtClean="0">
                <a:solidFill>
                  <a:srgbClr val="000000"/>
                </a:solidFill>
                <a:hlinkClick r:id="rId2"/>
              </a:rPr>
              <a:t>arXiv:1310.2384</a:t>
            </a:r>
            <a:r>
              <a:rPr lang="it-IT" sz="1400" b="1" smtClean="0">
                <a:solidFill>
                  <a:srgbClr val="000000"/>
                </a:solidFill>
              </a:rPr>
              <a:t> [gr-qc] | </a:t>
            </a:r>
          </a:p>
          <a:p>
            <a:pPr defTabSz="914400" eaLnBrk="1" fontAlgn="base" hangingPunct="1">
              <a:spcBef>
                <a:spcPct val="0"/>
              </a:spcBef>
              <a:spcAft>
                <a:spcPct val="0"/>
              </a:spcAft>
            </a:pPr>
            <a:endParaRPr lang="it-IT" sz="1400" b="1" smtClean="0">
              <a:solidFill>
                <a:srgbClr val="000000"/>
              </a:solidFill>
              <a:hlinkClick r:id="rId3"/>
            </a:endParaRPr>
          </a:p>
          <a:p>
            <a:pPr defTabSz="914400" eaLnBrk="1" fontAlgn="base" hangingPunct="1">
              <a:spcBef>
                <a:spcPct val="0"/>
              </a:spcBef>
              <a:spcAft>
                <a:spcPct val="0"/>
              </a:spcAft>
            </a:pPr>
            <a:r>
              <a:rPr lang="it-IT" sz="1400" smtClean="0">
                <a:solidFill>
                  <a:srgbClr val="000000"/>
                </a:solidFill>
                <a:hlinkClick r:id="rId3"/>
              </a:rPr>
              <a:t>First Searches for Optical Counterparts to Gravitational-wave Candidate Events</a:t>
            </a:r>
            <a:r>
              <a:rPr lang="it-IT" sz="1400" smtClean="0">
                <a:solidFill>
                  <a:srgbClr val="000000"/>
                </a:solidFill>
              </a:rPr>
              <a:t> </a:t>
            </a:r>
            <a:br>
              <a:rPr lang="it-IT" sz="1400" smtClean="0">
                <a:solidFill>
                  <a:srgbClr val="000000"/>
                </a:solidFill>
              </a:rPr>
            </a:br>
            <a:r>
              <a:rPr lang="it-IT" sz="1400" smtClean="0">
                <a:solidFill>
                  <a:srgbClr val="000000"/>
                </a:solidFill>
              </a:rPr>
              <a:t>e-Print: </a:t>
            </a:r>
            <a:r>
              <a:rPr lang="it-IT" sz="1400" b="1" smtClean="0">
                <a:solidFill>
                  <a:srgbClr val="000000"/>
                </a:solidFill>
                <a:hlinkClick r:id="rId4"/>
              </a:rPr>
              <a:t>arXiv:1310.2314</a:t>
            </a:r>
            <a:r>
              <a:rPr lang="it-IT" sz="1400" b="1" smtClean="0">
                <a:solidFill>
                  <a:srgbClr val="000000"/>
                </a:solidFill>
              </a:rPr>
              <a:t> </a:t>
            </a:r>
          </a:p>
          <a:p>
            <a:pPr defTabSz="914400" eaLnBrk="1" fontAlgn="base" hangingPunct="1">
              <a:spcBef>
                <a:spcPct val="0"/>
              </a:spcBef>
              <a:spcAft>
                <a:spcPct val="0"/>
              </a:spcAft>
            </a:pPr>
            <a:endParaRPr lang="it-IT" sz="1400" b="1" smtClean="0">
              <a:solidFill>
                <a:srgbClr val="000000"/>
              </a:solidFill>
            </a:endParaRPr>
          </a:p>
          <a:p>
            <a:pPr defTabSz="914400" eaLnBrk="1" fontAlgn="base" hangingPunct="1">
              <a:spcBef>
                <a:spcPct val="0"/>
              </a:spcBef>
              <a:spcAft>
                <a:spcPct val="0"/>
              </a:spcAft>
            </a:pPr>
            <a:r>
              <a:rPr lang="it-IT" sz="1400" smtClean="0">
                <a:solidFill>
                  <a:srgbClr val="000000"/>
                </a:solidFill>
                <a:hlinkClick r:id="rId5"/>
              </a:rPr>
              <a:t>A directed search for continuous Gravitational Waves from the Galactic Center</a:t>
            </a:r>
            <a:r>
              <a:rPr lang="it-IT" sz="1400" smtClean="0">
                <a:solidFill>
                  <a:srgbClr val="000000"/>
                </a:solidFill>
              </a:rPr>
              <a:t> </a:t>
            </a:r>
            <a:br>
              <a:rPr lang="it-IT" sz="1400" smtClean="0">
                <a:solidFill>
                  <a:srgbClr val="000000"/>
                </a:solidFill>
              </a:rPr>
            </a:br>
            <a:r>
              <a:rPr lang="it-IT" sz="1400" smtClean="0">
                <a:solidFill>
                  <a:srgbClr val="000000"/>
                </a:solidFill>
              </a:rPr>
              <a:t>e-Print: </a:t>
            </a:r>
            <a:r>
              <a:rPr lang="it-IT" sz="1400" b="1" smtClean="0">
                <a:solidFill>
                  <a:srgbClr val="000000"/>
                </a:solidFill>
                <a:hlinkClick r:id="rId6"/>
              </a:rPr>
              <a:t>arXiv:1309.6221</a:t>
            </a:r>
            <a:r>
              <a:rPr lang="it-IT" sz="1400" b="1" smtClean="0">
                <a:solidFill>
                  <a:srgbClr val="000000"/>
                </a:solidFill>
              </a:rPr>
              <a:t> [gr-qc] | </a:t>
            </a:r>
          </a:p>
          <a:p>
            <a:pPr defTabSz="914400" eaLnBrk="1" fontAlgn="base" hangingPunct="1">
              <a:spcBef>
                <a:spcPct val="0"/>
              </a:spcBef>
              <a:spcAft>
                <a:spcPct val="0"/>
              </a:spcAft>
            </a:pPr>
            <a:endParaRPr lang="it-IT" sz="1400" b="1" smtClean="0">
              <a:solidFill>
                <a:srgbClr val="000000"/>
              </a:solidFill>
            </a:endParaRPr>
          </a:p>
          <a:p>
            <a:pPr defTabSz="914400" eaLnBrk="1" fontAlgn="base" hangingPunct="1">
              <a:spcBef>
                <a:spcPct val="0"/>
              </a:spcBef>
              <a:spcAft>
                <a:spcPct val="0"/>
              </a:spcAft>
            </a:pPr>
            <a:r>
              <a:rPr lang="it-IT" sz="1400" smtClean="0">
                <a:solidFill>
                  <a:srgbClr val="000000"/>
                </a:solidFill>
                <a:hlinkClick r:id="rId7"/>
              </a:rPr>
              <a:t>A search for long-lived gravitational-wave transients coincident with long gamma-ray bursts</a:t>
            </a:r>
            <a:r>
              <a:rPr lang="it-IT" sz="1400" smtClean="0">
                <a:solidFill>
                  <a:srgbClr val="000000"/>
                </a:solidFill>
              </a:rPr>
              <a:t> </a:t>
            </a:r>
            <a:br>
              <a:rPr lang="it-IT" sz="1400" smtClean="0">
                <a:solidFill>
                  <a:srgbClr val="000000"/>
                </a:solidFill>
              </a:rPr>
            </a:br>
            <a:r>
              <a:rPr lang="it-IT" sz="1400" smtClean="0">
                <a:solidFill>
                  <a:srgbClr val="000000"/>
                </a:solidFill>
              </a:rPr>
              <a:t>e-Print: </a:t>
            </a:r>
            <a:r>
              <a:rPr lang="it-IT" sz="1400" b="1" smtClean="0">
                <a:solidFill>
                  <a:srgbClr val="000000"/>
                </a:solidFill>
                <a:hlinkClick r:id="rId8"/>
              </a:rPr>
              <a:t>arXiv:1309.6160</a:t>
            </a:r>
            <a:r>
              <a:rPr lang="it-IT" sz="1400" b="1" smtClean="0">
                <a:solidFill>
                  <a:srgbClr val="000000"/>
                </a:solidFill>
              </a:rPr>
              <a:t> [astro-ph.HE] </a:t>
            </a:r>
          </a:p>
          <a:p>
            <a:pPr defTabSz="914400" eaLnBrk="1" fontAlgn="base" hangingPunct="1">
              <a:spcBef>
                <a:spcPct val="0"/>
              </a:spcBef>
              <a:spcAft>
                <a:spcPct val="0"/>
              </a:spcAft>
            </a:pPr>
            <a:endParaRPr lang="it-IT" sz="1400" b="1" smtClean="0">
              <a:solidFill>
                <a:srgbClr val="000000"/>
              </a:solidFill>
            </a:endParaRPr>
          </a:p>
          <a:p>
            <a:pPr defTabSz="914400" eaLnBrk="1" fontAlgn="base" hangingPunct="1">
              <a:spcBef>
                <a:spcPct val="0"/>
              </a:spcBef>
              <a:spcAft>
                <a:spcPct val="0"/>
              </a:spcAft>
            </a:pPr>
            <a:r>
              <a:rPr lang="it-IT" sz="1400" smtClean="0">
                <a:solidFill>
                  <a:srgbClr val="000000"/>
                </a:solidFill>
                <a:hlinkClick r:id="rId9"/>
              </a:rPr>
              <a:t>Gravitational waves from known pulsars: results from the initial detector era</a:t>
            </a:r>
            <a:r>
              <a:rPr lang="it-IT" sz="1400" smtClean="0">
                <a:solidFill>
                  <a:srgbClr val="000000"/>
                </a:solidFill>
              </a:rPr>
              <a:t> </a:t>
            </a:r>
            <a:br>
              <a:rPr lang="it-IT" sz="1400" smtClean="0">
                <a:solidFill>
                  <a:srgbClr val="000000"/>
                </a:solidFill>
              </a:rPr>
            </a:br>
            <a:r>
              <a:rPr lang="it-IT" sz="1400" smtClean="0">
                <a:solidFill>
                  <a:srgbClr val="000000"/>
                </a:solidFill>
              </a:rPr>
              <a:t>e-Print: </a:t>
            </a:r>
            <a:r>
              <a:rPr lang="it-IT" sz="1400" b="1" smtClean="0">
                <a:solidFill>
                  <a:srgbClr val="000000"/>
                </a:solidFill>
                <a:hlinkClick r:id="rId10"/>
              </a:rPr>
              <a:t>arXiv:1309.4027</a:t>
            </a:r>
            <a:r>
              <a:rPr lang="it-IT" sz="1400" b="1" smtClean="0">
                <a:solidFill>
                  <a:srgbClr val="000000"/>
                </a:solidFill>
              </a:rPr>
              <a:t> [astro-ph.HE] </a:t>
            </a:r>
            <a:endParaRPr lang="it-IT" sz="1400" smtClean="0">
              <a:solidFill>
                <a:srgbClr val="000000"/>
              </a:solidFill>
            </a:endParaRPr>
          </a:p>
          <a:p>
            <a:pPr defTabSz="914400" eaLnBrk="1" fontAlgn="base" hangingPunct="1">
              <a:spcBef>
                <a:spcPct val="0"/>
              </a:spcBef>
              <a:spcAft>
                <a:spcPct val="0"/>
              </a:spcAft>
            </a:pPr>
            <a:endParaRPr lang="it-IT" sz="1400" smtClean="0">
              <a:solidFill>
                <a:srgbClr val="000000"/>
              </a:solidFill>
            </a:endParaRPr>
          </a:p>
          <a:p>
            <a:pPr defTabSz="914400" eaLnBrk="1" fontAlgn="base" hangingPunct="1">
              <a:spcBef>
                <a:spcPct val="0"/>
              </a:spcBef>
              <a:spcAft>
                <a:spcPct val="0"/>
              </a:spcAft>
            </a:pPr>
            <a:r>
              <a:rPr lang="it-IT" sz="1400" smtClean="0">
                <a:solidFill>
                  <a:srgbClr val="000000"/>
                </a:solidFill>
                <a:hlinkClick r:id="rId11"/>
              </a:rPr>
              <a:t>Prospects for Localization of GW Transients by the Advanced LIGO and Advanced Virgo Observatories</a:t>
            </a:r>
            <a:r>
              <a:rPr lang="it-IT" sz="1400" smtClean="0">
                <a:solidFill>
                  <a:srgbClr val="000000"/>
                </a:solidFill>
              </a:rPr>
              <a:t> </a:t>
            </a:r>
            <a:br>
              <a:rPr lang="it-IT" sz="1400" smtClean="0">
                <a:solidFill>
                  <a:srgbClr val="000000"/>
                </a:solidFill>
              </a:rPr>
            </a:br>
            <a:r>
              <a:rPr lang="it-IT" sz="1400" smtClean="0">
                <a:solidFill>
                  <a:srgbClr val="000000"/>
                </a:solidFill>
              </a:rPr>
              <a:t>e-Print: </a:t>
            </a:r>
            <a:r>
              <a:rPr lang="it-IT" sz="1400" b="1" smtClean="0">
                <a:solidFill>
                  <a:srgbClr val="000000"/>
                </a:solidFill>
                <a:hlinkClick r:id="rId12"/>
              </a:rPr>
              <a:t>arXiv:1304.0670</a:t>
            </a:r>
            <a:r>
              <a:rPr lang="it-IT" sz="1400" b="1" smtClean="0">
                <a:solidFill>
                  <a:srgbClr val="000000"/>
                </a:solidFill>
              </a:rPr>
              <a:t> [gr-qc] </a:t>
            </a:r>
            <a:r>
              <a:rPr lang="it-IT" sz="1400" smtClean="0">
                <a:solidFill>
                  <a:srgbClr val="000000"/>
                </a:solidFill>
              </a:rPr>
              <a:t> </a:t>
            </a:r>
          </a:p>
          <a:p>
            <a:pPr defTabSz="914400" eaLnBrk="1" fontAlgn="base" hangingPunct="1">
              <a:spcBef>
                <a:spcPct val="0"/>
              </a:spcBef>
              <a:spcAft>
                <a:spcPct val="0"/>
              </a:spcAft>
            </a:pPr>
            <a:endParaRPr lang="it-IT" sz="1400" smtClean="0">
              <a:solidFill>
                <a:srgbClr val="000000"/>
              </a:solidFill>
            </a:endParaRPr>
          </a:p>
          <a:p>
            <a:pPr defTabSz="914400" eaLnBrk="1" fontAlgn="base" hangingPunct="1">
              <a:spcBef>
                <a:spcPct val="0"/>
              </a:spcBef>
              <a:spcAft>
                <a:spcPct val="0"/>
              </a:spcAft>
            </a:pPr>
            <a:r>
              <a:rPr lang="it-IT" sz="1400" smtClean="0">
                <a:solidFill>
                  <a:srgbClr val="000000"/>
                </a:solidFill>
                <a:hlinkClick r:id="rId13"/>
              </a:rPr>
              <a:t>Parameter estimation for compact binary coalescence signals with the first generation GW detector network</a:t>
            </a:r>
            <a:r>
              <a:rPr lang="it-IT" sz="1400" smtClean="0">
                <a:solidFill>
                  <a:srgbClr val="000000"/>
                </a:solidFill>
              </a:rPr>
              <a:t> </a:t>
            </a:r>
            <a:br>
              <a:rPr lang="it-IT" sz="1400" smtClean="0">
                <a:solidFill>
                  <a:srgbClr val="000000"/>
                </a:solidFill>
              </a:rPr>
            </a:br>
            <a:r>
              <a:rPr lang="it-IT" sz="1400" smtClean="0">
                <a:solidFill>
                  <a:srgbClr val="000000"/>
                </a:solidFill>
                <a:hlinkClick r:id="rId14"/>
              </a:rPr>
              <a:t>LIGO</a:t>
            </a:r>
            <a:r>
              <a:rPr lang="it-IT" sz="1400" smtClean="0">
                <a:solidFill>
                  <a:srgbClr val="000000"/>
                </a:solidFill>
              </a:rPr>
              <a:t> and </a:t>
            </a:r>
            <a:r>
              <a:rPr lang="it-IT" sz="1400" smtClean="0">
                <a:solidFill>
                  <a:srgbClr val="000000"/>
                </a:solidFill>
                <a:hlinkClick r:id="rId15"/>
              </a:rPr>
              <a:t>Virgo</a:t>
            </a:r>
            <a:r>
              <a:rPr lang="it-IT" sz="1400" smtClean="0">
                <a:solidFill>
                  <a:srgbClr val="000000"/>
                </a:solidFill>
              </a:rPr>
              <a:t> Collaborations (</a:t>
            </a:r>
            <a:r>
              <a:rPr lang="it-IT" sz="1400" smtClean="0">
                <a:solidFill>
                  <a:srgbClr val="000000"/>
                </a:solidFill>
                <a:hlinkClick r:id="rId16"/>
              </a:rPr>
              <a:t>J. Aasi</a:t>
            </a:r>
            <a:r>
              <a:rPr lang="it-IT" sz="1400" smtClean="0">
                <a:solidFill>
                  <a:srgbClr val="000000"/>
                </a:solidFill>
              </a:rPr>
              <a:t> (</a:t>
            </a:r>
            <a:r>
              <a:rPr lang="it-IT" sz="1400" smtClean="0">
                <a:solidFill>
                  <a:srgbClr val="000000"/>
                </a:solidFill>
                <a:hlinkClick r:id="rId17"/>
              </a:rPr>
              <a:t>Caltech</a:t>
            </a:r>
            <a:r>
              <a:rPr lang="it-IT" sz="1400" smtClean="0">
                <a:solidFill>
                  <a:srgbClr val="000000"/>
                </a:solidFill>
              </a:rPr>
              <a:t>)</a:t>
            </a:r>
            <a:r>
              <a:rPr lang="it-IT" sz="1400" i="1" smtClean="0">
                <a:solidFill>
                  <a:srgbClr val="000000"/>
                </a:solidFill>
                <a:hlinkClick r:id="rId13"/>
              </a:rPr>
              <a:t> et al.</a:t>
            </a:r>
            <a:r>
              <a:rPr lang="it-IT" sz="1400" smtClean="0">
                <a:solidFill>
                  <a:srgbClr val="000000"/>
                </a:solidFill>
              </a:rPr>
              <a:t>). Apr 5, 2013. 23 pp. </a:t>
            </a:r>
            <a:br>
              <a:rPr lang="it-IT" sz="1400" smtClean="0">
                <a:solidFill>
                  <a:srgbClr val="000000"/>
                </a:solidFill>
              </a:rPr>
            </a:br>
            <a:r>
              <a:rPr lang="it-IT" sz="1400" b="1" smtClean="0">
                <a:solidFill>
                  <a:srgbClr val="000000"/>
                </a:solidFill>
              </a:rPr>
              <a:t>Phys.Rev. D88 (2013) 062001</a:t>
            </a:r>
            <a:r>
              <a:rPr lang="it-IT" sz="1400" smtClean="0">
                <a:solidFill>
                  <a:srgbClr val="000000"/>
                </a:solidFill>
              </a:rPr>
              <a:t> </a:t>
            </a:r>
            <a:br>
              <a:rPr lang="it-IT" sz="1400" smtClean="0">
                <a:solidFill>
                  <a:srgbClr val="000000"/>
                </a:solidFill>
              </a:rPr>
            </a:br>
            <a:endParaRPr lang="it-IT" sz="1400" smtClean="0">
              <a:solidFill>
                <a:srgbClr val="000000"/>
              </a:solidFill>
            </a:endParaRPr>
          </a:p>
          <a:p>
            <a:pPr defTabSz="914400" eaLnBrk="1" fontAlgn="base" hangingPunct="1">
              <a:spcBef>
                <a:spcPct val="0"/>
              </a:spcBef>
              <a:spcAft>
                <a:spcPct val="0"/>
              </a:spcAft>
            </a:pPr>
            <a:r>
              <a:rPr lang="it-IT" sz="1400" smtClean="0">
                <a:solidFill>
                  <a:srgbClr val="000000"/>
                </a:solidFill>
                <a:hlinkClick r:id="rId18"/>
              </a:rPr>
              <a:t>Search for GW from Binary Black Hole Inspiral, Merger and Ringdown in LIGO-Virgo Data from 2009-2010</a:t>
            </a:r>
            <a:r>
              <a:rPr lang="it-IT" sz="1400" smtClean="0">
                <a:solidFill>
                  <a:srgbClr val="000000"/>
                </a:solidFill>
              </a:rPr>
              <a:t> </a:t>
            </a:r>
            <a:br>
              <a:rPr lang="it-IT" sz="1400" smtClean="0">
                <a:solidFill>
                  <a:srgbClr val="000000"/>
                </a:solidFill>
              </a:rPr>
            </a:br>
            <a:r>
              <a:rPr lang="it-IT" sz="1400" b="1" smtClean="0">
                <a:solidFill>
                  <a:srgbClr val="000000"/>
                </a:solidFill>
              </a:rPr>
              <a:t>Phys.Rev. D87 (2013) 022002</a:t>
            </a:r>
          </a:p>
          <a:p>
            <a:pPr defTabSz="914400" eaLnBrk="1" fontAlgn="base" hangingPunct="1">
              <a:spcBef>
                <a:spcPct val="0"/>
              </a:spcBef>
              <a:spcAft>
                <a:spcPct val="0"/>
              </a:spcAft>
            </a:pPr>
            <a:endParaRPr lang="it-IT" sz="1400" b="1" smtClean="0">
              <a:solidFill>
                <a:srgbClr val="000000"/>
              </a:solidFill>
            </a:endParaRPr>
          </a:p>
          <a:p>
            <a:pPr defTabSz="914400" eaLnBrk="1" fontAlgn="base" hangingPunct="1">
              <a:spcBef>
                <a:spcPct val="0"/>
              </a:spcBef>
              <a:spcAft>
                <a:spcPct val="0"/>
              </a:spcAft>
            </a:pPr>
            <a:r>
              <a:rPr lang="it-IT" sz="1400" smtClean="0">
                <a:solidFill>
                  <a:srgbClr val="000000"/>
                </a:solidFill>
                <a:hlinkClick r:id="rId19"/>
              </a:rPr>
              <a:t>Einstein@Home all-sky search for periodic gravitational waves in LIGO S5 data</a:t>
            </a:r>
            <a:r>
              <a:rPr lang="it-IT" sz="1400" smtClean="0">
                <a:solidFill>
                  <a:srgbClr val="000000"/>
                </a:solidFill>
              </a:rPr>
              <a:t> </a:t>
            </a:r>
            <a:br>
              <a:rPr lang="it-IT" sz="1400" smtClean="0">
                <a:solidFill>
                  <a:srgbClr val="000000"/>
                </a:solidFill>
              </a:rPr>
            </a:br>
            <a:r>
              <a:rPr lang="it-IT" sz="1400" b="1" smtClean="0">
                <a:solidFill>
                  <a:srgbClr val="000000"/>
                </a:solidFill>
              </a:rPr>
              <a:t>Phys.Rev. D87 (2013) 4, 042001</a:t>
            </a:r>
            <a:endParaRPr lang="it-IT" sz="1400" smtClean="0">
              <a:solidFill>
                <a:srgbClr val="00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Title 1"/>
          <p:cNvSpPr>
            <a:spLocks noGrp="1"/>
          </p:cNvSpPr>
          <p:nvPr>
            <p:ph type="title"/>
          </p:nvPr>
        </p:nvSpPr>
        <p:spPr/>
        <p:txBody>
          <a:bodyPr/>
          <a:lstStyle/>
          <a:p>
            <a:pPr eaLnBrk="1" hangingPunct="1"/>
            <a:endParaRPr lang="en-US">
              <a:solidFill>
                <a:srgbClr val="618FFD"/>
              </a:solidFill>
              <a:latin typeface="Calibri" charset="0"/>
            </a:endParaRPr>
          </a:p>
        </p:txBody>
      </p:sp>
      <p:sp>
        <p:nvSpPr>
          <p:cNvPr id="260098" name="Text Placeholder 2"/>
          <p:cNvSpPr>
            <a:spLocks noGrp="1"/>
          </p:cNvSpPr>
          <p:nvPr>
            <p:ph type="body" sz="half" idx="1"/>
          </p:nvPr>
        </p:nvSpPr>
        <p:spPr/>
        <p:txBody>
          <a:bodyPr/>
          <a:lstStyle/>
          <a:p>
            <a:pPr eaLnBrk="1" hangingPunct="1"/>
            <a:endParaRPr lang="en-US">
              <a:solidFill>
                <a:srgbClr val="618FFD"/>
              </a:solidFill>
              <a:latin typeface="Helvetica" charset="0"/>
            </a:endParaRPr>
          </a:p>
        </p:txBody>
      </p:sp>
      <p:sp>
        <p:nvSpPr>
          <p:cNvPr id="260099" name="Content Placeholder 3"/>
          <p:cNvSpPr>
            <a:spLocks noGrp="1"/>
          </p:cNvSpPr>
          <p:nvPr>
            <p:ph sz="half" idx="2"/>
          </p:nvPr>
        </p:nvSpPr>
        <p:spPr/>
        <p:txBody>
          <a:bodyPr/>
          <a:lstStyle/>
          <a:p>
            <a:pPr eaLnBrk="1" hangingPunct="1"/>
            <a:endParaRPr lang="en-US">
              <a:solidFill>
                <a:srgbClr val="618FFD"/>
              </a:solidFill>
              <a:latin typeface="Helvetica" charset="0"/>
            </a:endParaRPr>
          </a:p>
        </p:txBody>
      </p:sp>
      <p:sp>
        <p:nvSpPr>
          <p:cNvPr id="260100"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49DC228-D8B0-5543-B762-EC77E5FC0D4B}" type="slidenum">
              <a:rPr lang="en-US" sz="1200">
                <a:solidFill>
                  <a:srgbClr val="618FFD"/>
                </a:solidFill>
                <a:latin typeface="Calibri" charset="0"/>
              </a:rPr>
              <a:pPr eaLnBrk="1" hangingPunct="1"/>
              <a:t>9</a:t>
            </a:fld>
            <a:endParaRPr lang="en-US" sz="1200">
              <a:solidFill>
                <a:srgbClr val="618FFD"/>
              </a:solidFill>
              <a:latin typeface="Calibri" charset="0"/>
            </a:endParaRPr>
          </a:p>
        </p:txBody>
      </p:sp>
      <p:sp>
        <p:nvSpPr>
          <p:cNvPr id="6" name="Slide Number Placeholder 4"/>
          <p:cNvSpPr txBox="1">
            <a:spLocks/>
          </p:cNvSpPr>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wrap="none" lIns="92075" tIns="46038" rIns="92075" bIns="46038" anchor="ctr"/>
          <a:lstStyle>
            <a:defPPr>
              <a:defRPr lang="en-US"/>
            </a:defPPr>
            <a:lvl1pPr algn="r" rtl="0" eaLnBrk="0" fontAlgn="base" hangingPunct="0">
              <a:spcBef>
                <a:spcPct val="0"/>
              </a:spcBef>
              <a:spcAft>
                <a:spcPct val="0"/>
              </a:spcAft>
              <a:defRPr sz="1400" b="0" kern="1200">
                <a:solidFill>
                  <a:schemeClr val="tx1"/>
                </a:solidFill>
                <a:latin typeface="+mn-lt"/>
                <a:ea typeface="ＭＳ Ｐゴシック" charset="0"/>
                <a:cs typeface="+mn-cs"/>
              </a:defRPr>
            </a:lvl1pPr>
            <a:lvl2pPr marL="457200" algn="l" rtl="0" eaLnBrk="0" fontAlgn="base" hangingPunct="0">
              <a:spcBef>
                <a:spcPct val="0"/>
              </a:spcBef>
              <a:spcAft>
                <a:spcPct val="0"/>
              </a:spcAft>
              <a:defRPr sz="1400" b="1"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1400" b="1"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1400" b="1"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1400" b="1" kern="1200">
                <a:solidFill>
                  <a:schemeClr val="tx1"/>
                </a:solidFill>
                <a:latin typeface="Arial" charset="0"/>
                <a:ea typeface="ＭＳ Ｐゴシック" charset="0"/>
                <a:cs typeface="+mn-cs"/>
              </a:defRPr>
            </a:lvl5pPr>
            <a:lvl6pPr marL="2286000" algn="l" defTabSz="457200" rtl="0" eaLnBrk="1" latinLnBrk="0" hangingPunct="1">
              <a:defRPr sz="1400" b="1" kern="1200">
                <a:solidFill>
                  <a:schemeClr val="tx1"/>
                </a:solidFill>
                <a:latin typeface="Arial" charset="0"/>
                <a:ea typeface="ＭＳ Ｐゴシック" charset="0"/>
                <a:cs typeface="+mn-cs"/>
              </a:defRPr>
            </a:lvl6pPr>
            <a:lvl7pPr marL="2743200" algn="l" defTabSz="457200" rtl="0" eaLnBrk="1" latinLnBrk="0" hangingPunct="1">
              <a:defRPr sz="1400" b="1" kern="1200">
                <a:solidFill>
                  <a:schemeClr val="tx1"/>
                </a:solidFill>
                <a:latin typeface="Arial" charset="0"/>
                <a:ea typeface="ＭＳ Ｐゴシック" charset="0"/>
                <a:cs typeface="+mn-cs"/>
              </a:defRPr>
            </a:lvl7pPr>
            <a:lvl8pPr marL="3200400" algn="l" defTabSz="457200" rtl="0" eaLnBrk="1" latinLnBrk="0" hangingPunct="1">
              <a:defRPr sz="1400" b="1" kern="1200">
                <a:solidFill>
                  <a:schemeClr val="tx1"/>
                </a:solidFill>
                <a:latin typeface="Arial" charset="0"/>
                <a:ea typeface="ＭＳ Ｐゴシック" charset="0"/>
                <a:cs typeface="+mn-cs"/>
              </a:defRPr>
            </a:lvl8pPr>
            <a:lvl9pPr marL="3657600" algn="l" defTabSz="457200" rtl="0" eaLnBrk="1" latinLnBrk="0" hangingPunct="1">
              <a:defRPr sz="1400" b="1" kern="1200">
                <a:solidFill>
                  <a:schemeClr val="tx1"/>
                </a:solidFill>
                <a:latin typeface="Arial" charset="0"/>
                <a:ea typeface="ＭＳ Ｐゴシック" charset="0"/>
                <a:cs typeface="+mn-cs"/>
              </a:defRPr>
            </a:lvl9pPr>
          </a:lstStyle>
          <a:p>
            <a:pPr defTabSz="914400">
              <a:defRPr/>
            </a:pPr>
            <a:fld id="{EB3D4BCC-1216-9B4E-876B-565E43E09234}" type="slidenum">
              <a:rPr lang="en-US" smtClean="0">
                <a:solidFill>
                  <a:srgbClr val="618FFD"/>
                </a:solidFill>
                <a:latin typeface="Calibri"/>
              </a:rPr>
              <a:pPr defTabSz="914400">
                <a:defRPr/>
              </a:pPr>
              <a:t>9</a:t>
            </a:fld>
            <a:endParaRPr lang="en-US">
              <a:solidFill>
                <a:srgbClr val="618FFD"/>
              </a:solidFill>
              <a:latin typeface="Calibri"/>
            </a:endParaRPr>
          </a:p>
        </p:txBody>
      </p:sp>
      <p:sp>
        <p:nvSpPr>
          <p:cNvPr id="7" name="Rectangle 5"/>
          <p:cNvSpPr>
            <a:spLocks noChangeArrowheads="1"/>
          </p:cNvSpPr>
          <p:nvPr/>
        </p:nvSpPr>
        <p:spPr bwMode="auto">
          <a:xfrm>
            <a:off x="0" y="0"/>
            <a:ext cx="9144000" cy="6858000"/>
          </a:xfrm>
          <a:prstGeom prst="rect">
            <a:avLst/>
          </a:prstGeom>
          <a:solidFill>
            <a:schemeClr val="tx2"/>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dirty="0">
              <a:solidFill>
                <a:srgbClr val="618FFD"/>
              </a:solidFill>
              <a:latin typeface="Calibri"/>
              <a:ea typeface="ＭＳ Ｐゴシック" charset="0"/>
              <a:cs typeface="ＭＳ Ｐゴシック" charset="0"/>
            </a:endParaRPr>
          </a:p>
        </p:txBody>
      </p:sp>
      <p:pic>
        <p:nvPicPr>
          <p:cNvPr id="260103" name="Picture 6" descr="WorldMapXpar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293813"/>
            <a:ext cx="8648700" cy="520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2588" y="1809750"/>
            <a:ext cx="871537" cy="644525"/>
          </a:xfrm>
          <a:prstGeom prst="rect">
            <a:avLst/>
          </a:prstGeom>
          <a:noFill/>
          <a:ln w="28575">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7550" y="2641600"/>
            <a:ext cx="882650" cy="558800"/>
          </a:xfrm>
          <a:prstGeom prst="rect">
            <a:avLst/>
          </a:prstGeom>
          <a:noFill/>
          <a:ln w="28575">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22475" y="2790825"/>
            <a:ext cx="941388" cy="785813"/>
          </a:xfrm>
          <a:prstGeom prst="rect">
            <a:avLst/>
          </a:prstGeom>
          <a:noFill/>
          <a:ln w="28575">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 name="Picture 1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7888" y="1990725"/>
            <a:ext cx="984250" cy="669925"/>
          </a:xfrm>
          <a:prstGeom prst="rect">
            <a:avLst/>
          </a:prstGeom>
          <a:noFill/>
          <a:ln w="28575">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 name="Slide Number Placeholder 4"/>
          <p:cNvSpPr txBox="1">
            <a:spLocks/>
          </p:cNvSpPr>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wrap="none" lIns="92075" tIns="46038" rIns="92075" bIns="46038" anchor="ctr"/>
          <a:lstStyle>
            <a:defPPr>
              <a:defRPr lang="en-US"/>
            </a:defPPr>
            <a:lvl1pPr algn="r" rtl="0" eaLnBrk="0" fontAlgn="base" hangingPunct="0">
              <a:spcBef>
                <a:spcPct val="0"/>
              </a:spcBef>
              <a:spcAft>
                <a:spcPct val="0"/>
              </a:spcAft>
              <a:defRPr sz="1400" b="0" kern="1200">
                <a:solidFill>
                  <a:schemeClr val="tx1"/>
                </a:solidFill>
                <a:latin typeface="+mn-lt"/>
                <a:ea typeface="ＭＳ Ｐゴシック" charset="0"/>
                <a:cs typeface="+mn-cs"/>
              </a:defRPr>
            </a:lvl1pPr>
            <a:lvl2pPr marL="457200" algn="l" rtl="0" eaLnBrk="0" fontAlgn="base" hangingPunct="0">
              <a:spcBef>
                <a:spcPct val="0"/>
              </a:spcBef>
              <a:spcAft>
                <a:spcPct val="0"/>
              </a:spcAft>
              <a:defRPr sz="1400" b="1"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1400" b="1"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1400" b="1"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1400" b="1" kern="1200">
                <a:solidFill>
                  <a:schemeClr val="tx1"/>
                </a:solidFill>
                <a:latin typeface="Arial" charset="0"/>
                <a:ea typeface="ＭＳ Ｐゴシック" charset="0"/>
                <a:cs typeface="+mn-cs"/>
              </a:defRPr>
            </a:lvl5pPr>
            <a:lvl6pPr marL="2286000" algn="l" defTabSz="457200" rtl="0" eaLnBrk="1" latinLnBrk="0" hangingPunct="1">
              <a:defRPr sz="1400" b="1" kern="1200">
                <a:solidFill>
                  <a:schemeClr val="tx1"/>
                </a:solidFill>
                <a:latin typeface="Arial" charset="0"/>
                <a:ea typeface="ＭＳ Ｐゴシック" charset="0"/>
                <a:cs typeface="+mn-cs"/>
              </a:defRPr>
            </a:lvl6pPr>
            <a:lvl7pPr marL="2743200" algn="l" defTabSz="457200" rtl="0" eaLnBrk="1" latinLnBrk="0" hangingPunct="1">
              <a:defRPr sz="1400" b="1" kern="1200">
                <a:solidFill>
                  <a:schemeClr val="tx1"/>
                </a:solidFill>
                <a:latin typeface="Arial" charset="0"/>
                <a:ea typeface="ＭＳ Ｐゴシック" charset="0"/>
                <a:cs typeface="+mn-cs"/>
              </a:defRPr>
            </a:lvl7pPr>
            <a:lvl8pPr marL="3200400" algn="l" defTabSz="457200" rtl="0" eaLnBrk="1" latinLnBrk="0" hangingPunct="1">
              <a:defRPr sz="1400" b="1" kern="1200">
                <a:solidFill>
                  <a:schemeClr val="tx1"/>
                </a:solidFill>
                <a:latin typeface="Arial" charset="0"/>
                <a:ea typeface="ＭＳ Ｐゴシック" charset="0"/>
                <a:cs typeface="+mn-cs"/>
              </a:defRPr>
            </a:lvl8pPr>
            <a:lvl9pPr marL="3657600" algn="l" defTabSz="457200" rtl="0" eaLnBrk="1" latinLnBrk="0" hangingPunct="1">
              <a:defRPr sz="1400" b="1" kern="1200">
                <a:solidFill>
                  <a:schemeClr val="tx1"/>
                </a:solidFill>
                <a:latin typeface="Arial" charset="0"/>
                <a:ea typeface="ＭＳ Ｐゴシック" charset="0"/>
                <a:cs typeface="+mn-cs"/>
              </a:defRPr>
            </a:lvl9pPr>
          </a:lstStyle>
          <a:p>
            <a:pPr defTabSz="914400">
              <a:defRPr/>
            </a:pPr>
            <a:fld id="{E38043D4-DFB8-7F41-B186-8724A255E550}" type="slidenum">
              <a:rPr lang="en-US" smtClean="0">
                <a:solidFill>
                  <a:srgbClr val="618FFD"/>
                </a:solidFill>
                <a:latin typeface="Calibri"/>
              </a:rPr>
              <a:pPr defTabSz="914400">
                <a:defRPr/>
              </a:pPr>
              <a:t>9</a:t>
            </a:fld>
            <a:endParaRPr lang="en-US">
              <a:solidFill>
                <a:srgbClr val="618FFD"/>
              </a:solidFill>
              <a:latin typeface="Calibri"/>
            </a:endParaRPr>
          </a:p>
        </p:txBody>
      </p:sp>
      <p:pic>
        <p:nvPicPr>
          <p:cNvPr id="260109" name="図 10" descr="LCGTPosterSimpleEn.jpg"/>
          <p:cNvPicPr>
            <a:picLocks noChangeAspect="1"/>
          </p:cNvPicPr>
          <p:nvPr/>
        </p:nvPicPr>
        <p:blipFill>
          <a:blip r:embed="rId8">
            <a:extLst>
              <a:ext uri="{28A0092B-C50C-407E-A947-70E740481C1C}">
                <a14:useLocalDpi xmlns:a14="http://schemas.microsoft.com/office/drawing/2010/main" val="0"/>
              </a:ext>
            </a:extLst>
          </a:blip>
          <a:srcRect t="4276"/>
          <a:stretch>
            <a:fillRect/>
          </a:stretch>
        </p:blipFill>
        <p:spPr bwMode="auto">
          <a:xfrm>
            <a:off x="7446963" y="2552700"/>
            <a:ext cx="1222375" cy="8255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60110" name="Object 14"/>
          <p:cNvGraphicFramePr>
            <a:graphicFrameLocks noChangeAspect="1"/>
          </p:cNvGraphicFramePr>
          <p:nvPr/>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36907" name="Photo Editor Photo" r:id="rId9" imgW="4409524" imgH="3219899" progId="">
                  <p:embed/>
                </p:oleObj>
              </mc:Choice>
              <mc:Fallback>
                <p:oleObj name="Photo Editor Photo" r:id="rId9" imgW="4409524" imgH="3219899"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pic>
        <p:nvPicPr>
          <p:cNvPr id="18" name="Picture 12"/>
          <p:cNvPicPr>
            <a:picLocks noChangeAspect="1" noChangeArrowheads="1"/>
          </p:cNvPicPr>
          <p:nvPr/>
        </p:nvPicPr>
        <p:blipFill>
          <a:blip r:embed="rId6" cstate="print">
            <a:alphaModFix amt="50000"/>
            <a:extLst>
              <a:ext uri="{28A0092B-C50C-407E-A947-70E740481C1C}">
                <a14:useLocalDpi xmlns:a14="http://schemas.microsoft.com/office/drawing/2010/main" val="0"/>
              </a:ext>
            </a:extLst>
          </a:blip>
          <a:srcRect/>
          <a:stretch>
            <a:fillRect/>
          </a:stretch>
        </p:blipFill>
        <p:spPr bwMode="auto">
          <a:xfrm>
            <a:off x="5876925" y="3241675"/>
            <a:ext cx="904875" cy="754063"/>
          </a:xfrm>
          <a:prstGeom prst="rect">
            <a:avLst/>
          </a:prstGeom>
          <a:noFill/>
          <a:ln w="28575">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 name="TextBox 18"/>
          <p:cNvSpPr txBox="1"/>
          <p:nvPr/>
        </p:nvSpPr>
        <p:spPr>
          <a:xfrm>
            <a:off x="1693863" y="455613"/>
            <a:ext cx="6999287" cy="585787"/>
          </a:xfrm>
          <a:prstGeom prst="rect">
            <a:avLst/>
          </a:prstGeom>
          <a:noFill/>
        </p:spPr>
        <p:txBody>
          <a:bodyPr wrap="none">
            <a:spAutoFit/>
          </a:bodyPr>
          <a:lstStyle/>
          <a:p>
            <a:pPr defTabSz="914400">
              <a:defRPr/>
            </a:pPr>
            <a:r>
              <a:rPr lang="en-US" sz="3200" i="1" dirty="0">
                <a:solidFill>
                  <a:srgbClr val="618FFD"/>
                </a:solidFill>
                <a:latin typeface="Calibri"/>
                <a:ea typeface="ＭＳ Ｐゴシック" charset="0"/>
                <a:cs typeface="ＭＳ Ｐゴシック" charset="0"/>
              </a:rPr>
              <a:t>The Advanced GW Detector Network</a:t>
            </a:r>
          </a:p>
        </p:txBody>
      </p:sp>
      <p:sp>
        <p:nvSpPr>
          <p:cNvPr id="260113" name="TextBox 19"/>
          <p:cNvSpPr txBox="1">
            <a:spLocks noChangeArrowheads="1"/>
          </p:cNvSpPr>
          <p:nvPr/>
        </p:nvSpPr>
        <p:spPr bwMode="auto">
          <a:xfrm>
            <a:off x="4051300" y="1098550"/>
            <a:ext cx="1292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400" b="1" smtClean="0">
                <a:solidFill>
                  <a:srgbClr val="618FFD"/>
                </a:solidFill>
              </a:rPr>
              <a:t>GEO600 (HF)</a:t>
            </a:r>
          </a:p>
        </p:txBody>
      </p:sp>
      <p:sp>
        <p:nvSpPr>
          <p:cNvPr id="260114" name="TextBox 20"/>
          <p:cNvSpPr txBox="1">
            <a:spLocks noChangeArrowheads="1"/>
          </p:cNvSpPr>
          <p:nvPr/>
        </p:nvSpPr>
        <p:spPr bwMode="auto">
          <a:xfrm>
            <a:off x="657225" y="1360488"/>
            <a:ext cx="15319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400" b="1" smtClean="0">
                <a:solidFill>
                  <a:prstClr val="white"/>
                </a:solidFill>
              </a:rPr>
              <a:t>Advanced LIGO </a:t>
            </a:r>
          </a:p>
          <a:p>
            <a:pPr defTabSz="914400" eaLnBrk="1" fontAlgn="base" hangingPunct="1">
              <a:spcBef>
                <a:spcPct val="0"/>
              </a:spcBef>
              <a:spcAft>
                <a:spcPct val="0"/>
              </a:spcAft>
            </a:pPr>
            <a:r>
              <a:rPr lang="en-US" sz="1400" b="1" smtClean="0">
                <a:solidFill>
                  <a:prstClr val="white"/>
                </a:solidFill>
              </a:rPr>
              <a:t>Hanford </a:t>
            </a:r>
          </a:p>
          <a:p>
            <a:pPr defTabSz="914400" eaLnBrk="1" fontAlgn="base" hangingPunct="1">
              <a:spcBef>
                <a:spcPct val="0"/>
              </a:spcBef>
              <a:spcAft>
                <a:spcPct val="0"/>
              </a:spcAft>
            </a:pPr>
            <a:endParaRPr lang="en-US" sz="1400" b="1" smtClean="0">
              <a:solidFill>
                <a:srgbClr val="618FFD"/>
              </a:solidFill>
            </a:endParaRPr>
          </a:p>
        </p:txBody>
      </p:sp>
      <p:sp>
        <p:nvSpPr>
          <p:cNvPr id="260115" name="TextBox 21"/>
          <p:cNvSpPr txBox="1">
            <a:spLocks noChangeArrowheads="1"/>
          </p:cNvSpPr>
          <p:nvPr/>
        </p:nvSpPr>
        <p:spPr bwMode="auto">
          <a:xfrm>
            <a:off x="874713" y="3716338"/>
            <a:ext cx="15319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400" b="1" smtClean="0">
                <a:solidFill>
                  <a:srgbClr val="FFFFFF"/>
                </a:solidFill>
              </a:rPr>
              <a:t>Advanced LIGO </a:t>
            </a:r>
          </a:p>
          <a:p>
            <a:pPr defTabSz="914400" eaLnBrk="1" fontAlgn="base" hangingPunct="1">
              <a:spcBef>
                <a:spcPct val="0"/>
              </a:spcBef>
              <a:spcAft>
                <a:spcPct val="0"/>
              </a:spcAft>
            </a:pPr>
            <a:r>
              <a:rPr lang="en-US" sz="1400" b="1" smtClean="0">
                <a:solidFill>
                  <a:srgbClr val="FFFFFF"/>
                </a:solidFill>
              </a:rPr>
              <a:t>Livingston </a:t>
            </a:r>
          </a:p>
          <a:p>
            <a:pPr defTabSz="914400" eaLnBrk="1" fontAlgn="base" hangingPunct="1">
              <a:spcBef>
                <a:spcPct val="0"/>
              </a:spcBef>
              <a:spcAft>
                <a:spcPct val="0"/>
              </a:spcAft>
            </a:pPr>
            <a:r>
              <a:rPr lang="en-US" sz="1400" b="1" smtClean="0">
                <a:solidFill>
                  <a:srgbClr val="618FFD"/>
                </a:solidFill>
              </a:rPr>
              <a:t> </a:t>
            </a:r>
          </a:p>
        </p:txBody>
      </p:sp>
      <p:sp>
        <p:nvSpPr>
          <p:cNvPr id="260116" name="TextBox 22"/>
          <p:cNvSpPr txBox="1">
            <a:spLocks noChangeArrowheads="1"/>
          </p:cNvSpPr>
          <p:nvPr/>
        </p:nvSpPr>
        <p:spPr bwMode="auto">
          <a:xfrm>
            <a:off x="3836988" y="3838575"/>
            <a:ext cx="10429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400" b="1" smtClean="0">
                <a:solidFill>
                  <a:srgbClr val="FFFFFF"/>
                </a:solidFill>
              </a:rPr>
              <a:t>Advanced </a:t>
            </a:r>
          </a:p>
          <a:p>
            <a:pPr defTabSz="914400" eaLnBrk="1" fontAlgn="base" hangingPunct="1">
              <a:spcBef>
                <a:spcPct val="0"/>
              </a:spcBef>
              <a:spcAft>
                <a:spcPct val="0"/>
              </a:spcAft>
            </a:pPr>
            <a:r>
              <a:rPr lang="en-US" sz="1400" b="1" smtClean="0">
                <a:solidFill>
                  <a:srgbClr val="FFFFFF"/>
                </a:solidFill>
              </a:rPr>
              <a:t>Virgo</a:t>
            </a:r>
          </a:p>
        </p:txBody>
      </p:sp>
      <p:sp>
        <p:nvSpPr>
          <p:cNvPr id="260117" name="TextBox 23"/>
          <p:cNvSpPr txBox="1">
            <a:spLocks noChangeArrowheads="1"/>
          </p:cNvSpPr>
          <p:nvPr/>
        </p:nvSpPr>
        <p:spPr bwMode="auto">
          <a:xfrm>
            <a:off x="5813425" y="4141788"/>
            <a:ext cx="1108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400" b="1" smtClean="0">
                <a:solidFill>
                  <a:srgbClr val="618FFD"/>
                </a:solidFill>
              </a:rPr>
              <a:t>LIGO-India</a:t>
            </a:r>
          </a:p>
        </p:txBody>
      </p:sp>
      <p:sp>
        <p:nvSpPr>
          <p:cNvPr id="260118" name="TextBox 24"/>
          <p:cNvSpPr txBox="1">
            <a:spLocks noChangeArrowheads="1"/>
          </p:cNvSpPr>
          <p:nvPr/>
        </p:nvSpPr>
        <p:spPr bwMode="auto">
          <a:xfrm>
            <a:off x="8245475" y="3417888"/>
            <a:ext cx="836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400" b="1" smtClean="0">
                <a:solidFill>
                  <a:srgbClr val="618FFD"/>
                </a:solidFill>
              </a:rPr>
              <a:t>KAGRA </a:t>
            </a:r>
          </a:p>
        </p:txBody>
      </p:sp>
      <p:graphicFrame>
        <p:nvGraphicFramePr>
          <p:cNvPr id="260119" name="Object 639"/>
          <p:cNvGraphicFramePr>
            <a:graphicFrameLocks noChangeAspect="1"/>
          </p:cNvGraphicFramePr>
          <p:nvPr/>
        </p:nvGraphicFramePr>
        <p:xfrm>
          <a:off x="0" y="0"/>
          <a:ext cx="1430338" cy="1049338"/>
        </p:xfrm>
        <a:graphic>
          <a:graphicData uri="http://schemas.openxmlformats.org/presentationml/2006/ole">
            <mc:AlternateContent xmlns:mc="http://schemas.openxmlformats.org/markup-compatibility/2006">
              <mc:Choice xmlns:v="urn:schemas-microsoft-com:vml" Requires="v">
                <p:oleObj spid="_x0000_s36908" name="Image" r:id="rId11" imgW="1766325" imgH="1296152" progId="">
                  <p:embed/>
                </p:oleObj>
              </mc:Choice>
              <mc:Fallback>
                <p:oleObj name="Image" r:id="rId11" imgW="1766325" imgH="1296152" progId="">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430338"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cxnSp>
        <p:nvCxnSpPr>
          <p:cNvPr id="15" name="Straight Arrow Connector 14"/>
          <p:cNvCxnSpPr/>
          <p:nvPr/>
        </p:nvCxnSpPr>
        <p:spPr bwMode="auto">
          <a:xfrm flipV="1">
            <a:off x="4373563" y="3200400"/>
            <a:ext cx="595312" cy="622300"/>
          </a:xfrm>
          <a:prstGeom prst="straightConnector1">
            <a:avLst/>
          </a:prstGeom>
          <a:solidFill>
            <a:schemeClr val="accent1"/>
          </a:solidFill>
          <a:ln w="38100" cap="flat" cmpd="sng" algn="ctr">
            <a:solidFill>
              <a:schemeClr val="bg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6" name="Straight Arrow Connector 25"/>
          <p:cNvCxnSpPr>
            <a:endCxn id="9" idx="0"/>
          </p:cNvCxnSpPr>
          <p:nvPr/>
        </p:nvCxnSpPr>
        <p:spPr bwMode="auto">
          <a:xfrm flipH="1">
            <a:off x="4629150" y="1408113"/>
            <a:ext cx="28575" cy="401637"/>
          </a:xfrm>
          <a:prstGeom prst="straightConnector1">
            <a:avLst/>
          </a:prstGeom>
          <a:solidFill>
            <a:schemeClr val="accent1"/>
          </a:solidFill>
          <a:ln w="38100" cap="flat" cmpd="sng" algn="ctr">
            <a:solidFill>
              <a:schemeClr val="bg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700" b="1" i="0" u="none" strike="noStrike" cap="none" normalizeH="0" baseline="0">
            <a:ln>
              <a:noFill/>
            </a:ln>
            <a:solidFill>
              <a:srgbClr val="333399"/>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700" b="1" i="0" u="none" strike="noStrike" cap="none" normalizeH="0" baseline="0">
            <a:ln>
              <a:noFill/>
            </a:ln>
            <a:solidFill>
              <a:srgbClr val="333399"/>
            </a:solidFill>
            <a:effectLst/>
            <a:latin typeface="Arial"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700" b="1" i="0" u="none" strike="noStrike" cap="none" normalizeH="0" baseline="0">
            <a:ln>
              <a:noFill/>
            </a:ln>
            <a:solidFill>
              <a:srgbClr val="333399"/>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700" b="1" i="0" u="none" strike="noStrike" cap="none" normalizeH="0" baseline="0">
            <a:ln>
              <a:noFill/>
            </a:ln>
            <a:solidFill>
              <a:srgbClr val="333399"/>
            </a:solidFill>
            <a:effectLst/>
            <a:latin typeface="Arial"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2472</TotalTime>
  <Words>1719</Words>
  <Application>Microsoft Macintosh PowerPoint</Application>
  <PresentationFormat>Presentazione su schermo (4:3)</PresentationFormat>
  <Paragraphs>224</Paragraphs>
  <Slides>39</Slides>
  <Notes>4</Notes>
  <HiddenSlides>0</HiddenSlides>
  <MMClips>0</MMClips>
  <ScaleCrop>false</ScaleCrop>
  <HeadingPairs>
    <vt:vector size="6" baseType="variant">
      <vt:variant>
        <vt:lpstr>Tema</vt:lpstr>
      </vt:variant>
      <vt:variant>
        <vt:i4>4</vt:i4>
      </vt:variant>
      <vt:variant>
        <vt:lpstr>Server OLE incorporati</vt:lpstr>
      </vt:variant>
      <vt:variant>
        <vt:i4>3</vt:i4>
      </vt:variant>
      <vt:variant>
        <vt:lpstr>Titoli diapositive</vt:lpstr>
      </vt:variant>
      <vt:variant>
        <vt:i4>39</vt:i4>
      </vt:variant>
    </vt:vector>
  </HeadingPairs>
  <TitlesOfParts>
    <vt:vector size="46" baseType="lpstr">
      <vt:lpstr>Tema di Office</vt:lpstr>
      <vt:lpstr>2_Blank</vt:lpstr>
      <vt:lpstr>1_Tema di Office</vt:lpstr>
      <vt:lpstr>6_Blank</vt:lpstr>
      <vt:lpstr>Photo Editor Photo</vt:lpstr>
      <vt:lpstr>Image</vt:lpstr>
      <vt:lpstr>Image Microsoft Word</vt:lpstr>
      <vt:lpstr>GW</vt:lpstr>
      <vt:lpstr>Presentazione di PowerPoint</vt:lpstr>
      <vt:lpstr>Presentazione di PowerPoint</vt:lpstr>
      <vt:lpstr>Presentazione di PowerPoint</vt:lpstr>
      <vt:lpstr>Presentazione di PowerPoint</vt:lpstr>
      <vt:lpstr>Results from Initial Detectors: Some highlights from LIGO and Virgo</vt:lpstr>
      <vt:lpstr>Presentazione di PowerPoint</vt:lpstr>
      <vt:lpstr>Presentazione di PowerPoint</vt:lpstr>
      <vt:lpstr>Presentazione di PowerPoint</vt:lpstr>
      <vt:lpstr> 2nd GENERATION:  DISCOVERY AND ASTRONOMY</vt:lpstr>
      <vt:lpstr>Presentazione di PowerPoint</vt:lpstr>
      <vt:lpstr>Presentazione di PowerPoint</vt:lpstr>
      <vt:lpstr>Presentazione di PowerPoint</vt:lpstr>
      <vt:lpstr>Presentazione di PowerPoint</vt:lpstr>
      <vt:lpstr>THE GLOBAL PLAN</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Low Latency EM Follow-Up Program</vt:lpstr>
      <vt:lpstr>Telescope Network</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Eugenio Coccia</dc:creator>
  <cp:lastModifiedBy>Eugenio Coccia</cp:lastModifiedBy>
  <cp:revision>27</cp:revision>
  <dcterms:created xsi:type="dcterms:W3CDTF">2014-05-07T13:37:55Z</dcterms:created>
  <dcterms:modified xsi:type="dcterms:W3CDTF">2014-05-09T07:22:44Z</dcterms:modified>
</cp:coreProperties>
</file>