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1333" r:id="rId2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5pPr>
    <a:lvl6pPr marL="2286000" algn="l" defTabSz="457200" rtl="0" eaLnBrk="1" latinLnBrk="0" hangingPunct="1"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6pPr>
    <a:lvl7pPr marL="2743200" algn="l" defTabSz="457200" rtl="0" eaLnBrk="1" latinLnBrk="0" hangingPunct="1"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7pPr>
    <a:lvl8pPr marL="3200400" algn="l" defTabSz="457200" rtl="0" eaLnBrk="1" latinLnBrk="0" hangingPunct="1"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8pPr>
    <a:lvl9pPr marL="3657600" algn="l" defTabSz="457200" rtl="0" eaLnBrk="1" latinLnBrk="0" hangingPunct="1">
      <a:defRPr sz="2600" kern="1200">
        <a:solidFill>
          <a:srgbClr val="5F5F5F"/>
        </a:solidFill>
        <a:latin typeface="Arial" pitchFamily="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6FF"/>
    <a:srgbClr val="ACACAC"/>
    <a:srgbClr val="E3E3E3"/>
    <a:srgbClr val="88B800"/>
    <a:srgbClr val="4D4D4D"/>
    <a:srgbClr val="5F5F5F"/>
    <a:srgbClr val="96969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77423" autoAdjust="0"/>
  </p:normalViewPr>
  <p:slideViewPr>
    <p:cSldViewPr snapToGrid="0">
      <p:cViewPr varScale="1">
        <p:scale>
          <a:sx n="134" d="100"/>
          <a:sy n="134" d="100"/>
        </p:scale>
        <p:origin x="-1050" y="-78"/>
      </p:cViewPr>
      <p:guideLst>
        <p:guide orient="horz" pos="597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218" y="1338"/>
      </p:cViewPr>
      <p:guideLst>
        <p:guide orient="horz" pos="3221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333EF0A-99BA-4968-9EE9-204363B9FD5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3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4575"/>
            <a:ext cx="5680075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0" tIns="47345" rIns="94690" bIns="47345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8CA60D8-8FDB-48C5-9B43-FBB8791BFC4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59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5" charset="-128"/>
        <a:cs typeface="ＭＳ Ｐゴシック" pitchFamily="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34200" y="142875"/>
            <a:ext cx="2032000" cy="54959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42875"/>
            <a:ext cx="5943600" cy="54959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838200" y="142875"/>
            <a:ext cx="8128000" cy="54959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42875"/>
            <a:ext cx="81280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624263" y="6369050"/>
            <a:ext cx="529113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</a:bodyPr>
          <a:lstStyle/>
          <a:p>
            <a:pPr algn="r" eaLnBrk="0" hangingPunct="0">
              <a:spcBef>
                <a:spcPct val="0"/>
              </a:spcBef>
            </a:pPr>
            <a:r>
              <a:rPr lang="fr-FR" sz="900"/>
              <a:t>Collegiens en découverte à l’Irfu  -  Sophie Kerhoas-Cavata   -   CEA - </a:t>
            </a:r>
            <a:r>
              <a:rPr lang="fr-FR" sz="900" b="1" i="1"/>
              <a:t>Irfu </a:t>
            </a:r>
            <a:r>
              <a:rPr lang="fr-FR" sz="900"/>
              <a:t> </a:t>
            </a:r>
            <a:r>
              <a:rPr lang="en-US" sz="900"/>
              <a:t>–</a:t>
            </a:r>
            <a:r>
              <a:rPr lang="fr-FR" sz="900"/>
              <a:t>   Dec 2011    </a:t>
            </a:r>
            <a:r>
              <a:rPr lang="en-US" sz="900">
                <a:ea typeface="Arial" pitchFamily="5" charset="0"/>
                <a:cs typeface="Arial" pitchFamily="5" charset="0"/>
              </a:rPr>
              <a:t>–</a:t>
            </a:r>
            <a:r>
              <a:rPr lang="fr-FR" sz="900"/>
              <a:t> </a:t>
            </a:r>
            <a:fld id="{7CE40529-6AD0-483F-85FD-C58FF0F6DF92}" type="slidenum">
              <a:rPr lang="fr-FR" sz="900"/>
              <a:pPr algn="r" eaLnBrk="0" hangingPunct="0">
                <a:spcBef>
                  <a:spcPct val="0"/>
                </a:spcBef>
              </a:pPr>
              <a:t>‹N°›</a:t>
            </a:fld>
            <a:endParaRPr lang="fr-FR" sz="9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847725" y="6264275"/>
            <a:ext cx="8075613" cy="0"/>
          </a:xfrm>
          <a:prstGeom prst="line">
            <a:avLst/>
          </a:prstGeom>
          <a:noFill/>
          <a:ln w="19050">
            <a:solidFill>
              <a:srgbClr val="88B8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28600" y="6257925"/>
            <a:ext cx="44767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3" name="Line 27"/>
          <p:cNvSpPr>
            <a:spLocks noChangeShapeType="1"/>
          </p:cNvSpPr>
          <p:nvPr userDrawn="1"/>
        </p:nvSpPr>
        <p:spPr bwMode="auto">
          <a:xfrm>
            <a:off x="849313" y="614363"/>
            <a:ext cx="8075612" cy="0"/>
          </a:xfrm>
          <a:prstGeom prst="line">
            <a:avLst/>
          </a:prstGeom>
          <a:noFill/>
          <a:ln w="190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+mj-lt"/>
          <a:ea typeface="ＭＳ Ｐゴシック" pitchFamily="5" charset="-128"/>
          <a:cs typeface="ＭＳ Ｐゴシック" pitchFamily="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  <a:ea typeface="ＭＳ Ｐゴシック" pitchFamily="5" charset="-128"/>
          <a:cs typeface="ＭＳ Ｐゴシック" pitchFamily="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  <a:ea typeface="ＭＳ Ｐゴシック" pitchFamily="5" charset="-128"/>
          <a:cs typeface="ＭＳ Ｐゴシック" pitchFamily="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  <a:ea typeface="ＭＳ Ｐゴシック" pitchFamily="5" charset="-128"/>
          <a:cs typeface="ＭＳ Ｐゴシック" pitchFamily="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  <a:ea typeface="ＭＳ Ｐゴシック" pitchFamily="5" charset="-128"/>
          <a:cs typeface="ＭＳ Ｐゴシック" pitchFamily="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F5F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  <a:ea typeface="ＭＳ Ｐゴシック" pitchFamily="5" charset="-128"/>
          <a:cs typeface="ＭＳ Ｐゴシック" pitchFamily="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CAC"/>
        </a:buClr>
        <a:buChar char="•"/>
        <a:defRPr>
          <a:solidFill>
            <a:srgbClr val="5F5F5F"/>
          </a:solidFill>
          <a:latin typeface="+mn-lt"/>
          <a:ea typeface="ＭＳ Ｐゴシック" pitchFamily="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5F5F5F"/>
          </a:solidFill>
          <a:latin typeface="+mn-lt"/>
          <a:ea typeface="ＭＳ Ｐゴシック" pitchFamily="5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  <a:ea typeface="ＭＳ Ｐゴシック" pitchFamily="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  <a:ea typeface="ＭＳ Ｐゴシック" pitchFamily="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5F5F5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e 1"/>
          <p:cNvGrpSpPr>
            <a:grpSpLocks/>
          </p:cNvGrpSpPr>
          <p:nvPr/>
        </p:nvGrpSpPr>
        <p:grpSpPr bwMode="auto">
          <a:xfrm>
            <a:off x="171450" y="787400"/>
            <a:ext cx="8451850" cy="5919788"/>
            <a:chOff x="0" y="179815"/>
            <a:chExt cx="9105900" cy="6872919"/>
          </a:xfrm>
        </p:grpSpPr>
        <p:sp>
          <p:nvSpPr>
            <p:cNvPr id="17422" name="Text Box 13"/>
            <p:cNvSpPr txBox="1">
              <a:spLocks noChangeArrowheads="1"/>
            </p:cNvSpPr>
            <p:nvPr/>
          </p:nvSpPr>
          <p:spPr bwMode="auto">
            <a:xfrm>
              <a:off x="2671083" y="179815"/>
              <a:ext cx="952500" cy="2779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36576" tIns="27432" rIns="36576" bIns="0"/>
            <a:lstStyle/>
            <a:p>
              <a:pPr algn="ctr"/>
              <a:r>
                <a:rPr lang="fr-FR" sz="1200" b="1">
                  <a:solidFill>
                    <a:srgbClr val="000000"/>
                  </a:solidFill>
                  <a:cs typeface="Arial" charset="0"/>
                </a:rPr>
                <a:t>4 PÔLES</a:t>
              </a:r>
            </a:p>
          </p:txBody>
        </p:sp>
        <p:sp>
          <p:nvSpPr>
            <p:cNvPr id="17423" name="Text Box 23"/>
            <p:cNvSpPr txBox="1">
              <a:spLocks noChangeArrowheads="1"/>
            </p:cNvSpPr>
            <p:nvPr/>
          </p:nvSpPr>
          <p:spPr bwMode="auto">
            <a:xfrm>
              <a:off x="5200650" y="1270000"/>
              <a:ext cx="1533525" cy="2063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36576" tIns="27432" rIns="36576" bIns="0"/>
            <a:lstStyle/>
            <a:p>
              <a:pPr algn="ctr"/>
              <a:r>
                <a:rPr lang="fr-FR" sz="1200" b="1">
                  <a:solidFill>
                    <a:srgbClr val="000000"/>
                  </a:solidFill>
                  <a:cs typeface="Arial" charset="0"/>
                </a:rPr>
                <a:t>2 Directions</a:t>
              </a:r>
            </a:p>
          </p:txBody>
        </p:sp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5734802" y="2603492"/>
              <a:ext cx="1123699" cy="65798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GANIL</a:t>
              </a:r>
            </a:p>
          </p:txBody>
        </p:sp>
        <p:pic>
          <p:nvPicPr>
            <p:cNvPr id="17425" name="Picture 75" descr="http://www-dsm.cea.fr/var/cea/storage/images/la-dsm/les-instituts/ganil/1729-3-fre-FR/Ganil_ta.jpg"/>
            <p:cNvPicPr>
              <a:picLocks noChangeAspect="1" noChangeArrowheads="1"/>
            </p:cNvPicPr>
            <p:nvPr/>
          </p:nvPicPr>
          <p:blipFill>
            <a:blip r:embed="rId2"/>
            <a:srcRect t="40129" b="36011"/>
            <a:stretch>
              <a:fillRect/>
            </a:stretch>
          </p:blipFill>
          <p:spPr bwMode="auto">
            <a:xfrm>
              <a:off x="5749135" y="2632075"/>
              <a:ext cx="609599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6" name="Text Box 24"/>
            <p:cNvSpPr txBox="1">
              <a:spLocks noChangeArrowheads="1"/>
            </p:cNvSpPr>
            <p:nvPr/>
          </p:nvSpPr>
          <p:spPr bwMode="auto">
            <a:xfrm>
              <a:off x="5853112" y="2349500"/>
              <a:ext cx="1266825" cy="2063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36576" tIns="27432" rIns="36576" bIns="0"/>
            <a:lstStyle/>
            <a:p>
              <a:pPr algn="ctr"/>
              <a:r>
                <a:rPr lang="fr-FR" sz="1200" b="1">
                  <a:solidFill>
                    <a:srgbClr val="000000"/>
                  </a:solidFill>
                  <a:cs typeface="Arial" charset="0"/>
                </a:rPr>
                <a:t>7 Instituts</a:t>
              </a: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4821475" y="6413178"/>
              <a:ext cx="694402" cy="628498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SACM</a:t>
              </a: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4044977" y="6413178"/>
              <a:ext cx="696112" cy="628498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SEDI</a:t>
              </a:r>
            </a:p>
          </p:txBody>
        </p: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5596263" y="6422394"/>
              <a:ext cx="696113" cy="62665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SIS</a:t>
              </a: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7161233" y="6422394"/>
              <a:ext cx="696112" cy="62665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SPhN</a:t>
              </a: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7920628" y="6422394"/>
              <a:ext cx="696112" cy="62665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SPP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6369341" y="6424236"/>
              <a:ext cx="696113" cy="628498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 err="1">
                  <a:solidFill>
                    <a:srgbClr val="000000"/>
                  </a:solidFill>
                  <a:cs typeface="Arial"/>
                </a:rPr>
                <a:t>SAp</a:t>
              </a:r>
              <a:endParaRPr lang="fr-FR" sz="1400" dirty="0">
                <a:solidFill>
                  <a:srgbClr val="000000"/>
                </a:solidFill>
                <a:cs typeface="Arial"/>
              </a:endParaRPr>
            </a:p>
          </p:txBody>
        </p:sp>
        <p:sp>
          <p:nvSpPr>
            <p:cNvPr id="17433" name="Line 42"/>
            <p:cNvSpPr>
              <a:spLocks noChangeShapeType="1"/>
            </p:cNvSpPr>
            <p:nvPr/>
          </p:nvSpPr>
          <p:spPr bwMode="auto">
            <a:xfrm>
              <a:off x="628652" y="404260"/>
              <a:ext cx="5193505" cy="9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3266767" y="530004"/>
              <a:ext cx="1496556" cy="72986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Recherche</a:t>
              </a:r>
            </a:p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Technologique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105393" y="530004"/>
              <a:ext cx="1494845" cy="72986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Recherche</a:t>
              </a:r>
            </a:p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Fondamentale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0" y="511573"/>
              <a:ext cx="1267369" cy="72986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Défense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1513660" y="539220"/>
              <a:ext cx="1496555" cy="72986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 dirty="0">
                  <a:solidFill>
                    <a:srgbClr val="000000"/>
                  </a:solidFill>
                  <a:cs typeface="Arial"/>
                </a:rPr>
                <a:t>Energie Nucléaire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4638467" y="1587943"/>
              <a:ext cx="1123700" cy="65614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27432" tIns="22860" rIns="27432" bIns="2286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000" dirty="0">
                  <a:solidFill>
                    <a:srgbClr val="000000"/>
                  </a:solidFill>
                  <a:cs typeface="Arial"/>
                </a:rPr>
                <a:t>Direction des Sciences du Vivant</a:t>
              </a:r>
            </a:p>
          </p:txBody>
        </p:sp>
        <p:sp>
          <p:nvSpPr>
            <p:cNvPr id="17439" name="Line 58"/>
            <p:cNvSpPr>
              <a:spLocks noChangeShapeType="1"/>
            </p:cNvSpPr>
            <p:nvPr/>
          </p:nvSpPr>
          <p:spPr bwMode="auto">
            <a:xfrm flipH="1">
              <a:off x="6734175" y="5378450"/>
              <a:ext cx="19050" cy="1028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0" name="Text Box 63"/>
            <p:cNvSpPr txBox="1">
              <a:spLocks noChangeArrowheads="1"/>
            </p:cNvSpPr>
            <p:nvPr/>
          </p:nvSpPr>
          <p:spPr bwMode="auto">
            <a:xfrm>
              <a:off x="6172200" y="5508625"/>
              <a:ext cx="1266825" cy="254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36576" tIns="27432" rIns="36576" bIns="0"/>
            <a:lstStyle/>
            <a:p>
              <a:pPr algn="ctr"/>
              <a:r>
                <a:rPr lang="fr-FR" sz="1200" b="1">
                  <a:solidFill>
                    <a:srgbClr val="000000"/>
                  </a:solidFill>
                  <a:cs typeface="Arial" charset="0"/>
                </a:rPr>
                <a:t>1 Direction</a:t>
              </a:r>
            </a:p>
          </p:txBody>
        </p:sp>
        <p:sp>
          <p:nvSpPr>
            <p:cNvPr id="22" name="Text Box 64"/>
            <p:cNvSpPr txBox="1">
              <a:spLocks noChangeArrowheads="1"/>
            </p:cNvSpPr>
            <p:nvPr/>
          </p:nvSpPr>
          <p:spPr bwMode="auto">
            <a:xfrm>
              <a:off x="5601395" y="5416062"/>
              <a:ext cx="694402" cy="2985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Dir</a:t>
              </a:r>
            </a:p>
          </p:txBody>
        </p:sp>
        <p:sp>
          <p:nvSpPr>
            <p:cNvPr id="17442" name="Line 65"/>
            <p:cNvSpPr>
              <a:spLocks noChangeShapeType="1"/>
            </p:cNvSpPr>
            <p:nvPr/>
          </p:nvSpPr>
          <p:spPr bwMode="auto">
            <a:xfrm flipH="1">
              <a:off x="6762750" y="5387975"/>
              <a:ext cx="1714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3" name="Text Box 25"/>
            <p:cNvSpPr txBox="1">
              <a:spLocks noChangeArrowheads="1"/>
            </p:cNvSpPr>
            <p:nvPr/>
          </p:nvSpPr>
          <p:spPr bwMode="auto">
            <a:xfrm>
              <a:off x="6105525" y="5994400"/>
              <a:ext cx="1266825" cy="225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36576" tIns="27432" rIns="36576" bIns="0"/>
            <a:lstStyle/>
            <a:p>
              <a:pPr algn="ctr"/>
              <a:r>
                <a:rPr lang="fr-FR" sz="1200" b="1">
                  <a:solidFill>
                    <a:srgbClr val="000000"/>
                  </a:solidFill>
                  <a:cs typeface="Arial" charset="0"/>
                </a:rPr>
                <a:t>et 6 Services</a:t>
              </a:r>
            </a:p>
          </p:txBody>
        </p:sp>
        <p:sp>
          <p:nvSpPr>
            <p:cNvPr id="17444" name="AutoShape 40"/>
            <p:cNvSpPr>
              <a:spLocks noChangeArrowheads="1"/>
            </p:cNvSpPr>
            <p:nvPr/>
          </p:nvSpPr>
          <p:spPr bwMode="auto">
            <a:xfrm>
              <a:off x="2568228" y="3349625"/>
              <a:ext cx="3508722" cy="1219200"/>
            </a:xfrm>
            <a:prstGeom prst="wedgeEllipseCallout">
              <a:avLst>
                <a:gd name="adj1" fmla="val 105194"/>
                <a:gd name="adj2" fmla="val 771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Effectif :  620 salariés CDI</a:t>
              </a:r>
            </a:p>
            <a:p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                dont :  441 cadres</a:t>
              </a:r>
            </a:p>
            <a:p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                            179 non cadres</a:t>
              </a:r>
            </a:p>
            <a:p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                </a:t>
              </a:r>
              <a:r>
                <a:rPr lang="fr-FR" sz="1000" b="1">
                  <a:solidFill>
                    <a:srgbClr val="000000"/>
                  </a:solidFill>
                  <a:latin typeface="Agency FB" pitchFamily="34" charset="0"/>
                  <a:cs typeface="Arial" charset="0"/>
                </a:rPr>
                <a:t>≈</a:t>
              </a:r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200 collaborateurs divers </a:t>
              </a:r>
            </a:p>
          </p:txBody>
        </p:sp>
        <p:sp>
          <p:nvSpPr>
            <p:cNvPr id="17445" name="AutoShape 67"/>
            <p:cNvSpPr>
              <a:spLocks noChangeArrowheads="1"/>
            </p:cNvSpPr>
            <p:nvPr/>
          </p:nvSpPr>
          <p:spPr bwMode="auto">
            <a:xfrm>
              <a:off x="3111311" y="5051424"/>
              <a:ext cx="2022666" cy="476250"/>
            </a:xfrm>
            <a:prstGeom prst="wedgeEllipseCallout">
              <a:avLst>
                <a:gd name="adj1" fmla="val 70856"/>
                <a:gd name="adj2" fmla="val 4607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fr-FR" sz="1000" b="1">
                  <a:solidFill>
                    <a:srgbClr val="000000"/>
                  </a:solidFill>
                  <a:cs typeface="Arial" charset="0"/>
                </a:rPr>
                <a:t>Effectif : 40 salariés</a:t>
              </a:r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6099106" y="1597159"/>
              <a:ext cx="1123700" cy="65798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27432" tIns="22860" rIns="27432" bIns="2286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r>
                <a:rPr lang="fr-FR" sz="1000" dirty="0">
                  <a:solidFill>
                    <a:srgbClr val="000000"/>
                  </a:solidFill>
                  <a:cs typeface="Arial"/>
                </a:rPr>
                <a:t>Direction des Sciences de la Matière</a:t>
              </a:r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6076872" y="2885485"/>
              <a:ext cx="1123699" cy="65245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INAC</a:t>
              </a:r>
            </a:p>
          </p:txBody>
        </p:sp>
        <p:pic>
          <p:nvPicPr>
            <p:cNvPr id="17448" name="Picture 76" descr="http://www-dsm.cea.fr/var/cea/storage/images/la-dsm/les-instituts/inac/1645-13-fre-FR/Inac_ta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124575" y="2908300"/>
              <a:ext cx="4191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6477094" y="3193283"/>
              <a:ext cx="1123699" cy="648771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IPhT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6848239" y="3442101"/>
              <a:ext cx="1123700" cy="65245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Iramis</a:t>
              </a:r>
            </a:p>
          </p:txBody>
        </p:sp>
        <p:pic>
          <p:nvPicPr>
            <p:cNvPr id="17451" name="Picture 73" descr="http://www-dsm.cea.fr/var/cea/storage/images/la-dsm/les-instituts/iramis/704-6-fre-FR/Iramis_ta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905625" y="3470275"/>
              <a:ext cx="266700" cy="26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2" name="Picture 74" descr="http://www-dsm.cea.fr/var/cea/storage/images/la-dsm/les-instituts/ipht/711-7-fre-FR/IPhT_ta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34150" y="3219450"/>
              <a:ext cx="276225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7192020" y="3714880"/>
              <a:ext cx="1123699" cy="65245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IRFM</a:t>
              </a:r>
              <a:endParaRPr lang="fr-FR" sz="1400">
                <a:solidFill>
                  <a:srgbClr val="000000"/>
                </a:solidFill>
                <a:cs typeface="Arial"/>
              </a:endParaRPr>
            </a:p>
          </p:txBody>
        </p:sp>
        <p:pic>
          <p:nvPicPr>
            <p:cNvPr id="17454" name="Picture 72" descr="http://www-dsm.cea.fr/var/cea/storage/images/la-dsm/les-instituts/irfm/725-9-fre-FR/IRFM_ta.gi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229475" y="3743325"/>
              <a:ext cx="314325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7552903" y="4018992"/>
              <a:ext cx="1123700" cy="65245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000">
                  <a:solidFill>
                    <a:srgbClr val="000000"/>
                  </a:solidFill>
                  <a:cs typeface="Arial"/>
                </a:rPr>
                <a:t>LSCE</a:t>
              </a:r>
              <a:endParaRPr lang="fr-FR" sz="1400">
                <a:solidFill>
                  <a:srgbClr val="000000"/>
                </a:solidFill>
                <a:cs typeface="Arial"/>
              </a:endParaRPr>
            </a:p>
          </p:txBody>
        </p:sp>
        <p:pic>
          <p:nvPicPr>
            <p:cNvPr id="17456" name="Picture 71" descr="http://www-dsm.cea.fr/var/cea/storage/images/la-dsm/les-instituts/lsce/718-3-fre-FR/LSCE_ta.g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600950" y="4083050"/>
              <a:ext cx="361950" cy="250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7982201" y="4300986"/>
              <a:ext cx="1123699" cy="65430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lIns="36576" tIns="27432" rIns="36576" bIns="27432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defRPr sz="1000"/>
              </a:pPr>
              <a:r>
                <a:rPr lang="fr-FR" sz="1400">
                  <a:solidFill>
                    <a:srgbClr val="000000"/>
                  </a:solidFill>
                  <a:cs typeface="Arial"/>
                </a:rPr>
                <a:t>Irfu</a:t>
              </a:r>
            </a:p>
          </p:txBody>
        </p:sp>
        <p:pic>
          <p:nvPicPr>
            <p:cNvPr id="17458" name="Image 39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8053917" y="4381500"/>
              <a:ext cx="486833" cy="486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" name="Text Box 1"/>
          <p:cNvSpPr txBox="1">
            <a:spLocks noChangeArrowheads="1"/>
          </p:cNvSpPr>
          <p:nvPr/>
        </p:nvSpPr>
        <p:spPr bwMode="auto">
          <a:xfrm>
            <a:off x="2379663" y="158750"/>
            <a:ext cx="2000250" cy="5429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45720" tIns="36576" rIns="45720" bIns="36576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1800">
                <a:solidFill>
                  <a:srgbClr val="000000"/>
                </a:solidFill>
                <a:cs typeface="Arial"/>
              </a:rPr>
              <a:t>CEA</a:t>
            </a:r>
          </a:p>
        </p:txBody>
      </p:sp>
      <p:sp>
        <p:nvSpPr>
          <p:cNvPr id="17411" name="AutoShape 37"/>
          <p:cNvSpPr>
            <a:spLocks noChangeArrowheads="1"/>
          </p:cNvSpPr>
          <p:nvPr/>
        </p:nvSpPr>
        <p:spPr bwMode="auto">
          <a:xfrm>
            <a:off x="5141913" y="233363"/>
            <a:ext cx="2667000" cy="554037"/>
          </a:xfrm>
          <a:prstGeom prst="wedgeEllipseCallout">
            <a:avLst>
              <a:gd name="adj1" fmla="val -78569"/>
              <a:gd name="adj2" fmla="val -932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fr-FR" sz="1000" b="1">
                <a:solidFill>
                  <a:srgbClr val="000000"/>
                </a:solidFill>
                <a:cs typeface="Arial" charset="0"/>
              </a:rPr>
              <a:t>Budget : 3,9 milliards d'euros</a:t>
            </a:r>
          </a:p>
          <a:p>
            <a:r>
              <a:rPr lang="fr-FR" sz="1000" b="1">
                <a:solidFill>
                  <a:srgbClr val="000000"/>
                </a:solidFill>
                <a:cs typeface="Arial" charset="0"/>
              </a:rPr>
              <a:t>Effectif : 15 718 agents    </a:t>
            </a:r>
            <a:r>
              <a:rPr lang="fr-FR" sz="900" b="1" i="1">
                <a:solidFill>
                  <a:srgbClr val="000000"/>
                </a:solidFill>
                <a:cs typeface="Arial" charset="0"/>
              </a:rPr>
              <a:t>(2009)</a:t>
            </a:r>
          </a:p>
        </p:txBody>
      </p:sp>
      <p:sp>
        <p:nvSpPr>
          <p:cNvPr id="17412" name="Line 44"/>
          <p:cNvSpPr>
            <a:spLocks noChangeShapeType="1"/>
          </p:cNvSpPr>
          <p:nvPr/>
        </p:nvSpPr>
        <p:spPr bwMode="auto">
          <a:xfrm flipH="1">
            <a:off x="8040688" y="4903788"/>
            <a:ext cx="0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17413" name="Connecteur droit 44"/>
          <p:cNvCxnSpPr>
            <a:cxnSpLocks noChangeShapeType="1"/>
            <a:stCxn id="17433" idx="0"/>
            <a:endCxn id="16" idx="0"/>
          </p:cNvCxnSpPr>
          <p:nvPr/>
        </p:nvCxnSpPr>
        <p:spPr bwMode="auto">
          <a:xfrm>
            <a:off x="755650" y="981075"/>
            <a:ext cx="4763" cy="9207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Connecteur droit 46"/>
          <p:cNvCxnSpPr>
            <a:cxnSpLocks noChangeShapeType="1"/>
            <a:stCxn id="17" idx="0"/>
          </p:cNvCxnSpPr>
          <p:nvPr/>
        </p:nvCxnSpPr>
        <p:spPr bwMode="auto">
          <a:xfrm flipH="1" flipV="1">
            <a:off x="2271713" y="989013"/>
            <a:ext cx="0" cy="107950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Connecteur droit 52"/>
          <p:cNvCxnSpPr>
            <a:cxnSpLocks noChangeShapeType="1"/>
            <a:endCxn id="14" idx="0"/>
          </p:cNvCxnSpPr>
          <p:nvPr/>
        </p:nvCxnSpPr>
        <p:spPr bwMode="auto">
          <a:xfrm>
            <a:off x="3898900" y="989013"/>
            <a:ext cx="0" cy="100012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Connecteur droit 58"/>
          <p:cNvCxnSpPr>
            <a:cxnSpLocks noChangeShapeType="1"/>
            <a:endCxn id="15" idx="0"/>
          </p:cNvCxnSpPr>
          <p:nvPr/>
        </p:nvCxnSpPr>
        <p:spPr bwMode="auto">
          <a:xfrm>
            <a:off x="5591175" y="989013"/>
            <a:ext cx="12700" cy="100012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Connecteur droit 61"/>
          <p:cNvCxnSpPr>
            <a:cxnSpLocks noChangeShapeType="1"/>
          </p:cNvCxnSpPr>
          <p:nvPr/>
        </p:nvCxnSpPr>
        <p:spPr bwMode="auto">
          <a:xfrm>
            <a:off x="4999038" y="1916113"/>
            <a:ext cx="1365250" cy="952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Connecteur droit 63"/>
          <p:cNvCxnSpPr>
            <a:cxnSpLocks noChangeShapeType="1"/>
            <a:stCxn id="18" idx="0"/>
          </p:cNvCxnSpPr>
          <p:nvPr/>
        </p:nvCxnSpPr>
        <p:spPr bwMode="auto">
          <a:xfrm flipV="1">
            <a:off x="4999038" y="1925638"/>
            <a:ext cx="0" cy="74612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Connecteur droit 77"/>
          <p:cNvCxnSpPr>
            <a:cxnSpLocks noChangeShapeType="1"/>
            <a:endCxn id="28" idx="0"/>
          </p:cNvCxnSpPr>
          <p:nvPr/>
        </p:nvCxnSpPr>
        <p:spPr bwMode="auto">
          <a:xfrm>
            <a:off x="6354763" y="1916113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Connecteur droit 84"/>
          <p:cNvCxnSpPr>
            <a:cxnSpLocks noChangeShapeType="1"/>
            <a:stCxn id="28" idx="2"/>
          </p:cNvCxnSpPr>
          <p:nvPr/>
        </p:nvCxnSpPr>
        <p:spPr bwMode="auto">
          <a:xfrm>
            <a:off x="6354763" y="2573338"/>
            <a:ext cx="0" cy="171450"/>
          </a:xfrm>
          <a:prstGeom prst="line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cxnSp>
      <p:pic>
        <p:nvPicPr>
          <p:cNvPr id="17421" name="Image 8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950" y="158750"/>
            <a:ext cx="12001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44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Anew">
  <a:themeElements>
    <a:clrScheme name="CEA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EAn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EA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A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A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CEAnew</Template>
  <TotalTime>9829</TotalTime>
  <Words>80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CEAnew</vt:lpstr>
      <vt:lpstr>Présentation PowerPoint</vt:lpstr>
    </vt:vector>
  </TitlesOfParts>
  <Company>֢　]翘ڃ﶐뿿큠ݔ䀜]翘֢蛼뿿큐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Sciences de la Matière Yves CARISTAN</dc:title>
  <dc:creator>v L</dc:creator>
  <cp:lastModifiedBy>Kerhoas-Cavata  Sophie</cp:lastModifiedBy>
  <cp:revision>717</cp:revision>
  <dcterms:created xsi:type="dcterms:W3CDTF">2006-09-21T12:24:32Z</dcterms:created>
  <dcterms:modified xsi:type="dcterms:W3CDTF">2014-03-25T17:39:15Z</dcterms:modified>
</cp:coreProperties>
</file>