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84" r:id="rId4"/>
    <p:sldId id="278" r:id="rId5"/>
    <p:sldId id="279" r:id="rId6"/>
    <p:sldId id="259" r:id="rId7"/>
    <p:sldId id="281" r:id="rId8"/>
    <p:sldId id="282" r:id="rId9"/>
    <p:sldId id="286" r:id="rId10"/>
    <p:sldId id="283" r:id="rId11"/>
    <p:sldId id="280" r:id="rId12"/>
    <p:sldId id="285" r:id="rId13"/>
  </p:sldIdLst>
  <p:sldSz cx="10693400" cy="7561263"/>
  <p:notesSz cx="7099300" cy="102346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2" y="-348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A46E-1E76-4F7C-AE2A-29F1B64D6EF3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16A18-4FC7-4B7A-84FA-18579EE09A4B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93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A46E-1E76-4F7C-AE2A-29F1B64D6EF3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16A18-4FC7-4B7A-84FA-18579EE09A4B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09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A46E-1E76-4F7C-AE2A-29F1B64D6EF3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16A18-4FC7-4B7A-84FA-18579EE09A4B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88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A46E-1E76-4F7C-AE2A-29F1B64D6EF3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16A18-4FC7-4B7A-84FA-18579EE09A4B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86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A46E-1E76-4F7C-AE2A-29F1B64D6EF3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16A18-4FC7-4B7A-84FA-18579EE09A4B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05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A46E-1E76-4F7C-AE2A-29F1B64D6EF3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16A18-4FC7-4B7A-84FA-18579EE09A4B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04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A46E-1E76-4F7C-AE2A-29F1B64D6EF3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16A18-4FC7-4B7A-84FA-18579EE09A4B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18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A46E-1E76-4F7C-AE2A-29F1B64D6EF3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16A18-4FC7-4B7A-84FA-18579EE09A4B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54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A46E-1E76-4F7C-AE2A-29F1B64D6EF3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16A18-4FC7-4B7A-84FA-18579EE09A4B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633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A46E-1E76-4F7C-AE2A-29F1B64D6EF3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16A18-4FC7-4B7A-84FA-18579EE09A4B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05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A46E-1E76-4F7C-AE2A-29F1B64D6EF3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16A18-4FC7-4B7A-84FA-18579EE09A4B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43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BA46E-1E76-4F7C-AE2A-29F1B64D6EF3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16A18-4FC7-4B7A-84FA-18579EE09A4B}" type="slidenum">
              <a:rPr kumimoji="1" lang="ja-JP" altLang="en-US" smtClean="0"/>
              <a:t>‹N°›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560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9395" y="1081299"/>
            <a:ext cx="9089390" cy="63513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DAQ for </a:t>
            </a:r>
            <a:r>
              <a:rPr kumimoji="1" lang="en-US" altLang="ja-JP" dirty="0" err="1" smtClean="0"/>
              <a:t>SuperNEMO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9395" y="2430965"/>
            <a:ext cx="9263029" cy="4445961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dirty="0">
                <a:solidFill>
                  <a:schemeClr val="tx1"/>
                </a:solidFill>
                <a:latin typeface="+mn-ea"/>
              </a:rPr>
              <a:t>1. </a:t>
            </a:r>
            <a:r>
              <a:rPr lang="en-US" altLang="ja-JP" sz="3200" dirty="0" smtClean="0">
                <a:solidFill>
                  <a:schemeClr val="tx1"/>
                </a:solidFill>
                <a:latin typeface="+mn-ea"/>
              </a:rPr>
              <a:t>DAQ-Middleware</a:t>
            </a:r>
            <a:endParaRPr lang="en-US" altLang="ja-JP" sz="32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sz="3200" dirty="0" smtClean="0">
                <a:solidFill>
                  <a:schemeClr val="tx1"/>
                </a:solidFill>
                <a:latin typeface="+mn-ea"/>
              </a:rPr>
              <a:t>2. CANDLES setup</a:t>
            </a:r>
          </a:p>
          <a:p>
            <a:pPr algn="l"/>
            <a:r>
              <a:rPr lang="en-US" altLang="ja-JP" sz="3200" dirty="0" smtClean="0">
                <a:solidFill>
                  <a:schemeClr val="tx1"/>
                </a:solidFill>
                <a:latin typeface="+mn-ea"/>
              </a:rPr>
              <a:t>3. </a:t>
            </a:r>
            <a:r>
              <a:rPr lang="en-US" altLang="ja-JP" sz="3200" dirty="0">
                <a:solidFill>
                  <a:schemeClr val="tx1"/>
                </a:solidFill>
                <a:latin typeface="+mn-ea"/>
              </a:rPr>
              <a:t>Demonstration</a:t>
            </a:r>
          </a:p>
          <a:p>
            <a:pPr algn="l"/>
            <a:r>
              <a:rPr lang="en-US" altLang="ja-JP" sz="3200" dirty="0" smtClean="0">
                <a:solidFill>
                  <a:schemeClr val="tx1"/>
                </a:solidFill>
                <a:latin typeface="+mn-ea"/>
              </a:rPr>
              <a:t>4. </a:t>
            </a:r>
            <a:r>
              <a:rPr lang="en-US" altLang="ja-JP" sz="3200" dirty="0" err="1">
                <a:solidFill>
                  <a:schemeClr val="tx1"/>
                </a:solidFill>
                <a:latin typeface="+mn-ea"/>
              </a:rPr>
              <a:t>SuperNEMO</a:t>
            </a:r>
            <a:r>
              <a:rPr lang="en-US" altLang="ja-JP" sz="3200" dirty="0">
                <a:solidFill>
                  <a:schemeClr val="tx1"/>
                </a:solidFill>
                <a:latin typeface="+mn-ea"/>
              </a:rPr>
              <a:t> setup</a:t>
            </a:r>
          </a:p>
          <a:p>
            <a:pPr algn="l"/>
            <a:endParaRPr lang="en-US" altLang="ja-JP" sz="2700" dirty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sz="27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sz="2700" dirty="0" smtClean="0">
                <a:solidFill>
                  <a:schemeClr val="tx1"/>
                </a:solidFill>
                <a:latin typeface="+mn-ea"/>
              </a:rPr>
              <a:t>21st, Feb, 2014</a:t>
            </a:r>
            <a:endParaRPr lang="en-US" altLang="ja-JP" sz="27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sz="2700" dirty="0">
                <a:solidFill>
                  <a:schemeClr val="tx1"/>
                </a:solidFill>
                <a:latin typeface="+mn-ea"/>
              </a:rPr>
              <a:t>				</a:t>
            </a:r>
            <a:r>
              <a:rPr lang="en-US" altLang="ja-JP" sz="2700" dirty="0" smtClean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2700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2700" dirty="0" smtClean="0">
                <a:solidFill>
                  <a:schemeClr val="tx1"/>
                </a:solidFill>
                <a:latin typeface="+mn-ea"/>
              </a:rPr>
              <a:t>K</a:t>
            </a:r>
            <a:r>
              <a:rPr lang="en-US" altLang="ja-JP" sz="2700" dirty="0">
                <a:solidFill>
                  <a:schemeClr val="tx1"/>
                </a:solidFill>
                <a:latin typeface="+mn-ea"/>
              </a:rPr>
              <a:t>. </a:t>
            </a:r>
            <a:r>
              <a:rPr lang="en-US" altLang="ja-JP" sz="2700" dirty="0" smtClean="0">
                <a:solidFill>
                  <a:schemeClr val="tx1"/>
                </a:solidFill>
                <a:latin typeface="+mn-ea"/>
              </a:rPr>
              <a:t>Suzuki</a:t>
            </a:r>
            <a:endParaRPr lang="en-US" altLang="ja-JP" sz="2700" dirty="0">
              <a:solidFill>
                <a:schemeClr val="tx1"/>
              </a:solidFill>
              <a:latin typeface="+mn-ea"/>
            </a:endParaRPr>
          </a:p>
          <a:p>
            <a:pPr algn="l"/>
            <a:endParaRPr lang="ja-JP" altLang="en-US" sz="2300" dirty="0">
              <a:solidFill>
                <a:schemeClr val="tx1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9838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48" y="1795602"/>
            <a:ext cx="10058400" cy="576566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9395" y="366769"/>
            <a:ext cx="9089390" cy="635136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Demonstration of DAQ-Middleware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2557" y="1240083"/>
            <a:ext cx="9936704" cy="6113196"/>
          </a:xfrm>
        </p:spPr>
        <p:txBody>
          <a:bodyPr>
            <a:normAutofit/>
          </a:bodyPr>
          <a:lstStyle/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Connect Commander and </a:t>
            </a:r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EventClient</a:t>
            </a:r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sz="24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39927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799395" y="5364806"/>
            <a:ext cx="8926192" cy="180020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9395" y="366769"/>
            <a:ext cx="9089390" cy="635136"/>
          </a:xfrm>
        </p:spPr>
        <p:txBody>
          <a:bodyPr>
            <a:normAutofit fontScale="90000"/>
          </a:bodyPr>
          <a:lstStyle/>
          <a:p>
            <a:r>
              <a:rPr lang="en-US" altLang="ja-JP" dirty="0" err="1" smtClean="0"/>
              <a:t>SuperNEMO</a:t>
            </a:r>
            <a:r>
              <a:rPr lang="en-US" altLang="ja-JP" dirty="0" smtClean="0"/>
              <a:t> setup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2557" y="1240083"/>
            <a:ext cx="9936704" cy="6113196"/>
          </a:xfrm>
        </p:spPr>
        <p:txBody>
          <a:bodyPr>
            <a:normAutofit/>
          </a:bodyPr>
          <a:lstStyle/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Control Operator (start, stop…)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DAQ information (state, errors)</a:t>
            </a:r>
          </a:p>
          <a:p>
            <a:pPr algn="l"/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H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ow to launch DAQ-Middleware? (Python script launch DAQ-Middleware)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How to kill DAQ-Middleware? (it need to kill Operator job)</a:t>
            </a:r>
          </a:p>
          <a:p>
            <a:pPr algn="l"/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OnlineMonitor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?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674292" y="6321230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smtClean="0"/>
              <a:t>Source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4194572" y="6321230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smtClean="0"/>
              <a:t>both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6662446" y="6321230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smtClean="0"/>
              <a:t>Sink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4194572" y="5076775"/>
            <a:ext cx="1852606" cy="555745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/>
              <a:t>Operator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>
            <a:stCxn id="4" idx="3"/>
            <a:endCxn id="5" idx="1"/>
          </p:cNvCxnSpPr>
          <p:nvPr/>
        </p:nvCxnSpPr>
        <p:spPr>
          <a:xfrm>
            <a:off x="3526898" y="6599103"/>
            <a:ext cx="66767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5" idx="3"/>
            <a:endCxn id="6" idx="1"/>
          </p:cNvCxnSpPr>
          <p:nvPr/>
        </p:nvCxnSpPr>
        <p:spPr>
          <a:xfrm>
            <a:off x="6047178" y="6599103"/>
            <a:ext cx="61526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7" idx="2"/>
            <a:endCxn id="4" idx="0"/>
          </p:cNvCxnSpPr>
          <p:nvPr/>
        </p:nvCxnSpPr>
        <p:spPr>
          <a:xfrm flipH="1">
            <a:off x="2600595" y="5632520"/>
            <a:ext cx="2520280" cy="68871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7" idx="2"/>
            <a:endCxn id="5" idx="0"/>
          </p:cNvCxnSpPr>
          <p:nvPr/>
        </p:nvCxnSpPr>
        <p:spPr>
          <a:xfrm>
            <a:off x="5120875" y="5632520"/>
            <a:ext cx="0" cy="68871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7" idx="2"/>
            <a:endCxn id="6" idx="0"/>
          </p:cNvCxnSpPr>
          <p:nvPr/>
        </p:nvCxnSpPr>
        <p:spPr>
          <a:xfrm>
            <a:off x="5120875" y="5632520"/>
            <a:ext cx="2467874" cy="68871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2492583" y="3780631"/>
            <a:ext cx="5256584" cy="57606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SlowControl</a:t>
            </a:r>
            <a:endParaRPr kumimoji="1" lang="ja-JP" altLang="en-US" dirty="0"/>
          </a:p>
        </p:txBody>
      </p:sp>
      <p:cxnSp>
        <p:nvCxnSpPr>
          <p:cNvPr id="13" name="直線矢印コネクタ 12"/>
          <p:cNvCxnSpPr>
            <a:stCxn id="9" idx="2"/>
            <a:endCxn id="7" idx="0"/>
          </p:cNvCxnSpPr>
          <p:nvPr/>
        </p:nvCxnSpPr>
        <p:spPr>
          <a:xfrm>
            <a:off x="5120875" y="4356695"/>
            <a:ext cx="0" cy="720080"/>
          </a:xfrm>
          <a:prstGeom prst="straightConnector1">
            <a:avLst/>
          </a:prstGeom>
          <a:ln w="5715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639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9395" y="366769"/>
            <a:ext cx="9089390" cy="635136"/>
          </a:xfrm>
        </p:spPr>
        <p:txBody>
          <a:bodyPr>
            <a:normAutofit fontScale="90000"/>
          </a:bodyPr>
          <a:lstStyle/>
          <a:p>
            <a:r>
              <a:rPr lang="en-US" altLang="ja-JP" dirty="0" err="1" smtClean="0"/>
              <a:t>SuperNEMO</a:t>
            </a:r>
            <a:r>
              <a:rPr lang="en-US" altLang="ja-JP" dirty="0" smtClean="0"/>
              <a:t> setup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2557" y="1240083"/>
            <a:ext cx="9936704" cy="6113196"/>
          </a:xfrm>
        </p:spPr>
        <p:txBody>
          <a:bodyPr>
            <a:normAutofit/>
          </a:bodyPr>
          <a:lstStyle/>
          <a:p>
            <a:pPr algn="l"/>
            <a:r>
              <a:rPr lang="en-US" altLang="ja-JP" sz="2400" dirty="0" err="1">
                <a:solidFill>
                  <a:schemeClr val="tx1"/>
                </a:solidFill>
                <a:latin typeface="+mn-ea"/>
              </a:rPr>
              <a:t>d</a:t>
            </a:r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aq_configure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()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	parameter setting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	connect to front-end modules</a:t>
            </a:r>
          </a:p>
          <a:p>
            <a:pPr algn="l"/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daq_unconfigure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()</a:t>
            </a:r>
          </a:p>
          <a:p>
            <a:pPr algn="l"/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disconnet</a:t>
            </a:r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daq_start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()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	initialize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sz="2400" dirty="0" err="1">
                <a:solidFill>
                  <a:schemeClr val="tx1"/>
                </a:solidFill>
                <a:latin typeface="+mn-ea"/>
              </a:rPr>
              <a:t>d</a:t>
            </a:r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aq_stop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()</a:t>
            </a:r>
          </a:p>
          <a:p>
            <a:pPr algn="l"/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finalize</a:t>
            </a:r>
          </a:p>
          <a:p>
            <a:pPr algn="l"/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daq_run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()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	data taking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sz="2400" dirty="0" err="1">
                <a:solidFill>
                  <a:schemeClr val="tx1"/>
                </a:solidFill>
                <a:latin typeface="+mn-ea"/>
              </a:rPr>
              <a:t>d</a:t>
            </a:r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aq_pause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()</a:t>
            </a:r>
          </a:p>
          <a:p>
            <a:pPr algn="l"/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daq_resume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()</a:t>
            </a:r>
          </a:p>
          <a:p>
            <a:pPr algn="l"/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5930381" y="2666763"/>
            <a:ext cx="4880385" cy="3964052"/>
            <a:chOff x="4566510" y="2725961"/>
            <a:chExt cx="4653893" cy="3384376"/>
          </a:xfrm>
        </p:grpSpPr>
        <p:sp>
          <p:nvSpPr>
            <p:cNvPr id="19" name="角丸四角形 18"/>
            <p:cNvSpPr/>
            <p:nvPr/>
          </p:nvSpPr>
          <p:spPr>
            <a:xfrm>
              <a:off x="5835697" y="2725961"/>
              <a:ext cx="1800200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/>
                <a:t>LOADED</a:t>
              </a:r>
              <a:endParaRPr kumimoji="1" lang="ja-JP" altLang="en-US" sz="1400" dirty="0"/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5835697" y="3734073"/>
              <a:ext cx="1800200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 smtClean="0"/>
                <a:t>CONFIGURED</a:t>
              </a:r>
              <a:endParaRPr kumimoji="1" lang="ja-JP" altLang="en-US" sz="1400" dirty="0"/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5835698" y="4742186"/>
              <a:ext cx="1800200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 smtClean="0"/>
                <a:t>RUNNING</a:t>
              </a:r>
              <a:endParaRPr kumimoji="1" lang="ja-JP" altLang="en-US" sz="1400" dirty="0"/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5835697" y="5750297"/>
              <a:ext cx="1800200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 smtClean="0"/>
                <a:t>PAUSED</a:t>
              </a:r>
              <a:endParaRPr kumimoji="1" lang="ja-JP" altLang="en-US" sz="1400" dirty="0"/>
            </a:p>
          </p:txBody>
        </p:sp>
        <p:cxnSp>
          <p:nvCxnSpPr>
            <p:cNvPr id="23" name="直線矢印コネクタ 22"/>
            <p:cNvCxnSpPr/>
            <p:nvPr/>
          </p:nvCxnSpPr>
          <p:spPr>
            <a:xfrm>
              <a:off x="6267745" y="3086001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/>
            <p:cNvCxnSpPr/>
            <p:nvPr/>
          </p:nvCxnSpPr>
          <p:spPr>
            <a:xfrm>
              <a:off x="6267745" y="4094113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/>
            <p:cNvCxnSpPr/>
            <p:nvPr/>
          </p:nvCxnSpPr>
          <p:spPr>
            <a:xfrm>
              <a:off x="6267745" y="5102225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/>
            <p:cNvCxnSpPr/>
            <p:nvPr/>
          </p:nvCxnSpPr>
          <p:spPr>
            <a:xfrm flipV="1">
              <a:off x="7203849" y="5102225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/>
            <p:cNvCxnSpPr/>
            <p:nvPr/>
          </p:nvCxnSpPr>
          <p:spPr>
            <a:xfrm flipV="1">
              <a:off x="7203849" y="4094113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矢印コネクタ 27"/>
            <p:cNvCxnSpPr/>
            <p:nvPr/>
          </p:nvCxnSpPr>
          <p:spPr>
            <a:xfrm flipV="1">
              <a:off x="7203849" y="3086001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/>
            <p:cNvSpPr txBox="1"/>
            <p:nvPr/>
          </p:nvSpPr>
          <p:spPr>
            <a:xfrm>
              <a:off x="4566510" y="3237523"/>
              <a:ext cx="1741749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daq_configure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5043306" y="4228837"/>
              <a:ext cx="1278457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daq_start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7203547" y="4228837"/>
              <a:ext cx="1253154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daq_stop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7230806" y="3230017"/>
              <a:ext cx="1989597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daq_unconfigure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4716480" y="4732893"/>
              <a:ext cx="1167479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daq_run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7668808" y="4742186"/>
              <a:ext cx="889223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 smtClean="0"/>
                <a:t>Repeat</a:t>
              </a:r>
              <a:endParaRPr kumimoji="1" lang="ja-JP" altLang="en-US" sz="1600" dirty="0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7203850" y="5236949"/>
              <a:ext cx="1558342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daq_resume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4912886" y="5236949"/>
              <a:ext cx="1407930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daq_pause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</p:grpSp>
      <p:sp>
        <p:nvSpPr>
          <p:cNvPr id="39" name="テキスト ボックス 38"/>
          <p:cNvSpPr txBox="1"/>
          <p:nvPr/>
        </p:nvSpPr>
        <p:spPr>
          <a:xfrm>
            <a:off x="6564165" y="2196455"/>
            <a:ext cx="3823095" cy="446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DAQ Middleware</a:t>
            </a:r>
            <a:r>
              <a:rPr lang="ja-JP" altLang="en-US" sz="1800" dirty="0" smtClean="0"/>
              <a:t> </a:t>
            </a:r>
            <a:r>
              <a:rPr lang="en-US" altLang="ja-JP" sz="1800" dirty="0" smtClean="0"/>
              <a:t>state machine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02117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799395" y="3564606"/>
            <a:ext cx="8926192" cy="180020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9395" y="366769"/>
            <a:ext cx="9089390" cy="635136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Review of DAQ-Middleware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2557" y="1116335"/>
            <a:ext cx="9936704" cy="6236944"/>
          </a:xfrm>
        </p:spPr>
        <p:txBody>
          <a:bodyPr>
            <a:normAutofit/>
          </a:bodyPr>
          <a:lstStyle/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DAQ-Middleware</a:t>
            </a:r>
          </a:p>
          <a:p>
            <a:pPr algn="l"/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Operator: organizer of DAQ</a:t>
            </a:r>
          </a:p>
          <a:p>
            <a:pPr algn="l"/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Component: source(out-port), sink(in-port), both type</a:t>
            </a:r>
          </a:p>
          <a:p>
            <a:pPr algn="l"/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	We can develop Operator and Components.</a:t>
            </a:r>
          </a:p>
          <a:p>
            <a:pPr algn="l"/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sz="2400" dirty="0" smtClean="0">
                <a:solidFill>
                  <a:srgbClr val="0070C0"/>
                </a:solidFill>
                <a:latin typeface="+mn-ea"/>
              </a:rPr>
              <a:t>Source: Reader of front end modules		</a:t>
            </a:r>
          </a:p>
          <a:p>
            <a:pPr algn="l"/>
            <a:r>
              <a:rPr lang="en-US" altLang="ja-JP" sz="2400" dirty="0" smtClean="0">
                <a:solidFill>
                  <a:srgbClr val="0070C0"/>
                </a:solidFill>
                <a:latin typeface="+mn-ea"/>
              </a:rPr>
              <a:t>Both: Event manager</a:t>
            </a:r>
          </a:p>
          <a:p>
            <a:pPr algn="l"/>
            <a:r>
              <a:rPr lang="en-US" altLang="ja-JP" sz="2400" dirty="0" smtClean="0">
                <a:solidFill>
                  <a:srgbClr val="0070C0"/>
                </a:solidFill>
                <a:latin typeface="+mn-ea"/>
              </a:rPr>
              <a:t>Sink: Logger, Monitor</a:t>
            </a:r>
          </a:p>
          <a:p>
            <a:pPr algn="l"/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Operator: </a:t>
            </a:r>
            <a:r>
              <a:rPr lang="en-US" altLang="ja-JP" sz="2400" dirty="0" smtClean="0">
                <a:solidFill>
                  <a:srgbClr val="0070C0"/>
                </a:solidFill>
                <a:latin typeface="+mn-ea"/>
              </a:rPr>
              <a:t>control state of each components, get error information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1674292" y="4521030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smtClean="0"/>
              <a:t>Source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4194572" y="4521030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smtClean="0"/>
              <a:t>both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6662446" y="4521030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smtClean="0"/>
              <a:t>Sink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4194572" y="3276575"/>
            <a:ext cx="1852606" cy="555745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/>
              <a:t>Operator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>
            <a:stCxn id="4" idx="3"/>
            <a:endCxn id="5" idx="1"/>
          </p:cNvCxnSpPr>
          <p:nvPr/>
        </p:nvCxnSpPr>
        <p:spPr>
          <a:xfrm>
            <a:off x="3526898" y="4798903"/>
            <a:ext cx="66767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5" idx="3"/>
            <a:endCxn id="6" idx="1"/>
          </p:cNvCxnSpPr>
          <p:nvPr/>
        </p:nvCxnSpPr>
        <p:spPr>
          <a:xfrm>
            <a:off x="6047178" y="4798903"/>
            <a:ext cx="61526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7" idx="2"/>
            <a:endCxn id="4" idx="0"/>
          </p:cNvCxnSpPr>
          <p:nvPr/>
        </p:nvCxnSpPr>
        <p:spPr>
          <a:xfrm flipH="1">
            <a:off x="2600595" y="3832320"/>
            <a:ext cx="2520280" cy="68871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7" idx="2"/>
            <a:endCxn id="5" idx="0"/>
          </p:cNvCxnSpPr>
          <p:nvPr/>
        </p:nvCxnSpPr>
        <p:spPr>
          <a:xfrm>
            <a:off x="5120875" y="3832320"/>
            <a:ext cx="0" cy="68871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7" idx="2"/>
            <a:endCxn id="6" idx="0"/>
          </p:cNvCxnSpPr>
          <p:nvPr/>
        </p:nvCxnSpPr>
        <p:spPr>
          <a:xfrm>
            <a:off x="5120875" y="3832320"/>
            <a:ext cx="2467874" cy="68871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64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9395" y="366769"/>
            <a:ext cx="9089390" cy="635136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Review of DAQ-Middleware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2557" y="1240083"/>
            <a:ext cx="9936704" cy="6113196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dirty="0" smtClean="0">
                <a:solidFill>
                  <a:schemeClr val="tx1"/>
                </a:solidFill>
                <a:latin typeface="+mn-ea"/>
              </a:rPr>
              <a:t>DAQ state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LOADED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CONFIGURED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RUNNING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PAUSED</a:t>
            </a:r>
          </a:p>
          <a:p>
            <a:pPr algn="l"/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sz="3200" dirty="0" smtClean="0">
                <a:solidFill>
                  <a:schemeClr val="tx1"/>
                </a:solidFill>
                <a:latin typeface="+mn-ea"/>
              </a:rPr>
              <a:t>DAQ command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0 LOADED-&gt;CONFIGURED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1 CONFIGURED-&gt;RUNNING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RUNNING-&gt;CONFIGURED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3 CONFIGURED-&gt;LOADED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4 RUNNING-&gt;PAUSED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5 PAUSED-&gt;RUNNING</a:t>
            </a:r>
          </a:p>
          <a:p>
            <a:pPr algn="l"/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268809" y="3096547"/>
            <a:ext cx="3209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290916" y="4445253"/>
            <a:ext cx="3209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290916" y="5885413"/>
            <a:ext cx="3209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8100015" y="3096547"/>
            <a:ext cx="3209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122122" y="4445253"/>
            <a:ext cx="3209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122122" y="5885413"/>
            <a:ext cx="3209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5</a:t>
            </a:r>
            <a:endParaRPr kumimoji="1" lang="ja-JP" altLang="en-US" dirty="0"/>
          </a:p>
        </p:txBody>
      </p:sp>
      <p:grpSp>
        <p:nvGrpSpPr>
          <p:cNvPr id="43" name="グループ化 42"/>
          <p:cNvGrpSpPr/>
          <p:nvPr/>
        </p:nvGrpSpPr>
        <p:grpSpPr>
          <a:xfrm>
            <a:off x="4374593" y="2124448"/>
            <a:ext cx="5940659" cy="4796149"/>
            <a:chOff x="3734349" y="2387799"/>
            <a:chExt cx="5149967" cy="3722538"/>
          </a:xfrm>
        </p:grpSpPr>
        <p:sp>
          <p:nvSpPr>
            <p:cNvPr id="44" name="角丸四角形 43"/>
            <p:cNvSpPr/>
            <p:nvPr/>
          </p:nvSpPr>
          <p:spPr>
            <a:xfrm>
              <a:off x="5835697" y="2725961"/>
              <a:ext cx="1800200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/>
                <a:t>LOADED</a:t>
              </a:r>
              <a:endParaRPr kumimoji="1" lang="ja-JP" altLang="en-US" sz="1400" dirty="0"/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5835697" y="3734073"/>
              <a:ext cx="1800200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 smtClean="0"/>
                <a:t>CONFIGURED</a:t>
              </a:r>
              <a:endParaRPr kumimoji="1" lang="ja-JP" altLang="en-US" sz="1400" dirty="0"/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5835698" y="4742186"/>
              <a:ext cx="1800200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 smtClean="0"/>
                <a:t>RUNNING</a:t>
              </a:r>
              <a:endParaRPr kumimoji="1" lang="ja-JP" altLang="en-US" sz="1400" dirty="0"/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5835697" y="5750297"/>
              <a:ext cx="1800200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 smtClean="0"/>
                <a:t>PAUSED</a:t>
              </a:r>
              <a:endParaRPr kumimoji="1" lang="ja-JP" altLang="en-US" sz="1400" dirty="0"/>
            </a:p>
          </p:txBody>
        </p:sp>
        <p:cxnSp>
          <p:nvCxnSpPr>
            <p:cNvPr id="48" name="直線矢印コネクタ 47"/>
            <p:cNvCxnSpPr/>
            <p:nvPr/>
          </p:nvCxnSpPr>
          <p:spPr>
            <a:xfrm>
              <a:off x="6267745" y="3086001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/>
            <p:nvPr/>
          </p:nvCxnSpPr>
          <p:spPr>
            <a:xfrm>
              <a:off x="6267745" y="4094113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矢印コネクタ 49"/>
            <p:cNvCxnSpPr/>
            <p:nvPr/>
          </p:nvCxnSpPr>
          <p:spPr>
            <a:xfrm>
              <a:off x="6267745" y="5102225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矢印コネクタ 50"/>
            <p:cNvCxnSpPr/>
            <p:nvPr/>
          </p:nvCxnSpPr>
          <p:spPr>
            <a:xfrm flipV="1">
              <a:off x="7203849" y="5102225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矢印コネクタ 51"/>
            <p:cNvCxnSpPr/>
            <p:nvPr/>
          </p:nvCxnSpPr>
          <p:spPr>
            <a:xfrm flipV="1">
              <a:off x="7203849" y="4094113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矢印コネクタ 52"/>
            <p:cNvCxnSpPr/>
            <p:nvPr/>
          </p:nvCxnSpPr>
          <p:spPr>
            <a:xfrm flipV="1">
              <a:off x="7203849" y="3086001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テキスト ボックス 53"/>
            <p:cNvSpPr txBox="1"/>
            <p:nvPr/>
          </p:nvSpPr>
          <p:spPr>
            <a:xfrm>
              <a:off x="3734349" y="2387799"/>
              <a:ext cx="1657610" cy="286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/>
                <a:t>Launch up DAQ</a:t>
              </a:r>
              <a:endParaRPr kumimoji="1" lang="ja-JP" altLang="en-US" sz="1800" dirty="0"/>
            </a:p>
          </p:txBody>
        </p:sp>
        <p:cxnSp>
          <p:nvCxnSpPr>
            <p:cNvPr id="55" name="カギ線コネクタ 54"/>
            <p:cNvCxnSpPr/>
            <p:nvPr/>
          </p:nvCxnSpPr>
          <p:spPr>
            <a:xfrm>
              <a:off x="5259633" y="2548325"/>
              <a:ext cx="504056" cy="321652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テキスト ボックス 55"/>
            <p:cNvSpPr txBox="1"/>
            <p:nvPr/>
          </p:nvSpPr>
          <p:spPr>
            <a:xfrm>
              <a:off x="4566510" y="3237523"/>
              <a:ext cx="1741749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daq_configure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5043306" y="4228837"/>
              <a:ext cx="1278457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daq_start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7203547" y="4228837"/>
              <a:ext cx="1253154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daq_stop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7230806" y="3230017"/>
              <a:ext cx="1653510" cy="262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 err="1" smtClean="0"/>
                <a:t>daq_unconfigure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4716480" y="4732893"/>
              <a:ext cx="1167479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daq_run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7668808" y="4742186"/>
              <a:ext cx="889223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 smtClean="0"/>
                <a:t>Repeat</a:t>
              </a:r>
              <a:endParaRPr kumimoji="1" lang="ja-JP" altLang="en-US" sz="1600" dirty="0"/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7203850" y="5236949"/>
              <a:ext cx="1558342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daq_resume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4912886" y="5236949"/>
              <a:ext cx="1407930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daq_pause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</p:grpSp>
      <p:sp>
        <p:nvSpPr>
          <p:cNvPr id="64" name="テキスト ボックス 63"/>
          <p:cNvSpPr txBox="1"/>
          <p:nvPr/>
        </p:nvSpPr>
        <p:spPr>
          <a:xfrm>
            <a:off x="5863564" y="1620391"/>
            <a:ext cx="3475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DAQ Middleware</a:t>
            </a:r>
            <a:r>
              <a:rPr lang="ja-JP" altLang="en-US" sz="1800" dirty="0" smtClean="0"/>
              <a:t> </a:t>
            </a:r>
            <a:r>
              <a:rPr lang="en-US" altLang="ja-JP" sz="1800" dirty="0" smtClean="0"/>
              <a:t>state machine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54727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9395" y="366769"/>
            <a:ext cx="9089390" cy="635136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Review of DAQ-Middleware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2557" y="1240083"/>
            <a:ext cx="9936704" cy="6113196"/>
          </a:xfrm>
        </p:spPr>
        <p:txBody>
          <a:bodyPr>
            <a:normAutofit/>
          </a:bodyPr>
          <a:lstStyle/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DAQ-Middleware State Machine</a:t>
            </a:r>
          </a:p>
          <a:p>
            <a:pPr algn="l"/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daq_configured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(): </a:t>
            </a:r>
          </a:p>
          <a:p>
            <a:pPr algn="l"/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  Configuration</a:t>
            </a:r>
          </a:p>
          <a:p>
            <a:pPr algn="l"/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daq_unconfigured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():</a:t>
            </a:r>
          </a:p>
          <a:p>
            <a:pPr algn="l"/>
            <a:r>
              <a:rPr lang="en-US" altLang="ja-JP" sz="2400" dirty="0" err="1">
                <a:solidFill>
                  <a:schemeClr val="tx1"/>
                </a:solidFill>
                <a:latin typeface="+mn-ea"/>
              </a:rPr>
              <a:t>d</a:t>
            </a:r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aq_start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(): </a:t>
            </a:r>
          </a:p>
          <a:p>
            <a:pPr algn="l"/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  Initialize</a:t>
            </a:r>
          </a:p>
          <a:p>
            <a:pPr algn="l"/>
            <a:r>
              <a:rPr lang="en-US" altLang="ja-JP" sz="2400" dirty="0" err="1">
                <a:solidFill>
                  <a:schemeClr val="tx1"/>
                </a:solidFill>
                <a:latin typeface="+mn-ea"/>
              </a:rPr>
              <a:t>d</a:t>
            </a:r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aq_stop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():</a:t>
            </a:r>
          </a:p>
          <a:p>
            <a:pPr algn="l"/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  Finalize</a:t>
            </a:r>
          </a:p>
          <a:p>
            <a:pPr algn="l"/>
            <a:r>
              <a:rPr lang="en-US" altLang="ja-JP" sz="2400" dirty="0" err="1">
                <a:solidFill>
                  <a:schemeClr val="tx1"/>
                </a:solidFill>
                <a:latin typeface="+mn-ea"/>
              </a:rPr>
              <a:t>d</a:t>
            </a:r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aq_paused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():</a:t>
            </a:r>
          </a:p>
          <a:p>
            <a:pPr algn="l"/>
            <a:r>
              <a:rPr lang="en-US" altLang="ja-JP" sz="2400" dirty="0" err="1">
                <a:solidFill>
                  <a:schemeClr val="tx1"/>
                </a:solidFill>
                <a:latin typeface="+mn-ea"/>
              </a:rPr>
              <a:t>d</a:t>
            </a:r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aq_resume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():</a:t>
            </a:r>
          </a:p>
          <a:p>
            <a:pPr algn="l"/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daq_run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(): </a:t>
            </a:r>
          </a:p>
          <a:p>
            <a:pPr algn="l"/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  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D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ata taking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4644623" y="2124448"/>
            <a:ext cx="5940659" cy="4796149"/>
            <a:chOff x="3734349" y="2387799"/>
            <a:chExt cx="5149967" cy="3722538"/>
          </a:xfrm>
        </p:grpSpPr>
        <p:sp>
          <p:nvSpPr>
            <p:cNvPr id="17" name="角丸四角形 16"/>
            <p:cNvSpPr/>
            <p:nvPr/>
          </p:nvSpPr>
          <p:spPr>
            <a:xfrm>
              <a:off x="5835697" y="2725961"/>
              <a:ext cx="1800200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/>
                <a:t>LOADED</a:t>
              </a:r>
              <a:endParaRPr kumimoji="1" lang="ja-JP" altLang="en-US" sz="1400" dirty="0"/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5835697" y="3734073"/>
              <a:ext cx="1800200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 smtClean="0"/>
                <a:t>CONFIGURED</a:t>
              </a:r>
              <a:endParaRPr kumimoji="1" lang="ja-JP" altLang="en-US" sz="1400" dirty="0"/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5835698" y="4742186"/>
              <a:ext cx="1800200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 smtClean="0"/>
                <a:t>RUNNING</a:t>
              </a:r>
              <a:endParaRPr kumimoji="1" lang="ja-JP" altLang="en-US" sz="1400" dirty="0"/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5835697" y="5750297"/>
              <a:ext cx="1800200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 smtClean="0"/>
                <a:t>PAUSED</a:t>
              </a:r>
              <a:endParaRPr kumimoji="1" lang="ja-JP" altLang="en-US" sz="1400" dirty="0"/>
            </a:p>
          </p:txBody>
        </p:sp>
        <p:cxnSp>
          <p:nvCxnSpPr>
            <p:cNvPr id="22" name="直線矢印コネクタ 21"/>
            <p:cNvCxnSpPr/>
            <p:nvPr/>
          </p:nvCxnSpPr>
          <p:spPr>
            <a:xfrm>
              <a:off x="6267745" y="3086001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22"/>
            <p:cNvCxnSpPr/>
            <p:nvPr/>
          </p:nvCxnSpPr>
          <p:spPr>
            <a:xfrm>
              <a:off x="6267745" y="4094113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/>
            <p:cNvCxnSpPr/>
            <p:nvPr/>
          </p:nvCxnSpPr>
          <p:spPr>
            <a:xfrm>
              <a:off x="6267745" y="5102225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/>
            <p:cNvCxnSpPr/>
            <p:nvPr/>
          </p:nvCxnSpPr>
          <p:spPr>
            <a:xfrm flipV="1">
              <a:off x="7203849" y="5102225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/>
            <p:cNvCxnSpPr/>
            <p:nvPr/>
          </p:nvCxnSpPr>
          <p:spPr>
            <a:xfrm flipV="1">
              <a:off x="7203849" y="4094113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/>
            <p:cNvCxnSpPr/>
            <p:nvPr/>
          </p:nvCxnSpPr>
          <p:spPr>
            <a:xfrm flipV="1">
              <a:off x="7203849" y="3086001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/>
            <p:cNvSpPr txBox="1"/>
            <p:nvPr/>
          </p:nvSpPr>
          <p:spPr>
            <a:xfrm>
              <a:off x="3734349" y="2387799"/>
              <a:ext cx="1657610" cy="286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/>
                <a:t>Launch up DAQ</a:t>
              </a:r>
              <a:endParaRPr kumimoji="1" lang="ja-JP" altLang="en-US" sz="1800" dirty="0"/>
            </a:p>
          </p:txBody>
        </p:sp>
        <p:cxnSp>
          <p:nvCxnSpPr>
            <p:cNvPr id="29" name="カギ線コネクタ 28"/>
            <p:cNvCxnSpPr/>
            <p:nvPr/>
          </p:nvCxnSpPr>
          <p:spPr>
            <a:xfrm>
              <a:off x="5259633" y="2548325"/>
              <a:ext cx="504056" cy="321652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テキスト ボックス 29"/>
            <p:cNvSpPr txBox="1"/>
            <p:nvPr/>
          </p:nvSpPr>
          <p:spPr>
            <a:xfrm>
              <a:off x="4566510" y="3237523"/>
              <a:ext cx="1741749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daq_configure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5043306" y="4228837"/>
              <a:ext cx="1278457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daq_start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7203547" y="4228837"/>
              <a:ext cx="1253154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daq_stop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7230806" y="3230017"/>
              <a:ext cx="1653510" cy="262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 err="1" smtClean="0"/>
                <a:t>daq_unconfigure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4716480" y="4732893"/>
              <a:ext cx="1167479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daq_run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7668808" y="4742186"/>
              <a:ext cx="889223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 smtClean="0"/>
                <a:t>Repeat</a:t>
              </a:r>
              <a:endParaRPr kumimoji="1" lang="ja-JP" altLang="en-US" sz="1600" dirty="0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7203850" y="5236949"/>
              <a:ext cx="1558342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daq_resume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4912886" y="5236949"/>
              <a:ext cx="1407930" cy="349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err="1" smtClean="0"/>
                <a:t>daq_pause</a:t>
              </a:r>
              <a:r>
                <a:rPr kumimoji="1" lang="en-US" altLang="ja-JP" sz="1600" dirty="0" smtClean="0"/>
                <a:t>()</a:t>
              </a:r>
              <a:endParaRPr kumimoji="1" lang="ja-JP" altLang="en-US" sz="1600" dirty="0"/>
            </a:p>
          </p:txBody>
        </p:sp>
      </p:grpSp>
      <p:sp>
        <p:nvSpPr>
          <p:cNvPr id="38" name="テキスト ボックス 37"/>
          <p:cNvSpPr txBox="1"/>
          <p:nvPr/>
        </p:nvSpPr>
        <p:spPr>
          <a:xfrm>
            <a:off x="6133594" y="1620391"/>
            <a:ext cx="3475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DAQ Middleware</a:t>
            </a:r>
            <a:r>
              <a:rPr lang="ja-JP" altLang="en-US" sz="1800" dirty="0" smtClean="0"/>
              <a:t> </a:t>
            </a:r>
            <a:r>
              <a:rPr lang="en-US" altLang="ja-JP" sz="1800" dirty="0" smtClean="0"/>
              <a:t>state machine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020493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9395" y="366769"/>
            <a:ext cx="9089390" cy="635136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Review of DAQ-Middleware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2557" y="1240083"/>
            <a:ext cx="9936704" cy="6113196"/>
          </a:xfrm>
        </p:spPr>
        <p:txBody>
          <a:bodyPr>
            <a:normAutofit/>
          </a:bodyPr>
          <a:lstStyle/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DAQ-Middleware Speed</a:t>
            </a:r>
          </a:p>
          <a:p>
            <a:pPr algn="l"/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786860" y="7009649"/>
            <a:ext cx="2967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Reprinting form DAQ Middleware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homepage</a:t>
            </a:r>
            <a:endParaRPr kumimoji="1" lang="ja-JP" altLang="en-US" sz="12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47" y="1857411"/>
            <a:ext cx="9012165" cy="515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639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9395" y="366769"/>
            <a:ext cx="9089390" cy="63513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CANDLES </a:t>
            </a:r>
            <a:r>
              <a:rPr lang="en-US" altLang="ja-JP" dirty="0" smtClean="0"/>
              <a:t>setup</a:t>
            </a:r>
            <a:endParaRPr kumimoji="1" lang="ja-JP" altLang="en-US" dirty="0"/>
          </a:p>
        </p:txBody>
      </p:sp>
      <p:sp>
        <p:nvSpPr>
          <p:cNvPr id="40" name="角丸四角形 39"/>
          <p:cNvSpPr/>
          <p:nvPr/>
        </p:nvSpPr>
        <p:spPr>
          <a:xfrm>
            <a:off x="967813" y="5130298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err="1" smtClean="0"/>
              <a:t>Fast</a:t>
            </a:r>
            <a:r>
              <a:rPr kumimoji="1" lang="en-US" altLang="ja-JP" dirty="0" err="1" smtClean="0"/>
              <a:t>Reader</a:t>
            </a:r>
            <a:endParaRPr kumimoji="1" lang="ja-JP" altLang="en-US" dirty="0"/>
          </a:p>
        </p:txBody>
      </p:sp>
      <p:sp>
        <p:nvSpPr>
          <p:cNvPr id="42" name="角丸四角形 41"/>
          <p:cNvSpPr/>
          <p:nvPr/>
        </p:nvSpPr>
        <p:spPr>
          <a:xfrm>
            <a:off x="3157257" y="5130298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err="1" smtClean="0"/>
              <a:t>EventManeger</a:t>
            </a:r>
            <a:endParaRPr kumimoji="1" lang="ja-JP" altLang="en-US" dirty="0"/>
          </a:p>
        </p:txBody>
      </p:sp>
      <p:sp>
        <p:nvSpPr>
          <p:cNvPr id="48" name="角丸四角形 47"/>
          <p:cNvSpPr/>
          <p:nvPr/>
        </p:nvSpPr>
        <p:spPr>
          <a:xfrm>
            <a:off x="5346700" y="5130298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smtClean="0"/>
              <a:t>Dispa</a:t>
            </a:r>
            <a:r>
              <a:rPr lang="en-US" altLang="ja-JP" dirty="0"/>
              <a:t>t</a:t>
            </a:r>
            <a:r>
              <a:rPr lang="en-US" altLang="ja-JP" dirty="0" smtClean="0"/>
              <a:t>cher</a:t>
            </a:r>
            <a:endParaRPr kumimoji="1" lang="ja-JP" altLang="en-US" dirty="0"/>
          </a:p>
        </p:txBody>
      </p:sp>
      <p:sp>
        <p:nvSpPr>
          <p:cNvPr id="49" name="角丸四角形 48"/>
          <p:cNvSpPr/>
          <p:nvPr/>
        </p:nvSpPr>
        <p:spPr>
          <a:xfrm>
            <a:off x="7536143" y="4415769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smtClean="0"/>
              <a:t>Logger</a:t>
            </a:r>
            <a:endParaRPr kumimoji="1" lang="ja-JP" altLang="en-US" dirty="0"/>
          </a:p>
        </p:txBody>
      </p:sp>
      <p:cxnSp>
        <p:nvCxnSpPr>
          <p:cNvPr id="51" name="直線コネクタ 50"/>
          <p:cNvCxnSpPr>
            <a:stCxn id="40" idx="3"/>
            <a:endCxn id="42" idx="1"/>
          </p:cNvCxnSpPr>
          <p:nvPr/>
        </p:nvCxnSpPr>
        <p:spPr>
          <a:xfrm>
            <a:off x="2820420" y="5408171"/>
            <a:ext cx="3368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stCxn id="42" idx="3"/>
            <a:endCxn id="48" idx="1"/>
          </p:cNvCxnSpPr>
          <p:nvPr/>
        </p:nvCxnSpPr>
        <p:spPr>
          <a:xfrm>
            <a:off x="5009863" y="5408171"/>
            <a:ext cx="3368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stCxn id="49" idx="1"/>
            <a:endCxn id="48" idx="3"/>
          </p:cNvCxnSpPr>
          <p:nvPr/>
        </p:nvCxnSpPr>
        <p:spPr>
          <a:xfrm flipH="1">
            <a:off x="7199306" y="4693642"/>
            <a:ext cx="336837" cy="714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角丸四角形 54"/>
          <p:cNvSpPr/>
          <p:nvPr/>
        </p:nvSpPr>
        <p:spPr>
          <a:xfrm>
            <a:off x="799395" y="3564606"/>
            <a:ext cx="8926192" cy="29545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角丸四角形 55"/>
          <p:cNvSpPr/>
          <p:nvPr/>
        </p:nvSpPr>
        <p:spPr>
          <a:xfrm>
            <a:off x="4251978" y="3276575"/>
            <a:ext cx="1852606" cy="555745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/>
              <a:t>Operator</a:t>
            </a:r>
            <a:endParaRPr kumimoji="1" lang="ja-JP" altLang="en-US" dirty="0"/>
          </a:p>
        </p:txBody>
      </p:sp>
      <p:sp>
        <p:nvSpPr>
          <p:cNvPr id="57" name="角丸四角形 56"/>
          <p:cNvSpPr/>
          <p:nvPr/>
        </p:nvSpPr>
        <p:spPr>
          <a:xfrm>
            <a:off x="7536143" y="5844828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err="1" smtClean="0"/>
              <a:t>EventServer</a:t>
            </a:r>
            <a:endParaRPr kumimoji="1" lang="ja-JP" altLang="en-US" dirty="0"/>
          </a:p>
        </p:txBody>
      </p:sp>
      <p:cxnSp>
        <p:nvCxnSpPr>
          <p:cNvPr id="14" name="直線コネクタ 13"/>
          <p:cNvCxnSpPr>
            <a:stCxn id="48" idx="3"/>
            <a:endCxn id="57" idx="1"/>
          </p:cNvCxnSpPr>
          <p:nvPr/>
        </p:nvCxnSpPr>
        <p:spPr>
          <a:xfrm>
            <a:off x="7199306" y="5408171"/>
            <a:ext cx="336837" cy="714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378349" y="1160691"/>
            <a:ext cx="8071712" cy="1875040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en-US" altLang="ja-JP" sz="2300" dirty="0" err="1" smtClean="0"/>
              <a:t>FastReader</a:t>
            </a:r>
            <a:r>
              <a:rPr lang="en-US" altLang="ja-JP" sz="2300" dirty="0" smtClean="0"/>
              <a:t>: </a:t>
            </a:r>
            <a:r>
              <a:rPr lang="en-US" altLang="ja-JP" sz="2300" dirty="0"/>
              <a:t>r</a:t>
            </a:r>
            <a:r>
              <a:rPr lang="en-US" altLang="ja-JP" sz="2300" dirty="0" smtClean="0"/>
              <a:t>ead data from FADCs</a:t>
            </a:r>
          </a:p>
          <a:p>
            <a:r>
              <a:rPr lang="en-US" altLang="ja-JP" sz="2300" dirty="0" err="1" smtClean="0"/>
              <a:t>SlowReader</a:t>
            </a:r>
            <a:r>
              <a:rPr lang="en-US" altLang="ja-JP" sz="2300" dirty="0" smtClean="0"/>
              <a:t>: read H.V. and Temperature data</a:t>
            </a:r>
          </a:p>
          <a:p>
            <a:r>
              <a:rPr lang="en-US" altLang="ja-JP" sz="2300" dirty="0" err="1" smtClean="0"/>
              <a:t>EventManeger</a:t>
            </a:r>
            <a:r>
              <a:rPr lang="en-US" altLang="ja-JP" sz="2300" dirty="0" smtClean="0"/>
              <a:t>: order event sequentially, sneak slow data</a:t>
            </a:r>
          </a:p>
          <a:p>
            <a:r>
              <a:rPr lang="en-US" altLang="ja-JP" sz="2300" dirty="0" smtClean="0"/>
              <a:t>Logger: record data to hard disk</a:t>
            </a:r>
          </a:p>
          <a:p>
            <a:r>
              <a:rPr lang="en-US" altLang="ja-JP" sz="2300" dirty="0" err="1" smtClean="0"/>
              <a:t>EventServer</a:t>
            </a:r>
            <a:r>
              <a:rPr lang="en-US" altLang="ja-JP" sz="2300" dirty="0" smtClean="0"/>
              <a:t>: event service (use monitor system with </a:t>
            </a:r>
            <a:r>
              <a:rPr lang="en-US" altLang="ja-JP" sz="2300" dirty="0" err="1" smtClean="0"/>
              <a:t>EventClient</a:t>
            </a:r>
            <a:r>
              <a:rPr lang="en-US" altLang="ja-JP" sz="2300" dirty="0" smtClean="0"/>
              <a:t>) </a:t>
            </a:r>
          </a:p>
        </p:txBody>
      </p:sp>
      <p:cxnSp>
        <p:nvCxnSpPr>
          <p:cNvPr id="27" name="直線コネクタ 26"/>
          <p:cNvCxnSpPr/>
          <p:nvPr/>
        </p:nvCxnSpPr>
        <p:spPr>
          <a:xfrm flipV="1">
            <a:off x="8462446" y="6400573"/>
            <a:ext cx="0" cy="476353"/>
          </a:xfrm>
          <a:prstGeom prst="line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角丸四角形 57"/>
          <p:cNvSpPr/>
          <p:nvPr/>
        </p:nvSpPr>
        <p:spPr>
          <a:xfrm>
            <a:off x="7536143" y="6876926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kumimoji="1" lang="en-US" altLang="ja-JP" dirty="0" err="1" smtClean="0"/>
              <a:t>EventClient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369188" y="6519162"/>
            <a:ext cx="1924901" cy="382324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en-US" altLang="ja-JP" sz="1800" dirty="0"/>
              <a:t>Socket connection</a:t>
            </a:r>
            <a:endParaRPr lang="ja-JP" altLang="en-US" sz="1800" dirty="0"/>
          </a:p>
        </p:txBody>
      </p:sp>
      <p:sp>
        <p:nvSpPr>
          <p:cNvPr id="20" name="角丸四角形 19"/>
          <p:cNvSpPr/>
          <p:nvPr/>
        </p:nvSpPr>
        <p:spPr>
          <a:xfrm>
            <a:off x="973814" y="4428703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err="1" smtClean="0"/>
              <a:t>Fast</a:t>
            </a:r>
            <a:r>
              <a:rPr kumimoji="1" lang="en-US" altLang="ja-JP" dirty="0" err="1" smtClean="0"/>
              <a:t>Reader</a:t>
            </a:r>
            <a:endParaRPr kumimoji="1" lang="ja-JP" altLang="en-US" dirty="0"/>
          </a:p>
        </p:txBody>
      </p:sp>
      <p:sp>
        <p:nvSpPr>
          <p:cNvPr id="21" name="角丸四角形 20"/>
          <p:cNvSpPr/>
          <p:nvPr/>
        </p:nvSpPr>
        <p:spPr>
          <a:xfrm>
            <a:off x="973814" y="3708623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err="1" smtClean="0"/>
              <a:t>Fast</a:t>
            </a:r>
            <a:r>
              <a:rPr kumimoji="1" lang="en-US" altLang="ja-JP" dirty="0" err="1" smtClean="0"/>
              <a:t>Reader</a:t>
            </a:r>
            <a:endParaRPr kumimoji="1" lang="ja-JP" altLang="en-US" dirty="0"/>
          </a:p>
        </p:txBody>
      </p:sp>
      <p:sp>
        <p:nvSpPr>
          <p:cNvPr id="23" name="角丸四角形 22"/>
          <p:cNvSpPr/>
          <p:nvPr/>
        </p:nvSpPr>
        <p:spPr>
          <a:xfrm>
            <a:off x="973814" y="5817174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err="1" smtClean="0"/>
              <a:t>Slow</a:t>
            </a:r>
            <a:r>
              <a:rPr kumimoji="1" lang="en-US" altLang="ja-JP" dirty="0" err="1" smtClean="0"/>
              <a:t>Reader</a:t>
            </a:r>
            <a:endParaRPr kumimoji="1" lang="ja-JP" altLang="en-US" dirty="0"/>
          </a:p>
        </p:txBody>
      </p:sp>
      <p:cxnSp>
        <p:nvCxnSpPr>
          <p:cNvPr id="5" name="直線コネクタ 4"/>
          <p:cNvCxnSpPr>
            <a:stCxn id="20" idx="3"/>
            <a:endCxn id="42" idx="1"/>
          </p:cNvCxnSpPr>
          <p:nvPr/>
        </p:nvCxnSpPr>
        <p:spPr>
          <a:xfrm>
            <a:off x="2826420" y="4706576"/>
            <a:ext cx="330837" cy="7015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21" idx="3"/>
            <a:endCxn id="42" idx="1"/>
          </p:cNvCxnSpPr>
          <p:nvPr/>
        </p:nvCxnSpPr>
        <p:spPr>
          <a:xfrm>
            <a:off x="2826420" y="3986496"/>
            <a:ext cx="330837" cy="1421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23" idx="3"/>
            <a:endCxn id="42" idx="1"/>
          </p:cNvCxnSpPr>
          <p:nvPr/>
        </p:nvCxnSpPr>
        <p:spPr>
          <a:xfrm flipV="1">
            <a:off x="2826420" y="5408171"/>
            <a:ext cx="330837" cy="686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947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1674292" y="4716734"/>
            <a:ext cx="6984776" cy="17263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9395" y="366769"/>
            <a:ext cx="9089390" cy="635136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Demonstration of DAQ-Middleware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2557" y="1240083"/>
            <a:ext cx="9936704" cy="6113196"/>
          </a:xfrm>
        </p:spPr>
        <p:txBody>
          <a:bodyPr>
            <a:normAutofit/>
          </a:bodyPr>
          <a:lstStyle/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Emulator: send data to </a:t>
            </a:r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EventServer</a:t>
            </a:r>
            <a:endParaRPr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EventServer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: send data to </a:t>
            </a:r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EventClient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 </a:t>
            </a:r>
          </a:p>
          <a:p>
            <a:pPr algn="l"/>
            <a:r>
              <a:rPr lang="en-US" altLang="ja-JP" sz="2400" dirty="0" err="1" smtClean="0">
                <a:solidFill>
                  <a:schemeClr val="tx1"/>
                </a:solidFill>
                <a:latin typeface="+mn-ea"/>
              </a:rPr>
              <a:t>EventClient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: analyze and draw histograms</a:t>
            </a:r>
          </a:p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Commander: send command to Operator &amp; receive data from Operator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341966" y="5673158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smtClean="0"/>
              <a:t>Emulator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6066780" y="5673158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err="1" smtClean="0"/>
              <a:t>EventServer</a:t>
            </a:r>
            <a:endParaRPr lang="en-US" altLang="ja-JP" dirty="0" smtClean="0"/>
          </a:p>
        </p:txBody>
      </p:sp>
      <p:sp>
        <p:nvSpPr>
          <p:cNvPr id="7" name="角丸四角形 6"/>
          <p:cNvSpPr/>
          <p:nvPr/>
        </p:nvSpPr>
        <p:spPr>
          <a:xfrm>
            <a:off x="4194572" y="4428703"/>
            <a:ext cx="1852606" cy="555745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/>
              <a:t>Operator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>
            <a:stCxn id="4" idx="3"/>
            <a:endCxn id="6" idx="1"/>
          </p:cNvCxnSpPr>
          <p:nvPr/>
        </p:nvCxnSpPr>
        <p:spPr>
          <a:xfrm>
            <a:off x="4194572" y="5951031"/>
            <a:ext cx="187220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7" idx="2"/>
            <a:endCxn id="4" idx="0"/>
          </p:cNvCxnSpPr>
          <p:nvPr/>
        </p:nvCxnSpPr>
        <p:spPr>
          <a:xfrm flipH="1">
            <a:off x="3268269" y="4984448"/>
            <a:ext cx="1852606" cy="68871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7" idx="2"/>
            <a:endCxn id="6" idx="0"/>
          </p:cNvCxnSpPr>
          <p:nvPr/>
        </p:nvCxnSpPr>
        <p:spPr>
          <a:xfrm>
            <a:off x="5120875" y="4984448"/>
            <a:ext cx="1872208" cy="68871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V="1">
            <a:off x="7012685" y="6204917"/>
            <a:ext cx="0" cy="476353"/>
          </a:xfrm>
          <a:prstGeom prst="line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角丸四角形 18"/>
          <p:cNvSpPr/>
          <p:nvPr/>
        </p:nvSpPr>
        <p:spPr>
          <a:xfrm>
            <a:off x="6086382" y="6681270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kumimoji="1" lang="en-US" altLang="ja-JP" dirty="0" err="1" smtClean="0"/>
              <a:t>EventClient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861959" y="6372919"/>
            <a:ext cx="1924901" cy="382324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en-US" altLang="ja-JP" sz="1800" dirty="0"/>
              <a:t>Socket connection</a:t>
            </a:r>
            <a:endParaRPr lang="ja-JP" altLang="en-US" sz="1800" dirty="0"/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5121162" y="3952350"/>
            <a:ext cx="0" cy="476353"/>
          </a:xfrm>
          <a:prstGeom prst="line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角丸四角形 21"/>
          <p:cNvSpPr/>
          <p:nvPr/>
        </p:nvSpPr>
        <p:spPr>
          <a:xfrm>
            <a:off x="4194859" y="3420591"/>
            <a:ext cx="1852606" cy="555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altLang="ja-JP" dirty="0" smtClean="0"/>
              <a:t>Commander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438023" y="3996655"/>
            <a:ext cx="1924901" cy="382324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en-US" altLang="ja-JP" sz="1800" dirty="0"/>
              <a:t>Socket connection</a:t>
            </a: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753901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9395" y="366769"/>
            <a:ext cx="9089390" cy="635136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Demonstration of DAQ-Middleware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2557" y="1240083"/>
            <a:ext cx="9936704" cy="6113196"/>
          </a:xfrm>
        </p:spPr>
        <p:txBody>
          <a:bodyPr>
            <a:normAutofit/>
          </a:bodyPr>
          <a:lstStyle/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To start DAQ, execute run.py script ($&gt; run.py –cl sample.xml)</a:t>
            </a:r>
          </a:p>
          <a:p>
            <a:pPr algn="l"/>
            <a:endParaRPr lang="en-US" altLang="ja-JP" sz="2400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48" y="1832690"/>
            <a:ext cx="10058400" cy="5728573"/>
          </a:xfrm>
          <a:prstGeom prst="rect">
            <a:avLst/>
          </a:prstGeom>
        </p:spPr>
      </p:pic>
      <p:cxnSp>
        <p:nvCxnSpPr>
          <p:cNvPr id="6" name="直線矢印コネクタ 5"/>
          <p:cNvCxnSpPr/>
          <p:nvPr/>
        </p:nvCxnSpPr>
        <p:spPr>
          <a:xfrm>
            <a:off x="4122564" y="2700511"/>
            <a:ext cx="1008112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314252" y="2340471"/>
            <a:ext cx="2884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</a:rPr>
              <a:t>Operator screen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995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9395" y="366769"/>
            <a:ext cx="9089390" cy="635136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Demonstration of DAQ-Middleware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2557" y="1240083"/>
            <a:ext cx="9936704" cy="6113196"/>
          </a:xfrm>
        </p:spPr>
        <p:txBody>
          <a:bodyPr>
            <a:normAutofit/>
          </a:bodyPr>
          <a:lstStyle/>
          <a:p>
            <a:pPr algn="l"/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To change DAQ state, input command 0-5 into terminal</a:t>
            </a:r>
          </a:p>
          <a:p>
            <a:pPr algn="l"/>
            <a:endParaRPr lang="en-US" altLang="ja-JP" sz="2400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48" y="1832690"/>
            <a:ext cx="10058400" cy="5728573"/>
          </a:xfrm>
          <a:prstGeom prst="rect">
            <a:avLst/>
          </a:prstGeom>
        </p:spPr>
      </p:pic>
      <p:cxnSp>
        <p:nvCxnSpPr>
          <p:cNvPr id="6" name="直線矢印コネクタ 5"/>
          <p:cNvCxnSpPr/>
          <p:nvPr/>
        </p:nvCxnSpPr>
        <p:spPr>
          <a:xfrm flipH="1" flipV="1">
            <a:off x="5850756" y="2700511"/>
            <a:ext cx="936104" cy="266429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729024" y="5364807"/>
            <a:ext cx="44819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Input 0-5 command</a:t>
            </a:r>
          </a:p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(Commander can connect</a:t>
            </a:r>
          </a:p>
          <a:p>
            <a:r>
              <a:rPr lang="en-US" altLang="ja-JP" sz="3200" dirty="0">
                <a:solidFill>
                  <a:srgbClr val="FF0000"/>
                </a:solidFill>
              </a:rPr>
              <a:t>t</a:t>
            </a:r>
            <a:r>
              <a:rPr lang="en-US" altLang="ja-JP" sz="3200" dirty="0" smtClean="0">
                <a:solidFill>
                  <a:srgbClr val="FF0000"/>
                </a:solidFill>
              </a:rPr>
              <a:t>o Operator)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66180" y="5580831"/>
            <a:ext cx="42699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err="1" smtClean="0">
                <a:solidFill>
                  <a:srgbClr val="00B050"/>
                </a:solidFill>
              </a:rPr>
              <a:t>EventClient</a:t>
            </a:r>
            <a:r>
              <a:rPr kumimoji="1" lang="en-US" altLang="ja-JP" sz="3200" dirty="0" smtClean="0">
                <a:solidFill>
                  <a:srgbClr val="00B050"/>
                </a:solidFill>
              </a:rPr>
              <a:t> can connect </a:t>
            </a:r>
          </a:p>
          <a:p>
            <a:r>
              <a:rPr kumimoji="1" lang="en-US" altLang="ja-JP" sz="3200" dirty="0" smtClean="0">
                <a:solidFill>
                  <a:srgbClr val="00B050"/>
                </a:solidFill>
              </a:rPr>
              <a:t>to </a:t>
            </a:r>
            <a:r>
              <a:rPr kumimoji="1" lang="en-US" altLang="ja-JP" sz="3200" dirty="0" err="1" smtClean="0">
                <a:solidFill>
                  <a:srgbClr val="00B050"/>
                </a:solidFill>
              </a:rPr>
              <a:t>EventServer</a:t>
            </a:r>
            <a:r>
              <a:rPr kumimoji="1" lang="en-US" altLang="ja-JP" sz="3200" dirty="0" smtClean="0">
                <a:solidFill>
                  <a:srgbClr val="00B050"/>
                </a:solidFill>
              </a:rPr>
              <a:t> anytime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151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386</Words>
  <Application>Microsoft Office PowerPoint</Application>
  <PresentationFormat>Personnalisé</PresentationFormat>
  <Paragraphs>174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Office ​​テーマ</vt:lpstr>
      <vt:lpstr>DAQ for SuperNEMO</vt:lpstr>
      <vt:lpstr>Review of DAQ-Middleware</vt:lpstr>
      <vt:lpstr>Review of DAQ-Middleware</vt:lpstr>
      <vt:lpstr>Review of DAQ-Middleware</vt:lpstr>
      <vt:lpstr>Review of DAQ-Middleware</vt:lpstr>
      <vt:lpstr>CANDLES setup</vt:lpstr>
      <vt:lpstr>Demonstration of DAQ-Middleware</vt:lpstr>
      <vt:lpstr>Demonstration of DAQ-Middleware</vt:lpstr>
      <vt:lpstr>Demonstration of DAQ-Middleware</vt:lpstr>
      <vt:lpstr>Demonstration of DAQ-Middleware</vt:lpstr>
      <vt:lpstr>SuperNEMO setup</vt:lpstr>
      <vt:lpstr>SuperNEMO setup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DAQMWの導入</dc:title>
  <dc:creator>SUZUKI Koutaku</dc:creator>
  <cp:lastModifiedBy>Dominique Duchesneau</cp:lastModifiedBy>
  <cp:revision>111</cp:revision>
  <cp:lastPrinted>2013-08-07T05:32:48Z</cp:lastPrinted>
  <dcterms:created xsi:type="dcterms:W3CDTF">2013-03-10T23:25:02Z</dcterms:created>
  <dcterms:modified xsi:type="dcterms:W3CDTF">2014-02-21T08:48:26Z</dcterms:modified>
</cp:coreProperties>
</file>