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2"/>
  </p:notesMasterIdLst>
  <p:sldIdLst>
    <p:sldId id="259" r:id="rId2"/>
    <p:sldId id="313" r:id="rId3"/>
    <p:sldId id="314" r:id="rId4"/>
    <p:sldId id="315" r:id="rId5"/>
    <p:sldId id="330" r:id="rId6"/>
    <p:sldId id="282" r:id="rId7"/>
    <p:sldId id="317" r:id="rId8"/>
    <p:sldId id="318" r:id="rId9"/>
    <p:sldId id="319" r:id="rId10"/>
    <p:sldId id="320" r:id="rId11"/>
    <p:sldId id="278" r:id="rId12"/>
    <p:sldId id="279" r:id="rId13"/>
    <p:sldId id="281" r:id="rId14"/>
    <p:sldId id="280" r:id="rId15"/>
    <p:sldId id="273" r:id="rId16"/>
    <p:sldId id="352" r:id="rId17"/>
    <p:sldId id="298" r:id="rId18"/>
    <p:sldId id="342" r:id="rId19"/>
    <p:sldId id="334" r:id="rId20"/>
    <p:sldId id="336" r:id="rId21"/>
    <p:sldId id="341" r:id="rId22"/>
    <p:sldId id="262" r:id="rId23"/>
    <p:sldId id="338" r:id="rId24"/>
    <p:sldId id="339" r:id="rId25"/>
    <p:sldId id="351" r:id="rId26"/>
    <p:sldId id="344" r:id="rId27"/>
    <p:sldId id="340" r:id="rId28"/>
    <p:sldId id="343" r:id="rId29"/>
    <p:sldId id="300" r:id="rId30"/>
    <p:sldId id="345" r:id="rId31"/>
    <p:sldId id="346" r:id="rId32"/>
    <p:sldId id="347" r:id="rId33"/>
    <p:sldId id="325" r:id="rId34"/>
    <p:sldId id="326" r:id="rId35"/>
    <p:sldId id="327" r:id="rId36"/>
    <p:sldId id="328" r:id="rId37"/>
    <p:sldId id="329" r:id="rId38"/>
    <p:sldId id="331" r:id="rId39"/>
    <p:sldId id="332" r:id="rId40"/>
    <p:sldId id="349" r:id="rId41"/>
    <p:sldId id="289" r:id="rId42"/>
    <p:sldId id="263" r:id="rId43"/>
    <p:sldId id="270" r:id="rId44"/>
    <p:sldId id="260" r:id="rId45"/>
    <p:sldId id="285" r:id="rId46"/>
    <p:sldId id="272" r:id="rId47"/>
    <p:sldId id="291" r:id="rId48"/>
    <p:sldId id="290" r:id="rId49"/>
    <p:sldId id="261" r:id="rId50"/>
    <p:sldId id="348" r:id="rId51"/>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CC3463"/>
    <a:srgbClr val="FFD1D1"/>
    <a:srgbClr val="FF9900"/>
    <a:srgbClr val="FFFF99"/>
    <a:srgbClr val="28BCAE"/>
    <a:srgbClr val="CDFFF2"/>
    <a:srgbClr val="990099"/>
    <a:srgbClr val="339933"/>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0" autoAdjust="0"/>
    <p:restoredTop sz="98462" autoAdjust="0"/>
  </p:normalViewPr>
  <p:slideViewPr>
    <p:cSldViewPr>
      <p:cViewPr>
        <p:scale>
          <a:sx n="80" d="100"/>
          <a:sy n="80" d="100"/>
        </p:scale>
        <p:origin x="-774" y="-798"/>
      </p:cViewPr>
      <p:guideLst>
        <p:guide orient="horz" pos="2160"/>
        <p:guide pos="2880"/>
      </p:guideLst>
    </p:cSldViewPr>
  </p:slideViewPr>
  <p:outlineViewPr>
    <p:cViewPr>
      <p:scale>
        <a:sx n="33" d="100"/>
        <a:sy n="33" d="100"/>
      </p:scale>
      <p:origin x="0" y="1381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337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37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337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337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A5F6953-3470-40FA-875C-0B3A137F7FD8}" type="slidenum">
              <a:rPr lang="fr-FR"/>
              <a:pPr/>
              <a:t>‹N°›</a:t>
            </a:fld>
            <a:endParaRPr lang="fr-FR"/>
          </a:p>
        </p:txBody>
      </p:sp>
    </p:spTree>
    <p:extLst>
      <p:ext uri="{BB962C8B-B14F-4D97-AF65-F5344CB8AC3E}">
        <p14:creationId xmlns:p14="http://schemas.microsoft.com/office/powerpoint/2010/main" val="25161948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A5F6953-3470-40FA-875C-0B3A137F7FD8}" type="slidenum">
              <a:rPr lang="fr-FR" smtClean="0"/>
              <a:pPr/>
              <a:t>3</a:t>
            </a:fld>
            <a:endParaRPr lang="fr-FR"/>
          </a:p>
        </p:txBody>
      </p:sp>
    </p:spTree>
    <p:extLst>
      <p:ext uri="{BB962C8B-B14F-4D97-AF65-F5344CB8AC3E}">
        <p14:creationId xmlns:p14="http://schemas.microsoft.com/office/powerpoint/2010/main" val="2454783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756B09-024D-4FF4-B718-C0ABEE8CE626}" type="slidenum">
              <a:rPr lang="fr-FR"/>
              <a:pPr/>
              <a:t>48</a:t>
            </a:fld>
            <a:endParaRPr lang="fr-FR"/>
          </a:p>
        </p:txBody>
      </p:sp>
      <p:sp>
        <p:nvSpPr>
          <p:cNvPr id="286722" name="Rectangle 7"/>
          <p:cNvSpPr txBox="1">
            <a:spLocks noGrp="1"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80" tIns="46090" rIns="92180" bIns="46090" anchor="b"/>
          <a:lstStyle>
            <a:lvl1pPr defTabSz="919163">
              <a:defRPr>
                <a:solidFill>
                  <a:schemeClr val="tx1"/>
                </a:solidFill>
                <a:latin typeface="Arial" pitchFamily="34" charset="0"/>
              </a:defRPr>
            </a:lvl1pPr>
            <a:lvl2pPr marL="742950" indent="-285750" defTabSz="919163">
              <a:defRPr>
                <a:solidFill>
                  <a:schemeClr val="tx1"/>
                </a:solidFill>
                <a:latin typeface="Arial" pitchFamily="34" charset="0"/>
              </a:defRPr>
            </a:lvl2pPr>
            <a:lvl3pPr marL="1143000" indent="-228600" defTabSz="919163">
              <a:defRPr>
                <a:solidFill>
                  <a:schemeClr val="tx1"/>
                </a:solidFill>
                <a:latin typeface="Arial" pitchFamily="34" charset="0"/>
              </a:defRPr>
            </a:lvl3pPr>
            <a:lvl4pPr marL="1600200" indent="-228600" defTabSz="919163">
              <a:defRPr>
                <a:solidFill>
                  <a:schemeClr val="tx1"/>
                </a:solidFill>
                <a:latin typeface="Arial" pitchFamily="34" charset="0"/>
              </a:defRPr>
            </a:lvl4pPr>
            <a:lvl5pPr marL="2057400" indent="-228600" defTabSz="919163">
              <a:defRPr>
                <a:solidFill>
                  <a:schemeClr val="tx1"/>
                </a:solidFill>
                <a:latin typeface="Arial" pitchFamily="34" charset="0"/>
              </a:defRPr>
            </a:lvl5pPr>
            <a:lvl6pPr marL="2514600" indent="-228600" defTabSz="919163" fontAlgn="base">
              <a:spcBef>
                <a:spcPct val="0"/>
              </a:spcBef>
              <a:spcAft>
                <a:spcPct val="0"/>
              </a:spcAft>
              <a:defRPr>
                <a:solidFill>
                  <a:schemeClr val="tx1"/>
                </a:solidFill>
                <a:latin typeface="Arial" pitchFamily="34" charset="0"/>
              </a:defRPr>
            </a:lvl6pPr>
            <a:lvl7pPr marL="2971800" indent="-228600" defTabSz="919163" fontAlgn="base">
              <a:spcBef>
                <a:spcPct val="0"/>
              </a:spcBef>
              <a:spcAft>
                <a:spcPct val="0"/>
              </a:spcAft>
              <a:defRPr>
                <a:solidFill>
                  <a:schemeClr val="tx1"/>
                </a:solidFill>
                <a:latin typeface="Arial" pitchFamily="34" charset="0"/>
              </a:defRPr>
            </a:lvl7pPr>
            <a:lvl8pPr marL="3429000" indent="-228600" defTabSz="919163" fontAlgn="base">
              <a:spcBef>
                <a:spcPct val="0"/>
              </a:spcBef>
              <a:spcAft>
                <a:spcPct val="0"/>
              </a:spcAft>
              <a:defRPr>
                <a:solidFill>
                  <a:schemeClr val="tx1"/>
                </a:solidFill>
                <a:latin typeface="Arial" pitchFamily="34" charset="0"/>
              </a:defRPr>
            </a:lvl8pPr>
            <a:lvl9pPr marL="3886200" indent="-228600" defTabSz="919163" fontAlgn="base">
              <a:spcBef>
                <a:spcPct val="0"/>
              </a:spcBef>
              <a:spcAft>
                <a:spcPct val="0"/>
              </a:spcAft>
              <a:defRPr>
                <a:solidFill>
                  <a:schemeClr val="tx1"/>
                </a:solidFill>
                <a:latin typeface="Arial" pitchFamily="34" charset="0"/>
              </a:defRPr>
            </a:lvl9pPr>
          </a:lstStyle>
          <a:p>
            <a:pPr algn="r"/>
            <a:fld id="{10B64305-524A-4525-9A20-30532C8ED8C7}" type="slidenum">
              <a:rPr lang="en-GB" sz="1200">
                <a:latin typeface="Times New Roman" pitchFamily="18" charset="0"/>
              </a:rPr>
              <a:pPr algn="r"/>
              <a:t>48</a:t>
            </a:fld>
            <a:endParaRPr lang="en-GB" sz="1200">
              <a:latin typeface="Times New Roman" pitchFamily="18" charset="0"/>
            </a:endParaRPr>
          </a:p>
        </p:txBody>
      </p:sp>
      <p:sp>
        <p:nvSpPr>
          <p:cNvPr id="286723" name="Rectangle 2"/>
          <p:cNvSpPr>
            <a:spLocks noGrp="1" noRot="1" noChangeAspect="1" noChangeArrowheads="1" noTextEdit="1"/>
          </p:cNvSpPr>
          <p:nvPr>
            <p:ph type="sldImg"/>
          </p:nvPr>
        </p:nvSpPr>
        <p:spPr>
          <a:xfrm>
            <a:off x="1146175" y="687388"/>
            <a:ext cx="4567238" cy="3425825"/>
          </a:xfr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2438400"/>
            <a:ext cx="9009063" cy="1052513"/>
            <a:chOff x="0" y="1536"/>
            <a:chExt cx="5675" cy="663"/>
          </a:xfrm>
        </p:grpSpPr>
        <p:grpSp>
          <p:nvGrpSpPr>
            <p:cNvPr id="5123" name="Group 3"/>
            <p:cNvGrpSpPr>
              <a:grpSpLocks/>
            </p:cNvGrpSpPr>
            <p:nvPr/>
          </p:nvGrpSpPr>
          <p:grpSpPr bwMode="auto">
            <a:xfrm>
              <a:off x="183" y="1604"/>
              <a:ext cx="448" cy="299"/>
              <a:chOff x="720" y="336"/>
              <a:chExt cx="624" cy="432"/>
            </a:xfrm>
          </p:grpSpPr>
          <p:sp>
            <p:nvSpPr>
              <p:cNvPr id="5124"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125"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5126" name="Group 6"/>
            <p:cNvGrpSpPr>
              <a:grpSpLocks/>
            </p:cNvGrpSpPr>
            <p:nvPr/>
          </p:nvGrpSpPr>
          <p:grpSpPr bwMode="auto">
            <a:xfrm>
              <a:off x="261" y="1870"/>
              <a:ext cx="465" cy="299"/>
              <a:chOff x="912" y="2640"/>
              <a:chExt cx="672" cy="432"/>
            </a:xfrm>
          </p:grpSpPr>
          <p:sp>
            <p:nvSpPr>
              <p:cNvPr id="5127"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128"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5129"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130"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131"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5132" name="Rectangle 12"/>
          <p:cNvSpPr>
            <a:spLocks noGrp="1" noChangeArrowheads="1"/>
          </p:cNvSpPr>
          <p:nvPr>
            <p:ph type="ctrTitle"/>
          </p:nvPr>
        </p:nvSpPr>
        <p:spPr>
          <a:xfrm>
            <a:off x="990600" y="1676400"/>
            <a:ext cx="7772400" cy="1462088"/>
          </a:xfrm>
        </p:spPr>
        <p:txBody>
          <a:bodyPr/>
          <a:lstStyle>
            <a:lvl1pPr>
              <a:defRPr/>
            </a:lvl1pPr>
          </a:lstStyle>
          <a:p>
            <a:pPr lvl="0"/>
            <a:r>
              <a:rPr lang="fr-FR" noProof="0" smtClean="0"/>
              <a:t>Cliquez pour modifier le style du titre</a:t>
            </a:r>
          </a:p>
        </p:txBody>
      </p:sp>
      <p:sp>
        <p:nvSpPr>
          <p:cNvPr id="51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fr-FR" noProof="0" smtClean="0"/>
              <a:t>Cliquez pour modifier le style des sous-titres du masque</a:t>
            </a:r>
          </a:p>
        </p:txBody>
      </p:sp>
      <p:sp>
        <p:nvSpPr>
          <p:cNvPr id="5134" name="Rectangle 14"/>
          <p:cNvSpPr>
            <a:spLocks noGrp="1" noChangeArrowheads="1"/>
          </p:cNvSpPr>
          <p:nvPr>
            <p:ph type="dt" sz="half" idx="2"/>
          </p:nvPr>
        </p:nvSpPr>
        <p:spPr bwMode="auto">
          <a:xfrm>
            <a:off x="990600" y="62484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bg2"/>
                </a:solidFill>
                <a:latin typeface="Tahoma" pitchFamily="34" charset="0"/>
              </a:defRPr>
            </a:lvl1pPr>
          </a:lstStyle>
          <a:p>
            <a:endParaRPr lang="fr-FR"/>
          </a:p>
        </p:txBody>
      </p:sp>
      <p:sp>
        <p:nvSpPr>
          <p:cNvPr id="5135" name="Rectangle 15"/>
          <p:cNvSpPr>
            <a:spLocks noGrp="1" noChangeArrowheads="1"/>
          </p:cNvSpPr>
          <p:nvPr>
            <p:ph type="ftr" sz="quarter" idx="3"/>
          </p:nvPr>
        </p:nvSpPr>
        <p:spPr bwMode="auto">
          <a:xfrm>
            <a:off x="3429000" y="6248400"/>
            <a:ext cx="28956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bg2"/>
                </a:solidFill>
              </a:defRPr>
            </a:lvl1pPr>
          </a:lstStyle>
          <a:p>
            <a:r>
              <a:rPr lang="fr-FR"/>
              <a:t>Justine Serrano</a:t>
            </a:r>
          </a:p>
        </p:txBody>
      </p:sp>
      <p:sp>
        <p:nvSpPr>
          <p:cNvPr id="5136" name="Rectangle 16"/>
          <p:cNvSpPr>
            <a:spLocks noGrp="1" noChangeArrowheads="1"/>
          </p:cNvSpPr>
          <p:nvPr>
            <p:ph type="sldNum" sz="quarter" idx="4"/>
          </p:nvPr>
        </p:nvSpPr>
        <p:spPr>
          <a:xfrm>
            <a:off x="6858000" y="6248400"/>
            <a:ext cx="1905000" cy="457200"/>
          </a:xfrm>
        </p:spPr>
        <p:txBody>
          <a:bodyPr/>
          <a:lstStyle>
            <a:lvl1pPr>
              <a:defRPr>
                <a:solidFill>
                  <a:schemeClr val="bg2"/>
                </a:solidFill>
                <a:latin typeface="Tahoma" pitchFamily="34" charset="0"/>
              </a:defRPr>
            </a:lvl1pPr>
          </a:lstStyle>
          <a:p>
            <a:fld id="{A2F4A994-4951-440D-B7D3-FAFF28F67662}" type="slidenum">
              <a:rPr lang="fr-F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sz="quarter" idx="10"/>
          </p:nvPr>
        </p:nvSpPr>
        <p:spPr/>
        <p:txBody>
          <a:bodyPr/>
          <a:lstStyle>
            <a:lvl1pPr>
              <a:defRPr/>
            </a:lvl1pPr>
          </a:lstStyle>
          <a:p>
            <a:fld id="{71D962D5-C073-452F-A7BE-C839E4369418}" type="slidenum">
              <a:rPr lang="fr-FR"/>
              <a:pPr/>
              <a:t>‹N°›</a:t>
            </a:fld>
            <a:endParaRPr lang="fr-FR"/>
          </a:p>
        </p:txBody>
      </p:sp>
    </p:spTree>
    <p:extLst>
      <p:ext uri="{BB962C8B-B14F-4D97-AF65-F5344CB8AC3E}">
        <p14:creationId xmlns:p14="http://schemas.microsoft.com/office/powerpoint/2010/main" val="1705271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61175" y="214313"/>
            <a:ext cx="2082800" cy="5195887"/>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214313"/>
            <a:ext cx="6099175" cy="519588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sz="quarter" idx="10"/>
          </p:nvPr>
        </p:nvSpPr>
        <p:spPr/>
        <p:txBody>
          <a:bodyPr/>
          <a:lstStyle>
            <a:lvl1pPr>
              <a:defRPr/>
            </a:lvl1pPr>
          </a:lstStyle>
          <a:p>
            <a:fld id="{051B63C3-E1FB-4F6B-833E-5CDCC94B9912}" type="slidenum">
              <a:rPr lang="fr-FR"/>
              <a:pPr/>
              <a:t>‹N°›</a:t>
            </a:fld>
            <a:endParaRPr lang="fr-FR"/>
          </a:p>
        </p:txBody>
      </p:sp>
    </p:spTree>
    <p:extLst>
      <p:ext uri="{BB962C8B-B14F-4D97-AF65-F5344CB8AC3E}">
        <p14:creationId xmlns:p14="http://schemas.microsoft.com/office/powerpoint/2010/main" val="3357401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re. Texte et clip multimédia">
    <p:spTree>
      <p:nvGrpSpPr>
        <p:cNvPr id="1" name=""/>
        <p:cNvGrpSpPr/>
        <p:nvPr/>
      </p:nvGrpSpPr>
      <p:grpSpPr>
        <a:xfrm>
          <a:off x="0" y="0"/>
          <a:ext cx="0" cy="0"/>
          <a:chOff x="0" y="0"/>
          <a:chExt cx="0" cy="0"/>
        </a:xfrm>
      </p:grpSpPr>
      <p:sp>
        <p:nvSpPr>
          <p:cNvPr id="2" name="Titre 1"/>
          <p:cNvSpPr>
            <a:spLocks noGrp="1"/>
          </p:cNvSpPr>
          <p:nvPr>
            <p:ph type="title"/>
          </p:nvPr>
        </p:nvSpPr>
        <p:spPr>
          <a:xfrm>
            <a:off x="1150938" y="214313"/>
            <a:ext cx="7793037" cy="471487"/>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609600" y="1295400"/>
            <a:ext cx="3810000" cy="4114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élément multimédia 3"/>
          <p:cNvSpPr>
            <a:spLocks noGrp="1"/>
          </p:cNvSpPr>
          <p:nvPr>
            <p:ph type="media" sz="half" idx="2"/>
          </p:nvPr>
        </p:nvSpPr>
        <p:spPr>
          <a:xfrm>
            <a:off x="4572000" y="1295400"/>
            <a:ext cx="3810000" cy="4114800"/>
          </a:xfrm>
        </p:spPr>
        <p:txBody>
          <a:bodyPr/>
          <a:lstStyle/>
          <a:p>
            <a:endParaRPr lang="fr-FR"/>
          </a:p>
        </p:txBody>
      </p:sp>
      <p:sp>
        <p:nvSpPr>
          <p:cNvPr id="5" name="Espace réservé du numéro de diapositive 4"/>
          <p:cNvSpPr>
            <a:spLocks noGrp="1"/>
          </p:cNvSpPr>
          <p:nvPr>
            <p:ph type="sldNum" sz="quarter" idx="10"/>
          </p:nvPr>
        </p:nvSpPr>
        <p:spPr>
          <a:xfrm>
            <a:off x="8502650" y="6405563"/>
            <a:ext cx="565150" cy="376237"/>
          </a:xfrm>
        </p:spPr>
        <p:txBody>
          <a:bodyPr/>
          <a:lstStyle>
            <a:lvl1pPr>
              <a:defRPr/>
            </a:lvl1pPr>
          </a:lstStyle>
          <a:p>
            <a:fld id="{0F0E1E9C-69FB-433D-97A1-B9C5EA9D2008}" type="slidenum">
              <a:rPr lang="fr-FR"/>
              <a:pPr/>
              <a:t>‹N°›</a:t>
            </a:fld>
            <a:endParaRPr lang="fr-FR"/>
          </a:p>
        </p:txBody>
      </p:sp>
    </p:spTree>
    <p:extLst>
      <p:ext uri="{BB962C8B-B14F-4D97-AF65-F5344CB8AC3E}">
        <p14:creationId xmlns:p14="http://schemas.microsoft.com/office/powerpoint/2010/main" val="318290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150938" y="214313"/>
            <a:ext cx="7793037" cy="471487"/>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609600" y="1295400"/>
            <a:ext cx="3810000" cy="4114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572000" y="1295400"/>
            <a:ext cx="3810000" cy="4114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numéro de diapositive 4"/>
          <p:cNvSpPr>
            <a:spLocks noGrp="1"/>
          </p:cNvSpPr>
          <p:nvPr>
            <p:ph type="sldNum" sz="quarter" idx="10"/>
          </p:nvPr>
        </p:nvSpPr>
        <p:spPr>
          <a:xfrm>
            <a:off x="8502650" y="6405563"/>
            <a:ext cx="565150" cy="376237"/>
          </a:xfrm>
        </p:spPr>
        <p:txBody>
          <a:bodyPr/>
          <a:lstStyle>
            <a:lvl1pPr>
              <a:defRPr/>
            </a:lvl1pPr>
          </a:lstStyle>
          <a:p>
            <a:fld id="{E411E230-6092-40B5-BEF0-754F9EB2E84D}" type="slidenum">
              <a:rPr lang="fr-FR"/>
              <a:pPr/>
              <a:t>‹N°›</a:t>
            </a:fld>
            <a:endParaRPr lang="fr-FR"/>
          </a:p>
        </p:txBody>
      </p:sp>
    </p:spTree>
    <p:extLst>
      <p:ext uri="{BB962C8B-B14F-4D97-AF65-F5344CB8AC3E}">
        <p14:creationId xmlns:p14="http://schemas.microsoft.com/office/powerpoint/2010/main" val="238268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numéro de diapositive 3"/>
          <p:cNvSpPr>
            <a:spLocks noGrp="1"/>
          </p:cNvSpPr>
          <p:nvPr>
            <p:ph type="sldNum" sz="quarter" idx="10"/>
          </p:nvPr>
        </p:nvSpPr>
        <p:spPr/>
        <p:txBody>
          <a:bodyPr/>
          <a:lstStyle>
            <a:lvl1pPr>
              <a:defRPr/>
            </a:lvl1pPr>
          </a:lstStyle>
          <a:p>
            <a:fld id="{3E02A6EA-ECD2-4B09-A284-C76C0EA87E7E}" type="slidenum">
              <a:rPr lang="fr-FR"/>
              <a:pPr/>
              <a:t>‹N°›</a:t>
            </a:fld>
            <a:endParaRPr lang="fr-FR"/>
          </a:p>
        </p:txBody>
      </p:sp>
    </p:spTree>
    <p:extLst>
      <p:ext uri="{BB962C8B-B14F-4D97-AF65-F5344CB8AC3E}">
        <p14:creationId xmlns:p14="http://schemas.microsoft.com/office/powerpoint/2010/main" val="2526767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u numéro de diapositive 3"/>
          <p:cNvSpPr>
            <a:spLocks noGrp="1"/>
          </p:cNvSpPr>
          <p:nvPr>
            <p:ph type="sldNum" sz="quarter" idx="10"/>
          </p:nvPr>
        </p:nvSpPr>
        <p:spPr/>
        <p:txBody>
          <a:bodyPr/>
          <a:lstStyle>
            <a:lvl1pPr>
              <a:defRPr/>
            </a:lvl1pPr>
          </a:lstStyle>
          <a:p>
            <a:fld id="{245E9CB4-27BF-4906-8A1A-BABA59C99896}" type="slidenum">
              <a:rPr lang="fr-FR"/>
              <a:pPr/>
              <a:t>‹N°›</a:t>
            </a:fld>
            <a:endParaRPr lang="fr-FR"/>
          </a:p>
        </p:txBody>
      </p:sp>
    </p:spTree>
    <p:extLst>
      <p:ext uri="{BB962C8B-B14F-4D97-AF65-F5344CB8AC3E}">
        <p14:creationId xmlns:p14="http://schemas.microsoft.com/office/powerpoint/2010/main" val="413217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295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572000" y="1295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numéro de diapositive 4"/>
          <p:cNvSpPr>
            <a:spLocks noGrp="1"/>
          </p:cNvSpPr>
          <p:nvPr>
            <p:ph type="sldNum" sz="quarter" idx="10"/>
          </p:nvPr>
        </p:nvSpPr>
        <p:spPr/>
        <p:txBody>
          <a:bodyPr/>
          <a:lstStyle>
            <a:lvl1pPr>
              <a:defRPr/>
            </a:lvl1pPr>
          </a:lstStyle>
          <a:p>
            <a:fld id="{41AB0DFC-C20B-4213-B22E-CD45A9A14D68}" type="slidenum">
              <a:rPr lang="fr-FR"/>
              <a:pPr/>
              <a:t>‹N°›</a:t>
            </a:fld>
            <a:endParaRPr lang="fr-FR"/>
          </a:p>
        </p:txBody>
      </p:sp>
    </p:spTree>
    <p:extLst>
      <p:ext uri="{BB962C8B-B14F-4D97-AF65-F5344CB8AC3E}">
        <p14:creationId xmlns:p14="http://schemas.microsoft.com/office/powerpoint/2010/main" val="779080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u numéro de diapositive 6"/>
          <p:cNvSpPr>
            <a:spLocks noGrp="1"/>
          </p:cNvSpPr>
          <p:nvPr>
            <p:ph type="sldNum" sz="quarter" idx="10"/>
          </p:nvPr>
        </p:nvSpPr>
        <p:spPr/>
        <p:txBody>
          <a:bodyPr/>
          <a:lstStyle>
            <a:lvl1pPr>
              <a:defRPr/>
            </a:lvl1pPr>
          </a:lstStyle>
          <a:p>
            <a:fld id="{3E30E244-61DD-4456-ADF1-4E88389E9C41}" type="slidenum">
              <a:rPr lang="fr-FR"/>
              <a:pPr/>
              <a:t>‹N°›</a:t>
            </a:fld>
            <a:endParaRPr lang="fr-FR"/>
          </a:p>
        </p:txBody>
      </p:sp>
    </p:spTree>
    <p:extLst>
      <p:ext uri="{BB962C8B-B14F-4D97-AF65-F5344CB8AC3E}">
        <p14:creationId xmlns:p14="http://schemas.microsoft.com/office/powerpoint/2010/main" val="291482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numéro de diapositive 2"/>
          <p:cNvSpPr>
            <a:spLocks noGrp="1"/>
          </p:cNvSpPr>
          <p:nvPr>
            <p:ph type="sldNum" sz="quarter" idx="10"/>
          </p:nvPr>
        </p:nvSpPr>
        <p:spPr/>
        <p:txBody>
          <a:bodyPr/>
          <a:lstStyle>
            <a:lvl1pPr>
              <a:defRPr/>
            </a:lvl1pPr>
          </a:lstStyle>
          <a:p>
            <a:fld id="{809D8F20-12FB-4C3E-82AA-65A60CBD5D7E}" type="slidenum">
              <a:rPr lang="fr-FR"/>
              <a:pPr/>
              <a:t>‹N°›</a:t>
            </a:fld>
            <a:endParaRPr lang="fr-FR"/>
          </a:p>
        </p:txBody>
      </p:sp>
    </p:spTree>
    <p:extLst>
      <p:ext uri="{BB962C8B-B14F-4D97-AF65-F5344CB8AC3E}">
        <p14:creationId xmlns:p14="http://schemas.microsoft.com/office/powerpoint/2010/main" val="2695008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lvl1pPr>
              <a:defRPr/>
            </a:lvl1pPr>
          </a:lstStyle>
          <a:p>
            <a:fld id="{ADA010B6-53F3-48A4-BBE0-D0D63F3A9214}" type="slidenum">
              <a:rPr lang="fr-FR"/>
              <a:pPr/>
              <a:t>‹N°›</a:t>
            </a:fld>
            <a:endParaRPr lang="fr-FR"/>
          </a:p>
        </p:txBody>
      </p:sp>
    </p:spTree>
    <p:extLst>
      <p:ext uri="{BB962C8B-B14F-4D97-AF65-F5344CB8AC3E}">
        <p14:creationId xmlns:p14="http://schemas.microsoft.com/office/powerpoint/2010/main" val="906323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lvl1pPr>
              <a:defRPr/>
            </a:lvl1pPr>
          </a:lstStyle>
          <a:p>
            <a:fld id="{2E4FD879-A2EC-411E-AA52-975C6E3C35E4}" type="slidenum">
              <a:rPr lang="fr-FR"/>
              <a:pPr/>
              <a:t>‹N°›</a:t>
            </a:fld>
            <a:endParaRPr lang="fr-FR"/>
          </a:p>
        </p:txBody>
      </p:sp>
    </p:spTree>
    <p:extLst>
      <p:ext uri="{BB962C8B-B14F-4D97-AF65-F5344CB8AC3E}">
        <p14:creationId xmlns:p14="http://schemas.microsoft.com/office/powerpoint/2010/main" val="428018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u numéro de diapositive 4"/>
          <p:cNvSpPr>
            <a:spLocks noGrp="1"/>
          </p:cNvSpPr>
          <p:nvPr>
            <p:ph type="sldNum" sz="quarter" idx="10"/>
          </p:nvPr>
        </p:nvSpPr>
        <p:spPr/>
        <p:txBody>
          <a:bodyPr/>
          <a:lstStyle>
            <a:lvl1pPr>
              <a:defRPr/>
            </a:lvl1pPr>
          </a:lstStyle>
          <a:p>
            <a:fld id="{D884139E-2366-48FF-9CEA-98E7EA8EF31F}" type="slidenum">
              <a:rPr lang="fr-FR"/>
              <a:pPr/>
              <a:t>‹N°›</a:t>
            </a:fld>
            <a:endParaRPr lang="fr-FR"/>
          </a:p>
        </p:txBody>
      </p:sp>
    </p:spTree>
    <p:extLst>
      <p:ext uri="{BB962C8B-B14F-4D97-AF65-F5344CB8AC3E}">
        <p14:creationId xmlns:p14="http://schemas.microsoft.com/office/powerpoint/2010/main" val="2195563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ltGray">
          <a:xfrm>
            <a:off x="417513" y="169863"/>
            <a:ext cx="438150" cy="47466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fr-FR" sz="2400">
              <a:latin typeface="Tahoma" pitchFamily="34" charset="0"/>
            </a:endParaRPr>
          </a:p>
        </p:txBody>
      </p:sp>
      <p:sp>
        <p:nvSpPr>
          <p:cNvPr id="4099" name="Rectangle 3"/>
          <p:cNvSpPr>
            <a:spLocks noChangeArrowheads="1"/>
          </p:cNvSpPr>
          <p:nvPr/>
        </p:nvSpPr>
        <p:spPr bwMode="ltGray">
          <a:xfrm>
            <a:off x="800100" y="1841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fr-FR" sz="2400">
              <a:latin typeface="Tahoma" pitchFamily="34" charset="0"/>
            </a:endParaRPr>
          </a:p>
        </p:txBody>
      </p:sp>
      <p:sp>
        <p:nvSpPr>
          <p:cNvPr id="4100" name="Rectangle 4"/>
          <p:cNvSpPr>
            <a:spLocks noChangeArrowheads="1"/>
          </p:cNvSpPr>
          <p:nvPr/>
        </p:nvSpPr>
        <p:spPr bwMode="ltGray">
          <a:xfrm>
            <a:off x="541338" y="592138"/>
            <a:ext cx="422275" cy="47466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fr-FR" sz="2400">
              <a:latin typeface="Tahoma" pitchFamily="34" charset="0"/>
            </a:endParaRPr>
          </a:p>
        </p:txBody>
      </p:sp>
      <p:sp>
        <p:nvSpPr>
          <p:cNvPr id="4101" name="Rectangle 5"/>
          <p:cNvSpPr>
            <a:spLocks noChangeArrowheads="1"/>
          </p:cNvSpPr>
          <p:nvPr/>
        </p:nvSpPr>
        <p:spPr bwMode="ltGray">
          <a:xfrm>
            <a:off x="911225" y="592138"/>
            <a:ext cx="368300" cy="47466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fr-FR" sz="2400">
              <a:latin typeface="Tahoma" pitchFamily="34" charset="0"/>
            </a:endParaRPr>
          </a:p>
        </p:txBody>
      </p:sp>
      <p:sp>
        <p:nvSpPr>
          <p:cNvPr id="4102" name="Rectangle 6"/>
          <p:cNvSpPr>
            <a:spLocks noChangeArrowheads="1"/>
          </p:cNvSpPr>
          <p:nvPr/>
        </p:nvSpPr>
        <p:spPr bwMode="ltGray">
          <a:xfrm>
            <a:off x="127000" y="519113"/>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fr-FR" sz="2400">
              <a:latin typeface="Tahoma" pitchFamily="34" charset="0"/>
            </a:endParaRPr>
          </a:p>
        </p:txBody>
      </p:sp>
      <p:sp>
        <p:nvSpPr>
          <p:cNvPr id="4103" name="Rectangle 7"/>
          <p:cNvSpPr>
            <a:spLocks noChangeArrowheads="1"/>
          </p:cNvSpPr>
          <p:nvPr/>
        </p:nvSpPr>
        <p:spPr bwMode="gray">
          <a:xfrm>
            <a:off x="762000" y="762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fr-FR" sz="2400">
              <a:latin typeface="Tahoma" pitchFamily="34" charset="0"/>
            </a:endParaRPr>
          </a:p>
        </p:txBody>
      </p:sp>
      <p:sp>
        <p:nvSpPr>
          <p:cNvPr id="4104" name="Rectangle 8"/>
          <p:cNvSpPr>
            <a:spLocks noChangeArrowheads="1"/>
          </p:cNvSpPr>
          <p:nvPr/>
        </p:nvSpPr>
        <p:spPr bwMode="gray">
          <a:xfrm>
            <a:off x="442913" y="852488"/>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fr-FR" sz="2400">
              <a:latin typeface="Tahoma" pitchFamily="34" charset="0"/>
            </a:endParaRPr>
          </a:p>
        </p:txBody>
      </p:sp>
      <p:sp>
        <p:nvSpPr>
          <p:cNvPr id="4105" name="Rectangle 9"/>
          <p:cNvSpPr>
            <a:spLocks noGrp="1" noChangeArrowheads="1"/>
          </p:cNvSpPr>
          <p:nvPr>
            <p:ph type="title"/>
          </p:nvPr>
        </p:nvSpPr>
        <p:spPr bwMode="auto">
          <a:xfrm>
            <a:off x="1150938" y="214313"/>
            <a:ext cx="77930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fr-FR" smtClean="0"/>
              <a:t>Cliquez pour modifier le style du titre</a:t>
            </a:r>
          </a:p>
        </p:txBody>
      </p:sp>
      <p:sp>
        <p:nvSpPr>
          <p:cNvPr id="4106" name="Rectangle 10"/>
          <p:cNvSpPr>
            <a:spLocks noGrp="1" noChangeArrowheads="1"/>
          </p:cNvSpPr>
          <p:nvPr>
            <p:ph type="body" idx="1"/>
          </p:nvPr>
        </p:nvSpPr>
        <p:spPr bwMode="auto">
          <a:xfrm>
            <a:off x="609600" y="1295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108" name="Rectangle 12"/>
          <p:cNvSpPr>
            <a:spLocks noGrp="1" noChangeArrowheads="1"/>
          </p:cNvSpPr>
          <p:nvPr>
            <p:ph type="sldNum" sz="quarter" idx="4"/>
          </p:nvPr>
        </p:nvSpPr>
        <p:spPr bwMode="auto">
          <a:xfrm>
            <a:off x="8502650" y="6405563"/>
            <a:ext cx="565150"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D30A4C51-1EEC-4CB0-B0C5-FB0E30EF059B}"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ftr="0" dt="0"/>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Arial" pitchFamily="34" charset="0"/>
        </a:defRPr>
      </a:lvl2pPr>
      <a:lvl3pPr algn="l" rtl="0" fontAlgn="base">
        <a:spcBef>
          <a:spcPct val="0"/>
        </a:spcBef>
        <a:spcAft>
          <a:spcPct val="0"/>
        </a:spcAft>
        <a:defRPr sz="3200">
          <a:solidFill>
            <a:schemeClr val="tx2"/>
          </a:solidFill>
          <a:latin typeface="Arial" pitchFamily="34" charset="0"/>
        </a:defRPr>
      </a:lvl3pPr>
      <a:lvl4pPr algn="l" rtl="0" fontAlgn="base">
        <a:spcBef>
          <a:spcPct val="0"/>
        </a:spcBef>
        <a:spcAft>
          <a:spcPct val="0"/>
        </a:spcAft>
        <a:defRPr sz="3200">
          <a:solidFill>
            <a:schemeClr val="tx2"/>
          </a:solidFill>
          <a:latin typeface="Arial" pitchFamily="34" charset="0"/>
        </a:defRPr>
      </a:lvl4pPr>
      <a:lvl5pPr algn="l" rtl="0" fontAlgn="base">
        <a:spcBef>
          <a:spcPct val="0"/>
        </a:spcBef>
        <a:spcAft>
          <a:spcPct val="0"/>
        </a:spcAft>
        <a:defRPr sz="3200">
          <a:solidFill>
            <a:schemeClr val="tx2"/>
          </a:solidFill>
          <a:latin typeface="Arial" pitchFamily="34" charset="0"/>
        </a:defRPr>
      </a:lvl5pPr>
      <a:lvl6pPr marL="457200" algn="l" rtl="0" fontAlgn="base">
        <a:spcBef>
          <a:spcPct val="0"/>
        </a:spcBef>
        <a:spcAft>
          <a:spcPct val="0"/>
        </a:spcAft>
        <a:defRPr sz="3200">
          <a:solidFill>
            <a:schemeClr val="tx2"/>
          </a:solidFill>
          <a:latin typeface="Arial" pitchFamily="34" charset="0"/>
        </a:defRPr>
      </a:lvl6pPr>
      <a:lvl7pPr marL="914400" algn="l" rtl="0" fontAlgn="base">
        <a:spcBef>
          <a:spcPct val="0"/>
        </a:spcBef>
        <a:spcAft>
          <a:spcPct val="0"/>
        </a:spcAft>
        <a:defRPr sz="3200">
          <a:solidFill>
            <a:schemeClr val="tx2"/>
          </a:solidFill>
          <a:latin typeface="Arial" pitchFamily="34" charset="0"/>
        </a:defRPr>
      </a:lvl7pPr>
      <a:lvl8pPr marL="1371600" algn="l" rtl="0" fontAlgn="base">
        <a:spcBef>
          <a:spcPct val="0"/>
        </a:spcBef>
        <a:spcAft>
          <a:spcPct val="0"/>
        </a:spcAft>
        <a:defRPr sz="3200">
          <a:solidFill>
            <a:schemeClr val="tx2"/>
          </a:solidFill>
          <a:latin typeface="Arial" pitchFamily="34" charset="0"/>
        </a:defRPr>
      </a:lvl8pPr>
      <a:lvl9pPr marL="1828800" algn="l" rtl="0" fontAlgn="base">
        <a:spcBef>
          <a:spcPct val="0"/>
        </a:spcBef>
        <a:spcAft>
          <a:spcPct val="0"/>
        </a:spcAft>
        <a:defRPr sz="3200">
          <a:solidFill>
            <a:schemeClr val="tx2"/>
          </a:solidFill>
          <a:latin typeface="Arial"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16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1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14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2.xml"/><Relationship Id="rId1" Type="http://schemas.openxmlformats.org/officeDocument/2006/relationships/video" Target="file:///C:\Documents%20and%20Settings\serrano\Mes%20documents\LHC-event.wmv"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slideLayout" Target="../slideLayouts/slideLayout2.xml"/><Relationship Id="rId6" Type="http://schemas.openxmlformats.org/officeDocument/2006/relationships/image" Target="../media/image70.wmf"/><Relationship Id="rId5" Type="http://schemas.openxmlformats.org/officeDocument/2006/relationships/image" Target="../media/image69.wmf"/><Relationship Id="rId4" Type="http://schemas.openxmlformats.org/officeDocument/2006/relationships/image" Target="../media/image68.wmf"/></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73.png"/><Relationship Id="rId4" Type="http://schemas.openxmlformats.org/officeDocument/2006/relationships/notesSlide" Target="../notesSlides/notesSlide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6.png"/><Relationship Id="rId5" Type="http://schemas.openxmlformats.org/officeDocument/2006/relationships/image" Target="../media/image74.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6"/>
          <p:cNvSpPr>
            <a:spLocks noGrp="1" noChangeArrowheads="1"/>
          </p:cNvSpPr>
          <p:nvPr>
            <p:ph type="sldNum" sz="quarter" idx="4"/>
          </p:nvPr>
        </p:nvSpPr>
        <p:spPr/>
        <p:txBody>
          <a:bodyPr/>
          <a:lstStyle/>
          <a:p>
            <a:fld id="{9FA9FE17-CB78-429E-AC8C-1935BAD30FA5}" type="slidenum">
              <a:rPr lang="fr-FR"/>
              <a:pPr/>
              <a:t>1</a:t>
            </a:fld>
            <a:endParaRPr lang="fr-FR"/>
          </a:p>
        </p:txBody>
      </p:sp>
      <p:sp>
        <p:nvSpPr>
          <p:cNvPr id="8194" name="Rectangle 2"/>
          <p:cNvSpPr>
            <a:spLocks noGrp="1" noChangeArrowheads="1"/>
          </p:cNvSpPr>
          <p:nvPr>
            <p:ph type="ctrTitle"/>
          </p:nvPr>
        </p:nvSpPr>
        <p:spPr>
          <a:xfrm>
            <a:off x="1403648" y="1772816"/>
            <a:ext cx="6984776" cy="1462088"/>
          </a:xfrm>
        </p:spPr>
        <p:txBody>
          <a:bodyPr/>
          <a:lstStyle/>
          <a:p>
            <a:pPr algn="ctr"/>
            <a:r>
              <a:rPr lang="en-US" sz="4400" dirty="0" err="1" smtClean="0">
                <a:solidFill>
                  <a:schemeClr val="tx1"/>
                </a:solidFill>
                <a:latin typeface="Comic Sans MS" pitchFamily="66" charset="0"/>
                <a:sym typeface="Symbol" pitchFamily="18" charset="2"/>
              </a:rPr>
              <a:t>L’asymétrie</a:t>
            </a:r>
            <a:r>
              <a:rPr lang="en-US" sz="4400" dirty="0" smtClean="0">
                <a:solidFill>
                  <a:schemeClr val="tx1"/>
                </a:solidFill>
                <a:latin typeface="Comic Sans MS" pitchFamily="66" charset="0"/>
                <a:sym typeface="Symbol" pitchFamily="18" charset="2"/>
              </a:rPr>
              <a:t> </a:t>
            </a:r>
            <a:r>
              <a:rPr lang="en-US" sz="4400" dirty="0" err="1" smtClean="0">
                <a:solidFill>
                  <a:schemeClr val="tx1"/>
                </a:solidFill>
                <a:latin typeface="Comic Sans MS" pitchFamily="66" charset="0"/>
                <a:sym typeface="Symbol" pitchFamily="18" charset="2"/>
              </a:rPr>
              <a:t>matière-antimatière</a:t>
            </a:r>
            <a:r>
              <a:rPr lang="en-US" sz="4400" dirty="0" smtClean="0">
                <a:solidFill>
                  <a:schemeClr val="tx1"/>
                </a:solidFill>
                <a:latin typeface="Comic Sans MS" pitchFamily="66" charset="0"/>
                <a:sym typeface="Symbol" pitchFamily="18" charset="2"/>
              </a:rPr>
              <a:t/>
            </a:r>
            <a:br>
              <a:rPr lang="en-US" sz="4400" dirty="0" smtClean="0">
                <a:solidFill>
                  <a:schemeClr val="tx1"/>
                </a:solidFill>
                <a:latin typeface="Comic Sans MS" pitchFamily="66" charset="0"/>
                <a:sym typeface="Symbol" pitchFamily="18" charset="2"/>
              </a:rPr>
            </a:br>
            <a:r>
              <a:rPr lang="en-US" sz="2800" dirty="0" smtClean="0">
                <a:solidFill>
                  <a:schemeClr val="tx1"/>
                </a:solidFill>
                <a:latin typeface="Comic Sans MS" pitchFamily="66" charset="0"/>
                <a:sym typeface="Symbol" pitchFamily="18" charset="2"/>
              </a:rPr>
              <a:t>(à la </a:t>
            </a:r>
            <a:r>
              <a:rPr lang="en-US" sz="2800" dirty="0" err="1" smtClean="0">
                <a:solidFill>
                  <a:schemeClr val="tx1"/>
                </a:solidFill>
                <a:latin typeface="Comic Sans MS" pitchFamily="66" charset="0"/>
                <a:sym typeface="Symbol" pitchFamily="18" charset="2"/>
              </a:rPr>
              <a:t>recherche</a:t>
            </a:r>
            <a:r>
              <a:rPr lang="en-US" sz="2800" dirty="0" smtClean="0">
                <a:solidFill>
                  <a:schemeClr val="tx1"/>
                </a:solidFill>
                <a:latin typeface="Comic Sans MS" pitchFamily="66" charset="0"/>
                <a:sym typeface="Symbol" pitchFamily="18" charset="2"/>
              </a:rPr>
              <a:t> de l’antimatière </a:t>
            </a:r>
            <a:r>
              <a:rPr lang="en-US" sz="2800" dirty="0" err="1" smtClean="0">
                <a:solidFill>
                  <a:schemeClr val="tx1"/>
                </a:solidFill>
                <a:latin typeface="Comic Sans MS" pitchFamily="66" charset="0"/>
                <a:sym typeface="Symbol" pitchFamily="18" charset="2"/>
              </a:rPr>
              <a:t>perdue</a:t>
            </a:r>
            <a:r>
              <a:rPr lang="en-US" sz="2800" dirty="0" smtClean="0">
                <a:solidFill>
                  <a:schemeClr val="tx1"/>
                </a:solidFill>
                <a:latin typeface="Comic Sans MS" pitchFamily="66" charset="0"/>
                <a:sym typeface="Symbol" pitchFamily="18" charset="2"/>
              </a:rPr>
              <a:t>)</a:t>
            </a:r>
            <a:endParaRPr lang="en-US" sz="2800" dirty="0">
              <a:solidFill>
                <a:schemeClr val="tx1"/>
              </a:solidFill>
              <a:latin typeface="Comic Sans MS" pitchFamily="66" charset="0"/>
              <a:sym typeface="Symbol" pitchFamily="18" charset="2"/>
            </a:endParaRPr>
          </a:p>
        </p:txBody>
      </p:sp>
      <p:sp>
        <p:nvSpPr>
          <p:cNvPr id="8195" name="Rectangle 3"/>
          <p:cNvSpPr>
            <a:spLocks noGrp="1" noChangeArrowheads="1"/>
          </p:cNvSpPr>
          <p:nvPr>
            <p:ph type="subTitle" idx="1"/>
          </p:nvPr>
        </p:nvSpPr>
        <p:spPr>
          <a:xfrm>
            <a:off x="1331640" y="3686501"/>
            <a:ext cx="6400800" cy="1326675"/>
          </a:xfrm>
        </p:spPr>
        <p:txBody>
          <a:bodyPr/>
          <a:lstStyle/>
          <a:p>
            <a:r>
              <a:rPr lang="en-US" dirty="0">
                <a:solidFill>
                  <a:schemeClr val="tx2"/>
                </a:solidFill>
              </a:rPr>
              <a:t>Justine Serrano</a:t>
            </a:r>
          </a:p>
          <a:p>
            <a:r>
              <a:rPr lang="en-US" dirty="0" smtClean="0"/>
              <a:t>CPPM</a:t>
            </a:r>
            <a:endParaRPr lang="en-US" dirty="0"/>
          </a:p>
          <a:p>
            <a:endParaRPr lang="en-US" dirty="0">
              <a:solidFill>
                <a:schemeClr val="bg1"/>
              </a:solidFill>
            </a:endParaRPr>
          </a:p>
        </p:txBody>
      </p:sp>
      <p:sp>
        <p:nvSpPr>
          <p:cNvPr id="8198" name="Text Box 6"/>
          <p:cNvSpPr txBox="1">
            <a:spLocks noChangeArrowheads="1"/>
          </p:cNvSpPr>
          <p:nvPr/>
        </p:nvSpPr>
        <p:spPr bwMode="auto">
          <a:xfrm>
            <a:off x="3464553" y="4334573"/>
            <a:ext cx="2592388"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dirty="0" smtClean="0"/>
              <a:t>21 septembre 2013</a:t>
            </a:r>
            <a:endParaRPr lang="fr-FR" dirty="0"/>
          </a:p>
        </p:txBody>
      </p:sp>
      <p:pic>
        <p:nvPicPr>
          <p:cNvPr id="8" name="Picture 2" descr="http://marwww.in2p3.fr/Logos/Logo_CPPM_Quadr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4835741"/>
            <a:ext cx="1152128" cy="1688131"/>
          </a:xfrm>
          <a:prstGeom prst="rect">
            <a:avLst/>
          </a:prstGeom>
          <a:noFill/>
          <a:extLst>
            <a:ext uri="{909E8E84-426E-40DD-AFC4-6F175D3DCCD1}">
              <a14:hiddenFill xmlns:a14="http://schemas.microsoft.com/office/drawing/2010/main">
                <a:solidFill>
                  <a:srgbClr val="FFFFFF"/>
                </a:solidFill>
              </a14:hiddenFill>
            </a:ext>
          </a:extLst>
        </p:spPr>
      </p:pic>
      <p:pic>
        <p:nvPicPr>
          <p:cNvPr id="286728" name="Picture 8" descr="http://upload.wikimedia.org/wikipedia/en/1/1b/Aix-Marseille_University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7" y="5536865"/>
            <a:ext cx="2425295" cy="87146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ttps://encrypted-tbn2.gstatic.com/images?q=tbn:ANd9GcSy6JVtrtUCKcrOrqsfmbzW7xNkGy0vr3826B4Rvm4SBwU1Eg83vA"/>
          <p:cNvSpPr>
            <a:spLocks noChangeAspect="1" noChangeArrowheads="1"/>
          </p:cNvSpPr>
          <p:nvPr/>
        </p:nvSpPr>
        <p:spPr bwMode="auto">
          <a:xfrm>
            <a:off x="155575"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https://encrypted-tbn2.gstatic.com/images?q=tbn:ANd9GcSy6JVtrtUCKcrOrqsfmbzW7xNkGy0vr3826B4Rvm4SBwU1Eg83vA"/>
          <p:cNvSpPr>
            <a:spLocks noChangeAspect="1" noChangeArrowheads="1"/>
          </p:cNvSpPr>
          <p:nvPr/>
        </p:nvSpPr>
        <p:spPr bwMode="auto">
          <a:xfrm>
            <a:off x="307975" y="-8763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6" descr="https://encrypted-tbn2.gstatic.com/images?q=tbn:ANd9GcSy6JVtrtUCKcrOrqsfmbzW7xNkGy0vr3826B4Rvm4SBwU1Eg83vA"/>
          <p:cNvSpPr>
            <a:spLocks noChangeAspect="1" noChangeArrowheads="1"/>
          </p:cNvSpPr>
          <p:nvPr/>
        </p:nvSpPr>
        <p:spPr bwMode="auto">
          <a:xfrm>
            <a:off x="460375" y="-7239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Picture 8" descr="http://www.cnrs-brasil.org/uploads/CNRSfilaire-gra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5329679"/>
            <a:ext cx="1078648" cy="10786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recherches sur l’antimatière</a:t>
            </a:r>
            <a:endParaRPr lang="fr-FR" dirty="0"/>
          </a:p>
        </p:txBody>
      </p:sp>
      <p:sp>
        <p:nvSpPr>
          <p:cNvPr id="3" name="Espace réservé du contenu 2"/>
          <p:cNvSpPr>
            <a:spLocks noGrp="1"/>
          </p:cNvSpPr>
          <p:nvPr>
            <p:ph idx="1"/>
          </p:nvPr>
        </p:nvSpPr>
        <p:spPr>
          <a:xfrm>
            <a:off x="609600" y="1402432"/>
            <a:ext cx="7772400" cy="4114800"/>
          </a:xfrm>
        </p:spPr>
        <p:txBody>
          <a:bodyPr/>
          <a:lstStyle/>
          <a:p>
            <a:endParaRPr lang="fr-FR" dirty="0"/>
          </a:p>
          <a:p>
            <a:r>
              <a:rPr lang="fr-FR" dirty="0" smtClean="0">
                <a:solidFill>
                  <a:schemeClr val="tx2"/>
                </a:solidFill>
              </a:rPr>
              <a:t>Violation de CP dans le secteur des quarks: étudiée dans le système des mésons K et B</a:t>
            </a:r>
          </a:p>
          <a:p>
            <a:endParaRPr lang="fr-FR" dirty="0" smtClean="0"/>
          </a:p>
          <a:p>
            <a:r>
              <a:rPr lang="fr-FR" dirty="0" smtClean="0"/>
              <a:t>Violation </a:t>
            </a:r>
            <a:r>
              <a:rPr lang="fr-FR" dirty="0"/>
              <a:t>du nombre baryonique : désintégration du </a:t>
            </a:r>
            <a:r>
              <a:rPr lang="fr-FR" dirty="0" smtClean="0"/>
              <a:t>proton</a:t>
            </a:r>
          </a:p>
          <a:p>
            <a:endParaRPr lang="fr-FR" dirty="0"/>
          </a:p>
          <a:p>
            <a:r>
              <a:rPr lang="fr-FR" dirty="0" smtClean="0"/>
              <a:t>Quelle est l’</a:t>
            </a:r>
            <a:r>
              <a:rPr lang="fr-FR" dirty="0" err="1" smtClean="0"/>
              <a:t>anti-particule</a:t>
            </a:r>
            <a:r>
              <a:rPr lang="fr-FR" dirty="0" smtClean="0"/>
              <a:t> du neutrino ?</a:t>
            </a:r>
          </a:p>
          <a:p>
            <a:endParaRPr lang="fr-FR" dirty="0"/>
          </a:p>
          <a:p>
            <a:r>
              <a:rPr lang="fr-FR" dirty="0" smtClean="0"/>
              <a:t>Recherche d’antimatière dans l’univers</a:t>
            </a:r>
          </a:p>
          <a:p>
            <a:endParaRPr lang="fr-FR" dirty="0"/>
          </a:p>
          <a:p>
            <a:r>
              <a:rPr lang="fr-FR" dirty="0" smtClean="0"/>
              <a:t>Etude des propriétés des </a:t>
            </a:r>
            <a:r>
              <a:rPr lang="fr-FR" dirty="0" err="1" smtClean="0"/>
              <a:t>anti-atomes</a:t>
            </a:r>
            <a:endParaRPr lang="fr-FR" dirty="0" smtClean="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10</a:t>
            </a:fld>
            <a:endParaRPr lang="fr-FR"/>
          </a:p>
        </p:txBody>
      </p:sp>
    </p:spTree>
    <p:extLst>
      <p:ext uri="{BB962C8B-B14F-4D97-AF65-F5344CB8AC3E}">
        <p14:creationId xmlns:p14="http://schemas.microsoft.com/office/powerpoint/2010/main" val="12524107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3"/>
          <p:cNvSpPr>
            <a:spLocks noGrp="1"/>
          </p:cNvSpPr>
          <p:nvPr>
            <p:ph type="sldNum" sz="quarter" idx="10"/>
          </p:nvPr>
        </p:nvSpPr>
        <p:spPr/>
        <p:txBody>
          <a:bodyPr/>
          <a:lstStyle/>
          <a:p>
            <a:fld id="{402B58C2-ED3F-407A-A774-16A2FAF07405}" type="slidenum">
              <a:rPr lang="fr-FR"/>
              <a:pPr/>
              <a:t>11</a:t>
            </a:fld>
            <a:endParaRPr lang="fr-FR"/>
          </a:p>
        </p:txBody>
      </p:sp>
      <p:sp>
        <p:nvSpPr>
          <p:cNvPr id="263170" name="Rectangle 2"/>
          <p:cNvSpPr>
            <a:spLocks noGrp="1" noChangeArrowheads="1"/>
          </p:cNvSpPr>
          <p:nvPr>
            <p:ph type="title"/>
          </p:nvPr>
        </p:nvSpPr>
        <p:spPr/>
        <p:txBody>
          <a:bodyPr/>
          <a:lstStyle/>
          <a:p>
            <a:r>
              <a:rPr lang="fr-FR" sz="2400"/>
              <a:t>Les constituants fondamentaux: leptons et quarks</a:t>
            </a:r>
          </a:p>
        </p:txBody>
      </p:sp>
      <p:sp>
        <p:nvSpPr>
          <p:cNvPr id="263171" name="Rectangle 3"/>
          <p:cNvSpPr>
            <a:spLocks noGrp="1" noChangeArrowheads="1"/>
          </p:cNvSpPr>
          <p:nvPr>
            <p:ph type="body" idx="1"/>
          </p:nvPr>
        </p:nvSpPr>
        <p:spPr/>
        <p:txBody>
          <a:bodyPr/>
          <a:lstStyle/>
          <a:p>
            <a:endParaRPr lang="fr-FR"/>
          </a:p>
        </p:txBody>
      </p:sp>
      <p:pic>
        <p:nvPicPr>
          <p:cNvPr id="263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268413"/>
            <a:ext cx="6910387" cy="448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3173" name="Text Box 5"/>
          <p:cNvSpPr txBox="1">
            <a:spLocks noChangeArrowheads="1"/>
          </p:cNvSpPr>
          <p:nvPr/>
        </p:nvSpPr>
        <p:spPr bwMode="auto">
          <a:xfrm>
            <a:off x="8172450" y="1484313"/>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q=-1</a:t>
            </a:r>
          </a:p>
        </p:txBody>
      </p:sp>
      <p:sp>
        <p:nvSpPr>
          <p:cNvPr id="263174" name="Text Box 6"/>
          <p:cNvSpPr txBox="1">
            <a:spLocks noChangeArrowheads="1"/>
          </p:cNvSpPr>
          <p:nvPr/>
        </p:nvSpPr>
        <p:spPr bwMode="auto">
          <a:xfrm>
            <a:off x="8172450" y="2276475"/>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q=0</a:t>
            </a:r>
          </a:p>
        </p:txBody>
      </p:sp>
      <p:sp>
        <p:nvSpPr>
          <p:cNvPr id="263175" name="Text Box 7"/>
          <p:cNvSpPr txBox="1">
            <a:spLocks noChangeArrowheads="1"/>
          </p:cNvSpPr>
          <p:nvPr/>
        </p:nvSpPr>
        <p:spPr bwMode="auto">
          <a:xfrm>
            <a:off x="8172450" y="4508500"/>
            <a:ext cx="792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q=2/3</a:t>
            </a:r>
          </a:p>
        </p:txBody>
      </p:sp>
      <p:sp>
        <p:nvSpPr>
          <p:cNvPr id="263176" name="Text Box 8"/>
          <p:cNvSpPr txBox="1">
            <a:spLocks noChangeArrowheads="1"/>
          </p:cNvSpPr>
          <p:nvPr/>
        </p:nvSpPr>
        <p:spPr bwMode="auto">
          <a:xfrm>
            <a:off x="8172450" y="5229225"/>
            <a:ext cx="792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q=-1/3</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725F2937-AD7D-4B87-A389-8C9D653FB6C5}" type="slidenum">
              <a:rPr lang="fr-FR"/>
              <a:pPr/>
              <a:t>12</a:t>
            </a:fld>
            <a:endParaRPr lang="fr-FR"/>
          </a:p>
        </p:txBody>
      </p:sp>
      <p:sp>
        <p:nvSpPr>
          <p:cNvPr id="264194" name="Rectangle 2"/>
          <p:cNvSpPr>
            <a:spLocks noGrp="1" noChangeArrowheads="1"/>
          </p:cNvSpPr>
          <p:nvPr>
            <p:ph type="title"/>
          </p:nvPr>
        </p:nvSpPr>
        <p:spPr/>
        <p:txBody>
          <a:bodyPr/>
          <a:lstStyle/>
          <a:p>
            <a:r>
              <a:rPr lang="fr-FR" sz="2800"/>
              <a:t>En fait, il y a 3 familles</a:t>
            </a:r>
          </a:p>
        </p:txBody>
      </p:sp>
      <p:sp>
        <p:nvSpPr>
          <p:cNvPr id="264195" name="Rectangle 3"/>
          <p:cNvSpPr>
            <a:spLocks noGrp="1" noChangeArrowheads="1"/>
          </p:cNvSpPr>
          <p:nvPr>
            <p:ph type="body" idx="1"/>
          </p:nvPr>
        </p:nvSpPr>
        <p:spPr/>
        <p:txBody>
          <a:bodyPr/>
          <a:lstStyle/>
          <a:p>
            <a:endParaRPr lang="fr-FR"/>
          </a:p>
        </p:txBody>
      </p:sp>
      <p:pic>
        <p:nvPicPr>
          <p:cNvPr id="264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25550"/>
            <a:ext cx="4968875"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4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581525"/>
            <a:ext cx="49688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4198" name="Text Box 6"/>
          <p:cNvSpPr txBox="1">
            <a:spLocks noChangeArrowheads="1"/>
          </p:cNvSpPr>
          <p:nvPr/>
        </p:nvSpPr>
        <p:spPr bwMode="auto">
          <a:xfrm>
            <a:off x="5580063" y="2273300"/>
            <a:ext cx="3313112"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Et leurs </a:t>
            </a:r>
            <a:r>
              <a:rPr lang="fr-FR" sz="1600">
                <a:solidFill>
                  <a:schemeClr val="hlink"/>
                </a:solidFill>
              </a:rPr>
              <a:t>antiparticules</a:t>
            </a:r>
            <a:r>
              <a:rPr lang="fr-FR" sz="1600"/>
              <a:t>:</a:t>
            </a:r>
          </a:p>
          <a:p>
            <a:pPr>
              <a:spcBef>
                <a:spcPct val="50000"/>
              </a:spcBef>
              <a:buFontTx/>
              <a:buChar char="-"/>
            </a:pPr>
            <a:r>
              <a:rPr lang="fr-FR" sz="1600"/>
              <a:t> Même masse</a:t>
            </a:r>
          </a:p>
          <a:p>
            <a:pPr>
              <a:spcBef>
                <a:spcPct val="50000"/>
              </a:spcBef>
              <a:buFontTx/>
              <a:buChar char="-"/>
            </a:pPr>
            <a:r>
              <a:rPr lang="fr-FR" sz="1600"/>
              <a:t> Charge électrique opposée</a:t>
            </a:r>
          </a:p>
          <a:p>
            <a:pPr>
              <a:spcBef>
                <a:spcPct val="50000"/>
              </a:spcBef>
            </a:pPr>
            <a:r>
              <a:rPr lang="fr-FR" sz="1600"/>
              <a:t>Ex: électron </a:t>
            </a:r>
            <a:r>
              <a:rPr lang="fr-FR" sz="1600">
                <a:solidFill>
                  <a:schemeClr val="folHlink"/>
                </a:solidFill>
              </a:rPr>
              <a:t>e- </a:t>
            </a:r>
            <a:r>
              <a:rPr lang="fr-FR" sz="1600"/>
              <a:t>et positron </a:t>
            </a:r>
            <a:r>
              <a:rPr lang="fr-FR" sz="1600">
                <a:solidFill>
                  <a:schemeClr val="hlink"/>
                </a:solidFill>
              </a:rPr>
              <a:t>e+</a:t>
            </a:r>
          </a:p>
          <a:p>
            <a:pPr>
              <a:spcBef>
                <a:spcPct val="50000"/>
              </a:spcBef>
            </a:pPr>
            <a:r>
              <a:rPr lang="fr-FR" sz="1600"/>
              <a:t>      quark </a:t>
            </a:r>
            <a:r>
              <a:rPr lang="fr-FR" sz="1600">
                <a:solidFill>
                  <a:schemeClr val="folHlink"/>
                </a:solidFill>
              </a:rPr>
              <a:t>q</a:t>
            </a:r>
            <a:r>
              <a:rPr lang="fr-FR" sz="1600"/>
              <a:t> et anti-quark </a:t>
            </a:r>
            <a:r>
              <a:rPr lang="fr-FR" sz="1600">
                <a:solidFill>
                  <a:schemeClr val="hlink"/>
                </a:solidFill>
              </a:rPr>
              <a:t>q</a:t>
            </a:r>
          </a:p>
        </p:txBody>
      </p:sp>
      <p:sp>
        <p:nvSpPr>
          <p:cNvPr id="264200" name="Text Box 8"/>
          <p:cNvSpPr txBox="1">
            <a:spLocks noChangeArrowheads="1"/>
          </p:cNvSpPr>
          <p:nvPr/>
        </p:nvSpPr>
        <p:spPr bwMode="auto">
          <a:xfrm>
            <a:off x="7875588" y="3632200"/>
            <a:ext cx="287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solidFill>
                  <a:schemeClr val="hlink"/>
                </a:solidFill>
              </a:rPr>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Espace réservé du numéro de diapositive 3"/>
          <p:cNvSpPr>
            <a:spLocks noGrp="1"/>
          </p:cNvSpPr>
          <p:nvPr>
            <p:ph type="sldNum" sz="quarter" idx="10"/>
          </p:nvPr>
        </p:nvSpPr>
        <p:spPr/>
        <p:txBody>
          <a:bodyPr/>
          <a:lstStyle/>
          <a:p>
            <a:fld id="{5C1D08A1-D568-4030-B3EC-AE31367F06D5}" type="slidenum">
              <a:rPr lang="fr-FR"/>
              <a:pPr/>
              <a:t>13</a:t>
            </a:fld>
            <a:endParaRPr lang="fr-FR"/>
          </a:p>
        </p:txBody>
      </p:sp>
      <p:sp>
        <p:nvSpPr>
          <p:cNvPr id="266242" name="Rectangle 2"/>
          <p:cNvSpPr>
            <a:spLocks noGrp="1" noChangeArrowheads="1"/>
          </p:cNvSpPr>
          <p:nvPr>
            <p:ph type="title"/>
          </p:nvPr>
        </p:nvSpPr>
        <p:spPr/>
        <p:txBody>
          <a:bodyPr/>
          <a:lstStyle/>
          <a:p>
            <a:r>
              <a:rPr lang="fr-FR" sz="2800"/>
              <a:t>Assemblage de quarks: hadrons</a:t>
            </a:r>
          </a:p>
        </p:txBody>
      </p:sp>
      <p:grpSp>
        <p:nvGrpSpPr>
          <p:cNvPr id="266258" name="Group 18"/>
          <p:cNvGrpSpPr>
            <a:grpSpLocks/>
          </p:cNvGrpSpPr>
          <p:nvPr/>
        </p:nvGrpSpPr>
        <p:grpSpPr bwMode="auto">
          <a:xfrm>
            <a:off x="1044575" y="2420938"/>
            <a:ext cx="1152525" cy="936625"/>
            <a:chOff x="476" y="935"/>
            <a:chExt cx="726" cy="590"/>
          </a:xfrm>
        </p:grpSpPr>
        <p:sp>
          <p:nvSpPr>
            <p:cNvPr id="266244" name="Oval 4"/>
            <p:cNvSpPr>
              <a:spLocks noChangeArrowheads="1"/>
            </p:cNvSpPr>
            <p:nvPr/>
          </p:nvSpPr>
          <p:spPr bwMode="auto">
            <a:xfrm>
              <a:off x="476" y="935"/>
              <a:ext cx="726" cy="5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45" name="Oval 5"/>
            <p:cNvSpPr>
              <a:spLocks noChangeArrowheads="1"/>
            </p:cNvSpPr>
            <p:nvPr/>
          </p:nvSpPr>
          <p:spPr bwMode="auto">
            <a:xfrm>
              <a:off x="612" y="1117"/>
              <a:ext cx="181" cy="181"/>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46" name="Oval 6"/>
            <p:cNvSpPr>
              <a:spLocks noChangeArrowheads="1"/>
            </p:cNvSpPr>
            <p:nvPr/>
          </p:nvSpPr>
          <p:spPr bwMode="auto">
            <a:xfrm>
              <a:off x="884" y="1026"/>
              <a:ext cx="181" cy="181"/>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47" name="Oval 7"/>
            <p:cNvSpPr>
              <a:spLocks noChangeArrowheads="1"/>
            </p:cNvSpPr>
            <p:nvPr/>
          </p:nvSpPr>
          <p:spPr bwMode="auto">
            <a:xfrm>
              <a:off x="793" y="1298"/>
              <a:ext cx="181" cy="181"/>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48" name="Text Box 8"/>
            <p:cNvSpPr txBox="1">
              <a:spLocks noChangeArrowheads="1"/>
            </p:cNvSpPr>
            <p:nvPr/>
          </p:nvSpPr>
          <p:spPr bwMode="auto">
            <a:xfrm>
              <a:off x="612" y="1099"/>
              <a:ext cx="2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u</a:t>
              </a:r>
            </a:p>
          </p:txBody>
        </p:sp>
        <p:sp>
          <p:nvSpPr>
            <p:cNvPr id="266249" name="Text Box 9"/>
            <p:cNvSpPr txBox="1">
              <a:spLocks noChangeArrowheads="1"/>
            </p:cNvSpPr>
            <p:nvPr/>
          </p:nvSpPr>
          <p:spPr bwMode="auto">
            <a:xfrm>
              <a:off x="884" y="1008"/>
              <a:ext cx="2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u</a:t>
              </a:r>
            </a:p>
          </p:txBody>
        </p:sp>
        <p:sp>
          <p:nvSpPr>
            <p:cNvPr id="266250" name="Text Box 10"/>
            <p:cNvSpPr txBox="1">
              <a:spLocks noChangeArrowheads="1"/>
            </p:cNvSpPr>
            <p:nvPr/>
          </p:nvSpPr>
          <p:spPr bwMode="auto">
            <a:xfrm>
              <a:off x="793" y="1298"/>
              <a:ext cx="2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d</a:t>
              </a:r>
            </a:p>
          </p:txBody>
        </p:sp>
      </p:grpSp>
      <p:grpSp>
        <p:nvGrpSpPr>
          <p:cNvPr id="266263" name="Group 23"/>
          <p:cNvGrpSpPr>
            <a:grpSpLocks/>
          </p:cNvGrpSpPr>
          <p:nvPr/>
        </p:nvGrpSpPr>
        <p:grpSpPr bwMode="auto">
          <a:xfrm>
            <a:off x="3852863" y="2420938"/>
            <a:ext cx="1152525" cy="936625"/>
            <a:chOff x="476" y="1706"/>
            <a:chExt cx="726" cy="590"/>
          </a:xfrm>
        </p:grpSpPr>
        <p:sp>
          <p:nvSpPr>
            <p:cNvPr id="266251" name="Oval 11"/>
            <p:cNvSpPr>
              <a:spLocks noChangeArrowheads="1"/>
            </p:cNvSpPr>
            <p:nvPr/>
          </p:nvSpPr>
          <p:spPr bwMode="auto">
            <a:xfrm>
              <a:off x="476" y="1706"/>
              <a:ext cx="726" cy="5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53" name="Oval 13"/>
            <p:cNvSpPr>
              <a:spLocks noChangeArrowheads="1"/>
            </p:cNvSpPr>
            <p:nvPr/>
          </p:nvSpPr>
          <p:spPr bwMode="auto">
            <a:xfrm>
              <a:off x="884" y="1797"/>
              <a:ext cx="181" cy="181"/>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54" name="Oval 14"/>
            <p:cNvSpPr>
              <a:spLocks noChangeArrowheads="1"/>
            </p:cNvSpPr>
            <p:nvPr/>
          </p:nvSpPr>
          <p:spPr bwMode="auto">
            <a:xfrm>
              <a:off x="793" y="2069"/>
              <a:ext cx="181" cy="181"/>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56" name="Text Box 16"/>
            <p:cNvSpPr txBox="1">
              <a:spLocks noChangeArrowheads="1"/>
            </p:cNvSpPr>
            <p:nvPr/>
          </p:nvSpPr>
          <p:spPr bwMode="auto">
            <a:xfrm>
              <a:off x="884" y="1779"/>
              <a:ext cx="2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u</a:t>
              </a:r>
            </a:p>
          </p:txBody>
        </p:sp>
        <p:sp>
          <p:nvSpPr>
            <p:cNvPr id="266257" name="Text Box 17"/>
            <p:cNvSpPr txBox="1">
              <a:spLocks noChangeArrowheads="1"/>
            </p:cNvSpPr>
            <p:nvPr/>
          </p:nvSpPr>
          <p:spPr bwMode="auto">
            <a:xfrm>
              <a:off x="793" y="2069"/>
              <a:ext cx="2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d</a:t>
              </a:r>
            </a:p>
          </p:txBody>
        </p:sp>
        <p:sp>
          <p:nvSpPr>
            <p:cNvPr id="266259" name="Oval 19"/>
            <p:cNvSpPr>
              <a:spLocks noChangeArrowheads="1"/>
            </p:cNvSpPr>
            <p:nvPr/>
          </p:nvSpPr>
          <p:spPr bwMode="auto">
            <a:xfrm>
              <a:off x="612" y="1842"/>
              <a:ext cx="181" cy="181"/>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60" name="Text Box 20"/>
            <p:cNvSpPr txBox="1">
              <a:spLocks noChangeArrowheads="1"/>
            </p:cNvSpPr>
            <p:nvPr/>
          </p:nvSpPr>
          <p:spPr bwMode="auto">
            <a:xfrm>
              <a:off x="612" y="1812"/>
              <a:ext cx="2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d</a:t>
              </a:r>
            </a:p>
          </p:txBody>
        </p:sp>
      </p:grpSp>
      <p:sp>
        <p:nvSpPr>
          <p:cNvPr id="266261" name="Text Box 21"/>
          <p:cNvSpPr txBox="1">
            <a:spLocks noChangeArrowheads="1"/>
          </p:cNvSpPr>
          <p:nvPr/>
        </p:nvSpPr>
        <p:spPr bwMode="auto">
          <a:xfrm>
            <a:off x="217488" y="25654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proton</a:t>
            </a:r>
          </a:p>
        </p:txBody>
      </p:sp>
      <p:sp>
        <p:nvSpPr>
          <p:cNvPr id="266262" name="Text Box 22"/>
          <p:cNvSpPr txBox="1">
            <a:spLocks noChangeArrowheads="1"/>
          </p:cNvSpPr>
          <p:nvPr/>
        </p:nvSpPr>
        <p:spPr bwMode="auto">
          <a:xfrm>
            <a:off x="3492500" y="1700213"/>
            <a:ext cx="2016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Baryon: 3 quarks</a:t>
            </a:r>
          </a:p>
        </p:txBody>
      </p:sp>
      <p:sp>
        <p:nvSpPr>
          <p:cNvPr id="266265" name="Oval 25"/>
          <p:cNvSpPr>
            <a:spLocks noChangeArrowheads="1"/>
          </p:cNvSpPr>
          <p:nvPr/>
        </p:nvSpPr>
        <p:spPr bwMode="auto">
          <a:xfrm>
            <a:off x="7164388" y="2492375"/>
            <a:ext cx="1152525" cy="9366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66" name="Oval 26"/>
          <p:cNvSpPr>
            <a:spLocks noChangeArrowheads="1"/>
          </p:cNvSpPr>
          <p:nvPr/>
        </p:nvSpPr>
        <p:spPr bwMode="auto">
          <a:xfrm>
            <a:off x="7812088" y="2636838"/>
            <a:ext cx="287337" cy="287337"/>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67" name="Oval 27"/>
          <p:cNvSpPr>
            <a:spLocks noChangeArrowheads="1"/>
          </p:cNvSpPr>
          <p:nvPr/>
        </p:nvSpPr>
        <p:spPr bwMode="auto">
          <a:xfrm>
            <a:off x="7667625" y="3068638"/>
            <a:ext cx="287338" cy="287337"/>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68" name="Text Box 28"/>
          <p:cNvSpPr txBox="1">
            <a:spLocks noChangeArrowheads="1"/>
          </p:cNvSpPr>
          <p:nvPr/>
        </p:nvSpPr>
        <p:spPr bwMode="auto">
          <a:xfrm>
            <a:off x="7812088" y="2608263"/>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u</a:t>
            </a:r>
          </a:p>
        </p:txBody>
      </p:sp>
      <p:sp>
        <p:nvSpPr>
          <p:cNvPr id="266269" name="Text Box 29"/>
          <p:cNvSpPr txBox="1">
            <a:spLocks noChangeArrowheads="1"/>
          </p:cNvSpPr>
          <p:nvPr/>
        </p:nvSpPr>
        <p:spPr bwMode="auto">
          <a:xfrm>
            <a:off x="7667625" y="3068638"/>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s</a:t>
            </a:r>
          </a:p>
        </p:txBody>
      </p:sp>
      <p:sp>
        <p:nvSpPr>
          <p:cNvPr id="266270" name="Oval 30"/>
          <p:cNvSpPr>
            <a:spLocks noChangeArrowheads="1"/>
          </p:cNvSpPr>
          <p:nvPr/>
        </p:nvSpPr>
        <p:spPr bwMode="auto">
          <a:xfrm>
            <a:off x="7380288" y="2708275"/>
            <a:ext cx="287337" cy="287338"/>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71" name="Text Box 31"/>
          <p:cNvSpPr txBox="1">
            <a:spLocks noChangeArrowheads="1"/>
          </p:cNvSpPr>
          <p:nvPr/>
        </p:nvSpPr>
        <p:spPr bwMode="auto">
          <a:xfrm>
            <a:off x="7380288" y="2660650"/>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d</a:t>
            </a:r>
          </a:p>
        </p:txBody>
      </p:sp>
      <p:sp>
        <p:nvSpPr>
          <p:cNvPr id="266272" name="Text Box 32"/>
          <p:cNvSpPr txBox="1">
            <a:spLocks noChangeArrowheads="1"/>
          </p:cNvSpPr>
          <p:nvPr/>
        </p:nvSpPr>
        <p:spPr bwMode="auto">
          <a:xfrm>
            <a:off x="2916238" y="2636838"/>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neutron</a:t>
            </a:r>
          </a:p>
        </p:txBody>
      </p:sp>
      <p:sp>
        <p:nvSpPr>
          <p:cNvPr id="266273" name="Text Box 33"/>
          <p:cNvSpPr txBox="1">
            <a:spLocks noChangeArrowheads="1"/>
          </p:cNvSpPr>
          <p:nvPr/>
        </p:nvSpPr>
        <p:spPr bwMode="auto">
          <a:xfrm>
            <a:off x="539750" y="4214813"/>
            <a:ext cx="3240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Anti-Baryon: 3 anti-quarks</a:t>
            </a:r>
          </a:p>
        </p:txBody>
      </p:sp>
      <p:sp>
        <p:nvSpPr>
          <p:cNvPr id="266274" name="Text Box 34"/>
          <p:cNvSpPr txBox="1">
            <a:spLocks noChangeArrowheads="1"/>
          </p:cNvSpPr>
          <p:nvPr/>
        </p:nvSpPr>
        <p:spPr bwMode="auto">
          <a:xfrm>
            <a:off x="5003800" y="4141788"/>
            <a:ext cx="360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Meson: 1 quark + 1 anti-quark</a:t>
            </a:r>
          </a:p>
        </p:txBody>
      </p:sp>
      <p:sp>
        <p:nvSpPr>
          <p:cNvPr id="266275" name="Text Box 35"/>
          <p:cNvSpPr txBox="1">
            <a:spLocks noChangeArrowheads="1"/>
          </p:cNvSpPr>
          <p:nvPr/>
        </p:nvSpPr>
        <p:spPr bwMode="auto">
          <a:xfrm>
            <a:off x="5653088" y="2636838"/>
            <a:ext cx="16557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cs typeface="Arial" pitchFamily="34" charset="0"/>
              </a:rPr>
              <a:t>Lambda (</a:t>
            </a:r>
            <a:r>
              <a:rPr lang="el-GR">
                <a:cs typeface="Arial" pitchFamily="34" charset="0"/>
              </a:rPr>
              <a:t>Λ</a:t>
            </a:r>
            <a:r>
              <a:rPr lang="en-US" baseline="30000">
                <a:cs typeface="Arial" pitchFamily="34" charset="0"/>
              </a:rPr>
              <a:t>0</a:t>
            </a:r>
            <a:r>
              <a:rPr lang="en-US">
                <a:cs typeface="Arial" pitchFamily="34" charset="0"/>
              </a:rPr>
              <a:t>)</a:t>
            </a:r>
            <a:endParaRPr lang="el-GR">
              <a:cs typeface="Arial" pitchFamily="34" charset="0"/>
            </a:endParaRPr>
          </a:p>
        </p:txBody>
      </p:sp>
      <p:grpSp>
        <p:nvGrpSpPr>
          <p:cNvPr id="266276" name="Group 36"/>
          <p:cNvGrpSpPr>
            <a:grpSpLocks/>
          </p:cNvGrpSpPr>
          <p:nvPr/>
        </p:nvGrpSpPr>
        <p:grpSpPr bwMode="auto">
          <a:xfrm>
            <a:off x="1835150" y="5011738"/>
            <a:ext cx="1152525" cy="936625"/>
            <a:chOff x="476" y="935"/>
            <a:chExt cx="726" cy="590"/>
          </a:xfrm>
        </p:grpSpPr>
        <p:sp>
          <p:nvSpPr>
            <p:cNvPr id="266277" name="Oval 37"/>
            <p:cNvSpPr>
              <a:spLocks noChangeArrowheads="1"/>
            </p:cNvSpPr>
            <p:nvPr/>
          </p:nvSpPr>
          <p:spPr bwMode="auto">
            <a:xfrm>
              <a:off x="476" y="935"/>
              <a:ext cx="726" cy="5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78" name="Oval 38"/>
            <p:cNvSpPr>
              <a:spLocks noChangeArrowheads="1"/>
            </p:cNvSpPr>
            <p:nvPr/>
          </p:nvSpPr>
          <p:spPr bwMode="auto">
            <a:xfrm>
              <a:off x="612" y="1117"/>
              <a:ext cx="181" cy="181"/>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79" name="Oval 39"/>
            <p:cNvSpPr>
              <a:spLocks noChangeArrowheads="1"/>
            </p:cNvSpPr>
            <p:nvPr/>
          </p:nvSpPr>
          <p:spPr bwMode="auto">
            <a:xfrm>
              <a:off x="884" y="1026"/>
              <a:ext cx="181" cy="181"/>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80" name="Oval 40"/>
            <p:cNvSpPr>
              <a:spLocks noChangeArrowheads="1"/>
            </p:cNvSpPr>
            <p:nvPr/>
          </p:nvSpPr>
          <p:spPr bwMode="auto">
            <a:xfrm>
              <a:off x="793" y="1298"/>
              <a:ext cx="181" cy="181"/>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81" name="Text Box 41"/>
            <p:cNvSpPr txBox="1">
              <a:spLocks noChangeArrowheads="1"/>
            </p:cNvSpPr>
            <p:nvPr/>
          </p:nvSpPr>
          <p:spPr bwMode="auto">
            <a:xfrm>
              <a:off x="612" y="1099"/>
              <a:ext cx="2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u</a:t>
              </a:r>
            </a:p>
          </p:txBody>
        </p:sp>
        <p:sp>
          <p:nvSpPr>
            <p:cNvPr id="266282" name="Text Box 42"/>
            <p:cNvSpPr txBox="1">
              <a:spLocks noChangeArrowheads="1"/>
            </p:cNvSpPr>
            <p:nvPr/>
          </p:nvSpPr>
          <p:spPr bwMode="auto">
            <a:xfrm>
              <a:off x="884" y="1008"/>
              <a:ext cx="2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u</a:t>
              </a:r>
            </a:p>
          </p:txBody>
        </p:sp>
        <p:sp>
          <p:nvSpPr>
            <p:cNvPr id="266283" name="Text Box 43"/>
            <p:cNvSpPr txBox="1">
              <a:spLocks noChangeArrowheads="1"/>
            </p:cNvSpPr>
            <p:nvPr/>
          </p:nvSpPr>
          <p:spPr bwMode="auto">
            <a:xfrm>
              <a:off x="793" y="1298"/>
              <a:ext cx="2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d</a:t>
              </a:r>
            </a:p>
          </p:txBody>
        </p:sp>
      </p:grpSp>
      <p:sp>
        <p:nvSpPr>
          <p:cNvPr id="266284" name="Text Box 44"/>
          <p:cNvSpPr txBox="1">
            <a:spLocks noChangeArrowheads="1"/>
          </p:cNvSpPr>
          <p:nvPr/>
        </p:nvSpPr>
        <p:spPr bwMode="auto">
          <a:xfrm>
            <a:off x="538163" y="5156200"/>
            <a:ext cx="14049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anti-proton</a:t>
            </a:r>
          </a:p>
        </p:txBody>
      </p:sp>
      <p:sp>
        <p:nvSpPr>
          <p:cNvPr id="266285" name="Text Box 45"/>
          <p:cNvSpPr txBox="1">
            <a:spLocks noChangeArrowheads="1"/>
          </p:cNvSpPr>
          <p:nvPr/>
        </p:nvSpPr>
        <p:spPr bwMode="auto">
          <a:xfrm>
            <a:off x="2070100" y="5159375"/>
            <a:ext cx="2873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a:t>
            </a:r>
          </a:p>
        </p:txBody>
      </p:sp>
      <p:sp>
        <p:nvSpPr>
          <p:cNvPr id="266286" name="Text Box 46"/>
          <p:cNvSpPr txBox="1">
            <a:spLocks noChangeArrowheads="1"/>
          </p:cNvSpPr>
          <p:nvPr/>
        </p:nvSpPr>
        <p:spPr bwMode="auto">
          <a:xfrm>
            <a:off x="2501900" y="5021263"/>
            <a:ext cx="287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a:t>
            </a:r>
          </a:p>
        </p:txBody>
      </p:sp>
      <p:sp>
        <p:nvSpPr>
          <p:cNvPr id="266287" name="Text Box 47"/>
          <p:cNvSpPr txBox="1">
            <a:spLocks noChangeArrowheads="1"/>
          </p:cNvSpPr>
          <p:nvPr/>
        </p:nvSpPr>
        <p:spPr bwMode="auto">
          <a:xfrm>
            <a:off x="2373313" y="5451475"/>
            <a:ext cx="287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a:t>
            </a:r>
          </a:p>
        </p:txBody>
      </p:sp>
      <p:sp>
        <p:nvSpPr>
          <p:cNvPr id="266289" name="Oval 49"/>
          <p:cNvSpPr>
            <a:spLocks noChangeArrowheads="1"/>
          </p:cNvSpPr>
          <p:nvPr/>
        </p:nvSpPr>
        <p:spPr bwMode="auto">
          <a:xfrm>
            <a:off x="6875463" y="4724400"/>
            <a:ext cx="1152525" cy="936625"/>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90" name="Oval 50"/>
          <p:cNvSpPr>
            <a:spLocks noChangeArrowheads="1"/>
          </p:cNvSpPr>
          <p:nvPr/>
        </p:nvSpPr>
        <p:spPr bwMode="auto">
          <a:xfrm>
            <a:off x="7019925" y="5013325"/>
            <a:ext cx="287338" cy="287338"/>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92" name="Oval 52"/>
          <p:cNvSpPr>
            <a:spLocks noChangeArrowheads="1"/>
          </p:cNvSpPr>
          <p:nvPr/>
        </p:nvSpPr>
        <p:spPr bwMode="auto">
          <a:xfrm>
            <a:off x="7524750" y="5180013"/>
            <a:ext cx="287338" cy="287337"/>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293" name="Text Box 53"/>
          <p:cNvSpPr txBox="1">
            <a:spLocks noChangeArrowheads="1"/>
          </p:cNvSpPr>
          <p:nvPr/>
        </p:nvSpPr>
        <p:spPr bwMode="auto">
          <a:xfrm>
            <a:off x="7019925" y="4984750"/>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u</a:t>
            </a:r>
          </a:p>
        </p:txBody>
      </p:sp>
      <p:sp>
        <p:nvSpPr>
          <p:cNvPr id="266295" name="Text Box 55"/>
          <p:cNvSpPr txBox="1">
            <a:spLocks noChangeArrowheads="1"/>
          </p:cNvSpPr>
          <p:nvPr/>
        </p:nvSpPr>
        <p:spPr bwMode="auto">
          <a:xfrm>
            <a:off x="7524750" y="5180013"/>
            <a:ext cx="360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d</a:t>
            </a:r>
          </a:p>
        </p:txBody>
      </p:sp>
      <p:sp>
        <p:nvSpPr>
          <p:cNvPr id="266296" name="Text Box 56"/>
          <p:cNvSpPr txBox="1">
            <a:spLocks noChangeArrowheads="1"/>
          </p:cNvSpPr>
          <p:nvPr/>
        </p:nvSpPr>
        <p:spPr bwMode="auto">
          <a:xfrm>
            <a:off x="5507038" y="4868863"/>
            <a:ext cx="14049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Pion (</a:t>
            </a:r>
            <a:r>
              <a:rPr lang="el-GR">
                <a:cs typeface="Arial" pitchFamily="34" charset="0"/>
              </a:rPr>
              <a:t>π</a:t>
            </a:r>
            <a:r>
              <a:rPr lang="en-US" baseline="30000">
                <a:cs typeface="Arial" pitchFamily="34" charset="0"/>
              </a:rPr>
              <a:t>+</a:t>
            </a:r>
            <a:r>
              <a:rPr lang="fr-FR"/>
              <a:t>)</a:t>
            </a:r>
          </a:p>
        </p:txBody>
      </p:sp>
      <p:sp>
        <p:nvSpPr>
          <p:cNvPr id="266299" name="Text Box 59"/>
          <p:cNvSpPr txBox="1">
            <a:spLocks noChangeArrowheads="1"/>
          </p:cNvSpPr>
          <p:nvPr/>
        </p:nvSpPr>
        <p:spPr bwMode="auto">
          <a:xfrm>
            <a:off x="7559675" y="5043488"/>
            <a:ext cx="287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a:t>
            </a:r>
          </a:p>
        </p:txBody>
      </p:sp>
      <p:sp>
        <p:nvSpPr>
          <p:cNvPr id="266312" name="Oval 72"/>
          <p:cNvSpPr>
            <a:spLocks noChangeArrowheads="1"/>
          </p:cNvSpPr>
          <p:nvPr/>
        </p:nvSpPr>
        <p:spPr bwMode="auto">
          <a:xfrm>
            <a:off x="6875463" y="5876925"/>
            <a:ext cx="1152525" cy="936625"/>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313" name="Oval 73"/>
          <p:cNvSpPr>
            <a:spLocks noChangeArrowheads="1"/>
          </p:cNvSpPr>
          <p:nvPr/>
        </p:nvSpPr>
        <p:spPr bwMode="auto">
          <a:xfrm>
            <a:off x="7091363" y="6289675"/>
            <a:ext cx="287337" cy="287338"/>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314" name="Oval 74"/>
          <p:cNvSpPr>
            <a:spLocks noChangeArrowheads="1"/>
          </p:cNvSpPr>
          <p:nvPr/>
        </p:nvSpPr>
        <p:spPr bwMode="auto">
          <a:xfrm>
            <a:off x="7596188" y="6084888"/>
            <a:ext cx="287337" cy="287337"/>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66315" name="Text Box 75"/>
          <p:cNvSpPr txBox="1">
            <a:spLocks noChangeArrowheads="1"/>
          </p:cNvSpPr>
          <p:nvPr/>
        </p:nvSpPr>
        <p:spPr bwMode="auto">
          <a:xfrm>
            <a:off x="7091363" y="6261100"/>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b</a:t>
            </a:r>
          </a:p>
        </p:txBody>
      </p:sp>
      <p:sp>
        <p:nvSpPr>
          <p:cNvPr id="266316" name="Text Box 76"/>
          <p:cNvSpPr txBox="1">
            <a:spLocks noChangeArrowheads="1"/>
          </p:cNvSpPr>
          <p:nvPr/>
        </p:nvSpPr>
        <p:spPr bwMode="auto">
          <a:xfrm>
            <a:off x="7596188" y="6084888"/>
            <a:ext cx="360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d</a:t>
            </a:r>
          </a:p>
        </p:txBody>
      </p:sp>
      <p:sp>
        <p:nvSpPr>
          <p:cNvPr id="266317" name="Text Box 77"/>
          <p:cNvSpPr txBox="1">
            <a:spLocks noChangeArrowheads="1"/>
          </p:cNvSpPr>
          <p:nvPr/>
        </p:nvSpPr>
        <p:spPr bwMode="auto">
          <a:xfrm>
            <a:off x="6010275" y="6092825"/>
            <a:ext cx="649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 B</a:t>
            </a:r>
            <a:r>
              <a:rPr lang="fr-FR" baseline="30000"/>
              <a:t>0</a:t>
            </a:r>
          </a:p>
        </p:txBody>
      </p:sp>
      <p:sp>
        <p:nvSpPr>
          <p:cNvPr id="266318" name="Text Box 78"/>
          <p:cNvSpPr txBox="1">
            <a:spLocks noChangeArrowheads="1"/>
          </p:cNvSpPr>
          <p:nvPr/>
        </p:nvSpPr>
        <p:spPr bwMode="auto">
          <a:xfrm>
            <a:off x="7631113" y="5948363"/>
            <a:ext cx="2873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a:t>
            </a:r>
          </a:p>
        </p:txBody>
      </p:sp>
      <p:sp>
        <p:nvSpPr>
          <p:cNvPr id="266320" name="Text Box 80"/>
          <p:cNvSpPr txBox="1">
            <a:spLocks noChangeArrowheads="1"/>
          </p:cNvSpPr>
          <p:nvPr/>
        </p:nvSpPr>
        <p:spPr bwMode="auto">
          <a:xfrm>
            <a:off x="468313" y="1190625"/>
            <a:ext cx="81359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On n’observe pas directement les quarks mais des assemblages de quarks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2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62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2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2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2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2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62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62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62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62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627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627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6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628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628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628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628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62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62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629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629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629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629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62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629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631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631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631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631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6631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631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66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1" grpId="0"/>
      <p:bldP spid="266262" grpId="0"/>
      <p:bldP spid="266265" grpId="0" animBg="1"/>
      <p:bldP spid="266266" grpId="0" animBg="1"/>
      <p:bldP spid="266267" grpId="0" animBg="1"/>
      <p:bldP spid="266268" grpId="0"/>
      <p:bldP spid="266269" grpId="0"/>
      <p:bldP spid="266270" grpId="0" animBg="1"/>
      <p:bldP spid="266271" grpId="0"/>
      <p:bldP spid="266272" grpId="0"/>
      <p:bldP spid="266273" grpId="0"/>
      <p:bldP spid="266274" grpId="0"/>
      <p:bldP spid="266275" grpId="0"/>
      <p:bldP spid="266284" grpId="0"/>
      <p:bldP spid="266285" grpId="0"/>
      <p:bldP spid="266286" grpId="0"/>
      <p:bldP spid="266287" grpId="0"/>
      <p:bldP spid="266289" grpId="0" animBg="1"/>
      <p:bldP spid="266290" grpId="0" animBg="1"/>
      <p:bldP spid="266292" grpId="0" animBg="1"/>
      <p:bldP spid="266293" grpId="0"/>
      <p:bldP spid="266295" grpId="0"/>
      <p:bldP spid="266296" grpId="0"/>
      <p:bldP spid="266299" grpId="0"/>
      <p:bldP spid="266312" grpId="0" animBg="1"/>
      <p:bldP spid="266313" grpId="0" animBg="1"/>
      <p:bldP spid="266314" grpId="0" animBg="1"/>
      <p:bldP spid="266315" grpId="0"/>
      <p:bldP spid="266316" grpId="0"/>
      <p:bldP spid="266317" grpId="0"/>
      <p:bldP spid="2663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Espace réservé du numéro de diapositive 4"/>
          <p:cNvSpPr>
            <a:spLocks noGrp="1"/>
          </p:cNvSpPr>
          <p:nvPr>
            <p:ph type="sldNum" sz="quarter" idx="10"/>
          </p:nvPr>
        </p:nvSpPr>
        <p:spPr/>
        <p:txBody>
          <a:bodyPr/>
          <a:lstStyle/>
          <a:p>
            <a:fld id="{BD582E08-33DD-4BA4-8691-1C810DE7423C}" type="slidenum">
              <a:rPr lang="fr-FR"/>
              <a:pPr/>
              <a:t>14</a:t>
            </a:fld>
            <a:endParaRPr lang="fr-FR"/>
          </a:p>
        </p:txBody>
      </p:sp>
      <p:sp>
        <p:nvSpPr>
          <p:cNvPr id="265218" name="Rectangle 2"/>
          <p:cNvSpPr>
            <a:spLocks noGrp="1" noChangeArrowheads="1"/>
          </p:cNvSpPr>
          <p:nvPr>
            <p:ph type="title"/>
          </p:nvPr>
        </p:nvSpPr>
        <p:spPr/>
        <p:txBody>
          <a:bodyPr/>
          <a:lstStyle/>
          <a:p>
            <a:r>
              <a:rPr lang="fr-FR" sz="2800"/>
              <a:t>Les 4 intéractions fondamentales</a:t>
            </a:r>
          </a:p>
        </p:txBody>
      </p:sp>
      <p:graphicFrame>
        <p:nvGraphicFramePr>
          <p:cNvPr id="265282" name="Group 66"/>
          <p:cNvGraphicFramePr>
            <a:graphicFrameLocks noGrp="1"/>
          </p:cNvGraphicFramePr>
          <p:nvPr>
            <p:ph sz="half" idx="2"/>
            <p:extLst>
              <p:ext uri="{D42A27DB-BD31-4B8C-83A1-F6EECF244321}">
                <p14:modId xmlns:p14="http://schemas.microsoft.com/office/powerpoint/2010/main" val="4172986510"/>
              </p:ext>
            </p:extLst>
          </p:nvPr>
        </p:nvGraphicFramePr>
        <p:xfrm>
          <a:off x="395288" y="1196975"/>
          <a:ext cx="8569325" cy="3611881"/>
        </p:xfrm>
        <a:graphic>
          <a:graphicData uri="http://schemas.openxmlformats.org/drawingml/2006/table">
            <a:tbl>
              <a:tblPr/>
              <a:tblGrid>
                <a:gridCol w="1712912"/>
                <a:gridCol w="1714500"/>
                <a:gridCol w="1714500"/>
                <a:gridCol w="1714500"/>
                <a:gridCol w="1712913"/>
              </a:tblGrid>
              <a:tr h="503238">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err="1" smtClean="0">
                          <a:ln>
                            <a:noFill/>
                          </a:ln>
                          <a:solidFill>
                            <a:schemeClr val="tx2"/>
                          </a:solidFill>
                          <a:effectLst/>
                          <a:latin typeface="Arial" pitchFamily="34" charset="0"/>
                        </a:rPr>
                        <a:t>Intéraction</a:t>
                      </a:r>
                      <a:endParaRPr kumimoji="0" lang="fr-FR" sz="1600" b="0" i="0" u="none" strike="noStrike" cap="none" normalizeH="0" baseline="0" dirty="0" smtClean="0">
                        <a:ln>
                          <a:noFill/>
                        </a:ln>
                        <a:solidFill>
                          <a:schemeClr val="tx2"/>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smtClean="0">
                          <a:ln>
                            <a:noFill/>
                          </a:ln>
                          <a:solidFill>
                            <a:schemeClr val="tx2"/>
                          </a:solidFill>
                          <a:effectLst/>
                          <a:latin typeface="Arial" pitchFamily="34" charset="0"/>
                        </a:rPr>
                        <a:t>effets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smtClean="0">
                          <a:ln>
                            <a:noFill/>
                          </a:ln>
                          <a:solidFill>
                            <a:schemeClr val="tx2"/>
                          </a:solidFill>
                          <a:effectLst/>
                          <a:latin typeface="Arial" pitchFamily="34" charset="0"/>
                        </a:rPr>
                        <a:t>Portée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2"/>
                          </a:solidFill>
                          <a:effectLst/>
                          <a:latin typeface="Arial" pitchFamily="34" charset="0"/>
                        </a:rPr>
                        <a:t>Action sur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smtClean="0">
                          <a:ln>
                            <a:noFill/>
                          </a:ln>
                          <a:solidFill>
                            <a:schemeClr val="tx2"/>
                          </a:solidFill>
                          <a:effectLst/>
                          <a:latin typeface="Arial" pitchFamily="34" charset="0"/>
                        </a:rPr>
                        <a:t>boson médiateur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135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Forte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1D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Cohésion des noyaux atomiques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1D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~1fm(10</a:t>
                      </a:r>
                      <a:r>
                        <a:rPr kumimoji="0" lang="fr-FR" sz="1600" b="0" i="0" u="none" strike="noStrike" cap="none" normalizeH="0" baseline="30000" dirty="0" smtClean="0">
                          <a:ln>
                            <a:noFill/>
                          </a:ln>
                          <a:solidFill>
                            <a:schemeClr val="tx1"/>
                          </a:solidFill>
                          <a:effectLst/>
                          <a:latin typeface="Arial" pitchFamily="34" charset="0"/>
                        </a:rPr>
                        <a:t>-15</a:t>
                      </a:r>
                      <a:r>
                        <a:rPr kumimoji="0" lang="fr-FR" sz="1600" b="0" i="0" u="none" strike="noStrike" cap="none" normalizeH="0" baseline="0" dirty="0" smtClean="0">
                          <a:ln>
                            <a:noFill/>
                          </a:ln>
                          <a:solidFill>
                            <a:schemeClr val="tx1"/>
                          </a:solidFill>
                          <a:effectLst/>
                          <a:latin typeface="Arial" pitchFamily="34"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1D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quarks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1D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8 gluons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1D1"/>
                    </a:solidFill>
                  </a:tcPr>
                </a:tc>
              </a:tr>
              <a:tr h="639763">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Faible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Radioactivité beta (soleil)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~10</a:t>
                      </a:r>
                      <a:r>
                        <a:rPr kumimoji="0" lang="fr-FR" sz="1600" b="0" i="0" u="none" strike="noStrike" cap="none" normalizeH="0" baseline="30000" dirty="0" smtClean="0">
                          <a:ln>
                            <a:noFill/>
                          </a:ln>
                          <a:solidFill>
                            <a:schemeClr val="tx1"/>
                          </a:solidFill>
                          <a:effectLst/>
                          <a:latin typeface="Arial" pitchFamily="34" charset="0"/>
                        </a:rPr>
                        <a:t>-2</a:t>
                      </a:r>
                      <a:r>
                        <a:rPr kumimoji="0" lang="fr-FR" sz="1600" b="0" i="0" u="none" strike="noStrike" cap="none" normalizeH="0" baseline="0" dirty="0" smtClean="0">
                          <a:ln>
                            <a:noFill/>
                          </a:ln>
                          <a:solidFill>
                            <a:schemeClr val="tx1"/>
                          </a:solidFill>
                          <a:effectLst/>
                          <a:latin typeface="Arial" pitchFamily="34" charset="0"/>
                        </a:rPr>
                        <a:t> </a:t>
                      </a:r>
                      <a:r>
                        <a:rPr kumimoji="0" lang="fr-FR" sz="1600" b="0" i="0" u="none" strike="noStrike" cap="none" normalizeH="0" baseline="0" dirty="0" err="1" smtClean="0">
                          <a:ln>
                            <a:noFill/>
                          </a:ln>
                          <a:solidFill>
                            <a:schemeClr val="tx1"/>
                          </a:solidFill>
                          <a:effectLst/>
                          <a:latin typeface="Arial" pitchFamily="34" charset="0"/>
                        </a:rPr>
                        <a:t>fm</a:t>
                      </a:r>
                      <a:endParaRPr kumimoji="0" lang="fr-FR" sz="16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quarks et leptons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W</a:t>
                      </a:r>
                      <a:r>
                        <a:rPr kumimoji="0" lang="fr-FR" sz="1600" b="0" i="0" u="none" strike="noStrike" cap="none" normalizeH="0" baseline="30000" dirty="0" smtClean="0">
                          <a:ln>
                            <a:noFill/>
                          </a:ln>
                          <a:solidFill>
                            <a:schemeClr val="tx1"/>
                          </a:solidFill>
                          <a:effectLst/>
                          <a:latin typeface="Arial" pitchFamily="34" charset="0"/>
                        </a:rPr>
                        <a:t>+</a:t>
                      </a:r>
                      <a:r>
                        <a:rPr kumimoji="0" lang="fr-FR" sz="1600" b="0" i="0" u="none" strike="noStrike" cap="none" normalizeH="0" baseline="0" dirty="0" smtClean="0">
                          <a:ln>
                            <a:noFill/>
                          </a:ln>
                          <a:solidFill>
                            <a:schemeClr val="tx1"/>
                          </a:solidFill>
                          <a:effectLst/>
                          <a:latin typeface="Arial" pitchFamily="34" charset="0"/>
                        </a:rPr>
                        <a:t>,W</a:t>
                      </a:r>
                      <a:r>
                        <a:rPr kumimoji="0" lang="fr-FR" sz="1600" b="0" i="0" u="none" strike="noStrike" cap="none" normalizeH="0" baseline="30000" dirty="0" smtClean="0">
                          <a:ln>
                            <a:noFill/>
                          </a:ln>
                          <a:solidFill>
                            <a:schemeClr val="tx1"/>
                          </a:solidFill>
                          <a:effectLst/>
                          <a:latin typeface="Arial" pitchFamily="34" charset="0"/>
                        </a:rPr>
                        <a:t>-</a:t>
                      </a:r>
                      <a:r>
                        <a:rPr kumimoji="0" lang="fr-FR" sz="1600" b="0" i="0" u="none" strike="noStrike" cap="none" normalizeH="0" baseline="0" dirty="0" smtClean="0">
                          <a:ln>
                            <a:noFill/>
                          </a:ln>
                          <a:solidFill>
                            <a:schemeClr val="tx1"/>
                          </a:solidFill>
                          <a:effectLst/>
                          <a:latin typeface="Arial" pitchFamily="34" charset="0"/>
                        </a:rPr>
                        <a:t>,Z</a:t>
                      </a:r>
                      <a:r>
                        <a:rPr kumimoji="0" lang="fr-FR" sz="1600" b="0" i="0" u="none" strike="noStrike" cap="none" normalizeH="0" baseline="30000" dirty="0" smtClean="0">
                          <a:ln>
                            <a:noFill/>
                          </a:ln>
                          <a:solidFill>
                            <a:schemeClr val="tx1"/>
                          </a:solidFill>
                          <a:effectLst/>
                          <a:latin typeface="Arial" pitchFamily="34"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r h="64135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err="1" smtClean="0">
                          <a:ln>
                            <a:noFill/>
                          </a:ln>
                          <a:solidFill>
                            <a:schemeClr val="tx1"/>
                          </a:solidFill>
                          <a:effectLst/>
                          <a:latin typeface="Arial" pitchFamily="34" charset="0"/>
                        </a:rPr>
                        <a:t>Électro-magnétisme</a:t>
                      </a:r>
                      <a:endParaRPr kumimoji="0" lang="fr-FR" sz="16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Electricité, aimant, lumière,..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cs typeface="Arial" pitchFamily="34" charset="0"/>
                        </a:rPr>
                        <a:t>infinie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particules chargées </a:t>
                      </a:r>
                      <a:endParaRPr kumimoji="0" lang="fr-FR" sz="1600" b="0" i="0" u="none" strike="noStrike" cap="none" normalizeH="0" baseline="3000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photon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64135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Gravitation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Pesanteur, marées,…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infinie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30000" dirty="0" smtClean="0">
                          <a:ln>
                            <a:noFill/>
                          </a:ln>
                          <a:solidFill>
                            <a:schemeClr val="tx1"/>
                          </a:solidFill>
                          <a:effectLst/>
                          <a:latin typeface="Arial" pitchFamily="34" charset="0"/>
                        </a:rPr>
                        <a:t> </a:t>
                      </a:r>
                      <a:r>
                        <a:rPr kumimoji="0" lang="fr-FR" sz="1600" b="0" i="0" u="none" strike="noStrike" cap="none" normalizeH="0" baseline="0" dirty="0" smtClean="0">
                          <a:ln>
                            <a:noFill/>
                          </a:ln>
                          <a:solidFill>
                            <a:schemeClr val="tx1"/>
                          </a:solidFill>
                          <a:effectLst/>
                          <a:latin typeface="Arial" pitchFamily="34" charset="0"/>
                        </a:rPr>
                        <a:t>toutes les particules massive</a:t>
                      </a:r>
                      <a:endParaRPr kumimoji="0" lang="fr-FR" sz="1600" b="0" i="0" u="none" strike="noStrike" cap="none" normalizeH="0" baseline="30000" dirty="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fr-FR" sz="1600" b="0" i="0" u="none" strike="noStrike" cap="none" normalizeH="0" baseline="0" dirty="0" smtClean="0">
                          <a:ln>
                            <a:noFill/>
                          </a:ln>
                          <a:solidFill>
                            <a:schemeClr val="tx1"/>
                          </a:solidFill>
                          <a:effectLst/>
                          <a:latin typeface="Arial" pitchFamily="34" charset="0"/>
                        </a:rPr>
                        <a:t>Graviton?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bl>
          </a:graphicData>
        </a:graphic>
      </p:graphicFrame>
      <p:pic>
        <p:nvPicPr>
          <p:cNvPr id="265278" name="Picture 9" descr="T4"/>
          <p:cNvPicPr>
            <a:picLocks noChangeAspect="1" noChangeArrowheads="1"/>
          </p:cNvPicPr>
          <p:nvPr/>
        </p:nvPicPr>
        <p:blipFill>
          <a:blip r:embed="rId2">
            <a:extLst>
              <a:ext uri="{28A0092B-C50C-407E-A947-70E740481C1C}">
                <a14:useLocalDpi xmlns:a14="http://schemas.microsoft.com/office/drawing/2010/main" val="0"/>
              </a:ext>
            </a:extLst>
          </a:blip>
          <a:srcRect t="17531" b="48209"/>
          <a:stretch>
            <a:fillRect/>
          </a:stretch>
        </p:blipFill>
        <p:spPr bwMode="auto">
          <a:xfrm>
            <a:off x="107950" y="5065713"/>
            <a:ext cx="6408738"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79" name="Text Box 16"/>
          <p:cNvSpPr txBox="1">
            <a:spLocks noChangeArrowheads="1"/>
          </p:cNvSpPr>
          <p:nvPr/>
        </p:nvSpPr>
        <p:spPr bwMode="auto">
          <a:xfrm>
            <a:off x="6372225" y="5084763"/>
            <a:ext cx="2447925" cy="825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FR" sz="1600">
                <a:solidFill>
                  <a:srgbClr val="FF0000"/>
                </a:solidFill>
                <a:cs typeface="Arial" pitchFamily="34" charset="0"/>
              </a:rPr>
              <a:t>Toute l’information sur l’intéraction est dans le messager</a:t>
            </a:r>
            <a:r>
              <a:rPr lang="fr-FR" sz="1600" b="1">
                <a:cs typeface="Arial" pitchFamily="34" charset="0"/>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3"/>
          <p:cNvSpPr>
            <a:spLocks noGrp="1"/>
          </p:cNvSpPr>
          <p:nvPr>
            <p:ph type="sldNum" sz="quarter" idx="10"/>
          </p:nvPr>
        </p:nvSpPr>
        <p:spPr/>
        <p:txBody>
          <a:bodyPr/>
          <a:lstStyle/>
          <a:p>
            <a:fld id="{CB06A934-60D5-42BB-B2EA-27E59499C1F1}" type="slidenum">
              <a:rPr lang="fr-FR"/>
              <a:pPr/>
              <a:t>15</a:t>
            </a:fld>
            <a:endParaRPr lang="fr-FR"/>
          </a:p>
        </p:txBody>
      </p:sp>
      <p:sp>
        <p:nvSpPr>
          <p:cNvPr id="256002" name="Rectangle 2"/>
          <p:cNvSpPr>
            <a:spLocks noGrp="1" noChangeArrowheads="1"/>
          </p:cNvSpPr>
          <p:nvPr>
            <p:ph type="title"/>
          </p:nvPr>
        </p:nvSpPr>
        <p:spPr/>
        <p:txBody>
          <a:bodyPr/>
          <a:lstStyle/>
          <a:p>
            <a:r>
              <a:rPr lang="fr-FR" sz="2800" dirty="0" smtClean="0"/>
              <a:t>Le Modèle </a:t>
            </a:r>
            <a:r>
              <a:rPr lang="fr-FR" sz="2800" dirty="0"/>
              <a:t>S</a:t>
            </a:r>
            <a:r>
              <a:rPr lang="fr-FR" sz="2800" dirty="0" smtClean="0"/>
              <a:t>tandard</a:t>
            </a:r>
            <a:endParaRPr lang="fr-FR" sz="2800" dirty="0"/>
          </a:p>
        </p:txBody>
      </p:sp>
      <p:sp>
        <p:nvSpPr>
          <p:cNvPr id="256003" name="Rectangle 3"/>
          <p:cNvSpPr>
            <a:spLocks noGrp="1" noChangeArrowheads="1"/>
          </p:cNvSpPr>
          <p:nvPr>
            <p:ph type="body" idx="1"/>
          </p:nvPr>
        </p:nvSpPr>
        <p:spPr>
          <a:xfrm>
            <a:off x="611188" y="908050"/>
            <a:ext cx="7921625" cy="5761038"/>
          </a:xfrm>
          <a:solidFill>
            <a:schemeClr val="bg1"/>
          </a:solidFill>
        </p:spPr>
        <p:txBody>
          <a:bodyPr/>
          <a:lstStyle/>
          <a:p>
            <a:pPr>
              <a:buFont typeface="Wingdings" pitchFamily="2" charset="2"/>
              <a:buNone/>
            </a:pPr>
            <a:endParaRPr lang="fr-FR" dirty="0">
              <a:solidFill>
                <a:schemeClr val="hlink"/>
              </a:solidFill>
            </a:endParaRPr>
          </a:p>
          <a:p>
            <a:r>
              <a:rPr lang="fr-FR" dirty="0" smtClean="0"/>
              <a:t>Les quarks, leptons et leurs interactions sont décrit par le modèle standard</a:t>
            </a:r>
            <a:endParaRPr lang="fr-FR" dirty="0"/>
          </a:p>
          <a:p>
            <a:endParaRPr lang="fr-FR" dirty="0" smtClean="0">
              <a:solidFill>
                <a:schemeClr val="hlink"/>
              </a:solidFill>
            </a:endParaRPr>
          </a:p>
          <a:p>
            <a:r>
              <a:rPr lang="fr-FR" dirty="0" smtClean="0">
                <a:solidFill>
                  <a:schemeClr val="hlink"/>
                </a:solidFill>
              </a:rPr>
              <a:t>Expérimentalement, on a testé ce modèle et il marche très (trop) bien!</a:t>
            </a:r>
          </a:p>
          <a:p>
            <a:pPr lvl="1"/>
            <a:endParaRPr lang="fr-FR" dirty="0">
              <a:solidFill>
                <a:schemeClr val="hlink"/>
              </a:solidFill>
            </a:endParaRPr>
          </a:p>
          <a:p>
            <a:r>
              <a:rPr lang="fr-FR" dirty="0" smtClean="0"/>
              <a:t>Mais il n’est pas suffisant….il </a:t>
            </a:r>
            <a:r>
              <a:rPr lang="fr-FR" dirty="0"/>
              <a:t>n’explique pas:</a:t>
            </a:r>
          </a:p>
          <a:p>
            <a:pPr lvl="1"/>
            <a:r>
              <a:rPr lang="fr-FR" dirty="0"/>
              <a:t>Pourquoi il y a 3 familles de particules </a:t>
            </a:r>
          </a:p>
          <a:p>
            <a:pPr lvl="1"/>
            <a:r>
              <a:rPr lang="fr-FR" dirty="0"/>
              <a:t>L’origine de la masse des particules et leur hiérarchie</a:t>
            </a:r>
          </a:p>
          <a:p>
            <a:pPr lvl="1"/>
            <a:r>
              <a:rPr lang="fr-FR" dirty="0" smtClean="0"/>
              <a:t>Notre </a:t>
            </a:r>
            <a:r>
              <a:rPr lang="fr-FR" dirty="0"/>
              <a:t>univers est composé seulement de 4% de matière ordinaire. Qu’est ce qui compose la matière noire et l’énergie noire ?</a:t>
            </a:r>
          </a:p>
          <a:p>
            <a:pPr lvl="1"/>
            <a:r>
              <a:rPr lang="fr-FR" dirty="0"/>
              <a:t>La </a:t>
            </a:r>
            <a:r>
              <a:rPr lang="fr-FR" dirty="0" smtClean="0"/>
              <a:t>gravitation</a:t>
            </a:r>
          </a:p>
          <a:p>
            <a:pPr lvl="1"/>
            <a:r>
              <a:rPr lang="fr-FR" dirty="0">
                <a:solidFill>
                  <a:schemeClr val="tx2"/>
                </a:solidFill>
              </a:rPr>
              <a:t>Pourquoi le monde est constitué de matière et pas d’antimatière</a:t>
            </a:r>
          </a:p>
          <a:p>
            <a:pPr marL="457200" lvl="1" indent="0">
              <a:buNone/>
            </a:pPr>
            <a:endParaRPr lang="fr-FR" dirty="0"/>
          </a:p>
          <a:p>
            <a:r>
              <a:rPr lang="fr-FR" dirty="0"/>
              <a:t>On pense qu’il existe une théorie plus vaste, dont le MS serait une approximation à basse énergie. Si c’est le cas, de nouvelles particules devraient apparaitre (</a:t>
            </a:r>
            <a:r>
              <a:rPr lang="fr-FR" dirty="0" err="1"/>
              <a:t>Supersymétrie</a:t>
            </a:r>
            <a:r>
              <a:rPr lang="fr-FR" dirty="0"/>
              <a:t>, …)</a:t>
            </a:r>
          </a:p>
          <a:p>
            <a:endParaRPr lang="fr-FR" dirty="0" smtClean="0"/>
          </a:p>
          <a:p>
            <a:r>
              <a:rPr lang="fr-FR" dirty="0" smtClean="0"/>
              <a:t>C’est ce qu’on cherche au LHC</a:t>
            </a:r>
            <a:endParaRPr lang="fr-FR" dirty="0"/>
          </a:p>
        </p:txBody>
      </p:sp>
      <p:pic>
        <p:nvPicPr>
          <p:cNvPr id="25600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8344" y="2636912"/>
            <a:ext cx="1094603"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0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0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0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0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600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600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60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5600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00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3"/>
          <p:cNvSpPr>
            <a:spLocks noGrp="1"/>
          </p:cNvSpPr>
          <p:nvPr>
            <p:ph type="sldNum" sz="quarter" idx="10"/>
          </p:nvPr>
        </p:nvSpPr>
        <p:spPr/>
        <p:txBody>
          <a:bodyPr/>
          <a:lstStyle/>
          <a:p>
            <a:fld id="{293A30A1-BC38-4597-8118-9D3558110F81}" type="slidenum">
              <a:rPr lang="fr-FR" altLang="fr-FR"/>
              <a:pPr/>
              <a:t>16</a:t>
            </a:fld>
            <a:endParaRPr lang="fr-FR" altLang="fr-FR"/>
          </a:p>
        </p:txBody>
      </p:sp>
      <p:sp>
        <p:nvSpPr>
          <p:cNvPr id="271362" name="Rectangle 2"/>
          <p:cNvSpPr>
            <a:spLocks noGrp="1" noChangeArrowheads="1"/>
          </p:cNvSpPr>
          <p:nvPr>
            <p:ph type="title"/>
          </p:nvPr>
        </p:nvSpPr>
        <p:spPr/>
        <p:txBody>
          <a:bodyPr/>
          <a:lstStyle/>
          <a:p>
            <a:r>
              <a:rPr lang="fr-FR" altLang="fr-FR" sz="2800"/>
              <a:t>Les désintégrations</a:t>
            </a:r>
          </a:p>
        </p:txBody>
      </p:sp>
      <p:sp>
        <p:nvSpPr>
          <p:cNvPr id="271363" name="Rectangle 3"/>
          <p:cNvSpPr>
            <a:spLocks noGrp="1" noChangeArrowheads="1"/>
          </p:cNvSpPr>
          <p:nvPr>
            <p:ph type="body" idx="1"/>
          </p:nvPr>
        </p:nvSpPr>
        <p:spPr>
          <a:xfrm>
            <a:off x="609600" y="1114425"/>
            <a:ext cx="8426450" cy="4114800"/>
          </a:xfrm>
        </p:spPr>
        <p:txBody>
          <a:bodyPr/>
          <a:lstStyle/>
          <a:p>
            <a:r>
              <a:rPr lang="fr-FR" altLang="fr-FR"/>
              <a:t>Les hadrons ne sont pas</a:t>
            </a:r>
            <a:r>
              <a:rPr lang="fr-FR" altLang="fr-FR">
                <a:solidFill>
                  <a:schemeClr val="folHlink"/>
                </a:solidFill>
              </a:rPr>
              <a:t> stables</a:t>
            </a:r>
            <a:r>
              <a:rPr lang="fr-FR" altLang="fr-FR"/>
              <a:t>, à part le proton (sinon on ne serait pas la!)</a:t>
            </a:r>
          </a:p>
          <a:p>
            <a:r>
              <a:rPr lang="fr-FR" altLang="fr-FR"/>
              <a:t>Ils se désintègrent de différentes façons tout en respectant des </a:t>
            </a:r>
            <a:r>
              <a:rPr lang="fr-FR" altLang="fr-FR">
                <a:solidFill>
                  <a:schemeClr val="hlink"/>
                </a:solidFill>
              </a:rPr>
              <a:t>lois</a:t>
            </a:r>
            <a:r>
              <a:rPr lang="fr-FR" altLang="fr-FR"/>
              <a:t>:</a:t>
            </a:r>
          </a:p>
          <a:p>
            <a:pPr lvl="1"/>
            <a:r>
              <a:rPr lang="fr-FR" altLang="fr-FR"/>
              <a:t>Conservation de la </a:t>
            </a:r>
            <a:r>
              <a:rPr lang="fr-FR" altLang="fr-FR">
                <a:solidFill>
                  <a:schemeClr val="hlink"/>
                </a:solidFill>
              </a:rPr>
              <a:t>charge électrique</a:t>
            </a:r>
          </a:p>
          <a:p>
            <a:pPr lvl="1"/>
            <a:r>
              <a:rPr lang="fr-FR" altLang="fr-FR"/>
              <a:t>Conservation du  </a:t>
            </a:r>
            <a:r>
              <a:rPr lang="fr-FR" altLang="fr-FR">
                <a:solidFill>
                  <a:schemeClr val="hlink"/>
                </a:solidFill>
              </a:rPr>
              <a:t>moment cinétique</a:t>
            </a:r>
          </a:p>
          <a:p>
            <a:pPr lvl="1"/>
            <a:r>
              <a:rPr lang="fr-FR" altLang="fr-FR"/>
              <a:t>Conservation de l’</a:t>
            </a:r>
            <a:r>
              <a:rPr lang="fr-FR" altLang="fr-FR">
                <a:solidFill>
                  <a:schemeClr val="hlink"/>
                </a:solidFill>
              </a:rPr>
              <a:t>énergie-impulsion</a:t>
            </a:r>
            <a:r>
              <a:rPr lang="fr-FR" altLang="fr-FR"/>
              <a:t>:</a:t>
            </a:r>
          </a:p>
          <a:p>
            <a:pPr lvl="1">
              <a:buFont typeface="Wingdings" pitchFamily="2" charset="2"/>
              <a:buNone/>
            </a:pPr>
            <a:r>
              <a:rPr lang="fr-FR" altLang="fr-FR"/>
              <a:t>	désintégration de particules lourdes vers des particules plus légères, le surcroît étant transformé en énergie cinétique </a:t>
            </a:r>
          </a:p>
          <a:p>
            <a:pPr lvl="1"/>
            <a:r>
              <a:rPr lang="fr-FR" altLang="fr-FR"/>
              <a:t>Conservation du </a:t>
            </a:r>
            <a:r>
              <a:rPr lang="fr-FR" altLang="fr-FR">
                <a:solidFill>
                  <a:schemeClr val="hlink"/>
                </a:solidFill>
              </a:rPr>
              <a:t>nombre baryonique, leptonique</a:t>
            </a:r>
          </a:p>
          <a:p>
            <a:pPr lvl="1"/>
            <a:endParaRPr lang="fr-FR" altLang="fr-FR"/>
          </a:p>
          <a:p>
            <a:pPr lvl="1">
              <a:buFont typeface="Wingdings" pitchFamily="2" charset="2"/>
              <a:buNone/>
            </a:pPr>
            <a:endParaRPr lang="fr-FR" altLang="fr-FR"/>
          </a:p>
        </p:txBody>
      </p:sp>
      <p:sp>
        <p:nvSpPr>
          <p:cNvPr id="271365" name="Rectangle 5"/>
          <p:cNvSpPr>
            <a:spLocks noChangeArrowheads="1"/>
          </p:cNvSpPr>
          <p:nvPr/>
        </p:nvSpPr>
        <p:spPr bwMode="auto">
          <a:xfrm>
            <a:off x="3925888" y="3836988"/>
            <a:ext cx="1431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2000">
                <a:solidFill>
                  <a:schemeClr val="hlink"/>
                </a:solidFill>
              </a:rPr>
              <a:t>n</a:t>
            </a:r>
            <a:r>
              <a:rPr lang="fr-FR" altLang="fr-FR" sz="2000"/>
              <a:t> </a:t>
            </a:r>
            <a:r>
              <a:rPr lang="fr-FR" altLang="fr-FR" sz="2000">
                <a:sym typeface="Symbol" pitchFamily="18" charset="2"/>
              </a:rPr>
              <a:t> </a:t>
            </a:r>
            <a:r>
              <a:rPr lang="fr-FR" altLang="fr-FR" sz="2000">
                <a:solidFill>
                  <a:schemeClr val="tx2"/>
                </a:solidFill>
              </a:rPr>
              <a:t>p</a:t>
            </a:r>
            <a:r>
              <a:rPr lang="fr-FR" altLang="fr-FR" sz="2000"/>
              <a:t> </a:t>
            </a:r>
            <a:r>
              <a:rPr lang="fr-FR" altLang="fr-FR" sz="2000">
                <a:solidFill>
                  <a:srgbClr val="990099"/>
                </a:solidFill>
              </a:rPr>
              <a:t>e</a:t>
            </a:r>
            <a:r>
              <a:rPr lang="fr-FR" altLang="fr-FR" sz="2000" baseline="30000">
                <a:solidFill>
                  <a:srgbClr val="990099"/>
                </a:solidFill>
              </a:rPr>
              <a:t>-</a:t>
            </a:r>
            <a:r>
              <a:rPr lang="fr-FR" altLang="fr-FR" sz="2000"/>
              <a:t> </a:t>
            </a:r>
            <a:r>
              <a:rPr lang="fr-FR" altLang="fr-FR" sz="2000">
                <a:solidFill>
                  <a:srgbClr val="339933"/>
                </a:solidFill>
                <a:latin typeface="Symbol" pitchFamily="18" charset="2"/>
                <a:sym typeface="Symbol" pitchFamily="18" charset="2"/>
              </a:rPr>
              <a:t></a:t>
            </a:r>
            <a:r>
              <a:rPr lang="fr-FR" altLang="fr-FR" sz="2000" baseline="-25000">
                <a:solidFill>
                  <a:srgbClr val="339933"/>
                </a:solidFill>
              </a:rPr>
              <a:t>e</a:t>
            </a:r>
          </a:p>
        </p:txBody>
      </p:sp>
      <p:sp>
        <p:nvSpPr>
          <p:cNvPr id="271366" name="Text Box 6"/>
          <p:cNvSpPr txBox="1">
            <a:spLocks noChangeArrowheads="1"/>
          </p:cNvSpPr>
          <p:nvPr/>
        </p:nvSpPr>
        <p:spPr bwMode="auto">
          <a:xfrm>
            <a:off x="900113" y="3862388"/>
            <a:ext cx="25923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Exemple du neutron : </a:t>
            </a:r>
            <a:r>
              <a:rPr lang="fr-FR" altLang="fr-FR">
                <a:sym typeface="Wingdings" pitchFamily="2" charset="2"/>
              </a:rPr>
              <a:t>(désintégration beta)</a:t>
            </a:r>
            <a:endParaRPr lang="fr-FR" altLang="fr-FR"/>
          </a:p>
        </p:txBody>
      </p:sp>
      <p:sp>
        <p:nvSpPr>
          <p:cNvPr id="271367" name="Text Box 7"/>
          <p:cNvSpPr txBox="1">
            <a:spLocks noChangeArrowheads="1"/>
          </p:cNvSpPr>
          <p:nvPr/>
        </p:nvSpPr>
        <p:spPr bwMode="auto">
          <a:xfrm>
            <a:off x="3492500" y="4300538"/>
            <a:ext cx="720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q=</a:t>
            </a:r>
            <a:r>
              <a:rPr lang="fr-FR" altLang="fr-FR">
                <a:solidFill>
                  <a:schemeClr val="hlink"/>
                </a:solidFill>
              </a:rPr>
              <a:t>0</a:t>
            </a:r>
          </a:p>
        </p:txBody>
      </p:sp>
      <p:sp>
        <p:nvSpPr>
          <p:cNvPr id="271368" name="Text Box 8"/>
          <p:cNvSpPr txBox="1">
            <a:spLocks noChangeArrowheads="1"/>
          </p:cNvSpPr>
          <p:nvPr/>
        </p:nvSpPr>
        <p:spPr bwMode="auto">
          <a:xfrm>
            <a:off x="4718050" y="4300538"/>
            <a:ext cx="1438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q=</a:t>
            </a:r>
            <a:r>
              <a:rPr lang="fr-FR" altLang="fr-FR">
                <a:solidFill>
                  <a:schemeClr val="tx2"/>
                </a:solidFill>
              </a:rPr>
              <a:t>1</a:t>
            </a:r>
            <a:r>
              <a:rPr lang="fr-FR" altLang="fr-FR"/>
              <a:t>-</a:t>
            </a:r>
            <a:r>
              <a:rPr lang="fr-FR" altLang="fr-FR">
                <a:solidFill>
                  <a:srgbClr val="990099"/>
                </a:solidFill>
              </a:rPr>
              <a:t>1</a:t>
            </a:r>
            <a:r>
              <a:rPr lang="fr-FR" altLang="fr-FR"/>
              <a:t>+</a:t>
            </a:r>
            <a:r>
              <a:rPr lang="fr-FR" altLang="fr-FR">
                <a:solidFill>
                  <a:srgbClr val="990099"/>
                </a:solidFill>
              </a:rPr>
              <a:t> </a:t>
            </a:r>
            <a:r>
              <a:rPr lang="fr-FR" altLang="fr-FR">
                <a:solidFill>
                  <a:srgbClr val="339933"/>
                </a:solidFill>
              </a:rPr>
              <a:t>0</a:t>
            </a:r>
            <a:r>
              <a:rPr lang="fr-FR" altLang="fr-FR"/>
              <a:t>=0</a:t>
            </a:r>
          </a:p>
        </p:txBody>
      </p:sp>
      <p:sp>
        <p:nvSpPr>
          <p:cNvPr id="271369" name="Text Box 9"/>
          <p:cNvSpPr txBox="1">
            <a:spLocks noChangeArrowheads="1"/>
          </p:cNvSpPr>
          <p:nvPr/>
        </p:nvSpPr>
        <p:spPr bwMode="auto">
          <a:xfrm>
            <a:off x="3492500" y="4660900"/>
            <a:ext cx="7921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B=</a:t>
            </a:r>
            <a:r>
              <a:rPr lang="fr-FR" altLang="fr-FR">
                <a:solidFill>
                  <a:schemeClr val="hlink"/>
                </a:solidFill>
              </a:rPr>
              <a:t>1</a:t>
            </a:r>
          </a:p>
        </p:txBody>
      </p:sp>
      <p:sp>
        <p:nvSpPr>
          <p:cNvPr id="271370" name="Text Box 10"/>
          <p:cNvSpPr txBox="1">
            <a:spLocks noChangeArrowheads="1"/>
          </p:cNvSpPr>
          <p:nvPr/>
        </p:nvSpPr>
        <p:spPr bwMode="auto">
          <a:xfrm>
            <a:off x="4718050" y="4660900"/>
            <a:ext cx="1438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B=</a:t>
            </a:r>
            <a:r>
              <a:rPr lang="fr-FR" altLang="fr-FR">
                <a:solidFill>
                  <a:schemeClr val="tx2"/>
                </a:solidFill>
              </a:rPr>
              <a:t>1</a:t>
            </a:r>
            <a:r>
              <a:rPr lang="fr-FR" altLang="fr-FR"/>
              <a:t>+</a:t>
            </a:r>
            <a:r>
              <a:rPr lang="fr-FR" altLang="fr-FR">
                <a:solidFill>
                  <a:srgbClr val="990099"/>
                </a:solidFill>
              </a:rPr>
              <a:t>0</a:t>
            </a:r>
            <a:r>
              <a:rPr lang="fr-FR" altLang="fr-FR"/>
              <a:t>+</a:t>
            </a:r>
            <a:r>
              <a:rPr lang="fr-FR" altLang="fr-FR">
                <a:solidFill>
                  <a:srgbClr val="339933"/>
                </a:solidFill>
              </a:rPr>
              <a:t>0</a:t>
            </a:r>
            <a:r>
              <a:rPr lang="fr-FR" altLang="fr-FR">
                <a:solidFill>
                  <a:schemeClr val="tx2"/>
                </a:solidFill>
              </a:rPr>
              <a:t>=</a:t>
            </a:r>
            <a:r>
              <a:rPr lang="fr-FR" altLang="fr-FR"/>
              <a:t>1</a:t>
            </a:r>
          </a:p>
        </p:txBody>
      </p:sp>
      <p:sp>
        <p:nvSpPr>
          <p:cNvPr id="271371" name="Text Box 11"/>
          <p:cNvSpPr txBox="1">
            <a:spLocks noChangeArrowheads="1"/>
          </p:cNvSpPr>
          <p:nvPr/>
        </p:nvSpPr>
        <p:spPr bwMode="auto">
          <a:xfrm>
            <a:off x="3492500" y="5021263"/>
            <a:ext cx="7921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L=</a:t>
            </a:r>
            <a:r>
              <a:rPr lang="fr-FR" altLang="fr-FR">
                <a:solidFill>
                  <a:schemeClr val="hlink"/>
                </a:solidFill>
              </a:rPr>
              <a:t>0</a:t>
            </a:r>
          </a:p>
        </p:txBody>
      </p:sp>
      <p:sp>
        <p:nvSpPr>
          <p:cNvPr id="271372" name="Text Box 12"/>
          <p:cNvSpPr txBox="1">
            <a:spLocks noChangeArrowheads="1"/>
          </p:cNvSpPr>
          <p:nvPr/>
        </p:nvSpPr>
        <p:spPr bwMode="auto">
          <a:xfrm>
            <a:off x="4718050" y="5021263"/>
            <a:ext cx="1438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L=</a:t>
            </a:r>
            <a:r>
              <a:rPr lang="fr-FR" altLang="fr-FR">
                <a:solidFill>
                  <a:schemeClr val="tx2"/>
                </a:solidFill>
              </a:rPr>
              <a:t>0</a:t>
            </a:r>
            <a:r>
              <a:rPr lang="fr-FR" altLang="fr-FR"/>
              <a:t>+</a:t>
            </a:r>
            <a:r>
              <a:rPr lang="fr-FR" altLang="fr-FR">
                <a:solidFill>
                  <a:srgbClr val="990099"/>
                </a:solidFill>
              </a:rPr>
              <a:t>1</a:t>
            </a:r>
            <a:r>
              <a:rPr lang="fr-FR" altLang="fr-FR"/>
              <a:t>-</a:t>
            </a:r>
            <a:r>
              <a:rPr lang="fr-FR" altLang="fr-FR">
                <a:solidFill>
                  <a:srgbClr val="339933"/>
                </a:solidFill>
              </a:rPr>
              <a:t>1</a:t>
            </a:r>
            <a:r>
              <a:rPr lang="fr-FR" altLang="fr-FR"/>
              <a:t>=0</a:t>
            </a:r>
          </a:p>
        </p:txBody>
      </p:sp>
      <p:sp>
        <p:nvSpPr>
          <p:cNvPr id="271374" name="Text Box 14"/>
          <p:cNvSpPr txBox="1">
            <a:spLocks noChangeArrowheads="1"/>
          </p:cNvSpPr>
          <p:nvPr/>
        </p:nvSpPr>
        <p:spPr bwMode="auto">
          <a:xfrm>
            <a:off x="6516688" y="3836988"/>
            <a:ext cx="2376487"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1600"/>
              <a:t>Probabilité que le neutron se désintègre de cette façon (rapport d’embranchement) = 100%</a:t>
            </a:r>
          </a:p>
        </p:txBody>
      </p:sp>
      <p:sp>
        <p:nvSpPr>
          <p:cNvPr id="271376" name="Text Box 16"/>
          <p:cNvSpPr txBox="1">
            <a:spLocks noChangeArrowheads="1"/>
          </p:cNvSpPr>
          <p:nvPr/>
        </p:nvSpPr>
        <p:spPr bwMode="auto">
          <a:xfrm>
            <a:off x="4932363" y="3644900"/>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solidFill>
                  <a:srgbClr val="339933"/>
                </a:solidFill>
              </a:rPr>
              <a:t>_</a:t>
            </a:r>
          </a:p>
        </p:txBody>
      </p:sp>
      <p:sp>
        <p:nvSpPr>
          <p:cNvPr id="271377" name="Text Box 17"/>
          <p:cNvSpPr txBox="1">
            <a:spLocks noChangeArrowheads="1"/>
          </p:cNvSpPr>
          <p:nvPr/>
        </p:nvSpPr>
        <p:spPr bwMode="auto">
          <a:xfrm>
            <a:off x="539750" y="5876925"/>
            <a:ext cx="82089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a:t>Certaines desintegrations ne sont autorisées que par l’interaction faible. Ex: c’est la seule à permettre les transitions entre les différentes familles de quarks</a:t>
            </a:r>
          </a:p>
        </p:txBody>
      </p:sp>
    </p:spTree>
    <p:extLst>
      <p:ext uri="{BB962C8B-B14F-4D97-AF65-F5344CB8AC3E}">
        <p14:creationId xmlns:p14="http://schemas.microsoft.com/office/powerpoint/2010/main" val="325405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13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136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136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136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136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136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13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13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13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13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13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13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137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137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13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137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1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5" grpId="0"/>
      <p:bldP spid="271366" grpId="0"/>
      <p:bldP spid="271367" grpId="0"/>
      <p:bldP spid="271368" grpId="0"/>
      <p:bldP spid="271369" grpId="0"/>
      <p:bldP spid="271370" grpId="0"/>
      <p:bldP spid="271371" grpId="0"/>
      <p:bldP spid="271372" grpId="0"/>
      <p:bldP spid="271374" grpId="0"/>
      <p:bldP spid="271376" grpId="0"/>
      <p:bldP spid="27137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FB17E9A9-E7E1-425F-BFF2-BE08933EA060}" type="slidenum">
              <a:rPr lang="fr-FR"/>
              <a:pPr/>
              <a:t>17</a:t>
            </a:fld>
            <a:endParaRPr lang="fr-FR"/>
          </a:p>
        </p:txBody>
      </p:sp>
      <p:sp>
        <p:nvSpPr>
          <p:cNvPr id="297986" name="Rectangle 2"/>
          <p:cNvSpPr>
            <a:spLocks noGrp="1" noChangeArrowheads="1"/>
          </p:cNvSpPr>
          <p:nvPr>
            <p:ph type="title"/>
          </p:nvPr>
        </p:nvSpPr>
        <p:spPr/>
        <p:txBody>
          <a:bodyPr/>
          <a:lstStyle/>
          <a:p>
            <a:r>
              <a:rPr lang="fr-FR" sz="2800" dirty="0" smtClean="0"/>
              <a:t>Symétries C et P</a:t>
            </a:r>
            <a:endParaRPr lang="fr-FR" sz="2800" dirty="0"/>
          </a:p>
        </p:txBody>
      </p:sp>
      <p:sp>
        <p:nvSpPr>
          <p:cNvPr id="297987" name="Rectangle 3"/>
          <p:cNvSpPr>
            <a:spLocks noGrp="1" noChangeArrowheads="1"/>
          </p:cNvSpPr>
          <p:nvPr>
            <p:ph type="body" idx="1"/>
          </p:nvPr>
        </p:nvSpPr>
        <p:spPr>
          <a:xfrm>
            <a:off x="971600" y="1643838"/>
            <a:ext cx="7772400" cy="3493368"/>
          </a:xfrm>
        </p:spPr>
        <p:txBody>
          <a:bodyPr/>
          <a:lstStyle/>
          <a:p>
            <a:r>
              <a:rPr lang="fr-FR" sz="2000" dirty="0" smtClean="0"/>
              <a:t>C: charge opposée</a:t>
            </a:r>
            <a:endParaRPr lang="fr-FR" sz="2000" dirty="0"/>
          </a:p>
          <a:p>
            <a:r>
              <a:rPr lang="fr-FR" sz="2000" dirty="0"/>
              <a:t>P: on regarde dans un miroir </a:t>
            </a:r>
          </a:p>
        </p:txBody>
      </p:sp>
      <p:pic>
        <p:nvPicPr>
          <p:cNvPr id="2979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938679"/>
            <a:ext cx="2304256" cy="2059223"/>
          </a:xfrm>
          <a:prstGeom prst="rect">
            <a:avLst/>
          </a:prstGeom>
          <a:noFill/>
          <a:extLst>
            <a:ext uri="{909E8E84-426E-40DD-AFC4-6F175D3DCCD1}">
              <a14:hiddenFill xmlns:a14="http://schemas.microsoft.com/office/drawing/2010/main">
                <a:solidFill>
                  <a:srgbClr val="FFFFFF"/>
                </a:solidFill>
              </a14:hiddenFill>
            </a:ext>
          </a:extLst>
        </p:spPr>
      </p:pic>
      <p:sp>
        <p:nvSpPr>
          <p:cNvPr id="297992" name="Rectangle 8"/>
          <p:cNvSpPr>
            <a:spLocks noChangeArrowheads="1"/>
          </p:cNvSpPr>
          <p:nvPr/>
        </p:nvSpPr>
        <p:spPr bwMode="auto">
          <a:xfrm>
            <a:off x="440769" y="3212976"/>
            <a:ext cx="809167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dirty="0" smtClean="0">
                <a:solidFill>
                  <a:srgbClr val="2B067C"/>
                </a:solidFill>
              </a:rPr>
              <a:t>C et P sont conservées par l’interaction électromagnétique et l’interaction forte </a:t>
            </a:r>
            <a:r>
              <a:rPr lang="fr-FR" dirty="0" smtClean="0">
                <a:solidFill>
                  <a:srgbClr val="FF0000"/>
                </a:solidFill>
              </a:rPr>
              <a:t>mais pas par l’interaction faible!</a:t>
            </a:r>
            <a:r>
              <a:rPr lang="fr-FR" sz="1600" dirty="0" smtClean="0">
                <a:solidFill>
                  <a:srgbClr val="FF0000"/>
                </a:solidFill>
              </a:rPr>
              <a:t> </a:t>
            </a:r>
            <a:r>
              <a:rPr lang="fr-FR" sz="1600" dirty="0" smtClean="0"/>
              <a:t>(idée </a:t>
            </a:r>
            <a:r>
              <a:rPr lang="fr-FR" sz="1600" dirty="0" smtClean="0">
                <a:solidFill>
                  <a:srgbClr val="000000"/>
                </a:solidFill>
              </a:rPr>
              <a:t>de </a:t>
            </a:r>
            <a:r>
              <a:rPr lang="fr-FR" sz="1600" dirty="0">
                <a:solidFill>
                  <a:srgbClr val="000000"/>
                </a:solidFill>
              </a:rPr>
              <a:t>Lee et Yang </a:t>
            </a:r>
            <a:r>
              <a:rPr lang="fr-FR" sz="1600" dirty="0" smtClean="0">
                <a:solidFill>
                  <a:srgbClr val="000000"/>
                </a:solidFill>
              </a:rPr>
              <a:t>en 1956, </a:t>
            </a:r>
            <a:r>
              <a:rPr lang="fr-FR" sz="1600" dirty="0" smtClean="0"/>
              <a:t>montré par Mme Wu en 1957, prix Nobel pour Lee et Yang)</a:t>
            </a:r>
            <a:endParaRPr lang="fr-FR" sz="1600" dirty="0"/>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0986" y="4161988"/>
            <a:ext cx="1872208" cy="24755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9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pour le neutrino</a:t>
            </a:r>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18</a:t>
            </a:fld>
            <a:endParaRPr lang="fr-FR" dirty="0"/>
          </a:p>
        </p:txBody>
      </p:sp>
      <p:sp>
        <p:nvSpPr>
          <p:cNvPr id="5" name="Rectangle 4"/>
          <p:cNvSpPr/>
          <p:nvPr/>
        </p:nvSpPr>
        <p:spPr>
          <a:xfrm>
            <a:off x="1294140" y="5571500"/>
            <a:ext cx="6720751" cy="646331"/>
          </a:xfrm>
          <a:prstGeom prst="rect">
            <a:avLst/>
          </a:prstGeom>
        </p:spPr>
        <p:txBody>
          <a:bodyPr wrap="none">
            <a:spAutoFit/>
          </a:bodyPr>
          <a:lstStyle/>
          <a:p>
            <a:pPr algn="ctr"/>
            <a:r>
              <a:rPr lang="fr-FR" dirty="0" smtClean="0"/>
              <a:t>En physique des particules, droite et gauche sont très différents!</a:t>
            </a:r>
          </a:p>
          <a:p>
            <a:pPr algn="ctr"/>
            <a:r>
              <a:rPr lang="fr-FR" dirty="0" smtClean="0"/>
              <a:t>La symétrie CP semble conservée!</a:t>
            </a:r>
            <a:endParaRPr lang="fr-FR" dirty="0"/>
          </a:p>
        </p:txBody>
      </p:sp>
      <p:cxnSp>
        <p:nvCxnSpPr>
          <p:cNvPr id="7" name="Connecteur droit 6"/>
          <p:cNvCxnSpPr/>
          <p:nvPr/>
        </p:nvCxnSpPr>
        <p:spPr>
          <a:xfrm flipH="1">
            <a:off x="4211959" y="1700808"/>
            <a:ext cx="1" cy="25202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3059832" y="1844824"/>
            <a:ext cx="0" cy="7920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Flèche courbée vers le bas 20"/>
          <p:cNvSpPr/>
          <p:nvPr/>
        </p:nvSpPr>
        <p:spPr>
          <a:xfrm>
            <a:off x="3540449" y="1124744"/>
            <a:ext cx="1584176" cy="432048"/>
          </a:xfrm>
          <a:prstGeom prst="curvedDownArrow">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 name="Flèche courbée vers la droite 22"/>
          <p:cNvSpPr/>
          <p:nvPr/>
        </p:nvSpPr>
        <p:spPr>
          <a:xfrm>
            <a:off x="1413883" y="2463603"/>
            <a:ext cx="498764" cy="1081792"/>
          </a:xfrm>
          <a:prstGeom prst="curvedRightArrow">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4" name="Rectangle 23"/>
          <p:cNvSpPr/>
          <p:nvPr/>
        </p:nvSpPr>
        <p:spPr>
          <a:xfrm>
            <a:off x="2483768" y="2131184"/>
            <a:ext cx="389850" cy="369332"/>
          </a:xfrm>
          <a:prstGeom prst="rect">
            <a:avLst/>
          </a:prstGeom>
        </p:spPr>
        <p:txBody>
          <a:bodyPr wrap="none">
            <a:spAutoFit/>
          </a:bodyPr>
          <a:lstStyle/>
          <a:p>
            <a:r>
              <a:rPr lang="fr-FR" dirty="0" smtClean="0">
                <a:solidFill>
                  <a:srgbClr val="000000"/>
                </a:solidFill>
                <a:latin typeface="Symbol" pitchFamily="16" charset="2"/>
              </a:rPr>
              <a:t></a:t>
            </a:r>
            <a:r>
              <a:rPr lang="fr-FR" baseline="-25000" dirty="0" smtClean="0">
                <a:solidFill>
                  <a:srgbClr val="000000"/>
                </a:solidFill>
                <a:latin typeface="+mj-lt"/>
              </a:rPr>
              <a:t>L</a:t>
            </a:r>
            <a:endParaRPr lang="fr-FR" baseline="-25000" dirty="0">
              <a:latin typeface="+mj-lt"/>
            </a:endParaRPr>
          </a:p>
        </p:txBody>
      </p:sp>
      <p:sp>
        <p:nvSpPr>
          <p:cNvPr id="30" name="Flèche droite 29"/>
          <p:cNvSpPr/>
          <p:nvPr/>
        </p:nvSpPr>
        <p:spPr>
          <a:xfrm rot="1573094">
            <a:off x="3460970" y="2990169"/>
            <a:ext cx="1454066" cy="89615"/>
          </a:xfrm>
          <a:prstGeom prst="rightArrow">
            <a:avLst/>
          </a:prstGeom>
          <a:solidFill>
            <a:srgbClr val="CC3463"/>
          </a:solidFill>
          <a:ln>
            <a:solidFill>
              <a:srgbClr val="CC3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5060127" y="940078"/>
            <a:ext cx="338554" cy="369332"/>
          </a:xfrm>
          <a:prstGeom prst="rect">
            <a:avLst/>
          </a:prstGeom>
        </p:spPr>
        <p:txBody>
          <a:bodyPr wrap="none">
            <a:spAutoFit/>
          </a:bodyPr>
          <a:lstStyle/>
          <a:p>
            <a:r>
              <a:rPr lang="fr-FR" dirty="0" smtClean="0">
                <a:solidFill>
                  <a:schemeClr val="accent6">
                    <a:lumMod val="75000"/>
                  </a:schemeClr>
                </a:solidFill>
              </a:rPr>
              <a:t>P</a:t>
            </a:r>
            <a:endParaRPr lang="fr-FR" dirty="0">
              <a:solidFill>
                <a:schemeClr val="accent6">
                  <a:lumMod val="75000"/>
                </a:schemeClr>
              </a:solidFill>
            </a:endParaRPr>
          </a:p>
        </p:txBody>
      </p:sp>
      <p:sp>
        <p:nvSpPr>
          <p:cNvPr id="32" name="Rectangle 31"/>
          <p:cNvSpPr/>
          <p:nvPr/>
        </p:nvSpPr>
        <p:spPr>
          <a:xfrm>
            <a:off x="827584" y="2704274"/>
            <a:ext cx="351378" cy="369332"/>
          </a:xfrm>
          <a:prstGeom prst="rect">
            <a:avLst/>
          </a:prstGeom>
        </p:spPr>
        <p:txBody>
          <a:bodyPr wrap="none">
            <a:spAutoFit/>
          </a:bodyPr>
          <a:lstStyle/>
          <a:p>
            <a:r>
              <a:rPr lang="fr-FR" dirty="0">
                <a:solidFill>
                  <a:schemeClr val="accent6">
                    <a:lumMod val="75000"/>
                  </a:schemeClr>
                </a:solidFill>
              </a:rPr>
              <a:t>C</a:t>
            </a:r>
          </a:p>
        </p:txBody>
      </p:sp>
      <p:sp>
        <p:nvSpPr>
          <p:cNvPr id="33" name="Rectangle 32"/>
          <p:cNvSpPr/>
          <p:nvPr/>
        </p:nvSpPr>
        <p:spPr>
          <a:xfrm>
            <a:off x="3959326" y="2673581"/>
            <a:ext cx="505267" cy="369332"/>
          </a:xfrm>
          <a:prstGeom prst="rect">
            <a:avLst/>
          </a:prstGeom>
          <a:solidFill>
            <a:schemeClr val="accent6">
              <a:lumMod val="20000"/>
              <a:lumOff val="80000"/>
            </a:schemeClr>
          </a:solidFill>
        </p:spPr>
        <p:txBody>
          <a:bodyPr wrap="none">
            <a:spAutoFit/>
          </a:bodyPr>
          <a:lstStyle/>
          <a:p>
            <a:r>
              <a:rPr lang="fr-FR" dirty="0" smtClean="0">
                <a:solidFill>
                  <a:srgbClr val="C00000"/>
                </a:solidFill>
              </a:rPr>
              <a:t>CP</a:t>
            </a:r>
            <a:endParaRPr lang="fr-FR" dirty="0">
              <a:solidFill>
                <a:srgbClr val="C00000"/>
              </a:solidFill>
            </a:endParaRPr>
          </a:p>
        </p:txBody>
      </p:sp>
      <p:cxnSp>
        <p:nvCxnSpPr>
          <p:cNvPr id="40" name="Connecteur droit 39"/>
          <p:cNvCxnSpPr/>
          <p:nvPr/>
        </p:nvCxnSpPr>
        <p:spPr>
          <a:xfrm flipH="1">
            <a:off x="4937310" y="1944090"/>
            <a:ext cx="1146858" cy="5564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H="1">
            <a:off x="2483768" y="3432515"/>
            <a:ext cx="1146858" cy="5564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2569569" y="3419410"/>
            <a:ext cx="1138335" cy="6576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4981241" y="1979250"/>
            <a:ext cx="1138335" cy="6576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6516216" y="1946369"/>
            <a:ext cx="1505540" cy="369332"/>
          </a:xfrm>
          <a:prstGeom prst="rect">
            <a:avLst/>
          </a:prstGeom>
        </p:spPr>
        <p:txBody>
          <a:bodyPr wrap="none">
            <a:spAutoFit/>
          </a:bodyPr>
          <a:lstStyle/>
          <a:p>
            <a:r>
              <a:rPr lang="fr-FR" dirty="0" smtClean="0">
                <a:solidFill>
                  <a:srgbClr val="FF0000"/>
                </a:solidFill>
              </a:rPr>
              <a:t>N’existe pas!</a:t>
            </a:r>
            <a:endParaRPr lang="fr-FR" dirty="0">
              <a:solidFill>
                <a:srgbClr val="FF0000"/>
              </a:solidFill>
            </a:endParaRPr>
          </a:p>
        </p:txBody>
      </p:sp>
      <p:sp>
        <p:nvSpPr>
          <p:cNvPr id="48" name="Rectangle 47"/>
          <p:cNvSpPr/>
          <p:nvPr/>
        </p:nvSpPr>
        <p:spPr>
          <a:xfrm>
            <a:off x="2304427" y="4222845"/>
            <a:ext cx="1505540" cy="369332"/>
          </a:xfrm>
          <a:prstGeom prst="rect">
            <a:avLst/>
          </a:prstGeom>
        </p:spPr>
        <p:txBody>
          <a:bodyPr wrap="none">
            <a:spAutoFit/>
          </a:bodyPr>
          <a:lstStyle/>
          <a:p>
            <a:r>
              <a:rPr lang="fr-FR" dirty="0" smtClean="0">
                <a:solidFill>
                  <a:srgbClr val="FF0000"/>
                </a:solidFill>
              </a:rPr>
              <a:t>N’existe pas!</a:t>
            </a:r>
            <a:endParaRPr lang="fr-FR" dirty="0">
              <a:solidFill>
                <a:srgbClr val="FF0000"/>
              </a:solidFill>
            </a:endParaRPr>
          </a:p>
        </p:txBody>
      </p:sp>
      <p:grpSp>
        <p:nvGrpSpPr>
          <p:cNvPr id="8" name="Groupe 7"/>
          <p:cNvGrpSpPr/>
          <p:nvPr/>
        </p:nvGrpSpPr>
        <p:grpSpPr>
          <a:xfrm>
            <a:off x="2753190" y="1679343"/>
            <a:ext cx="608013" cy="739873"/>
            <a:chOff x="2753190" y="1679343"/>
            <a:chExt cx="608013" cy="739873"/>
          </a:xfrm>
        </p:grpSpPr>
        <p:sp>
          <p:nvSpPr>
            <p:cNvPr id="17" name="Flèche droite 16"/>
            <p:cNvSpPr/>
            <p:nvPr/>
          </p:nvSpPr>
          <p:spPr>
            <a:xfrm rot="5400000">
              <a:off x="2923770" y="2221194"/>
              <a:ext cx="288032" cy="108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AutoShape 6"/>
            <p:cNvSpPr>
              <a:spLocks/>
            </p:cNvSpPr>
            <p:nvPr/>
          </p:nvSpPr>
          <p:spPr bwMode="auto">
            <a:xfrm rot="13080000" flipH="1">
              <a:off x="2753190" y="1679343"/>
              <a:ext cx="608013" cy="6096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8858 w 21600"/>
                <a:gd name="T19" fmla="*/ 0 h 21600"/>
                <a:gd name="T20" fmla="*/ 21599 w 21600"/>
                <a:gd name="T21" fmla="*/ 10799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8898" y="168"/>
                  </a:moveTo>
                  <a:cubicBezTo>
                    <a:pt x="9525" y="56"/>
                    <a:pt x="10162" y="-1"/>
                    <a:pt x="10800" y="0"/>
                  </a:cubicBezTo>
                  <a:cubicBezTo>
                    <a:pt x="16764" y="0"/>
                    <a:pt x="21600" y="4835"/>
                    <a:pt x="21600" y="10800"/>
                  </a:cubicBezTo>
                  <a:lnTo>
                    <a:pt x="10800" y="10800"/>
                  </a:lnTo>
                  <a:lnTo>
                    <a:pt x="8898" y="168"/>
                  </a:lnTo>
                  <a:close/>
                </a:path>
                <a:path w="21600" h="21600" fill="none">
                  <a:moveTo>
                    <a:pt x="8898" y="168"/>
                  </a:moveTo>
                  <a:cubicBezTo>
                    <a:pt x="9525" y="56"/>
                    <a:pt x="10162" y="-1"/>
                    <a:pt x="10800" y="0"/>
                  </a:cubicBezTo>
                  <a:cubicBezTo>
                    <a:pt x="16764" y="0"/>
                    <a:pt x="21600" y="4835"/>
                    <a:pt x="21600" y="10800"/>
                  </a:cubicBezTo>
                </a:path>
              </a:pathLst>
            </a:custGeom>
            <a:noFill/>
            <a:ln w="19080" cap="sq">
              <a:solidFill>
                <a:srgbClr val="008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3" name="Groupe 2"/>
          <p:cNvGrpSpPr/>
          <p:nvPr/>
        </p:nvGrpSpPr>
        <p:grpSpPr>
          <a:xfrm>
            <a:off x="4986951" y="1844824"/>
            <a:ext cx="737177" cy="792088"/>
            <a:chOff x="4929700" y="1844824"/>
            <a:chExt cx="737177" cy="792088"/>
          </a:xfrm>
        </p:grpSpPr>
        <p:grpSp>
          <p:nvGrpSpPr>
            <p:cNvPr id="36" name="Groupe 35"/>
            <p:cNvGrpSpPr/>
            <p:nvPr/>
          </p:nvGrpSpPr>
          <p:grpSpPr>
            <a:xfrm>
              <a:off x="4929700" y="1844824"/>
              <a:ext cx="572544" cy="792088"/>
              <a:chOff x="4929700" y="1844824"/>
              <a:chExt cx="572544" cy="792088"/>
            </a:xfrm>
          </p:grpSpPr>
          <p:cxnSp>
            <p:nvCxnSpPr>
              <p:cNvPr id="10" name="Connecteur droit avec flèche 9"/>
              <p:cNvCxnSpPr/>
              <p:nvPr/>
            </p:nvCxnSpPr>
            <p:spPr>
              <a:xfrm flipV="1">
                <a:off x="5436096" y="1844824"/>
                <a:ext cx="0" cy="7920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Flèche droite 19"/>
              <p:cNvSpPr/>
              <p:nvPr/>
            </p:nvSpPr>
            <p:spPr>
              <a:xfrm rot="16200000">
                <a:off x="5304222" y="2211146"/>
                <a:ext cx="288032" cy="108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4929700" y="2080486"/>
                <a:ext cx="415498" cy="369332"/>
              </a:xfrm>
              <a:prstGeom prst="rect">
                <a:avLst/>
              </a:prstGeom>
            </p:spPr>
            <p:txBody>
              <a:bodyPr wrap="none">
                <a:spAutoFit/>
              </a:bodyPr>
              <a:lstStyle/>
              <a:p>
                <a:r>
                  <a:rPr lang="fr-FR" dirty="0" smtClean="0">
                    <a:solidFill>
                      <a:srgbClr val="000000"/>
                    </a:solidFill>
                    <a:latin typeface="Symbol" pitchFamily="16" charset="2"/>
                  </a:rPr>
                  <a:t></a:t>
                </a:r>
                <a:r>
                  <a:rPr lang="fr-FR" baseline="-25000" dirty="0">
                    <a:solidFill>
                      <a:srgbClr val="000000"/>
                    </a:solidFill>
                    <a:latin typeface="+mj-lt"/>
                  </a:rPr>
                  <a:t>R</a:t>
                </a:r>
                <a:endParaRPr lang="fr-FR" baseline="-25000" dirty="0">
                  <a:latin typeface="+mj-lt"/>
                </a:endParaRPr>
              </a:p>
            </p:txBody>
          </p:sp>
        </p:grpSp>
        <p:sp>
          <p:nvSpPr>
            <p:cNvPr id="39" name="AutoShape 6"/>
            <p:cNvSpPr>
              <a:spLocks/>
            </p:cNvSpPr>
            <p:nvPr/>
          </p:nvSpPr>
          <p:spPr bwMode="auto">
            <a:xfrm rot="7505599">
              <a:off x="5173116" y="1786244"/>
              <a:ext cx="377922" cy="6096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8858 w 21600"/>
                <a:gd name="T19" fmla="*/ 0 h 21600"/>
                <a:gd name="T20" fmla="*/ 21599 w 21600"/>
                <a:gd name="T21" fmla="*/ 10799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8898" y="168"/>
                  </a:moveTo>
                  <a:cubicBezTo>
                    <a:pt x="9525" y="56"/>
                    <a:pt x="10162" y="-1"/>
                    <a:pt x="10800" y="0"/>
                  </a:cubicBezTo>
                  <a:cubicBezTo>
                    <a:pt x="16764" y="0"/>
                    <a:pt x="21600" y="4835"/>
                    <a:pt x="21600" y="10800"/>
                  </a:cubicBezTo>
                  <a:lnTo>
                    <a:pt x="10800" y="10800"/>
                  </a:lnTo>
                  <a:lnTo>
                    <a:pt x="8898" y="168"/>
                  </a:lnTo>
                  <a:close/>
                </a:path>
                <a:path w="21600" h="21600" fill="none">
                  <a:moveTo>
                    <a:pt x="8898" y="168"/>
                  </a:moveTo>
                  <a:cubicBezTo>
                    <a:pt x="9525" y="56"/>
                    <a:pt x="10162" y="-1"/>
                    <a:pt x="10800" y="0"/>
                  </a:cubicBezTo>
                  <a:cubicBezTo>
                    <a:pt x="16764" y="0"/>
                    <a:pt x="21600" y="4835"/>
                    <a:pt x="21600" y="10800"/>
                  </a:cubicBezTo>
                </a:path>
              </a:pathLst>
            </a:custGeom>
            <a:noFill/>
            <a:ln w="19080" cap="sq">
              <a:solidFill>
                <a:srgbClr val="008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13" name="Groupe 12"/>
          <p:cNvGrpSpPr/>
          <p:nvPr/>
        </p:nvGrpSpPr>
        <p:grpSpPr>
          <a:xfrm>
            <a:off x="2483768" y="3127715"/>
            <a:ext cx="889247" cy="949357"/>
            <a:chOff x="2483768" y="3127715"/>
            <a:chExt cx="889247" cy="949357"/>
          </a:xfrm>
        </p:grpSpPr>
        <p:grpSp>
          <p:nvGrpSpPr>
            <p:cNvPr id="38" name="Groupe 37"/>
            <p:cNvGrpSpPr/>
            <p:nvPr/>
          </p:nvGrpSpPr>
          <p:grpSpPr>
            <a:xfrm>
              <a:off x="2483768" y="3243120"/>
              <a:ext cx="638024" cy="833952"/>
              <a:chOff x="2483768" y="3243120"/>
              <a:chExt cx="638024" cy="833952"/>
            </a:xfrm>
          </p:grpSpPr>
          <p:cxnSp>
            <p:nvCxnSpPr>
              <p:cNvPr id="11" name="Connecteur droit avec flèche 10"/>
              <p:cNvCxnSpPr/>
              <p:nvPr/>
            </p:nvCxnSpPr>
            <p:spPr>
              <a:xfrm flipV="1">
                <a:off x="3066640" y="3284984"/>
                <a:ext cx="0" cy="7920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Flèche droite 17"/>
              <p:cNvSpPr/>
              <p:nvPr/>
            </p:nvSpPr>
            <p:spPr>
              <a:xfrm rot="5400000">
                <a:off x="2923770" y="3627022"/>
                <a:ext cx="288032" cy="108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p:nvSpPr>
            <p:spPr>
              <a:xfrm>
                <a:off x="2483768" y="3455712"/>
                <a:ext cx="389850" cy="369332"/>
              </a:xfrm>
              <a:prstGeom prst="rect">
                <a:avLst/>
              </a:prstGeom>
            </p:spPr>
            <p:txBody>
              <a:bodyPr wrap="none">
                <a:spAutoFit/>
              </a:bodyPr>
              <a:lstStyle/>
              <a:p>
                <a:r>
                  <a:rPr lang="fr-FR" dirty="0" smtClean="0">
                    <a:solidFill>
                      <a:srgbClr val="000000"/>
                    </a:solidFill>
                    <a:latin typeface="Symbol" pitchFamily="16" charset="2"/>
                  </a:rPr>
                  <a:t></a:t>
                </a:r>
                <a:r>
                  <a:rPr lang="fr-FR" baseline="-25000" dirty="0" smtClean="0">
                    <a:solidFill>
                      <a:srgbClr val="000000"/>
                    </a:solidFill>
                    <a:latin typeface="+mj-lt"/>
                  </a:rPr>
                  <a:t>L</a:t>
                </a:r>
                <a:endParaRPr lang="fr-FR" baseline="-25000" dirty="0">
                  <a:latin typeface="+mj-lt"/>
                </a:endParaRPr>
              </a:p>
            </p:txBody>
          </p:sp>
          <p:sp>
            <p:nvSpPr>
              <p:cNvPr id="28" name="Rectangle 27"/>
              <p:cNvSpPr/>
              <p:nvPr/>
            </p:nvSpPr>
            <p:spPr>
              <a:xfrm>
                <a:off x="2492291" y="3243120"/>
                <a:ext cx="312906" cy="369332"/>
              </a:xfrm>
              <a:prstGeom prst="rect">
                <a:avLst/>
              </a:prstGeom>
            </p:spPr>
            <p:txBody>
              <a:bodyPr wrap="none">
                <a:spAutoFit/>
              </a:bodyPr>
              <a:lstStyle/>
              <a:p>
                <a:r>
                  <a:rPr lang="fr-FR" dirty="0" smtClean="0"/>
                  <a:t>_</a:t>
                </a:r>
                <a:endParaRPr lang="fr-FR" dirty="0"/>
              </a:p>
            </p:txBody>
          </p:sp>
        </p:grpSp>
        <p:sp>
          <p:nvSpPr>
            <p:cNvPr id="43" name="AutoShape 6"/>
            <p:cNvSpPr>
              <a:spLocks/>
            </p:cNvSpPr>
            <p:nvPr/>
          </p:nvSpPr>
          <p:spPr bwMode="auto">
            <a:xfrm rot="13080000" flipH="1">
              <a:off x="2765002" y="3127715"/>
              <a:ext cx="608013" cy="6096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8858 w 21600"/>
                <a:gd name="T19" fmla="*/ 0 h 21600"/>
                <a:gd name="T20" fmla="*/ 21599 w 21600"/>
                <a:gd name="T21" fmla="*/ 10799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8898" y="168"/>
                  </a:moveTo>
                  <a:cubicBezTo>
                    <a:pt x="9525" y="56"/>
                    <a:pt x="10162" y="-1"/>
                    <a:pt x="10800" y="0"/>
                  </a:cubicBezTo>
                  <a:cubicBezTo>
                    <a:pt x="16764" y="0"/>
                    <a:pt x="21600" y="4835"/>
                    <a:pt x="21600" y="10800"/>
                  </a:cubicBezTo>
                  <a:lnTo>
                    <a:pt x="10800" y="10800"/>
                  </a:lnTo>
                  <a:lnTo>
                    <a:pt x="8898" y="168"/>
                  </a:lnTo>
                  <a:close/>
                </a:path>
                <a:path w="21600" h="21600" fill="none">
                  <a:moveTo>
                    <a:pt x="8898" y="168"/>
                  </a:moveTo>
                  <a:cubicBezTo>
                    <a:pt x="9525" y="56"/>
                    <a:pt x="10162" y="-1"/>
                    <a:pt x="10800" y="0"/>
                  </a:cubicBezTo>
                  <a:cubicBezTo>
                    <a:pt x="16764" y="0"/>
                    <a:pt x="21600" y="4835"/>
                    <a:pt x="21600" y="10800"/>
                  </a:cubicBezTo>
                </a:path>
              </a:pathLst>
            </a:custGeom>
            <a:noFill/>
            <a:ln w="19080" cap="sq">
              <a:solidFill>
                <a:srgbClr val="008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6" name="Groupe 5"/>
          <p:cNvGrpSpPr/>
          <p:nvPr/>
        </p:nvGrpSpPr>
        <p:grpSpPr>
          <a:xfrm>
            <a:off x="4916876" y="3234744"/>
            <a:ext cx="733122" cy="842328"/>
            <a:chOff x="4916876" y="3234744"/>
            <a:chExt cx="733122" cy="842328"/>
          </a:xfrm>
        </p:grpSpPr>
        <p:grpSp>
          <p:nvGrpSpPr>
            <p:cNvPr id="37" name="Groupe 36"/>
            <p:cNvGrpSpPr/>
            <p:nvPr/>
          </p:nvGrpSpPr>
          <p:grpSpPr>
            <a:xfrm>
              <a:off x="4916876" y="3234744"/>
              <a:ext cx="573226" cy="842328"/>
              <a:chOff x="4916876" y="3234744"/>
              <a:chExt cx="573226" cy="842328"/>
            </a:xfrm>
          </p:grpSpPr>
          <p:cxnSp>
            <p:nvCxnSpPr>
              <p:cNvPr id="12" name="Connecteur droit avec flèche 11"/>
              <p:cNvCxnSpPr/>
              <p:nvPr/>
            </p:nvCxnSpPr>
            <p:spPr>
              <a:xfrm flipV="1">
                <a:off x="5436096" y="3284984"/>
                <a:ext cx="0" cy="7920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916876" y="3455407"/>
                <a:ext cx="415498" cy="369332"/>
              </a:xfrm>
              <a:prstGeom prst="rect">
                <a:avLst/>
              </a:prstGeom>
            </p:spPr>
            <p:txBody>
              <a:bodyPr wrap="none">
                <a:spAutoFit/>
              </a:bodyPr>
              <a:lstStyle/>
              <a:p>
                <a:r>
                  <a:rPr lang="fr-FR" dirty="0" smtClean="0">
                    <a:solidFill>
                      <a:srgbClr val="000000"/>
                    </a:solidFill>
                    <a:latin typeface="Symbol" pitchFamily="16" charset="2"/>
                  </a:rPr>
                  <a:t></a:t>
                </a:r>
                <a:r>
                  <a:rPr lang="fr-FR" baseline="-25000" dirty="0">
                    <a:solidFill>
                      <a:srgbClr val="000000"/>
                    </a:solidFill>
                    <a:latin typeface="+mj-lt"/>
                  </a:rPr>
                  <a:t>R</a:t>
                </a:r>
                <a:endParaRPr lang="fr-FR" baseline="-25000" dirty="0">
                  <a:latin typeface="+mj-lt"/>
                </a:endParaRPr>
              </a:p>
            </p:txBody>
          </p:sp>
          <p:sp>
            <p:nvSpPr>
              <p:cNvPr id="29" name="Rectangle 28"/>
              <p:cNvSpPr/>
              <p:nvPr/>
            </p:nvSpPr>
            <p:spPr>
              <a:xfrm>
                <a:off x="4937310" y="3234744"/>
                <a:ext cx="312906" cy="369332"/>
              </a:xfrm>
              <a:prstGeom prst="rect">
                <a:avLst/>
              </a:prstGeom>
            </p:spPr>
            <p:txBody>
              <a:bodyPr wrap="none">
                <a:spAutoFit/>
              </a:bodyPr>
              <a:lstStyle/>
              <a:p>
                <a:r>
                  <a:rPr lang="fr-FR" dirty="0" smtClean="0"/>
                  <a:t>_</a:t>
                </a:r>
                <a:endParaRPr lang="fr-FR" dirty="0"/>
              </a:p>
            </p:txBody>
          </p:sp>
          <p:sp>
            <p:nvSpPr>
              <p:cNvPr id="34" name="Flèche droite 33"/>
              <p:cNvSpPr/>
              <p:nvPr/>
            </p:nvSpPr>
            <p:spPr>
              <a:xfrm rot="16200000">
                <a:off x="5292080" y="3643017"/>
                <a:ext cx="288032" cy="108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6" name="AutoShape 6"/>
            <p:cNvSpPr>
              <a:spLocks/>
            </p:cNvSpPr>
            <p:nvPr/>
          </p:nvSpPr>
          <p:spPr bwMode="auto">
            <a:xfrm rot="7505599">
              <a:off x="5156237" y="3206396"/>
              <a:ext cx="377922" cy="6096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8858 w 21600"/>
                <a:gd name="T19" fmla="*/ 0 h 21600"/>
                <a:gd name="T20" fmla="*/ 21599 w 21600"/>
                <a:gd name="T21" fmla="*/ 10799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8898" y="168"/>
                  </a:moveTo>
                  <a:cubicBezTo>
                    <a:pt x="9525" y="56"/>
                    <a:pt x="10162" y="-1"/>
                    <a:pt x="10800" y="0"/>
                  </a:cubicBezTo>
                  <a:cubicBezTo>
                    <a:pt x="16764" y="0"/>
                    <a:pt x="21600" y="4835"/>
                    <a:pt x="21600" y="10800"/>
                  </a:cubicBezTo>
                  <a:lnTo>
                    <a:pt x="10800" y="10800"/>
                  </a:lnTo>
                  <a:lnTo>
                    <a:pt x="8898" y="168"/>
                  </a:lnTo>
                  <a:close/>
                </a:path>
                <a:path w="21600" h="21600" fill="none">
                  <a:moveTo>
                    <a:pt x="8898" y="168"/>
                  </a:moveTo>
                  <a:cubicBezTo>
                    <a:pt x="9525" y="56"/>
                    <a:pt x="10162" y="-1"/>
                    <a:pt x="10800" y="0"/>
                  </a:cubicBezTo>
                  <a:cubicBezTo>
                    <a:pt x="16764" y="0"/>
                    <a:pt x="21600" y="4835"/>
                    <a:pt x="21600" y="10800"/>
                  </a:cubicBezTo>
                </a:path>
              </a:pathLst>
            </a:custGeom>
            <a:noFill/>
            <a:ln w="19080" cap="sq">
              <a:solidFill>
                <a:srgbClr val="008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Tree>
    <p:extLst>
      <p:ext uri="{BB962C8B-B14F-4D97-AF65-F5344CB8AC3E}">
        <p14:creationId xmlns:p14="http://schemas.microsoft.com/office/powerpoint/2010/main" val="3684609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23" grpId="0" animBg="1"/>
      <p:bldP spid="30" grpId="0" animBg="1"/>
      <p:bldP spid="31" grpId="0"/>
      <p:bldP spid="32" grpId="0"/>
      <p:bldP spid="33" grpId="0" animBg="1"/>
      <p:bldP spid="47" grpId="0"/>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a:t>
            </a:r>
            <a:r>
              <a:rPr lang="fr-FR" dirty="0" smtClean="0"/>
              <a:t>iolation de CP dans les K</a:t>
            </a:r>
            <a:endParaRPr lang="fr-FR" dirty="0"/>
          </a:p>
        </p:txBody>
      </p:sp>
      <p:sp>
        <p:nvSpPr>
          <p:cNvPr id="3" name="Espace réservé du texte 2"/>
          <p:cNvSpPr>
            <a:spLocks noGrp="1"/>
          </p:cNvSpPr>
          <p:nvPr>
            <p:ph type="body" sz="half" idx="1"/>
          </p:nvPr>
        </p:nvSpPr>
        <p:spPr>
          <a:xfrm>
            <a:off x="609600" y="1295400"/>
            <a:ext cx="8210872" cy="4114800"/>
          </a:xfrm>
        </p:spPr>
        <p:txBody>
          <a:bodyPr/>
          <a:lstStyle/>
          <a:p>
            <a:r>
              <a:rPr lang="fr-FR" dirty="0" smtClean="0"/>
              <a:t>1964: Cronin et </a:t>
            </a:r>
            <a:r>
              <a:rPr lang="fr-FR" dirty="0" err="1" smtClean="0"/>
              <a:t>Fitch</a:t>
            </a:r>
            <a:r>
              <a:rPr lang="fr-FR" dirty="0" smtClean="0"/>
              <a:t> réalisent une expérience qui </a:t>
            </a:r>
          </a:p>
          <a:p>
            <a:pPr marL="0" indent="0">
              <a:buNone/>
            </a:pPr>
            <a:r>
              <a:rPr lang="fr-FR" dirty="0" smtClean="0"/>
              <a:t>observe la violation de CP dans le système des Kaons</a:t>
            </a:r>
          </a:p>
          <a:p>
            <a:pPr marL="0" indent="0">
              <a:buNone/>
            </a:pPr>
            <a:r>
              <a:rPr lang="fr-FR" dirty="0" smtClean="0"/>
              <a:t>Prix Nobel en 1980!</a:t>
            </a:r>
            <a:endParaRPr lang="fr-FR" dirty="0"/>
          </a:p>
        </p:txBody>
      </p:sp>
      <p:sp>
        <p:nvSpPr>
          <p:cNvPr id="5" name="Espace réservé du numéro de diapositive 4"/>
          <p:cNvSpPr>
            <a:spLocks noGrp="1"/>
          </p:cNvSpPr>
          <p:nvPr>
            <p:ph type="sldNum" sz="quarter" idx="10"/>
          </p:nvPr>
        </p:nvSpPr>
        <p:spPr/>
        <p:txBody>
          <a:bodyPr/>
          <a:lstStyle/>
          <a:p>
            <a:fld id="{E411E230-6092-40B5-BEF0-754F9EB2E84D}" type="slidenum">
              <a:rPr lang="fr-FR" smtClean="0"/>
              <a:pPr/>
              <a:t>19</a:t>
            </a:fld>
            <a:endParaRPr lang="fr-FR"/>
          </a:p>
        </p:txBody>
      </p:sp>
      <p:sp>
        <p:nvSpPr>
          <p:cNvPr id="6" name="Rectangle 5"/>
          <p:cNvSpPr/>
          <p:nvPr/>
        </p:nvSpPr>
        <p:spPr>
          <a:xfrm>
            <a:off x="2195736" y="3172326"/>
            <a:ext cx="508473" cy="369332"/>
          </a:xfrm>
          <a:prstGeom prst="rect">
            <a:avLst/>
          </a:prstGeom>
        </p:spPr>
        <p:txBody>
          <a:bodyPr wrap="none">
            <a:spAutoFit/>
          </a:bodyPr>
          <a:lstStyle/>
          <a:p>
            <a:r>
              <a:rPr lang="fr-FR" dirty="0" smtClean="0"/>
              <a:t>K</a:t>
            </a:r>
            <a:r>
              <a:rPr lang="fr-FR" baseline="30000" dirty="0" smtClean="0"/>
              <a:t>0</a:t>
            </a:r>
            <a:r>
              <a:rPr lang="fr-FR" baseline="-25000" dirty="0" smtClean="0"/>
              <a:t>L</a:t>
            </a:r>
            <a:endParaRPr lang="fr-FR" baseline="-25000" dirty="0"/>
          </a:p>
        </p:txBody>
      </p:sp>
      <p:sp>
        <p:nvSpPr>
          <p:cNvPr id="7" name="Rectangle 6"/>
          <p:cNvSpPr/>
          <p:nvPr/>
        </p:nvSpPr>
        <p:spPr>
          <a:xfrm>
            <a:off x="4067944" y="2574952"/>
            <a:ext cx="732893" cy="369332"/>
          </a:xfrm>
          <a:prstGeom prst="rect">
            <a:avLst/>
          </a:prstGeom>
        </p:spPr>
        <p:txBody>
          <a:bodyPr wrap="none">
            <a:spAutoFit/>
          </a:bodyPr>
          <a:lstStyle/>
          <a:p>
            <a:r>
              <a:rPr lang="el-GR" dirty="0" smtClean="0"/>
              <a:t>π</a:t>
            </a:r>
            <a:r>
              <a:rPr lang="fr-FR" baseline="30000" dirty="0" smtClean="0"/>
              <a:t>+</a:t>
            </a:r>
            <a:r>
              <a:rPr lang="fr-FR" dirty="0" smtClean="0"/>
              <a:t>e</a:t>
            </a:r>
            <a:r>
              <a:rPr lang="fr-FR" baseline="30000" dirty="0" smtClean="0"/>
              <a:t>-</a:t>
            </a:r>
            <a:r>
              <a:rPr lang="fr-FR" dirty="0">
                <a:solidFill>
                  <a:srgbClr val="000000"/>
                </a:solidFill>
                <a:latin typeface="Symbol" pitchFamily="16" charset="2"/>
              </a:rPr>
              <a:t></a:t>
            </a:r>
            <a:endParaRPr lang="fr-FR" dirty="0"/>
          </a:p>
        </p:txBody>
      </p:sp>
      <p:sp>
        <p:nvSpPr>
          <p:cNvPr id="8" name="Rectangle 7"/>
          <p:cNvSpPr/>
          <p:nvPr/>
        </p:nvSpPr>
        <p:spPr>
          <a:xfrm>
            <a:off x="4083857" y="3923764"/>
            <a:ext cx="776175" cy="369332"/>
          </a:xfrm>
          <a:prstGeom prst="rect">
            <a:avLst/>
          </a:prstGeom>
        </p:spPr>
        <p:txBody>
          <a:bodyPr wrap="none">
            <a:spAutoFit/>
          </a:bodyPr>
          <a:lstStyle/>
          <a:p>
            <a:r>
              <a:rPr lang="el-GR" dirty="0" smtClean="0"/>
              <a:t>π</a:t>
            </a:r>
            <a:r>
              <a:rPr lang="fr-FR" baseline="30000" dirty="0" smtClean="0"/>
              <a:t>-</a:t>
            </a:r>
            <a:r>
              <a:rPr lang="fr-FR" dirty="0" smtClean="0"/>
              <a:t>e</a:t>
            </a:r>
            <a:r>
              <a:rPr lang="fr-FR" baseline="30000" dirty="0" smtClean="0"/>
              <a:t>+ </a:t>
            </a:r>
            <a:r>
              <a:rPr lang="fr-FR" dirty="0" smtClean="0">
                <a:solidFill>
                  <a:srgbClr val="000000"/>
                </a:solidFill>
                <a:latin typeface="Symbol" pitchFamily="16" charset="2"/>
              </a:rPr>
              <a:t></a:t>
            </a:r>
            <a:endParaRPr lang="fr-FR" dirty="0">
              <a:latin typeface="Symbol" pitchFamily="18" charset="2"/>
            </a:endParaRPr>
          </a:p>
        </p:txBody>
      </p:sp>
      <p:cxnSp>
        <p:nvCxnSpPr>
          <p:cNvPr id="10" name="Connecteur droit avec flèche 9"/>
          <p:cNvCxnSpPr>
            <a:endCxn id="7" idx="1"/>
          </p:cNvCxnSpPr>
          <p:nvPr/>
        </p:nvCxnSpPr>
        <p:spPr>
          <a:xfrm flipV="1">
            <a:off x="2704209" y="2759618"/>
            <a:ext cx="1363735" cy="453358"/>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2662305" y="3453217"/>
            <a:ext cx="1342014" cy="655213"/>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292080" y="3642001"/>
            <a:ext cx="2808312" cy="923330"/>
          </a:xfrm>
          <a:prstGeom prst="rect">
            <a:avLst/>
          </a:prstGeom>
        </p:spPr>
        <p:txBody>
          <a:bodyPr wrap="square">
            <a:spAutoFit/>
          </a:bodyPr>
          <a:lstStyle/>
          <a:p>
            <a:r>
              <a:rPr lang="fr-FR" dirty="0" smtClean="0">
                <a:solidFill>
                  <a:schemeClr val="tx2">
                    <a:lumMod val="60000"/>
                    <a:lumOff val="40000"/>
                  </a:schemeClr>
                </a:solidFill>
              </a:rPr>
              <a:t>Cette désintégration se produit 1.0066 fois plus souvent que l’autre!</a:t>
            </a:r>
            <a:endParaRPr lang="fr-FR" dirty="0">
              <a:solidFill>
                <a:schemeClr val="tx2">
                  <a:lumMod val="60000"/>
                  <a:lumOff val="40000"/>
                </a:schemeClr>
              </a:solidFill>
            </a:endParaRPr>
          </a:p>
        </p:txBody>
      </p:sp>
      <p:sp>
        <p:nvSpPr>
          <p:cNvPr id="16" name="Rectangle 15"/>
          <p:cNvSpPr/>
          <p:nvPr/>
        </p:nvSpPr>
        <p:spPr>
          <a:xfrm>
            <a:off x="1835696" y="5331618"/>
            <a:ext cx="1656184" cy="369332"/>
          </a:xfrm>
          <a:prstGeom prst="rect">
            <a:avLst/>
          </a:prstGeom>
        </p:spPr>
        <p:txBody>
          <a:bodyPr wrap="square">
            <a:spAutoFit/>
          </a:bodyPr>
          <a:lstStyle/>
          <a:p>
            <a:r>
              <a:rPr lang="fr-FR" dirty="0" smtClean="0"/>
              <a:t>Asymétrie : </a:t>
            </a:r>
            <a:endParaRPr lang="fr-FR" dirty="0"/>
          </a:p>
        </p:txBody>
      </p:sp>
      <p:sp>
        <p:nvSpPr>
          <p:cNvPr id="17" name="Rectangle 16"/>
          <p:cNvSpPr/>
          <p:nvPr/>
        </p:nvSpPr>
        <p:spPr>
          <a:xfrm>
            <a:off x="3616232" y="5146952"/>
            <a:ext cx="776175" cy="369332"/>
          </a:xfrm>
          <a:prstGeom prst="rect">
            <a:avLst/>
          </a:prstGeom>
        </p:spPr>
        <p:txBody>
          <a:bodyPr wrap="none">
            <a:spAutoFit/>
          </a:bodyPr>
          <a:lstStyle/>
          <a:p>
            <a:r>
              <a:rPr lang="el-GR" dirty="0" smtClean="0"/>
              <a:t>π</a:t>
            </a:r>
            <a:r>
              <a:rPr lang="fr-FR" baseline="30000" dirty="0" smtClean="0"/>
              <a:t>-</a:t>
            </a:r>
            <a:r>
              <a:rPr lang="fr-FR" dirty="0" smtClean="0"/>
              <a:t>e</a:t>
            </a:r>
            <a:r>
              <a:rPr lang="fr-FR" baseline="30000" dirty="0" smtClean="0"/>
              <a:t>+ </a:t>
            </a:r>
            <a:r>
              <a:rPr lang="fr-FR" dirty="0" smtClean="0">
                <a:solidFill>
                  <a:srgbClr val="000000"/>
                </a:solidFill>
                <a:latin typeface="Symbol" pitchFamily="16" charset="2"/>
              </a:rPr>
              <a:t></a:t>
            </a:r>
            <a:endParaRPr lang="fr-FR" dirty="0">
              <a:latin typeface="Symbol" pitchFamily="18" charset="2"/>
            </a:endParaRPr>
          </a:p>
        </p:txBody>
      </p:sp>
      <p:sp>
        <p:nvSpPr>
          <p:cNvPr id="18" name="Rectangle 17"/>
          <p:cNvSpPr/>
          <p:nvPr/>
        </p:nvSpPr>
        <p:spPr>
          <a:xfrm>
            <a:off x="4871752" y="5178007"/>
            <a:ext cx="732893" cy="369332"/>
          </a:xfrm>
          <a:prstGeom prst="rect">
            <a:avLst/>
          </a:prstGeom>
        </p:spPr>
        <p:txBody>
          <a:bodyPr wrap="none">
            <a:spAutoFit/>
          </a:bodyPr>
          <a:lstStyle/>
          <a:p>
            <a:r>
              <a:rPr lang="el-GR" dirty="0" smtClean="0"/>
              <a:t>π</a:t>
            </a:r>
            <a:r>
              <a:rPr lang="fr-FR" baseline="30000" dirty="0" smtClean="0"/>
              <a:t>+</a:t>
            </a:r>
            <a:r>
              <a:rPr lang="fr-FR" dirty="0" smtClean="0"/>
              <a:t>e</a:t>
            </a:r>
            <a:r>
              <a:rPr lang="fr-FR" baseline="30000" dirty="0" smtClean="0"/>
              <a:t>-</a:t>
            </a:r>
            <a:r>
              <a:rPr lang="fr-FR" dirty="0">
                <a:solidFill>
                  <a:srgbClr val="000000"/>
                </a:solidFill>
                <a:latin typeface="Symbol" pitchFamily="16" charset="2"/>
              </a:rPr>
              <a:t></a:t>
            </a:r>
            <a:endParaRPr lang="fr-FR" dirty="0"/>
          </a:p>
        </p:txBody>
      </p:sp>
      <p:cxnSp>
        <p:nvCxnSpPr>
          <p:cNvPr id="20" name="Connecteur droit 19"/>
          <p:cNvCxnSpPr/>
          <p:nvPr/>
        </p:nvCxnSpPr>
        <p:spPr>
          <a:xfrm>
            <a:off x="3616232" y="5516284"/>
            <a:ext cx="19884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443430" y="5160052"/>
            <a:ext cx="261610" cy="369332"/>
          </a:xfrm>
          <a:prstGeom prst="rect">
            <a:avLst/>
          </a:prstGeom>
        </p:spPr>
        <p:txBody>
          <a:bodyPr wrap="none">
            <a:spAutoFit/>
          </a:bodyPr>
          <a:lstStyle/>
          <a:p>
            <a:r>
              <a:rPr lang="fr-FR" dirty="0" smtClean="0"/>
              <a:t>-</a:t>
            </a:r>
            <a:endParaRPr lang="fr-FR" dirty="0"/>
          </a:p>
        </p:txBody>
      </p:sp>
      <p:sp>
        <p:nvSpPr>
          <p:cNvPr id="23" name="Rectangle 22"/>
          <p:cNvSpPr/>
          <p:nvPr/>
        </p:nvSpPr>
        <p:spPr>
          <a:xfrm>
            <a:off x="3591699" y="5548893"/>
            <a:ext cx="776175" cy="369332"/>
          </a:xfrm>
          <a:prstGeom prst="rect">
            <a:avLst/>
          </a:prstGeom>
        </p:spPr>
        <p:txBody>
          <a:bodyPr wrap="none">
            <a:spAutoFit/>
          </a:bodyPr>
          <a:lstStyle/>
          <a:p>
            <a:r>
              <a:rPr lang="el-GR" dirty="0" smtClean="0"/>
              <a:t>π</a:t>
            </a:r>
            <a:r>
              <a:rPr lang="fr-FR" baseline="30000" dirty="0" smtClean="0"/>
              <a:t>-</a:t>
            </a:r>
            <a:r>
              <a:rPr lang="fr-FR" dirty="0" smtClean="0"/>
              <a:t>e</a:t>
            </a:r>
            <a:r>
              <a:rPr lang="fr-FR" baseline="30000" dirty="0" smtClean="0"/>
              <a:t>+ </a:t>
            </a:r>
            <a:r>
              <a:rPr lang="fr-FR" dirty="0" smtClean="0">
                <a:solidFill>
                  <a:srgbClr val="000000"/>
                </a:solidFill>
                <a:latin typeface="Symbol" pitchFamily="16" charset="2"/>
              </a:rPr>
              <a:t></a:t>
            </a:r>
            <a:endParaRPr lang="fr-FR" dirty="0">
              <a:latin typeface="Symbol" pitchFamily="18" charset="2"/>
            </a:endParaRPr>
          </a:p>
        </p:txBody>
      </p:sp>
      <p:sp>
        <p:nvSpPr>
          <p:cNvPr id="24" name="Rectangle 23"/>
          <p:cNvSpPr/>
          <p:nvPr/>
        </p:nvSpPr>
        <p:spPr>
          <a:xfrm>
            <a:off x="4847219" y="5579948"/>
            <a:ext cx="732893" cy="369332"/>
          </a:xfrm>
          <a:prstGeom prst="rect">
            <a:avLst/>
          </a:prstGeom>
        </p:spPr>
        <p:txBody>
          <a:bodyPr wrap="none">
            <a:spAutoFit/>
          </a:bodyPr>
          <a:lstStyle/>
          <a:p>
            <a:r>
              <a:rPr lang="el-GR" dirty="0" smtClean="0"/>
              <a:t>π</a:t>
            </a:r>
            <a:r>
              <a:rPr lang="fr-FR" baseline="30000" dirty="0" smtClean="0"/>
              <a:t>+</a:t>
            </a:r>
            <a:r>
              <a:rPr lang="fr-FR" dirty="0" smtClean="0"/>
              <a:t>e</a:t>
            </a:r>
            <a:r>
              <a:rPr lang="fr-FR" baseline="30000" dirty="0" smtClean="0"/>
              <a:t>-</a:t>
            </a:r>
            <a:r>
              <a:rPr lang="fr-FR" dirty="0">
                <a:solidFill>
                  <a:srgbClr val="000000"/>
                </a:solidFill>
                <a:latin typeface="Symbol" pitchFamily="16" charset="2"/>
              </a:rPr>
              <a:t></a:t>
            </a:r>
            <a:endParaRPr lang="fr-FR" dirty="0"/>
          </a:p>
        </p:txBody>
      </p:sp>
      <p:sp>
        <p:nvSpPr>
          <p:cNvPr id="25" name="Rectangle 24"/>
          <p:cNvSpPr/>
          <p:nvPr/>
        </p:nvSpPr>
        <p:spPr>
          <a:xfrm>
            <a:off x="4418897" y="5561993"/>
            <a:ext cx="319318" cy="369332"/>
          </a:xfrm>
          <a:prstGeom prst="rect">
            <a:avLst/>
          </a:prstGeom>
        </p:spPr>
        <p:txBody>
          <a:bodyPr wrap="none">
            <a:spAutoFit/>
          </a:bodyPr>
          <a:lstStyle/>
          <a:p>
            <a:r>
              <a:rPr lang="fr-FR" dirty="0"/>
              <a:t>+</a:t>
            </a:r>
          </a:p>
        </p:txBody>
      </p:sp>
      <p:sp>
        <p:nvSpPr>
          <p:cNvPr id="26" name="Rectangle 25"/>
          <p:cNvSpPr/>
          <p:nvPr/>
        </p:nvSpPr>
        <p:spPr>
          <a:xfrm>
            <a:off x="5727442" y="5317829"/>
            <a:ext cx="1152880" cy="369332"/>
          </a:xfrm>
          <a:prstGeom prst="rect">
            <a:avLst/>
          </a:prstGeom>
        </p:spPr>
        <p:txBody>
          <a:bodyPr wrap="none">
            <a:spAutoFit/>
          </a:bodyPr>
          <a:lstStyle/>
          <a:p>
            <a:r>
              <a:rPr lang="fr-FR" dirty="0" smtClean="0"/>
              <a:t>=  0.0033</a:t>
            </a:r>
            <a:endParaRPr lang="fr-FR" dirty="0"/>
          </a:p>
        </p:txBody>
      </p:sp>
      <p:pic>
        <p:nvPicPr>
          <p:cNvPr id="289794" name="Picture 2" descr="James Watson Cron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035" y="763797"/>
            <a:ext cx="1314381" cy="1841757"/>
          </a:xfrm>
          <a:prstGeom prst="rect">
            <a:avLst/>
          </a:prstGeom>
          <a:noFill/>
          <a:extLst>
            <a:ext uri="{909E8E84-426E-40DD-AFC4-6F175D3DCCD1}">
              <a14:hiddenFill xmlns:a14="http://schemas.microsoft.com/office/drawing/2010/main">
                <a:solidFill>
                  <a:srgbClr val="FFFFFF"/>
                </a:solidFill>
              </a14:hiddenFill>
            </a:ext>
          </a:extLst>
        </p:spPr>
      </p:pic>
      <p:pic>
        <p:nvPicPr>
          <p:cNvPr id="289796" name="Picture 4" descr="Val Logsdon Fi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352" y="751955"/>
            <a:ext cx="1322832" cy="185359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254236" y="2826463"/>
            <a:ext cx="2195736" cy="1477328"/>
          </a:xfrm>
          <a:prstGeom prst="rect">
            <a:avLst/>
          </a:prstGeom>
        </p:spPr>
        <p:txBody>
          <a:bodyPr wrap="square">
            <a:spAutoFit/>
          </a:bodyPr>
          <a:lstStyle/>
          <a:p>
            <a:r>
              <a:rPr lang="fr-FR" dirty="0" smtClean="0">
                <a:solidFill>
                  <a:schemeClr val="tx2">
                    <a:lumMod val="60000"/>
                    <a:lumOff val="40000"/>
                  </a:schemeClr>
                </a:solidFill>
              </a:rPr>
              <a:t>Le K</a:t>
            </a:r>
            <a:r>
              <a:rPr lang="fr-FR" baseline="-25000" dirty="0" smtClean="0">
                <a:solidFill>
                  <a:schemeClr val="tx2">
                    <a:lumMod val="60000"/>
                    <a:lumOff val="40000"/>
                  </a:schemeClr>
                </a:solidFill>
              </a:rPr>
              <a:t>L</a:t>
            </a:r>
            <a:r>
              <a:rPr lang="fr-FR" dirty="0" smtClean="0">
                <a:solidFill>
                  <a:schemeClr val="tx2">
                    <a:lumMod val="60000"/>
                    <a:lumOff val="40000"/>
                  </a:schemeClr>
                </a:solidFill>
              </a:rPr>
              <a:t> est un mélange de matière et d’antimatière, et contient un quark s</a:t>
            </a:r>
            <a:endParaRPr lang="fr-FR" dirty="0">
              <a:solidFill>
                <a:schemeClr val="tx2">
                  <a:lumMod val="60000"/>
                  <a:lumOff val="40000"/>
                </a:schemeClr>
              </a:solidFill>
            </a:endParaRPr>
          </a:p>
        </p:txBody>
      </p:sp>
      <p:sp>
        <p:nvSpPr>
          <p:cNvPr id="4" name="Rectangle 3"/>
          <p:cNvSpPr/>
          <p:nvPr/>
        </p:nvSpPr>
        <p:spPr>
          <a:xfrm>
            <a:off x="4506934" y="2348880"/>
            <a:ext cx="312906" cy="369332"/>
          </a:xfrm>
          <a:prstGeom prst="rect">
            <a:avLst/>
          </a:prstGeom>
        </p:spPr>
        <p:txBody>
          <a:bodyPr wrap="none">
            <a:spAutoFit/>
          </a:bodyPr>
          <a:lstStyle/>
          <a:p>
            <a:r>
              <a:rPr lang="fr-FR" dirty="0"/>
              <a:t>_</a:t>
            </a:r>
          </a:p>
        </p:txBody>
      </p:sp>
      <p:sp>
        <p:nvSpPr>
          <p:cNvPr id="27" name="Flèche droite 26"/>
          <p:cNvSpPr/>
          <p:nvPr/>
        </p:nvSpPr>
        <p:spPr>
          <a:xfrm rot="5400000">
            <a:off x="4177681" y="3339789"/>
            <a:ext cx="561782" cy="226856"/>
          </a:xfrm>
          <a:prstGeom prst="rightArrow">
            <a:avLst/>
          </a:prstGeom>
          <a:solidFill>
            <a:srgbClr val="CC3463"/>
          </a:solidFill>
          <a:ln>
            <a:solidFill>
              <a:srgbClr val="CC34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rot="258483">
            <a:off x="4717499" y="3233917"/>
            <a:ext cx="472313" cy="338554"/>
          </a:xfrm>
          <a:prstGeom prst="rect">
            <a:avLst/>
          </a:prstGeom>
          <a:solidFill>
            <a:schemeClr val="accent6">
              <a:lumMod val="20000"/>
              <a:lumOff val="80000"/>
            </a:schemeClr>
          </a:solidFill>
        </p:spPr>
        <p:txBody>
          <a:bodyPr wrap="square">
            <a:spAutoFit/>
          </a:bodyPr>
          <a:lstStyle/>
          <a:p>
            <a:r>
              <a:rPr lang="fr-FR" sz="1600" dirty="0" smtClean="0">
                <a:solidFill>
                  <a:srgbClr val="C00000"/>
                </a:solidFill>
              </a:rPr>
              <a:t>CP</a:t>
            </a:r>
            <a:endParaRPr lang="fr-FR" sz="1600" dirty="0">
              <a:solidFill>
                <a:srgbClr val="C00000"/>
              </a:solidFill>
            </a:endParaRPr>
          </a:p>
        </p:txBody>
      </p:sp>
    </p:spTree>
    <p:extLst>
      <p:ext uri="{BB962C8B-B14F-4D97-AF65-F5344CB8AC3E}">
        <p14:creationId xmlns:p14="http://schemas.microsoft.com/office/powerpoint/2010/main" val="4223713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peu d’histoire</a:t>
            </a:r>
            <a:endParaRPr lang="fr-FR" dirty="0"/>
          </a:p>
        </p:txBody>
      </p:sp>
      <p:sp>
        <p:nvSpPr>
          <p:cNvPr id="3" name="Espace réservé du contenu 2"/>
          <p:cNvSpPr>
            <a:spLocks noGrp="1"/>
          </p:cNvSpPr>
          <p:nvPr>
            <p:ph idx="1"/>
          </p:nvPr>
        </p:nvSpPr>
        <p:spPr>
          <a:xfrm>
            <a:off x="1187624" y="1124743"/>
            <a:ext cx="2553731" cy="1090581"/>
          </a:xfrm>
        </p:spPr>
        <p:txBody>
          <a:bodyPr/>
          <a:lstStyle/>
          <a:p>
            <a:pPr marL="0" indent="0" algn="ctr">
              <a:buNone/>
            </a:pPr>
            <a:r>
              <a:rPr lang="fr-FR" dirty="0" smtClean="0"/>
              <a:t>1905 : Einstein </a:t>
            </a:r>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2</a:t>
            </a:fld>
            <a:endParaRPr lang="fr-FR"/>
          </a:p>
        </p:txBody>
      </p:sp>
      <p:pic>
        <p:nvPicPr>
          <p:cNvPr id="286722" name="Picture 2" descr="http://www.laboiteverte.fr/wp-content/uploads/2010/08/portrait-albert-einstein-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7773" y="1628800"/>
            <a:ext cx="1506483" cy="18813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75656" y="3779748"/>
            <a:ext cx="2430718" cy="369332"/>
          </a:xfrm>
          <a:prstGeom prst="rect">
            <a:avLst/>
          </a:prstGeom>
        </p:spPr>
        <p:txBody>
          <a:bodyPr wrap="square">
            <a:spAutoFit/>
          </a:bodyPr>
          <a:lstStyle/>
          <a:p>
            <a:r>
              <a:rPr lang="fr-FR" dirty="0" smtClean="0"/>
              <a:t>Relativité restreinte</a:t>
            </a:r>
            <a:endParaRPr lang="fr-FR" dirty="0"/>
          </a:p>
        </p:txBody>
      </p:sp>
      <p:pic>
        <p:nvPicPr>
          <p:cNvPr id="286724" name="Picture 4" descr="http://www.ipnl.in2p3.fr/delphi/laktineh/monitorat/public_html/schrodinger/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787" y="1578716"/>
            <a:ext cx="1434475" cy="19815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9"/>
          <p:cNvSpPr txBox="1">
            <a:spLocks noChangeArrowheads="1"/>
          </p:cNvSpPr>
          <p:nvPr/>
        </p:nvSpPr>
        <p:spPr bwMode="auto">
          <a:xfrm>
            <a:off x="5205938" y="1052736"/>
            <a:ext cx="2291686"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defTabSz="449263" eaLnBrk="1" hangingPunct="1">
              <a:buSzPct val="100000"/>
            </a:pPr>
            <a:r>
              <a:rPr lang="fr-FR" dirty="0" smtClean="0">
                <a:solidFill>
                  <a:srgbClr val="000000"/>
                </a:solidFill>
                <a:latin typeface="+mn-lt"/>
              </a:rPr>
              <a:t>1926 : Schrödinger</a:t>
            </a:r>
          </a:p>
        </p:txBody>
      </p:sp>
      <p:sp>
        <p:nvSpPr>
          <p:cNvPr id="14" name="Rectangle 13"/>
          <p:cNvSpPr/>
          <p:nvPr/>
        </p:nvSpPr>
        <p:spPr>
          <a:xfrm>
            <a:off x="5076056" y="3776663"/>
            <a:ext cx="2690533" cy="369332"/>
          </a:xfrm>
          <a:prstGeom prst="rect">
            <a:avLst/>
          </a:prstGeom>
        </p:spPr>
        <p:txBody>
          <a:bodyPr wrap="square">
            <a:spAutoFit/>
          </a:bodyPr>
          <a:lstStyle/>
          <a:p>
            <a:r>
              <a:rPr lang="fr-FR" dirty="0" smtClean="0"/>
              <a:t>Mécanique quantique</a:t>
            </a:r>
            <a:endParaRPr lang="fr-FR" dirty="0"/>
          </a:p>
        </p:txBody>
      </p:sp>
      <p:pic>
        <p:nvPicPr>
          <p:cNvPr id="286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3407" y="4653136"/>
            <a:ext cx="1452531" cy="2049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19"/>
          <p:cNvSpPr txBox="1">
            <a:spLocks noChangeArrowheads="1"/>
          </p:cNvSpPr>
          <p:nvPr/>
        </p:nvSpPr>
        <p:spPr bwMode="auto">
          <a:xfrm>
            <a:off x="569619" y="5035506"/>
            <a:ext cx="3183787" cy="925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defTabSz="449263" eaLnBrk="1" hangingPunct="1">
              <a:buSzPct val="100000"/>
            </a:pPr>
            <a:r>
              <a:rPr lang="fr-FR" b="1" dirty="0" smtClean="0">
                <a:solidFill>
                  <a:srgbClr val="000000"/>
                </a:solidFill>
                <a:latin typeface="+mn-lt"/>
              </a:rPr>
              <a:t>1928 : </a:t>
            </a:r>
            <a:r>
              <a:rPr lang="fr-FR" b="1" dirty="0">
                <a:solidFill>
                  <a:srgbClr val="000000"/>
                </a:solidFill>
                <a:latin typeface="+mn-lt"/>
              </a:rPr>
              <a:t>E</a:t>
            </a:r>
            <a:r>
              <a:rPr lang="fr-FR" b="1" dirty="0" smtClean="0">
                <a:solidFill>
                  <a:srgbClr val="000000"/>
                </a:solidFill>
                <a:latin typeface="+mn-lt"/>
              </a:rPr>
              <a:t>quation de  Dirac, </a:t>
            </a:r>
            <a:r>
              <a:rPr lang="fr-FR" dirty="0" smtClean="0">
                <a:solidFill>
                  <a:srgbClr val="000000"/>
                </a:solidFill>
                <a:latin typeface="+mn-lt"/>
              </a:rPr>
              <a:t>décrit le comportement de l’</a:t>
            </a:r>
            <a:r>
              <a:rPr lang="fr-FR" dirty="0">
                <a:solidFill>
                  <a:srgbClr val="000000"/>
                </a:solidFill>
                <a:latin typeface="+mn-lt"/>
              </a:rPr>
              <a:t>é</a:t>
            </a:r>
            <a:r>
              <a:rPr lang="fr-FR" dirty="0" smtClean="0">
                <a:solidFill>
                  <a:srgbClr val="000000"/>
                </a:solidFill>
                <a:latin typeface="+mn-lt"/>
              </a:rPr>
              <a:t>lectron</a:t>
            </a:r>
          </a:p>
        </p:txBody>
      </p:sp>
      <p:sp>
        <p:nvSpPr>
          <p:cNvPr id="8" name="Flèche droite 7"/>
          <p:cNvSpPr/>
          <p:nvPr/>
        </p:nvSpPr>
        <p:spPr>
          <a:xfrm rot="2105611">
            <a:off x="3186258" y="4361452"/>
            <a:ext cx="76770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droite 19"/>
          <p:cNvSpPr/>
          <p:nvPr/>
        </p:nvSpPr>
        <p:spPr>
          <a:xfrm rot="7828949">
            <a:off x="5033707" y="4344358"/>
            <a:ext cx="76770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6060712" y="5485561"/>
            <a:ext cx="2873824" cy="923330"/>
          </a:xfrm>
          <a:prstGeom prst="rect">
            <a:avLst/>
          </a:prstGeom>
        </p:spPr>
        <p:txBody>
          <a:bodyPr wrap="square">
            <a:spAutoFit/>
          </a:bodyPr>
          <a:lstStyle/>
          <a:p>
            <a:pPr algn="ctr"/>
            <a:r>
              <a:rPr lang="fr-FR" dirty="0" smtClean="0">
                <a:solidFill>
                  <a:srgbClr val="000000"/>
                </a:solidFill>
              </a:rPr>
              <a:t>Schrödinger </a:t>
            </a:r>
            <a:r>
              <a:rPr lang="fr-FR" dirty="0"/>
              <a:t>e</a:t>
            </a:r>
            <a:r>
              <a:rPr lang="fr-FR" dirty="0" smtClean="0"/>
              <a:t>t Dirac partage le prix </a:t>
            </a:r>
            <a:r>
              <a:rPr lang="fr-FR" dirty="0"/>
              <a:t>N</a:t>
            </a:r>
            <a:r>
              <a:rPr lang="fr-FR" dirty="0" smtClean="0"/>
              <a:t>obel en 1933</a:t>
            </a:r>
            <a:endParaRPr lang="fr-FR" dirty="0"/>
          </a:p>
        </p:txBody>
      </p:sp>
    </p:spTree>
    <p:extLst>
      <p:ext uri="{BB962C8B-B14F-4D97-AF65-F5344CB8AC3E}">
        <p14:creationId xmlns:p14="http://schemas.microsoft.com/office/powerpoint/2010/main" val="11858985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Violation de CP dans les B</a:t>
            </a:r>
            <a:endParaRPr lang="fr-FR" dirty="0"/>
          </a:p>
        </p:txBody>
      </p:sp>
      <p:sp>
        <p:nvSpPr>
          <p:cNvPr id="3" name="Espace réservé du texte 2"/>
          <p:cNvSpPr>
            <a:spLocks noGrp="1"/>
          </p:cNvSpPr>
          <p:nvPr>
            <p:ph type="body" sz="half" idx="1"/>
          </p:nvPr>
        </p:nvSpPr>
        <p:spPr>
          <a:xfrm>
            <a:off x="609600" y="1295400"/>
            <a:ext cx="7778824" cy="4581872"/>
          </a:xfrm>
        </p:spPr>
        <p:txBody>
          <a:bodyPr/>
          <a:lstStyle/>
          <a:p>
            <a:r>
              <a:rPr lang="fr-FR" dirty="0" smtClean="0"/>
              <a:t>1973: </a:t>
            </a:r>
            <a:r>
              <a:rPr lang="fr-FR" dirty="0" err="1" smtClean="0"/>
              <a:t>Kobayashi</a:t>
            </a:r>
            <a:r>
              <a:rPr lang="fr-FR" dirty="0" smtClean="0"/>
              <a:t> </a:t>
            </a:r>
            <a:r>
              <a:rPr lang="fr-FR" dirty="0"/>
              <a:t>et </a:t>
            </a:r>
            <a:r>
              <a:rPr lang="fr-FR" dirty="0" err="1" smtClean="0"/>
              <a:t>Maskawa</a:t>
            </a:r>
            <a:r>
              <a:rPr lang="fr-FR" dirty="0" smtClean="0"/>
              <a:t> généralisent l’idée de </a:t>
            </a:r>
            <a:r>
              <a:rPr lang="fr-FR" dirty="0" err="1" smtClean="0"/>
              <a:t>Cabibbo</a:t>
            </a:r>
            <a:r>
              <a:rPr lang="fr-FR" dirty="0" smtClean="0"/>
              <a:t>: l’asymétrie </a:t>
            </a:r>
            <a:r>
              <a:rPr lang="fr-FR" dirty="0"/>
              <a:t>peut être expliquée si il y a 3 autres quarks! </a:t>
            </a:r>
            <a:endParaRPr lang="fr-FR" dirty="0" smtClean="0"/>
          </a:p>
          <a:p>
            <a:endParaRPr lang="fr-FR" dirty="0" smtClean="0"/>
          </a:p>
          <a:p>
            <a:pPr marL="0" indent="0">
              <a:buNone/>
            </a:pPr>
            <a:r>
              <a:rPr lang="fr-FR" dirty="0" smtClean="0">
                <a:solidFill>
                  <a:schemeClr val="tx2"/>
                </a:solidFill>
              </a:rPr>
              <a:t>	Quark c découvert </a:t>
            </a:r>
            <a:r>
              <a:rPr lang="fr-FR" dirty="0">
                <a:solidFill>
                  <a:schemeClr val="tx2"/>
                </a:solidFill>
              </a:rPr>
              <a:t>en 1974</a:t>
            </a:r>
            <a:r>
              <a:rPr lang="fr-FR" dirty="0" smtClean="0">
                <a:solidFill>
                  <a:schemeClr val="tx2"/>
                </a:solidFill>
              </a:rPr>
              <a:t>, quark </a:t>
            </a:r>
            <a:r>
              <a:rPr lang="fr-FR" dirty="0">
                <a:solidFill>
                  <a:schemeClr val="tx2"/>
                </a:solidFill>
              </a:rPr>
              <a:t>b en </a:t>
            </a:r>
            <a:r>
              <a:rPr lang="fr-FR" dirty="0" smtClean="0">
                <a:solidFill>
                  <a:schemeClr val="tx2"/>
                </a:solidFill>
              </a:rPr>
              <a:t>1977, quark t en 1994</a:t>
            </a:r>
          </a:p>
          <a:p>
            <a:pPr marL="0" indent="0">
              <a:buNone/>
            </a:pPr>
            <a:endParaRPr lang="fr-FR" dirty="0" smtClean="0"/>
          </a:p>
          <a:p>
            <a:pPr marL="0" indent="0">
              <a:buNone/>
            </a:pPr>
            <a:r>
              <a:rPr lang="fr-FR" dirty="0"/>
              <a:t>	</a:t>
            </a:r>
            <a:r>
              <a:rPr lang="fr-FR" dirty="0" smtClean="0"/>
              <a:t>Prix Nobel en 2008 pour K&amp;M!</a:t>
            </a:r>
          </a:p>
          <a:p>
            <a:pPr marL="0" indent="0">
              <a:buNone/>
            </a:pPr>
            <a:endParaRPr lang="fr-FR" dirty="0"/>
          </a:p>
          <a:p>
            <a:pPr marL="0" indent="0">
              <a:buNone/>
            </a:pPr>
            <a:endParaRPr lang="fr-FR" dirty="0" smtClean="0"/>
          </a:p>
          <a:p>
            <a:pPr marL="0" indent="0">
              <a:buNone/>
            </a:pPr>
            <a:endParaRPr lang="fr-FR" dirty="0"/>
          </a:p>
          <a:p>
            <a:pPr marL="0" indent="0">
              <a:buNone/>
            </a:pPr>
            <a:endParaRPr lang="fr-FR" dirty="0" smtClean="0"/>
          </a:p>
          <a:p>
            <a:pPr marL="0" indent="0">
              <a:buNone/>
            </a:pPr>
            <a:endParaRPr lang="fr-FR" dirty="0"/>
          </a:p>
          <a:p>
            <a:pPr marL="0" indent="0">
              <a:buNone/>
            </a:pPr>
            <a:endParaRPr lang="fr-FR" dirty="0" smtClean="0"/>
          </a:p>
          <a:p>
            <a:pPr marL="0" indent="0">
              <a:buNone/>
            </a:pPr>
            <a:endParaRPr lang="fr-FR" dirty="0"/>
          </a:p>
          <a:p>
            <a:pPr marL="0" indent="0">
              <a:buNone/>
            </a:pPr>
            <a:endParaRPr lang="fr-FR" dirty="0"/>
          </a:p>
          <a:p>
            <a:r>
              <a:rPr lang="fr-FR" dirty="0" smtClean="0">
                <a:solidFill>
                  <a:srgbClr val="FF0000"/>
                </a:solidFill>
              </a:rPr>
              <a:t>Leur modèle prévoit </a:t>
            </a:r>
            <a:r>
              <a:rPr lang="fr-FR" dirty="0">
                <a:solidFill>
                  <a:srgbClr val="FF0000"/>
                </a:solidFill>
              </a:rPr>
              <a:t>une grande asymétrie pour les mésons </a:t>
            </a:r>
            <a:r>
              <a:rPr lang="fr-FR" dirty="0" smtClean="0">
                <a:solidFill>
                  <a:srgbClr val="FF0000"/>
                </a:solidFill>
              </a:rPr>
              <a:t>B</a:t>
            </a:r>
            <a:endParaRPr lang="fr-FR" dirty="0" smtClean="0"/>
          </a:p>
        </p:txBody>
      </p:sp>
      <p:sp>
        <p:nvSpPr>
          <p:cNvPr id="5" name="Espace réservé du numéro de diapositive 4"/>
          <p:cNvSpPr>
            <a:spLocks noGrp="1"/>
          </p:cNvSpPr>
          <p:nvPr>
            <p:ph type="sldNum" sz="quarter" idx="10"/>
          </p:nvPr>
        </p:nvSpPr>
        <p:spPr/>
        <p:txBody>
          <a:bodyPr/>
          <a:lstStyle/>
          <a:p>
            <a:fld id="{E411E230-6092-40B5-BEF0-754F9EB2E84D}" type="slidenum">
              <a:rPr lang="fr-FR" smtClean="0"/>
              <a:pPr/>
              <a:t>20</a:t>
            </a:fld>
            <a:endParaRPr lang="fr-FR"/>
          </a:p>
        </p:txBody>
      </p:sp>
      <p:sp>
        <p:nvSpPr>
          <p:cNvPr id="7" name="AutoShape 2" descr="https://encrypted-tbn1.gstatic.com/images?q=tbn:ANd9GcSwI9u9HBtVVmtoW3MI87mBaogORFEy2YCyAIFpDOKrqyKX17O8"/>
          <p:cNvSpPr>
            <a:spLocks noChangeAspect="1" noChangeArrowheads="1"/>
          </p:cNvSpPr>
          <p:nvPr/>
        </p:nvSpPr>
        <p:spPr bwMode="auto">
          <a:xfrm>
            <a:off x="155575" y="-876300"/>
            <a:ext cx="1200150" cy="1838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91844" name="Picture 4" descr="https://encrypted-tbn1.gstatic.com/images?q=tbn:ANd9GcSwI9u9HBtVVmtoW3MI87mBaogORFEy2YCyAIFpDOKrqyKX17O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462883"/>
            <a:ext cx="1200150" cy="183832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data:image/jpeg;base64,/9j/4AAQSkZJRgABAQAAAQABAAD/2wCEAAkGBhQSERUUExQUFRQVGBoaGBQXFBQUFxcXGBsYFxwYFxUXHCYeFx0kHBQXHy8gJCcpLCwsFR8xNTAqNSYsLCkBCQoKDgwOGg8PGikkHyQsLCwsLCwsKSwsLCwpLCwsLCwsLCwsLCwsLCwsLCwsLCwsLCksLCwsLCwsLCwsLCksLP/AABEIALYBFQMBIgACEQEDEQH/xAAcAAABBQEBAQAAAAAAAAAAAAADAAECBAUHBgj/xABDEAABAgMEBgcFBwMDBAMAAAABAAIDESEEMUFxBRIiUWGBBhMykaGxwQdygtHwFCMzQlKywmKS4aLD8YOTs9IIQ1P/xAAaAQADAQEBAQAAAAAAAAAAAAABAgMEAAUG/8QAKhEAAgEEAQQBBAIDAQAAAAAAAAECAxEhMQQSIjJBUUJhgfBxkRRSsSP/2gAMAwEAAhEDEQA/APGaT/BdyPiCiPNOaFpL8F/unyRD2e70Xm+j1vY+JRBeMkLEoowyQkFCHqoQjtOUvmowe0Uj9jfBN3qouxTu9Qob8kgxGdQp61BmhblNtwzRkBD78kx/ECU78vVRJ+8CRDMI7HJOTUKL8ckxvCn6CBcac1MmjuSC4+anrUdmFRioIDX63KtZrj7x8yjz2uXoq1muPvepQWv6D7CwztnmiON/JCgnbKm/Hkllv8IK0TDqnJAB7KILzl8kCfZXROYYGg95Im/L1UWGjfeKU7+XmgEcn7wclN58ihD8VFiX8lz9fwAYXj6wQH/yRheEB38k0QMmbnZhSN/IqGB95O+85FAYFGvaOARol/NBi9sckaNeMyi/QCvgPrFQjXuU931ihxvzZhUWwMmxteQTKcAVPJJI3kZRL9uE4L/dP7SlDOwMm+QT2isJ3u/xQrK77se63yWp6Iew2Km03ZITjX64qbTdkUHoK2O31TQRtFIO81GG7bKR6YwR2PJRxOSUR16iXV5KdxiG7L5KQw95Q1rkmm73kz0BBN+XqouO2Eie0oPP3iRDBn38lE3hPENeSgXVap+ggn3cyndc7MKER3mmLqOzCoKFPa5FAs5/cfMoznVORQYOHvHzKC8Q/UTgO2ypxHX8kGznbPNTimp5ISXcFaJg7RyKADVqIHbRyKDPs5LkcwrHdnMpDHMIbD2Oadh/cEbfv5CSZ+IjRDXkq0N33hRoxqckrWV/ACQO0PrBAJu95FntDL0QZ3ZlFAZMXD3kzndrL1Sh/l94pp38vNEJF/b7kWNeOaAT94c0aMajIrn6/g5Av0oUXHNExahvP7k6Aw0G92aShCdQ5lJK1kZGm7sHIeSrWE/dN9wKz+Xu8lU0cfu2+75LS9GdbLE6hSYezkUPdkpw/wAvNB6GWyQ9VOBZzMuMgN58uKeztrvrQTlzJwC9N0R6OPjxNd8yxtA0jVZ3Y76plC0eqRCdbu6Y7MNuiYsTaZCiEHEyYCOBcDPkpu0NHYJugPzaWxB3X4YLsTNBgAa31kiDRbZKDquOkhXFy2zhb48Kcg7VdixwLSDTfUZFHfYtYBzcCJ7qmXlI810npJ0Ls9oG23awiCjmn1HBc7tFjNkidU+Tgey6pBHCvoVWFSNTttkm3Om73wZz73fWKG4/eK7bYbakSIMpOEx/dMkV30VB/wCIpSg4vJthUU1dB4t/Ioc+ypxbwg/p+t6hHRV7IvNDmom4+8EolxzTYH3gqACONTkgwTd7zvMoj73ZFBh4Zu8yuWg/UPZTtKcU1dkEKyHaRIxq7ILpeRy0SB2jkUAns5Is9o5FBndkVyOZOF+XIqUM/uUYZ7PulWNF2B8d7YcJpc9zjTAAXkm5oGJKNruyOukrsrwDtq5DskSK4iGx7zL8jHO/aF0DQXQWDAkYrRGi0JLhrMHuw7iOLpz4XD2MOAA3aJDAKMB1WjJjQGrT/jZvJmGXMSxFXOKxNCx2kF0GKABeYbt2SzSCJT3m9dtiaeY2jIcNwu2g+fdMCWSx9NaLg22E/wC5YyO0EsfDmAXDAgmoMsd96WVFLR0eU2+5HKoR7OZSB/cEa1WB8F7WRGOY4CocJc+I4hV2fyUGrM2xd1giw7fNGjmvIqvBO1zR45ryK57CtAwat5If/spg1bkhzuzKZAY7XUGZSQ3HZbzST9ILs2J07lW0edgfEO5xRy7ZOQVawmnxP/cU78Sf1B53J2uo3neoA0ClDNG80PX79wmr0cga41zQYA3mWJGeGQ3rq3RRurAG8kzz4rlejLURMNBo2gvEgfT1C6V0PtE4IExetVbKR5lFWk7nqmOKkCvMG22u0RXMsuwxtDELRKn6Z3kq/ZevYdWM7XcbjIDyAWWUEjXGV3YPpeyazZzAljrasua5j0ssDntmSHBpOqRJ4liQTMYYSXsNNWGBF1olqj9Wxs9kuIoKk6ombhgF56C2zu1vs0YRYZpQ0mbiWkAi44BRaUe9HSTl2s8jBifdEGbhL8xmAK1kcvqaygZOvnLFWo8TVLgJ0pXAzqqmttFWqSu7B40HGN2WopqOaDPsoka8IE6Nz9Vkjr9+5tYz8c1GdD7yTzfmmBofeVfQoR17svVBaa83eZRHXuy9UKf8/MoLX78B9jWQ1RYxq7JAsl6NHFXZIy8jloU9o5IDjQZFFPaOSrvuGSMUcwzDdwauv9C+iv2aAC8feRAHRDOUp1DJ4Bs67zPgFyvQdkMW0wYYIBe5jZm4TcLxiPNd8tMEOuurKdSZYkLVQjtmHly1EyrfpYQHCHBhNixjUzLixlKa0r3SwwRrNDtkb8R4Y39LGBo8a+KFYbMGudi4mZOa34MWnJNKVxYU4pFZ/R9mrM1O9Zf2TqnbF24yly3FehbGmKmSwLfGaHGTh3hRm2sop0q1mR6WdF226xktaPtEIF0MihNKs+ICnEBcLabsz5L6Q0TaJQ2unz81wbpfCay22gMEm9bEIkJdrau4a0uSNVJpSBxpNNwMOzmvNHjmvJV7OK80a0CpyUX5G1aIg7QyQiaDmifmGXogOuGRRSAxoho3JJO/DIJKiFZrO7PIKtYzf77/ADKOTs/CFWszqn3z4gIX7WL9SDg0GalC/LmUIP8ANSY673kG8BNzQFlMVx1TIsaaCpIkagb5S7uK6D0QhFrXDGd1wP16rnPRK2CHbIZNGudqOndKICyvNwPJdVs1k6hzWkSk2U95qSSMDWRHDcqqbcbGd0oxlcLb9FuiMewmL1ZBHVwn6l97nuo4ncJgDjejdHujzYDRJuo0XMMR7zmS4mpV+BHBzCqWvSD2NfEbCiRpA6sNkhrOnQEk0HEpG7tIaw1s0aDFJBDHm52q0zBvBmPJUY+jWsM3EOdcNlsxlICQpdLBDtGlLRGewmzuYwdp7nhpYadlv58Qf8q3aYms2WNO7eoTxgdI5P0tsupaHEUERrX89ZzDlVnivPk7RXpunkQ/aSzBjGy37Ti4z5ry5O0V0Sq0i5GPZzQCaDP1RYzqNzQHGgz9UkVgdjPdfmoh1PiTRHX5qINPiVLYFCl1XcvNDJ/l5p51dy81An+X7lyQfYrIaotoNTkgWc3Z+iJaXVOSLXcFaJF20cvRAeaDJFJqckB5py+SMQMPCjFrtZpk5oBB3ESI8V23RHSlkfVitnqvYzZkdZu2WukPzSlOmAXD51OQ9F0HoHbAbKBTWhF+cnNc5p73O/tV6MrOxm5EFKN/g9NEiGJJzXSaalwM5T3b0OExkIt1LQXknsOiTdOd0pmvBLQUURGnWlN4aXAgdoiZMuJqea0SYEKrhDDp0DQNZzjQXCfKqMpNYRJR9lfS9riBres+7Y4T154csVkCFZnCVnja0RxBJ1nGZF85ClJ969DpGF1TIbojptAk4taG7Ti7aduG1Oe9tb6MXAMn1sNwlSRl3gm9RbY7j1bM5unXQmvbIkdYCMgxod/q8iuT6U0gY8V8U/nm6W4E0HdJe50zatWDaXzm3UAHvv120/7gHHVmudk7Pw+q6TukhqELXl7Gs96LaTU5IcDDNTtRqckj8jStED2uSA67l8kZxqclXeaDJPEDCOv5BJIGp5J11zi/PZ5KvZztO94ftCLOnL1VeCdp2bf2hcvFiPaDF3mk113vKBN+aQNOa70EMHVPLzXQejHTeNaYph2hzSWsmxwaA50jJ2tWTjVpw7JXO59rl5p4NuMGIHhwa5pmCTLlxBu5roNgmk0d/e8OZsmpEpj6vkqLtMvGzCguLW01yZNnuH5nHILDsdpiajCZtD2sfLdrtD5f6lu2PSTNQNc6gFZ0nyxTZjIimmjKt2m4xpOCDwbFJccBJ4bIc+SLDtDobQY5ZMAyLCZGe8ETHeQoRtJwWOJbCYHT7XbMt86yPBVrPDNttMOEARCJGvgXMbUjgJTA4lRnebSQXJJHOukmlBaLTFiC7ZAybSfqsknaPNUG2osLm9oAkCe4GlUSHpBpdXZ8R3rQ+POPoEOTTaSvb+TSiO2W5oLjQZ+qk502NlvzQnXDNZkjYNEN+aiHU+JRiHtZqLbviVUsCBy6ruXmouN+Tv3JsXcvNReb8j+5BIPsUE3ZotoNTl8kCCbs0W0HaOQXNdwVok41OSrvdQZeqK41dkq7zTl6pooWRYxOQ9Fr9GNOCyxdZ0yxzJPAqTWYIB4jucVjE35BKdPhHmuWDno61oY6zGvYZzAIwoaq9ZrE9zjEDureJhhDQdWdC4g3kheN6D6ZPVFhmerkCf6XT1a8nDIBe5hQYUcAua17uOCq8EL4sgcWFaT+JHaxgvLWCbwRIjao3ks58CQIYQWC4jDgtI6BbPabZw0YamsfGgWV0g0oyBDcWgbAJLWiQMqC6g/yozecBTseQ6YaSIc6zgjVAY528uqQJ7pEHNeacafCPNParQ574j3GbnGZzKFENDk1dYqlZBIRuUrSdo8kKEblK0HaPJC3cN6E81dkgP8AkiRD2kJ9/cnihZB4Rq5JQh3nNJI1kdFvWMuR80CGdo/D5SRJ+R80GVSRuHhNVp05VLpGarVjTs5MM+85qBigA5qJaTehxBJbIcNJdzMU+d/oirbNIunJtJ4D5qEGxG91SfCaNZ7LUuN58FYa1bKdKMdIxzqyk8s+h9HWRtp0bZbRDbN3UQ9ZovOqwNdIYuBaRLECW5Z5sIiNoQQRRW/YnbNfRjW//lFiM7z1o/8AIjaa6k2zUgOf1wGtFaxmvDZOo1zrDVc7cJ3zMp1xVaLlJ9Jpp1rK0jzEbRuprFwkG3k8MV6votor7PAiWqIJPcwloIkWwwNaowLpBx4BvFZ+mmxW7TIUN3VnW1ozg2ESKz6phL38AXNGMjKSJprpm21aHtkVoLHw4URj2Ez1XuZqiTpbQOuCDLfuU6fFcO+X4DUrKWInziysjvAKcwZowhogAlW5b7GG5FjZXGSJruzUINa4YZIwCEqcZbQ8as4eLYN0S/ic0zXU+JFeqTY83yF3hNZatCKV4m+hy5SkoyLetU5jzUXm/L1TA1OY81Fxvy9Ssdj03v8AslCwzRrQanIKuzBFju2s5LulykkgSkoxbZNxq7JAIJu3Ky2HO/H/AIRRCWynxH9TPOq86P0IqPdfxUWuJyuVpzVIweC0x49NejHLlVJez1/sdfDda41liXWiHNpxEWCS4S+F8TOUsV7TS+gYllddsnsuEwDw4Hh5rlXRmOYFts8UGWpFZ3E6pnycV9FdJtJsaGwXgkRKOdqa7WDCcwQHE3T3E3ynOvDNxqNWxzo2h85ScSTIDEk4AXkr0lh6Dh0CMIwk+PCfDlf1Ye0gV/VMg8JS3pGGLAW2gNa9rhKjG65aakAgTBldI8DJe3spZEa17atcAQeB4FZKUbu/wXq1L4R8ia7qhwrjLeL6ZzTudMY4eAXvPaz0WbZbYHMEmRw58sA8PcHAciw814e5a/8AGhLJJcypHDyNDNQpRztHMJ2uwUpNPGvkpT4bWUzRDnrU0Bfc7NCJqMwjxYNDKpJVYmozWZwlHDRsjUjNXi7hmPvzSQg6iSXpKqRed81BrqjjT1+aeOJggYzHeq4YWtlOcqjkt3CXY2eVzneSX2LkkN8KfzUmvmAd6edRx81tPNBQQTOYkd+B4gYIghogSkijjqvsV0u2DAtocZCHqReRa5p8Ybe9b7tEiwWnrBMsjgl5v+8mXl0/6jOfGRXP/ZSA+2vguMhFgPpvLHMeB4E8l2XSTwyGwOGsYbNbCc7hIKWVUK7ief6Tw3R+rgw662s98jc1obeMJl471kdP9FfZNERWtH4hhsdXF0Rr58eyW816Xo+5wbCdE7bnxg7dN7nPllMNHJYftwtcrDCZi+OOYYyI7zLV07qSidHxbODhqT4Gtf8AWe9EhohZ/wAIiXA3IjUOc3E7qD18fJSc6QmiAHGi1yE/QfXBUuvmRmPNRbGnhMuN3AXeqM9smzlq5qcsopF9LTDNxzCi40P1iUmuvzCi51PreV5lj6J7/smw3Kdq7Q4S8kJhuVgOqSbj6UV+PDqqX+DJzKnTTt8hWv25b5EfXLxVkKjG7UM8SPCfor4XpniMhEaCKyKhBhhokJ8ASTLKdwU4rJjiK/X1ioa1EbACzvlfhmvpXRkNsWzw4wmXRWMfvmXtDq8Kr5pgr6C6AW8u0TZXX6jdQ/8ATc6H5NChX1cpSebGrGbDa9jXMBBMnOkAJloaCZVwaOALVp2ax9XRnZv1ThxCy7cJNM6n1+prW0e9xhtLu1IT+fO/msFGp1No1SVjwHtt0Rr2OHGAmYMSR9yINU/6gxcNiwNy+pOlGjRaLJGgkduG4ZGVHZggHkvmR4ONDjwOK9Ck8WMlTdzLbEAfKdcRuzTQ6OI4nxVq0Qw41vGOP+QqjnT1Xbx5KlxUWOs+uAqfJUWOmeZVh4mHYUA76nwkqzJYXVks3J8TZw3aoTwCSadAksB6xej1pv8AkFUewsMySRv+aLGibY4Xoj3UunwXo8ePTSR4/Kl1VWRsL9mW4kfXKSPEEwsyyRZPIqOB7vktMGautGZokHTE0iUOG6RI5jyP1xRERTb6FWsw7fZnDGJqf91roX8wu9Wn7yI7FoMuTRvzBXzbAtJhubEb2mOa8ZsIcPJfQui7SHQWvB7TAZz3tH+cQhbNw3xYlGm2GS29rg8UxBDv8Y3rn/tq0sIgsbW3akSJ/cWMb+166HKhG+eP1Oua4l7QLaX2rUN0FghjLWe//clyQkr5Ov6PNMCeLF1Wk7h/wk1V7Y6ZDeZ9Prglejh4LZBV9IRpNIR3xJBZNqiEoSdkOldlzR7gBQZuNAFG3RtZsxcE8F7dUAn4R6pra6YaJSF8skH4neydndsj4U5u7vVDsx2eYUnGncvOas2e/Tl1Qi/sTaZSVuAZAA1VAuorsF4dcardxY2TZ5vOneSj8EbQ2RbK6a0GuWXbnbTB/Ur8F1FqR5z0GVWe0Rz7/wDKOXKpaXgOaeRy/wCUTkXIZXbfY3atfR8WE4EhkZ4pgHtY/wA3OXEIa6x7ELZq/a2X/hPln1jT5NUqq7RqfkdBs7esdXssoeLhh4TyAGK2ITpUN5VGxRZl8wBI62c8T3eSk6JXW3fXzXlNqkzb5AukkF7mQwzXl1rNcNnMsBmQZYUE18/dM9HmBbrTDOEVzhlElFHhEkvpZjwQCLiuCe16zauk3n9cKE7wLP8AbXo0nkzVFg8JF8rlS6vYluqFcjBULRai0AAXz8lV4JIEYs2gC95J5b+4KfVyDRwP+ErG0Vxw5DBGNXVxH15qco9UbFac+iSl8Fd2CSeK2RkkvOtbDPbT6ldBHxJV1XHITkq/2s3SfLKcskUWUjaDiD4cwjNizFRUbjJerY8Jszi6T2mcxddI81qwYizbcaTkaHEzR7NGQjh2OZZjukQ7cfA3q0q05hEsr6S3eWCYRhAF1ToZ0qabJCY4jWYwNNRXVOrjlvxXK1s9EOj8W0vIhmQBkTuND4z8FSG8gZ2Sz6UBnXfgKriXSuLrWy0HDrXDk06v8V1qy9EXwm7cXZxJ3TwA4TXE7ZG13ud+oud/cSfVdU6fpAiLSqkObiXSv37sES1vkA39VOWPyQokeVFB7HRG0PlisyK6qsx1UdepyZSJr2ajbh3AKpHtALiTuAARXxZM2bzRAhWLeml8CqxOA6/jL1UiaKTu19b0OdFjqLuPX48v/Nfn/opEmmCnDtDGG+Z4Xf5UoZGrKV15N3fcpdZCbiDkAPRb4rpSR5U5dcm2BjxNZ7Xa0xOg3LWhGixYlpDnNk0ATvxK14RTQs7k5BQ5CtEOYRWpoicQhYYsxW8UK6d7FLRK2xWYPgEy4sez0iOXKmv6t4JuND8+S6T7IIktKM/qhRR4Nd/FJPxY0fJHabZA1dpoM6AgylKeJ4X4qpHe4kMpXcT6t3VyC3HsBBBuKzLFZSC4u7Uy0T3DHnLubxXl1oXaNkXYtWASbq4C471yP242WVps8T9cJ7P7Hh3+6usmNqvAwx5/U+XFc/8AbhY52aDExZGlyiMPqxqvx5Zt8E6qwcYiBZMS5bES6axo0SQFFrkZ4lezRZP4SV0xzRzWF14FQJzxleRTcs2MaUUoZqHPN1wnM0U07YKW9lwmIalrRzkmQ+thm/Xd8IKSDSYVKSwmzVA+vrJVosKVcECPpAnsiaBqRX/VFVz+BEhWxwkaFNBNBko2qC5jZOIM8BemsbpiWKRPuG9FpsdPDtUnA4XHIphYnHgn+wHFPkU0XFe19kmkdS1vhzpEYHAf1NJHlE8F4OAaSN4+gtboza+rtkBwptgH4tnzITrYp3bpbELLHHiYMhvd3Ayu4geC+dJeHou3e0HSJZouMDe/q4d1dpwn4a29cMtMWTScTQc/klfarM5ZK73aziZ0FAhvTNZRJwUxwERqrFWooVYiRU5DxLFktBbeKK82O03FUBBDriWn9JuORTGxOGCZNgaTLkS8JoLZg3zGNJDvVZsRwo6a0oUtUCQl67+K6EeqdynW40ulfJTL4eLnu5AjxUmGCceWqB4rSbC+peirWqxB1QBPfLzVnEh1Gc9oESQuWzAKx+qIeJrThuXU1s6WS5JRbeosiqYKoTA2mHML1nsgtktJ2ZrrwXtzDoUQDuMh3LzMlt+ziFPS9j1KkRZkC8NDHkz3UCWWmNHZ9PqtEeASZHDnlxuCOqmk2mQOE6+ny5rBN2i2alspRHzmTmf8eHgvJ+0XrLRoyI4OBDAHuZ1dxhuE5PnffgvQxiXEMbeb/OvAXlR6Q2EOskSCJ6haWy3zFedQcyVl4zalceosHzfa3yhuy86eqyovZV3SBIaGm/Wkfhv8VTO5etLZjRReNkqVnAvlM8bu5MReFCBGlRS9j+jWhR3kbLacHU8kkWDaAQKBJaEmT/BXitLANQNA4gk96FFhxiKvHKnokksz3YdGZFaQamZVyxWcFs0yS6Gx5aL8O2lrtV1Z3Eeq0NUFJJVJSK8eHqnW+pKLomqdYXtqMxUJJI3OOke0XSZiWKBP/wC2LrGv6WOP8x3LlVsdN8sG+Zr5JJI18SsCBCSbUSSUihXtFFODYC8TmBySSSpXZzdlgLAeGmUy4biBL1Vm0RpN1vBJJP6F9mebdO9oK07IygyCSS6m8jyVolzVQHuSSViKMp8Q6/C9XLO6ZSSU4vI70GRWOSSVUKwpuV3od0uGjbT9qiQ+udqPYxrSGAF2qC4kgy2RKgxSSSVPEaGz1do/+Qdsia3VQYEFrWzJdrxnXhtNpovcMO+5Tie2fSLITYkVtlfDLmggMiNfIGZkdaU5BJJZCreTsejIHafi4kCe4GVcz+0Kt0s0iYECI8NDurhveWmmsGNJIngTfPgN5TJLHfphdfYu8nzLpe2iNGMVoLWvJcGnDWM1UeEkl6aZjKdqGKqwzVJJJLZRaNODEkEkkleOiZ//2Q=="/>
          <p:cNvSpPr>
            <a:spLocks noChangeAspect="1" noChangeArrowheads="1"/>
          </p:cNvSpPr>
          <p:nvPr/>
        </p:nvSpPr>
        <p:spPr bwMode="auto">
          <a:xfrm>
            <a:off x="155575" y="-830263"/>
            <a:ext cx="2638425" cy="1733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91848" name="Picture 8" descr="http://www.nobelprize.org/nobel_prizes/physics/laureates/2008/kobayashi_maskawa_02_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3487789"/>
            <a:ext cx="2736304" cy="1795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5724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 usines à B »</a:t>
            </a:r>
            <a:endParaRPr lang="fr-FR" dirty="0"/>
          </a:p>
        </p:txBody>
      </p:sp>
      <p:sp>
        <p:nvSpPr>
          <p:cNvPr id="3" name="Espace réservé du texte 2"/>
          <p:cNvSpPr>
            <a:spLocks noGrp="1"/>
          </p:cNvSpPr>
          <p:nvPr>
            <p:ph type="body" sz="half" idx="1"/>
          </p:nvPr>
        </p:nvSpPr>
        <p:spPr>
          <a:xfrm>
            <a:off x="401262" y="1055159"/>
            <a:ext cx="5834608" cy="4114800"/>
          </a:xfrm>
        </p:spPr>
        <p:txBody>
          <a:bodyPr/>
          <a:lstStyle/>
          <a:p>
            <a:r>
              <a:rPr lang="fr-FR" dirty="0" smtClean="0"/>
              <a:t>Babar: SLAC, Californie 1999-2008</a:t>
            </a:r>
          </a:p>
          <a:p>
            <a:r>
              <a:rPr lang="fr-FR" dirty="0"/>
              <a:t>Belle: KEK, Japon </a:t>
            </a:r>
            <a:r>
              <a:rPr lang="fr-FR" dirty="0" smtClean="0"/>
              <a:t>2001-2010</a:t>
            </a:r>
          </a:p>
          <a:p>
            <a:pPr marL="0" indent="0">
              <a:buNone/>
            </a:pPr>
            <a:endParaRPr lang="fr-FR" dirty="0"/>
          </a:p>
        </p:txBody>
      </p:sp>
      <p:sp>
        <p:nvSpPr>
          <p:cNvPr id="5" name="Espace réservé du numéro de diapositive 4"/>
          <p:cNvSpPr>
            <a:spLocks noGrp="1"/>
          </p:cNvSpPr>
          <p:nvPr>
            <p:ph type="sldNum" sz="quarter" idx="10"/>
          </p:nvPr>
        </p:nvSpPr>
        <p:spPr/>
        <p:txBody>
          <a:bodyPr/>
          <a:lstStyle/>
          <a:p>
            <a:fld id="{E411E230-6092-40B5-BEF0-754F9EB2E84D}" type="slidenum">
              <a:rPr lang="fr-FR" smtClean="0"/>
              <a:pPr/>
              <a:t>21</a:t>
            </a:fld>
            <a:endParaRPr lang="fr-FR"/>
          </a:p>
        </p:txBody>
      </p:sp>
      <p:pic>
        <p:nvPicPr>
          <p:cNvPr id="292866" name="Picture 2" descr="http://www-public.slac.stanford.edu/babar/images/BaBar_B0B0bar_JPsiKs_Asymmetry_ICHEP20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227" y="1986742"/>
            <a:ext cx="5112991" cy="3309467"/>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5723458" y="980728"/>
            <a:ext cx="720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dirty="0" smtClean="0"/>
              <a:t>B</a:t>
            </a:r>
            <a:endParaRPr lang="fr-FR" baseline="-25000" dirty="0"/>
          </a:p>
        </p:txBody>
      </p:sp>
      <p:sp>
        <p:nvSpPr>
          <p:cNvPr id="8" name="Text Box 5"/>
          <p:cNvSpPr txBox="1">
            <a:spLocks noChangeArrowheads="1"/>
          </p:cNvSpPr>
          <p:nvPr/>
        </p:nvSpPr>
        <p:spPr bwMode="auto">
          <a:xfrm>
            <a:off x="6515621" y="1701453"/>
            <a:ext cx="720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dirty="0" smtClean="0"/>
              <a:t>B</a:t>
            </a:r>
            <a:endParaRPr lang="fr-FR" baseline="-25000" dirty="0"/>
          </a:p>
        </p:txBody>
      </p:sp>
      <p:sp>
        <p:nvSpPr>
          <p:cNvPr id="9" name="Text Box 6"/>
          <p:cNvSpPr txBox="1">
            <a:spLocks noChangeArrowheads="1"/>
          </p:cNvSpPr>
          <p:nvPr/>
        </p:nvSpPr>
        <p:spPr bwMode="auto">
          <a:xfrm>
            <a:off x="7523683" y="1052166"/>
            <a:ext cx="1296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dirty="0"/>
              <a:t>J/</a:t>
            </a:r>
            <a:r>
              <a:rPr lang="el-GR" dirty="0" smtClean="0">
                <a:cs typeface="Arial" pitchFamily="34" charset="0"/>
              </a:rPr>
              <a:t>ψ</a:t>
            </a:r>
            <a:r>
              <a:rPr lang="en-US" dirty="0" smtClean="0">
                <a:cs typeface="Arial" pitchFamily="34" charset="0"/>
              </a:rPr>
              <a:t> K</a:t>
            </a:r>
            <a:r>
              <a:rPr lang="en-US" baseline="-25000" dirty="0" smtClean="0">
                <a:cs typeface="Arial" pitchFamily="34" charset="0"/>
              </a:rPr>
              <a:t>s</a:t>
            </a:r>
            <a:endParaRPr lang="el-GR" baseline="-25000" dirty="0">
              <a:cs typeface="Arial" pitchFamily="34" charset="0"/>
            </a:endParaRPr>
          </a:p>
        </p:txBody>
      </p:sp>
      <p:sp>
        <p:nvSpPr>
          <p:cNvPr id="10" name="Line 7"/>
          <p:cNvSpPr>
            <a:spLocks noChangeShapeType="1"/>
          </p:cNvSpPr>
          <p:nvPr/>
        </p:nvSpPr>
        <p:spPr bwMode="auto">
          <a:xfrm>
            <a:off x="6155258" y="1196628"/>
            <a:ext cx="1223963" cy="0"/>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 name="Line 8"/>
          <p:cNvSpPr>
            <a:spLocks noChangeShapeType="1"/>
          </p:cNvSpPr>
          <p:nvPr/>
        </p:nvSpPr>
        <p:spPr bwMode="auto">
          <a:xfrm>
            <a:off x="6010796" y="1412528"/>
            <a:ext cx="504825" cy="43180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 name="Line 9"/>
          <p:cNvSpPr>
            <a:spLocks noChangeShapeType="1"/>
          </p:cNvSpPr>
          <p:nvPr/>
        </p:nvSpPr>
        <p:spPr bwMode="auto">
          <a:xfrm flipV="1">
            <a:off x="6947421" y="1341091"/>
            <a:ext cx="504825" cy="503237"/>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 name="Text Box 10"/>
          <p:cNvSpPr txBox="1">
            <a:spLocks noChangeArrowheads="1"/>
          </p:cNvSpPr>
          <p:nvPr/>
        </p:nvSpPr>
        <p:spPr bwMode="auto">
          <a:xfrm>
            <a:off x="6539433" y="1493491"/>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_</a:t>
            </a:r>
          </a:p>
        </p:txBody>
      </p:sp>
      <p:sp>
        <p:nvSpPr>
          <p:cNvPr id="14" name="Rectangle 13"/>
          <p:cNvSpPr/>
          <p:nvPr/>
        </p:nvSpPr>
        <p:spPr>
          <a:xfrm>
            <a:off x="6263208" y="3985152"/>
            <a:ext cx="2592288" cy="923330"/>
          </a:xfrm>
          <a:prstGeom prst="rect">
            <a:avLst/>
          </a:prstGeom>
        </p:spPr>
        <p:txBody>
          <a:bodyPr wrap="square">
            <a:spAutoFit/>
          </a:bodyPr>
          <a:lstStyle/>
          <a:p>
            <a:r>
              <a:rPr lang="fr-FR" dirty="0" smtClean="0">
                <a:solidFill>
                  <a:srgbClr val="FF0000"/>
                </a:solidFill>
              </a:rPr>
              <a:t>Asymétrie = 0.69±0.03</a:t>
            </a:r>
          </a:p>
          <a:p>
            <a:r>
              <a:rPr lang="fr-FR" dirty="0" smtClean="0">
                <a:solidFill>
                  <a:srgbClr val="FF0000"/>
                </a:solidFill>
              </a:rPr>
              <a:t>En accord avec le modèle CKM !!</a:t>
            </a:r>
            <a:endParaRPr lang="fr-FR" dirty="0">
              <a:solidFill>
                <a:srgbClr val="FF0000"/>
              </a:solidFill>
            </a:endParaRPr>
          </a:p>
        </p:txBody>
      </p:sp>
      <p:pic>
        <p:nvPicPr>
          <p:cNvPr id="15" name="Picture 7" descr="box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3208" y="2132856"/>
            <a:ext cx="2412546" cy="1019726"/>
          </a:xfrm>
          <a:prstGeom prst="rect">
            <a:avLst/>
          </a:prstGeom>
          <a:noFill/>
          <a:extLst>
            <a:ext uri="{909E8E84-426E-40DD-AFC4-6F175D3DCCD1}">
              <a14:hiddenFill xmlns:a14="http://schemas.microsoft.com/office/drawing/2010/main">
                <a:solidFill>
                  <a:srgbClr val="FFFFFF"/>
                </a:solidFill>
              </a14:hiddenFill>
            </a:ext>
          </a:extLst>
        </p:spPr>
      </p:pic>
      <p:pic>
        <p:nvPicPr>
          <p:cNvPr id="292868" name="Picture 4" descr="http://www.slac.stanford.edu/BFROOT/www/Images/approved_images/Babar_with_banner.jpg"/>
          <p:cNvPicPr>
            <a:picLocks noChangeAspect="1" noChangeArrowheads="1"/>
          </p:cNvPicPr>
          <p:nvPr/>
        </p:nvPicPr>
        <p:blipFill rotWithShape="1">
          <a:blip r:embed="rId4">
            <a:extLst>
              <a:ext uri="{28A0092B-C50C-407E-A947-70E740481C1C}">
                <a14:useLocalDpi xmlns:a14="http://schemas.microsoft.com/office/drawing/2010/main" val="0"/>
              </a:ext>
            </a:extLst>
          </a:blip>
          <a:srcRect r="76943"/>
          <a:stretch/>
        </p:blipFill>
        <p:spPr bwMode="auto">
          <a:xfrm>
            <a:off x="292308" y="3356992"/>
            <a:ext cx="681211" cy="1089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3528" y="5517232"/>
            <a:ext cx="8531968" cy="1200329"/>
          </a:xfrm>
          <a:prstGeom prst="rect">
            <a:avLst/>
          </a:prstGeom>
        </p:spPr>
        <p:txBody>
          <a:bodyPr wrap="square">
            <a:spAutoFit/>
          </a:bodyPr>
          <a:lstStyle/>
          <a:p>
            <a:pPr marL="285750" indent="-285750">
              <a:buFont typeface="Arial" panose="020B0604020202020204" pitchFamily="34" charset="0"/>
              <a:buChar char="•"/>
            </a:pPr>
            <a:r>
              <a:rPr lang="fr-FR" dirty="0"/>
              <a:t>Mais elle n’est pas suffisante pour expliquer l’asymétrie matière antimatière de l’univers </a:t>
            </a:r>
            <a:r>
              <a:rPr lang="fr-FR" dirty="0">
                <a:sym typeface="Wingdings" pitchFamily="2" charset="2"/>
              </a:rPr>
              <a:t></a:t>
            </a:r>
            <a:endParaRPr lang="fr-FR" dirty="0"/>
          </a:p>
          <a:p>
            <a:pPr marL="285750" indent="-285750">
              <a:buFont typeface="Arial" panose="020B0604020202020204" pitchFamily="34" charset="0"/>
              <a:buChar char="•"/>
            </a:pPr>
            <a:r>
              <a:rPr lang="fr-FR" dirty="0"/>
              <a:t>Peut être trouvera-t-on d’autres sources de violation de CP avec les mésons B que le modèle CKM…</a:t>
            </a:r>
          </a:p>
        </p:txBody>
      </p:sp>
    </p:spTree>
    <p:extLst>
      <p:ext uri="{BB962C8B-B14F-4D97-AF65-F5344CB8AC3E}">
        <p14:creationId xmlns:p14="http://schemas.microsoft.com/office/powerpoint/2010/main" val="30044660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3"/>
          <p:cNvSpPr>
            <a:spLocks noGrp="1"/>
          </p:cNvSpPr>
          <p:nvPr>
            <p:ph type="sldNum" sz="quarter" idx="10"/>
          </p:nvPr>
        </p:nvSpPr>
        <p:spPr/>
        <p:txBody>
          <a:bodyPr/>
          <a:lstStyle/>
          <a:p>
            <a:fld id="{192B9704-8785-434F-B78C-A8003DBC248D}" type="slidenum">
              <a:rPr lang="fr-FR"/>
              <a:pPr/>
              <a:t>22</a:t>
            </a:fld>
            <a:endParaRPr lang="fr-FR"/>
          </a:p>
        </p:txBody>
      </p:sp>
      <p:pic>
        <p:nvPicPr>
          <p:cNvPr id="242690" name="Picture 2" descr="LEPview"/>
          <p:cNvPicPr>
            <a:picLocks noChangeAspect="1" noChangeArrowheads="1"/>
          </p:cNvPicPr>
          <p:nvPr/>
        </p:nvPicPr>
        <p:blipFill>
          <a:blip r:embed="rId2">
            <a:extLst>
              <a:ext uri="{28A0092B-C50C-407E-A947-70E740481C1C}">
                <a14:useLocalDpi xmlns:a14="http://schemas.microsoft.com/office/drawing/2010/main" val="0"/>
              </a:ext>
            </a:extLst>
          </a:blip>
          <a:srcRect t="12112"/>
          <a:stretch>
            <a:fillRect/>
          </a:stretch>
        </p:blipFill>
        <p:spPr bwMode="auto">
          <a:xfrm>
            <a:off x="0" y="1628775"/>
            <a:ext cx="9144000" cy="5229225"/>
          </a:xfrm>
          <a:prstGeom prst="rect">
            <a:avLst/>
          </a:prstGeom>
          <a:noFill/>
          <a:extLst>
            <a:ext uri="{909E8E84-426E-40DD-AFC4-6F175D3DCCD1}">
              <a14:hiddenFill xmlns:a14="http://schemas.microsoft.com/office/drawing/2010/main">
                <a:solidFill>
                  <a:srgbClr val="FFFFFF"/>
                </a:solidFill>
              </a14:hiddenFill>
            </a:ext>
          </a:extLst>
        </p:spPr>
      </p:pic>
      <p:sp>
        <p:nvSpPr>
          <p:cNvPr id="242691" name="Rectangle 3"/>
          <p:cNvSpPr>
            <a:spLocks noGrp="1" noChangeArrowheads="1"/>
          </p:cNvSpPr>
          <p:nvPr>
            <p:ph type="title"/>
          </p:nvPr>
        </p:nvSpPr>
        <p:spPr/>
        <p:txBody>
          <a:bodyPr/>
          <a:lstStyle/>
          <a:p>
            <a:r>
              <a:rPr lang="fr-FR" sz="2800"/>
              <a:t>Le Large Hadron Collider (LHC)</a:t>
            </a:r>
          </a:p>
        </p:txBody>
      </p:sp>
      <p:sp>
        <p:nvSpPr>
          <p:cNvPr id="242692" name="Rectangle 4"/>
          <p:cNvSpPr>
            <a:spLocks noGrp="1" noChangeArrowheads="1"/>
          </p:cNvSpPr>
          <p:nvPr>
            <p:ph type="body" idx="1"/>
          </p:nvPr>
        </p:nvSpPr>
        <p:spPr>
          <a:xfrm>
            <a:off x="609600" y="1114425"/>
            <a:ext cx="7772400" cy="4114800"/>
          </a:xfrm>
        </p:spPr>
        <p:txBody>
          <a:bodyPr/>
          <a:lstStyle/>
          <a:p>
            <a:r>
              <a:rPr lang="fr-FR"/>
              <a:t>Le plus grand et le plus complexe instrument scientifique au monde</a:t>
            </a:r>
          </a:p>
        </p:txBody>
      </p:sp>
      <p:sp>
        <p:nvSpPr>
          <p:cNvPr id="242693" name="Text Box 5"/>
          <p:cNvSpPr txBox="1">
            <a:spLocks noChangeArrowheads="1"/>
          </p:cNvSpPr>
          <p:nvPr/>
        </p:nvSpPr>
        <p:spPr bwMode="auto">
          <a:xfrm>
            <a:off x="8027988" y="3810000"/>
            <a:ext cx="762000" cy="33972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838" tIns="47625" rIns="96838" bIns="47625">
            <a:spAutoFit/>
          </a:bodyPr>
          <a:lstStyle/>
          <a:p>
            <a:pPr algn="ctr" eaLnBrk="0" hangingPunct="0">
              <a:spcBef>
                <a:spcPct val="50000"/>
              </a:spcBef>
            </a:pPr>
            <a:r>
              <a:rPr lang="en-GB" sz="1600" b="1">
                <a:solidFill>
                  <a:srgbClr val="FFFF00"/>
                </a:solidFill>
              </a:rPr>
              <a:t>LHCb</a:t>
            </a:r>
          </a:p>
        </p:txBody>
      </p:sp>
      <p:sp>
        <p:nvSpPr>
          <p:cNvPr id="242694" name="Text Box 6"/>
          <p:cNvSpPr txBox="1">
            <a:spLocks noChangeArrowheads="1"/>
          </p:cNvSpPr>
          <p:nvPr/>
        </p:nvSpPr>
        <p:spPr bwMode="auto">
          <a:xfrm>
            <a:off x="5605463" y="5013325"/>
            <a:ext cx="838200" cy="33972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838" tIns="47625" rIns="96838" bIns="47625">
            <a:spAutoFit/>
          </a:bodyPr>
          <a:lstStyle/>
          <a:p>
            <a:pPr algn="ctr" eaLnBrk="0" hangingPunct="0">
              <a:spcBef>
                <a:spcPct val="50000"/>
              </a:spcBef>
            </a:pPr>
            <a:r>
              <a:rPr lang="en-GB" sz="1600" b="1">
                <a:solidFill>
                  <a:srgbClr val="FFFF00"/>
                </a:solidFill>
              </a:rPr>
              <a:t>Atlas</a:t>
            </a:r>
          </a:p>
        </p:txBody>
      </p:sp>
      <p:sp>
        <p:nvSpPr>
          <p:cNvPr id="242695" name="Text Box 7"/>
          <p:cNvSpPr txBox="1">
            <a:spLocks noChangeArrowheads="1"/>
          </p:cNvSpPr>
          <p:nvPr/>
        </p:nvSpPr>
        <p:spPr bwMode="auto">
          <a:xfrm>
            <a:off x="3348038" y="2297113"/>
            <a:ext cx="838200" cy="33972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838" tIns="47625" rIns="96838" bIns="47625">
            <a:spAutoFit/>
          </a:bodyPr>
          <a:lstStyle/>
          <a:p>
            <a:pPr algn="ctr" eaLnBrk="0" hangingPunct="0">
              <a:spcBef>
                <a:spcPct val="50000"/>
              </a:spcBef>
            </a:pPr>
            <a:r>
              <a:rPr lang="en-GB" sz="1600" b="1">
                <a:solidFill>
                  <a:srgbClr val="FFFF00"/>
                </a:solidFill>
              </a:rPr>
              <a:t>CMS</a:t>
            </a:r>
          </a:p>
        </p:txBody>
      </p:sp>
      <p:sp>
        <p:nvSpPr>
          <p:cNvPr id="242696" name="Text Box 8"/>
          <p:cNvSpPr txBox="1">
            <a:spLocks noChangeArrowheads="1"/>
          </p:cNvSpPr>
          <p:nvPr/>
        </p:nvSpPr>
        <p:spPr bwMode="auto">
          <a:xfrm>
            <a:off x="2078038" y="5394325"/>
            <a:ext cx="838200" cy="33972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838" tIns="47625" rIns="96838" bIns="47625">
            <a:spAutoFit/>
          </a:bodyPr>
          <a:lstStyle/>
          <a:p>
            <a:pPr algn="ctr" eaLnBrk="0" hangingPunct="0">
              <a:spcBef>
                <a:spcPct val="50000"/>
              </a:spcBef>
            </a:pPr>
            <a:r>
              <a:rPr lang="en-GB" sz="1600" b="1">
                <a:solidFill>
                  <a:srgbClr val="FFFF00"/>
                </a:solidFill>
              </a:rPr>
              <a:t>Alice</a:t>
            </a:r>
          </a:p>
        </p:txBody>
      </p:sp>
      <p:sp>
        <p:nvSpPr>
          <p:cNvPr id="242697" name="AutoShape 9"/>
          <p:cNvSpPr>
            <a:spLocks noChangeArrowheads="1"/>
          </p:cNvSpPr>
          <p:nvPr/>
        </p:nvSpPr>
        <p:spPr bwMode="auto">
          <a:xfrm>
            <a:off x="2438400" y="5292725"/>
            <a:ext cx="152400" cy="152400"/>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6838" tIns="47625" rIns="96838" bIns="47625" anchor="ctr">
            <a:spAutoFit/>
          </a:bodyPr>
          <a:lstStyle/>
          <a:p>
            <a:endParaRPr lang="fr-FR"/>
          </a:p>
        </p:txBody>
      </p:sp>
      <p:sp>
        <p:nvSpPr>
          <p:cNvPr id="242698" name="AutoShape 10"/>
          <p:cNvSpPr>
            <a:spLocks noChangeArrowheads="1"/>
          </p:cNvSpPr>
          <p:nvPr/>
        </p:nvSpPr>
        <p:spPr bwMode="auto">
          <a:xfrm>
            <a:off x="7924800" y="3886200"/>
            <a:ext cx="152400" cy="152400"/>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6838" tIns="47625" rIns="96838" bIns="47625" anchor="ctr">
            <a:spAutoFit/>
          </a:bodyPr>
          <a:lstStyle/>
          <a:p>
            <a:endParaRPr lang="fr-FR"/>
          </a:p>
        </p:txBody>
      </p:sp>
      <p:sp>
        <p:nvSpPr>
          <p:cNvPr id="242699" name="AutoShape 11"/>
          <p:cNvSpPr>
            <a:spLocks noChangeArrowheads="1"/>
          </p:cNvSpPr>
          <p:nvPr/>
        </p:nvSpPr>
        <p:spPr bwMode="auto">
          <a:xfrm>
            <a:off x="3657600" y="2628900"/>
            <a:ext cx="152400" cy="152400"/>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6838" tIns="47625" rIns="96838" bIns="47625" anchor="ctr">
            <a:spAutoFit/>
          </a:bodyPr>
          <a:lstStyle/>
          <a:p>
            <a:endParaRPr lang="fr-FR"/>
          </a:p>
        </p:txBody>
      </p:sp>
      <p:sp>
        <p:nvSpPr>
          <p:cNvPr id="242700" name="AutoShape 12"/>
          <p:cNvSpPr>
            <a:spLocks noChangeArrowheads="1"/>
          </p:cNvSpPr>
          <p:nvPr/>
        </p:nvSpPr>
        <p:spPr bwMode="auto">
          <a:xfrm>
            <a:off x="5943600" y="5292725"/>
            <a:ext cx="152400" cy="152400"/>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6838" tIns="47625" rIns="96838" bIns="47625" anchor="ctr">
            <a:spAutoFit/>
          </a:bodyPr>
          <a:lstStyle/>
          <a:p>
            <a:endParaRPr lang="fr-FR"/>
          </a:p>
        </p:txBody>
      </p:sp>
      <p:sp>
        <p:nvSpPr>
          <p:cNvPr id="242701" name="Text Box 13"/>
          <p:cNvSpPr txBox="1">
            <a:spLocks noChangeArrowheads="1"/>
          </p:cNvSpPr>
          <p:nvPr/>
        </p:nvSpPr>
        <p:spPr bwMode="auto">
          <a:xfrm>
            <a:off x="34925" y="1712913"/>
            <a:ext cx="604837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b="1">
                <a:solidFill>
                  <a:schemeClr val="bg1"/>
                </a:solidFill>
              </a:rPr>
              <a:t>Collisionneur proton-proton, énergie de 7 TeV + 7TeV</a:t>
            </a:r>
          </a:p>
          <a:p>
            <a:pPr>
              <a:spcBef>
                <a:spcPct val="50000"/>
              </a:spcBef>
            </a:pPr>
            <a:r>
              <a:rPr lang="fr-FR" b="1">
                <a:solidFill>
                  <a:schemeClr val="bg1"/>
                </a:solidFill>
              </a:rPr>
              <a:t>27 km de circonférence</a:t>
            </a:r>
          </a:p>
        </p:txBody>
      </p:sp>
      <p:sp>
        <p:nvSpPr>
          <p:cNvPr id="242702" name="Text Box 14"/>
          <p:cNvSpPr txBox="1">
            <a:spLocks noChangeArrowheads="1"/>
          </p:cNvSpPr>
          <p:nvPr/>
        </p:nvSpPr>
        <p:spPr bwMode="auto">
          <a:xfrm>
            <a:off x="107950" y="5876925"/>
            <a:ext cx="604837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b="1">
              <a:solidFill>
                <a:schemeClr val="bg1"/>
              </a:solidFill>
            </a:endParaRPr>
          </a:p>
          <a:p>
            <a:pPr>
              <a:spcBef>
                <a:spcPct val="50000"/>
              </a:spcBef>
            </a:pPr>
            <a:r>
              <a:rPr lang="fr-FR" b="1">
                <a:solidFill>
                  <a:schemeClr val="bg1"/>
                </a:solidFill>
              </a:rPr>
              <a:t>Profondeur: 50 à 175 m</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détecteur </a:t>
            </a:r>
            <a:r>
              <a:rPr lang="fr-FR" dirty="0" err="1" smtClean="0"/>
              <a:t>LHCb</a:t>
            </a:r>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23</a:t>
            </a:fld>
            <a:endParaRPr lang="fr-F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924" y="1412776"/>
            <a:ext cx="6840950" cy="4065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lèche gauche 5"/>
          <p:cNvSpPr/>
          <p:nvPr/>
        </p:nvSpPr>
        <p:spPr>
          <a:xfrm>
            <a:off x="1883315" y="3598906"/>
            <a:ext cx="576080" cy="12116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gauche 6"/>
          <p:cNvSpPr/>
          <p:nvPr/>
        </p:nvSpPr>
        <p:spPr>
          <a:xfrm rot="10800000">
            <a:off x="1146791" y="3600179"/>
            <a:ext cx="576080" cy="12116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833884" y="3454827"/>
            <a:ext cx="312907" cy="369332"/>
          </a:xfrm>
          <a:prstGeom prst="rect">
            <a:avLst/>
          </a:prstGeom>
        </p:spPr>
        <p:txBody>
          <a:bodyPr wrap="square">
            <a:spAutoFit/>
          </a:bodyPr>
          <a:lstStyle/>
          <a:p>
            <a:r>
              <a:rPr lang="fr-FR" dirty="0">
                <a:solidFill>
                  <a:srgbClr val="FF0000"/>
                </a:solidFill>
              </a:rPr>
              <a:t>p</a:t>
            </a:r>
            <a:endParaRPr lang="fr-FR" dirty="0"/>
          </a:p>
        </p:txBody>
      </p:sp>
      <p:sp>
        <p:nvSpPr>
          <p:cNvPr id="9" name="Rectangle 8"/>
          <p:cNvSpPr/>
          <p:nvPr/>
        </p:nvSpPr>
        <p:spPr>
          <a:xfrm>
            <a:off x="2082921" y="3629735"/>
            <a:ext cx="312907" cy="369332"/>
          </a:xfrm>
          <a:prstGeom prst="rect">
            <a:avLst/>
          </a:prstGeom>
        </p:spPr>
        <p:txBody>
          <a:bodyPr wrap="square">
            <a:spAutoFit/>
          </a:bodyPr>
          <a:lstStyle/>
          <a:p>
            <a:r>
              <a:rPr lang="fr-FR" dirty="0">
                <a:solidFill>
                  <a:srgbClr val="FF0000"/>
                </a:solidFill>
              </a:rPr>
              <a:t>p</a:t>
            </a:r>
            <a:endParaRPr lang="fr-FR" dirty="0"/>
          </a:p>
        </p:txBody>
      </p:sp>
      <p:sp>
        <p:nvSpPr>
          <p:cNvPr id="10" name="Rectangle 9"/>
          <p:cNvSpPr/>
          <p:nvPr/>
        </p:nvSpPr>
        <p:spPr>
          <a:xfrm>
            <a:off x="1900010" y="5805264"/>
            <a:ext cx="6200382" cy="646331"/>
          </a:xfrm>
          <a:prstGeom prst="rect">
            <a:avLst/>
          </a:prstGeom>
        </p:spPr>
        <p:txBody>
          <a:bodyPr wrap="square">
            <a:spAutoFit/>
          </a:bodyPr>
          <a:lstStyle/>
          <a:p>
            <a:r>
              <a:rPr lang="fr-FR" dirty="0" smtClean="0"/>
              <a:t>Environ 220 </a:t>
            </a:r>
            <a:r>
              <a:rPr lang="fr-FR" dirty="0"/>
              <a:t>x10</a:t>
            </a:r>
            <a:r>
              <a:rPr lang="fr-FR" baseline="30000" dirty="0"/>
              <a:t>9</a:t>
            </a:r>
            <a:r>
              <a:rPr lang="fr-FR" dirty="0"/>
              <a:t> </a:t>
            </a:r>
            <a:r>
              <a:rPr lang="fr-FR" dirty="0" smtClean="0"/>
              <a:t>de paires </a:t>
            </a:r>
            <a:r>
              <a:rPr lang="fr-FR" dirty="0" err="1" smtClean="0"/>
              <a:t>bb</a:t>
            </a:r>
            <a:r>
              <a:rPr lang="fr-FR" dirty="0" smtClean="0"/>
              <a:t> enregistrées en 2 ans de prise de donnée !</a:t>
            </a:r>
            <a:endParaRPr lang="fr-FR" dirty="0"/>
          </a:p>
        </p:txBody>
      </p:sp>
    </p:spTree>
    <p:extLst>
      <p:ext uri="{BB962C8B-B14F-4D97-AF65-F5344CB8AC3E}">
        <p14:creationId xmlns:p14="http://schemas.microsoft.com/office/powerpoint/2010/main" val="24241856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912 physiciens de 17 pays</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24</a:t>
            </a:fld>
            <a:endParaRPr lang="fr-FR"/>
          </a:p>
        </p:txBody>
      </p:sp>
      <p:pic>
        <p:nvPicPr>
          <p:cNvPr id="5" name="Picture 5" descr="le-lhc-decouvre-des-etats-exci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709613"/>
            <a:ext cx="9036050" cy="58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89825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LHCb</a:t>
            </a:r>
            <a:r>
              <a:rPr lang="fr-FR" dirty="0"/>
              <a:t> </a:t>
            </a:r>
            <a:r>
              <a:rPr lang="fr-FR" dirty="0" smtClean="0"/>
              <a:t>vs usines à B</a:t>
            </a:r>
            <a:endParaRPr lang="fr-FR" dirty="0"/>
          </a:p>
        </p:txBody>
      </p:sp>
      <p:sp>
        <p:nvSpPr>
          <p:cNvPr id="3" name="Espace réservé du contenu 2"/>
          <p:cNvSpPr>
            <a:spLocks noGrp="1"/>
          </p:cNvSpPr>
          <p:nvPr>
            <p:ph idx="1"/>
          </p:nvPr>
        </p:nvSpPr>
        <p:spPr/>
        <p:txBody>
          <a:bodyPr/>
          <a:lstStyle/>
          <a:p>
            <a:endParaRPr lang="fr-FR" dirty="0"/>
          </a:p>
        </p:txBody>
      </p:sp>
      <p:pic>
        <p:nvPicPr>
          <p:cNvPr id="7" name="Picture 46"/>
          <p:cNvPicPr>
            <a:picLocks noChangeAspect="1" noChangeArrowheads="1"/>
          </p:cNvPicPr>
          <p:nvPr/>
        </p:nvPicPr>
        <p:blipFill>
          <a:blip r:embed="rId2">
            <a:extLst>
              <a:ext uri="{28A0092B-C50C-407E-A947-70E740481C1C}">
                <a14:useLocalDpi xmlns:a14="http://schemas.microsoft.com/office/drawing/2010/main" val="0"/>
              </a:ext>
            </a:extLst>
          </a:blip>
          <a:srcRect t="24498" b="19711"/>
          <a:stretch>
            <a:fillRect/>
          </a:stretch>
        </p:blipFill>
        <p:spPr bwMode="auto">
          <a:xfrm>
            <a:off x="4716020" y="1628750"/>
            <a:ext cx="4327451" cy="3417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http://lhcb-reconstruction.web.cern.ch/lhcb-reconstruction/Panoramix/PRplots/2011/93593_1179897868_3.jpg"/>
          <p:cNvPicPr>
            <a:picLocks noChangeAspect="1" noChangeArrowheads="1"/>
          </p:cNvPicPr>
          <p:nvPr/>
        </p:nvPicPr>
        <p:blipFill rotWithShape="1">
          <a:blip r:embed="rId3">
            <a:extLst>
              <a:ext uri="{28A0092B-C50C-407E-A947-70E740481C1C}">
                <a14:useLocalDpi xmlns:a14="http://schemas.microsoft.com/office/drawing/2010/main" val="0"/>
              </a:ext>
            </a:extLst>
          </a:blip>
          <a:srcRect l="2702" t="8547" r="51979" b="47362"/>
          <a:stretch/>
        </p:blipFill>
        <p:spPr bwMode="auto">
          <a:xfrm rot="16200000">
            <a:off x="-277708" y="2291196"/>
            <a:ext cx="5450823" cy="295240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eur droit 8"/>
          <p:cNvCxnSpPr/>
          <p:nvPr/>
        </p:nvCxnSpPr>
        <p:spPr>
          <a:xfrm>
            <a:off x="4572000" y="836640"/>
            <a:ext cx="0" cy="5688790"/>
          </a:xfrm>
          <a:prstGeom prst="line">
            <a:avLst/>
          </a:prstGeom>
          <a:ln w="571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3975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Violation de CP à </a:t>
            </a:r>
            <a:r>
              <a:rPr lang="fr-FR" dirty="0" err="1" smtClean="0"/>
              <a:t>LHCb</a:t>
            </a:r>
            <a:endParaRPr lang="fr-FR" dirty="0"/>
          </a:p>
        </p:txBody>
      </p:sp>
      <p:sp>
        <p:nvSpPr>
          <p:cNvPr id="3" name="Espace réservé du contenu 2"/>
          <p:cNvSpPr>
            <a:spLocks noGrp="1"/>
          </p:cNvSpPr>
          <p:nvPr>
            <p:ph idx="1"/>
          </p:nvPr>
        </p:nvSpPr>
        <p:spPr/>
        <p:txBody>
          <a:bodyPr/>
          <a:lstStyle/>
          <a:p>
            <a:r>
              <a:rPr lang="fr-FR" dirty="0" smtClean="0"/>
              <a:t>Les usines à B ont étudié principalement les B</a:t>
            </a:r>
            <a:r>
              <a:rPr lang="fr-FR" baseline="30000" dirty="0" smtClean="0"/>
              <a:t>0</a:t>
            </a:r>
            <a:r>
              <a:rPr lang="fr-FR" dirty="0" smtClean="0"/>
              <a:t> (bd) et B</a:t>
            </a:r>
            <a:r>
              <a:rPr lang="fr-FR" baseline="30000" dirty="0" smtClean="0"/>
              <a:t>+  </a:t>
            </a:r>
            <a:r>
              <a:rPr lang="fr-FR" dirty="0" smtClean="0"/>
              <a:t>(bu)</a:t>
            </a:r>
          </a:p>
          <a:p>
            <a:r>
              <a:rPr lang="fr-FR" dirty="0" err="1" smtClean="0"/>
              <a:t>LHCb</a:t>
            </a:r>
            <a:r>
              <a:rPr lang="fr-FR" dirty="0" smtClean="0"/>
              <a:t> a le plus grand échantillon de B au monde, et surtout de B</a:t>
            </a:r>
            <a:r>
              <a:rPr lang="fr-FR" baseline="-25000" dirty="0" smtClean="0"/>
              <a:t>s  </a:t>
            </a:r>
            <a:r>
              <a:rPr lang="fr-FR" dirty="0" smtClean="0"/>
              <a:t>(bs) !</a:t>
            </a:r>
          </a:p>
          <a:p>
            <a:r>
              <a:rPr lang="fr-FR" dirty="0" smtClean="0"/>
              <a:t>On étudie toutes les asymétries CP possible…</a:t>
            </a:r>
          </a:p>
          <a:p>
            <a:r>
              <a:rPr lang="fr-FR" dirty="0"/>
              <a:t>On doit faire attention aux autres sources d’asymétrie</a:t>
            </a:r>
            <a:r>
              <a:rPr lang="fr-FR" dirty="0" smtClean="0"/>
              <a:t>!</a:t>
            </a:r>
          </a:p>
          <a:p>
            <a:endParaRPr lang="fr-FR" dirty="0"/>
          </a:p>
          <a:p>
            <a:r>
              <a:rPr lang="fr-FR" dirty="0" smtClean="0"/>
              <a:t>Par exemple: l’efficacité de voir un K</a:t>
            </a:r>
            <a:r>
              <a:rPr lang="fr-FR" baseline="30000" dirty="0" smtClean="0"/>
              <a:t>+</a:t>
            </a:r>
            <a:r>
              <a:rPr lang="fr-FR" dirty="0" smtClean="0"/>
              <a:t> n’est pas la même qu’un K</a:t>
            </a:r>
            <a:r>
              <a:rPr lang="fr-FR" baseline="30000" dirty="0" smtClean="0"/>
              <a:t>-</a:t>
            </a:r>
          </a:p>
          <a:p>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26</a:t>
            </a:fld>
            <a:endParaRPr lang="fr-FR"/>
          </a:p>
        </p:txBody>
      </p:sp>
      <p:pic>
        <p:nvPicPr>
          <p:cNvPr id="293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7" y="3861048"/>
            <a:ext cx="7019925"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20322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smtClean="0"/>
              <a:t>Première observation de violation de CP dans le B</a:t>
            </a:r>
            <a:r>
              <a:rPr lang="fr-FR" sz="2400" baseline="-25000" dirty="0" smtClean="0"/>
              <a:t>s</a:t>
            </a:r>
            <a:endParaRPr lang="fr-FR" sz="2400" baseline="-25000"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27</a:t>
            </a:fld>
            <a:endParaRPr lang="fr-FR"/>
          </a:p>
        </p:txBody>
      </p:sp>
      <p:pic>
        <p:nvPicPr>
          <p:cNvPr id="290818" name="Picture 2" descr="http://lhcb-public.web.cern.ch/lhcb-public/Images2013/cpv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484784"/>
            <a:ext cx="6624736" cy="48944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2171254" y="1129941"/>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000000"/>
                </a:solidFill>
              </a:rPr>
              <a:t>B</a:t>
            </a:r>
            <a:r>
              <a:rPr lang="en-US" baseline="30000" dirty="0">
                <a:solidFill>
                  <a:srgbClr val="000000"/>
                </a:solidFill>
              </a:rPr>
              <a:t>0</a:t>
            </a:r>
            <a:r>
              <a:rPr lang="en-US" dirty="0">
                <a:solidFill>
                  <a:srgbClr val="000000"/>
                </a:solidFill>
              </a:rPr>
              <a:t>→</a:t>
            </a:r>
            <a:r>
              <a:rPr lang="en-US" dirty="0">
                <a:solidFill>
                  <a:srgbClr val="000000"/>
                </a:solidFill>
                <a:sym typeface="Symbol" pitchFamily="18" charset="2"/>
              </a:rPr>
              <a:t>K</a:t>
            </a:r>
            <a:r>
              <a:rPr lang="en-US" baseline="30000" dirty="0">
                <a:solidFill>
                  <a:srgbClr val="000000"/>
                </a:solidFill>
                <a:sym typeface="Symbol" pitchFamily="18" charset="2"/>
              </a:rPr>
              <a:t>+</a:t>
            </a:r>
            <a:r>
              <a:rPr lang="el-GR" dirty="0">
                <a:solidFill>
                  <a:srgbClr val="000000"/>
                </a:solidFill>
                <a:cs typeface="Arial" pitchFamily="34" charset="0"/>
                <a:sym typeface="Symbol" pitchFamily="18" charset="2"/>
              </a:rPr>
              <a:t>π</a:t>
            </a:r>
            <a:r>
              <a:rPr lang="en-US" baseline="30000" dirty="0">
                <a:solidFill>
                  <a:srgbClr val="000000"/>
                </a:solidFill>
              </a:rPr>
              <a:t>-</a:t>
            </a:r>
            <a:endParaRPr lang="fr-FR" baseline="30000" dirty="0">
              <a:solidFill>
                <a:srgbClr val="000000"/>
              </a:solidFill>
            </a:endParaRPr>
          </a:p>
        </p:txBody>
      </p:sp>
      <p:sp>
        <p:nvSpPr>
          <p:cNvPr id="7" name="Rectangle 7"/>
          <p:cNvSpPr>
            <a:spLocks noChangeArrowheads="1"/>
          </p:cNvSpPr>
          <p:nvPr/>
        </p:nvSpPr>
        <p:spPr bwMode="auto">
          <a:xfrm>
            <a:off x="6444208" y="1105570"/>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00"/>
                </a:solidFill>
              </a:rPr>
              <a:t>B</a:t>
            </a:r>
            <a:r>
              <a:rPr lang="en-US" baseline="30000">
                <a:solidFill>
                  <a:srgbClr val="000000"/>
                </a:solidFill>
              </a:rPr>
              <a:t>0</a:t>
            </a:r>
            <a:r>
              <a:rPr lang="en-US">
                <a:solidFill>
                  <a:srgbClr val="000000"/>
                </a:solidFill>
              </a:rPr>
              <a:t>→</a:t>
            </a:r>
            <a:r>
              <a:rPr lang="en-US">
                <a:solidFill>
                  <a:srgbClr val="000000"/>
                </a:solidFill>
                <a:sym typeface="Symbol" pitchFamily="18" charset="2"/>
              </a:rPr>
              <a:t>K</a:t>
            </a:r>
            <a:r>
              <a:rPr lang="en-US" baseline="30000">
                <a:solidFill>
                  <a:srgbClr val="000000"/>
                </a:solidFill>
                <a:sym typeface="Symbol" pitchFamily="18" charset="2"/>
              </a:rPr>
              <a:t>-</a:t>
            </a:r>
            <a:r>
              <a:rPr lang="el-GR">
                <a:solidFill>
                  <a:srgbClr val="000000"/>
                </a:solidFill>
                <a:cs typeface="Arial" pitchFamily="34" charset="0"/>
                <a:sym typeface="Symbol" pitchFamily="18" charset="2"/>
              </a:rPr>
              <a:t>π</a:t>
            </a:r>
            <a:r>
              <a:rPr lang="en-US" baseline="30000">
                <a:solidFill>
                  <a:srgbClr val="000000"/>
                </a:solidFill>
              </a:rPr>
              <a:t>+</a:t>
            </a:r>
            <a:endParaRPr lang="fr-FR" baseline="30000">
              <a:solidFill>
                <a:srgbClr val="000000"/>
              </a:solidFill>
            </a:endParaRPr>
          </a:p>
        </p:txBody>
      </p:sp>
      <p:sp>
        <p:nvSpPr>
          <p:cNvPr id="8" name="Text Box 9"/>
          <p:cNvSpPr txBox="1">
            <a:spLocks noChangeArrowheads="1"/>
          </p:cNvSpPr>
          <p:nvPr/>
        </p:nvSpPr>
        <p:spPr bwMode="auto">
          <a:xfrm>
            <a:off x="6444208" y="908720"/>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dirty="0"/>
              <a:t>_</a:t>
            </a:r>
          </a:p>
        </p:txBody>
      </p:sp>
      <p:sp>
        <p:nvSpPr>
          <p:cNvPr id="9" name="Rectangle 14"/>
          <p:cNvSpPr>
            <a:spLocks noChangeArrowheads="1"/>
          </p:cNvSpPr>
          <p:nvPr/>
        </p:nvSpPr>
        <p:spPr bwMode="auto">
          <a:xfrm>
            <a:off x="2720529" y="3874964"/>
            <a:ext cx="10906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err="1">
                <a:solidFill>
                  <a:srgbClr val="000000"/>
                </a:solidFill>
              </a:rPr>
              <a:t>B</a:t>
            </a:r>
            <a:r>
              <a:rPr lang="en-US" baseline="-25000" dirty="0" err="1">
                <a:solidFill>
                  <a:srgbClr val="000000"/>
                </a:solidFill>
              </a:rPr>
              <a:t>s</a:t>
            </a:r>
            <a:r>
              <a:rPr lang="en-US" dirty="0" err="1">
                <a:solidFill>
                  <a:srgbClr val="000000"/>
                </a:solidFill>
              </a:rPr>
              <a:t>→</a:t>
            </a:r>
            <a:r>
              <a:rPr lang="en-US" dirty="0" err="1">
                <a:solidFill>
                  <a:srgbClr val="000000"/>
                </a:solidFill>
                <a:sym typeface="Symbol" pitchFamily="18" charset="2"/>
              </a:rPr>
              <a:t>K</a:t>
            </a:r>
            <a:r>
              <a:rPr lang="en-US" baseline="30000" dirty="0">
                <a:solidFill>
                  <a:srgbClr val="000000"/>
                </a:solidFill>
                <a:sym typeface="Symbol" pitchFamily="18" charset="2"/>
              </a:rPr>
              <a:t>-</a:t>
            </a:r>
            <a:r>
              <a:rPr lang="el-GR" dirty="0">
                <a:solidFill>
                  <a:srgbClr val="000000"/>
                </a:solidFill>
                <a:cs typeface="Arial" pitchFamily="34" charset="0"/>
                <a:sym typeface="Symbol" pitchFamily="18" charset="2"/>
              </a:rPr>
              <a:t>π</a:t>
            </a:r>
            <a:r>
              <a:rPr lang="en-US" baseline="30000" dirty="0">
                <a:solidFill>
                  <a:srgbClr val="000000"/>
                </a:solidFill>
              </a:rPr>
              <a:t>+</a:t>
            </a:r>
            <a:endParaRPr lang="fr-FR" baseline="30000" dirty="0">
              <a:solidFill>
                <a:srgbClr val="000000"/>
              </a:solidFill>
            </a:endParaRPr>
          </a:p>
        </p:txBody>
      </p:sp>
      <p:sp>
        <p:nvSpPr>
          <p:cNvPr id="10" name="Rectangle 15"/>
          <p:cNvSpPr>
            <a:spLocks noChangeArrowheads="1"/>
          </p:cNvSpPr>
          <p:nvPr/>
        </p:nvSpPr>
        <p:spPr bwMode="auto">
          <a:xfrm>
            <a:off x="6445474" y="3913858"/>
            <a:ext cx="1090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000000"/>
                </a:solidFill>
              </a:rPr>
              <a:t>B</a:t>
            </a:r>
            <a:r>
              <a:rPr lang="en-US" baseline="-25000">
                <a:solidFill>
                  <a:srgbClr val="000000"/>
                </a:solidFill>
              </a:rPr>
              <a:t>s</a:t>
            </a:r>
            <a:r>
              <a:rPr lang="en-US">
                <a:solidFill>
                  <a:srgbClr val="000000"/>
                </a:solidFill>
              </a:rPr>
              <a:t>→</a:t>
            </a:r>
            <a:r>
              <a:rPr lang="en-US">
                <a:solidFill>
                  <a:srgbClr val="000000"/>
                </a:solidFill>
                <a:sym typeface="Symbol" pitchFamily="18" charset="2"/>
              </a:rPr>
              <a:t>K</a:t>
            </a:r>
            <a:r>
              <a:rPr lang="en-US" baseline="30000">
                <a:solidFill>
                  <a:srgbClr val="000000"/>
                </a:solidFill>
                <a:sym typeface="Symbol" pitchFamily="18" charset="2"/>
              </a:rPr>
              <a:t>+</a:t>
            </a:r>
            <a:r>
              <a:rPr lang="el-GR">
                <a:solidFill>
                  <a:srgbClr val="000000"/>
                </a:solidFill>
                <a:cs typeface="Arial" pitchFamily="34" charset="0"/>
                <a:sym typeface="Symbol" pitchFamily="18" charset="2"/>
              </a:rPr>
              <a:t>π</a:t>
            </a:r>
            <a:r>
              <a:rPr lang="en-US" baseline="30000">
                <a:solidFill>
                  <a:srgbClr val="000000"/>
                </a:solidFill>
              </a:rPr>
              <a:t>-</a:t>
            </a:r>
            <a:endParaRPr lang="fr-FR" baseline="30000">
              <a:solidFill>
                <a:srgbClr val="000000"/>
              </a:solidFill>
            </a:endParaRPr>
          </a:p>
        </p:txBody>
      </p:sp>
      <p:sp>
        <p:nvSpPr>
          <p:cNvPr id="11" name="Text Box 16"/>
          <p:cNvSpPr txBox="1">
            <a:spLocks noChangeArrowheads="1"/>
          </p:cNvSpPr>
          <p:nvPr/>
        </p:nvSpPr>
        <p:spPr bwMode="auto">
          <a:xfrm>
            <a:off x="6454999" y="3721770"/>
            <a:ext cx="5762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_</a:t>
            </a:r>
          </a:p>
        </p:txBody>
      </p:sp>
      <p:sp>
        <p:nvSpPr>
          <p:cNvPr id="12" name="Rectangle 11"/>
          <p:cNvSpPr/>
          <p:nvPr/>
        </p:nvSpPr>
        <p:spPr>
          <a:xfrm rot="1759378">
            <a:off x="7824372" y="1972559"/>
            <a:ext cx="1206421" cy="369332"/>
          </a:xfrm>
          <a:prstGeom prst="rect">
            <a:avLst/>
          </a:prstGeom>
        </p:spPr>
        <p:txBody>
          <a:bodyPr wrap="none">
            <a:spAutoFit/>
          </a:bodyPr>
          <a:lstStyle/>
          <a:p>
            <a:r>
              <a:rPr lang="en-US" dirty="0" err="1" smtClean="0">
                <a:solidFill>
                  <a:srgbClr val="008000"/>
                </a:solidFill>
              </a:rPr>
              <a:t>Avril</a:t>
            </a:r>
            <a:r>
              <a:rPr lang="en-US" dirty="0" smtClean="0">
                <a:solidFill>
                  <a:srgbClr val="008000"/>
                </a:solidFill>
              </a:rPr>
              <a:t> 2013</a:t>
            </a:r>
            <a:endParaRPr lang="fr-FR" dirty="0">
              <a:solidFill>
                <a:srgbClr val="008000"/>
              </a:solidFill>
            </a:endParaRPr>
          </a:p>
        </p:txBody>
      </p:sp>
      <p:sp>
        <p:nvSpPr>
          <p:cNvPr id="14" name="Flèche courbée vers le bas 13"/>
          <p:cNvSpPr/>
          <p:nvPr/>
        </p:nvSpPr>
        <p:spPr>
          <a:xfrm>
            <a:off x="3540449" y="1021378"/>
            <a:ext cx="1584176" cy="432048"/>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Rectangle 14"/>
          <p:cNvSpPr/>
          <p:nvPr/>
        </p:nvSpPr>
        <p:spPr>
          <a:xfrm>
            <a:off x="4139952" y="1060604"/>
            <a:ext cx="505267" cy="369332"/>
          </a:xfrm>
          <a:prstGeom prst="rect">
            <a:avLst/>
          </a:prstGeom>
        </p:spPr>
        <p:txBody>
          <a:bodyPr wrap="none">
            <a:spAutoFit/>
          </a:bodyPr>
          <a:lstStyle/>
          <a:p>
            <a:r>
              <a:rPr lang="fr-FR" dirty="0" smtClean="0">
                <a:solidFill>
                  <a:srgbClr val="C00000"/>
                </a:solidFill>
              </a:rPr>
              <a:t>CP</a:t>
            </a:r>
            <a:endParaRPr lang="fr-FR" dirty="0">
              <a:solidFill>
                <a:srgbClr val="C00000"/>
              </a:solidFill>
            </a:endParaRPr>
          </a:p>
        </p:txBody>
      </p:sp>
      <p:sp>
        <p:nvSpPr>
          <p:cNvPr id="16" name="Rectangle 15"/>
          <p:cNvSpPr/>
          <p:nvPr/>
        </p:nvSpPr>
        <p:spPr>
          <a:xfrm>
            <a:off x="2401592" y="6372036"/>
            <a:ext cx="3959738" cy="369332"/>
          </a:xfrm>
          <a:prstGeom prst="rect">
            <a:avLst/>
          </a:prstGeom>
        </p:spPr>
        <p:txBody>
          <a:bodyPr wrap="none">
            <a:spAutoFit/>
          </a:bodyPr>
          <a:lstStyle/>
          <a:p>
            <a:r>
              <a:rPr lang="fr-FR" dirty="0">
                <a:solidFill>
                  <a:srgbClr val="FF0000"/>
                </a:solidFill>
              </a:rPr>
              <a:t>A</a:t>
            </a:r>
            <a:r>
              <a:rPr lang="fr-FR" baseline="-25000" dirty="0">
                <a:solidFill>
                  <a:srgbClr val="FF0000"/>
                </a:solidFill>
              </a:rPr>
              <a:t>CP</a:t>
            </a:r>
            <a:r>
              <a:rPr lang="fr-FR" dirty="0">
                <a:solidFill>
                  <a:srgbClr val="FF0000"/>
                </a:solidFill>
              </a:rPr>
              <a:t>(B</a:t>
            </a:r>
            <a:r>
              <a:rPr lang="fr-FR" baseline="30000" dirty="0">
                <a:solidFill>
                  <a:srgbClr val="FF0000"/>
                </a:solidFill>
              </a:rPr>
              <a:t>0</a:t>
            </a:r>
            <a:r>
              <a:rPr lang="fr-FR" baseline="-25000" dirty="0">
                <a:solidFill>
                  <a:srgbClr val="FF0000"/>
                </a:solidFill>
              </a:rPr>
              <a:t>s</a:t>
            </a:r>
            <a:r>
              <a:rPr lang="fr-FR" dirty="0">
                <a:solidFill>
                  <a:srgbClr val="FF0000"/>
                </a:solidFill>
              </a:rPr>
              <a:t>→K</a:t>
            </a:r>
            <a:r>
              <a:rPr lang="fr-FR" baseline="30000" dirty="0">
                <a:solidFill>
                  <a:srgbClr val="FF0000"/>
                </a:solidFill>
              </a:rPr>
              <a:t>-</a:t>
            </a:r>
            <a:r>
              <a:rPr lang="el-GR" dirty="0">
                <a:solidFill>
                  <a:srgbClr val="FF0000"/>
                </a:solidFill>
              </a:rPr>
              <a:t>π</a:t>
            </a:r>
            <a:r>
              <a:rPr lang="el-GR" baseline="30000" dirty="0">
                <a:solidFill>
                  <a:srgbClr val="FF0000"/>
                </a:solidFill>
              </a:rPr>
              <a:t>+</a:t>
            </a:r>
            <a:r>
              <a:rPr lang="el-GR" dirty="0">
                <a:solidFill>
                  <a:srgbClr val="FF0000"/>
                </a:solidFill>
              </a:rPr>
              <a:t>) = +0.27 ± 0.04 ± 0.01</a:t>
            </a:r>
            <a:endParaRPr lang="fr-FR" dirty="0">
              <a:solidFill>
                <a:srgbClr val="FF0000"/>
              </a:solidFill>
            </a:endParaRPr>
          </a:p>
        </p:txBody>
      </p:sp>
    </p:spTree>
    <p:extLst>
      <p:ext uri="{BB962C8B-B14F-4D97-AF65-F5344CB8AC3E}">
        <p14:creationId xmlns:p14="http://schemas.microsoft.com/office/powerpoint/2010/main" val="72003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Asymétrie </a:t>
            </a:r>
            <a:r>
              <a:rPr lang="fr-FR" dirty="0" err="1" smtClean="0"/>
              <a:t>semileptonique</a:t>
            </a:r>
            <a:r>
              <a:rPr lang="fr-FR" dirty="0" smtClean="0"/>
              <a:t> du B</a:t>
            </a:r>
            <a:r>
              <a:rPr lang="fr-FR" baseline="-25000" dirty="0" smtClean="0"/>
              <a:t>s</a:t>
            </a:r>
            <a:endParaRPr lang="fr-FR" baseline="-25000"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28</a:t>
            </a:fld>
            <a:endParaRPr lang="fr-FR"/>
          </a:p>
        </p:txBody>
      </p:sp>
      <p:pic>
        <p:nvPicPr>
          <p:cNvPr id="291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197722"/>
            <a:ext cx="4839686" cy="4543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300389" y="1196752"/>
            <a:ext cx="702436" cy="369332"/>
          </a:xfrm>
          <a:prstGeom prst="rect">
            <a:avLst/>
          </a:prstGeom>
        </p:spPr>
        <p:txBody>
          <a:bodyPr wrap="none">
            <a:spAutoFit/>
          </a:bodyPr>
          <a:lstStyle/>
          <a:p>
            <a:r>
              <a:rPr lang="en-US" dirty="0" smtClean="0"/>
              <a:t>D</a:t>
            </a:r>
            <a:r>
              <a:rPr lang="en-US" baseline="-25000" dirty="0" smtClean="0"/>
              <a:t>s</a:t>
            </a:r>
            <a:r>
              <a:rPr lang="en-US" baseline="30000" dirty="0" smtClean="0"/>
              <a:t>-</a:t>
            </a:r>
            <a:r>
              <a:rPr lang="en-US" dirty="0" smtClean="0"/>
              <a:t>µ</a:t>
            </a:r>
            <a:r>
              <a:rPr lang="en-US" baseline="30000" dirty="0" smtClean="0"/>
              <a:t>+</a:t>
            </a:r>
            <a:endParaRPr lang="fr-FR" baseline="30000" dirty="0">
              <a:latin typeface="Symbol" pitchFamily="18" charset="2"/>
            </a:endParaRPr>
          </a:p>
        </p:txBody>
      </p:sp>
      <p:cxnSp>
        <p:nvCxnSpPr>
          <p:cNvPr id="9" name="Connecteur droit 8"/>
          <p:cNvCxnSpPr/>
          <p:nvPr/>
        </p:nvCxnSpPr>
        <p:spPr>
          <a:xfrm>
            <a:off x="3300389" y="1566084"/>
            <a:ext cx="19884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067944" y="1209852"/>
            <a:ext cx="261610" cy="369332"/>
          </a:xfrm>
          <a:prstGeom prst="rect">
            <a:avLst/>
          </a:prstGeom>
        </p:spPr>
        <p:txBody>
          <a:bodyPr wrap="none">
            <a:spAutoFit/>
          </a:bodyPr>
          <a:lstStyle/>
          <a:p>
            <a:r>
              <a:rPr lang="fr-FR" dirty="0" smtClean="0"/>
              <a:t>-</a:t>
            </a:r>
            <a:endParaRPr lang="fr-FR" dirty="0"/>
          </a:p>
        </p:txBody>
      </p:sp>
      <p:sp>
        <p:nvSpPr>
          <p:cNvPr id="13" name="Rectangle 12"/>
          <p:cNvSpPr/>
          <p:nvPr/>
        </p:nvSpPr>
        <p:spPr>
          <a:xfrm>
            <a:off x="4067944" y="1611793"/>
            <a:ext cx="319318" cy="369332"/>
          </a:xfrm>
          <a:prstGeom prst="rect">
            <a:avLst/>
          </a:prstGeom>
        </p:spPr>
        <p:txBody>
          <a:bodyPr wrap="none">
            <a:spAutoFit/>
          </a:bodyPr>
          <a:lstStyle/>
          <a:p>
            <a:r>
              <a:rPr lang="fr-FR" dirty="0"/>
              <a:t>+</a:t>
            </a:r>
          </a:p>
        </p:txBody>
      </p:sp>
      <p:sp>
        <p:nvSpPr>
          <p:cNvPr id="14" name="Rectangle 13"/>
          <p:cNvSpPr/>
          <p:nvPr/>
        </p:nvSpPr>
        <p:spPr>
          <a:xfrm>
            <a:off x="4422372" y="1209852"/>
            <a:ext cx="702436" cy="369332"/>
          </a:xfrm>
          <a:prstGeom prst="rect">
            <a:avLst/>
          </a:prstGeom>
        </p:spPr>
        <p:txBody>
          <a:bodyPr wrap="none">
            <a:spAutoFit/>
          </a:bodyPr>
          <a:lstStyle/>
          <a:p>
            <a:r>
              <a:rPr lang="en-US" dirty="0" smtClean="0"/>
              <a:t>D</a:t>
            </a:r>
            <a:r>
              <a:rPr lang="en-US" baseline="-25000" dirty="0" smtClean="0"/>
              <a:t>s</a:t>
            </a:r>
            <a:r>
              <a:rPr lang="en-US" baseline="30000" dirty="0" smtClean="0"/>
              <a:t>+</a:t>
            </a:r>
            <a:r>
              <a:rPr lang="en-US" dirty="0" smtClean="0"/>
              <a:t>µ</a:t>
            </a:r>
            <a:r>
              <a:rPr lang="en-US" baseline="30000" dirty="0"/>
              <a:t>-</a:t>
            </a:r>
            <a:endParaRPr lang="fr-FR" baseline="30000" dirty="0">
              <a:latin typeface="Symbol" pitchFamily="18" charset="2"/>
            </a:endParaRPr>
          </a:p>
        </p:txBody>
      </p:sp>
      <p:sp>
        <p:nvSpPr>
          <p:cNvPr id="15" name="Rectangle 14"/>
          <p:cNvSpPr/>
          <p:nvPr/>
        </p:nvSpPr>
        <p:spPr>
          <a:xfrm>
            <a:off x="4427984" y="1610021"/>
            <a:ext cx="702436" cy="369332"/>
          </a:xfrm>
          <a:prstGeom prst="rect">
            <a:avLst/>
          </a:prstGeom>
        </p:spPr>
        <p:txBody>
          <a:bodyPr wrap="none">
            <a:spAutoFit/>
          </a:bodyPr>
          <a:lstStyle/>
          <a:p>
            <a:r>
              <a:rPr lang="en-US" dirty="0" smtClean="0"/>
              <a:t>D</a:t>
            </a:r>
            <a:r>
              <a:rPr lang="en-US" baseline="-25000" dirty="0" smtClean="0"/>
              <a:t>s</a:t>
            </a:r>
            <a:r>
              <a:rPr lang="en-US" baseline="30000" dirty="0" smtClean="0"/>
              <a:t>+</a:t>
            </a:r>
            <a:r>
              <a:rPr lang="en-US" dirty="0" smtClean="0"/>
              <a:t>µ</a:t>
            </a:r>
            <a:r>
              <a:rPr lang="en-US" baseline="30000" dirty="0"/>
              <a:t>-</a:t>
            </a:r>
            <a:endParaRPr lang="fr-FR" baseline="30000" dirty="0">
              <a:latin typeface="Symbol" pitchFamily="18" charset="2"/>
            </a:endParaRPr>
          </a:p>
        </p:txBody>
      </p:sp>
      <p:sp>
        <p:nvSpPr>
          <p:cNvPr id="17" name="Rectangle 16"/>
          <p:cNvSpPr/>
          <p:nvPr/>
        </p:nvSpPr>
        <p:spPr>
          <a:xfrm>
            <a:off x="3347864" y="1619508"/>
            <a:ext cx="702436" cy="369332"/>
          </a:xfrm>
          <a:prstGeom prst="rect">
            <a:avLst/>
          </a:prstGeom>
        </p:spPr>
        <p:txBody>
          <a:bodyPr wrap="none">
            <a:spAutoFit/>
          </a:bodyPr>
          <a:lstStyle/>
          <a:p>
            <a:r>
              <a:rPr lang="en-US" dirty="0" smtClean="0"/>
              <a:t>D</a:t>
            </a:r>
            <a:r>
              <a:rPr lang="en-US" baseline="-25000" dirty="0" smtClean="0"/>
              <a:t>s</a:t>
            </a:r>
            <a:r>
              <a:rPr lang="en-US" baseline="30000" dirty="0" smtClean="0"/>
              <a:t>-</a:t>
            </a:r>
            <a:r>
              <a:rPr lang="en-US" dirty="0" smtClean="0"/>
              <a:t>µ</a:t>
            </a:r>
            <a:r>
              <a:rPr lang="en-US" baseline="30000" dirty="0" smtClean="0"/>
              <a:t>+</a:t>
            </a:r>
            <a:endParaRPr lang="fr-FR" baseline="30000" dirty="0">
              <a:latin typeface="Symbol" pitchFamily="18" charset="2"/>
            </a:endParaRPr>
          </a:p>
        </p:txBody>
      </p:sp>
      <p:sp>
        <p:nvSpPr>
          <p:cNvPr id="18" name="Rectangle 17"/>
          <p:cNvSpPr/>
          <p:nvPr/>
        </p:nvSpPr>
        <p:spPr>
          <a:xfrm rot="1759378">
            <a:off x="7726109" y="1972559"/>
            <a:ext cx="1402948" cy="369332"/>
          </a:xfrm>
          <a:prstGeom prst="rect">
            <a:avLst/>
          </a:prstGeom>
        </p:spPr>
        <p:txBody>
          <a:bodyPr wrap="none">
            <a:spAutoFit/>
          </a:bodyPr>
          <a:lstStyle/>
          <a:p>
            <a:r>
              <a:rPr lang="en-US" dirty="0" err="1" smtClean="0">
                <a:solidFill>
                  <a:srgbClr val="008000"/>
                </a:solidFill>
              </a:rPr>
              <a:t>Juillet</a:t>
            </a:r>
            <a:r>
              <a:rPr lang="en-US" dirty="0" smtClean="0">
                <a:solidFill>
                  <a:srgbClr val="008000"/>
                </a:solidFill>
              </a:rPr>
              <a:t> 2012</a:t>
            </a:r>
            <a:endParaRPr lang="fr-FR" dirty="0">
              <a:solidFill>
                <a:srgbClr val="008000"/>
              </a:solidFill>
            </a:endParaRPr>
          </a:p>
        </p:txBody>
      </p:sp>
      <p:sp>
        <p:nvSpPr>
          <p:cNvPr id="19" name="Text Box 19"/>
          <p:cNvSpPr txBox="1">
            <a:spLocks noChangeArrowheads="1"/>
          </p:cNvSpPr>
          <p:nvPr/>
        </p:nvSpPr>
        <p:spPr bwMode="auto">
          <a:xfrm>
            <a:off x="6372200" y="3611664"/>
            <a:ext cx="216024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600" dirty="0" smtClean="0"/>
              <a:t>D0 mesurait une valeur différente du modèle standard, ce résultat n’est pas confirmé par </a:t>
            </a:r>
            <a:r>
              <a:rPr lang="fr-FR" sz="1600" dirty="0" err="1" smtClean="0"/>
              <a:t>LHCb</a:t>
            </a:r>
            <a:endParaRPr lang="fr-FR" sz="1600" dirty="0"/>
          </a:p>
        </p:txBody>
      </p:sp>
    </p:spTree>
    <p:extLst>
      <p:ext uri="{BB962C8B-B14F-4D97-AF65-F5344CB8AC3E}">
        <p14:creationId xmlns:p14="http://schemas.microsoft.com/office/powerpoint/2010/main" val="29274417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numéro de diapositive 2"/>
          <p:cNvSpPr>
            <a:spLocks noGrp="1"/>
          </p:cNvSpPr>
          <p:nvPr>
            <p:ph type="sldNum" sz="quarter" idx="10"/>
          </p:nvPr>
        </p:nvSpPr>
        <p:spPr/>
        <p:txBody>
          <a:bodyPr/>
          <a:lstStyle/>
          <a:p>
            <a:fld id="{3C0EC9D1-E355-46D4-AE5E-A812E46FB82E}" type="slidenum">
              <a:rPr lang="fr-FR"/>
              <a:pPr/>
              <a:t>29</a:t>
            </a:fld>
            <a:endParaRPr lang="fr-FR"/>
          </a:p>
        </p:txBody>
      </p:sp>
      <p:sp>
        <p:nvSpPr>
          <p:cNvPr id="300034" name="Rectangle 2"/>
          <p:cNvSpPr>
            <a:spLocks noGrp="1" noChangeArrowheads="1"/>
          </p:cNvSpPr>
          <p:nvPr>
            <p:ph type="title"/>
          </p:nvPr>
        </p:nvSpPr>
        <p:spPr/>
        <p:txBody>
          <a:bodyPr/>
          <a:lstStyle/>
          <a:p>
            <a:r>
              <a:rPr lang="fr-FR" sz="2800"/>
              <a:t>Violation de CP dans le mélange</a:t>
            </a:r>
          </a:p>
        </p:txBody>
      </p:sp>
      <p:sp>
        <p:nvSpPr>
          <p:cNvPr id="300036" name="Text Box 4"/>
          <p:cNvSpPr txBox="1">
            <a:spLocks noChangeArrowheads="1"/>
          </p:cNvSpPr>
          <p:nvPr/>
        </p:nvSpPr>
        <p:spPr bwMode="auto">
          <a:xfrm>
            <a:off x="971550" y="1196975"/>
            <a:ext cx="720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B</a:t>
            </a:r>
            <a:r>
              <a:rPr lang="fr-FR" baseline="-25000"/>
              <a:t>s</a:t>
            </a:r>
          </a:p>
        </p:txBody>
      </p:sp>
      <p:sp>
        <p:nvSpPr>
          <p:cNvPr id="300037" name="Text Box 5"/>
          <p:cNvSpPr txBox="1">
            <a:spLocks noChangeArrowheads="1"/>
          </p:cNvSpPr>
          <p:nvPr/>
        </p:nvSpPr>
        <p:spPr bwMode="auto">
          <a:xfrm>
            <a:off x="1763713" y="1917700"/>
            <a:ext cx="720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B</a:t>
            </a:r>
            <a:r>
              <a:rPr lang="fr-FR" baseline="-25000"/>
              <a:t>s</a:t>
            </a:r>
          </a:p>
        </p:txBody>
      </p:sp>
      <p:sp>
        <p:nvSpPr>
          <p:cNvPr id="300038" name="Text Box 6"/>
          <p:cNvSpPr txBox="1">
            <a:spLocks noChangeArrowheads="1"/>
          </p:cNvSpPr>
          <p:nvPr/>
        </p:nvSpPr>
        <p:spPr bwMode="auto">
          <a:xfrm>
            <a:off x="2771775" y="1268413"/>
            <a:ext cx="720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J/</a:t>
            </a:r>
            <a:r>
              <a:rPr lang="el-GR">
                <a:cs typeface="Arial" pitchFamily="34" charset="0"/>
              </a:rPr>
              <a:t>ψφ</a:t>
            </a:r>
            <a:endParaRPr lang="el-GR" baseline="-25000">
              <a:cs typeface="Arial" pitchFamily="34" charset="0"/>
            </a:endParaRPr>
          </a:p>
        </p:txBody>
      </p:sp>
      <p:sp>
        <p:nvSpPr>
          <p:cNvPr id="300039" name="Line 7"/>
          <p:cNvSpPr>
            <a:spLocks noChangeShapeType="1"/>
          </p:cNvSpPr>
          <p:nvPr/>
        </p:nvSpPr>
        <p:spPr bwMode="auto">
          <a:xfrm>
            <a:off x="1403350" y="1412875"/>
            <a:ext cx="1223963" cy="0"/>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040" name="Line 8"/>
          <p:cNvSpPr>
            <a:spLocks noChangeShapeType="1"/>
          </p:cNvSpPr>
          <p:nvPr/>
        </p:nvSpPr>
        <p:spPr bwMode="auto">
          <a:xfrm>
            <a:off x="1258888" y="1628775"/>
            <a:ext cx="504825" cy="43180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041" name="Line 9"/>
          <p:cNvSpPr>
            <a:spLocks noChangeShapeType="1"/>
          </p:cNvSpPr>
          <p:nvPr/>
        </p:nvSpPr>
        <p:spPr bwMode="auto">
          <a:xfrm flipV="1">
            <a:off x="2195513" y="1557338"/>
            <a:ext cx="504825" cy="503237"/>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0042" name="Text Box 10"/>
          <p:cNvSpPr txBox="1">
            <a:spLocks noChangeArrowheads="1"/>
          </p:cNvSpPr>
          <p:nvPr/>
        </p:nvSpPr>
        <p:spPr bwMode="auto">
          <a:xfrm>
            <a:off x="1787525" y="1709738"/>
            <a:ext cx="576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_</a:t>
            </a:r>
          </a:p>
        </p:txBody>
      </p:sp>
      <p:pic>
        <p:nvPicPr>
          <p:cNvPr id="3000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997200"/>
            <a:ext cx="345598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44" name="Text Box 12"/>
          <p:cNvSpPr txBox="1">
            <a:spLocks noChangeArrowheads="1"/>
          </p:cNvSpPr>
          <p:nvPr/>
        </p:nvSpPr>
        <p:spPr bwMode="auto">
          <a:xfrm>
            <a:off x="3995738" y="1274763"/>
            <a:ext cx="48244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Interférence entre la désintégration </a:t>
            </a:r>
            <a:r>
              <a:rPr lang="fr-FR">
                <a:solidFill>
                  <a:schemeClr val="folHlink"/>
                </a:solidFill>
              </a:rPr>
              <a:t>directe</a:t>
            </a:r>
            <a:r>
              <a:rPr lang="fr-FR"/>
              <a:t> et la désintégration après </a:t>
            </a:r>
            <a:r>
              <a:rPr lang="fr-FR">
                <a:solidFill>
                  <a:schemeClr val="hlink"/>
                </a:solidFill>
              </a:rPr>
              <a:t>oscillation</a:t>
            </a:r>
          </a:p>
        </p:txBody>
      </p:sp>
      <p:sp>
        <p:nvSpPr>
          <p:cNvPr id="300047" name="Rectangle 15"/>
          <p:cNvSpPr>
            <a:spLocks noChangeArrowheads="1"/>
          </p:cNvSpPr>
          <p:nvPr/>
        </p:nvSpPr>
        <p:spPr bwMode="auto">
          <a:xfrm>
            <a:off x="3419475" y="2208213"/>
            <a:ext cx="5724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fr-FR"/>
              <a:t>Le modèle standard prédit: </a:t>
            </a:r>
            <a:r>
              <a:rPr lang="fr-FR">
                <a:latin typeface="Symbol" pitchFamily="18" charset="2"/>
                <a:sym typeface="Symbol" pitchFamily="18" charset="2"/>
              </a:rPr>
              <a:t></a:t>
            </a:r>
            <a:r>
              <a:rPr lang="fr-FR" baseline="-25000"/>
              <a:t>s</a:t>
            </a:r>
            <a:r>
              <a:rPr lang="fr-FR"/>
              <a:t> = -0.036 ± 0.002 rad </a:t>
            </a:r>
          </a:p>
          <a:p>
            <a:r>
              <a:rPr lang="fr-FR"/>
              <a:t>mais la nouvelle physique peut modifier cette valeur</a:t>
            </a:r>
          </a:p>
        </p:txBody>
      </p:sp>
      <p:sp>
        <p:nvSpPr>
          <p:cNvPr id="300051" name="Text Box 19"/>
          <p:cNvSpPr txBox="1">
            <a:spLocks noChangeArrowheads="1"/>
          </p:cNvSpPr>
          <p:nvPr/>
        </p:nvSpPr>
        <p:spPr bwMode="auto">
          <a:xfrm>
            <a:off x="323850" y="5876925"/>
            <a:ext cx="40322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dirty="0"/>
              <a:t>Compatible avec le modèle standard mais on peut encore gagner en précision!</a:t>
            </a:r>
          </a:p>
        </p:txBody>
      </p:sp>
      <p:sp>
        <p:nvSpPr>
          <p:cNvPr id="300052" name="Text Box 20"/>
          <p:cNvSpPr txBox="1">
            <a:spLocks noChangeArrowheads="1"/>
          </p:cNvSpPr>
          <p:nvPr/>
        </p:nvSpPr>
        <p:spPr bwMode="auto">
          <a:xfrm>
            <a:off x="395288" y="5013325"/>
            <a:ext cx="18716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LHCb mesure:</a:t>
            </a:r>
          </a:p>
        </p:txBody>
      </p:sp>
      <p:sp>
        <p:nvSpPr>
          <p:cNvPr id="300054" name="Text Box 22"/>
          <p:cNvSpPr txBox="1">
            <a:spLocks noChangeArrowheads="1"/>
          </p:cNvSpPr>
          <p:nvPr/>
        </p:nvSpPr>
        <p:spPr bwMode="auto">
          <a:xfrm rot="1756818">
            <a:off x="7380288" y="836613"/>
            <a:ext cx="19446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dirty="0" smtClean="0">
                <a:solidFill>
                  <a:srgbClr val="008000"/>
                </a:solidFill>
              </a:rPr>
              <a:t>Mars 2012</a:t>
            </a:r>
            <a:endParaRPr lang="fr-FR" sz="1600" dirty="0">
              <a:solidFill>
                <a:srgbClr val="008000"/>
              </a:solidFill>
            </a:endParaRPr>
          </a:p>
        </p:txBody>
      </p:sp>
      <p:pic>
        <p:nvPicPr>
          <p:cNvPr id="292866" name="Picture 2" descr="http://lhcb-public.web.cern.ch/lhcb-public/Images_2012/PhisGs_03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234229"/>
            <a:ext cx="4308856" cy="30122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77240" y="5408843"/>
            <a:ext cx="3389069" cy="369332"/>
          </a:xfrm>
          <a:prstGeom prst="rect">
            <a:avLst/>
          </a:prstGeom>
        </p:spPr>
        <p:txBody>
          <a:bodyPr wrap="none">
            <a:spAutoFit/>
          </a:bodyPr>
          <a:lstStyle/>
          <a:p>
            <a:r>
              <a:rPr lang="sv-SE" dirty="0"/>
              <a:t>φ</a:t>
            </a:r>
            <a:r>
              <a:rPr lang="sv-SE" baseline="-25000" dirty="0"/>
              <a:t>s</a:t>
            </a:r>
            <a:r>
              <a:rPr lang="sv-SE" dirty="0"/>
              <a:t> = -0.001 ± 0.101 ± 0.027 rad</a:t>
            </a:r>
            <a:endParaRPr lang="fr-F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Problème…</a:t>
            </a:r>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3</a:t>
            </a:fld>
            <a:endParaRPr lang="fr-FR"/>
          </a:p>
        </p:txBody>
      </p:sp>
      <p:sp>
        <p:nvSpPr>
          <p:cNvPr id="5" name="Text Box 1"/>
          <p:cNvSpPr txBox="1">
            <a:spLocks noChangeArrowheads="1"/>
          </p:cNvSpPr>
          <p:nvPr/>
        </p:nvSpPr>
        <p:spPr bwMode="auto">
          <a:xfrm>
            <a:off x="1331640" y="982763"/>
            <a:ext cx="480545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buClrTx/>
              <a:buFontTx/>
              <a:buNone/>
            </a:pPr>
            <a:r>
              <a:rPr lang="fr-FR" sz="2400" dirty="0">
                <a:solidFill>
                  <a:srgbClr val="009999"/>
                </a:solidFill>
                <a:latin typeface="+mj-lt"/>
              </a:rPr>
              <a:t>L’équation de Dirac a 2 solutions !</a:t>
            </a:r>
          </a:p>
        </p:txBody>
      </p:sp>
      <p:grpSp>
        <p:nvGrpSpPr>
          <p:cNvPr id="6" name="Group 2"/>
          <p:cNvGrpSpPr>
            <a:grpSpLocks/>
          </p:cNvGrpSpPr>
          <p:nvPr/>
        </p:nvGrpSpPr>
        <p:grpSpPr bwMode="auto">
          <a:xfrm>
            <a:off x="6378575" y="870992"/>
            <a:ext cx="1662113" cy="685800"/>
            <a:chOff x="4018" y="415"/>
            <a:chExt cx="1047" cy="432"/>
          </a:xfrm>
        </p:grpSpPr>
        <p:sp>
          <p:nvSpPr>
            <p:cNvPr id="7" name="Text Box 3"/>
            <p:cNvSpPr txBox="1">
              <a:spLocks noChangeArrowheads="1"/>
            </p:cNvSpPr>
            <p:nvPr/>
          </p:nvSpPr>
          <p:spPr bwMode="auto">
            <a:xfrm>
              <a:off x="4048" y="415"/>
              <a:ext cx="1016" cy="4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lnSpc>
                  <a:spcPct val="80000"/>
                </a:lnSpc>
                <a:buClrTx/>
                <a:buFontTx/>
                <a:buNone/>
              </a:pPr>
              <a:r>
                <a:rPr lang="fr-FR" sz="2400">
                  <a:solidFill>
                    <a:srgbClr val="99CC00"/>
                  </a:solidFill>
                  <a:latin typeface="Comic Sans MS" pitchFamily="64" charset="0"/>
                </a:rPr>
                <a:t>l’électron</a:t>
              </a:r>
            </a:p>
            <a:p>
              <a:pPr algn="ctr" eaLnBrk="1" hangingPunct="1">
                <a:lnSpc>
                  <a:spcPct val="80000"/>
                </a:lnSpc>
                <a:buClrTx/>
                <a:buFontTx/>
                <a:buNone/>
              </a:pPr>
              <a:r>
                <a:rPr lang="fr-FR" sz="2400">
                  <a:solidFill>
                    <a:srgbClr val="000000"/>
                  </a:solidFill>
                  <a:latin typeface="Comic Sans MS" pitchFamily="64" charset="0"/>
                </a:rPr>
                <a:t>????</a:t>
              </a:r>
            </a:p>
          </p:txBody>
        </p:sp>
        <p:sp>
          <p:nvSpPr>
            <p:cNvPr id="8" name="AutoShape 4"/>
            <p:cNvSpPr>
              <a:spLocks/>
            </p:cNvSpPr>
            <p:nvPr/>
          </p:nvSpPr>
          <p:spPr bwMode="auto">
            <a:xfrm>
              <a:off x="4018" y="416"/>
              <a:ext cx="95" cy="431"/>
            </a:xfrm>
            <a:prstGeom prst="leftBrace">
              <a:avLst>
                <a:gd name="adj1" fmla="val 37807"/>
                <a:gd name="adj2" fmla="val 50000"/>
              </a:avLst>
            </a:prstGeom>
            <a:noFill/>
            <a:ln w="2844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9" name="Text Box 5"/>
          <p:cNvSpPr txBox="1">
            <a:spLocks noChangeArrowheads="1"/>
          </p:cNvSpPr>
          <p:nvPr/>
        </p:nvSpPr>
        <p:spPr bwMode="auto">
          <a:xfrm>
            <a:off x="381000" y="1623120"/>
            <a:ext cx="5562600" cy="1537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lnSpc>
                <a:spcPct val="120000"/>
              </a:lnSpc>
            </a:pPr>
            <a:r>
              <a:rPr lang="fr-FR" sz="2000" dirty="0"/>
              <a:t>2eme solution correspondant à une particule de charge et autres nombres quantiques opposés à celle de l'électro</a:t>
            </a:r>
          </a:p>
          <a:p>
            <a:pPr eaLnBrk="1" hangingPunct="1">
              <a:lnSpc>
                <a:spcPct val="120000"/>
              </a:lnSpc>
              <a:buClrTx/>
              <a:buFontTx/>
              <a:buNone/>
            </a:pPr>
            <a:endParaRPr lang="fr-FR" sz="2000" b="1" dirty="0">
              <a:solidFill>
                <a:srgbClr val="000000"/>
              </a:solidFill>
              <a:latin typeface="+mj-lt"/>
            </a:endParaRPr>
          </a:p>
        </p:txBody>
      </p:sp>
      <p:sp>
        <p:nvSpPr>
          <p:cNvPr id="20" name="Text Box 17"/>
          <p:cNvSpPr txBox="1">
            <a:spLocks noChangeArrowheads="1"/>
          </p:cNvSpPr>
          <p:nvPr/>
        </p:nvSpPr>
        <p:spPr bwMode="auto">
          <a:xfrm>
            <a:off x="381000" y="1790826"/>
            <a:ext cx="8229600"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marL="285750" indent="-285750" eaLnBrk="1" hangingPunct="1">
              <a:buFont typeface="Arial" pitchFamily="34" charset="0"/>
              <a:buChar char="•"/>
            </a:pPr>
            <a:r>
              <a:rPr lang="fr-FR" dirty="0" smtClean="0">
                <a:solidFill>
                  <a:schemeClr val="tx2"/>
                </a:solidFill>
              </a:rPr>
              <a:t>La 2ème </a:t>
            </a:r>
            <a:r>
              <a:rPr lang="fr-FR" dirty="0">
                <a:solidFill>
                  <a:schemeClr val="tx2"/>
                </a:solidFill>
              </a:rPr>
              <a:t>solution </a:t>
            </a:r>
            <a:r>
              <a:rPr lang="fr-FR" dirty="0" smtClean="0">
                <a:solidFill>
                  <a:schemeClr val="tx2"/>
                </a:solidFill>
              </a:rPr>
              <a:t>correspond </a:t>
            </a:r>
            <a:r>
              <a:rPr lang="fr-FR" dirty="0">
                <a:solidFill>
                  <a:schemeClr val="tx2"/>
                </a:solidFill>
              </a:rPr>
              <a:t>à une particule de charge et autres nombres quantiques opposés à </a:t>
            </a:r>
            <a:r>
              <a:rPr lang="fr-FR" dirty="0" smtClean="0">
                <a:solidFill>
                  <a:schemeClr val="tx2"/>
                </a:solidFill>
              </a:rPr>
              <a:t>ceux </a:t>
            </a:r>
            <a:r>
              <a:rPr lang="fr-FR" dirty="0">
                <a:solidFill>
                  <a:schemeClr val="tx2"/>
                </a:solidFill>
              </a:rPr>
              <a:t>de </a:t>
            </a:r>
            <a:r>
              <a:rPr lang="fr-FR" dirty="0" smtClean="0">
                <a:solidFill>
                  <a:schemeClr val="tx2"/>
                </a:solidFill>
              </a:rPr>
              <a:t>l'électron</a:t>
            </a:r>
          </a:p>
          <a:p>
            <a:pPr marL="285750" indent="-285750" eaLnBrk="1" hangingPunct="1">
              <a:buFont typeface="Arial" pitchFamily="34" charset="0"/>
              <a:buChar char="•"/>
            </a:pPr>
            <a:r>
              <a:rPr lang="fr-FR" dirty="0" smtClean="0">
                <a:solidFill>
                  <a:schemeClr val="tx1"/>
                </a:solidFill>
                <a:latin typeface="+mj-lt"/>
              </a:rPr>
              <a:t>Une </a:t>
            </a:r>
            <a:r>
              <a:rPr lang="fr-FR" dirty="0">
                <a:solidFill>
                  <a:schemeClr val="tx1"/>
                </a:solidFill>
                <a:latin typeface="+mj-lt"/>
              </a:rPr>
              <a:t>particule de charge +1 </a:t>
            </a:r>
            <a:r>
              <a:rPr lang="fr-FR" dirty="0" smtClean="0">
                <a:solidFill>
                  <a:schemeClr val="tx1"/>
                </a:solidFill>
                <a:latin typeface="+mj-lt"/>
              </a:rPr>
              <a:t>???</a:t>
            </a:r>
            <a:r>
              <a:rPr lang="fr-FR" dirty="0">
                <a:solidFill>
                  <a:schemeClr val="tx1"/>
                </a:solidFill>
              </a:rPr>
              <a:t> </a:t>
            </a:r>
            <a:endParaRPr lang="fr-FR" dirty="0" smtClean="0">
              <a:solidFill>
                <a:schemeClr val="tx1"/>
              </a:solidFill>
              <a:latin typeface="+mj-lt"/>
            </a:endParaRPr>
          </a:p>
          <a:p>
            <a:pPr marL="285750" indent="-285750" eaLnBrk="1" hangingPunct="1">
              <a:buClrTx/>
              <a:buFont typeface="Arial" pitchFamily="34" charset="0"/>
              <a:buChar char="•"/>
            </a:pPr>
            <a:r>
              <a:rPr lang="fr-FR" dirty="0" smtClean="0">
                <a:solidFill>
                  <a:srgbClr val="000000"/>
                </a:solidFill>
                <a:latin typeface="+mj-lt"/>
              </a:rPr>
              <a:t>Le </a:t>
            </a:r>
            <a:r>
              <a:rPr lang="fr-FR" dirty="0">
                <a:solidFill>
                  <a:srgbClr val="000000"/>
                </a:solidFill>
                <a:latin typeface="+mj-lt"/>
              </a:rPr>
              <a:t>proton ?  Mais sa masse est 2000 fois plus </a:t>
            </a:r>
            <a:r>
              <a:rPr lang="fr-FR" dirty="0" smtClean="0">
                <a:solidFill>
                  <a:srgbClr val="000000"/>
                </a:solidFill>
                <a:latin typeface="+mj-lt"/>
              </a:rPr>
              <a:t>grande!</a:t>
            </a:r>
            <a:endParaRPr lang="fr-FR" dirty="0">
              <a:solidFill>
                <a:srgbClr val="000000"/>
              </a:solidFill>
              <a:latin typeface="+mj-lt"/>
            </a:endParaRPr>
          </a:p>
        </p:txBody>
      </p:sp>
      <p:grpSp>
        <p:nvGrpSpPr>
          <p:cNvPr id="21" name="Group 18"/>
          <p:cNvGrpSpPr>
            <a:grpSpLocks/>
          </p:cNvGrpSpPr>
          <p:nvPr/>
        </p:nvGrpSpPr>
        <p:grpSpPr bwMode="auto">
          <a:xfrm>
            <a:off x="152400" y="3429000"/>
            <a:ext cx="3297238" cy="3051175"/>
            <a:chOff x="96" y="2160"/>
            <a:chExt cx="2077" cy="1922"/>
          </a:xfrm>
        </p:grpSpPr>
        <p:sp>
          <p:nvSpPr>
            <p:cNvPr id="22" name="Text Box 19"/>
            <p:cNvSpPr txBox="1">
              <a:spLocks noChangeArrowheads="1"/>
            </p:cNvSpPr>
            <p:nvPr/>
          </p:nvSpPr>
          <p:spPr bwMode="auto">
            <a:xfrm>
              <a:off x="624" y="2688"/>
              <a:ext cx="1346" cy="5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lnSpc>
                  <a:spcPct val="80000"/>
                </a:lnSpc>
                <a:buClrTx/>
                <a:buFontTx/>
                <a:buNone/>
              </a:pPr>
              <a:r>
                <a:rPr lang="fr-FR" sz="2000">
                  <a:solidFill>
                    <a:srgbClr val="009999"/>
                  </a:solidFill>
                  <a:latin typeface="Comic Sans MS" pitchFamily="64" charset="0"/>
                </a:rPr>
                <a:t>Dirac invente l’antiélectron </a:t>
              </a:r>
              <a:br>
                <a:rPr lang="fr-FR" sz="2000">
                  <a:solidFill>
                    <a:srgbClr val="009999"/>
                  </a:solidFill>
                  <a:latin typeface="Comic Sans MS" pitchFamily="64" charset="0"/>
                </a:rPr>
              </a:br>
              <a:r>
                <a:rPr lang="fr-FR" sz="2000">
                  <a:solidFill>
                    <a:srgbClr val="009999"/>
                  </a:solidFill>
                  <a:latin typeface="Comic Sans MS" pitchFamily="64" charset="0"/>
                </a:rPr>
                <a:t>en 1930</a:t>
              </a:r>
            </a:p>
          </p:txBody>
        </p:sp>
        <p:sp>
          <p:nvSpPr>
            <p:cNvPr id="23" name="AutoShape 20"/>
            <p:cNvSpPr>
              <a:spLocks noChangeArrowheads="1"/>
            </p:cNvSpPr>
            <p:nvPr/>
          </p:nvSpPr>
          <p:spPr bwMode="auto">
            <a:xfrm>
              <a:off x="240" y="3024"/>
              <a:ext cx="431" cy="143"/>
            </a:xfrm>
            <a:prstGeom prst="rightArrow">
              <a:avLst>
                <a:gd name="adj1" fmla="val 50000"/>
                <a:gd name="adj2" fmla="val 75350"/>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4" name="Line 21"/>
            <p:cNvSpPr>
              <a:spLocks noChangeShapeType="1"/>
            </p:cNvSpPr>
            <p:nvPr/>
          </p:nvSpPr>
          <p:spPr bwMode="auto">
            <a:xfrm>
              <a:off x="1265" y="3360"/>
              <a:ext cx="0" cy="575"/>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25" name="Group 22"/>
            <p:cNvGrpSpPr>
              <a:grpSpLocks/>
            </p:cNvGrpSpPr>
            <p:nvPr/>
          </p:nvGrpSpPr>
          <p:grpSpPr bwMode="auto">
            <a:xfrm>
              <a:off x="319" y="3264"/>
              <a:ext cx="771" cy="818"/>
              <a:chOff x="319" y="3264"/>
              <a:chExt cx="771" cy="818"/>
            </a:xfrm>
          </p:grpSpPr>
          <p:sp>
            <p:nvSpPr>
              <p:cNvPr id="31" name="Text Box 23"/>
              <p:cNvSpPr txBox="1">
                <a:spLocks noChangeArrowheads="1"/>
              </p:cNvSpPr>
              <p:nvPr/>
            </p:nvSpPr>
            <p:spPr bwMode="auto">
              <a:xfrm>
                <a:off x="319" y="3832"/>
                <a:ext cx="771"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buClrTx/>
                  <a:buFontTx/>
                  <a:buNone/>
                </a:pPr>
                <a:r>
                  <a:rPr lang="fr-FR" sz="2000">
                    <a:solidFill>
                      <a:srgbClr val="99CC00"/>
                    </a:solidFill>
                    <a:latin typeface="Comic Sans MS" pitchFamily="64" charset="0"/>
                  </a:rPr>
                  <a:t>électron</a:t>
                </a:r>
              </a:p>
            </p:txBody>
          </p:sp>
          <p:sp>
            <p:nvSpPr>
              <p:cNvPr id="32" name="Text Box 24"/>
              <p:cNvSpPr txBox="1">
                <a:spLocks noChangeArrowheads="1"/>
              </p:cNvSpPr>
              <p:nvPr/>
            </p:nvSpPr>
            <p:spPr bwMode="auto">
              <a:xfrm>
                <a:off x="569" y="3264"/>
                <a:ext cx="335" cy="5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buClrTx/>
                  <a:buFontTx/>
                  <a:buNone/>
                </a:pPr>
                <a:r>
                  <a:rPr lang="fr-FR" sz="2400">
                    <a:solidFill>
                      <a:srgbClr val="99CC00"/>
                    </a:solidFill>
                  </a:rPr>
                  <a:t>e</a:t>
                </a:r>
                <a:r>
                  <a:rPr lang="fr-FR" sz="2400" baseline="30000">
                    <a:solidFill>
                      <a:srgbClr val="99CC00"/>
                    </a:solidFill>
                  </a:rPr>
                  <a:t>–</a:t>
                </a:r>
              </a:p>
              <a:p>
                <a:pPr eaLnBrk="1" hangingPunct="1">
                  <a:buClrTx/>
                  <a:buFontTx/>
                  <a:buNone/>
                </a:pPr>
                <a:r>
                  <a:rPr lang="fr-FR" sz="2400" baseline="30000">
                    <a:solidFill>
                      <a:srgbClr val="99CC00"/>
                    </a:solidFill>
                    <a:latin typeface="Wingdings" charset="2"/>
                  </a:rPr>
                  <a:t></a:t>
                </a:r>
              </a:p>
            </p:txBody>
          </p:sp>
          <p:sp>
            <p:nvSpPr>
              <p:cNvPr id="33" name="AutoShape 25"/>
              <p:cNvSpPr>
                <a:spLocks/>
              </p:cNvSpPr>
              <p:nvPr/>
            </p:nvSpPr>
            <p:spPr bwMode="auto">
              <a:xfrm rot="13080000" flipH="1">
                <a:off x="513" y="3380"/>
                <a:ext cx="382" cy="38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8877 w 21600"/>
                  <a:gd name="T19" fmla="*/ 0 h 21600"/>
                  <a:gd name="T20" fmla="*/ 21600 w 21600"/>
                  <a:gd name="T21" fmla="*/ 10772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8898" y="168"/>
                    </a:moveTo>
                    <a:cubicBezTo>
                      <a:pt x="9525" y="56"/>
                      <a:pt x="10162" y="-1"/>
                      <a:pt x="10800" y="0"/>
                    </a:cubicBezTo>
                    <a:cubicBezTo>
                      <a:pt x="16764" y="0"/>
                      <a:pt x="21600" y="4835"/>
                      <a:pt x="21600" y="10800"/>
                    </a:cubicBezTo>
                    <a:lnTo>
                      <a:pt x="10800" y="10800"/>
                    </a:lnTo>
                    <a:lnTo>
                      <a:pt x="8898" y="168"/>
                    </a:lnTo>
                    <a:close/>
                  </a:path>
                  <a:path w="21600" h="21600" fill="none">
                    <a:moveTo>
                      <a:pt x="8898" y="168"/>
                    </a:moveTo>
                    <a:cubicBezTo>
                      <a:pt x="9525" y="56"/>
                      <a:pt x="10162" y="-1"/>
                      <a:pt x="10800" y="0"/>
                    </a:cubicBezTo>
                    <a:cubicBezTo>
                      <a:pt x="16764" y="0"/>
                      <a:pt x="21600" y="4835"/>
                      <a:pt x="21600" y="10800"/>
                    </a:cubicBezTo>
                  </a:path>
                </a:pathLst>
              </a:custGeom>
              <a:noFill/>
              <a:ln w="19080" cap="sq">
                <a:solidFill>
                  <a:srgbClr val="99CC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26" name="Group 26"/>
            <p:cNvGrpSpPr>
              <a:grpSpLocks/>
            </p:cNvGrpSpPr>
            <p:nvPr/>
          </p:nvGrpSpPr>
          <p:grpSpPr bwMode="auto">
            <a:xfrm>
              <a:off x="1405" y="3264"/>
              <a:ext cx="768" cy="818"/>
              <a:chOff x="1405" y="3264"/>
              <a:chExt cx="768" cy="818"/>
            </a:xfrm>
          </p:grpSpPr>
          <p:sp>
            <p:nvSpPr>
              <p:cNvPr id="28" name="AutoShape 27"/>
              <p:cNvSpPr>
                <a:spLocks/>
              </p:cNvSpPr>
              <p:nvPr/>
            </p:nvSpPr>
            <p:spPr bwMode="auto">
              <a:xfrm rot="8520000">
                <a:off x="1623" y="3380"/>
                <a:ext cx="382" cy="38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8877 w 21600"/>
                  <a:gd name="T19" fmla="*/ 0 h 21600"/>
                  <a:gd name="T20" fmla="*/ 21600 w 21600"/>
                  <a:gd name="T21" fmla="*/ 10772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8898" y="168"/>
                    </a:moveTo>
                    <a:cubicBezTo>
                      <a:pt x="9525" y="56"/>
                      <a:pt x="10162" y="-1"/>
                      <a:pt x="10800" y="0"/>
                    </a:cubicBezTo>
                    <a:cubicBezTo>
                      <a:pt x="16764" y="0"/>
                      <a:pt x="21600" y="4835"/>
                      <a:pt x="21600" y="10800"/>
                    </a:cubicBezTo>
                    <a:lnTo>
                      <a:pt x="10800" y="10800"/>
                    </a:lnTo>
                    <a:lnTo>
                      <a:pt x="8898" y="168"/>
                    </a:lnTo>
                    <a:close/>
                  </a:path>
                  <a:path w="21600" h="21600" fill="none">
                    <a:moveTo>
                      <a:pt x="8898" y="168"/>
                    </a:moveTo>
                    <a:cubicBezTo>
                      <a:pt x="9525" y="56"/>
                      <a:pt x="10162" y="-1"/>
                      <a:pt x="10800" y="0"/>
                    </a:cubicBezTo>
                    <a:cubicBezTo>
                      <a:pt x="16764" y="0"/>
                      <a:pt x="21600" y="4835"/>
                      <a:pt x="21600" y="10800"/>
                    </a:cubicBezTo>
                  </a:path>
                </a:pathLst>
              </a:custGeom>
              <a:noFill/>
              <a:ln w="19080" cap="sq">
                <a:solidFill>
                  <a:srgbClr val="0099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9" name="Text Box 28"/>
              <p:cNvSpPr txBox="1">
                <a:spLocks noChangeArrowheads="1"/>
              </p:cNvSpPr>
              <p:nvPr/>
            </p:nvSpPr>
            <p:spPr bwMode="auto">
              <a:xfrm>
                <a:off x="1685" y="3264"/>
                <a:ext cx="335" cy="5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buClrTx/>
                  <a:buFontTx/>
                  <a:buNone/>
                </a:pPr>
                <a:r>
                  <a:rPr lang="fr-FR" sz="2400">
                    <a:solidFill>
                      <a:srgbClr val="009999"/>
                    </a:solidFill>
                  </a:rPr>
                  <a:t>e</a:t>
                </a:r>
                <a:r>
                  <a:rPr lang="fr-FR" sz="2400" baseline="30000">
                    <a:solidFill>
                      <a:srgbClr val="009999"/>
                    </a:solidFill>
                  </a:rPr>
                  <a:t>+</a:t>
                </a:r>
              </a:p>
              <a:p>
                <a:pPr eaLnBrk="1" hangingPunct="1">
                  <a:buClrTx/>
                  <a:buFontTx/>
                  <a:buNone/>
                </a:pPr>
                <a:r>
                  <a:rPr lang="fr-FR" sz="2400" baseline="30000">
                    <a:solidFill>
                      <a:srgbClr val="009999"/>
                    </a:solidFill>
                    <a:latin typeface="Wingdings" charset="2"/>
                  </a:rPr>
                  <a:t></a:t>
                </a:r>
              </a:p>
            </p:txBody>
          </p:sp>
          <p:sp>
            <p:nvSpPr>
              <p:cNvPr id="30" name="Text Box 29"/>
              <p:cNvSpPr txBox="1">
                <a:spLocks noChangeArrowheads="1"/>
              </p:cNvSpPr>
              <p:nvPr/>
            </p:nvSpPr>
            <p:spPr bwMode="auto">
              <a:xfrm>
                <a:off x="1405" y="3832"/>
                <a:ext cx="76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buClrTx/>
                  <a:buFontTx/>
                  <a:buNone/>
                </a:pPr>
                <a:r>
                  <a:rPr lang="fr-FR" sz="2000">
                    <a:solidFill>
                      <a:srgbClr val="009999"/>
                    </a:solidFill>
                    <a:latin typeface="Comic Sans MS" pitchFamily="64" charset="0"/>
                  </a:rPr>
                  <a:t>positron</a:t>
                </a:r>
              </a:p>
            </p:txBody>
          </p:sp>
        </p:grpSp>
        <p:pic>
          <p:nvPicPr>
            <p:cNvPr id="27"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2160"/>
              <a:ext cx="544" cy="7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3" name="Groupe 2"/>
          <p:cNvGrpSpPr/>
          <p:nvPr/>
        </p:nvGrpSpPr>
        <p:grpSpPr>
          <a:xfrm>
            <a:off x="4038600" y="3200368"/>
            <a:ext cx="5103813" cy="3033745"/>
            <a:chOff x="4038600" y="3200368"/>
            <a:chExt cx="5103813" cy="3033745"/>
          </a:xfrm>
        </p:grpSpPr>
        <p:grpSp>
          <p:nvGrpSpPr>
            <p:cNvPr id="11" name="Group 8"/>
            <p:cNvGrpSpPr>
              <a:grpSpLocks/>
            </p:cNvGrpSpPr>
            <p:nvPr/>
          </p:nvGrpSpPr>
          <p:grpSpPr bwMode="auto">
            <a:xfrm>
              <a:off x="4038600" y="3429000"/>
              <a:ext cx="5103813" cy="2805113"/>
              <a:chOff x="2544" y="2160"/>
              <a:chExt cx="3215" cy="1767"/>
            </a:xfrm>
          </p:grpSpPr>
          <p:sp>
            <p:nvSpPr>
              <p:cNvPr id="12" name="Text Box 9"/>
              <p:cNvSpPr txBox="1">
                <a:spLocks noChangeArrowheads="1"/>
              </p:cNvSpPr>
              <p:nvPr/>
            </p:nvSpPr>
            <p:spPr bwMode="auto">
              <a:xfrm>
                <a:off x="2544" y="3600"/>
                <a:ext cx="3215"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lnSpc>
                    <a:spcPct val="70000"/>
                  </a:lnSpc>
                  <a:buClrTx/>
                  <a:buFontTx/>
                  <a:buNone/>
                </a:pPr>
                <a:r>
                  <a:rPr lang="fr-FR" sz="2000" dirty="0">
                    <a:solidFill>
                      <a:srgbClr val="009999"/>
                    </a:solidFill>
                    <a:latin typeface="Comic Sans MS" pitchFamily="64" charset="0"/>
                  </a:rPr>
                  <a:t>1932 : Anderson découvre le positron </a:t>
                </a:r>
                <a:br>
                  <a:rPr lang="fr-FR" sz="2000" dirty="0">
                    <a:solidFill>
                      <a:srgbClr val="009999"/>
                    </a:solidFill>
                    <a:latin typeface="Comic Sans MS" pitchFamily="64" charset="0"/>
                  </a:rPr>
                </a:br>
                <a:r>
                  <a:rPr lang="fr-FR" sz="2000" dirty="0">
                    <a:solidFill>
                      <a:srgbClr val="009999"/>
                    </a:solidFill>
                    <a:latin typeface="Comic Sans MS" pitchFamily="64" charset="0"/>
                  </a:rPr>
                  <a:t>dans les rayons cosmiques</a:t>
                </a:r>
              </a:p>
            </p:txBody>
          </p:sp>
          <p:grpSp>
            <p:nvGrpSpPr>
              <p:cNvPr id="13" name="Group 10"/>
              <p:cNvGrpSpPr>
                <a:grpSpLocks/>
              </p:cNvGrpSpPr>
              <p:nvPr/>
            </p:nvGrpSpPr>
            <p:grpSpPr bwMode="auto">
              <a:xfrm>
                <a:off x="3792" y="2160"/>
                <a:ext cx="1965" cy="1347"/>
                <a:chOff x="3792" y="2160"/>
                <a:chExt cx="1965" cy="1347"/>
              </a:xfrm>
            </p:grpSpPr>
            <p:sp>
              <p:nvSpPr>
                <p:cNvPr id="15" name="Text Box 11"/>
                <p:cNvSpPr txBox="1">
                  <a:spLocks noChangeArrowheads="1"/>
                </p:cNvSpPr>
                <p:nvPr/>
              </p:nvSpPr>
              <p:spPr bwMode="auto">
                <a:xfrm>
                  <a:off x="5147" y="2704"/>
                  <a:ext cx="610"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buClrTx/>
                    <a:buFontTx/>
                    <a:buNone/>
                  </a:pPr>
                  <a:r>
                    <a:rPr lang="fr-FR" sz="2000" dirty="0">
                      <a:solidFill>
                        <a:srgbClr val="000000"/>
                      </a:solidFill>
                      <a:latin typeface="Comic Sans MS" pitchFamily="64" charset="0"/>
                    </a:rPr>
                    <a:t>Plomb</a:t>
                  </a:r>
                </a:p>
              </p:txBody>
            </p:sp>
            <p:grpSp>
              <p:nvGrpSpPr>
                <p:cNvPr id="16" name="Group 12"/>
                <p:cNvGrpSpPr>
                  <a:grpSpLocks/>
                </p:cNvGrpSpPr>
                <p:nvPr/>
              </p:nvGrpSpPr>
              <p:grpSpPr bwMode="auto">
                <a:xfrm>
                  <a:off x="3792" y="2160"/>
                  <a:ext cx="1343" cy="1347"/>
                  <a:chOff x="3792" y="2160"/>
                  <a:chExt cx="1343" cy="1347"/>
                </a:xfrm>
              </p:grpSpPr>
              <p:pic>
                <p:nvPicPr>
                  <p:cNvPr id="1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2" y="2160"/>
                    <a:ext cx="1340" cy="13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14"/>
                  <p:cNvSpPr>
                    <a:spLocks noChangeArrowheads="1"/>
                  </p:cNvSpPr>
                  <p:nvPr/>
                </p:nvSpPr>
                <p:spPr bwMode="auto">
                  <a:xfrm>
                    <a:off x="3792" y="2814"/>
                    <a:ext cx="1343" cy="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9" name="Freeform 15"/>
                  <p:cNvSpPr>
                    <a:spLocks noChangeArrowheads="1"/>
                  </p:cNvSpPr>
                  <p:nvPr/>
                </p:nvSpPr>
                <p:spPr bwMode="auto">
                  <a:xfrm>
                    <a:off x="4170" y="2406"/>
                    <a:ext cx="249" cy="1016"/>
                  </a:xfrm>
                  <a:custGeom>
                    <a:avLst/>
                    <a:gdLst>
                      <a:gd name="T0" fmla="*/ 102 w 250"/>
                      <a:gd name="T1" fmla="*/ 0 h 1017"/>
                      <a:gd name="T2" fmla="*/ 139 w 250"/>
                      <a:gd name="T3" fmla="*/ 38 h 1017"/>
                      <a:gd name="T4" fmla="*/ 161 w 250"/>
                      <a:gd name="T5" fmla="*/ 65 h 1017"/>
                      <a:gd name="T6" fmla="*/ 195 w 250"/>
                      <a:gd name="T7" fmla="*/ 122 h 1017"/>
                      <a:gd name="T8" fmla="*/ 205 w 250"/>
                      <a:gd name="T9" fmla="*/ 145 h 1017"/>
                      <a:gd name="T10" fmla="*/ 216 w 250"/>
                      <a:gd name="T11" fmla="*/ 174 h 1017"/>
                      <a:gd name="T12" fmla="*/ 234 w 250"/>
                      <a:gd name="T13" fmla="*/ 249 h 1017"/>
                      <a:gd name="T14" fmla="*/ 243 w 250"/>
                      <a:gd name="T15" fmla="*/ 289 h 1017"/>
                      <a:gd name="T16" fmla="*/ 249 w 250"/>
                      <a:gd name="T17" fmla="*/ 361 h 1017"/>
                      <a:gd name="T18" fmla="*/ 232 w 250"/>
                      <a:gd name="T19" fmla="*/ 483 h 1017"/>
                      <a:gd name="T20" fmla="*/ 201 w 250"/>
                      <a:gd name="T21" fmla="*/ 596 h 1017"/>
                      <a:gd name="T22" fmla="*/ 168 w 250"/>
                      <a:gd name="T23" fmla="*/ 690 h 1017"/>
                      <a:gd name="T24" fmla="*/ 157 w 250"/>
                      <a:gd name="T25" fmla="*/ 720 h 1017"/>
                      <a:gd name="T26" fmla="*/ 143 w 250"/>
                      <a:gd name="T27" fmla="*/ 749 h 1017"/>
                      <a:gd name="T28" fmla="*/ 125 w 250"/>
                      <a:gd name="T29" fmla="*/ 797 h 1017"/>
                      <a:gd name="T30" fmla="*/ 102 w 250"/>
                      <a:gd name="T31" fmla="*/ 845 h 1017"/>
                      <a:gd name="T32" fmla="*/ 87 w 250"/>
                      <a:gd name="T33" fmla="*/ 866 h 1017"/>
                      <a:gd name="T34" fmla="*/ 62 w 250"/>
                      <a:gd name="T35" fmla="*/ 907 h 1017"/>
                      <a:gd name="T36" fmla="*/ 48 w 250"/>
                      <a:gd name="T37" fmla="*/ 937 h 1017"/>
                      <a:gd name="T38" fmla="*/ 0 w 250"/>
                      <a:gd name="T39" fmla="*/ 1016 h 10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0" h="1017">
                        <a:moveTo>
                          <a:pt x="102" y="0"/>
                        </a:moveTo>
                        <a:cubicBezTo>
                          <a:pt x="113" y="14"/>
                          <a:pt x="128" y="24"/>
                          <a:pt x="140" y="38"/>
                        </a:cubicBezTo>
                        <a:cubicBezTo>
                          <a:pt x="148" y="47"/>
                          <a:pt x="152" y="58"/>
                          <a:pt x="162" y="65"/>
                        </a:cubicBezTo>
                        <a:cubicBezTo>
                          <a:pt x="168" y="84"/>
                          <a:pt x="183" y="106"/>
                          <a:pt x="196" y="122"/>
                        </a:cubicBezTo>
                        <a:cubicBezTo>
                          <a:pt x="199" y="131"/>
                          <a:pt x="200" y="138"/>
                          <a:pt x="206" y="145"/>
                        </a:cubicBezTo>
                        <a:cubicBezTo>
                          <a:pt x="209" y="154"/>
                          <a:pt x="211" y="167"/>
                          <a:pt x="217" y="174"/>
                        </a:cubicBezTo>
                        <a:cubicBezTo>
                          <a:pt x="225" y="198"/>
                          <a:pt x="231" y="224"/>
                          <a:pt x="235" y="249"/>
                        </a:cubicBezTo>
                        <a:cubicBezTo>
                          <a:pt x="236" y="263"/>
                          <a:pt x="240" y="275"/>
                          <a:pt x="244" y="289"/>
                        </a:cubicBezTo>
                        <a:cubicBezTo>
                          <a:pt x="245" y="319"/>
                          <a:pt x="247" y="334"/>
                          <a:pt x="250" y="361"/>
                        </a:cubicBezTo>
                        <a:cubicBezTo>
                          <a:pt x="247" y="403"/>
                          <a:pt x="244" y="443"/>
                          <a:pt x="233" y="483"/>
                        </a:cubicBezTo>
                        <a:cubicBezTo>
                          <a:pt x="230" y="508"/>
                          <a:pt x="217" y="575"/>
                          <a:pt x="202" y="597"/>
                        </a:cubicBezTo>
                        <a:cubicBezTo>
                          <a:pt x="193" y="629"/>
                          <a:pt x="184" y="662"/>
                          <a:pt x="169" y="691"/>
                        </a:cubicBezTo>
                        <a:cubicBezTo>
                          <a:pt x="164" y="701"/>
                          <a:pt x="165" y="712"/>
                          <a:pt x="158" y="721"/>
                        </a:cubicBezTo>
                        <a:cubicBezTo>
                          <a:pt x="155" y="731"/>
                          <a:pt x="151" y="742"/>
                          <a:pt x="144" y="750"/>
                        </a:cubicBezTo>
                        <a:cubicBezTo>
                          <a:pt x="138" y="767"/>
                          <a:pt x="136" y="784"/>
                          <a:pt x="125" y="798"/>
                        </a:cubicBezTo>
                        <a:cubicBezTo>
                          <a:pt x="120" y="813"/>
                          <a:pt x="112" y="834"/>
                          <a:pt x="102" y="846"/>
                        </a:cubicBezTo>
                        <a:cubicBezTo>
                          <a:pt x="99" y="856"/>
                          <a:pt x="93" y="860"/>
                          <a:pt x="87" y="867"/>
                        </a:cubicBezTo>
                        <a:cubicBezTo>
                          <a:pt x="82" y="881"/>
                          <a:pt x="70" y="896"/>
                          <a:pt x="62" y="908"/>
                        </a:cubicBezTo>
                        <a:cubicBezTo>
                          <a:pt x="59" y="918"/>
                          <a:pt x="55" y="930"/>
                          <a:pt x="48" y="938"/>
                        </a:cubicBezTo>
                        <a:cubicBezTo>
                          <a:pt x="39" y="965"/>
                          <a:pt x="21" y="996"/>
                          <a:pt x="0" y="1017"/>
                        </a:cubicBez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pic>
            <p:nvPicPr>
              <p:cNvPr id="14" name="Picture 16"/>
              <p:cNvPicPr>
                <a:picLocks noChangeAspect="1" noChangeArrowheads="1"/>
              </p:cNvPicPr>
              <p:nvPr/>
            </p:nvPicPr>
            <p:blipFill>
              <a:blip r:embed="rId5">
                <a:extLst>
                  <a:ext uri="{28A0092B-C50C-407E-A947-70E740481C1C}">
                    <a14:useLocalDpi xmlns:a14="http://schemas.microsoft.com/office/drawing/2010/main" val="0"/>
                  </a:ext>
                </a:extLst>
              </a:blip>
              <a:srcRect b="7558"/>
              <a:stretch>
                <a:fillRect/>
              </a:stretch>
            </p:blipFill>
            <p:spPr bwMode="auto">
              <a:xfrm>
                <a:off x="2592" y="2160"/>
                <a:ext cx="1026" cy="1343"/>
              </a:xfrm>
              <a:prstGeom prst="rect">
                <a:avLst/>
              </a:prstGeom>
              <a:noFill/>
              <a:ln>
                <a:noFill/>
              </a:ln>
              <a:effectLst/>
              <a:extLst>
                <a:ext uri="{909E8E84-426E-40DD-AFC4-6F175D3DCCD1}">
                  <a14:hiddenFill xmlns:a14="http://schemas.microsoft.com/office/drawing/2010/main">
                    <a:blipFill dpi="0" rotWithShape="0">
                      <a:blip/>
                      <a:srcRect b="7558"/>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2877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3575" y="3200368"/>
              <a:ext cx="2538936" cy="2512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1419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additive="repl">
                                        <p:cTn id="6" dur="1" fill="hold">
                                          <p:stCondLst>
                                            <p:cond delay="0"/>
                                          </p:stCondLst>
                                        </p:cTn>
                                        <p:tgtEl>
                                          <p:spTgt spid="20"/>
                                        </p:tgtEl>
                                        <p:attrNameLst>
                                          <p:attrName>style.visibility</p:attrName>
                                        </p:attrNameLst>
                                      </p:cBhvr>
                                      <p:to>
                                        <p:strVal val="visible"/>
                                      </p:to>
                                    </p:set>
                                    <p:animEffect transition="in" filter="wipe(up)">
                                      <p:cBhvr additive="repl">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additive="repl">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ppt_x</p:attrName>
                                        </p:attrNameLst>
                                      </p:cBhvr>
                                      <p:tavLst>
                                        <p:tav tm="100000">
                                          <p:val>
                                            <p:strVal val="#ppt_x"/>
                                          </p:val>
                                        </p:tav>
                                        <p:tav>
                                          <p:val>
                                            <p:strVal val="#ppt_x"/>
                                          </p:val>
                                        </p:tav>
                                      </p:tavLst>
                                    </p:anim>
                                    <p:anim calcmode="lin" valueType="num">
                                      <p:cBhvr>
                                        <p:cTn id="13" dur="500" fill="hold"/>
                                        <p:tgtEl>
                                          <p:spTgt spid="21"/>
                                        </p:tgtEl>
                                        <p:attrNameLst>
                                          <p:attrName>ppt_y</p:attrName>
                                        </p:attrNameLst>
                                      </p:cBhvr>
                                      <p:tavLst>
                                        <p:tav tm="100000">
                                          <p:val>
                                            <p:strVal val="1+#ppt_h/2"/>
                                          </p:val>
                                        </p:tav>
                                        <p:tav>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recherches sur l’antimatière</a:t>
            </a:r>
            <a:endParaRPr lang="fr-FR" dirty="0"/>
          </a:p>
        </p:txBody>
      </p:sp>
      <p:sp>
        <p:nvSpPr>
          <p:cNvPr id="3" name="Espace réservé du contenu 2"/>
          <p:cNvSpPr>
            <a:spLocks noGrp="1"/>
          </p:cNvSpPr>
          <p:nvPr>
            <p:ph idx="1"/>
          </p:nvPr>
        </p:nvSpPr>
        <p:spPr>
          <a:xfrm>
            <a:off x="609600" y="1402432"/>
            <a:ext cx="7772400" cy="4114800"/>
          </a:xfrm>
        </p:spPr>
        <p:txBody>
          <a:bodyPr/>
          <a:lstStyle/>
          <a:p>
            <a:endParaRPr lang="fr-FR" dirty="0"/>
          </a:p>
          <a:p>
            <a:r>
              <a:rPr lang="fr-FR" dirty="0" smtClean="0"/>
              <a:t>Violation de CP dans le secteur des quarks: étudiée dans le système des mésons K et B</a:t>
            </a:r>
          </a:p>
          <a:p>
            <a:endParaRPr lang="fr-FR" dirty="0" smtClean="0"/>
          </a:p>
          <a:p>
            <a:r>
              <a:rPr lang="fr-FR" dirty="0">
                <a:solidFill>
                  <a:schemeClr val="tx2"/>
                </a:solidFill>
              </a:rPr>
              <a:t>Violation du nombre baryonique : désintégration du </a:t>
            </a:r>
            <a:r>
              <a:rPr lang="fr-FR" dirty="0" smtClean="0">
                <a:solidFill>
                  <a:schemeClr val="tx2"/>
                </a:solidFill>
              </a:rPr>
              <a:t>proton</a:t>
            </a:r>
          </a:p>
          <a:p>
            <a:pPr marL="0" indent="0">
              <a:buNone/>
            </a:pPr>
            <a:endParaRPr lang="fr-FR" dirty="0">
              <a:solidFill>
                <a:schemeClr val="tx2"/>
              </a:solidFill>
            </a:endParaRPr>
          </a:p>
          <a:p>
            <a:r>
              <a:rPr lang="fr-FR" dirty="0" smtClean="0">
                <a:solidFill>
                  <a:schemeClr val="tx2"/>
                </a:solidFill>
              </a:rPr>
              <a:t>Recherche d’antimatière dans l’univers</a:t>
            </a:r>
          </a:p>
          <a:p>
            <a:endParaRPr lang="fr-FR" dirty="0" smtClean="0">
              <a:solidFill>
                <a:schemeClr val="tx2"/>
              </a:solidFill>
            </a:endParaRPr>
          </a:p>
          <a:p>
            <a:r>
              <a:rPr lang="fr-FR" dirty="0" smtClean="0">
                <a:solidFill>
                  <a:schemeClr val="tx2"/>
                </a:solidFill>
              </a:rPr>
              <a:t>Quelle </a:t>
            </a:r>
            <a:r>
              <a:rPr lang="fr-FR" dirty="0">
                <a:solidFill>
                  <a:schemeClr val="tx2"/>
                </a:solidFill>
              </a:rPr>
              <a:t>est </a:t>
            </a:r>
            <a:r>
              <a:rPr lang="fr-FR" dirty="0" smtClean="0">
                <a:solidFill>
                  <a:schemeClr val="tx2"/>
                </a:solidFill>
              </a:rPr>
              <a:t>l’</a:t>
            </a:r>
            <a:r>
              <a:rPr lang="fr-FR" dirty="0" err="1" smtClean="0">
                <a:solidFill>
                  <a:schemeClr val="tx2"/>
                </a:solidFill>
              </a:rPr>
              <a:t>anti-particule</a:t>
            </a:r>
            <a:r>
              <a:rPr lang="fr-FR" dirty="0" smtClean="0">
                <a:solidFill>
                  <a:schemeClr val="tx2"/>
                </a:solidFill>
              </a:rPr>
              <a:t> </a:t>
            </a:r>
            <a:r>
              <a:rPr lang="fr-FR" dirty="0">
                <a:solidFill>
                  <a:schemeClr val="tx2"/>
                </a:solidFill>
              </a:rPr>
              <a:t>du neutrino </a:t>
            </a:r>
            <a:r>
              <a:rPr lang="fr-FR" dirty="0" smtClean="0">
                <a:solidFill>
                  <a:schemeClr val="tx2"/>
                </a:solidFill>
              </a:rPr>
              <a:t>?</a:t>
            </a:r>
          </a:p>
          <a:p>
            <a:endParaRPr lang="fr-FR" dirty="0">
              <a:solidFill>
                <a:schemeClr val="tx2"/>
              </a:solidFill>
            </a:endParaRPr>
          </a:p>
          <a:p>
            <a:r>
              <a:rPr lang="fr-FR" dirty="0" smtClean="0">
                <a:solidFill>
                  <a:schemeClr val="tx2"/>
                </a:solidFill>
              </a:rPr>
              <a:t>Etude des propriétés des </a:t>
            </a:r>
            <a:r>
              <a:rPr lang="fr-FR" dirty="0" err="1" smtClean="0">
                <a:solidFill>
                  <a:schemeClr val="tx2"/>
                </a:solidFill>
              </a:rPr>
              <a:t>anti-atomes</a:t>
            </a:r>
            <a:endParaRPr lang="fr-FR" dirty="0" smtClean="0">
              <a:solidFill>
                <a:schemeClr val="tx2"/>
              </a:solidFill>
            </a:endParaRPr>
          </a:p>
          <a:p>
            <a:endParaRPr lang="fr-FR" dirty="0">
              <a:solidFill>
                <a:schemeClr val="tx2"/>
              </a:solidFill>
            </a:endParaRPr>
          </a:p>
          <a:p>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30</a:t>
            </a:fld>
            <a:endParaRPr lang="fr-FR"/>
          </a:p>
        </p:txBody>
      </p:sp>
    </p:spTree>
    <p:extLst>
      <p:ext uri="{BB962C8B-B14F-4D97-AF65-F5344CB8AC3E}">
        <p14:creationId xmlns:p14="http://schemas.microsoft.com/office/powerpoint/2010/main" val="12536434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Désintégration du proton</a:t>
            </a:r>
            <a:endParaRPr lang="fr-FR" dirty="0"/>
          </a:p>
        </p:txBody>
      </p:sp>
      <p:sp>
        <p:nvSpPr>
          <p:cNvPr id="3" name="Espace réservé du contenu 2"/>
          <p:cNvSpPr>
            <a:spLocks noGrp="1"/>
          </p:cNvSpPr>
          <p:nvPr>
            <p:ph idx="1"/>
          </p:nvPr>
        </p:nvSpPr>
        <p:spPr/>
        <p:txBody>
          <a:bodyPr/>
          <a:lstStyle/>
          <a:p>
            <a:r>
              <a:rPr lang="fr-FR" dirty="0" smtClean="0"/>
              <a:t>Super </a:t>
            </a:r>
            <a:r>
              <a:rPr lang="fr-FR" dirty="0" err="1" smtClean="0"/>
              <a:t>KamioKande</a:t>
            </a:r>
            <a:r>
              <a:rPr lang="fr-FR" dirty="0" smtClean="0"/>
              <a:t> (Japon)</a:t>
            </a:r>
            <a:endParaRPr lang="fr-FR" dirty="0"/>
          </a:p>
          <a:p>
            <a:pPr marL="0" indent="0">
              <a:buNone/>
            </a:pPr>
            <a:r>
              <a:rPr lang="fr-FR" dirty="0" smtClean="0"/>
              <a:t>50kt d’eau, détection </a:t>
            </a:r>
            <a:r>
              <a:rPr lang="fr-FR" dirty="0" err="1" smtClean="0"/>
              <a:t>cherenkov</a:t>
            </a:r>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31</a:t>
            </a:fld>
            <a:endParaRPr lang="fr-FR"/>
          </a:p>
        </p:txBody>
      </p:sp>
      <p:pic>
        <p:nvPicPr>
          <p:cNvPr id="289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5971" y="980728"/>
            <a:ext cx="4200525"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97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11560" y="2204864"/>
            <a:ext cx="3688080" cy="246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9797" name="Picture 5" descr="http://www-sk.icrr.u-tokyo.ac.jp/sk/physics/yousi_sub01-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618" y="4778253"/>
            <a:ext cx="2746302" cy="20968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65960" y="6135398"/>
            <a:ext cx="2569999" cy="369332"/>
          </a:xfrm>
          <a:prstGeom prst="rect">
            <a:avLst/>
          </a:prstGeom>
        </p:spPr>
        <p:txBody>
          <a:bodyPr wrap="none">
            <a:spAutoFit/>
          </a:bodyPr>
          <a:lstStyle/>
          <a:p>
            <a:r>
              <a:rPr lang="fr-FR" dirty="0" smtClean="0">
                <a:solidFill>
                  <a:srgbClr val="FF0000"/>
                </a:solidFill>
              </a:rPr>
              <a:t>Toujours pas observée!</a:t>
            </a:r>
            <a:endParaRPr lang="fr-FR" dirty="0">
              <a:solidFill>
                <a:srgbClr val="FF0000"/>
              </a:solidFill>
            </a:endParaRPr>
          </a:p>
        </p:txBody>
      </p:sp>
    </p:spTree>
    <p:extLst>
      <p:ext uri="{BB962C8B-B14F-4D97-AF65-F5344CB8AC3E}">
        <p14:creationId xmlns:p14="http://schemas.microsoft.com/office/powerpoint/2010/main" val="18668131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Recherche d’antimatière dans l’univers</a:t>
            </a:r>
            <a:endParaRPr lang="fr-FR" dirty="0"/>
          </a:p>
        </p:txBody>
      </p:sp>
      <p:sp>
        <p:nvSpPr>
          <p:cNvPr id="3" name="Espace réservé du contenu 2"/>
          <p:cNvSpPr>
            <a:spLocks noGrp="1"/>
          </p:cNvSpPr>
          <p:nvPr>
            <p:ph idx="1"/>
          </p:nvPr>
        </p:nvSpPr>
        <p:spPr/>
        <p:txBody>
          <a:bodyPr/>
          <a:lstStyle/>
          <a:p>
            <a:r>
              <a:rPr lang="fr-FR" dirty="0" smtClean="0"/>
              <a:t>AMS: détecteur de particule sur l’ISS, lancé en mai 2011</a:t>
            </a:r>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32</a:t>
            </a:fld>
            <a:endParaRPr lang="fr-FR" dirty="0"/>
          </a:p>
        </p:txBody>
      </p:sp>
      <p:pic>
        <p:nvPicPr>
          <p:cNvPr id="29082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15" y="2106799"/>
            <a:ext cx="4276061" cy="302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08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090791"/>
            <a:ext cx="4585600" cy="3143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44688" y="5399739"/>
            <a:ext cx="8774714" cy="1200329"/>
          </a:xfrm>
          <a:prstGeom prst="rect">
            <a:avLst/>
          </a:prstGeom>
        </p:spPr>
        <p:txBody>
          <a:bodyPr wrap="square">
            <a:spAutoFit/>
          </a:bodyPr>
          <a:lstStyle/>
          <a:p>
            <a:r>
              <a:rPr lang="fr-FR" dirty="0" smtClean="0">
                <a:solidFill>
                  <a:srgbClr val="FF0000"/>
                </a:solidFill>
              </a:rPr>
              <a:t>Excès de positrons! Viennent-ils de matière noire, bruit de fond, Pulsar,…?</a:t>
            </a:r>
          </a:p>
          <a:p>
            <a:r>
              <a:rPr lang="fr-FR" dirty="0"/>
              <a:t>La fraction de positron semble isotrope : pas de source </a:t>
            </a:r>
            <a:r>
              <a:rPr lang="fr-FR" dirty="0" err="1"/>
              <a:t>privilegiée</a:t>
            </a:r>
            <a:endParaRPr lang="fr-FR" dirty="0"/>
          </a:p>
          <a:p>
            <a:r>
              <a:rPr lang="fr-FR" dirty="0" smtClean="0"/>
              <a:t>En </a:t>
            </a:r>
            <a:r>
              <a:rPr lang="fr-FR" dirty="0"/>
              <a:t>1998, AMS-01 avait aussi cherché des </a:t>
            </a:r>
            <a:r>
              <a:rPr lang="fr-FR" dirty="0" smtClean="0"/>
              <a:t>noyaux </a:t>
            </a:r>
            <a:r>
              <a:rPr lang="fr-FR" dirty="0"/>
              <a:t>d’anti-hélium : pas de </a:t>
            </a:r>
            <a:r>
              <a:rPr lang="fr-FR" dirty="0" smtClean="0"/>
              <a:t>trace pour l’instant</a:t>
            </a:r>
            <a:endParaRPr lang="fr-FR" dirty="0"/>
          </a:p>
        </p:txBody>
      </p:sp>
      <p:sp>
        <p:nvSpPr>
          <p:cNvPr id="6" name="Rectangle 5"/>
          <p:cNvSpPr/>
          <p:nvPr/>
        </p:nvSpPr>
        <p:spPr>
          <a:xfrm>
            <a:off x="4818168" y="2187183"/>
            <a:ext cx="3888432" cy="6741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4818168" y="4581128"/>
            <a:ext cx="2994192"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189952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Etude des neutrinos</a:t>
            </a:r>
            <a:endParaRPr lang="fr-FR" dirty="0"/>
          </a:p>
        </p:txBody>
      </p:sp>
      <p:sp>
        <p:nvSpPr>
          <p:cNvPr id="3" name="Espace réservé du contenu 2"/>
          <p:cNvSpPr>
            <a:spLocks noGrp="1"/>
          </p:cNvSpPr>
          <p:nvPr>
            <p:ph idx="1"/>
          </p:nvPr>
        </p:nvSpPr>
        <p:spPr/>
        <p:txBody>
          <a:bodyPr/>
          <a:lstStyle/>
          <a:p>
            <a:r>
              <a:rPr lang="fr-FR" dirty="0" smtClean="0"/>
              <a:t>Plusieurs expériences ont établi l’oscillation des neutrinos</a:t>
            </a:r>
          </a:p>
          <a:p>
            <a:pPr marL="0" indent="0">
              <a:buNone/>
            </a:pPr>
            <a:r>
              <a:rPr lang="fr-FR" dirty="0" smtClean="0"/>
              <a:t>  </a:t>
            </a:r>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r>
              <a:rPr lang="fr-FR" dirty="0" smtClean="0"/>
              <a:t>Pour que ces oscillations soient possible, les neutrinos doivent avoir une masse. Cette masse est très petite</a:t>
            </a:r>
          </a:p>
          <a:p>
            <a:endParaRPr lang="fr-FR" dirty="0"/>
          </a:p>
          <a:p>
            <a:endParaRPr lang="fr-FR" dirty="0" smtClean="0"/>
          </a:p>
          <a:p>
            <a:endParaRPr lang="fr-FR" dirty="0"/>
          </a:p>
          <a:p>
            <a:r>
              <a:rPr lang="fr-FR" dirty="0" smtClean="0"/>
              <a:t>Mais le modèle standard prédit des neutrinos sans masse…  </a:t>
            </a:r>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33</a:t>
            </a:fld>
            <a:endParaRPr lang="fr-FR"/>
          </a:p>
        </p:txBody>
      </p:sp>
      <p:pic>
        <p:nvPicPr>
          <p:cNvPr id="292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916831"/>
            <a:ext cx="6400800"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2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587" y="5229199"/>
            <a:ext cx="6638925"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49143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Etude des neutrinos</a:t>
            </a:r>
          </a:p>
        </p:txBody>
      </p:sp>
      <p:sp>
        <p:nvSpPr>
          <p:cNvPr id="3" name="Espace réservé du contenu 2"/>
          <p:cNvSpPr>
            <a:spLocks noGrp="1"/>
          </p:cNvSpPr>
          <p:nvPr>
            <p:ph idx="1"/>
          </p:nvPr>
        </p:nvSpPr>
        <p:spPr/>
        <p:txBody>
          <a:bodyPr/>
          <a:lstStyle/>
          <a:p>
            <a:r>
              <a:rPr lang="fr-FR" dirty="0" smtClean="0"/>
              <a:t>La solution: si le neutrino est sa propre antiparticule, il est possible d’expliquer sa masse</a:t>
            </a:r>
          </a:p>
          <a:p>
            <a:r>
              <a:rPr lang="fr-FR" dirty="0" smtClean="0"/>
              <a:t>Une autre conséquence : la présence de violation de CP dans les leptons!</a:t>
            </a:r>
          </a:p>
          <a:p>
            <a:endParaRPr lang="fr-FR" dirty="0"/>
          </a:p>
          <a:p>
            <a:endParaRPr lang="fr-FR" dirty="0" smtClean="0"/>
          </a:p>
          <a:p>
            <a:endParaRPr lang="fr-FR" dirty="0"/>
          </a:p>
          <a:p>
            <a:endParaRPr lang="fr-FR" dirty="0" smtClean="0"/>
          </a:p>
          <a:p>
            <a:r>
              <a:rPr lang="fr-FR" dirty="0" smtClean="0"/>
              <a:t>Dans ce cas, la désintégration double Beta sans neutrino est possible</a:t>
            </a:r>
          </a:p>
          <a:p>
            <a:endParaRPr lang="fr-FR" dirty="0"/>
          </a:p>
          <a:p>
            <a:pPr marL="0" indent="0">
              <a:buNone/>
            </a:pPr>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34</a:t>
            </a:fld>
            <a:endParaRPr lang="fr-FR"/>
          </a:p>
        </p:txBody>
      </p:sp>
      <p:sp>
        <p:nvSpPr>
          <p:cNvPr id="6" name="Rectangle 20"/>
          <p:cNvSpPr>
            <a:spLocks noChangeArrowheads="1"/>
          </p:cNvSpPr>
          <p:nvPr/>
        </p:nvSpPr>
        <p:spPr bwMode="auto">
          <a:xfrm>
            <a:off x="3901752" y="2733179"/>
            <a:ext cx="1030288"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a:lnSpc>
                <a:spcPct val="12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3200" dirty="0">
                <a:solidFill>
                  <a:srgbClr val="000000"/>
                </a:solidFill>
                <a:latin typeface="Symbol" pitchFamily="16" charset="2"/>
              </a:rPr>
              <a:t></a:t>
            </a:r>
          </a:p>
        </p:txBody>
      </p:sp>
      <p:grpSp>
        <p:nvGrpSpPr>
          <p:cNvPr id="7" name="Group 17"/>
          <p:cNvGrpSpPr>
            <a:grpSpLocks/>
          </p:cNvGrpSpPr>
          <p:nvPr/>
        </p:nvGrpSpPr>
        <p:grpSpPr bwMode="auto">
          <a:xfrm>
            <a:off x="3901752" y="2564904"/>
            <a:ext cx="1030288" cy="844550"/>
            <a:chOff x="1270" y="1356"/>
            <a:chExt cx="649" cy="532"/>
          </a:xfrm>
        </p:grpSpPr>
        <p:sp>
          <p:nvSpPr>
            <p:cNvPr id="8" name="Rectangle 18"/>
            <p:cNvSpPr>
              <a:spLocks noChangeArrowheads="1"/>
            </p:cNvSpPr>
            <p:nvPr/>
          </p:nvSpPr>
          <p:spPr bwMode="auto">
            <a:xfrm>
              <a:off x="1501" y="1356"/>
              <a:ext cx="198" cy="3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a:lnSpc>
                  <a:spcPct val="12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a:solidFill>
                    <a:srgbClr val="000000"/>
                  </a:solidFill>
                  <a:latin typeface="Symbol" pitchFamily="16" charset="2"/>
                </a:rPr>
                <a:t></a:t>
              </a:r>
            </a:p>
          </p:txBody>
        </p:sp>
        <p:sp>
          <p:nvSpPr>
            <p:cNvPr id="9" name="Line 19"/>
            <p:cNvSpPr>
              <a:spLocks noChangeShapeType="1"/>
            </p:cNvSpPr>
            <p:nvPr/>
          </p:nvSpPr>
          <p:spPr bwMode="auto">
            <a:xfrm>
              <a:off x="1728" y="1620"/>
              <a:ext cx="143" cy="0"/>
            </a:xfrm>
            <a:prstGeom prst="line">
              <a:avLst/>
            </a:prstGeom>
            <a:noFill/>
            <a:ln w="190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0" name="Rectangle 20"/>
            <p:cNvSpPr>
              <a:spLocks noChangeArrowheads="1"/>
            </p:cNvSpPr>
            <p:nvPr/>
          </p:nvSpPr>
          <p:spPr bwMode="auto">
            <a:xfrm>
              <a:off x="1270" y="1462"/>
              <a:ext cx="649" cy="4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a:lnSpc>
                  <a:spcPct val="12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3200" dirty="0">
                  <a:solidFill>
                    <a:srgbClr val="000000"/>
                  </a:solidFill>
                  <a:latin typeface="Symbol" pitchFamily="16" charset="2"/>
                </a:rPr>
                <a:t></a:t>
              </a:r>
            </a:p>
          </p:txBody>
        </p:sp>
      </p:grpSp>
      <p:sp>
        <p:nvSpPr>
          <p:cNvPr id="11" name="Flèche droite 10"/>
          <p:cNvSpPr/>
          <p:nvPr/>
        </p:nvSpPr>
        <p:spPr>
          <a:xfrm>
            <a:off x="3059832" y="3037688"/>
            <a:ext cx="504056" cy="216024"/>
          </a:xfrm>
          <a:prstGeom prst="rightArrow">
            <a:avLst/>
          </a:prstGeom>
          <a:solidFill>
            <a:srgbClr val="CC3463"/>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3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4514455"/>
            <a:ext cx="6048672" cy="1921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38772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smtClean="0"/>
              <a:t>Recherche de la désintégration double beta</a:t>
            </a:r>
            <a:endParaRPr lang="fr-FR" sz="2800" dirty="0"/>
          </a:p>
        </p:txBody>
      </p:sp>
      <p:sp>
        <p:nvSpPr>
          <p:cNvPr id="3" name="Espace réservé du contenu 2"/>
          <p:cNvSpPr>
            <a:spLocks noGrp="1"/>
          </p:cNvSpPr>
          <p:nvPr>
            <p:ph idx="1"/>
          </p:nvPr>
        </p:nvSpPr>
        <p:spPr>
          <a:xfrm>
            <a:off x="547992" y="1447800"/>
            <a:ext cx="2882280" cy="435294"/>
          </a:xfrm>
        </p:spPr>
        <p:txBody>
          <a:bodyPr/>
          <a:lstStyle/>
          <a:p>
            <a:pPr marL="0" indent="0">
              <a:buNone/>
            </a:pPr>
            <a:r>
              <a:rPr lang="fr-FR" dirty="0" smtClean="0"/>
              <a:t>Principe des expériences:</a:t>
            </a:r>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35</a:t>
            </a:fld>
            <a:endParaRPr lang="fr-FR"/>
          </a:p>
        </p:txBody>
      </p:sp>
      <p:pic>
        <p:nvPicPr>
          <p:cNvPr id="294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6136" y="1964639"/>
            <a:ext cx="3878312" cy="318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4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48" y="1988840"/>
            <a:ext cx="2667769" cy="2018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50550" y="4007692"/>
            <a:ext cx="877163" cy="369332"/>
          </a:xfrm>
          <a:prstGeom prst="rect">
            <a:avLst/>
          </a:prstGeom>
        </p:spPr>
        <p:txBody>
          <a:bodyPr wrap="none">
            <a:spAutoFit/>
          </a:bodyPr>
          <a:lstStyle/>
          <a:p>
            <a:r>
              <a:rPr lang="fr-FR" dirty="0" smtClean="0"/>
              <a:t>source</a:t>
            </a:r>
            <a:endParaRPr lang="fr-FR" dirty="0"/>
          </a:p>
        </p:txBody>
      </p:sp>
      <p:sp>
        <p:nvSpPr>
          <p:cNvPr id="8" name="Espace réservé du contenu 2"/>
          <p:cNvSpPr txBox="1">
            <a:spLocks/>
          </p:cNvSpPr>
          <p:nvPr/>
        </p:nvSpPr>
        <p:spPr bwMode="auto">
          <a:xfrm>
            <a:off x="4860032" y="1230153"/>
            <a:ext cx="3960440" cy="43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itchFamily="2" charset="2"/>
              <a:buChar char="n"/>
              <a:defRPr>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16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1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14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0" indent="0">
              <a:buFont typeface="Wingdings" pitchFamily="2" charset="2"/>
              <a:buNone/>
            </a:pPr>
            <a:r>
              <a:rPr lang="fr-FR" kern="0" dirty="0" smtClean="0"/>
              <a:t>Ex: NEMO3 dans le laboratoire souterrain de Modane</a:t>
            </a:r>
            <a:endParaRPr lang="fr-FR" kern="0" dirty="0"/>
          </a:p>
        </p:txBody>
      </p:sp>
      <p:sp>
        <p:nvSpPr>
          <p:cNvPr id="9" name="Espace réservé du contenu 2"/>
          <p:cNvSpPr txBox="1">
            <a:spLocks/>
          </p:cNvSpPr>
          <p:nvPr/>
        </p:nvSpPr>
        <p:spPr bwMode="auto">
          <a:xfrm>
            <a:off x="323528" y="5445224"/>
            <a:ext cx="882047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itchFamily="2" charset="2"/>
              <a:buChar char="n"/>
              <a:defRPr>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16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1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14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0" indent="0">
              <a:buFont typeface="Wingdings" pitchFamily="2" charset="2"/>
              <a:buNone/>
            </a:pPr>
            <a:r>
              <a:rPr lang="fr-FR" kern="0" dirty="0" smtClean="0"/>
              <a:t>Réduire le bruit de fond est très important! </a:t>
            </a:r>
          </a:p>
          <a:p>
            <a:pPr marL="0" indent="0">
              <a:buFont typeface="Wingdings" pitchFamily="2" charset="2"/>
              <a:buNone/>
            </a:pPr>
            <a:r>
              <a:rPr lang="fr-FR" kern="0" dirty="0" smtClean="0"/>
              <a:t>rayons cosmiques: expérience en sous sol (1700m de roche au dessus de NEMO 3)</a:t>
            </a:r>
          </a:p>
          <a:p>
            <a:pPr marL="0" indent="0">
              <a:buFont typeface="Wingdings" pitchFamily="2" charset="2"/>
              <a:buNone/>
            </a:pPr>
            <a:r>
              <a:rPr lang="fr-FR" kern="0" dirty="0" smtClean="0"/>
              <a:t>Radioactivité naturelle: blindage extérieur</a:t>
            </a:r>
            <a:endParaRPr lang="fr-FR" kern="0" dirty="0"/>
          </a:p>
        </p:txBody>
      </p:sp>
    </p:spTree>
    <p:extLst>
      <p:ext uri="{BB962C8B-B14F-4D97-AF65-F5344CB8AC3E}">
        <p14:creationId xmlns:p14="http://schemas.microsoft.com/office/powerpoint/2010/main" val="33519383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Résultat</a:t>
            </a:r>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36</a:t>
            </a:fld>
            <a:endParaRPr lang="fr-FR"/>
          </a:p>
        </p:txBody>
      </p:sp>
      <p:pic>
        <p:nvPicPr>
          <p:cNvPr id="295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340768"/>
            <a:ext cx="3816424" cy="4322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5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7010"/>
            <a:ext cx="4801822"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lèche droite 6"/>
          <p:cNvSpPr/>
          <p:nvPr/>
        </p:nvSpPr>
        <p:spPr>
          <a:xfrm rot="617416">
            <a:off x="4538391" y="2910807"/>
            <a:ext cx="1469925" cy="175358"/>
          </a:xfrm>
          <a:prstGeom prst="right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solidFill>
            </a:endParaRPr>
          </a:p>
        </p:txBody>
      </p:sp>
      <p:sp>
        <p:nvSpPr>
          <p:cNvPr id="5" name="Rectangle 4"/>
          <p:cNvSpPr/>
          <p:nvPr/>
        </p:nvSpPr>
        <p:spPr>
          <a:xfrm>
            <a:off x="521804" y="5063185"/>
            <a:ext cx="4410236" cy="923330"/>
          </a:xfrm>
          <a:prstGeom prst="rect">
            <a:avLst/>
          </a:prstGeom>
        </p:spPr>
        <p:txBody>
          <a:bodyPr wrap="square">
            <a:spAutoFit/>
          </a:bodyPr>
          <a:lstStyle/>
          <a:p>
            <a:r>
              <a:rPr lang="fr-FR" dirty="0" smtClean="0">
                <a:solidFill>
                  <a:srgbClr val="FF0000"/>
                </a:solidFill>
              </a:rPr>
              <a:t>La désintégration double beta sans neutrino n’a pas encore était observée mais beaucoup d’expériences la cherche</a:t>
            </a:r>
            <a:endParaRPr lang="fr-FR" dirty="0">
              <a:solidFill>
                <a:srgbClr val="FF0000"/>
              </a:solidFill>
            </a:endParaRPr>
          </a:p>
        </p:txBody>
      </p:sp>
    </p:spTree>
    <p:extLst>
      <p:ext uri="{BB962C8B-B14F-4D97-AF65-F5344CB8AC3E}">
        <p14:creationId xmlns:p14="http://schemas.microsoft.com/office/powerpoint/2010/main" val="40051658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Etude des </a:t>
            </a:r>
            <a:r>
              <a:rPr lang="fr-FR" dirty="0" err="1" smtClean="0"/>
              <a:t>anti-atomes</a:t>
            </a:r>
            <a:endParaRPr lang="fr-FR" dirty="0"/>
          </a:p>
        </p:txBody>
      </p:sp>
      <p:sp>
        <p:nvSpPr>
          <p:cNvPr id="3" name="Espace réservé du contenu 2"/>
          <p:cNvSpPr>
            <a:spLocks noGrp="1"/>
          </p:cNvSpPr>
          <p:nvPr>
            <p:ph idx="1"/>
          </p:nvPr>
        </p:nvSpPr>
        <p:spPr/>
        <p:txBody>
          <a:bodyPr/>
          <a:lstStyle/>
          <a:p>
            <a:r>
              <a:rPr lang="fr-FR" dirty="0" smtClean="0"/>
              <a:t>l’anti-hydrogène est le système atomique</a:t>
            </a:r>
          </a:p>
          <a:p>
            <a:pPr marL="0" indent="0">
              <a:buNone/>
            </a:pPr>
            <a:r>
              <a:rPr lang="fr-FR" dirty="0" smtClean="0"/>
              <a:t>      d’antimatière le plus simple</a:t>
            </a:r>
          </a:p>
          <a:p>
            <a:endParaRPr lang="fr-FR" dirty="0"/>
          </a:p>
          <a:p>
            <a:pPr marL="0" indent="0">
              <a:buNone/>
            </a:pPr>
            <a:endParaRPr lang="fr-FR" dirty="0" smtClean="0"/>
          </a:p>
          <a:p>
            <a:r>
              <a:rPr lang="fr-FR" dirty="0" smtClean="0"/>
              <a:t>Comparer ses propriétés avec celle de l’hydrogène peut révéler une asymétrie matière antimatière:</a:t>
            </a:r>
          </a:p>
          <a:p>
            <a:pPr lvl="1"/>
            <a:r>
              <a:rPr lang="fr-FR" dirty="0" smtClean="0"/>
              <a:t>Transition du premier état excité vers le niveau fondamental</a:t>
            </a:r>
          </a:p>
          <a:p>
            <a:pPr lvl="1"/>
            <a:r>
              <a:rPr lang="fr-FR" dirty="0" smtClean="0"/>
              <a:t>Gravitation: l’anti-hydrogène tombe-t-il vers le haut ? </a:t>
            </a:r>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37</a:t>
            </a:fld>
            <a:endParaRPr lang="fr-FR"/>
          </a:p>
        </p:txBody>
      </p:sp>
      <p:sp>
        <p:nvSpPr>
          <p:cNvPr id="5" name="Ellipse 4"/>
          <p:cNvSpPr/>
          <p:nvPr/>
        </p:nvSpPr>
        <p:spPr>
          <a:xfrm>
            <a:off x="1690699" y="524313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p:cNvSpPr/>
          <p:nvPr/>
        </p:nvSpPr>
        <p:spPr>
          <a:xfrm>
            <a:off x="1185730" y="4703078"/>
            <a:ext cx="1224136" cy="115212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906723" y="5279142"/>
            <a:ext cx="312906" cy="369332"/>
          </a:xfrm>
          <a:prstGeom prst="rect">
            <a:avLst/>
          </a:prstGeom>
        </p:spPr>
        <p:txBody>
          <a:bodyPr wrap="none">
            <a:spAutoFit/>
          </a:bodyPr>
          <a:lstStyle/>
          <a:p>
            <a:r>
              <a:rPr lang="fr-FR" dirty="0">
                <a:solidFill>
                  <a:schemeClr val="accent1">
                    <a:lumMod val="75000"/>
                  </a:schemeClr>
                </a:solidFill>
              </a:rPr>
              <a:t>p</a:t>
            </a:r>
          </a:p>
        </p:txBody>
      </p:sp>
      <p:sp>
        <p:nvSpPr>
          <p:cNvPr id="8" name="Rectangle 7"/>
          <p:cNvSpPr/>
          <p:nvPr/>
        </p:nvSpPr>
        <p:spPr>
          <a:xfrm>
            <a:off x="2441134" y="4365104"/>
            <a:ext cx="402674" cy="369332"/>
          </a:xfrm>
          <a:prstGeom prst="rect">
            <a:avLst/>
          </a:prstGeom>
        </p:spPr>
        <p:txBody>
          <a:bodyPr wrap="none">
            <a:spAutoFit/>
          </a:bodyPr>
          <a:lstStyle/>
          <a:p>
            <a:r>
              <a:rPr lang="fr-FR" dirty="0" smtClean="0"/>
              <a:t>e</a:t>
            </a:r>
            <a:r>
              <a:rPr lang="fr-FR" baseline="30000" dirty="0" smtClean="0"/>
              <a:t>+</a:t>
            </a:r>
            <a:endParaRPr lang="fr-FR" baseline="30000" dirty="0"/>
          </a:p>
        </p:txBody>
      </p:sp>
      <p:sp>
        <p:nvSpPr>
          <p:cNvPr id="9" name="Ellipse 8"/>
          <p:cNvSpPr/>
          <p:nvPr/>
        </p:nvSpPr>
        <p:spPr>
          <a:xfrm>
            <a:off x="2376089" y="4525361"/>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Rectangle 9"/>
          <p:cNvSpPr/>
          <p:nvPr/>
        </p:nvSpPr>
        <p:spPr>
          <a:xfrm>
            <a:off x="1905810" y="5063118"/>
            <a:ext cx="312906" cy="369332"/>
          </a:xfrm>
          <a:prstGeom prst="rect">
            <a:avLst/>
          </a:prstGeom>
        </p:spPr>
        <p:txBody>
          <a:bodyPr wrap="none">
            <a:spAutoFit/>
          </a:bodyPr>
          <a:lstStyle/>
          <a:p>
            <a:r>
              <a:rPr lang="fr-FR" dirty="0">
                <a:solidFill>
                  <a:schemeClr val="accent1">
                    <a:lumMod val="75000"/>
                  </a:schemeClr>
                </a:solidFill>
              </a:rPr>
              <a:t>_</a:t>
            </a:r>
          </a:p>
        </p:txBody>
      </p:sp>
      <p:grpSp>
        <p:nvGrpSpPr>
          <p:cNvPr id="12" name="Groupe 11"/>
          <p:cNvGrpSpPr/>
          <p:nvPr/>
        </p:nvGrpSpPr>
        <p:grpSpPr>
          <a:xfrm>
            <a:off x="6381573" y="980728"/>
            <a:ext cx="1430787" cy="1336794"/>
            <a:chOff x="3131840" y="3388350"/>
            <a:chExt cx="1430787" cy="1336794"/>
          </a:xfrm>
        </p:grpSpPr>
        <p:sp>
          <p:nvSpPr>
            <p:cNvPr id="13" name="Ellipse 12"/>
            <p:cNvSpPr/>
            <p:nvPr/>
          </p:nvSpPr>
          <p:spPr>
            <a:xfrm>
              <a:off x="3636809" y="411307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3131840" y="3573016"/>
              <a:ext cx="1224136" cy="115212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3852833" y="4149080"/>
              <a:ext cx="312906" cy="369332"/>
            </a:xfrm>
            <a:prstGeom prst="rect">
              <a:avLst/>
            </a:prstGeom>
          </p:spPr>
          <p:txBody>
            <a:bodyPr wrap="none">
              <a:spAutoFit/>
            </a:bodyPr>
            <a:lstStyle/>
            <a:p>
              <a:r>
                <a:rPr lang="fr-FR" dirty="0">
                  <a:solidFill>
                    <a:schemeClr val="accent1">
                      <a:lumMod val="75000"/>
                    </a:schemeClr>
                  </a:solidFill>
                </a:rPr>
                <a:t>p</a:t>
              </a:r>
            </a:p>
          </p:txBody>
        </p:sp>
        <p:sp>
          <p:nvSpPr>
            <p:cNvPr id="16" name="Rectangle 15"/>
            <p:cNvSpPr/>
            <p:nvPr/>
          </p:nvSpPr>
          <p:spPr>
            <a:xfrm>
              <a:off x="4159953" y="3388350"/>
              <a:ext cx="402674" cy="369332"/>
            </a:xfrm>
            <a:prstGeom prst="rect">
              <a:avLst/>
            </a:prstGeom>
          </p:spPr>
          <p:txBody>
            <a:bodyPr wrap="none">
              <a:spAutoFit/>
            </a:bodyPr>
            <a:lstStyle/>
            <a:p>
              <a:r>
                <a:rPr lang="fr-FR" dirty="0" smtClean="0"/>
                <a:t>e</a:t>
              </a:r>
              <a:r>
                <a:rPr lang="fr-FR" baseline="30000" dirty="0" smtClean="0"/>
                <a:t>+</a:t>
              </a:r>
              <a:endParaRPr lang="fr-FR" baseline="30000" dirty="0"/>
            </a:p>
          </p:txBody>
        </p:sp>
        <p:sp>
          <p:nvSpPr>
            <p:cNvPr id="17" name="Ellipse 16"/>
            <p:cNvSpPr/>
            <p:nvPr/>
          </p:nvSpPr>
          <p:spPr>
            <a:xfrm>
              <a:off x="3852833" y="3573016"/>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8" name="Rectangle 17"/>
            <p:cNvSpPr/>
            <p:nvPr/>
          </p:nvSpPr>
          <p:spPr>
            <a:xfrm>
              <a:off x="3851920" y="3933056"/>
              <a:ext cx="312906" cy="369332"/>
            </a:xfrm>
            <a:prstGeom prst="rect">
              <a:avLst/>
            </a:prstGeom>
          </p:spPr>
          <p:txBody>
            <a:bodyPr wrap="none">
              <a:spAutoFit/>
            </a:bodyPr>
            <a:lstStyle/>
            <a:p>
              <a:r>
                <a:rPr lang="fr-FR" dirty="0">
                  <a:solidFill>
                    <a:schemeClr val="accent1">
                      <a:lumMod val="75000"/>
                    </a:schemeClr>
                  </a:solidFill>
                </a:rPr>
                <a:t>_</a:t>
              </a:r>
            </a:p>
          </p:txBody>
        </p:sp>
      </p:grpSp>
      <p:sp>
        <p:nvSpPr>
          <p:cNvPr id="19" name="Ellipse 18"/>
          <p:cNvSpPr/>
          <p:nvPr/>
        </p:nvSpPr>
        <p:spPr>
          <a:xfrm>
            <a:off x="829255" y="4353384"/>
            <a:ext cx="1942545" cy="1842064"/>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en arc 23"/>
          <p:cNvCxnSpPr/>
          <p:nvPr/>
        </p:nvCxnSpPr>
        <p:spPr>
          <a:xfrm rot="10800000" flipV="1">
            <a:off x="2169568" y="4637456"/>
            <a:ext cx="288032" cy="193959"/>
          </a:xfrm>
          <a:prstGeom prst="curvedConnector3">
            <a:avLst>
              <a:gd name="adj1" fmla="val -1977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411760" y="4797152"/>
            <a:ext cx="300082" cy="369332"/>
          </a:xfrm>
          <a:prstGeom prst="rect">
            <a:avLst/>
          </a:prstGeom>
        </p:spPr>
        <p:txBody>
          <a:bodyPr wrap="none">
            <a:spAutoFit/>
          </a:bodyPr>
          <a:lstStyle/>
          <a:p>
            <a:r>
              <a:rPr lang="fr-FR" dirty="0">
                <a:solidFill>
                  <a:srgbClr val="FF0000"/>
                </a:solidFill>
              </a:rPr>
              <a:t>γ</a:t>
            </a:r>
            <a:endParaRPr lang="fr-FR" baseline="30000" dirty="0">
              <a:solidFill>
                <a:srgbClr val="FF0000"/>
              </a:solidFill>
            </a:endParaRPr>
          </a:p>
        </p:txBody>
      </p:sp>
      <p:pic>
        <p:nvPicPr>
          <p:cNvPr id="286722" name="Picture 2" descr="http://www.astrofiles.net/bio/newton/newton_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800" y="4365104"/>
            <a:ext cx="981372" cy="2453428"/>
          </a:xfrm>
          <a:prstGeom prst="rect">
            <a:avLst/>
          </a:prstGeom>
          <a:noFill/>
          <a:extLst>
            <a:ext uri="{909E8E84-426E-40DD-AFC4-6F175D3DCCD1}">
              <a14:hiddenFill xmlns:a14="http://schemas.microsoft.com/office/drawing/2010/main">
                <a:solidFill>
                  <a:srgbClr val="FFFFFF"/>
                </a:solidFill>
              </a14:hiddenFill>
            </a:ext>
          </a:extLst>
        </p:spPr>
      </p:pic>
      <p:sp>
        <p:nvSpPr>
          <p:cNvPr id="286720" name="Rectangle 286719"/>
          <p:cNvSpPr/>
          <p:nvPr/>
        </p:nvSpPr>
        <p:spPr>
          <a:xfrm>
            <a:off x="6640136" y="4579914"/>
            <a:ext cx="226310" cy="15330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6721" name="Flèche vers le haut 286720"/>
          <p:cNvSpPr/>
          <p:nvPr/>
        </p:nvSpPr>
        <p:spPr>
          <a:xfrm>
            <a:off x="6680328" y="3986640"/>
            <a:ext cx="113155" cy="27631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86334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L’expérience ALPHA au CERN</a:t>
            </a:r>
            <a:endParaRPr lang="fr-FR" dirty="0"/>
          </a:p>
        </p:txBody>
      </p:sp>
      <p:sp>
        <p:nvSpPr>
          <p:cNvPr id="3" name="Espace réservé du contenu 2"/>
          <p:cNvSpPr>
            <a:spLocks noGrp="1"/>
          </p:cNvSpPr>
          <p:nvPr>
            <p:ph idx="1"/>
          </p:nvPr>
        </p:nvSpPr>
        <p:spPr>
          <a:xfrm>
            <a:off x="323528" y="1268760"/>
            <a:ext cx="3528392" cy="4114800"/>
          </a:xfrm>
        </p:spPr>
        <p:txBody>
          <a:bodyPr/>
          <a:lstStyle/>
          <a:p>
            <a:r>
              <a:rPr lang="fr-FR" dirty="0" smtClean="0"/>
              <a:t>Création de l’anti-hydrogène </a:t>
            </a:r>
            <a:r>
              <a:rPr lang="fr-FR" dirty="0"/>
              <a:t>à</a:t>
            </a:r>
            <a:r>
              <a:rPr lang="fr-FR" dirty="0" smtClean="0"/>
              <a:t> partir d’antiprotons et de positrons froids</a:t>
            </a:r>
          </a:p>
          <a:p>
            <a:endParaRPr lang="fr-FR" dirty="0"/>
          </a:p>
          <a:p>
            <a:r>
              <a:rPr lang="fr-FR" dirty="0" smtClean="0"/>
              <a:t>L’anti hydrogène est piégé dans un champ magnétique</a:t>
            </a:r>
          </a:p>
          <a:p>
            <a:endParaRPr lang="fr-FR" dirty="0"/>
          </a:p>
          <a:p>
            <a:r>
              <a:rPr lang="fr-FR" dirty="0" smtClean="0"/>
              <a:t>Si on le libère, il s’ annihile avec la matière environnante en produisant des pions</a:t>
            </a:r>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38</a:t>
            </a:fld>
            <a:endParaRPr lang="fr-FR"/>
          </a:p>
        </p:txBody>
      </p:sp>
      <p:pic>
        <p:nvPicPr>
          <p:cNvPr id="287748" name="Picture 4" descr="http://alpha.web.cern.ch/sites/alpha.web.cern.ch/files/trapandwel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052736"/>
            <a:ext cx="5167912" cy="5245562"/>
          </a:xfrm>
          <a:prstGeom prst="rect">
            <a:avLst/>
          </a:prstGeom>
          <a:noFill/>
          <a:extLst>
            <a:ext uri="{909E8E84-426E-40DD-AFC4-6F175D3DCCD1}">
              <a14:hiddenFill xmlns:a14="http://schemas.microsoft.com/office/drawing/2010/main">
                <a:solidFill>
                  <a:srgbClr val="FFFFFF"/>
                </a:solidFill>
              </a14:hiddenFill>
            </a:ext>
          </a:extLst>
        </p:spPr>
      </p:pic>
      <p:pic>
        <p:nvPicPr>
          <p:cNvPr id="287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4648790"/>
            <a:ext cx="2200636" cy="2200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164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t>
            </a:r>
            <a:r>
              <a:rPr lang="fr-FR" dirty="0" smtClean="0"/>
              <a:t>ésultats</a:t>
            </a:r>
            <a:endParaRPr lang="fr-FR" dirty="0"/>
          </a:p>
        </p:txBody>
      </p:sp>
      <p:sp>
        <p:nvSpPr>
          <p:cNvPr id="3" name="Espace réservé du contenu 2"/>
          <p:cNvSpPr>
            <a:spLocks noGrp="1"/>
          </p:cNvSpPr>
          <p:nvPr>
            <p:ph idx="1"/>
          </p:nvPr>
        </p:nvSpPr>
        <p:spPr/>
        <p:txBody>
          <a:bodyPr/>
          <a:lstStyle/>
          <a:p>
            <a:r>
              <a:rPr lang="fr-FR" dirty="0" smtClean="0"/>
              <a:t>En juin 2011 ALPHA est parvenu à piéger des atome d’anti hydrogène pendant 16 minutes!</a:t>
            </a:r>
            <a:endParaRPr lang="fr-FR" dirty="0"/>
          </a:p>
          <a:p>
            <a:r>
              <a:rPr lang="fr-FR" dirty="0" smtClean="0"/>
              <a:t>En avril 2013, première étude sur les effets de la gravitation</a:t>
            </a:r>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pPr marL="0" indent="0">
              <a:buNone/>
            </a:pPr>
            <a:endParaRPr lang="fr-FR" dirty="0" smtClean="0"/>
          </a:p>
          <a:p>
            <a:r>
              <a:rPr lang="fr-FR" dirty="0" smtClean="0"/>
              <a:t>Pas d’</a:t>
            </a:r>
            <a:r>
              <a:rPr lang="fr-FR" dirty="0"/>
              <a:t>é</a:t>
            </a:r>
            <a:r>
              <a:rPr lang="fr-FR" dirty="0" smtClean="0"/>
              <a:t>vidence d’asymétrie matière/antimatière mais les études se poursuivent!</a:t>
            </a:r>
          </a:p>
          <a:p>
            <a:r>
              <a:rPr lang="fr-FR" dirty="0" smtClean="0"/>
              <a:t>Autres expériences: AEGIS, ASACUSA, ATRAP,…</a:t>
            </a:r>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39</a:t>
            </a:fld>
            <a:endParaRPr lang="fr-FR"/>
          </a:p>
        </p:txBody>
      </p:sp>
      <p:pic>
        <p:nvPicPr>
          <p:cNvPr id="288770" name="Picture 2" descr="http://alpha.web.cern.ch/sites/alpha.web.cern.ch/files/styles/galleryformatter_slide/public/gallery/picture-2.jpg?itok=2hpMsZ2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149" y="2564904"/>
            <a:ext cx="4392488" cy="292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682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antiparticules</a:t>
            </a:r>
            <a:endParaRPr lang="fr-FR" dirty="0"/>
          </a:p>
        </p:txBody>
      </p:sp>
      <p:sp>
        <p:nvSpPr>
          <p:cNvPr id="3" name="Espace réservé du contenu 2"/>
          <p:cNvSpPr>
            <a:spLocks noGrp="1"/>
          </p:cNvSpPr>
          <p:nvPr>
            <p:ph idx="1"/>
          </p:nvPr>
        </p:nvSpPr>
        <p:spPr/>
        <p:txBody>
          <a:bodyPr/>
          <a:lstStyle/>
          <a:p>
            <a:r>
              <a:rPr lang="fr-FR" dirty="0" smtClean="0"/>
              <a:t>Sont similaires aux particules:</a:t>
            </a:r>
          </a:p>
          <a:p>
            <a:pPr lvl="1"/>
            <a:r>
              <a:rPr lang="fr-FR" sz="1800" dirty="0" smtClean="0"/>
              <a:t>Même masse</a:t>
            </a:r>
          </a:p>
          <a:p>
            <a:pPr lvl="1"/>
            <a:r>
              <a:rPr lang="fr-FR" sz="1800" dirty="0" smtClean="0"/>
              <a:t>Même durée de vie</a:t>
            </a:r>
          </a:p>
          <a:p>
            <a:pPr lvl="1"/>
            <a:endParaRPr lang="fr-FR" dirty="0"/>
          </a:p>
          <a:p>
            <a:pPr lvl="1"/>
            <a:endParaRPr lang="fr-FR" dirty="0" smtClean="0"/>
          </a:p>
          <a:p>
            <a:pPr lvl="1"/>
            <a:endParaRPr lang="fr-FR" dirty="0" smtClean="0"/>
          </a:p>
          <a:p>
            <a:r>
              <a:rPr lang="fr-FR" dirty="0" smtClean="0"/>
              <a:t>MAIS ont une charge (électrique, baryonique, </a:t>
            </a:r>
            <a:r>
              <a:rPr lang="fr-FR" dirty="0" err="1" smtClean="0"/>
              <a:t>leptonique</a:t>
            </a:r>
            <a:r>
              <a:rPr lang="fr-FR" dirty="0" smtClean="0"/>
              <a:t>,..) opposée</a:t>
            </a:r>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4</a:t>
            </a:fld>
            <a:endParaRPr lang="fr-FR"/>
          </a:p>
        </p:txBody>
      </p:sp>
      <p:sp>
        <p:nvSpPr>
          <p:cNvPr id="6" name="Line 4"/>
          <p:cNvSpPr>
            <a:spLocks noChangeShapeType="1"/>
          </p:cNvSpPr>
          <p:nvPr/>
        </p:nvSpPr>
        <p:spPr bwMode="auto">
          <a:xfrm>
            <a:off x="4495800" y="3932799"/>
            <a:ext cx="1588" cy="2209800"/>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 name="Text Box 5"/>
          <p:cNvSpPr txBox="1">
            <a:spLocks noChangeArrowheads="1"/>
          </p:cNvSpPr>
          <p:nvPr/>
        </p:nvSpPr>
        <p:spPr bwMode="auto">
          <a:xfrm>
            <a:off x="1524000" y="3894699"/>
            <a:ext cx="2743200" cy="206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lnSpc>
                <a:spcPct val="180000"/>
              </a:lnSpc>
              <a:buClrTx/>
              <a:buFontTx/>
              <a:buNone/>
            </a:pPr>
            <a:r>
              <a:rPr lang="fr-FR" sz="2400" dirty="0">
                <a:solidFill>
                  <a:srgbClr val="99CC00"/>
                </a:solidFill>
                <a:latin typeface="Comic Sans MS" pitchFamily="64" charset="0"/>
              </a:rPr>
              <a:t>électron</a:t>
            </a:r>
            <a:r>
              <a:rPr lang="fr-FR" sz="2400" dirty="0">
                <a:solidFill>
                  <a:srgbClr val="99CC00"/>
                </a:solidFill>
              </a:rPr>
              <a:t>  e</a:t>
            </a:r>
            <a:r>
              <a:rPr lang="fr-FR" sz="2400" baseline="30000" dirty="0">
                <a:solidFill>
                  <a:srgbClr val="99CC00"/>
                </a:solidFill>
              </a:rPr>
              <a:t>–      </a:t>
            </a:r>
            <a:r>
              <a:rPr lang="fr-FR" sz="2400" dirty="0">
                <a:solidFill>
                  <a:srgbClr val="99CC00"/>
                </a:solidFill>
                <a:latin typeface="Symbol" pitchFamily="16" charset="2"/>
              </a:rPr>
              <a:t></a:t>
            </a:r>
          </a:p>
          <a:p>
            <a:pPr eaLnBrk="1" hangingPunct="1">
              <a:lnSpc>
                <a:spcPct val="180000"/>
              </a:lnSpc>
              <a:buClrTx/>
              <a:buFontTx/>
              <a:buNone/>
            </a:pPr>
            <a:r>
              <a:rPr lang="fr-FR" sz="2400" dirty="0">
                <a:solidFill>
                  <a:srgbClr val="99CC00"/>
                </a:solidFill>
                <a:latin typeface="Comic Sans MS" pitchFamily="64" charset="0"/>
              </a:rPr>
              <a:t>proton</a:t>
            </a:r>
            <a:r>
              <a:rPr lang="fr-FR" sz="2400" dirty="0">
                <a:solidFill>
                  <a:srgbClr val="99CC00"/>
                </a:solidFill>
              </a:rPr>
              <a:t>     </a:t>
            </a:r>
            <a:r>
              <a:rPr lang="fr-FR" sz="2400" dirty="0" smtClean="0">
                <a:solidFill>
                  <a:srgbClr val="99CC00"/>
                </a:solidFill>
              </a:rPr>
              <a:t>p</a:t>
            </a:r>
            <a:endParaRPr lang="fr-FR" sz="2400" baseline="30000" dirty="0">
              <a:solidFill>
                <a:srgbClr val="99CC00"/>
              </a:solidFill>
            </a:endParaRPr>
          </a:p>
          <a:p>
            <a:pPr eaLnBrk="1" hangingPunct="1">
              <a:lnSpc>
                <a:spcPct val="180000"/>
              </a:lnSpc>
              <a:buClrTx/>
              <a:buFontTx/>
              <a:buNone/>
            </a:pPr>
            <a:r>
              <a:rPr lang="fr-FR" sz="2400" dirty="0">
                <a:solidFill>
                  <a:srgbClr val="99CC00"/>
                </a:solidFill>
                <a:latin typeface="Comic Sans MS" pitchFamily="64" charset="0"/>
              </a:rPr>
              <a:t>neutron</a:t>
            </a:r>
            <a:r>
              <a:rPr lang="fr-FR" sz="2400" dirty="0">
                <a:solidFill>
                  <a:srgbClr val="99CC00"/>
                </a:solidFill>
              </a:rPr>
              <a:t>   n</a:t>
            </a:r>
          </a:p>
        </p:txBody>
      </p:sp>
      <p:sp>
        <p:nvSpPr>
          <p:cNvPr id="8" name="AutoShape 6"/>
          <p:cNvSpPr>
            <a:spLocks/>
          </p:cNvSpPr>
          <p:nvPr/>
        </p:nvSpPr>
        <p:spPr bwMode="auto">
          <a:xfrm rot="13080000" flipH="1">
            <a:off x="3378200" y="3983599"/>
            <a:ext cx="608013" cy="6096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8858 w 21600"/>
              <a:gd name="T19" fmla="*/ 0 h 21600"/>
              <a:gd name="T20" fmla="*/ 21599 w 21600"/>
              <a:gd name="T21" fmla="*/ 10799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8898" y="168"/>
                </a:moveTo>
                <a:cubicBezTo>
                  <a:pt x="9525" y="56"/>
                  <a:pt x="10162" y="-1"/>
                  <a:pt x="10800" y="0"/>
                </a:cubicBezTo>
                <a:cubicBezTo>
                  <a:pt x="16764" y="0"/>
                  <a:pt x="21600" y="4835"/>
                  <a:pt x="21600" y="10800"/>
                </a:cubicBezTo>
                <a:lnTo>
                  <a:pt x="10800" y="10800"/>
                </a:lnTo>
                <a:lnTo>
                  <a:pt x="8898" y="168"/>
                </a:lnTo>
                <a:close/>
              </a:path>
              <a:path w="21600" h="21600" fill="none">
                <a:moveTo>
                  <a:pt x="8898" y="168"/>
                </a:moveTo>
                <a:cubicBezTo>
                  <a:pt x="9525" y="56"/>
                  <a:pt x="10162" y="-1"/>
                  <a:pt x="10800" y="0"/>
                </a:cubicBezTo>
                <a:cubicBezTo>
                  <a:pt x="16764" y="0"/>
                  <a:pt x="21600" y="4835"/>
                  <a:pt x="21600" y="10800"/>
                </a:cubicBezTo>
              </a:path>
            </a:pathLst>
          </a:custGeom>
          <a:noFill/>
          <a:ln w="19080" cap="sq">
            <a:solidFill>
              <a:srgbClr val="99CC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 name="AutoShape 7"/>
          <p:cNvSpPr>
            <a:spLocks/>
          </p:cNvSpPr>
          <p:nvPr/>
        </p:nvSpPr>
        <p:spPr bwMode="auto">
          <a:xfrm rot="13080000" flipH="1">
            <a:off x="3378200" y="5326624"/>
            <a:ext cx="608013" cy="6096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8858 w 21600"/>
              <a:gd name="T19" fmla="*/ 0 h 21600"/>
              <a:gd name="T20" fmla="*/ 21599 w 21600"/>
              <a:gd name="T21" fmla="*/ 10799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8898" y="168"/>
                </a:moveTo>
                <a:cubicBezTo>
                  <a:pt x="9525" y="56"/>
                  <a:pt x="10162" y="-1"/>
                  <a:pt x="10800" y="0"/>
                </a:cubicBezTo>
                <a:cubicBezTo>
                  <a:pt x="16764" y="0"/>
                  <a:pt x="21600" y="4835"/>
                  <a:pt x="21600" y="10800"/>
                </a:cubicBezTo>
                <a:lnTo>
                  <a:pt x="10800" y="10800"/>
                </a:lnTo>
                <a:lnTo>
                  <a:pt x="8898" y="168"/>
                </a:lnTo>
                <a:close/>
              </a:path>
              <a:path w="21600" h="21600" fill="none">
                <a:moveTo>
                  <a:pt x="8898" y="168"/>
                </a:moveTo>
                <a:cubicBezTo>
                  <a:pt x="9525" y="56"/>
                  <a:pt x="10162" y="-1"/>
                  <a:pt x="10800" y="0"/>
                </a:cubicBezTo>
                <a:cubicBezTo>
                  <a:pt x="16764" y="0"/>
                  <a:pt x="21600" y="4835"/>
                  <a:pt x="21600" y="10800"/>
                </a:cubicBezTo>
              </a:path>
            </a:pathLst>
          </a:custGeom>
          <a:noFill/>
          <a:ln w="19080" cap="sq">
            <a:solidFill>
              <a:srgbClr val="99CC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10" name="Group 8"/>
          <p:cNvGrpSpPr>
            <a:grpSpLocks/>
          </p:cNvGrpSpPr>
          <p:nvPr/>
        </p:nvGrpSpPr>
        <p:grpSpPr bwMode="auto">
          <a:xfrm>
            <a:off x="3252788" y="4470962"/>
            <a:ext cx="852487" cy="854075"/>
            <a:chOff x="2049" y="1227"/>
            <a:chExt cx="537" cy="538"/>
          </a:xfrm>
        </p:grpSpPr>
        <p:sp>
          <p:nvSpPr>
            <p:cNvPr id="11" name="Oval 9"/>
            <p:cNvSpPr>
              <a:spLocks noChangeArrowheads="1"/>
            </p:cNvSpPr>
            <p:nvPr/>
          </p:nvSpPr>
          <p:spPr bwMode="auto">
            <a:xfrm>
              <a:off x="2250" y="1464"/>
              <a:ext cx="167" cy="167"/>
            </a:xfrm>
            <a:prstGeom prst="ellipse">
              <a:avLst/>
            </a:prstGeom>
            <a:noFill/>
            <a:ln w="19080" cap="sq">
              <a:solidFill>
                <a:srgbClr val="99CC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2" name="Text Box 10"/>
            <p:cNvSpPr txBox="1">
              <a:spLocks noChangeArrowheads="1"/>
            </p:cNvSpPr>
            <p:nvPr/>
          </p:nvSpPr>
          <p:spPr bwMode="auto">
            <a:xfrm>
              <a:off x="2215" y="1392"/>
              <a:ext cx="225"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buClrTx/>
                <a:buFontTx/>
                <a:buNone/>
              </a:pPr>
              <a:r>
                <a:rPr lang="fr-FR" sz="2400">
                  <a:solidFill>
                    <a:srgbClr val="99CC00"/>
                  </a:solidFill>
                </a:rPr>
                <a:t>+</a:t>
              </a:r>
            </a:p>
          </p:txBody>
        </p:sp>
        <p:sp>
          <p:nvSpPr>
            <p:cNvPr id="13" name="AutoShape 11"/>
            <p:cNvSpPr>
              <a:spLocks/>
            </p:cNvSpPr>
            <p:nvPr/>
          </p:nvSpPr>
          <p:spPr bwMode="auto">
            <a:xfrm rot="13080000" flipH="1">
              <a:off x="2128" y="1305"/>
              <a:ext cx="382" cy="38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8877 w 21600"/>
                <a:gd name="T19" fmla="*/ 0 h 21600"/>
                <a:gd name="T20" fmla="*/ 21600 w 21600"/>
                <a:gd name="T21" fmla="*/ 10772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8898" y="168"/>
                  </a:moveTo>
                  <a:cubicBezTo>
                    <a:pt x="9525" y="56"/>
                    <a:pt x="10162" y="-1"/>
                    <a:pt x="10800" y="0"/>
                  </a:cubicBezTo>
                  <a:cubicBezTo>
                    <a:pt x="16764" y="0"/>
                    <a:pt x="21600" y="4835"/>
                    <a:pt x="21600" y="10800"/>
                  </a:cubicBezTo>
                  <a:lnTo>
                    <a:pt x="10800" y="10800"/>
                  </a:lnTo>
                  <a:lnTo>
                    <a:pt x="8898" y="168"/>
                  </a:lnTo>
                  <a:close/>
                </a:path>
                <a:path w="21600" h="21600" fill="none">
                  <a:moveTo>
                    <a:pt x="8898" y="168"/>
                  </a:moveTo>
                  <a:cubicBezTo>
                    <a:pt x="9525" y="56"/>
                    <a:pt x="10162" y="-1"/>
                    <a:pt x="10800" y="0"/>
                  </a:cubicBezTo>
                  <a:cubicBezTo>
                    <a:pt x="16764" y="0"/>
                    <a:pt x="21600" y="4835"/>
                    <a:pt x="21600" y="10800"/>
                  </a:cubicBezTo>
                </a:path>
              </a:pathLst>
            </a:custGeom>
            <a:noFill/>
            <a:ln w="19080" cap="sq">
              <a:solidFill>
                <a:srgbClr val="99CC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14" name="Oval 12"/>
          <p:cNvSpPr>
            <a:spLocks noChangeArrowheads="1"/>
          </p:cNvSpPr>
          <p:nvPr/>
        </p:nvSpPr>
        <p:spPr bwMode="auto">
          <a:xfrm>
            <a:off x="3581400" y="5571099"/>
            <a:ext cx="266700" cy="266700"/>
          </a:xfrm>
          <a:prstGeom prst="ellipse">
            <a:avLst/>
          </a:prstGeom>
          <a:noFill/>
          <a:ln w="19080" cap="sq">
            <a:solidFill>
              <a:srgbClr val="99CC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 name="Oval 13"/>
          <p:cNvSpPr>
            <a:spLocks noChangeArrowheads="1"/>
          </p:cNvSpPr>
          <p:nvPr/>
        </p:nvSpPr>
        <p:spPr bwMode="auto">
          <a:xfrm>
            <a:off x="5029200" y="4867837"/>
            <a:ext cx="266700" cy="266700"/>
          </a:xfrm>
          <a:prstGeom prst="ellipse">
            <a:avLst/>
          </a:prstGeom>
          <a:noFill/>
          <a:ln w="1908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16" name="Group 14"/>
          <p:cNvGrpSpPr>
            <a:grpSpLocks/>
          </p:cNvGrpSpPr>
          <p:nvPr/>
        </p:nvGrpSpPr>
        <p:grpSpPr bwMode="auto">
          <a:xfrm>
            <a:off x="4708525" y="3913460"/>
            <a:ext cx="3244850" cy="2755900"/>
            <a:chOff x="2966" y="869"/>
            <a:chExt cx="2044" cy="1736"/>
          </a:xfrm>
        </p:grpSpPr>
        <p:grpSp>
          <p:nvGrpSpPr>
            <p:cNvPr id="17" name="Group 15"/>
            <p:cNvGrpSpPr>
              <a:grpSpLocks/>
            </p:cNvGrpSpPr>
            <p:nvPr/>
          </p:nvGrpSpPr>
          <p:grpSpPr bwMode="auto">
            <a:xfrm>
              <a:off x="2967" y="869"/>
              <a:ext cx="537" cy="537"/>
              <a:chOff x="2967" y="869"/>
              <a:chExt cx="537" cy="537"/>
            </a:xfrm>
          </p:grpSpPr>
          <p:sp>
            <p:nvSpPr>
              <p:cNvPr id="32" name="AutoShape 16"/>
              <p:cNvSpPr>
                <a:spLocks/>
              </p:cNvSpPr>
              <p:nvPr/>
            </p:nvSpPr>
            <p:spPr bwMode="auto">
              <a:xfrm rot="8520000">
                <a:off x="3046" y="946"/>
                <a:ext cx="382" cy="38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8877 w 21600"/>
                  <a:gd name="T19" fmla="*/ 0 h 21600"/>
                  <a:gd name="T20" fmla="*/ 21600 w 21600"/>
                  <a:gd name="T21" fmla="*/ 10772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8898" y="168"/>
                    </a:moveTo>
                    <a:cubicBezTo>
                      <a:pt x="9525" y="56"/>
                      <a:pt x="10162" y="-1"/>
                      <a:pt x="10800" y="0"/>
                    </a:cubicBezTo>
                    <a:cubicBezTo>
                      <a:pt x="16764" y="0"/>
                      <a:pt x="21600" y="4835"/>
                      <a:pt x="21600" y="10800"/>
                    </a:cubicBezTo>
                    <a:lnTo>
                      <a:pt x="10800" y="10800"/>
                    </a:lnTo>
                    <a:lnTo>
                      <a:pt x="8898" y="168"/>
                    </a:lnTo>
                    <a:close/>
                  </a:path>
                  <a:path w="21600" h="21600" fill="none">
                    <a:moveTo>
                      <a:pt x="8898" y="168"/>
                    </a:moveTo>
                    <a:cubicBezTo>
                      <a:pt x="9525" y="56"/>
                      <a:pt x="10162" y="-1"/>
                      <a:pt x="10800" y="0"/>
                    </a:cubicBezTo>
                    <a:cubicBezTo>
                      <a:pt x="16764" y="0"/>
                      <a:pt x="21600" y="4835"/>
                      <a:pt x="21600" y="10800"/>
                    </a:cubicBezTo>
                  </a:path>
                </a:pathLst>
              </a:custGeom>
              <a:noFill/>
              <a:ln w="19080" cap="sq">
                <a:solidFill>
                  <a:srgbClr val="FF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endParaRPr lang="fr-FR"/>
              </a:p>
            </p:txBody>
          </p:sp>
          <p:sp>
            <p:nvSpPr>
              <p:cNvPr id="33" name="Text Box 17"/>
              <p:cNvSpPr txBox="1">
                <a:spLocks noChangeArrowheads="1"/>
              </p:cNvSpPr>
              <p:nvPr/>
            </p:nvSpPr>
            <p:spPr bwMode="auto">
              <a:xfrm>
                <a:off x="3175" y="1008"/>
                <a:ext cx="115" cy="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18" name="Group 18"/>
            <p:cNvGrpSpPr>
              <a:grpSpLocks/>
            </p:cNvGrpSpPr>
            <p:nvPr/>
          </p:nvGrpSpPr>
          <p:grpSpPr bwMode="auto">
            <a:xfrm>
              <a:off x="2966" y="1238"/>
              <a:ext cx="538" cy="538"/>
              <a:chOff x="2966" y="1238"/>
              <a:chExt cx="538" cy="538"/>
            </a:xfrm>
          </p:grpSpPr>
          <p:sp>
            <p:nvSpPr>
              <p:cNvPr id="30" name="Text Box 19"/>
              <p:cNvSpPr txBox="1">
                <a:spLocks noChangeArrowheads="1"/>
              </p:cNvSpPr>
              <p:nvPr/>
            </p:nvSpPr>
            <p:spPr bwMode="auto">
              <a:xfrm>
                <a:off x="3138" y="1387"/>
                <a:ext cx="219"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buClrTx/>
                  <a:buFontTx/>
                  <a:buNone/>
                </a:pPr>
                <a:r>
                  <a:rPr lang="fr-FR" sz="2400">
                    <a:solidFill>
                      <a:srgbClr val="009999"/>
                    </a:solidFill>
                  </a:rPr>
                  <a:t>–</a:t>
                </a:r>
              </a:p>
            </p:txBody>
          </p:sp>
          <p:sp>
            <p:nvSpPr>
              <p:cNvPr id="31" name="AutoShape 20"/>
              <p:cNvSpPr>
                <a:spLocks/>
              </p:cNvSpPr>
              <p:nvPr/>
            </p:nvSpPr>
            <p:spPr bwMode="auto">
              <a:xfrm rot="8520000">
                <a:off x="3046" y="1316"/>
                <a:ext cx="382" cy="38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8877 w 21600"/>
                  <a:gd name="T19" fmla="*/ 0 h 21600"/>
                  <a:gd name="T20" fmla="*/ 21600 w 21600"/>
                  <a:gd name="T21" fmla="*/ 10772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8898" y="168"/>
                    </a:moveTo>
                    <a:cubicBezTo>
                      <a:pt x="9525" y="56"/>
                      <a:pt x="10162" y="-1"/>
                      <a:pt x="10800" y="0"/>
                    </a:cubicBezTo>
                    <a:cubicBezTo>
                      <a:pt x="16764" y="0"/>
                      <a:pt x="21600" y="4835"/>
                      <a:pt x="21600" y="10800"/>
                    </a:cubicBezTo>
                    <a:lnTo>
                      <a:pt x="10800" y="10800"/>
                    </a:lnTo>
                    <a:lnTo>
                      <a:pt x="8898" y="168"/>
                    </a:lnTo>
                    <a:close/>
                  </a:path>
                  <a:path w="21600" h="21600" fill="none">
                    <a:moveTo>
                      <a:pt x="8898" y="168"/>
                    </a:moveTo>
                    <a:cubicBezTo>
                      <a:pt x="9525" y="56"/>
                      <a:pt x="10162" y="-1"/>
                      <a:pt x="10800" y="0"/>
                    </a:cubicBezTo>
                    <a:cubicBezTo>
                      <a:pt x="16764" y="0"/>
                      <a:pt x="21600" y="4835"/>
                      <a:pt x="21600" y="10800"/>
                    </a:cubicBezTo>
                  </a:path>
                </a:pathLst>
              </a:custGeom>
              <a:noFill/>
              <a:ln w="19080" cap="sq">
                <a:solidFill>
                  <a:srgbClr val="FF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endParaRPr lang="fr-FR"/>
              </a:p>
            </p:txBody>
          </p:sp>
        </p:grpSp>
        <p:grpSp>
          <p:nvGrpSpPr>
            <p:cNvPr id="19" name="Group 21"/>
            <p:cNvGrpSpPr>
              <a:grpSpLocks/>
            </p:cNvGrpSpPr>
            <p:nvPr/>
          </p:nvGrpSpPr>
          <p:grpSpPr bwMode="auto">
            <a:xfrm>
              <a:off x="3014" y="1689"/>
              <a:ext cx="538" cy="538"/>
              <a:chOff x="3014" y="1689"/>
              <a:chExt cx="538" cy="538"/>
            </a:xfrm>
          </p:grpSpPr>
          <p:sp>
            <p:nvSpPr>
              <p:cNvPr id="28" name="AutoShape 22"/>
              <p:cNvSpPr>
                <a:spLocks/>
              </p:cNvSpPr>
              <p:nvPr/>
            </p:nvSpPr>
            <p:spPr bwMode="auto">
              <a:xfrm rot="8520000">
                <a:off x="3094" y="1767"/>
                <a:ext cx="382" cy="38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8877 w 21600"/>
                  <a:gd name="T19" fmla="*/ 0 h 21600"/>
                  <a:gd name="T20" fmla="*/ 21600 w 21600"/>
                  <a:gd name="T21" fmla="*/ 10772 h 21600"/>
                </a:gdLst>
                <a:ahLst/>
                <a:cxnLst>
                  <a:cxn ang="T12">
                    <a:pos x="T0" y="T1"/>
                  </a:cxn>
                  <a:cxn ang="T13">
                    <a:pos x="T2" y="T3"/>
                  </a:cxn>
                  <a:cxn ang="T14">
                    <a:pos x="T4" y="T5"/>
                  </a:cxn>
                  <a:cxn ang="T15">
                    <a:pos x="T6" y="T7"/>
                  </a:cxn>
                  <a:cxn ang="T16">
                    <a:pos x="T8" y="T9"/>
                  </a:cxn>
                  <a:cxn ang="T17">
                    <a:pos x="T10" y="T11"/>
                  </a:cxn>
                </a:cxnLst>
                <a:rect l="T18" t="T19" r="T20" b="T21"/>
                <a:pathLst>
                  <a:path w="21600" h="21600" stroke="0">
                    <a:moveTo>
                      <a:pt x="8898" y="168"/>
                    </a:moveTo>
                    <a:cubicBezTo>
                      <a:pt x="9525" y="56"/>
                      <a:pt x="10162" y="-1"/>
                      <a:pt x="10800" y="0"/>
                    </a:cubicBezTo>
                    <a:cubicBezTo>
                      <a:pt x="16764" y="0"/>
                      <a:pt x="21600" y="4835"/>
                      <a:pt x="21600" y="10800"/>
                    </a:cubicBezTo>
                    <a:lnTo>
                      <a:pt x="10800" y="10800"/>
                    </a:lnTo>
                    <a:lnTo>
                      <a:pt x="8898" y="168"/>
                    </a:lnTo>
                    <a:close/>
                  </a:path>
                  <a:path w="21600" h="21600" fill="none">
                    <a:moveTo>
                      <a:pt x="8898" y="168"/>
                    </a:moveTo>
                    <a:cubicBezTo>
                      <a:pt x="9525" y="56"/>
                      <a:pt x="10162" y="-1"/>
                      <a:pt x="10800" y="0"/>
                    </a:cubicBezTo>
                    <a:cubicBezTo>
                      <a:pt x="16764" y="0"/>
                      <a:pt x="21600" y="4835"/>
                      <a:pt x="21600" y="10800"/>
                    </a:cubicBezTo>
                  </a:path>
                </a:pathLst>
              </a:custGeom>
              <a:noFill/>
              <a:ln w="19080" cap="sq">
                <a:solidFill>
                  <a:srgbClr val="FF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endParaRPr lang="fr-FR"/>
              </a:p>
            </p:txBody>
          </p:sp>
          <p:sp>
            <p:nvSpPr>
              <p:cNvPr id="29" name="Oval 23"/>
              <p:cNvSpPr>
                <a:spLocks noChangeArrowheads="1"/>
              </p:cNvSpPr>
              <p:nvPr/>
            </p:nvSpPr>
            <p:spPr bwMode="auto">
              <a:xfrm>
                <a:off x="3224" y="1927"/>
                <a:ext cx="167" cy="167"/>
              </a:xfrm>
              <a:prstGeom prst="ellipse">
                <a:avLst/>
              </a:prstGeom>
              <a:noFill/>
              <a:ln w="1908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20" name="Group 24"/>
            <p:cNvGrpSpPr>
              <a:grpSpLocks/>
            </p:cNvGrpSpPr>
            <p:nvPr/>
          </p:nvGrpSpPr>
          <p:grpSpPr bwMode="auto">
            <a:xfrm>
              <a:off x="3037" y="888"/>
              <a:ext cx="1973" cy="1716"/>
              <a:chOff x="3037" y="888"/>
              <a:chExt cx="1973" cy="1716"/>
            </a:xfrm>
          </p:grpSpPr>
          <p:sp>
            <p:nvSpPr>
              <p:cNvPr id="21" name="Text Box 25"/>
              <p:cNvSpPr txBox="1">
                <a:spLocks noChangeArrowheads="1"/>
              </p:cNvSpPr>
              <p:nvPr/>
            </p:nvSpPr>
            <p:spPr bwMode="auto">
              <a:xfrm>
                <a:off x="3037" y="888"/>
                <a:ext cx="1973" cy="1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lnSpc>
                    <a:spcPct val="180000"/>
                  </a:lnSpc>
                  <a:buClrTx/>
                  <a:buFontTx/>
                  <a:buNone/>
                </a:pPr>
                <a:r>
                  <a:rPr lang="fr-FR" sz="2400" baseline="30000" dirty="0">
                    <a:solidFill>
                      <a:srgbClr val="009999"/>
                    </a:solidFill>
                  </a:rPr>
                  <a:t> </a:t>
                </a:r>
                <a:r>
                  <a:rPr lang="fr-FR" sz="2400" dirty="0">
                    <a:solidFill>
                      <a:srgbClr val="009999"/>
                    </a:solidFill>
                    <a:latin typeface="Symbol" pitchFamily="16" charset="2"/>
                  </a:rPr>
                  <a:t></a:t>
                </a:r>
                <a:r>
                  <a:rPr lang="fr-FR" sz="2400" dirty="0">
                    <a:solidFill>
                      <a:srgbClr val="99CC00"/>
                    </a:solidFill>
                    <a:latin typeface="Symbol" pitchFamily="16" charset="2"/>
                  </a:rPr>
                  <a:t></a:t>
                </a:r>
                <a:r>
                  <a:rPr lang="fr-FR" sz="2400" dirty="0">
                    <a:solidFill>
                      <a:srgbClr val="009999"/>
                    </a:solidFill>
                  </a:rPr>
                  <a:t>e</a:t>
                </a:r>
                <a:r>
                  <a:rPr lang="fr-FR" sz="2400" baseline="30000" dirty="0">
                    <a:solidFill>
                      <a:srgbClr val="009999"/>
                    </a:solidFill>
                  </a:rPr>
                  <a:t>+   </a:t>
                </a:r>
                <a:r>
                  <a:rPr lang="fr-FR" sz="2400" dirty="0">
                    <a:solidFill>
                      <a:srgbClr val="009999"/>
                    </a:solidFill>
                    <a:latin typeface="Comic Sans MS" pitchFamily="64" charset="0"/>
                  </a:rPr>
                  <a:t>positron</a:t>
                </a:r>
              </a:p>
              <a:p>
                <a:pPr eaLnBrk="1" hangingPunct="1">
                  <a:lnSpc>
                    <a:spcPct val="180000"/>
                  </a:lnSpc>
                  <a:buClrTx/>
                  <a:buFontTx/>
                  <a:buNone/>
                </a:pPr>
                <a:r>
                  <a:rPr lang="fr-FR" sz="2400" dirty="0">
                    <a:solidFill>
                      <a:srgbClr val="009999"/>
                    </a:solidFill>
                  </a:rPr>
                  <a:t>    </a:t>
                </a:r>
                <a:r>
                  <a:rPr lang="fr-FR" sz="2400" baseline="30000" dirty="0">
                    <a:solidFill>
                      <a:srgbClr val="009999"/>
                    </a:solidFill>
                  </a:rPr>
                  <a:t> </a:t>
                </a:r>
                <a:r>
                  <a:rPr lang="fr-FR" sz="2400" baseline="30000" dirty="0">
                    <a:solidFill>
                      <a:srgbClr val="009999"/>
                    </a:solidFill>
                    <a:latin typeface="Comic Sans MS" pitchFamily="64" charset="0"/>
                  </a:rPr>
                  <a:t>           </a:t>
                </a:r>
                <a:r>
                  <a:rPr lang="fr-FR" sz="2400" dirty="0">
                    <a:solidFill>
                      <a:srgbClr val="009999"/>
                    </a:solidFill>
                    <a:latin typeface="Comic Sans MS" pitchFamily="64" charset="0"/>
                  </a:rPr>
                  <a:t>antiproton</a:t>
                </a:r>
              </a:p>
              <a:p>
                <a:pPr eaLnBrk="1" hangingPunct="1">
                  <a:lnSpc>
                    <a:spcPct val="180000"/>
                  </a:lnSpc>
                  <a:buClrTx/>
                  <a:buFontTx/>
                  <a:buNone/>
                </a:pPr>
                <a:r>
                  <a:rPr lang="fr-FR" sz="2400" dirty="0">
                    <a:solidFill>
                      <a:srgbClr val="009999"/>
                    </a:solidFill>
                    <a:latin typeface="Comic Sans MS" pitchFamily="64" charset="0"/>
                  </a:rPr>
                  <a:t>            antineutron</a:t>
                </a:r>
              </a:p>
              <a:p>
                <a:pPr eaLnBrk="1" hangingPunct="1">
                  <a:lnSpc>
                    <a:spcPct val="180000"/>
                  </a:lnSpc>
                  <a:buClrTx/>
                  <a:buFontTx/>
                  <a:buNone/>
                </a:pPr>
                <a:r>
                  <a:rPr lang="fr-FR" sz="2400" dirty="0">
                    <a:solidFill>
                      <a:srgbClr val="000000"/>
                    </a:solidFill>
                    <a:latin typeface="Symbol" pitchFamily="16" charset="2"/>
                    <a:cs typeface="Times New Roman" pitchFamily="16" charset="0"/>
                  </a:rPr>
                  <a:t></a:t>
                </a:r>
                <a:r>
                  <a:rPr lang="fr-FR" sz="2400" baseline="30000" dirty="0">
                    <a:solidFill>
                      <a:srgbClr val="000000"/>
                    </a:solidFill>
                  </a:rPr>
                  <a:t> </a:t>
                </a:r>
              </a:p>
            </p:txBody>
          </p:sp>
          <p:grpSp>
            <p:nvGrpSpPr>
              <p:cNvPr id="22" name="Group 26"/>
              <p:cNvGrpSpPr>
                <a:grpSpLocks/>
              </p:cNvGrpSpPr>
              <p:nvPr/>
            </p:nvGrpSpPr>
            <p:grpSpPr bwMode="auto">
              <a:xfrm>
                <a:off x="3440" y="1440"/>
                <a:ext cx="447" cy="292"/>
                <a:chOff x="3440" y="1440"/>
                <a:chExt cx="447" cy="292"/>
              </a:xfrm>
            </p:grpSpPr>
            <p:sp>
              <p:nvSpPr>
                <p:cNvPr id="26" name="Text Box 27"/>
                <p:cNvSpPr txBox="1">
                  <a:spLocks noChangeArrowheads="1"/>
                </p:cNvSpPr>
                <p:nvPr/>
              </p:nvSpPr>
              <p:spPr bwMode="auto">
                <a:xfrm>
                  <a:off x="3440" y="1440"/>
                  <a:ext cx="447" cy="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buClrTx/>
                    <a:buFontTx/>
                    <a:buNone/>
                  </a:pPr>
                  <a:r>
                    <a:rPr lang="fr-FR" sz="2400" dirty="0" smtClean="0">
                      <a:solidFill>
                        <a:srgbClr val="009999"/>
                      </a:solidFill>
                    </a:rPr>
                    <a:t>p</a:t>
                  </a:r>
                  <a:endParaRPr lang="fr-FR" sz="2400" baseline="30000" dirty="0">
                    <a:solidFill>
                      <a:srgbClr val="009999"/>
                    </a:solidFill>
                  </a:endParaRPr>
                </a:p>
              </p:txBody>
            </p:sp>
            <p:sp>
              <p:nvSpPr>
                <p:cNvPr id="27" name="Line 28"/>
                <p:cNvSpPr>
                  <a:spLocks noChangeShapeType="1"/>
                </p:cNvSpPr>
                <p:nvPr/>
              </p:nvSpPr>
              <p:spPr bwMode="auto">
                <a:xfrm>
                  <a:off x="3571" y="1536"/>
                  <a:ext cx="127" cy="0"/>
                </a:xfrm>
                <a:prstGeom prst="line">
                  <a:avLst/>
                </a:prstGeom>
                <a:noFill/>
                <a:ln w="19080" cap="sq">
                  <a:solidFill>
                    <a:srgbClr val="0099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23" name="Group 29"/>
              <p:cNvGrpSpPr>
                <a:grpSpLocks/>
              </p:cNvGrpSpPr>
              <p:nvPr/>
            </p:nvGrpSpPr>
            <p:grpSpPr bwMode="auto">
              <a:xfrm>
                <a:off x="3553" y="1872"/>
                <a:ext cx="219" cy="289"/>
                <a:chOff x="3553" y="1872"/>
                <a:chExt cx="219" cy="289"/>
              </a:xfrm>
            </p:grpSpPr>
            <p:sp>
              <p:nvSpPr>
                <p:cNvPr id="24" name="Text Box 30"/>
                <p:cNvSpPr txBox="1">
                  <a:spLocks noChangeArrowheads="1"/>
                </p:cNvSpPr>
                <p:nvPr/>
              </p:nvSpPr>
              <p:spPr bwMode="auto">
                <a:xfrm>
                  <a:off x="3553" y="1872"/>
                  <a:ext cx="219"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buClrTx/>
                    <a:buFontTx/>
                    <a:buNone/>
                  </a:pPr>
                  <a:r>
                    <a:rPr lang="fr-FR" sz="2400">
                      <a:solidFill>
                        <a:srgbClr val="009999"/>
                      </a:solidFill>
                    </a:rPr>
                    <a:t>n</a:t>
                  </a:r>
                </a:p>
              </p:txBody>
            </p:sp>
            <p:sp>
              <p:nvSpPr>
                <p:cNvPr id="25" name="Line 31"/>
                <p:cNvSpPr>
                  <a:spLocks noChangeShapeType="1"/>
                </p:cNvSpPr>
                <p:nvPr/>
              </p:nvSpPr>
              <p:spPr bwMode="auto">
                <a:xfrm>
                  <a:off x="3599" y="1965"/>
                  <a:ext cx="127" cy="0"/>
                </a:xfrm>
                <a:prstGeom prst="line">
                  <a:avLst/>
                </a:prstGeom>
                <a:noFill/>
                <a:ln w="19080" cap="sq">
                  <a:solidFill>
                    <a:srgbClr val="0099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grpSp>
    </p:spTree>
    <p:extLst>
      <p:ext uri="{BB962C8B-B14F-4D97-AF65-F5344CB8AC3E}">
        <p14:creationId xmlns:p14="http://schemas.microsoft.com/office/powerpoint/2010/main" val="5195658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a:t>
            </a:r>
            <a:endParaRPr lang="fr-FR" dirty="0"/>
          </a:p>
        </p:txBody>
      </p:sp>
      <p:sp>
        <p:nvSpPr>
          <p:cNvPr id="3" name="Espace réservé du contenu 2"/>
          <p:cNvSpPr>
            <a:spLocks noGrp="1"/>
          </p:cNvSpPr>
          <p:nvPr>
            <p:ph idx="1"/>
          </p:nvPr>
        </p:nvSpPr>
        <p:spPr>
          <a:xfrm>
            <a:off x="609600" y="1295400"/>
            <a:ext cx="7994848" cy="4114800"/>
          </a:xfrm>
        </p:spPr>
        <p:txBody>
          <a:bodyPr/>
          <a:lstStyle/>
          <a:p>
            <a:r>
              <a:rPr lang="fr-FR" dirty="0" smtClean="0"/>
              <a:t>L’antimatière n’a rien d’</a:t>
            </a:r>
            <a:r>
              <a:rPr lang="fr-FR" dirty="0" err="1" smtClean="0"/>
              <a:t>esotérique</a:t>
            </a:r>
            <a:r>
              <a:rPr lang="fr-FR" dirty="0" smtClean="0"/>
              <a:t> mais on aimerait comprendre pourquoi elle a disparu!</a:t>
            </a:r>
          </a:p>
          <a:p>
            <a:r>
              <a:rPr lang="fr-FR" dirty="0" smtClean="0"/>
              <a:t>Les expériences ont montré que les lois de la physique ne sont pas exactement les mêmes pour la matière et l’antimatière</a:t>
            </a:r>
            <a:endParaRPr lang="fr-FR" dirty="0"/>
          </a:p>
          <a:p>
            <a:r>
              <a:rPr lang="fr-FR" dirty="0" smtClean="0"/>
              <a:t> Mais ces asymétries sont trop petites pour expliquer la disparition de l’antimatière… on continue de chercher d’autres sources d’asymétries!</a:t>
            </a:r>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40</a:t>
            </a:fld>
            <a:endParaRPr lang="fr-FR"/>
          </a:p>
        </p:txBody>
      </p:sp>
      <p:pic>
        <p:nvPicPr>
          <p:cNvPr id="5" name="Picture 2" descr="https://encrypted-tbn1.gstatic.com/images?q=tbn:ANd9GcR9-R9Z0ziaLni2Ru6O4GIqXBFt5QRRNoAIEkLmlxTYQ06b68Ps_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501008"/>
            <a:ext cx="4176464" cy="313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7317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Grp="1" noChangeArrowheads="1"/>
          </p:cNvSpPr>
          <p:nvPr>
            <p:ph type="ftr" sz="quarter" idx="3"/>
          </p:nvPr>
        </p:nvSpPr>
        <p:spPr/>
        <p:txBody>
          <a:bodyPr/>
          <a:lstStyle/>
          <a:p>
            <a:r>
              <a:rPr lang="fr-FR"/>
              <a:t>Justine Serrano</a:t>
            </a:r>
          </a:p>
        </p:txBody>
      </p:sp>
      <p:sp>
        <p:nvSpPr>
          <p:cNvPr id="5" name="Rectangle 16"/>
          <p:cNvSpPr>
            <a:spLocks noGrp="1" noChangeArrowheads="1"/>
          </p:cNvSpPr>
          <p:nvPr>
            <p:ph type="sldNum" sz="quarter" idx="4"/>
          </p:nvPr>
        </p:nvSpPr>
        <p:spPr/>
        <p:txBody>
          <a:bodyPr/>
          <a:lstStyle/>
          <a:p>
            <a:fld id="{1E68D421-A694-4583-9C73-478808426B63}" type="slidenum">
              <a:rPr lang="fr-FR"/>
              <a:pPr/>
              <a:t>41</a:t>
            </a:fld>
            <a:endParaRPr lang="fr-FR"/>
          </a:p>
        </p:txBody>
      </p:sp>
      <p:sp>
        <p:nvSpPr>
          <p:cNvPr id="282628" name="Rectangle 4"/>
          <p:cNvSpPr>
            <a:spLocks noGrp="1" noChangeArrowheads="1"/>
          </p:cNvSpPr>
          <p:nvPr>
            <p:ph type="ctrTitle"/>
          </p:nvPr>
        </p:nvSpPr>
        <p:spPr/>
        <p:txBody>
          <a:bodyPr/>
          <a:lstStyle/>
          <a:p>
            <a:r>
              <a:rPr lang="fr-FR"/>
              <a:t>Bonus</a:t>
            </a:r>
          </a:p>
        </p:txBody>
      </p:sp>
      <p:sp>
        <p:nvSpPr>
          <p:cNvPr id="282629" name="Rectangle 5"/>
          <p:cNvSpPr>
            <a:spLocks noGrp="1" noChangeArrowheads="1"/>
          </p:cNvSpPr>
          <p:nvPr>
            <p:ph type="subTitle" idx="1"/>
          </p:nvPr>
        </p:nvSpPr>
        <p:spPr/>
        <p:txBody>
          <a:bodyPr/>
          <a:lstStyle/>
          <a:p>
            <a:endParaRPr lang="fr-F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6D681A1D-207D-44FF-A593-427E1D950FB0}" type="slidenum">
              <a:rPr lang="fr-FR"/>
              <a:pPr/>
              <a:t>42</a:t>
            </a:fld>
            <a:endParaRPr lang="fr-FR"/>
          </a:p>
        </p:txBody>
      </p:sp>
      <p:sp>
        <p:nvSpPr>
          <p:cNvPr id="243714" name="Rectangle 2"/>
          <p:cNvSpPr>
            <a:spLocks noGrp="1" noChangeArrowheads="1"/>
          </p:cNvSpPr>
          <p:nvPr>
            <p:ph type="title"/>
          </p:nvPr>
        </p:nvSpPr>
        <p:spPr/>
        <p:txBody>
          <a:bodyPr/>
          <a:lstStyle/>
          <a:p>
            <a:r>
              <a:rPr lang="fr-FR" sz="2800"/>
              <a:t>Dans le monde de l’infiniment petit…</a:t>
            </a:r>
          </a:p>
        </p:txBody>
      </p:sp>
      <p:sp>
        <p:nvSpPr>
          <p:cNvPr id="243715" name="Rectangle 3"/>
          <p:cNvSpPr>
            <a:spLocks noGrp="1" noChangeArrowheads="1"/>
          </p:cNvSpPr>
          <p:nvPr>
            <p:ph type="body" idx="1"/>
          </p:nvPr>
        </p:nvSpPr>
        <p:spPr>
          <a:xfrm>
            <a:off x="609600" y="1042988"/>
            <a:ext cx="7772400" cy="4114800"/>
          </a:xfrm>
        </p:spPr>
        <p:txBody>
          <a:bodyPr/>
          <a:lstStyle/>
          <a:p>
            <a:r>
              <a:rPr lang="fr-FR" dirty="0"/>
              <a:t>Il faut changer de repères et d’habitudes</a:t>
            </a:r>
          </a:p>
          <a:p>
            <a:endParaRPr lang="fr-FR" dirty="0"/>
          </a:p>
          <a:p>
            <a:r>
              <a:rPr lang="fr-FR" dirty="0"/>
              <a:t>Distances:</a:t>
            </a:r>
          </a:p>
          <a:p>
            <a:pPr>
              <a:buFont typeface="Wingdings" pitchFamily="2" charset="2"/>
              <a:buNone/>
            </a:pPr>
            <a:endParaRPr lang="fr-FR" dirty="0"/>
          </a:p>
        </p:txBody>
      </p:sp>
      <p:pic>
        <p:nvPicPr>
          <p:cNvPr id="2437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700213"/>
            <a:ext cx="2919412" cy="4418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37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4697413"/>
            <a:ext cx="3668713" cy="3159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3718" name="Text Box 6"/>
          <p:cNvSpPr txBox="1">
            <a:spLocks noChangeArrowheads="1"/>
          </p:cNvSpPr>
          <p:nvPr/>
        </p:nvSpPr>
        <p:spPr bwMode="auto">
          <a:xfrm>
            <a:off x="2124075" y="6375400"/>
            <a:ext cx="4248150" cy="404813"/>
          </a:xfrm>
          <a:prstGeom prst="rect">
            <a:avLst/>
          </a:prstGeom>
          <a:solidFill>
            <a:schemeClr val="bg1"/>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Objets très petits </a:t>
            </a:r>
            <a:r>
              <a:rPr lang="fr-FR">
                <a:sym typeface="Symbol" pitchFamily="18" charset="2"/>
              </a:rPr>
              <a:t></a:t>
            </a:r>
            <a:r>
              <a:rPr lang="fr-FR"/>
              <a:t> monde quantique!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6A794CA6-2FDA-42B2-A9D6-C311B9980077}" type="slidenum">
              <a:rPr lang="fr-FR"/>
              <a:pPr/>
              <a:t>43</a:t>
            </a:fld>
            <a:endParaRPr lang="fr-FR"/>
          </a:p>
        </p:txBody>
      </p:sp>
      <p:sp>
        <p:nvSpPr>
          <p:cNvPr id="250882" name="Rectangle 2"/>
          <p:cNvSpPr>
            <a:spLocks noGrp="1" noChangeArrowheads="1"/>
          </p:cNvSpPr>
          <p:nvPr>
            <p:ph type="title"/>
          </p:nvPr>
        </p:nvSpPr>
        <p:spPr/>
        <p:txBody>
          <a:bodyPr/>
          <a:lstStyle/>
          <a:p>
            <a:r>
              <a:rPr lang="fr-FR" sz="2800"/>
              <a:t>Dans le monde de l’infiniment petit…</a:t>
            </a:r>
          </a:p>
        </p:txBody>
      </p:sp>
      <p:sp>
        <p:nvSpPr>
          <p:cNvPr id="250883" name="Rectangle 3"/>
          <p:cNvSpPr>
            <a:spLocks noGrp="1" noChangeArrowheads="1"/>
          </p:cNvSpPr>
          <p:nvPr>
            <p:ph type="body" idx="1"/>
          </p:nvPr>
        </p:nvSpPr>
        <p:spPr>
          <a:xfrm>
            <a:off x="609600" y="1042988"/>
            <a:ext cx="8210550" cy="5338762"/>
          </a:xfrm>
        </p:spPr>
        <p:txBody>
          <a:bodyPr/>
          <a:lstStyle/>
          <a:p>
            <a:endParaRPr lang="fr-FR" dirty="0"/>
          </a:p>
          <a:p>
            <a:r>
              <a:rPr lang="fr-FR" dirty="0"/>
              <a:t>Vitesse:</a:t>
            </a:r>
          </a:p>
          <a:p>
            <a:pPr lvl="1"/>
            <a:r>
              <a:rPr lang="fr-FR" dirty="0"/>
              <a:t>Rien ne va plus vite que la vitesse de la lumière dans le vide, c = 300000 km/s</a:t>
            </a:r>
          </a:p>
          <a:p>
            <a:pPr lvl="1"/>
            <a:r>
              <a:rPr lang="fr-FR" dirty="0"/>
              <a:t>les protons du LHC se déplacent à 99.999991% de c</a:t>
            </a:r>
          </a:p>
          <a:p>
            <a:pPr lvl="1"/>
            <a:endParaRPr lang="fr-FR" dirty="0"/>
          </a:p>
          <a:p>
            <a:pPr lvl="1"/>
            <a:endParaRPr lang="fr-FR" dirty="0"/>
          </a:p>
          <a:p>
            <a:pPr lvl="1"/>
            <a:endParaRPr lang="fr-FR" dirty="0"/>
          </a:p>
          <a:p>
            <a:pPr lvl="1"/>
            <a:endParaRPr lang="fr-FR" dirty="0"/>
          </a:p>
          <a:p>
            <a:endParaRPr lang="fr-FR" sz="1600" dirty="0"/>
          </a:p>
          <a:p>
            <a:r>
              <a:rPr lang="fr-FR" dirty="0"/>
              <a:t>Energie: </a:t>
            </a:r>
          </a:p>
          <a:p>
            <a:pPr lvl="1"/>
            <a:r>
              <a:rPr lang="fr-FR" dirty="0"/>
              <a:t>Petite à notre échelle mais très grande au niveau des particules</a:t>
            </a:r>
          </a:p>
          <a:p>
            <a:pPr lvl="1"/>
            <a:r>
              <a:rPr lang="fr-FR" dirty="0"/>
              <a:t>On parle en </a:t>
            </a:r>
            <a:r>
              <a:rPr lang="fr-FR" dirty="0" err="1"/>
              <a:t>électron-Volt</a:t>
            </a:r>
            <a:r>
              <a:rPr lang="fr-FR" dirty="0"/>
              <a:t>: </a:t>
            </a:r>
          </a:p>
          <a:p>
            <a:pPr lvl="1"/>
            <a:r>
              <a:rPr lang="fr-FR" dirty="0"/>
              <a:t>1TeV (Téra= 10</a:t>
            </a:r>
            <a:r>
              <a:rPr lang="fr-FR" baseline="30000" dirty="0"/>
              <a:t>12</a:t>
            </a:r>
            <a:r>
              <a:rPr lang="fr-FR" dirty="0"/>
              <a:t>) = énergie cinétique d’un moustique en vol… mais ici concentré dans un volume mille milliard de fois inférieur au moustique</a:t>
            </a:r>
          </a:p>
          <a:p>
            <a:pPr lvl="1"/>
            <a:endParaRPr lang="fr-FR" dirty="0"/>
          </a:p>
          <a:p>
            <a:r>
              <a:rPr lang="fr-FR" dirty="0"/>
              <a:t>Masse: E=mc</a:t>
            </a:r>
            <a:r>
              <a:rPr lang="fr-FR" baseline="30000" dirty="0"/>
              <a:t>2</a:t>
            </a:r>
            <a:r>
              <a:rPr lang="fr-FR" dirty="0"/>
              <a:t>, c’est pareil que de l’énergie</a:t>
            </a:r>
          </a:p>
          <a:p>
            <a:pPr lvl="1"/>
            <a:r>
              <a:rPr lang="fr-FR" dirty="0"/>
              <a:t>Mass du proton: 0.94 </a:t>
            </a:r>
            <a:r>
              <a:rPr lang="fr-FR" dirty="0" err="1"/>
              <a:t>GeV</a:t>
            </a:r>
            <a:r>
              <a:rPr lang="fr-FR" dirty="0"/>
              <a:t> (Giga = 10</a:t>
            </a:r>
            <a:r>
              <a:rPr lang="fr-FR" baseline="30000" dirty="0"/>
              <a:t>9</a:t>
            </a:r>
            <a:r>
              <a:rPr lang="fr-FR" dirty="0"/>
              <a:t>)</a:t>
            </a:r>
          </a:p>
          <a:p>
            <a:pPr>
              <a:buFont typeface="Wingdings" pitchFamily="2" charset="2"/>
              <a:buNone/>
            </a:pPr>
            <a:endParaRPr lang="fr-FR" dirty="0"/>
          </a:p>
        </p:txBody>
      </p:sp>
      <p:sp>
        <p:nvSpPr>
          <p:cNvPr id="250886" name="Text Box 6"/>
          <p:cNvSpPr txBox="1">
            <a:spLocks noChangeArrowheads="1"/>
          </p:cNvSpPr>
          <p:nvPr/>
        </p:nvSpPr>
        <p:spPr bwMode="auto">
          <a:xfrm>
            <a:off x="2124075" y="2420938"/>
            <a:ext cx="4752975" cy="404812"/>
          </a:xfrm>
          <a:prstGeom prst="rect">
            <a:avLst/>
          </a:prstGeom>
          <a:solidFill>
            <a:schemeClr val="bg1"/>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Vitesses très grandes </a:t>
            </a:r>
            <a:r>
              <a:rPr lang="fr-FR">
                <a:sym typeface="Symbol" pitchFamily="18" charset="2"/>
              </a:rPr>
              <a:t></a:t>
            </a:r>
            <a:r>
              <a:rPr lang="fr-FR"/>
              <a:t> monde relativiste!</a:t>
            </a:r>
          </a:p>
        </p:txBody>
      </p:sp>
      <p:pic>
        <p:nvPicPr>
          <p:cNvPr id="25088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4437063"/>
            <a:ext cx="2295525" cy="30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0888" name="Text Box 8"/>
          <p:cNvSpPr txBox="1">
            <a:spLocks noChangeArrowheads="1"/>
          </p:cNvSpPr>
          <p:nvPr/>
        </p:nvSpPr>
        <p:spPr bwMode="auto">
          <a:xfrm>
            <a:off x="2916238" y="2924175"/>
            <a:ext cx="5400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dirty="0"/>
              <a:t>Dilatation du temps, contraction des longueurs</a:t>
            </a:r>
          </a:p>
        </p:txBody>
      </p:sp>
      <p:sp>
        <p:nvSpPr>
          <p:cNvPr id="250889" name="AutoShape 9"/>
          <p:cNvSpPr>
            <a:spLocks noChangeArrowheads="1"/>
          </p:cNvSpPr>
          <p:nvPr/>
        </p:nvSpPr>
        <p:spPr bwMode="auto">
          <a:xfrm>
            <a:off x="2555875" y="2997200"/>
            <a:ext cx="360363" cy="215900"/>
          </a:xfrm>
          <a:prstGeom prst="rightArrow">
            <a:avLst>
              <a:gd name="adj1" fmla="val 50000"/>
              <a:gd name="adj2" fmla="val 417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4"/>
          <p:cNvSpPr>
            <a:spLocks noGrp="1"/>
          </p:cNvSpPr>
          <p:nvPr>
            <p:ph type="sldNum" sz="quarter" idx="10"/>
          </p:nvPr>
        </p:nvSpPr>
        <p:spPr/>
        <p:txBody>
          <a:bodyPr/>
          <a:lstStyle/>
          <a:p>
            <a:fld id="{C220B8CE-BFDC-4310-B12C-44A1B43D7813}" type="slidenum">
              <a:rPr lang="fr-FR"/>
              <a:pPr/>
              <a:t>44</a:t>
            </a:fld>
            <a:endParaRPr lang="fr-FR"/>
          </a:p>
        </p:txBody>
      </p:sp>
      <p:sp>
        <p:nvSpPr>
          <p:cNvPr id="240642" name="Rectangle 2"/>
          <p:cNvSpPr>
            <a:spLocks noGrp="1" noChangeArrowheads="1"/>
          </p:cNvSpPr>
          <p:nvPr>
            <p:ph type="title"/>
          </p:nvPr>
        </p:nvSpPr>
        <p:spPr/>
        <p:txBody>
          <a:bodyPr/>
          <a:lstStyle/>
          <a:p>
            <a:r>
              <a:rPr lang="fr-FR" sz="2800"/>
              <a:t>L’accélération des protons</a:t>
            </a:r>
          </a:p>
        </p:txBody>
      </p:sp>
      <p:sp>
        <p:nvSpPr>
          <p:cNvPr id="240643" name="Rectangle 3"/>
          <p:cNvSpPr>
            <a:spLocks noGrp="1" noChangeArrowheads="1"/>
          </p:cNvSpPr>
          <p:nvPr>
            <p:ph type="body" sz="half" idx="1"/>
          </p:nvPr>
        </p:nvSpPr>
        <p:spPr>
          <a:xfrm>
            <a:off x="34925" y="1185863"/>
            <a:ext cx="3810000" cy="4114800"/>
          </a:xfrm>
        </p:spPr>
        <p:txBody>
          <a:bodyPr/>
          <a:lstStyle/>
          <a:p>
            <a:r>
              <a:rPr lang="fr-FR" sz="1600"/>
              <a:t>Les protons acquièrent leur énergie grâce à une succession de plusieurs accélérateurs </a:t>
            </a:r>
          </a:p>
        </p:txBody>
      </p:sp>
      <p:sp>
        <p:nvSpPr>
          <p:cNvPr id="240656" name="Text Box 16"/>
          <p:cNvSpPr txBox="1">
            <a:spLocks noChangeArrowheads="1"/>
          </p:cNvSpPr>
          <p:nvPr/>
        </p:nvSpPr>
        <p:spPr bwMode="auto">
          <a:xfrm>
            <a:off x="250825" y="2636838"/>
            <a:ext cx="2808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Linac </a:t>
            </a:r>
            <a:r>
              <a:rPr lang="fr-FR">
                <a:solidFill>
                  <a:schemeClr val="hlink"/>
                </a:solidFill>
              </a:rPr>
              <a:t>50 MeV</a:t>
            </a:r>
            <a:r>
              <a:rPr lang="fr-FR"/>
              <a:t> </a:t>
            </a:r>
            <a:r>
              <a:rPr lang="fr-FR">
                <a:solidFill>
                  <a:schemeClr val="tx2"/>
                </a:solidFill>
              </a:rPr>
              <a:t>31%c</a:t>
            </a:r>
          </a:p>
        </p:txBody>
      </p:sp>
      <p:sp>
        <p:nvSpPr>
          <p:cNvPr id="240657" name="Text Box 17"/>
          <p:cNvSpPr txBox="1">
            <a:spLocks noChangeArrowheads="1"/>
          </p:cNvSpPr>
          <p:nvPr/>
        </p:nvSpPr>
        <p:spPr bwMode="auto">
          <a:xfrm>
            <a:off x="250825" y="3133725"/>
            <a:ext cx="2808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Booster </a:t>
            </a:r>
            <a:r>
              <a:rPr lang="fr-FR">
                <a:solidFill>
                  <a:schemeClr val="hlink"/>
                </a:solidFill>
              </a:rPr>
              <a:t>1.4 GeV</a:t>
            </a:r>
            <a:r>
              <a:rPr lang="fr-FR"/>
              <a:t> </a:t>
            </a:r>
            <a:r>
              <a:rPr lang="fr-FR">
                <a:solidFill>
                  <a:schemeClr val="tx2"/>
                </a:solidFill>
              </a:rPr>
              <a:t>92%c</a:t>
            </a:r>
          </a:p>
        </p:txBody>
      </p:sp>
      <p:sp>
        <p:nvSpPr>
          <p:cNvPr id="240658" name="Text Box 18"/>
          <p:cNvSpPr txBox="1">
            <a:spLocks noChangeArrowheads="1"/>
          </p:cNvSpPr>
          <p:nvPr/>
        </p:nvSpPr>
        <p:spPr bwMode="auto">
          <a:xfrm>
            <a:off x="250825" y="3636963"/>
            <a:ext cx="2808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PS </a:t>
            </a:r>
            <a:r>
              <a:rPr lang="fr-FR">
                <a:solidFill>
                  <a:schemeClr val="hlink"/>
                </a:solidFill>
              </a:rPr>
              <a:t>25 GeV</a:t>
            </a:r>
            <a:r>
              <a:rPr lang="fr-FR"/>
              <a:t> </a:t>
            </a:r>
            <a:r>
              <a:rPr lang="fr-FR">
                <a:solidFill>
                  <a:schemeClr val="tx2"/>
                </a:solidFill>
              </a:rPr>
              <a:t>99.93%c</a:t>
            </a:r>
          </a:p>
        </p:txBody>
      </p:sp>
      <p:sp>
        <p:nvSpPr>
          <p:cNvPr id="240659" name="Text Box 19"/>
          <p:cNvSpPr txBox="1">
            <a:spLocks noChangeArrowheads="1"/>
          </p:cNvSpPr>
          <p:nvPr/>
        </p:nvSpPr>
        <p:spPr bwMode="auto">
          <a:xfrm>
            <a:off x="250825" y="4141788"/>
            <a:ext cx="2808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SPS </a:t>
            </a:r>
            <a:r>
              <a:rPr lang="fr-FR">
                <a:solidFill>
                  <a:schemeClr val="hlink"/>
                </a:solidFill>
              </a:rPr>
              <a:t>450 GeV</a:t>
            </a:r>
            <a:r>
              <a:rPr lang="fr-FR"/>
              <a:t> </a:t>
            </a:r>
            <a:r>
              <a:rPr lang="fr-FR">
                <a:solidFill>
                  <a:schemeClr val="tx2"/>
                </a:solidFill>
              </a:rPr>
              <a:t>99.998%c</a:t>
            </a:r>
          </a:p>
        </p:txBody>
      </p:sp>
      <p:sp>
        <p:nvSpPr>
          <p:cNvPr id="240660" name="Text Box 20"/>
          <p:cNvSpPr txBox="1">
            <a:spLocks noChangeArrowheads="1"/>
          </p:cNvSpPr>
          <p:nvPr/>
        </p:nvSpPr>
        <p:spPr bwMode="auto">
          <a:xfrm>
            <a:off x="250825" y="4718050"/>
            <a:ext cx="32400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t>LHC </a:t>
            </a:r>
            <a:r>
              <a:rPr lang="fr-FR">
                <a:solidFill>
                  <a:schemeClr val="hlink"/>
                </a:solidFill>
              </a:rPr>
              <a:t>14 TeV</a:t>
            </a:r>
            <a:r>
              <a:rPr lang="fr-FR"/>
              <a:t> </a:t>
            </a:r>
            <a:r>
              <a:rPr lang="fr-FR">
                <a:solidFill>
                  <a:schemeClr val="tx2"/>
                </a:solidFill>
              </a:rPr>
              <a:t>99.9999991%c</a:t>
            </a:r>
          </a:p>
        </p:txBody>
      </p:sp>
      <p:pic>
        <p:nvPicPr>
          <p:cNvPr id="240663" name="LHC-event.wmv">
            <a:hlinkClick r:id="" action="ppaction://media"/>
          </p:cNvPr>
          <p:cNvPicPr>
            <a:picLocks noGrp="1" noRot="1" noChangeAspect="1" noChangeArrowheads="1"/>
          </p:cNvPicPr>
          <p:nvPr>
            <p:ph sz="half" idx="2"/>
            <a:videoFile r:link="rId1"/>
          </p:nvPr>
        </p:nvPicPr>
        <p:blipFill>
          <a:blip r:embed="rId3">
            <a:extLst>
              <a:ext uri="{28A0092B-C50C-407E-A947-70E740481C1C}">
                <a14:useLocalDpi xmlns:a14="http://schemas.microsoft.com/office/drawing/2010/main" val="0"/>
              </a:ext>
            </a:extLst>
          </a:blip>
          <a:srcRect/>
          <a:stretch>
            <a:fillRect/>
          </a:stretch>
        </p:blipFill>
        <p:spPr>
          <a:xfrm>
            <a:off x="3779838" y="1493838"/>
            <a:ext cx="5364162" cy="53641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066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40663"/>
                                        </p:tgtEl>
                                      </p:cBhvr>
                                    </p:cmd>
                                  </p:childTnLst>
                                </p:cTn>
                              </p:par>
                            </p:childTnLst>
                          </p:cTn>
                        </p:par>
                      </p:childTnLst>
                    </p:cTn>
                  </p:par>
                </p:childTnLst>
              </p:cTn>
              <p:nextCondLst>
                <p:cond evt="onClick" delay="0">
                  <p:tgtEl>
                    <p:spTgt spid="240663"/>
                  </p:tgtEl>
                </p:cond>
              </p:nextCondLst>
            </p:seq>
            <p:video>
              <p:cMediaNode>
                <p:cTn id="7" fill="hold" display="0">
                  <p:stCondLst>
                    <p:cond delay="indefinite"/>
                  </p:stCondLst>
                  <p:endCondLst>
                    <p:cond evt="onNext" delay="0">
                      <p:tgtEl>
                        <p:sldTgt/>
                      </p:tgtEl>
                    </p:cond>
                    <p:cond evt="onPrev" delay="0">
                      <p:tgtEl>
                        <p:sldTgt/>
                      </p:tgtEl>
                    </p:cond>
                  </p:endCondLst>
                </p:cTn>
                <p:tgtEl>
                  <p:spTgt spid="24066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3"/>
          <p:cNvSpPr>
            <a:spLocks noGrp="1"/>
          </p:cNvSpPr>
          <p:nvPr>
            <p:ph type="sldNum" sz="quarter" idx="10"/>
          </p:nvPr>
        </p:nvSpPr>
        <p:spPr/>
        <p:txBody>
          <a:bodyPr/>
          <a:lstStyle/>
          <a:p>
            <a:fld id="{F71A6DFA-55B0-45CB-B095-CFB0A2875BB7}" type="slidenum">
              <a:rPr lang="fr-FR"/>
              <a:pPr/>
              <a:t>45</a:t>
            </a:fld>
            <a:endParaRPr lang="fr-FR"/>
          </a:p>
        </p:txBody>
      </p:sp>
      <p:sp>
        <p:nvSpPr>
          <p:cNvPr id="272386" name="Rectangle 2"/>
          <p:cNvSpPr>
            <a:spLocks noGrp="1" noChangeArrowheads="1"/>
          </p:cNvSpPr>
          <p:nvPr>
            <p:ph type="title"/>
          </p:nvPr>
        </p:nvSpPr>
        <p:spPr/>
        <p:txBody>
          <a:bodyPr/>
          <a:lstStyle/>
          <a:p>
            <a:r>
              <a:rPr lang="fr-FR" sz="2800"/>
              <a:t>Les désintégrations</a:t>
            </a:r>
          </a:p>
        </p:txBody>
      </p:sp>
      <p:sp>
        <p:nvSpPr>
          <p:cNvPr id="272387" name="Rectangle 3"/>
          <p:cNvSpPr>
            <a:spLocks noGrp="1" noChangeArrowheads="1"/>
          </p:cNvSpPr>
          <p:nvPr>
            <p:ph type="body" idx="1"/>
          </p:nvPr>
        </p:nvSpPr>
        <p:spPr>
          <a:xfrm>
            <a:off x="539750" y="1196975"/>
            <a:ext cx="8604250" cy="4114800"/>
          </a:xfrm>
        </p:spPr>
        <p:txBody>
          <a:bodyPr/>
          <a:lstStyle/>
          <a:p>
            <a:r>
              <a:rPr lang="fr-FR"/>
              <a:t>Plus une particule est lourde, plus elle se désintègre rapidement et plus elle a de possibilités pour se désintégrer</a:t>
            </a:r>
          </a:p>
          <a:p>
            <a:endParaRPr lang="fr-FR"/>
          </a:p>
        </p:txBody>
      </p:sp>
      <p:pic>
        <p:nvPicPr>
          <p:cNvPr id="27238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763" y="2190750"/>
            <a:ext cx="2663825"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982913"/>
            <a:ext cx="2665413"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388" y="1905000"/>
            <a:ext cx="1944687"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9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1025" y="2335213"/>
            <a:ext cx="252095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9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9313" y="2479675"/>
            <a:ext cx="2963862"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2396" name="Text Box 12"/>
          <p:cNvSpPr txBox="1">
            <a:spLocks noChangeArrowheads="1"/>
          </p:cNvSpPr>
          <p:nvPr/>
        </p:nvSpPr>
        <p:spPr bwMode="auto">
          <a:xfrm>
            <a:off x="1331913" y="4786313"/>
            <a:ext cx="19446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600"/>
              <a:t>Etc …. !!!</a:t>
            </a:r>
          </a:p>
        </p:txBody>
      </p:sp>
      <p:sp>
        <p:nvSpPr>
          <p:cNvPr id="272427" name="Rectangle 43"/>
          <p:cNvSpPr>
            <a:spLocks noChangeArrowheads="1"/>
          </p:cNvSpPr>
          <p:nvPr/>
        </p:nvSpPr>
        <p:spPr bwMode="auto">
          <a:xfrm>
            <a:off x="468313" y="5589588"/>
            <a:ext cx="7772400" cy="83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folHlink"/>
              </a:buClr>
              <a:buSzPct val="60000"/>
              <a:buFont typeface="Wingdings" pitchFamily="2" charset="2"/>
              <a:buChar char="n"/>
            </a:pPr>
            <a:r>
              <a:rPr lang="fr-FR"/>
              <a:t>Dans les détecteurs, on « voit » les produits de désintégrations stables (p, </a:t>
            </a:r>
            <a:r>
              <a:rPr lang="el-GR">
                <a:latin typeface=""/>
                <a:cs typeface="Arial" pitchFamily="34" charset="0"/>
              </a:rPr>
              <a:t>γ</a:t>
            </a:r>
            <a:r>
              <a:rPr lang="en-US">
                <a:latin typeface=""/>
                <a:cs typeface="Arial" pitchFamily="34" charset="0"/>
              </a:rPr>
              <a:t>,</a:t>
            </a:r>
            <a:r>
              <a:rPr lang="fr-FR"/>
              <a:t> </a:t>
            </a:r>
            <a:r>
              <a:rPr lang="en-US">
                <a:cs typeface="Arial" pitchFamily="34" charset="0"/>
              </a:rPr>
              <a:t>e</a:t>
            </a:r>
            <a:r>
              <a:rPr lang="fr-FR"/>
              <a:t>) ou à durée de vie longue (K, </a:t>
            </a:r>
            <a:r>
              <a:rPr lang="el-GR">
                <a:cs typeface="Arial" pitchFamily="34" charset="0"/>
              </a:rPr>
              <a:t>π</a:t>
            </a:r>
            <a:r>
              <a:rPr lang="en-US">
                <a:cs typeface="Arial" pitchFamily="34" charset="0"/>
              </a:rPr>
              <a:t>,</a:t>
            </a:r>
            <a:r>
              <a:rPr lang="el-GR">
                <a:latin typeface=""/>
                <a:cs typeface="Arial" pitchFamily="34" charset="0"/>
              </a:rPr>
              <a:t> </a:t>
            </a:r>
            <a:r>
              <a:rPr lang="el-GR">
                <a:cs typeface="Arial" pitchFamily="34" charset="0"/>
              </a:rPr>
              <a:t>μ</a:t>
            </a:r>
            <a:r>
              <a:rPr lang="fr-FR"/>
              <a:t>) grâce au boost relativiste</a:t>
            </a:r>
          </a:p>
        </p:txBody>
      </p:sp>
      <p:sp>
        <p:nvSpPr>
          <p:cNvPr id="272429" name="Rectangle 45"/>
          <p:cNvSpPr>
            <a:spLocks noChangeArrowheads="1"/>
          </p:cNvSpPr>
          <p:nvPr/>
        </p:nvSpPr>
        <p:spPr bwMode="auto">
          <a:xfrm>
            <a:off x="323850" y="1833563"/>
            <a:ext cx="8640763" cy="3384550"/>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3"/>
          <p:cNvSpPr>
            <a:spLocks noGrp="1"/>
          </p:cNvSpPr>
          <p:nvPr>
            <p:ph type="sldNum" sz="quarter" idx="10"/>
          </p:nvPr>
        </p:nvSpPr>
        <p:spPr/>
        <p:txBody>
          <a:bodyPr/>
          <a:lstStyle/>
          <a:p>
            <a:fld id="{E0318410-4CE6-494E-9975-D36AE9FD78ED}" type="slidenum">
              <a:rPr lang="fr-FR"/>
              <a:pPr/>
              <a:t>46</a:t>
            </a:fld>
            <a:endParaRPr lang="fr-FR"/>
          </a:p>
        </p:txBody>
      </p:sp>
      <p:sp>
        <p:nvSpPr>
          <p:cNvPr id="254978" name="Rectangle 2"/>
          <p:cNvSpPr>
            <a:spLocks noGrp="1" noChangeArrowheads="1"/>
          </p:cNvSpPr>
          <p:nvPr>
            <p:ph type="title"/>
          </p:nvPr>
        </p:nvSpPr>
        <p:spPr/>
        <p:txBody>
          <a:bodyPr/>
          <a:lstStyle/>
          <a:p>
            <a:r>
              <a:rPr lang="fr-FR" sz="2800"/>
              <a:t>Le modèle standard en résumé</a:t>
            </a:r>
          </a:p>
        </p:txBody>
      </p:sp>
      <p:sp>
        <p:nvSpPr>
          <p:cNvPr id="254979" name="Rectangle 3"/>
          <p:cNvSpPr>
            <a:spLocks noGrp="1" noChangeArrowheads="1"/>
          </p:cNvSpPr>
          <p:nvPr>
            <p:ph type="body" idx="1"/>
          </p:nvPr>
        </p:nvSpPr>
        <p:spPr/>
        <p:txBody>
          <a:bodyPr/>
          <a:lstStyle/>
          <a:p>
            <a:endParaRPr lang="fr-FR"/>
          </a:p>
        </p:txBody>
      </p:sp>
      <p:pic>
        <p:nvPicPr>
          <p:cNvPr id="254981" name="Picture 5"/>
          <p:cNvPicPr>
            <a:picLocks noChangeAspect="1" noChangeArrowheads="1"/>
          </p:cNvPicPr>
          <p:nvPr/>
        </p:nvPicPr>
        <p:blipFill>
          <a:blip r:embed="rId2">
            <a:extLst>
              <a:ext uri="{28A0092B-C50C-407E-A947-70E740481C1C}">
                <a14:useLocalDpi xmlns:a14="http://schemas.microsoft.com/office/drawing/2010/main" val="0"/>
              </a:ext>
            </a:extLst>
          </a:blip>
          <a:srcRect t="4797" b="8957"/>
          <a:stretch>
            <a:fillRect/>
          </a:stretch>
        </p:blipFill>
        <p:spPr bwMode="auto">
          <a:xfrm>
            <a:off x="323850" y="962025"/>
            <a:ext cx="8351838" cy="5895975"/>
          </a:xfrm>
          <a:prstGeom prst="rect">
            <a:avLst/>
          </a:prstGeom>
          <a:noFill/>
          <a:ln>
            <a:noFill/>
          </a:ln>
          <a:effectLst/>
          <a:extLst>
            <a:ext uri="{909E8E84-426E-40DD-AFC4-6F175D3DCCD1}">
              <a14:hiddenFill xmlns:a14="http://schemas.microsoft.com/office/drawing/2010/main">
                <a:blipFill dpi="0" rotWithShape="0">
                  <a:blip/>
                  <a:srcRect t="4797" b="895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85034E58-854C-4D5A-B867-5520E79944E3}" type="slidenum">
              <a:rPr lang="fr-FR"/>
              <a:pPr/>
              <a:t>47</a:t>
            </a:fld>
            <a:endParaRPr lang="fr-FR"/>
          </a:p>
        </p:txBody>
      </p:sp>
      <p:sp>
        <p:nvSpPr>
          <p:cNvPr id="287746" name="Rectangle 2"/>
          <p:cNvSpPr>
            <a:spLocks noGrp="1" noChangeArrowheads="1"/>
          </p:cNvSpPr>
          <p:nvPr>
            <p:ph type="title"/>
          </p:nvPr>
        </p:nvSpPr>
        <p:spPr/>
        <p:txBody>
          <a:bodyPr/>
          <a:lstStyle/>
          <a:p>
            <a:r>
              <a:rPr lang="fr-FR" sz="2800"/>
              <a:t>Concrètement…</a:t>
            </a:r>
          </a:p>
        </p:txBody>
      </p:sp>
      <p:sp>
        <p:nvSpPr>
          <p:cNvPr id="287747" name="Rectangle 3"/>
          <p:cNvSpPr>
            <a:spLocks noGrp="1" noChangeArrowheads="1"/>
          </p:cNvSpPr>
          <p:nvPr>
            <p:ph type="body" idx="1"/>
          </p:nvPr>
        </p:nvSpPr>
        <p:spPr>
          <a:xfrm>
            <a:off x="609600" y="1295400"/>
            <a:ext cx="7994650" cy="5229225"/>
          </a:xfrm>
        </p:spPr>
        <p:txBody>
          <a:bodyPr/>
          <a:lstStyle/>
          <a:p>
            <a:r>
              <a:rPr lang="fr-FR" sz="1600"/>
              <a:t>Le LHC produit des collisions (20Million/s)</a:t>
            </a:r>
          </a:p>
          <a:p>
            <a:r>
              <a:rPr lang="fr-FR" sz="1600"/>
              <a:t>Les expériences détectent les particules créées lors des collisions et leurs produits de désintégrations</a:t>
            </a:r>
          </a:p>
          <a:p>
            <a:r>
              <a:rPr lang="fr-FR" sz="1600"/>
              <a:t>Toutes les collisions ne sont pas intéressantes, de plus, on ne pourrait pas tout enregistrer pour des questions d’espace de stockage et de vitesse de lecture, donc on filtre les événements en se basant sur quelques informations du détecteur</a:t>
            </a:r>
          </a:p>
          <a:p>
            <a:endParaRPr lang="fr-FR" sz="1600"/>
          </a:p>
          <a:p>
            <a:r>
              <a:rPr lang="fr-FR" sz="1600"/>
              <a:t>Les données intéressantes sont « reconstruites». A partir des informations du détecteurs on calcule pour chaque particule:</a:t>
            </a:r>
          </a:p>
          <a:p>
            <a:pPr lvl="1"/>
            <a:r>
              <a:rPr lang="fr-FR"/>
              <a:t>La trajectoire  </a:t>
            </a:r>
            <a:r>
              <a:rPr lang="fr-FR">
                <a:sym typeface="Symbol" pitchFamily="18" charset="2"/>
              </a:rPr>
              <a:t> </a:t>
            </a:r>
            <a:r>
              <a:rPr lang="fr-FR"/>
              <a:t>détecteurs de trace	</a:t>
            </a:r>
          </a:p>
          <a:p>
            <a:pPr lvl="1"/>
            <a:r>
              <a:rPr lang="fr-FR"/>
              <a:t>L’énergie </a:t>
            </a:r>
            <a:r>
              <a:rPr lang="fr-FR">
                <a:sym typeface="Symbol" pitchFamily="18" charset="2"/>
              </a:rPr>
              <a:t></a:t>
            </a:r>
            <a:r>
              <a:rPr lang="fr-FR"/>
              <a:t> calorimètre</a:t>
            </a:r>
          </a:p>
          <a:p>
            <a:pPr lvl="1"/>
            <a:r>
              <a:rPr lang="fr-FR"/>
              <a:t>L’impulsion </a:t>
            </a:r>
            <a:r>
              <a:rPr lang="fr-FR">
                <a:sym typeface="Symbol" pitchFamily="18" charset="2"/>
              </a:rPr>
              <a:t></a:t>
            </a:r>
            <a:r>
              <a:rPr lang="fr-FR"/>
              <a:t> champ magnétique</a:t>
            </a:r>
          </a:p>
          <a:p>
            <a:pPr lvl="1"/>
            <a:r>
              <a:rPr lang="fr-FR"/>
              <a:t>La masse </a:t>
            </a:r>
            <a:r>
              <a:rPr lang="fr-FR">
                <a:sym typeface="Symbol" pitchFamily="18" charset="2"/>
              </a:rPr>
              <a:t></a:t>
            </a:r>
            <a:r>
              <a:rPr lang="fr-FR"/>
              <a:t> effet cherenkov, détecteurs de muons,…</a:t>
            </a:r>
          </a:p>
          <a:p>
            <a:endParaRPr lang="fr-FR" sz="1600"/>
          </a:p>
          <a:p>
            <a:r>
              <a:rPr lang="fr-FR" sz="1600"/>
              <a:t>Les données reconstruites peuvent ensuite être analysées </a:t>
            </a:r>
          </a:p>
          <a:p>
            <a:endParaRPr lang="fr-FR" sz="1600"/>
          </a:p>
          <a:p>
            <a:endParaRPr lang="fr-F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a:spLocks noGrp="1"/>
          </p:cNvSpPr>
          <p:nvPr>
            <p:ph type="sldNum" sz="quarter" idx="10"/>
          </p:nvPr>
        </p:nvSpPr>
        <p:spPr/>
        <p:txBody>
          <a:bodyPr/>
          <a:lstStyle/>
          <a:p>
            <a:fld id="{0EC0486E-4F66-49A4-921D-B3176E752207}" type="slidenum">
              <a:rPr lang="fr-FR"/>
              <a:pPr/>
              <a:t>48</a:t>
            </a:fld>
            <a:endParaRPr lang="fr-FR"/>
          </a:p>
        </p:txBody>
      </p:sp>
      <p:sp>
        <p:nvSpPr>
          <p:cNvPr id="285699" name="Rectangle 3"/>
          <p:cNvSpPr>
            <a:spLocks noChangeArrowheads="1"/>
          </p:cNvSpPr>
          <p:nvPr/>
        </p:nvSpPr>
        <p:spPr bwMode="auto">
          <a:xfrm>
            <a:off x="1150938" y="214313"/>
            <a:ext cx="77930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fr-FR" sz="2800">
                <a:solidFill>
                  <a:schemeClr val="tx2"/>
                </a:solidFill>
              </a:rPr>
              <a:t>Fonctionnement d’un détecteur</a:t>
            </a:r>
          </a:p>
        </p:txBody>
      </p:sp>
    </p:spTree>
    <p:controls>
      <mc:AlternateContent xmlns:mc="http://schemas.openxmlformats.org/markup-compatibility/2006">
        <mc:Choice xmlns:v="urn:schemas-microsoft-com:vml" Requires="v">
          <p:control spid="285707" name="ShockwaveFlash1" r:id="rId2" imgW="8457143" imgH="4952381"/>
        </mc:Choice>
        <mc:Fallback>
          <p:control name="ShockwaveFlash1" r:id="rId2" imgW="8457143" imgH="4952381">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146050" y="1139825"/>
                  <a:ext cx="8458200" cy="4953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CCB9790E-4BE1-4B4C-A8A0-8D823B062C8D}" type="slidenum">
              <a:rPr lang="fr-FR"/>
              <a:pPr/>
              <a:t>49</a:t>
            </a:fld>
            <a:endParaRPr lang="fr-FR"/>
          </a:p>
        </p:txBody>
      </p:sp>
      <p:sp>
        <p:nvSpPr>
          <p:cNvPr id="241666" name="Rectangle 2"/>
          <p:cNvSpPr>
            <a:spLocks noGrp="1" noChangeArrowheads="1"/>
          </p:cNvSpPr>
          <p:nvPr>
            <p:ph type="title"/>
          </p:nvPr>
        </p:nvSpPr>
        <p:spPr/>
        <p:txBody>
          <a:bodyPr/>
          <a:lstStyle/>
          <a:p>
            <a:r>
              <a:rPr lang="fr-FR" sz="2800"/>
              <a:t>Le LHC: un défi technologique</a:t>
            </a:r>
          </a:p>
        </p:txBody>
      </p:sp>
      <p:sp>
        <p:nvSpPr>
          <p:cNvPr id="241667" name="Rectangle 3"/>
          <p:cNvSpPr>
            <a:spLocks noGrp="1" noChangeArrowheads="1"/>
          </p:cNvSpPr>
          <p:nvPr>
            <p:ph type="body" idx="1"/>
          </p:nvPr>
        </p:nvSpPr>
        <p:spPr>
          <a:xfrm>
            <a:off x="322263" y="1258888"/>
            <a:ext cx="6770687" cy="4114800"/>
          </a:xfrm>
        </p:spPr>
        <p:txBody>
          <a:bodyPr/>
          <a:lstStyle/>
          <a:p>
            <a:r>
              <a:rPr lang="fr-FR" sz="1600"/>
              <a:t>Les protons sont accélérés par des champs électriques</a:t>
            </a:r>
          </a:p>
          <a:p>
            <a:r>
              <a:rPr lang="fr-FR" sz="1600"/>
              <a:t>Ils sont maintenus sur la trajectoire courbée par des champs magnétiques </a:t>
            </a:r>
          </a:p>
          <a:p>
            <a:r>
              <a:rPr lang="fr-FR" sz="1600"/>
              <a:t>LHC: 9600 aimants dont 1232 dipôles (courbure), 392 quadrupoles (focalisation), etc..</a:t>
            </a:r>
          </a:p>
        </p:txBody>
      </p:sp>
      <p:pic>
        <p:nvPicPr>
          <p:cNvPr id="2416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563" y="2924175"/>
            <a:ext cx="4227512"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1671" name="Rectangle 7"/>
          <p:cNvSpPr>
            <a:spLocks noChangeArrowheads="1"/>
          </p:cNvSpPr>
          <p:nvPr/>
        </p:nvSpPr>
        <p:spPr bwMode="auto">
          <a:xfrm>
            <a:off x="322263" y="2636838"/>
            <a:ext cx="4537075"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folHlink"/>
              </a:buClr>
              <a:buSzPct val="60000"/>
              <a:buFont typeface="Wingdings" pitchFamily="2" charset="2"/>
              <a:buChar char="n"/>
            </a:pPr>
            <a:r>
              <a:rPr lang="fr-FR" sz="1600"/>
              <a:t>Champs magnétique dans les dipôles: 8.33T</a:t>
            </a:r>
          </a:p>
          <a:p>
            <a:pPr marL="342900" indent="-342900">
              <a:spcBef>
                <a:spcPct val="20000"/>
              </a:spcBef>
              <a:buClr>
                <a:schemeClr val="folHlink"/>
              </a:buClr>
              <a:buSzPct val="60000"/>
              <a:buFont typeface="Wingdings" pitchFamily="2" charset="2"/>
              <a:buChar char="n"/>
            </a:pPr>
            <a:r>
              <a:rPr lang="fr-FR" sz="1600"/>
              <a:t>Technologie supraconductrice: fonctionne à 1.9K (-271.3 </a:t>
            </a:r>
            <a:r>
              <a:rPr lang="fr-FR" sz="1600">
                <a:cs typeface="Arial" pitchFamily="34" charset="0"/>
              </a:rPr>
              <a:t>°</a:t>
            </a:r>
            <a:r>
              <a:rPr lang="fr-FR" sz="1600"/>
              <a:t>C)</a:t>
            </a:r>
          </a:p>
          <a:p>
            <a:pPr marL="342900" indent="-342900">
              <a:spcBef>
                <a:spcPct val="20000"/>
              </a:spcBef>
              <a:buClr>
                <a:schemeClr val="folHlink"/>
              </a:buClr>
              <a:buSzPct val="60000"/>
              <a:buFont typeface="Wingdings" pitchFamily="2" charset="2"/>
              <a:buChar char="n"/>
            </a:pPr>
            <a:r>
              <a:rPr lang="fr-FR" sz="1600"/>
              <a:t>Vide extrême dans l’enceinte des faisceaux: 10 fois plus poussé que sur la lune</a:t>
            </a:r>
          </a:p>
          <a:p>
            <a:pPr marL="342900" indent="-342900">
              <a:spcBef>
                <a:spcPct val="20000"/>
              </a:spcBef>
              <a:buClr>
                <a:schemeClr val="folHlink"/>
              </a:buClr>
              <a:buSzPct val="60000"/>
              <a:buFont typeface="Wingdings" pitchFamily="2" charset="2"/>
              <a:buChar char="n"/>
            </a:pPr>
            <a:r>
              <a:rPr lang="fr-FR" sz="1600"/>
              <a:t>120 MW de consommation électrique</a:t>
            </a:r>
          </a:p>
          <a:p>
            <a:pPr marL="342900" indent="-342900">
              <a:spcBef>
                <a:spcPct val="20000"/>
              </a:spcBef>
              <a:buClr>
                <a:schemeClr val="folHlink"/>
              </a:buClr>
              <a:buSzPct val="60000"/>
              <a:buFont typeface="Wingdings" pitchFamily="2" charset="2"/>
              <a:buChar char="n"/>
            </a:pPr>
            <a:endParaRPr lang="fr-FR"/>
          </a:p>
        </p:txBody>
      </p:sp>
      <p:graphicFrame>
        <p:nvGraphicFramePr>
          <p:cNvPr id="241676" name="Object 6"/>
          <p:cNvGraphicFramePr>
            <a:graphicFrameLocks noChangeAspect="1"/>
          </p:cNvGraphicFramePr>
          <p:nvPr/>
        </p:nvGraphicFramePr>
        <p:xfrm>
          <a:off x="7019925" y="1196975"/>
          <a:ext cx="1584325" cy="590550"/>
        </p:xfrm>
        <a:graphic>
          <a:graphicData uri="http://schemas.openxmlformats.org/presentationml/2006/ole">
            <mc:AlternateContent xmlns:mc="http://schemas.openxmlformats.org/markup-compatibility/2006">
              <mc:Choice xmlns:v="urn:schemas-microsoft-com:vml" Requires="v">
                <p:oleObj spid="_x0000_s241924" name="Equation" r:id="rId4" imgW="2145960" imgH="799920" progId="Equation.3">
                  <p:embed/>
                </p:oleObj>
              </mc:Choice>
              <mc:Fallback>
                <p:oleObj name="Equation" r:id="rId4" imgW="2145960" imgH="79992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1196975"/>
                        <a:ext cx="1584325" cy="59055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41677"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650" y="4562475"/>
            <a:ext cx="3168650"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Histoire de l’antimatière</a:t>
            </a:r>
            <a:endParaRPr lang="fr-FR" dirty="0"/>
          </a:p>
        </p:txBody>
      </p:sp>
      <p:sp>
        <p:nvSpPr>
          <p:cNvPr id="3" name="Espace réservé du contenu 2"/>
          <p:cNvSpPr>
            <a:spLocks noGrp="1"/>
          </p:cNvSpPr>
          <p:nvPr>
            <p:ph idx="1"/>
          </p:nvPr>
        </p:nvSpPr>
        <p:spPr>
          <a:xfrm>
            <a:off x="609600" y="1295400"/>
            <a:ext cx="7772400" cy="5373960"/>
          </a:xfrm>
        </p:spPr>
        <p:txBody>
          <a:bodyPr/>
          <a:lstStyle/>
          <a:p>
            <a:r>
              <a:rPr lang="fr-FR" dirty="0" smtClean="0">
                <a:solidFill>
                  <a:srgbClr val="FF0000"/>
                </a:solidFill>
              </a:rPr>
              <a:t>1932</a:t>
            </a:r>
            <a:r>
              <a:rPr lang="fr-FR" dirty="0" smtClean="0"/>
              <a:t> : découverte du </a:t>
            </a:r>
            <a:r>
              <a:rPr lang="fr-FR" dirty="0" smtClean="0">
                <a:solidFill>
                  <a:schemeClr val="tx2"/>
                </a:solidFill>
              </a:rPr>
              <a:t>positron</a:t>
            </a:r>
            <a:r>
              <a:rPr lang="fr-FR" dirty="0" smtClean="0"/>
              <a:t> dans les rayons cosmiques. Prix Nobel en 1936</a:t>
            </a:r>
          </a:p>
          <a:p>
            <a:r>
              <a:rPr lang="fr-FR" dirty="0" smtClean="0">
                <a:solidFill>
                  <a:srgbClr val="FF0000"/>
                </a:solidFill>
              </a:rPr>
              <a:t>1955</a:t>
            </a:r>
            <a:r>
              <a:rPr lang="fr-FR" dirty="0" smtClean="0"/>
              <a:t> : découverte de </a:t>
            </a:r>
            <a:r>
              <a:rPr lang="fr-FR" dirty="0" smtClean="0">
                <a:solidFill>
                  <a:schemeClr val="tx2"/>
                </a:solidFill>
              </a:rPr>
              <a:t>l’antiproton</a:t>
            </a:r>
            <a:r>
              <a:rPr lang="fr-FR" dirty="0" smtClean="0"/>
              <a:t> au </a:t>
            </a:r>
            <a:r>
              <a:rPr lang="fr-FR" dirty="0" err="1" smtClean="0"/>
              <a:t>Bevatron</a:t>
            </a:r>
            <a:r>
              <a:rPr lang="fr-FR" dirty="0" smtClean="0"/>
              <a:t> à Berkeley, Californie. Prix Nobel en 1959</a:t>
            </a:r>
          </a:p>
          <a:p>
            <a:r>
              <a:rPr lang="fr-FR" dirty="0" smtClean="0">
                <a:solidFill>
                  <a:srgbClr val="FF0000"/>
                </a:solidFill>
              </a:rPr>
              <a:t>1956</a:t>
            </a:r>
            <a:r>
              <a:rPr lang="fr-FR" dirty="0" smtClean="0"/>
              <a:t>: découverte de </a:t>
            </a:r>
            <a:r>
              <a:rPr lang="fr-FR" dirty="0" smtClean="0">
                <a:solidFill>
                  <a:schemeClr val="tx2"/>
                </a:solidFill>
              </a:rPr>
              <a:t>l’</a:t>
            </a:r>
            <a:r>
              <a:rPr lang="fr-FR" dirty="0" err="1" smtClean="0">
                <a:solidFill>
                  <a:schemeClr val="tx2"/>
                </a:solidFill>
              </a:rPr>
              <a:t>anti-neutron</a:t>
            </a:r>
            <a:r>
              <a:rPr lang="fr-FR" dirty="0" smtClean="0">
                <a:solidFill>
                  <a:schemeClr val="tx2"/>
                </a:solidFill>
              </a:rPr>
              <a:t> </a:t>
            </a:r>
            <a:r>
              <a:rPr lang="fr-FR" dirty="0" smtClean="0"/>
              <a:t>au </a:t>
            </a:r>
            <a:r>
              <a:rPr lang="fr-FR" dirty="0" err="1" smtClean="0"/>
              <a:t>Bevatron</a:t>
            </a:r>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pPr marL="0" indent="0">
              <a:buNone/>
            </a:pPr>
            <a:endParaRPr lang="fr-FR" dirty="0"/>
          </a:p>
          <a:p>
            <a:r>
              <a:rPr lang="fr-FR" dirty="0" smtClean="0">
                <a:solidFill>
                  <a:srgbClr val="FF0000"/>
                </a:solidFill>
              </a:rPr>
              <a:t>1965</a:t>
            </a:r>
            <a:r>
              <a:rPr lang="fr-FR" dirty="0" smtClean="0"/>
              <a:t>: première observation d’anti-noyau: </a:t>
            </a:r>
            <a:r>
              <a:rPr lang="fr-FR" dirty="0" smtClean="0">
                <a:solidFill>
                  <a:schemeClr val="tx2"/>
                </a:solidFill>
              </a:rPr>
              <a:t>anti-</a:t>
            </a:r>
            <a:r>
              <a:rPr lang="fr-FR" dirty="0" err="1" smtClean="0">
                <a:solidFill>
                  <a:schemeClr val="tx2"/>
                </a:solidFill>
              </a:rPr>
              <a:t>deuteron</a:t>
            </a:r>
            <a:r>
              <a:rPr lang="fr-FR" dirty="0" smtClean="0">
                <a:solidFill>
                  <a:schemeClr val="tx2"/>
                </a:solidFill>
              </a:rPr>
              <a:t> </a:t>
            </a:r>
            <a:r>
              <a:rPr lang="fr-FR" dirty="0" smtClean="0"/>
              <a:t>au CERN et Brookhaven</a:t>
            </a:r>
          </a:p>
          <a:p>
            <a:endParaRPr lang="fr-FR" dirty="0"/>
          </a:p>
          <a:p>
            <a:r>
              <a:rPr lang="fr-FR" dirty="0" smtClean="0">
                <a:solidFill>
                  <a:srgbClr val="FF0000"/>
                </a:solidFill>
              </a:rPr>
              <a:t>1995</a:t>
            </a:r>
            <a:r>
              <a:rPr lang="fr-FR" dirty="0" smtClean="0"/>
              <a:t>: premier atome d’</a:t>
            </a:r>
            <a:r>
              <a:rPr lang="fr-FR" dirty="0" smtClean="0">
                <a:solidFill>
                  <a:schemeClr val="tx2"/>
                </a:solidFill>
              </a:rPr>
              <a:t>anti-hydrogène</a:t>
            </a:r>
            <a:r>
              <a:rPr lang="fr-FR" dirty="0" smtClean="0"/>
              <a:t> produit au CERN</a:t>
            </a:r>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5</a:t>
            </a:fld>
            <a:endParaRPr lang="fr-FR"/>
          </a:p>
        </p:txBody>
      </p:sp>
      <p:pic>
        <p:nvPicPr>
          <p:cNvPr id="296962" name="Picture 2" descr="http://timeline.web.cern.ch/sites/timeline.web.cern.ch/files/bevatr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068960"/>
            <a:ext cx="4608512" cy="1915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7268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Recherche d’antimatière dans l’univers</a:t>
            </a:r>
          </a:p>
        </p:txBody>
      </p:sp>
      <p:sp>
        <p:nvSpPr>
          <p:cNvPr id="3" name="Espace réservé du contenu 2"/>
          <p:cNvSpPr>
            <a:spLocks noGrp="1"/>
          </p:cNvSpPr>
          <p:nvPr>
            <p:ph idx="1"/>
          </p:nvPr>
        </p:nvSpPr>
        <p:spPr>
          <a:xfrm>
            <a:off x="609600" y="1295400"/>
            <a:ext cx="7772400" cy="5013920"/>
          </a:xfrm>
        </p:spPr>
        <p:txBody>
          <a:bodyPr/>
          <a:lstStyle/>
          <a:p>
            <a:r>
              <a:rPr lang="fr-FR" dirty="0" smtClean="0"/>
              <a:t>La fraction de positron semble isotrope </a:t>
            </a:r>
            <a:r>
              <a:rPr lang="fr-FR" dirty="0"/>
              <a:t>:</a:t>
            </a:r>
            <a:r>
              <a:rPr lang="fr-FR" dirty="0" smtClean="0"/>
              <a:t> pas de source </a:t>
            </a:r>
            <a:r>
              <a:rPr lang="fr-FR" dirty="0" err="1" smtClean="0"/>
              <a:t>privilegiée</a:t>
            </a:r>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smtClean="0"/>
          </a:p>
          <a:p>
            <a:endParaRPr lang="fr-FR" dirty="0" smtClean="0"/>
          </a:p>
          <a:p>
            <a:r>
              <a:rPr lang="fr-FR" dirty="0" smtClean="0"/>
              <a:t>En 1998, AMS-01 avait aussi cherché des noyau d’anti-hélium : pas de trace!</a:t>
            </a:r>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50</a:t>
            </a:fld>
            <a:endParaRPr lang="fr-FR"/>
          </a:p>
        </p:txBody>
      </p:sp>
      <p:pic>
        <p:nvPicPr>
          <p:cNvPr id="291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7" y="2132856"/>
            <a:ext cx="8239125"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3108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3"/>
          <p:cNvSpPr>
            <a:spLocks noGrp="1"/>
          </p:cNvSpPr>
          <p:nvPr>
            <p:ph type="sldNum" sz="quarter" idx="10"/>
          </p:nvPr>
        </p:nvSpPr>
        <p:spPr/>
        <p:txBody>
          <a:bodyPr/>
          <a:lstStyle/>
          <a:p>
            <a:fld id="{201AFF86-AD5A-4BB5-8E2C-5F851424CF3E}" type="slidenum">
              <a:rPr lang="fr-FR"/>
              <a:pPr/>
              <a:t>6</a:t>
            </a:fld>
            <a:endParaRPr lang="fr-FR"/>
          </a:p>
        </p:txBody>
      </p:sp>
      <p:sp>
        <p:nvSpPr>
          <p:cNvPr id="267266" name="Rectangle 2"/>
          <p:cNvSpPr>
            <a:spLocks noGrp="1" noChangeArrowheads="1"/>
          </p:cNvSpPr>
          <p:nvPr>
            <p:ph type="title"/>
          </p:nvPr>
        </p:nvSpPr>
        <p:spPr/>
        <p:txBody>
          <a:bodyPr/>
          <a:lstStyle/>
          <a:p>
            <a:r>
              <a:rPr lang="fr-FR" sz="2800" dirty="0" smtClean="0"/>
              <a:t>Matière + antimatière</a:t>
            </a:r>
            <a:endParaRPr lang="fr-FR" sz="2800" dirty="0"/>
          </a:p>
        </p:txBody>
      </p:sp>
      <p:sp>
        <p:nvSpPr>
          <p:cNvPr id="267267" name="Rectangle 3"/>
          <p:cNvSpPr>
            <a:spLocks noGrp="1" noChangeArrowheads="1"/>
          </p:cNvSpPr>
          <p:nvPr>
            <p:ph type="body" idx="1"/>
          </p:nvPr>
        </p:nvSpPr>
        <p:spPr>
          <a:xfrm>
            <a:off x="609600" y="1295400"/>
            <a:ext cx="7772400" cy="5446713"/>
          </a:xfrm>
        </p:spPr>
        <p:txBody>
          <a:bodyPr/>
          <a:lstStyle/>
          <a:p>
            <a:r>
              <a:rPr lang="fr-FR" dirty="0"/>
              <a:t>L’antimatière n’a rien de mystérieux mais elle a une propriété intéressante: elle s’annihile avec la matière. </a:t>
            </a:r>
            <a:endParaRPr lang="fr-FR" dirty="0" smtClean="0"/>
          </a:p>
          <a:p>
            <a:pPr marL="0" indent="0">
              <a:buNone/>
            </a:pPr>
            <a:r>
              <a:rPr lang="fr-FR" dirty="0" smtClean="0">
                <a:solidFill>
                  <a:srgbClr val="99CC00"/>
                </a:solidFill>
              </a:rPr>
              <a:t>		</a:t>
            </a:r>
            <a:r>
              <a:rPr lang="fr-FR" dirty="0" smtClean="0"/>
              <a:t>ex: </a:t>
            </a:r>
            <a:r>
              <a:rPr lang="fr-FR" dirty="0" smtClean="0">
                <a:solidFill>
                  <a:schemeClr val="tx2"/>
                </a:solidFill>
              </a:rPr>
              <a:t>e</a:t>
            </a:r>
            <a:r>
              <a:rPr lang="fr-FR" baseline="30000" dirty="0">
                <a:solidFill>
                  <a:schemeClr val="tx2"/>
                </a:solidFill>
              </a:rPr>
              <a:t>– </a:t>
            </a:r>
            <a:r>
              <a:rPr lang="fr-FR" baseline="30000" dirty="0" smtClean="0">
                <a:solidFill>
                  <a:schemeClr val="tx2"/>
                </a:solidFill>
              </a:rPr>
              <a:t> </a:t>
            </a:r>
            <a:r>
              <a:rPr lang="fr-FR" dirty="0" smtClean="0">
                <a:solidFill>
                  <a:srgbClr val="000000"/>
                </a:solidFill>
              </a:rPr>
              <a:t>+  </a:t>
            </a:r>
            <a:r>
              <a:rPr lang="fr-FR" dirty="0">
                <a:solidFill>
                  <a:srgbClr val="FF9900"/>
                </a:solidFill>
              </a:rPr>
              <a:t>e</a:t>
            </a:r>
            <a:r>
              <a:rPr lang="fr-FR" baseline="30000" dirty="0">
                <a:solidFill>
                  <a:srgbClr val="FF9900"/>
                </a:solidFill>
              </a:rPr>
              <a:t>+</a:t>
            </a:r>
            <a:r>
              <a:rPr lang="fr-FR" dirty="0">
                <a:solidFill>
                  <a:srgbClr val="FF0000"/>
                </a:solidFill>
              </a:rPr>
              <a:t> </a:t>
            </a:r>
            <a:r>
              <a:rPr lang="fr-FR" dirty="0">
                <a:solidFill>
                  <a:srgbClr val="000000"/>
                </a:solidFill>
                <a:latin typeface="Symbol" pitchFamily="16" charset="2"/>
              </a:rPr>
              <a:t></a:t>
            </a:r>
            <a:r>
              <a:rPr lang="fr-FR" dirty="0">
                <a:solidFill>
                  <a:srgbClr val="000000"/>
                </a:solidFill>
              </a:rPr>
              <a:t>  2 </a:t>
            </a:r>
            <a:r>
              <a:rPr lang="fr-FR" sz="2000" dirty="0" smtClean="0">
                <a:solidFill>
                  <a:srgbClr val="000000"/>
                </a:solidFill>
                <a:latin typeface="Symbol" pitchFamily="16" charset="2"/>
              </a:rPr>
              <a:t></a:t>
            </a:r>
            <a:endParaRPr lang="fr-FR" dirty="0"/>
          </a:p>
          <a:p>
            <a:pPr marL="0" indent="0">
              <a:buNone/>
            </a:pPr>
            <a:r>
              <a:rPr lang="fr-FR" sz="1800" dirty="0" smtClean="0"/>
              <a:t>Elle </a:t>
            </a:r>
            <a:r>
              <a:rPr lang="fr-FR" sz="1800" dirty="0"/>
              <a:t>est donc instable, c’est pourquoi on n’en trouve pas dans la nature</a:t>
            </a:r>
            <a:r>
              <a:rPr lang="fr-FR" sz="1800" dirty="0" smtClean="0"/>
              <a:t>!</a:t>
            </a:r>
          </a:p>
          <a:p>
            <a:pPr marL="0" indent="0">
              <a:buNone/>
            </a:pPr>
            <a:endParaRPr lang="fr-FR" dirty="0"/>
          </a:p>
          <a:p>
            <a:r>
              <a:rPr lang="fr-FR" dirty="0" smtClean="0"/>
              <a:t>Application: tomographie par émission de positrons</a:t>
            </a:r>
            <a:endParaRPr lang="fr-FR" dirty="0"/>
          </a:p>
          <a:p>
            <a:endParaRPr lang="fr-FR" dirty="0" smtClean="0"/>
          </a:p>
          <a:p>
            <a:endParaRPr lang="fr-FR" dirty="0"/>
          </a:p>
          <a:p>
            <a:endParaRPr lang="en-US" dirty="0">
              <a:cs typeface="Arial" pitchFamily="34" charset="0"/>
            </a:endParaRPr>
          </a:p>
          <a:p>
            <a:endParaRPr lang="en-US" dirty="0">
              <a:cs typeface="Arial" pitchFamily="34" charset="0"/>
            </a:endParaRPr>
          </a:p>
          <a:p>
            <a:endParaRPr lang="en-US" dirty="0">
              <a:cs typeface="Arial" pitchFamily="34" charset="0"/>
            </a:endParaRPr>
          </a:p>
          <a:p>
            <a:endParaRPr lang="en-US" dirty="0">
              <a:cs typeface="Arial" pitchFamily="34" charset="0"/>
            </a:endParaRPr>
          </a:p>
          <a:p>
            <a:endParaRPr lang="en-US" dirty="0">
              <a:cs typeface="Arial" pitchFamily="34" charset="0"/>
            </a:endParaRPr>
          </a:p>
        </p:txBody>
      </p:sp>
      <p:pic>
        <p:nvPicPr>
          <p:cNvPr id="288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3717032"/>
            <a:ext cx="338137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
          <p:cNvGrpSpPr>
            <a:grpSpLocks/>
          </p:cNvGrpSpPr>
          <p:nvPr/>
        </p:nvGrpSpPr>
        <p:grpSpPr bwMode="auto">
          <a:xfrm>
            <a:off x="611560" y="3248849"/>
            <a:ext cx="3694113" cy="3522663"/>
            <a:chOff x="3204" y="576"/>
            <a:chExt cx="2327" cy="2303"/>
          </a:xfrm>
        </p:grpSpPr>
        <p:sp>
          <p:nvSpPr>
            <p:cNvPr id="13" name="AutoShape 2"/>
            <p:cNvSpPr>
              <a:spLocks noChangeArrowheads="1"/>
            </p:cNvSpPr>
            <p:nvPr/>
          </p:nvSpPr>
          <p:spPr bwMode="auto">
            <a:xfrm>
              <a:off x="3204" y="584"/>
              <a:ext cx="2327" cy="2291"/>
            </a:xfrm>
            <a:custGeom>
              <a:avLst/>
              <a:gdLst>
                <a:gd name="T0" fmla="*/ 1164 w 21600"/>
                <a:gd name="T1" fmla="*/ 0 h 21600"/>
                <a:gd name="T2" fmla="*/ 341 w 21600"/>
                <a:gd name="T3" fmla="*/ 335 h 21600"/>
                <a:gd name="T4" fmla="*/ 0 w 21600"/>
                <a:gd name="T5" fmla="*/ 1146 h 21600"/>
                <a:gd name="T6" fmla="*/ 341 w 21600"/>
                <a:gd name="T7" fmla="*/ 1956 h 21600"/>
                <a:gd name="T8" fmla="*/ 1164 w 21600"/>
                <a:gd name="T9" fmla="*/ 2291 h 21600"/>
                <a:gd name="T10" fmla="*/ 1986 w 21600"/>
                <a:gd name="T11" fmla="*/ 1956 h 21600"/>
                <a:gd name="T12" fmla="*/ 2327 w 21600"/>
                <a:gd name="T13" fmla="*/ 1146 h 21600"/>
                <a:gd name="T14" fmla="*/ 1986 w 21600"/>
                <a:gd name="T15" fmla="*/ 335 h 21600"/>
                <a:gd name="T16" fmla="*/ 0 60000 65536"/>
                <a:gd name="T17" fmla="*/ 0 60000 65536"/>
                <a:gd name="T18" fmla="*/ 0 60000 65536"/>
                <a:gd name="T19" fmla="*/ 0 60000 65536"/>
                <a:gd name="T20" fmla="*/ 0 60000 65536"/>
                <a:gd name="T21" fmla="*/ 0 60000 65536"/>
                <a:gd name="T22" fmla="*/ 0 60000 65536"/>
                <a:gd name="T23" fmla="*/ 0 60000 65536"/>
                <a:gd name="T24" fmla="*/ 3165 w 21600"/>
                <a:gd name="T25" fmla="*/ 3158 h 21600"/>
                <a:gd name="T26" fmla="*/ 18435 w 21600"/>
                <a:gd name="T27" fmla="*/ 1844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340" y="10800"/>
                  </a:moveTo>
                  <a:cubicBezTo>
                    <a:pt x="3340" y="14920"/>
                    <a:pt x="6680" y="18260"/>
                    <a:pt x="10800" y="18260"/>
                  </a:cubicBezTo>
                  <a:cubicBezTo>
                    <a:pt x="14920" y="18260"/>
                    <a:pt x="18260" y="14920"/>
                    <a:pt x="18260" y="10800"/>
                  </a:cubicBezTo>
                  <a:cubicBezTo>
                    <a:pt x="18260" y="6680"/>
                    <a:pt x="14920" y="3340"/>
                    <a:pt x="10800" y="3340"/>
                  </a:cubicBezTo>
                  <a:cubicBezTo>
                    <a:pt x="6680" y="3340"/>
                    <a:pt x="3340" y="6680"/>
                    <a:pt x="3340" y="10800"/>
                  </a:cubicBezTo>
                  <a:close/>
                </a:path>
              </a:pathLst>
            </a:custGeom>
            <a:solidFill>
              <a:srgbClr val="CCCCFF"/>
            </a:solidFill>
            <a:ln w="2844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4" name="Freeform 3"/>
            <p:cNvSpPr>
              <a:spLocks noChangeArrowheads="1"/>
            </p:cNvSpPr>
            <p:nvPr/>
          </p:nvSpPr>
          <p:spPr bwMode="auto">
            <a:xfrm>
              <a:off x="3856" y="1256"/>
              <a:ext cx="792" cy="783"/>
            </a:xfrm>
            <a:custGeom>
              <a:avLst/>
              <a:gdLst>
                <a:gd name="T0" fmla="*/ 65 w 489"/>
                <a:gd name="T1" fmla="*/ 586 h 442"/>
                <a:gd name="T2" fmla="*/ 26 w 489"/>
                <a:gd name="T3" fmla="*/ 560 h 442"/>
                <a:gd name="T4" fmla="*/ 0 w 489"/>
                <a:gd name="T5" fmla="*/ 475 h 442"/>
                <a:gd name="T6" fmla="*/ 115 w 489"/>
                <a:gd name="T7" fmla="*/ 168 h 442"/>
                <a:gd name="T8" fmla="*/ 128 w 489"/>
                <a:gd name="T9" fmla="*/ 126 h 442"/>
                <a:gd name="T10" fmla="*/ 206 w 489"/>
                <a:gd name="T11" fmla="*/ 69 h 442"/>
                <a:gd name="T12" fmla="*/ 243 w 489"/>
                <a:gd name="T13" fmla="*/ 28 h 442"/>
                <a:gd name="T14" fmla="*/ 321 w 489"/>
                <a:gd name="T15" fmla="*/ 0 h 442"/>
                <a:gd name="T16" fmla="*/ 525 w 489"/>
                <a:gd name="T17" fmla="*/ 14 h 442"/>
                <a:gd name="T18" fmla="*/ 601 w 489"/>
                <a:gd name="T19" fmla="*/ 43 h 442"/>
                <a:gd name="T20" fmla="*/ 679 w 489"/>
                <a:gd name="T21" fmla="*/ 112 h 442"/>
                <a:gd name="T22" fmla="*/ 716 w 489"/>
                <a:gd name="T23" fmla="*/ 195 h 442"/>
                <a:gd name="T24" fmla="*/ 781 w 489"/>
                <a:gd name="T25" fmla="*/ 434 h 442"/>
                <a:gd name="T26" fmla="*/ 716 w 489"/>
                <a:gd name="T27" fmla="*/ 657 h 442"/>
                <a:gd name="T28" fmla="*/ 614 w 489"/>
                <a:gd name="T29" fmla="*/ 755 h 442"/>
                <a:gd name="T30" fmla="*/ 538 w 489"/>
                <a:gd name="T31" fmla="*/ 783 h 442"/>
                <a:gd name="T32" fmla="*/ 78 w 489"/>
                <a:gd name="T33" fmla="*/ 643 h 442"/>
                <a:gd name="T34" fmla="*/ 65 w 489"/>
                <a:gd name="T35" fmla="*/ 586 h 4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9" h="442">
                  <a:moveTo>
                    <a:pt x="40" y="331"/>
                  </a:moveTo>
                  <a:cubicBezTo>
                    <a:pt x="32" y="326"/>
                    <a:pt x="21" y="324"/>
                    <a:pt x="16" y="316"/>
                  </a:cubicBezTo>
                  <a:cubicBezTo>
                    <a:pt x="7" y="302"/>
                    <a:pt x="0" y="268"/>
                    <a:pt x="0" y="268"/>
                  </a:cubicBezTo>
                  <a:cubicBezTo>
                    <a:pt x="7" y="195"/>
                    <a:pt x="6" y="137"/>
                    <a:pt x="71" y="95"/>
                  </a:cubicBezTo>
                  <a:cubicBezTo>
                    <a:pt x="74" y="87"/>
                    <a:pt x="73" y="77"/>
                    <a:pt x="79" y="71"/>
                  </a:cubicBezTo>
                  <a:cubicBezTo>
                    <a:pt x="93" y="57"/>
                    <a:pt x="113" y="53"/>
                    <a:pt x="127" y="39"/>
                  </a:cubicBezTo>
                  <a:cubicBezTo>
                    <a:pt x="135" y="31"/>
                    <a:pt x="140" y="21"/>
                    <a:pt x="150" y="16"/>
                  </a:cubicBezTo>
                  <a:cubicBezTo>
                    <a:pt x="165" y="8"/>
                    <a:pt x="198" y="0"/>
                    <a:pt x="198" y="0"/>
                  </a:cubicBezTo>
                  <a:cubicBezTo>
                    <a:pt x="240" y="3"/>
                    <a:pt x="282" y="2"/>
                    <a:pt x="324" y="8"/>
                  </a:cubicBezTo>
                  <a:cubicBezTo>
                    <a:pt x="340" y="10"/>
                    <a:pt x="371" y="24"/>
                    <a:pt x="371" y="24"/>
                  </a:cubicBezTo>
                  <a:cubicBezTo>
                    <a:pt x="386" y="38"/>
                    <a:pt x="406" y="47"/>
                    <a:pt x="419" y="63"/>
                  </a:cubicBezTo>
                  <a:cubicBezTo>
                    <a:pt x="430" y="77"/>
                    <a:pt x="432" y="96"/>
                    <a:pt x="442" y="110"/>
                  </a:cubicBezTo>
                  <a:cubicBezTo>
                    <a:pt x="457" y="155"/>
                    <a:pt x="471" y="199"/>
                    <a:pt x="482" y="245"/>
                  </a:cubicBezTo>
                  <a:cubicBezTo>
                    <a:pt x="476" y="306"/>
                    <a:pt x="489" y="340"/>
                    <a:pt x="442" y="371"/>
                  </a:cubicBezTo>
                  <a:cubicBezTo>
                    <a:pt x="415" y="410"/>
                    <a:pt x="434" y="389"/>
                    <a:pt x="379" y="426"/>
                  </a:cubicBezTo>
                  <a:cubicBezTo>
                    <a:pt x="365" y="435"/>
                    <a:pt x="332" y="442"/>
                    <a:pt x="332" y="442"/>
                  </a:cubicBezTo>
                  <a:cubicBezTo>
                    <a:pt x="227" y="435"/>
                    <a:pt x="134" y="423"/>
                    <a:pt x="48" y="363"/>
                  </a:cubicBezTo>
                  <a:cubicBezTo>
                    <a:pt x="39" y="336"/>
                    <a:pt x="40" y="347"/>
                    <a:pt x="40" y="331"/>
                  </a:cubicBezTo>
                  <a:close/>
                </a:path>
              </a:pathLst>
            </a:custGeom>
            <a:solidFill>
              <a:srgbClr val="FFCC99"/>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15" name="Group 4"/>
            <p:cNvGrpSpPr>
              <a:grpSpLocks/>
            </p:cNvGrpSpPr>
            <p:nvPr/>
          </p:nvGrpSpPr>
          <p:grpSpPr bwMode="auto">
            <a:xfrm>
              <a:off x="4067" y="1622"/>
              <a:ext cx="131" cy="155"/>
              <a:chOff x="4067" y="1622"/>
              <a:chExt cx="131" cy="155"/>
            </a:xfrm>
          </p:grpSpPr>
          <p:sp>
            <p:nvSpPr>
              <p:cNvPr id="44" name="Oval 5"/>
              <p:cNvSpPr>
                <a:spLocks noChangeArrowheads="1"/>
              </p:cNvSpPr>
              <p:nvPr/>
            </p:nvSpPr>
            <p:spPr bwMode="auto">
              <a:xfrm>
                <a:off x="4067" y="1674"/>
                <a:ext cx="52" cy="51"/>
              </a:xfrm>
              <a:prstGeom prst="ellipse">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5" name="Oval 6"/>
              <p:cNvSpPr>
                <a:spLocks noChangeArrowheads="1"/>
              </p:cNvSpPr>
              <p:nvPr/>
            </p:nvSpPr>
            <p:spPr bwMode="auto">
              <a:xfrm>
                <a:off x="4093" y="1700"/>
                <a:ext cx="52" cy="51"/>
              </a:xfrm>
              <a:prstGeom prst="ellipse">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6" name="Oval 7"/>
              <p:cNvSpPr>
                <a:spLocks noChangeArrowheads="1"/>
              </p:cNvSpPr>
              <p:nvPr/>
            </p:nvSpPr>
            <p:spPr bwMode="auto">
              <a:xfrm>
                <a:off x="4093" y="1726"/>
                <a:ext cx="52" cy="51"/>
              </a:xfrm>
              <a:prstGeom prst="ellipse">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7" name="Oval 8"/>
              <p:cNvSpPr>
                <a:spLocks noChangeArrowheads="1"/>
              </p:cNvSpPr>
              <p:nvPr/>
            </p:nvSpPr>
            <p:spPr bwMode="auto">
              <a:xfrm>
                <a:off x="4146" y="1648"/>
                <a:ext cx="52" cy="51"/>
              </a:xfrm>
              <a:prstGeom prst="ellipse">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8" name="Oval 9"/>
              <p:cNvSpPr>
                <a:spLocks noChangeArrowheads="1"/>
              </p:cNvSpPr>
              <p:nvPr/>
            </p:nvSpPr>
            <p:spPr bwMode="auto">
              <a:xfrm>
                <a:off x="4093" y="1674"/>
                <a:ext cx="52" cy="51"/>
              </a:xfrm>
              <a:prstGeom prst="ellipse">
                <a:avLst/>
              </a:prstGeom>
              <a:solidFill>
                <a:srgbClr val="008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9" name="Oval 10"/>
              <p:cNvSpPr>
                <a:spLocks noChangeArrowheads="1"/>
              </p:cNvSpPr>
              <p:nvPr/>
            </p:nvSpPr>
            <p:spPr bwMode="auto">
              <a:xfrm>
                <a:off x="4146" y="1674"/>
                <a:ext cx="52" cy="51"/>
              </a:xfrm>
              <a:prstGeom prst="ellipse">
                <a:avLst/>
              </a:prstGeom>
              <a:solidFill>
                <a:srgbClr val="008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0" name="Oval 11"/>
              <p:cNvSpPr>
                <a:spLocks noChangeArrowheads="1"/>
              </p:cNvSpPr>
              <p:nvPr/>
            </p:nvSpPr>
            <p:spPr bwMode="auto">
              <a:xfrm>
                <a:off x="4120" y="1674"/>
                <a:ext cx="52" cy="51"/>
              </a:xfrm>
              <a:prstGeom prst="ellipse">
                <a:avLst/>
              </a:prstGeom>
              <a:solidFill>
                <a:srgbClr val="008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1" name="Oval 12"/>
              <p:cNvSpPr>
                <a:spLocks noChangeArrowheads="1"/>
              </p:cNvSpPr>
              <p:nvPr/>
            </p:nvSpPr>
            <p:spPr bwMode="auto">
              <a:xfrm>
                <a:off x="4120" y="1622"/>
                <a:ext cx="52" cy="51"/>
              </a:xfrm>
              <a:prstGeom prst="ellipse">
                <a:avLst/>
              </a:prstGeom>
              <a:solidFill>
                <a:srgbClr val="008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2" name="Oval 13"/>
              <p:cNvSpPr>
                <a:spLocks noChangeArrowheads="1"/>
              </p:cNvSpPr>
              <p:nvPr/>
            </p:nvSpPr>
            <p:spPr bwMode="auto">
              <a:xfrm>
                <a:off x="4093" y="1648"/>
                <a:ext cx="52" cy="51"/>
              </a:xfrm>
              <a:prstGeom prst="ellipse">
                <a:avLst/>
              </a:prstGeom>
              <a:solidFill>
                <a:srgbClr val="008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3" name="Oval 14"/>
              <p:cNvSpPr>
                <a:spLocks noChangeArrowheads="1"/>
              </p:cNvSpPr>
              <p:nvPr/>
            </p:nvSpPr>
            <p:spPr bwMode="auto">
              <a:xfrm>
                <a:off x="4093" y="1726"/>
                <a:ext cx="52" cy="51"/>
              </a:xfrm>
              <a:prstGeom prst="ellipse">
                <a:avLst/>
              </a:prstGeom>
              <a:solidFill>
                <a:srgbClr val="008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4" name="Oval 15"/>
              <p:cNvSpPr>
                <a:spLocks noChangeArrowheads="1"/>
              </p:cNvSpPr>
              <p:nvPr/>
            </p:nvSpPr>
            <p:spPr bwMode="auto">
              <a:xfrm>
                <a:off x="4120" y="1674"/>
                <a:ext cx="52" cy="51"/>
              </a:xfrm>
              <a:prstGeom prst="ellipse">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5" name="Oval 16"/>
              <p:cNvSpPr>
                <a:spLocks noChangeArrowheads="1"/>
              </p:cNvSpPr>
              <p:nvPr/>
            </p:nvSpPr>
            <p:spPr bwMode="auto">
              <a:xfrm>
                <a:off x="4146" y="1700"/>
                <a:ext cx="52" cy="51"/>
              </a:xfrm>
              <a:prstGeom prst="ellipse">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16" name="Text Box 17"/>
            <p:cNvSpPr txBox="1">
              <a:spLocks noChangeArrowheads="1"/>
            </p:cNvSpPr>
            <p:nvPr/>
          </p:nvSpPr>
          <p:spPr bwMode="auto">
            <a:xfrm>
              <a:off x="3865" y="1431"/>
              <a:ext cx="416"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buClrTx/>
                <a:buFontTx/>
                <a:buNone/>
              </a:pPr>
              <a:r>
                <a:rPr lang="fr-FR" sz="2400" baseline="30000">
                  <a:solidFill>
                    <a:srgbClr val="99CC00"/>
                  </a:solidFill>
                  <a:latin typeface="Times New Roman" pitchFamily="16" charset="0"/>
                </a:rPr>
                <a:t>18</a:t>
              </a:r>
              <a:r>
                <a:rPr lang="fr-FR" sz="2400">
                  <a:solidFill>
                    <a:srgbClr val="99CC00"/>
                  </a:solidFill>
                  <a:latin typeface="Times New Roman" pitchFamily="16" charset="0"/>
                </a:rPr>
                <a:t>F</a:t>
              </a:r>
            </a:p>
          </p:txBody>
        </p:sp>
        <p:sp>
          <p:nvSpPr>
            <p:cNvPr id="17" name="Line 18"/>
            <p:cNvSpPr>
              <a:spLocks noChangeShapeType="1"/>
            </p:cNvSpPr>
            <p:nvPr/>
          </p:nvSpPr>
          <p:spPr bwMode="auto">
            <a:xfrm>
              <a:off x="4165" y="1697"/>
              <a:ext cx="154" cy="0"/>
            </a:xfrm>
            <a:prstGeom prst="line">
              <a:avLst/>
            </a:prstGeom>
            <a:noFill/>
            <a:ln w="1908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8" name="Text Box 19"/>
            <p:cNvSpPr txBox="1">
              <a:spLocks noChangeArrowheads="1"/>
            </p:cNvSpPr>
            <p:nvPr/>
          </p:nvSpPr>
          <p:spPr bwMode="auto">
            <a:xfrm>
              <a:off x="4132" y="1472"/>
              <a:ext cx="257"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buClrTx/>
                <a:buFontTx/>
                <a:buNone/>
              </a:pPr>
              <a:r>
                <a:rPr lang="fr-FR" sz="2000">
                  <a:solidFill>
                    <a:srgbClr val="FF0000"/>
                  </a:solidFill>
                </a:rPr>
                <a:t>e</a:t>
              </a:r>
              <a:r>
                <a:rPr lang="fr-FR" sz="2000" baseline="30000">
                  <a:solidFill>
                    <a:srgbClr val="FF0000"/>
                  </a:solidFill>
                </a:rPr>
                <a:t>+</a:t>
              </a:r>
            </a:p>
          </p:txBody>
        </p:sp>
        <p:sp>
          <p:nvSpPr>
            <p:cNvPr id="19" name="Line 20"/>
            <p:cNvSpPr>
              <a:spLocks noChangeShapeType="1"/>
            </p:cNvSpPr>
            <p:nvPr/>
          </p:nvSpPr>
          <p:spPr bwMode="auto">
            <a:xfrm>
              <a:off x="3690" y="804"/>
              <a:ext cx="214" cy="285"/>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 name="Line 21"/>
            <p:cNvSpPr>
              <a:spLocks noChangeShapeType="1"/>
            </p:cNvSpPr>
            <p:nvPr/>
          </p:nvSpPr>
          <p:spPr bwMode="auto">
            <a:xfrm>
              <a:off x="3960" y="660"/>
              <a:ext cx="143" cy="335"/>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1" name="Line 22"/>
            <p:cNvSpPr>
              <a:spLocks noChangeShapeType="1"/>
            </p:cNvSpPr>
            <p:nvPr/>
          </p:nvSpPr>
          <p:spPr bwMode="auto">
            <a:xfrm>
              <a:off x="4258" y="576"/>
              <a:ext cx="47" cy="377"/>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2" name="Line 23"/>
            <p:cNvSpPr>
              <a:spLocks noChangeShapeType="1"/>
            </p:cNvSpPr>
            <p:nvPr/>
          </p:nvSpPr>
          <p:spPr bwMode="auto">
            <a:xfrm>
              <a:off x="3236" y="1514"/>
              <a:ext cx="335" cy="47"/>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3" name="Line 24"/>
            <p:cNvSpPr>
              <a:spLocks noChangeShapeType="1"/>
            </p:cNvSpPr>
            <p:nvPr/>
          </p:nvSpPr>
          <p:spPr bwMode="auto">
            <a:xfrm>
              <a:off x="3300" y="1256"/>
              <a:ext cx="335" cy="143"/>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4" name="Line 25"/>
            <p:cNvSpPr>
              <a:spLocks noChangeShapeType="1"/>
            </p:cNvSpPr>
            <p:nvPr/>
          </p:nvSpPr>
          <p:spPr bwMode="auto">
            <a:xfrm>
              <a:off x="3444" y="1016"/>
              <a:ext cx="310" cy="214"/>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 name="Line 26"/>
            <p:cNvSpPr>
              <a:spLocks noChangeShapeType="1"/>
            </p:cNvSpPr>
            <p:nvPr/>
          </p:nvSpPr>
          <p:spPr bwMode="auto">
            <a:xfrm>
              <a:off x="3204" y="1784"/>
              <a:ext cx="357" cy="0"/>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 name="Line 27"/>
            <p:cNvSpPr>
              <a:spLocks noChangeShapeType="1"/>
            </p:cNvSpPr>
            <p:nvPr/>
          </p:nvSpPr>
          <p:spPr bwMode="auto">
            <a:xfrm flipV="1">
              <a:off x="3264" y="1971"/>
              <a:ext cx="335" cy="97"/>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7" name="Line 28"/>
            <p:cNvSpPr>
              <a:spLocks noChangeShapeType="1"/>
            </p:cNvSpPr>
            <p:nvPr/>
          </p:nvSpPr>
          <p:spPr bwMode="auto">
            <a:xfrm flipV="1">
              <a:off x="3396" y="2167"/>
              <a:ext cx="287" cy="169"/>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 name="Line 29"/>
            <p:cNvSpPr>
              <a:spLocks noChangeShapeType="1"/>
            </p:cNvSpPr>
            <p:nvPr/>
          </p:nvSpPr>
          <p:spPr bwMode="auto">
            <a:xfrm flipV="1">
              <a:off x="3540" y="2311"/>
              <a:ext cx="287" cy="241"/>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 name="Line 30"/>
            <p:cNvSpPr>
              <a:spLocks noChangeShapeType="1"/>
            </p:cNvSpPr>
            <p:nvPr/>
          </p:nvSpPr>
          <p:spPr bwMode="auto">
            <a:xfrm flipV="1">
              <a:off x="3792" y="2431"/>
              <a:ext cx="191" cy="289"/>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 name="Line 31"/>
            <p:cNvSpPr>
              <a:spLocks noChangeShapeType="1"/>
            </p:cNvSpPr>
            <p:nvPr/>
          </p:nvSpPr>
          <p:spPr bwMode="auto">
            <a:xfrm flipV="1">
              <a:off x="4070" y="2497"/>
              <a:ext cx="95" cy="337"/>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 name="Line 32"/>
            <p:cNvSpPr>
              <a:spLocks noChangeShapeType="1"/>
            </p:cNvSpPr>
            <p:nvPr/>
          </p:nvSpPr>
          <p:spPr bwMode="auto">
            <a:xfrm flipV="1">
              <a:off x="4404" y="2521"/>
              <a:ext cx="0" cy="359"/>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2" name="Line 33"/>
            <p:cNvSpPr>
              <a:spLocks noChangeShapeType="1"/>
            </p:cNvSpPr>
            <p:nvPr/>
          </p:nvSpPr>
          <p:spPr bwMode="auto">
            <a:xfrm>
              <a:off x="4596" y="2496"/>
              <a:ext cx="143" cy="310"/>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3" name="Line 34"/>
            <p:cNvSpPr>
              <a:spLocks noChangeShapeType="1"/>
            </p:cNvSpPr>
            <p:nvPr/>
          </p:nvSpPr>
          <p:spPr bwMode="auto">
            <a:xfrm>
              <a:off x="4798" y="2390"/>
              <a:ext cx="239" cy="287"/>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4" name="Line 35"/>
            <p:cNvSpPr>
              <a:spLocks noChangeShapeType="1"/>
            </p:cNvSpPr>
            <p:nvPr/>
          </p:nvSpPr>
          <p:spPr bwMode="auto">
            <a:xfrm>
              <a:off x="4980" y="2252"/>
              <a:ext cx="287" cy="217"/>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 name="Line 36"/>
            <p:cNvSpPr>
              <a:spLocks noChangeShapeType="1"/>
            </p:cNvSpPr>
            <p:nvPr/>
          </p:nvSpPr>
          <p:spPr bwMode="auto">
            <a:xfrm>
              <a:off x="5082" y="2074"/>
              <a:ext cx="329" cy="141"/>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6" name="Line 37"/>
            <p:cNvSpPr>
              <a:spLocks noChangeShapeType="1"/>
            </p:cNvSpPr>
            <p:nvPr/>
          </p:nvSpPr>
          <p:spPr bwMode="auto">
            <a:xfrm>
              <a:off x="5168" y="1880"/>
              <a:ext cx="339" cy="72"/>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7" name="Line 38"/>
            <p:cNvSpPr>
              <a:spLocks noChangeShapeType="1"/>
            </p:cNvSpPr>
            <p:nvPr/>
          </p:nvSpPr>
          <p:spPr bwMode="auto">
            <a:xfrm flipV="1">
              <a:off x="5094" y="1183"/>
              <a:ext cx="287" cy="169"/>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8" name="Line 39"/>
            <p:cNvSpPr>
              <a:spLocks noChangeShapeType="1"/>
            </p:cNvSpPr>
            <p:nvPr/>
          </p:nvSpPr>
          <p:spPr bwMode="auto">
            <a:xfrm flipV="1">
              <a:off x="4980" y="989"/>
              <a:ext cx="287" cy="219"/>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9" name="Line 40"/>
            <p:cNvSpPr>
              <a:spLocks noChangeShapeType="1"/>
            </p:cNvSpPr>
            <p:nvPr/>
          </p:nvSpPr>
          <p:spPr bwMode="auto">
            <a:xfrm flipV="1">
              <a:off x="4830" y="805"/>
              <a:ext cx="239" cy="289"/>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 name="Line 41"/>
            <p:cNvSpPr>
              <a:spLocks noChangeShapeType="1"/>
            </p:cNvSpPr>
            <p:nvPr/>
          </p:nvSpPr>
          <p:spPr bwMode="auto">
            <a:xfrm flipV="1">
              <a:off x="4692" y="679"/>
              <a:ext cx="143" cy="332"/>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 name="Line 42"/>
            <p:cNvSpPr>
              <a:spLocks noChangeShapeType="1"/>
            </p:cNvSpPr>
            <p:nvPr/>
          </p:nvSpPr>
          <p:spPr bwMode="auto">
            <a:xfrm flipV="1">
              <a:off x="4500" y="583"/>
              <a:ext cx="47" cy="385"/>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 name="Line 43"/>
            <p:cNvSpPr>
              <a:spLocks noChangeShapeType="1"/>
            </p:cNvSpPr>
            <p:nvPr/>
          </p:nvSpPr>
          <p:spPr bwMode="auto">
            <a:xfrm>
              <a:off x="5182" y="1688"/>
              <a:ext cx="331" cy="0"/>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3" name="Line 44"/>
            <p:cNvSpPr>
              <a:spLocks noChangeShapeType="1"/>
            </p:cNvSpPr>
            <p:nvPr/>
          </p:nvSpPr>
          <p:spPr bwMode="auto">
            <a:xfrm flipV="1">
              <a:off x="5154" y="1399"/>
              <a:ext cx="317" cy="97"/>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56" name="Group 49"/>
          <p:cNvGrpSpPr>
            <a:grpSpLocks/>
          </p:cNvGrpSpPr>
          <p:nvPr/>
        </p:nvGrpSpPr>
        <p:grpSpPr bwMode="auto">
          <a:xfrm>
            <a:off x="1240210" y="3267899"/>
            <a:ext cx="2206625" cy="3125788"/>
            <a:chOff x="3600" y="672"/>
            <a:chExt cx="1390" cy="1969"/>
          </a:xfrm>
        </p:grpSpPr>
        <p:sp>
          <p:nvSpPr>
            <p:cNvPr id="57" name="Line 50"/>
            <p:cNvSpPr>
              <a:spLocks noChangeShapeType="1"/>
            </p:cNvSpPr>
            <p:nvPr/>
          </p:nvSpPr>
          <p:spPr bwMode="auto">
            <a:xfrm flipV="1">
              <a:off x="3780" y="899"/>
              <a:ext cx="1055" cy="1681"/>
            </a:xfrm>
            <a:prstGeom prst="line">
              <a:avLst/>
            </a:prstGeom>
            <a:noFill/>
            <a:ln w="1908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8" name="Text Box 51"/>
            <p:cNvSpPr txBox="1">
              <a:spLocks noChangeArrowheads="1"/>
            </p:cNvSpPr>
            <p:nvPr/>
          </p:nvSpPr>
          <p:spPr bwMode="auto">
            <a:xfrm>
              <a:off x="4798" y="672"/>
              <a:ext cx="192"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buClrTx/>
                <a:buFontTx/>
                <a:buNone/>
              </a:pPr>
              <a:r>
                <a:rPr lang="fr-FR" sz="2400">
                  <a:solidFill>
                    <a:srgbClr val="000000"/>
                  </a:solidFill>
                  <a:latin typeface="Symbol" pitchFamily="16" charset="2"/>
                </a:rPr>
                <a:t></a:t>
              </a:r>
            </a:p>
          </p:txBody>
        </p:sp>
        <p:sp>
          <p:nvSpPr>
            <p:cNvPr id="59" name="Text Box 52"/>
            <p:cNvSpPr txBox="1">
              <a:spLocks noChangeArrowheads="1"/>
            </p:cNvSpPr>
            <p:nvPr/>
          </p:nvSpPr>
          <p:spPr bwMode="auto">
            <a:xfrm>
              <a:off x="3600" y="2352"/>
              <a:ext cx="213"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buClrTx/>
                <a:buFontTx/>
                <a:buNone/>
              </a:pPr>
              <a:r>
                <a:rPr lang="fr-FR" sz="2400">
                  <a:solidFill>
                    <a:srgbClr val="000000"/>
                  </a:solidFill>
                  <a:latin typeface="Symbol" pitchFamily="16" charset="2"/>
                </a:rPr>
                <a:t></a:t>
              </a:r>
            </a:p>
          </p:txBody>
        </p:sp>
      </p:grpSp>
      <p:sp>
        <p:nvSpPr>
          <p:cNvPr id="60" name="Text Box 53"/>
          <p:cNvSpPr txBox="1">
            <a:spLocks noChangeArrowheads="1"/>
          </p:cNvSpPr>
          <p:nvPr/>
        </p:nvSpPr>
        <p:spPr bwMode="auto">
          <a:xfrm>
            <a:off x="2353048" y="4798249"/>
            <a:ext cx="4222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algn="ctr" eaLnBrk="1" hangingPunct="1">
              <a:buClrTx/>
              <a:buFontTx/>
              <a:buNone/>
            </a:pPr>
            <a:r>
              <a:rPr lang="fr-FR" sz="2000">
                <a:solidFill>
                  <a:srgbClr val="99CC00"/>
                </a:solidFill>
              </a:rPr>
              <a:t>e</a:t>
            </a:r>
            <a:r>
              <a:rPr lang="fr-FR" sz="2400" baseline="30000">
                <a:solidFill>
                  <a:srgbClr val="99CC00"/>
                </a:solidFill>
              </a:rPr>
              <a:t>–</a:t>
            </a:r>
          </a:p>
        </p:txBody>
      </p:sp>
      <p:grpSp>
        <p:nvGrpSpPr>
          <p:cNvPr id="61" name="Group 56"/>
          <p:cNvGrpSpPr>
            <a:grpSpLocks/>
          </p:cNvGrpSpPr>
          <p:nvPr/>
        </p:nvGrpSpPr>
        <p:grpSpPr bwMode="auto">
          <a:xfrm>
            <a:off x="854448" y="3420299"/>
            <a:ext cx="3130550" cy="2668588"/>
            <a:chOff x="3357" y="768"/>
            <a:chExt cx="1972" cy="1681"/>
          </a:xfrm>
        </p:grpSpPr>
        <p:sp>
          <p:nvSpPr>
            <p:cNvPr id="62" name="Text Box 57"/>
            <p:cNvSpPr txBox="1">
              <a:spLocks noChangeArrowheads="1"/>
            </p:cNvSpPr>
            <p:nvPr/>
          </p:nvSpPr>
          <p:spPr bwMode="auto">
            <a:xfrm>
              <a:off x="3357" y="1968"/>
              <a:ext cx="242"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buClrTx/>
                <a:buFontTx/>
                <a:buNone/>
              </a:pPr>
              <a:r>
                <a:rPr lang="fr-FR" sz="2400">
                  <a:solidFill>
                    <a:srgbClr val="000000"/>
                  </a:solidFill>
                  <a:latin typeface="Symbol" pitchFamily="16" charset="2"/>
                </a:rPr>
                <a:t></a:t>
              </a:r>
            </a:p>
          </p:txBody>
        </p:sp>
        <p:grpSp>
          <p:nvGrpSpPr>
            <p:cNvPr id="63" name="Group 58"/>
            <p:cNvGrpSpPr>
              <a:grpSpLocks/>
            </p:cNvGrpSpPr>
            <p:nvPr/>
          </p:nvGrpSpPr>
          <p:grpSpPr bwMode="auto">
            <a:xfrm>
              <a:off x="3457" y="768"/>
              <a:ext cx="1871" cy="1681"/>
              <a:chOff x="3457" y="768"/>
              <a:chExt cx="1871" cy="1681"/>
            </a:xfrm>
          </p:grpSpPr>
          <p:sp>
            <p:nvSpPr>
              <p:cNvPr id="65" name="Text Box 59"/>
              <p:cNvSpPr txBox="1">
                <a:spLocks noChangeArrowheads="1"/>
              </p:cNvSpPr>
              <p:nvPr/>
            </p:nvSpPr>
            <p:spPr bwMode="auto">
              <a:xfrm>
                <a:off x="4992" y="768"/>
                <a:ext cx="263"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buClrTx/>
                  <a:buFontTx/>
                  <a:buNone/>
                </a:pPr>
                <a:r>
                  <a:rPr lang="fr-FR" sz="2400">
                    <a:solidFill>
                      <a:srgbClr val="000000"/>
                    </a:solidFill>
                    <a:latin typeface="Symbol" pitchFamily="16" charset="2"/>
                  </a:rPr>
                  <a:t></a:t>
                </a:r>
              </a:p>
            </p:txBody>
          </p:sp>
          <p:sp>
            <p:nvSpPr>
              <p:cNvPr id="66" name="Text Box 60"/>
              <p:cNvSpPr txBox="1">
                <a:spLocks noChangeArrowheads="1"/>
              </p:cNvSpPr>
              <p:nvPr/>
            </p:nvSpPr>
            <p:spPr bwMode="auto">
              <a:xfrm>
                <a:off x="5137" y="960"/>
                <a:ext cx="192"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buClrTx/>
                  <a:buFontTx/>
                  <a:buNone/>
                </a:pPr>
                <a:r>
                  <a:rPr lang="fr-FR" sz="2400">
                    <a:solidFill>
                      <a:srgbClr val="000000"/>
                    </a:solidFill>
                    <a:latin typeface="Symbol" pitchFamily="16" charset="2"/>
                  </a:rPr>
                  <a:t></a:t>
                </a:r>
              </a:p>
            </p:txBody>
          </p:sp>
          <p:sp>
            <p:nvSpPr>
              <p:cNvPr id="67" name="Text Box 61"/>
              <p:cNvSpPr txBox="1">
                <a:spLocks noChangeArrowheads="1"/>
              </p:cNvSpPr>
              <p:nvPr/>
            </p:nvSpPr>
            <p:spPr bwMode="auto">
              <a:xfrm>
                <a:off x="3457" y="2160"/>
                <a:ext cx="192"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ejaVu Sans" charset="0"/>
                    <a:cs typeface="DejaVu Sans" charset="0"/>
                  </a:defRPr>
                </a:lvl9pPr>
              </a:lstStyle>
              <a:p>
                <a:pPr eaLnBrk="1" hangingPunct="1">
                  <a:buClrTx/>
                  <a:buFontTx/>
                  <a:buNone/>
                </a:pPr>
                <a:r>
                  <a:rPr lang="fr-FR" sz="2400">
                    <a:solidFill>
                      <a:srgbClr val="000000"/>
                    </a:solidFill>
                    <a:latin typeface="Symbol" pitchFamily="16" charset="2"/>
                  </a:rPr>
                  <a:t></a:t>
                </a:r>
              </a:p>
            </p:txBody>
          </p:sp>
          <p:sp>
            <p:nvSpPr>
              <p:cNvPr id="68" name="Line 62"/>
              <p:cNvSpPr>
                <a:spLocks noChangeShapeType="1"/>
              </p:cNvSpPr>
              <p:nvPr/>
            </p:nvSpPr>
            <p:spPr bwMode="auto">
              <a:xfrm flipH="1">
                <a:off x="3627" y="1063"/>
                <a:ext cx="1416" cy="1259"/>
              </a:xfrm>
              <a:prstGeom prst="line">
                <a:avLst/>
              </a:prstGeom>
              <a:noFill/>
              <a:ln w="19080" cap="sq">
                <a:solidFill>
                  <a:srgbClr val="000000"/>
                </a:solidFill>
                <a:prstDash val="dash"/>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9" name="Line 63"/>
              <p:cNvSpPr>
                <a:spLocks noChangeShapeType="1"/>
              </p:cNvSpPr>
              <p:nvPr/>
            </p:nvSpPr>
            <p:spPr bwMode="auto">
              <a:xfrm flipV="1">
                <a:off x="3510" y="1172"/>
                <a:ext cx="1698" cy="978"/>
              </a:xfrm>
              <a:prstGeom prst="line">
                <a:avLst/>
              </a:prstGeom>
              <a:noFill/>
              <a:ln w="19080" cap="sq">
                <a:solidFill>
                  <a:srgbClr val="000000"/>
                </a:solidFill>
                <a:prstDash val="dash"/>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64" name="Oval 64"/>
            <p:cNvSpPr>
              <a:spLocks noChangeArrowheads="1"/>
            </p:cNvSpPr>
            <p:nvPr/>
          </p:nvSpPr>
          <p:spPr bwMode="auto">
            <a:xfrm>
              <a:off x="4308" y="1710"/>
              <a:ext cx="22" cy="22"/>
            </a:xfrm>
            <a:prstGeom prst="ellipse">
              <a:avLst/>
            </a:prstGeom>
            <a:solidFill>
              <a:srgbClr val="00FF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3"/>
          <p:cNvSpPr>
            <a:spLocks noGrp="1"/>
          </p:cNvSpPr>
          <p:nvPr>
            <p:ph type="sldNum" sz="quarter" idx="10"/>
          </p:nvPr>
        </p:nvSpPr>
        <p:spPr/>
        <p:txBody>
          <a:bodyPr/>
          <a:lstStyle/>
          <a:p>
            <a:fld id="{201AFF86-AD5A-4BB5-8E2C-5F851424CF3E}" type="slidenum">
              <a:rPr lang="fr-FR"/>
              <a:pPr/>
              <a:t>7</a:t>
            </a:fld>
            <a:endParaRPr lang="fr-FR"/>
          </a:p>
        </p:txBody>
      </p:sp>
      <p:sp>
        <p:nvSpPr>
          <p:cNvPr id="267266" name="Rectangle 2"/>
          <p:cNvSpPr>
            <a:spLocks noGrp="1" noChangeArrowheads="1"/>
          </p:cNvSpPr>
          <p:nvPr>
            <p:ph type="title"/>
          </p:nvPr>
        </p:nvSpPr>
        <p:spPr/>
        <p:txBody>
          <a:bodyPr/>
          <a:lstStyle/>
          <a:p>
            <a:r>
              <a:rPr lang="fr-FR" sz="2800" dirty="0" smtClean="0"/>
              <a:t>Ou trouve-t-on de l’antimatière ?</a:t>
            </a:r>
            <a:endParaRPr lang="fr-FR" sz="2800" dirty="0"/>
          </a:p>
        </p:txBody>
      </p:sp>
      <p:sp>
        <p:nvSpPr>
          <p:cNvPr id="267267" name="Rectangle 3"/>
          <p:cNvSpPr>
            <a:spLocks noGrp="1" noChangeArrowheads="1"/>
          </p:cNvSpPr>
          <p:nvPr>
            <p:ph type="body" idx="1"/>
          </p:nvPr>
        </p:nvSpPr>
        <p:spPr>
          <a:xfrm>
            <a:off x="467544" y="908720"/>
            <a:ext cx="7772400" cy="3024336"/>
          </a:xfrm>
          <a:solidFill>
            <a:schemeClr val="bg1"/>
          </a:solidFill>
        </p:spPr>
        <p:txBody>
          <a:bodyPr/>
          <a:lstStyle/>
          <a:p>
            <a:pPr marL="0" indent="0">
              <a:buNone/>
            </a:pPr>
            <a:endParaRPr lang="fr-FR" dirty="0" smtClean="0"/>
          </a:p>
          <a:p>
            <a:r>
              <a:rPr lang="fr-FR" dirty="0" smtClean="0"/>
              <a:t>2 source naturelles:</a:t>
            </a:r>
          </a:p>
          <a:p>
            <a:pPr lvl="1"/>
            <a:r>
              <a:rPr lang="fr-FR" dirty="0" smtClean="0"/>
              <a:t>Collisions entre les rayons cosmiques</a:t>
            </a:r>
          </a:p>
          <a:p>
            <a:pPr marL="457200" lvl="1" indent="0">
              <a:buNone/>
            </a:pPr>
            <a:r>
              <a:rPr lang="fr-FR" dirty="0" smtClean="0"/>
              <a:t>et l’atmosphère: l’énergie du choc est </a:t>
            </a:r>
          </a:p>
          <a:p>
            <a:pPr marL="457200" lvl="1" indent="0">
              <a:buNone/>
            </a:pPr>
            <a:r>
              <a:rPr lang="fr-FR" dirty="0" smtClean="0"/>
              <a:t>transformée en particules et </a:t>
            </a:r>
            <a:r>
              <a:rPr lang="fr-FR" dirty="0" err="1" smtClean="0"/>
              <a:t>anti-particules</a:t>
            </a:r>
            <a:endParaRPr lang="fr-FR" dirty="0" smtClean="0"/>
          </a:p>
          <a:p>
            <a:pPr lvl="1"/>
            <a:r>
              <a:rPr lang="fr-FR" dirty="0" smtClean="0"/>
              <a:t>Radioactivité </a:t>
            </a:r>
            <a:r>
              <a:rPr lang="el-GR" dirty="0" smtClean="0">
                <a:cs typeface="Arial" pitchFamily="34" charset="0"/>
              </a:rPr>
              <a:t>β</a:t>
            </a:r>
            <a:r>
              <a:rPr lang="en-US" dirty="0" smtClean="0">
                <a:cs typeface="Arial" pitchFamily="34" charset="0"/>
              </a:rPr>
              <a:t>:</a:t>
            </a:r>
          </a:p>
          <a:p>
            <a:pPr marL="457200" lvl="1" indent="0">
              <a:buNone/>
            </a:pPr>
            <a:r>
              <a:rPr lang="fr-FR" dirty="0" smtClean="0">
                <a:solidFill>
                  <a:schemeClr val="tx2"/>
                </a:solidFill>
                <a:latin typeface="Comic Sans MS" pitchFamily="64" charset="0"/>
              </a:rPr>
              <a:t>proton</a:t>
            </a:r>
            <a:r>
              <a:rPr lang="fr-FR" dirty="0" smtClean="0">
                <a:solidFill>
                  <a:srgbClr val="99CC00"/>
                </a:solidFill>
                <a:latin typeface="Comic Sans MS" pitchFamily="64" charset="0"/>
              </a:rPr>
              <a:t> </a:t>
            </a:r>
            <a:r>
              <a:rPr lang="fr-FR" sz="1800" b="1" dirty="0" smtClean="0">
                <a:solidFill>
                  <a:srgbClr val="000000"/>
                </a:solidFill>
                <a:latin typeface="Symbol" pitchFamily="16" charset="2"/>
              </a:rPr>
              <a:t></a:t>
            </a:r>
            <a:r>
              <a:rPr lang="fr-FR" dirty="0" smtClean="0">
                <a:solidFill>
                  <a:srgbClr val="99CC00"/>
                </a:solidFill>
                <a:latin typeface="Comic Sans MS" pitchFamily="64" charset="0"/>
              </a:rPr>
              <a:t> </a:t>
            </a:r>
            <a:r>
              <a:rPr lang="fr-FR" dirty="0" smtClean="0">
                <a:solidFill>
                  <a:schemeClr val="tx2"/>
                </a:solidFill>
                <a:latin typeface="Comic Sans MS" pitchFamily="64" charset="0"/>
              </a:rPr>
              <a:t>neutron</a:t>
            </a:r>
            <a:r>
              <a:rPr lang="fr-FR" dirty="0" smtClean="0">
                <a:solidFill>
                  <a:srgbClr val="99CC00"/>
                </a:solidFill>
                <a:latin typeface="Comic Sans MS" pitchFamily="64" charset="0"/>
              </a:rPr>
              <a:t> </a:t>
            </a:r>
            <a:r>
              <a:rPr lang="fr-FR" b="1" dirty="0" smtClean="0">
                <a:solidFill>
                  <a:srgbClr val="000000"/>
                </a:solidFill>
                <a:latin typeface="Comic Sans MS" pitchFamily="64" charset="0"/>
              </a:rPr>
              <a:t>+ </a:t>
            </a:r>
            <a:r>
              <a:rPr lang="fr-FR" dirty="0" smtClean="0">
                <a:solidFill>
                  <a:srgbClr val="C00000"/>
                </a:solidFill>
                <a:latin typeface="Comic Sans MS" pitchFamily="64" charset="0"/>
              </a:rPr>
              <a:t>positron </a:t>
            </a:r>
            <a:r>
              <a:rPr lang="fr-FR" dirty="0" smtClean="0">
                <a:solidFill>
                  <a:srgbClr val="C00000"/>
                </a:solidFill>
              </a:rPr>
              <a:t>e</a:t>
            </a:r>
            <a:r>
              <a:rPr lang="fr-FR" baseline="30000" dirty="0" smtClean="0">
                <a:solidFill>
                  <a:srgbClr val="C00000"/>
                </a:solidFill>
              </a:rPr>
              <a:t>+</a:t>
            </a:r>
            <a:r>
              <a:rPr lang="fr-FR" baseline="30000" dirty="0" smtClean="0">
                <a:solidFill>
                  <a:srgbClr val="009999"/>
                </a:solidFill>
              </a:rPr>
              <a:t> </a:t>
            </a:r>
            <a:r>
              <a:rPr lang="fr-FR" b="1" dirty="0" smtClean="0">
                <a:solidFill>
                  <a:srgbClr val="000000"/>
                </a:solidFill>
                <a:latin typeface="Comic Sans MS" pitchFamily="64" charset="0"/>
              </a:rPr>
              <a:t>+ </a:t>
            </a:r>
            <a:r>
              <a:rPr lang="fr-FR" dirty="0" smtClean="0">
                <a:solidFill>
                  <a:schemeClr val="tx2"/>
                </a:solidFill>
                <a:latin typeface="Comic Sans MS" pitchFamily="64" charset="0"/>
              </a:rPr>
              <a:t>neutrino</a:t>
            </a:r>
            <a:endParaRPr lang="en-US" dirty="0">
              <a:solidFill>
                <a:schemeClr val="tx2"/>
              </a:solidFill>
              <a:cs typeface="Arial" pitchFamily="34" charset="0"/>
            </a:endParaRPr>
          </a:p>
          <a:p>
            <a:pPr marL="457200" lvl="1" indent="0">
              <a:buNone/>
            </a:pPr>
            <a:r>
              <a:rPr lang="en-US" b="1" dirty="0" err="1" smtClean="0">
                <a:cs typeface="Arial" pitchFamily="34" charset="0"/>
              </a:rPr>
              <a:t>Mais</a:t>
            </a:r>
            <a:r>
              <a:rPr lang="en-US" b="1" dirty="0" smtClean="0">
                <a:cs typeface="Arial" pitchFamily="34" charset="0"/>
              </a:rPr>
              <a:t> </a:t>
            </a:r>
            <a:r>
              <a:rPr lang="en-US" b="1" dirty="0" err="1" smtClean="0">
                <a:cs typeface="Arial" pitchFamily="34" charset="0"/>
              </a:rPr>
              <a:t>aucune</a:t>
            </a:r>
            <a:r>
              <a:rPr lang="en-US" b="1" dirty="0" smtClean="0">
                <a:cs typeface="Arial" pitchFamily="34" charset="0"/>
              </a:rPr>
              <a:t> source massive </a:t>
            </a:r>
            <a:r>
              <a:rPr lang="en-US" b="1" dirty="0" err="1" smtClean="0">
                <a:cs typeface="Arial" pitchFamily="34" charset="0"/>
              </a:rPr>
              <a:t>detectée</a:t>
            </a:r>
            <a:r>
              <a:rPr lang="en-US" b="1" dirty="0" smtClean="0">
                <a:cs typeface="Arial" pitchFamily="34" charset="0"/>
              </a:rPr>
              <a:t> </a:t>
            </a:r>
            <a:r>
              <a:rPr lang="en-US" b="1" dirty="0" err="1" smtClean="0">
                <a:cs typeface="Arial" pitchFamily="34" charset="0"/>
              </a:rPr>
              <a:t>dans</a:t>
            </a:r>
            <a:r>
              <a:rPr lang="en-US" b="1" dirty="0" smtClean="0">
                <a:cs typeface="Arial" pitchFamily="34" charset="0"/>
              </a:rPr>
              <a:t> </a:t>
            </a:r>
            <a:r>
              <a:rPr lang="en-US" b="1" dirty="0" err="1" smtClean="0">
                <a:cs typeface="Arial" pitchFamily="34" charset="0"/>
              </a:rPr>
              <a:t>l’univers</a:t>
            </a:r>
            <a:r>
              <a:rPr lang="en-US" b="1" dirty="0" smtClean="0">
                <a:cs typeface="Arial" pitchFamily="34" charset="0"/>
              </a:rPr>
              <a:t>!</a:t>
            </a:r>
          </a:p>
          <a:p>
            <a:pPr marL="457200" lvl="1" indent="0">
              <a:buNone/>
            </a:pPr>
            <a:endParaRPr lang="en-US" dirty="0" smtClean="0">
              <a:cs typeface="Arial" pitchFamily="34" charset="0"/>
            </a:endParaRPr>
          </a:p>
          <a:p>
            <a:r>
              <a:rPr lang="en-US" dirty="0" err="1" smtClean="0">
                <a:cs typeface="Arial" pitchFamily="34" charset="0"/>
              </a:rPr>
              <a:t>Dans</a:t>
            </a:r>
            <a:r>
              <a:rPr lang="en-US" dirty="0" smtClean="0">
                <a:cs typeface="Arial" pitchFamily="34" charset="0"/>
              </a:rPr>
              <a:t> les </a:t>
            </a:r>
            <a:r>
              <a:rPr lang="en-US" dirty="0" err="1" smtClean="0">
                <a:cs typeface="Arial" pitchFamily="34" charset="0"/>
              </a:rPr>
              <a:t>accélérateurs</a:t>
            </a:r>
            <a:r>
              <a:rPr lang="en-US" dirty="0" smtClean="0">
                <a:cs typeface="Arial" pitchFamily="34" charset="0"/>
              </a:rPr>
              <a:t> de </a:t>
            </a:r>
            <a:r>
              <a:rPr lang="en-US" dirty="0" err="1" smtClean="0">
                <a:cs typeface="Arial" pitchFamily="34" charset="0"/>
              </a:rPr>
              <a:t>particules</a:t>
            </a:r>
            <a:r>
              <a:rPr lang="en-US" dirty="0" smtClean="0">
                <a:cs typeface="Arial" pitchFamily="34" charset="0"/>
              </a:rPr>
              <a:t>: E=mc</a:t>
            </a:r>
            <a:r>
              <a:rPr lang="en-US" baseline="30000" dirty="0" smtClean="0">
                <a:cs typeface="Arial" pitchFamily="34" charset="0"/>
              </a:rPr>
              <a:t>2</a:t>
            </a:r>
          </a:p>
          <a:p>
            <a:endParaRPr lang="en-US" dirty="0" smtClean="0">
              <a:cs typeface="Arial" pitchFamily="34" charset="0"/>
            </a:endParaRPr>
          </a:p>
          <a:p>
            <a:endParaRPr lang="en-US" dirty="0" smtClean="0">
              <a:cs typeface="Arial" pitchFamily="34" charset="0"/>
            </a:endParaRPr>
          </a:p>
          <a:p>
            <a:endParaRPr lang="en-US" dirty="0" smtClean="0">
              <a:cs typeface="Arial" pitchFamily="34" charset="0"/>
            </a:endParaRPr>
          </a:p>
          <a:p>
            <a:endParaRPr lang="en-US" dirty="0">
              <a:cs typeface="Arial" pitchFamily="34" charset="0"/>
            </a:endParaRPr>
          </a:p>
        </p:txBody>
      </p:sp>
      <p:pic>
        <p:nvPicPr>
          <p:cNvPr id="286724" name="Picture 4" descr="http://apcauger.in2p3.fr/Public/Presentation/Images/princip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343" r="19251" b="13073"/>
          <a:stretch/>
        </p:blipFill>
        <p:spPr bwMode="auto">
          <a:xfrm>
            <a:off x="6204986" y="764704"/>
            <a:ext cx="2956625" cy="22322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7544" y="4293096"/>
            <a:ext cx="4643259" cy="369332"/>
          </a:xfrm>
          <a:prstGeom prst="rect">
            <a:avLst/>
          </a:prstGeom>
        </p:spPr>
        <p:txBody>
          <a:bodyPr wrap="none">
            <a:spAutoFit/>
          </a:bodyPr>
          <a:lstStyle/>
          <a:p>
            <a:r>
              <a:rPr lang="fr-FR" dirty="0">
                <a:solidFill>
                  <a:srgbClr val="FF0000"/>
                </a:solidFill>
              </a:rPr>
              <a:t>Elle est très difficile à produire et à stocker! </a:t>
            </a:r>
          </a:p>
        </p:txBody>
      </p:sp>
      <p:grpSp>
        <p:nvGrpSpPr>
          <p:cNvPr id="3" name="Groupe 2"/>
          <p:cNvGrpSpPr/>
          <p:nvPr/>
        </p:nvGrpSpPr>
        <p:grpSpPr>
          <a:xfrm>
            <a:off x="1907704" y="4774672"/>
            <a:ext cx="5904656" cy="1865119"/>
            <a:chOff x="1835696" y="4815320"/>
            <a:chExt cx="5904656" cy="1865119"/>
          </a:xfrm>
        </p:grpSpPr>
        <p:pic>
          <p:nvPicPr>
            <p:cNvPr id="288770" name="Picture 2" descr="http://resources0.news.com.au/images/2010/11/19/1225956/299800-uss-enterpri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4815320"/>
              <a:ext cx="3312368" cy="1865119"/>
            </a:xfrm>
            <a:prstGeom prst="rect">
              <a:avLst/>
            </a:prstGeom>
            <a:noFill/>
            <a:extLst>
              <a:ext uri="{909E8E84-426E-40DD-AFC4-6F175D3DCCD1}">
                <a14:hiddenFill xmlns:a14="http://schemas.microsoft.com/office/drawing/2010/main">
                  <a:solidFill>
                    <a:srgbClr val="FFFFFF"/>
                  </a:solidFill>
                </a14:hiddenFill>
              </a:ext>
            </a:extLst>
          </p:spPr>
        </p:pic>
        <p:pic>
          <p:nvPicPr>
            <p:cNvPr id="287746" name="Picture 2" descr="http://images.fanpop.com/images/image_uploads/Kirk--Sulu-and-Spock-star-trek-540300_1024_7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5049180"/>
              <a:ext cx="1944216" cy="14581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7082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726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726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726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726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726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726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726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7267">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Pourquoi étudier l’antimatière ?</a:t>
            </a:r>
            <a:endParaRPr lang="fr-FR" dirty="0"/>
          </a:p>
        </p:txBody>
      </p:sp>
      <p:sp>
        <p:nvSpPr>
          <p:cNvPr id="3" name="Espace réservé du contenu 2"/>
          <p:cNvSpPr>
            <a:spLocks noGrp="1"/>
          </p:cNvSpPr>
          <p:nvPr>
            <p:ph idx="1"/>
          </p:nvPr>
        </p:nvSpPr>
        <p:spPr/>
        <p:txBody>
          <a:bodyPr/>
          <a:lstStyle/>
          <a:p>
            <a:r>
              <a:rPr lang="fr-FR" dirty="0" err="1" smtClean="0"/>
              <a:t>Big</a:t>
            </a:r>
            <a:r>
              <a:rPr lang="fr-FR" dirty="0" smtClean="0"/>
              <a:t> bang : 	énergie 	</a:t>
            </a:r>
            <a:r>
              <a:rPr lang="fr-FR" dirty="0"/>
              <a:t>	</a:t>
            </a:r>
            <a:r>
              <a:rPr lang="fr-FR" dirty="0" smtClean="0"/>
              <a:t>matière + antimatière</a:t>
            </a:r>
          </a:p>
          <a:p>
            <a:endParaRPr lang="fr-FR" dirty="0"/>
          </a:p>
          <a:p>
            <a:r>
              <a:rPr lang="fr-FR" dirty="0" smtClean="0"/>
              <a:t>Puis</a:t>
            </a:r>
            <a:r>
              <a:rPr lang="fr-FR" dirty="0"/>
              <a:t> </a:t>
            </a:r>
            <a:r>
              <a:rPr lang="fr-FR" dirty="0" smtClean="0"/>
              <a:t>:	 </a:t>
            </a:r>
            <a:r>
              <a:rPr lang="fr-FR" dirty="0"/>
              <a:t>matière + </a:t>
            </a:r>
            <a:r>
              <a:rPr lang="fr-FR" dirty="0" smtClean="0"/>
              <a:t>antimatière</a:t>
            </a:r>
            <a:r>
              <a:rPr lang="fr-FR" dirty="0"/>
              <a:t> 	</a:t>
            </a:r>
            <a:r>
              <a:rPr lang="fr-FR" dirty="0" smtClean="0"/>
              <a:t>       énergie	   photon</a:t>
            </a:r>
          </a:p>
          <a:p>
            <a:endParaRPr lang="fr-FR" dirty="0"/>
          </a:p>
          <a:p>
            <a:r>
              <a:rPr lang="fr-FR" dirty="0" smtClean="0"/>
              <a:t>Mais aujourd’hui notre univers est fait de matière!</a:t>
            </a:r>
          </a:p>
          <a:p>
            <a:endParaRPr lang="fr-FR" dirty="0"/>
          </a:p>
          <a:p>
            <a:pPr marL="0" indent="0">
              <a:buNone/>
            </a:pPr>
            <a:r>
              <a:rPr lang="fr-FR" dirty="0" smtClean="0"/>
              <a:t>		La matière l’a emporté sur l’antimatière</a:t>
            </a:r>
          </a:p>
          <a:p>
            <a:endParaRPr lang="fr-FR" dirty="0" smtClean="0"/>
          </a:p>
          <a:p>
            <a:pPr marL="0" indent="0">
              <a:buNone/>
            </a:pPr>
            <a:r>
              <a:rPr lang="fr-FR" dirty="0"/>
              <a:t>	</a:t>
            </a:r>
            <a:r>
              <a:rPr lang="fr-FR" dirty="0" smtClean="0"/>
              <a:t>	Une asymétrie matière – </a:t>
            </a:r>
            <a:r>
              <a:rPr lang="fr-FR" dirty="0" err="1" smtClean="0"/>
              <a:t>anitmatière</a:t>
            </a:r>
            <a:r>
              <a:rPr lang="fr-FR" dirty="0" smtClean="0"/>
              <a:t> est apparue au 		cours de l’</a:t>
            </a:r>
            <a:r>
              <a:rPr lang="fr-FR" dirty="0"/>
              <a:t>é</a:t>
            </a:r>
            <a:r>
              <a:rPr lang="fr-FR" dirty="0" smtClean="0"/>
              <a:t>volution de l’Univers… </a:t>
            </a:r>
            <a:r>
              <a:rPr lang="fr-FR" dirty="0" smtClean="0">
                <a:solidFill>
                  <a:srgbClr val="FF0000"/>
                </a:solidFill>
              </a:rPr>
              <a:t>mais comment ??</a:t>
            </a:r>
          </a:p>
          <a:p>
            <a:endParaRPr lang="fr-FR" dirty="0" smtClean="0"/>
          </a:p>
          <a:p>
            <a:endParaRPr lang="fr-FR" dirty="0"/>
          </a:p>
          <a:p>
            <a:r>
              <a:rPr lang="fr-FR" dirty="0" smtClean="0"/>
              <a:t>1967: Sakharov montre que </a:t>
            </a:r>
            <a:r>
              <a:rPr lang="fr-FR" dirty="0" smtClean="0">
                <a:solidFill>
                  <a:schemeClr val="tx2"/>
                </a:solidFill>
              </a:rPr>
              <a:t>3 conditions </a:t>
            </a:r>
            <a:r>
              <a:rPr lang="fr-FR" dirty="0" smtClean="0"/>
              <a:t>doivent être réunies</a:t>
            </a:r>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8</a:t>
            </a:fld>
            <a:endParaRPr lang="fr-FR"/>
          </a:p>
        </p:txBody>
      </p:sp>
      <p:sp>
        <p:nvSpPr>
          <p:cNvPr id="5" name="Flèche droite 4"/>
          <p:cNvSpPr/>
          <p:nvPr/>
        </p:nvSpPr>
        <p:spPr>
          <a:xfrm>
            <a:off x="3592360" y="1386119"/>
            <a:ext cx="50405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7"/>
          <p:cNvSpPr/>
          <p:nvPr/>
        </p:nvSpPr>
        <p:spPr>
          <a:xfrm>
            <a:off x="1835696" y="3356992"/>
            <a:ext cx="504056" cy="216024"/>
          </a:xfrm>
          <a:prstGeom prst="rightArrow">
            <a:avLst/>
          </a:prstGeom>
          <a:solidFill>
            <a:srgbClr val="CC3463"/>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droite 8"/>
          <p:cNvSpPr/>
          <p:nvPr/>
        </p:nvSpPr>
        <p:spPr>
          <a:xfrm>
            <a:off x="1804893" y="3933056"/>
            <a:ext cx="504056" cy="216024"/>
          </a:xfrm>
          <a:prstGeom prst="rightArrow">
            <a:avLst/>
          </a:prstGeom>
          <a:solidFill>
            <a:srgbClr val="CC3463"/>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7748" name="Picture 4" descr="http://www.yale.edu/annals/sakharov/images/sakharov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4725144"/>
            <a:ext cx="1434661" cy="1841148"/>
          </a:xfrm>
          <a:prstGeom prst="rect">
            <a:avLst/>
          </a:prstGeom>
          <a:noFill/>
          <a:extLst>
            <a:ext uri="{909E8E84-426E-40DD-AFC4-6F175D3DCCD1}">
              <a14:hiddenFill xmlns:a14="http://schemas.microsoft.com/office/drawing/2010/main">
                <a:solidFill>
                  <a:srgbClr val="FFFFFF"/>
                </a:solidFill>
              </a14:hiddenFill>
            </a:ext>
          </a:extLst>
        </p:spPr>
      </p:pic>
      <p:sp>
        <p:nvSpPr>
          <p:cNvPr id="11" name="Flèche droite 10"/>
          <p:cNvSpPr/>
          <p:nvPr/>
        </p:nvSpPr>
        <p:spPr>
          <a:xfrm>
            <a:off x="5004048" y="2060848"/>
            <a:ext cx="50405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11"/>
          <p:cNvSpPr/>
          <p:nvPr/>
        </p:nvSpPr>
        <p:spPr>
          <a:xfrm>
            <a:off x="6660232" y="2060848"/>
            <a:ext cx="50405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573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7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3 conditions de Sakharov</a:t>
            </a:r>
            <a:endParaRPr lang="fr-FR" dirty="0"/>
          </a:p>
        </p:txBody>
      </p:sp>
      <p:sp>
        <p:nvSpPr>
          <p:cNvPr id="3" name="Espace réservé du contenu 2"/>
          <p:cNvSpPr>
            <a:spLocks noGrp="1"/>
          </p:cNvSpPr>
          <p:nvPr>
            <p:ph idx="1"/>
          </p:nvPr>
        </p:nvSpPr>
        <p:spPr>
          <a:xfrm>
            <a:off x="609600" y="1295400"/>
            <a:ext cx="7772400" cy="4797896"/>
          </a:xfrm>
        </p:spPr>
        <p:txBody>
          <a:bodyPr/>
          <a:lstStyle/>
          <a:p>
            <a:r>
              <a:rPr lang="fr-FR" dirty="0" smtClean="0"/>
              <a:t>Certaines réactions physiques crées plus de matière que d’antimatière (</a:t>
            </a:r>
            <a:r>
              <a:rPr lang="fr-FR" dirty="0" smtClean="0">
                <a:solidFill>
                  <a:srgbClr val="FF0000"/>
                </a:solidFill>
              </a:rPr>
              <a:t>violation du nombre baryonique</a:t>
            </a:r>
            <a:r>
              <a:rPr lang="fr-FR" dirty="0" smtClean="0"/>
              <a:t>)</a:t>
            </a:r>
          </a:p>
          <a:p>
            <a:endParaRPr lang="fr-FR" dirty="0" smtClean="0"/>
          </a:p>
          <a:p>
            <a:endParaRPr lang="fr-FR" dirty="0" smtClean="0"/>
          </a:p>
          <a:p>
            <a:endParaRPr lang="fr-FR" dirty="0"/>
          </a:p>
          <a:p>
            <a:endParaRPr lang="fr-FR" dirty="0"/>
          </a:p>
          <a:p>
            <a:r>
              <a:rPr lang="fr-FR" dirty="0" smtClean="0"/>
              <a:t>Ces réactions ne sont pas identiques </a:t>
            </a:r>
            <a:r>
              <a:rPr lang="fr-FR" dirty="0"/>
              <a:t>entre matière </a:t>
            </a:r>
            <a:r>
              <a:rPr lang="fr-FR" dirty="0" smtClean="0"/>
              <a:t>et </a:t>
            </a:r>
            <a:r>
              <a:rPr lang="fr-FR" dirty="0"/>
              <a:t>d’antimatière (</a:t>
            </a:r>
            <a:r>
              <a:rPr lang="fr-FR" dirty="0" smtClean="0">
                <a:solidFill>
                  <a:srgbClr val="FF0000"/>
                </a:solidFill>
              </a:rPr>
              <a:t>violation de CP</a:t>
            </a:r>
            <a:r>
              <a:rPr lang="fr-FR" dirty="0" smtClean="0"/>
              <a:t>)</a:t>
            </a:r>
          </a:p>
          <a:p>
            <a:endParaRPr lang="fr-FR" dirty="0" smtClean="0"/>
          </a:p>
          <a:p>
            <a:endParaRPr lang="fr-FR" dirty="0"/>
          </a:p>
          <a:p>
            <a:endParaRPr lang="fr-FR" dirty="0"/>
          </a:p>
          <a:p>
            <a:endParaRPr lang="fr-FR" dirty="0" smtClean="0"/>
          </a:p>
          <a:p>
            <a:endParaRPr lang="fr-FR" dirty="0" smtClean="0"/>
          </a:p>
          <a:p>
            <a:r>
              <a:rPr lang="fr-FR" dirty="0" smtClean="0"/>
              <a:t>Ces réactions doivent être lentes par rapport à l’expansion de l’Univers (sinon les </a:t>
            </a:r>
            <a:r>
              <a:rPr lang="fr-FR" dirty="0"/>
              <a:t>réactions qui créent des baryons sont exactement compensées par les réactions qui les </a:t>
            </a:r>
            <a:r>
              <a:rPr lang="fr-FR" dirty="0" smtClean="0"/>
              <a:t>détruisent): c’</a:t>
            </a:r>
            <a:r>
              <a:rPr lang="fr-FR" dirty="0"/>
              <a:t>é</a:t>
            </a:r>
            <a:r>
              <a:rPr lang="fr-FR" dirty="0" smtClean="0"/>
              <a:t>tait le cas au début de l’Univers.</a:t>
            </a:r>
            <a:endParaRPr lang="fr-FR" dirty="0"/>
          </a:p>
        </p:txBody>
      </p:sp>
      <p:sp>
        <p:nvSpPr>
          <p:cNvPr id="4" name="Espace réservé du numéro de diapositive 3"/>
          <p:cNvSpPr>
            <a:spLocks noGrp="1"/>
          </p:cNvSpPr>
          <p:nvPr>
            <p:ph type="sldNum" sz="quarter" idx="10"/>
          </p:nvPr>
        </p:nvSpPr>
        <p:spPr/>
        <p:txBody>
          <a:bodyPr/>
          <a:lstStyle/>
          <a:p>
            <a:fld id="{3E02A6EA-ECD2-4B09-A284-C76C0EA87E7E}" type="slidenum">
              <a:rPr lang="fr-FR" smtClean="0"/>
              <a:pPr/>
              <a:t>9</a:t>
            </a:fld>
            <a:endParaRPr lang="fr-FR"/>
          </a:p>
        </p:txBody>
      </p:sp>
      <p:pic>
        <p:nvPicPr>
          <p:cNvPr id="288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916832"/>
            <a:ext cx="3162300"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8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71" y="4046843"/>
            <a:ext cx="3325831" cy="1157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8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015183"/>
            <a:ext cx="3208296" cy="12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8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290" y="4387139"/>
            <a:ext cx="78105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9150882"/>
      </p:ext>
    </p:extLst>
  </p:cSld>
  <p:clrMapOvr>
    <a:masterClrMapping/>
  </p:clrMapOvr>
  <p:timing>
    <p:tnLst>
      <p:par>
        <p:cTn id="1" dur="indefinite" restart="never" nodeType="tmRoot"/>
      </p:par>
    </p:tnLst>
  </p:timing>
</p:sld>
</file>

<file path=ppt/theme/theme1.xml><?xml version="1.0" encoding="utf-8"?>
<a:theme xmlns:a="http://schemas.openxmlformats.org/drawingml/2006/main" name="Fusion">
  <a:themeElements>
    <a:clrScheme name="Fusion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Fu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usion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Fusion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Fusion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Fusion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Fusion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Fusion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40093</TotalTime>
  <Words>2289</Words>
  <Application>Microsoft Office PowerPoint</Application>
  <PresentationFormat>Affichage à l'écran (4:3)</PresentationFormat>
  <Paragraphs>577</Paragraphs>
  <Slides>50</Slides>
  <Notes>2</Notes>
  <HiddenSlides>0</HiddenSlides>
  <MMClips>1</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50</vt:i4>
      </vt:variant>
    </vt:vector>
  </HeadingPairs>
  <TitlesOfParts>
    <vt:vector size="52" baseType="lpstr">
      <vt:lpstr>Fusion</vt:lpstr>
      <vt:lpstr>Equation</vt:lpstr>
      <vt:lpstr>L’asymétrie matière-antimatière (à la recherche de l’antimatière perdue)</vt:lpstr>
      <vt:lpstr>Un peu d’histoire</vt:lpstr>
      <vt:lpstr>Problème…</vt:lpstr>
      <vt:lpstr>Les antiparticules</vt:lpstr>
      <vt:lpstr>Histoire de l’antimatière</vt:lpstr>
      <vt:lpstr>Matière + antimatière</vt:lpstr>
      <vt:lpstr>Ou trouve-t-on de l’antimatière ?</vt:lpstr>
      <vt:lpstr>Pourquoi étudier l’antimatière ?</vt:lpstr>
      <vt:lpstr>Les 3 conditions de Sakharov</vt:lpstr>
      <vt:lpstr>Les recherches sur l’antimatière</vt:lpstr>
      <vt:lpstr>Les constituants fondamentaux: leptons et quarks</vt:lpstr>
      <vt:lpstr>En fait, il y a 3 familles</vt:lpstr>
      <vt:lpstr>Assemblage de quarks: hadrons</vt:lpstr>
      <vt:lpstr>Les 4 intéractions fondamentales</vt:lpstr>
      <vt:lpstr>Le Modèle Standard</vt:lpstr>
      <vt:lpstr>Les désintégrations</vt:lpstr>
      <vt:lpstr>Symétries C et P</vt:lpstr>
      <vt:lpstr>Et pour le neutrino</vt:lpstr>
      <vt:lpstr>Violation de CP dans les K</vt:lpstr>
      <vt:lpstr>Violation de CP dans les B</vt:lpstr>
      <vt:lpstr>Les « usines à B »</vt:lpstr>
      <vt:lpstr>Le Large Hadron Collider (LHC)</vt:lpstr>
      <vt:lpstr>Le détecteur LHCb</vt:lpstr>
      <vt:lpstr>912 physiciens de 17 pays</vt:lpstr>
      <vt:lpstr>LHCb vs usines à B</vt:lpstr>
      <vt:lpstr>Violation de CP à LHCb</vt:lpstr>
      <vt:lpstr>Première observation de violation de CP dans le Bs</vt:lpstr>
      <vt:lpstr>Asymétrie semileptonique du Bs</vt:lpstr>
      <vt:lpstr>Violation de CP dans le mélange</vt:lpstr>
      <vt:lpstr>Les recherches sur l’antimatière</vt:lpstr>
      <vt:lpstr>Désintégration du proton</vt:lpstr>
      <vt:lpstr>Recherche d’antimatière dans l’univers</vt:lpstr>
      <vt:lpstr>Etude des neutrinos</vt:lpstr>
      <vt:lpstr>Etude des neutrinos</vt:lpstr>
      <vt:lpstr>Recherche de la désintégration double beta</vt:lpstr>
      <vt:lpstr>Résultat</vt:lpstr>
      <vt:lpstr>Etude des anti-atomes</vt:lpstr>
      <vt:lpstr>L’expérience ALPHA au CERN</vt:lpstr>
      <vt:lpstr>Résultats</vt:lpstr>
      <vt:lpstr>conclusion</vt:lpstr>
      <vt:lpstr>Bonus</vt:lpstr>
      <vt:lpstr>Dans le monde de l’infiniment petit…</vt:lpstr>
      <vt:lpstr>Dans le monde de l’infiniment petit…</vt:lpstr>
      <vt:lpstr>L’accélération des protons</vt:lpstr>
      <vt:lpstr>Les désintégrations</vt:lpstr>
      <vt:lpstr>Le modèle standard en résumé</vt:lpstr>
      <vt:lpstr>Concrètement…</vt:lpstr>
      <vt:lpstr>Présentation PowerPoint</vt:lpstr>
      <vt:lpstr>Le LHC: un défi technologique</vt:lpstr>
      <vt:lpstr>Recherche d’antimatière dans l’univers</vt:lpstr>
    </vt:vector>
  </TitlesOfParts>
  <Company>CPPM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  +- calibration with B  hh sample</dc:title>
  <dc:creator>serrano</dc:creator>
  <cp:lastModifiedBy>justine serrano</cp:lastModifiedBy>
  <cp:revision>1696</cp:revision>
  <dcterms:created xsi:type="dcterms:W3CDTF">2009-06-01T14:21:37Z</dcterms:created>
  <dcterms:modified xsi:type="dcterms:W3CDTF">2013-09-27T15:41:37Z</dcterms:modified>
</cp:coreProperties>
</file>