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95" r:id="rId9"/>
    <p:sldId id="291" r:id="rId10"/>
    <p:sldId id="292" r:id="rId11"/>
    <p:sldId id="293" r:id="rId12"/>
    <p:sldId id="296" r:id="rId13"/>
    <p:sldId id="297" r:id="rId14"/>
    <p:sldId id="294" r:id="rId15"/>
    <p:sldId id="290" r:id="rId16"/>
  </p:sldIdLst>
  <p:sldSz cx="9144000" cy="6858000" type="screen4x3"/>
  <p:notesSz cx="6797675" cy="9982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2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édéric Morel" initials="F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4A2"/>
    <a:srgbClr val="4BACC6"/>
    <a:srgbClr val="9BBB59"/>
    <a:srgbClr val="FF0000"/>
    <a:srgbClr val="FF5050"/>
    <a:srgbClr val="FFFF00"/>
    <a:srgbClr val="CCFFCC"/>
    <a:srgbClr val="99FF99"/>
    <a:srgbClr val="00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82915" autoAdjust="0"/>
  </p:normalViewPr>
  <p:slideViewPr>
    <p:cSldViewPr>
      <p:cViewPr varScale="1">
        <p:scale>
          <a:sx n="76" d="100"/>
          <a:sy n="76" d="100"/>
        </p:scale>
        <p:origin x="-18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72" y="1080"/>
      </p:cViewPr>
      <p:guideLst>
        <p:guide orient="horz" pos="3144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382" cy="5001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463" tIns="44231" rIns="88463" bIns="44231" numCol="1" anchor="t" anchorCtr="0" compatLnSpc="1">
            <a:prstTxWarp prst="textNoShape">
              <a:avLst/>
            </a:prstTxWarp>
          </a:bodyPr>
          <a:lstStyle>
            <a:lvl1pPr defTabSz="88360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4341" cy="5001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463" tIns="44231" rIns="88463" bIns="44231" numCol="1" anchor="t" anchorCtr="0" compatLnSpc="1">
            <a:prstTxWarp prst="textNoShape">
              <a:avLst/>
            </a:prstTxWarp>
          </a:bodyPr>
          <a:lstStyle>
            <a:lvl1pPr algn="r" defTabSz="88360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80535"/>
            <a:ext cx="2947382" cy="5001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463" tIns="44231" rIns="88463" bIns="44231" numCol="1" anchor="b" anchorCtr="0" compatLnSpc="1">
            <a:prstTxWarp prst="textNoShape">
              <a:avLst/>
            </a:prstTxWarp>
          </a:bodyPr>
          <a:lstStyle>
            <a:lvl1pPr defTabSz="88360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80535"/>
            <a:ext cx="2944341" cy="5001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463" tIns="44231" rIns="88463" bIns="44231" numCol="1" anchor="b" anchorCtr="0" compatLnSpc="1">
            <a:prstTxWarp prst="textNoShape">
              <a:avLst/>
            </a:prstTxWarp>
          </a:bodyPr>
          <a:lstStyle>
            <a:lvl1pPr algn="r" defTabSz="88360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8111CBA-2699-4C4E-9CA0-E8C6555BCA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895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382" cy="5001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610" tIns="44805" rIns="89610" bIns="44805" numCol="1" anchor="t" anchorCtr="0" compatLnSpc="1">
            <a:prstTxWarp prst="textNoShape">
              <a:avLst/>
            </a:prstTxWarp>
          </a:bodyPr>
          <a:lstStyle>
            <a:lvl1pPr defTabSz="894359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254" y="0"/>
            <a:ext cx="2947381" cy="5001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610" tIns="44805" rIns="89610" bIns="44805" numCol="1" anchor="t" anchorCtr="0" compatLnSpc="1">
            <a:prstTxWarp prst="textNoShape">
              <a:avLst/>
            </a:prstTxWarp>
          </a:bodyPr>
          <a:lstStyle>
            <a:lvl1pPr algn="r" defTabSz="894359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50888"/>
            <a:ext cx="4987925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944" y="4742591"/>
            <a:ext cx="5441788" cy="4488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610" tIns="44805" rIns="89610" bIns="44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80535"/>
            <a:ext cx="2947382" cy="5001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610" tIns="44805" rIns="89610" bIns="44805" numCol="1" anchor="b" anchorCtr="0" compatLnSpc="1">
            <a:prstTxWarp prst="textNoShape">
              <a:avLst/>
            </a:prstTxWarp>
          </a:bodyPr>
          <a:lstStyle>
            <a:lvl1pPr defTabSz="894359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254" y="9480535"/>
            <a:ext cx="2947381" cy="5001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610" tIns="44805" rIns="89610" bIns="44805" numCol="1" anchor="b" anchorCtr="0" compatLnSpc="1">
            <a:prstTxWarp prst="textNoShape">
              <a:avLst/>
            </a:prstTxWarp>
          </a:bodyPr>
          <a:lstStyle>
            <a:lvl1pPr algn="r" defTabSz="894359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8B0F223-C503-45A3-B7E6-4A067DC531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229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6463" y="750888"/>
            <a:ext cx="4987925" cy="37417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F223-C503-45A3-B7E6-4A067DC5310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91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F223-C503-45A3-B7E6-4A067DC5310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15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F223-C503-45A3-B7E6-4A067DC5310E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39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iphc.cnrs.fr/IMG/logo-IPHC-ppt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613" y="55563"/>
            <a:ext cx="230187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332163" y="6573840"/>
            <a:ext cx="184704" cy="2769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27" tIns="45713" rIns="91427" bIns="45713">
            <a:spAutoFit/>
          </a:bodyPr>
          <a:lstStyle/>
          <a:p>
            <a:pPr eaLnBrk="0" hangingPunct="0">
              <a:defRPr/>
            </a:pPr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 userDrawn="1"/>
        </p:nvSpPr>
        <p:spPr bwMode="auto">
          <a:xfrm>
            <a:off x="3332163" y="6573840"/>
            <a:ext cx="184704" cy="2769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27" tIns="45713" rIns="91427" bIns="45713">
            <a:spAutoFit/>
          </a:bodyPr>
          <a:lstStyle/>
          <a:p>
            <a:pPr eaLnBrk="0" hangingPunct="0">
              <a:defRPr/>
            </a:pPr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39" descr="IN2P3Filaire-Q_SignV copi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90915" y="204789"/>
            <a:ext cx="216058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0" descr="logo-uds-couleu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408738" y="152401"/>
            <a:ext cx="27352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0" y="1736402"/>
            <a:ext cx="9144000" cy="2052639"/>
          </a:xfrm>
          <a:solidFill>
            <a:schemeClr val="bg2"/>
          </a:solidFill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15361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Calibri" pitchFamily="34" charset="0"/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6" name="Espace réservé du pied de pag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7" name="Espace réservé du numéro de diapositiv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47B6A960-D3BB-4C1D-BC95-41287E1BC4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7434752D-D0A7-42D2-AEE1-922C40E4743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152401"/>
            <a:ext cx="2286000" cy="60563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152401"/>
            <a:ext cx="6705600" cy="60563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AF3D131D-4711-43F0-87C5-CEFB6588A4C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 marL="720725" indent="-277813">
              <a:buFont typeface="Wingdings" pitchFamily="2" charset="2"/>
              <a:buChar char="Ø"/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Espace réservé du pied de pag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dirty="0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776F6C1E-D40A-4991-B67D-FF846FBCF81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B8837E6F-92EB-4B29-9C41-7E19177EAFF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908051"/>
            <a:ext cx="4038600" cy="53006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908051"/>
            <a:ext cx="4038600" cy="53006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6" name="Espace réservé du pied de pag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7" name="Espace réservé du numéro de diapositiv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52510174-D53D-4AD6-8DFF-2FE8B2F829F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FB7B626F-6C3E-49BC-9F37-B62A7769BAA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C42D88F-50A8-4A75-9AC5-7E4C9CAB34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05EEAE4F-1892-4C85-A25F-D232D86D847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e sans pied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1500" y="728701"/>
            <a:ext cx="8964996" cy="5724636"/>
          </a:xfrm>
        </p:spPr>
        <p:txBody>
          <a:bodyPr/>
          <a:lstStyle>
            <a:lvl1pPr>
              <a:defRPr sz="1800"/>
            </a:lvl1pPr>
            <a:lvl2pPr marL="720725" indent="-277813">
              <a:buFont typeface="Wingdings" pitchFamily="2" charset="2"/>
              <a:buChar char="Ø"/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6" name="Espace réservé du pied de pag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7" name="Espace réservé du numéro de diapositiv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5BE6B6B7-6FC4-427F-ADC3-482D4B933D0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02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61139"/>
            <a:ext cx="9036050" cy="231775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152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1538" y="6561139"/>
            <a:ext cx="2735262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152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561139"/>
            <a:ext cx="1223962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3D2329B-CBB4-46FD-83D6-031CEB5349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526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1"/>
            <a:ext cx="9144000" cy="468313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9686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1030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728664"/>
            <a:ext cx="8964612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>
          <a:solidFill>
            <a:schemeClr val="bg2"/>
          </a:solidFill>
          <a:latin typeface="Calibri" pitchFamily="34" charset="0"/>
          <a:ea typeface="+mn-ea"/>
          <a:cs typeface="+mn-cs"/>
        </a:defRPr>
      </a:lvl1pPr>
      <a:lvl2pPr marL="720725" indent="-2778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Ä"/>
        <a:defRPr sz="1600">
          <a:solidFill>
            <a:schemeClr val="bg2"/>
          </a:solidFill>
          <a:latin typeface="Calibri" pitchFamily="34" charset="0"/>
        </a:defRPr>
      </a:lvl2pPr>
      <a:lvl3pPr marL="108108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400">
          <a:solidFill>
            <a:schemeClr val="bg2"/>
          </a:solidFill>
          <a:latin typeface="Calibri" pitchFamily="34" charset="0"/>
        </a:defRPr>
      </a:lvl3pPr>
      <a:lvl4pPr marL="1524000" indent="-2635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400">
          <a:solidFill>
            <a:schemeClr val="bg2"/>
          </a:solidFill>
          <a:latin typeface="Calibri" pitchFamily="34" charset="0"/>
        </a:defRPr>
      </a:lvl4pPr>
      <a:lvl5pPr marL="1971675" indent="-268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bg2"/>
          </a:solidFill>
          <a:latin typeface="Calibri" pitchFamily="34" charset="0"/>
        </a:defRPr>
      </a:lvl5pPr>
      <a:lvl6pPr marL="2428875" indent="-268288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bg2"/>
          </a:solidFill>
          <a:latin typeface="+mn-lt"/>
        </a:defRPr>
      </a:lvl6pPr>
      <a:lvl7pPr marL="2886075" indent="-268288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bg2"/>
          </a:solidFill>
          <a:latin typeface="+mn-lt"/>
        </a:defRPr>
      </a:lvl7pPr>
      <a:lvl8pPr marL="3343275" indent="-268288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bg2"/>
          </a:solidFill>
          <a:latin typeface="+mn-lt"/>
        </a:defRPr>
      </a:lvl8pPr>
      <a:lvl9pPr marL="3800475" indent="-268288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bg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36725"/>
            <a:ext cx="9144000" cy="1044203"/>
          </a:xfrm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/>
              <a:t>MAPS for ALICE Upgrade and Beyond</a:t>
            </a:r>
            <a:r>
              <a:rPr lang="en-GB" sz="600" dirty="0" smtClean="0"/>
              <a:t> </a:t>
            </a:r>
            <a:br>
              <a:rPr lang="en-GB" sz="600" dirty="0" smtClean="0"/>
            </a:br>
            <a:r>
              <a:rPr lang="en-GB" sz="1800" b="0" dirty="0" err="1" smtClean="0"/>
              <a:t>Frédéric</a:t>
            </a:r>
            <a:r>
              <a:rPr lang="en-GB" sz="1800" b="0" dirty="0" smtClean="0"/>
              <a:t> Morel </a:t>
            </a:r>
            <a:r>
              <a:rPr lang="en-GB" sz="1600" b="0" dirty="0" smtClean="0"/>
              <a:t>(on behalf of PICSEL and ALICE teams of IPHC Strasbourg)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971600" y="3104964"/>
            <a:ext cx="7380820" cy="3132348"/>
          </a:xfrm>
        </p:spPr>
        <p:txBody>
          <a:bodyPr/>
          <a:lstStyle/>
          <a:p>
            <a:r>
              <a:rPr lang="en-GB" sz="2000" b="1" dirty="0" smtClean="0"/>
              <a:t>Outline</a:t>
            </a:r>
          </a:p>
          <a:p>
            <a:endParaRPr lang="en-GB" sz="2000" b="1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 smtClean="0"/>
              <a:t>Starting point: STAR-PXL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 smtClean="0"/>
              <a:t>MISTRAL and ASTRAL: general description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 smtClean="0"/>
              <a:t>MISTRAL upstream: description and test results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 smtClean="0"/>
              <a:t>ASTRAL upstream: description and test results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 smtClean="0"/>
              <a:t>MISTRAL and ASTRAL </a:t>
            </a:r>
            <a:r>
              <a:rPr lang="en-GB" dirty="0" err="1" smtClean="0"/>
              <a:t>downstreams</a:t>
            </a:r>
            <a:r>
              <a:rPr lang="en-GB" dirty="0" smtClean="0"/>
              <a:t> (SUZE): description and test results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 smtClean="0"/>
              <a:t>Conclusions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dirty="0" smtClean="0"/>
              <a:t>Perspectives for MAPS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68313"/>
          </a:xfrm>
        </p:spPr>
        <p:txBody>
          <a:bodyPr/>
          <a:lstStyle/>
          <a:p>
            <a:r>
              <a:rPr lang="en-GB" altLang="fr-FR"/>
              <a:t>Downstream of Sensors: Zero Suppression Logic (SUZE02)</a:t>
            </a:r>
          </a:p>
        </p:txBody>
      </p:sp>
      <p:sp>
        <p:nvSpPr>
          <p:cNvPr id="8" name="Rectangle 619"/>
          <p:cNvSpPr txBox="1">
            <a:spLocks noChangeArrowheads="1"/>
          </p:cNvSpPr>
          <p:nvPr/>
        </p:nvSpPr>
        <p:spPr bwMode="auto">
          <a:xfrm>
            <a:off x="71438" y="657225"/>
            <a:ext cx="88582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bg2"/>
                </a:solidFill>
                <a:latin typeface="Calibri" pitchFamily="34" charset="0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Calibri" pitchFamily="34" charset="0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bg2"/>
                </a:solidFill>
                <a:latin typeface="Calibri" pitchFamily="34" charset="0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Calibri" pitchFamily="34" charset="0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fr-FR" sz="1600" b="0" kern="0" dirty="0" smtClean="0"/>
              <a:t>Identical for both MISTRAL &amp; ASTRAL sensors</a:t>
            </a:r>
          </a:p>
          <a:p>
            <a:pPr lvl="1">
              <a:lnSpc>
                <a:spcPct val="90000"/>
              </a:lnSpc>
            </a:pPr>
            <a:r>
              <a:rPr lang="en-GB" altLang="fr-FR" sz="1400" b="0" kern="0" dirty="0" smtClean="0"/>
              <a:t>AD conversion (pixel-level or column-level) outputs are connected to inputs of SUZE</a:t>
            </a:r>
          </a:p>
          <a:p>
            <a:pPr>
              <a:lnSpc>
                <a:spcPct val="90000"/>
              </a:lnSpc>
            </a:pPr>
            <a:endParaRPr lang="en-GB" altLang="fr-FR" sz="1600" b="0" kern="0" dirty="0" smtClean="0"/>
          </a:p>
          <a:p>
            <a:pPr>
              <a:lnSpc>
                <a:spcPct val="90000"/>
              </a:lnSpc>
            </a:pPr>
            <a:endParaRPr lang="en-GB" altLang="fr-FR" sz="1600" b="0" kern="0" dirty="0" smtClean="0"/>
          </a:p>
          <a:p>
            <a:pPr>
              <a:lnSpc>
                <a:spcPct val="90000"/>
              </a:lnSpc>
            </a:pPr>
            <a:endParaRPr lang="en-GB" altLang="fr-FR" sz="1600" b="0" kern="0" dirty="0" smtClean="0"/>
          </a:p>
          <a:p>
            <a:pPr>
              <a:lnSpc>
                <a:spcPct val="90000"/>
              </a:lnSpc>
            </a:pPr>
            <a:endParaRPr lang="en-GB" altLang="fr-FR" sz="1600" b="0" kern="0" dirty="0" smtClean="0"/>
          </a:p>
          <a:p>
            <a:pPr>
              <a:lnSpc>
                <a:spcPct val="90000"/>
              </a:lnSpc>
            </a:pPr>
            <a:endParaRPr lang="en-GB" altLang="fr-FR" sz="1600" b="0" kern="0" dirty="0" smtClean="0"/>
          </a:p>
          <a:p>
            <a:pPr>
              <a:lnSpc>
                <a:spcPct val="90000"/>
              </a:lnSpc>
            </a:pPr>
            <a:endParaRPr lang="en-GB" altLang="fr-FR" sz="1600" b="0" kern="0" dirty="0" smtClean="0"/>
          </a:p>
          <a:p>
            <a:pPr lvl="4">
              <a:lnSpc>
                <a:spcPct val="90000"/>
              </a:lnSpc>
            </a:pPr>
            <a:endParaRPr lang="en-GB" altLang="fr-FR" sz="600" b="0" kern="0" dirty="0" smtClean="0"/>
          </a:p>
          <a:p>
            <a:pPr>
              <a:lnSpc>
                <a:spcPct val="90000"/>
              </a:lnSpc>
            </a:pPr>
            <a:r>
              <a:rPr lang="en-GB" altLang="fr-FR" sz="1600" b="0" kern="0" dirty="0" smtClean="0"/>
              <a:t>Encoding: more efficient than SUZE01 implemented in MIMOSA28 sensor</a:t>
            </a:r>
          </a:p>
          <a:p>
            <a:pPr lvl="1">
              <a:lnSpc>
                <a:spcPct val="90000"/>
              </a:lnSpc>
            </a:pPr>
            <a:r>
              <a:rPr lang="en-GB" altLang="fr-FR" sz="1400" b="0" kern="0" dirty="0" smtClean="0"/>
              <a:t>Sizable and suitable to process the binary information generated by a 1 cm long pixel array </a:t>
            </a:r>
          </a:p>
          <a:p>
            <a:pPr lvl="2">
              <a:lnSpc>
                <a:spcPct val="90000"/>
              </a:lnSpc>
            </a:pPr>
            <a:r>
              <a:rPr lang="en-GB" altLang="fr-FR" sz="1200" b="0" kern="0" dirty="0" smtClean="0"/>
              <a:t>Hit density of ~100 hits/collision/cm² + safety factor of 3-4 </a:t>
            </a:r>
          </a:p>
          <a:p>
            <a:pPr lvl="2">
              <a:lnSpc>
                <a:spcPct val="90000"/>
              </a:lnSpc>
            </a:pPr>
            <a:r>
              <a:rPr lang="en-GB" altLang="zh-CN" sz="1200" b="0" kern="0" dirty="0" smtClean="0">
                <a:ea typeface="宋体" pitchFamily="2" charset="-122"/>
              </a:rPr>
              <a:t>Compression factor: 1 to 4 order of magnitude</a:t>
            </a:r>
          </a:p>
          <a:p>
            <a:pPr lvl="1">
              <a:lnSpc>
                <a:spcPct val="90000"/>
              </a:lnSpc>
            </a:pPr>
            <a:r>
              <a:rPr lang="en-GB" altLang="zh-CN" sz="1400" b="0" kern="0" dirty="0" smtClean="0">
                <a:ea typeface="宋体" pitchFamily="2" charset="-122"/>
              </a:rPr>
              <a:t>Hit clusters identified in 4x5 pixels windows</a:t>
            </a:r>
          </a:p>
          <a:p>
            <a:pPr lvl="1">
              <a:lnSpc>
                <a:spcPct val="90000"/>
              </a:lnSpc>
            </a:pPr>
            <a:r>
              <a:rPr lang="en-GB" altLang="zh-CN" sz="1400" b="0" kern="0" dirty="0" smtClean="0">
                <a:ea typeface="宋体" pitchFamily="2" charset="-122"/>
              </a:rPr>
              <a:t>Results stored in 4 SRAM blocks allowing either continuous or triggered readout </a:t>
            </a:r>
          </a:p>
          <a:p>
            <a:pPr lvl="1">
              <a:lnSpc>
                <a:spcPct val="90000"/>
              </a:lnSpc>
            </a:pPr>
            <a:r>
              <a:rPr lang="en-GB" altLang="zh-CN" sz="1400" b="0" kern="0" dirty="0" err="1" smtClean="0">
                <a:ea typeface="宋体" pitchFamily="2" charset="-122"/>
              </a:rPr>
              <a:t>Sparsified</a:t>
            </a:r>
            <a:r>
              <a:rPr lang="en-GB" altLang="zh-CN" sz="1400" b="0" kern="0" dirty="0" smtClean="0">
                <a:ea typeface="宋体" pitchFamily="2" charset="-122"/>
              </a:rPr>
              <a:t> data multiplexing onto a serial LVDS output </a:t>
            </a:r>
          </a:p>
          <a:p>
            <a:pPr lvl="2">
              <a:lnSpc>
                <a:spcPct val="90000"/>
              </a:lnSpc>
            </a:pPr>
            <a:r>
              <a:rPr lang="en-GB" altLang="zh-CN" sz="1200" b="0" kern="0" dirty="0" smtClean="0">
                <a:ea typeface="宋体" pitchFamily="2" charset="-122"/>
              </a:rPr>
              <a:t>Prototype data rate: 320 Mbit/s per channel (1 or 2 channels in SUZE02)</a:t>
            </a:r>
          </a:p>
          <a:p>
            <a:pPr lvl="4">
              <a:lnSpc>
                <a:spcPct val="90000"/>
              </a:lnSpc>
            </a:pPr>
            <a:endParaRPr lang="en-GB" altLang="zh-CN" sz="600" b="0" kern="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GB" altLang="zh-CN" sz="1600" b="0" kern="0" dirty="0" smtClean="0">
                <a:ea typeface="宋体" pitchFamily="2" charset="-122"/>
              </a:rPr>
              <a:t>SUZE02 preliminary test results: functional and works well @ full speed </a:t>
            </a:r>
          </a:p>
          <a:p>
            <a:pPr lvl="1">
              <a:lnSpc>
                <a:spcPct val="90000"/>
              </a:lnSpc>
            </a:pPr>
            <a:r>
              <a:rPr lang="en-GB" altLang="zh-CN" sz="1400" b="0" kern="0" dirty="0" smtClean="0">
                <a:ea typeface="宋体" pitchFamily="2" charset="-122"/>
              </a:rPr>
              <a:t>Full sequence of signal processing steps validated using various types of patterns</a:t>
            </a:r>
          </a:p>
          <a:p>
            <a:pPr lvl="1">
              <a:lnSpc>
                <a:spcPct val="90000"/>
              </a:lnSpc>
            </a:pPr>
            <a:r>
              <a:rPr lang="en-GB" altLang="zh-CN" sz="1400" b="0" kern="0" dirty="0" smtClean="0">
                <a:ea typeface="宋体" pitchFamily="2" charset="-122"/>
              </a:rPr>
              <a:t>SEU sensitivity still to be evaluated</a:t>
            </a:r>
          </a:p>
          <a:p>
            <a:pPr lvl="4">
              <a:lnSpc>
                <a:spcPct val="90000"/>
              </a:lnSpc>
            </a:pPr>
            <a:endParaRPr lang="en-GB" altLang="zh-CN" sz="600" b="0" kern="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GB" altLang="zh-CN" sz="1600" b="0" kern="0" dirty="0" smtClean="0">
                <a:ea typeface="宋体" pitchFamily="2" charset="-122"/>
              </a:rPr>
              <a:t>MISTRAL / ASTRAL: 1 </a:t>
            </a:r>
            <a:r>
              <a:rPr lang="en-GB" altLang="zh-CN" sz="1600" b="0" kern="0" dirty="0" err="1" smtClean="0">
                <a:ea typeface="宋体" pitchFamily="2" charset="-122"/>
              </a:rPr>
              <a:t>Gbits</a:t>
            </a:r>
            <a:r>
              <a:rPr lang="en-GB" altLang="zh-CN" sz="1600" b="0" kern="0" dirty="0" smtClean="0">
                <a:ea typeface="宋体" pitchFamily="2" charset="-122"/>
              </a:rPr>
              <a:t>/s data rate required </a:t>
            </a:r>
          </a:p>
          <a:p>
            <a:pPr lvl="1">
              <a:lnSpc>
                <a:spcPct val="90000"/>
              </a:lnSpc>
            </a:pPr>
            <a:r>
              <a:rPr lang="en-GB" altLang="zh-CN" sz="1400" b="0" kern="0" dirty="0" smtClean="0">
                <a:ea typeface="宋体" pitchFamily="2" charset="-122"/>
              </a:rPr>
              <a:t>One channel output per sensor</a:t>
            </a:r>
          </a:p>
          <a:p>
            <a:pPr lvl="2">
              <a:lnSpc>
                <a:spcPct val="90000"/>
              </a:lnSpc>
            </a:pPr>
            <a:r>
              <a:rPr lang="en-GB" altLang="zh-CN" sz="1200" b="0" kern="0" dirty="0" smtClean="0">
                <a:ea typeface="宋体" pitchFamily="2" charset="-122"/>
              </a:rPr>
              <a:t>INFN Torino is working on data transmission up to 2 </a:t>
            </a:r>
            <a:r>
              <a:rPr lang="en-GB" altLang="zh-CN" sz="1200" b="0" kern="0" dirty="0" err="1" smtClean="0">
                <a:ea typeface="宋体" pitchFamily="2" charset="-122"/>
              </a:rPr>
              <a:t>Gbit</a:t>
            </a:r>
            <a:r>
              <a:rPr lang="en-GB" altLang="zh-CN" sz="1200" b="0" kern="0" dirty="0" smtClean="0">
                <a:ea typeface="宋体" pitchFamily="2" charset="-122"/>
              </a:rPr>
              <a:t>/s </a:t>
            </a:r>
          </a:p>
          <a:p>
            <a:pPr lvl="4">
              <a:lnSpc>
                <a:spcPct val="90000"/>
              </a:lnSpc>
            </a:pPr>
            <a:endParaRPr lang="en-GB" altLang="zh-CN" sz="1000" b="0" kern="0" dirty="0">
              <a:ea typeface="宋体" pitchFamily="2" charset="-122"/>
            </a:endParaRPr>
          </a:p>
        </p:txBody>
      </p:sp>
      <p:grpSp>
        <p:nvGrpSpPr>
          <p:cNvPr id="9" name="Group 1238"/>
          <p:cNvGrpSpPr>
            <a:grpSpLocks/>
          </p:cNvGrpSpPr>
          <p:nvPr/>
        </p:nvGrpSpPr>
        <p:grpSpPr bwMode="auto">
          <a:xfrm>
            <a:off x="971550" y="1233488"/>
            <a:ext cx="5937250" cy="1604962"/>
            <a:chOff x="612" y="809"/>
            <a:chExt cx="3740" cy="1011"/>
          </a:xfrm>
        </p:grpSpPr>
        <p:sp>
          <p:nvSpPr>
            <p:cNvPr id="10" name="Rectangle 621"/>
            <p:cNvSpPr>
              <a:spLocks noChangeArrowheads="1"/>
            </p:cNvSpPr>
            <p:nvPr/>
          </p:nvSpPr>
          <p:spPr bwMode="auto">
            <a:xfrm>
              <a:off x="988" y="897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Rectangle 622"/>
            <p:cNvSpPr>
              <a:spLocks noChangeArrowheads="1"/>
            </p:cNvSpPr>
            <p:nvPr/>
          </p:nvSpPr>
          <p:spPr bwMode="auto">
            <a:xfrm>
              <a:off x="988" y="897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Rectangle 623"/>
            <p:cNvSpPr>
              <a:spLocks noChangeArrowheads="1"/>
            </p:cNvSpPr>
            <p:nvPr/>
          </p:nvSpPr>
          <p:spPr bwMode="auto">
            <a:xfrm>
              <a:off x="988" y="978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Rectangle 624"/>
            <p:cNvSpPr>
              <a:spLocks noChangeArrowheads="1"/>
            </p:cNvSpPr>
            <p:nvPr/>
          </p:nvSpPr>
          <p:spPr bwMode="auto">
            <a:xfrm>
              <a:off x="988" y="978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Rectangle 625"/>
            <p:cNvSpPr>
              <a:spLocks noChangeArrowheads="1"/>
            </p:cNvSpPr>
            <p:nvPr/>
          </p:nvSpPr>
          <p:spPr bwMode="auto">
            <a:xfrm>
              <a:off x="988" y="1059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626"/>
            <p:cNvSpPr>
              <a:spLocks noChangeArrowheads="1"/>
            </p:cNvSpPr>
            <p:nvPr/>
          </p:nvSpPr>
          <p:spPr bwMode="auto">
            <a:xfrm>
              <a:off x="988" y="1059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Rectangle 627"/>
            <p:cNvSpPr>
              <a:spLocks noChangeArrowheads="1"/>
            </p:cNvSpPr>
            <p:nvPr/>
          </p:nvSpPr>
          <p:spPr bwMode="auto">
            <a:xfrm>
              <a:off x="988" y="1141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Rectangle 628"/>
            <p:cNvSpPr>
              <a:spLocks noChangeArrowheads="1"/>
            </p:cNvSpPr>
            <p:nvPr/>
          </p:nvSpPr>
          <p:spPr bwMode="auto">
            <a:xfrm>
              <a:off x="988" y="1141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Rectangle 629"/>
            <p:cNvSpPr>
              <a:spLocks noChangeArrowheads="1"/>
            </p:cNvSpPr>
            <p:nvPr/>
          </p:nvSpPr>
          <p:spPr bwMode="auto">
            <a:xfrm>
              <a:off x="988" y="1221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Rectangle 630"/>
            <p:cNvSpPr>
              <a:spLocks noChangeArrowheads="1"/>
            </p:cNvSpPr>
            <p:nvPr/>
          </p:nvSpPr>
          <p:spPr bwMode="auto">
            <a:xfrm>
              <a:off x="988" y="1221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Rectangle 631"/>
            <p:cNvSpPr>
              <a:spLocks noChangeArrowheads="1"/>
            </p:cNvSpPr>
            <p:nvPr/>
          </p:nvSpPr>
          <p:spPr bwMode="auto">
            <a:xfrm>
              <a:off x="988" y="1302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Rectangle 632"/>
            <p:cNvSpPr>
              <a:spLocks noChangeArrowheads="1"/>
            </p:cNvSpPr>
            <p:nvPr/>
          </p:nvSpPr>
          <p:spPr bwMode="auto">
            <a:xfrm>
              <a:off x="988" y="1302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Rectangle 633"/>
            <p:cNvSpPr>
              <a:spLocks noChangeArrowheads="1"/>
            </p:cNvSpPr>
            <p:nvPr/>
          </p:nvSpPr>
          <p:spPr bwMode="auto">
            <a:xfrm>
              <a:off x="988" y="1383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Rectangle 634"/>
            <p:cNvSpPr>
              <a:spLocks noChangeArrowheads="1"/>
            </p:cNvSpPr>
            <p:nvPr/>
          </p:nvSpPr>
          <p:spPr bwMode="auto">
            <a:xfrm>
              <a:off x="988" y="1383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Rectangle 635"/>
            <p:cNvSpPr>
              <a:spLocks noChangeArrowheads="1"/>
            </p:cNvSpPr>
            <p:nvPr/>
          </p:nvSpPr>
          <p:spPr bwMode="auto">
            <a:xfrm>
              <a:off x="988" y="1464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Rectangle 636"/>
            <p:cNvSpPr>
              <a:spLocks noChangeArrowheads="1"/>
            </p:cNvSpPr>
            <p:nvPr/>
          </p:nvSpPr>
          <p:spPr bwMode="auto">
            <a:xfrm>
              <a:off x="988" y="1464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Rectangle 637"/>
            <p:cNvSpPr>
              <a:spLocks noChangeArrowheads="1"/>
            </p:cNvSpPr>
            <p:nvPr/>
          </p:nvSpPr>
          <p:spPr bwMode="auto">
            <a:xfrm>
              <a:off x="988" y="1545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Rectangle 638"/>
            <p:cNvSpPr>
              <a:spLocks noChangeArrowheads="1"/>
            </p:cNvSpPr>
            <p:nvPr/>
          </p:nvSpPr>
          <p:spPr bwMode="auto">
            <a:xfrm>
              <a:off x="988" y="1545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Rectangle 639"/>
            <p:cNvSpPr>
              <a:spLocks noChangeArrowheads="1"/>
            </p:cNvSpPr>
            <p:nvPr/>
          </p:nvSpPr>
          <p:spPr bwMode="auto">
            <a:xfrm>
              <a:off x="988" y="1626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Rectangle 640"/>
            <p:cNvSpPr>
              <a:spLocks noChangeArrowheads="1"/>
            </p:cNvSpPr>
            <p:nvPr/>
          </p:nvSpPr>
          <p:spPr bwMode="auto">
            <a:xfrm>
              <a:off x="988" y="1626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Rectangle 641"/>
            <p:cNvSpPr>
              <a:spLocks noChangeArrowheads="1"/>
            </p:cNvSpPr>
            <p:nvPr/>
          </p:nvSpPr>
          <p:spPr bwMode="auto">
            <a:xfrm>
              <a:off x="988" y="1706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Rectangle 642"/>
            <p:cNvSpPr>
              <a:spLocks noChangeArrowheads="1"/>
            </p:cNvSpPr>
            <p:nvPr/>
          </p:nvSpPr>
          <p:spPr bwMode="auto">
            <a:xfrm>
              <a:off x="988" y="1706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Rectangle 643"/>
            <p:cNvSpPr>
              <a:spLocks noChangeArrowheads="1"/>
            </p:cNvSpPr>
            <p:nvPr/>
          </p:nvSpPr>
          <p:spPr bwMode="auto">
            <a:xfrm>
              <a:off x="1077" y="897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Rectangle 644"/>
            <p:cNvSpPr>
              <a:spLocks noChangeArrowheads="1"/>
            </p:cNvSpPr>
            <p:nvPr/>
          </p:nvSpPr>
          <p:spPr bwMode="auto">
            <a:xfrm>
              <a:off x="1077" y="897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Rectangle 645"/>
            <p:cNvSpPr>
              <a:spLocks noChangeArrowheads="1"/>
            </p:cNvSpPr>
            <p:nvPr/>
          </p:nvSpPr>
          <p:spPr bwMode="auto">
            <a:xfrm>
              <a:off x="1077" y="978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Rectangle 646"/>
            <p:cNvSpPr>
              <a:spLocks noChangeArrowheads="1"/>
            </p:cNvSpPr>
            <p:nvPr/>
          </p:nvSpPr>
          <p:spPr bwMode="auto">
            <a:xfrm>
              <a:off x="1077" y="978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Rectangle 647"/>
            <p:cNvSpPr>
              <a:spLocks noChangeArrowheads="1"/>
            </p:cNvSpPr>
            <p:nvPr/>
          </p:nvSpPr>
          <p:spPr bwMode="auto">
            <a:xfrm>
              <a:off x="1077" y="1059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Rectangle 648"/>
            <p:cNvSpPr>
              <a:spLocks noChangeArrowheads="1"/>
            </p:cNvSpPr>
            <p:nvPr/>
          </p:nvSpPr>
          <p:spPr bwMode="auto">
            <a:xfrm>
              <a:off x="1077" y="1059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Rectangle 649"/>
            <p:cNvSpPr>
              <a:spLocks noChangeArrowheads="1"/>
            </p:cNvSpPr>
            <p:nvPr/>
          </p:nvSpPr>
          <p:spPr bwMode="auto">
            <a:xfrm>
              <a:off x="1077" y="1141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Rectangle 650"/>
            <p:cNvSpPr>
              <a:spLocks noChangeArrowheads="1"/>
            </p:cNvSpPr>
            <p:nvPr/>
          </p:nvSpPr>
          <p:spPr bwMode="auto">
            <a:xfrm>
              <a:off x="1077" y="1141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651"/>
            <p:cNvSpPr>
              <a:spLocks noChangeArrowheads="1"/>
            </p:cNvSpPr>
            <p:nvPr/>
          </p:nvSpPr>
          <p:spPr bwMode="auto">
            <a:xfrm>
              <a:off x="1077" y="1221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Rectangle 652"/>
            <p:cNvSpPr>
              <a:spLocks noChangeArrowheads="1"/>
            </p:cNvSpPr>
            <p:nvPr/>
          </p:nvSpPr>
          <p:spPr bwMode="auto">
            <a:xfrm>
              <a:off x="1077" y="1221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Rectangle 653"/>
            <p:cNvSpPr>
              <a:spLocks noChangeArrowheads="1"/>
            </p:cNvSpPr>
            <p:nvPr/>
          </p:nvSpPr>
          <p:spPr bwMode="auto">
            <a:xfrm>
              <a:off x="1077" y="1302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Rectangle 654"/>
            <p:cNvSpPr>
              <a:spLocks noChangeArrowheads="1"/>
            </p:cNvSpPr>
            <p:nvPr/>
          </p:nvSpPr>
          <p:spPr bwMode="auto">
            <a:xfrm>
              <a:off x="1077" y="1302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Rectangle 655"/>
            <p:cNvSpPr>
              <a:spLocks noChangeArrowheads="1"/>
            </p:cNvSpPr>
            <p:nvPr/>
          </p:nvSpPr>
          <p:spPr bwMode="auto">
            <a:xfrm>
              <a:off x="1077" y="1383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Rectangle 656"/>
            <p:cNvSpPr>
              <a:spLocks noChangeArrowheads="1"/>
            </p:cNvSpPr>
            <p:nvPr/>
          </p:nvSpPr>
          <p:spPr bwMode="auto">
            <a:xfrm>
              <a:off x="1077" y="1383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Rectangle 657"/>
            <p:cNvSpPr>
              <a:spLocks noChangeArrowheads="1"/>
            </p:cNvSpPr>
            <p:nvPr/>
          </p:nvSpPr>
          <p:spPr bwMode="auto">
            <a:xfrm>
              <a:off x="1077" y="1464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Rectangle 658"/>
            <p:cNvSpPr>
              <a:spLocks noChangeArrowheads="1"/>
            </p:cNvSpPr>
            <p:nvPr/>
          </p:nvSpPr>
          <p:spPr bwMode="auto">
            <a:xfrm>
              <a:off x="1077" y="1464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Rectangle 659"/>
            <p:cNvSpPr>
              <a:spLocks noChangeArrowheads="1"/>
            </p:cNvSpPr>
            <p:nvPr/>
          </p:nvSpPr>
          <p:spPr bwMode="auto">
            <a:xfrm>
              <a:off x="1077" y="1545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Rectangle 660"/>
            <p:cNvSpPr>
              <a:spLocks noChangeArrowheads="1"/>
            </p:cNvSpPr>
            <p:nvPr/>
          </p:nvSpPr>
          <p:spPr bwMode="auto">
            <a:xfrm>
              <a:off x="1077" y="1545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Rectangle 661"/>
            <p:cNvSpPr>
              <a:spLocks noChangeArrowheads="1"/>
            </p:cNvSpPr>
            <p:nvPr/>
          </p:nvSpPr>
          <p:spPr bwMode="auto">
            <a:xfrm>
              <a:off x="1077" y="1626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Rectangle 662"/>
            <p:cNvSpPr>
              <a:spLocks noChangeArrowheads="1"/>
            </p:cNvSpPr>
            <p:nvPr/>
          </p:nvSpPr>
          <p:spPr bwMode="auto">
            <a:xfrm>
              <a:off x="1077" y="1626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Rectangle 663"/>
            <p:cNvSpPr>
              <a:spLocks noChangeArrowheads="1"/>
            </p:cNvSpPr>
            <p:nvPr/>
          </p:nvSpPr>
          <p:spPr bwMode="auto">
            <a:xfrm>
              <a:off x="1077" y="1706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Rectangle 664"/>
            <p:cNvSpPr>
              <a:spLocks noChangeArrowheads="1"/>
            </p:cNvSpPr>
            <p:nvPr/>
          </p:nvSpPr>
          <p:spPr bwMode="auto">
            <a:xfrm>
              <a:off x="1077" y="1706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Rectangle 665"/>
            <p:cNvSpPr>
              <a:spLocks noChangeArrowheads="1"/>
            </p:cNvSpPr>
            <p:nvPr/>
          </p:nvSpPr>
          <p:spPr bwMode="auto">
            <a:xfrm>
              <a:off x="1158" y="897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Rectangle 666"/>
            <p:cNvSpPr>
              <a:spLocks noChangeArrowheads="1"/>
            </p:cNvSpPr>
            <p:nvPr/>
          </p:nvSpPr>
          <p:spPr bwMode="auto">
            <a:xfrm>
              <a:off x="1158" y="897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Rectangle 667"/>
            <p:cNvSpPr>
              <a:spLocks noChangeArrowheads="1"/>
            </p:cNvSpPr>
            <p:nvPr/>
          </p:nvSpPr>
          <p:spPr bwMode="auto">
            <a:xfrm>
              <a:off x="1158" y="978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Rectangle 668"/>
            <p:cNvSpPr>
              <a:spLocks noChangeArrowheads="1"/>
            </p:cNvSpPr>
            <p:nvPr/>
          </p:nvSpPr>
          <p:spPr bwMode="auto">
            <a:xfrm>
              <a:off x="1158" y="978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Rectangle 669"/>
            <p:cNvSpPr>
              <a:spLocks noChangeArrowheads="1"/>
            </p:cNvSpPr>
            <p:nvPr/>
          </p:nvSpPr>
          <p:spPr bwMode="auto">
            <a:xfrm>
              <a:off x="1158" y="1059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Rectangle 670"/>
            <p:cNvSpPr>
              <a:spLocks noChangeArrowheads="1"/>
            </p:cNvSpPr>
            <p:nvPr/>
          </p:nvSpPr>
          <p:spPr bwMode="auto">
            <a:xfrm>
              <a:off x="1158" y="1059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Rectangle 671"/>
            <p:cNvSpPr>
              <a:spLocks noChangeArrowheads="1"/>
            </p:cNvSpPr>
            <p:nvPr/>
          </p:nvSpPr>
          <p:spPr bwMode="auto">
            <a:xfrm>
              <a:off x="1158" y="1141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Rectangle 672"/>
            <p:cNvSpPr>
              <a:spLocks noChangeArrowheads="1"/>
            </p:cNvSpPr>
            <p:nvPr/>
          </p:nvSpPr>
          <p:spPr bwMode="auto">
            <a:xfrm>
              <a:off x="1158" y="1141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Rectangle 673"/>
            <p:cNvSpPr>
              <a:spLocks noChangeArrowheads="1"/>
            </p:cNvSpPr>
            <p:nvPr/>
          </p:nvSpPr>
          <p:spPr bwMode="auto">
            <a:xfrm>
              <a:off x="1158" y="1221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Rectangle 674"/>
            <p:cNvSpPr>
              <a:spLocks noChangeArrowheads="1"/>
            </p:cNvSpPr>
            <p:nvPr/>
          </p:nvSpPr>
          <p:spPr bwMode="auto">
            <a:xfrm>
              <a:off x="1158" y="1221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Rectangle 675"/>
            <p:cNvSpPr>
              <a:spLocks noChangeArrowheads="1"/>
            </p:cNvSpPr>
            <p:nvPr/>
          </p:nvSpPr>
          <p:spPr bwMode="auto">
            <a:xfrm>
              <a:off x="1158" y="1302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Rectangle 676"/>
            <p:cNvSpPr>
              <a:spLocks noChangeArrowheads="1"/>
            </p:cNvSpPr>
            <p:nvPr/>
          </p:nvSpPr>
          <p:spPr bwMode="auto">
            <a:xfrm>
              <a:off x="1158" y="1302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Rectangle 677"/>
            <p:cNvSpPr>
              <a:spLocks noChangeArrowheads="1"/>
            </p:cNvSpPr>
            <p:nvPr/>
          </p:nvSpPr>
          <p:spPr bwMode="auto">
            <a:xfrm>
              <a:off x="1158" y="1383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Rectangle 678"/>
            <p:cNvSpPr>
              <a:spLocks noChangeArrowheads="1"/>
            </p:cNvSpPr>
            <p:nvPr/>
          </p:nvSpPr>
          <p:spPr bwMode="auto">
            <a:xfrm>
              <a:off x="1158" y="1383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Rectangle 679"/>
            <p:cNvSpPr>
              <a:spLocks noChangeArrowheads="1"/>
            </p:cNvSpPr>
            <p:nvPr/>
          </p:nvSpPr>
          <p:spPr bwMode="auto">
            <a:xfrm>
              <a:off x="1158" y="1464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Rectangle 680"/>
            <p:cNvSpPr>
              <a:spLocks noChangeArrowheads="1"/>
            </p:cNvSpPr>
            <p:nvPr/>
          </p:nvSpPr>
          <p:spPr bwMode="auto">
            <a:xfrm>
              <a:off x="1158" y="1464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Rectangle 681"/>
            <p:cNvSpPr>
              <a:spLocks noChangeArrowheads="1"/>
            </p:cNvSpPr>
            <p:nvPr/>
          </p:nvSpPr>
          <p:spPr bwMode="auto">
            <a:xfrm>
              <a:off x="1158" y="1545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Rectangle 682"/>
            <p:cNvSpPr>
              <a:spLocks noChangeArrowheads="1"/>
            </p:cNvSpPr>
            <p:nvPr/>
          </p:nvSpPr>
          <p:spPr bwMode="auto">
            <a:xfrm>
              <a:off x="1158" y="1545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Rectangle 683"/>
            <p:cNvSpPr>
              <a:spLocks noChangeArrowheads="1"/>
            </p:cNvSpPr>
            <p:nvPr/>
          </p:nvSpPr>
          <p:spPr bwMode="auto">
            <a:xfrm>
              <a:off x="1158" y="1626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Rectangle 684"/>
            <p:cNvSpPr>
              <a:spLocks noChangeArrowheads="1"/>
            </p:cNvSpPr>
            <p:nvPr/>
          </p:nvSpPr>
          <p:spPr bwMode="auto">
            <a:xfrm>
              <a:off x="1158" y="1626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Rectangle 685"/>
            <p:cNvSpPr>
              <a:spLocks noChangeArrowheads="1"/>
            </p:cNvSpPr>
            <p:nvPr/>
          </p:nvSpPr>
          <p:spPr bwMode="auto">
            <a:xfrm>
              <a:off x="1158" y="1706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Rectangle 686"/>
            <p:cNvSpPr>
              <a:spLocks noChangeArrowheads="1"/>
            </p:cNvSpPr>
            <p:nvPr/>
          </p:nvSpPr>
          <p:spPr bwMode="auto">
            <a:xfrm>
              <a:off x="1158" y="1706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Rectangle 687"/>
            <p:cNvSpPr>
              <a:spLocks noChangeArrowheads="1"/>
            </p:cNvSpPr>
            <p:nvPr/>
          </p:nvSpPr>
          <p:spPr bwMode="auto">
            <a:xfrm>
              <a:off x="1239" y="897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Rectangle 688"/>
            <p:cNvSpPr>
              <a:spLocks noChangeArrowheads="1"/>
            </p:cNvSpPr>
            <p:nvPr/>
          </p:nvSpPr>
          <p:spPr bwMode="auto">
            <a:xfrm>
              <a:off x="1239" y="897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Rectangle 689"/>
            <p:cNvSpPr>
              <a:spLocks noChangeArrowheads="1"/>
            </p:cNvSpPr>
            <p:nvPr/>
          </p:nvSpPr>
          <p:spPr bwMode="auto">
            <a:xfrm>
              <a:off x="1239" y="978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Rectangle 690"/>
            <p:cNvSpPr>
              <a:spLocks noChangeArrowheads="1"/>
            </p:cNvSpPr>
            <p:nvPr/>
          </p:nvSpPr>
          <p:spPr bwMode="auto">
            <a:xfrm>
              <a:off x="1239" y="978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Rectangle 691"/>
            <p:cNvSpPr>
              <a:spLocks noChangeArrowheads="1"/>
            </p:cNvSpPr>
            <p:nvPr/>
          </p:nvSpPr>
          <p:spPr bwMode="auto">
            <a:xfrm>
              <a:off x="1239" y="1059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Rectangle 692"/>
            <p:cNvSpPr>
              <a:spLocks noChangeArrowheads="1"/>
            </p:cNvSpPr>
            <p:nvPr/>
          </p:nvSpPr>
          <p:spPr bwMode="auto">
            <a:xfrm>
              <a:off x="1239" y="1059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Rectangle 693"/>
            <p:cNvSpPr>
              <a:spLocks noChangeArrowheads="1"/>
            </p:cNvSpPr>
            <p:nvPr/>
          </p:nvSpPr>
          <p:spPr bwMode="auto">
            <a:xfrm>
              <a:off x="1239" y="1141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Rectangle 694"/>
            <p:cNvSpPr>
              <a:spLocks noChangeArrowheads="1"/>
            </p:cNvSpPr>
            <p:nvPr/>
          </p:nvSpPr>
          <p:spPr bwMode="auto">
            <a:xfrm>
              <a:off x="1239" y="1141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Rectangle 695"/>
            <p:cNvSpPr>
              <a:spLocks noChangeArrowheads="1"/>
            </p:cNvSpPr>
            <p:nvPr/>
          </p:nvSpPr>
          <p:spPr bwMode="auto">
            <a:xfrm>
              <a:off x="1239" y="1221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Rectangle 696"/>
            <p:cNvSpPr>
              <a:spLocks noChangeArrowheads="1"/>
            </p:cNvSpPr>
            <p:nvPr/>
          </p:nvSpPr>
          <p:spPr bwMode="auto">
            <a:xfrm>
              <a:off x="1239" y="1221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Rectangle 697"/>
            <p:cNvSpPr>
              <a:spLocks noChangeArrowheads="1"/>
            </p:cNvSpPr>
            <p:nvPr/>
          </p:nvSpPr>
          <p:spPr bwMode="auto">
            <a:xfrm>
              <a:off x="1239" y="1302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Rectangle 698"/>
            <p:cNvSpPr>
              <a:spLocks noChangeArrowheads="1"/>
            </p:cNvSpPr>
            <p:nvPr/>
          </p:nvSpPr>
          <p:spPr bwMode="auto">
            <a:xfrm>
              <a:off x="1239" y="1302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Rectangle 699"/>
            <p:cNvSpPr>
              <a:spLocks noChangeArrowheads="1"/>
            </p:cNvSpPr>
            <p:nvPr/>
          </p:nvSpPr>
          <p:spPr bwMode="auto">
            <a:xfrm>
              <a:off x="1239" y="1383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Rectangle 700"/>
            <p:cNvSpPr>
              <a:spLocks noChangeArrowheads="1"/>
            </p:cNvSpPr>
            <p:nvPr/>
          </p:nvSpPr>
          <p:spPr bwMode="auto">
            <a:xfrm>
              <a:off x="1239" y="1383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Rectangle 701"/>
            <p:cNvSpPr>
              <a:spLocks noChangeArrowheads="1"/>
            </p:cNvSpPr>
            <p:nvPr/>
          </p:nvSpPr>
          <p:spPr bwMode="auto">
            <a:xfrm>
              <a:off x="1239" y="1464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Rectangle 702"/>
            <p:cNvSpPr>
              <a:spLocks noChangeArrowheads="1"/>
            </p:cNvSpPr>
            <p:nvPr/>
          </p:nvSpPr>
          <p:spPr bwMode="auto">
            <a:xfrm>
              <a:off x="1239" y="1464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Rectangle 703"/>
            <p:cNvSpPr>
              <a:spLocks noChangeArrowheads="1"/>
            </p:cNvSpPr>
            <p:nvPr/>
          </p:nvSpPr>
          <p:spPr bwMode="auto">
            <a:xfrm>
              <a:off x="1239" y="1545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Rectangle 704"/>
            <p:cNvSpPr>
              <a:spLocks noChangeArrowheads="1"/>
            </p:cNvSpPr>
            <p:nvPr/>
          </p:nvSpPr>
          <p:spPr bwMode="auto">
            <a:xfrm>
              <a:off x="1239" y="1545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Rectangle 705"/>
            <p:cNvSpPr>
              <a:spLocks noChangeArrowheads="1"/>
            </p:cNvSpPr>
            <p:nvPr/>
          </p:nvSpPr>
          <p:spPr bwMode="auto">
            <a:xfrm>
              <a:off x="1239" y="1626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Rectangle 706"/>
            <p:cNvSpPr>
              <a:spLocks noChangeArrowheads="1"/>
            </p:cNvSpPr>
            <p:nvPr/>
          </p:nvSpPr>
          <p:spPr bwMode="auto">
            <a:xfrm>
              <a:off x="1239" y="1626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Rectangle 707"/>
            <p:cNvSpPr>
              <a:spLocks noChangeArrowheads="1"/>
            </p:cNvSpPr>
            <p:nvPr/>
          </p:nvSpPr>
          <p:spPr bwMode="auto">
            <a:xfrm>
              <a:off x="1239" y="1706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Rectangle 708"/>
            <p:cNvSpPr>
              <a:spLocks noChangeArrowheads="1"/>
            </p:cNvSpPr>
            <p:nvPr/>
          </p:nvSpPr>
          <p:spPr bwMode="auto">
            <a:xfrm>
              <a:off x="1239" y="1706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Rectangle 709"/>
            <p:cNvSpPr>
              <a:spLocks noChangeArrowheads="1"/>
            </p:cNvSpPr>
            <p:nvPr/>
          </p:nvSpPr>
          <p:spPr bwMode="auto">
            <a:xfrm>
              <a:off x="1328" y="897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Rectangle 710"/>
            <p:cNvSpPr>
              <a:spLocks noChangeArrowheads="1"/>
            </p:cNvSpPr>
            <p:nvPr/>
          </p:nvSpPr>
          <p:spPr bwMode="auto">
            <a:xfrm>
              <a:off x="1328" y="897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Rectangle 711"/>
            <p:cNvSpPr>
              <a:spLocks noChangeArrowheads="1"/>
            </p:cNvSpPr>
            <p:nvPr/>
          </p:nvSpPr>
          <p:spPr bwMode="auto">
            <a:xfrm>
              <a:off x="1328" y="978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Rectangle 712"/>
            <p:cNvSpPr>
              <a:spLocks noChangeArrowheads="1"/>
            </p:cNvSpPr>
            <p:nvPr/>
          </p:nvSpPr>
          <p:spPr bwMode="auto">
            <a:xfrm>
              <a:off x="1328" y="978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Rectangle 713"/>
            <p:cNvSpPr>
              <a:spLocks noChangeArrowheads="1"/>
            </p:cNvSpPr>
            <p:nvPr/>
          </p:nvSpPr>
          <p:spPr bwMode="auto">
            <a:xfrm>
              <a:off x="1328" y="1059"/>
              <a:ext cx="88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Rectangle 714"/>
            <p:cNvSpPr>
              <a:spLocks noChangeArrowheads="1"/>
            </p:cNvSpPr>
            <p:nvPr/>
          </p:nvSpPr>
          <p:spPr bwMode="auto">
            <a:xfrm>
              <a:off x="1328" y="1059"/>
              <a:ext cx="88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Rectangle 715"/>
            <p:cNvSpPr>
              <a:spLocks noChangeArrowheads="1"/>
            </p:cNvSpPr>
            <p:nvPr/>
          </p:nvSpPr>
          <p:spPr bwMode="auto">
            <a:xfrm>
              <a:off x="1328" y="1141"/>
              <a:ext cx="88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Rectangle 716"/>
            <p:cNvSpPr>
              <a:spLocks noChangeArrowheads="1"/>
            </p:cNvSpPr>
            <p:nvPr/>
          </p:nvSpPr>
          <p:spPr bwMode="auto">
            <a:xfrm>
              <a:off x="1328" y="1141"/>
              <a:ext cx="88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Rectangle 717"/>
            <p:cNvSpPr>
              <a:spLocks noChangeArrowheads="1"/>
            </p:cNvSpPr>
            <p:nvPr/>
          </p:nvSpPr>
          <p:spPr bwMode="auto">
            <a:xfrm>
              <a:off x="1328" y="1221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Rectangle 718"/>
            <p:cNvSpPr>
              <a:spLocks noChangeArrowheads="1"/>
            </p:cNvSpPr>
            <p:nvPr/>
          </p:nvSpPr>
          <p:spPr bwMode="auto">
            <a:xfrm>
              <a:off x="1328" y="1221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Rectangle 719"/>
            <p:cNvSpPr>
              <a:spLocks noChangeArrowheads="1"/>
            </p:cNvSpPr>
            <p:nvPr/>
          </p:nvSpPr>
          <p:spPr bwMode="auto">
            <a:xfrm>
              <a:off x="1328" y="1302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Rectangle 720"/>
            <p:cNvSpPr>
              <a:spLocks noChangeArrowheads="1"/>
            </p:cNvSpPr>
            <p:nvPr/>
          </p:nvSpPr>
          <p:spPr bwMode="auto">
            <a:xfrm>
              <a:off x="1328" y="1302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Rectangle 721"/>
            <p:cNvSpPr>
              <a:spLocks noChangeArrowheads="1"/>
            </p:cNvSpPr>
            <p:nvPr/>
          </p:nvSpPr>
          <p:spPr bwMode="auto">
            <a:xfrm>
              <a:off x="1328" y="1383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Rectangle 722"/>
            <p:cNvSpPr>
              <a:spLocks noChangeArrowheads="1"/>
            </p:cNvSpPr>
            <p:nvPr/>
          </p:nvSpPr>
          <p:spPr bwMode="auto">
            <a:xfrm>
              <a:off x="1328" y="1383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Rectangle 723"/>
            <p:cNvSpPr>
              <a:spLocks noChangeArrowheads="1"/>
            </p:cNvSpPr>
            <p:nvPr/>
          </p:nvSpPr>
          <p:spPr bwMode="auto">
            <a:xfrm>
              <a:off x="1328" y="1464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Rectangle 724"/>
            <p:cNvSpPr>
              <a:spLocks noChangeArrowheads="1"/>
            </p:cNvSpPr>
            <p:nvPr/>
          </p:nvSpPr>
          <p:spPr bwMode="auto">
            <a:xfrm>
              <a:off x="1328" y="1464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Rectangle 725"/>
            <p:cNvSpPr>
              <a:spLocks noChangeArrowheads="1"/>
            </p:cNvSpPr>
            <p:nvPr/>
          </p:nvSpPr>
          <p:spPr bwMode="auto">
            <a:xfrm>
              <a:off x="1328" y="1545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Rectangle 726"/>
            <p:cNvSpPr>
              <a:spLocks noChangeArrowheads="1"/>
            </p:cNvSpPr>
            <p:nvPr/>
          </p:nvSpPr>
          <p:spPr bwMode="auto">
            <a:xfrm>
              <a:off x="1328" y="1545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Rectangle 727"/>
            <p:cNvSpPr>
              <a:spLocks noChangeArrowheads="1"/>
            </p:cNvSpPr>
            <p:nvPr/>
          </p:nvSpPr>
          <p:spPr bwMode="auto">
            <a:xfrm>
              <a:off x="1328" y="1626"/>
              <a:ext cx="88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Rectangle 728"/>
            <p:cNvSpPr>
              <a:spLocks noChangeArrowheads="1"/>
            </p:cNvSpPr>
            <p:nvPr/>
          </p:nvSpPr>
          <p:spPr bwMode="auto">
            <a:xfrm>
              <a:off x="1328" y="1626"/>
              <a:ext cx="88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Rectangle 729"/>
            <p:cNvSpPr>
              <a:spLocks noChangeArrowheads="1"/>
            </p:cNvSpPr>
            <p:nvPr/>
          </p:nvSpPr>
          <p:spPr bwMode="auto">
            <a:xfrm>
              <a:off x="1328" y="1706"/>
              <a:ext cx="88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Rectangle 730"/>
            <p:cNvSpPr>
              <a:spLocks noChangeArrowheads="1"/>
            </p:cNvSpPr>
            <p:nvPr/>
          </p:nvSpPr>
          <p:spPr bwMode="auto">
            <a:xfrm>
              <a:off x="1328" y="1706"/>
              <a:ext cx="88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Rectangle 731"/>
            <p:cNvSpPr>
              <a:spLocks noChangeArrowheads="1"/>
            </p:cNvSpPr>
            <p:nvPr/>
          </p:nvSpPr>
          <p:spPr bwMode="auto">
            <a:xfrm>
              <a:off x="1408" y="897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Rectangle 732"/>
            <p:cNvSpPr>
              <a:spLocks noChangeArrowheads="1"/>
            </p:cNvSpPr>
            <p:nvPr/>
          </p:nvSpPr>
          <p:spPr bwMode="auto">
            <a:xfrm>
              <a:off x="1408" y="897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Rectangle 733"/>
            <p:cNvSpPr>
              <a:spLocks noChangeArrowheads="1"/>
            </p:cNvSpPr>
            <p:nvPr/>
          </p:nvSpPr>
          <p:spPr bwMode="auto">
            <a:xfrm>
              <a:off x="1408" y="978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Rectangle 734"/>
            <p:cNvSpPr>
              <a:spLocks noChangeArrowheads="1"/>
            </p:cNvSpPr>
            <p:nvPr/>
          </p:nvSpPr>
          <p:spPr bwMode="auto">
            <a:xfrm>
              <a:off x="1408" y="978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Rectangle 735"/>
            <p:cNvSpPr>
              <a:spLocks noChangeArrowheads="1"/>
            </p:cNvSpPr>
            <p:nvPr/>
          </p:nvSpPr>
          <p:spPr bwMode="auto">
            <a:xfrm>
              <a:off x="1408" y="1059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Rectangle 736"/>
            <p:cNvSpPr>
              <a:spLocks noChangeArrowheads="1"/>
            </p:cNvSpPr>
            <p:nvPr/>
          </p:nvSpPr>
          <p:spPr bwMode="auto">
            <a:xfrm>
              <a:off x="1408" y="1059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Rectangle 737"/>
            <p:cNvSpPr>
              <a:spLocks noChangeArrowheads="1"/>
            </p:cNvSpPr>
            <p:nvPr/>
          </p:nvSpPr>
          <p:spPr bwMode="auto">
            <a:xfrm>
              <a:off x="1408" y="1141"/>
              <a:ext cx="89" cy="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Rectangle 738"/>
            <p:cNvSpPr>
              <a:spLocks noChangeArrowheads="1"/>
            </p:cNvSpPr>
            <p:nvPr/>
          </p:nvSpPr>
          <p:spPr bwMode="auto">
            <a:xfrm>
              <a:off x="1408" y="1141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Rectangle 739"/>
            <p:cNvSpPr>
              <a:spLocks noChangeArrowheads="1"/>
            </p:cNvSpPr>
            <p:nvPr/>
          </p:nvSpPr>
          <p:spPr bwMode="auto">
            <a:xfrm>
              <a:off x="1408" y="1221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Rectangle 740"/>
            <p:cNvSpPr>
              <a:spLocks noChangeArrowheads="1"/>
            </p:cNvSpPr>
            <p:nvPr/>
          </p:nvSpPr>
          <p:spPr bwMode="auto">
            <a:xfrm>
              <a:off x="1408" y="1221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Rectangle 741"/>
            <p:cNvSpPr>
              <a:spLocks noChangeArrowheads="1"/>
            </p:cNvSpPr>
            <p:nvPr/>
          </p:nvSpPr>
          <p:spPr bwMode="auto">
            <a:xfrm>
              <a:off x="1408" y="1302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Rectangle 742"/>
            <p:cNvSpPr>
              <a:spLocks noChangeArrowheads="1"/>
            </p:cNvSpPr>
            <p:nvPr/>
          </p:nvSpPr>
          <p:spPr bwMode="auto">
            <a:xfrm>
              <a:off x="1408" y="1302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Rectangle 743"/>
            <p:cNvSpPr>
              <a:spLocks noChangeArrowheads="1"/>
            </p:cNvSpPr>
            <p:nvPr/>
          </p:nvSpPr>
          <p:spPr bwMode="auto">
            <a:xfrm>
              <a:off x="1408" y="1383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Rectangle 744"/>
            <p:cNvSpPr>
              <a:spLocks noChangeArrowheads="1"/>
            </p:cNvSpPr>
            <p:nvPr/>
          </p:nvSpPr>
          <p:spPr bwMode="auto">
            <a:xfrm>
              <a:off x="1408" y="1383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Rectangle 745"/>
            <p:cNvSpPr>
              <a:spLocks noChangeArrowheads="1"/>
            </p:cNvSpPr>
            <p:nvPr/>
          </p:nvSpPr>
          <p:spPr bwMode="auto">
            <a:xfrm>
              <a:off x="1408" y="1464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Rectangle 746"/>
            <p:cNvSpPr>
              <a:spLocks noChangeArrowheads="1"/>
            </p:cNvSpPr>
            <p:nvPr/>
          </p:nvSpPr>
          <p:spPr bwMode="auto">
            <a:xfrm>
              <a:off x="1408" y="1464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Rectangle 747"/>
            <p:cNvSpPr>
              <a:spLocks noChangeArrowheads="1"/>
            </p:cNvSpPr>
            <p:nvPr/>
          </p:nvSpPr>
          <p:spPr bwMode="auto">
            <a:xfrm>
              <a:off x="1408" y="1545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Rectangle 748"/>
            <p:cNvSpPr>
              <a:spLocks noChangeArrowheads="1"/>
            </p:cNvSpPr>
            <p:nvPr/>
          </p:nvSpPr>
          <p:spPr bwMode="auto">
            <a:xfrm>
              <a:off x="1408" y="1545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Rectangle 749"/>
            <p:cNvSpPr>
              <a:spLocks noChangeArrowheads="1"/>
            </p:cNvSpPr>
            <p:nvPr/>
          </p:nvSpPr>
          <p:spPr bwMode="auto">
            <a:xfrm>
              <a:off x="1408" y="1626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Rectangle 750"/>
            <p:cNvSpPr>
              <a:spLocks noChangeArrowheads="1"/>
            </p:cNvSpPr>
            <p:nvPr/>
          </p:nvSpPr>
          <p:spPr bwMode="auto">
            <a:xfrm>
              <a:off x="1408" y="1626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Rectangle 751"/>
            <p:cNvSpPr>
              <a:spLocks noChangeArrowheads="1"/>
            </p:cNvSpPr>
            <p:nvPr/>
          </p:nvSpPr>
          <p:spPr bwMode="auto">
            <a:xfrm>
              <a:off x="1408" y="1706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Rectangle 752"/>
            <p:cNvSpPr>
              <a:spLocks noChangeArrowheads="1"/>
            </p:cNvSpPr>
            <p:nvPr/>
          </p:nvSpPr>
          <p:spPr bwMode="auto">
            <a:xfrm>
              <a:off x="1408" y="1706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Rectangle 753"/>
            <p:cNvSpPr>
              <a:spLocks noChangeArrowheads="1"/>
            </p:cNvSpPr>
            <p:nvPr/>
          </p:nvSpPr>
          <p:spPr bwMode="auto">
            <a:xfrm>
              <a:off x="1497" y="897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Rectangle 754"/>
            <p:cNvSpPr>
              <a:spLocks noChangeArrowheads="1"/>
            </p:cNvSpPr>
            <p:nvPr/>
          </p:nvSpPr>
          <p:spPr bwMode="auto">
            <a:xfrm>
              <a:off x="1497" y="897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Rectangle 755"/>
            <p:cNvSpPr>
              <a:spLocks noChangeArrowheads="1"/>
            </p:cNvSpPr>
            <p:nvPr/>
          </p:nvSpPr>
          <p:spPr bwMode="auto">
            <a:xfrm>
              <a:off x="1497" y="978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Rectangle 756"/>
            <p:cNvSpPr>
              <a:spLocks noChangeArrowheads="1"/>
            </p:cNvSpPr>
            <p:nvPr/>
          </p:nvSpPr>
          <p:spPr bwMode="auto">
            <a:xfrm>
              <a:off x="1497" y="978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Rectangle 757"/>
            <p:cNvSpPr>
              <a:spLocks noChangeArrowheads="1"/>
            </p:cNvSpPr>
            <p:nvPr/>
          </p:nvSpPr>
          <p:spPr bwMode="auto">
            <a:xfrm>
              <a:off x="1497" y="1059"/>
              <a:ext cx="88" cy="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Rectangle 758"/>
            <p:cNvSpPr>
              <a:spLocks noChangeArrowheads="1"/>
            </p:cNvSpPr>
            <p:nvPr/>
          </p:nvSpPr>
          <p:spPr bwMode="auto">
            <a:xfrm>
              <a:off x="1497" y="1059"/>
              <a:ext cx="88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Rectangle 759"/>
            <p:cNvSpPr>
              <a:spLocks noChangeArrowheads="1"/>
            </p:cNvSpPr>
            <p:nvPr/>
          </p:nvSpPr>
          <p:spPr bwMode="auto">
            <a:xfrm>
              <a:off x="1497" y="1141"/>
              <a:ext cx="88" cy="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Rectangle 760"/>
            <p:cNvSpPr>
              <a:spLocks noChangeArrowheads="1"/>
            </p:cNvSpPr>
            <p:nvPr/>
          </p:nvSpPr>
          <p:spPr bwMode="auto">
            <a:xfrm>
              <a:off x="1497" y="1141"/>
              <a:ext cx="88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Rectangle 761"/>
            <p:cNvSpPr>
              <a:spLocks noChangeArrowheads="1"/>
            </p:cNvSpPr>
            <p:nvPr/>
          </p:nvSpPr>
          <p:spPr bwMode="auto">
            <a:xfrm>
              <a:off x="1497" y="1221"/>
              <a:ext cx="88" cy="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Rectangle 762"/>
            <p:cNvSpPr>
              <a:spLocks noChangeArrowheads="1"/>
            </p:cNvSpPr>
            <p:nvPr/>
          </p:nvSpPr>
          <p:spPr bwMode="auto">
            <a:xfrm>
              <a:off x="1497" y="1221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Rectangle 763"/>
            <p:cNvSpPr>
              <a:spLocks noChangeArrowheads="1"/>
            </p:cNvSpPr>
            <p:nvPr/>
          </p:nvSpPr>
          <p:spPr bwMode="auto">
            <a:xfrm>
              <a:off x="1497" y="1302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Rectangle 764"/>
            <p:cNvSpPr>
              <a:spLocks noChangeArrowheads="1"/>
            </p:cNvSpPr>
            <p:nvPr/>
          </p:nvSpPr>
          <p:spPr bwMode="auto">
            <a:xfrm>
              <a:off x="1497" y="1302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Rectangle 765"/>
            <p:cNvSpPr>
              <a:spLocks noChangeArrowheads="1"/>
            </p:cNvSpPr>
            <p:nvPr/>
          </p:nvSpPr>
          <p:spPr bwMode="auto">
            <a:xfrm>
              <a:off x="1497" y="1383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Rectangle 766"/>
            <p:cNvSpPr>
              <a:spLocks noChangeArrowheads="1"/>
            </p:cNvSpPr>
            <p:nvPr/>
          </p:nvSpPr>
          <p:spPr bwMode="auto">
            <a:xfrm>
              <a:off x="1497" y="1383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Rectangle 767"/>
            <p:cNvSpPr>
              <a:spLocks noChangeArrowheads="1"/>
            </p:cNvSpPr>
            <p:nvPr/>
          </p:nvSpPr>
          <p:spPr bwMode="auto">
            <a:xfrm>
              <a:off x="1497" y="1464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Rectangle 768"/>
            <p:cNvSpPr>
              <a:spLocks noChangeArrowheads="1"/>
            </p:cNvSpPr>
            <p:nvPr/>
          </p:nvSpPr>
          <p:spPr bwMode="auto">
            <a:xfrm>
              <a:off x="1497" y="1464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Rectangle 769"/>
            <p:cNvSpPr>
              <a:spLocks noChangeArrowheads="1"/>
            </p:cNvSpPr>
            <p:nvPr/>
          </p:nvSpPr>
          <p:spPr bwMode="auto">
            <a:xfrm>
              <a:off x="1497" y="1545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Rectangle 770"/>
            <p:cNvSpPr>
              <a:spLocks noChangeArrowheads="1"/>
            </p:cNvSpPr>
            <p:nvPr/>
          </p:nvSpPr>
          <p:spPr bwMode="auto">
            <a:xfrm>
              <a:off x="1497" y="1545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Rectangle 771"/>
            <p:cNvSpPr>
              <a:spLocks noChangeArrowheads="1"/>
            </p:cNvSpPr>
            <p:nvPr/>
          </p:nvSpPr>
          <p:spPr bwMode="auto">
            <a:xfrm>
              <a:off x="1497" y="1626"/>
              <a:ext cx="88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Rectangle 772"/>
            <p:cNvSpPr>
              <a:spLocks noChangeArrowheads="1"/>
            </p:cNvSpPr>
            <p:nvPr/>
          </p:nvSpPr>
          <p:spPr bwMode="auto">
            <a:xfrm>
              <a:off x="1497" y="1626"/>
              <a:ext cx="88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Rectangle 773"/>
            <p:cNvSpPr>
              <a:spLocks noChangeArrowheads="1"/>
            </p:cNvSpPr>
            <p:nvPr/>
          </p:nvSpPr>
          <p:spPr bwMode="auto">
            <a:xfrm>
              <a:off x="1497" y="1706"/>
              <a:ext cx="88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Rectangle 774"/>
            <p:cNvSpPr>
              <a:spLocks noChangeArrowheads="1"/>
            </p:cNvSpPr>
            <p:nvPr/>
          </p:nvSpPr>
          <p:spPr bwMode="auto">
            <a:xfrm>
              <a:off x="1497" y="1706"/>
              <a:ext cx="88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Rectangle 775"/>
            <p:cNvSpPr>
              <a:spLocks noChangeArrowheads="1"/>
            </p:cNvSpPr>
            <p:nvPr/>
          </p:nvSpPr>
          <p:spPr bwMode="auto">
            <a:xfrm>
              <a:off x="1585" y="897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Rectangle 776"/>
            <p:cNvSpPr>
              <a:spLocks noChangeArrowheads="1"/>
            </p:cNvSpPr>
            <p:nvPr/>
          </p:nvSpPr>
          <p:spPr bwMode="auto">
            <a:xfrm>
              <a:off x="1585" y="897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Rectangle 777"/>
            <p:cNvSpPr>
              <a:spLocks noChangeArrowheads="1"/>
            </p:cNvSpPr>
            <p:nvPr/>
          </p:nvSpPr>
          <p:spPr bwMode="auto">
            <a:xfrm>
              <a:off x="1585" y="978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Rectangle 778"/>
            <p:cNvSpPr>
              <a:spLocks noChangeArrowheads="1"/>
            </p:cNvSpPr>
            <p:nvPr/>
          </p:nvSpPr>
          <p:spPr bwMode="auto">
            <a:xfrm>
              <a:off x="1585" y="978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Rectangle 779"/>
            <p:cNvSpPr>
              <a:spLocks noChangeArrowheads="1"/>
            </p:cNvSpPr>
            <p:nvPr/>
          </p:nvSpPr>
          <p:spPr bwMode="auto">
            <a:xfrm>
              <a:off x="1585" y="1059"/>
              <a:ext cx="88" cy="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Rectangle 780"/>
            <p:cNvSpPr>
              <a:spLocks noChangeArrowheads="1"/>
            </p:cNvSpPr>
            <p:nvPr/>
          </p:nvSpPr>
          <p:spPr bwMode="auto">
            <a:xfrm>
              <a:off x="1585" y="1059"/>
              <a:ext cx="88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Rectangle 781"/>
            <p:cNvSpPr>
              <a:spLocks noChangeArrowheads="1"/>
            </p:cNvSpPr>
            <p:nvPr/>
          </p:nvSpPr>
          <p:spPr bwMode="auto">
            <a:xfrm>
              <a:off x="1585" y="1141"/>
              <a:ext cx="88" cy="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Rectangle 782"/>
            <p:cNvSpPr>
              <a:spLocks noChangeArrowheads="1"/>
            </p:cNvSpPr>
            <p:nvPr/>
          </p:nvSpPr>
          <p:spPr bwMode="auto">
            <a:xfrm>
              <a:off x="1585" y="1141"/>
              <a:ext cx="88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Rectangle 783"/>
            <p:cNvSpPr>
              <a:spLocks noChangeArrowheads="1"/>
            </p:cNvSpPr>
            <p:nvPr/>
          </p:nvSpPr>
          <p:spPr bwMode="auto">
            <a:xfrm>
              <a:off x="1585" y="1221"/>
              <a:ext cx="88" cy="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Rectangle 784"/>
            <p:cNvSpPr>
              <a:spLocks noChangeArrowheads="1"/>
            </p:cNvSpPr>
            <p:nvPr/>
          </p:nvSpPr>
          <p:spPr bwMode="auto">
            <a:xfrm>
              <a:off x="1585" y="1221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Rectangle 785"/>
            <p:cNvSpPr>
              <a:spLocks noChangeArrowheads="1"/>
            </p:cNvSpPr>
            <p:nvPr/>
          </p:nvSpPr>
          <p:spPr bwMode="auto">
            <a:xfrm>
              <a:off x="1585" y="1302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Rectangle 786"/>
            <p:cNvSpPr>
              <a:spLocks noChangeArrowheads="1"/>
            </p:cNvSpPr>
            <p:nvPr/>
          </p:nvSpPr>
          <p:spPr bwMode="auto">
            <a:xfrm>
              <a:off x="1585" y="1302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Rectangle 787"/>
            <p:cNvSpPr>
              <a:spLocks noChangeArrowheads="1"/>
            </p:cNvSpPr>
            <p:nvPr/>
          </p:nvSpPr>
          <p:spPr bwMode="auto">
            <a:xfrm>
              <a:off x="1585" y="1383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Rectangle 788"/>
            <p:cNvSpPr>
              <a:spLocks noChangeArrowheads="1"/>
            </p:cNvSpPr>
            <p:nvPr/>
          </p:nvSpPr>
          <p:spPr bwMode="auto">
            <a:xfrm>
              <a:off x="1585" y="1383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Rectangle 789"/>
            <p:cNvSpPr>
              <a:spLocks noChangeArrowheads="1"/>
            </p:cNvSpPr>
            <p:nvPr/>
          </p:nvSpPr>
          <p:spPr bwMode="auto">
            <a:xfrm>
              <a:off x="1585" y="1464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Rectangle 790"/>
            <p:cNvSpPr>
              <a:spLocks noChangeArrowheads="1"/>
            </p:cNvSpPr>
            <p:nvPr/>
          </p:nvSpPr>
          <p:spPr bwMode="auto">
            <a:xfrm>
              <a:off x="1585" y="1464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Rectangle 791"/>
            <p:cNvSpPr>
              <a:spLocks noChangeArrowheads="1"/>
            </p:cNvSpPr>
            <p:nvPr/>
          </p:nvSpPr>
          <p:spPr bwMode="auto">
            <a:xfrm>
              <a:off x="1585" y="1545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Rectangle 792"/>
            <p:cNvSpPr>
              <a:spLocks noChangeArrowheads="1"/>
            </p:cNvSpPr>
            <p:nvPr/>
          </p:nvSpPr>
          <p:spPr bwMode="auto">
            <a:xfrm>
              <a:off x="1585" y="1545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Rectangle 793"/>
            <p:cNvSpPr>
              <a:spLocks noChangeArrowheads="1"/>
            </p:cNvSpPr>
            <p:nvPr/>
          </p:nvSpPr>
          <p:spPr bwMode="auto">
            <a:xfrm>
              <a:off x="1585" y="1626"/>
              <a:ext cx="88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Rectangle 794"/>
            <p:cNvSpPr>
              <a:spLocks noChangeArrowheads="1"/>
            </p:cNvSpPr>
            <p:nvPr/>
          </p:nvSpPr>
          <p:spPr bwMode="auto">
            <a:xfrm>
              <a:off x="1585" y="1626"/>
              <a:ext cx="88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Rectangle 795"/>
            <p:cNvSpPr>
              <a:spLocks noChangeArrowheads="1"/>
            </p:cNvSpPr>
            <p:nvPr/>
          </p:nvSpPr>
          <p:spPr bwMode="auto">
            <a:xfrm>
              <a:off x="1585" y="1706"/>
              <a:ext cx="88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Rectangle 796"/>
            <p:cNvSpPr>
              <a:spLocks noChangeArrowheads="1"/>
            </p:cNvSpPr>
            <p:nvPr/>
          </p:nvSpPr>
          <p:spPr bwMode="auto">
            <a:xfrm>
              <a:off x="1585" y="1706"/>
              <a:ext cx="88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Rectangle 797"/>
            <p:cNvSpPr>
              <a:spLocks noChangeArrowheads="1"/>
            </p:cNvSpPr>
            <p:nvPr/>
          </p:nvSpPr>
          <p:spPr bwMode="auto">
            <a:xfrm>
              <a:off x="1666" y="897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Rectangle 798"/>
            <p:cNvSpPr>
              <a:spLocks noChangeArrowheads="1"/>
            </p:cNvSpPr>
            <p:nvPr/>
          </p:nvSpPr>
          <p:spPr bwMode="auto">
            <a:xfrm>
              <a:off x="1666" y="897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Rectangle 799"/>
            <p:cNvSpPr>
              <a:spLocks noChangeArrowheads="1"/>
            </p:cNvSpPr>
            <p:nvPr/>
          </p:nvSpPr>
          <p:spPr bwMode="auto">
            <a:xfrm>
              <a:off x="1666" y="978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Rectangle 800"/>
            <p:cNvSpPr>
              <a:spLocks noChangeArrowheads="1"/>
            </p:cNvSpPr>
            <p:nvPr/>
          </p:nvSpPr>
          <p:spPr bwMode="auto">
            <a:xfrm>
              <a:off x="1666" y="978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Rectangle 801"/>
            <p:cNvSpPr>
              <a:spLocks noChangeArrowheads="1"/>
            </p:cNvSpPr>
            <p:nvPr/>
          </p:nvSpPr>
          <p:spPr bwMode="auto">
            <a:xfrm>
              <a:off x="1666" y="1059"/>
              <a:ext cx="88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Rectangle 802"/>
            <p:cNvSpPr>
              <a:spLocks noChangeArrowheads="1"/>
            </p:cNvSpPr>
            <p:nvPr/>
          </p:nvSpPr>
          <p:spPr bwMode="auto">
            <a:xfrm>
              <a:off x="1666" y="1059"/>
              <a:ext cx="88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Rectangle 803"/>
            <p:cNvSpPr>
              <a:spLocks noChangeArrowheads="1"/>
            </p:cNvSpPr>
            <p:nvPr/>
          </p:nvSpPr>
          <p:spPr bwMode="auto">
            <a:xfrm>
              <a:off x="1666" y="1141"/>
              <a:ext cx="88" cy="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Rectangle 804"/>
            <p:cNvSpPr>
              <a:spLocks noChangeArrowheads="1"/>
            </p:cNvSpPr>
            <p:nvPr/>
          </p:nvSpPr>
          <p:spPr bwMode="auto">
            <a:xfrm>
              <a:off x="1666" y="1141"/>
              <a:ext cx="88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Rectangle 805"/>
            <p:cNvSpPr>
              <a:spLocks noChangeArrowheads="1"/>
            </p:cNvSpPr>
            <p:nvPr/>
          </p:nvSpPr>
          <p:spPr bwMode="auto">
            <a:xfrm>
              <a:off x="1666" y="1221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Rectangle 806"/>
            <p:cNvSpPr>
              <a:spLocks noChangeArrowheads="1"/>
            </p:cNvSpPr>
            <p:nvPr/>
          </p:nvSpPr>
          <p:spPr bwMode="auto">
            <a:xfrm>
              <a:off x="1666" y="1221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" name="Rectangle 807"/>
            <p:cNvSpPr>
              <a:spLocks noChangeArrowheads="1"/>
            </p:cNvSpPr>
            <p:nvPr/>
          </p:nvSpPr>
          <p:spPr bwMode="auto">
            <a:xfrm>
              <a:off x="1666" y="1302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Rectangle 808"/>
            <p:cNvSpPr>
              <a:spLocks noChangeArrowheads="1"/>
            </p:cNvSpPr>
            <p:nvPr/>
          </p:nvSpPr>
          <p:spPr bwMode="auto">
            <a:xfrm>
              <a:off x="1666" y="1302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Rectangle 809"/>
            <p:cNvSpPr>
              <a:spLocks noChangeArrowheads="1"/>
            </p:cNvSpPr>
            <p:nvPr/>
          </p:nvSpPr>
          <p:spPr bwMode="auto">
            <a:xfrm>
              <a:off x="1666" y="1383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Rectangle 810"/>
            <p:cNvSpPr>
              <a:spLocks noChangeArrowheads="1"/>
            </p:cNvSpPr>
            <p:nvPr/>
          </p:nvSpPr>
          <p:spPr bwMode="auto">
            <a:xfrm>
              <a:off x="1666" y="1383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0" name="Rectangle 811"/>
            <p:cNvSpPr>
              <a:spLocks noChangeArrowheads="1"/>
            </p:cNvSpPr>
            <p:nvPr/>
          </p:nvSpPr>
          <p:spPr bwMode="auto">
            <a:xfrm>
              <a:off x="1666" y="1464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Rectangle 812"/>
            <p:cNvSpPr>
              <a:spLocks noChangeArrowheads="1"/>
            </p:cNvSpPr>
            <p:nvPr/>
          </p:nvSpPr>
          <p:spPr bwMode="auto">
            <a:xfrm>
              <a:off x="1666" y="1464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2" name="Rectangle 813"/>
            <p:cNvSpPr>
              <a:spLocks noChangeArrowheads="1"/>
            </p:cNvSpPr>
            <p:nvPr/>
          </p:nvSpPr>
          <p:spPr bwMode="auto">
            <a:xfrm>
              <a:off x="1666" y="1545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3" name="Rectangle 814"/>
            <p:cNvSpPr>
              <a:spLocks noChangeArrowheads="1"/>
            </p:cNvSpPr>
            <p:nvPr/>
          </p:nvSpPr>
          <p:spPr bwMode="auto">
            <a:xfrm>
              <a:off x="1666" y="1545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" name="Rectangle 815"/>
            <p:cNvSpPr>
              <a:spLocks noChangeArrowheads="1"/>
            </p:cNvSpPr>
            <p:nvPr/>
          </p:nvSpPr>
          <p:spPr bwMode="auto">
            <a:xfrm>
              <a:off x="1666" y="1626"/>
              <a:ext cx="88" cy="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Rectangle 816"/>
            <p:cNvSpPr>
              <a:spLocks noChangeArrowheads="1"/>
            </p:cNvSpPr>
            <p:nvPr/>
          </p:nvSpPr>
          <p:spPr bwMode="auto">
            <a:xfrm>
              <a:off x="1666" y="1626"/>
              <a:ext cx="88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Rectangle 817"/>
            <p:cNvSpPr>
              <a:spLocks noChangeArrowheads="1"/>
            </p:cNvSpPr>
            <p:nvPr/>
          </p:nvSpPr>
          <p:spPr bwMode="auto">
            <a:xfrm>
              <a:off x="1666" y="1706"/>
              <a:ext cx="88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" name="Rectangle 818"/>
            <p:cNvSpPr>
              <a:spLocks noChangeArrowheads="1"/>
            </p:cNvSpPr>
            <p:nvPr/>
          </p:nvSpPr>
          <p:spPr bwMode="auto">
            <a:xfrm>
              <a:off x="1666" y="1706"/>
              <a:ext cx="88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" name="Rectangle 819"/>
            <p:cNvSpPr>
              <a:spLocks noChangeArrowheads="1"/>
            </p:cNvSpPr>
            <p:nvPr/>
          </p:nvSpPr>
          <p:spPr bwMode="auto">
            <a:xfrm>
              <a:off x="1754" y="897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9" name="Rectangle 820"/>
            <p:cNvSpPr>
              <a:spLocks noChangeArrowheads="1"/>
            </p:cNvSpPr>
            <p:nvPr/>
          </p:nvSpPr>
          <p:spPr bwMode="auto">
            <a:xfrm>
              <a:off x="1754" y="897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" name="Rectangle 821"/>
            <p:cNvSpPr>
              <a:spLocks noChangeArrowheads="1"/>
            </p:cNvSpPr>
            <p:nvPr/>
          </p:nvSpPr>
          <p:spPr bwMode="auto">
            <a:xfrm>
              <a:off x="1754" y="978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" name="Rectangle 822"/>
            <p:cNvSpPr>
              <a:spLocks noChangeArrowheads="1"/>
            </p:cNvSpPr>
            <p:nvPr/>
          </p:nvSpPr>
          <p:spPr bwMode="auto">
            <a:xfrm>
              <a:off x="1754" y="978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" name="Rectangle 823"/>
            <p:cNvSpPr>
              <a:spLocks noChangeArrowheads="1"/>
            </p:cNvSpPr>
            <p:nvPr/>
          </p:nvSpPr>
          <p:spPr bwMode="auto">
            <a:xfrm>
              <a:off x="1754" y="1059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" name="Rectangle 824"/>
            <p:cNvSpPr>
              <a:spLocks noChangeArrowheads="1"/>
            </p:cNvSpPr>
            <p:nvPr/>
          </p:nvSpPr>
          <p:spPr bwMode="auto">
            <a:xfrm>
              <a:off x="1754" y="1059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" name="Rectangle 825"/>
            <p:cNvSpPr>
              <a:spLocks noChangeArrowheads="1"/>
            </p:cNvSpPr>
            <p:nvPr/>
          </p:nvSpPr>
          <p:spPr bwMode="auto">
            <a:xfrm>
              <a:off x="1754" y="1221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" name="Rectangle 826"/>
            <p:cNvSpPr>
              <a:spLocks noChangeArrowheads="1"/>
            </p:cNvSpPr>
            <p:nvPr/>
          </p:nvSpPr>
          <p:spPr bwMode="auto">
            <a:xfrm>
              <a:off x="1754" y="1221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" name="Rectangle 827"/>
            <p:cNvSpPr>
              <a:spLocks noChangeArrowheads="1"/>
            </p:cNvSpPr>
            <p:nvPr/>
          </p:nvSpPr>
          <p:spPr bwMode="auto">
            <a:xfrm>
              <a:off x="1754" y="1302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" name="Rectangle 828"/>
            <p:cNvSpPr>
              <a:spLocks noChangeArrowheads="1"/>
            </p:cNvSpPr>
            <p:nvPr/>
          </p:nvSpPr>
          <p:spPr bwMode="auto">
            <a:xfrm>
              <a:off x="1754" y="1302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" name="Rectangle 829"/>
            <p:cNvSpPr>
              <a:spLocks noChangeArrowheads="1"/>
            </p:cNvSpPr>
            <p:nvPr/>
          </p:nvSpPr>
          <p:spPr bwMode="auto">
            <a:xfrm>
              <a:off x="1754" y="1383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" name="Rectangle 830"/>
            <p:cNvSpPr>
              <a:spLocks noChangeArrowheads="1"/>
            </p:cNvSpPr>
            <p:nvPr/>
          </p:nvSpPr>
          <p:spPr bwMode="auto">
            <a:xfrm>
              <a:off x="1754" y="1383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" name="Rectangle 831"/>
            <p:cNvSpPr>
              <a:spLocks noChangeArrowheads="1"/>
            </p:cNvSpPr>
            <p:nvPr/>
          </p:nvSpPr>
          <p:spPr bwMode="auto">
            <a:xfrm>
              <a:off x="1754" y="1464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" name="Rectangle 832"/>
            <p:cNvSpPr>
              <a:spLocks noChangeArrowheads="1"/>
            </p:cNvSpPr>
            <p:nvPr/>
          </p:nvSpPr>
          <p:spPr bwMode="auto">
            <a:xfrm>
              <a:off x="1754" y="1464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" name="Rectangle 833"/>
            <p:cNvSpPr>
              <a:spLocks noChangeArrowheads="1"/>
            </p:cNvSpPr>
            <p:nvPr/>
          </p:nvSpPr>
          <p:spPr bwMode="auto">
            <a:xfrm>
              <a:off x="1754" y="1545"/>
              <a:ext cx="89" cy="8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" name="Rectangle 834"/>
            <p:cNvSpPr>
              <a:spLocks noChangeArrowheads="1"/>
            </p:cNvSpPr>
            <p:nvPr/>
          </p:nvSpPr>
          <p:spPr bwMode="auto">
            <a:xfrm>
              <a:off x="1754" y="1545"/>
              <a:ext cx="89" cy="81"/>
            </a:xfrm>
            <a:prstGeom prst="rect">
              <a:avLst/>
            </a:prstGeom>
            <a:solidFill>
              <a:srgbClr val="FFFF00"/>
            </a:solidFill>
            <a:ln w="9525" cap="rnd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4" name="Rectangle 835"/>
            <p:cNvSpPr>
              <a:spLocks noChangeArrowheads="1"/>
            </p:cNvSpPr>
            <p:nvPr/>
          </p:nvSpPr>
          <p:spPr bwMode="auto">
            <a:xfrm>
              <a:off x="1754" y="1626"/>
              <a:ext cx="89" cy="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" name="Rectangle 836"/>
            <p:cNvSpPr>
              <a:spLocks noChangeArrowheads="1"/>
            </p:cNvSpPr>
            <p:nvPr/>
          </p:nvSpPr>
          <p:spPr bwMode="auto">
            <a:xfrm>
              <a:off x="1754" y="1626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Rectangle 837"/>
            <p:cNvSpPr>
              <a:spLocks noChangeArrowheads="1"/>
            </p:cNvSpPr>
            <p:nvPr/>
          </p:nvSpPr>
          <p:spPr bwMode="auto">
            <a:xfrm>
              <a:off x="1754" y="1706"/>
              <a:ext cx="89" cy="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" name="Rectangle 838"/>
            <p:cNvSpPr>
              <a:spLocks noChangeArrowheads="1"/>
            </p:cNvSpPr>
            <p:nvPr/>
          </p:nvSpPr>
          <p:spPr bwMode="auto">
            <a:xfrm>
              <a:off x="1754" y="1706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8" name="Rectangle 839"/>
            <p:cNvSpPr>
              <a:spLocks noChangeArrowheads="1"/>
            </p:cNvSpPr>
            <p:nvPr/>
          </p:nvSpPr>
          <p:spPr bwMode="auto">
            <a:xfrm>
              <a:off x="1843" y="897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9" name="Rectangle 840"/>
            <p:cNvSpPr>
              <a:spLocks noChangeArrowheads="1"/>
            </p:cNvSpPr>
            <p:nvPr/>
          </p:nvSpPr>
          <p:spPr bwMode="auto">
            <a:xfrm>
              <a:off x="1843" y="897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0" name="Rectangle 841"/>
            <p:cNvSpPr>
              <a:spLocks noChangeArrowheads="1"/>
            </p:cNvSpPr>
            <p:nvPr/>
          </p:nvSpPr>
          <p:spPr bwMode="auto">
            <a:xfrm>
              <a:off x="1843" y="978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1" name="Rectangle 842"/>
            <p:cNvSpPr>
              <a:spLocks noChangeArrowheads="1"/>
            </p:cNvSpPr>
            <p:nvPr/>
          </p:nvSpPr>
          <p:spPr bwMode="auto">
            <a:xfrm>
              <a:off x="1843" y="978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2" name="Rectangle 843"/>
            <p:cNvSpPr>
              <a:spLocks noChangeArrowheads="1"/>
            </p:cNvSpPr>
            <p:nvPr/>
          </p:nvSpPr>
          <p:spPr bwMode="auto">
            <a:xfrm>
              <a:off x="1843" y="1059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3" name="Rectangle 844"/>
            <p:cNvSpPr>
              <a:spLocks noChangeArrowheads="1"/>
            </p:cNvSpPr>
            <p:nvPr/>
          </p:nvSpPr>
          <p:spPr bwMode="auto">
            <a:xfrm>
              <a:off x="1843" y="1059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4" name="Rectangle 845"/>
            <p:cNvSpPr>
              <a:spLocks noChangeArrowheads="1"/>
            </p:cNvSpPr>
            <p:nvPr/>
          </p:nvSpPr>
          <p:spPr bwMode="auto">
            <a:xfrm>
              <a:off x="1843" y="1141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" name="Rectangle 846"/>
            <p:cNvSpPr>
              <a:spLocks noChangeArrowheads="1"/>
            </p:cNvSpPr>
            <p:nvPr/>
          </p:nvSpPr>
          <p:spPr bwMode="auto">
            <a:xfrm>
              <a:off x="1843" y="1141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" name="Rectangle 847"/>
            <p:cNvSpPr>
              <a:spLocks noChangeArrowheads="1"/>
            </p:cNvSpPr>
            <p:nvPr/>
          </p:nvSpPr>
          <p:spPr bwMode="auto">
            <a:xfrm>
              <a:off x="1843" y="1221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7" name="Rectangle 848"/>
            <p:cNvSpPr>
              <a:spLocks noChangeArrowheads="1"/>
            </p:cNvSpPr>
            <p:nvPr/>
          </p:nvSpPr>
          <p:spPr bwMode="auto">
            <a:xfrm>
              <a:off x="1843" y="1221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" name="Rectangle 849"/>
            <p:cNvSpPr>
              <a:spLocks noChangeArrowheads="1"/>
            </p:cNvSpPr>
            <p:nvPr/>
          </p:nvSpPr>
          <p:spPr bwMode="auto">
            <a:xfrm>
              <a:off x="1843" y="1302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9" name="Rectangle 850"/>
            <p:cNvSpPr>
              <a:spLocks noChangeArrowheads="1"/>
            </p:cNvSpPr>
            <p:nvPr/>
          </p:nvSpPr>
          <p:spPr bwMode="auto">
            <a:xfrm>
              <a:off x="1843" y="1302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0" name="Rectangle 851"/>
            <p:cNvSpPr>
              <a:spLocks noChangeArrowheads="1"/>
            </p:cNvSpPr>
            <p:nvPr/>
          </p:nvSpPr>
          <p:spPr bwMode="auto">
            <a:xfrm>
              <a:off x="1843" y="1383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" name="Rectangle 852"/>
            <p:cNvSpPr>
              <a:spLocks noChangeArrowheads="1"/>
            </p:cNvSpPr>
            <p:nvPr/>
          </p:nvSpPr>
          <p:spPr bwMode="auto">
            <a:xfrm>
              <a:off x="1843" y="1383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2" name="Rectangle 853"/>
            <p:cNvSpPr>
              <a:spLocks noChangeArrowheads="1"/>
            </p:cNvSpPr>
            <p:nvPr/>
          </p:nvSpPr>
          <p:spPr bwMode="auto">
            <a:xfrm>
              <a:off x="1843" y="1464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3" name="Rectangle 854"/>
            <p:cNvSpPr>
              <a:spLocks noChangeArrowheads="1"/>
            </p:cNvSpPr>
            <p:nvPr/>
          </p:nvSpPr>
          <p:spPr bwMode="auto">
            <a:xfrm>
              <a:off x="1843" y="1464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" name="Rectangle 855"/>
            <p:cNvSpPr>
              <a:spLocks noChangeArrowheads="1"/>
            </p:cNvSpPr>
            <p:nvPr/>
          </p:nvSpPr>
          <p:spPr bwMode="auto">
            <a:xfrm>
              <a:off x="1843" y="1545"/>
              <a:ext cx="89" cy="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" name="Rectangle 856"/>
            <p:cNvSpPr>
              <a:spLocks noChangeArrowheads="1"/>
            </p:cNvSpPr>
            <p:nvPr/>
          </p:nvSpPr>
          <p:spPr bwMode="auto">
            <a:xfrm>
              <a:off x="1843" y="1545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" name="Rectangle 857"/>
            <p:cNvSpPr>
              <a:spLocks noChangeArrowheads="1"/>
            </p:cNvSpPr>
            <p:nvPr/>
          </p:nvSpPr>
          <p:spPr bwMode="auto">
            <a:xfrm>
              <a:off x="1843" y="1626"/>
              <a:ext cx="89" cy="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" name="Rectangle 858"/>
            <p:cNvSpPr>
              <a:spLocks noChangeArrowheads="1"/>
            </p:cNvSpPr>
            <p:nvPr/>
          </p:nvSpPr>
          <p:spPr bwMode="auto">
            <a:xfrm>
              <a:off x="1843" y="1626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" name="Rectangle 859"/>
            <p:cNvSpPr>
              <a:spLocks noChangeArrowheads="1"/>
            </p:cNvSpPr>
            <p:nvPr/>
          </p:nvSpPr>
          <p:spPr bwMode="auto">
            <a:xfrm>
              <a:off x="1843" y="1706"/>
              <a:ext cx="89" cy="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" name="Rectangle 860"/>
            <p:cNvSpPr>
              <a:spLocks noChangeArrowheads="1"/>
            </p:cNvSpPr>
            <p:nvPr/>
          </p:nvSpPr>
          <p:spPr bwMode="auto">
            <a:xfrm>
              <a:off x="1843" y="1706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" name="Rectangle 861"/>
            <p:cNvSpPr>
              <a:spLocks noChangeArrowheads="1"/>
            </p:cNvSpPr>
            <p:nvPr/>
          </p:nvSpPr>
          <p:spPr bwMode="auto">
            <a:xfrm>
              <a:off x="1932" y="897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1" name="Rectangle 862"/>
            <p:cNvSpPr>
              <a:spLocks noChangeArrowheads="1"/>
            </p:cNvSpPr>
            <p:nvPr/>
          </p:nvSpPr>
          <p:spPr bwMode="auto">
            <a:xfrm>
              <a:off x="1932" y="897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2" name="Rectangle 863"/>
            <p:cNvSpPr>
              <a:spLocks noChangeArrowheads="1"/>
            </p:cNvSpPr>
            <p:nvPr/>
          </p:nvSpPr>
          <p:spPr bwMode="auto">
            <a:xfrm>
              <a:off x="1932" y="978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3" name="Rectangle 864"/>
            <p:cNvSpPr>
              <a:spLocks noChangeArrowheads="1"/>
            </p:cNvSpPr>
            <p:nvPr/>
          </p:nvSpPr>
          <p:spPr bwMode="auto">
            <a:xfrm>
              <a:off x="1932" y="978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4" name="Rectangle 865"/>
            <p:cNvSpPr>
              <a:spLocks noChangeArrowheads="1"/>
            </p:cNvSpPr>
            <p:nvPr/>
          </p:nvSpPr>
          <p:spPr bwMode="auto">
            <a:xfrm>
              <a:off x="1932" y="1059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5" name="Rectangle 866"/>
            <p:cNvSpPr>
              <a:spLocks noChangeArrowheads="1"/>
            </p:cNvSpPr>
            <p:nvPr/>
          </p:nvSpPr>
          <p:spPr bwMode="auto">
            <a:xfrm>
              <a:off x="1932" y="1059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" name="Rectangle 867"/>
            <p:cNvSpPr>
              <a:spLocks noChangeArrowheads="1"/>
            </p:cNvSpPr>
            <p:nvPr/>
          </p:nvSpPr>
          <p:spPr bwMode="auto">
            <a:xfrm>
              <a:off x="1932" y="1141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" name="Rectangle 868"/>
            <p:cNvSpPr>
              <a:spLocks noChangeArrowheads="1"/>
            </p:cNvSpPr>
            <p:nvPr/>
          </p:nvSpPr>
          <p:spPr bwMode="auto">
            <a:xfrm>
              <a:off x="1932" y="1141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" name="Rectangle 869"/>
            <p:cNvSpPr>
              <a:spLocks noChangeArrowheads="1"/>
            </p:cNvSpPr>
            <p:nvPr/>
          </p:nvSpPr>
          <p:spPr bwMode="auto">
            <a:xfrm>
              <a:off x="1932" y="1221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" name="Rectangle 870"/>
            <p:cNvSpPr>
              <a:spLocks noChangeArrowheads="1"/>
            </p:cNvSpPr>
            <p:nvPr/>
          </p:nvSpPr>
          <p:spPr bwMode="auto">
            <a:xfrm>
              <a:off x="1932" y="1221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0" name="Rectangle 871"/>
            <p:cNvSpPr>
              <a:spLocks noChangeArrowheads="1"/>
            </p:cNvSpPr>
            <p:nvPr/>
          </p:nvSpPr>
          <p:spPr bwMode="auto">
            <a:xfrm>
              <a:off x="1932" y="1302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1" name="Rectangle 872"/>
            <p:cNvSpPr>
              <a:spLocks noChangeArrowheads="1"/>
            </p:cNvSpPr>
            <p:nvPr/>
          </p:nvSpPr>
          <p:spPr bwMode="auto">
            <a:xfrm>
              <a:off x="1932" y="1302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2" name="Rectangle 873"/>
            <p:cNvSpPr>
              <a:spLocks noChangeArrowheads="1"/>
            </p:cNvSpPr>
            <p:nvPr/>
          </p:nvSpPr>
          <p:spPr bwMode="auto">
            <a:xfrm>
              <a:off x="1932" y="1383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3" name="Rectangle 874"/>
            <p:cNvSpPr>
              <a:spLocks noChangeArrowheads="1"/>
            </p:cNvSpPr>
            <p:nvPr/>
          </p:nvSpPr>
          <p:spPr bwMode="auto">
            <a:xfrm>
              <a:off x="1932" y="1383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4" name="Rectangle 875"/>
            <p:cNvSpPr>
              <a:spLocks noChangeArrowheads="1"/>
            </p:cNvSpPr>
            <p:nvPr/>
          </p:nvSpPr>
          <p:spPr bwMode="auto">
            <a:xfrm>
              <a:off x="1932" y="1464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5" name="Rectangle 876"/>
            <p:cNvSpPr>
              <a:spLocks noChangeArrowheads="1"/>
            </p:cNvSpPr>
            <p:nvPr/>
          </p:nvSpPr>
          <p:spPr bwMode="auto">
            <a:xfrm>
              <a:off x="1932" y="1464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" name="Rectangle 877"/>
            <p:cNvSpPr>
              <a:spLocks noChangeArrowheads="1"/>
            </p:cNvSpPr>
            <p:nvPr/>
          </p:nvSpPr>
          <p:spPr bwMode="auto">
            <a:xfrm>
              <a:off x="1932" y="1545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7" name="Rectangle 878"/>
            <p:cNvSpPr>
              <a:spLocks noChangeArrowheads="1"/>
            </p:cNvSpPr>
            <p:nvPr/>
          </p:nvSpPr>
          <p:spPr bwMode="auto">
            <a:xfrm>
              <a:off x="1932" y="1545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8" name="Rectangle 879"/>
            <p:cNvSpPr>
              <a:spLocks noChangeArrowheads="1"/>
            </p:cNvSpPr>
            <p:nvPr/>
          </p:nvSpPr>
          <p:spPr bwMode="auto">
            <a:xfrm>
              <a:off x="1932" y="1626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9" name="Rectangle 880"/>
            <p:cNvSpPr>
              <a:spLocks noChangeArrowheads="1"/>
            </p:cNvSpPr>
            <p:nvPr/>
          </p:nvSpPr>
          <p:spPr bwMode="auto">
            <a:xfrm>
              <a:off x="1932" y="1626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0" name="Rectangle 881"/>
            <p:cNvSpPr>
              <a:spLocks noChangeArrowheads="1"/>
            </p:cNvSpPr>
            <p:nvPr/>
          </p:nvSpPr>
          <p:spPr bwMode="auto">
            <a:xfrm>
              <a:off x="1932" y="1706"/>
              <a:ext cx="89" cy="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1" name="Rectangle 882"/>
            <p:cNvSpPr>
              <a:spLocks noChangeArrowheads="1"/>
            </p:cNvSpPr>
            <p:nvPr/>
          </p:nvSpPr>
          <p:spPr bwMode="auto">
            <a:xfrm>
              <a:off x="1932" y="1706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2" name="Rectangle 883"/>
            <p:cNvSpPr>
              <a:spLocks noChangeArrowheads="1"/>
            </p:cNvSpPr>
            <p:nvPr/>
          </p:nvSpPr>
          <p:spPr bwMode="auto">
            <a:xfrm>
              <a:off x="2012" y="897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" name="Rectangle 884"/>
            <p:cNvSpPr>
              <a:spLocks noChangeArrowheads="1"/>
            </p:cNvSpPr>
            <p:nvPr/>
          </p:nvSpPr>
          <p:spPr bwMode="auto">
            <a:xfrm>
              <a:off x="2012" y="897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4" name="Rectangle 885"/>
            <p:cNvSpPr>
              <a:spLocks noChangeArrowheads="1"/>
            </p:cNvSpPr>
            <p:nvPr/>
          </p:nvSpPr>
          <p:spPr bwMode="auto">
            <a:xfrm>
              <a:off x="2012" y="978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" name="Rectangle 886"/>
            <p:cNvSpPr>
              <a:spLocks noChangeArrowheads="1"/>
            </p:cNvSpPr>
            <p:nvPr/>
          </p:nvSpPr>
          <p:spPr bwMode="auto">
            <a:xfrm>
              <a:off x="2012" y="978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" name="Rectangle 887"/>
            <p:cNvSpPr>
              <a:spLocks noChangeArrowheads="1"/>
            </p:cNvSpPr>
            <p:nvPr/>
          </p:nvSpPr>
          <p:spPr bwMode="auto">
            <a:xfrm>
              <a:off x="2012" y="1059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" name="Rectangle 888"/>
            <p:cNvSpPr>
              <a:spLocks noChangeArrowheads="1"/>
            </p:cNvSpPr>
            <p:nvPr/>
          </p:nvSpPr>
          <p:spPr bwMode="auto">
            <a:xfrm>
              <a:off x="2012" y="1059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" name="Rectangle 889"/>
            <p:cNvSpPr>
              <a:spLocks noChangeArrowheads="1"/>
            </p:cNvSpPr>
            <p:nvPr/>
          </p:nvSpPr>
          <p:spPr bwMode="auto">
            <a:xfrm>
              <a:off x="2012" y="1141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9" name="Rectangle 890"/>
            <p:cNvSpPr>
              <a:spLocks noChangeArrowheads="1"/>
            </p:cNvSpPr>
            <p:nvPr/>
          </p:nvSpPr>
          <p:spPr bwMode="auto">
            <a:xfrm>
              <a:off x="2012" y="1141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0" name="Rectangle 891"/>
            <p:cNvSpPr>
              <a:spLocks noChangeArrowheads="1"/>
            </p:cNvSpPr>
            <p:nvPr/>
          </p:nvSpPr>
          <p:spPr bwMode="auto">
            <a:xfrm>
              <a:off x="2012" y="1221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1" name="Rectangle 892"/>
            <p:cNvSpPr>
              <a:spLocks noChangeArrowheads="1"/>
            </p:cNvSpPr>
            <p:nvPr/>
          </p:nvSpPr>
          <p:spPr bwMode="auto">
            <a:xfrm>
              <a:off x="2012" y="1221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2" name="Rectangle 893"/>
            <p:cNvSpPr>
              <a:spLocks noChangeArrowheads="1"/>
            </p:cNvSpPr>
            <p:nvPr/>
          </p:nvSpPr>
          <p:spPr bwMode="auto">
            <a:xfrm>
              <a:off x="2012" y="1302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3" name="Rectangle 894"/>
            <p:cNvSpPr>
              <a:spLocks noChangeArrowheads="1"/>
            </p:cNvSpPr>
            <p:nvPr/>
          </p:nvSpPr>
          <p:spPr bwMode="auto">
            <a:xfrm>
              <a:off x="2012" y="1302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4" name="Rectangle 895"/>
            <p:cNvSpPr>
              <a:spLocks noChangeArrowheads="1"/>
            </p:cNvSpPr>
            <p:nvPr/>
          </p:nvSpPr>
          <p:spPr bwMode="auto">
            <a:xfrm>
              <a:off x="2012" y="1383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5" name="Rectangle 896"/>
            <p:cNvSpPr>
              <a:spLocks noChangeArrowheads="1"/>
            </p:cNvSpPr>
            <p:nvPr/>
          </p:nvSpPr>
          <p:spPr bwMode="auto">
            <a:xfrm>
              <a:off x="2012" y="1383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" name="Rectangle 897"/>
            <p:cNvSpPr>
              <a:spLocks noChangeArrowheads="1"/>
            </p:cNvSpPr>
            <p:nvPr/>
          </p:nvSpPr>
          <p:spPr bwMode="auto">
            <a:xfrm>
              <a:off x="2012" y="1464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7" name="Rectangle 898"/>
            <p:cNvSpPr>
              <a:spLocks noChangeArrowheads="1"/>
            </p:cNvSpPr>
            <p:nvPr/>
          </p:nvSpPr>
          <p:spPr bwMode="auto">
            <a:xfrm>
              <a:off x="2012" y="1464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" name="Rectangle 899"/>
            <p:cNvSpPr>
              <a:spLocks noChangeArrowheads="1"/>
            </p:cNvSpPr>
            <p:nvPr/>
          </p:nvSpPr>
          <p:spPr bwMode="auto">
            <a:xfrm>
              <a:off x="2012" y="1545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" name="Rectangle 900"/>
            <p:cNvSpPr>
              <a:spLocks noChangeArrowheads="1"/>
            </p:cNvSpPr>
            <p:nvPr/>
          </p:nvSpPr>
          <p:spPr bwMode="auto">
            <a:xfrm>
              <a:off x="2012" y="1545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0" name="Rectangle 901"/>
            <p:cNvSpPr>
              <a:spLocks noChangeArrowheads="1"/>
            </p:cNvSpPr>
            <p:nvPr/>
          </p:nvSpPr>
          <p:spPr bwMode="auto">
            <a:xfrm>
              <a:off x="2012" y="1626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1" name="Rectangle 902"/>
            <p:cNvSpPr>
              <a:spLocks noChangeArrowheads="1"/>
            </p:cNvSpPr>
            <p:nvPr/>
          </p:nvSpPr>
          <p:spPr bwMode="auto">
            <a:xfrm>
              <a:off x="2012" y="1626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2" name="Rectangle 903"/>
            <p:cNvSpPr>
              <a:spLocks noChangeArrowheads="1"/>
            </p:cNvSpPr>
            <p:nvPr/>
          </p:nvSpPr>
          <p:spPr bwMode="auto">
            <a:xfrm>
              <a:off x="2012" y="1706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3" name="Rectangle 904"/>
            <p:cNvSpPr>
              <a:spLocks noChangeArrowheads="1"/>
            </p:cNvSpPr>
            <p:nvPr/>
          </p:nvSpPr>
          <p:spPr bwMode="auto">
            <a:xfrm>
              <a:off x="2012" y="1706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4" name="Rectangle 905"/>
            <p:cNvSpPr>
              <a:spLocks noChangeArrowheads="1"/>
            </p:cNvSpPr>
            <p:nvPr/>
          </p:nvSpPr>
          <p:spPr bwMode="auto">
            <a:xfrm>
              <a:off x="2094" y="897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5" name="Rectangle 906"/>
            <p:cNvSpPr>
              <a:spLocks noChangeArrowheads="1"/>
            </p:cNvSpPr>
            <p:nvPr/>
          </p:nvSpPr>
          <p:spPr bwMode="auto">
            <a:xfrm>
              <a:off x="2094" y="897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6" name="Rectangle 907"/>
            <p:cNvSpPr>
              <a:spLocks noChangeArrowheads="1"/>
            </p:cNvSpPr>
            <p:nvPr/>
          </p:nvSpPr>
          <p:spPr bwMode="auto">
            <a:xfrm>
              <a:off x="2094" y="978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" name="Rectangle 908"/>
            <p:cNvSpPr>
              <a:spLocks noChangeArrowheads="1"/>
            </p:cNvSpPr>
            <p:nvPr/>
          </p:nvSpPr>
          <p:spPr bwMode="auto">
            <a:xfrm>
              <a:off x="2094" y="978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8" name="Rectangle 909"/>
            <p:cNvSpPr>
              <a:spLocks noChangeArrowheads="1"/>
            </p:cNvSpPr>
            <p:nvPr/>
          </p:nvSpPr>
          <p:spPr bwMode="auto">
            <a:xfrm>
              <a:off x="2094" y="1059"/>
              <a:ext cx="88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9" name="Rectangle 910"/>
            <p:cNvSpPr>
              <a:spLocks noChangeArrowheads="1"/>
            </p:cNvSpPr>
            <p:nvPr/>
          </p:nvSpPr>
          <p:spPr bwMode="auto">
            <a:xfrm>
              <a:off x="2094" y="1059"/>
              <a:ext cx="88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0" name="Rectangle 911"/>
            <p:cNvSpPr>
              <a:spLocks noChangeArrowheads="1"/>
            </p:cNvSpPr>
            <p:nvPr/>
          </p:nvSpPr>
          <p:spPr bwMode="auto">
            <a:xfrm>
              <a:off x="2094" y="1141"/>
              <a:ext cx="88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" name="Rectangle 912"/>
            <p:cNvSpPr>
              <a:spLocks noChangeArrowheads="1"/>
            </p:cNvSpPr>
            <p:nvPr/>
          </p:nvSpPr>
          <p:spPr bwMode="auto">
            <a:xfrm>
              <a:off x="2094" y="1141"/>
              <a:ext cx="88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2" name="Rectangle 913"/>
            <p:cNvSpPr>
              <a:spLocks noChangeArrowheads="1"/>
            </p:cNvSpPr>
            <p:nvPr/>
          </p:nvSpPr>
          <p:spPr bwMode="auto">
            <a:xfrm>
              <a:off x="2094" y="1221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3" name="Rectangle 914"/>
            <p:cNvSpPr>
              <a:spLocks noChangeArrowheads="1"/>
            </p:cNvSpPr>
            <p:nvPr/>
          </p:nvSpPr>
          <p:spPr bwMode="auto">
            <a:xfrm>
              <a:off x="2094" y="1221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4" name="Rectangle 915"/>
            <p:cNvSpPr>
              <a:spLocks noChangeArrowheads="1"/>
            </p:cNvSpPr>
            <p:nvPr/>
          </p:nvSpPr>
          <p:spPr bwMode="auto">
            <a:xfrm>
              <a:off x="2094" y="1302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5" name="Rectangle 916"/>
            <p:cNvSpPr>
              <a:spLocks noChangeArrowheads="1"/>
            </p:cNvSpPr>
            <p:nvPr/>
          </p:nvSpPr>
          <p:spPr bwMode="auto">
            <a:xfrm>
              <a:off x="2094" y="1302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6" name="Rectangle 917"/>
            <p:cNvSpPr>
              <a:spLocks noChangeArrowheads="1"/>
            </p:cNvSpPr>
            <p:nvPr/>
          </p:nvSpPr>
          <p:spPr bwMode="auto">
            <a:xfrm>
              <a:off x="2094" y="1383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" name="Rectangle 918"/>
            <p:cNvSpPr>
              <a:spLocks noChangeArrowheads="1"/>
            </p:cNvSpPr>
            <p:nvPr/>
          </p:nvSpPr>
          <p:spPr bwMode="auto">
            <a:xfrm>
              <a:off x="2094" y="1383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" name="Rectangle 919"/>
            <p:cNvSpPr>
              <a:spLocks noChangeArrowheads="1"/>
            </p:cNvSpPr>
            <p:nvPr/>
          </p:nvSpPr>
          <p:spPr bwMode="auto">
            <a:xfrm>
              <a:off x="2094" y="1464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" name="Rectangle 920"/>
            <p:cNvSpPr>
              <a:spLocks noChangeArrowheads="1"/>
            </p:cNvSpPr>
            <p:nvPr/>
          </p:nvSpPr>
          <p:spPr bwMode="auto">
            <a:xfrm>
              <a:off x="2094" y="1464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" name="Rectangle 921"/>
            <p:cNvSpPr>
              <a:spLocks noChangeArrowheads="1"/>
            </p:cNvSpPr>
            <p:nvPr/>
          </p:nvSpPr>
          <p:spPr bwMode="auto">
            <a:xfrm>
              <a:off x="2094" y="1545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" name="Rectangle 922"/>
            <p:cNvSpPr>
              <a:spLocks noChangeArrowheads="1"/>
            </p:cNvSpPr>
            <p:nvPr/>
          </p:nvSpPr>
          <p:spPr bwMode="auto">
            <a:xfrm>
              <a:off x="2094" y="1545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2" name="Rectangle 923"/>
            <p:cNvSpPr>
              <a:spLocks noChangeArrowheads="1"/>
            </p:cNvSpPr>
            <p:nvPr/>
          </p:nvSpPr>
          <p:spPr bwMode="auto">
            <a:xfrm>
              <a:off x="2094" y="1626"/>
              <a:ext cx="88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3" name="Rectangle 924"/>
            <p:cNvSpPr>
              <a:spLocks noChangeArrowheads="1"/>
            </p:cNvSpPr>
            <p:nvPr/>
          </p:nvSpPr>
          <p:spPr bwMode="auto">
            <a:xfrm>
              <a:off x="2094" y="1626"/>
              <a:ext cx="88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4" name="Rectangle 925"/>
            <p:cNvSpPr>
              <a:spLocks noChangeArrowheads="1"/>
            </p:cNvSpPr>
            <p:nvPr/>
          </p:nvSpPr>
          <p:spPr bwMode="auto">
            <a:xfrm>
              <a:off x="2094" y="1706"/>
              <a:ext cx="88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5" name="Rectangle 926"/>
            <p:cNvSpPr>
              <a:spLocks noChangeArrowheads="1"/>
            </p:cNvSpPr>
            <p:nvPr/>
          </p:nvSpPr>
          <p:spPr bwMode="auto">
            <a:xfrm>
              <a:off x="2094" y="1706"/>
              <a:ext cx="88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6" name="Rectangle 927"/>
            <p:cNvSpPr>
              <a:spLocks noChangeArrowheads="1"/>
            </p:cNvSpPr>
            <p:nvPr/>
          </p:nvSpPr>
          <p:spPr bwMode="auto">
            <a:xfrm>
              <a:off x="2182" y="897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" name="Rectangle 928"/>
            <p:cNvSpPr>
              <a:spLocks noChangeArrowheads="1"/>
            </p:cNvSpPr>
            <p:nvPr/>
          </p:nvSpPr>
          <p:spPr bwMode="auto">
            <a:xfrm>
              <a:off x="2182" y="897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" name="Rectangle 929"/>
            <p:cNvSpPr>
              <a:spLocks noChangeArrowheads="1"/>
            </p:cNvSpPr>
            <p:nvPr/>
          </p:nvSpPr>
          <p:spPr bwMode="auto">
            <a:xfrm>
              <a:off x="2182" y="978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" name="Rectangle 930"/>
            <p:cNvSpPr>
              <a:spLocks noChangeArrowheads="1"/>
            </p:cNvSpPr>
            <p:nvPr/>
          </p:nvSpPr>
          <p:spPr bwMode="auto">
            <a:xfrm>
              <a:off x="2182" y="978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0" name="Rectangle 931"/>
            <p:cNvSpPr>
              <a:spLocks noChangeArrowheads="1"/>
            </p:cNvSpPr>
            <p:nvPr/>
          </p:nvSpPr>
          <p:spPr bwMode="auto">
            <a:xfrm>
              <a:off x="2182" y="1059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1" name="Rectangle 932"/>
            <p:cNvSpPr>
              <a:spLocks noChangeArrowheads="1"/>
            </p:cNvSpPr>
            <p:nvPr/>
          </p:nvSpPr>
          <p:spPr bwMode="auto">
            <a:xfrm>
              <a:off x="2182" y="1059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2" name="Rectangle 933"/>
            <p:cNvSpPr>
              <a:spLocks noChangeArrowheads="1"/>
            </p:cNvSpPr>
            <p:nvPr/>
          </p:nvSpPr>
          <p:spPr bwMode="auto">
            <a:xfrm>
              <a:off x="2182" y="1141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3" name="Rectangle 934"/>
            <p:cNvSpPr>
              <a:spLocks noChangeArrowheads="1"/>
            </p:cNvSpPr>
            <p:nvPr/>
          </p:nvSpPr>
          <p:spPr bwMode="auto">
            <a:xfrm>
              <a:off x="2182" y="1141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4" name="Rectangle 935"/>
            <p:cNvSpPr>
              <a:spLocks noChangeArrowheads="1"/>
            </p:cNvSpPr>
            <p:nvPr/>
          </p:nvSpPr>
          <p:spPr bwMode="auto">
            <a:xfrm>
              <a:off x="2182" y="1221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" name="Rectangle 936"/>
            <p:cNvSpPr>
              <a:spLocks noChangeArrowheads="1"/>
            </p:cNvSpPr>
            <p:nvPr/>
          </p:nvSpPr>
          <p:spPr bwMode="auto">
            <a:xfrm>
              <a:off x="2182" y="1221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" name="Rectangle 937"/>
            <p:cNvSpPr>
              <a:spLocks noChangeArrowheads="1"/>
            </p:cNvSpPr>
            <p:nvPr/>
          </p:nvSpPr>
          <p:spPr bwMode="auto">
            <a:xfrm>
              <a:off x="2182" y="1302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" name="Rectangle 938"/>
            <p:cNvSpPr>
              <a:spLocks noChangeArrowheads="1"/>
            </p:cNvSpPr>
            <p:nvPr/>
          </p:nvSpPr>
          <p:spPr bwMode="auto">
            <a:xfrm>
              <a:off x="2182" y="1302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" name="Rectangle 939"/>
            <p:cNvSpPr>
              <a:spLocks noChangeArrowheads="1"/>
            </p:cNvSpPr>
            <p:nvPr/>
          </p:nvSpPr>
          <p:spPr bwMode="auto">
            <a:xfrm>
              <a:off x="2182" y="1383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" name="Rectangle 940"/>
            <p:cNvSpPr>
              <a:spLocks noChangeArrowheads="1"/>
            </p:cNvSpPr>
            <p:nvPr/>
          </p:nvSpPr>
          <p:spPr bwMode="auto">
            <a:xfrm>
              <a:off x="2182" y="1383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" name="Rectangle 941"/>
            <p:cNvSpPr>
              <a:spLocks noChangeArrowheads="1"/>
            </p:cNvSpPr>
            <p:nvPr/>
          </p:nvSpPr>
          <p:spPr bwMode="auto">
            <a:xfrm>
              <a:off x="2182" y="1464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1" name="Rectangle 942"/>
            <p:cNvSpPr>
              <a:spLocks noChangeArrowheads="1"/>
            </p:cNvSpPr>
            <p:nvPr/>
          </p:nvSpPr>
          <p:spPr bwMode="auto">
            <a:xfrm>
              <a:off x="2182" y="1464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" name="Rectangle 943"/>
            <p:cNvSpPr>
              <a:spLocks noChangeArrowheads="1"/>
            </p:cNvSpPr>
            <p:nvPr/>
          </p:nvSpPr>
          <p:spPr bwMode="auto">
            <a:xfrm>
              <a:off x="2182" y="1545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" name="Rectangle 944"/>
            <p:cNvSpPr>
              <a:spLocks noChangeArrowheads="1"/>
            </p:cNvSpPr>
            <p:nvPr/>
          </p:nvSpPr>
          <p:spPr bwMode="auto">
            <a:xfrm>
              <a:off x="2182" y="1545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4" name="Rectangle 945"/>
            <p:cNvSpPr>
              <a:spLocks noChangeArrowheads="1"/>
            </p:cNvSpPr>
            <p:nvPr/>
          </p:nvSpPr>
          <p:spPr bwMode="auto">
            <a:xfrm>
              <a:off x="2182" y="1626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5" name="Rectangle 946"/>
            <p:cNvSpPr>
              <a:spLocks noChangeArrowheads="1"/>
            </p:cNvSpPr>
            <p:nvPr/>
          </p:nvSpPr>
          <p:spPr bwMode="auto">
            <a:xfrm>
              <a:off x="2182" y="1626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" name="Rectangle 947"/>
            <p:cNvSpPr>
              <a:spLocks noChangeArrowheads="1"/>
            </p:cNvSpPr>
            <p:nvPr/>
          </p:nvSpPr>
          <p:spPr bwMode="auto">
            <a:xfrm>
              <a:off x="2182" y="1706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" name="Rectangle 948"/>
            <p:cNvSpPr>
              <a:spLocks noChangeArrowheads="1"/>
            </p:cNvSpPr>
            <p:nvPr/>
          </p:nvSpPr>
          <p:spPr bwMode="auto">
            <a:xfrm>
              <a:off x="2182" y="1706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" name="Rectangle 949"/>
            <p:cNvSpPr>
              <a:spLocks noChangeArrowheads="1"/>
            </p:cNvSpPr>
            <p:nvPr/>
          </p:nvSpPr>
          <p:spPr bwMode="auto">
            <a:xfrm>
              <a:off x="2262" y="897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" name="Rectangle 950"/>
            <p:cNvSpPr>
              <a:spLocks noChangeArrowheads="1"/>
            </p:cNvSpPr>
            <p:nvPr/>
          </p:nvSpPr>
          <p:spPr bwMode="auto">
            <a:xfrm>
              <a:off x="2262" y="897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0" name="Rectangle 951"/>
            <p:cNvSpPr>
              <a:spLocks noChangeArrowheads="1"/>
            </p:cNvSpPr>
            <p:nvPr/>
          </p:nvSpPr>
          <p:spPr bwMode="auto">
            <a:xfrm>
              <a:off x="2262" y="978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1" name="Rectangle 952"/>
            <p:cNvSpPr>
              <a:spLocks noChangeArrowheads="1"/>
            </p:cNvSpPr>
            <p:nvPr/>
          </p:nvSpPr>
          <p:spPr bwMode="auto">
            <a:xfrm>
              <a:off x="2262" y="978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2" name="Rectangle 953"/>
            <p:cNvSpPr>
              <a:spLocks noChangeArrowheads="1"/>
            </p:cNvSpPr>
            <p:nvPr/>
          </p:nvSpPr>
          <p:spPr bwMode="auto">
            <a:xfrm>
              <a:off x="2262" y="1059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3" name="Rectangle 954"/>
            <p:cNvSpPr>
              <a:spLocks noChangeArrowheads="1"/>
            </p:cNvSpPr>
            <p:nvPr/>
          </p:nvSpPr>
          <p:spPr bwMode="auto">
            <a:xfrm>
              <a:off x="2262" y="1059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" name="Rectangle 955"/>
            <p:cNvSpPr>
              <a:spLocks noChangeArrowheads="1"/>
            </p:cNvSpPr>
            <p:nvPr/>
          </p:nvSpPr>
          <p:spPr bwMode="auto">
            <a:xfrm>
              <a:off x="2262" y="1141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5" name="Rectangle 956"/>
            <p:cNvSpPr>
              <a:spLocks noChangeArrowheads="1"/>
            </p:cNvSpPr>
            <p:nvPr/>
          </p:nvSpPr>
          <p:spPr bwMode="auto">
            <a:xfrm>
              <a:off x="2262" y="1141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6" name="Rectangle 957"/>
            <p:cNvSpPr>
              <a:spLocks noChangeArrowheads="1"/>
            </p:cNvSpPr>
            <p:nvPr/>
          </p:nvSpPr>
          <p:spPr bwMode="auto">
            <a:xfrm>
              <a:off x="2262" y="1221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7" name="Rectangle 958"/>
            <p:cNvSpPr>
              <a:spLocks noChangeArrowheads="1"/>
            </p:cNvSpPr>
            <p:nvPr/>
          </p:nvSpPr>
          <p:spPr bwMode="auto">
            <a:xfrm>
              <a:off x="2262" y="1221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" name="Rectangle 959"/>
            <p:cNvSpPr>
              <a:spLocks noChangeArrowheads="1"/>
            </p:cNvSpPr>
            <p:nvPr/>
          </p:nvSpPr>
          <p:spPr bwMode="auto">
            <a:xfrm>
              <a:off x="2262" y="1302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9" name="Rectangle 960"/>
            <p:cNvSpPr>
              <a:spLocks noChangeArrowheads="1"/>
            </p:cNvSpPr>
            <p:nvPr/>
          </p:nvSpPr>
          <p:spPr bwMode="auto">
            <a:xfrm>
              <a:off x="2262" y="1302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" name="Rectangle 961"/>
            <p:cNvSpPr>
              <a:spLocks noChangeArrowheads="1"/>
            </p:cNvSpPr>
            <p:nvPr/>
          </p:nvSpPr>
          <p:spPr bwMode="auto">
            <a:xfrm>
              <a:off x="2262" y="1383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1" name="Rectangle 962"/>
            <p:cNvSpPr>
              <a:spLocks noChangeArrowheads="1"/>
            </p:cNvSpPr>
            <p:nvPr/>
          </p:nvSpPr>
          <p:spPr bwMode="auto">
            <a:xfrm>
              <a:off x="2262" y="1383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2" name="Rectangle 963"/>
            <p:cNvSpPr>
              <a:spLocks noChangeArrowheads="1"/>
            </p:cNvSpPr>
            <p:nvPr/>
          </p:nvSpPr>
          <p:spPr bwMode="auto">
            <a:xfrm>
              <a:off x="2262" y="1464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3" name="Rectangle 964"/>
            <p:cNvSpPr>
              <a:spLocks noChangeArrowheads="1"/>
            </p:cNvSpPr>
            <p:nvPr/>
          </p:nvSpPr>
          <p:spPr bwMode="auto">
            <a:xfrm>
              <a:off x="2262" y="1464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" name="Rectangle 965"/>
            <p:cNvSpPr>
              <a:spLocks noChangeArrowheads="1"/>
            </p:cNvSpPr>
            <p:nvPr/>
          </p:nvSpPr>
          <p:spPr bwMode="auto">
            <a:xfrm>
              <a:off x="2262" y="1545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" name="Rectangle 966"/>
            <p:cNvSpPr>
              <a:spLocks noChangeArrowheads="1"/>
            </p:cNvSpPr>
            <p:nvPr/>
          </p:nvSpPr>
          <p:spPr bwMode="auto">
            <a:xfrm>
              <a:off x="2262" y="1545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" name="Rectangle 967"/>
            <p:cNvSpPr>
              <a:spLocks noChangeArrowheads="1"/>
            </p:cNvSpPr>
            <p:nvPr/>
          </p:nvSpPr>
          <p:spPr bwMode="auto">
            <a:xfrm>
              <a:off x="2262" y="1626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" name="Rectangle 968"/>
            <p:cNvSpPr>
              <a:spLocks noChangeArrowheads="1"/>
            </p:cNvSpPr>
            <p:nvPr/>
          </p:nvSpPr>
          <p:spPr bwMode="auto">
            <a:xfrm>
              <a:off x="2262" y="1626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" name="Rectangle 969"/>
            <p:cNvSpPr>
              <a:spLocks noChangeArrowheads="1"/>
            </p:cNvSpPr>
            <p:nvPr/>
          </p:nvSpPr>
          <p:spPr bwMode="auto">
            <a:xfrm>
              <a:off x="2262" y="1706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" name="Rectangle 970"/>
            <p:cNvSpPr>
              <a:spLocks noChangeArrowheads="1"/>
            </p:cNvSpPr>
            <p:nvPr/>
          </p:nvSpPr>
          <p:spPr bwMode="auto">
            <a:xfrm>
              <a:off x="2262" y="1706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0" name="Rectangle 971"/>
            <p:cNvSpPr>
              <a:spLocks noChangeArrowheads="1"/>
            </p:cNvSpPr>
            <p:nvPr/>
          </p:nvSpPr>
          <p:spPr bwMode="auto">
            <a:xfrm>
              <a:off x="2351" y="897"/>
              <a:ext cx="90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1" name="Rectangle 972"/>
            <p:cNvSpPr>
              <a:spLocks noChangeArrowheads="1"/>
            </p:cNvSpPr>
            <p:nvPr/>
          </p:nvSpPr>
          <p:spPr bwMode="auto">
            <a:xfrm>
              <a:off x="2351" y="897"/>
              <a:ext cx="90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2" name="Rectangle 973"/>
            <p:cNvSpPr>
              <a:spLocks noChangeArrowheads="1"/>
            </p:cNvSpPr>
            <p:nvPr/>
          </p:nvSpPr>
          <p:spPr bwMode="auto">
            <a:xfrm>
              <a:off x="2351" y="978"/>
              <a:ext cx="90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3" name="Rectangle 974"/>
            <p:cNvSpPr>
              <a:spLocks noChangeArrowheads="1"/>
            </p:cNvSpPr>
            <p:nvPr/>
          </p:nvSpPr>
          <p:spPr bwMode="auto">
            <a:xfrm>
              <a:off x="2351" y="978"/>
              <a:ext cx="90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4" name="Rectangle 975"/>
            <p:cNvSpPr>
              <a:spLocks noChangeArrowheads="1"/>
            </p:cNvSpPr>
            <p:nvPr/>
          </p:nvSpPr>
          <p:spPr bwMode="auto">
            <a:xfrm>
              <a:off x="2351" y="1059"/>
              <a:ext cx="90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5" name="Rectangle 976"/>
            <p:cNvSpPr>
              <a:spLocks noChangeArrowheads="1"/>
            </p:cNvSpPr>
            <p:nvPr/>
          </p:nvSpPr>
          <p:spPr bwMode="auto">
            <a:xfrm>
              <a:off x="2351" y="1059"/>
              <a:ext cx="90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6" name="Rectangle 977"/>
            <p:cNvSpPr>
              <a:spLocks noChangeArrowheads="1"/>
            </p:cNvSpPr>
            <p:nvPr/>
          </p:nvSpPr>
          <p:spPr bwMode="auto">
            <a:xfrm>
              <a:off x="2351" y="1141"/>
              <a:ext cx="90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7" name="Rectangle 978"/>
            <p:cNvSpPr>
              <a:spLocks noChangeArrowheads="1"/>
            </p:cNvSpPr>
            <p:nvPr/>
          </p:nvSpPr>
          <p:spPr bwMode="auto">
            <a:xfrm>
              <a:off x="2351" y="1141"/>
              <a:ext cx="90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" name="Rectangle 979"/>
            <p:cNvSpPr>
              <a:spLocks noChangeArrowheads="1"/>
            </p:cNvSpPr>
            <p:nvPr/>
          </p:nvSpPr>
          <p:spPr bwMode="auto">
            <a:xfrm>
              <a:off x="2351" y="1221"/>
              <a:ext cx="90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" name="Rectangle 980"/>
            <p:cNvSpPr>
              <a:spLocks noChangeArrowheads="1"/>
            </p:cNvSpPr>
            <p:nvPr/>
          </p:nvSpPr>
          <p:spPr bwMode="auto">
            <a:xfrm>
              <a:off x="2351" y="1221"/>
              <a:ext cx="90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" name="Rectangle 981"/>
            <p:cNvSpPr>
              <a:spLocks noChangeArrowheads="1"/>
            </p:cNvSpPr>
            <p:nvPr/>
          </p:nvSpPr>
          <p:spPr bwMode="auto">
            <a:xfrm>
              <a:off x="2351" y="1302"/>
              <a:ext cx="90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1" name="Rectangle 982"/>
            <p:cNvSpPr>
              <a:spLocks noChangeArrowheads="1"/>
            </p:cNvSpPr>
            <p:nvPr/>
          </p:nvSpPr>
          <p:spPr bwMode="auto">
            <a:xfrm>
              <a:off x="2351" y="1302"/>
              <a:ext cx="90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2" name="Rectangle 983"/>
            <p:cNvSpPr>
              <a:spLocks noChangeArrowheads="1"/>
            </p:cNvSpPr>
            <p:nvPr/>
          </p:nvSpPr>
          <p:spPr bwMode="auto">
            <a:xfrm>
              <a:off x="2351" y="1383"/>
              <a:ext cx="90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" name="Rectangle 984"/>
            <p:cNvSpPr>
              <a:spLocks noChangeArrowheads="1"/>
            </p:cNvSpPr>
            <p:nvPr/>
          </p:nvSpPr>
          <p:spPr bwMode="auto">
            <a:xfrm>
              <a:off x="2351" y="1383"/>
              <a:ext cx="90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" name="Rectangle 985"/>
            <p:cNvSpPr>
              <a:spLocks noChangeArrowheads="1"/>
            </p:cNvSpPr>
            <p:nvPr/>
          </p:nvSpPr>
          <p:spPr bwMode="auto">
            <a:xfrm>
              <a:off x="2351" y="1464"/>
              <a:ext cx="90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5" name="Rectangle 986"/>
            <p:cNvSpPr>
              <a:spLocks noChangeArrowheads="1"/>
            </p:cNvSpPr>
            <p:nvPr/>
          </p:nvSpPr>
          <p:spPr bwMode="auto">
            <a:xfrm>
              <a:off x="2351" y="1464"/>
              <a:ext cx="90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6" name="Rectangle 987"/>
            <p:cNvSpPr>
              <a:spLocks noChangeArrowheads="1"/>
            </p:cNvSpPr>
            <p:nvPr/>
          </p:nvSpPr>
          <p:spPr bwMode="auto">
            <a:xfrm>
              <a:off x="2351" y="1545"/>
              <a:ext cx="90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7" name="Rectangle 988"/>
            <p:cNvSpPr>
              <a:spLocks noChangeArrowheads="1"/>
            </p:cNvSpPr>
            <p:nvPr/>
          </p:nvSpPr>
          <p:spPr bwMode="auto">
            <a:xfrm>
              <a:off x="2351" y="1545"/>
              <a:ext cx="90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8" name="Rectangle 989"/>
            <p:cNvSpPr>
              <a:spLocks noChangeArrowheads="1"/>
            </p:cNvSpPr>
            <p:nvPr/>
          </p:nvSpPr>
          <p:spPr bwMode="auto">
            <a:xfrm>
              <a:off x="2351" y="1626"/>
              <a:ext cx="90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" name="Rectangle 990"/>
            <p:cNvSpPr>
              <a:spLocks noChangeArrowheads="1"/>
            </p:cNvSpPr>
            <p:nvPr/>
          </p:nvSpPr>
          <p:spPr bwMode="auto">
            <a:xfrm>
              <a:off x="2351" y="1626"/>
              <a:ext cx="90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" name="Rectangle 991"/>
            <p:cNvSpPr>
              <a:spLocks noChangeArrowheads="1"/>
            </p:cNvSpPr>
            <p:nvPr/>
          </p:nvSpPr>
          <p:spPr bwMode="auto">
            <a:xfrm>
              <a:off x="2351" y="1706"/>
              <a:ext cx="90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" name="Rectangle 992"/>
            <p:cNvSpPr>
              <a:spLocks noChangeArrowheads="1"/>
            </p:cNvSpPr>
            <p:nvPr/>
          </p:nvSpPr>
          <p:spPr bwMode="auto">
            <a:xfrm>
              <a:off x="2351" y="1706"/>
              <a:ext cx="90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2" name="Rectangle 993"/>
            <p:cNvSpPr>
              <a:spLocks noChangeArrowheads="1"/>
            </p:cNvSpPr>
            <p:nvPr/>
          </p:nvSpPr>
          <p:spPr bwMode="auto">
            <a:xfrm>
              <a:off x="2441" y="897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3" name="Rectangle 994"/>
            <p:cNvSpPr>
              <a:spLocks noChangeArrowheads="1"/>
            </p:cNvSpPr>
            <p:nvPr/>
          </p:nvSpPr>
          <p:spPr bwMode="auto">
            <a:xfrm>
              <a:off x="2441" y="897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4" name="Rectangle 995"/>
            <p:cNvSpPr>
              <a:spLocks noChangeArrowheads="1"/>
            </p:cNvSpPr>
            <p:nvPr/>
          </p:nvSpPr>
          <p:spPr bwMode="auto">
            <a:xfrm>
              <a:off x="2441" y="978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5" name="Rectangle 996"/>
            <p:cNvSpPr>
              <a:spLocks noChangeArrowheads="1"/>
            </p:cNvSpPr>
            <p:nvPr/>
          </p:nvSpPr>
          <p:spPr bwMode="auto">
            <a:xfrm>
              <a:off x="2441" y="978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6" name="Rectangle 997"/>
            <p:cNvSpPr>
              <a:spLocks noChangeArrowheads="1"/>
            </p:cNvSpPr>
            <p:nvPr/>
          </p:nvSpPr>
          <p:spPr bwMode="auto">
            <a:xfrm>
              <a:off x="2441" y="1059"/>
              <a:ext cx="88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7" name="Rectangle 998"/>
            <p:cNvSpPr>
              <a:spLocks noChangeArrowheads="1"/>
            </p:cNvSpPr>
            <p:nvPr/>
          </p:nvSpPr>
          <p:spPr bwMode="auto">
            <a:xfrm>
              <a:off x="2441" y="1059"/>
              <a:ext cx="88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8" name="Rectangle 999"/>
            <p:cNvSpPr>
              <a:spLocks noChangeArrowheads="1"/>
            </p:cNvSpPr>
            <p:nvPr/>
          </p:nvSpPr>
          <p:spPr bwMode="auto">
            <a:xfrm>
              <a:off x="2441" y="1141"/>
              <a:ext cx="88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" name="Rectangle 1000"/>
            <p:cNvSpPr>
              <a:spLocks noChangeArrowheads="1"/>
            </p:cNvSpPr>
            <p:nvPr/>
          </p:nvSpPr>
          <p:spPr bwMode="auto">
            <a:xfrm>
              <a:off x="2441" y="1141"/>
              <a:ext cx="88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0" name="Rectangle 1001"/>
            <p:cNvSpPr>
              <a:spLocks noChangeArrowheads="1"/>
            </p:cNvSpPr>
            <p:nvPr/>
          </p:nvSpPr>
          <p:spPr bwMode="auto">
            <a:xfrm>
              <a:off x="2441" y="1221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1" name="Rectangle 1002"/>
            <p:cNvSpPr>
              <a:spLocks noChangeArrowheads="1"/>
            </p:cNvSpPr>
            <p:nvPr/>
          </p:nvSpPr>
          <p:spPr bwMode="auto">
            <a:xfrm>
              <a:off x="2441" y="1221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2" name="Rectangle 1003"/>
            <p:cNvSpPr>
              <a:spLocks noChangeArrowheads="1"/>
            </p:cNvSpPr>
            <p:nvPr/>
          </p:nvSpPr>
          <p:spPr bwMode="auto">
            <a:xfrm>
              <a:off x="2441" y="1302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3" name="Rectangle 1004"/>
            <p:cNvSpPr>
              <a:spLocks noChangeArrowheads="1"/>
            </p:cNvSpPr>
            <p:nvPr/>
          </p:nvSpPr>
          <p:spPr bwMode="auto">
            <a:xfrm>
              <a:off x="2441" y="1302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4" name="Rectangle 1005"/>
            <p:cNvSpPr>
              <a:spLocks noChangeArrowheads="1"/>
            </p:cNvSpPr>
            <p:nvPr/>
          </p:nvSpPr>
          <p:spPr bwMode="auto">
            <a:xfrm>
              <a:off x="2441" y="1383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5" name="Rectangle 1006"/>
            <p:cNvSpPr>
              <a:spLocks noChangeArrowheads="1"/>
            </p:cNvSpPr>
            <p:nvPr/>
          </p:nvSpPr>
          <p:spPr bwMode="auto">
            <a:xfrm>
              <a:off x="2441" y="1383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6" name="Rectangle 1007"/>
            <p:cNvSpPr>
              <a:spLocks noChangeArrowheads="1"/>
            </p:cNvSpPr>
            <p:nvPr/>
          </p:nvSpPr>
          <p:spPr bwMode="auto">
            <a:xfrm>
              <a:off x="2441" y="1464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7" name="Rectangle 1008"/>
            <p:cNvSpPr>
              <a:spLocks noChangeArrowheads="1"/>
            </p:cNvSpPr>
            <p:nvPr/>
          </p:nvSpPr>
          <p:spPr bwMode="auto">
            <a:xfrm>
              <a:off x="2441" y="1464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8" name="Rectangle 1009"/>
            <p:cNvSpPr>
              <a:spLocks noChangeArrowheads="1"/>
            </p:cNvSpPr>
            <p:nvPr/>
          </p:nvSpPr>
          <p:spPr bwMode="auto">
            <a:xfrm>
              <a:off x="2441" y="1545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" name="Rectangle 1010"/>
            <p:cNvSpPr>
              <a:spLocks noChangeArrowheads="1"/>
            </p:cNvSpPr>
            <p:nvPr/>
          </p:nvSpPr>
          <p:spPr bwMode="auto">
            <a:xfrm>
              <a:off x="2441" y="1545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0" name="Rectangle 1011"/>
            <p:cNvSpPr>
              <a:spLocks noChangeArrowheads="1"/>
            </p:cNvSpPr>
            <p:nvPr/>
          </p:nvSpPr>
          <p:spPr bwMode="auto">
            <a:xfrm>
              <a:off x="2441" y="1626"/>
              <a:ext cx="88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1" name="Rectangle 1012"/>
            <p:cNvSpPr>
              <a:spLocks noChangeArrowheads="1"/>
            </p:cNvSpPr>
            <p:nvPr/>
          </p:nvSpPr>
          <p:spPr bwMode="auto">
            <a:xfrm>
              <a:off x="2441" y="1626"/>
              <a:ext cx="88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2" name="Rectangle 1013"/>
            <p:cNvSpPr>
              <a:spLocks noChangeArrowheads="1"/>
            </p:cNvSpPr>
            <p:nvPr/>
          </p:nvSpPr>
          <p:spPr bwMode="auto">
            <a:xfrm>
              <a:off x="2441" y="1706"/>
              <a:ext cx="88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3" name="Rectangle 1014"/>
            <p:cNvSpPr>
              <a:spLocks noChangeArrowheads="1"/>
            </p:cNvSpPr>
            <p:nvPr/>
          </p:nvSpPr>
          <p:spPr bwMode="auto">
            <a:xfrm>
              <a:off x="2441" y="1706"/>
              <a:ext cx="88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4" name="Rectangle 1015"/>
            <p:cNvSpPr>
              <a:spLocks noChangeArrowheads="1"/>
            </p:cNvSpPr>
            <p:nvPr/>
          </p:nvSpPr>
          <p:spPr bwMode="auto">
            <a:xfrm>
              <a:off x="2521" y="897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5" name="Rectangle 1016"/>
            <p:cNvSpPr>
              <a:spLocks noChangeArrowheads="1"/>
            </p:cNvSpPr>
            <p:nvPr/>
          </p:nvSpPr>
          <p:spPr bwMode="auto">
            <a:xfrm>
              <a:off x="2521" y="897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6" name="Rectangle 1017"/>
            <p:cNvSpPr>
              <a:spLocks noChangeArrowheads="1"/>
            </p:cNvSpPr>
            <p:nvPr/>
          </p:nvSpPr>
          <p:spPr bwMode="auto">
            <a:xfrm>
              <a:off x="2521" y="978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7" name="Rectangle 1018"/>
            <p:cNvSpPr>
              <a:spLocks noChangeArrowheads="1"/>
            </p:cNvSpPr>
            <p:nvPr/>
          </p:nvSpPr>
          <p:spPr bwMode="auto">
            <a:xfrm>
              <a:off x="2521" y="978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8" name="Rectangle 1019"/>
            <p:cNvSpPr>
              <a:spLocks noChangeArrowheads="1"/>
            </p:cNvSpPr>
            <p:nvPr/>
          </p:nvSpPr>
          <p:spPr bwMode="auto">
            <a:xfrm>
              <a:off x="2521" y="1059"/>
              <a:ext cx="88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" name="Rectangle 1020"/>
            <p:cNvSpPr>
              <a:spLocks noChangeArrowheads="1"/>
            </p:cNvSpPr>
            <p:nvPr/>
          </p:nvSpPr>
          <p:spPr bwMode="auto">
            <a:xfrm>
              <a:off x="2521" y="1059"/>
              <a:ext cx="88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" name="Rectangle 1021"/>
            <p:cNvSpPr>
              <a:spLocks noChangeArrowheads="1"/>
            </p:cNvSpPr>
            <p:nvPr/>
          </p:nvSpPr>
          <p:spPr bwMode="auto">
            <a:xfrm>
              <a:off x="2521" y="1141"/>
              <a:ext cx="88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" name="Rectangle 1022"/>
            <p:cNvSpPr>
              <a:spLocks noChangeArrowheads="1"/>
            </p:cNvSpPr>
            <p:nvPr/>
          </p:nvSpPr>
          <p:spPr bwMode="auto">
            <a:xfrm>
              <a:off x="2521" y="1141"/>
              <a:ext cx="88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" name="Rectangle 1023"/>
            <p:cNvSpPr>
              <a:spLocks noChangeArrowheads="1"/>
            </p:cNvSpPr>
            <p:nvPr/>
          </p:nvSpPr>
          <p:spPr bwMode="auto">
            <a:xfrm>
              <a:off x="2521" y="1221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" name="Rectangle 1024"/>
            <p:cNvSpPr>
              <a:spLocks noChangeArrowheads="1"/>
            </p:cNvSpPr>
            <p:nvPr/>
          </p:nvSpPr>
          <p:spPr bwMode="auto">
            <a:xfrm>
              <a:off x="2521" y="1221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" name="Rectangle 1025"/>
            <p:cNvSpPr>
              <a:spLocks noChangeArrowheads="1"/>
            </p:cNvSpPr>
            <p:nvPr/>
          </p:nvSpPr>
          <p:spPr bwMode="auto">
            <a:xfrm>
              <a:off x="2521" y="1302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" name="Rectangle 1026"/>
            <p:cNvSpPr>
              <a:spLocks noChangeArrowheads="1"/>
            </p:cNvSpPr>
            <p:nvPr/>
          </p:nvSpPr>
          <p:spPr bwMode="auto">
            <a:xfrm>
              <a:off x="2521" y="1302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" name="Rectangle 1027"/>
            <p:cNvSpPr>
              <a:spLocks noChangeArrowheads="1"/>
            </p:cNvSpPr>
            <p:nvPr/>
          </p:nvSpPr>
          <p:spPr bwMode="auto">
            <a:xfrm>
              <a:off x="2521" y="1383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" name="Rectangle 1028"/>
            <p:cNvSpPr>
              <a:spLocks noChangeArrowheads="1"/>
            </p:cNvSpPr>
            <p:nvPr/>
          </p:nvSpPr>
          <p:spPr bwMode="auto">
            <a:xfrm>
              <a:off x="2521" y="1383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8" name="Rectangle 1029"/>
            <p:cNvSpPr>
              <a:spLocks noChangeArrowheads="1"/>
            </p:cNvSpPr>
            <p:nvPr/>
          </p:nvSpPr>
          <p:spPr bwMode="auto">
            <a:xfrm>
              <a:off x="2521" y="1464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" name="Rectangle 1030"/>
            <p:cNvSpPr>
              <a:spLocks noChangeArrowheads="1"/>
            </p:cNvSpPr>
            <p:nvPr/>
          </p:nvSpPr>
          <p:spPr bwMode="auto">
            <a:xfrm>
              <a:off x="2521" y="1464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" name="Rectangle 1031"/>
            <p:cNvSpPr>
              <a:spLocks noChangeArrowheads="1"/>
            </p:cNvSpPr>
            <p:nvPr/>
          </p:nvSpPr>
          <p:spPr bwMode="auto">
            <a:xfrm>
              <a:off x="2521" y="1545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" name="Rectangle 1032"/>
            <p:cNvSpPr>
              <a:spLocks noChangeArrowheads="1"/>
            </p:cNvSpPr>
            <p:nvPr/>
          </p:nvSpPr>
          <p:spPr bwMode="auto">
            <a:xfrm>
              <a:off x="2521" y="1545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" name="Rectangle 1033"/>
            <p:cNvSpPr>
              <a:spLocks noChangeArrowheads="1"/>
            </p:cNvSpPr>
            <p:nvPr/>
          </p:nvSpPr>
          <p:spPr bwMode="auto">
            <a:xfrm>
              <a:off x="2521" y="1626"/>
              <a:ext cx="88" cy="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" name="Rectangle 1034"/>
            <p:cNvSpPr>
              <a:spLocks noChangeArrowheads="1"/>
            </p:cNvSpPr>
            <p:nvPr/>
          </p:nvSpPr>
          <p:spPr bwMode="auto">
            <a:xfrm>
              <a:off x="2521" y="1626"/>
              <a:ext cx="88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" name="Rectangle 1035"/>
            <p:cNvSpPr>
              <a:spLocks noChangeArrowheads="1"/>
            </p:cNvSpPr>
            <p:nvPr/>
          </p:nvSpPr>
          <p:spPr bwMode="auto">
            <a:xfrm>
              <a:off x="2521" y="1706"/>
              <a:ext cx="88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" name="Rectangle 1036"/>
            <p:cNvSpPr>
              <a:spLocks noChangeArrowheads="1"/>
            </p:cNvSpPr>
            <p:nvPr/>
          </p:nvSpPr>
          <p:spPr bwMode="auto">
            <a:xfrm>
              <a:off x="2521" y="1706"/>
              <a:ext cx="88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" name="Rectangle 1037"/>
            <p:cNvSpPr>
              <a:spLocks noChangeArrowheads="1"/>
            </p:cNvSpPr>
            <p:nvPr/>
          </p:nvSpPr>
          <p:spPr bwMode="auto">
            <a:xfrm>
              <a:off x="2609" y="897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" name="Rectangle 1038"/>
            <p:cNvSpPr>
              <a:spLocks noChangeArrowheads="1"/>
            </p:cNvSpPr>
            <p:nvPr/>
          </p:nvSpPr>
          <p:spPr bwMode="auto">
            <a:xfrm>
              <a:off x="2609" y="897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" name="Rectangle 1039"/>
            <p:cNvSpPr>
              <a:spLocks noChangeArrowheads="1"/>
            </p:cNvSpPr>
            <p:nvPr/>
          </p:nvSpPr>
          <p:spPr bwMode="auto">
            <a:xfrm>
              <a:off x="2609" y="978"/>
              <a:ext cx="89" cy="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" name="Rectangle 1040"/>
            <p:cNvSpPr>
              <a:spLocks noChangeArrowheads="1"/>
            </p:cNvSpPr>
            <p:nvPr/>
          </p:nvSpPr>
          <p:spPr bwMode="auto">
            <a:xfrm>
              <a:off x="2609" y="978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" name="Rectangle 1041"/>
            <p:cNvSpPr>
              <a:spLocks noChangeArrowheads="1"/>
            </p:cNvSpPr>
            <p:nvPr/>
          </p:nvSpPr>
          <p:spPr bwMode="auto">
            <a:xfrm>
              <a:off x="2609" y="1059"/>
              <a:ext cx="89" cy="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1" name="Rectangle 1042"/>
            <p:cNvSpPr>
              <a:spLocks noChangeArrowheads="1"/>
            </p:cNvSpPr>
            <p:nvPr/>
          </p:nvSpPr>
          <p:spPr bwMode="auto">
            <a:xfrm>
              <a:off x="2609" y="1059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2" name="Rectangle 1043"/>
            <p:cNvSpPr>
              <a:spLocks noChangeArrowheads="1"/>
            </p:cNvSpPr>
            <p:nvPr/>
          </p:nvSpPr>
          <p:spPr bwMode="auto">
            <a:xfrm>
              <a:off x="2609" y="1141"/>
              <a:ext cx="89" cy="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3" name="Rectangle 1044"/>
            <p:cNvSpPr>
              <a:spLocks noChangeArrowheads="1"/>
            </p:cNvSpPr>
            <p:nvPr/>
          </p:nvSpPr>
          <p:spPr bwMode="auto">
            <a:xfrm>
              <a:off x="2609" y="1141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4" name="Rectangle 1045"/>
            <p:cNvSpPr>
              <a:spLocks noChangeArrowheads="1"/>
            </p:cNvSpPr>
            <p:nvPr/>
          </p:nvSpPr>
          <p:spPr bwMode="auto">
            <a:xfrm>
              <a:off x="2609" y="1221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5" name="Rectangle 1046"/>
            <p:cNvSpPr>
              <a:spLocks noChangeArrowheads="1"/>
            </p:cNvSpPr>
            <p:nvPr/>
          </p:nvSpPr>
          <p:spPr bwMode="auto">
            <a:xfrm>
              <a:off x="2609" y="1221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6" name="Rectangle 1047"/>
            <p:cNvSpPr>
              <a:spLocks noChangeArrowheads="1"/>
            </p:cNvSpPr>
            <p:nvPr/>
          </p:nvSpPr>
          <p:spPr bwMode="auto">
            <a:xfrm>
              <a:off x="2609" y="1302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7" name="Rectangle 1048"/>
            <p:cNvSpPr>
              <a:spLocks noChangeArrowheads="1"/>
            </p:cNvSpPr>
            <p:nvPr/>
          </p:nvSpPr>
          <p:spPr bwMode="auto">
            <a:xfrm>
              <a:off x="2609" y="1302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8" name="Rectangle 1049"/>
            <p:cNvSpPr>
              <a:spLocks noChangeArrowheads="1"/>
            </p:cNvSpPr>
            <p:nvPr/>
          </p:nvSpPr>
          <p:spPr bwMode="auto">
            <a:xfrm>
              <a:off x="2609" y="1383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9" name="Rectangle 1050"/>
            <p:cNvSpPr>
              <a:spLocks noChangeArrowheads="1"/>
            </p:cNvSpPr>
            <p:nvPr/>
          </p:nvSpPr>
          <p:spPr bwMode="auto">
            <a:xfrm>
              <a:off x="2609" y="1383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" name="Rectangle 1051"/>
            <p:cNvSpPr>
              <a:spLocks noChangeArrowheads="1"/>
            </p:cNvSpPr>
            <p:nvPr/>
          </p:nvSpPr>
          <p:spPr bwMode="auto">
            <a:xfrm>
              <a:off x="2609" y="1464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1" name="Rectangle 1052"/>
            <p:cNvSpPr>
              <a:spLocks noChangeArrowheads="1"/>
            </p:cNvSpPr>
            <p:nvPr/>
          </p:nvSpPr>
          <p:spPr bwMode="auto">
            <a:xfrm>
              <a:off x="2609" y="1464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2" name="Rectangle 1053"/>
            <p:cNvSpPr>
              <a:spLocks noChangeArrowheads="1"/>
            </p:cNvSpPr>
            <p:nvPr/>
          </p:nvSpPr>
          <p:spPr bwMode="auto">
            <a:xfrm>
              <a:off x="2609" y="1545"/>
              <a:ext cx="89" cy="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3" name="Rectangle 1054"/>
            <p:cNvSpPr>
              <a:spLocks noChangeArrowheads="1"/>
            </p:cNvSpPr>
            <p:nvPr/>
          </p:nvSpPr>
          <p:spPr bwMode="auto">
            <a:xfrm>
              <a:off x="2609" y="1545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4" name="Rectangle 1055"/>
            <p:cNvSpPr>
              <a:spLocks noChangeArrowheads="1"/>
            </p:cNvSpPr>
            <p:nvPr/>
          </p:nvSpPr>
          <p:spPr bwMode="auto">
            <a:xfrm>
              <a:off x="2609" y="1626"/>
              <a:ext cx="89" cy="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" name="Rectangle 1056"/>
            <p:cNvSpPr>
              <a:spLocks noChangeArrowheads="1"/>
            </p:cNvSpPr>
            <p:nvPr/>
          </p:nvSpPr>
          <p:spPr bwMode="auto">
            <a:xfrm>
              <a:off x="2609" y="1626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" name="Rectangle 1057"/>
            <p:cNvSpPr>
              <a:spLocks noChangeArrowheads="1"/>
            </p:cNvSpPr>
            <p:nvPr/>
          </p:nvSpPr>
          <p:spPr bwMode="auto">
            <a:xfrm>
              <a:off x="2609" y="1706"/>
              <a:ext cx="89" cy="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7" name="Rectangle 1058"/>
            <p:cNvSpPr>
              <a:spLocks noChangeArrowheads="1"/>
            </p:cNvSpPr>
            <p:nvPr/>
          </p:nvSpPr>
          <p:spPr bwMode="auto">
            <a:xfrm>
              <a:off x="2609" y="1706"/>
              <a:ext cx="89" cy="82"/>
            </a:xfrm>
            <a:prstGeom prst="rect">
              <a:avLst/>
            </a:prstGeom>
            <a:solidFill>
              <a:srgbClr val="FFFF00"/>
            </a:solidFill>
            <a:ln w="9525" cap="rnd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8" name="Rectangle 1059"/>
            <p:cNvSpPr>
              <a:spLocks noChangeArrowheads="1"/>
            </p:cNvSpPr>
            <p:nvPr/>
          </p:nvSpPr>
          <p:spPr bwMode="auto">
            <a:xfrm>
              <a:off x="2698" y="897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9" name="Rectangle 1060"/>
            <p:cNvSpPr>
              <a:spLocks noChangeArrowheads="1"/>
            </p:cNvSpPr>
            <p:nvPr/>
          </p:nvSpPr>
          <p:spPr bwMode="auto">
            <a:xfrm>
              <a:off x="2698" y="897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" name="Rectangle 1061"/>
            <p:cNvSpPr>
              <a:spLocks noChangeArrowheads="1"/>
            </p:cNvSpPr>
            <p:nvPr/>
          </p:nvSpPr>
          <p:spPr bwMode="auto">
            <a:xfrm>
              <a:off x="2694" y="974"/>
              <a:ext cx="89" cy="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1" name="Rectangle 1062"/>
            <p:cNvSpPr>
              <a:spLocks noChangeArrowheads="1"/>
            </p:cNvSpPr>
            <p:nvPr/>
          </p:nvSpPr>
          <p:spPr bwMode="auto">
            <a:xfrm>
              <a:off x="2698" y="978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2" name="Rectangle 1063"/>
            <p:cNvSpPr>
              <a:spLocks noChangeArrowheads="1"/>
            </p:cNvSpPr>
            <p:nvPr/>
          </p:nvSpPr>
          <p:spPr bwMode="auto">
            <a:xfrm>
              <a:off x="2698" y="1059"/>
              <a:ext cx="89" cy="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3" name="Rectangle 1064"/>
            <p:cNvSpPr>
              <a:spLocks noChangeArrowheads="1"/>
            </p:cNvSpPr>
            <p:nvPr/>
          </p:nvSpPr>
          <p:spPr bwMode="auto">
            <a:xfrm>
              <a:off x="2698" y="1059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4" name="Rectangle 1065"/>
            <p:cNvSpPr>
              <a:spLocks noChangeArrowheads="1"/>
            </p:cNvSpPr>
            <p:nvPr/>
          </p:nvSpPr>
          <p:spPr bwMode="auto">
            <a:xfrm>
              <a:off x="2698" y="1141"/>
              <a:ext cx="89" cy="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5" name="Rectangle 1066"/>
            <p:cNvSpPr>
              <a:spLocks noChangeArrowheads="1"/>
            </p:cNvSpPr>
            <p:nvPr/>
          </p:nvSpPr>
          <p:spPr bwMode="auto">
            <a:xfrm>
              <a:off x="2698" y="1141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6" name="Rectangle 1067"/>
            <p:cNvSpPr>
              <a:spLocks noChangeArrowheads="1"/>
            </p:cNvSpPr>
            <p:nvPr/>
          </p:nvSpPr>
          <p:spPr bwMode="auto">
            <a:xfrm>
              <a:off x="2698" y="1221"/>
              <a:ext cx="89" cy="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7" name="Rectangle 1068"/>
            <p:cNvSpPr>
              <a:spLocks noChangeArrowheads="1"/>
            </p:cNvSpPr>
            <p:nvPr/>
          </p:nvSpPr>
          <p:spPr bwMode="auto">
            <a:xfrm>
              <a:off x="2698" y="1221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8" name="Rectangle 1069"/>
            <p:cNvSpPr>
              <a:spLocks noChangeArrowheads="1"/>
            </p:cNvSpPr>
            <p:nvPr/>
          </p:nvSpPr>
          <p:spPr bwMode="auto">
            <a:xfrm>
              <a:off x="2698" y="1302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9" name="Rectangle 1070"/>
            <p:cNvSpPr>
              <a:spLocks noChangeArrowheads="1"/>
            </p:cNvSpPr>
            <p:nvPr/>
          </p:nvSpPr>
          <p:spPr bwMode="auto">
            <a:xfrm>
              <a:off x="2698" y="1302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0" name="Rectangle 1071"/>
            <p:cNvSpPr>
              <a:spLocks noChangeArrowheads="1"/>
            </p:cNvSpPr>
            <p:nvPr/>
          </p:nvSpPr>
          <p:spPr bwMode="auto">
            <a:xfrm>
              <a:off x="2698" y="1383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" name="Rectangle 1072"/>
            <p:cNvSpPr>
              <a:spLocks noChangeArrowheads="1"/>
            </p:cNvSpPr>
            <p:nvPr/>
          </p:nvSpPr>
          <p:spPr bwMode="auto">
            <a:xfrm>
              <a:off x="2698" y="1383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2" name="Rectangle 1073"/>
            <p:cNvSpPr>
              <a:spLocks noChangeArrowheads="1"/>
            </p:cNvSpPr>
            <p:nvPr/>
          </p:nvSpPr>
          <p:spPr bwMode="auto">
            <a:xfrm>
              <a:off x="2698" y="1464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3" name="Rectangle 1074"/>
            <p:cNvSpPr>
              <a:spLocks noChangeArrowheads="1"/>
            </p:cNvSpPr>
            <p:nvPr/>
          </p:nvSpPr>
          <p:spPr bwMode="auto">
            <a:xfrm>
              <a:off x="2698" y="1464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4" name="Rectangle 1075"/>
            <p:cNvSpPr>
              <a:spLocks noChangeArrowheads="1"/>
            </p:cNvSpPr>
            <p:nvPr/>
          </p:nvSpPr>
          <p:spPr bwMode="auto">
            <a:xfrm>
              <a:off x="2698" y="1545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5" name="Rectangle 1076"/>
            <p:cNvSpPr>
              <a:spLocks noChangeArrowheads="1"/>
            </p:cNvSpPr>
            <p:nvPr/>
          </p:nvSpPr>
          <p:spPr bwMode="auto">
            <a:xfrm>
              <a:off x="2698" y="1545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6" name="Rectangle 1077"/>
            <p:cNvSpPr>
              <a:spLocks noChangeArrowheads="1"/>
            </p:cNvSpPr>
            <p:nvPr/>
          </p:nvSpPr>
          <p:spPr bwMode="auto">
            <a:xfrm>
              <a:off x="2698" y="1626"/>
              <a:ext cx="89" cy="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7" name="Rectangle 1078"/>
            <p:cNvSpPr>
              <a:spLocks noChangeArrowheads="1"/>
            </p:cNvSpPr>
            <p:nvPr/>
          </p:nvSpPr>
          <p:spPr bwMode="auto">
            <a:xfrm>
              <a:off x="2698" y="1626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8" name="Rectangle 1079"/>
            <p:cNvSpPr>
              <a:spLocks noChangeArrowheads="1"/>
            </p:cNvSpPr>
            <p:nvPr/>
          </p:nvSpPr>
          <p:spPr bwMode="auto">
            <a:xfrm>
              <a:off x="2698" y="1706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9" name="Rectangle 1080"/>
            <p:cNvSpPr>
              <a:spLocks noChangeArrowheads="1"/>
            </p:cNvSpPr>
            <p:nvPr/>
          </p:nvSpPr>
          <p:spPr bwMode="auto">
            <a:xfrm>
              <a:off x="2698" y="1706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0" name="Rectangle 1081"/>
            <p:cNvSpPr>
              <a:spLocks noChangeArrowheads="1"/>
            </p:cNvSpPr>
            <p:nvPr/>
          </p:nvSpPr>
          <p:spPr bwMode="auto">
            <a:xfrm>
              <a:off x="2787" y="897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" name="Rectangle 1082"/>
            <p:cNvSpPr>
              <a:spLocks noChangeArrowheads="1"/>
            </p:cNvSpPr>
            <p:nvPr/>
          </p:nvSpPr>
          <p:spPr bwMode="auto">
            <a:xfrm>
              <a:off x="2787" y="897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2" name="Rectangle 1083"/>
            <p:cNvSpPr>
              <a:spLocks noChangeArrowheads="1"/>
            </p:cNvSpPr>
            <p:nvPr/>
          </p:nvSpPr>
          <p:spPr bwMode="auto">
            <a:xfrm>
              <a:off x="2787" y="978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3" name="Rectangle 1084"/>
            <p:cNvSpPr>
              <a:spLocks noChangeArrowheads="1"/>
            </p:cNvSpPr>
            <p:nvPr/>
          </p:nvSpPr>
          <p:spPr bwMode="auto">
            <a:xfrm>
              <a:off x="2787" y="978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4" name="Rectangle 1085"/>
            <p:cNvSpPr>
              <a:spLocks noChangeArrowheads="1"/>
            </p:cNvSpPr>
            <p:nvPr/>
          </p:nvSpPr>
          <p:spPr bwMode="auto">
            <a:xfrm>
              <a:off x="2787" y="1059"/>
              <a:ext cx="88" cy="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5" name="Rectangle 1086"/>
            <p:cNvSpPr>
              <a:spLocks noChangeArrowheads="1"/>
            </p:cNvSpPr>
            <p:nvPr/>
          </p:nvSpPr>
          <p:spPr bwMode="auto">
            <a:xfrm>
              <a:off x="2787" y="1059"/>
              <a:ext cx="88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" name="Rectangle 1087"/>
            <p:cNvSpPr>
              <a:spLocks noChangeArrowheads="1"/>
            </p:cNvSpPr>
            <p:nvPr/>
          </p:nvSpPr>
          <p:spPr bwMode="auto">
            <a:xfrm>
              <a:off x="2787" y="1141"/>
              <a:ext cx="88" cy="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7" name="Rectangle 1088"/>
            <p:cNvSpPr>
              <a:spLocks noChangeArrowheads="1"/>
            </p:cNvSpPr>
            <p:nvPr/>
          </p:nvSpPr>
          <p:spPr bwMode="auto">
            <a:xfrm>
              <a:off x="2787" y="1141"/>
              <a:ext cx="88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8" name="Rectangle 1089"/>
            <p:cNvSpPr>
              <a:spLocks noChangeArrowheads="1"/>
            </p:cNvSpPr>
            <p:nvPr/>
          </p:nvSpPr>
          <p:spPr bwMode="auto">
            <a:xfrm>
              <a:off x="2787" y="1221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9" name="Rectangle 1090"/>
            <p:cNvSpPr>
              <a:spLocks noChangeArrowheads="1"/>
            </p:cNvSpPr>
            <p:nvPr/>
          </p:nvSpPr>
          <p:spPr bwMode="auto">
            <a:xfrm>
              <a:off x="2787" y="1221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" name="Rectangle 1091"/>
            <p:cNvSpPr>
              <a:spLocks noChangeArrowheads="1"/>
            </p:cNvSpPr>
            <p:nvPr/>
          </p:nvSpPr>
          <p:spPr bwMode="auto">
            <a:xfrm>
              <a:off x="2787" y="1302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" name="Rectangle 1092"/>
            <p:cNvSpPr>
              <a:spLocks noChangeArrowheads="1"/>
            </p:cNvSpPr>
            <p:nvPr/>
          </p:nvSpPr>
          <p:spPr bwMode="auto">
            <a:xfrm>
              <a:off x="2787" y="1302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2" name="Rectangle 1093"/>
            <p:cNvSpPr>
              <a:spLocks noChangeArrowheads="1"/>
            </p:cNvSpPr>
            <p:nvPr/>
          </p:nvSpPr>
          <p:spPr bwMode="auto">
            <a:xfrm>
              <a:off x="2787" y="1383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3" name="Rectangle 1094"/>
            <p:cNvSpPr>
              <a:spLocks noChangeArrowheads="1"/>
            </p:cNvSpPr>
            <p:nvPr/>
          </p:nvSpPr>
          <p:spPr bwMode="auto">
            <a:xfrm>
              <a:off x="2787" y="1383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4" name="Rectangle 1095"/>
            <p:cNvSpPr>
              <a:spLocks noChangeArrowheads="1"/>
            </p:cNvSpPr>
            <p:nvPr/>
          </p:nvSpPr>
          <p:spPr bwMode="auto">
            <a:xfrm>
              <a:off x="2787" y="1464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5" name="Rectangle 1096"/>
            <p:cNvSpPr>
              <a:spLocks noChangeArrowheads="1"/>
            </p:cNvSpPr>
            <p:nvPr/>
          </p:nvSpPr>
          <p:spPr bwMode="auto">
            <a:xfrm>
              <a:off x="2787" y="1464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6" name="Rectangle 1097"/>
            <p:cNvSpPr>
              <a:spLocks noChangeArrowheads="1"/>
            </p:cNvSpPr>
            <p:nvPr/>
          </p:nvSpPr>
          <p:spPr bwMode="auto">
            <a:xfrm>
              <a:off x="2787" y="1545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7" name="Rectangle 1098"/>
            <p:cNvSpPr>
              <a:spLocks noChangeArrowheads="1"/>
            </p:cNvSpPr>
            <p:nvPr/>
          </p:nvSpPr>
          <p:spPr bwMode="auto">
            <a:xfrm>
              <a:off x="2787" y="1545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8" name="Rectangle 1099"/>
            <p:cNvSpPr>
              <a:spLocks noChangeArrowheads="1"/>
            </p:cNvSpPr>
            <p:nvPr/>
          </p:nvSpPr>
          <p:spPr bwMode="auto">
            <a:xfrm>
              <a:off x="2787" y="1626"/>
              <a:ext cx="88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" name="Rectangle 1100"/>
            <p:cNvSpPr>
              <a:spLocks noChangeArrowheads="1"/>
            </p:cNvSpPr>
            <p:nvPr/>
          </p:nvSpPr>
          <p:spPr bwMode="auto">
            <a:xfrm>
              <a:off x="2787" y="1626"/>
              <a:ext cx="88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0" name="Rectangle 1101"/>
            <p:cNvSpPr>
              <a:spLocks noChangeArrowheads="1"/>
            </p:cNvSpPr>
            <p:nvPr/>
          </p:nvSpPr>
          <p:spPr bwMode="auto">
            <a:xfrm>
              <a:off x="2787" y="1706"/>
              <a:ext cx="88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" name="Rectangle 1102"/>
            <p:cNvSpPr>
              <a:spLocks noChangeArrowheads="1"/>
            </p:cNvSpPr>
            <p:nvPr/>
          </p:nvSpPr>
          <p:spPr bwMode="auto">
            <a:xfrm>
              <a:off x="2787" y="1706"/>
              <a:ext cx="88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2" name="Rectangle 1103"/>
            <p:cNvSpPr>
              <a:spLocks noChangeArrowheads="1"/>
            </p:cNvSpPr>
            <p:nvPr/>
          </p:nvSpPr>
          <p:spPr bwMode="auto">
            <a:xfrm>
              <a:off x="2867" y="897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3" name="Rectangle 1104"/>
            <p:cNvSpPr>
              <a:spLocks noChangeArrowheads="1"/>
            </p:cNvSpPr>
            <p:nvPr/>
          </p:nvSpPr>
          <p:spPr bwMode="auto">
            <a:xfrm>
              <a:off x="2867" y="897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4" name="Rectangle 1105"/>
            <p:cNvSpPr>
              <a:spLocks noChangeArrowheads="1"/>
            </p:cNvSpPr>
            <p:nvPr/>
          </p:nvSpPr>
          <p:spPr bwMode="auto">
            <a:xfrm>
              <a:off x="2867" y="978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5" name="Rectangle 1106"/>
            <p:cNvSpPr>
              <a:spLocks noChangeArrowheads="1"/>
            </p:cNvSpPr>
            <p:nvPr/>
          </p:nvSpPr>
          <p:spPr bwMode="auto">
            <a:xfrm>
              <a:off x="2867" y="978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6" name="Rectangle 1107"/>
            <p:cNvSpPr>
              <a:spLocks noChangeArrowheads="1"/>
            </p:cNvSpPr>
            <p:nvPr/>
          </p:nvSpPr>
          <p:spPr bwMode="auto">
            <a:xfrm>
              <a:off x="2867" y="1059"/>
              <a:ext cx="89" cy="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7" name="Rectangle 1108"/>
            <p:cNvSpPr>
              <a:spLocks noChangeArrowheads="1"/>
            </p:cNvSpPr>
            <p:nvPr/>
          </p:nvSpPr>
          <p:spPr bwMode="auto">
            <a:xfrm>
              <a:off x="2867" y="1059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8" name="Rectangle 1109"/>
            <p:cNvSpPr>
              <a:spLocks noChangeArrowheads="1"/>
            </p:cNvSpPr>
            <p:nvPr/>
          </p:nvSpPr>
          <p:spPr bwMode="auto">
            <a:xfrm>
              <a:off x="2867" y="1141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9" name="Rectangle 1110"/>
            <p:cNvSpPr>
              <a:spLocks noChangeArrowheads="1"/>
            </p:cNvSpPr>
            <p:nvPr/>
          </p:nvSpPr>
          <p:spPr bwMode="auto">
            <a:xfrm>
              <a:off x="2867" y="1141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0" name="Rectangle 1111"/>
            <p:cNvSpPr>
              <a:spLocks noChangeArrowheads="1"/>
            </p:cNvSpPr>
            <p:nvPr/>
          </p:nvSpPr>
          <p:spPr bwMode="auto">
            <a:xfrm>
              <a:off x="2867" y="1221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" name="Rectangle 1112"/>
            <p:cNvSpPr>
              <a:spLocks noChangeArrowheads="1"/>
            </p:cNvSpPr>
            <p:nvPr/>
          </p:nvSpPr>
          <p:spPr bwMode="auto">
            <a:xfrm>
              <a:off x="2867" y="1221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" name="Rectangle 1113"/>
            <p:cNvSpPr>
              <a:spLocks noChangeArrowheads="1"/>
            </p:cNvSpPr>
            <p:nvPr/>
          </p:nvSpPr>
          <p:spPr bwMode="auto">
            <a:xfrm>
              <a:off x="2867" y="1302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3" name="Rectangle 1114"/>
            <p:cNvSpPr>
              <a:spLocks noChangeArrowheads="1"/>
            </p:cNvSpPr>
            <p:nvPr/>
          </p:nvSpPr>
          <p:spPr bwMode="auto">
            <a:xfrm>
              <a:off x="2867" y="1302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4" name="Rectangle 1115"/>
            <p:cNvSpPr>
              <a:spLocks noChangeArrowheads="1"/>
            </p:cNvSpPr>
            <p:nvPr/>
          </p:nvSpPr>
          <p:spPr bwMode="auto">
            <a:xfrm>
              <a:off x="2867" y="1383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5" name="Rectangle 1116"/>
            <p:cNvSpPr>
              <a:spLocks noChangeArrowheads="1"/>
            </p:cNvSpPr>
            <p:nvPr/>
          </p:nvSpPr>
          <p:spPr bwMode="auto">
            <a:xfrm>
              <a:off x="2867" y="1383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6" name="Rectangle 1117"/>
            <p:cNvSpPr>
              <a:spLocks noChangeArrowheads="1"/>
            </p:cNvSpPr>
            <p:nvPr/>
          </p:nvSpPr>
          <p:spPr bwMode="auto">
            <a:xfrm>
              <a:off x="2867" y="1464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7" name="Rectangle 1118"/>
            <p:cNvSpPr>
              <a:spLocks noChangeArrowheads="1"/>
            </p:cNvSpPr>
            <p:nvPr/>
          </p:nvSpPr>
          <p:spPr bwMode="auto">
            <a:xfrm>
              <a:off x="2867" y="1464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8" name="Rectangle 1119"/>
            <p:cNvSpPr>
              <a:spLocks noChangeArrowheads="1"/>
            </p:cNvSpPr>
            <p:nvPr/>
          </p:nvSpPr>
          <p:spPr bwMode="auto">
            <a:xfrm>
              <a:off x="2867" y="1545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9" name="Rectangle 1120"/>
            <p:cNvSpPr>
              <a:spLocks noChangeArrowheads="1"/>
            </p:cNvSpPr>
            <p:nvPr/>
          </p:nvSpPr>
          <p:spPr bwMode="auto">
            <a:xfrm>
              <a:off x="2867" y="1545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0" name="Rectangle 1121"/>
            <p:cNvSpPr>
              <a:spLocks noChangeArrowheads="1"/>
            </p:cNvSpPr>
            <p:nvPr/>
          </p:nvSpPr>
          <p:spPr bwMode="auto">
            <a:xfrm>
              <a:off x="2867" y="1626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1" name="Rectangle 1122"/>
            <p:cNvSpPr>
              <a:spLocks noChangeArrowheads="1"/>
            </p:cNvSpPr>
            <p:nvPr/>
          </p:nvSpPr>
          <p:spPr bwMode="auto">
            <a:xfrm>
              <a:off x="2867" y="1626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" name="Rectangle 1123"/>
            <p:cNvSpPr>
              <a:spLocks noChangeArrowheads="1"/>
            </p:cNvSpPr>
            <p:nvPr/>
          </p:nvSpPr>
          <p:spPr bwMode="auto">
            <a:xfrm>
              <a:off x="2867" y="1706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" name="Rectangle 1124"/>
            <p:cNvSpPr>
              <a:spLocks noChangeArrowheads="1"/>
            </p:cNvSpPr>
            <p:nvPr/>
          </p:nvSpPr>
          <p:spPr bwMode="auto">
            <a:xfrm>
              <a:off x="2867" y="1706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" name="Rectangle 1125"/>
            <p:cNvSpPr>
              <a:spLocks noChangeArrowheads="1"/>
            </p:cNvSpPr>
            <p:nvPr/>
          </p:nvSpPr>
          <p:spPr bwMode="auto">
            <a:xfrm>
              <a:off x="2956" y="897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5" name="Rectangle 1126"/>
            <p:cNvSpPr>
              <a:spLocks noChangeArrowheads="1"/>
            </p:cNvSpPr>
            <p:nvPr/>
          </p:nvSpPr>
          <p:spPr bwMode="auto">
            <a:xfrm>
              <a:off x="2956" y="897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6" name="Rectangle 1127"/>
            <p:cNvSpPr>
              <a:spLocks noChangeArrowheads="1"/>
            </p:cNvSpPr>
            <p:nvPr/>
          </p:nvSpPr>
          <p:spPr bwMode="auto">
            <a:xfrm>
              <a:off x="2956" y="978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7" name="Rectangle 1128"/>
            <p:cNvSpPr>
              <a:spLocks noChangeArrowheads="1"/>
            </p:cNvSpPr>
            <p:nvPr/>
          </p:nvSpPr>
          <p:spPr bwMode="auto">
            <a:xfrm>
              <a:off x="2956" y="978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8" name="Rectangle 1129"/>
            <p:cNvSpPr>
              <a:spLocks noChangeArrowheads="1"/>
            </p:cNvSpPr>
            <p:nvPr/>
          </p:nvSpPr>
          <p:spPr bwMode="auto">
            <a:xfrm>
              <a:off x="2956" y="1059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" name="Rectangle 1130"/>
            <p:cNvSpPr>
              <a:spLocks noChangeArrowheads="1"/>
            </p:cNvSpPr>
            <p:nvPr/>
          </p:nvSpPr>
          <p:spPr bwMode="auto">
            <a:xfrm>
              <a:off x="2956" y="1059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" name="Rectangle 1131"/>
            <p:cNvSpPr>
              <a:spLocks noChangeArrowheads="1"/>
            </p:cNvSpPr>
            <p:nvPr/>
          </p:nvSpPr>
          <p:spPr bwMode="auto">
            <a:xfrm>
              <a:off x="2956" y="1141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" name="Rectangle 1132"/>
            <p:cNvSpPr>
              <a:spLocks noChangeArrowheads="1"/>
            </p:cNvSpPr>
            <p:nvPr/>
          </p:nvSpPr>
          <p:spPr bwMode="auto">
            <a:xfrm>
              <a:off x="2956" y="1141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" name="Rectangle 1133"/>
            <p:cNvSpPr>
              <a:spLocks noChangeArrowheads="1"/>
            </p:cNvSpPr>
            <p:nvPr/>
          </p:nvSpPr>
          <p:spPr bwMode="auto">
            <a:xfrm>
              <a:off x="2956" y="1221"/>
              <a:ext cx="89" cy="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3" name="Rectangle 1134"/>
            <p:cNvSpPr>
              <a:spLocks noChangeArrowheads="1"/>
            </p:cNvSpPr>
            <p:nvPr/>
          </p:nvSpPr>
          <p:spPr bwMode="auto">
            <a:xfrm>
              <a:off x="2956" y="1221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4" name="Rectangle 1135"/>
            <p:cNvSpPr>
              <a:spLocks noChangeArrowheads="1"/>
            </p:cNvSpPr>
            <p:nvPr/>
          </p:nvSpPr>
          <p:spPr bwMode="auto">
            <a:xfrm>
              <a:off x="2956" y="1302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5" name="Rectangle 1136"/>
            <p:cNvSpPr>
              <a:spLocks noChangeArrowheads="1"/>
            </p:cNvSpPr>
            <p:nvPr/>
          </p:nvSpPr>
          <p:spPr bwMode="auto">
            <a:xfrm>
              <a:off x="2956" y="1302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6" name="Rectangle 1137"/>
            <p:cNvSpPr>
              <a:spLocks noChangeArrowheads="1"/>
            </p:cNvSpPr>
            <p:nvPr/>
          </p:nvSpPr>
          <p:spPr bwMode="auto">
            <a:xfrm>
              <a:off x="2956" y="1383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7" name="Rectangle 1138"/>
            <p:cNvSpPr>
              <a:spLocks noChangeArrowheads="1"/>
            </p:cNvSpPr>
            <p:nvPr/>
          </p:nvSpPr>
          <p:spPr bwMode="auto">
            <a:xfrm>
              <a:off x="2956" y="1383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" name="Rectangle 1139"/>
            <p:cNvSpPr>
              <a:spLocks noChangeArrowheads="1"/>
            </p:cNvSpPr>
            <p:nvPr/>
          </p:nvSpPr>
          <p:spPr bwMode="auto">
            <a:xfrm>
              <a:off x="2956" y="1464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9" name="Rectangle 1140"/>
            <p:cNvSpPr>
              <a:spLocks noChangeArrowheads="1"/>
            </p:cNvSpPr>
            <p:nvPr/>
          </p:nvSpPr>
          <p:spPr bwMode="auto">
            <a:xfrm>
              <a:off x="2956" y="1464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0" name="Rectangle 1141"/>
            <p:cNvSpPr>
              <a:spLocks noChangeArrowheads="1"/>
            </p:cNvSpPr>
            <p:nvPr/>
          </p:nvSpPr>
          <p:spPr bwMode="auto">
            <a:xfrm>
              <a:off x="2956" y="1545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1" name="Rectangle 1142"/>
            <p:cNvSpPr>
              <a:spLocks noChangeArrowheads="1"/>
            </p:cNvSpPr>
            <p:nvPr/>
          </p:nvSpPr>
          <p:spPr bwMode="auto">
            <a:xfrm>
              <a:off x="2956" y="1545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" name="Rectangle 1143"/>
            <p:cNvSpPr>
              <a:spLocks noChangeArrowheads="1"/>
            </p:cNvSpPr>
            <p:nvPr/>
          </p:nvSpPr>
          <p:spPr bwMode="auto">
            <a:xfrm>
              <a:off x="2956" y="1626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3" name="Rectangle 1144"/>
            <p:cNvSpPr>
              <a:spLocks noChangeArrowheads="1"/>
            </p:cNvSpPr>
            <p:nvPr/>
          </p:nvSpPr>
          <p:spPr bwMode="auto">
            <a:xfrm>
              <a:off x="2956" y="1626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4" name="Rectangle 1145"/>
            <p:cNvSpPr>
              <a:spLocks noChangeArrowheads="1"/>
            </p:cNvSpPr>
            <p:nvPr/>
          </p:nvSpPr>
          <p:spPr bwMode="auto">
            <a:xfrm>
              <a:off x="2956" y="1706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5" name="Rectangle 1146"/>
            <p:cNvSpPr>
              <a:spLocks noChangeArrowheads="1"/>
            </p:cNvSpPr>
            <p:nvPr/>
          </p:nvSpPr>
          <p:spPr bwMode="auto">
            <a:xfrm>
              <a:off x="2956" y="1706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6" name="Rectangle 1147"/>
            <p:cNvSpPr>
              <a:spLocks noChangeArrowheads="1"/>
            </p:cNvSpPr>
            <p:nvPr/>
          </p:nvSpPr>
          <p:spPr bwMode="auto">
            <a:xfrm>
              <a:off x="3041" y="897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7" name="Rectangle 1148"/>
            <p:cNvSpPr>
              <a:spLocks noChangeArrowheads="1"/>
            </p:cNvSpPr>
            <p:nvPr/>
          </p:nvSpPr>
          <p:spPr bwMode="auto">
            <a:xfrm>
              <a:off x="3041" y="897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8" name="Rectangle 1149"/>
            <p:cNvSpPr>
              <a:spLocks noChangeArrowheads="1"/>
            </p:cNvSpPr>
            <p:nvPr/>
          </p:nvSpPr>
          <p:spPr bwMode="auto">
            <a:xfrm>
              <a:off x="3041" y="978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9" name="Rectangle 1150"/>
            <p:cNvSpPr>
              <a:spLocks noChangeArrowheads="1"/>
            </p:cNvSpPr>
            <p:nvPr/>
          </p:nvSpPr>
          <p:spPr bwMode="auto">
            <a:xfrm>
              <a:off x="3041" y="978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0" name="Rectangle 1151"/>
            <p:cNvSpPr>
              <a:spLocks noChangeArrowheads="1"/>
            </p:cNvSpPr>
            <p:nvPr/>
          </p:nvSpPr>
          <p:spPr bwMode="auto">
            <a:xfrm>
              <a:off x="3041" y="1059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1" name="Rectangle 1152"/>
            <p:cNvSpPr>
              <a:spLocks noChangeArrowheads="1"/>
            </p:cNvSpPr>
            <p:nvPr/>
          </p:nvSpPr>
          <p:spPr bwMode="auto">
            <a:xfrm>
              <a:off x="3041" y="1059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" name="Rectangle 1153"/>
            <p:cNvSpPr>
              <a:spLocks noChangeArrowheads="1"/>
            </p:cNvSpPr>
            <p:nvPr/>
          </p:nvSpPr>
          <p:spPr bwMode="auto">
            <a:xfrm>
              <a:off x="3041" y="1141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3" name="Rectangle 1154"/>
            <p:cNvSpPr>
              <a:spLocks noChangeArrowheads="1"/>
            </p:cNvSpPr>
            <p:nvPr/>
          </p:nvSpPr>
          <p:spPr bwMode="auto">
            <a:xfrm>
              <a:off x="3041" y="1141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4" name="Rectangle 1155"/>
            <p:cNvSpPr>
              <a:spLocks noChangeArrowheads="1"/>
            </p:cNvSpPr>
            <p:nvPr/>
          </p:nvSpPr>
          <p:spPr bwMode="auto">
            <a:xfrm>
              <a:off x="3041" y="1221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5" name="Rectangle 1156"/>
            <p:cNvSpPr>
              <a:spLocks noChangeArrowheads="1"/>
            </p:cNvSpPr>
            <p:nvPr/>
          </p:nvSpPr>
          <p:spPr bwMode="auto">
            <a:xfrm>
              <a:off x="3041" y="1221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6" name="Rectangle 1157"/>
            <p:cNvSpPr>
              <a:spLocks noChangeArrowheads="1"/>
            </p:cNvSpPr>
            <p:nvPr/>
          </p:nvSpPr>
          <p:spPr bwMode="auto">
            <a:xfrm>
              <a:off x="3041" y="1302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7" name="Rectangle 1158"/>
            <p:cNvSpPr>
              <a:spLocks noChangeArrowheads="1"/>
            </p:cNvSpPr>
            <p:nvPr/>
          </p:nvSpPr>
          <p:spPr bwMode="auto">
            <a:xfrm>
              <a:off x="3041" y="1302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8" name="Rectangle 1159"/>
            <p:cNvSpPr>
              <a:spLocks noChangeArrowheads="1"/>
            </p:cNvSpPr>
            <p:nvPr/>
          </p:nvSpPr>
          <p:spPr bwMode="auto">
            <a:xfrm>
              <a:off x="3041" y="1383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9" name="Rectangle 1160"/>
            <p:cNvSpPr>
              <a:spLocks noChangeArrowheads="1"/>
            </p:cNvSpPr>
            <p:nvPr/>
          </p:nvSpPr>
          <p:spPr bwMode="auto">
            <a:xfrm>
              <a:off x="3041" y="1383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0" name="Rectangle 1161"/>
            <p:cNvSpPr>
              <a:spLocks noChangeArrowheads="1"/>
            </p:cNvSpPr>
            <p:nvPr/>
          </p:nvSpPr>
          <p:spPr bwMode="auto">
            <a:xfrm>
              <a:off x="3041" y="1464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1" name="Rectangle 1162"/>
            <p:cNvSpPr>
              <a:spLocks noChangeArrowheads="1"/>
            </p:cNvSpPr>
            <p:nvPr/>
          </p:nvSpPr>
          <p:spPr bwMode="auto">
            <a:xfrm>
              <a:off x="3041" y="1464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2" name="Rectangle 1163"/>
            <p:cNvSpPr>
              <a:spLocks noChangeArrowheads="1"/>
            </p:cNvSpPr>
            <p:nvPr/>
          </p:nvSpPr>
          <p:spPr bwMode="auto">
            <a:xfrm>
              <a:off x="3041" y="1545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" name="Rectangle 1164"/>
            <p:cNvSpPr>
              <a:spLocks noChangeArrowheads="1"/>
            </p:cNvSpPr>
            <p:nvPr/>
          </p:nvSpPr>
          <p:spPr bwMode="auto">
            <a:xfrm>
              <a:off x="3041" y="1545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4" name="Rectangle 1165"/>
            <p:cNvSpPr>
              <a:spLocks noChangeArrowheads="1"/>
            </p:cNvSpPr>
            <p:nvPr/>
          </p:nvSpPr>
          <p:spPr bwMode="auto">
            <a:xfrm>
              <a:off x="3041" y="1626"/>
              <a:ext cx="89" cy="80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5" name="Rectangle 1166"/>
            <p:cNvSpPr>
              <a:spLocks noChangeArrowheads="1"/>
            </p:cNvSpPr>
            <p:nvPr/>
          </p:nvSpPr>
          <p:spPr bwMode="auto">
            <a:xfrm>
              <a:off x="3041" y="1626"/>
              <a:ext cx="89" cy="80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6" name="Rectangle 1167"/>
            <p:cNvSpPr>
              <a:spLocks noChangeArrowheads="1"/>
            </p:cNvSpPr>
            <p:nvPr/>
          </p:nvSpPr>
          <p:spPr bwMode="auto">
            <a:xfrm>
              <a:off x="3041" y="1706"/>
              <a:ext cx="89" cy="82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7" name="Rectangle 1168"/>
            <p:cNvSpPr>
              <a:spLocks noChangeArrowheads="1"/>
            </p:cNvSpPr>
            <p:nvPr/>
          </p:nvSpPr>
          <p:spPr bwMode="auto">
            <a:xfrm>
              <a:off x="3041" y="1706"/>
              <a:ext cx="89" cy="82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8" name="Rectangle 1169"/>
            <p:cNvSpPr>
              <a:spLocks noChangeArrowheads="1"/>
            </p:cNvSpPr>
            <p:nvPr/>
          </p:nvSpPr>
          <p:spPr bwMode="auto">
            <a:xfrm>
              <a:off x="612" y="1080"/>
              <a:ext cx="29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fr-FR">
                  <a:solidFill>
                    <a:srgbClr val="0066FF"/>
                  </a:solidFill>
                  <a:latin typeface="Arial" charset="0"/>
                </a:rPr>
                <a:t>Row M-1</a:t>
              </a:r>
              <a:endParaRPr lang="en-GB" altLang="fr-FR" sz="1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59" name="Rectangle 1170"/>
            <p:cNvSpPr>
              <a:spLocks noChangeArrowheads="1"/>
            </p:cNvSpPr>
            <p:nvPr/>
          </p:nvSpPr>
          <p:spPr bwMode="auto">
            <a:xfrm>
              <a:off x="612" y="1243"/>
              <a:ext cx="31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fr-FR">
                  <a:solidFill>
                    <a:srgbClr val="0066FF"/>
                  </a:solidFill>
                  <a:latin typeface="Arial" charset="0"/>
                </a:rPr>
                <a:t>Row M+1</a:t>
              </a:r>
              <a:endParaRPr lang="en-GB" altLang="fr-FR" sz="1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60" name="Rectangle 1171"/>
            <p:cNvSpPr>
              <a:spLocks noChangeArrowheads="1"/>
            </p:cNvSpPr>
            <p:nvPr/>
          </p:nvSpPr>
          <p:spPr bwMode="auto">
            <a:xfrm>
              <a:off x="612" y="1161"/>
              <a:ext cx="2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fr-FR">
                  <a:solidFill>
                    <a:srgbClr val="0066FF"/>
                  </a:solidFill>
                  <a:latin typeface="Arial" charset="0"/>
                </a:rPr>
                <a:t>Row M</a:t>
              </a:r>
              <a:endParaRPr lang="en-GB" altLang="fr-FR" sz="1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61" name="Line 1172"/>
            <p:cNvSpPr>
              <a:spLocks noChangeShapeType="1"/>
            </p:cNvSpPr>
            <p:nvPr/>
          </p:nvSpPr>
          <p:spPr bwMode="auto">
            <a:xfrm>
              <a:off x="957" y="816"/>
              <a:ext cx="0" cy="1004"/>
            </a:xfrm>
            <a:prstGeom prst="line">
              <a:avLst/>
            </a:prstGeom>
            <a:noFill/>
            <a:ln w="9525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2" name="Line 1173"/>
            <p:cNvSpPr>
              <a:spLocks noChangeShapeType="1"/>
            </p:cNvSpPr>
            <p:nvPr/>
          </p:nvSpPr>
          <p:spPr bwMode="auto">
            <a:xfrm>
              <a:off x="957" y="1820"/>
              <a:ext cx="2208" cy="0"/>
            </a:xfrm>
            <a:prstGeom prst="line">
              <a:avLst/>
            </a:prstGeom>
            <a:noFill/>
            <a:ln w="9525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3" name="Line 1174"/>
            <p:cNvSpPr>
              <a:spLocks noChangeShapeType="1"/>
            </p:cNvSpPr>
            <p:nvPr/>
          </p:nvSpPr>
          <p:spPr bwMode="auto">
            <a:xfrm>
              <a:off x="3165" y="816"/>
              <a:ext cx="0" cy="1004"/>
            </a:xfrm>
            <a:prstGeom prst="line">
              <a:avLst/>
            </a:prstGeom>
            <a:noFill/>
            <a:ln w="9525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4" name="Freeform 1175"/>
            <p:cNvSpPr>
              <a:spLocks/>
            </p:cNvSpPr>
            <p:nvPr/>
          </p:nvSpPr>
          <p:spPr bwMode="auto">
            <a:xfrm>
              <a:off x="680" y="1593"/>
              <a:ext cx="182" cy="181"/>
            </a:xfrm>
            <a:custGeom>
              <a:avLst/>
              <a:gdLst>
                <a:gd name="T0" fmla="*/ 94 w 613"/>
                <a:gd name="T1" fmla="*/ 488 h 636"/>
                <a:gd name="T2" fmla="*/ 167 w 613"/>
                <a:gd name="T3" fmla="*/ 570 h 636"/>
                <a:gd name="T4" fmla="*/ 194 w 613"/>
                <a:gd name="T5" fmla="*/ 561 h 636"/>
                <a:gd name="T6" fmla="*/ 326 w 613"/>
                <a:gd name="T7" fmla="*/ 601 h 636"/>
                <a:gd name="T8" fmla="*/ 368 w 613"/>
                <a:gd name="T9" fmla="*/ 534 h 636"/>
                <a:gd name="T10" fmla="*/ 395 w 613"/>
                <a:gd name="T11" fmla="*/ 573 h 636"/>
                <a:gd name="T12" fmla="*/ 399 w 613"/>
                <a:gd name="T13" fmla="*/ 573 h 636"/>
                <a:gd name="T14" fmla="*/ 506 w 613"/>
                <a:gd name="T15" fmla="*/ 516 h 636"/>
                <a:gd name="T16" fmla="*/ 581 w 613"/>
                <a:gd name="T17" fmla="*/ 461 h 636"/>
                <a:gd name="T18" fmla="*/ 536 w 613"/>
                <a:gd name="T19" fmla="*/ 345 h 636"/>
                <a:gd name="T20" fmla="*/ 611 w 613"/>
                <a:gd name="T21" fmla="*/ 230 h 636"/>
                <a:gd name="T22" fmla="*/ 531 w 613"/>
                <a:gd name="T23" fmla="*/ 75 h 636"/>
                <a:gd name="T24" fmla="*/ 410 w 613"/>
                <a:gd name="T25" fmla="*/ 23 h 636"/>
                <a:gd name="T26" fmla="*/ 356 w 613"/>
                <a:gd name="T27" fmla="*/ 123 h 636"/>
                <a:gd name="T28" fmla="*/ 250 w 613"/>
                <a:gd name="T29" fmla="*/ 101 h 636"/>
                <a:gd name="T30" fmla="*/ 224 w 613"/>
                <a:gd name="T31" fmla="*/ 127 h 636"/>
                <a:gd name="T32" fmla="*/ 73 w 613"/>
                <a:gd name="T33" fmla="*/ 166 h 636"/>
                <a:gd name="T34" fmla="*/ 81 w 613"/>
                <a:gd name="T35" fmla="*/ 292 h 636"/>
                <a:gd name="T36" fmla="*/ 8 w 613"/>
                <a:gd name="T37" fmla="*/ 406 h 636"/>
                <a:gd name="T38" fmla="*/ 94 w 613"/>
                <a:gd name="T39" fmla="*/ 488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3" h="636">
                  <a:moveTo>
                    <a:pt x="94" y="488"/>
                  </a:moveTo>
                  <a:cubicBezTo>
                    <a:pt x="95" y="536"/>
                    <a:pt x="128" y="572"/>
                    <a:pt x="167" y="570"/>
                  </a:cubicBezTo>
                  <a:cubicBezTo>
                    <a:pt x="176" y="569"/>
                    <a:pt x="185" y="566"/>
                    <a:pt x="194" y="561"/>
                  </a:cubicBezTo>
                  <a:cubicBezTo>
                    <a:pt x="221" y="618"/>
                    <a:pt x="281" y="636"/>
                    <a:pt x="326" y="601"/>
                  </a:cubicBezTo>
                  <a:cubicBezTo>
                    <a:pt x="346" y="586"/>
                    <a:pt x="361" y="562"/>
                    <a:pt x="368" y="534"/>
                  </a:cubicBezTo>
                  <a:cubicBezTo>
                    <a:pt x="367" y="554"/>
                    <a:pt x="379" y="572"/>
                    <a:pt x="395" y="573"/>
                  </a:cubicBezTo>
                  <a:cubicBezTo>
                    <a:pt x="396" y="573"/>
                    <a:pt x="398" y="573"/>
                    <a:pt x="399" y="573"/>
                  </a:cubicBezTo>
                  <a:cubicBezTo>
                    <a:pt x="441" y="581"/>
                    <a:pt x="482" y="558"/>
                    <a:pt x="506" y="516"/>
                  </a:cubicBezTo>
                  <a:cubicBezTo>
                    <a:pt x="538" y="522"/>
                    <a:pt x="569" y="499"/>
                    <a:pt x="581" y="461"/>
                  </a:cubicBezTo>
                  <a:cubicBezTo>
                    <a:pt x="583" y="419"/>
                    <a:pt x="566" y="375"/>
                    <a:pt x="536" y="345"/>
                  </a:cubicBezTo>
                  <a:cubicBezTo>
                    <a:pt x="565" y="311"/>
                    <a:pt x="591" y="272"/>
                    <a:pt x="611" y="230"/>
                  </a:cubicBezTo>
                  <a:cubicBezTo>
                    <a:pt x="613" y="165"/>
                    <a:pt x="583" y="105"/>
                    <a:pt x="531" y="75"/>
                  </a:cubicBezTo>
                  <a:cubicBezTo>
                    <a:pt x="511" y="23"/>
                    <a:pt x="457" y="0"/>
                    <a:pt x="410" y="23"/>
                  </a:cubicBezTo>
                  <a:cubicBezTo>
                    <a:pt x="375" y="40"/>
                    <a:pt x="353" y="80"/>
                    <a:pt x="356" y="123"/>
                  </a:cubicBezTo>
                  <a:cubicBezTo>
                    <a:pt x="335" y="86"/>
                    <a:pt x="288" y="76"/>
                    <a:pt x="250" y="101"/>
                  </a:cubicBezTo>
                  <a:cubicBezTo>
                    <a:pt x="240" y="108"/>
                    <a:pt x="231" y="117"/>
                    <a:pt x="224" y="127"/>
                  </a:cubicBezTo>
                  <a:cubicBezTo>
                    <a:pt x="169" y="93"/>
                    <a:pt x="101" y="110"/>
                    <a:pt x="73" y="166"/>
                  </a:cubicBezTo>
                  <a:cubicBezTo>
                    <a:pt x="53" y="204"/>
                    <a:pt x="56" y="253"/>
                    <a:pt x="81" y="292"/>
                  </a:cubicBezTo>
                  <a:cubicBezTo>
                    <a:pt x="32" y="301"/>
                    <a:pt x="0" y="352"/>
                    <a:pt x="8" y="406"/>
                  </a:cubicBezTo>
                  <a:cubicBezTo>
                    <a:pt x="15" y="452"/>
                    <a:pt x="51" y="486"/>
                    <a:pt x="94" y="488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5" name="Rectangle 1176"/>
            <p:cNvSpPr>
              <a:spLocks noChangeArrowheads="1"/>
            </p:cNvSpPr>
            <p:nvPr/>
          </p:nvSpPr>
          <p:spPr bwMode="auto">
            <a:xfrm>
              <a:off x="716" y="1638"/>
              <a:ext cx="12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000">
                  <a:solidFill>
                    <a:srgbClr val="0066FF"/>
                  </a:solidFill>
                  <a:latin typeface="Arial" charset="0"/>
                </a:rPr>
                <a:t>HIT</a:t>
              </a:r>
            </a:p>
          </p:txBody>
        </p:sp>
        <p:sp>
          <p:nvSpPr>
            <p:cNvPr id="566" name="Line 1177"/>
            <p:cNvSpPr>
              <a:spLocks noChangeShapeType="1"/>
            </p:cNvSpPr>
            <p:nvPr/>
          </p:nvSpPr>
          <p:spPr bwMode="auto">
            <a:xfrm flipV="1">
              <a:off x="877" y="1244"/>
              <a:ext cx="502" cy="415"/>
            </a:xfrm>
            <a:prstGeom prst="line">
              <a:avLst/>
            </a:prstGeom>
            <a:noFill/>
            <a:ln w="17463" cap="rnd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" name="Freeform 1178"/>
            <p:cNvSpPr>
              <a:spLocks/>
            </p:cNvSpPr>
            <p:nvPr/>
          </p:nvSpPr>
          <p:spPr bwMode="auto">
            <a:xfrm>
              <a:off x="1362" y="1221"/>
              <a:ext cx="46" cy="44"/>
            </a:xfrm>
            <a:custGeom>
              <a:avLst/>
              <a:gdLst>
                <a:gd name="T0" fmla="*/ 0 w 73"/>
                <a:gd name="T1" fmla="*/ 17 h 69"/>
                <a:gd name="T2" fmla="*/ 73 w 73"/>
                <a:gd name="T3" fmla="*/ 0 h 69"/>
                <a:gd name="T4" fmla="*/ 42 w 73"/>
                <a:gd name="T5" fmla="*/ 69 h 69"/>
                <a:gd name="T6" fmla="*/ 0 w 73"/>
                <a:gd name="T7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9">
                  <a:moveTo>
                    <a:pt x="0" y="17"/>
                  </a:moveTo>
                  <a:lnTo>
                    <a:pt x="73" y="0"/>
                  </a:lnTo>
                  <a:lnTo>
                    <a:pt x="42" y="6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" name="Rectangle 1179"/>
            <p:cNvSpPr>
              <a:spLocks noChangeArrowheads="1"/>
            </p:cNvSpPr>
            <p:nvPr/>
          </p:nvSpPr>
          <p:spPr bwMode="auto">
            <a:xfrm rot="16200000">
              <a:off x="696" y="1397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>
                  <a:solidFill>
                    <a:srgbClr val="0066FF"/>
                  </a:solidFill>
                  <a:latin typeface="Arial" charset="0"/>
                </a:rPr>
                <a:t>….….…</a:t>
              </a:r>
              <a:endParaRPr lang="fr-FR" altLang="fr-FR" sz="1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69" name="Rectangle 1180"/>
            <p:cNvSpPr>
              <a:spLocks noChangeArrowheads="1"/>
            </p:cNvSpPr>
            <p:nvPr/>
          </p:nvSpPr>
          <p:spPr bwMode="auto">
            <a:xfrm>
              <a:off x="1754" y="1142"/>
              <a:ext cx="90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endParaRPr lang="fr-FR" altLang="fr-FR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70" name="Rectangle 1181"/>
            <p:cNvSpPr>
              <a:spLocks noChangeArrowheads="1"/>
            </p:cNvSpPr>
            <p:nvPr/>
          </p:nvSpPr>
          <p:spPr bwMode="auto">
            <a:xfrm rot="16200000">
              <a:off x="705" y="884"/>
              <a:ext cx="2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>
                  <a:solidFill>
                    <a:srgbClr val="0066FF"/>
                  </a:solidFill>
                  <a:latin typeface="Arial" charset="0"/>
                </a:rPr>
                <a:t>…….…</a:t>
              </a:r>
              <a:endParaRPr lang="fr-FR" altLang="fr-FR" sz="10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571" name="Rectangle 1182"/>
            <p:cNvSpPr>
              <a:spLocks noChangeArrowheads="1"/>
            </p:cNvSpPr>
            <p:nvPr/>
          </p:nvSpPr>
          <p:spPr bwMode="auto">
            <a:xfrm>
              <a:off x="987" y="816"/>
              <a:ext cx="90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" name="Rectangle 1183"/>
            <p:cNvSpPr>
              <a:spLocks noChangeArrowheads="1"/>
            </p:cNvSpPr>
            <p:nvPr/>
          </p:nvSpPr>
          <p:spPr bwMode="auto">
            <a:xfrm>
              <a:off x="987" y="816"/>
              <a:ext cx="90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" name="Rectangle 1184"/>
            <p:cNvSpPr>
              <a:spLocks noChangeArrowheads="1"/>
            </p:cNvSpPr>
            <p:nvPr/>
          </p:nvSpPr>
          <p:spPr bwMode="auto">
            <a:xfrm>
              <a:off x="1077" y="816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4" name="Rectangle 1185"/>
            <p:cNvSpPr>
              <a:spLocks noChangeArrowheads="1"/>
            </p:cNvSpPr>
            <p:nvPr/>
          </p:nvSpPr>
          <p:spPr bwMode="auto">
            <a:xfrm>
              <a:off x="1077" y="816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5" name="Rectangle 1186"/>
            <p:cNvSpPr>
              <a:spLocks noChangeArrowheads="1"/>
            </p:cNvSpPr>
            <p:nvPr/>
          </p:nvSpPr>
          <p:spPr bwMode="auto">
            <a:xfrm>
              <a:off x="1157" y="816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6" name="Rectangle 1187"/>
            <p:cNvSpPr>
              <a:spLocks noChangeArrowheads="1"/>
            </p:cNvSpPr>
            <p:nvPr/>
          </p:nvSpPr>
          <p:spPr bwMode="auto">
            <a:xfrm>
              <a:off x="1157" y="816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7" name="Rectangle 1188"/>
            <p:cNvSpPr>
              <a:spLocks noChangeArrowheads="1"/>
            </p:cNvSpPr>
            <p:nvPr/>
          </p:nvSpPr>
          <p:spPr bwMode="auto">
            <a:xfrm>
              <a:off x="1238" y="816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8" name="Rectangle 1189"/>
            <p:cNvSpPr>
              <a:spLocks noChangeArrowheads="1"/>
            </p:cNvSpPr>
            <p:nvPr/>
          </p:nvSpPr>
          <p:spPr bwMode="auto">
            <a:xfrm>
              <a:off x="1238" y="816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9" name="Rectangle 1190"/>
            <p:cNvSpPr>
              <a:spLocks noChangeArrowheads="1"/>
            </p:cNvSpPr>
            <p:nvPr/>
          </p:nvSpPr>
          <p:spPr bwMode="auto">
            <a:xfrm>
              <a:off x="1327" y="816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0" name="Rectangle 1191"/>
            <p:cNvSpPr>
              <a:spLocks noChangeArrowheads="1"/>
            </p:cNvSpPr>
            <p:nvPr/>
          </p:nvSpPr>
          <p:spPr bwMode="auto">
            <a:xfrm>
              <a:off x="1327" y="816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1" name="Rectangle 1192"/>
            <p:cNvSpPr>
              <a:spLocks noChangeArrowheads="1"/>
            </p:cNvSpPr>
            <p:nvPr/>
          </p:nvSpPr>
          <p:spPr bwMode="auto">
            <a:xfrm>
              <a:off x="1407" y="816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2" name="Rectangle 1193"/>
            <p:cNvSpPr>
              <a:spLocks noChangeArrowheads="1"/>
            </p:cNvSpPr>
            <p:nvPr/>
          </p:nvSpPr>
          <p:spPr bwMode="auto">
            <a:xfrm>
              <a:off x="1407" y="816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3" name="Rectangle 1194"/>
            <p:cNvSpPr>
              <a:spLocks noChangeArrowheads="1"/>
            </p:cNvSpPr>
            <p:nvPr/>
          </p:nvSpPr>
          <p:spPr bwMode="auto">
            <a:xfrm>
              <a:off x="1496" y="816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4" name="Rectangle 1195"/>
            <p:cNvSpPr>
              <a:spLocks noChangeArrowheads="1"/>
            </p:cNvSpPr>
            <p:nvPr/>
          </p:nvSpPr>
          <p:spPr bwMode="auto">
            <a:xfrm>
              <a:off x="1496" y="816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5" name="Rectangle 1196"/>
            <p:cNvSpPr>
              <a:spLocks noChangeArrowheads="1"/>
            </p:cNvSpPr>
            <p:nvPr/>
          </p:nvSpPr>
          <p:spPr bwMode="auto">
            <a:xfrm>
              <a:off x="1585" y="816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6" name="Rectangle 1197"/>
            <p:cNvSpPr>
              <a:spLocks noChangeArrowheads="1"/>
            </p:cNvSpPr>
            <p:nvPr/>
          </p:nvSpPr>
          <p:spPr bwMode="auto">
            <a:xfrm>
              <a:off x="1585" y="816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7" name="Rectangle 1198"/>
            <p:cNvSpPr>
              <a:spLocks noChangeArrowheads="1"/>
            </p:cNvSpPr>
            <p:nvPr/>
          </p:nvSpPr>
          <p:spPr bwMode="auto">
            <a:xfrm>
              <a:off x="1665" y="816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8" name="Rectangle 1199"/>
            <p:cNvSpPr>
              <a:spLocks noChangeArrowheads="1"/>
            </p:cNvSpPr>
            <p:nvPr/>
          </p:nvSpPr>
          <p:spPr bwMode="auto">
            <a:xfrm>
              <a:off x="1665" y="816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" name="Rectangle 1200"/>
            <p:cNvSpPr>
              <a:spLocks noChangeArrowheads="1"/>
            </p:cNvSpPr>
            <p:nvPr/>
          </p:nvSpPr>
          <p:spPr bwMode="auto">
            <a:xfrm>
              <a:off x="1754" y="816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" name="Rectangle 1201"/>
            <p:cNvSpPr>
              <a:spLocks noChangeArrowheads="1"/>
            </p:cNvSpPr>
            <p:nvPr/>
          </p:nvSpPr>
          <p:spPr bwMode="auto">
            <a:xfrm>
              <a:off x="1754" y="816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1" name="Rectangle 1202"/>
            <p:cNvSpPr>
              <a:spLocks noChangeArrowheads="1"/>
            </p:cNvSpPr>
            <p:nvPr/>
          </p:nvSpPr>
          <p:spPr bwMode="auto">
            <a:xfrm>
              <a:off x="1842" y="816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2" name="Rectangle 1203"/>
            <p:cNvSpPr>
              <a:spLocks noChangeArrowheads="1"/>
            </p:cNvSpPr>
            <p:nvPr/>
          </p:nvSpPr>
          <p:spPr bwMode="auto">
            <a:xfrm>
              <a:off x="1842" y="816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3" name="Rectangle 1204"/>
            <p:cNvSpPr>
              <a:spLocks noChangeArrowheads="1"/>
            </p:cNvSpPr>
            <p:nvPr/>
          </p:nvSpPr>
          <p:spPr bwMode="auto">
            <a:xfrm>
              <a:off x="1931" y="816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" name="Rectangle 1205"/>
            <p:cNvSpPr>
              <a:spLocks noChangeArrowheads="1"/>
            </p:cNvSpPr>
            <p:nvPr/>
          </p:nvSpPr>
          <p:spPr bwMode="auto">
            <a:xfrm>
              <a:off x="1931" y="816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" name="Rectangle 1206"/>
            <p:cNvSpPr>
              <a:spLocks noChangeArrowheads="1"/>
            </p:cNvSpPr>
            <p:nvPr/>
          </p:nvSpPr>
          <p:spPr bwMode="auto">
            <a:xfrm>
              <a:off x="2012" y="816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6" name="Rectangle 1207"/>
            <p:cNvSpPr>
              <a:spLocks noChangeArrowheads="1"/>
            </p:cNvSpPr>
            <p:nvPr/>
          </p:nvSpPr>
          <p:spPr bwMode="auto">
            <a:xfrm>
              <a:off x="2012" y="816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7" name="Rectangle 1208"/>
            <p:cNvSpPr>
              <a:spLocks noChangeArrowheads="1"/>
            </p:cNvSpPr>
            <p:nvPr/>
          </p:nvSpPr>
          <p:spPr bwMode="auto">
            <a:xfrm>
              <a:off x="2093" y="816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8" name="Rectangle 1209"/>
            <p:cNvSpPr>
              <a:spLocks noChangeArrowheads="1"/>
            </p:cNvSpPr>
            <p:nvPr/>
          </p:nvSpPr>
          <p:spPr bwMode="auto">
            <a:xfrm>
              <a:off x="2093" y="816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9" name="Rectangle 1210"/>
            <p:cNvSpPr>
              <a:spLocks noChangeArrowheads="1"/>
            </p:cNvSpPr>
            <p:nvPr/>
          </p:nvSpPr>
          <p:spPr bwMode="auto">
            <a:xfrm>
              <a:off x="2181" y="816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0" name="Rectangle 1211"/>
            <p:cNvSpPr>
              <a:spLocks noChangeArrowheads="1"/>
            </p:cNvSpPr>
            <p:nvPr/>
          </p:nvSpPr>
          <p:spPr bwMode="auto">
            <a:xfrm>
              <a:off x="2181" y="816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1" name="Rectangle 1212"/>
            <p:cNvSpPr>
              <a:spLocks noChangeArrowheads="1"/>
            </p:cNvSpPr>
            <p:nvPr/>
          </p:nvSpPr>
          <p:spPr bwMode="auto">
            <a:xfrm>
              <a:off x="2262" y="816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2" name="Rectangle 1213"/>
            <p:cNvSpPr>
              <a:spLocks noChangeArrowheads="1"/>
            </p:cNvSpPr>
            <p:nvPr/>
          </p:nvSpPr>
          <p:spPr bwMode="auto">
            <a:xfrm>
              <a:off x="2262" y="816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3" name="Rectangle 1214"/>
            <p:cNvSpPr>
              <a:spLocks noChangeArrowheads="1"/>
            </p:cNvSpPr>
            <p:nvPr/>
          </p:nvSpPr>
          <p:spPr bwMode="auto">
            <a:xfrm>
              <a:off x="2351" y="816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4" name="Rectangle 1215"/>
            <p:cNvSpPr>
              <a:spLocks noChangeArrowheads="1"/>
            </p:cNvSpPr>
            <p:nvPr/>
          </p:nvSpPr>
          <p:spPr bwMode="auto">
            <a:xfrm>
              <a:off x="2351" y="816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" name="Rectangle 1216"/>
            <p:cNvSpPr>
              <a:spLocks noChangeArrowheads="1"/>
            </p:cNvSpPr>
            <p:nvPr/>
          </p:nvSpPr>
          <p:spPr bwMode="auto">
            <a:xfrm>
              <a:off x="2440" y="816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6" name="Rectangle 1217"/>
            <p:cNvSpPr>
              <a:spLocks noChangeArrowheads="1"/>
            </p:cNvSpPr>
            <p:nvPr/>
          </p:nvSpPr>
          <p:spPr bwMode="auto">
            <a:xfrm>
              <a:off x="2440" y="816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7" name="Rectangle 1218"/>
            <p:cNvSpPr>
              <a:spLocks noChangeArrowheads="1"/>
            </p:cNvSpPr>
            <p:nvPr/>
          </p:nvSpPr>
          <p:spPr bwMode="auto">
            <a:xfrm>
              <a:off x="2521" y="816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8" name="Rectangle 1219"/>
            <p:cNvSpPr>
              <a:spLocks noChangeArrowheads="1"/>
            </p:cNvSpPr>
            <p:nvPr/>
          </p:nvSpPr>
          <p:spPr bwMode="auto">
            <a:xfrm>
              <a:off x="2521" y="816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9" name="Rectangle 1220"/>
            <p:cNvSpPr>
              <a:spLocks noChangeArrowheads="1"/>
            </p:cNvSpPr>
            <p:nvPr/>
          </p:nvSpPr>
          <p:spPr bwMode="auto">
            <a:xfrm>
              <a:off x="2609" y="816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0" name="Rectangle 1221"/>
            <p:cNvSpPr>
              <a:spLocks noChangeArrowheads="1"/>
            </p:cNvSpPr>
            <p:nvPr/>
          </p:nvSpPr>
          <p:spPr bwMode="auto">
            <a:xfrm>
              <a:off x="2609" y="816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1" name="Rectangle 1222"/>
            <p:cNvSpPr>
              <a:spLocks noChangeArrowheads="1"/>
            </p:cNvSpPr>
            <p:nvPr/>
          </p:nvSpPr>
          <p:spPr bwMode="auto">
            <a:xfrm>
              <a:off x="2697" y="816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2" name="Rectangle 1223"/>
            <p:cNvSpPr>
              <a:spLocks noChangeArrowheads="1"/>
            </p:cNvSpPr>
            <p:nvPr/>
          </p:nvSpPr>
          <p:spPr bwMode="auto">
            <a:xfrm>
              <a:off x="2697" y="816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3" name="Rectangle 1224"/>
            <p:cNvSpPr>
              <a:spLocks noChangeArrowheads="1"/>
            </p:cNvSpPr>
            <p:nvPr/>
          </p:nvSpPr>
          <p:spPr bwMode="auto">
            <a:xfrm>
              <a:off x="2786" y="816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" name="Rectangle 1225"/>
            <p:cNvSpPr>
              <a:spLocks noChangeArrowheads="1"/>
            </p:cNvSpPr>
            <p:nvPr/>
          </p:nvSpPr>
          <p:spPr bwMode="auto">
            <a:xfrm>
              <a:off x="2786" y="816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" name="Rectangle 1226"/>
            <p:cNvSpPr>
              <a:spLocks noChangeArrowheads="1"/>
            </p:cNvSpPr>
            <p:nvPr/>
          </p:nvSpPr>
          <p:spPr bwMode="auto">
            <a:xfrm>
              <a:off x="2867" y="816"/>
              <a:ext cx="88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" name="Rectangle 1227"/>
            <p:cNvSpPr>
              <a:spLocks noChangeArrowheads="1"/>
            </p:cNvSpPr>
            <p:nvPr/>
          </p:nvSpPr>
          <p:spPr bwMode="auto">
            <a:xfrm>
              <a:off x="2867" y="816"/>
              <a:ext cx="88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" name="Rectangle 1228"/>
            <p:cNvSpPr>
              <a:spLocks noChangeArrowheads="1"/>
            </p:cNvSpPr>
            <p:nvPr/>
          </p:nvSpPr>
          <p:spPr bwMode="auto">
            <a:xfrm>
              <a:off x="2955" y="816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" name="Rectangle 1229"/>
            <p:cNvSpPr>
              <a:spLocks noChangeArrowheads="1"/>
            </p:cNvSpPr>
            <p:nvPr/>
          </p:nvSpPr>
          <p:spPr bwMode="auto">
            <a:xfrm>
              <a:off x="2955" y="816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9" name="Rectangle 1230"/>
            <p:cNvSpPr>
              <a:spLocks noChangeArrowheads="1"/>
            </p:cNvSpPr>
            <p:nvPr/>
          </p:nvSpPr>
          <p:spPr bwMode="auto">
            <a:xfrm>
              <a:off x="3040" y="816"/>
              <a:ext cx="89" cy="81"/>
            </a:xfrm>
            <a:prstGeom prst="rect">
              <a:avLst/>
            </a:prstGeom>
            <a:solidFill>
              <a:srgbClr val="EFE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" name="Rectangle 1231"/>
            <p:cNvSpPr>
              <a:spLocks noChangeArrowheads="1"/>
            </p:cNvSpPr>
            <p:nvPr/>
          </p:nvSpPr>
          <p:spPr bwMode="auto">
            <a:xfrm>
              <a:off x="3040" y="816"/>
              <a:ext cx="89" cy="81"/>
            </a:xfrm>
            <a:prstGeom prst="rect">
              <a:avLst/>
            </a:prstGeom>
            <a:noFill/>
            <a:ln w="9525" cap="rnd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" name="Freeform 1232"/>
            <p:cNvSpPr>
              <a:spLocks noEditPoints="1"/>
            </p:cNvSpPr>
            <p:nvPr/>
          </p:nvSpPr>
          <p:spPr bwMode="auto">
            <a:xfrm>
              <a:off x="1403" y="1013"/>
              <a:ext cx="361" cy="347"/>
            </a:xfrm>
            <a:custGeom>
              <a:avLst/>
              <a:gdLst>
                <a:gd name="T0" fmla="*/ 3 w 1354"/>
                <a:gd name="T1" fmla="*/ 582 h 1295"/>
                <a:gd name="T2" fmla="*/ 32 w 1354"/>
                <a:gd name="T3" fmla="*/ 497 h 1295"/>
                <a:gd name="T4" fmla="*/ 28 w 1354"/>
                <a:gd name="T5" fmla="*/ 583 h 1295"/>
                <a:gd name="T6" fmla="*/ 15 w 1354"/>
                <a:gd name="T7" fmla="*/ 700 h 1295"/>
                <a:gd name="T8" fmla="*/ 115 w 1354"/>
                <a:gd name="T9" fmla="*/ 286 h 1295"/>
                <a:gd name="T10" fmla="*/ 179 w 1354"/>
                <a:gd name="T11" fmla="*/ 231 h 1295"/>
                <a:gd name="T12" fmla="*/ 138 w 1354"/>
                <a:gd name="T13" fmla="*/ 299 h 1295"/>
                <a:gd name="T14" fmla="*/ 60 w 1354"/>
                <a:gd name="T15" fmla="*/ 382 h 1295"/>
                <a:gd name="T16" fmla="*/ 301 w 1354"/>
                <a:gd name="T17" fmla="*/ 109 h 1295"/>
                <a:gd name="T18" fmla="*/ 424 w 1354"/>
                <a:gd name="T19" fmla="*/ 75 h 1295"/>
                <a:gd name="T20" fmla="*/ 272 w 1354"/>
                <a:gd name="T21" fmla="*/ 164 h 1295"/>
                <a:gd name="T22" fmla="*/ 537 w 1354"/>
                <a:gd name="T23" fmla="*/ 14 h 1295"/>
                <a:gd name="T24" fmla="*/ 678 w 1354"/>
                <a:gd name="T25" fmla="*/ 0 h 1295"/>
                <a:gd name="T26" fmla="*/ 718 w 1354"/>
                <a:gd name="T27" fmla="*/ 27 h 1295"/>
                <a:gd name="T28" fmla="*/ 548 w 1354"/>
                <a:gd name="T29" fmla="*/ 38 h 1295"/>
                <a:gd name="T30" fmla="*/ 537 w 1354"/>
                <a:gd name="T31" fmla="*/ 14 h 1295"/>
                <a:gd name="T32" fmla="*/ 942 w 1354"/>
                <a:gd name="T33" fmla="*/ 50 h 1295"/>
                <a:gd name="T34" fmla="*/ 1022 w 1354"/>
                <a:gd name="T35" fmla="*/ 106 h 1295"/>
                <a:gd name="T36" fmla="*/ 933 w 1354"/>
                <a:gd name="T37" fmla="*/ 75 h 1295"/>
                <a:gd name="T38" fmla="*/ 832 w 1354"/>
                <a:gd name="T39" fmla="*/ 30 h 1295"/>
                <a:gd name="T40" fmla="*/ 1156 w 1354"/>
                <a:gd name="T41" fmla="*/ 188 h 1295"/>
                <a:gd name="T42" fmla="*/ 1241 w 1354"/>
                <a:gd name="T43" fmla="*/ 286 h 1295"/>
                <a:gd name="T44" fmla="*/ 1225 w 1354"/>
                <a:gd name="T45" fmla="*/ 310 h 1295"/>
                <a:gd name="T46" fmla="*/ 1139 w 1354"/>
                <a:gd name="T47" fmla="*/ 207 h 1295"/>
                <a:gd name="T48" fmla="*/ 1105 w 1354"/>
                <a:gd name="T49" fmla="*/ 164 h 1295"/>
                <a:gd name="T50" fmla="*/ 1325 w 1354"/>
                <a:gd name="T51" fmla="*/ 454 h 1295"/>
                <a:gd name="T52" fmla="*/ 1354 w 1354"/>
                <a:gd name="T53" fmla="*/ 588 h 1295"/>
                <a:gd name="T54" fmla="*/ 1328 w 1354"/>
                <a:gd name="T55" fmla="*/ 585 h 1295"/>
                <a:gd name="T56" fmla="*/ 1285 w 1354"/>
                <a:gd name="T57" fmla="*/ 420 h 1295"/>
                <a:gd name="T58" fmla="*/ 1352 w 1354"/>
                <a:gd name="T59" fmla="*/ 719 h 1295"/>
                <a:gd name="T60" fmla="*/ 1305 w 1354"/>
                <a:gd name="T61" fmla="*/ 894 h 1295"/>
                <a:gd name="T62" fmla="*/ 1301 w 1354"/>
                <a:gd name="T63" fmla="*/ 833 h 1295"/>
                <a:gd name="T64" fmla="*/ 1342 w 1354"/>
                <a:gd name="T65" fmla="*/ 704 h 1295"/>
                <a:gd name="T66" fmla="*/ 1241 w 1354"/>
                <a:gd name="T67" fmla="*/ 1009 h 1295"/>
                <a:gd name="T68" fmla="*/ 1156 w 1354"/>
                <a:gd name="T69" fmla="*/ 1107 h 1295"/>
                <a:gd name="T70" fmla="*/ 1099 w 1354"/>
                <a:gd name="T71" fmla="*/ 1119 h 1295"/>
                <a:gd name="T72" fmla="*/ 1220 w 1354"/>
                <a:gd name="T73" fmla="*/ 994 h 1295"/>
                <a:gd name="T74" fmla="*/ 1237 w 1354"/>
                <a:gd name="T75" fmla="*/ 990 h 1295"/>
                <a:gd name="T76" fmla="*/ 943 w 1354"/>
                <a:gd name="T77" fmla="*/ 1244 h 1295"/>
                <a:gd name="T78" fmla="*/ 837 w 1354"/>
                <a:gd name="T79" fmla="*/ 1277 h 1295"/>
                <a:gd name="T80" fmla="*/ 872 w 1354"/>
                <a:gd name="T81" fmla="*/ 1241 h 1295"/>
                <a:gd name="T82" fmla="*/ 994 w 1354"/>
                <a:gd name="T83" fmla="*/ 1188 h 1295"/>
                <a:gd name="T84" fmla="*/ 708 w 1354"/>
                <a:gd name="T85" fmla="*/ 1294 h 1295"/>
                <a:gd name="T86" fmla="*/ 543 w 1354"/>
                <a:gd name="T87" fmla="*/ 1282 h 1295"/>
                <a:gd name="T88" fmla="*/ 533 w 1354"/>
                <a:gd name="T89" fmla="*/ 1253 h 1295"/>
                <a:gd name="T90" fmla="*/ 678 w 1354"/>
                <a:gd name="T91" fmla="*/ 1270 h 1295"/>
                <a:gd name="T92" fmla="*/ 708 w 1354"/>
                <a:gd name="T93" fmla="*/ 1294 h 1295"/>
                <a:gd name="T94" fmla="*/ 299 w 1354"/>
                <a:gd name="T95" fmla="*/ 1184 h 1295"/>
                <a:gd name="T96" fmla="*/ 263 w 1354"/>
                <a:gd name="T97" fmla="*/ 1124 h 1295"/>
                <a:gd name="T98" fmla="*/ 414 w 1354"/>
                <a:gd name="T99" fmla="*/ 1215 h 1295"/>
                <a:gd name="T100" fmla="*/ 154 w 1354"/>
                <a:gd name="T101" fmla="*/ 1054 h 1295"/>
                <a:gd name="T102" fmla="*/ 54 w 1354"/>
                <a:gd name="T103" fmla="*/ 903 h 1295"/>
                <a:gd name="T104" fmla="*/ 138 w 1354"/>
                <a:gd name="T105" fmla="*/ 996 h 1295"/>
                <a:gd name="T106" fmla="*/ 172 w 1354"/>
                <a:gd name="T107" fmla="*/ 1055 h 1295"/>
                <a:gd name="T108" fmla="*/ 3 w 1354"/>
                <a:gd name="T109" fmla="*/ 715 h 1295"/>
                <a:gd name="T110" fmla="*/ 39 w 1354"/>
                <a:gd name="T111" fmla="*/ 773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54" h="1295">
                  <a:moveTo>
                    <a:pt x="2" y="687"/>
                  </a:moveTo>
                  <a:lnTo>
                    <a:pt x="0" y="648"/>
                  </a:lnTo>
                  <a:lnTo>
                    <a:pt x="3" y="582"/>
                  </a:lnTo>
                  <a:lnTo>
                    <a:pt x="14" y="517"/>
                  </a:lnTo>
                  <a:lnTo>
                    <a:pt x="17" y="506"/>
                  </a:lnTo>
                  <a:cubicBezTo>
                    <a:pt x="19" y="499"/>
                    <a:pt x="26" y="495"/>
                    <a:pt x="32" y="497"/>
                  </a:cubicBezTo>
                  <a:cubicBezTo>
                    <a:pt x="39" y="499"/>
                    <a:pt x="43" y="506"/>
                    <a:pt x="42" y="512"/>
                  </a:cubicBezTo>
                  <a:lnTo>
                    <a:pt x="39" y="522"/>
                  </a:lnTo>
                  <a:lnTo>
                    <a:pt x="28" y="583"/>
                  </a:lnTo>
                  <a:lnTo>
                    <a:pt x="25" y="647"/>
                  </a:lnTo>
                  <a:lnTo>
                    <a:pt x="27" y="686"/>
                  </a:lnTo>
                  <a:cubicBezTo>
                    <a:pt x="27" y="693"/>
                    <a:pt x="22" y="699"/>
                    <a:pt x="15" y="700"/>
                  </a:cubicBezTo>
                  <a:cubicBezTo>
                    <a:pt x="8" y="700"/>
                    <a:pt x="2" y="695"/>
                    <a:pt x="2" y="687"/>
                  </a:cubicBezTo>
                  <a:close/>
                  <a:moveTo>
                    <a:pt x="60" y="382"/>
                  </a:moveTo>
                  <a:lnTo>
                    <a:pt x="115" y="286"/>
                  </a:lnTo>
                  <a:cubicBezTo>
                    <a:pt x="116" y="285"/>
                    <a:pt x="116" y="285"/>
                    <a:pt x="117" y="284"/>
                  </a:cubicBezTo>
                  <a:lnTo>
                    <a:pt x="161" y="232"/>
                  </a:lnTo>
                  <a:cubicBezTo>
                    <a:pt x="166" y="227"/>
                    <a:pt x="174" y="226"/>
                    <a:pt x="179" y="231"/>
                  </a:cubicBezTo>
                  <a:cubicBezTo>
                    <a:pt x="185" y="236"/>
                    <a:pt x="185" y="244"/>
                    <a:pt x="181" y="249"/>
                  </a:cubicBezTo>
                  <a:lnTo>
                    <a:pt x="136" y="301"/>
                  </a:lnTo>
                  <a:lnTo>
                    <a:pt x="138" y="299"/>
                  </a:lnTo>
                  <a:lnTo>
                    <a:pt x="82" y="395"/>
                  </a:lnTo>
                  <a:cubicBezTo>
                    <a:pt x="79" y="401"/>
                    <a:pt x="71" y="403"/>
                    <a:pt x="65" y="400"/>
                  </a:cubicBezTo>
                  <a:cubicBezTo>
                    <a:pt x="59" y="396"/>
                    <a:pt x="57" y="388"/>
                    <a:pt x="60" y="382"/>
                  </a:cubicBezTo>
                  <a:close/>
                  <a:moveTo>
                    <a:pt x="256" y="144"/>
                  </a:moveTo>
                  <a:lnTo>
                    <a:pt x="299" y="110"/>
                  </a:lnTo>
                  <a:cubicBezTo>
                    <a:pt x="299" y="110"/>
                    <a:pt x="300" y="109"/>
                    <a:pt x="301" y="109"/>
                  </a:cubicBezTo>
                  <a:lnTo>
                    <a:pt x="412" y="52"/>
                  </a:lnTo>
                  <a:cubicBezTo>
                    <a:pt x="418" y="49"/>
                    <a:pt x="426" y="51"/>
                    <a:pt x="429" y="57"/>
                  </a:cubicBezTo>
                  <a:cubicBezTo>
                    <a:pt x="433" y="64"/>
                    <a:pt x="430" y="71"/>
                    <a:pt x="424" y="75"/>
                  </a:cubicBezTo>
                  <a:lnTo>
                    <a:pt x="312" y="132"/>
                  </a:lnTo>
                  <a:lnTo>
                    <a:pt x="314" y="131"/>
                  </a:lnTo>
                  <a:lnTo>
                    <a:pt x="272" y="164"/>
                  </a:lnTo>
                  <a:cubicBezTo>
                    <a:pt x="267" y="168"/>
                    <a:pt x="258" y="167"/>
                    <a:pt x="254" y="162"/>
                  </a:cubicBezTo>
                  <a:cubicBezTo>
                    <a:pt x="250" y="156"/>
                    <a:pt x="251" y="148"/>
                    <a:pt x="256" y="144"/>
                  </a:cubicBezTo>
                  <a:close/>
                  <a:moveTo>
                    <a:pt x="537" y="14"/>
                  </a:moveTo>
                  <a:lnTo>
                    <a:pt x="541" y="13"/>
                  </a:lnTo>
                  <a:lnTo>
                    <a:pt x="609" y="3"/>
                  </a:lnTo>
                  <a:lnTo>
                    <a:pt x="678" y="0"/>
                  </a:lnTo>
                  <a:lnTo>
                    <a:pt x="719" y="1"/>
                  </a:lnTo>
                  <a:cubicBezTo>
                    <a:pt x="726" y="2"/>
                    <a:pt x="732" y="8"/>
                    <a:pt x="731" y="15"/>
                  </a:cubicBezTo>
                  <a:cubicBezTo>
                    <a:pt x="731" y="22"/>
                    <a:pt x="725" y="27"/>
                    <a:pt x="718" y="27"/>
                  </a:cubicBezTo>
                  <a:lnTo>
                    <a:pt x="679" y="25"/>
                  </a:lnTo>
                  <a:lnTo>
                    <a:pt x="612" y="28"/>
                  </a:lnTo>
                  <a:lnTo>
                    <a:pt x="548" y="38"/>
                  </a:lnTo>
                  <a:lnTo>
                    <a:pt x="544" y="39"/>
                  </a:lnTo>
                  <a:cubicBezTo>
                    <a:pt x="537" y="41"/>
                    <a:pt x="530" y="36"/>
                    <a:pt x="528" y="30"/>
                  </a:cubicBezTo>
                  <a:cubicBezTo>
                    <a:pt x="526" y="23"/>
                    <a:pt x="530" y="16"/>
                    <a:pt x="537" y="14"/>
                  </a:cubicBezTo>
                  <a:close/>
                  <a:moveTo>
                    <a:pt x="848" y="21"/>
                  </a:moveTo>
                  <a:lnTo>
                    <a:pt x="880" y="29"/>
                  </a:lnTo>
                  <a:lnTo>
                    <a:pt x="942" y="50"/>
                  </a:lnTo>
                  <a:cubicBezTo>
                    <a:pt x="942" y="51"/>
                    <a:pt x="943" y="51"/>
                    <a:pt x="943" y="51"/>
                  </a:cubicBezTo>
                  <a:lnTo>
                    <a:pt x="1016" y="89"/>
                  </a:lnTo>
                  <a:cubicBezTo>
                    <a:pt x="1023" y="92"/>
                    <a:pt x="1025" y="100"/>
                    <a:pt x="1022" y="106"/>
                  </a:cubicBezTo>
                  <a:cubicBezTo>
                    <a:pt x="1019" y="112"/>
                    <a:pt x="1011" y="115"/>
                    <a:pt x="1005" y="111"/>
                  </a:cubicBezTo>
                  <a:lnTo>
                    <a:pt x="932" y="74"/>
                  </a:lnTo>
                  <a:lnTo>
                    <a:pt x="933" y="75"/>
                  </a:lnTo>
                  <a:lnTo>
                    <a:pt x="873" y="54"/>
                  </a:lnTo>
                  <a:lnTo>
                    <a:pt x="842" y="46"/>
                  </a:lnTo>
                  <a:cubicBezTo>
                    <a:pt x="835" y="44"/>
                    <a:pt x="831" y="37"/>
                    <a:pt x="832" y="30"/>
                  </a:cubicBezTo>
                  <a:cubicBezTo>
                    <a:pt x="834" y="24"/>
                    <a:pt x="841" y="19"/>
                    <a:pt x="848" y="21"/>
                  </a:cubicBezTo>
                  <a:close/>
                  <a:moveTo>
                    <a:pt x="1123" y="162"/>
                  </a:moveTo>
                  <a:lnTo>
                    <a:pt x="1156" y="188"/>
                  </a:lnTo>
                  <a:cubicBezTo>
                    <a:pt x="1157" y="189"/>
                    <a:pt x="1158" y="190"/>
                    <a:pt x="1158" y="190"/>
                  </a:cubicBezTo>
                  <a:lnTo>
                    <a:pt x="1239" y="284"/>
                  </a:lnTo>
                  <a:cubicBezTo>
                    <a:pt x="1240" y="285"/>
                    <a:pt x="1240" y="285"/>
                    <a:pt x="1241" y="286"/>
                  </a:cubicBezTo>
                  <a:lnTo>
                    <a:pt x="1247" y="297"/>
                  </a:lnTo>
                  <a:cubicBezTo>
                    <a:pt x="1251" y="303"/>
                    <a:pt x="1248" y="311"/>
                    <a:pt x="1242" y="315"/>
                  </a:cubicBezTo>
                  <a:cubicBezTo>
                    <a:pt x="1236" y="318"/>
                    <a:pt x="1228" y="316"/>
                    <a:pt x="1225" y="310"/>
                  </a:cubicBezTo>
                  <a:lnTo>
                    <a:pt x="1218" y="299"/>
                  </a:lnTo>
                  <a:lnTo>
                    <a:pt x="1220" y="301"/>
                  </a:lnTo>
                  <a:lnTo>
                    <a:pt x="1139" y="207"/>
                  </a:lnTo>
                  <a:lnTo>
                    <a:pt x="1140" y="208"/>
                  </a:lnTo>
                  <a:lnTo>
                    <a:pt x="1108" y="182"/>
                  </a:lnTo>
                  <a:cubicBezTo>
                    <a:pt x="1102" y="178"/>
                    <a:pt x="1101" y="170"/>
                    <a:pt x="1105" y="164"/>
                  </a:cubicBezTo>
                  <a:cubicBezTo>
                    <a:pt x="1110" y="159"/>
                    <a:pt x="1118" y="158"/>
                    <a:pt x="1123" y="162"/>
                  </a:cubicBezTo>
                  <a:close/>
                  <a:moveTo>
                    <a:pt x="1309" y="411"/>
                  </a:moveTo>
                  <a:lnTo>
                    <a:pt x="1325" y="454"/>
                  </a:lnTo>
                  <a:lnTo>
                    <a:pt x="1342" y="516"/>
                  </a:lnTo>
                  <a:lnTo>
                    <a:pt x="1353" y="580"/>
                  </a:lnTo>
                  <a:lnTo>
                    <a:pt x="1354" y="588"/>
                  </a:lnTo>
                  <a:cubicBezTo>
                    <a:pt x="1354" y="596"/>
                    <a:pt x="1348" y="602"/>
                    <a:pt x="1341" y="602"/>
                  </a:cubicBezTo>
                  <a:cubicBezTo>
                    <a:pt x="1334" y="602"/>
                    <a:pt x="1328" y="597"/>
                    <a:pt x="1328" y="590"/>
                  </a:cubicBezTo>
                  <a:lnTo>
                    <a:pt x="1328" y="585"/>
                  </a:lnTo>
                  <a:lnTo>
                    <a:pt x="1317" y="523"/>
                  </a:lnTo>
                  <a:lnTo>
                    <a:pt x="1302" y="463"/>
                  </a:lnTo>
                  <a:lnTo>
                    <a:pt x="1285" y="420"/>
                  </a:lnTo>
                  <a:cubicBezTo>
                    <a:pt x="1283" y="414"/>
                    <a:pt x="1286" y="406"/>
                    <a:pt x="1293" y="404"/>
                  </a:cubicBezTo>
                  <a:cubicBezTo>
                    <a:pt x="1299" y="401"/>
                    <a:pt x="1307" y="405"/>
                    <a:pt x="1309" y="411"/>
                  </a:cubicBezTo>
                  <a:close/>
                  <a:moveTo>
                    <a:pt x="1352" y="719"/>
                  </a:moveTo>
                  <a:lnTo>
                    <a:pt x="1342" y="778"/>
                  </a:lnTo>
                  <a:lnTo>
                    <a:pt x="1326" y="840"/>
                  </a:lnTo>
                  <a:lnTo>
                    <a:pt x="1305" y="894"/>
                  </a:lnTo>
                  <a:cubicBezTo>
                    <a:pt x="1303" y="901"/>
                    <a:pt x="1295" y="904"/>
                    <a:pt x="1289" y="901"/>
                  </a:cubicBezTo>
                  <a:cubicBezTo>
                    <a:pt x="1282" y="899"/>
                    <a:pt x="1279" y="892"/>
                    <a:pt x="1281" y="885"/>
                  </a:cubicBezTo>
                  <a:lnTo>
                    <a:pt x="1301" y="833"/>
                  </a:lnTo>
                  <a:lnTo>
                    <a:pt x="1317" y="773"/>
                  </a:lnTo>
                  <a:lnTo>
                    <a:pt x="1327" y="715"/>
                  </a:lnTo>
                  <a:cubicBezTo>
                    <a:pt x="1328" y="708"/>
                    <a:pt x="1335" y="703"/>
                    <a:pt x="1342" y="704"/>
                  </a:cubicBezTo>
                  <a:cubicBezTo>
                    <a:pt x="1349" y="705"/>
                    <a:pt x="1354" y="712"/>
                    <a:pt x="1352" y="719"/>
                  </a:cubicBezTo>
                  <a:close/>
                  <a:moveTo>
                    <a:pt x="1242" y="1007"/>
                  </a:moveTo>
                  <a:lnTo>
                    <a:pt x="1241" y="1009"/>
                  </a:lnTo>
                  <a:cubicBezTo>
                    <a:pt x="1240" y="1010"/>
                    <a:pt x="1240" y="1010"/>
                    <a:pt x="1239" y="1011"/>
                  </a:cubicBezTo>
                  <a:lnTo>
                    <a:pt x="1158" y="1105"/>
                  </a:lnTo>
                  <a:cubicBezTo>
                    <a:pt x="1158" y="1105"/>
                    <a:pt x="1157" y="1106"/>
                    <a:pt x="1156" y="1107"/>
                  </a:cubicBezTo>
                  <a:lnTo>
                    <a:pt x="1115" y="1139"/>
                  </a:lnTo>
                  <a:cubicBezTo>
                    <a:pt x="1109" y="1144"/>
                    <a:pt x="1101" y="1143"/>
                    <a:pt x="1097" y="1137"/>
                  </a:cubicBezTo>
                  <a:cubicBezTo>
                    <a:pt x="1092" y="1132"/>
                    <a:pt x="1093" y="1124"/>
                    <a:pt x="1099" y="1119"/>
                  </a:cubicBezTo>
                  <a:lnTo>
                    <a:pt x="1141" y="1086"/>
                  </a:lnTo>
                  <a:lnTo>
                    <a:pt x="1139" y="1088"/>
                  </a:lnTo>
                  <a:lnTo>
                    <a:pt x="1220" y="994"/>
                  </a:lnTo>
                  <a:lnTo>
                    <a:pt x="1218" y="996"/>
                  </a:lnTo>
                  <a:lnTo>
                    <a:pt x="1219" y="994"/>
                  </a:lnTo>
                  <a:cubicBezTo>
                    <a:pt x="1223" y="988"/>
                    <a:pt x="1231" y="986"/>
                    <a:pt x="1237" y="990"/>
                  </a:cubicBezTo>
                  <a:cubicBezTo>
                    <a:pt x="1243" y="993"/>
                    <a:pt x="1245" y="1001"/>
                    <a:pt x="1242" y="1007"/>
                  </a:cubicBezTo>
                  <a:close/>
                  <a:moveTo>
                    <a:pt x="1006" y="1211"/>
                  </a:moveTo>
                  <a:lnTo>
                    <a:pt x="943" y="1244"/>
                  </a:lnTo>
                  <a:cubicBezTo>
                    <a:pt x="943" y="1244"/>
                    <a:pt x="942" y="1244"/>
                    <a:pt x="942" y="1245"/>
                  </a:cubicBezTo>
                  <a:lnTo>
                    <a:pt x="881" y="1266"/>
                  </a:lnTo>
                  <a:lnTo>
                    <a:pt x="837" y="1277"/>
                  </a:lnTo>
                  <a:cubicBezTo>
                    <a:pt x="830" y="1278"/>
                    <a:pt x="823" y="1274"/>
                    <a:pt x="822" y="1267"/>
                  </a:cubicBezTo>
                  <a:cubicBezTo>
                    <a:pt x="820" y="1260"/>
                    <a:pt x="824" y="1253"/>
                    <a:pt x="831" y="1252"/>
                  </a:cubicBezTo>
                  <a:lnTo>
                    <a:pt x="872" y="1241"/>
                  </a:lnTo>
                  <a:lnTo>
                    <a:pt x="933" y="1220"/>
                  </a:lnTo>
                  <a:lnTo>
                    <a:pt x="932" y="1221"/>
                  </a:lnTo>
                  <a:lnTo>
                    <a:pt x="994" y="1188"/>
                  </a:lnTo>
                  <a:cubicBezTo>
                    <a:pt x="1001" y="1185"/>
                    <a:pt x="1008" y="1187"/>
                    <a:pt x="1012" y="1194"/>
                  </a:cubicBezTo>
                  <a:cubicBezTo>
                    <a:pt x="1015" y="1200"/>
                    <a:pt x="1013" y="1208"/>
                    <a:pt x="1006" y="1211"/>
                  </a:cubicBezTo>
                  <a:close/>
                  <a:moveTo>
                    <a:pt x="708" y="1294"/>
                  </a:moveTo>
                  <a:lnTo>
                    <a:pt x="679" y="1295"/>
                  </a:lnTo>
                  <a:lnTo>
                    <a:pt x="610" y="1292"/>
                  </a:lnTo>
                  <a:lnTo>
                    <a:pt x="543" y="1282"/>
                  </a:lnTo>
                  <a:lnTo>
                    <a:pt x="526" y="1278"/>
                  </a:lnTo>
                  <a:cubicBezTo>
                    <a:pt x="520" y="1276"/>
                    <a:pt x="515" y="1269"/>
                    <a:pt x="517" y="1263"/>
                  </a:cubicBezTo>
                  <a:cubicBezTo>
                    <a:pt x="519" y="1256"/>
                    <a:pt x="526" y="1252"/>
                    <a:pt x="533" y="1253"/>
                  </a:cubicBezTo>
                  <a:lnTo>
                    <a:pt x="546" y="1257"/>
                  </a:lnTo>
                  <a:lnTo>
                    <a:pt x="611" y="1267"/>
                  </a:lnTo>
                  <a:lnTo>
                    <a:pt x="678" y="1270"/>
                  </a:lnTo>
                  <a:lnTo>
                    <a:pt x="707" y="1268"/>
                  </a:lnTo>
                  <a:cubicBezTo>
                    <a:pt x="714" y="1268"/>
                    <a:pt x="720" y="1274"/>
                    <a:pt x="720" y="1281"/>
                  </a:cubicBezTo>
                  <a:cubicBezTo>
                    <a:pt x="721" y="1288"/>
                    <a:pt x="715" y="1294"/>
                    <a:pt x="708" y="1294"/>
                  </a:cubicBezTo>
                  <a:close/>
                  <a:moveTo>
                    <a:pt x="402" y="1238"/>
                  </a:moveTo>
                  <a:lnTo>
                    <a:pt x="301" y="1185"/>
                  </a:lnTo>
                  <a:cubicBezTo>
                    <a:pt x="300" y="1184"/>
                    <a:pt x="299" y="1184"/>
                    <a:pt x="299" y="1184"/>
                  </a:cubicBezTo>
                  <a:lnTo>
                    <a:pt x="248" y="1144"/>
                  </a:lnTo>
                  <a:cubicBezTo>
                    <a:pt x="242" y="1140"/>
                    <a:pt x="241" y="1132"/>
                    <a:pt x="245" y="1126"/>
                  </a:cubicBezTo>
                  <a:cubicBezTo>
                    <a:pt x="250" y="1120"/>
                    <a:pt x="258" y="1119"/>
                    <a:pt x="263" y="1124"/>
                  </a:cubicBezTo>
                  <a:lnTo>
                    <a:pt x="314" y="1163"/>
                  </a:lnTo>
                  <a:lnTo>
                    <a:pt x="312" y="1162"/>
                  </a:lnTo>
                  <a:lnTo>
                    <a:pt x="414" y="1215"/>
                  </a:lnTo>
                  <a:cubicBezTo>
                    <a:pt x="420" y="1218"/>
                    <a:pt x="423" y="1226"/>
                    <a:pt x="419" y="1232"/>
                  </a:cubicBezTo>
                  <a:cubicBezTo>
                    <a:pt x="416" y="1239"/>
                    <a:pt x="408" y="1241"/>
                    <a:pt x="402" y="1238"/>
                  </a:cubicBezTo>
                  <a:close/>
                  <a:moveTo>
                    <a:pt x="154" y="1054"/>
                  </a:moveTo>
                  <a:lnTo>
                    <a:pt x="117" y="1011"/>
                  </a:lnTo>
                  <a:cubicBezTo>
                    <a:pt x="116" y="1010"/>
                    <a:pt x="116" y="1010"/>
                    <a:pt x="115" y="1009"/>
                  </a:cubicBezTo>
                  <a:lnTo>
                    <a:pt x="54" y="903"/>
                  </a:lnTo>
                  <a:cubicBezTo>
                    <a:pt x="51" y="897"/>
                    <a:pt x="53" y="889"/>
                    <a:pt x="59" y="885"/>
                  </a:cubicBezTo>
                  <a:cubicBezTo>
                    <a:pt x="65" y="882"/>
                    <a:pt x="73" y="884"/>
                    <a:pt x="77" y="890"/>
                  </a:cubicBezTo>
                  <a:lnTo>
                    <a:pt x="138" y="996"/>
                  </a:lnTo>
                  <a:lnTo>
                    <a:pt x="136" y="994"/>
                  </a:lnTo>
                  <a:lnTo>
                    <a:pt x="173" y="1037"/>
                  </a:lnTo>
                  <a:cubicBezTo>
                    <a:pt x="178" y="1043"/>
                    <a:pt x="177" y="1051"/>
                    <a:pt x="172" y="1055"/>
                  </a:cubicBezTo>
                  <a:cubicBezTo>
                    <a:pt x="167" y="1060"/>
                    <a:pt x="159" y="1059"/>
                    <a:pt x="154" y="1054"/>
                  </a:cubicBezTo>
                  <a:close/>
                  <a:moveTo>
                    <a:pt x="14" y="777"/>
                  </a:moveTo>
                  <a:lnTo>
                    <a:pt x="3" y="715"/>
                  </a:lnTo>
                  <a:cubicBezTo>
                    <a:pt x="2" y="708"/>
                    <a:pt x="6" y="701"/>
                    <a:pt x="13" y="700"/>
                  </a:cubicBezTo>
                  <a:cubicBezTo>
                    <a:pt x="20" y="699"/>
                    <a:pt x="27" y="703"/>
                    <a:pt x="28" y="710"/>
                  </a:cubicBezTo>
                  <a:lnTo>
                    <a:pt x="39" y="773"/>
                  </a:lnTo>
                  <a:cubicBezTo>
                    <a:pt x="40" y="780"/>
                    <a:pt x="36" y="786"/>
                    <a:pt x="29" y="787"/>
                  </a:cubicBezTo>
                  <a:cubicBezTo>
                    <a:pt x="22" y="789"/>
                    <a:pt x="15" y="784"/>
                    <a:pt x="14" y="777"/>
                  </a:cubicBezTo>
                  <a:close/>
                </a:path>
              </a:pathLst>
            </a:custGeom>
            <a:solidFill>
              <a:srgbClr val="339966"/>
            </a:solidFill>
            <a:ln w="11113" cap="flat">
              <a:solidFill>
                <a:srgbClr val="33996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" name="Rectangle 1233"/>
            <p:cNvSpPr>
              <a:spLocks noChangeArrowheads="1"/>
            </p:cNvSpPr>
            <p:nvPr/>
          </p:nvSpPr>
          <p:spPr bwMode="auto">
            <a:xfrm>
              <a:off x="1409" y="1064"/>
              <a:ext cx="430" cy="31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3" name="Rectangle 1234"/>
            <p:cNvSpPr>
              <a:spLocks noChangeArrowheads="1"/>
            </p:cNvSpPr>
            <p:nvPr/>
          </p:nvSpPr>
          <p:spPr bwMode="auto">
            <a:xfrm>
              <a:off x="2609" y="982"/>
              <a:ext cx="429" cy="31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4" name="Line 1235"/>
            <p:cNvSpPr>
              <a:spLocks noChangeShapeType="1"/>
            </p:cNvSpPr>
            <p:nvPr/>
          </p:nvSpPr>
          <p:spPr bwMode="auto">
            <a:xfrm>
              <a:off x="3044" y="1190"/>
              <a:ext cx="397" cy="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5" name="Text Box 1236"/>
            <p:cNvSpPr txBox="1">
              <a:spLocks noChangeArrowheads="1"/>
            </p:cNvSpPr>
            <p:nvPr/>
          </p:nvSpPr>
          <p:spPr bwMode="auto">
            <a:xfrm>
              <a:off x="3430" y="1257"/>
              <a:ext cx="92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altLang="fr-FR" sz="1000">
                  <a:solidFill>
                    <a:srgbClr val="FF0000"/>
                  </a:solidFill>
                </a:rPr>
                <a:t>Window of 4x5 pixels</a:t>
              </a:r>
            </a:p>
          </p:txBody>
        </p:sp>
      </p:grpSp>
      <p:grpSp>
        <p:nvGrpSpPr>
          <p:cNvPr id="626" name="Group 1244"/>
          <p:cNvGrpSpPr>
            <a:grpSpLocks/>
          </p:cNvGrpSpPr>
          <p:nvPr/>
        </p:nvGrpSpPr>
        <p:grpSpPr bwMode="auto">
          <a:xfrm>
            <a:off x="7200900" y="1651000"/>
            <a:ext cx="1511300" cy="1177925"/>
            <a:chOff x="4536" y="1040"/>
            <a:chExt cx="952" cy="742"/>
          </a:xfrm>
        </p:grpSpPr>
        <p:sp>
          <p:nvSpPr>
            <p:cNvPr id="627" name="Line 1240"/>
            <p:cNvSpPr>
              <a:spLocks noChangeShapeType="1"/>
            </p:cNvSpPr>
            <p:nvPr/>
          </p:nvSpPr>
          <p:spPr bwMode="auto">
            <a:xfrm>
              <a:off x="4717" y="1727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8" name="Line 1241"/>
            <p:cNvSpPr>
              <a:spLocks noChangeShapeType="1"/>
            </p:cNvSpPr>
            <p:nvPr/>
          </p:nvSpPr>
          <p:spPr bwMode="auto">
            <a:xfrm flipV="1">
              <a:off x="4650" y="1049"/>
              <a:ext cx="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9" name="Text Box 1242"/>
            <p:cNvSpPr txBox="1">
              <a:spLocks noChangeArrowheads="1"/>
            </p:cNvSpPr>
            <p:nvPr/>
          </p:nvSpPr>
          <p:spPr bwMode="auto">
            <a:xfrm>
              <a:off x="4921" y="1638"/>
              <a:ext cx="3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altLang="fr-FR">
                  <a:solidFill>
                    <a:schemeClr val="bg2"/>
                  </a:solidFill>
                  <a:latin typeface="Calibri" pitchFamily="34" charset="0"/>
                </a:rPr>
                <a:t>2162 µm</a:t>
              </a:r>
            </a:p>
          </p:txBody>
        </p:sp>
        <p:pic>
          <p:nvPicPr>
            <p:cNvPr id="630" name="Picture 1239" descr="IPHC18032013_Page_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1040"/>
              <a:ext cx="771" cy="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1" name="Text Box 1243"/>
            <p:cNvSpPr txBox="1">
              <a:spLocks noChangeArrowheads="1"/>
            </p:cNvSpPr>
            <p:nvPr/>
          </p:nvSpPr>
          <p:spPr bwMode="auto">
            <a:xfrm rot="16200000">
              <a:off x="4420" y="1255"/>
              <a:ext cx="3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altLang="fr-FR">
                  <a:solidFill>
                    <a:schemeClr val="bg2"/>
                  </a:solidFill>
                  <a:latin typeface="Calibri" pitchFamily="34" charset="0"/>
                </a:rPr>
                <a:t>2965 µm</a:t>
              </a:r>
            </a:p>
          </p:txBody>
        </p:sp>
      </p:grpSp>
      <p:pic>
        <p:nvPicPr>
          <p:cNvPr id="632" name="Picture 12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92713"/>
            <a:ext cx="2411412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4294967295"/>
          </p:nvPr>
        </p:nvSpPr>
        <p:spPr>
          <a:xfrm>
            <a:off x="179388" y="765175"/>
            <a:ext cx="8821737" cy="5724525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GB" altLang="fr-FR" dirty="0"/>
              <a:t>2 sensors being developed at IPHC for the ALICE ITS </a:t>
            </a:r>
            <a:r>
              <a:rPr lang="en-GB" altLang="fr-FR" dirty="0" smtClean="0"/>
              <a:t>upgrade:</a:t>
            </a:r>
          </a:p>
          <a:p>
            <a:pPr lvl="1">
              <a:lnSpc>
                <a:spcPct val="105000"/>
              </a:lnSpc>
            </a:pPr>
            <a:r>
              <a:rPr lang="en-GB" altLang="fr-FR" dirty="0" smtClean="0"/>
              <a:t>MISTRAL</a:t>
            </a:r>
            <a:r>
              <a:rPr lang="en-GB" altLang="fr-FR" dirty="0"/>
              <a:t>: validation of the upstream and downstream architectures </a:t>
            </a:r>
            <a:r>
              <a:rPr lang="en-GB" altLang="fr-FR" dirty="0" smtClean="0"/>
              <a:t>completed</a:t>
            </a:r>
            <a:endParaRPr lang="en-GB" altLang="fr-FR" dirty="0"/>
          </a:p>
          <a:p>
            <a:pPr lvl="2">
              <a:lnSpc>
                <a:spcPct val="105000"/>
              </a:lnSpc>
            </a:pPr>
            <a:r>
              <a:rPr lang="en-GB" altLang="fr-FR" dirty="0"/>
              <a:t>Spatial resolution (22x33 µm² pixel) ~5 µm for inner </a:t>
            </a:r>
            <a:r>
              <a:rPr lang="en-GB" altLang="fr-FR" dirty="0" smtClean="0"/>
              <a:t>layers</a:t>
            </a:r>
            <a:endParaRPr lang="en-GB" altLang="fr-FR" dirty="0"/>
          </a:p>
          <a:p>
            <a:pPr lvl="2">
              <a:lnSpc>
                <a:spcPct val="105000"/>
              </a:lnSpc>
            </a:pPr>
            <a:r>
              <a:rPr lang="en-GB" altLang="fr-FR" dirty="0"/>
              <a:t>Detection efficiency &gt; 99.8 % for fake hit rate ≤  O(10</a:t>
            </a:r>
            <a:r>
              <a:rPr lang="en-GB" altLang="fr-FR" baseline="30000" dirty="0"/>
              <a:t>−5</a:t>
            </a:r>
            <a:r>
              <a:rPr lang="en-GB" altLang="fr-FR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GB" altLang="fr-FR" dirty="0"/>
              <a:t>Integration </a:t>
            </a:r>
            <a:r>
              <a:rPr lang="en-GB" altLang="fr-FR" dirty="0" smtClean="0"/>
              <a:t>time: &gt;~30 µs</a:t>
            </a:r>
            <a:endParaRPr lang="en-GB" altLang="fr-FR" dirty="0"/>
          </a:p>
          <a:p>
            <a:pPr lvl="2">
              <a:lnSpc>
                <a:spcPct val="105000"/>
              </a:lnSpc>
            </a:pPr>
            <a:r>
              <a:rPr lang="en-GB" altLang="fr-FR" dirty="0"/>
              <a:t>Power consumption ~200 </a:t>
            </a:r>
            <a:r>
              <a:rPr lang="en-GB" altLang="fr-FR" dirty="0" err="1" smtClean="0"/>
              <a:t>mW</a:t>
            </a:r>
            <a:r>
              <a:rPr lang="en-GB" altLang="fr-FR" dirty="0" smtClean="0"/>
              <a:t>/cm² </a:t>
            </a:r>
            <a:r>
              <a:rPr lang="en-GB" altLang="fr-FR" dirty="0"/>
              <a:t>for inner </a:t>
            </a:r>
            <a:r>
              <a:rPr lang="en-GB" altLang="fr-FR" dirty="0" smtClean="0"/>
              <a:t>layers &amp; ~100 </a:t>
            </a:r>
            <a:r>
              <a:rPr lang="en-GB" altLang="fr-FR" dirty="0" err="1" smtClean="0"/>
              <a:t>mW</a:t>
            </a:r>
            <a:r>
              <a:rPr lang="en-GB" altLang="fr-FR" dirty="0" smtClean="0"/>
              <a:t>/cm² for outer layers (large pixels)</a:t>
            </a:r>
            <a:endParaRPr lang="en-GB" altLang="fr-FR" dirty="0"/>
          </a:p>
          <a:p>
            <a:pPr marL="2057400" lvl="4" indent="-228600">
              <a:lnSpc>
                <a:spcPct val="105000"/>
              </a:lnSpc>
            </a:pPr>
            <a:endParaRPr lang="en-GB" altLang="fr-FR" dirty="0"/>
          </a:p>
          <a:p>
            <a:pPr lvl="1">
              <a:lnSpc>
                <a:spcPct val="105000"/>
              </a:lnSpc>
            </a:pPr>
            <a:r>
              <a:rPr lang="en-GB" altLang="fr-FR" dirty="0"/>
              <a:t>ASTRAL: architecture validation on going</a:t>
            </a:r>
          </a:p>
          <a:p>
            <a:pPr lvl="2">
              <a:lnSpc>
                <a:spcPct val="105000"/>
              </a:lnSpc>
            </a:pPr>
            <a:r>
              <a:rPr lang="en-GB" altLang="fr-FR" dirty="0"/>
              <a:t>ASTRAL pixel front-end amplification (same as MISTRAL part) validation </a:t>
            </a:r>
            <a:r>
              <a:rPr lang="en-GB" altLang="fr-FR" dirty="0" smtClean="0"/>
              <a:t>completed</a:t>
            </a:r>
            <a:endParaRPr lang="en-GB" altLang="fr-FR" dirty="0"/>
          </a:p>
          <a:p>
            <a:pPr lvl="2">
              <a:lnSpc>
                <a:spcPct val="105000"/>
              </a:lnSpc>
            </a:pPr>
            <a:r>
              <a:rPr lang="en-GB" altLang="fr-FR" dirty="0"/>
              <a:t>Downstream of ASTRAL (shares the same logic with MISTRAL)</a:t>
            </a:r>
            <a:r>
              <a:rPr lang="en-GB" altLang="fr-FR" dirty="0">
                <a:sym typeface="Wingdings" pitchFamily="2" charset="2"/>
              </a:rPr>
              <a:t> validation </a:t>
            </a:r>
            <a:r>
              <a:rPr lang="en-GB" altLang="fr-FR" dirty="0" smtClean="0">
                <a:sym typeface="Wingdings" pitchFamily="2" charset="2"/>
              </a:rPr>
              <a:t>completed</a:t>
            </a:r>
            <a:endParaRPr lang="en-GB" altLang="fr-FR" dirty="0">
              <a:sym typeface="Wingdings" pitchFamily="2" charset="2"/>
            </a:endParaRPr>
          </a:p>
          <a:p>
            <a:pPr lvl="2">
              <a:lnSpc>
                <a:spcPct val="105000"/>
              </a:lnSpc>
            </a:pPr>
            <a:r>
              <a:rPr lang="en-GB" altLang="fr-FR" dirty="0" smtClean="0">
                <a:sym typeface="Wingdings" pitchFamily="2" charset="2"/>
              </a:rPr>
              <a:t>In-pixel </a:t>
            </a:r>
            <a:r>
              <a:rPr lang="en-GB" altLang="fr-FR" dirty="0">
                <a:sym typeface="Wingdings" pitchFamily="2" charset="2"/>
              </a:rPr>
              <a:t>discrimination </a:t>
            </a:r>
            <a:r>
              <a:rPr lang="en-GB" altLang="fr-FR" dirty="0" smtClean="0">
                <a:sym typeface="Wingdings" pitchFamily="2" charset="2"/>
              </a:rPr>
              <a:t>validation completed</a:t>
            </a:r>
            <a:endParaRPr lang="en-GB" altLang="fr-FR" dirty="0"/>
          </a:p>
          <a:p>
            <a:pPr lvl="2">
              <a:lnSpc>
                <a:spcPct val="105000"/>
              </a:lnSpc>
            </a:pPr>
            <a:r>
              <a:rPr lang="en-GB" altLang="fr-FR" dirty="0"/>
              <a:t>ASTRAL </a:t>
            </a:r>
            <a:r>
              <a:rPr lang="en-GB" altLang="fr-FR" dirty="0" smtClean="0"/>
              <a:t>exhibits </a:t>
            </a:r>
            <a:r>
              <a:rPr lang="en-GB" altLang="fr-FR" dirty="0"/>
              <a:t>2 x </a:t>
            </a:r>
            <a:r>
              <a:rPr lang="en-GB" altLang="fr-FR" dirty="0" smtClean="0"/>
              <a:t>faster </a:t>
            </a:r>
            <a:r>
              <a:rPr lang="en-GB" altLang="fr-FR" dirty="0"/>
              <a:t>readout </a:t>
            </a:r>
            <a:r>
              <a:rPr lang="en-GB" altLang="fr-FR" dirty="0" smtClean="0"/>
              <a:t>and </a:t>
            </a:r>
            <a:r>
              <a:rPr lang="en-GB" altLang="fr-FR" dirty="0"/>
              <a:t>lower power consumption than MISTRAL</a:t>
            </a:r>
          </a:p>
          <a:p>
            <a:pPr marL="1600200" lvl="3" indent="-228600">
              <a:lnSpc>
                <a:spcPct val="105000"/>
              </a:lnSpc>
            </a:pPr>
            <a:r>
              <a:rPr lang="en-GB" altLang="fr-FR" dirty="0"/>
              <a:t>Integration time: &lt;~20 µs</a:t>
            </a:r>
          </a:p>
          <a:p>
            <a:pPr marL="1600200" lvl="3" indent="-228600">
              <a:lnSpc>
                <a:spcPct val="105000"/>
              </a:lnSpc>
            </a:pPr>
            <a:r>
              <a:rPr lang="en-GB" altLang="fr-FR" dirty="0"/>
              <a:t>Power consumption ~85 </a:t>
            </a:r>
            <a:r>
              <a:rPr lang="en-GB" altLang="fr-FR" dirty="0" err="1"/>
              <a:t>mW</a:t>
            </a:r>
            <a:r>
              <a:rPr lang="en-GB" altLang="fr-FR" dirty="0"/>
              <a:t>/cm² for inner layers &amp; </a:t>
            </a:r>
            <a:r>
              <a:rPr lang="en-GB" altLang="fr-FR" dirty="0" smtClean="0"/>
              <a:t>~30-60 </a:t>
            </a:r>
            <a:r>
              <a:rPr lang="en-GB" altLang="fr-FR" dirty="0" err="1"/>
              <a:t>mW</a:t>
            </a:r>
            <a:r>
              <a:rPr lang="en-GB" altLang="fr-FR" dirty="0"/>
              <a:t>/cm² for outer </a:t>
            </a:r>
            <a:r>
              <a:rPr lang="en-GB" altLang="fr-FR" dirty="0" smtClean="0"/>
              <a:t>layers (large pixels)</a:t>
            </a:r>
          </a:p>
          <a:p>
            <a:pPr marL="1157288" lvl="2" indent="-228600">
              <a:lnSpc>
                <a:spcPct val="105000"/>
              </a:lnSpc>
            </a:pPr>
            <a:r>
              <a:rPr lang="en-GB" altLang="fr-FR" dirty="0" smtClean="0"/>
              <a:t>Beam tests foreseen in Q4/14 for final validation</a:t>
            </a:r>
            <a:endParaRPr lang="en-GB" altLang="fr-FR" dirty="0"/>
          </a:p>
          <a:p>
            <a:pPr marL="2057400" lvl="4" indent="-228600">
              <a:lnSpc>
                <a:spcPct val="105000"/>
              </a:lnSpc>
            </a:pPr>
            <a:endParaRPr lang="en-GB" altLang="fr-FR" dirty="0"/>
          </a:p>
          <a:p>
            <a:pPr lvl="2">
              <a:lnSpc>
                <a:spcPct val="105000"/>
              </a:lnSpc>
            </a:pPr>
            <a:endParaRPr lang="en-GB" altLang="fr-FR" sz="400" dirty="0"/>
          </a:p>
          <a:p>
            <a:pPr>
              <a:lnSpc>
                <a:spcPct val="105000"/>
              </a:lnSpc>
            </a:pPr>
            <a:r>
              <a:rPr lang="en-GB" altLang="fr-FR" dirty="0" smtClean="0"/>
              <a:t>Characterisation of first large scale prototype (1 cm² sensitive area = 1/3 final sensor), encompassing full signal sensing and processing chain, </a:t>
            </a:r>
            <a:r>
              <a:rPr lang="en-GB" altLang="fr-FR" dirty="0" smtClean="0"/>
              <a:t>have been started</a:t>
            </a:r>
          </a:p>
          <a:p>
            <a:pPr lvl="1">
              <a:lnSpc>
                <a:spcPct val="105000"/>
              </a:lnSpc>
            </a:pPr>
            <a:r>
              <a:rPr lang="en-GB" altLang="fr-FR" dirty="0" smtClean="0"/>
              <a:t>Slow control, Digital test pattern are working 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6457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Perspectives for MAPS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8" name="Picture 6" descr="star_det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6" b="4065"/>
          <a:stretch>
            <a:fillRect/>
          </a:stretch>
        </p:blipFill>
        <p:spPr bwMode="auto">
          <a:xfrm>
            <a:off x="6840252" y="1974850"/>
            <a:ext cx="1852852" cy="125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970426" y="1183687"/>
            <a:ext cx="1615787" cy="8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52150" rIns="0" bIns="52150" anchor="ctr">
            <a:spAutoFit/>
          </a:bodyPr>
          <a:lstStyle>
            <a:lvl1pPr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22288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042988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563688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85975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GB" altLang="fr-FR" sz="1900" i="1" u="sng">
                <a:solidFill>
                  <a:schemeClr val="bg2"/>
                </a:solidFill>
                <a:latin typeface="Cambria" pitchFamily="18" charset="0"/>
              </a:rPr>
              <a:t>STAR 2013</a:t>
            </a:r>
          </a:p>
          <a:p>
            <a:pPr algn="ctr">
              <a:buClrTx/>
              <a:buSzTx/>
              <a:buFontTx/>
              <a:buNone/>
            </a:pPr>
            <a:r>
              <a:rPr lang="en-GB" altLang="fr-FR" sz="1400" b="0" i="1" u="sng">
                <a:solidFill>
                  <a:schemeClr val="bg2"/>
                </a:solidFill>
                <a:latin typeface="Cambria" pitchFamily="18" charset="0"/>
              </a:rPr>
              <a:t>Solenoidal Tracker  at RHIC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95263" y="1145846"/>
            <a:ext cx="1579603" cy="90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52150" rIns="0" bIns="52150" anchor="ctr">
            <a:spAutoFit/>
          </a:bodyPr>
          <a:lstStyle>
            <a:lvl1pPr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22288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042988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563688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85975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fr-FR" sz="1900" i="1" u="sng">
                <a:solidFill>
                  <a:schemeClr val="bg2"/>
                </a:solidFill>
                <a:latin typeface="Cambria" pitchFamily="18" charset="0"/>
              </a:rPr>
              <a:t>EUDET 2006/2010</a:t>
            </a:r>
            <a:endParaRPr lang="en-US" altLang="fr-FR" sz="1400" i="1" u="sng">
              <a:solidFill>
                <a:schemeClr val="bg2"/>
              </a:solidFill>
              <a:latin typeface="Cambria" pitchFamily="18" charset="0"/>
            </a:endParaRPr>
          </a:p>
          <a:p>
            <a:pPr algn="ctr">
              <a:buClrTx/>
              <a:buSzTx/>
              <a:buFontTx/>
              <a:buNone/>
            </a:pPr>
            <a:r>
              <a:rPr lang="en-US" altLang="fr-FR" sz="1400" b="0" i="1" u="sng">
                <a:solidFill>
                  <a:schemeClr val="bg2"/>
                </a:solidFill>
                <a:latin typeface="Cambria" pitchFamily="18" charset="0"/>
              </a:rPr>
              <a:t>Beam Telescope 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75656" y="714764"/>
            <a:ext cx="6851187" cy="77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99" tIns="52150" rIns="104299" bIns="52150"/>
          <a:lstStyle>
            <a:lvl1pPr marL="300038" indent="-300038" defTabSz="1042988">
              <a:tabLst>
                <a:tab pos="711200" algn="l"/>
              </a:tabLst>
              <a:defRPr sz="2100" b="1" i="1">
                <a:solidFill>
                  <a:schemeClr val="bg2"/>
                </a:solidFill>
                <a:latin typeface="Arial" charset="0"/>
              </a:defRPr>
            </a:lvl1pPr>
            <a:lvl2pPr marL="1017588" indent="-304800" defTabSz="1042988">
              <a:buSzPct val="80000"/>
              <a:buChar char="Ä"/>
              <a:tabLst>
                <a:tab pos="711200" algn="l"/>
              </a:tabLst>
              <a:defRPr sz="1900" i="1">
                <a:solidFill>
                  <a:schemeClr val="bg2"/>
                </a:solidFill>
                <a:latin typeface="Arial" charset="0"/>
              </a:defRPr>
            </a:lvl2pPr>
            <a:lvl3pPr marL="1524000" indent="-301625" defTabSz="1042988">
              <a:buSzPct val="65000"/>
              <a:tabLst>
                <a:tab pos="711200" algn="l"/>
              </a:tabLst>
              <a:defRPr sz="1600" i="1">
                <a:solidFill>
                  <a:schemeClr val="bg2"/>
                </a:solidFill>
                <a:latin typeface="Arial" charset="0"/>
              </a:defRPr>
            </a:lvl3pPr>
            <a:lvl4pPr marL="1922463" indent="-193675" defTabSz="1042988">
              <a:buSzPct val="70000"/>
              <a:buChar char="«"/>
              <a:tabLst>
                <a:tab pos="711200" algn="l"/>
              </a:tabLst>
              <a:defRPr sz="1600" i="1">
                <a:solidFill>
                  <a:schemeClr val="bg2"/>
                </a:solidFill>
                <a:latin typeface="Arial" charset="0"/>
              </a:defRPr>
            </a:lvl4pPr>
            <a:lvl5pPr marL="2346325" indent="-219075" defTabSz="1042988">
              <a:buChar char="§"/>
              <a:tabLst>
                <a:tab pos="711200" algn="l"/>
              </a:tabLst>
              <a:defRPr sz="1400" i="1">
                <a:solidFill>
                  <a:schemeClr val="bg2"/>
                </a:solidFill>
                <a:latin typeface="Arial" charset="0"/>
              </a:defRPr>
            </a:lvl5pPr>
            <a:lvl6pPr marL="2803525" indent="-219075" defTabSz="1042988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711200" algn="l"/>
              </a:tabLst>
              <a:defRPr sz="1400" i="1">
                <a:solidFill>
                  <a:schemeClr val="bg2"/>
                </a:solidFill>
                <a:latin typeface="Arial" charset="0"/>
              </a:defRPr>
            </a:lvl6pPr>
            <a:lvl7pPr marL="3260725" indent="-219075" defTabSz="1042988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711200" algn="l"/>
              </a:tabLst>
              <a:defRPr sz="1400" i="1">
                <a:solidFill>
                  <a:schemeClr val="bg2"/>
                </a:solidFill>
                <a:latin typeface="Arial" charset="0"/>
              </a:defRPr>
            </a:lvl7pPr>
            <a:lvl8pPr marL="3717925" indent="-219075" defTabSz="1042988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711200" algn="l"/>
              </a:tabLst>
              <a:defRPr sz="1400" i="1">
                <a:solidFill>
                  <a:schemeClr val="bg2"/>
                </a:solidFill>
                <a:latin typeface="Arial" charset="0"/>
              </a:defRPr>
            </a:lvl8pPr>
            <a:lvl9pPr marL="4175125" indent="-219075" defTabSz="1042988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711200" algn="l"/>
              </a:tabLst>
              <a:defRPr sz="1400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i="0" dirty="0">
                <a:latin typeface="Cambria" pitchFamily="18" charset="0"/>
              </a:rPr>
              <a:t>Initial objective: ILC, with staged </a:t>
            </a:r>
            <a:r>
              <a:rPr lang="en-US" altLang="fr-FR" i="0" dirty="0" smtClean="0">
                <a:latin typeface="Cambria" pitchFamily="18" charset="0"/>
              </a:rPr>
              <a:t>performances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fr-FR" sz="1400" b="0" i="0" dirty="0" smtClean="0">
                <a:latin typeface="Cambria" pitchFamily="18" charset="0"/>
              </a:rPr>
              <a:t>CPS </a:t>
            </a:r>
            <a:r>
              <a:rPr lang="en-US" altLang="fr-FR" sz="1400" b="0" i="0" dirty="0">
                <a:latin typeface="Cambria" pitchFamily="18" charset="0"/>
              </a:rPr>
              <a:t>applied to other experiments with intermediate requirements</a:t>
            </a:r>
            <a:endParaRPr lang="en-US" altLang="fr-FR" sz="1400" b="0" i="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66688" y="3706856"/>
            <a:ext cx="1676925" cy="8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52150" rIns="0" bIns="52150" anchor="ctr">
            <a:spAutoFit/>
          </a:bodyPr>
          <a:lstStyle>
            <a:lvl1pPr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22288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042988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563688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85975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GB" altLang="fr-FR" sz="1900" i="1" u="sng">
                <a:solidFill>
                  <a:schemeClr val="bg2"/>
                </a:solidFill>
                <a:latin typeface="Cambria" pitchFamily="18" charset="0"/>
              </a:rPr>
              <a:t>ILC &gt;2020</a:t>
            </a:r>
            <a:r>
              <a:rPr lang="en-GB" altLang="fr-FR" sz="1400" i="1" u="sng">
                <a:solidFill>
                  <a:schemeClr val="bg2"/>
                </a:solidFill>
                <a:latin typeface="Cambria" pitchFamily="18" charset="0"/>
              </a:rPr>
              <a:t> </a:t>
            </a:r>
          </a:p>
          <a:p>
            <a:pPr algn="ctr">
              <a:buClrTx/>
              <a:buSzTx/>
              <a:buFontTx/>
              <a:buNone/>
            </a:pPr>
            <a:r>
              <a:rPr lang="en-GB" altLang="fr-FR" sz="1400" b="0" i="1" u="sng">
                <a:solidFill>
                  <a:schemeClr val="bg2"/>
                </a:solidFill>
                <a:latin typeface="Cambria" pitchFamily="18" charset="0"/>
              </a:rPr>
              <a:t>International Linear Collider</a:t>
            </a:r>
          </a:p>
        </p:txBody>
      </p:sp>
      <p:pic>
        <p:nvPicPr>
          <p:cNvPr id="15" name="Picture 5" descr="CB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2"/>
          <a:stretch>
            <a:fillRect/>
          </a:stretch>
        </p:blipFill>
        <p:spPr bwMode="auto">
          <a:xfrm>
            <a:off x="5094164" y="5584559"/>
            <a:ext cx="1854100" cy="119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 descr="ILD_all_11082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t="2325" b="12419"/>
          <a:stretch>
            <a:fillRect/>
          </a:stretch>
        </p:blipFill>
        <p:spPr bwMode="auto">
          <a:xfrm>
            <a:off x="0" y="4535488"/>
            <a:ext cx="1952670" cy="1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 descr="ALICE_det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"/>
          <a:stretch>
            <a:fillRect/>
          </a:stretch>
        </p:blipFill>
        <p:spPr bwMode="auto">
          <a:xfrm>
            <a:off x="6921445" y="4423487"/>
            <a:ext cx="2151055" cy="121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bt_DESY_20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"/>
          <a:stretch>
            <a:fillRect/>
          </a:stretch>
        </p:blipFill>
        <p:spPr bwMode="auto">
          <a:xfrm>
            <a:off x="0" y="1993900"/>
            <a:ext cx="1852853" cy="12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2"/>
          <p:cNvSpPr>
            <a:spLocks noChangeArrowheads="1"/>
          </p:cNvSpPr>
          <p:nvPr/>
        </p:nvSpPr>
        <p:spPr bwMode="auto">
          <a:xfrm rot="5400000">
            <a:off x="2306895" y="944304"/>
            <a:ext cx="4154648" cy="5063215"/>
          </a:xfrm>
          <a:custGeom>
            <a:avLst/>
            <a:gdLst>
              <a:gd name="G0" fmla="+- 2056546 0 0"/>
              <a:gd name="G1" fmla="+- 8260057 0 0"/>
              <a:gd name="G2" fmla="+- 2056546 0 8260057"/>
              <a:gd name="G3" fmla="+- 10800 0 0"/>
              <a:gd name="G4" fmla="+- 0 0 205654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00 0 0"/>
              <a:gd name="G9" fmla="+- 0 0 8260057"/>
              <a:gd name="G10" fmla="+- 7900 0 2700"/>
              <a:gd name="G11" fmla="cos G10 2056546"/>
              <a:gd name="G12" fmla="sin G10 2056546"/>
              <a:gd name="G13" fmla="cos 13500 2056546"/>
              <a:gd name="G14" fmla="sin 13500 2056546"/>
              <a:gd name="G15" fmla="+- G11 10800 0"/>
              <a:gd name="G16" fmla="+- G12 10800 0"/>
              <a:gd name="G17" fmla="+- G13 10800 0"/>
              <a:gd name="G18" fmla="+- G14 10800 0"/>
              <a:gd name="G19" fmla="*/ 7900 1 2"/>
              <a:gd name="G20" fmla="+- G19 5400 0"/>
              <a:gd name="G21" fmla="cos G20 2056546"/>
              <a:gd name="G22" fmla="sin G20 2056546"/>
              <a:gd name="G23" fmla="+- G21 10800 0"/>
              <a:gd name="G24" fmla="+- G12 G23 G22"/>
              <a:gd name="G25" fmla="+- G22 G23 G11"/>
              <a:gd name="G26" fmla="cos 10800 2056546"/>
              <a:gd name="G27" fmla="sin 10800 2056546"/>
              <a:gd name="G28" fmla="cos 7900 2056546"/>
              <a:gd name="G29" fmla="sin 7900 205654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8260057"/>
              <a:gd name="G36" fmla="sin G34 8260057"/>
              <a:gd name="G37" fmla="+/ 8260057 205654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00 G39"/>
              <a:gd name="G43" fmla="sin 79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685 w 21600"/>
              <a:gd name="T5" fmla="*/ 209 h 21600"/>
              <a:gd name="T6" fmla="*/ 5299 w 21600"/>
              <a:gd name="T7" fmla="*/ 18360 h 21600"/>
              <a:gd name="T8" fmla="*/ 9253 w 21600"/>
              <a:gd name="T9" fmla="*/ 3052 h 21600"/>
              <a:gd name="T10" fmla="*/ 22325 w 21600"/>
              <a:gd name="T11" fmla="*/ 17829 h 21600"/>
              <a:gd name="T12" fmla="*/ 16621 w 21600"/>
              <a:gd name="T13" fmla="*/ 19211 h 21600"/>
              <a:gd name="T14" fmla="*/ 15239 w 21600"/>
              <a:gd name="T15" fmla="*/ 1350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544" y="14913"/>
                </a:moveTo>
                <a:cubicBezTo>
                  <a:pt x="18300" y="13674"/>
                  <a:pt x="18700" y="12251"/>
                  <a:pt x="18700" y="10800"/>
                </a:cubicBezTo>
                <a:cubicBezTo>
                  <a:pt x="18700" y="6436"/>
                  <a:pt x="15163" y="2900"/>
                  <a:pt x="10800" y="2900"/>
                </a:cubicBezTo>
                <a:cubicBezTo>
                  <a:pt x="6436" y="2900"/>
                  <a:pt x="2900" y="6436"/>
                  <a:pt x="2900" y="10800"/>
                </a:cubicBezTo>
                <a:cubicBezTo>
                  <a:pt x="2899" y="13326"/>
                  <a:pt x="4108" y="15701"/>
                  <a:pt x="6152" y="17188"/>
                </a:cubicBezTo>
                <a:lnTo>
                  <a:pt x="4446" y="19533"/>
                </a:lnTo>
                <a:cubicBezTo>
                  <a:pt x="1652" y="17500"/>
                  <a:pt x="0" y="1425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784"/>
                  <a:pt x="21053" y="14729"/>
                  <a:pt x="20020" y="16423"/>
                </a:cubicBezTo>
                <a:lnTo>
                  <a:pt x="22325" y="17829"/>
                </a:lnTo>
                <a:lnTo>
                  <a:pt x="16621" y="19211"/>
                </a:lnTo>
                <a:lnTo>
                  <a:pt x="15239" y="13507"/>
                </a:lnTo>
                <a:lnTo>
                  <a:pt x="17544" y="14913"/>
                </a:lnTo>
                <a:close/>
              </a:path>
            </a:pathLst>
          </a:custGeom>
          <a:gradFill rotWithShape="1">
            <a:gsLst>
              <a:gs pos="0">
                <a:srgbClr val="FFFF99">
                  <a:alpha val="25000"/>
                </a:srgbClr>
              </a:gs>
              <a:gs pos="100000">
                <a:srgbClr val="FF81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089720" y="3645024"/>
            <a:ext cx="1867825" cy="8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52150" rIns="0" bIns="52150" anchor="ctr">
            <a:spAutoFit/>
          </a:bodyPr>
          <a:lstStyle>
            <a:lvl1pPr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22288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042988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563688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85975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GB" altLang="fr-FR" sz="1900" i="1" u="sng">
                <a:solidFill>
                  <a:schemeClr val="bg2"/>
                </a:solidFill>
                <a:latin typeface="Cambria" pitchFamily="18" charset="0"/>
              </a:rPr>
              <a:t>ALICE 2018</a:t>
            </a:r>
          </a:p>
          <a:p>
            <a:pPr algn="ctr">
              <a:buClrTx/>
              <a:buSzTx/>
              <a:buFontTx/>
              <a:buNone/>
            </a:pPr>
            <a:r>
              <a:rPr lang="en-GB" altLang="fr-FR" sz="1400" b="0" i="1" u="sng">
                <a:solidFill>
                  <a:schemeClr val="bg2"/>
                </a:solidFill>
                <a:latin typeface="Cambria" pitchFamily="18" charset="0"/>
              </a:rPr>
              <a:t>A Large Ion Collider Experiment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5244975" y="4842608"/>
            <a:ext cx="1688155" cy="8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52150" rIns="0" bIns="52150" anchor="ctr">
            <a:spAutoFit/>
          </a:bodyPr>
          <a:lstStyle>
            <a:lvl1pPr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22288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042988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563688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85975" defTabSz="10429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GB" altLang="fr-FR" sz="1900" i="1" u="sng" dirty="0">
                <a:solidFill>
                  <a:schemeClr val="bg2"/>
                </a:solidFill>
                <a:latin typeface="Cambria" pitchFamily="18" charset="0"/>
              </a:rPr>
              <a:t>CBM &gt;2018</a:t>
            </a:r>
          </a:p>
          <a:p>
            <a:pPr algn="ctr">
              <a:buClrTx/>
              <a:buSzTx/>
              <a:buFontTx/>
              <a:buNone/>
            </a:pPr>
            <a:r>
              <a:rPr lang="en-GB" altLang="fr-FR" sz="1400" b="0" i="1" u="sng" dirty="0">
                <a:solidFill>
                  <a:schemeClr val="bg2"/>
                </a:solidFill>
                <a:latin typeface="Cambria" pitchFamily="18" charset="0"/>
              </a:rPr>
              <a:t>Compressed Baryonic Matter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2699792" y="1795462"/>
            <a:ext cx="4037596" cy="375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bg2"/>
                </a:solidFill>
                <a:latin typeface="Calibri" pitchFamily="34" charset="0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Calibri" pitchFamily="34" charset="0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bg2"/>
                </a:solidFill>
                <a:latin typeface="Calibri" pitchFamily="34" charset="0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Calibri" pitchFamily="34" charset="0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 marL="409575" indent="-409575">
              <a:lnSpc>
                <a:spcPct val="110000"/>
              </a:lnSpc>
              <a:buFont typeface="Wingdings" pitchFamily="2" charset="2"/>
              <a:buNone/>
            </a:pPr>
            <a:r>
              <a:rPr lang="en-GB" altLang="fr-FR" sz="1600" b="0" kern="0" dirty="0" smtClean="0">
                <a:latin typeface="Cambria" pitchFamily="18" charset="0"/>
              </a:rPr>
              <a:t>EUDET (R&amp;D for ILC, EU project)</a:t>
            </a:r>
          </a:p>
          <a:p>
            <a:pPr marL="409575" indent="-409575">
              <a:lnSpc>
                <a:spcPct val="110000"/>
              </a:lnSpc>
              <a:buFont typeface="Wingdings" pitchFamily="2" charset="2"/>
              <a:buNone/>
            </a:pPr>
            <a:r>
              <a:rPr lang="en-GB" altLang="fr-FR" sz="1600" b="0" kern="0" dirty="0" smtClean="0">
                <a:latin typeface="Cambria" pitchFamily="18" charset="0"/>
              </a:rPr>
              <a:t>STAR (Heavy Ion physics)</a:t>
            </a:r>
          </a:p>
          <a:p>
            <a:pPr marL="409575" indent="-409575">
              <a:lnSpc>
                <a:spcPct val="110000"/>
              </a:lnSpc>
              <a:buFont typeface="Wingdings" pitchFamily="2" charset="2"/>
              <a:buNone/>
            </a:pPr>
            <a:r>
              <a:rPr lang="en-GB" altLang="fr-FR" sz="1600" b="0" kern="0" dirty="0" smtClean="0">
                <a:latin typeface="Cambria" pitchFamily="18" charset="0"/>
              </a:rPr>
              <a:t>CBM (Heavy Ion physics)</a:t>
            </a:r>
          </a:p>
          <a:p>
            <a:pPr marL="409575" indent="-409575">
              <a:lnSpc>
                <a:spcPct val="110000"/>
              </a:lnSpc>
              <a:buFont typeface="Wingdings" pitchFamily="2" charset="2"/>
              <a:buNone/>
            </a:pPr>
            <a:r>
              <a:rPr lang="en-GB" altLang="fr-FR" sz="1600" b="0" kern="0" dirty="0" smtClean="0">
                <a:latin typeface="Cambria" pitchFamily="18" charset="0"/>
              </a:rPr>
              <a:t>ILC (Particle physics)</a:t>
            </a:r>
          </a:p>
          <a:p>
            <a:pPr marL="409575" indent="-409575">
              <a:lnSpc>
                <a:spcPct val="110000"/>
              </a:lnSpc>
              <a:buFont typeface="Wingdings" pitchFamily="2" charset="2"/>
              <a:buNone/>
            </a:pPr>
            <a:r>
              <a:rPr lang="en-GB" altLang="zh-CN" sz="1600" b="0" kern="0" dirty="0" smtClean="0">
                <a:latin typeface="Cambria" pitchFamily="18" charset="0"/>
                <a:ea typeface="宋体" pitchFamily="2" charset="-122"/>
              </a:rPr>
              <a:t>HadronPhysics2 </a:t>
            </a:r>
            <a:r>
              <a:rPr lang="en-GB" altLang="fr-FR" sz="1600" b="0" kern="0" dirty="0" smtClean="0">
                <a:latin typeface="Cambria" pitchFamily="18" charset="0"/>
              </a:rPr>
              <a:t>(generic R&amp;D, EU project)</a:t>
            </a:r>
          </a:p>
          <a:p>
            <a:pPr marL="409575" indent="-409575">
              <a:lnSpc>
                <a:spcPct val="110000"/>
              </a:lnSpc>
              <a:buFont typeface="Wingdings" pitchFamily="2" charset="2"/>
              <a:buNone/>
            </a:pPr>
            <a:r>
              <a:rPr lang="en-GB" altLang="fr-FR" sz="1600" b="0" kern="0" dirty="0" smtClean="0">
                <a:latin typeface="Cambria" pitchFamily="18" charset="0"/>
              </a:rPr>
              <a:t>AIDA (generic R&amp;D, EU project)</a:t>
            </a:r>
          </a:p>
          <a:p>
            <a:pPr marL="409575" indent="-409575">
              <a:lnSpc>
                <a:spcPct val="110000"/>
              </a:lnSpc>
              <a:buFont typeface="Wingdings" pitchFamily="2" charset="2"/>
              <a:buNone/>
            </a:pPr>
            <a:r>
              <a:rPr lang="en-GB" altLang="zh-CN" sz="1600" b="0" kern="0" dirty="0" smtClean="0">
                <a:latin typeface="Cambria" pitchFamily="18" charset="0"/>
                <a:ea typeface="宋体" pitchFamily="2" charset="-122"/>
              </a:rPr>
              <a:t>FIRST (Hadron therapy)</a:t>
            </a:r>
          </a:p>
          <a:p>
            <a:pPr marL="409575" indent="-409575">
              <a:lnSpc>
                <a:spcPct val="110000"/>
              </a:lnSpc>
              <a:buFont typeface="Wingdings" pitchFamily="2" charset="2"/>
              <a:buNone/>
            </a:pPr>
            <a:r>
              <a:rPr lang="en-GB" altLang="fr-FR" sz="1600" b="0" kern="0" dirty="0" smtClean="0">
                <a:latin typeface="Cambria" pitchFamily="18" charset="0"/>
              </a:rPr>
              <a:t>ALICE/LHC (Heavy Ion physics)</a:t>
            </a:r>
          </a:p>
          <a:p>
            <a:pPr marL="409575" indent="-409575">
              <a:lnSpc>
                <a:spcPct val="110000"/>
              </a:lnSpc>
              <a:buFont typeface="Wingdings" pitchFamily="2" charset="2"/>
              <a:buNone/>
            </a:pPr>
            <a:r>
              <a:rPr lang="en-GB" altLang="zh-CN" sz="1600" b="0" kern="0" dirty="0" smtClean="0">
                <a:solidFill>
                  <a:srgbClr val="3399FF"/>
                </a:solidFill>
                <a:latin typeface="Cambria" pitchFamily="18" charset="0"/>
                <a:ea typeface="宋体" pitchFamily="2" charset="-122"/>
              </a:rPr>
              <a:t>EIC (Hadron physics)</a:t>
            </a:r>
          </a:p>
          <a:p>
            <a:pPr marL="409575" indent="-409575">
              <a:lnSpc>
                <a:spcPct val="110000"/>
              </a:lnSpc>
              <a:buFont typeface="Wingdings" pitchFamily="2" charset="2"/>
              <a:buNone/>
            </a:pPr>
            <a:r>
              <a:rPr lang="en-GB" altLang="zh-CN" sz="1600" b="0" kern="0" dirty="0" smtClean="0">
                <a:solidFill>
                  <a:srgbClr val="3399FF"/>
                </a:solidFill>
                <a:latin typeface="Cambria" pitchFamily="18" charset="0"/>
                <a:ea typeface="宋体" pitchFamily="2" charset="-122"/>
              </a:rPr>
              <a:t>CLIC </a:t>
            </a:r>
            <a:r>
              <a:rPr lang="en-GB" altLang="fr-FR" sz="1600" b="0" kern="0" dirty="0" smtClean="0">
                <a:solidFill>
                  <a:srgbClr val="3399FF"/>
                </a:solidFill>
                <a:latin typeface="Cambria" pitchFamily="18" charset="0"/>
              </a:rPr>
              <a:t>(Particle physics)</a:t>
            </a:r>
            <a:endParaRPr lang="en-GB" altLang="zh-CN" sz="1600" b="0" kern="0" dirty="0" smtClean="0">
              <a:solidFill>
                <a:srgbClr val="3399FF"/>
              </a:solidFill>
              <a:latin typeface="Cambria" pitchFamily="18" charset="0"/>
              <a:ea typeface="宋体" pitchFamily="2" charset="-122"/>
            </a:endParaRPr>
          </a:p>
          <a:p>
            <a:pPr marL="409575" indent="-409575">
              <a:lnSpc>
                <a:spcPct val="110000"/>
              </a:lnSpc>
              <a:buFont typeface="Wingdings" pitchFamily="2" charset="2"/>
              <a:buNone/>
            </a:pPr>
            <a:r>
              <a:rPr lang="en-GB" altLang="zh-CN" sz="1600" b="0" kern="0" dirty="0" smtClean="0">
                <a:solidFill>
                  <a:srgbClr val="3399FF"/>
                </a:solidFill>
                <a:latin typeface="Cambria" pitchFamily="18" charset="0"/>
                <a:ea typeface="宋体" pitchFamily="2" charset="-122"/>
              </a:rPr>
              <a:t>BESIII </a:t>
            </a:r>
            <a:r>
              <a:rPr lang="en-GB" altLang="fr-FR" sz="1600" b="0" kern="0" dirty="0" smtClean="0">
                <a:solidFill>
                  <a:srgbClr val="3399FF"/>
                </a:solidFill>
                <a:latin typeface="Cambria" pitchFamily="18" charset="0"/>
              </a:rPr>
              <a:t>(Particle physics)</a:t>
            </a:r>
            <a:r>
              <a:rPr lang="en-GB" altLang="zh-CN" sz="1600" b="0" kern="0" dirty="0" smtClean="0">
                <a:solidFill>
                  <a:srgbClr val="3399FF"/>
                </a:solidFill>
                <a:latin typeface="Cambria" pitchFamily="18" charset="0"/>
                <a:ea typeface="宋体" pitchFamily="2" charset="-122"/>
              </a:rPr>
              <a:t> </a:t>
            </a:r>
          </a:p>
          <a:p>
            <a:pPr marL="409575" indent="-409575">
              <a:lnSpc>
                <a:spcPct val="110000"/>
              </a:lnSpc>
              <a:buFont typeface="Wingdings" pitchFamily="2" charset="2"/>
              <a:buNone/>
            </a:pPr>
            <a:r>
              <a:rPr lang="en-GB" altLang="zh-CN" sz="3700" b="0" kern="0" baseline="30000" dirty="0" smtClean="0">
                <a:latin typeface="Cambria" pitchFamily="18" charset="0"/>
                <a:ea typeface="宋体" pitchFamily="2" charset="-122"/>
              </a:rPr>
              <a:t>…</a:t>
            </a:r>
            <a:endParaRPr lang="en-GB" altLang="fr-FR" sz="3700" b="0" kern="0" baseline="30000" dirty="0">
              <a:latin typeface="Cambria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682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8313" y="908050"/>
            <a:ext cx="82296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bg2"/>
                </a:solidFill>
                <a:latin typeface="Calibri" pitchFamily="34" charset="0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Calibri" pitchFamily="34" charset="0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bg2"/>
                </a:solidFill>
                <a:latin typeface="Calibri" pitchFamily="34" charset="0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Calibri" pitchFamily="34" charset="0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altLang="fr-FR" b="0" kern="0" dirty="0" smtClean="0">
                <a:sym typeface="Wingdings" pitchFamily="2" charset="2"/>
              </a:rPr>
              <a:t>Q2/2014: Submission of various Mimasa22-THRb prototypes to explore and optimise:</a:t>
            </a:r>
          </a:p>
          <a:p>
            <a:pPr lvl="1"/>
            <a:r>
              <a:rPr lang="en-GB" altLang="fr-FR" b="0" kern="0" dirty="0" smtClean="0">
                <a:sym typeface="Wingdings" pitchFamily="2" charset="2"/>
              </a:rPr>
              <a:t>Large pixel pitch optimised for tracker (</a:t>
            </a:r>
            <a:r>
              <a:rPr lang="el-GR" altLang="fr-FR" b="0" kern="0" dirty="0" smtClean="0">
                <a:sym typeface="Wingdings" pitchFamily="2" charset="2"/>
              </a:rPr>
              <a:t>σ</a:t>
            </a:r>
            <a:r>
              <a:rPr lang="fr-FR" altLang="fr-FR" b="0" kern="0" baseline="-25000" dirty="0" err="1" smtClean="0">
                <a:sym typeface="Wingdings" pitchFamily="2" charset="2"/>
              </a:rPr>
              <a:t>sp</a:t>
            </a:r>
            <a:r>
              <a:rPr lang="fr-FR" altLang="fr-FR" b="0" kern="0" dirty="0" smtClean="0">
                <a:sym typeface="Wingdings" pitchFamily="2" charset="2"/>
              </a:rPr>
              <a:t> ~ 10 µm)</a:t>
            </a:r>
            <a:endParaRPr lang="en-GB" altLang="fr-FR" b="0" kern="0" dirty="0" smtClean="0">
              <a:sym typeface="Wingdings" pitchFamily="2" charset="2"/>
            </a:endParaRPr>
          </a:p>
          <a:p>
            <a:pPr lvl="1"/>
            <a:r>
              <a:rPr lang="en-GB" altLang="fr-FR" b="0" kern="0" dirty="0" smtClean="0">
                <a:sym typeface="Wingdings" pitchFamily="2" charset="2"/>
              </a:rPr>
              <a:t>Small diode with thicker hires </a:t>
            </a:r>
            <a:r>
              <a:rPr lang="en-GB" altLang="fr-FR" b="0" kern="0" dirty="0" err="1" smtClean="0">
                <a:sym typeface="Wingdings" pitchFamily="2" charset="2"/>
              </a:rPr>
              <a:t>epi</a:t>
            </a:r>
            <a:r>
              <a:rPr lang="en-GB" altLang="fr-FR" b="0" kern="0" dirty="0" smtClean="0">
                <a:sym typeface="Wingdings" pitchFamily="2" charset="2"/>
              </a:rPr>
              <a:t> starting material</a:t>
            </a:r>
          </a:p>
          <a:p>
            <a:pPr lvl="1"/>
            <a:r>
              <a:rPr lang="en-GB" altLang="fr-FR" b="0" kern="0" dirty="0" smtClean="0">
                <a:sym typeface="Wingdings" pitchFamily="2" charset="2"/>
              </a:rPr>
              <a:t>PADs </a:t>
            </a:r>
            <a:r>
              <a:rPr lang="en-GB" altLang="fr-FR" b="0" kern="0" dirty="0">
                <a:sym typeface="Wingdings" pitchFamily="2" charset="2"/>
              </a:rPr>
              <a:t>on pixel array for laser </a:t>
            </a:r>
            <a:r>
              <a:rPr lang="en-GB" altLang="fr-FR" b="0" kern="0" dirty="0" smtClean="0">
                <a:sym typeface="Wingdings" pitchFamily="2" charset="2"/>
              </a:rPr>
              <a:t>soldering (4 metal layers used for pixels)</a:t>
            </a:r>
            <a:endParaRPr lang="fr-FR" altLang="fr-FR" b="0" kern="0" dirty="0"/>
          </a:p>
          <a:p>
            <a:pPr lvl="1">
              <a:buFont typeface="Wingdings"/>
              <a:buChar char="è"/>
            </a:pPr>
            <a:r>
              <a:rPr lang="en-GB" altLang="fr-FR" b="0" kern="0" dirty="0" smtClean="0">
                <a:sym typeface="Wingdings" panose="05000000000000000000" pitchFamily="2" charset="2"/>
              </a:rPr>
              <a:t>MISTRAL upstream validation : a mature backup solution for the outer layers</a:t>
            </a:r>
          </a:p>
          <a:p>
            <a:pPr lvl="1">
              <a:buFont typeface="Wingdings"/>
              <a:buChar char="è"/>
            </a:pPr>
            <a:endParaRPr lang="en-GB" altLang="fr-FR" b="0" kern="0" dirty="0" smtClean="0">
              <a:sym typeface="Wingdings" panose="05000000000000000000" pitchFamily="2" charset="2"/>
            </a:endParaRPr>
          </a:p>
          <a:p>
            <a:r>
              <a:rPr lang="en-GB" altLang="fr-FR" b="0" kern="0" dirty="0" smtClean="0">
                <a:sym typeface="Wingdings" panose="05000000000000000000" pitchFamily="2" charset="2"/>
              </a:rPr>
              <a:t>Q3/2014: Submission of optimised versions of AROM-1</a:t>
            </a:r>
          </a:p>
          <a:p>
            <a:pPr lvl="1"/>
            <a:r>
              <a:rPr lang="en-GB" altLang="fr-FR" b="0" kern="0" dirty="0" smtClean="0">
                <a:sym typeface="Wingdings" panose="05000000000000000000" pitchFamily="2" charset="2"/>
              </a:rPr>
              <a:t>Pixel optimisation</a:t>
            </a:r>
          </a:p>
          <a:p>
            <a:pPr lvl="1">
              <a:buFont typeface="Wingdings" pitchFamily="2" charset="2"/>
              <a:buChar char="è"/>
            </a:pPr>
            <a:r>
              <a:rPr lang="en-GB" altLang="fr-FR" b="0" kern="0" dirty="0" smtClean="0">
                <a:sym typeface="Wingdings" panose="05000000000000000000" pitchFamily="2" charset="2"/>
              </a:rPr>
              <a:t>Last improvement of pixels and sensors for ASTRAL for </a:t>
            </a:r>
            <a:r>
              <a:rPr lang="en-GB" altLang="fr-FR" b="0" kern="0" dirty="0">
                <a:sym typeface="Wingdings" panose="05000000000000000000" pitchFamily="2" charset="2"/>
              </a:rPr>
              <a:t>the </a:t>
            </a:r>
            <a:r>
              <a:rPr lang="en-GB" altLang="fr-FR" b="0" kern="0" dirty="0" smtClean="0">
                <a:sym typeface="Wingdings" pitchFamily="2" charset="2"/>
              </a:rPr>
              <a:t>inner layers</a:t>
            </a:r>
          </a:p>
          <a:p>
            <a:pPr lvl="1">
              <a:buFont typeface="Wingdings" pitchFamily="2" charset="2"/>
              <a:buChar char="è"/>
            </a:pPr>
            <a:endParaRPr lang="en-GB" altLang="fr-FR" b="0" kern="0" dirty="0" smtClean="0">
              <a:sym typeface="Wingdings" pitchFamily="2" charset="2"/>
            </a:endParaRPr>
          </a:p>
          <a:p>
            <a:r>
              <a:rPr lang="en-GB" altLang="fr-FR" b="0" kern="0" dirty="0" smtClean="0">
                <a:sym typeface="Wingdings" pitchFamily="2" charset="2"/>
              </a:rPr>
              <a:t>Q1/2015: Submission of final versions of the FSBBs</a:t>
            </a:r>
          </a:p>
          <a:p>
            <a:pPr lvl="1"/>
            <a:r>
              <a:rPr lang="en-GB" altLang="fr-FR" b="0" kern="0" dirty="0" smtClean="0">
                <a:sym typeface="Wingdings" pitchFamily="2" charset="2"/>
              </a:rPr>
              <a:t>FSBB-M1 which is 1/3 of MISTRAL  for outer layers</a:t>
            </a:r>
          </a:p>
          <a:p>
            <a:pPr lvl="1"/>
            <a:r>
              <a:rPr lang="en-GB" altLang="fr-FR" b="0" kern="0" dirty="0" smtClean="0">
                <a:sym typeface="Wingdings" pitchFamily="2" charset="2"/>
              </a:rPr>
              <a:t>FSBB-A1 </a:t>
            </a:r>
            <a:r>
              <a:rPr lang="en-GB" altLang="fr-FR" b="0" kern="0" dirty="0">
                <a:sym typeface="Wingdings" pitchFamily="2" charset="2"/>
              </a:rPr>
              <a:t>which is 1/3 of </a:t>
            </a:r>
            <a:r>
              <a:rPr lang="en-GB" altLang="fr-FR" b="0" kern="0" dirty="0" smtClean="0">
                <a:sym typeface="Wingdings" pitchFamily="2" charset="2"/>
              </a:rPr>
              <a:t>ASTRAL  </a:t>
            </a:r>
            <a:r>
              <a:rPr lang="en-GB" altLang="fr-FR" b="0" kern="0" dirty="0">
                <a:sym typeface="Wingdings" pitchFamily="2" charset="2"/>
              </a:rPr>
              <a:t>for </a:t>
            </a:r>
            <a:r>
              <a:rPr lang="en-GB" altLang="fr-FR" b="0" kern="0" dirty="0" smtClean="0">
                <a:sym typeface="Wingdings" pitchFamily="2" charset="2"/>
              </a:rPr>
              <a:t>inner </a:t>
            </a:r>
            <a:r>
              <a:rPr lang="en-GB" altLang="fr-FR" b="0" kern="0" dirty="0">
                <a:sym typeface="Wingdings" pitchFamily="2" charset="2"/>
              </a:rPr>
              <a:t>layers</a:t>
            </a:r>
          </a:p>
          <a:p>
            <a:pPr lvl="1"/>
            <a:endParaRPr lang="en-GB" altLang="fr-FR" b="0" kern="0" dirty="0" smtClean="0">
              <a:sym typeface="Wingdings" pitchFamily="2" charset="2"/>
            </a:endParaRPr>
          </a:p>
          <a:p>
            <a:endParaRPr lang="en-GB" altLang="fr-FR" b="0" kern="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931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915816" y="3032956"/>
            <a:ext cx="315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Thank You 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941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density, Integration time and Spatial resolution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8" y="728664"/>
            <a:ext cx="4068514" cy="5724525"/>
          </a:xfrm>
        </p:spPr>
        <p:txBody>
          <a:bodyPr/>
          <a:lstStyle/>
          <a:p>
            <a:r>
              <a:rPr lang="en-GB" sz="1600" dirty="0" smtClean="0"/>
              <a:t>Effect of pixel pitches on these 3 factors:</a:t>
            </a:r>
          </a:p>
          <a:p>
            <a:pPr marL="432000" lvl="1" indent="-180000"/>
            <a:r>
              <a:rPr lang="en-GB" sz="1200" dirty="0" smtClean="0"/>
              <a:t>Assumptions</a:t>
            </a:r>
          </a:p>
          <a:p>
            <a:pPr marL="720000" lvl="2"/>
            <a:r>
              <a:rPr lang="en-GB" sz="1100" dirty="0" smtClean="0"/>
              <a:t>MISTRAL for outer layers</a:t>
            </a:r>
          </a:p>
          <a:p>
            <a:pPr marL="720000" lvl="2"/>
            <a:r>
              <a:rPr lang="en-GB" sz="1100" dirty="0" smtClean="0"/>
              <a:t>Same sensitive area (1.3x3 cm²)</a:t>
            </a:r>
          </a:p>
          <a:p>
            <a:pPr marL="720000" lvl="2"/>
            <a:r>
              <a:rPr lang="en-GB" sz="1100" dirty="0" smtClean="0"/>
              <a:t>1 SUZE per final sensor </a:t>
            </a:r>
          </a:p>
          <a:p>
            <a:pPr marL="720000" lvl="2"/>
            <a:r>
              <a:rPr lang="en-GB" sz="1100" dirty="0"/>
              <a:t>C</a:t>
            </a:r>
            <a:r>
              <a:rPr lang="en-GB" sz="1100" dirty="0" smtClean="0"/>
              <a:t>onstant power consumption for digital</a:t>
            </a:r>
          </a:p>
          <a:p>
            <a:pPr marL="720000" lvl="2"/>
            <a:r>
              <a:rPr lang="en-GB" sz="1100" dirty="0" smtClean="0"/>
              <a:t>NC=Number of Columns (modulo 32)</a:t>
            </a:r>
          </a:p>
          <a:p>
            <a:pPr marL="720000" lvl="2"/>
            <a:r>
              <a:rPr lang="en-GB" sz="1100" dirty="0" smtClean="0"/>
              <a:t>NFSBB= Number of FSBBs per final sensor</a:t>
            </a:r>
          </a:p>
          <a:p>
            <a:pPr marL="720000" lvl="2"/>
            <a:r>
              <a:rPr lang="en-GB" sz="1100" dirty="0" smtClean="0"/>
              <a:t>NC/NFSBB = Number of rows</a:t>
            </a:r>
          </a:p>
          <a:p>
            <a:pPr marL="432000" lvl="1" indent="-180000"/>
            <a:r>
              <a:rPr lang="en-GB" sz="1200" dirty="0"/>
              <a:t>Row pitch </a:t>
            </a:r>
            <a:r>
              <a:rPr lang="en-GB" sz="1200" dirty="0" smtClean="0"/>
              <a:t>(RP) has </a:t>
            </a:r>
            <a:r>
              <a:rPr lang="en-GB" sz="1200" dirty="0"/>
              <a:t>an effect on </a:t>
            </a:r>
            <a:r>
              <a:rPr lang="en-GB" sz="1200" dirty="0" smtClean="0"/>
              <a:t>Readout time (RT</a:t>
            </a:r>
            <a:r>
              <a:rPr lang="en-GB" sz="1200" dirty="0"/>
              <a:t>)</a:t>
            </a:r>
          </a:p>
          <a:p>
            <a:pPr marL="720000" lvl="2"/>
            <a:r>
              <a:rPr lang="en-GB" sz="1100" dirty="0" smtClean="0"/>
              <a:t>RP = 30000 µm / NC </a:t>
            </a:r>
          </a:p>
          <a:p>
            <a:pPr marL="720000" lvl="2"/>
            <a:r>
              <a:rPr lang="en-GB" sz="1100" b="1" dirty="0" smtClean="0">
                <a:solidFill>
                  <a:srgbClr val="4BACC6"/>
                </a:solidFill>
              </a:rPr>
              <a:t>RT = (NC / NFSBB ) / 2 </a:t>
            </a:r>
            <a:r>
              <a:rPr lang="en-GB" sz="1100" b="1" dirty="0">
                <a:solidFill>
                  <a:srgbClr val="4BACC6"/>
                </a:solidFill>
              </a:rPr>
              <a:t>x 200 </a:t>
            </a:r>
            <a:r>
              <a:rPr lang="en-GB" sz="1100" b="1" dirty="0" smtClean="0">
                <a:solidFill>
                  <a:srgbClr val="4BACC6"/>
                </a:solidFill>
              </a:rPr>
              <a:t>ns</a:t>
            </a:r>
          </a:p>
          <a:p>
            <a:pPr marL="432000" lvl="1" indent="-180000"/>
            <a:r>
              <a:rPr lang="en-GB" sz="1200" dirty="0" smtClean="0"/>
              <a:t>Column pitch (CP) has an effect on Power density (PD) </a:t>
            </a:r>
          </a:p>
          <a:p>
            <a:pPr marL="720000" lvl="2"/>
            <a:r>
              <a:rPr lang="en-GB" sz="1100" dirty="0" smtClean="0"/>
              <a:t>CP = 13000 µm / (NC / NFSBB)</a:t>
            </a:r>
          </a:p>
          <a:p>
            <a:pPr marL="720000" lvl="2"/>
            <a:r>
              <a:rPr lang="en-GB" sz="1100" b="1" dirty="0" smtClean="0">
                <a:solidFill>
                  <a:srgbClr val="9BBB59"/>
                </a:solidFill>
              </a:rPr>
              <a:t>PD = (60 mA + 0,117 mA x NC x 2) x 1.8 V </a:t>
            </a:r>
          </a:p>
          <a:p>
            <a:pPr marL="720000" lvl="2"/>
            <a:r>
              <a:rPr lang="en-GB" sz="1100" b="1" dirty="0" err="1" smtClean="0">
                <a:solidFill>
                  <a:srgbClr val="9BBB59"/>
                </a:solidFill>
              </a:rPr>
              <a:t>PDopt</a:t>
            </a:r>
            <a:r>
              <a:rPr lang="en-GB" sz="1100" b="1" dirty="0" smtClean="0">
                <a:solidFill>
                  <a:srgbClr val="9BBB59"/>
                </a:solidFill>
              </a:rPr>
              <a:t> = </a:t>
            </a:r>
            <a:r>
              <a:rPr lang="en-GB" sz="1100" b="1" dirty="0">
                <a:solidFill>
                  <a:srgbClr val="9BBB59"/>
                </a:solidFill>
              </a:rPr>
              <a:t>(60 </a:t>
            </a:r>
            <a:r>
              <a:rPr lang="en-GB" sz="1100" b="1" dirty="0" smtClean="0">
                <a:solidFill>
                  <a:srgbClr val="9BBB59"/>
                </a:solidFill>
              </a:rPr>
              <a:t>mA + 0,09 mA x </a:t>
            </a:r>
            <a:r>
              <a:rPr lang="en-GB" sz="1100" b="1" dirty="0">
                <a:solidFill>
                  <a:srgbClr val="9BBB59"/>
                </a:solidFill>
              </a:rPr>
              <a:t>NC x 2) x </a:t>
            </a:r>
            <a:r>
              <a:rPr lang="en-GB" sz="1100" b="1" dirty="0" smtClean="0">
                <a:solidFill>
                  <a:srgbClr val="9BBB59"/>
                </a:solidFill>
              </a:rPr>
              <a:t>1.8 V </a:t>
            </a:r>
          </a:p>
          <a:p>
            <a:pPr marL="432000" lvl="1" indent="-180000"/>
            <a:r>
              <a:rPr lang="en-GB" sz="1200" dirty="0" smtClean="0"/>
              <a:t>Both pitches have an effect on Spatial resolution (SR)</a:t>
            </a:r>
          </a:p>
          <a:p>
            <a:pPr marL="720000" lvl="2"/>
            <a:r>
              <a:rPr lang="en-GB" sz="1100" b="1" dirty="0" smtClean="0">
                <a:solidFill>
                  <a:srgbClr val="8064A2"/>
                </a:solidFill>
              </a:rPr>
              <a:t>SR = 7µm (RP x CP / (22 x 66 µm²) )</a:t>
            </a:r>
            <a:r>
              <a:rPr lang="en-GB" sz="1100" b="1" baseline="30000" dirty="0" smtClean="0">
                <a:solidFill>
                  <a:srgbClr val="8064A2"/>
                </a:solidFill>
              </a:rPr>
              <a:t>1/2 or 1</a:t>
            </a:r>
            <a:r>
              <a:rPr lang="en-GB" sz="1100" baseline="30000" dirty="0" smtClean="0"/>
              <a:t> </a:t>
            </a:r>
            <a:endParaRPr lang="en-GB" sz="1100" dirty="0"/>
          </a:p>
          <a:p>
            <a:pPr marL="720000" lvl="2"/>
            <a:r>
              <a:rPr lang="en-GB" sz="1100" dirty="0" smtClean="0"/>
              <a:t>Empirical formula for a specific technology and architecture based on the spatial resolution of tested chip with an area of 22 x 66 µm²</a:t>
            </a:r>
            <a:endParaRPr lang="en-GB" sz="11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" t="2597" r="2118" b="2230"/>
          <a:stretch/>
        </p:blipFill>
        <p:spPr bwMode="auto">
          <a:xfrm>
            <a:off x="3995936" y="764704"/>
            <a:ext cx="5112568" cy="403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028445"/>
              </p:ext>
            </p:extLst>
          </p:nvPr>
        </p:nvGraphicFramePr>
        <p:xfrm>
          <a:off x="3584575" y="4713560"/>
          <a:ext cx="34671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Visio" r:id="rId5" imgW="6069519" imgH="3425757" progId="Visio.Drawing.11">
                  <p:embed/>
                </p:oleObj>
              </mc:Choice>
              <mc:Fallback>
                <p:oleObj name="Visio" r:id="rId5" imgW="6069519" imgH="342575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4575" y="4713560"/>
                        <a:ext cx="3467100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4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9" y="692696"/>
            <a:ext cx="4609103" cy="30759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1" y="4041068"/>
            <a:ext cx="3280327" cy="23629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6173" y="1663708"/>
            <a:ext cx="5744261" cy="38349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Starting point: Ultimate chip in STAR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44551" y="764704"/>
            <a:ext cx="4421857" cy="26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63525" indent="-263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  <a:buClrTx/>
              <a:buSzTx/>
              <a:buFont typeface="Arial" charset="0"/>
              <a:buNone/>
            </a:pPr>
            <a:r>
              <a:rPr lang="en-US" altLang="fr-FR" sz="2000" dirty="0" smtClean="0">
                <a:solidFill>
                  <a:srgbClr val="FF0000"/>
                </a:solidFill>
                <a:latin typeface="Calibri" pitchFamily="34" charset="0"/>
              </a:rPr>
              <a:t>Physics data taking since March 3</a:t>
            </a:r>
            <a:r>
              <a:rPr lang="en-US" altLang="fr-FR" sz="2000" baseline="30000" dirty="0" smtClean="0">
                <a:solidFill>
                  <a:srgbClr val="FF0000"/>
                </a:solidFill>
                <a:latin typeface="Calibri" pitchFamily="34" charset="0"/>
              </a:rPr>
              <a:t>rd</a:t>
            </a:r>
            <a:r>
              <a:rPr lang="en-US" altLang="fr-FR" sz="2000" dirty="0" smtClean="0">
                <a:solidFill>
                  <a:srgbClr val="FF0000"/>
                </a:solidFill>
                <a:latin typeface="Calibri" pitchFamily="34" charset="0"/>
              </a:rPr>
              <a:t>, 2014</a:t>
            </a:r>
            <a:endParaRPr lang="en-US" altLang="fr-FR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7704862" y="5057841"/>
            <a:ext cx="1346201" cy="1346201"/>
            <a:chOff x="7704862" y="5057841"/>
            <a:chExt cx="1346201" cy="1346201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862" y="5057841"/>
              <a:ext cx="1346201" cy="13462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7917587" y="5453129"/>
              <a:ext cx="938213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altLang="fr-FR" sz="1200" dirty="0">
                  <a:solidFill>
                    <a:srgbClr val="008000"/>
                  </a:solidFill>
                  <a:latin typeface="Calibri" pitchFamily="34" charset="0"/>
                </a:rPr>
                <a:t>MIMOSA28</a:t>
              </a:r>
            </a:p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altLang="fr-FR" sz="1200" dirty="0">
                  <a:solidFill>
                    <a:srgbClr val="008000"/>
                  </a:solidFill>
                  <a:latin typeface="Calibri" pitchFamily="34" charset="0"/>
                </a:rPr>
                <a:t>(ULTIMATE)</a:t>
              </a:r>
            </a:p>
          </p:txBody>
        </p:sp>
      </p:grpSp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75" y="4041068"/>
            <a:ext cx="2477597" cy="23509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23528" y="6260156"/>
            <a:ext cx="2376264" cy="14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63525" indent="-263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  <a:buClrTx/>
              <a:buSzTx/>
              <a:buFont typeface="Arial" charset="0"/>
              <a:buNone/>
            </a:pPr>
            <a:r>
              <a:rPr lang="en-US" altLang="fr-FR" sz="1100" dirty="0" smtClean="0">
                <a:solidFill>
                  <a:schemeClr val="bg1"/>
                </a:solidFill>
                <a:latin typeface="Calibri" pitchFamily="34" charset="0"/>
              </a:rPr>
              <a:t>Pictures Credit: Berkley Lab and IPHC</a:t>
            </a:r>
            <a:endParaRPr lang="en-US" altLang="fr-FR" sz="1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Towards Higher Read-Out Speed and Radiation Tolerance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tabLst>
                <a:tab pos="3225800" algn="l"/>
                <a:tab pos="3405188" algn="l"/>
                <a:tab pos="3590925" algn="l"/>
                <a:tab pos="5918200" algn="l"/>
                <a:tab pos="6184900" algn="l"/>
              </a:tabLst>
            </a:pPr>
            <a:r>
              <a:rPr lang="en-GB" altLang="fr-FR" dirty="0"/>
              <a:t>Next generation of experiments calls for improved sensor performances:</a:t>
            </a:r>
          </a:p>
          <a:p>
            <a:pPr>
              <a:lnSpc>
                <a:spcPct val="105000"/>
              </a:lnSpc>
              <a:tabLst>
                <a:tab pos="3225800" algn="l"/>
                <a:tab pos="3405188" algn="l"/>
                <a:tab pos="3590925" algn="l"/>
                <a:tab pos="5918200" algn="l"/>
                <a:tab pos="6184900" algn="l"/>
              </a:tabLst>
            </a:pPr>
            <a:endParaRPr lang="en-GB" altLang="fr-FR" dirty="0" smtClean="0"/>
          </a:p>
          <a:p>
            <a:pPr>
              <a:lnSpc>
                <a:spcPct val="105000"/>
              </a:lnSpc>
              <a:tabLst>
                <a:tab pos="3225800" algn="l"/>
                <a:tab pos="3405188" algn="l"/>
                <a:tab pos="3590925" algn="l"/>
                <a:tab pos="5918200" algn="l"/>
                <a:tab pos="6184900" algn="l"/>
              </a:tabLst>
            </a:pPr>
            <a:endParaRPr lang="en-GB" altLang="fr-FR" sz="2400" i="1" dirty="0"/>
          </a:p>
          <a:p>
            <a:pPr>
              <a:lnSpc>
                <a:spcPct val="105000"/>
              </a:lnSpc>
              <a:tabLst>
                <a:tab pos="3225800" algn="l"/>
                <a:tab pos="3405188" algn="l"/>
                <a:tab pos="3590925" algn="l"/>
                <a:tab pos="5918200" algn="l"/>
                <a:tab pos="6184900" algn="l"/>
              </a:tabLst>
            </a:pPr>
            <a:endParaRPr lang="en-GB" altLang="fr-FR" sz="2400" i="1" dirty="0"/>
          </a:p>
          <a:p>
            <a:pPr>
              <a:lnSpc>
                <a:spcPct val="105000"/>
              </a:lnSpc>
              <a:tabLst>
                <a:tab pos="3225800" algn="l"/>
                <a:tab pos="3405188" algn="l"/>
                <a:tab pos="3590925" algn="l"/>
                <a:tab pos="5918200" algn="l"/>
                <a:tab pos="6184900" algn="l"/>
              </a:tabLst>
            </a:pPr>
            <a:endParaRPr lang="en-GB" altLang="fr-FR" i="1" dirty="0" smtClean="0"/>
          </a:p>
          <a:p>
            <a:pPr>
              <a:lnSpc>
                <a:spcPct val="105000"/>
              </a:lnSpc>
              <a:tabLst>
                <a:tab pos="3225800" algn="l"/>
                <a:tab pos="3405188" algn="l"/>
                <a:tab pos="3590925" algn="l"/>
                <a:tab pos="5918200" algn="l"/>
                <a:tab pos="6184900" algn="l"/>
              </a:tabLst>
            </a:pPr>
            <a:endParaRPr lang="en-GB" altLang="fr-FR" i="1" dirty="0"/>
          </a:p>
          <a:p>
            <a:pPr lvl="4">
              <a:lnSpc>
                <a:spcPct val="105000"/>
              </a:lnSpc>
              <a:tabLst>
                <a:tab pos="3225800" algn="l"/>
                <a:tab pos="3405188" algn="l"/>
                <a:tab pos="3590925" algn="l"/>
                <a:tab pos="5918200" algn="l"/>
                <a:tab pos="6184900" algn="l"/>
              </a:tabLst>
            </a:pPr>
            <a:endParaRPr lang="en-GB" altLang="fr-FR" sz="1400" i="1" dirty="0"/>
          </a:p>
          <a:p>
            <a:pPr>
              <a:lnSpc>
                <a:spcPct val="105000"/>
              </a:lnSpc>
              <a:tabLst>
                <a:tab pos="3225800" algn="l"/>
                <a:tab pos="3405188" algn="l"/>
                <a:tab pos="3590925" algn="l"/>
                <a:tab pos="5918200" algn="l"/>
                <a:tab pos="6184900" algn="l"/>
              </a:tabLst>
            </a:pPr>
            <a:r>
              <a:rPr lang="en-GB" altLang="fr-FR" dirty="0"/>
              <a:t>Main improvements required while remaining inside the virtuous circle of  spatial resolution, speed, material budget, radiation tolerance </a:t>
            </a:r>
            <a:r>
              <a:rPr lang="en-GB" altLang="fr-FR" sz="2000" dirty="0">
                <a:sym typeface="Wingdings" pitchFamily="2" charset="2"/>
              </a:rPr>
              <a:t>  move to </a:t>
            </a:r>
            <a:r>
              <a:rPr lang="en-GB" altLang="fr-FR" sz="2000" b="1" dirty="0"/>
              <a:t>0.18 µm </a:t>
            </a:r>
            <a:r>
              <a:rPr lang="en-GB" altLang="fr-FR" sz="2000" dirty="0"/>
              <a:t>process</a:t>
            </a:r>
            <a:endParaRPr lang="en-GB" altLang="fr-FR" sz="1600" dirty="0"/>
          </a:p>
          <a:p>
            <a:pPr lvl="1">
              <a:lnSpc>
                <a:spcPct val="105000"/>
              </a:lnSpc>
              <a:tabLst>
                <a:tab pos="3225800" algn="l"/>
                <a:tab pos="3405188" algn="l"/>
                <a:tab pos="3590925" algn="l"/>
                <a:tab pos="5918200" algn="l"/>
                <a:tab pos="6184900" algn="l"/>
              </a:tabLst>
            </a:pPr>
            <a:r>
              <a:rPr lang="en-GB" altLang="fr-FR" dirty="0" smtClean="0"/>
              <a:t>To enhance the </a:t>
            </a:r>
            <a:r>
              <a:rPr lang="en-GB" altLang="fr-FR" dirty="0"/>
              <a:t>radiation tolerance</a:t>
            </a:r>
          </a:p>
          <a:p>
            <a:pPr lvl="2">
              <a:lnSpc>
                <a:spcPct val="105000"/>
              </a:lnSpc>
              <a:tabLst>
                <a:tab pos="3225800" algn="l"/>
                <a:tab pos="3405188" algn="l"/>
                <a:tab pos="3590925" algn="l"/>
                <a:tab pos="5918200" algn="l"/>
                <a:tab pos="6184900" algn="l"/>
              </a:tabLst>
            </a:pPr>
            <a:r>
              <a:rPr lang="en-GB" altLang="fr-FR" dirty="0"/>
              <a:t>High resistivity epitaxial layer </a:t>
            </a:r>
          </a:p>
          <a:p>
            <a:pPr lvl="2">
              <a:lnSpc>
                <a:spcPct val="105000"/>
              </a:lnSpc>
              <a:tabLst>
                <a:tab pos="3225800" algn="l"/>
                <a:tab pos="3405188" algn="l"/>
                <a:tab pos="3590925" algn="l"/>
                <a:tab pos="5918200" algn="l"/>
                <a:tab pos="6184900" algn="l"/>
              </a:tabLst>
            </a:pPr>
            <a:r>
              <a:rPr lang="en-GB" altLang="fr-FR" dirty="0"/>
              <a:t>Smaller feature size process  	</a:t>
            </a:r>
            <a:endParaRPr lang="en-GB" altLang="fr-FR" sz="1800" dirty="0"/>
          </a:p>
          <a:p>
            <a:pPr lvl="1">
              <a:lnSpc>
                <a:spcPct val="105000"/>
              </a:lnSpc>
              <a:tabLst>
                <a:tab pos="3225800" algn="l"/>
                <a:tab pos="3405188" algn="l"/>
                <a:tab pos="3590925" algn="l"/>
                <a:tab pos="5918200" algn="l"/>
                <a:tab pos="6184900" algn="l"/>
              </a:tabLst>
            </a:pPr>
            <a:r>
              <a:rPr lang="en-GB" altLang="fr-FR" dirty="0" smtClean="0"/>
              <a:t>To accelerate the </a:t>
            </a:r>
            <a:r>
              <a:rPr lang="en-GB" altLang="fr-FR" dirty="0"/>
              <a:t>readout speed</a:t>
            </a:r>
          </a:p>
          <a:p>
            <a:pPr lvl="2">
              <a:lnSpc>
                <a:spcPct val="105000"/>
              </a:lnSpc>
              <a:tabLst>
                <a:tab pos="3225800" algn="l"/>
                <a:tab pos="3405188" algn="l"/>
                <a:tab pos="3590925" algn="l"/>
                <a:tab pos="5918200" algn="l"/>
                <a:tab pos="6184900" algn="l"/>
              </a:tabLst>
            </a:pPr>
            <a:r>
              <a:rPr lang="en-GB" altLang="fr-FR" dirty="0"/>
              <a:t>More parallelised read-out</a:t>
            </a:r>
          </a:p>
          <a:p>
            <a:pPr lvl="2">
              <a:lnSpc>
                <a:spcPct val="105000"/>
              </a:lnSpc>
              <a:tabLst>
                <a:tab pos="3225800" algn="l"/>
                <a:tab pos="3405188" algn="l"/>
                <a:tab pos="3590925" algn="l"/>
                <a:tab pos="5918200" algn="l"/>
                <a:tab pos="6184900" algn="l"/>
              </a:tabLst>
            </a:pPr>
            <a:r>
              <a:rPr lang="en-GB" altLang="fr-FR" dirty="0" smtClean="0"/>
              <a:t>Optimised number </a:t>
            </a:r>
            <a:r>
              <a:rPr lang="en-GB" altLang="fr-FR" dirty="0"/>
              <a:t>of pixels </a:t>
            </a:r>
            <a:r>
              <a:rPr lang="en-GB" altLang="fr-FR" dirty="0" smtClean="0"/>
              <a:t> per </a:t>
            </a:r>
            <a:r>
              <a:rPr lang="en-GB" altLang="fr-FR" dirty="0"/>
              <a:t>column </a:t>
            </a:r>
          </a:p>
          <a:p>
            <a:pPr lvl="2">
              <a:lnSpc>
                <a:spcPct val="105000"/>
              </a:lnSpc>
              <a:tabLst>
                <a:tab pos="3225800" algn="l"/>
                <a:tab pos="3405188" algn="l"/>
                <a:tab pos="3590925" algn="l"/>
                <a:tab pos="5918200" algn="l"/>
                <a:tab pos="6184900" algn="l"/>
              </a:tabLst>
            </a:pPr>
            <a:r>
              <a:rPr lang="en-GB" altLang="fr-FR" dirty="0"/>
              <a:t>New pixel array architectures</a:t>
            </a:r>
          </a:p>
          <a:p>
            <a:pPr lvl="2">
              <a:lnSpc>
                <a:spcPct val="105000"/>
              </a:lnSpc>
              <a:tabLst>
                <a:tab pos="3225800" algn="l"/>
                <a:tab pos="3405188" algn="l"/>
                <a:tab pos="3590925" algn="l"/>
                <a:tab pos="5918200" algn="l"/>
                <a:tab pos="6184900" algn="l"/>
              </a:tabLst>
            </a:pPr>
            <a:r>
              <a:rPr lang="en-GB" altLang="fr-FR" dirty="0"/>
              <a:t>Smaller feature size process</a:t>
            </a:r>
          </a:p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550622"/>
              </p:ext>
            </p:extLst>
          </p:nvPr>
        </p:nvGraphicFramePr>
        <p:xfrm>
          <a:off x="395538" y="1124745"/>
          <a:ext cx="8280918" cy="1816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153"/>
                <a:gridCol w="1380153"/>
                <a:gridCol w="1380153"/>
                <a:gridCol w="1380153"/>
                <a:gridCol w="1380153"/>
                <a:gridCol w="1380153"/>
              </a:tblGrid>
              <a:tr h="245745"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Expt</a:t>
                      </a: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-System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 </a:t>
                      </a:r>
                      <a:r>
                        <a:rPr kumimoji="0" lang="fr-FR" altLang="fr-FR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 </a:t>
                      </a:r>
                      <a:r>
                        <a:rPr kumimoji="0" lang="fr-FR" altLang="fr-FR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sp</a:t>
                      </a:r>
                      <a:endParaRPr kumimoji="0" lang="fr-FR" altLang="fr-FR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TID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T </a:t>
                      </a:r>
                      <a:r>
                        <a:rPr kumimoji="0" lang="fr-FR" altLang="fr-FR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op</a:t>
                      </a:r>
                    </a:p>
                  </a:txBody>
                  <a:tcPr horzOverflow="overflow"/>
                </a:tc>
              </a:tr>
              <a:tr h="402326"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STAR-PXL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&lt;~ 200 µs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~ 5 µm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150 kRad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3x10</a:t>
                      </a:r>
                      <a:r>
                        <a:rPr kumimoji="0" lang="fr-FR" alt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alt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fr-FR" altLang="fr-FR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eq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/cm²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30 °C</a:t>
                      </a:r>
                    </a:p>
                  </a:txBody>
                  <a:tcPr horzOverflow="overflow"/>
                </a:tc>
              </a:tr>
              <a:tr h="245745"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ALICE-ITS</a:t>
                      </a:r>
                    </a:p>
                  </a:txBody>
                  <a:tcPr horzOverflow="overflow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10-30 µs</a:t>
                      </a:r>
                    </a:p>
                  </a:txBody>
                  <a:tcPr horzOverflow="overflow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~ 5 µm</a:t>
                      </a:r>
                    </a:p>
                  </a:txBody>
                  <a:tcPr horzOverflow="overflow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700 </a:t>
                      </a:r>
                      <a:r>
                        <a:rPr kumimoji="0" lang="fr-FR" alt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kRad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r>
                        <a:rPr kumimoji="0" lang="fr-FR" alt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alt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fr-FR" altLang="fr-FR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eq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/cm²</a:t>
                      </a:r>
                    </a:p>
                  </a:txBody>
                  <a:tcPr horzOverflow="overflow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 °C</a:t>
                      </a:r>
                    </a:p>
                  </a:txBody>
                  <a:tcPr horzOverflow="overflow">
                    <a:solidFill>
                      <a:srgbClr val="FF5050"/>
                    </a:solidFill>
                  </a:tcPr>
                </a:tc>
              </a:tr>
              <a:tr h="402326"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CBM-MVD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10-30 µs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~ 5 µm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&lt;~10 </a:t>
                      </a:r>
                      <a:r>
                        <a:rPr kumimoji="0" lang="fr-FR" alt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MRad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&lt;~ 10</a:t>
                      </a:r>
                      <a:r>
                        <a:rPr kumimoji="0" lang="fr-FR" alt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alt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fr-FR" altLang="fr-FR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eq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/cm²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&lt;&lt;0 °C</a:t>
                      </a:r>
                    </a:p>
                  </a:txBody>
                  <a:tcPr horzOverflow="overflow"/>
                </a:tc>
              </a:tr>
              <a:tr h="402326"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ILD-VXD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&lt;~2 µs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&lt;~ 3 µm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O(100) </a:t>
                      </a:r>
                      <a:r>
                        <a:rPr kumimoji="0" lang="fr-FR" alt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kRad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O(10</a:t>
                      </a:r>
                      <a:r>
                        <a:rPr kumimoji="0" lang="fr-FR" alt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alt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fr-FR" altLang="fr-FR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eq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/cm²)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16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1pPr>
                      <a:lvl2pPr marL="442913">
                        <a:buClr>
                          <a:schemeClr val="accent2"/>
                        </a:buClr>
                        <a:buSzPct val="80000"/>
                        <a:defRPr sz="14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2pPr>
                      <a:lvl3pPr marL="900113">
                        <a:buSzPct val="65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3pPr>
                      <a:lvl4pPr marL="1260475">
                        <a:buClr>
                          <a:schemeClr val="accent2"/>
                        </a:buClr>
                        <a:buSzPct val="70000"/>
                        <a:defRPr sz="12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4pPr>
                      <a:lvl5pPr marL="1703388"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5pPr>
                      <a:lvl6pPr marL="2160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6pPr>
                      <a:lvl7pPr marL="2617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7pPr>
                      <a:lvl8pPr marL="3074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8pPr>
                      <a:lvl9pPr marL="3532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sz="1000">
                          <a:solidFill>
                            <a:schemeClr val="bg2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&lt;~30 °C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55" y="3969060"/>
            <a:ext cx="3928965" cy="22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535996" y="6262279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Schematic cross section of MAPS in a CIS process with deep p-well feature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8860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/>
              <a:t>Sensors R&amp;D for the upgrade of the ITS: Our </a:t>
            </a:r>
            <a:r>
              <a:rPr lang="en-GB" altLang="fr-FR" dirty="0" smtClean="0"/>
              <a:t>Strategy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4463" y="2779713"/>
            <a:ext cx="8964612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13" rIns="0" bIns="45713" numCol="1" anchor="t" anchorCtr="0" compatLnSpc="1">
            <a:prstTxWarp prst="textNoShape">
              <a:avLst/>
            </a:prstTxWarp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bg2"/>
                </a:solidFill>
                <a:latin typeface="Calibri" pitchFamily="34" charset="0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Calibri" pitchFamily="34" charset="0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bg2"/>
                </a:solidFill>
                <a:latin typeface="Calibri" pitchFamily="34" charset="0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Calibri" pitchFamily="34" charset="0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tabLst>
                <a:tab pos="2057400" algn="l"/>
                <a:tab pos="2239963" algn="l"/>
                <a:tab pos="2779713" algn="l"/>
                <a:tab pos="2959100" algn="l"/>
              </a:tabLst>
            </a:pPr>
            <a:r>
              <a:rPr lang="en-GB" altLang="fr-FR" sz="1600" b="0" kern="0" dirty="0" smtClean="0"/>
              <a:t>R&amp;D of up- &amp; down-stream of sensors performed in parallel at IPHC in order to match the ITS timescale</a:t>
            </a:r>
          </a:p>
          <a:p>
            <a:pPr>
              <a:tabLst>
                <a:tab pos="2057400" algn="l"/>
                <a:tab pos="2239963" algn="l"/>
                <a:tab pos="2779713" algn="l"/>
                <a:tab pos="2959100" algn="l"/>
              </a:tabLst>
            </a:pPr>
            <a:endParaRPr lang="en-GB" altLang="fr-FR" sz="1600" b="0" kern="0" dirty="0" smtClean="0"/>
          </a:p>
          <a:p>
            <a:pPr>
              <a:buFont typeface="Wingdings" pitchFamily="2" charset="2"/>
              <a:buNone/>
              <a:tabLst>
                <a:tab pos="2057400" algn="l"/>
                <a:tab pos="2239963" algn="l"/>
                <a:tab pos="2779713" algn="l"/>
                <a:tab pos="2959100" algn="l"/>
              </a:tabLst>
            </a:pPr>
            <a:r>
              <a:rPr lang="en-GB" altLang="fr-FR" sz="1600" b="1" u="sng" kern="0" dirty="0" smtClean="0"/>
              <a:t>for 2 final sensors (~3x1.3 cm²)</a:t>
            </a:r>
          </a:p>
          <a:p>
            <a:pPr lvl="1">
              <a:buFont typeface="Wingdings" pitchFamily="2" charset="2"/>
              <a:buNone/>
              <a:tabLst>
                <a:tab pos="2057400" algn="l"/>
                <a:tab pos="2239963" algn="l"/>
                <a:tab pos="2779713" algn="l"/>
                <a:tab pos="2959100" algn="l"/>
              </a:tabLst>
            </a:pPr>
            <a:r>
              <a:rPr lang="en-GB" altLang="fr-FR" sz="1400" b="0" kern="0" dirty="0" smtClean="0"/>
              <a:t>- </a:t>
            </a:r>
            <a:r>
              <a:rPr lang="en-GB" altLang="fr-FR" sz="1400" b="0" kern="0" dirty="0" smtClean="0">
                <a:solidFill>
                  <a:srgbClr val="FF0000"/>
                </a:solidFill>
              </a:rPr>
              <a:t>Mature architecture: MISTRAL 	</a:t>
            </a:r>
            <a:r>
              <a:rPr lang="en-GB" altLang="fr-FR" sz="1200" b="0" kern="0" dirty="0" smtClean="0"/>
              <a:t>= 	</a:t>
            </a:r>
            <a:r>
              <a:rPr lang="en-GB" altLang="fr-FR" sz="1200" b="1" u="sng" kern="0" dirty="0" smtClean="0"/>
              <a:t>MI</a:t>
            </a:r>
            <a:r>
              <a:rPr lang="en-GB" altLang="fr-FR" sz="1200" b="0" kern="0" dirty="0" smtClean="0"/>
              <a:t>MOSA </a:t>
            </a:r>
            <a:r>
              <a:rPr lang="en-GB" altLang="fr-FR" sz="1200" b="1" u="sng" kern="0" dirty="0" smtClean="0"/>
              <a:t>S</a:t>
            </a:r>
            <a:r>
              <a:rPr lang="en-GB" altLang="fr-FR" sz="1200" b="0" kern="0" dirty="0" smtClean="0"/>
              <a:t>ensor for the inner </a:t>
            </a:r>
            <a:r>
              <a:rPr lang="en-GB" altLang="fr-FR" sz="1200" b="1" u="sng" kern="0" dirty="0" err="1" smtClean="0"/>
              <a:t>TR</a:t>
            </a:r>
            <a:r>
              <a:rPr lang="en-GB" altLang="fr-FR" sz="1200" b="0" kern="0" dirty="0" err="1" smtClean="0"/>
              <a:t>acker</a:t>
            </a:r>
            <a:r>
              <a:rPr lang="en-GB" altLang="fr-FR" sz="1200" b="0" kern="0" dirty="0" smtClean="0"/>
              <a:t> of </a:t>
            </a:r>
            <a:r>
              <a:rPr lang="en-GB" altLang="fr-FR" sz="1200" b="1" u="sng" kern="0" dirty="0" smtClean="0"/>
              <a:t>AL</a:t>
            </a:r>
            <a:r>
              <a:rPr lang="en-GB" altLang="fr-FR" sz="1200" b="0" kern="0" dirty="0" smtClean="0"/>
              <a:t>ICE</a:t>
            </a:r>
            <a:r>
              <a:rPr lang="en-GB" altLang="fr-FR" sz="1400" b="0" kern="0" dirty="0" smtClean="0">
                <a:solidFill>
                  <a:srgbClr val="FF0000"/>
                </a:solidFill>
              </a:rPr>
              <a:t> </a:t>
            </a:r>
          </a:p>
          <a:p>
            <a:pPr lvl="2">
              <a:tabLst>
                <a:tab pos="2057400" algn="l"/>
                <a:tab pos="2239963" algn="l"/>
                <a:tab pos="2779713" algn="l"/>
                <a:tab pos="2959100" algn="l"/>
              </a:tabLst>
            </a:pPr>
            <a:r>
              <a:rPr lang="en-GB" altLang="fr-FR" sz="1200" b="0" kern="0" dirty="0" smtClean="0"/>
              <a:t>Relatively moderate readout speed (200 ns/ 2rows)</a:t>
            </a:r>
          </a:p>
          <a:p>
            <a:pPr lvl="3">
              <a:tabLst>
                <a:tab pos="2057400" algn="l"/>
                <a:tab pos="2239963" algn="l"/>
                <a:tab pos="2779713" algn="l"/>
                <a:tab pos="2959100" algn="l"/>
              </a:tabLst>
            </a:pPr>
            <a:r>
              <a:rPr lang="en-GB" altLang="fr-FR" sz="1200" b="0" kern="0" dirty="0" smtClean="0">
                <a:sym typeface="Wingdings" pitchFamily="2" charset="2"/>
              </a:rPr>
              <a:t>~ 200 </a:t>
            </a:r>
            <a:r>
              <a:rPr lang="en-GB" altLang="fr-FR" sz="1200" b="0" kern="0" dirty="0" err="1" smtClean="0">
                <a:sym typeface="Wingdings" pitchFamily="2" charset="2"/>
              </a:rPr>
              <a:t>mW</a:t>
            </a:r>
            <a:r>
              <a:rPr lang="en-GB" altLang="fr-FR" sz="1200" b="0" kern="0" dirty="0" smtClean="0">
                <a:sym typeface="Wingdings" pitchFamily="2" charset="2"/>
              </a:rPr>
              <a:t>/cm²</a:t>
            </a:r>
            <a:r>
              <a:rPr lang="en-GB" altLang="fr-FR" sz="1200" b="0" kern="0" dirty="0" smtClean="0"/>
              <a:t> , </a:t>
            </a:r>
            <a:r>
              <a:rPr lang="el-GR" altLang="fr-FR" sz="1200" b="0" kern="0" dirty="0" smtClean="0"/>
              <a:t>σ</a:t>
            </a:r>
            <a:r>
              <a:rPr lang="fr-FR" altLang="fr-FR" sz="1200" b="0" kern="0" baseline="-25000" dirty="0" err="1" smtClean="0"/>
              <a:t>sp</a:t>
            </a:r>
            <a:r>
              <a:rPr lang="fr-FR" altLang="fr-FR" sz="1200" b="0" kern="0" dirty="0" smtClean="0"/>
              <a:t> ~ 5 µm </a:t>
            </a:r>
            <a:r>
              <a:rPr lang="en-GB" altLang="fr-FR" sz="1200" b="0" kern="0" dirty="0" smtClean="0"/>
              <a:t>for inner layers</a:t>
            </a:r>
          </a:p>
          <a:p>
            <a:pPr lvl="3">
              <a:tabLst>
                <a:tab pos="2057400" algn="l"/>
                <a:tab pos="2239963" algn="l"/>
                <a:tab pos="2779713" algn="l"/>
                <a:tab pos="2959100" algn="l"/>
              </a:tabLst>
            </a:pPr>
            <a:r>
              <a:rPr lang="en-GB" altLang="fr-FR" sz="1200" b="0" kern="0" dirty="0" smtClean="0"/>
              <a:t>~ 100 </a:t>
            </a:r>
            <a:r>
              <a:rPr lang="en-GB" altLang="fr-FR" sz="1200" b="0" kern="0" dirty="0" err="1" smtClean="0"/>
              <a:t>mW</a:t>
            </a:r>
            <a:r>
              <a:rPr lang="en-GB" altLang="fr-FR" sz="1200" b="0" kern="0" dirty="0" smtClean="0"/>
              <a:t>/cm² </a:t>
            </a:r>
            <a:r>
              <a:rPr lang="en-GB" altLang="fr-FR" sz="1200" b="0" kern="0" dirty="0"/>
              <a:t>, </a:t>
            </a:r>
            <a:r>
              <a:rPr lang="el-GR" altLang="fr-FR" sz="1200" b="0" kern="0" dirty="0"/>
              <a:t>σ</a:t>
            </a:r>
            <a:r>
              <a:rPr lang="fr-FR" altLang="fr-FR" sz="1200" b="0" kern="0" baseline="-25000" dirty="0" err="1"/>
              <a:t>sp</a:t>
            </a:r>
            <a:r>
              <a:rPr lang="fr-FR" altLang="fr-FR" sz="1200" b="0" kern="0" dirty="0"/>
              <a:t> </a:t>
            </a:r>
            <a:r>
              <a:rPr lang="fr-FR" altLang="fr-FR" sz="1200" b="0" kern="0" dirty="0" smtClean="0"/>
              <a:t>~ 10 µm </a:t>
            </a:r>
            <a:r>
              <a:rPr lang="en-GB" altLang="fr-FR" sz="1200" b="0" kern="0" dirty="0" smtClean="0"/>
              <a:t>for outer layers</a:t>
            </a:r>
          </a:p>
          <a:p>
            <a:pPr lvl="1">
              <a:buFont typeface="Wingdings" pitchFamily="2" charset="2"/>
              <a:buNone/>
              <a:tabLst>
                <a:tab pos="2057400" algn="l"/>
                <a:tab pos="2239963" algn="l"/>
                <a:tab pos="2779713" algn="l"/>
                <a:tab pos="2959100" algn="l"/>
              </a:tabLst>
            </a:pPr>
            <a:r>
              <a:rPr lang="en-GB" altLang="fr-FR" sz="1400" b="0" kern="0" dirty="0" smtClean="0"/>
              <a:t>- </a:t>
            </a:r>
            <a:r>
              <a:rPr lang="en-GB" altLang="fr-FR" sz="1400" b="0" kern="0" dirty="0" smtClean="0">
                <a:solidFill>
                  <a:srgbClr val="006600"/>
                </a:solidFill>
              </a:rPr>
              <a:t>Improved architecture:</a:t>
            </a:r>
            <a:r>
              <a:rPr lang="en-GB" altLang="fr-FR" sz="1400" b="0" kern="0" dirty="0" smtClean="0"/>
              <a:t> </a:t>
            </a:r>
            <a:r>
              <a:rPr lang="en-GB" altLang="fr-FR" sz="1400" b="0" kern="0" dirty="0" smtClean="0">
                <a:solidFill>
                  <a:srgbClr val="006600"/>
                </a:solidFill>
              </a:rPr>
              <a:t>ASTRAL</a:t>
            </a:r>
            <a:r>
              <a:rPr lang="en-GB" altLang="fr-FR" sz="1400" b="0" kern="0" dirty="0" smtClean="0"/>
              <a:t>  </a:t>
            </a:r>
            <a:r>
              <a:rPr lang="en-GB" altLang="fr-FR" sz="1200" b="0" kern="0" dirty="0" smtClean="0"/>
              <a:t>=  </a:t>
            </a:r>
            <a:r>
              <a:rPr lang="en-GB" altLang="fr-FR" sz="1200" b="1" u="sng" kern="0" dirty="0" smtClean="0"/>
              <a:t>A</a:t>
            </a:r>
            <a:r>
              <a:rPr lang="en-GB" altLang="fr-FR" sz="1200" b="0" kern="0" dirty="0" smtClean="0"/>
              <a:t>ROM </a:t>
            </a:r>
            <a:r>
              <a:rPr lang="en-GB" altLang="fr-FR" sz="1200" b="1" u="sng" kern="0" dirty="0" smtClean="0"/>
              <a:t>S</a:t>
            </a:r>
            <a:r>
              <a:rPr lang="en-GB" altLang="fr-FR" sz="1200" b="0" kern="0" dirty="0" smtClean="0"/>
              <a:t>ensor for the inner </a:t>
            </a:r>
            <a:r>
              <a:rPr lang="en-GB" altLang="fr-FR" sz="1200" b="1" u="sng" kern="0" dirty="0" err="1" smtClean="0"/>
              <a:t>TR</a:t>
            </a:r>
            <a:r>
              <a:rPr lang="en-GB" altLang="fr-FR" sz="1200" b="0" kern="0" dirty="0" err="1" smtClean="0"/>
              <a:t>acker</a:t>
            </a:r>
            <a:r>
              <a:rPr lang="en-GB" altLang="fr-FR" sz="1200" b="0" kern="0" dirty="0" smtClean="0"/>
              <a:t> of </a:t>
            </a:r>
            <a:r>
              <a:rPr lang="en-GB" altLang="fr-FR" sz="1200" b="1" u="sng" kern="0" dirty="0" smtClean="0"/>
              <a:t>AL</a:t>
            </a:r>
            <a:r>
              <a:rPr lang="en-GB" altLang="fr-FR" sz="1200" b="0" kern="0" dirty="0" smtClean="0"/>
              <a:t>ICE</a:t>
            </a:r>
          </a:p>
          <a:p>
            <a:pPr lvl="2">
              <a:tabLst>
                <a:tab pos="2057400" algn="l"/>
                <a:tab pos="2239963" algn="l"/>
                <a:tab pos="2779713" algn="l"/>
                <a:tab pos="2959100" algn="l"/>
              </a:tabLst>
            </a:pPr>
            <a:r>
              <a:rPr lang="en-GB" altLang="fr-FR" sz="1200" b="0" kern="0" dirty="0" smtClean="0"/>
              <a:t>Higher speed (100 ns/ 2rows) + </a:t>
            </a:r>
            <a:r>
              <a:rPr lang="en-GB" altLang="fr-FR" sz="1200" b="0" kern="0" dirty="0" smtClean="0">
                <a:sym typeface="Wingdings" pitchFamily="2" charset="2"/>
              </a:rPr>
              <a:t>Lower power </a:t>
            </a:r>
          </a:p>
          <a:p>
            <a:pPr lvl="3">
              <a:tabLst>
                <a:tab pos="2057400" algn="l"/>
                <a:tab pos="2239963" algn="l"/>
                <a:tab pos="2779713" algn="l"/>
                <a:tab pos="2959100" algn="l"/>
              </a:tabLst>
            </a:pPr>
            <a:r>
              <a:rPr lang="en-GB" altLang="fr-FR" sz="1200" b="0" kern="0" dirty="0" smtClean="0">
                <a:sym typeface="Wingdings" pitchFamily="2" charset="2"/>
              </a:rPr>
              <a:t>~ 85 </a:t>
            </a:r>
            <a:r>
              <a:rPr lang="en-GB" altLang="fr-FR" sz="1200" b="0" kern="0" dirty="0" err="1" smtClean="0">
                <a:sym typeface="Wingdings" pitchFamily="2" charset="2"/>
              </a:rPr>
              <a:t>mW</a:t>
            </a:r>
            <a:r>
              <a:rPr lang="en-GB" altLang="fr-FR" sz="1200" b="0" kern="0" dirty="0" smtClean="0">
                <a:sym typeface="Wingdings" pitchFamily="2" charset="2"/>
              </a:rPr>
              <a:t>/cm²</a:t>
            </a:r>
            <a:r>
              <a:rPr lang="en-GB" altLang="fr-FR" sz="1200" b="0" kern="0" dirty="0" smtClean="0"/>
              <a:t>, </a:t>
            </a:r>
            <a:r>
              <a:rPr lang="el-GR" altLang="fr-FR" sz="1200" b="0" kern="0" dirty="0"/>
              <a:t>σ</a:t>
            </a:r>
            <a:r>
              <a:rPr lang="fr-FR" altLang="fr-FR" sz="1200" b="0" kern="0" baseline="-25000" dirty="0" err="1"/>
              <a:t>sp</a:t>
            </a:r>
            <a:r>
              <a:rPr lang="fr-FR" altLang="fr-FR" sz="1200" b="0" kern="0" dirty="0"/>
              <a:t> </a:t>
            </a:r>
            <a:r>
              <a:rPr lang="fr-FR" altLang="fr-FR" sz="1200" b="0" kern="0" dirty="0" smtClean="0"/>
              <a:t>~ </a:t>
            </a:r>
            <a:r>
              <a:rPr lang="fr-FR" altLang="fr-FR" sz="1200" b="0" kern="0" dirty="0"/>
              <a:t>5 µm </a:t>
            </a:r>
            <a:r>
              <a:rPr lang="en-GB" altLang="fr-FR" sz="1200" b="0" kern="0" dirty="0" smtClean="0"/>
              <a:t>for inner layers</a:t>
            </a:r>
          </a:p>
          <a:p>
            <a:pPr lvl="3">
              <a:tabLst>
                <a:tab pos="2057400" algn="l"/>
                <a:tab pos="2239963" algn="l"/>
                <a:tab pos="2779713" algn="l"/>
                <a:tab pos="2959100" algn="l"/>
              </a:tabLst>
            </a:pPr>
            <a:r>
              <a:rPr lang="en-GB" altLang="fr-FR" sz="1200" b="0" kern="0" dirty="0" smtClean="0"/>
              <a:t>~ 60 </a:t>
            </a:r>
            <a:r>
              <a:rPr lang="en-GB" altLang="fr-FR" sz="1200" b="0" kern="0" dirty="0" err="1" smtClean="0"/>
              <a:t>mW</a:t>
            </a:r>
            <a:r>
              <a:rPr lang="en-GB" altLang="fr-FR" sz="1200" b="0" kern="0" dirty="0" smtClean="0"/>
              <a:t>/cm², </a:t>
            </a:r>
            <a:r>
              <a:rPr lang="el-GR" altLang="fr-FR" sz="1200" b="0" kern="0" dirty="0"/>
              <a:t>σ</a:t>
            </a:r>
            <a:r>
              <a:rPr lang="fr-FR" altLang="fr-FR" sz="1200" b="0" kern="0" baseline="-25000" dirty="0" err="1"/>
              <a:t>sp</a:t>
            </a:r>
            <a:r>
              <a:rPr lang="fr-FR" altLang="fr-FR" sz="1200" b="0" kern="0" dirty="0"/>
              <a:t> </a:t>
            </a:r>
            <a:r>
              <a:rPr lang="fr-FR" altLang="fr-FR" sz="1200" b="0" kern="0" dirty="0" smtClean="0"/>
              <a:t>~ </a:t>
            </a:r>
            <a:r>
              <a:rPr lang="fr-FR" altLang="fr-FR" sz="1200" b="0" kern="0" dirty="0"/>
              <a:t>10 µm </a:t>
            </a:r>
            <a:r>
              <a:rPr lang="en-GB" altLang="fr-FR" sz="1200" b="0" kern="0" dirty="0" smtClean="0"/>
              <a:t>for outer layers</a:t>
            </a:r>
          </a:p>
          <a:p>
            <a:pPr lvl="4">
              <a:tabLst>
                <a:tab pos="2057400" algn="l"/>
                <a:tab pos="2239963" algn="l"/>
                <a:tab pos="2779713" algn="l"/>
                <a:tab pos="2959100" algn="l"/>
              </a:tabLst>
            </a:pPr>
            <a:endParaRPr lang="en-GB" altLang="fr-FR" sz="200" b="1" kern="0" dirty="0" smtClean="0"/>
          </a:p>
          <a:p>
            <a:pPr>
              <a:tabLst>
                <a:tab pos="2057400" algn="l"/>
                <a:tab pos="2239963" algn="l"/>
                <a:tab pos="2779713" algn="l"/>
                <a:tab pos="2959100" algn="l"/>
              </a:tabLst>
            </a:pPr>
            <a:r>
              <a:rPr lang="en-GB" altLang="fr-FR" sz="1600" b="0" kern="0" dirty="0" smtClean="0"/>
              <a:t>Modular design + reused parts </a:t>
            </a:r>
            <a:r>
              <a:rPr lang="en-GB" altLang="fr-FR" sz="1600" b="0" kern="0" dirty="0" smtClean="0">
                <a:sym typeface="Wingdings" pitchFamily="2" charset="2"/>
              </a:rPr>
              <a:t></a:t>
            </a:r>
            <a:r>
              <a:rPr lang="en-GB" altLang="fr-FR" sz="1600" b="0" kern="0" dirty="0" smtClean="0"/>
              <a:t> optimising R&amp;D time</a:t>
            </a:r>
          </a:p>
          <a:p>
            <a:pPr>
              <a:tabLst>
                <a:tab pos="2057400" algn="l"/>
                <a:tab pos="2239963" algn="l"/>
                <a:tab pos="2779713" algn="l"/>
                <a:tab pos="2959100" algn="l"/>
              </a:tabLst>
            </a:pPr>
            <a:r>
              <a:rPr lang="en-GB" altLang="fr-FR" sz="1600" b="0" kern="0" dirty="0" smtClean="0"/>
              <a:t>Several groups involved in the ITS design </a:t>
            </a:r>
            <a:endParaRPr lang="en-GB" altLang="fr-FR" sz="1400" b="0" kern="0" dirty="0" smtClean="0">
              <a:solidFill>
                <a:srgbClr val="FF0000"/>
              </a:solidFill>
            </a:endParaRPr>
          </a:p>
          <a:p>
            <a:pPr lvl="4">
              <a:tabLst>
                <a:tab pos="2057400" algn="l"/>
                <a:tab pos="2239963" algn="l"/>
                <a:tab pos="2779713" algn="l"/>
                <a:tab pos="2959100" algn="l"/>
              </a:tabLst>
            </a:pPr>
            <a:endParaRPr lang="en-GB" altLang="fr-FR" sz="1400" b="0" i="1" kern="0" dirty="0">
              <a:solidFill>
                <a:srgbClr val="FF0000"/>
              </a:solidFill>
            </a:endParaRPr>
          </a:p>
        </p:txBody>
      </p:sp>
      <p:pic>
        <p:nvPicPr>
          <p:cNvPr id="9" name="Picture 33" descr="MIS_AST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3" r="51614" b="45827"/>
          <a:stretch>
            <a:fillRect/>
          </a:stretch>
        </p:blipFill>
        <p:spPr bwMode="auto">
          <a:xfrm>
            <a:off x="6120767" y="3063875"/>
            <a:ext cx="2879725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MIS_AST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9" t="13753" b="47427"/>
          <a:stretch>
            <a:fillRect/>
          </a:stretch>
        </p:blipFill>
        <p:spPr bwMode="auto">
          <a:xfrm>
            <a:off x="6103875" y="4869160"/>
            <a:ext cx="2968625" cy="17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863600" y="657424"/>
            <a:ext cx="7308850" cy="2195512"/>
            <a:chOff x="544" y="391"/>
            <a:chExt cx="4604" cy="1383"/>
          </a:xfrm>
        </p:grpSpPr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>
              <a:off x="3515" y="391"/>
              <a:ext cx="0" cy="138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H="1">
              <a:off x="3242" y="1669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H="1">
              <a:off x="3560" y="1669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607" y="1525"/>
              <a:ext cx="6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fr-FR" sz="1600" u="sng">
                  <a:solidFill>
                    <a:srgbClr val="FF0000"/>
                  </a:solidFill>
                  <a:latin typeface="Calibri" pitchFamily="34" charset="0"/>
                </a:rPr>
                <a:t>Upstream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756" y="1525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fr-FR" sz="1600" u="sng">
                  <a:solidFill>
                    <a:srgbClr val="FF0000"/>
                  </a:solidFill>
                  <a:latin typeface="Calibri" pitchFamily="34" charset="0"/>
                </a:rPr>
                <a:t>Downstream</a:t>
              </a:r>
            </a:p>
          </p:txBody>
        </p:sp>
        <p:graphicFrame>
          <p:nvGraphicFramePr>
            <p:cNvPr id="17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6787166"/>
                </p:ext>
              </p:extLst>
            </p:nvPr>
          </p:nvGraphicFramePr>
          <p:xfrm>
            <a:off x="544" y="391"/>
            <a:ext cx="4604" cy="1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Visio" r:id="rId4" imgW="13315815" imgH="3579779" progId="Visio.Drawing.11">
                    <p:embed/>
                  </p:oleObj>
                </mc:Choice>
                <mc:Fallback>
                  <p:oleObj name="Visio" r:id="rId4" imgW="13315815" imgH="357977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391"/>
                          <a:ext cx="4604" cy="1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810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/>
              <a:t>Upstream of MISTRAL Sensor 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925" y="2708275"/>
            <a:ext cx="882015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bg2"/>
                </a:solidFill>
                <a:latin typeface="Calibri" pitchFamily="34" charset="0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Calibri" pitchFamily="34" charset="0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bg2"/>
                </a:solidFill>
                <a:latin typeface="Calibri" pitchFamily="34" charset="0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Calibri" pitchFamily="34" charset="0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GB" altLang="fr-FR" b="0" kern="0" dirty="0" smtClean="0"/>
              <a:t>Pixel level:</a:t>
            </a:r>
          </a:p>
          <a:p>
            <a:pPr lvl="1">
              <a:lnSpc>
                <a:spcPct val="105000"/>
              </a:lnSpc>
              <a:spcBef>
                <a:spcPct val="5000"/>
              </a:spcBef>
            </a:pPr>
            <a:r>
              <a:rPr lang="en-GB" altLang="fr-FR" b="0" kern="0" dirty="0" smtClean="0"/>
              <a:t>Sensing node: </a:t>
            </a:r>
            <a:r>
              <a:rPr lang="en-GB" altLang="fr-FR" b="0" kern="0" dirty="0" err="1" smtClean="0"/>
              <a:t>N</a:t>
            </a:r>
            <a:r>
              <a:rPr lang="en-GB" altLang="fr-FR" b="0" kern="0" baseline="-25000" dirty="0" err="1" smtClean="0"/>
              <a:t>well</a:t>
            </a:r>
            <a:r>
              <a:rPr lang="en-GB" altLang="fr-FR" b="0" kern="0" dirty="0" smtClean="0"/>
              <a:t>-P</a:t>
            </a:r>
            <a:r>
              <a:rPr lang="en-GB" altLang="fr-FR" b="0" kern="0" baseline="-25000" dirty="0" smtClean="0"/>
              <a:t>EPI </a:t>
            </a:r>
            <a:r>
              <a:rPr lang="en-GB" altLang="fr-FR" b="0" kern="0" dirty="0" smtClean="0"/>
              <a:t>diode</a:t>
            </a:r>
            <a:endParaRPr lang="en-GB" altLang="fr-FR" sz="1400" b="0" kern="0" dirty="0" smtClean="0"/>
          </a:p>
          <a:p>
            <a:pPr lvl="2">
              <a:lnSpc>
                <a:spcPct val="105000"/>
              </a:lnSpc>
              <a:spcBef>
                <a:spcPct val="5000"/>
              </a:spcBef>
            </a:pPr>
            <a:r>
              <a:rPr lang="en-GB" altLang="fr-FR" b="0" kern="0" dirty="0" smtClean="0"/>
              <a:t>Optimisation = f </a:t>
            </a:r>
            <a:r>
              <a:rPr lang="en-GB" altLang="fr-FR" sz="1200" b="0" kern="0" dirty="0" smtClean="0"/>
              <a:t>(diode size, shape, No. of diodes/pixel, pixel pitch, EPI)</a:t>
            </a:r>
          </a:p>
          <a:p>
            <a:pPr lvl="1">
              <a:lnSpc>
                <a:spcPct val="105000"/>
              </a:lnSpc>
              <a:spcBef>
                <a:spcPct val="5000"/>
              </a:spcBef>
            </a:pPr>
            <a:r>
              <a:rPr lang="en-GB" altLang="fr-FR" b="0" kern="0" dirty="0" smtClean="0"/>
              <a:t>In-pixel amplification and </a:t>
            </a:r>
            <a:r>
              <a:rPr lang="en-GB" altLang="fr-FR" b="0" kern="0" dirty="0" err="1" smtClean="0"/>
              <a:t>cDS</a:t>
            </a:r>
            <a:r>
              <a:rPr lang="en-GB" altLang="fr-FR" b="0" kern="0" dirty="0" smtClean="0"/>
              <a:t>:</a:t>
            </a:r>
          </a:p>
          <a:p>
            <a:pPr lvl="2">
              <a:lnSpc>
                <a:spcPct val="105000"/>
              </a:lnSpc>
              <a:spcBef>
                <a:spcPct val="5000"/>
              </a:spcBef>
            </a:pPr>
            <a:r>
              <a:rPr lang="en-GB" altLang="fr-FR" b="0" kern="0" dirty="0" smtClean="0"/>
              <a:t>Limited dynamic range (supply 1.8 V) compared to the previous process (3.3 V)</a:t>
            </a:r>
          </a:p>
          <a:p>
            <a:pPr lvl="2">
              <a:lnSpc>
                <a:spcPct val="105000"/>
              </a:lnSpc>
              <a:spcBef>
                <a:spcPct val="5000"/>
              </a:spcBef>
            </a:pPr>
            <a:r>
              <a:rPr lang="en-GB" altLang="fr-FR" b="0" kern="0" dirty="0" smtClean="0"/>
              <a:t>Noise optimisation especially for random telegraph signal (RTS) noise</a:t>
            </a:r>
          </a:p>
          <a:p>
            <a:pPr lvl="3">
              <a:lnSpc>
                <a:spcPct val="95000"/>
              </a:lnSpc>
            </a:pPr>
            <a:r>
              <a:rPr lang="en-GB" altLang="fr-FR" sz="1200" b="0" kern="0" dirty="0" smtClean="0"/>
              <a:t>Sensing diode: avoid STI around N-well diode</a:t>
            </a:r>
          </a:p>
          <a:p>
            <a:pPr lvl="3">
              <a:lnSpc>
                <a:spcPct val="95000"/>
              </a:lnSpc>
            </a:pPr>
            <a:r>
              <a:rPr lang="en-GB" altLang="fr-FR" sz="1200" b="0" kern="0" dirty="0" smtClean="0"/>
              <a:t>RO circuit: avoid using minimum dimensions for key MOS &amp; avoid STI interface</a:t>
            </a:r>
          </a:p>
          <a:p>
            <a:pPr lvl="3">
              <a:lnSpc>
                <a:spcPct val="95000"/>
              </a:lnSpc>
              <a:buClr>
                <a:schemeClr val="bg2"/>
              </a:buClr>
              <a:buFont typeface="Wingdings" pitchFamily="2" charset="2"/>
              <a:buChar char="è"/>
            </a:pPr>
            <a:r>
              <a:rPr lang="en-GB" altLang="fr-FR" sz="1200" b="0" kern="0" dirty="0" smtClean="0">
                <a:sym typeface="Wingdings" pitchFamily="2" charset="2"/>
              </a:rPr>
              <a:t>Trade off between diode size, input MOS size w.r.t. S/N before and after irradiation</a:t>
            </a:r>
          </a:p>
          <a:p>
            <a:pPr lvl="3">
              <a:lnSpc>
                <a:spcPct val="95000"/>
              </a:lnSpc>
              <a:buFont typeface="Wingdings" pitchFamily="2" charset="2"/>
              <a:buChar char="è"/>
            </a:pPr>
            <a:endParaRPr lang="en-GB" altLang="fr-FR" sz="800" b="0" kern="0" dirty="0" smtClean="0"/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GB" altLang="fr-FR" b="0" kern="0" dirty="0" smtClean="0"/>
              <a:t>Column level:</a:t>
            </a:r>
          </a:p>
          <a:p>
            <a:pPr lvl="1">
              <a:lnSpc>
                <a:spcPct val="105000"/>
              </a:lnSpc>
              <a:spcBef>
                <a:spcPct val="5000"/>
              </a:spcBef>
            </a:pPr>
            <a:r>
              <a:rPr lang="en-GB" altLang="fr-FR" b="0" kern="0" dirty="0" smtClean="0">
                <a:sym typeface="Wingdings" pitchFamily="2" charset="2"/>
              </a:rPr>
              <a:t>Discriminator: </a:t>
            </a:r>
            <a:r>
              <a:rPr lang="en-GB" altLang="fr-FR" b="0" kern="0" dirty="0" smtClean="0"/>
              <a:t>similar schematic as in MIMOSA26 &amp; 28</a:t>
            </a:r>
          </a:p>
          <a:p>
            <a:pPr lvl="2">
              <a:lnSpc>
                <a:spcPct val="105000"/>
              </a:lnSpc>
              <a:spcBef>
                <a:spcPct val="5000"/>
              </a:spcBef>
            </a:pPr>
            <a:r>
              <a:rPr lang="en-US" altLang="fr-FR" b="0" kern="0" dirty="0" smtClean="0"/>
              <a:t>Offset compensated amplifier stage + DS (double sampling)</a:t>
            </a:r>
          </a:p>
          <a:p>
            <a:pPr lvl="2">
              <a:lnSpc>
                <a:spcPct val="105000"/>
              </a:lnSpc>
              <a:spcBef>
                <a:spcPct val="5000"/>
              </a:spcBef>
            </a:pPr>
            <a:r>
              <a:rPr lang="en-US" altLang="fr-FR" b="0" kern="0" dirty="0" smtClean="0"/>
              <a:t>200 ns per conversion</a:t>
            </a:r>
            <a:endParaRPr lang="en-GB" altLang="fr-FR" b="0" kern="0" dirty="0" smtClean="0"/>
          </a:p>
          <a:p>
            <a:pPr lvl="1">
              <a:lnSpc>
                <a:spcPct val="105000"/>
              </a:lnSpc>
              <a:spcBef>
                <a:spcPct val="5000"/>
              </a:spcBef>
            </a:pPr>
            <a:r>
              <a:rPr lang="en-GB" altLang="fr-FR" b="0" kern="0" dirty="0" smtClean="0"/>
              <a:t>Read out 2 rows simultaneously </a:t>
            </a:r>
            <a:r>
              <a:rPr lang="en-GB" altLang="fr-FR" b="0" kern="0" dirty="0" smtClean="0">
                <a:sym typeface="Wingdings" pitchFamily="2" charset="2"/>
              </a:rPr>
              <a:t> 2 discriminators per column (22 µm)</a:t>
            </a:r>
            <a:endParaRPr lang="en-GB" altLang="fr-FR" b="0" kern="0" dirty="0">
              <a:sym typeface="Wingdings" pitchFamily="2" charset="2"/>
            </a:endParaRPr>
          </a:p>
        </p:txBody>
      </p:sp>
      <p:sp>
        <p:nvSpPr>
          <p:cNvPr id="9" name="Text Box 548"/>
          <p:cNvSpPr txBox="1">
            <a:spLocks noChangeArrowheads="1"/>
          </p:cNvSpPr>
          <p:nvPr/>
        </p:nvSpPr>
        <p:spPr bwMode="auto">
          <a:xfrm>
            <a:off x="4751388" y="706438"/>
            <a:ext cx="22608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3525" indent="-263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altLang="fr-FR" sz="1200" b="0" i="1" dirty="0">
                <a:solidFill>
                  <a:schemeClr val="bg2"/>
                </a:solidFill>
                <a:latin typeface="Calibri" pitchFamily="34" charset="0"/>
              </a:rPr>
              <a:t>Designed by Y. </a:t>
            </a:r>
            <a:r>
              <a:rPr lang="en-GB" altLang="fr-FR" sz="1200" b="0" i="1" dirty="0" err="1">
                <a:solidFill>
                  <a:schemeClr val="bg2"/>
                </a:solidFill>
                <a:latin typeface="Calibri" pitchFamily="34" charset="0"/>
              </a:rPr>
              <a:t>Degerli</a:t>
            </a:r>
            <a:r>
              <a:rPr lang="en-GB" altLang="fr-FR" sz="1200" b="0" i="1" dirty="0">
                <a:solidFill>
                  <a:schemeClr val="bg2"/>
                </a:solidFill>
                <a:latin typeface="Calibri" pitchFamily="34" charset="0"/>
              </a:rPr>
              <a:t> (</a:t>
            </a:r>
            <a:r>
              <a:rPr lang="en-GB" altLang="fr-FR" sz="1200" b="0" i="1" dirty="0" err="1" smtClean="0">
                <a:solidFill>
                  <a:schemeClr val="bg2"/>
                </a:solidFill>
                <a:latin typeface="Calibri" pitchFamily="34" charset="0"/>
              </a:rPr>
              <a:t>Irfu</a:t>
            </a:r>
            <a:r>
              <a:rPr lang="en-GB" altLang="fr-FR" sz="1200" b="0" i="1" dirty="0" smtClean="0">
                <a:solidFill>
                  <a:schemeClr val="bg2"/>
                </a:solidFill>
                <a:latin typeface="Calibri" pitchFamily="34" charset="0"/>
              </a:rPr>
              <a:t>/AIDA</a:t>
            </a:r>
            <a:r>
              <a:rPr lang="en-GB" altLang="fr-FR" sz="1200" b="0" i="1" dirty="0">
                <a:solidFill>
                  <a:schemeClr val="bg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" name="Text Box 553"/>
          <p:cNvSpPr txBox="1">
            <a:spLocks noChangeArrowheads="1"/>
          </p:cNvSpPr>
          <p:nvPr/>
        </p:nvSpPr>
        <p:spPr bwMode="auto">
          <a:xfrm>
            <a:off x="8197850" y="638175"/>
            <a:ext cx="9461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0" bIns="10800">
            <a:spAutoFit/>
          </a:bodyPr>
          <a:lstStyle>
            <a:lvl1pPr marL="263525" indent="-263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altLang="fr-FR" sz="1000">
                <a:solidFill>
                  <a:schemeClr val="bg2"/>
                </a:solidFill>
                <a:latin typeface="Calibri" pitchFamily="34" charset="0"/>
              </a:rPr>
              <a:t>Layout of 2 discri.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altLang="fr-FR" sz="1000">
                <a:solidFill>
                  <a:schemeClr val="bg2"/>
                </a:solidFill>
                <a:latin typeface="Calibri" pitchFamily="34" charset="0"/>
              </a:rPr>
              <a:t>      (1 columns)</a:t>
            </a:r>
          </a:p>
        </p:txBody>
      </p:sp>
      <p:sp>
        <p:nvSpPr>
          <p:cNvPr id="11" name="Line 555"/>
          <p:cNvSpPr>
            <a:spLocks noChangeShapeType="1"/>
          </p:cNvSpPr>
          <p:nvPr/>
        </p:nvSpPr>
        <p:spPr bwMode="auto">
          <a:xfrm>
            <a:off x="9053513" y="944563"/>
            <a:ext cx="0" cy="3278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 Box 556"/>
          <p:cNvSpPr txBox="1">
            <a:spLocks noChangeArrowheads="1"/>
          </p:cNvSpPr>
          <p:nvPr/>
        </p:nvSpPr>
        <p:spPr bwMode="auto">
          <a:xfrm rot="10800000">
            <a:off x="8956675" y="2287588"/>
            <a:ext cx="15240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>
            <a:lvl1pPr marL="263525" indent="-263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1000" dirty="0">
                <a:solidFill>
                  <a:schemeClr val="bg2"/>
                </a:solidFill>
                <a:latin typeface="Calibri" pitchFamily="34" charset="0"/>
              </a:rPr>
              <a:t>~300 µm</a:t>
            </a:r>
          </a:p>
        </p:txBody>
      </p:sp>
      <p:pic>
        <p:nvPicPr>
          <p:cNvPr id="13" name="Picture 551" descr="discri_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6"/>
          <a:stretch>
            <a:fillRect/>
          </a:stretch>
        </p:blipFill>
        <p:spPr bwMode="auto">
          <a:xfrm>
            <a:off x="8716963" y="946150"/>
            <a:ext cx="2476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ine 567"/>
          <p:cNvSpPr>
            <a:spLocks noChangeShapeType="1"/>
          </p:cNvSpPr>
          <p:nvPr/>
        </p:nvSpPr>
        <p:spPr bwMode="auto">
          <a:xfrm flipH="1">
            <a:off x="2446338" y="687388"/>
            <a:ext cx="1587" cy="23812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568"/>
          <p:cNvSpPr>
            <a:spLocks noChangeShapeType="1"/>
          </p:cNvSpPr>
          <p:nvPr/>
        </p:nvSpPr>
        <p:spPr bwMode="auto">
          <a:xfrm flipH="1">
            <a:off x="1943100" y="787400"/>
            <a:ext cx="3968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 Box 569"/>
          <p:cNvSpPr txBox="1">
            <a:spLocks noChangeArrowheads="1"/>
          </p:cNvSpPr>
          <p:nvPr/>
        </p:nvSpPr>
        <p:spPr bwMode="auto">
          <a:xfrm>
            <a:off x="1042988" y="631825"/>
            <a:ext cx="928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3525" indent="-263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altLang="fr-FR" sz="1400">
                <a:solidFill>
                  <a:schemeClr val="bg2"/>
                </a:solidFill>
                <a:latin typeface="Calibri" pitchFamily="34" charset="0"/>
              </a:rPr>
              <a:t>Pixel level</a:t>
            </a:r>
          </a:p>
        </p:txBody>
      </p:sp>
      <p:sp>
        <p:nvSpPr>
          <p:cNvPr id="17" name="Line 570"/>
          <p:cNvSpPr>
            <a:spLocks noChangeShapeType="1"/>
          </p:cNvSpPr>
          <p:nvPr/>
        </p:nvSpPr>
        <p:spPr bwMode="auto">
          <a:xfrm>
            <a:off x="2516188" y="787400"/>
            <a:ext cx="398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Text Box 571"/>
          <p:cNvSpPr txBox="1">
            <a:spLocks noChangeArrowheads="1"/>
          </p:cNvSpPr>
          <p:nvPr/>
        </p:nvSpPr>
        <p:spPr bwMode="auto">
          <a:xfrm>
            <a:off x="2940050" y="631825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3525" indent="-263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altLang="fr-FR" sz="1400">
                <a:solidFill>
                  <a:schemeClr val="bg2"/>
                </a:solidFill>
                <a:latin typeface="Calibri" pitchFamily="34" charset="0"/>
              </a:rPr>
              <a:t>Column level</a:t>
            </a:r>
          </a:p>
        </p:txBody>
      </p:sp>
      <p:pic>
        <p:nvPicPr>
          <p:cNvPr id="19" name="Picture 5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49500"/>
            <a:ext cx="53975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7164288" y="2528095"/>
            <a:ext cx="1490663" cy="584200"/>
            <a:chOff x="6912768" y="2528095"/>
            <a:chExt cx="1490663" cy="584200"/>
          </a:xfrm>
        </p:grpSpPr>
        <p:pic>
          <p:nvPicPr>
            <p:cNvPr id="33" name="Picture 586" descr="IPHC18032013_Page_0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04" t="5453" r="19206" b="69890"/>
            <a:stretch>
              <a:fillRect/>
            </a:stretch>
          </p:blipFill>
          <p:spPr bwMode="auto">
            <a:xfrm rot="5400000">
              <a:off x="7366000" y="2074863"/>
              <a:ext cx="584200" cy="1490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598"/>
            <p:cNvSpPr>
              <a:spLocks noChangeArrowheads="1"/>
            </p:cNvSpPr>
            <p:nvPr/>
          </p:nvSpPr>
          <p:spPr bwMode="auto">
            <a:xfrm>
              <a:off x="7056438" y="2636838"/>
              <a:ext cx="1260475" cy="396875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Text Box 597"/>
            <p:cNvSpPr txBox="1">
              <a:spLocks noChangeArrowheads="1"/>
            </p:cNvSpPr>
            <p:nvPr/>
          </p:nvSpPr>
          <p:spPr bwMode="auto">
            <a:xfrm>
              <a:off x="7019925" y="2600326"/>
              <a:ext cx="13208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fr-FR" sz="1200" dirty="0">
                  <a:solidFill>
                    <a:schemeClr val="bg1"/>
                  </a:solidFill>
                  <a:latin typeface="Calibri" pitchFamily="34" charset="0"/>
                </a:rPr>
                <a:t>MIMOSA-34</a:t>
              </a:r>
            </a:p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fr-FR" sz="1200" dirty="0">
                  <a:solidFill>
                    <a:schemeClr val="bg1"/>
                  </a:solidFill>
                  <a:latin typeface="Calibri" pitchFamily="34" charset="0"/>
                </a:rPr>
                <a:t>Sensing node opt.</a:t>
              </a: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7019925" y="3465513"/>
            <a:ext cx="928688" cy="1150938"/>
            <a:chOff x="7019925" y="3465513"/>
            <a:chExt cx="928688" cy="1150938"/>
          </a:xfrm>
        </p:grpSpPr>
        <p:grpSp>
          <p:nvGrpSpPr>
            <p:cNvPr id="25" name="Group 587"/>
            <p:cNvGrpSpPr>
              <a:grpSpLocks/>
            </p:cNvGrpSpPr>
            <p:nvPr/>
          </p:nvGrpSpPr>
          <p:grpSpPr bwMode="auto">
            <a:xfrm>
              <a:off x="7242175" y="3465513"/>
              <a:ext cx="509588" cy="831850"/>
              <a:chOff x="3583" y="1026"/>
              <a:chExt cx="458" cy="748"/>
            </a:xfrm>
          </p:grpSpPr>
          <p:pic>
            <p:nvPicPr>
              <p:cNvPr id="40" name="Picture 588" descr="IPHC18032013_Page_0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76" t="9277" r="71918" b="69853"/>
              <a:stretch>
                <a:fillRect/>
              </a:stretch>
            </p:blipFill>
            <p:spPr bwMode="auto">
              <a:xfrm>
                <a:off x="3583" y="1026"/>
                <a:ext cx="458" cy="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589" descr="IPHC18032013_Page_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13" t="6876" r="19257" b="45836"/>
              <a:stretch>
                <a:fillRect/>
              </a:stretch>
            </p:blipFill>
            <p:spPr bwMode="auto">
              <a:xfrm>
                <a:off x="3643" y="1033"/>
                <a:ext cx="338" cy="7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Text Box 600"/>
            <p:cNvSpPr txBox="1">
              <a:spLocks noChangeArrowheads="1"/>
            </p:cNvSpPr>
            <p:nvPr/>
          </p:nvSpPr>
          <p:spPr bwMode="auto">
            <a:xfrm>
              <a:off x="7019925" y="4306888"/>
              <a:ext cx="928688" cy="30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altLang="fr-FR" dirty="0">
                  <a:solidFill>
                    <a:schemeClr val="bg2"/>
                  </a:solidFill>
                  <a:latin typeface="Calibri" pitchFamily="34" charset="0"/>
                </a:rPr>
                <a:t>MIMOSA-32FEE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altLang="fr-FR" dirty="0" err="1">
                  <a:solidFill>
                    <a:schemeClr val="bg2"/>
                  </a:solidFill>
                  <a:latin typeface="Calibri" pitchFamily="34" charset="0"/>
                </a:rPr>
                <a:t>Amp</a:t>
              </a:r>
              <a:r>
                <a:rPr lang="fr-FR" altLang="fr-FR" dirty="0">
                  <a:solidFill>
                    <a:schemeClr val="bg2"/>
                  </a:solidFill>
                  <a:latin typeface="Calibri" pitchFamily="34" charset="0"/>
                </a:rPr>
                <a:t> </a:t>
              </a:r>
              <a:r>
                <a:rPr lang="fr-FR" altLang="fr-FR" dirty="0" err="1">
                  <a:solidFill>
                    <a:schemeClr val="bg2"/>
                  </a:solidFill>
                  <a:latin typeface="Calibri" pitchFamily="34" charset="0"/>
                </a:rPr>
                <a:t>opt</a:t>
              </a:r>
              <a:r>
                <a:rPr lang="fr-FR" altLang="fr-FR" dirty="0">
                  <a:solidFill>
                    <a:schemeClr val="bg2"/>
                  </a:solidFill>
                  <a:latin typeface="Calibri" pitchFamily="34" charset="0"/>
                </a:rPr>
                <a:t>.</a:t>
              </a: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6949565" y="3683001"/>
            <a:ext cx="2153387" cy="2939657"/>
            <a:chOff x="6949565" y="3683001"/>
            <a:chExt cx="2153387" cy="2939657"/>
          </a:xfrm>
        </p:grpSpPr>
        <p:pic>
          <p:nvPicPr>
            <p:cNvPr id="21" name="Picture 581" descr="IPHC18032013_Page_0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" r="3424"/>
            <a:stretch>
              <a:fillRect/>
            </a:stretch>
          </p:blipFill>
          <p:spPr bwMode="auto">
            <a:xfrm>
              <a:off x="7164388" y="4689476"/>
              <a:ext cx="552450" cy="154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82" descr="IPHC18032013_Page_0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975" y="5160963"/>
              <a:ext cx="585788" cy="60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83" descr="IPHC18032013_Page_0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" r="3424"/>
            <a:stretch>
              <a:fillRect/>
            </a:stretch>
          </p:blipFill>
          <p:spPr bwMode="auto">
            <a:xfrm>
              <a:off x="7289800" y="4768851"/>
              <a:ext cx="552450" cy="154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84" descr="IPHC18032013_Page_0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7388" y="5264151"/>
              <a:ext cx="585788" cy="60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590"/>
            <p:cNvGrpSpPr>
              <a:grpSpLocks/>
            </p:cNvGrpSpPr>
            <p:nvPr/>
          </p:nvGrpSpPr>
          <p:grpSpPr bwMode="auto">
            <a:xfrm>
              <a:off x="8005763" y="3683001"/>
              <a:ext cx="509588" cy="831850"/>
              <a:chOff x="3583" y="1026"/>
              <a:chExt cx="458" cy="748"/>
            </a:xfrm>
          </p:grpSpPr>
          <p:pic>
            <p:nvPicPr>
              <p:cNvPr id="38" name="Picture 591" descr="IPHC18032013_Page_0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76" t="9277" r="71918" b="69853"/>
              <a:stretch>
                <a:fillRect/>
              </a:stretch>
            </p:blipFill>
            <p:spPr bwMode="auto">
              <a:xfrm>
                <a:off x="3583" y="1026"/>
                <a:ext cx="458" cy="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592" descr="IPHC18032013_Page_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13" t="6876" r="19257" b="45836"/>
              <a:stretch>
                <a:fillRect/>
              </a:stretch>
            </p:blipFill>
            <p:spPr bwMode="auto">
              <a:xfrm>
                <a:off x="3643" y="1033"/>
                <a:ext cx="338" cy="7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593"/>
            <p:cNvGrpSpPr>
              <a:grpSpLocks/>
            </p:cNvGrpSpPr>
            <p:nvPr/>
          </p:nvGrpSpPr>
          <p:grpSpPr bwMode="auto">
            <a:xfrm>
              <a:off x="8131175" y="3768726"/>
              <a:ext cx="509588" cy="831850"/>
              <a:chOff x="3583" y="1026"/>
              <a:chExt cx="458" cy="748"/>
            </a:xfrm>
          </p:grpSpPr>
          <p:pic>
            <p:nvPicPr>
              <p:cNvPr id="36" name="Picture 594" descr="IPHC18032013_Page_0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76" t="9277" r="71918" b="69853"/>
              <a:stretch>
                <a:fillRect/>
              </a:stretch>
            </p:blipFill>
            <p:spPr bwMode="auto">
              <a:xfrm>
                <a:off x="3583" y="1026"/>
                <a:ext cx="458" cy="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595" descr="IPHC18032013_Page_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13" t="6876" r="19257" b="45836"/>
              <a:stretch>
                <a:fillRect/>
              </a:stretch>
            </p:blipFill>
            <p:spPr bwMode="auto">
              <a:xfrm>
                <a:off x="3643" y="1033"/>
                <a:ext cx="338" cy="7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Text Box 602"/>
            <p:cNvSpPr txBox="1">
              <a:spLocks noChangeArrowheads="1"/>
            </p:cNvSpPr>
            <p:nvPr/>
          </p:nvSpPr>
          <p:spPr bwMode="auto">
            <a:xfrm>
              <a:off x="7980363" y="4632326"/>
              <a:ext cx="839788" cy="30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altLang="fr-FR">
                  <a:solidFill>
                    <a:schemeClr val="bg2"/>
                  </a:solidFill>
                  <a:latin typeface="Calibri" pitchFamily="34" charset="0"/>
                </a:rPr>
                <a:t>MIMOSA-32N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altLang="fr-FR">
                  <a:solidFill>
                    <a:schemeClr val="bg2"/>
                  </a:solidFill>
                  <a:latin typeface="Calibri" pitchFamily="34" charset="0"/>
                </a:rPr>
                <a:t>RTS opt.</a:t>
              </a:r>
            </a:p>
          </p:txBody>
        </p:sp>
        <p:sp>
          <p:nvSpPr>
            <p:cNvPr id="31" name="Text Box 604"/>
            <p:cNvSpPr txBox="1">
              <a:spLocks noChangeArrowheads="1"/>
            </p:cNvSpPr>
            <p:nvPr/>
          </p:nvSpPr>
          <p:spPr bwMode="auto">
            <a:xfrm>
              <a:off x="6949565" y="6308726"/>
              <a:ext cx="1221809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altLang="fr-FR" dirty="0" smtClean="0">
                  <a:solidFill>
                    <a:schemeClr val="bg2"/>
                  </a:solidFill>
                  <a:latin typeface="Calibri" pitchFamily="34" charset="0"/>
                </a:rPr>
                <a:t>MIMOSA-22THRa1&amp;2</a:t>
              </a:r>
              <a:endParaRPr lang="fr-FR" altLang="fr-FR" dirty="0">
                <a:solidFill>
                  <a:schemeClr val="bg2"/>
                </a:solidFill>
                <a:latin typeface="Calibri" pitchFamily="34" charset="0"/>
              </a:endParaRPr>
            </a:p>
            <a:p>
              <a:pPr algn="ctr">
                <a:lnSpc>
                  <a:spcPct val="7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altLang="fr-FR" dirty="0">
                  <a:solidFill>
                    <a:schemeClr val="bg2"/>
                  </a:solidFill>
                  <a:latin typeface="Calibri" pitchFamily="34" charset="0"/>
                </a:rPr>
                <a:t>Chain </a:t>
              </a:r>
              <a:r>
                <a:rPr lang="fr-FR" altLang="fr-FR" dirty="0" err="1">
                  <a:solidFill>
                    <a:schemeClr val="bg2"/>
                  </a:solidFill>
                  <a:latin typeface="Calibri" pitchFamily="34" charset="0"/>
                </a:rPr>
                <a:t>opt</a:t>
              </a:r>
              <a:r>
                <a:rPr lang="fr-FR" altLang="fr-FR" dirty="0">
                  <a:solidFill>
                    <a:schemeClr val="bg2"/>
                  </a:solidFill>
                  <a:latin typeface="Calibri" pitchFamily="34" charset="0"/>
                </a:rPr>
                <a:t>. =&gt; 1 D/col</a:t>
              </a:r>
            </a:p>
          </p:txBody>
        </p:sp>
        <p:sp>
          <p:nvSpPr>
            <p:cNvPr id="32" name="Text Box 605"/>
            <p:cNvSpPr txBox="1">
              <a:spLocks noChangeArrowheads="1"/>
            </p:cNvSpPr>
            <p:nvPr/>
          </p:nvSpPr>
          <p:spPr bwMode="auto">
            <a:xfrm>
              <a:off x="8005536" y="5891213"/>
              <a:ext cx="1097416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>
              <a:spAutoFit/>
            </a:bodyPr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altLang="fr-FR" dirty="0" smtClean="0">
                  <a:solidFill>
                    <a:schemeClr val="bg2"/>
                  </a:solidFill>
                  <a:latin typeface="Calibri" pitchFamily="34" charset="0"/>
                </a:rPr>
                <a:t>MIMOSA-22THRb</a:t>
              </a:r>
              <a:endParaRPr lang="fr-FR" altLang="fr-FR" dirty="0">
                <a:solidFill>
                  <a:schemeClr val="bg2"/>
                </a:solidFill>
                <a:latin typeface="Calibri" pitchFamily="34" charset="0"/>
              </a:endParaRPr>
            </a:p>
            <a:p>
              <a:pPr algn="ctr">
                <a:lnSpc>
                  <a:spcPct val="7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altLang="fr-FR" dirty="0">
                  <a:solidFill>
                    <a:schemeClr val="bg2"/>
                  </a:solidFill>
                  <a:latin typeface="Calibri" pitchFamily="34" charset="0"/>
                </a:rPr>
                <a:t>Chain </a:t>
              </a:r>
              <a:r>
                <a:rPr lang="fr-FR" altLang="fr-FR" dirty="0" err="1">
                  <a:solidFill>
                    <a:schemeClr val="bg2"/>
                  </a:solidFill>
                  <a:latin typeface="Calibri" pitchFamily="34" charset="0"/>
                </a:rPr>
                <a:t>opt</a:t>
              </a:r>
              <a:r>
                <a:rPr lang="fr-FR" altLang="fr-FR" dirty="0">
                  <a:solidFill>
                    <a:schemeClr val="bg2"/>
                  </a:solidFill>
                  <a:latin typeface="Calibri" pitchFamily="34" charset="0"/>
                </a:rPr>
                <a:t>. =&gt; 2 D/col</a:t>
              </a:r>
            </a:p>
          </p:txBody>
        </p:sp>
      </p:grpSp>
      <p:graphicFrame>
        <p:nvGraphicFramePr>
          <p:cNvPr id="42" name="Object 6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240114"/>
              </p:ext>
            </p:extLst>
          </p:nvPr>
        </p:nvGraphicFramePr>
        <p:xfrm>
          <a:off x="73025" y="764704"/>
          <a:ext cx="8459788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Visio" r:id="rId12" imgW="17628140" imgH="3782144" progId="Visio.Drawing.11">
                  <p:embed/>
                </p:oleObj>
              </mc:Choice>
              <mc:Fallback>
                <p:oleObj name="Visio" r:id="rId12" imgW="17628140" imgH="378214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764704"/>
                        <a:ext cx="8459788" cy="183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Line 580"/>
          <p:cNvSpPr>
            <a:spLocks noChangeShapeType="1"/>
          </p:cNvSpPr>
          <p:nvPr/>
        </p:nvSpPr>
        <p:spPr bwMode="auto">
          <a:xfrm flipH="1" flipV="1">
            <a:off x="2051050" y="2528888"/>
            <a:ext cx="325438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6" name="Groupe 55"/>
          <p:cNvGrpSpPr/>
          <p:nvPr/>
        </p:nvGrpSpPr>
        <p:grpSpPr>
          <a:xfrm>
            <a:off x="5755544" y="2469569"/>
            <a:ext cx="1336736" cy="1283467"/>
            <a:chOff x="5683188" y="4892058"/>
            <a:chExt cx="1336736" cy="128346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8" t="4445" r="4196" b="7963"/>
            <a:stretch/>
          </p:blipFill>
          <p:spPr>
            <a:xfrm>
              <a:off x="5839309" y="5049179"/>
              <a:ext cx="1180615" cy="1118259"/>
            </a:xfrm>
            <a:prstGeom prst="rect">
              <a:avLst/>
            </a:prstGeom>
          </p:spPr>
        </p:pic>
        <p:sp>
          <p:nvSpPr>
            <p:cNvPr id="47" name="Text Box 597"/>
            <p:cNvSpPr txBox="1">
              <a:spLocks noChangeArrowheads="1"/>
            </p:cNvSpPr>
            <p:nvPr/>
          </p:nvSpPr>
          <p:spPr bwMode="auto">
            <a:xfrm>
              <a:off x="5839308" y="5085996"/>
              <a:ext cx="1180615" cy="1089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fr-FR" sz="1200" dirty="0" smtClean="0">
                  <a:solidFill>
                    <a:schemeClr val="bg1"/>
                  </a:solidFill>
                  <a:latin typeface="Calibri" pitchFamily="34" charset="0"/>
                </a:rPr>
                <a:t>2 x FSBB_M0</a:t>
              </a:r>
            </a:p>
            <a:p>
              <a:pPr marL="0" indent="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fr-FR" sz="1200" dirty="0" smtClean="0">
                  <a:solidFill>
                    <a:schemeClr val="bg1"/>
                  </a:solidFill>
                  <a:latin typeface="Calibri" pitchFamily="34" charset="0"/>
                </a:rPr>
                <a:t>Verify full chain and full functionalities</a:t>
              </a:r>
              <a:endParaRPr lang="en-US" altLang="fr-FR" sz="1200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endParaRPr lang="en-US" altLang="fr-FR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2" name="Line 555"/>
            <p:cNvSpPr>
              <a:spLocks noChangeShapeType="1"/>
            </p:cNvSpPr>
            <p:nvPr/>
          </p:nvSpPr>
          <p:spPr bwMode="auto">
            <a:xfrm>
              <a:off x="5760132" y="5049179"/>
              <a:ext cx="0" cy="1118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 Box 556"/>
            <p:cNvSpPr txBox="1">
              <a:spLocks noChangeArrowheads="1"/>
            </p:cNvSpPr>
            <p:nvPr/>
          </p:nvSpPr>
          <p:spPr bwMode="auto">
            <a:xfrm rot="10800000">
              <a:off x="5683188" y="5409690"/>
              <a:ext cx="153888" cy="359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lIns="0" tIns="0" rIns="0" bIns="0">
              <a:spAutoFit/>
            </a:bodyPr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altLang="fr-FR" sz="1000" dirty="0" smtClean="0">
                  <a:solidFill>
                    <a:schemeClr val="bg2"/>
                  </a:solidFill>
                  <a:latin typeface="Calibri" pitchFamily="34" charset="0"/>
                </a:rPr>
                <a:t>1.6 cm</a:t>
              </a:r>
              <a:endParaRPr lang="fr-FR" altLang="fr-FR" sz="10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4" name="Line 555"/>
            <p:cNvSpPr>
              <a:spLocks noChangeShapeType="1"/>
            </p:cNvSpPr>
            <p:nvPr/>
          </p:nvSpPr>
          <p:spPr bwMode="auto">
            <a:xfrm flipH="1">
              <a:off x="5841658" y="4973510"/>
              <a:ext cx="1178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 Box 556"/>
            <p:cNvSpPr txBox="1">
              <a:spLocks noChangeArrowheads="1"/>
            </p:cNvSpPr>
            <p:nvPr/>
          </p:nvSpPr>
          <p:spPr bwMode="auto">
            <a:xfrm>
              <a:off x="6253062" y="4892058"/>
              <a:ext cx="355456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>
              <a:spAutoFit/>
            </a:bodyPr>
            <a:lstStyle>
              <a:lvl1pPr marL="263525" indent="-263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fr-FR" altLang="fr-FR" sz="1000" dirty="0" smtClean="0">
                  <a:solidFill>
                    <a:schemeClr val="bg2"/>
                  </a:solidFill>
                  <a:latin typeface="Calibri" pitchFamily="34" charset="0"/>
                </a:rPr>
                <a:t>1.8 cm</a:t>
              </a:r>
              <a:endParaRPr lang="fr-FR" altLang="fr-FR" sz="10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2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/>
              <a:t>Test Results of the Upstream </a:t>
            </a:r>
            <a:r>
              <a:rPr lang="en-GB" altLang="fr-FR" dirty="0" smtClean="0"/>
              <a:t>Part of </a:t>
            </a:r>
            <a:r>
              <a:rPr lang="en-GB" altLang="fr-FR" dirty="0"/>
              <a:t>MISTRAL </a:t>
            </a:r>
            <a:r>
              <a:rPr lang="en-GB" altLang="fr-FR" dirty="0" smtClean="0"/>
              <a:t>Sensor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7" name="Picture 21" descr="noise_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36"/>
          <a:stretch>
            <a:fillRect/>
          </a:stretch>
        </p:blipFill>
        <p:spPr bwMode="auto">
          <a:xfrm>
            <a:off x="7848600" y="650875"/>
            <a:ext cx="1295400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noise_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36"/>
          <a:stretch>
            <a:fillRect/>
          </a:stretch>
        </p:blipFill>
        <p:spPr bwMode="auto">
          <a:xfrm>
            <a:off x="6588125" y="657225"/>
            <a:ext cx="1295400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7" descr="noise_S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45"/>
          <a:stretch>
            <a:fillRect/>
          </a:stretch>
        </p:blipFill>
        <p:spPr bwMode="auto">
          <a:xfrm>
            <a:off x="5329238" y="652463"/>
            <a:ext cx="1295400" cy="19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Mi22thr_B_HR18_30C_Noi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816225"/>
            <a:ext cx="1400175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5" descr="Mi22thr_B_HR18_30C_FP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"/>
          <a:stretch>
            <a:fillRect/>
          </a:stretch>
        </p:blipFill>
        <p:spPr bwMode="auto">
          <a:xfrm>
            <a:off x="6478588" y="2816225"/>
            <a:ext cx="1406525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711825" y="1660525"/>
            <a:ext cx="85566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marL="263525" indent="-263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>
                <a:solidFill>
                  <a:schemeClr val="bg2"/>
                </a:solidFill>
                <a:latin typeface="Calibri" pitchFamily="34" charset="0"/>
              </a:rPr>
              <a:t>L</a:t>
            </a:r>
            <a:r>
              <a:rPr lang="fr-FR" altLang="fr-FR" baseline="-25000">
                <a:solidFill>
                  <a:schemeClr val="bg2"/>
                </a:solidFill>
                <a:latin typeface="Calibri" pitchFamily="34" charset="0"/>
              </a:rPr>
              <a:t>in</a:t>
            </a:r>
            <a:r>
              <a:rPr lang="fr-FR" altLang="fr-FR">
                <a:solidFill>
                  <a:schemeClr val="bg2"/>
                </a:solidFill>
                <a:latin typeface="Calibri" pitchFamily="34" charset="0"/>
              </a:rPr>
              <a:t>xW</a:t>
            </a:r>
            <a:r>
              <a:rPr lang="fr-FR" altLang="fr-FR" baseline="-25000">
                <a:solidFill>
                  <a:schemeClr val="bg2"/>
                </a:solidFill>
                <a:latin typeface="Calibri" pitchFamily="34" charset="0"/>
              </a:rPr>
              <a:t>in</a:t>
            </a:r>
            <a:r>
              <a:rPr lang="fr-FR" altLang="fr-FR">
                <a:solidFill>
                  <a:schemeClr val="bg2"/>
                </a:solidFill>
                <a:latin typeface="Calibri" pitchFamily="34" charset="0"/>
              </a:rPr>
              <a:t> = 0.18 µm²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fr-FR" altLang="fr-FR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919913" y="1665288"/>
            <a:ext cx="855662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marL="263525" indent="-263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>
                <a:solidFill>
                  <a:schemeClr val="bg2"/>
                </a:solidFill>
                <a:latin typeface="Calibri" pitchFamily="34" charset="0"/>
              </a:rPr>
              <a:t>L</a:t>
            </a:r>
            <a:r>
              <a:rPr lang="fr-FR" altLang="fr-FR" baseline="-25000">
                <a:solidFill>
                  <a:schemeClr val="bg2"/>
                </a:solidFill>
                <a:latin typeface="Calibri" pitchFamily="34" charset="0"/>
              </a:rPr>
              <a:t>in</a:t>
            </a:r>
            <a:r>
              <a:rPr lang="fr-FR" altLang="fr-FR">
                <a:solidFill>
                  <a:schemeClr val="bg2"/>
                </a:solidFill>
                <a:latin typeface="Calibri" pitchFamily="34" charset="0"/>
              </a:rPr>
              <a:t>xW</a:t>
            </a:r>
            <a:r>
              <a:rPr lang="fr-FR" altLang="fr-FR" baseline="-25000">
                <a:solidFill>
                  <a:schemeClr val="bg2"/>
                </a:solidFill>
                <a:latin typeface="Calibri" pitchFamily="34" charset="0"/>
              </a:rPr>
              <a:t>in</a:t>
            </a:r>
            <a:r>
              <a:rPr lang="fr-FR" altLang="fr-FR">
                <a:solidFill>
                  <a:schemeClr val="bg2"/>
                </a:solidFill>
                <a:latin typeface="Calibri" pitchFamily="34" charset="0"/>
              </a:rPr>
              <a:t> = 0.36 µm²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>
                <a:solidFill>
                  <a:schemeClr val="bg2"/>
                </a:solidFill>
                <a:latin typeface="Calibri" pitchFamily="34" charset="0"/>
              </a:rPr>
              <a:t>     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216900" y="1647825"/>
            <a:ext cx="85566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marL="263525" indent="-263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>
                <a:solidFill>
                  <a:schemeClr val="bg2"/>
                </a:solidFill>
                <a:latin typeface="Calibri" pitchFamily="34" charset="0"/>
              </a:rPr>
              <a:t>L</a:t>
            </a:r>
            <a:r>
              <a:rPr lang="fr-FR" altLang="fr-FR" baseline="-25000">
                <a:solidFill>
                  <a:schemeClr val="bg2"/>
                </a:solidFill>
                <a:latin typeface="Calibri" pitchFamily="34" charset="0"/>
              </a:rPr>
              <a:t>in</a:t>
            </a:r>
            <a:r>
              <a:rPr lang="fr-FR" altLang="fr-FR">
                <a:solidFill>
                  <a:schemeClr val="bg2"/>
                </a:solidFill>
                <a:latin typeface="Calibri" pitchFamily="34" charset="0"/>
              </a:rPr>
              <a:t>xW</a:t>
            </a:r>
            <a:r>
              <a:rPr lang="fr-FR" altLang="fr-FR" baseline="-25000">
                <a:solidFill>
                  <a:schemeClr val="bg2"/>
                </a:solidFill>
                <a:latin typeface="Calibri" pitchFamily="34" charset="0"/>
              </a:rPr>
              <a:t>in</a:t>
            </a:r>
            <a:r>
              <a:rPr lang="fr-FR" altLang="fr-FR">
                <a:solidFill>
                  <a:schemeClr val="bg2"/>
                </a:solidFill>
                <a:latin typeface="Calibri" pitchFamily="34" charset="0"/>
              </a:rPr>
              <a:t> = 0.72 µm²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>
                <a:solidFill>
                  <a:schemeClr val="bg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1438" y="692150"/>
            <a:ext cx="6624637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bg2"/>
                </a:solidFill>
                <a:latin typeface="Calibri" pitchFamily="34" charset="0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Calibri" pitchFamily="34" charset="0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bg2"/>
                </a:solidFill>
                <a:latin typeface="Calibri" pitchFamily="34" charset="0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Calibri" pitchFamily="34" charset="0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05000"/>
              </a:lnSpc>
            </a:pPr>
            <a:r>
              <a:rPr lang="en-GB" altLang="fr-FR" sz="1600" b="0" kern="0" dirty="0" smtClean="0"/>
              <a:t>Lab test results @ 30 °C </a:t>
            </a:r>
            <a:r>
              <a:rPr lang="en-GB" altLang="fr-FR" sz="1200" b="0" kern="0" dirty="0" smtClean="0"/>
              <a:t>(MIMOSA22-THRa1 &amp; 2, MIMOSA22-THRb)</a:t>
            </a:r>
            <a:r>
              <a:rPr lang="en-GB" altLang="fr-FR" sz="1400" b="0" kern="0" dirty="0" smtClean="0"/>
              <a:t> :</a:t>
            </a:r>
          </a:p>
          <a:p>
            <a:pPr lvl="1">
              <a:lnSpc>
                <a:spcPct val="105000"/>
              </a:lnSpc>
            </a:pPr>
            <a:r>
              <a:rPr lang="en-GB" altLang="fr-FR" sz="1400" b="0" kern="0" dirty="0" smtClean="0"/>
              <a:t>Diode optimisation</a:t>
            </a:r>
          </a:p>
          <a:p>
            <a:pPr lvl="2">
              <a:lnSpc>
                <a:spcPct val="105000"/>
              </a:lnSpc>
            </a:pPr>
            <a:r>
              <a:rPr lang="en-GB" altLang="fr-FR" sz="1200" b="0" kern="0" dirty="0" smtClean="0"/>
              <a:t>CCE  optimisation: surface diode of 8-11 µm² (22x33 µm²)</a:t>
            </a:r>
          </a:p>
          <a:p>
            <a:pPr lvl="1">
              <a:lnSpc>
                <a:spcPct val="105000"/>
              </a:lnSpc>
            </a:pPr>
            <a:r>
              <a:rPr lang="en-GB" altLang="fr-FR" sz="1400" b="0" kern="0" dirty="0" smtClean="0"/>
              <a:t>In-pixel amplification optimisation</a:t>
            </a:r>
          </a:p>
          <a:p>
            <a:pPr lvl="2">
              <a:lnSpc>
                <a:spcPct val="105000"/>
              </a:lnSpc>
            </a:pPr>
            <a:r>
              <a:rPr lang="en-GB" altLang="fr-FR" sz="1200" b="0" kern="0" dirty="0" smtClean="0"/>
              <a:t>Reduction of RTS noise by a factor of 10 to 100</a:t>
            </a:r>
          </a:p>
          <a:p>
            <a:pPr lvl="1">
              <a:lnSpc>
                <a:spcPct val="105000"/>
              </a:lnSpc>
            </a:pPr>
            <a:r>
              <a:rPr lang="en-GB" altLang="fr-FR" sz="1400" b="0" kern="0" dirty="0" smtClean="0"/>
              <a:t>MISTRAL RO Architecture: (single &amp; double raw RO)</a:t>
            </a:r>
          </a:p>
          <a:p>
            <a:pPr lvl="2">
              <a:lnSpc>
                <a:spcPct val="105000"/>
              </a:lnSpc>
            </a:pPr>
            <a:r>
              <a:rPr lang="en-GB" altLang="fr-FR" sz="1200" b="0" kern="0" dirty="0" smtClean="0"/>
              <a:t>2-row RO increases FPN by ~1 e</a:t>
            </a:r>
            <a:r>
              <a:rPr lang="en-GB" altLang="fr-FR" sz="1200" b="0" kern="0" baseline="30000" dirty="0" smtClean="0"/>
              <a:t>-</a:t>
            </a:r>
            <a:r>
              <a:rPr lang="en-GB" altLang="fr-FR" sz="1200" b="0" kern="0" dirty="0" smtClean="0"/>
              <a:t> ENC </a:t>
            </a:r>
            <a:r>
              <a:rPr lang="en-GB" altLang="fr-FR" sz="1200" b="0" kern="0" dirty="0" smtClean="0">
                <a:sym typeface="Wingdings" pitchFamily="2" charset="2"/>
              </a:rPr>
              <a:t> negligible impact on </a:t>
            </a:r>
            <a:r>
              <a:rPr lang="en-GB" altLang="fr-FR" sz="1200" b="0" kern="0" dirty="0" err="1" smtClean="0">
                <a:sym typeface="Wingdings" pitchFamily="2" charset="2"/>
              </a:rPr>
              <a:t>ENC</a:t>
            </a:r>
            <a:r>
              <a:rPr lang="en-GB" altLang="fr-FR" sz="1200" b="0" kern="0" baseline="-25000" dirty="0" err="1" smtClean="0">
                <a:sym typeface="Wingdings" pitchFamily="2" charset="2"/>
              </a:rPr>
              <a:t>total</a:t>
            </a:r>
            <a:endParaRPr lang="en-GB" altLang="fr-FR" sz="1200" b="0" kern="0" baseline="-25000" dirty="0" smtClean="0"/>
          </a:p>
          <a:p>
            <a:pPr lvl="2">
              <a:lnSpc>
                <a:spcPct val="105000"/>
              </a:lnSpc>
              <a:buFont typeface="Wingdings" pitchFamily="2" charset="2"/>
              <a:buNone/>
            </a:pPr>
            <a:r>
              <a:rPr lang="en-GB" altLang="fr-FR" sz="1200" b="0" kern="0" dirty="0" smtClean="0">
                <a:sym typeface="Wingdings" pitchFamily="2" charset="2"/>
              </a:rPr>
              <a:t> </a:t>
            </a:r>
            <a:r>
              <a:rPr lang="en-GB" altLang="fr-FR" b="1" kern="0" dirty="0" smtClean="0"/>
              <a:t>Design of the upstream of MISTRAL validated</a:t>
            </a:r>
            <a:r>
              <a:rPr lang="en-GB" altLang="fr-FR" sz="1200" b="0" kern="0" dirty="0" smtClean="0"/>
              <a:t> </a:t>
            </a:r>
          </a:p>
          <a:p>
            <a:pPr lvl="2">
              <a:lnSpc>
                <a:spcPct val="105000"/>
              </a:lnSpc>
            </a:pPr>
            <a:endParaRPr lang="en-GB" altLang="fr-FR" sz="1200" b="0" kern="0" dirty="0" smtClean="0"/>
          </a:p>
          <a:p>
            <a:pPr lvl="2">
              <a:lnSpc>
                <a:spcPct val="105000"/>
              </a:lnSpc>
            </a:pPr>
            <a:endParaRPr lang="en-GB" altLang="fr-FR" sz="1200" b="0" kern="0" dirty="0" smtClean="0"/>
          </a:p>
          <a:p>
            <a:pPr lvl="2">
              <a:lnSpc>
                <a:spcPct val="105000"/>
              </a:lnSpc>
            </a:pPr>
            <a:endParaRPr lang="en-GB" altLang="fr-FR" sz="1200" b="0" kern="0" dirty="0" smtClean="0"/>
          </a:p>
          <a:p>
            <a:pPr lvl="2">
              <a:lnSpc>
                <a:spcPct val="105000"/>
              </a:lnSpc>
            </a:pPr>
            <a:endParaRPr lang="en-GB" altLang="fr-FR" sz="1200" b="0" kern="0" dirty="0" smtClean="0"/>
          </a:p>
          <a:p>
            <a:pPr lvl="2">
              <a:lnSpc>
                <a:spcPct val="105000"/>
              </a:lnSpc>
            </a:pPr>
            <a:endParaRPr lang="en-GB" altLang="fr-FR" sz="1200" b="0" kern="0" dirty="0" smtClean="0"/>
          </a:p>
          <a:p>
            <a:pPr lvl="2">
              <a:lnSpc>
                <a:spcPct val="105000"/>
              </a:lnSpc>
            </a:pPr>
            <a:endParaRPr lang="en-GB" altLang="fr-FR" sz="1200" b="0" kern="0" dirty="0" smtClean="0"/>
          </a:p>
          <a:p>
            <a:pPr lvl="2">
              <a:lnSpc>
                <a:spcPct val="105000"/>
              </a:lnSpc>
            </a:pPr>
            <a:endParaRPr lang="en-GB" altLang="fr-FR" sz="1200" b="0" kern="0" dirty="0" smtClean="0"/>
          </a:p>
          <a:p>
            <a:pPr lvl="2">
              <a:lnSpc>
                <a:spcPct val="105000"/>
              </a:lnSpc>
            </a:pPr>
            <a:endParaRPr lang="en-GB" altLang="fr-FR" sz="1200" b="0" kern="0" dirty="0" smtClean="0"/>
          </a:p>
          <a:p>
            <a:pPr lvl="2">
              <a:lnSpc>
                <a:spcPct val="105000"/>
              </a:lnSpc>
            </a:pPr>
            <a:endParaRPr lang="en-GB" altLang="fr-FR" sz="1200" b="0" kern="0" dirty="0" smtClean="0"/>
          </a:p>
          <a:p>
            <a:pPr lvl="4">
              <a:lnSpc>
                <a:spcPct val="105000"/>
              </a:lnSpc>
            </a:pPr>
            <a:endParaRPr lang="en-GB" altLang="fr-FR" sz="800" b="0" kern="0" dirty="0" smtClean="0"/>
          </a:p>
          <a:p>
            <a:pPr>
              <a:lnSpc>
                <a:spcPct val="105000"/>
              </a:lnSpc>
            </a:pPr>
            <a:r>
              <a:rPr lang="en-GB" altLang="fr-FR" sz="1600" b="0" kern="0" dirty="0" smtClean="0"/>
              <a:t>Beam test results (DESY): </a:t>
            </a:r>
          </a:p>
          <a:p>
            <a:pPr lvl="1">
              <a:lnSpc>
                <a:spcPct val="105000"/>
              </a:lnSpc>
            </a:pPr>
            <a:r>
              <a:rPr lang="en-GB" altLang="fr-FR" sz="1400" b="0" kern="0" dirty="0" smtClean="0"/>
              <a:t>SNR for MIMOSA-22THRa close to MIMOSA 34 result</a:t>
            </a:r>
          </a:p>
          <a:p>
            <a:pPr lvl="2">
              <a:lnSpc>
                <a:spcPct val="105000"/>
              </a:lnSpc>
            </a:pPr>
            <a:r>
              <a:rPr lang="en-GB" altLang="fr-FR" sz="1200" b="0" kern="0" dirty="0" smtClean="0"/>
              <a:t>8 μm² diode features nearly 20 % higher SNR (MPV)</a:t>
            </a:r>
          </a:p>
          <a:p>
            <a:pPr lvl="1">
              <a:lnSpc>
                <a:spcPct val="105000"/>
              </a:lnSpc>
            </a:pPr>
            <a:r>
              <a:rPr lang="en-GB" altLang="fr-FR" sz="1400" b="0" kern="0" dirty="0" smtClean="0"/>
              <a:t>Detection efficiency ≥ 99.8% while Fake hit rate ≤ O(10</a:t>
            </a:r>
            <a:r>
              <a:rPr lang="en-GB" altLang="fr-FR" sz="1400" b="0" kern="0" baseline="30000" dirty="0" smtClean="0"/>
              <a:t>−5</a:t>
            </a:r>
            <a:r>
              <a:rPr lang="en-GB" altLang="fr-FR" sz="1400" b="0" kern="0" dirty="0" smtClean="0"/>
              <a:t>)</a:t>
            </a:r>
          </a:p>
          <a:p>
            <a:pPr lvl="1">
              <a:lnSpc>
                <a:spcPct val="105000"/>
              </a:lnSpc>
            </a:pPr>
            <a:r>
              <a:rPr lang="en-GB" altLang="fr-FR" sz="1400" b="0" kern="0" dirty="0" smtClean="0"/>
              <a:t>22×33 μm</a:t>
            </a:r>
            <a:r>
              <a:rPr lang="en-GB" altLang="fr-FR" sz="1200" b="0" kern="0" dirty="0" smtClean="0"/>
              <a:t>² </a:t>
            </a:r>
            <a:r>
              <a:rPr lang="en-GB" altLang="fr-FR" sz="1400" b="0" kern="0" dirty="0" smtClean="0"/>
              <a:t>binary pixel resolution: ~5 µm as expected from former studies</a:t>
            </a:r>
          </a:p>
          <a:p>
            <a:pPr lvl="1">
              <a:lnSpc>
                <a:spcPct val="105000"/>
              </a:lnSpc>
            </a:pPr>
            <a:r>
              <a:rPr lang="en-GB" altLang="fr-FR" sz="1400" b="0" kern="0" dirty="0" smtClean="0"/>
              <a:t>Final ionisation radiation tolerance assessment under way</a:t>
            </a:r>
            <a:endParaRPr lang="en-GB" altLang="fr-FR" sz="1400" b="0" kern="0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959225" y="3824288"/>
            <a:ext cx="2241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3525" indent="-263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altLang="fr-FR" sz="1200">
                <a:solidFill>
                  <a:srgbClr val="FF0000"/>
                </a:solidFill>
                <a:latin typeface="Calibri" pitchFamily="34" charset="0"/>
              </a:rPr>
              <a:t>Pixel not corrected for RTS noise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933950" y="4132263"/>
            <a:ext cx="7286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3525" indent="-263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>
                <a:solidFill>
                  <a:schemeClr val="bg2"/>
                </a:solidFill>
                <a:latin typeface="Calibri" pitchFamily="34" charset="0"/>
              </a:rPr>
              <a:t>ENC ~ 17 e</a:t>
            </a:r>
            <a:r>
              <a:rPr lang="fr-FR" altLang="fr-FR" baseline="30000">
                <a:solidFill>
                  <a:schemeClr val="bg2"/>
                </a:solidFill>
                <a:latin typeface="Calibri" pitchFamily="34" charset="0"/>
              </a:rPr>
              <a:t>-</a:t>
            </a:r>
            <a:r>
              <a:rPr lang="fr-FR" altLang="fr-FR">
                <a:solidFill>
                  <a:schemeClr val="bg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212013" y="4132263"/>
            <a:ext cx="671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3525" indent="-263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>
                <a:solidFill>
                  <a:schemeClr val="bg2"/>
                </a:solidFill>
                <a:latin typeface="Calibri" pitchFamily="34" charset="0"/>
              </a:rPr>
              <a:t>ENC ~ 4 e</a:t>
            </a:r>
            <a:r>
              <a:rPr lang="fr-FR" altLang="fr-FR" baseline="30000">
                <a:solidFill>
                  <a:schemeClr val="bg2"/>
                </a:solidFill>
                <a:latin typeface="Calibri" pitchFamily="34" charset="0"/>
              </a:rPr>
              <a:t>-</a:t>
            </a:r>
            <a:r>
              <a:rPr lang="fr-FR" altLang="fr-FR">
                <a:solidFill>
                  <a:schemeClr val="bg2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0" name="Picture 26" descr="Mi22thr_B_HR18_30C_transfert_func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81300"/>
            <a:ext cx="2846388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68313"/>
          </a:xfrm>
        </p:spPr>
        <p:txBody>
          <a:bodyPr/>
          <a:lstStyle/>
          <a:p>
            <a:r>
              <a:rPr lang="en-GB" altLang="fr-FR"/>
              <a:t>Upstream of ASTRAL sensor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1438" y="750887"/>
            <a:ext cx="896461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180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7207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bg2"/>
                </a:solidFill>
                <a:latin typeface="Calibri" pitchFamily="34" charset="0"/>
              </a:defRPr>
            </a:lvl2pPr>
            <a:lvl3pPr marL="10810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Calibri" pitchFamily="34" charset="0"/>
              </a:defRPr>
            </a:lvl3pPr>
            <a:lvl4pPr marL="152400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bg2"/>
                </a:solidFill>
                <a:latin typeface="Calibri" pitchFamily="34" charset="0"/>
              </a:defRPr>
            </a:lvl4pPr>
            <a:lvl5pPr marL="19716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Calibri" pitchFamily="34" charset="0"/>
              </a:defRPr>
            </a:lvl5pPr>
            <a:lvl6pPr marL="24288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6pPr>
            <a:lvl7pPr marL="28860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7pPr>
            <a:lvl8pPr marL="33432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8pPr>
            <a:lvl9pPr marL="3800475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altLang="fr-FR" sz="1600" b="0" kern="0" dirty="0" smtClean="0"/>
              <a:t>Thanks to the quadruple-well technology, discriminator integrated inside each pixel</a:t>
            </a:r>
          </a:p>
          <a:p>
            <a:pPr lvl="1"/>
            <a:r>
              <a:rPr lang="en-GB" altLang="fr-FR" sz="1400" b="0" kern="0" dirty="0" smtClean="0"/>
              <a:t>Analogue buffer driving the long distance column line is no longer needed</a:t>
            </a:r>
          </a:p>
          <a:p>
            <a:pPr lvl="2"/>
            <a:r>
              <a:rPr lang="en-GB" altLang="fr-FR" sz="1200" b="0" kern="0" dirty="0" smtClean="0"/>
              <a:t>Static current consumption reduced from ~120 µA up to ~14 µA per pixel </a:t>
            </a:r>
          </a:p>
          <a:p>
            <a:pPr lvl="1"/>
            <a:r>
              <a:rPr lang="en-GB" altLang="fr-FR" sz="1400" b="0" kern="0" dirty="0" smtClean="0"/>
              <a:t> Readout time per row can be halved down to 100 ns (still with 2 rows at once) due to small local </a:t>
            </a:r>
            <a:r>
              <a:rPr lang="en-GB" altLang="fr-FR" sz="1400" b="0" kern="0" dirty="0" err="1" smtClean="0"/>
              <a:t>parasitics</a:t>
            </a:r>
            <a:r>
              <a:rPr lang="en-GB" altLang="fr-FR" sz="1400" b="0" kern="0" dirty="0" smtClean="0"/>
              <a:t> </a:t>
            </a:r>
          </a:p>
          <a:p>
            <a:r>
              <a:rPr lang="en-GB" altLang="fr-FR" sz="1600" b="0" kern="0" dirty="0" smtClean="0"/>
              <a:t>Sensing node &amp; in-pixel pre-amplification as in MISTRAL sensors</a:t>
            </a:r>
          </a:p>
          <a:p>
            <a:r>
              <a:rPr lang="en-GB" altLang="fr-FR" sz="1600" b="0" kern="0" dirty="0" smtClean="0"/>
              <a:t>In-pixel discrimination</a:t>
            </a:r>
          </a:p>
          <a:p>
            <a:pPr lvl="1"/>
            <a:r>
              <a:rPr lang="en-GB" altLang="fr-FR" sz="1400" b="0" kern="0" dirty="0" smtClean="0"/>
              <a:t>Topology selected among 3 topologies implemented in the 1st prototype AROM-0</a:t>
            </a:r>
          </a:p>
          <a:p>
            <a:pPr lvl="1"/>
            <a:r>
              <a:rPr lang="en-GB" altLang="fr-FR" sz="1400" b="0" kern="0" dirty="0" smtClean="0">
                <a:sym typeface="Wingdings" pitchFamily="2" charset="2"/>
              </a:rPr>
              <a:t>Several optimisations on the 2 most promising topologies in AROM-1</a:t>
            </a:r>
          </a:p>
          <a:p>
            <a:pPr lvl="1"/>
            <a:r>
              <a:rPr lang="en-GB" altLang="fr-FR" sz="1400" b="0" kern="0" dirty="0" smtClean="0">
                <a:sym typeface="Wingdings" pitchFamily="2" charset="2"/>
              </a:rPr>
              <a:t>One third of final sensor (FSBB_A0 ) coming back this week from dicing/thinning</a:t>
            </a:r>
          </a:p>
          <a:p>
            <a:pPr lvl="1"/>
            <a:endParaRPr lang="en-GB" altLang="fr-FR" sz="1400" b="0" kern="0" dirty="0" smtClean="0">
              <a:sym typeface="Wingdings" pitchFamily="2" charset="2"/>
            </a:endParaRPr>
          </a:p>
          <a:p>
            <a:pPr lvl="1"/>
            <a:endParaRPr lang="en-GB" altLang="fr-FR" sz="1400" b="0" kern="0" dirty="0" smtClean="0">
              <a:sym typeface="Wingdings" pitchFamily="2" charset="2"/>
            </a:endParaRPr>
          </a:p>
          <a:p>
            <a:pPr lvl="1"/>
            <a:endParaRPr lang="en-GB" altLang="fr-FR" sz="1400" b="0" kern="0" dirty="0" smtClean="0">
              <a:sym typeface="Wingdings" pitchFamily="2" charset="2"/>
            </a:endParaRPr>
          </a:p>
          <a:p>
            <a:pPr lvl="1"/>
            <a:endParaRPr lang="en-GB" altLang="fr-FR" sz="1400" b="0" kern="0" dirty="0" smtClean="0">
              <a:sym typeface="Wingdings" pitchFamily="2" charset="2"/>
            </a:endParaRPr>
          </a:p>
          <a:p>
            <a:pPr lvl="1"/>
            <a:endParaRPr lang="en-GB" altLang="fr-FR" sz="1400" b="0" kern="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GB" altLang="fr-FR" sz="1600" b="0" kern="0" dirty="0">
              <a:sym typeface="Wingdings" pitchFamily="2" charset="2"/>
            </a:endParaRPr>
          </a:p>
        </p:txBody>
      </p:sp>
      <p:grpSp>
        <p:nvGrpSpPr>
          <p:cNvPr id="19" name="Group 89"/>
          <p:cNvGrpSpPr>
            <a:grpSpLocks/>
          </p:cNvGrpSpPr>
          <p:nvPr/>
        </p:nvGrpSpPr>
        <p:grpSpPr bwMode="auto">
          <a:xfrm>
            <a:off x="7766883" y="3193812"/>
            <a:ext cx="832793" cy="1157387"/>
            <a:chOff x="4447" y="2061"/>
            <a:chExt cx="317" cy="462"/>
          </a:xfrm>
        </p:grpSpPr>
        <p:sp>
          <p:nvSpPr>
            <p:cNvPr id="20" name="Text Box 82"/>
            <p:cNvSpPr txBox="1">
              <a:spLocks noChangeArrowheads="1"/>
            </p:cNvSpPr>
            <p:nvPr/>
          </p:nvSpPr>
          <p:spPr bwMode="auto">
            <a:xfrm>
              <a:off x="4460" y="2061"/>
              <a:ext cx="277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200" dirty="0"/>
                <a:t>AROM-0</a:t>
              </a:r>
            </a:p>
          </p:txBody>
        </p:sp>
        <p:pic>
          <p:nvPicPr>
            <p:cNvPr id="21" name="Picture 85" descr="IPHC18032013_Page_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7" y="2187"/>
              <a:ext cx="317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88"/>
          <p:cNvGrpSpPr>
            <a:grpSpLocks/>
          </p:cNvGrpSpPr>
          <p:nvPr/>
        </p:nvGrpSpPr>
        <p:grpSpPr bwMode="auto">
          <a:xfrm>
            <a:off x="7591117" y="4624089"/>
            <a:ext cx="1249362" cy="1465262"/>
            <a:chOff x="5080" y="1919"/>
            <a:chExt cx="651" cy="762"/>
          </a:xfrm>
        </p:grpSpPr>
        <p:sp>
          <p:nvSpPr>
            <p:cNvPr id="23" name="Text Box 83"/>
            <p:cNvSpPr txBox="1">
              <a:spLocks noChangeArrowheads="1"/>
            </p:cNvSpPr>
            <p:nvPr/>
          </p:nvSpPr>
          <p:spPr bwMode="auto">
            <a:xfrm>
              <a:off x="5195" y="1919"/>
              <a:ext cx="37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200" dirty="0"/>
                <a:t>AROM-1</a:t>
              </a:r>
            </a:p>
          </p:txBody>
        </p:sp>
        <p:pic>
          <p:nvPicPr>
            <p:cNvPr id="24" name="Picture 84" descr="AROM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" y="2047"/>
              <a:ext cx="507" cy="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6" descr="AROM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" y="2092"/>
              <a:ext cx="507" cy="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7" descr="AROM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" y="2137"/>
              <a:ext cx="507" cy="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Imag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1" t="8130" r="30450" b="7735"/>
          <a:stretch>
            <a:fillRect/>
          </a:stretch>
        </p:blipFill>
        <p:spPr bwMode="auto">
          <a:xfrm>
            <a:off x="467544" y="3681028"/>
            <a:ext cx="123031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4062" r="28383" b="4002"/>
          <a:stretch>
            <a:fillRect/>
          </a:stretch>
        </p:blipFill>
        <p:spPr bwMode="auto">
          <a:xfrm>
            <a:off x="1967909" y="3681028"/>
            <a:ext cx="1250053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ZoneTexte 20"/>
          <p:cNvSpPr txBox="1">
            <a:spLocks noChangeArrowheads="1"/>
          </p:cNvSpPr>
          <p:nvPr/>
        </p:nvSpPr>
        <p:spPr bwMode="auto">
          <a:xfrm>
            <a:off x="2092875" y="3140967"/>
            <a:ext cx="1008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fr-FR" sz="1200" dirty="0" smtClean="0">
                <a:solidFill>
                  <a:schemeClr val="bg2"/>
                </a:solidFill>
                <a:latin typeface="Calibri" pitchFamily="34" charset="0"/>
              </a:rPr>
              <a:t>AROM-1b</a:t>
            </a:r>
          </a:p>
          <a:p>
            <a:pPr algn="ctr">
              <a:buClrTx/>
              <a:buSzTx/>
              <a:buFontTx/>
              <a:buNone/>
            </a:pPr>
            <a:r>
              <a:rPr lang="en-US" altLang="fr-FR" sz="1200" dirty="0" smtClean="0">
                <a:solidFill>
                  <a:schemeClr val="bg2"/>
                </a:solidFill>
                <a:latin typeface="Calibri" pitchFamily="34" charset="0"/>
              </a:rPr>
              <a:t>2x2 pixels</a:t>
            </a:r>
            <a:endParaRPr lang="en-US" altLang="fr-FR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42" name="ZoneTexte 20"/>
          <p:cNvSpPr txBox="1">
            <a:spLocks noChangeArrowheads="1"/>
          </p:cNvSpPr>
          <p:nvPr/>
        </p:nvSpPr>
        <p:spPr bwMode="auto">
          <a:xfrm>
            <a:off x="578644" y="3140967"/>
            <a:ext cx="1008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fr-FR" sz="1200" dirty="0" smtClean="0">
                <a:solidFill>
                  <a:schemeClr val="bg2"/>
                </a:solidFill>
                <a:latin typeface="Calibri" pitchFamily="34" charset="0"/>
              </a:rPr>
              <a:t>AROM-1a</a:t>
            </a:r>
          </a:p>
          <a:p>
            <a:pPr algn="ctr">
              <a:buClrTx/>
              <a:buSzTx/>
              <a:buFontTx/>
              <a:buNone/>
            </a:pPr>
            <a:r>
              <a:rPr lang="en-US" altLang="fr-FR" sz="1200" dirty="0" smtClean="0">
                <a:solidFill>
                  <a:schemeClr val="bg2"/>
                </a:solidFill>
                <a:latin typeface="Calibri" pitchFamily="34" charset="0"/>
              </a:rPr>
              <a:t>2x2 pixels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43508" y="5589240"/>
            <a:ext cx="17150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r-FR" sz="1100" b="0" dirty="0"/>
              <a:t>Horizontal </a:t>
            </a:r>
            <a:r>
              <a:rPr lang="en-US" altLang="fr-FR" sz="1100" b="0" dirty="0" smtClean="0"/>
              <a:t>controls shared </a:t>
            </a:r>
            <a:r>
              <a:rPr lang="en-US" altLang="fr-FR" sz="1100" b="0" dirty="0"/>
              <a:t>between 2 rows</a:t>
            </a:r>
          </a:p>
          <a:p>
            <a:endParaRPr lang="en-GB" sz="1100" dirty="0"/>
          </a:p>
        </p:txBody>
      </p:sp>
      <p:sp>
        <p:nvSpPr>
          <p:cNvPr id="44" name="ZoneTexte 43"/>
          <p:cNvSpPr txBox="1"/>
          <p:nvPr/>
        </p:nvSpPr>
        <p:spPr>
          <a:xfrm>
            <a:off x="1967909" y="5590981"/>
            <a:ext cx="1763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r-FR" sz="1100" b="0" dirty="0"/>
              <a:t>Horizontal </a:t>
            </a:r>
            <a:r>
              <a:rPr lang="en-US" altLang="fr-FR" sz="1100" b="0" dirty="0" smtClean="0"/>
              <a:t>controls </a:t>
            </a:r>
          </a:p>
          <a:p>
            <a:r>
              <a:rPr lang="en-US" altLang="fr-FR" sz="1100" b="0" dirty="0" smtClean="0"/>
              <a:t>in each row</a:t>
            </a:r>
            <a:endParaRPr lang="en-US" altLang="fr-FR" sz="1100" b="0" dirty="0"/>
          </a:p>
          <a:p>
            <a:endParaRPr lang="en-GB" sz="11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t="4352" r="3896" b="7870"/>
          <a:stretch/>
        </p:blipFill>
        <p:spPr>
          <a:xfrm>
            <a:off x="4752020" y="3710403"/>
            <a:ext cx="1381703" cy="2598917"/>
          </a:xfrm>
          <a:prstGeom prst="rect">
            <a:avLst/>
          </a:prstGeom>
        </p:spPr>
      </p:pic>
      <p:sp>
        <p:nvSpPr>
          <p:cNvPr id="27" name="ZoneTexte 20"/>
          <p:cNvSpPr txBox="1">
            <a:spLocks noChangeArrowheads="1"/>
          </p:cNvSpPr>
          <p:nvPr/>
        </p:nvSpPr>
        <p:spPr bwMode="auto">
          <a:xfrm>
            <a:off x="4553744" y="3193812"/>
            <a:ext cx="16744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fr-FR" sz="1200" dirty="0" smtClean="0">
                <a:solidFill>
                  <a:schemeClr val="bg2"/>
                </a:solidFill>
                <a:latin typeface="Calibri" pitchFamily="34" charset="0"/>
              </a:rPr>
              <a:t>FSBB_A0</a:t>
            </a:r>
          </a:p>
          <a:p>
            <a:pPr algn="ctr">
              <a:buClrTx/>
              <a:buSzTx/>
              <a:buFontTx/>
              <a:buNone/>
            </a:pPr>
            <a:r>
              <a:rPr lang="en-US" altLang="fr-FR" sz="1200" dirty="0" smtClean="0">
                <a:solidFill>
                  <a:schemeClr val="bg2"/>
                </a:solidFill>
                <a:latin typeface="Calibri" pitchFamily="34" charset="0"/>
              </a:rPr>
              <a:t>1/3 of final sensor</a:t>
            </a:r>
            <a:endParaRPr lang="en-US" altLang="fr-FR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4" name="Line 555"/>
          <p:cNvSpPr>
            <a:spLocks noChangeShapeType="1"/>
          </p:cNvSpPr>
          <p:nvPr/>
        </p:nvSpPr>
        <p:spPr bwMode="auto">
          <a:xfrm>
            <a:off x="4669886" y="3710403"/>
            <a:ext cx="0" cy="25989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 Box 556"/>
          <p:cNvSpPr txBox="1">
            <a:spLocks noChangeArrowheads="1"/>
          </p:cNvSpPr>
          <p:nvPr/>
        </p:nvSpPr>
        <p:spPr bwMode="auto">
          <a:xfrm rot="10800000">
            <a:off x="4572001" y="4690437"/>
            <a:ext cx="153888" cy="3595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marL="263525" indent="-263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1000" dirty="0" smtClean="0">
                <a:solidFill>
                  <a:schemeClr val="bg2"/>
                </a:solidFill>
                <a:latin typeface="Calibri" pitchFamily="34" charset="0"/>
              </a:rPr>
              <a:t>1.6 cm</a:t>
            </a:r>
            <a:endParaRPr lang="fr-FR" altLang="fr-FR" sz="10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6" name="Line 555"/>
          <p:cNvSpPr>
            <a:spLocks noChangeShapeType="1"/>
          </p:cNvSpPr>
          <p:nvPr/>
        </p:nvSpPr>
        <p:spPr bwMode="auto">
          <a:xfrm flipH="1">
            <a:off x="4752019" y="6381328"/>
            <a:ext cx="13817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Text Box 556"/>
          <p:cNvSpPr txBox="1">
            <a:spLocks noChangeArrowheads="1"/>
          </p:cNvSpPr>
          <p:nvPr/>
        </p:nvSpPr>
        <p:spPr bwMode="auto">
          <a:xfrm>
            <a:off x="5256076" y="6309320"/>
            <a:ext cx="355456" cy="15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>
            <a:spAutoFit/>
          </a:bodyPr>
          <a:lstStyle>
            <a:lvl1pPr marL="263525" indent="-263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1000" dirty="0" smtClean="0">
                <a:solidFill>
                  <a:schemeClr val="bg2"/>
                </a:solidFill>
                <a:latin typeface="Calibri" pitchFamily="34" charset="0"/>
              </a:rPr>
              <a:t>0.9 cm</a:t>
            </a:r>
            <a:endParaRPr lang="fr-FR" altLang="fr-FR" sz="100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92743" y="3392997"/>
            <a:ext cx="8208962" cy="3109706"/>
          </a:xfrm>
          <a:prstGeom prst="roundRect">
            <a:avLst>
              <a:gd name="adj" fmla="val 1105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8" name="Rectangle 7"/>
          <p:cNvSpPr/>
          <p:nvPr/>
        </p:nvSpPr>
        <p:spPr>
          <a:xfrm>
            <a:off x="4742493" y="3609020"/>
            <a:ext cx="3600450" cy="2313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9" name="Rectangle 8"/>
          <p:cNvSpPr/>
          <p:nvPr/>
        </p:nvSpPr>
        <p:spPr>
          <a:xfrm>
            <a:off x="729293" y="3595657"/>
            <a:ext cx="3600450" cy="2808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10" name="Rectangle à coins arrondis 9"/>
          <p:cNvSpPr/>
          <p:nvPr/>
        </p:nvSpPr>
        <p:spPr>
          <a:xfrm>
            <a:off x="392743" y="730251"/>
            <a:ext cx="8208962" cy="2410717"/>
          </a:xfrm>
          <a:prstGeom prst="roundRect">
            <a:avLst>
              <a:gd name="adj" fmla="val 1249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>
          <a:xfrm>
            <a:off x="729293" y="944724"/>
            <a:ext cx="3600450" cy="21002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graphicFrame>
        <p:nvGraphicFramePr>
          <p:cNvPr id="1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324726"/>
              </p:ext>
            </p:extLst>
          </p:nvPr>
        </p:nvGraphicFramePr>
        <p:xfrm>
          <a:off x="745168" y="1173324"/>
          <a:ext cx="360045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Visio" r:id="rId3" imgW="9530922" imgH="3961384" progId="Visio.Drawing.11">
                  <p:embed/>
                </p:oleObj>
              </mc:Choice>
              <mc:Fallback>
                <p:oleObj name="Visio" r:id="rId3" imgW="9530922" imgH="39613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68" y="1173324"/>
                        <a:ext cx="3600450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449059"/>
              </p:ext>
            </p:extLst>
          </p:nvPr>
        </p:nvGraphicFramePr>
        <p:xfrm>
          <a:off x="745168" y="3848069"/>
          <a:ext cx="3584575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Visio" r:id="rId5" imgW="9876846" imgH="3964940" progId="Visio.Drawing.11">
                  <p:embed/>
                </p:oleObj>
              </mc:Choice>
              <mc:Fallback>
                <p:oleObj name="Visio" r:id="rId5" imgW="9876846" imgH="39649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68" y="3848069"/>
                        <a:ext cx="3584575" cy="143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742493" y="944724"/>
            <a:ext cx="3600450" cy="21002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graphicFrame>
        <p:nvGraphicFramePr>
          <p:cNvPr id="1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228292"/>
              </p:ext>
            </p:extLst>
          </p:nvPr>
        </p:nvGraphicFramePr>
        <p:xfrm>
          <a:off x="4725030" y="1159036"/>
          <a:ext cx="3586163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Visio" r:id="rId7" imgW="9419563" imgH="3976052" progId="Visio.Drawing.11">
                  <p:embed/>
                </p:oleObj>
              </mc:Choice>
              <mc:Fallback>
                <p:oleObj name="Visio" r:id="rId7" imgW="9419563" imgH="39760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030" y="1159036"/>
                        <a:ext cx="3586163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482018" y="692696"/>
            <a:ext cx="2082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GB" altLang="en-US" sz="1200" b="0" u="sng" dirty="0">
                <a:latin typeface="Calibri" pitchFamily="34" charset="0"/>
              </a:rPr>
              <a:t>AROM-0 submission Feb. 2013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89630" y="2613186"/>
            <a:ext cx="3184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 typeface="Arial" charset="0"/>
              <a:buChar char="•"/>
            </a:pPr>
            <a:r>
              <a:rPr lang="en-GB" altLang="en-US" sz="1200" b="0">
                <a:latin typeface="Calibri" pitchFamily="34" charset="0"/>
              </a:rPr>
              <a:t>32 x32 pixels (22x33 µm²)	Single row readout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880605" y="2636912"/>
            <a:ext cx="3262313" cy="639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171450" indent="-1714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1200" b="0" dirty="0">
                <a:solidFill>
                  <a:schemeClr val="tx1"/>
                </a:solidFill>
              </a:rPr>
              <a:t>32 x32 pixels (22x33 µm²)	Single row readout</a:t>
            </a:r>
          </a:p>
          <a:p>
            <a:pPr marL="171450" indent="-1714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1200" b="0" dirty="0">
                <a:solidFill>
                  <a:schemeClr val="tx1"/>
                </a:solidFill>
              </a:rPr>
              <a:t>16 x16 pixels (22x33 µm²)	Double row readout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altLang="en-US" sz="1200" b="0" dirty="0">
              <a:solidFill>
                <a:schemeClr val="tx1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027868" y="957424"/>
            <a:ext cx="933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GB" altLang="en-US" sz="1200" u="sng">
                <a:latin typeface="Calibri" pitchFamily="34" charset="0"/>
              </a:rPr>
              <a:t>Version 1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075993" y="957424"/>
            <a:ext cx="933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GB" altLang="en-US" sz="1200" u="sng">
                <a:latin typeface="Calibri" pitchFamily="34" charset="0"/>
              </a:rPr>
              <a:t>Version 2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29293" y="5253007"/>
            <a:ext cx="3600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628650" indent="-1714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 typeface="Arial" charset="0"/>
              <a:buChar char="•"/>
            </a:pPr>
            <a:r>
              <a:rPr lang="en-GB" altLang="en-US" sz="1200" b="0" dirty="0">
                <a:latin typeface="Calibri" pitchFamily="34" charset="0"/>
              </a:rPr>
              <a:t>64 x64 pixels   Double row readout</a:t>
            </a:r>
          </a:p>
          <a:p>
            <a:pPr lvl="1">
              <a:buClrTx/>
              <a:buSzTx/>
              <a:buFont typeface="Arial" charset="0"/>
              <a:buChar char="•"/>
            </a:pPr>
            <a:r>
              <a:rPr lang="en-GB" altLang="en-US" sz="1200" b="0" dirty="0" smtClean="0">
                <a:latin typeface="Calibri" pitchFamily="34" charset="0"/>
              </a:rPr>
              <a:t>e: </a:t>
            </a:r>
            <a:r>
              <a:rPr lang="en-GB" altLang="en-US" sz="1200" b="0" dirty="0">
                <a:latin typeface="Calibri" pitchFamily="34" charset="0"/>
              </a:rPr>
              <a:t>22x33 µm²</a:t>
            </a:r>
          </a:p>
          <a:p>
            <a:pPr lvl="1">
              <a:buClrTx/>
              <a:buSzTx/>
              <a:buFont typeface="Arial" charset="0"/>
              <a:buChar char="•"/>
            </a:pPr>
            <a:r>
              <a:rPr lang="en-GB" altLang="en-US" sz="1200" b="0" dirty="0">
                <a:latin typeface="Calibri" pitchFamily="34" charset="0"/>
              </a:rPr>
              <a:t>f</a:t>
            </a:r>
            <a:r>
              <a:rPr lang="en-GB" altLang="en-US" sz="1200" b="0" dirty="0" smtClean="0">
                <a:latin typeface="Calibri" pitchFamily="34" charset="0"/>
              </a:rPr>
              <a:t>: </a:t>
            </a:r>
            <a:r>
              <a:rPr lang="en-GB" altLang="en-US" sz="1200" b="0" dirty="0">
                <a:latin typeface="Calibri" pitchFamily="34" charset="0"/>
              </a:rPr>
              <a:t>27x27 µm²</a:t>
            </a:r>
          </a:p>
          <a:p>
            <a:pPr>
              <a:buClrTx/>
              <a:buSzTx/>
              <a:buFont typeface="Arial" charset="0"/>
              <a:buChar char="•"/>
            </a:pPr>
            <a:r>
              <a:rPr lang="en-GB" altLang="en-US" sz="1200" b="0" dirty="0">
                <a:latin typeface="Calibri" pitchFamily="34" charset="0"/>
              </a:rPr>
              <a:t>Noise and power consumption optimized</a:t>
            </a:r>
          </a:p>
          <a:p>
            <a:pPr>
              <a:buClrTx/>
              <a:buSzTx/>
              <a:buFont typeface="Arial" charset="0"/>
              <a:buChar char="•"/>
            </a:pPr>
            <a:r>
              <a:rPr lang="en-GB" altLang="en-US" sz="1200" b="0" dirty="0">
                <a:latin typeface="Calibri" pitchFamily="34" charset="0"/>
              </a:rPr>
              <a:t>Slightly different timing </a:t>
            </a:r>
            <a:r>
              <a:rPr lang="en-GB" altLang="en-US" sz="1200" b="0" dirty="0" smtClean="0">
                <a:latin typeface="Calibri" pitchFamily="34" charset="0"/>
              </a:rPr>
              <a:t>configuration</a:t>
            </a:r>
          </a:p>
          <a:p>
            <a:pPr>
              <a:buClrTx/>
              <a:buSzTx/>
              <a:buFont typeface="Arial" charset="0"/>
              <a:buChar char="•"/>
            </a:pPr>
            <a:r>
              <a:rPr lang="en-GB" altLang="en-US" sz="1200" b="0" dirty="0" smtClean="0">
                <a:solidFill>
                  <a:srgbClr val="FF0000"/>
                </a:solidFill>
                <a:latin typeface="Calibri" pitchFamily="34" charset="0"/>
              </a:rPr>
              <a:t>Tests in progress</a:t>
            </a:r>
            <a:endParaRPr lang="en-GB" altLang="en-US" sz="1200" b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359530" y="3595657"/>
            <a:ext cx="22922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GB" altLang="en-US" sz="1200" b="0" u="sng" dirty="0" smtClean="0">
                <a:latin typeface="Calibri" pitchFamily="34" charset="0"/>
              </a:rPr>
              <a:t>AROM-1e/f </a:t>
            </a:r>
            <a:r>
              <a:rPr lang="en-GB" altLang="en-US" sz="1200" b="0" u="sng" dirty="0">
                <a:latin typeface="Calibri" pitchFamily="34" charset="0"/>
              </a:rPr>
              <a:t>submission Nov. 2013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279068" y="3609020"/>
            <a:ext cx="24690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GB" altLang="en-US" sz="1200" b="0" u="sng" dirty="0" smtClean="0">
                <a:latin typeface="Calibri" pitchFamily="34" charset="0"/>
              </a:rPr>
              <a:t>AROM-1a/b/c </a:t>
            </a:r>
            <a:r>
              <a:rPr lang="en-GB" altLang="en-US" sz="1200" b="0" u="sng" dirty="0">
                <a:latin typeface="Calibri" pitchFamily="34" charset="0"/>
              </a:rPr>
              <a:t>submission Aug. 2013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742493" y="4021770"/>
            <a:ext cx="36004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628650" indent="-1714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ClrTx/>
              <a:buSzTx/>
              <a:buFont typeface="Arial" charset="0"/>
              <a:buChar char="•"/>
            </a:pPr>
            <a:r>
              <a:rPr lang="en-GB" altLang="en-US" sz="1200" b="0" dirty="0">
                <a:latin typeface="Calibri" pitchFamily="34" charset="0"/>
              </a:rPr>
              <a:t>64 x64 pixels   Double row readout</a:t>
            </a:r>
          </a:p>
          <a:p>
            <a:pPr lvl="1" algn="just">
              <a:buClrTx/>
              <a:buSzTx/>
              <a:buFont typeface="Arial" charset="0"/>
              <a:buChar char="•"/>
            </a:pPr>
            <a:r>
              <a:rPr lang="en-GB" altLang="en-US" sz="1200" b="0" dirty="0" smtClean="0">
                <a:latin typeface="Calibri" pitchFamily="34" charset="0"/>
              </a:rPr>
              <a:t>a: </a:t>
            </a:r>
            <a:r>
              <a:rPr lang="en-GB" altLang="en-US" sz="1200" b="0" dirty="0">
                <a:latin typeface="Calibri" pitchFamily="34" charset="0"/>
              </a:rPr>
              <a:t>22x33 µm² (similar layout as </a:t>
            </a:r>
            <a:r>
              <a:rPr lang="en-GB" altLang="en-US" sz="1200" b="0" dirty="0" smtClean="0">
                <a:latin typeface="Calibri" pitchFamily="34" charset="0"/>
              </a:rPr>
              <a:t>AROM-0v2</a:t>
            </a:r>
            <a:r>
              <a:rPr lang="en-GB" altLang="en-US" sz="1200" b="0" dirty="0">
                <a:latin typeface="Calibri" pitchFamily="34" charset="0"/>
              </a:rPr>
              <a:t>)</a:t>
            </a:r>
          </a:p>
          <a:p>
            <a:pPr lvl="1" algn="just">
              <a:buClrTx/>
              <a:buSzTx/>
              <a:buFont typeface="Arial" charset="0"/>
              <a:buChar char="•"/>
            </a:pPr>
            <a:r>
              <a:rPr lang="en-GB" altLang="en-US" sz="1200" b="0" dirty="0">
                <a:latin typeface="Calibri" pitchFamily="34" charset="0"/>
              </a:rPr>
              <a:t>b</a:t>
            </a:r>
            <a:r>
              <a:rPr lang="en-GB" altLang="en-US" sz="1200" b="0" dirty="0" smtClean="0">
                <a:latin typeface="Calibri" pitchFamily="34" charset="0"/>
              </a:rPr>
              <a:t>: </a:t>
            </a:r>
            <a:r>
              <a:rPr lang="en-GB" altLang="en-US" sz="1200" b="0" dirty="0">
                <a:latin typeface="Calibri" pitchFamily="34" charset="0"/>
              </a:rPr>
              <a:t>22x33 µm² (optimized layout)</a:t>
            </a:r>
          </a:p>
          <a:p>
            <a:pPr lvl="1" algn="just">
              <a:buClrTx/>
              <a:buSzTx/>
              <a:buFont typeface="Arial" charset="0"/>
              <a:buChar char="•"/>
            </a:pPr>
            <a:r>
              <a:rPr lang="en-GB" altLang="en-US" sz="1200" b="0" dirty="0">
                <a:latin typeface="Calibri" pitchFamily="34" charset="0"/>
              </a:rPr>
              <a:t>c</a:t>
            </a:r>
            <a:r>
              <a:rPr lang="en-GB" altLang="en-US" sz="1200" b="0" dirty="0" smtClean="0">
                <a:latin typeface="Calibri" pitchFamily="34" charset="0"/>
              </a:rPr>
              <a:t>: </a:t>
            </a:r>
            <a:r>
              <a:rPr lang="en-GB" altLang="en-US" sz="1200" b="0" dirty="0">
                <a:latin typeface="Calibri" pitchFamily="34" charset="0"/>
              </a:rPr>
              <a:t>24x33 µm² (study impact of pixel pitch)</a:t>
            </a:r>
          </a:p>
          <a:p>
            <a:pPr algn="just">
              <a:buClrTx/>
              <a:buSzTx/>
              <a:buFont typeface="Arial" charset="0"/>
              <a:buChar char="•"/>
            </a:pPr>
            <a:r>
              <a:rPr lang="en-GB" altLang="en-US" sz="1200" b="0" dirty="0">
                <a:latin typeface="Calibri" pitchFamily="34" charset="0"/>
              </a:rPr>
              <a:t>RTS noise mitigated</a:t>
            </a:r>
          </a:p>
          <a:p>
            <a:pPr algn="just">
              <a:buClrTx/>
              <a:buSzTx/>
              <a:buFont typeface="Arial" charset="0"/>
              <a:buChar char="•"/>
            </a:pPr>
            <a:r>
              <a:rPr lang="en-GB" altLang="en-US" sz="1200" b="0" dirty="0">
                <a:latin typeface="Calibri" pitchFamily="34" charset="0"/>
              </a:rPr>
              <a:t>Thermal noise from switches optimized</a:t>
            </a:r>
          </a:p>
          <a:p>
            <a:pPr algn="just">
              <a:buClrTx/>
              <a:buSzTx/>
              <a:buFont typeface="Arial" charset="0"/>
              <a:buChar char="•"/>
            </a:pPr>
            <a:r>
              <a:rPr lang="en-GB" altLang="en-US" sz="1200" b="0" dirty="0">
                <a:latin typeface="Calibri" pitchFamily="34" charset="0"/>
              </a:rPr>
              <a:t>Optimized layout to minimize cross talk and asymmetry</a:t>
            </a:r>
          </a:p>
          <a:p>
            <a:pPr algn="just">
              <a:buClrTx/>
              <a:buSzTx/>
              <a:buFont typeface="Arial" charset="0"/>
              <a:buChar char="•"/>
            </a:pPr>
            <a:r>
              <a:rPr lang="en-GB" altLang="en-US" sz="1200" b="0" dirty="0">
                <a:solidFill>
                  <a:srgbClr val="FF0000"/>
                </a:solidFill>
                <a:latin typeface="Calibri" pitchFamily="34" charset="0"/>
              </a:rPr>
              <a:t>Performance validated already in laboratory</a:t>
            </a:r>
          </a:p>
        </p:txBody>
      </p:sp>
      <p:sp>
        <p:nvSpPr>
          <p:cNvPr id="25" name="Flèche vers le bas 24"/>
          <p:cNvSpPr/>
          <p:nvPr/>
        </p:nvSpPr>
        <p:spPr>
          <a:xfrm>
            <a:off x="2185030" y="3140969"/>
            <a:ext cx="504825" cy="252028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26" name="Flèche vers le bas 25"/>
          <p:cNvSpPr/>
          <p:nvPr/>
        </p:nvSpPr>
        <p:spPr>
          <a:xfrm>
            <a:off x="6145843" y="3140969"/>
            <a:ext cx="504825" cy="252028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985255" y="3356992"/>
            <a:ext cx="1106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GB" altLang="en-US" sz="1200" b="0" u="sng" dirty="0">
                <a:latin typeface="Calibri" pitchFamily="34" charset="0"/>
              </a:rPr>
              <a:t>AROM-1 series</a:t>
            </a: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68313"/>
          </a:xfrm>
        </p:spPr>
        <p:txBody>
          <a:bodyPr/>
          <a:lstStyle/>
          <a:p>
            <a:r>
              <a:rPr lang="en-US" altLang="fr-FR" dirty="0" smtClean="0"/>
              <a:t>Summary of the AROM-1 </a:t>
            </a:r>
            <a:r>
              <a:rPr lang="en-US" altLang="fr-FR" dirty="0"/>
              <a:t>development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085703" y="3032956"/>
            <a:ext cx="1806777" cy="646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AROM-1_a/b/c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More compact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Less stable 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more noise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43508" y="2994311"/>
            <a:ext cx="1969514" cy="646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AROM-1_e/f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More stable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Less compact 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more noise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/>
              <a:t>Test Results of the Upstream </a:t>
            </a:r>
            <a:r>
              <a:rPr lang="en-GB" altLang="fr-FR" dirty="0" smtClean="0"/>
              <a:t>Part of ASTRAL </a:t>
            </a:r>
            <a:r>
              <a:rPr lang="en-GB" altLang="fr-FR" dirty="0"/>
              <a:t>Sensor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 dirty="0" smtClean="0"/>
              <a:t>Preliminary lab </a:t>
            </a:r>
            <a:r>
              <a:rPr lang="en-GB" altLang="fr-FR" dirty="0"/>
              <a:t>test results @ 30 °</a:t>
            </a:r>
            <a:r>
              <a:rPr lang="en-GB" altLang="fr-FR" dirty="0" smtClean="0"/>
              <a:t>C and  @ 100 MHz (instead of 160 MHz)</a:t>
            </a:r>
          </a:p>
          <a:p>
            <a:pPr lvl="1"/>
            <a:r>
              <a:rPr lang="en-GB" altLang="fr-FR" dirty="0" smtClean="0"/>
              <a:t>Current acquisition board limitation </a:t>
            </a:r>
          </a:p>
          <a:p>
            <a:r>
              <a:rPr lang="en-US" altLang="fr-FR" dirty="0" smtClean="0"/>
              <a:t>AROM-1b/c</a:t>
            </a:r>
            <a:endParaRPr lang="en-US" altLang="fr-FR" sz="1600" dirty="0" smtClean="0"/>
          </a:p>
          <a:p>
            <a:pPr lvl="1"/>
            <a:r>
              <a:rPr lang="en-US" altLang="fr-FR" dirty="0" err="1" smtClean="0"/>
              <a:t>Discri</a:t>
            </a:r>
            <a:r>
              <a:rPr lang="en-US" altLang="fr-FR" dirty="0" smtClean="0"/>
              <a:t> alone: TN ~ 0.75 mV, FPN ~ 0.63mV</a:t>
            </a:r>
          </a:p>
          <a:p>
            <a:pPr lvl="1"/>
            <a:r>
              <a:rPr lang="en-US" altLang="fr-FR" dirty="0" err="1" smtClean="0"/>
              <a:t>Discri+pixel</a:t>
            </a:r>
            <a:r>
              <a:rPr lang="en-US" altLang="fr-FR" dirty="0" smtClean="0"/>
              <a:t>: TN </a:t>
            </a:r>
            <a:r>
              <a:rPr lang="en-US" altLang="fr-FR" dirty="0"/>
              <a:t>~ </a:t>
            </a:r>
            <a:r>
              <a:rPr lang="en-US" altLang="fr-FR" dirty="0" smtClean="0"/>
              <a:t>1.1 mV</a:t>
            </a:r>
            <a:r>
              <a:rPr lang="en-US" altLang="fr-FR" dirty="0"/>
              <a:t>, FPN ~ </a:t>
            </a:r>
            <a:r>
              <a:rPr lang="en-US" altLang="fr-FR" dirty="0" smtClean="0"/>
              <a:t>0.66mV</a:t>
            </a:r>
          </a:p>
          <a:p>
            <a:endParaRPr lang="en-US" altLang="fr-FR" dirty="0"/>
          </a:p>
          <a:p>
            <a:endParaRPr lang="en-US" altLang="fr-FR" dirty="0" smtClean="0"/>
          </a:p>
          <a:p>
            <a:endParaRPr lang="en-US" altLang="fr-FR" dirty="0"/>
          </a:p>
          <a:p>
            <a:endParaRPr lang="en-US" altLang="fr-FR" dirty="0" smtClean="0"/>
          </a:p>
          <a:p>
            <a:endParaRPr lang="en-US" altLang="fr-FR" dirty="0"/>
          </a:p>
          <a:p>
            <a:r>
              <a:rPr lang="en-US" altLang="fr-FR" dirty="0" smtClean="0"/>
              <a:t>AROM-1e tests are ongoing</a:t>
            </a:r>
          </a:p>
          <a:p>
            <a:pPr lvl="1"/>
            <a:r>
              <a:rPr lang="en-US" altLang="fr-FR" dirty="0" err="1"/>
              <a:t>Discri</a:t>
            </a:r>
            <a:r>
              <a:rPr lang="en-US" altLang="fr-FR" dirty="0"/>
              <a:t> alone: TN ~ </a:t>
            </a:r>
            <a:r>
              <a:rPr lang="en-US" altLang="fr-FR" dirty="0" smtClean="0"/>
              <a:t>0.29 mV</a:t>
            </a:r>
            <a:r>
              <a:rPr lang="en-US" altLang="fr-FR" dirty="0"/>
              <a:t>, FPN ~ </a:t>
            </a:r>
            <a:r>
              <a:rPr lang="en-US" altLang="fr-FR" dirty="0" smtClean="0"/>
              <a:t>0.19mV</a:t>
            </a:r>
          </a:p>
          <a:p>
            <a:pPr lvl="1"/>
            <a:r>
              <a:rPr lang="en-US" altLang="fr-FR" dirty="0" err="1" smtClean="0"/>
              <a:t>Discri+pixel</a:t>
            </a:r>
            <a:r>
              <a:rPr lang="en-US" altLang="fr-FR" dirty="0"/>
              <a:t>: TN </a:t>
            </a:r>
            <a:r>
              <a:rPr lang="en-US" altLang="fr-FR" dirty="0" smtClean="0"/>
              <a:t>~ 0.94 mV</a:t>
            </a:r>
            <a:r>
              <a:rPr lang="en-US" altLang="fr-FR" dirty="0"/>
              <a:t>, FPN ~ </a:t>
            </a:r>
            <a:r>
              <a:rPr lang="en-US" altLang="fr-FR" dirty="0" smtClean="0"/>
              <a:t>0.23mV</a:t>
            </a:r>
            <a:endParaRPr lang="en-US" altLang="fr-FR" dirty="0"/>
          </a:p>
          <a:p>
            <a:pPr marL="0" indent="0">
              <a:buNone/>
            </a:pPr>
            <a:endParaRPr lang="en-US" altLang="fr-FR" dirty="0"/>
          </a:p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Journées VLSI - FPGA - PCB de l'IN2P3 - 2014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IPHC   frederic.morel@iphc.cnrs.fr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F6C1E-D40A-4991-B67D-FF846FBCF810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10" name="Picture 2" descr="\\sbgat527\cdata\Arom1\B\chip_1-8V\frq_vs_th\noise_S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67" y="1575126"/>
            <a:ext cx="2837888" cy="206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\\sbgat527\cdata\Arom1\B\chip_1-8V\frq_vs_th\transfer_S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70" y="2392613"/>
            <a:ext cx="1864734" cy="13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8568" y="4169905"/>
            <a:ext cx="2837888" cy="207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1" y="5013176"/>
            <a:ext cx="1864734" cy="136329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807804" y="5379603"/>
            <a:ext cx="3179012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AROM-1e optimisation is validated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Some residual coupling effects are investigated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IReS_LEPSI_NEW_bleu">
  <a:themeElements>
    <a:clrScheme name="IReS_LEPSI_NEW_bleu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IReS_LEPSI_NEW_bl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3525" marR="0" indent="-2635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fr-FR" sz="9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3525" marR="0" indent="-2635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fr-FR" sz="9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IReS_LEPSI_NEW_bleu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66314</TotalTime>
  <Words>2000</Words>
  <Application>Microsoft Office PowerPoint</Application>
  <PresentationFormat>Affichage à l'écran (4:3)</PresentationFormat>
  <Paragraphs>382</Paragraphs>
  <Slides>15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IReS_LEPSI_NEW_bleu</vt:lpstr>
      <vt:lpstr>Visio</vt:lpstr>
      <vt:lpstr>MAPS for ALICE Upgrade and Beyond  Frédéric Morel (on behalf of PICSEL and ALICE teams of IPHC Strasbourg)</vt:lpstr>
      <vt:lpstr>Starting point: Ultimate chip in STAR</vt:lpstr>
      <vt:lpstr>Towards Higher Read-Out Speed and Radiation Tolerance</vt:lpstr>
      <vt:lpstr>Sensors R&amp;D for the upgrade of the ITS: Our Strategy</vt:lpstr>
      <vt:lpstr>Upstream of MISTRAL Sensor </vt:lpstr>
      <vt:lpstr>Test Results of the Upstream Part of MISTRAL Sensor</vt:lpstr>
      <vt:lpstr>Upstream of ASTRAL sensor</vt:lpstr>
      <vt:lpstr>Summary of the AROM-1 development</vt:lpstr>
      <vt:lpstr>Test Results of the Upstream Part of ASTRAL Sensor</vt:lpstr>
      <vt:lpstr>Downstream of Sensors: Zero Suppression Logic (SUZE02)</vt:lpstr>
      <vt:lpstr>Conclusions</vt:lpstr>
      <vt:lpstr>Perspectives for MAPS</vt:lpstr>
      <vt:lpstr>Outlook</vt:lpstr>
      <vt:lpstr>Présentation PowerPoint</vt:lpstr>
      <vt:lpstr>Power density, Integration time and Spatial resolution</vt:lpstr>
    </vt:vector>
  </TitlesOfParts>
  <Company>IN2P3 - 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MISTRAL &amp; ASTRAL: Two CMOS Pixel Sensor Architectures dedicated to the Inner Tracking System of the ALICE Experiment</dc:title>
  <dc:creator>Frédéric Morel</dc:creator>
  <cp:keywords>MISTRAL;ASTRAL;FEE</cp:keywords>
  <cp:lastModifiedBy>Frédéric Morel</cp:lastModifiedBy>
  <cp:revision>995</cp:revision>
  <cp:lastPrinted>2014-05-16T12:54:36Z</cp:lastPrinted>
  <dcterms:created xsi:type="dcterms:W3CDTF">2003-10-16T10:47:22Z</dcterms:created>
  <dcterms:modified xsi:type="dcterms:W3CDTF">2014-06-12T13:14:47Z</dcterms:modified>
</cp:coreProperties>
</file>