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44" r:id="rId2"/>
    <p:sldId id="508" r:id="rId3"/>
    <p:sldId id="492" r:id="rId4"/>
    <p:sldId id="506" r:id="rId5"/>
    <p:sldId id="501" r:id="rId6"/>
    <p:sldId id="472" r:id="rId7"/>
    <p:sldId id="493" r:id="rId8"/>
    <p:sldId id="473" r:id="rId9"/>
    <p:sldId id="474" r:id="rId10"/>
    <p:sldId id="505" r:id="rId11"/>
    <p:sldId id="477" r:id="rId12"/>
    <p:sldId id="494" r:id="rId13"/>
    <p:sldId id="495" r:id="rId14"/>
    <p:sldId id="496" r:id="rId15"/>
    <p:sldId id="497" r:id="rId16"/>
    <p:sldId id="475" r:id="rId17"/>
    <p:sldId id="498" r:id="rId18"/>
    <p:sldId id="476" r:id="rId19"/>
    <p:sldId id="499" r:id="rId20"/>
    <p:sldId id="507" r:id="rId21"/>
    <p:sldId id="480" r:id="rId22"/>
    <p:sldId id="502" r:id="rId23"/>
    <p:sldId id="484" r:id="rId24"/>
    <p:sldId id="483" r:id="rId25"/>
    <p:sldId id="485" r:id="rId26"/>
    <p:sldId id="487" r:id="rId27"/>
    <p:sldId id="490" r:id="rId28"/>
    <p:sldId id="491" r:id="rId29"/>
    <p:sldId id="470" r:id="rId30"/>
    <p:sldId id="471" r:id="rId31"/>
    <p:sldId id="509" r:id="rId32"/>
    <p:sldId id="510" r:id="rId33"/>
    <p:sldId id="500" r:id="rId34"/>
    <p:sldId id="486" r:id="rId35"/>
    <p:sldId id="503" r:id="rId36"/>
    <p:sldId id="504" r:id="rId37"/>
  </p:sldIdLst>
  <p:sldSz cx="9144000" cy="6858000" type="screen4x3"/>
  <p:notesSz cx="6794500" cy="9906000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0991"/>
    <a:srgbClr val="009900"/>
    <a:srgbClr val="FF6600"/>
    <a:srgbClr val="00FF00"/>
    <a:srgbClr val="FF9999"/>
    <a:srgbClr val="FF0000"/>
    <a:srgbClr val="FF0066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88226" autoAdjust="0"/>
  </p:normalViewPr>
  <p:slideViewPr>
    <p:cSldViewPr snapToObjects="1" showGuides="1">
      <p:cViewPr>
        <p:scale>
          <a:sx n="100" d="100"/>
          <a:sy n="100" d="100"/>
        </p:scale>
        <p:origin x="-1992" y="-72"/>
      </p:cViewPr>
      <p:guideLst>
        <p:guide orient="horz" pos="32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-1500" y="2304"/>
      </p:cViewPr>
      <p:guideLst>
        <p:guide orient="horz" pos="312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sdubos:Documents:Logiciel_D2R1:Courb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200" b="1" i="0" kern="1200" baseline="0">
                <a:solidFill>
                  <a:srgbClr val="000000"/>
                </a:solidFill>
                <a:effectLst/>
              </a:rPr>
              <a:t>ENC=f(Nech) - Pixel 113 (bon) - Inj. 1 fC</a:t>
            </a:r>
            <a:endParaRPr lang="fr-FR" sz="1200" baseline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81245860826739"/>
          <c:y val="0.0190554869165944"/>
          <c:w val="0.896297100828936"/>
          <c:h val="0.83338263044988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'ENC=f(Nech) - 113 - tous ileak'!$B$28</c:f>
              <c:strCache>
                <c:ptCount val="1"/>
                <c:pt idx="0">
                  <c:v>Enc pixel 113 - Pic 1 fC - 0 pA</c:v>
                </c:pt>
              </c:strCache>
            </c:strRef>
          </c:tx>
          <c:xVal>
            <c:numRef>
              <c:f>'ENC=f(Nech) - 113 - tous ileak'!$A$29:$A$33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'ENC=f(Nech) - 113 - tous ileak'!$B$29:$B$33</c:f>
              <c:numCache>
                <c:formatCode>General</c:formatCode>
                <c:ptCount val="5"/>
                <c:pt idx="0">
                  <c:v>58.0</c:v>
                </c:pt>
                <c:pt idx="1">
                  <c:v>43.0</c:v>
                </c:pt>
                <c:pt idx="2">
                  <c:v>33.0</c:v>
                </c:pt>
                <c:pt idx="3">
                  <c:v>29.0</c:v>
                </c:pt>
                <c:pt idx="4">
                  <c:v>26.0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'ENC=f(Nech) - 113 - tous ileak'!$C$28</c:f>
              <c:strCache>
                <c:ptCount val="1"/>
                <c:pt idx="0">
                  <c:v>Enc pixel 113 - Pic 1 fC - 500 fA</c:v>
                </c:pt>
              </c:strCache>
            </c:strRef>
          </c:tx>
          <c:xVal>
            <c:numRef>
              <c:f>'ENC=f(Nech) - 113 - tous ileak'!$A$29:$A$33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'ENC=f(Nech) - 113 - tous ileak'!$C$29:$C$33</c:f>
              <c:numCache>
                <c:formatCode>General</c:formatCode>
                <c:ptCount val="5"/>
                <c:pt idx="0">
                  <c:v>57.0</c:v>
                </c:pt>
                <c:pt idx="1">
                  <c:v>44.0</c:v>
                </c:pt>
                <c:pt idx="2">
                  <c:v>34.0</c:v>
                </c:pt>
                <c:pt idx="3">
                  <c:v>30.0</c:v>
                </c:pt>
                <c:pt idx="4">
                  <c:v>29.0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'ENC=f(Nech) - 113 - tous ileak'!$D$28</c:f>
              <c:strCache>
                <c:ptCount val="1"/>
                <c:pt idx="0">
                  <c:v>Enc pixel 113 - Pic 1 fC - 2 pA</c:v>
                </c:pt>
              </c:strCache>
            </c:strRef>
          </c:tx>
          <c:xVal>
            <c:numRef>
              <c:f>'ENC=f(Nech) - 113 - tous ileak'!$A$29:$A$33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xVal>
          <c:yVal>
            <c:numRef>
              <c:f>'ENC=f(Nech) - 113 - tous ileak'!$D$29:$D$33</c:f>
              <c:numCache>
                <c:formatCode>General</c:formatCode>
                <c:ptCount val="5"/>
                <c:pt idx="0">
                  <c:v>85.0</c:v>
                </c:pt>
                <c:pt idx="1">
                  <c:v>43.0</c:v>
                </c:pt>
                <c:pt idx="2">
                  <c:v>39.0</c:v>
                </c:pt>
                <c:pt idx="3">
                  <c:v>44.0</c:v>
                </c:pt>
                <c:pt idx="4">
                  <c:v>41.0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843384"/>
        <c:axId val="-2118474008"/>
      </c:scatterChart>
      <c:valAx>
        <c:axId val="-2118843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000" b="1" i="0" kern="1200" baseline="0">
                    <a:solidFill>
                      <a:srgbClr val="000000"/>
                    </a:solidFill>
                    <a:effectLst/>
                  </a:rPr>
                  <a:t>Nombre d'échantillons</a:t>
                </a:r>
                <a:endParaRPr lang="fr-FR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474008"/>
        <c:crosses val="autoZero"/>
        <c:crossBetween val="midCat"/>
      </c:valAx>
      <c:valAx>
        <c:axId val="-2118474008"/>
        <c:scaling>
          <c:orientation val="minMax"/>
          <c:min val="20.0"/>
        </c:scaling>
        <c:delete val="0"/>
        <c:axPos val="l"/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sz="1000" b="1" i="0" kern="1200" baseline="0">
                    <a:solidFill>
                      <a:srgbClr val="000000"/>
                    </a:solidFill>
                    <a:effectLst/>
                  </a:rPr>
                  <a:t>ENC (e- RMS)</a:t>
                </a:r>
                <a:endParaRPr lang="fr-FR">
                  <a:effectLst/>
                </a:endParaRPr>
              </a:p>
            </c:rich>
          </c:tx>
          <c:layout>
            <c:manualLayout>
              <c:xMode val="edge"/>
              <c:yMode val="edge"/>
              <c:x val="0.059957943601335"/>
              <c:y val="0.3413770692145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8843384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458085341570362"/>
          <c:y val="0.136848057927185"/>
          <c:w val="0.494105816542856"/>
          <c:h val="0.225833240751028"/>
        </c:manualLayout>
      </c:layout>
      <c:overlay val="0"/>
    </c:legend>
    <c:plotVisOnly val="1"/>
    <c:dispBlanksAs val="gap"/>
    <c:showDLblsOverMax val="0"/>
  </c:chart>
  <c:spPr>
    <a:solidFill>
      <a:srgbClr val="FFFFFF">
        <a:lumMod val="75000"/>
      </a:srgbClr>
    </a:solidFill>
    <a:ln>
      <a:solidFill>
        <a:srgbClr val="FF6600"/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0" rIns="92043" bIns="46020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0" rIns="92043" bIns="4602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0" rIns="92043" bIns="46020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0" rIns="92043" bIns="4602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04004E0A-9A99-4605-8882-A0DA16B3FE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736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0" rIns="92043" bIns="46020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0" rIns="92043" bIns="4602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3763"/>
            <a:ext cx="498475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0" rIns="92043" bIns="46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0" rIns="92043" bIns="46020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0" rIns="92043" bIns="4602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0D13AE5E-65CE-4490-98E9-B32647C282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294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3AE5E-65CE-4490-98E9-B32647C2821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67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67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50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0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02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585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791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76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311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98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3AE5E-65CE-4490-98E9-B32647C2821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830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5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r>
              <a:rPr lang="fr-FR" baseline="0" dirty="0" smtClean="0"/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3AE5E-65CE-4490-98E9-B32647C2821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83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7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7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4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45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48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818F-AC3C-4642-89E5-F50FDD0B981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37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25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79500" y="762000"/>
            <a:ext cx="3684588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16488" y="762000"/>
            <a:ext cx="3684587" cy="2628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16488" y="3543300"/>
            <a:ext cx="3684587" cy="2628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87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79500" y="719138"/>
            <a:ext cx="7521575" cy="5300662"/>
          </a:xfrm>
        </p:spPr>
        <p:txBody>
          <a:bodyPr lIns="0" tIns="0" rIns="0" bIns="0"/>
          <a:lstStyle>
            <a:lvl1pPr>
              <a:defRPr sz="4000">
                <a:solidFill>
                  <a:srgbClr val="4F551F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082675" y="533400"/>
            <a:ext cx="8061325" cy="0"/>
          </a:xfrm>
          <a:prstGeom prst="line">
            <a:avLst/>
          </a:prstGeom>
          <a:noFill/>
          <a:ln w="28575">
            <a:solidFill>
              <a:srgbClr val="FFB3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1066800" y="6324600"/>
            <a:ext cx="8077200" cy="0"/>
          </a:xfrm>
          <a:prstGeom prst="line">
            <a:avLst/>
          </a:prstGeom>
          <a:noFill/>
          <a:ln w="28575">
            <a:solidFill>
              <a:srgbClr val="70BC1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371600" y="6400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61" name="Rectangle 41"/>
          <p:cNvSpPr>
            <a:spLocks noChangeArrowheads="1"/>
          </p:cNvSpPr>
          <p:nvPr userDrawn="1"/>
        </p:nvSpPr>
        <p:spPr bwMode="auto">
          <a:xfrm>
            <a:off x="1813826" y="6381750"/>
            <a:ext cx="6583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5E5E5E"/>
                </a:solidFill>
                <a:latin typeface="Arial" charset="0"/>
              </a:rPr>
              <a:t>Xavier de la BROÏSE </a:t>
            </a:r>
            <a:r>
              <a:rPr lang="fr-FR" sz="1000" dirty="0">
                <a:solidFill>
                  <a:srgbClr val="5E5E5E"/>
                </a:solidFill>
                <a:latin typeface="Comic Sans MS" pitchFamily="66" charset="0"/>
              </a:rPr>
              <a:t> </a:t>
            </a:r>
            <a:r>
              <a:rPr lang="fr-FR" sz="1000" dirty="0">
                <a:solidFill>
                  <a:srgbClr val="5E5E5E"/>
                </a:solidFill>
                <a:latin typeface="Arial" charset="0"/>
              </a:rPr>
              <a:t>–</a:t>
            </a:r>
            <a:r>
              <a:rPr lang="fr-FR" sz="1000" dirty="0">
                <a:solidFill>
                  <a:srgbClr val="5E5E5E"/>
                </a:solidFill>
                <a:latin typeface="Comic Sans MS" pitchFamily="66" charset="0"/>
              </a:rPr>
              <a:t>  CEA-IRFU-SEDI  </a:t>
            </a:r>
            <a:r>
              <a:rPr lang="fr-FR" sz="1000" dirty="0">
                <a:solidFill>
                  <a:srgbClr val="5E5E5E"/>
                </a:solidFill>
                <a:latin typeface="Arial" charset="0"/>
              </a:rPr>
              <a:t>–</a:t>
            </a:r>
            <a:r>
              <a:rPr lang="fr-FR" sz="1000" dirty="0">
                <a:solidFill>
                  <a:srgbClr val="5E5E5E"/>
                </a:solidFill>
                <a:latin typeface="Comic Sans MS" pitchFamily="66" charset="0"/>
              </a:rPr>
              <a:t>  6 juin 2012</a:t>
            </a:r>
            <a:endParaRPr lang="fr-FR" sz="1000" dirty="0">
              <a:solidFill>
                <a:srgbClr val="5E5E5E"/>
              </a:solidFill>
              <a:latin typeface="Arial" charset="0"/>
            </a:endParaRPr>
          </a:p>
        </p:txBody>
      </p:sp>
      <p:pic>
        <p:nvPicPr>
          <p:cNvPr id="19" name="Picture 57" descr="Sigle-Irfu-i_gr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188" y="109538"/>
            <a:ext cx="838200" cy="1525587"/>
          </a:xfrm>
          <a:prstGeom prst="rect">
            <a:avLst/>
          </a:prstGeom>
          <a:noFill/>
        </p:spPr>
      </p:pic>
      <p:sp>
        <p:nvSpPr>
          <p:cNvPr id="18" name="Rectangle 26"/>
          <p:cNvSpPr>
            <a:spLocks noChangeArrowheads="1"/>
          </p:cNvSpPr>
          <p:nvPr userDrawn="1"/>
        </p:nvSpPr>
        <p:spPr bwMode="auto">
          <a:xfrm>
            <a:off x="8669208" y="6417734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fld id="{35AA8A1B-CD42-4D9C-9014-BB45200DA7A6}" type="slidenum">
              <a:rPr lang="en-US" sz="1000">
                <a:solidFill>
                  <a:srgbClr val="FFFFFF">
                    <a:lumMod val="50000"/>
                  </a:srgbClr>
                </a:solidFill>
                <a:latin typeface="Arial" charset="0"/>
              </a:rPr>
              <a:pPr algn="r"/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1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2392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3pPr marL="1885950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36000"/>
              <a:buFont typeface="Arial"/>
              <a:buChar char="•"/>
              <a:tabLst/>
              <a:defRPr lang="fr-FR" sz="200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5727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36000"/>
              <a:buFont typeface="Wingdings" charset="2"/>
              <a:buChar char="§"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30492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ucida Grande"/>
              <a:buChar char="-"/>
              <a:tabLst/>
              <a:def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17145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312" indent="-342900">
              <a:buFont typeface="Arial"/>
              <a:buChar char="•"/>
              <a:defRPr/>
            </a:lvl7pPr>
          </a:lstStyle>
          <a:p>
            <a:pPr marL="9239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Cliquez pour modifier les styles du texte du masque</a:t>
            </a:r>
          </a:p>
          <a:p>
            <a:pPr marL="1600200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600200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11300" y="44450"/>
            <a:ext cx="7237413" cy="9366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025304" y="6492875"/>
            <a:ext cx="1118696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88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fld id="{01C8524D-D7EC-43AF-9F3F-FC65C6229DAA}" type="datetime1">
              <a:rPr lang="en-US" smtClean="0"/>
              <a:pPr/>
              <a:t>13/06/14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1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0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500" y="762000"/>
            <a:ext cx="368458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6488" y="762000"/>
            <a:ext cx="368458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2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5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49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93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592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262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24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5580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762000"/>
            <a:ext cx="7521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24"/>
          <p:cNvSpPr>
            <a:spLocks noChangeArrowheads="1"/>
          </p:cNvSpPr>
          <p:nvPr/>
        </p:nvSpPr>
        <p:spPr bwMode="auto">
          <a:xfrm>
            <a:off x="8583488" y="6597352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fld id="{30FABDD2-1F81-4D99-8C18-E34559220175}" type="slidenum">
              <a:rPr lang="fr-FR" sz="1400">
                <a:latin typeface="Arial" charset="0"/>
              </a:rPr>
              <a:pPr algn="r"/>
              <a:t>‹#›</a:t>
            </a:fld>
            <a:endParaRPr lang="fr-FR" sz="1400" dirty="0"/>
          </a:p>
        </p:txBody>
      </p:sp>
      <p:sp>
        <p:nvSpPr>
          <p:cNvPr id="1029" name="Rectangle 25"/>
          <p:cNvSpPr>
            <a:spLocks noChangeArrowheads="1"/>
          </p:cNvSpPr>
          <p:nvPr/>
        </p:nvSpPr>
        <p:spPr bwMode="auto">
          <a:xfrm>
            <a:off x="58638" y="6656784"/>
            <a:ext cx="2497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1400" dirty="0" err="1" smtClean="0">
                <a:solidFill>
                  <a:srgbClr val="5E5E5E"/>
                </a:solidFill>
                <a:latin typeface="Arial" charset="0"/>
              </a:rPr>
              <a:t>O.Gevin</a:t>
            </a:r>
            <a:endParaRPr lang="fr-FR" sz="1400" dirty="0"/>
          </a:p>
        </p:txBody>
      </p:sp>
      <p:pic>
        <p:nvPicPr>
          <p:cNvPr id="1030" name="Picture 1033" descr="barr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9250"/>
            <a:ext cx="831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39"/>
          <p:cNvSpPr>
            <a:spLocks noChangeArrowheads="1"/>
          </p:cNvSpPr>
          <p:nvPr userDrawn="1"/>
        </p:nvSpPr>
        <p:spPr bwMode="auto">
          <a:xfrm>
            <a:off x="2195736" y="6608763"/>
            <a:ext cx="47323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fr-FR" sz="1400" dirty="0">
                <a:solidFill>
                  <a:srgbClr val="5E5E5E"/>
                </a:solidFill>
                <a:latin typeface="Arial" charset="0"/>
              </a:rPr>
              <a:t>Journées </a:t>
            </a:r>
            <a:r>
              <a:rPr lang="fr-FR" sz="1400" dirty="0" smtClean="0">
                <a:solidFill>
                  <a:srgbClr val="5E5E5E"/>
                </a:solidFill>
                <a:latin typeface="Arial" charset="0"/>
              </a:rPr>
              <a:t>VLSI-PCB-FPGA </a:t>
            </a:r>
            <a:r>
              <a:rPr lang="fr-FR" sz="1400" dirty="0">
                <a:solidFill>
                  <a:srgbClr val="5E5E5E"/>
                </a:solidFill>
                <a:latin typeface="Arial" charset="0"/>
              </a:rPr>
              <a:t>IN2P3 </a:t>
            </a:r>
            <a:r>
              <a:rPr lang="fr-FR" sz="1400" dirty="0" smtClean="0">
                <a:solidFill>
                  <a:srgbClr val="5E5E5E"/>
                </a:solidFill>
                <a:latin typeface="Arial" charset="0"/>
              </a:rPr>
              <a:t>juin</a:t>
            </a:r>
            <a:r>
              <a:rPr lang="fr-FR" sz="1400" baseline="0" dirty="0" smtClean="0">
                <a:solidFill>
                  <a:srgbClr val="5E5E5E"/>
                </a:solidFill>
                <a:latin typeface="Arial" charset="0"/>
              </a:rPr>
              <a:t> </a:t>
            </a:r>
            <a:r>
              <a:rPr lang="fr-FR" sz="1400" dirty="0" smtClean="0">
                <a:solidFill>
                  <a:srgbClr val="5E5E5E"/>
                </a:solidFill>
                <a:latin typeface="Arial" charset="0"/>
              </a:rPr>
              <a:t>2014 Marseille</a:t>
            </a:r>
            <a:endParaRPr lang="fr-FR" sz="1400" dirty="0">
              <a:solidFill>
                <a:srgbClr val="5E5E5E"/>
              </a:solidFill>
              <a:latin typeface="Arial" charset="0"/>
            </a:endParaRPr>
          </a:p>
          <a:p>
            <a:pPr algn="l"/>
            <a:endParaRPr lang="fr-FR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6" r:id="rId11"/>
    <p:sldLayoutId id="2147483687" r:id="rId12"/>
    <p:sldLayoutId id="21474836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microsoft.com/office/2007/relationships/hdphoto" Target="../media/hdphoto2.wdp"/><Relationship Id="rId5" Type="http://schemas.openxmlformats.org/officeDocument/2006/relationships/image" Target="../media/image34.png"/><Relationship Id="rId6" Type="http://schemas.openxmlformats.org/officeDocument/2006/relationships/image" Target="../media/image27.png"/><Relationship Id="rId7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40.png"/><Relationship Id="rId5" Type="http://schemas.openxmlformats.org/officeDocument/2006/relationships/package" Target="../embeddings/Document_Microsoft_Word2.docx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27.png"/><Relationship Id="rId9" Type="http://schemas.openxmlformats.org/officeDocument/2006/relationships/image" Target="../media/image29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4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auto">
          <a:xfrm>
            <a:off x="688032" y="126876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3200" dirty="0" smtClean="0"/>
              <a:t>Développements Microélectroniques Récents à l’IRFU</a:t>
            </a:r>
            <a:endParaRPr lang="fr-FR" sz="3200" dirty="0"/>
          </a:p>
        </p:txBody>
      </p:sp>
      <p:sp>
        <p:nvSpPr>
          <p:cNvPr id="3077" name="Sous-titre 2"/>
          <p:cNvSpPr txBox="1">
            <a:spLocks/>
          </p:cNvSpPr>
          <p:nvPr/>
        </p:nvSpPr>
        <p:spPr bwMode="auto">
          <a:xfrm>
            <a:off x="2916238" y="4299743"/>
            <a:ext cx="33115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sz="2000" dirty="0" err="1">
                <a:latin typeface="Arial" charset="0"/>
              </a:rPr>
              <a:t>o</a:t>
            </a:r>
            <a:r>
              <a:rPr lang="fr-FR" sz="2000" dirty="0" err="1" smtClean="0">
                <a:latin typeface="Arial" charset="0"/>
              </a:rPr>
              <a:t>livier.gevin@</a:t>
            </a:r>
            <a:r>
              <a:rPr lang="fr-FR" sz="2000" dirty="0" err="1">
                <a:latin typeface="Arial" charset="0"/>
              </a:rPr>
              <a:t>cea.fr</a:t>
            </a:r>
            <a:endParaRPr lang="fr-FR" sz="2000" dirty="0">
              <a:latin typeface="Arial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 bwMode="auto">
          <a:xfrm>
            <a:off x="1691680" y="5425851"/>
            <a:ext cx="676875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fr-FR" sz="2000" i="1" dirty="0" smtClean="0">
                <a:latin typeface="Arial" charset="0"/>
              </a:rPr>
              <a:t>Planches d’E. </a:t>
            </a:r>
            <a:r>
              <a:rPr lang="fr-FR" sz="2000" i="1" dirty="0" err="1" smtClean="0">
                <a:latin typeface="Arial" charset="0"/>
              </a:rPr>
              <a:t>Delagnes</a:t>
            </a:r>
            <a:r>
              <a:rPr lang="fr-FR" sz="2000" i="1" dirty="0" smtClean="0">
                <a:latin typeface="Arial" charset="0"/>
              </a:rPr>
              <a:t>, D. Breton, H. </a:t>
            </a:r>
            <a:r>
              <a:rPr lang="fr-FR" sz="2000" i="1" dirty="0" err="1" smtClean="0">
                <a:latin typeface="Arial" charset="0"/>
              </a:rPr>
              <a:t>Grabas</a:t>
            </a:r>
            <a:r>
              <a:rPr lang="fr-FR" sz="2000" i="1" dirty="0" smtClean="0">
                <a:latin typeface="Arial" charset="0"/>
              </a:rPr>
              <a:t>, </a:t>
            </a:r>
          </a:p>
          <a:p>
            <a:pPr algn="l">
              <a:spcBef>
                <a:spcPct val="20000"/>
              </a:spcBef>
            </a:pPr>
            <a:r>
              <a:rPr lang="fr-FR" sz="2000" i="1" dirty="0" smtClean="0">
                <a:latin typeface="Arial" charset="0"/>
              </a:rPr>
              <a:t>A. </a:t>
            </a:r>
            <a:r>
              <a:rPr lang="fr-FR" sz="2000" i="1" dirty="0" err="1" smtClean="0">
                <a:latin typeface="Arial" charset="0"/>
              </a:rPr>
              <a:t>Michalowska</a:t>
            </a:r>
            <a:r>
              <a:rPr lang="fr-FR" sz="2000" i="1" dirty="0" smtClean="0">
                <a:latin typeface="Arial" charset="0"/>
              </a:rPr>
              <a:t>, S. Dubos, Y. </a:t>
            </a:r>
            <a:r>
              <a:rPr lang="fr-FR" sz="2000" i="1" dirty="0" err="1" smtClean="0">
                <a:latin typeface="Arial" charset="0"/>
              </a:rPr>
              <a:t>Degerli</a:t>
            </a:r>
            <a:r>
              <a:rPr lang="fr-FR" sz="2000" i="1" dirty="0" smtClean="0">
                <a:latin typeface="Arial" charset="0"/>
              </a:rPr>
              <a:t>.</a:t>
            </a:r>
            <a:endParaRPr lang="fr-FR" sz="2000" i="1" dirty="0">
              <a:latin typeface="Arial" charset="0"/>
            </a:endParaRPr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95" y="3284984"/>
            <a:ext cx="1627133" cy="73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901824" cy="73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143000"/>
            <a:ext cx="8534400" cy="51816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92392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 typeface="Arial"/>
              <a:buChar char="•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885950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36000"/>
              <a:buFont typeface="Arial"/>
              <a:buChar char="•"/>
              <a:tabLst/>
              <a:defRPr lang="fr-FR" sz="200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5727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36000"/>
              <a:buFont typeface="Wingdings" charset="2"/>
              <a:buChar char="§"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30492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ucida Grande"/>
              <a:buChar char="-"/>
              <a:tabLst/>
              <a:def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17145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312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2000" b="1" dirty="0" smtClean="0">
                <a:latin typeface="Garamond" panose="02020404030301010803" pitchFamily="18" charset="0"/>
              </a:rPr>
              <a:t>Everything is working well excepted</a:t>
            </a:r>
            <a:r>
              <a:rPr lang="en-US" sz="2000" dirty="0" smtClean="0">
                <a:latin typeface="Garamond" panose="02020404030301010803" pitchFamily="18" charset="0"/>
              </a:rPr>
              <a:t>:</a:t>
            </a:r>
          </a:p>
          <a:p>
            <a:pPr marL="1525587" lvl="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b="1" dirty="0" smtClean="0">
                <a:latin typeface="Garamond" panose="02020404030301010803" pitchFamily="18" charset="0"/>
              </a:rPr>
              <a:t>ROI readout</a:t>
            </a:r>
            <a:r>
              <a:rPr lang="en-US" dirty="0" smtClean="0">
                <a:latin typeface="Garamond" panose="02020404030301010803" pitchFamily="18" charset="0"/>
              </a:rPr>
              <a:t>: fail in some cases =&gt; we read  the whole depth</a:t>
            </a:r>
          </a:p>
          <a:p>
            <a:pPr marL="1525587" lvl="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b="1" dirty="0" smtClean="0">
                <a:latin typeface="Garamond" panose="02020404030301010803" pitchFamily="18" charset="0"/>
              </a:rPr>
              <a:t>Central trigger </a:t>
            </a:r>
          </a:p>
          <a:p>
            <a:pPr marL="1525587" lvl="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2000" dirty="0" smtClean="0">
                <a:latin typeface="Garamond" panose="02020404030301010803" pitchFamily="18" charset="0"/>
              </a:rPr>
              <a:t>These 2 features are not absolutely necessary (and can be easily corrected)</a:t>
            </a:r>
          </a:p>
          <a:p>
            <a:pPr marL="1525587" lvl="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2000" dirty="0" smtClean="0">
                <a:latin typeface="Garamond" panose="02020404030301010803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The chip is usable as it is</a:t>
            </a:r>
          </a:p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2000" dirty="0" smtClean="0">
                <a:latin typeface="Garamond" panose="02020404030301010803" pitchFamily="18" charset="0"/>
              </a:rPr>
              <a:t>Sampling is ok :</a:t>
            </a:r>
          </a:p>
          <a:p>
            <a:pPr marL="1525587" lvl="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dirty="0" smtClean="0">
                <a:latin typeface="Garamond" panose="02020404030301010803" pitchFamily="18" charset="0"/>
              </a:rPr>
              <a:t>from 3 to 8.2 GSPS on all the channels</a:t>
            </a:r>
          </a:p>
          <a:p>
            <a:pPr marL="1525587" lvl="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dirty="0">
                <a:latin typeface="Garamond" panose="02020404030301010803" pitchFamily="18" charset="0"/>
              </a:rPr>
              <a:t>u</a:t>
            </a:r>
            <a:r>
              <a:rPr lang="en-US" dirty="0" smtClean="0">
                <a:latin typeface="Garamond" panose="02020404030301010803" pitchFamily="18" charset="0"/>
              </a:rPr>
              <a:t>p to 10 GSPS on 8 channels</a:t>
            </a:r>
          </a:p>
          <a:p>
            <a:pPr marL="1525587" lvl="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dirty="0" smtClean="0">
                <a:latin typeface="Garamond" panose="02020404030301010803" pitchFamily="18" charset="0"/>
              </a:rPr>
              <a:t>Not tested under 3 GSPS</a:t>
            </a:r>
          </a:p>
          <a:p>
            <a:pPr marL="56356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2000" b="1" dirty="0" smtClean="0">
                <a:latin typeface="Garamond" panose="02020404030301010803" pitchFamily="18" charset="0"/>
              </a:rPr>
              <a:t>Readout ok @ </a:t>
            </a:r>
            <a:r>
              <a:rPr lang="en-US" sz="2000" b="1" dirty="0">
                <a:latin typeface="Garamond" panose="02020404030301010803" pitchFamily="18" charset="0"/>
              </a:rPr>
              <a:t>8</a:t>
            </a:r>
            <a:r>
              <a:rPr lang="en-US" sz="2000" b="1" dirty="0" smtClean="0">
                <a:latin typeface="Garamond" panose="02020404030301010803" pitchFamily="18" charset="0"/>
              </a:rPr>
              <a:t>0MHz</a:t>
            </a:r>
            <a:r>
              <a:rPr lang="en-US" sz="2000" dirty="0" smtClean="0">
                <a:latin typeface="Garamond" panose="02020404030301010803" pitchFamily="18" charset="0"/>
              </a:rPr>
              <a:t>. To be tested at higher frequency</a:t>
            </a:r>
          </a:p>
          <a:p>
            <a:pPr marL="56356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2000" dirty="0" smtClean="0">
                <a:latin typeface="Garamond" panose="02020404030301010803" pitchFamily="18" charset="0"/>
              </a:rPr>
              <a:t>No evidence of cell Leakage. </a:t>
            </a:r>
            <a:r>
              <a:rPr lang="en-US" sz="2000" b="1" dirty="0" smtClean="0">
                <a:latin typeface="Garamond" panose="02020404030301010803" pitchFamily="18" charset="0"/>
              </a:rPr>
              <a:t>Data not damaged for storage times of few tens µs</a:t>
            </a:r>
          </a:p>
          <a:p>
            <a:pPr marL="56356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56356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dirty="0" smtClean="0">
              <a:latin typeface="Garamond" panose="02020404030301010803" pitchFamily="18" charset="0"/>
            </a:endParaRPr>
          </a:p>
          <a:p>
            <a:pPr marL="56356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dirty="0" smtClean="0">
              <a:latin typeface="Garamond" panose="02020404030301010803" pitchFamily="18" charset="0"/>
            </a:endParaRPr>
          </a:p>
          <a:p>
            <a:pPr marL="56356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dirty="0" smtClean="0">
              <a:latin typeface="Garamond" panose="020204040303010108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2400" dirty="0">
              <a:latin typeface="Garamond" panose="02020404030301010803" pitchFamily="18" charset="0"/>
            </a:endParaRPr>
          </a:p>
          <a:p>
            <a:endParaRPr lang="en-US" dirty="0" smtClean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68960"/>
            <a:ext cx="1143236" cy="227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488324" y="5317729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AMS0.18:  7mm</a:t>
            </a:r>
            <a:r>
              <a:rPr lang="fr-FR" sz="1200" b="1" baseline="30000" dirty="0" smtClean="0"/>
              <a:t>2</a:t>
            </a:r>
            <a:endParaRPr lang="fr-FR" sz="1200" b="1" baseline="30000" dirty="0"/>
          </a:p>
        </p:txBody>
      </p:sp>
      <p:sp>
        <p:nvSpPr>
          <p:cNvPr id="11" name="Titre 5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558088" cy="3603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Caractérisation </a:t>
            </a:r>
            <a:endParaRPr lang="fr-FR" b="1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pic>
        <p:nvPicPr>
          <p:cNvPr id="10" name="Picture 11" descr="sampiclayou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4153188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042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836712"/>
            <a:ext cx="853440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92392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 typeface="Arial"/>
              <a:buChar char="•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885950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36000"/>
              <a:buFont typeface="Arial"/>
              <a:buChar char="•"/>
              <a:tabLst/>
              <a:defRPr lang="fr-FR" sz="200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5727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36000"/>
              <a:buFont typeface="Wingdings" charset="2"/>
              <a:buChar char="§"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30492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ucida Grande"/>
              <a:buChar char="-"/>
              <a:tabLst/>
              <a:def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17145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312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2000" b="1" dirty="0" smtClean="0">
                <a:latin typeface="Garamond" panose="02020404030301010803" pitchFamily="18" charset="0"/>
              </a:rPr>
              <a:t>Bruit et puissance</a:t>
            </a:r>
          </a:p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2000" b="1" dirty="0" smtClean="0">
              <a:latin typeface="Garamond" panose="020204040303010108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2000" b="1" dirty="0" smtClean="0">
              <a:latin typeface="Garamond" panose="020204040303010108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2000" b="1" dirty="0" smtClean="0">
                <a:latin typeface="Garamond" panose="02020404030301010803" pitchFamily="18" charset="0"/>
              </a:rPr>
              <a:t>1024 </a:t>
            </a:r>
            <a:r>
              <a:rPr lang="en-US" sz="2000" b="1" dirty="0" err="1" smtClean="0">
                <a:latin typeface="Garamond" panose="02020404030301010803" pitchFamily="18" charset="0"/>
              </a:rPr>
              <a:t>Fonctions</a:t>
            </a:r>
            <a:r>
              <a:rPr lang="en-US" sz="2000" b="1" dirty="0" smtClean="0">
                <a:latin typeface="Garamond" panose="02020404030301010803" pitchFamily="18" charset="0"/>
              </a:rPr>
              <a:t> de </a:t>
            </a:r>
            <a:r>
              <a:rPr lang="en-US" sz="2000" b="1" dirty="0" err="1" smtClean="0">
                <a:latin typeface="Garamond" panose="02020404030301010803" pitchFamily="18" charset="0"/>
              </a:rPr>
              <a:t>transfert</a:t>
            </a:r>
            <a:r>
              <a:rPr lang="en-US" sz="2000" b="1" dirty="0" smtClean="0">
                <a:latin typeface="Garamond" panose="02020404030301010803" pitchFamily="18" charset="0"/>
              </a:rPr>
              <a:t> ADC</a:t>
            </a:r>
          </a:p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56356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56356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dirty="0" smtClean="0">
              <a:latin typeface="Garamond" panose="02020404030301010803" pitchFamily="18" charset="0"/>
            </a:endParaRPr>
          </a:p>
          <a:p>
            <a:pPr marL="56356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dirty="0" smtClean="0">
              <a:latin typeface="Garamond" panose="02020404030301010803" pitchFamily="18" charset="0"/>
            </a:endParaRPr>
          </a:p>
          <a:p>
            <a:pPr marL="563562" indent="-563562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dirty="0" smtClean="0">
              <a:latin typeface="Garamond" panose="020204040303010108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14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2400" dirty="0">
              <a:latin typeface="Garamond" panose="02020404030301010803" pitchFamily="18" charset="0"/>
            </a:endParaRPr>
          </a:p>
          <a:p>
            <a:endParaRPr lang="en-US" dirty="0" smtClean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99592" y="116632"/>
            <a:ext cx="79738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SAMPIC: quelques résultats de mesure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160" y="1264816"/>
            <a:ext cx="4427538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431382" y="3051537"/>
            <a:ext cx="4449316" cy="116955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itchFamily="34" charset="0"/>
              </a:rPr>
              <a:t>SAMPIC @ 6.4 GS/s. </a:t>
            </a:r>
          </a:p>
          <a:p>
            <a:r>
              <a:rPr lang="fr-FR" sz="1400" dirty="0">
                <a:latin typeface="Calibri" pitchFamily="34" charset="0"/>
              </a:rPr>
              <a:t>Baseline ~ 1100 </a:t>
            </a:r>
            <a:r>
              <a:rPr lang="fr-FR" sz="1400" dirty="0" err="1">
                <a:latin typeface="Calibri" pitchFamily="34" charset="0"/>
              </a:rPr>
              <a:t>adcc</a:t>
            </a:r>
            <a:r>
              <a:rPr lang="fr-FR" sz="1400" dirty="0">
                <a:latin typeface="Calibri" pitchFamily="34" charset="0"/>
              </a:rPr>
              <a:t>, 11-bit mode, soft trigger</a:t>
            </a:r>
          </a:p>
          <a:p>
            <a:r>
              <a:rPr lang="fr-FR" sz="1400" dirty="0">
                <a:latin typeface="Calibri" pitchFamily="34" charset="0"/>
              </a:rPr>
              <a:t>Noise </a:t>
            </a:r>
            <a:r>
              <a:rPr lang="fr-FR" sz="1400" dirty="0" err="1">
                <a:latin typeface="Calibri" pitchFamily="34" charset="0"/>
              </a:rPr>
              <a:t>map</a:t>
            </a:r>
            <a:r>
              <a:rPr lang="fr-FR" sz="1400" dirty="0">
                <a:latin typeface="Calibri" pitchFamily="34" charset="0"/>
              </a:rPr>
              <a:t> </a:t>
            </a:r>
            <a:r>
              <a:rPr lang="fr-FR" sz="1400" dirty="0" err="1">
                <a:latin typeface="Calibri" pitchFamily="34" charset="0"/>
              </a:rPr>
              <a:t>with</a:t>
            </a:r>
            <a:r>
              <a:rPr lang="fr-FR" sz="1400" dirty="0">
                <a:latin typeface="Calibri" pitchFamily="34" charset="0"/>
              </a:rPr>
              <a:t> FPN </a:t>
            </a:r>
            <a:r>
              <a:rPr lang="fr-FR" sz="1400" dirty="0" err="1">
                <a:latin typeface="Calibri" pitchFamily="34" charset="0"/>
              </a:rPr>
              <a:t>subtracted</a:t>
            </a:r>
            <a:endParaRPr lang="fr-FR" sz="1400" dirty="0">
              <a:latin typeface="Calibri" pitchFamily="34" charset="0"/>
            </a:endParaRPr>
          </a:p>
          <a:p>
            <a:r>
              <a:rPr lang="fr-FR" sz="1400" dirty="0">
                <a:latin typeface="Calibri" pitchFamily="34" charset="0"/>
              </a:rPr>
              <a:t>Noise = </a:t>
            </a:r>
            <a:r>
              <a:rPr lang="fr-FR" sz="1400" dirty="0" err="1">
                <a:latin typeface="Calibri" pitchFamily="34" charset="0"/>
              </a:rPr>
              <a:t>sqrt</a:t>
            </a:r>
            <a:r>
              <a:rPr lang="fr-FR" sz="1400" dirty="0">
                <a:latin typeface="Calibri" pitchFamily="34" charset="0"/>
              </a:rPr>
              <a:t>(variance( </a:t>
            </a:r>
            <a:r>
              <a:rPr lang="fr-FR" sz="1400" dirty="0" err="1">
                <a:latin typeface="Calibri" pitchFamily="34" charset="0"/>
              </a:rPr>
              <a:t>Cell</a:t>
            </a:r>
            <a:r>
              <a:rPr lang="fr-FR" sz="1400" dirty="0">
                <a:latin typeface="Calibri" pitchFamily="34" charset="0"/>
              </a:rPr>
              <a:t>(i)) over all the acquisitions</a:t>
            </a:r>
          </a:p>
          <a:p>
            <a:r>
              <a:rPr lang="fr-FR" sz="1400" dirty="0" err="1" smtClean="0">
                <a:latin typeface="Calibri" pitchFamily="34" charset="0"/>
              </a:rPr>
              <a:t>Average</a:t>
            </a:r>
            <a:r>
              <a:rPr lang="fr-FR" sz="1400" dirty="0" smtClean="0">
                <a:latin typeface="Calibri" pitchFamily="34" charset="0"/>
              </a:rPr>
              <a:t> </a:t>
            </a:r>
            <a:r>
              <a:rPr lang="fr-FR" sz="1400" dirty="0">
                <a:latin typeface="Calibri" pitchFamily="34" charset="0"/>
              </a:rPr>
              <a:t>noise = 1.9 ADC count</a:t>
            </a:r>
          </a:p>
        </p:txBody>
      </p:sp>
      <p:pic>
        <p:nvPicPr>
          <p:cNvPr id="14" name="Content Placeholder 6" descr="powercons.png"/>
          <p:cNvPicPr>
            <a:picLocks noChangeAspect="1"/>
          </p:cNvPicPr>
          <p:nvPr/>
        </p:nvPicPr>
        <p:blipFill>
          <a:blip r:embed="rId4"/>
          <a:srcRect l="27681" t="964" r="5107" b="-803"/>
          <a:stretch>
            <a:fillRect/>
          </a:stretch>
        </p:blipFill>
        <p:spPr bwMode="auto">
          <a:xfrm>
            <a:off x="5490271" y="1700808"/>
            <a:ext cx="3186185" cy="249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5"/>
          <p:cNvSpPr txBox="1">
            <a:spLocks noChangeArrowheads="1"/>
          </p:cNvSpPr>
          <p:nvPr/>
        </p:nvSpPr>
        <p:spPr bwMode="auto">
          <a:xfrm>
            <a:off x="5776168" y="1268760"/>
            <a:ext cx="21082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10-15mW/</a:t>
            </a:r>
            <a:r>
              <a:rPr lang="fr-FR" sz="2800" b="1" dirty="0" err="1">
                <a:solidFill>
                  <a:srgbClr val="FF0000"/>
                </a:solidFill>
              </a:rPr>
              <a:t>ch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1" y="4509120"/>
            <a:ext cx="364555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07" y="4437112"/>
            <a:ext cx="3978273" cy="128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139952" y="5733256"/>
            <a:ext cx="4851648" cy="1644588"/>
          </a:xfrm>
        </p:spPr>
        <p:txBody>
          <a:bodyPr/>
          <a:lstStyle/>
          <a:p>
            <a:pPr marL="0" algn="r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</a:pPr>
            <a:r>
              <a:rPr lang="fr-FR" sz="1800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Dispersion de pente de cellule à cellule= 1% </a:t>
            </a:r>
            <a:r>
              <a:rPr lang="fr-FR" sz="1800" dirty="0" err="1" smtClean="0">
                <a:solidFill>
                  <a:sysClr val="windowText" lastClr="000000"/>
                </a:solidFill>
                <a:latin typeface="Calibri"/>
                <a:cs typeface="Calibri"/>
              </a:rPr>
              <a:t>rms</a:t>
            </a:r>
            <a:r>
              <a:rPr lang="fr-FR" sz="1800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 Distribution aléatoire (canal-indépendante)</a:t>
            </a:r>
          </a:p>
          <a:p>
            <a:pPr marL="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</a:pPr>
            <a:endParaRPr lang="en-US" sz="2000" dirty="0" smtClean="0">
              <a:solidFill>
                <a:sysClr val="windowText" lastClr="000000"/>
              </a:solidFill>
            </a:endParaRP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Picture 11" descr="sampiclayout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4657244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577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nus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-1101" r="5615" b="1220"/>
          <a:stretch/>
        </p:blipFill>
        <p:spPr>
          <a:xfrm>
            <a:off x="539552" y="748641"/>
            <a:ext cx="7914146" cy="3976503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87624" y="4869160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1 GHz </a:t>
            </a:r>
            <a:r>
              <a:rPr lang="en-US" sz="2000" dirty="0" err="1" smtClean="0"/>
              <a:t>sinewave</a:t>
            </a:r>
            <a:r>
              <a:rPr lang="en-US" sz="2000" dirty="0" smtClean="0"/>
              <a:t>  (0.5V peak-peak) 64 samples</a:t>
            </a:r>
          </a:p>
          <a:p>
            <a:pPr marL="342900" indent="-34290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‘out of the box’ (only pedestal correction) @ 10.2 GSPS</a:t>
            </a:r>
          </a:p>
          <a:p>
            <a:pPr marL="342900" indent="-34290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64 usable data points</a:t>
            </a:r>
          </a:p>
          <a:p>
            <a:pPr marL="342900" indent="-34290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Already looks good</a:t>
            </a:r>
          </a:p>
          <a:p>
            <a:pPr marL="342900" indent="-34290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-3 dB Bandwidth=1,6 GHz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699792" y="2780928"/>
            <a:ext cx="906949" cy="1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627784" y="2411596"/>
            <a:ext cx="104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1ns</a:t>
            </a:r>
            <a:endParaRPr lang="fr-FR" sz="1800" b="1" dirty="0"/>
          </a:p>
        </p:txBody>
      </p:sp>
      <p:sp>
        <p:nvSpPr>
          <p:cNvPr id="12" name="Titre 6"/>
          <p:cNvSpPr txBox="1">
            <a:spLocks/>
          </p:cNvSpPr>
          <p:nvPr/>
        </p:nvSpPr>
        <p:spPr bwMode="auto">
          <a:xfrm>
            <a:off x="1046360" y="152400"/>
            <a:ext cx="75580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Réponse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à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une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sinusoïde</a:t>
            </a:r>
            <a:endParaRPr lang="fr-FR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9" name="Picture 11" descr="sampiclayou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5148064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135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0040" y="836712"/>
            <a:ext cx="7772400" cy="4968552"/>
          </a:xfrm>
        </p:spPr>
        <p:txBody>
          <a:bodyPr/>
          <a:lstStyle/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20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Further tests made with </a:t>
            </a:r>
            <a:r>
              <a:rPr lang="en-US" sz="2000" b="1" dirty="0">
                <a:solidFill>
                  <a:srgbClr val="FF0000"/>
                </a:solidFill>
                <a:latin typeface="Garamond"/>
                <a:cs typeface="Garamond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Garamond"/>
                <a:cs typeface="Garamond"/>
              </a:rPr>
              <a:t>ns-FWHM</a:t>
            </a:r>
            <a:r>
              <a:rPr lang="en-US" sz="20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 pulse split in 2. 1 output delayed by cable =&gt; 0.9V amplitude</a:t>
            </a: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20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6.4 GSPS sampling</a:t>
            </a: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20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Self triggered</a:t>
            </a:r>
          </a:p>
          <a:p>
            <a:pPr marL="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</a:pPr>
            <a:endParaRPr lang="en-US" sz="2000" dirty="0" smtClean="0">
              <a:solidFill>
                <a:sysClr val="windowText" lastClr="000000"/>
              </a:solidFill>
              <a:latin typeface="Garamond"/>
              <a:cs typeface="Garamond"/>
            </a:endParaRP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endParaRPr lang="en-US" sz="2000" dirty="0">
              <a:solidFill>
                <a:sysClr val="windowText" lastClr="000000"/>
              </a:solidFill>
              <a:latin typeface="Garamond"/>
              <a:cs typeface="Garamond"/>
            </a:endParaRP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endParaRPr lang="en-US" sz="20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endParaRPr lang="en-US" sz="20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06" y="2539702"/>
            <a:ext cx="64579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6"/>
          <p:cNvSpPr txBox="1">
            <a:spLocks/>
          </p:cNvSpPr>
          <p:nvPr/>
        </p:nvSpPr>
        <p:spPr bwMode="auto">
          <a:xfrm>
            <a:off x="1046360" y="152400"/>
            <a:ext cx="75580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Réponse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à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 un pulse</a:t>
            </a:r>
            <a:endParaRPr lang="fr-FR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6" name="Picture 11" descr="sampiclayou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5665356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694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3767897"/>
            <a:ext cx="2953075" cy="264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00" y="992316"/>
            <a:ext cx="2941076" cy="265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6699" y="1268760"/>
            <a:ext cx="5061385" cy="4968552"/>
          </a:xfrm>
        </p:spPr>
        <p:txBody>
          <a:bodyPr/>
          <a:lstStyle/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2000" dirty="0" smtClean="0">
                <a:solidFill>
                  <a:sysClr val="windowText" lastClr="000000"/>
                </a:solidFill>
              </a:rPr>
              <a:t>First measurement: 2 pulses with 2.5ns distance. ,1ns FWHM, 800mV, 3 kHz rate</a:t>
            </a: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2000" dirty="0" smtClean="0">
                <a:solidFill>
                  <a:sysClr val="windowText" lastClr="000000"/>
                </a:solidFill>
              </a:rPr>
              <a:t>Measurement performed for 6.4 GSPS sampling</a:t>
            </a: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17 </a:t>
            </a:r>
            <a:r>
              <a:rPr lang="en-US" sz="2000" b="1" dirty="0" err="1" smtClean="0">
                <a:solidFill>
                  <a:srgbClr val="FF0000"/>
                </a:solidFill>
              </a:rPr>
              <a:t>ps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rms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="1" dirty="0">
                <a:solidFill>
                  <a:srgbClr val="FF0000"/>
                </a:solidFill>
              </a:rPr>
              <a:t>T resolution </a:t>
            </a:r>
            <a:r>
              <a:rPr lang="en-US" sz="2000" b="1" dirty="0" smtClean="0">
                <a:solidFill>
                  <a:srgbClr val="FF0000"/>
                </a:solidFill>
              </a:rPr>
              <a:t>before any correction =&gt; already not so bad.</a:t>
            </a: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3.6 </a:t>
            </a:r>
            <a:r>
              <a:rPr lang="en-US" sz="2000" b="1" dirty="0" err="1" smtClean="0">
                <a:solidFill>
                  <a:srgbClr val="FF0000"/>
                </a:solidFill>
              </a:rPr>
              <a:t>ps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rms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Δ</a:t>
            </a:r>
            <a:r>
              <a:rPr lang="en-US" sz="2000" b="1" dirty="0">
                <a:solidFill>
                  <a:srgbClr val="FF0000"/>
                </a:solidFill>
              </a:rPr>
              <a:t>T resolution </a:t>
            </a:r>
            <a:r>
              <a:rPr lang="en-US" sz="2000" b="1" dirty="0" smtClean="0">
                <a:solidFill>
                  <a:srgbClr val="FF0000"/>
                </a:solidFill>
              </a:rPr>
              <a:t>after INL timing correction </a:t>
            </a: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2000" dirty="0" smtClean="0">
                <a:solidFill>
                  <a:sysClr val="windowText" lastClr="000000"/>
                </a:solidFill>
              </a:rPr>
              <a:t>No tail in the distribution.</a:t>
            </a: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No hit “out of time” due to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metastabilities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, problem of boundaries between ranges, …</a:t>
            </a:r>
          </a:p>
          <a:p>
            <a:pPr marL="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</a:pPr>
            <a:endParaRPr lang="en-US" sz="2000" dirty="0" smtClean="0">
              <a:solidFill>
                <a:sysClr val="windowText" lastClr="000000"/>
              </a:solidFill>
            </a:endParaRP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24328" y="1394192"/>
            <a:ext cx="1238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Before</a:t>
            </a:r>
            <a:r>
              <a:rPr lang="fr-FR" sz="1400" b="1" dirty="0" smtClean="0"/>
              <a:t> timing correction: 17-20 </a:t>
            </a:r>
            <a:r>
              <a:rPr lang="fr-FR" sz="1400" b="1" dirty="0" err="1" smtClean="0"/>
              <a:t>ps</a:t>
            </a:r>
            <a:r>
              <a:rPr lang="fr-FR" sz="1400" b="1" dirty="0" smtClean="0"/>
              <a:t> RMS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146254" y="4509120"/>
            <a:ext cx="1162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After</a:t>
            </a:r>
            <a:r>
              <a:rPr lang="fr-FR" sz="1400" b="1" dirty="0" smtClean="0"/>
              <a:t> timing correction:</a:t>
            </a:r>
          </a:p>
          <a:p>
            <a:r>
              <a:rPr lang="fr-FR" sz="1400" b="1" dirty="0" smtClean="0"/>
              <a:t>3.6ps RMS</a:t>
            </a:r>
            <a:endParaRPr lang="fr-FR" sz="1400" b="1" dirty="0"/>
          </a:p>
        </p:txBody>
      </p:sp>
      <p:sp>
        <p:nvSpPr>
          <p:cNvPr id="17" name="Titre 6"/>
          <p:cNvSpPr txBox="1">
            <a:spLocks/>
          </p:cNvSpPr>
          <p:nvPr/>
        </p:nvSpPr>
        <p:spPr bwMode="auto">
          <a:xfrm>
            <a:off x="990600" y="152400"/>
            <a:ext cx="75580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Résolution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 en temps (</a:t>
            </a:r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piédestaux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corrigés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) </a:t>
            </a:r>
            <a:endParaRPr lang="fr-FR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15" name="Picture 11" descr="sampiclayout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6169412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026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endParaRPr lang="en-US" sz="1800" b="1" dirty="0" smtClean="0">
              <a:latin typeface="Garamond" panose="02020404030301010803" pitchFamily="18" charset="0"/>
            </a:endParaRPr>
          </a:p>
          <a:p>
            <a:endParaRPr lang="en-US" sz="2900" dirty="0" smtClean="0">
              <a:latin typeface="Garamond" panose="02020404030301010803" pitchFamily="18" charset="0"/>
            </a:endParaRPr>
          </a:p>
          <a:p>
            <a:endParaRPr lang="fr-FR" sz="2900" dirty="0" smtClean="0">
              <a:latin typeface="Garamond" panose="02020404030301010803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7" y="2708920"/>
            <a:ext cx="5348593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562600" y="2708920"/>
            <a:ext cx="3471525" cy="390876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&lt;15 </a:t>
            </a:r>
            <a:r>
              <a:rPr lang="en-US" sz="1600" b="1" dirty="0" err="1" smtClean="0">
                <a:solidFill>
                  <a:srgbClr val="FF0000"/>
                </a:solidFill>
              </a:rPr>
              <a:t>ps</a:t>
            </a:r>
            <a:r>
              <a:rPr lang="en-US" sz="1600" b="1" dirty="0" smtClean="0">
                <a:solidFill>
                  <a:srgbClr val="FF0000"/>
                </a:solidFill>
              </a:rPr>
              <a:t> RMS = (22/√2)  </a:t>
            </a:r>
            <a:r>
              <a:rPr lang="en-US" sz="1600" b="1" dirty="0">
                <a:solidFill>
                  <a:srgbClr val="FF0000"/>
                </a:solidFill>
              </a:rPr>
              <a:t>single pulse timing </a:t>
            </a:r>
            <a:r>
              <a:rPr lang="en-US" sz="1600" b="1" dirty="0" smtClean="0">
                <a:solidFill>
                  <a:srgbClr val="FF0000"/>
                </a:solidFill>
              </a:rPr>
              <a:t>resolution without any timing calibration (short DLLs)</a:t>
            </a:r>
          </a:p>
          <a:p>
            <a:pPr marL="342900" indent="-342900" algn="l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000" dirty="0" smtClean="0"/>
          </a:p>
          <a:p>
            <a:pPr marL="342900" indent="-342900" algn="l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&lt;5 </a:t>
            </a:r>
            <a:r>
              <a:rPr lang="en-US" sz="1600" b="1" dirty="0" err="1" smtClean="0">
                <a:solidFill>
                  <a:srgbClr val="FF0000"/>
                </a:solidFill>
              </a:rPr>
              <a:t>ps</a:t>
            </a:r>
            <a:r>
              <a:rPr lang="en-US" sz="1600" b="1" dirty="0" smtClean="0">
                <a:solidFill>
                  <a:srgbClr val="FF0000"/>
                </a:solidFill>
              </a:rPr>
              <a:t> RMS timing resolution on single pulse after timing “INL” correction</a:t>
            </a:r>
          </a:p>
          <a:p>
            <a:pPr marL="342900" indent="-342900" algn="l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342900" indent="-342900" algn="l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Resolution </a:t>
            </a:r>
            <a:r>
              <a:rPr lang="en-US" sz="1600" b="1" dirty="0" err="1" smtClean="0">
                <a:solidFill>
                  <a:srgbClr val="FF0000"/>
                </a:solidFill>
              </a:rPr>
              <a:t>vs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</a:rPr>
              <a:t>Δ</a:t>
            </a:r>
            <a:r>
              <a:rPr lang="en-US" sz="1600" b="1" dirty="0" smtClean="0">
                <a:solidFill>
                  <a:srgbClr val="FF0000"/>
                </a:solidFill>
              </a:rPr>
              <a:t>T is FLAT after 10ns</a:t>
            </a:r>
          </a:p>
          <a:p>
            <a:pPr marL="342900" indent="-342900" algn="l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000" dirty="0" smtClean="0"/>
          </a:p>
          <a:p>
            <a:pPr marL="342900" indent="-342900" algn="l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000" dirty="0" smtClean="0"/>
          </a:p>
          <a:p>
            <a:pPr marL="342900" indent="-342900" algn="l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>
                <a:solidFill>
                  <a:srgbClr val="00B050"/>
                </a:solidFill>
              </a:rPr>
              <a:t>Same results in 9-bit/400ns mode</a:t>
            </a:r>
          </a:p>
          <a:p>
            <a:pPr marL="342900" indent="-342900" algn="l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000" dirty="0" smtClean="0"/>
          </a:p>
          <a:p>
            <a:pPr marL="342900" indent="-342900" algn="l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/>
              <a:t>Correction of ADC gain spread and non-linearity not applied yet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91400" cy="168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16316" y="1088740"/>
            <a:ext cx="11881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Digital CFD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Titre 6"/>
          <p:cNvSpPr txBox="1">
            <a:spLocks/>
          </p:cNvSpPr>
          <p:nvPr/>
        </p:nvSpPr>
        <p:spPr bwMode="auto">
          <a:xfrm>
            <a:off x="990600" y="152400"/>
            <a:ext cx="75580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t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: </a:t>
            </a:r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Résolution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 en temps (</a:t>
            </a:r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piédestaux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corrigés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) </a:t>
            </a:r>
            <a:endParaRPr lang="fr-FR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14" name="Picture 11" descr="sampiclayout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6673468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63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27" y="980728"/>
            <a:ext cx="5564777" cy="363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43507" y="980728"/>
            <a:ext cx="3276365" cy="32932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/>
              <a:t>Now we use a TEK 3052 arbitrary waveform generator</a:t>
            </a: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600" b="1" dirty="0" smtClean="0"/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/>
              <a:t>Slower than </a:t>
            </a:r>
            <a:r>
              <a:rPr lang="en-US" sz="1600" b="1" dirty="0" err="1" smtClean="0"/>
              <a:t>Lecroy</a:t>
            </a:r>
            <a:r>
              <a:rPr lang="en-US" sz="1600" b="1" dirty="0" smtClean="0"/>
              <a:t> one’s (2.5ns </a:t>
            </a:r>
            <a:r>
              <a:rPr lang="en-US" sz="1600" b="1" dirty="0" err="1" smtClean="0"/>
              <a:t>risetime</a:t>
            </a:r>
            <a:r>
              <a:rPr lang="en-US" sz="1600" b="1" dirty="0" smtClean="0"/>
              <a:t>)</a:t>
            </a: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600" b="1" dirty="0" smtClean="0"/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/>
              <a:t>We use the 2 channels of the </a:t>
            </a:r>
            <a:r>
              <a:rPr lang="en-US" sz="1600" b="1" dirty="0" err="1" smtClean="0"/>
              <a:t>pulser</a:t>
            </a:r>
            <a:r>
              <a:rPr lang="en-US" sz="1600" b="1" dirty="0" smtClean="0"/>
              <a:t> and program their delay (step of 10ps)</a:t>
            </a: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600" b="1" dirty="0" smtClean="0"/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Generator specified for few 10 </a:t>
            </a:r>
            <a:r>
              <a:rPr lang="en-US" sz="1600" b="1" dirty="0" err="1" smtClean="0">
                <a:solidFill>
                  <a:srgbClr val="FF0000"/>
                </a:solidFill>
              </a:rPr>
              <a:t>ps</a:t>
            </a:r>
            <a:r>
              <a:rPr lang="en-US" sz="1600" b="1" dirty="0" smtClean="0">
                <a:solidFill>
                  <a:srgbClr val="FF0000"/>
                </a:solidFill>
              </a:rPr>
              <a:t> delay precision and 100ps jitter </a:t>
            </a:r>
            <a:r>
              <a:rPr lang="en-US" sz="1600" b="1" dirty="0" smtClean="0"/>
              <a:t>(clearly better)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504" y="4941168"/>
            <a:ext cx="8487403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Resolution on time difference is &lt; 10ps RMS, even for delays up to 10 µs = 1ppm resolution</a:t>
            </a: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/>
              <a:t>Linear fit of the time difference vs delay programmed in the AWG:</a:t>
            </a: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Slope =1 +1.3E-6 =&gt; ~ppm relative precision of the oscillators od SAMPIC and of the AWG</a:t>
            </a: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Residue to the fit within +/-15ps up to 10µs delay 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4680012" y="2375111"/>
            <a:ext cx="16201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103948" y="1952836"/>
            <a:ext cx="1694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Periodic</a:t>
            </a:r>
            <a:r>
              <a:rPr lang="fr-FR" sz="1200" b="1" dirty="0" smtClean="0"/>
              <a:t> pattern (~1ns)</a:t>
            </a:r>
          </a:p>
          <a:p>
            <a:r>
              <a:rPr lang="fr-FR" sz="1200" b="1" dirty="0" smtClean="0"/>
              <a:t> DLL in the AWG ?</a:t>
            </a:r>
            <a:endParaRPr lang="fr-FR" sz="1200" b="1" dirty="0"/>
          </a:p>
        </p:txBody>
      </p:sp>
      <p:sp>
        <p:nvSpPr>
          <p:cNvPr id="12" name="Titre 5"/>
          <p:cNvSpPr>
            <a:spLocks noGrp="1"/>
          </p:cNvSpPr>
          <p:nvPr>
            <p:ph type="title"/>
          </p:nvPr>
        </p:nvSpPr>
        <p:spPr>
          <a:xfrm>
            <a:off x="1046360" y="152400"/>
            <a:ext cx="7558088" cy="3603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SAMPIC: mesure du temps « absolu »</a:t>
            </a:r>
            <a:endParaRPr lang="fr-FR" b="1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pic>
        <p:nvPicPr>
          <p:cNvPr id="10" name="Picture 11" descr="sampiclayou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7249532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608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764704"/>
            <a:ext cx="8622097" cy="2328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  <a:spcAft>
                <a:spcPts val="40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</a:pPr>
            <a:r>
              <a:rPr lang="fr-FR" sz="2000" dirty="0">
                <a:solidFill>
                  <a:sysClr val="windowText" lastClr="000000"/>
                </a:solidFill>
                <a:latin typeface="Garamond"/>
                <a:cs typeface="Garamond"/>
              </a:rPr>
              <a:t>1ns FWHM, </a:t>
            </a:r>
            <a:r>
              <a:rPr lang="fr-FR" sz="20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0.4ns </a:t>
            </a:r>
            <a:r>
              <a:rPr lang="fr-FR" sz="2000" dirty="0" err="1">
                <a:solidFill>
                  <a:sysClr val="windowText" lastClr="000000"/>
                </a:solidFill>
                <a:latin typeface="Garamond"/>
                <a:cs typeface="Garamond"/>
              </a:rPr>
              <a:t>risetime</a:t>
            </a:r>
            <a:r>
              <a:rPr lang="fr-FR" sz="2000" dirty="0">
                <a:solidFill>
                  <a:sysClr val="windowText" lastClr="000000"/>
                </a:solidFill>
                <a:latin typeface="Garamond"/>
                <a:cs typeface="Garamond"/>
              </a:rPr>
              <a:t>,  0.7V </a:t>
            </a:r>
            <a:r>
              <a:rPr lang="fr-FR" sz="2000" dirty="0" err="1">
                <a:solidFill>
                  <a:sysClr val="windowText" lastClr="000000"/>
                </a:solidFill>
                <a:latin typeface="Garamond"/>
                <a:cs typeface="Garamond"/>
              </a:rPr>
              <a:t>signals</a:t>
            </a:r>
            <a:r>
              <a:rPr lang="fr-FR" sz="2000" dirty="0">
                <a:solidFill>
                  <a:sysClr val="windowText" lastClr="000000"/>
                </a:solidFill>
                <a:latin typeface="Garamond"/>
                <a:cs typeface="Garamond"/>
              </a:rPr>
              <a:t> sent to 2 </a:t>
            </a:r>
            <a:r>
              <a:rPr lang="fr-FR" sz="2000" dirty="0" err="1">
                <a:solidFill>
                  <a:sysClr val="windowText" lastClr="000000"/>
                </a:solidFill>
                <a:latin typeface="Garamond"/>
                <a:cs typeface="Garamond"/>
              </a:rPr>
              <a:t>channels</a:t>
            </a:r>
            <a:r>
              <a:rPr lang="fr-FR" sz="2000" dirty="0">
                <a:solidFill>
                  <a:sysClr val="windowText" lastClr="000000"/>
                </a:solidFill>
                <a:latin typeface="Garamond"/>
                <a:cs typeface="Garamond"/>
              </a:rPr>
              <a:t> of SAMPIC (</a:t>
            </a:r>
            <a:r>
              <a:rPr lang="fr-FR" sz="2000" dirty="0" err="1">
                <a:solidFill>
                  <a:sysClr val="windowText" lastClr="000000"/>
                </a:solidFill>
                <a:latin typeface="Garamond"/>
                <a:cs typeface="Garamond"/>
              </a:rPr>
              <a:t>splitted</a:t>
            </a:r>
            <a:r>
              <a:rPr lang="fr-FR" sz="2000" dirty="0">
                <a:solidFill>
                  <a:sysClr val="windowText" lastClr="000000"/>
                </a:solidFill>
                <a:latin typeface="Garamond"/>
                <a:cs typeface="Garamond"/>
              </a:rPr>
              <a:t>)</a:t>
            </a:r>
          </a:p>
          <a:p>
            <a:pPr marL="73152" indent="-342900" algn="l">
              <a:lnSpc>
                <a:spcPct val="110000"/>
              </a:lnSpc>
              <a:spcBef>
                <a:spcPts val="800"/>
              </a:spcBef>
              <a:spcAft>
                <a:spcPts val="40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fr-FR" sz="2000" dirty="0">
                <a:solidFill>
                  <a:sysClr val="windowText" lastClr="000000"/>
                </a:solidFill>
                <a:latin typeface="Garamond"/>
                <a:cs typeface="Garamond"/>
              </a:rPr>
              <a:t>7.1ns </a:t>
            </a:r>
            <a:r>
              <a:rPr lang="fr-FR" sz="2000" dirty="0" err="1">
                <a:solidFill>
                  <a:sysClr val="windowText" lastClr="000000"/>
                </a:solidFill>
                <a:latin typeface="Garamond"/>
                <a:cs typeface="Garamond"/>
              </a:rPr>
              <a:t>delay</a:t>
            </a:r>
            <a:r>
              <a:rPr lang="fr-FR" sz="2000" dirty="0">
                <a:solidFill>
                  <a:sysClr val="windowText" lastClr="000000"/>
                </a:solidFill>
                <a:latin typeface="Garamond"/>
                <a:cs typeface="Garamond"/>
              </a:rPr>
              <a:t> by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Garamond"/>
                <a:cs typeface="Garamond"/>
              </a:rPr>
              <a:t>cable</a:t>
            </a:r>
            <a:r>
              <a:rPr lang="fr-FR" sz="2000" dirty="0" smtClean="0">
                <a:latin typeface="Garamond"/>
                <a:cs typeface="Garamond"/>
              </a:rPr>
              <a:t>, 6.4 </a:t>
            </a:r>
            <a:r>
              <a:rPr lang="fr-FR" sz="2000" dirty="0">
                <a:latin typeface="Garamond"/>
                <a:cs typeface="Garamond"/>
              </a:rPr>
              <a:t>GSPS. 11 bit </a:t>
            </a:r>
            <a:r>
              <a:rPr lang="fr-FR" sz="2000" dirty="0" smtClean="0">
                <a:latin typeface="Garamond"/>
                <a:cs typeface="Garamond"/>
              </a:rPr>
              <a:t>mode, 64 </a:t>
            </a:r>
            <a:r>
              <a:rPr lang="fr-FR" sz="2000" dirty="0" err="1" smtClean="0">
                <a:solidFill>
                  <a:srgbClr val="000000"/>
                </a:solidFill>
                <a:latin typeface="Garamond"/>
                <a:cs typeface="Garamond"/>
              </a:rPr>
              <a:t>samples</a:t>
            </a:r>
            <a:r>
              <a:rPr lang="fr-FR" sz="2000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fr-FR" sz="2000" dirty="0" err="1" smtClean="0">
                <a:solidFill>
                  <a:srgbClr val="000000"/>
                </a:solidFill>
                <a:latin typeface="Garamond"/>
                <a:cs typeface="Garamond"/>
              </a:rPr>
              <a:t>everything</a:t>
            </a:r>
            <a:r>
              <a:rPr lang="fr-FR" sz="20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Garamond"/>
                <a:cs typeface="Garamond"/>
              </a:rPr>
              <a:t>corrected</a:t>
            </a:r>
            <a:endParaRPr lang="fr-FR" sz="2000" dirty="0">
              <a:solidFill>
                <a:sysClr val="windowText" lastClr="000000"/>
              </a:solidFill>
              <a:latin typeface="Garamond"/>
              <a:cs typeface="Garamond"/>
            </a:endParaRPr>
          </a:p>
          <a:p>
            <a:pPr marL="73152" indent="-342900" algn="l">
              <a:lnSpc>
                <a:spcPct val="110000"/>
              </a:lnSpc>
              <a:spcBef>
                <a:spcPts val="800"/>
              </a:spcBef>
              <a:spcAft>
                <a:spcPts val="40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fr-FR" sz="2000" dirty="0">
                <a:solidFill>
                  <a:sysClr val="windowText" lastClr="000000"/>
                </a:solidFill>
                <a:latin typeface="Garamond"/>
                <a:cs typeface="Garamond"/>
              </a:rPr>
              <a:t>Rate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Garamond"/>
                <a:cs typeface="Garamond"/>
              </a:rPr>
              <a:t>is</a:t>
            </a:r>
            <a:r>
              <a:rPr lang="fr-FR" sz="20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Garamond"/>
                <a:cs typeface="Garamond"/>
              </a:rPr>
              <a:t>progressively</a:t>
            </a:r>
            <a:r>
              <a:rPr lang="fr-FR" sz="20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 </a:t>
            </a:r>
            <a:r>
              <a:rPr lang="fr-FR" sz="2000" dirty="0" err="1">
                <a:solidFill>
                  <a:sysClr val="windowText" lastClr="000000"/>
                </a:solidFill>
                <a:latin typeface="Garamond"/>
                <a:cs typeface="Garamond"/>
              </a:rPr>
              <a:t>increased</a:t>
            </a:r>
            <a:r>
              <a:rPr lang="fr-FR" sz="2000" dirty="0">
                <a:solidFill>
                  <a:sysClr val="windowText" lastClr="000000"/>
                </a:solidFill>
                <a:latin typeface="Garamond"/>
                <a:cs typeface="Garamond"/>
              </a:rPr>
              <a:t>.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40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</a:pPr>
            <a:r>
              <a:rPr lang="fr-FR" sz="2000" dirty="0">
                <a:solidFill>
                  <a:sysClr val="windowText" lastClr="000000"/>
                </a:solidFill>
              </a:rPr>
              <a:t> </a:t>
            </a:r>
            <a:r>
              <a:rPr lang="fr-FR" sz="2000" dirty="0" smtClean="0">
                <a:solidFill>
                  <a:sysClr val="windowText" lastClr="000000"/>
                </a:solidFill>
              </a:rPr>
              <a:t>  </a:t>
            </a:r>
            <a:r>
              <a:rPr lang="fr-FR" sz="2000" b="1" dirty="0">
                <a:solidFill>
                  <a:srgbClr val="FF0000"/>
                </a:solidFill>
              </a:rPr>
              <a:t>No change of </a:t>
            </a:r>
            <a:r>
              <a:rPr lang="fr-FR" sz="2000" b="1" dirty="0" err="1">
                <a:solidFill>
                  <a:srgbClr val="FF0000"/>
                </a:solidFill>
              </a:rPr>
              <a:t>delay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measured</a:t>
            </a:r>
            <a:r>
              <a:rPr lang="fr-FR" sz="2000" b="1" dirty="0">
                <a:solidFill>
                  <a:srgbClr val="FF0000"/>
                </a:solidFill>
              </a:rPr>
              <a:t> or of </a:t>
            </a:r>
            <a:r>
              <a:rPr lang="fr-FR" sz="2000" b="1" dirty="0" err="1">
                <a:solidFill>
                  <a:srgbClr val="FF0000"/>
                </a:solidFill>
              </a:rPr>
              <a:t>resolution</a:t>
            </a:r>
            <a:r>
              <a:rPr lang="fr-FR" sz="2000" b="1" dirty="0">
                <a:solidFill>
                  <a:srgbClr val="FF0000"/>
                </a:solidFill>
              </a:rPr>
              <a:t> up 2 MHz rate !!!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244" y="3047711"/>
            <a:ext cx="2375756" cy="1869448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5904656" cy="3861356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5" name="Connecteur droit avec flèche 14"/>
          <p:cNvCxnSpPr/>
          <p:nvPr/>
        </p:nvCxnSpPr>
        <p:spPr>
          <a:xfrm flipV="1">
            <a:off x="2773778" y="4454038"/>
            <a:ext cx="0" cy="55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95736" y="5022239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DAQ Rate </a:t>
            </a:r>
            <a:r>
              <a:rPr lang="fr-FR" sz="1200" b="1" i="1" dirty="0" err="1" smtClean="0"/>
              <a:t>limited</a:t>
            </a:r>
            <a:r>
              <a:rPr lang="fr-FR" sz="1200" b="1" i="1" dirty="0" smtClean="0"/>
              <a:t> by soft +USB</a:t>
            </a:r>
            <a:endParaRPr lang="fr-FR" sz="1200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4319972" y="4654877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DAQ Rate </a:t>
            </a:r>
            <a:r>
              <a:rPr lang="fr-FR" sz="1200" b="1" i="1" dirty="0" err="1" smtClean="0"/>
              <a:t>limited</a:t>
            </a:r>
            <a:r>
              <a:rPr lang="fr-FR" sz="1200" b="1" i="1" dirty="0" smtClean="0"/>
              <a:t>  by SAMPIC</a:t>
            </a:r>
            <a:endParaRPr lang="fr-FR" sz="1200" b="1" i="1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004048" y="4303300"/>
            <a:ext cx="0" cy="430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5"/>
          <p:cNvSpPr txBox="1">
            <a:spLocks/>
          </p:cNvSpPr>
          <p:nvPr/>
        </p:nvSpPr>
        <p:spPr bwMode="auto">
          <a:xfrm>
            <a:off x="1046360" y="152400"/>
            <a:ext cx="75580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Résolution en temps et taux d’événement</a:t>
            </a:r>
            <a:endParaRPr lang="fr-FR" b="1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pic>
        <p:nvPicPr>
          <p:cNvPr id="11" name="Picture 11" descr="sampiclayout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7681580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847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081928"/>
              </p:ext>
            </p:extLst>
          </p:nvPr>
        </p:nvGraphicFramePr>
        <p:xfrm>
          <a:off x="1043608" y="782054"/>
          <a:ext cx="7704856" cy="56946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13856"/>
                <a:gridCol w="3124200"/>
                <a:gridCol w="1066800"/>
              </a:tblGrid>
              <a:tr h="311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Unit</a:t>
                      </a:r>
                      <a:endParaRPr lang="en-US" sz="1600" dirty="0"/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CMOS 0.18µm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channels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consumption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 (1.8V supply)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Discriminator noise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 depth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87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Sampling Speed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&lt;3-8.4 (10.2 for 8 channels only)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GSPS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Bandwidth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GHz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  (Unipolar)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87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ADC resolution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to 11 (trade-off time/resolution)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 noise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Dynamic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range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&gt;10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Conversion time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0.2-1.6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(8bit-11bit)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µs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Readout time (can be probably </a:t>
                      </a:r>
                      <a:r>
                        <a:rPr lang="en-US" sz="1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 /2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+ 6.2/sample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9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precision before correction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&lt;20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87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precision after timing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INL correction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1046360" y="152400"/>
            <a:ext cx="7558088" cy="3603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SAMPIC: résumé</a:t>
            </a:r>
            <a:endParaRPr lang="fr-FR" b="1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pic>
        <p:nvPicPr>
          <p:cNvPr id="5" name="Picture 11" descr="sampiclayou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8041620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058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692696"/>
            <a:ext cx="8229600" cy="4968552"/>
          </a:xfrm>
        </p:spPr>
        <p:txBody>
          <a:bodyPr/>
          <a:lstStyle/>
          <a:p>
            <a:pPr marL="73152" indent="-342900"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Improvements of Firmware and DAQ software in progress (daily)</a:t>
            </a:r>
          </a:p>
          <a:p>
            <a:pPr marL="73152" indent="-342900"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1600" dirty="0">
                <a:solidFill>
                  <a:sysClr val="windowText" lastClr="000000"/>
                </a:solidFill>
                <a:latin typeface="Garamond"/>
                <a:cs typeface="Garamond"/>
              </a:rPr>
              <a:t>Characterization @ 8.2 and 10 GSPS =&gt; no </a:t>
            </a: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drastic </a:t>
            </a:r>
            <a:r>
              <a:rPr lang="en-US" sz="1600" dirty="0">
                <a:solidFill>
                  <a:sysClr val="windowText" lastClr="000000"/>
                </a:solidFill>
                <a:latin typeface="Garamond"/>
                <a:cs typeface="Garamond"/>
              </a:rPr>
              <a:t>change on </a:t>
            </a: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performance (with our test signals available)</a:t>
            </a:r>
          </a:p>
          <a:p>
            <a:pPr marL="73152" indent="-342900"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Characterization @ low (3GSPS or less) sampling rate  “PM mode”.</a:t>
            </a:r>
          </a:p>
          <a:p>
            <a:pPr marL="73152" indent="-342900"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Timing characterization with detectors/ test beams.</a:t>
            </a:r>
          </a:p>
          <a:p>
            <a:pPr marL="0" lvl="1" indent="0"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</a:pPr>
            <a:r>
              <a:rPr lang="en-US" sz="1600" dirty="0">
                <a:solidFill>
                  <a:sysClr val="windowText" lastClr="000000"/>
                </a:solidFill>
                <a:latin typeface="Garamond"/>
                <a:cs typeface="Garamond"/>
              </a:rPr>
              <a:t>	</a:t>
            </a: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* 3 setups are already existing., one lent to TOTEM</a:t>
            </a:r>
          </a:p>
          <a:p>
            <a:pPr marL="0" lvl="1" indent="0"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</a:pP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	 * We plan to produce 3 more ones =&gt; possible collaborations for measurements</a:t>
            </a:r>
          </a:p>
          <a:p>
            <a:pPr marL="73152" indent="-342900"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Characterization in fastest conversion/less resolution mode</a:t>
            </a:r>
          </a:p>
          <a:p>
            <a:pPr marL="73152" indent="-342900"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New submission planned for Mid 2014 :</a:t>
            </a:r>
          </a:p>
          <a:p>
            <a:pPr marL="1073150" lvl="6" indent="-385763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</a:pP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correction </a:t>
            </a:r>
            <a:r>
              <a:rPr lang="en-US" sz="1600" dirty="0">
                <a:solidFill>
                  <a:sysClr val="windowText" lastClr="000000"/>
                </a:solidFill>
                <a:latin typeface="Garamond"/>
                <a:cs typeface="Garamond"/>
              </a:rPr>
              <a:t>of the </a:t>
            </a: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identified bugs</a:t>
            </a:r>
          </a:p>
          <a:p>
            <a:pPr marL="1073150" lvl="6" indent="-385763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</a:pPr>
            <a:r>
              <a:rPr lang="en-US" sz="1600" dirty="0" err="1" smtClean="0">
                <a:solidFill>
                  <a:sysClr val="windowText" lastClr="000000"/>
                </a:solidFill>
                <a:latin typeface="Garamond"/>
                <a:cs typeface="Garamond"/>
              </a:rPr>
              <a:t>Nb</a:t>
            </a: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 of bits for timestamp =&gt; 18 bits</a:t>
            </a:r>
            <a:endParaRPr lang="en-US" sz="1600" dirty="0">
              <a:solidFill>
                <a:sysClr val="windowText" lastClr="000000"/>
              </a:solidFill>
              <a:latin typeface="Garamond"/>
              <a:cs typeface="Garamond"/>
            </a:endParaRPr>
          </a:p>
          <a:p>
            <a:pPr marL="1073150" lvl="6" indent="-385763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</a:pPr>
            <a:r>
              <a:rPr lang="en-US" sz="1600" dirty="0">
                <a:solidFill>
                  <a:sysClr val="windowText" lastClr="000000"/>
                </a:solidFill>
                <a:latin typeface="Garamond"/>
                <a:cs typeface="Garamond"/>
              </a:rPr>
              <a:t>Improved “central trigger</a:t>
            </a:r>
            <a:r>
              <a:rPr lang="en-US" sz="1600" dirty="0" smtClean="0">
                <a:solidFill>
                  <a:sysClr val="windowText" lastClr="000000"/>
                </a:solidFill>
                <a:latin typeface="Garamond"/>
                <a:cs typeface="Garamond"/>
              </a:rPr>
              <a:t>” (coincidence  &amp; or)</a:t>
            </a:r>
            <a:endParaRPr lang="en-US" sz="1600" dirty="0">
              <a:solidFill>
                <a:sysClr val="windowText" lastClr="000000"/>
              </a:solidFill>
              <a:latin typeface="Garamond"/>
              <a:cs typeface="Garamond"/>
            </a:endParaRPr>
          </a:p>
          <a:p>
            <a:pPr marL="1073150" lvl="6" indent="-385763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</a:pPr>
            <a:r>
              <a:rPr lang="en-US" sz="1600" b="1" dirty="0" smtClean="0">
                <a:solidFill>
                  <a:srgbClr val="FF0000"/>
                </a:solidFill>
                <a:latin typeface="Garamond"/>
                <a:cs typeface="Garamond"/>
              </a:rPr>
              <a:t>channels could be merged by groups of 2 or 4 to be used as multiple buffers</a:t>
            </a:r>
            <a:endParaRPr lang="en-US" sz="1800" dirty="0" smtClean="0">
              <a:solidFill>
                <a:sysClr val="windowText" lastClr="000000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None/>
            </a:pPr>
            <a:endParaRPr lang="en-US" sz="1400" dirty="0" smtClean="0">
              <a:solidFill>
                <a:sysClr val="windowText" lastClr="000000"/>
              </a:solidFill>
            </a:endParaRPr>
          </a:p>
          <a:p>
            <a:pPr marL="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</a:pPr>
            <a:endParaRPr lang="en-US" sz="2000" dirty="0" smtClean="0">
              <a:solidFill>
                <a:sysClr val="windowText" lastClr="000000"/>
              </a:solidFill>
            </a:endParaRP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73152" indent="-342900">
              <a:lnSpc>
                <a:spcPct val="110000"/>
              </a:lnSpc>
              <a:spcBef>
                <a:spcPts val="8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SAMPIC: la suite…</a:t>
            </a:r>
            <a:endParaRPr lang="fr-FR" b="1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pic>
        <p:nvPicPr>
          <p:cNvPr id="5" name="Picture 11" descr="sampiclayou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8473668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49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29872" cy="3603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PLAN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15616" y="1586403"/>
            <a:ext cx="756084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FR" sz="28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« Catalogue » printemps-été 2014.</a:t>
            </a:r>
            <a:endParaRPr lang="fr-FR" sz="28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FR" sz="28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SAMPIC: mesure du temps à la </a:t>
            </a:r>
            <a:r>
              <a:rPr lang="fr-FR" sz="2800" b="1" dirty="0" err="1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pico-seconde</a:t>
            </a:r>
            <a:r>
              <a:rPr lang="fr-FR" sz="28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fr-FR" sz="2800" b="1" dirty="0" smtClean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FR" sz="28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fr-FR" sz="2800" b="1" baseline="30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fr-FR" sz="28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fr-FR" sz="2800" b="1" baseline="-25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fr-FR" sz="28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: mesure de l’énergie à la limite de </a:t>
            </a:r>
            <a:r>
              <a:rPr lang="fr-FR" sz="2800" b="1" dirty="0" err="1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fano</a:t>
            </a:r>
            <a:r>
              <a:rPr lang="fr-FR" sz="28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fr-FR" sz="2800" b="1" dirty="0" smtClean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fr-FR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5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8" y="104180"/>
            <a:ext cx="584200" cy="44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2480" y="692696"/>
            <a:ext cx="14790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>
                <a:solidFill>
                  <a:srgbClr val="3333CC"/>
                </a:solidFill>
                <a:latin typeface="Calibri"/>
                <a:cs typeface="Calibri"/>
              </a:rPr>
              <a:t>D</a:t>
            </a:r>
            <a:r>
              <a:rPr lang="fr-FR" sz="5400" b="1" baseline="30000" dirty="0">
                <a:solidFill>
                  <a:srgbClr val="3333CC"/>
                </a:solidFill>
                <a:latin typeface="Calibri"/>
                <a:cs typeface="Calibri"/>
              </a:rPr>
              <a:t>2</a:t>
            </a:r>
            <a:r>
              <a:rPr lang="fr-FR" sz="5400" b="1" dirty="0">
                <a:solidFill>
                  <a:srgbClr val="3333CC"/>
                </a:solidFill>
                <a:latin typeface="Calibri"/>
                <a:cs typeface="Calibri"/>
              </a:rPr>
              <a:t>R</a:t>
            </a:r>
            <a:r>
              <a:rPr lang="fr-FR" sz="5400" b="1" baseline="-25000" dirty="0">
                <a:solidFill>
                  <a:srgbClr val="3333CC"/>
                </a:solidFill>
                <a:latin typeface="Calibri"/>
                <a:cs typeface="Calibri"/>
              </a:rPr>
              <a:t>1</a:t>
            </a:r>
            <a:endParaRPr lang="fr-FR" sz="5400" dirty="0"/>
          </a:p>
        </p:txBody>
      </p:sp>
      <p:pic>
        <p:nvPicPr>
          <p:cNvPr id="10" name="Imag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17617"/>
            <a:ext cx="4608512" cy="3455599"/>
          </a:xfrm>
          <a:prstGeom prst="rect">
            <a:avLst/>
          </a:prstGeom>
        </p:spPr>
      </p:pic>
      <p:pic>
        <p:nvPicPr>
          <p:cNvPr id="5" name="Image 4" descr="p020_0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4056"/>
            <a:ext cx="325747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020_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04056"/>
            <a:ext cx="325747" cy="548680"/>
          </a:xfrm>
          <a:prstGeom prst="rect">
            <a:avLst/>
          </a:prstGeom>
        </p:spPr>
      </p:pic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3333CC"/>
                </a:solidFill>
                <a:latin typeface="Calibri"/>
                <a:cs typeface="Calibri"/>
              </a:rPr>
              <a:t>IDeF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-X: FE pour application spatiales</a:t>
            </a:r>
            <a:endParaRPr lang="fr-FR" b="1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5" y="657934"/>
            <a:ext cx="7474025" cy="562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8" y="104180"/>
            <a:ext cx="584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5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0" y="1403176"/>
            <a:ext cx="7521575" cy="5410200"/>
          </a:xfrm>
        </p:spPr>
        <p:txBody>
          <a:bodyPr>
            <a:normAutofit/>
          </a:bodyPr>
          <a:lstStyle/>
          <a:p>
            <a:pPr marL="0" lvl="1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Garamond" panose="02020404030301010803" pitchFamily="18" charset="0"/>
              </a:rPr>
              <a:t>Objectif</a:t>
            </a:r>
            <a:r>
              <a:rPr lang="en-US" sz="2400" dirty="0" smtClean="0">
                <a:latin typeface="Garamond" panose="02020404030301010803" pitchFamily="18" charset="0"/>
              </a:rPr>
              <a:t>: Front end bas bruit de lecture de </a:t>
            </a:r>
            <a:r>
              <a:rPr lang="en-US" sz="2400" dirty="0" err="1" smtClean="0">
                <a:latin typeface="Garamond" panose="02020404030301010803" pitchFamily="18" charset="0"/>
              </a:rPr>
              <a:t>CdTe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matriciels</a:t>
            </a:r>
            <a:r>
              <a:rPr lang="en-US" sz="2400" dirty="0">
                <a:latin typeface="Garamond" panose="02020404030301010803" pitchFamily="18" charset="0"/>
              </a:rPr>
              <a:t>,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spectro-imagerie</a:t>
            </a:r>
            <a:r>
              <a:rPr lang="en-US" sz="2400" dirty="0" smtClean="0">
                <a:latin typeface="Garamond" panose="02020404030301010803" pitchFamily="18" charset="0"/>
              </a:rPr>
              <a:t> pour applications </a:t>
            </a:r>
            <a:r>
              <a:rPr lang="en-US" sz="2400" dirty="0" err="1" smtClean="0">
                <a:latin typeface="Garamond" panose="02020404030301010803" pitchFamily="18" charset="0"/>
              </a:rPr>
              <a:t>spatiales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 marL="0" lvl="1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Garamond" panose="02020404030301010803" pitchFamily="18" charset="0"/>
              </a:rPr>
              <a:t>Détecteur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CdTe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matriciels</a:t>
            </a:r>
            <a:r>
              <a:rPr lang="en-US" sz="2400" dirty="0" smtClean="0">
                <a:latin typeface="Garamond" panose="02020404030301010803" pitchFamily="18" charset="0"/>
              </a:rPr>
              <a:t> (</a:t>
            </a:r>
            <a:r>
              <a:rPr lang="en-US" sz="2400" dirty="0" err="1" smtClean="0">
                <a:latin typeface="Garamond" panose="02020404030301010803" pitchFamily="18" charset="0"/>
              </a:rPr>
              <a:t>Cdet</a:t>
            </a:r>
            <a:r>
              <a:rPr lang="en-US" sz="2400" dirty="0" smtClean="0">
                <a:latin typeface="Garamond" panose="02020404030301010803" pitchFamily="18" charset="0"/>
              </a:rPr>
              <a:t>&lt;1pF, </a:t>
            </a:r>
            <a:r>
              <a:rPr lang="en-US" sz="2400" dirty="0" err="1" smtClean="0">
                <a:latin typeface="Garamond" panose="02020404030301010803" pitchFamily="18" charset="0"/>
              </a:rPr>
              <a:t>ileak</a:t>
            </a:r>
            <a:r>
              <a:rPr lang="en-US" sz="2400" dirty="0" smtClean="0">
                <a:latin typeface="Garamond" panose="02020404030301010803" pitchFamily="18" charset="0"/>
              </a:rPr>
              <a:t>&lt;1pA)</a:t>
            </a:r>
          </a:p>
          <a:p>
            <a:pPr marL="0" lvl="1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Garamond" panose="02020404030301010803" pitchFamily="18" charset="0"/>
              </a:rPr>
              <a:t>Thèse</a:t>
            </a:r>
            <a:r>
              <a:rPr lang="en-US" sz="2400" dirty="0" smtClean="0">
                <a:latin typeface="Garamond" panose="02020404030301010803" pitchFamily="18" charset="0"/>
              </a:rPr>
              <a:t> CEA/CNES (</a:t>
            </a:r>
            <a:r>
              <a:rPr lang="en-US" sz="2400" dirty="0" err="1" smtClean="0">
                <a:latin typeface="Garamond" panose="02020404030301010803" pitchFamily="18" charset="0"/>
              </a:rPr>
              <a:t>Alicja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Michalowska</a:t>
            </a:r>
            <a:r>
              <a:rPr lang="en-US" sz="2400" dirty="0" smtClean="0">
                <a:latin typeface="Garamond" panose="02020404030301010803" pitchFamily="18" charset="0"/>
              </a:rPr>
              <a:t>)</a:t>
            </a:r>
          </a:p>
          <a:p>
            <a:pPr marL="838200" lvl="3" indent="-561975">
              <a:buClr>
                <a:srgbClr val="0070C0"/>
              </a:buClr>
              <a:buSzPct val="110000"/>
              <a:buFont typeface="Arial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Evaluation </a:t>
            </a:r>
            <a:r>
              <a:rPr lang="en-US" sz="2400" dirty="0" err="1" smtClean="0">
                <a:latin typeface="Garamond" panose="02020404030301010803" pitchFamily="18" charset="0"/>
              </a:rPr>
              <a:t>technologique</a:t>
            </a:r>
            <a:r>
              <a:rPr lang="en-US" sz="2400" dirty="0" smtClean="0">
                <a:latin typeface="Garamond" panose="02020404030301010803" pitchFamily="18" charset="0"/>
              </a:rPr>
              <a:t>: circuits </a:t>
            </a:r>
            <a:r>
              <a:rPr lang="en-US" sz="2400" dirty="0" err="1" smtClean="0">
                <a:latin typeface="Garamond" panose="02020404030301010803" pitchFamily="18" charset="0"/>
              </a:rPr>
              <a:t>Caterpylar</a:t>
            </a:r>
            <a:r>
              <a:rPr lang="en-US" sz="2400" dirty="0" smtClean="0">
                <a:latin typeface="Garamond" panose="02020404030301010803" pitchFamily="18" charset="0"/>
              </a:rPr>
              <a:t> XFAB et AMS (talk E.D. 2012)</a:t>
            </a:r>
          </a:p>
          <a:p>
            <a:pPr marL="838200" lvl="3" indent="-561975">
              <a:buClr>
                <a:srgbClr val="0070C0"/>
              </a:buClr>
              <a:buSzPct val="110000"/>
              <a:buFont typeface="Arial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Prototype 256 pixels: D</a:t>
            </a:r>
            <a:r>
              <a:rPr lang="en-US" sz="2400" baseline="30000" dirty="0" smtClean="0">
                <a:latin typeface="Garamond" panose="02020404030301010803" pitchFamily="18" charset="0"/>
              </a:rPr>
              <a:t>2</a:t>
            </a:r>
            <a:r>
              <a:rPr lang="en-US" sz="2400" dirty="0" smtClean="0">
                <a:latin typeface="Garamond" panose="02020404030301010803" pitchFamily="18" charset="0"/>
              </a:rPr>
              <a:t>R</a:t>
            </a:r>
            <a:r>
              <a:rPr lang="en-US" sz="2400" baseline="-25000" dirty="0" smtClean="0">
                <a:latin typeface="Garamond" panose="02020404030301010803" pitchFamily="18" charset="0"/>
              </a:rPr>
              <a:t>1</a:t>
            </a:r>
            <a:endParaRPr lang="en-US" sz="2400" baseline="-25000" dirty="0">
              <a:latin typeface="Garamond" panose="02020404030301010803" pitchFamily="18" charset="0"/>
            </a:endParaRPr>
          </a:p>
          <a:p>
            <a:pPr marL="0" lvl="1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Perspectives: ASIC 1024 </a:t>
            </a:r>
            <a:r>
              <a:rPr lang="en-US" sz="2400" dirty="0">
                <a:latin typeface="Garamond" panose="02020404030301010803" pitchFamily="18" charset="0"/>
              </a:rPr>
              <a:t>pixels (</a:t>
            </a:r>
            <a:r>
              <a:rPr lang="en-US" sz="2400" dirty="0" smtClean="0">
                <a:latin typeface="Garamond" panose="02020404030301010803" pitchFamily="18" charset="0"/>
              </a:rPr>
              <a:t>D</a:t>
            </a:r>
            <a:r>
              <a:rPr lang="en-US" sz="2400" baseline="30000" dirty="0" smtClean="0">
                <a:latin typeface="Garamond" panose="02020404030301010803" pitchFamily="18" charset="0"/>
              </a:rPr>
              <a:t>2</a:t>
            </a:r>
            <a:r>
              <a:rPr lang="en-US" sz="2400" dirty="0" smtClean="0">
                <a:latin typeface="Garamond" panose="02020404030301010803" pitchFamily="18" charset="0"/>
              </a:rPr>
              <a:t>R</a:t>
            </a:r>
            <a:r>
              <a:rPr lang="en-US" sz="2400" baseline="-25000" dirty="0" smtClean="0">
                <a:latin typeface="Garamond" panose="02020404030301010803" pitchFamily="18" charset="0"/>
              </a:rPr>
              <a:t>2</a:t>
            </a:r>
            <a:r>
              <a:rPr lang="en-US" sz="2400" dirty="0" smtClean="0">
                <a:latin typeface="Garamond" panose="02020404030301010803" pitchFamily="18" charset="0"/>
              </a:rPr>
              <a:t>) pour nouveaux modules </a:t>
            </a:r>
            <a:r>
              <a:rPr lang="en-US" sz="2400" dirty="0" err="1" smtClean="0">
                <a:latin typeface="Garamond" panose="02020404030301010803" pitchFamily="18" charset="0"/>
              </a:rPr>
              <a:t>Caliste</a:t>
            </a:r>
            <a:r>
              <a:rPr lang="en-US" sz="2400" dirty="0" smtClean="0">
                <a:latin typeface="Garamond" panose="02020404030301010803" pitchFamily="18" charset="0"/>
              </a:rPr>
              <a:t> 1024 </a:t>
            </a:r>
            <a:r>
              <a:rPr lang="en-US" sz="2400" dirty="0" err="1" smtClean="0">
                <a:latin typeface="Garamond" panose="02020404030301010803" pitchFamily="18" charset="0"/>
              </a:rPr>
              <a:t>aboutables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sur</a:t>
            </a:r>
            <a:r>
              <a:rPr lang="en-US" sz="2400" dirty="0" smtClean="0">
                <a:latin typeface="Garamond" panose="02020404030301010803" pitchFamily="18" charset="0"/>
              </a:rPr>
              <a:t> 4 </a:t>
            </a:r>
            <a:r>
              <a:rPr lang="en-US" sz="2400" dirty="0" err="1" smtClean="0">
                <a:latin typeface="Garamond" panose="02020404030301010803" pitchFamily="18" charset="0"/>
              </a:rPr>
              <a:t>côtés</a:t>
            </a:r>
            <a:r>
              <a:rPr lang="en-US" sz="2400" dirty="0" smtClean="0">
                <a:latin typeface="Garamond" panose="02020404030301010803" pitchFamily="18" charset="0"/>
              </a:rPr>
              <a:t>. 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-561975" algn="ctr"/>
            <a:r>
              <a:rPr lang="en-US" sz="2400" b="1" dirty="0">
                <a:solidFill>
                  <a:schemeClr val="accent2"/>
                </a:solidFill>
                <a:latin typeface="Garamond" panose="02020404030301010803" pitchFamily="18" charset="0"/>
              </a:rPr>
              <a:t>D</a:t>
            </a:r>
            <a:r>
              <a:rPr lang="en-US" sz="2400" b="1" baseline="30000" dirty="0">
                <a:solidFill>
                  <a:schemeClr val="accent2"/>
                </a:solidFill>
                <a:latin typeface="Garamond" panose="02020404030301010803" pitchFamily="18" charset="0"/>
              </a:rPr>
              <a:t>2</a:t>
            </a:r>
            <a:r>
              <a:rPr lang="en-US" sz="2400" b="1" dirty="0">
                <a:solidFill>
                  <a:schemeClr val="accent2"/>
                </a:solidFill>
                <a:latin typeface="Garamond" panose="02020404030301010803" pitchFamily="18" charset="0"/>
              </a:rPr>
              <a:t>R</a:t>
            </a:r>
            <a:r>
              <a:rPr lang="en-US" sz="2400" b="1" baseline="-25000" dirty="0">
                <a:solidFill>
                  <a:schemeClr val="accent2"/>
                </a:solidFill>
                <a:latin typeface="Garamond" panose="02020404030301010803" pitchFamily="18" charset="0"/>
              </a:rPr>
              <a:t>1</a:t>
            </a:r>
          </a:p>
        </p:txBody>
      </p:sp>
      <p:pic>
        <p:nvPicPr>
          <p:cNvPr id="9" name="Picture 11" descr="sampiclayou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107504" y="116632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Image 5" descr="p020_0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69" y="504056"/>
            <a:ext cx="325747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3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D</a:t>
            </a:r>
            <a:r>
              <a:rPr lang="fr-FR" b="1" baseline="30000" dirty="0" smtClean="0">
                <a:solidFill>
                  <a:srgbClr val="3333CC"/>
                </a:solidFill>
                <a:latin typeface="Calibri"/>
                <a:cs typeface="Calibri"/>
              </a:rPr>
              <a:t>2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R</a:t>
            </a:r>
            <a:r>
              <a:rPr lang="fr-FR" b="1" baseline="-25000" dirty="0" smtClean="0">
                <a:solidFill>
                  <a:srgbClr val="3333CC"/>
                </a:solidFill>
                <a:latin typeface="Calibri"/>
                <a:cs typeface="Calibri"/>
              </a:rPr>
              <a:t>1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 : pixel architecture</a:t>
            </a:r>
            <a:endParaRPr lang="fr-FR" b="1" baseline="-25000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cxnSp>
        <p:nvCxnSpPr>
          <p:cNvPr id="5" name="Connecteur droit 10"/>
          <p:cNvCxnSpPr>
            <a:cxnSpLocks noChangeShapeType="1"/>
          </p:cNvCxnSpPr>
          <p:nvPr/>
        </p:nvCxnSpPr>
        <p:spPr bwMode="auto">
          <a:xfrm>
            <a:off x="5891382" y="657934"/>
            <a:ext cx="23813" cy="5508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1120775" y="682625"/>
            <a:ext cx="6482102" cy="526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92392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885950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36000"/>
              <a:buFont typeface="Arial"/>
              <a:buChar char="•"/>
              <a:tabLst/>
              <a:defRPr lang="fr-FR" sz="200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5727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36000"/>
              <a:buFont typeface="Wingdings" charset="2"/>
              <a:buChar char="§"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30492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ucida Grande"/>
              <a:buChar char="-"/>
              <a:tabLst/>
              <a:def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17145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3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smtClean="0">
              <a:solidFill>
                <a:schemeClr val="bg1"/>
              </a:solidFill>
            </a:endParaRPr>
          </a:p>
          <a:p>
            <a:r>
              <a:rPr lang="en-US" sz="1200" smtClean="0">
                <a:solidFill>
                  <a:schemeClr val="bg1"/>
                </a:solidFill>
              </a:rPr>
              <a:t>Submitted:december 2009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Come back from fondry: february 2010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Picture of the layout with the different stages, dimensions, ratio between analog and digital part, presentation of the main parts of the layout.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Channel,  temperature sensor, digital part, buffer….</a:t>
            </a:r>
          </a:p>
          <a:p>
            <a:endParaRPr lang="en-US" sz="1200" smtClean="0">
              <a:solidFill>
                <a:schemeClr val="bg1"/>
              </a:solidFill>
            </a:endParaRPr>
          </a:p>
          <a:p>
            <a:endParaRPr lang="en-US" sz="1200" smtClean="0">
              <a:solidFill>
                <a:schemeClr val="bg1"/>
              </a:solidFill>
            </a:endParaRPr>
          </a:p>
          <a:p>
            <a:r>
              <a:rPr lang="en-US" sz="1200" smtClean="0">
                <a:solidFill>
                  <a:schemeClr val="bg1"/>
                </a:solidFill>
              </a:rPr>
              <a:t> 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001045" y="687071"/>
            <a:ext cx="3282923" cy="46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indent="190500" algn="l">
              <a:spcBef>
                <a:spcPct val="20000"/>
              </a:spcBef>
              <a:buFontTx/>
              <a:buChar char="•"/>
            </a:pPr>
            <a:r>
              <a:rPr lang="en-US" sz="1400" b="1" dirty="0" smtClean="0">
                <a:solidFill>
                  <a:srgbClr val="3333CC"/>
                </a:solidFill>
                <a:effectLst/>
                <a:latin typeface="Arial" charset="0"/>
              </a:rPr>
              <a:t>CSA optimized for 0.5 </a:t>
            </a:r>
            <a:r>
              <a:rPr lang="en-US" sz="1400" b="1" dirty="0" smtClean="0">
                <a:solidFill>
                  <a:srgbClr val="3333CC"/>
                </a:solidFill>
                <a:effectLst/>
                <a:latin typeface="Symbol" charset="2"/>
                <a:cs typeface="Symbol" charset="2"/>
              </a:rPr>
              <a:t>-</a:t>
            </a:r>
            <a:r>
              <a:rPr lang="en-US" sz="1400" b="1" dirty="0" smtClean="0">
                <a:solidFill>
                  <a:srgbClr val="3333CC"/>
                </a:solidFill>
                <a:effectLst/>
                <a:latin typeface="Arial" charset="0"/>
              </a:rPr>
              <a:t>&gt; 2pF</a:t>
            </a: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</a:pPr>
            <a:r>
              <a:rPr lang="en-US" sz="1400" b="1" dirty="0" smtClean="0">
                <a:solidFill>
                  <a:srgbClr val="3333CC"/>
                </a:solidFill>
                <a:effectLst/>
                <a:latin typeface="Arial" charset="0"/>
              </a:rPr>
              <a:t>Folded </a:t>
            </a:r>
            <a:r>
              <a:rPr lang="en-US" sz="1400" b="1" dirty="0" err="1" smtClean="0">
                <a:solidFill>
                  <a:srgbClr val="3333CC"/>
                </a:solidFill>
                <a:effectLst/>
                <a:latin typeface="Arial" charset="0"/>
              </a:rPr>
              <a:t>cascode</a:t>
            </a:r>
            <a:r>
              <a:rPr lang="en-US" sz="1400" b="1" dirty="0" smtClean="0">
                <a:solidFill>
                  <a:srgbClr val="3333CC"/>
                </a:solidFill>
                <a:effectLst/>
                <a:latin typeface="Arial" charset="0"/>
              </a:rPr>
              <a:t>, 2-20 µW</a:t>
            </a: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</a:pPr>
            <a:r>
              <a:rPr lang="fr-FR" sz="1400" b="1" dirty="0" smtClean="0">
                <a:solidFill>
                  <a:srgbClr val="3333CC"/>
                </a:solidFill>
                <a:effectLst/>
                <a:latin typeface="Arial" charset="0"/>
              </a:rPr>
              <a:t>P</a:t>
            </a:r>
            <a:r>
              <a:rPr lang="en-US" sz="1400" b="1" dirty="0" err="1" smtClean="0">
                <a:solidFill>
                  <a:srgbClr val="3333CC"/>
                </a:solidFill>
                <a:effectLst/>
                <a:latin typeface="Arial" charset="0"/>
              </a:rPr>
              <a:t>ulsed</a:t>
            </a:r>
            <a:r>
              <a:rPr lang="en-US" sz="1400" b="1" dirty="0" smtClean="0">
                <a:solidFill>
                  <a:srgbClr val="3333CC"/>
                </a:solidFill>
                <a:effectLst/>
                <a:latin typeface="Arial" charset="0"/>
              </a:rPr>
              <a:t> reset</a:t>
            </a: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</a:pPr>
            <a:r>
              <a:rPr lang="fr-FR" sz="1400" b="1" dirty="0" smtClean="0">
                <a:solidFill>
                  <a:srgbClr val="3333CC"/>
                </a:solidFill>
                <a:effectLst/>
                <a:latin typeface="Arial" charset="0"/>
              </a:rPr>
              <a:t>I</a:t>
            </a:r>
            <a:r>
              <a:rPr lang="en-US" sz="1400" b="1" dirty="0" smtClean="0">
                <a:solidFill>
                  <a:srgbClr val="3333CC"/>
                </a:solidFill>
                <a:effectLst/>
                <a:latin typeface="Arial" charset="0"/>
              </a:rPr>
              <a:t>leak&lt;5pA</a:t>
            </a:r>
          </a:p>
          <a:p>
            <a:pPr indent="190500" algn="l">
              <a:spcBef>
                <a:spcPct val="20000"/>
              </a:spcBef>
              <a:buFontTx/>
              <a:buChar char="•"/>
            </a:pPr>
            <a:r>
              <a:rPr lang="en-US" sz="1400" b="1" dirty="0" smtClean="0">
                <a:solidFill>
                  <a:srgbClr val="FF00FF"/>
                </a:solidFill>
                <a:effectLst/>
                <a:latin typeface="Arial" charset="0"/>
              </a:rPr>
              <a:t>2 CDS discriminators (1/edge)</a:t>
            </a: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</a:pPr>
            <a:r>
              <a:rPr lang="en-US" sz="1400" b="1" dirty="0" smtClean="0">
                <a:solidFill>
                  <a:srgbClr val="FF00FF"/>
                </a:solidFill>
                <a:latin typeface="Arial" charset="0"/>
              </a:rPr>
              <a:t>Self triggered</a:t>
            </a:r>
            <a:endParaRPr lang="en-US" sz="1400" b="1" dirty="0" smtClean="0">
              <a:solidFill>
                <a:srgbClr val="FF00FF"/>
              </a:solidFill>
              <a:effectLst/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</a:pPr>
            <a:r>
              <a:rPr lang="en-US" sz="1400" b="1" dirty="0" smtClean="0">
                <a:solidFill>
                  <a:srgbClr val="FF00FF"/>
                </a:solidFill>
                <a:effectLst/>
                <a:latin typeface="Arial" charset="0"/>
              </a:rPr>
              <a:t>(DACs 5bits)X2</a:t>
            </a: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</a:pPr>
            <a:r>
              <a:rPr lang="en-US" sz="1400" b="1" dirty="0" smtClean="0">
                <a:solidFill>
                  <a:srgbClr val="FF00FF"/>
                </a:solidFill>
                <a:effectLst/>
                <a:latin typeface="Arial" charset="0"/>
              </a:rPr>
              <a:t>Positive/negative threshold </a:t>
            </a:r>
            <a:endParaRPr lang="en-US" sz="1400" b="1" dirty="0">
              <a:solidFill>
                <a:srgbClr val="FF00FF"/>
              </a:solidFill>
              <a:effectLst/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r>
              <a:rPr lang="en-US" sz="1400" b="1" dirty="0" smtClean="0">
                <a:solidFill>
                  <a:srgbClr val="008000"/>
                </a:solidFill>
                <a:effectLst/>
                <a:latin typeface="Arial" charset="0"/>
              </a:rPr>
              <a:t> Sampling Capacitor Array:</a:t>
            </a: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</a:pPr>
            <a:r>
              <a:rPr lang="en-US" sz="1400" b="1" dirty="0" smtClean="0">
                <a:solidFill>
                  <a:srgbClr val="008000"/>
                </a:solidFill>
                <a:effectLst/>
                <a:latin typeface="Arial" charset="0"/>
              </a:rPr>
              <a:t> k=1 to 16 depth </a:t>
            </a:r>
          </a:p>
          <a:p>
            <a:pPr indent="190500" algn="l">
              <a:spcBef>
                <a:spcPct val="20000"/>
              </a:spcBef>
              <a:buFontTx/>
              <a:buChar char="•"/>
            </a:pPr>
            <a:r>
              <a:rPr lang="en-US" sz="1400" b="1" dirty="0" smtClean="0">
                <a:solidFill>
                  <a:srgbClr val="008000"/>
                </a:solidFill>
                <a:effectLst/>
                <a:latin typeface="Arial" charset="0"/>
              </a:rPr>
              <a:t>Average stage</a:t>
            </a:r>
          </a:p>
          <a:p>
            <a:pPr indent="190500" algn="l">
              <a:spcBef>
                <a:spcPct val="20000"/>
              </a:spcBef>
              <a:buFontTx/>
              <a:buChar char="•"/>
            </a:pPr>
            <a:r>
              <a:rPr lang="en-US" sz="1400" b="1" dirty="0" smtClean="0">
                <a:solidFill>
                  <a:srgbClr val="008000"/>
                </a:solidFill>
                <a:effectLst/>
                <a:latin typeface="Arial" charset="0"/>
              </a:rPr>
              <a:t>CDS stage</a:t>
            </a:r>
          </a:p>
          <a:p>
            <a:pPr indent="190500" algn="l">
              <a:spcBef>
                <a:spcPct val="20000"/>
              </a:spcBef>
              <a:buFontTx/>
              <a:buChar char="•"/>
            </a:pPr>
            <a:r>
              <a:rPr lang="fr-FR" sz="1400" b="1" dirty="0" smtClean="0">
                <a:solidFill>
                  <a:srgbClr val="FF6600"/>
                </a:solidFill>
                <a:effectLst/>
                <a:latin typeface="Arial" charset="0"/>
              </a:rPr>
              <a:t>Digital stage:</a:t>
            </a: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</a:pPr>
            <a:r>
              <a:rPr lang="fr-FR" sz="1400" b="1" dirty="0" smtClean="0">
                <a:solidFill>
                  <a:srgbClr val="FF6600"/>
                </a:solidFill>
                <a:effectLst/>
                <a:latin typeface="Arial" charset="0"/>
              </a:rPr>
              <a:t>I</a:t>
            </a:r>
            <a:r>
              <a:rPr lang="en-US" sz="1400" b="1" dirty="0" smtClean="0">
                <a:solidFill>
                  <a:srgbClr val="FF6600"/>
                </a:solidFill>
                <a:effectLst/>
                <a:latin typeface="Arial" charset="0"/>
              </a:rPr>
              <a:t>n-pixel Slow Control (Threshold, </a:t>
            </a:r>
            <a:r>
              <a:rPr lang="en-US" sz="1400" b="1" dirty="0" err="1" smtClean="0">
                <a:solidFill>
                  <a:srgbClr val="FF6600"/>
                </a:solidFill>
                <a:effectLst/>
                <a:latin typeface="Arial" charset="0"/>
              </a:rPr>
              <a:t>Test_enable</a:t>
            </a:r>
            <a:r>
              <a:rPr lang="en-US" sz="1400" b="1" dirty="0" smtClean="0">
                <a:solidFill>
                  <a:srgbClr val="FF6600"/>
                </a:solidFill>
                <a:effectLst/>
                <a:latin typeface="Arial" charset="0"/>
              </a:rPr>
              <a:t>, </a:t>
            </a:r>
            <a:r>
              <a:rPr lang="en-US" sz="1400" b="1" dirty="0" err="1" smtClean="0">
                <a:solidFill>
                  <a:srgbClr val="FF6600"/>
                </a:solidFill>
                <a:effectLst/>
                <a:latin typeface="Arial" charset="0"/>
              </a:rPr>
              <a:t>pix_enable</a:t>
            </a:r>
            <a:r>
              <a:rPr lang="en-US" sz="1400" b="1" dirty="0" smtClean="0">
                <a:solidFill>
                  <a:srgbClr val="FF6600"/>
                </a:solidFill>
                <a:effectLst/>
                <a:latin typeface="Arial" charset="0"/>
              </a:rPr>
              <a:t>)</a:t>
            </a:r>
          </a:p>
          <a:p>
            <a:pPr marL="742950" lvl="1" indent="-285750" algn="l">
              <a:spcBef>
                <a:spcPct val="20000"/>
              </a:spcBef>
              <a:buFont typeface="Wingdings" charset="2"/>
              <a:buChar char="§"/>
            </a:pPr>
            <a:r>
              <a:rPr lang="fr-FR" sz="1400" b="1" dirty="0" err="1" smtClean="0">
                <a:solidFill>
                  <a:srgbClr val="FF6600"/>
                </a:solidFill>
                <a:effectLst/>
                <a:latin typeface="Arial" charset="0"/>
              </a:rPr>
              <a:t>Sampling</a:t>
            </a:r>
            <a:r>
              <a:rPr lang="fr-FR" sz="1400" b="1" dirty="0">
                <a:solidFill>
                  <a:srgbClr val="FF6600"/>
                </a:solidFill>
                <a:effectLst/>
                <a:latin typeface="Arial" charset="0"/>
              </a:rPr>
              <a:t> </a:t>
            </a:r>
            <a:r>
              <a:rPr lang="fr-FR" sz="1400" b="1" dirty="0" smtClean="0">
                <a:solidFill>
                  <a:srgbClr val="FF6600"/>
                </a:solidFill>
                <a:effectLst/>
                <a:latin typeface="Arial" charset="0"/>
              </a:rPr>
              <a:t>and MCDS </a:t>
            </a:r>
            <a:r>
              <a:rPr lang="fr-FR" sz="1400" b="1" dirty="0" err="1" smtClean="0">
                <a:solidFill>
                  <a:srgbClr val="FF6600"/>
                </a:solidFill>
                <a:effectLst/>
                <a:latin typeface="Arial" charset="0"/>
              </a:rPr>
              <a:t>sequencement</a:t>
            </a:r>
            <a:endParaRPr lang="en-US" sz="1400" b="1" dirty="0">
              <a:solidFill>
                <a:srgbClr val="FF6600"/>
              </a:solidFill>
              <a:effectLst/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r>
              <a:rPr lang="en-US" sz="1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 readout modes:</a:t>
            </a:r>
          </a:p>
          <a:p>
            <a:pPr lvl="1" indent="190500" algn="l">
              <a:spcBef>
                <a:spcPct val="20000"/>
              </a:spcBef>
              <a:buFontTx/>
              <a:buChar char="•"/>
            </a:pPr>
            <a:r>
              <a:rPr lang="en-US" sz="1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MCDS</a:t>
            </a:r>
          </a:p>
          <a:p>
            <a:pPr lvl="1" indent="190500" algn="l">
              <a:spcBef>
                <a:spcPct val="20000"/>
              </a:spcBef>
              <a:buFontTx/>
              <a:buChar char="•"/>
            </a:pPr>
            <a:r>
              <a:rPr lang="fr-FR" sz="14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Stored</a:t>
            </a:r>
            <a:r>
              <a:rPr lang="en-US" sz="1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Samples out</a:t>
            </a:r>
          </a:p>
          <a:p>
            <a:pPr lvl="1" indent="190500" algn="l">
              <a:spcBef>
                <a:spcPct val="20000"/>
              </a:spcBef>
              <a:buFontTx/>
              <a:buChar char="•"/>
            </a:pPr>
            <a:r>
              <a:rPr lang="en-US" sz="1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CSA out (test)</a:t>
            </a:r>
          </a:p>
        </p:txBody>
      </p:sp>
      <p:grpSp>
        <p:nvGrpSpPr>
          <p:cNvPr id="10" name="Groupe 1"/>
          <p:cNvGrpSpPr/>
          <p:nvPr/>
        </p:nvGrpSpPr>
        <p:grpSpPr>
          <a:xfrm>
            <a:off x="4378917" y="711703"/>
            <a:ext cx="4153523" cy="3077337"/>
            <a:chOff x="4182515" y="756570"/>
            <a:chExt cx="4326984" cy="3205854"/>
          </a:xfrm>
          <a:effectLst/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515" y="777920"/>
              <a:ext cx="4326984" cy="3184504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182515" y="2766810"/>
              <a:ext cx="1594152" cy="1195614"/>
            </a:xfrm>
            <a:prstGeom prst="rect">
              <a:avLst/>
            </a:prstGeom>
            <a:noFill/>
            <a:ln w="57150">
              <a:solidFill>
                <a:srgbClr val="0000C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90535" y="756571"/>
              <a:ext cx="2618963" cy="1526300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90535" y="2311337"/>
              <a:ext cx="2618963" cy="825543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82515" y="756570"/>
              <a:ext cx="1594152" cy="1967539"/>
            </a:xfrm>
            <a:prstGeom prst="rect">
              <a:avLst/>
            </a:prstGeom>
            <a:noFill/>
            <a:ln w="57150">
              <a:solidFill>
                <a:srgbClr val="CC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90535" y="3165348"/>
              <a:ext cx="2618963" cy="797076"/>
            </a:xfrm>
            <a:prstGeom prst="rect">
              <a:avLst/>
            </a:prstGeom>
            <a:noFill/>
            <a:ln w="5715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26447"/>
            <a:ext cx="3314329" cy="224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067944" y="4644239"/>
            <a:ext cx="3477216" cy="216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algn="l">
              <a:spcBef>
                <a:spcPct val="20000"/>
              </a:spcBef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2555776" y="3429000"/>
            <a:ext cx="18002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algn="l">
              <a:spcBef>
                <a:spcPct val="20000"/>
              </a:spcBef>
            </a:pPr>
            <a:r>
              <a:rPr lang="en-US" sz="1400" b="1" dirty="0" smtClean="0">
                <a:solidFill>
                  <a:srgbClr val="008000"/>
                </a:solidFill>
                <a:effectLst/>
                <a:latin typeface="Arial" charset="0"/>
              </a:rPr>
              <a:t>Trapezoidal shaper</a:t>
            </a:r>
          </a:p>
        </p:txBody>
      </p:sp>
      <p:sp>
        <p:nvSpPr>
          <p:cNvPr id="3" name="Accolade fermante 2"/>
          <p:cNvSpPr/>
          <p:nvPr/>
        </p:nvSpPr>
        <p:spPr bwMode="auto">
          <a:xfrm>
            <a:off x="2483768" y="3356992"/>
            <a:ext cx="144016" cy="477092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8" y="104180"/>
            <a:ext cx="584200" cy="444500"/>
          </a:xfrm>
          <a:prstGeom prst="rect">
            <a:avLst/>
          </a:prstGeom>
        </p:spPr>
      </p:pic>
      <p:pic>
        <p:nvPicPr>
          <p:cNvPr id="22" name="Image 21" descr="p020_0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21" y="504056"/>
            <a:ext cx="325747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" t="988"/>
          <a:stretch/>
        </p:blipFill>
        <p:spPr>
          <a:xfrm>
            <a:off x="1485899" y="1581834"/>
            <a:ext cx="4829175" cy="48238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7600" y="3733800"/>
            <a:ext cx="304800" cy="3048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52600" y="1752600"/>
            <a:ext cx="4191000" cy="2286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3705224" y="1790700"/>
            <a:ext cx="152401" cy="1524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2"/>
          <p:cNvSpPr/>
          <p:nvPr/>
        </p:nvSpPr>
        <p:spPr>
          <a:xfrm>
            <a:off x="3724274" y="3817273"/>
            <a:ext cx="152401" cy="1524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5400000">
            <a:off x="4005262" y="3957637"/>
            <a:ext cx="4257675" cy="2286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/>
          <p:cNvSpPr/>
          <p:nvPr/>
        </p:nvSpPr>
        <p:spPr>
          <a:xfrm>
            <a:off x="6057899" y="3810000"/>
            <a:ext cx="152401" cy="1524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Connector 16"/>
          <p:cNvCxnSpPr>
            <a:stCxn id="13" idx="0"/>
            <a:endCxn id="9" idx="4"/>
          </p:cNvCxnSpPr>
          <p:nvPr/>
        </p:nvCxnSpPr>
        <p:spPr>
          <a:xfrm flipH="1" flipV="1">
            <a:off x="3781425" y="1943100"/>
            <a:ext cx="19050" cy="187417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2"/>
            <a:endCxn id="15" idx="2"/>
          </p:cNvCxnSpPr>
          <p:nvPr/>
        </p:nvCxnSpPr>
        <p:spPr>
          <a:xfrm flipV="1">
            <a:off x="3724274" y="3886200"/>
            <a:ext cx="2333625" cy="727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019799" y="1752600"/>
            <a:ext cx="152401" cy="1524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6232298" y="1066800"/>
            <a:ext cx="1540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EVENT</a:t>
            </a:r>
          </a:p>
          <a:p>
            <a:pPr algn="ctr"/>
            <a:r>
              <a:rPr lang="fr-FR" sz="1600" dirty="0" smtClean="0"/>
              <a:t>LOCALIZATION</a:t>
            </a:r>
            <a:endParaRPr lang="fr-FR" sz="16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752600" y="3893473"/>
            <a:ext cx="2038351" cy="26941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 rot="16200000">
            <a:off x="1600200" y="3810000"/>
            <a:ext cx="228600" cy="2286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Straight Connector 32"/>
          <p:cNvCxnSpPr>
            <a:stCxn id="31" idx="0"/>
          </p:cNvCxnSpPr>
          <p:nvPr/>
        </p:nvCxnSpPr>
        <p:spPr>
          <a:xfrm flipH="1">
            <a:off x="1219201" y="3924300"/>
            <a:ext cx="380999" cy="2464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3721" y="3682425"/>
            <a:ext cx="1084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ENERGY</a:t>
            </a:r>
          </a:p>
          <a:p>
            <a:r>
              <a:rPr lang="fr-FR" sz="1600" dirty="0" smtClean="0"/>
              <a:t>READOUT</a:t>
            </a:r>
            <a:endParaRPr lang="fr-FR" sz="1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85801" y="1066800"/>
            <a:ext cx="5629275" cy="5338850"/>
            <a:chOff x="685801" y="1066800"/>
            <a:chExt cx="5629275" cy="5338850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1051561" y="1581834"/>
              <a:ext cx="15240" cy="482381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1485899" y="1371600"/>
              <a:ext cx="48291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16200000">
              <a:off x="384596" y="3520463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5.4 mm</a:t>
              </a:r>
              <a:endParaRPr lang="fr-FR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94973" y="1066800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5.4 mm</a:t>
              </a:r>
              <a:endParaRPr lang="fr-FR" b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466147" y="3440668"/>
            <a:ext cx="936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Matrice</a:t>
            </a:r>
          </a:p>
          <a:p>
            <a:r>
              <a:rPr lang="fr-FR" dirty="0" smtClean="0"/>
              <a:t>16 × 16</a:t>
            </a:r>
          </a:p>
          <a:p>
            <a:r>
              <a:rPr lang="fr-FR" dirty="0" smtClean="0"/>
              <a:t>pixels</a:t>
            </a:r>
            <a:endParaRPr lang="fr-FR" dirty="0"/>
          </a:p>
        </p:txBody>
      </p:sp>
      <p:sp>
        <p:nvSpPr>
          <p:cNvPr id="47" name="TextBox 46"/>
          <p:cNvSpPr txBox="1"/>
          <p:nvPr/>
        </p:nvSpPr>
        <p:spPr>
          <a:xfrm>
            <a:off x="2819400" y="4038600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300 µm × 300 µm</a:t>
            </a:r>
            <a:endParaRPr lang="fr-FR" b="1" dirty="0">
              <a:solidFill>
                <a:srgbClr val="0000CC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336291" y="2208913"/>
            <a:ext cx="1222514" cy="765750"/>
            <a:chOff x="6431838" y="2208913"/>
            <a:chExt cx="1222514" cy="765750"/>
          </a:xfrm>
        </p:grpSpPr>
        <p:sp>
          <p:nvSpPr>
            <p:cNvPr id="32" name="Oval 31"/>
            <p:cNvSpPr/>
            <p:nvPr/>
          </p:nvSpPr>
          <p:spPr>
            <a:xfrm>
              <a:off x="6649439" y="2593663"/>
              <a:ext cx="693851" cy="381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Oval 44"/>
            <p:cNvSpPr/>
            <p:nvPr/>
          </p:nvSpPr>
          <p:spPr>
            <a:xfrm>
              <a:off x="6442513" y="2593663"/>
              <a:ext cx="617651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721797" y="2704584"/>
              <a:ext cx="382697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721797" y="2856984"/>
              <a:ext cx="38288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104494" y="2784163"/>
              <a:ext cx="52484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6536709" y="2646002"/>
              <a:ext cx="112730" cy="11716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Oval 53"/>
            <p:cNvSpPr/>
            <p:nvPr/>
          </p:nvSpPr>
          <p:spPr>
            <a:xfrm>
              <a:off x="6543464" y="2821346"/>
              <a:ext cx="105975" cy="117679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31838" y="2208913"/>
              <a:ext cx="1222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0000CC"/>
                  </a:solidFill>
                </a:rPr>
                <a:t>GLOBAL OR</a:t>
              </a:r>
              <a:endParaRPr lang="fr-FR" sz="1600" dirty="0">
                <a:solidFill>
                  <a:srgbClr val="0000CC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295400"/>
            <a:ext cx="5105400" cy="5122324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7391400" y="2330343"/>
            <a:ext cx="324822" cy="374240"/>
            <a:chOff x="-1447798" y="2704583"/>
            <a:chExt cx="1447798" cy="914400"/>
          </a:xfrm>
        </p:grpSpPr>
        <p:cxnSp>
          <p:nvCxnSpPr>
            <p:cNvPr id="12" name="Connecteur en angle 11"/>
            <p:cNvCxnSpPr/>
            <p:nvPr/>
          </p:nvCxnSpPr>
          <p:spPr>
            <a:xfrm>
              <a:off x="-914400" y="2704583"/>
              <a:ext cx="914400" cy="914400"/>
            </a:xfrm>
            <a:prstGeom prst="bentConnector3">
              <a:avLst>
                <a:gd name="adj1" fmla="val 5833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ngle 22"/>
            <p:cNvCxnSpPr/>
            <p:nvPr/>
          </p:nvCxnSpPr>
          <p:spPr>
            <a:xfrm rot="5400000">
              <a:off x="-1629334" y="2886119"/>
              <a:ext cx="896471" cy="533400"/>
            </a:xfrm>
            <a:prstGeom prst="bentConnector3">
              <a:avLst>
                <a:gd name="adj1" fmla="val 101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046360" y="152400"/>
            <a:ext cx="7558088" cy="3603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D</a:t>
            </a:r>
            <a:r>
              <a:rPr lang="fr-FR" b="1" baseline="30000" dirty="0" smtClean="0">
                <a:solidFill>
                  <a:srgbClr val="3333CC"/>
                </a:solidFill>
                <a:latin typeface="Calibri"/>
                <a:cs typeface="Calibri"/>
              </a:rPr>
              <a:t>2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R</a:t>
            </a:r>
            <a:r>
              <a:rPr lang="fr-FR" b="1" baseline="-25000" dirty="0" smtClean="0">
                <a:solidFill>
                  <a:srgbClr val="3333CC"/>
                </a:solidFill>
                <a:latin typeface="Calibri"/>
                <a:cs typeface="Calibri"/>
              </a:rPr>
              <a:t>1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: 16x16 matrix for </a:t>
            </a:r>
            <a:r>
              <a:rPr lang="fr-FR" b="1" dirty="0" err="1" smtClean="0">
                <a:solidFill>
                  <a:srgbClr val="3333CC"/>
                </a:solidFill>
                <a:latin typeface="Calibri"/>
                <a:cs typeface="Calibri"/>
              </a:rPr>
              <a:t>CdTe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 detector</a:t>
            </a:r>
            <a:endParaRPr lang="fr-FR" b="1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8" y="104180"/>
            <a:ext cx="584200" cy="444500"/>
          </a:xfrm>
          <a:prstGeom prst="rect">
            <a:avLst/>
          </a:prstGeom>
        </p:spPr>
      </p:pic>
      <p:pic>
        <p:nvPicPr>
          <p:cNvPr id="50" name="Image 49" descr="p020_0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25" y="504056"/>
            <a:ext cx="325747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416 -0.294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-0.0666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9" grpId="1" animBg="1"/>
      <p:bldP spid="9" grpId="2" animBg="1"/>
      <p:bldP spid="13" grpId="0" animBg="1"/>
      <p:bldP spid="13" grpId="1" animBg="1"/>
      <p:bldP spid="13" grpId="2" animBg="1"/>
      <p:bldP spid="14" grpId="0" animBg="1"/>
      <p:bldP spid="15" grpId="0" animBg="1"/>
      <p:bldP spid="15" grpId="1" animBg="1"/>
      <p:bldP spid="15" grpId="2" animBg="1"/>
      <p:bldP spid="25" grpId="0" animBg="1"/>
      <p:bldP spid="25" grpId="1" animBg="1"/>
      <p:bldP spid="25" grpId="2" animBg="1"/>
      <p:bldP spid="25" grpId="3" animBg="1"/>
      <p:bldP spid="24" grpId="0"/>
      <p:bldP spid="31" grpId="0" animBg="1"/>
      <p:bldP spid="36" grpId="0"/>
      <p:bldP spid="46" grpId="0"/>
      <p:bldP spid="46" grpId="1"/>
      <p:bldP spid="47" grpId="0"/>
      <p:bldP spid="4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p020_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81" y="504056"/>
            <a:ext cx="325747" cy="548680"/>
          </a:xfrm>
          <a:prstGeom prst="rect">
            <a:avLst/>
          </a:prstGeom>
        </p:spPr>
      </p:pic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1046360" y="152400"/>
            <a:ext cx="7558088" cy="3603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D</a:t>
            </a:r>
            <a:r>
              <a:rPr lang="fr-FR" b="1" baseline="30000" dirty="0" smtClean="0">
                <a:solidFill>
                  <a:srgbClr val="3333CC"/>
                </a:solidFill>
                <a:latin typeface="Calibri"/>
                <a:cs typeface="Calibri"/>
              </a:rPr>
              <a:t>2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R</a:t>
            </a:r>
            <a:r>
              <a:rPr lang="fr-FR" b="1" baseline="-25000" dirty="0" smtClean="0">
                <a:solidFill>
                  <a:srgbClr val="3333CC"/>
                </a:solidFill>
                <a:latin typeface="Calibri"/>
                <a:cs typeface="Calibri"/>
              </a:rPr>
              <a:t>1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 : caractérisation sans détecteur</a:t>
            </a:r>
            <a:endParaRPr lang="fr-FR" b="1" baseline="-25000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cxnSp>
        <p:nvCxnSpPr>
          <p:cNvPr id="5" name="Connecteur droit 10"/>
          <p:cNvCxnSpPr>
            <a:cxnSpLocks noChangeShapeType="1"/>
          </p:cNvCxnSpPr>
          <p:nvPr/>
        </p:nvCxnSpPr>
        <p:spPr bwMode="auto">
          <a:xfrm>
            <a:off x="5891382" y="657934"/>
            <a:ext cx="23813" cy="5508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1120775" y="682625"/>
            <a:ext cx="6482102" cy="526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92392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885950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36000"/>
              <a:buFont typeface="Arial"/>
              <a:buChar char="•"/>
              <a:tabLst/>
              <a:defRPr lang="fr-FR" sz="200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5727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36000"/>
              <a:buFont typeface="Wingdings" charset="2"/>
              <a:buChar char="§"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30492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ucida Grande"/>
              <a:buChar char="-"/>
              <a:tabLst/>
              <a:def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17145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3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smtClean="0">
              <a:solidFill>
                <a:schemeClr val="bg1"/>
              </a:solidFill>
            </a:endParaRPr>
          </a:p>
          <a:p>
            <a:r>
              <a:rPr lang="en-US" sz="1200" smtClean="0">
                <a:solidFill>
                  <a:schemeClr val="bg1"/>
                </a:solidFill>
              </a:rPr>
              <a:t>Submitted:december 2009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Come back from fondry: february 2010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Picture of the layout with the different stages, dimensions, ratio between analog and digital part, presentation of the main parts of the layout.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Channel,  temperature sensor, digital part, buffer….</a:t>
            </a:r>
          </a:p>
          <a:p>
            <a:endParaRPr lang="en-US" sz="1200" smtClean="0">
              <a:solidFill>
                <a:schemeClr val="bg1"/>
              </a:solidFill>
            </a:endParaRPr>
          </a:p>
          <a:p>
            <a:endParaRPr lang="en-US" sz="1200" smtClean="0">
              <a:solidFill>
                <a:schemeClr val="bg1"/>
              </a:solidFill>
            </a:endParaRPr>
          </a:p>
          <a:p>
            <a:r>
              <a:rPr lang="en-US" sz="1200" smtClean="0">
                <a:solidFill>
                  <a:schemeClr val="bg1"/>
                </a:solidFill>
              </a:rPr>
              <a:t> 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067944" y="4644239"/>
            <a:ext cx="3477216" cy="216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algn="l">
              <a:spcBef>
                <a:spcPct val="20000"/>
              </a:spcBef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2" name="Image 21" descr="carte_gain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50" y="3904165"/>
            <a:ext cx="3366695" cy="2693188"/>
          </a:xfrm>
          <a:prstGeom prst="rect">
            <a:avLst/>
          </a:prstGeom>
        </p:spPr>
      </p:pic>
      <p:pic>
        <p:nvPicPr>
          <p:cNvPr id="23" name="Image 22" descr="carte_bruits_1fC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861048"/>
            <a:ext cx="3456384" cy="276493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90262" y="3573016"/>
            <a:ext cx="2857602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800000"/>
                </a:solidFill>
              </a:rPr>
              <a:t>Gain moyen : -743 (ADU / </a:t>
            </a:r>
            <a:r>
              <a:rPr lang="fr-FR" sz="1100" b="1" dirty="0" err="1" smtClean="0">
                <a:solidFill>
                  <a:srgbClr val="800000"/>
                </a:solidFill>
              </a:rPr>
              <a:t>fC</a:t>
            </a:r>
            <a:r>
              <a:rPr lang="fr-FR" sz="1100" b="1" dirty="0" smtClean="0">
                <a:solidFill>
                  <a:srgbClr val="800000"/>
                </a:solidFill>
              </a:rPr>
              <a:t>), 150mV/</a:t>
            </a:r>
            <a:r>
              <a:rPr lang="fr-FR" sz="1100" b="1" dirty="0" err="1" smtClean="0">
                <a:solidFill>
                  <a:srgbClr val="800000"/>
                </a:solidFill>
              </a:rPr>
              <a:t>fC</a:t>
            </a:r>
            <a:r>
              <a:rPr lang="fr-FR" sz="1100" b="1" dirty="0" smtClean="0">
                <a:solidFill>
                  <a:srgbClr val="800000"/>
                </a:solidFill>
              </a:rPr>
              <a:t> </a:t>
            </a:r>
            <a:endParaRPr lang="fr-FR" sz="1100" b="1" dirty="0">
              <a:solidFill>
                <a:srgbClr val="8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940151" y="4421693"/>
            <a:ext cx="2209528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800000"/>
                </a:solidFill>
              </a:rPr>
              <a:t>Bruit moyen : 29,51 e- RMS</a:t>
            </a:r>
            <a:endParaRPr lang="fr-FR" sz="1100" b="1" dirty="0">
              <a:solidFill>
                <a:srgbClr val="800000"/>
              </a:solidFill>
            </a:endParaRPr>
          </a:p>
        </p:txBody>
      </p:sp>
      <p:sp>
        <p:nvSpPr>
          <p:cNvPr id="51" name="Virage 50"/>
          <p:cNvSpPr/>
          <p:nvPr/>
        </p:nvSpPr>
        <p:spPr bwMode="auto">
          <a:xfrm rot="10800000">
            <a:off x="4211961" y="3428999"/>
            <a:ext cx="792088" cy="19482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4012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Flèche vers le bas 52"/>
          <p:cNvSpPr/>
          <p:nvPr/>
        </p:nvSpPr>
        <p:spPr bwMode="auto">
          <a:xfrm>
            <a:off x="7452320" y="3422478"/>
            <a:ext cx="360040" cy="582586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0" name="Grouper 59"/>
          <p:cNvGrpSpPr/>
          <p:nvPr/>
        </p:nvGrpSpPr>
        <p:grpSpPr>
          <a:xfrm>
            <a:off x="-108520" y="764704"/>
            <a:ext cx="9108504" cy="2664296"/>
            <a:chOff x="-108520" y="980728"/>
            <a:chExt cx="9108504" cy="2664296"/>
          </a:xfrm>
        </p:grpSpPr>
        <p:pic>
          <p:nvPicPr>
            <p:cNvPr id="26" name="Image 25" descr="spectre_amplitudes_pixel_113_10pics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520" y="1196752"/>
              <a:ext cx="3816424" cy="2385108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/>
          </p:spPr>
        </p:pic>
        <p:pic>
          <p:nvPicPr>
            <p:cNvPr id="27" name="Image 26"/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63888" y="1412776"/>
              <a:ext cx="2613917" cy="20239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Image 27"/>
            <p:cNvPicPr/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2664" y="1412776"/>
              <a:ext cx="2677320" cy="20234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" name="Connecteur droit avec flèche 3"/>
            <p:cNvCxnSpPr/>
            <p:nvPr/>
          </p:nvCxnSpPr>
          <p:spPr bwMode="auto">
            <a:xfrm>
              <a:off x="3131840" y="1916832"/>
              <a:ext cx="79208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Connecteur droit avec flèche 31"/>
            <p:cNvCxnSpPr/>
            <p:nvPr/>
          </p:nvCxnSpPr>
          <p:spPr bwMode="auto">
            <a:xfrm>
              <a:off x="2843808" y="2068364"/>
              <a:ext cx="129614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Connecteur droit avec flèche 33"/>
            <p:cNvCxnSpPr/>
            <p:nvPr/>
          </p:nvCxnSpPr>
          <p:spPr bwMode="auto">
            <a:xfrm flipH="1">
              <a:off x="611560" y="3140968"/>
              <a:ext cx="504056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2987824" y="1556792"/>
              <a:ext cx="288032" cy="1728192"/>
            </a:xfrm>
            <a:prstGeom prst="rect">
              <a:avLst/>
            </a:prstGeom>
            <a:solidFill>
              <a:schemeClr val="accent2">
                <a:alpha val="22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 bwMode="auto">
            <a:xfrm>
              <a:off x="3275856" y="2220764"/>
              <a:ext cx="439248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4409749" y="3320988"/>
              <a:ext cx="1314379" cy="32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8" tIns="45710" rIns="91418" bIns="45710"/>
            <a:lstStyle/>
            <a:p>
              <a:pPr algn="l">
                <a:spcBef>
                  <a:spcPct val="20000"/>
                </a:spcBef>
              </a:pPr>
              <a:r>
                <a:rPr lang="fr-FR" sz="1200" b="1" dirty="0" smtClean="0">
                  <a:effectLst/>
                  <a:latin typeface="Arial" charset="0"/>
                </a:rPr>
                <a:t>Injection (</a:t>
              </a:r>
              <a:r>
                <a:rPr lang="fr-FR" sz="1200" b="1" dirty="0" err="1" smtClean="0">
                  <a:effectLst/>
                  <a:latin typeface="Arial" charset="0"/>
                </a:rPr>
                <a:t>fC</a:t>
              </a:r>
              <a:r>
                <a:rPr lang="fr-FR" sz="1200" b="1" dirty="0" smtClean="0">
                  <a:effectLst/>
                  <a:latin typeface="Arial" charset="0"/>
                </a:rPr>
                <a:t>)</a:t>
              </a:r>
              <a:endPara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990600" y="3320988"/>
              <a:ext cx="1997224" cy="32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8" tIns="45710" rIns="91418" bIns="45710"/>
            <a:lstStyle/>
            <a:p>
              <a:pPr algn="l">
                <a:spcBef>
                  <a:spcPct val="20000"/>
                </a:spcBef>
              </a:pPr>
              <a:r>
                <a:rPr lang="fr-FR" sz="1200" b="1" dirty="0" smtClean="0">
                  <a:effectLst/>
                  <a:latin typeface="Arial" charset="0"/>
                </a:rPr>
                <a:t>Amplitude (ADU)</a:t>
              </a:r>
              <a:endPara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6804248" y="3320988"/>
              <a:ext cx="1997224" cy="32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8" tIns="45710" rIns="91418" bIns="45710"/>
            <a:lstStyle/>
            <a:p>
              <a:pPr algn="l">
                <a:spcBef>
                  <a:spcPct val="20000"/>
                </a:spcBef>
              </a:pPr>
              <a:r>
                <a:rPr lang="fr-FR" sz="1200" b="1" dirty="0" smtClean="0">
                  <a:effectLst/>
                  <a:latin typeface="Arial" charset="0"/>
                </a:rPr>
                <a:t>Amplitude (ADC </a:t>
              </a:r>
              <a:r>
                <a:rPr lang="fr-FR" sz="1200" b="1" dirty="0" err="1" smtClean="0">
                  <a:effectLst/>
                  <a:latin typeface="Arial" charset="0"/>
                </a:rPr>
                <a:t>counts</a:t>
              </a:r>
              <a:r>
                <a:rPr lang="fr-FR" sz="1200" b="1" dirty="0" smtClean="0">
                  <a:effectLst/>
                  <a:latin typeface="Arial" charset="0"/>
                </a:rPr>
                <a:t>)</a:t>
              </a:r>
              <a:endPara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7" name="Rectangle 26"/>
            <p:cNvSpPr>
              <a:spLocks noChangeArrowheads="1"/>
            </p:cNvSpPr>
            <p:nvPr/>
          </p:nvSpPr>
          <p:spPr bwMode="auto">
            <a:xfrm rot="16200000">
              <a:off x="-342038" y="2114854"/>
              <a:ext cx="1008112" cy="32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8" tIns="45710" rIns="91418" bIns="45710"/>
            <a:lstStyle/>
            <a:p>
              <a:pPr algn="l">
                <a:spcBef>
                  <a:spcPct val="20000"/>
                </a:spcBef>
              </a:pPr>
              <a:r>
                <a:rPr lang="fr-FR" sz="1200" b="1" dirty="0" smtClean="0">
                  <a:effectLst/>
                  <a:latin typeface="Arial" charset="0"/>
                </a:rPr>
                <a:t>Coups</a:t>
              </a:r>
              <a:endPara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 rot="16200000">
              <a:off x="5850142" y="2114854"/>
              <a:ext cx="1008112" cy="32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8" tIns="45710" rIns="91418" bIns="45710"/>
            <a:lstStyle/>
            <a:p>
              <a:pPr algn="l">
                <a:spcBef>
                  <a:spcPct val="20000"/>
                </a:spcBef>
              </a:pPr>
              <a:r>
                <a:rPr lang="fr-FR" sz="1200" b="1" dirty="0" smtClean="0">
                  <a:effectLst/>
                  <a:latin typeface="Arial" charset="0"/>
                </a:rPr>
                <a:t>Coups</a:t>
              </a:r>
              <a:endPara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" name="Rectangle 26"/>
            <p:cNvSpPr>
              <a:spLocks noChangeArrowheads="1"/>
            </p:cNvSpPr>
            <p:nvPr/>
          </p:nvSpPr>
          <p:spPr bwMode="auto">
            <a:xfrm rot="16200000">
              <a:off x="2619282" y="1817322"/>
              <a:ext cx="1997224" cy="32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8" tIns="45710" rIns="91418" bIns="45710"/>
            <a:lstStyle/>
            <a:p>
              <a:pPr algn="l">
                <a:spcBef>
                  <a:spcPct val="20000"/>
                </a:spcBef>
              </a:pPr>
              <a:r>
                <a:rPr lang="fr-FR" sz="1200" b="1" dirty="0" smtClean="0">
                  <a:effectLst/>
                  <a:latin typeface="Arial" charset="0"/>
                </a:rPr>
                <a:t>Amplitude (ADU)</a:t>
              </a:r>
              <a:endPara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990600" y="188640"/>
            <a:ext cx="7829872" cy="46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indent="190500">
              <a:spcBef>
                <a:spcPct val="20000"/>
              </a:spcBef>
              <a:buFontTx/>
              <a:buChar char="•"/>
            </a:pPr>
            <a:endParaRPr lang="fr-FR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algn="l">
              <a:spcBef>
                <a:spcPct val="20000"/>
              </a:spcBef>
            </a:pPr>
            <a:endParaRPr lang="fr-FR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algn="l">
              <a:spcBef>
                <a:spcPct val="20000"/>
              </a:spcBef>
            </a:pP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Mode MCDS, </a:t>
            </a:r>
            <a:r>
              <a:rPr lang="fr-FR" sz="2000" b="1" dirty="0" err="1" smtClean="0">
                <a:solidFill>
                  <a:srgbClr val="000000"/>
                </a:solidFill>
                <a:effectLst/>
                <a:latin typeface="Arial" charset="0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ffectLst/>
                <a:latin typeface="Arial" charset="0"/>
              </a:rPr>
              <a:t>ech</a:t>
            </a: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=600kHz, </a:t>
            </a:r>
            <a:r>
              <a:rPr lang="fr-FR" sz="2000" b="1" dirty="0" err="1" smtClean="0">
                <a:solidFill>
                  <a:srgbClr val="000000"/>
                </a:solidFill>
                <a:effectLst/>
                <a:latin typeface="Arial" charset="0"/>
              </a:rPr>
              <a:t>N</a:t>
            </a:r>
            <a:r>
              <a:rPr lang="fr-FR" sz="2000" b="1" baseline="-25000" dirty="0" err="1" smtClean="0">
                <a:solidFill>
                  <a:srgbClr val="000000"/>
                </a:solidFill>
                <a:effectLst/>
                <a:latin typeface="Arial" charset="0"/>
              </a:rPr>
              <a:t>ech</a:t>
            </a: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=16,       300µW/canal.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68" y="104180"/>
            <a:ext cx="584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2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D</a:t>
            </a:r>
            <a:r>
              <a:rPr lang="fr-FR" b="1" baseline="30000" dirty="0" smtClean="0">
                <a:solidFill>
                  <a:srgbClr val="3333CC"/>
                </a:solidFill>
                <a:latin typeface="Calibri"/>
                <a:cs typeface="Calibri"/>
              </a:rPr>
              <a:t>2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R</a:t>
            </a:r>
            <a:r>
              <a:rPr lang="fr-FR" b="1" baseline="-25000" dirty="0" smtClean="0">
                <a:solidFill>
                  <a:srgbClr val="3333CC"/>
                </a:solidFill>
                <a:latin typeface="Calibri"/>
                <a:cs typeface="Calibri"/>
              </a:rPr>
              <a:t>1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 : Influence de courant de CSA</a:t>
            </a:r>
            <a:endParaRPr lang="fr-FR" b="1" baseline="-25000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990600" y="188640"/>
            <a:ext cx="7829872" cy="46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indent="190500" algn="l">
              <a:spcBef>
                <a:spcPct val="20000"/>
              </a:spcBef>
              <a:buFontTx/>
              <a:buChar char="•"/>
            </a:pPr>
            <a:endParaRPr lang="fr-FR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algn="l">
              <a:spcBef>
                <a:spcPct val="20000"/>
              </a:spcBef>
            </a:pPr>
            <a:endParaRPr lang="fr-FR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algn="l">
              <a:spcBef>
                <a:spcPct val="20000"/>
              </a:spcBef>
            </a:pP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Mode MCDS, </a:t>
            </a:r>
            <a:r>
              <a:rPr lang="fr-FR" sz="2000" b="1" dirty="0" err="1" smtClean="0">
                <a:solidFill>
                  <a:srgbClr val="000000"/>
                </a:solidFill>
                <a:effectLst/>
                <a:latin typeface="Arial" charset="0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ffectLst/>
                <a:latin typeface="Arial" charset="0"/>
              </a:rPr>
              <a:t>ech</a:t>
            </a: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=600kHz, </a:t>
            </a:r>
            <a:r>
              <a:rPr lang="fr-FR" sz="2000" b="1" dirty="0" err="1" smtClean="0">
                <a:solidFill>
                  <a:srgbClr val="000000"/>
                </a:solidFill>
                <a:effectLst/>
                <a:latin typeface="Arial" charset="0"/>
              </a:rPr>
              <a:t>N</a:t>
            </a:r>
            <a:r>
              <a:rPr lang="fr-FR" sz="2000" b="1" baseline="-25000" dirty="0" err="1" smtClean="0">
                <a:solidFill>
                  <a:srgbClr val="000000"/>
                </a:solidFill>
                <a:effectLst/>
                <a:latin typeface="Arial" charset="0"/>
              </a:rPr>
              <a:t>ech</a:t>
            </a: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=16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67105" y="1427182"/>
            <a:ext cx="492443" cy="261610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1100" b="1" dirty="0" smtClean="0">
                <a:solidFill>
                  <a:srgbClr val="800000"/>
                </a:solidFill>
              </a:rPr>
              <a:t>4 </a:t>
            </a:r>
            <a:r>
              <a:rPr lang="el-GR" sz="1100" b="1" dirty="0">
                <a:solidFill>
                  <a:srgbClr val="800000"/>
                </a:solidFill>
              </a:rPr>
              <a:t>μA</a:t>
            </a:r>
            <a:endParaRPr lang="fr-FR" sz="1100" b="1" dirty="0">
              <a:solidFill>
                <a:srgbClr val="80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80506" y="4266633"/>
            <a:ext cx="569387" cy="261610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800000"/>
                </a:solidFill>
              </a:rPr>
              <a:t>20</a:t>
            </a:r>
            <a:r>
              <a:rPr lang="el-GR" sz="1100" b="1" dirty="0" smtClean="0">
                <a:solidFill>
                  <a:srgbClr val="800000"/>
                </a:solidFill>
              </a:rPr>
              <a:t> </a:t>
            </a:r>
            <a:r>
              <a:rPr lang="el-GR" sz="1100" b="1" dirty="0">
                <a:solidFill>
                  <a:srgbClr val="800000"/>
                </a:solidFill>
              </a:rPr>
              <a:t>μA</a:t>
            </a:r>
            <a:endParaRPr lang="fr-FR" sz="1100" b="1" dirty="0">
              <a:solidFill>
                <a:srgbClr val="800000"/>
              </a:solidFill>
            </a:endParaRP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843312"/>
              </p:ext>
            </p:extLst>
          </p:nvPr>
        </p:nvGraphicFramePr>
        <p:xfrm>
          <a:off x="1211849" y="1196752"/>
          <a:ext cx="59182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Document" r:id="rId3" imgW="5918200" imgH="2857500" progId="Word.Document.12">
                  <p:embed/>
                </p:oleObj>
              </mc:Choice>
              <mc:Fallback>
                <p:oleObj name="Document" r:id="rId3" imgW="59182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849" y="1196752"/>
                        <a:ext cx="5918200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81257"/>
              </p:ext>
            </p:extLst>
          </p:nvPr>
        </p:nvGraphicFramePr>
        <p:xfrm>
          <a:off x="1251958" y="3741468"/>
          <a:ext cx="59182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Document" r:id="rId5" imgW="5918200" imgH="2781300" progId="Word.Document.12">
                  <p:embed/>
                </p:oleObj>
              </mc:Choice>
              <mc:Fallback>
                <p:oleObj name="Document" r:id="rId5" imgW="5918200" imgH="278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1958" y="3741468"/>
                        <a:ext cx="59182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necteur droit 38"/>
          <p:cNvCxnSpPr/>
          <p:nvPr/>
        </p:nvCxnSpPr>
        <p:spPr>
          <a:xfrm>
            <a:off x="1229895" y="3755132"/>
            <a:ext cx="60558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62401"/>
            <a:ext cx="6963651" cy="37565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68" y="104180"/>
            <a:ext cx="584200" cy="444500"/>
          </a:xfrm>
          <a:prstGeom prst="rect">
            <a:avLst/>
          </a:prstGeom>
        </p:spPr>
      </p:pic>
      <p:pic>
        <p:nvPicPr>
          <p:cNvPr id="12" name="Image 11" descr="p020_0_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85" y="504056"/>
            <a:ext cx="325747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4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D</a:t>
            </a:r>
            <a:r>
              <a:rPr lang="fr-FR" b="1" baseline="30000" dirty="0" smtClean="0">
                <a:solidFill>
                  <a:srgbClr val="3333CC"/>
                </a:solidFill>
                <a:latin typeface="Calibri"/>
                <a:cs typeface="Calibri"/>
              </a:rPr>
              <a:t>2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R</a:t>
            </a:r>
            <a:r>
              <a:rPr lang="fr-FR" b="1" baseline="-25000" dirty="0" smtClean="0">
                <a:solidFill>
                  <a:srgbClr val="3333CC"/>
                </a:solidFill>
                <a:latin typeface="Calibri"/>
                <a:cs typeface="Calibri"/>
              </a:rPr>
              <a:t>1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 : Influence du nombre d’échantillon</a:t>
            </a:r>
            <a:endParaRPr lang="fr-FR" b="1" baseline="-25000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990600" y="188640"/>
            <a:ext cx="7829872" cy="46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indent="190500" algn="l">
              <a:spcBef>
                <a:spcPct val="20000"/>
              </a:spcBef>
              <a:buFontTx/>
              <a:buChar char="•"/>
            </a:pPr>
            <a:endParaRPr lang="fr-FR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algn="l">
              <a:spcBef>
                <a:spcPct val="20000"/>
              </a:spcBef>
            </a:pPr>
            <a:endParaRPr lang="fr-FR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algn="l">
              <a:spcBef>
                <a:spcPct val="20000"/>
              </a:spcBef>
            </a:pP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Mode MCDS, </a:t>
            </a:r>
            <a:r>
              <a:rPr lang="fr-FR" sz="2000" b="1" dirty="0" err="1" smtClean="0">
                <a:solidFill>
                  <a:srgbClr val="000000"/>
                </a:solidFill>
                <a:effectLst/>
                <a:latin typeface="Arial" charset="0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ffectLst/>
                <a:latin typeface="Arial" charset="0"/>
              </a:rPr>
              <a:t>ech</a:t>
            </a: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=600kHz, 300µW/canal, 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924594"/>
              </p:ext>
            </p:extLst>
          </p:nvPr>
        </p:nvGraphicFramePr>
        <p:xfrm>
          <a:off x="1547664" y="1340768"/>
          <a:ext cx="6461720" cy="499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" y="104180"/>
            <a:ext cx="584200" cy="444500"/>
          </a:xfrm>
          <a:prstGeom prst="rect">
            <a:avLst/>
          </a:prstGeom>
        </p:spPr>
      </p:pic>
      <p:pic>
        <p:nvPicPr>
          <p:cNvPr id="7" name="Image 6" descr="p020_0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89" y="504056"/>
            <a:ext cx="325747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1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D</a:t>
            </a:r>
            <a:r>
              <a:rPr lang="fr-FR" b="1" baseline="30000" dirty="0" smtClean="0">
                <a:solidFill>
                  <a:srgbClr val="3333CC"/>
                </a:solidFill>
                <a:latin typeface="Calibri"/>
                <a:cs typeface="Calibri"/>
              </a:rPr>
              <a:t>2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R</a:t>
            </a:r>
            <a:r>
              <a:rPr lang="fr-FR" b="1" baseline="-25000" dirty="0" smtClean="0">
                <a:solidFill>
                  <a:srgbClr val="3333CC"/>
                </a:solidFill>
                <a:latin typeface="Calibri"/>
                <a:cs typeface="Calibri"/>
              </a:rPr>
              <a:t>1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 : et après?</a:t>
            </a:r>
            <a:endParaRPr lang="fr-FR" b="1" baseline="-25000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pic>
        <p:nvPicPr>
          <p:cNvPr id="4" name="Image 3" descr="DSCN47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124744"/>
            <a:ext cx="2952328" cy="22142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" y="104180"/>
            <a:ext cx="584200" cy="444500"/>
          </a:xfrm>
          <a:prstGeom prst="rect">
            <a:avLst/>
          </a:prstGeom>
        </p:spPr>
      </p:pic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1001045" y="687071"/>
            <a:ext cx="7547643" cy="46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indent="190500" algn="l">
              <a:spcBef>
                <a:spcPct val="20000"/>
              </a:spcBef>
              <a:buFontTx/>
              <a:buChar char="•"/>
            </a:pPr>
            <a:r>
              <a:rPr lang="fr-FR" sz="2000" b="1" dirty="0" smtClean="0">
                <a:effectLst/>
                <a:latin typeface="Arial" charset="0"/>
              </a:rPr>
              <a:t>Connexion à un détecteur matriciel</a:t>
            </a: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en-US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en-US" sz="1400" b="1" dirty="0">
              <a:solidFill>
                <a:srgbClr val="3333CC"/>
              </a:solidFill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en-US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en-US" sz="1400" b="1" dirty="0">
              <a:solidFill>
                <a:srgbClr val="3333CC"/>
              </a:solidFill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en-US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en-US" sz="1400" b="1" dirty="0">
              <a:solidFill>
                <a:srgbClr val="3333CC"/>
              </a:solidFill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en-US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en-US" sz="1400" b="1" dirty="0">
              <a:solidFill>
                <a:srgbClr val="3333CC"/>
              </a:solidFill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en-US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en-US" sz="800" b="1" dirty="0">
              <a:solidFill>
                <a:srgbClr val="3333CC"/>
              </a:solidFill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Mode « </a:t>
            </a:r>
            <a:r>
              <a:rPr lang="fr-FR" sz="2000" b="1" dirty="0" err="1" smtClean="0">
                <a:solidFill>
                  <a:srgbClr val="000000"/>
                </a:solidFill>
                <a:effectLst/>
                <a:latin typeface="Arial" charset="0"/>
              </a:rPr>
              <a:t>sample</a:t>
            </a: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 out » et filtrage numérique</a:t>
            </a: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fr-FR" sz="2000" b="1" dirty="0" smtClean="0">
              <a:solidFill>
                <a:srgbClr val="000000"/>
              </a:solidFill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fr-FR" sz="2000" b="1" dirty="0">
              <a:solidFill>
                <a:srgbClr val="000000"/>
              </a:solidFill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fr-FR" sz="2000" b="1" dirty="0" smtClean="0">
              <a:solidFill>
                <a:srgbClr val="000000"/>
              </a:solidFill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fr-FR" sz="2000" b="1" dirty="0">
              <a:solidFill>
                <a:srgbClr val="000000"/>
              </a:solidFill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fr-FR" sz="2000" b="1" dirty="0" smtClean="0">
              <a:solidFill>
                <a:srgbClr val="000000"/>
              </a:solidFill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endParaRPr lang="fr-FR" sz="800" b="1" dirty="0" smtClean="0">
              <a:solidFill>
                <a:srgbClr val="000000"/>
              </a:solidFill>
              <a:latin typeface="Arial" charset="0"/>
            </a:endParaRPr>
          </a:p>
          <a:p>
            <a:pPr indent="190500" algn="l">
              <a:spcBef>
                <a:spcPct val="20000"/>
              </a:spcBef>
              <a:buFontTx/>
              <a:buChar char="•"/>
            </a:pPr>
            <a:r>
              <a:rPr lang="fr-FR" sz="2000" b="1" dirty="0" smtClean="0">
                <a:solidFill>
                  <a:srgbClr val="000000"/>
                </a:solidFill>
                <a:latin typeface="Arial" charset="0"/>
              </a:rPr>
              <a:t>Tenue aux radiations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" name="Image 1" descr="toto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69060"/>
            <a:ext cx="2448272" cy="1836204"/>
          </a:xfrm>
          <a:prstGeom prst="rect">
            <a:avLst/>
          </a:prstGeom>
        </p:spPr>
      </p:pic>
      <p:pic>
        <p:nvPicPr>
          <p:cNvPr id="10" name="Image 9" descr="p020_0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01" y="504056"/>
            <a:ext cx="325747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1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kern="12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Conclusions et Messages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1475184"/>
            <a:ext cx="8784976" cy="5410200"/>
          </a:xfrm>
        </p:spPr>
        <p:txBody>
          <a:bodyPr>
            <a:normAutofit/>
          </a:bodyPr>
          <a:lstStyle/>
          <a:p>
            <a:pPr marL="822960" lvl="3" indent="0">
              <a:buNone/>
            </a:pPr>
            <a:endParaRPr lang="en-US" dirty="0" smtClean="0"/>
          </a:p>
          <a:p>
            <a:pPr lvl="1"/>
            <a:r>
              <a:rPr lang="fr-FR" b="1" dirty="0" smtClean="0">
                <a:solidFill>
                  <a:schemeClr val="accent2"/>
                </a:solidFill>
              </a:rPr>
              <a:t>Vers la fin de la CMOS 0.35µm à Saclay =&gt; productions finales en 2012-2013. (Mais prévenez nous quand même si </a:t>
            </a:r>
            <a:r>
              <a:rPr lang="fr-FR" b="1" dirty="0" err="1" smtClean="0">
                <a:solidFill>
                  <a:schemeClr val="accent2"/>
                </a:solidFill>
              </a:rPr>
              <a:t>run</a:t>
            </a:r>
            <a:r>
              <a:rPr lang="fr-FR" b="1" dirty="0" smtClean="0">
                <a:solidFill>
                  <a:schemeClr val="accent2"/>
                </a:solidFill>
              </a:rPr>
              <a:t> engineering!) </a:t>
            </a:r>
          </a:p>
          <a:p>
            <a:pPr lvl="1"/>
            <a:endParaRPr lang="fr-FR" b="1" dirty="0" smtClean="0">
              <a:solidFill>
                <a:schemeClr val="accent2"/>
              </a:solidFill>
            </a:endParaRPr>
          </a:p>
          <a:p>
            <a:pPr lvl="1"/>
            <a:r>
              <a:rPr lang="fr-FR" b="1" dirty="0" smtClean="0">
                <a:solidFill>
                  <a:schemeClr val="accent2"/>
                </a:solidFill>
              </a:rPr>
              <a:t>De nombreux chips en attente de retour de </a:t>
            </a:r>
            <a:r>
              <a:rPr lang="fr-FR" b="1" dirty="0" err="1" smtClean="0">
                <a:solidFill>
                  <a:schemeClr val="accent2"/>
                </a:solidFill>
              </a:rPr>
              <a:t>Fab</a:t>
            </a:r>
            <a:r>
              <a:rPr lang="fr-FR" b="1" dirty="0" smtClean="0">
                <a:solidFill>
                  <a:schemeClr val="accent2"/>
                </a:solidFill>
              </a:rPr>
              <a:t> =&gt; période creuse en conception? </a:t>
            </a:r>
          </a:p>
          <a:p>
            <a:pPr lvl="1"/>
            <a:endParaRPr lang="fr-FR" b="1" dirty="0">
              <a:solidFill>
                <a:schemeClr val="accent2"/>
              </a:solidFill>
            </a:endParaRPr>
          </a:p>
          <a:p>
            <a:pPr lvl="1"/>
            <a:r>
              <a:rPr lang="fr-FR" b="1" dirty="0" smtClean="0">
                <a:solidFill>
                  <a:schemeClr val="accent2"/>
                </a:solidFill>
              </a:rPr>
              <a:t>La phase de dispersion technologique continue.</a:t>
            </a:r>
          </a:p>
          <a:p>
            <a:pPr lvl="1"/>
            <a:endParaRPr lang="fr-FR" b="1" dirty="0" smtClean="0">
              <a:solidFill>
                <a:schemeClr val="accent2"/>
              </a:solidFill>
            </a:endParaRPr>
          </a:p>
          <a:p>
            <a:pPr marL="476250" lvl="1" indent="0">
              <a:buNone/>
            </a:pPr>
            <a:endParaRPr lang="fr-FR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lvl="1"/>
            <a:endParaRPr lang="en-US" dirty="0">
              <a:solidFill>
                <a:schemeClr val="accent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826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973888" cy="360363"/>
          </a:xfrm>
        </p:spPr>
        <p:txBody>
          <a:bodyPr/>
          <a:lstStyle/>
          <a:p>
            <a:r>
              <a:rPr lang="fr-FR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Introduction: chips en cours de design/</a:t>
            </a:r>
            <a:r>
              <a:rPr lang="fr-FR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prod</a:t>
            </a:r>
            <a:r>
              <a:rPr lang="fr-FR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à l’IRFU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28688" y="5406315"/>
            <a:ext cx="264687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Trop de </a:t>
            </a:r>
            <a:r>
              <a:rPr lang="fr-FR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projets ?</a:t>
            </a:r>
            <a:endParaRPr lang="fr-FR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Trop </a:t>
            </a:r>
            <a:r>
              <a:rPr lang="fr-FR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fr-FR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technos</a:t>
            </a:r>
            <a:r>
              <a:rPr lang="fr-FR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497860"/>
              </p:ext>
            </p:extLst>
          </p:nvPr>
        </p:nvGraphicFramePr>
        <p:xfrm>
          <a:off x="755576" y="833236"/>
          <a:ext cx="8113191" cy="4323956"/>
        </p:xfrm>
        <a:graphic>
          <a:graphicData uri="http://schemas.openxmlformats.org/drawingml/2006/table">
            <a:tbl>
              <a:tblPr/>
              <a:tblGrid>
                <a:gridCol w="879002"/>
                <a:gridCol w="1397613"/>
                <a:gridCol w="1696474"/>
                <a:gridCol w="782312"/>
                <a:gridCol w="1204233"/>
                <a:gridCol w="395551"/>
                <a:gridCol w="325231"/>
                <a:gridCol w="351601"/>
                <a:gridCol w="439502"/>
                <a:gridCol w="307651"/>
                <a:gridCol w="334021"/>
              </a:tblGrid>
              <a:tr h="62728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Cible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foreseen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IBM 0.13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 0.18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XFAB 0.18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TOWER 0.18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 0.35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SiGe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0.35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34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AGET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 for Nuc. Phys. TPC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ACTAR,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AT-TPC,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Minos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DREAM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 for MM </a:t>
                      </a:r>
                      <a:r>
                        <a:rPr lang="da-DK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Tracker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CLAS12 MM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Available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FPCSA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CSA for implant-decay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S3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Available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NECTAR0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GSPS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digitizer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 1 upgrade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Available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NECTAR1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GSPS </a:t>
                      </a:r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digitizer</a:t>
                      </a:r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CTA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?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design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D2R1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Ultra low noise FE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Spectro-Imageurs (CdTe,Si) Spatiaux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Feas. Proto under test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OWB-1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multi-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channel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ADC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Spectro-imageurs spatiaux/ATHENA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?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 in fab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SAMPIC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GSPS sampler for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timing.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ATLAS AFP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 ?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Feas. Proto under test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PIXAM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MAPS tracker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MAPS pour Alice MFT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Feas. Proto in fab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GDSP</a:t>
                      </a: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</a:t>
                      </a:r>
                      <a:r>
                        <a:rPr lang="nl-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//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AIDA/TPC ILC / Muon CMS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Feas. Proto in fab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5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Bolochips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Ultracryo Mux ASIC for bolometers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ATHENA/IXO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 under test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149" marR="8149" marT="8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9" name="Ellipse 13"/>
          <p:cNvSpPr>
            <a:spLocks noChangeArrowheads="1"/>
          </p:cNvSpPr>
          <p:nvPr/>
        </p:nvSpPr>
        <p:spPr bwMode="auto">
          <a:xfrm>
            <a:off x="683568" y="3788147"/>
            <a:ext cx="1008063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Ellipse 13"/>
          <p:cNvSpPr>
            <a:spLocks noChangeArrowheads="1"/>
          </p:cNvSpPr>
          <p:nvPr/>
        </p:nvSpPr>
        <p:spPr bwMode="auto">
          <a:xfrm>
            <a:off x="683568" y="3068067"/>
            <a:ext cx="1008063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132856"/>
            <a:ext cx="7772400" cy="1362075"/>
          </a:xfrm>
        </p:spPr>
        <p:txBody>
          <a:bodyPr/>
          <a:lstStyle/>
          <a:p>
            <a:pPr algn="ctr"/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22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Wilkinson </a:t>
            </a:r>
            <a:r>
              <a:rPr lang="fr-FR" dirty="0" err="1" smtClean="0"/>
              <a:t>Digitization</a:t>
            </a:r>
            <a:r>
              <a:rPr lang="fr-FR" dirty="0" smtClean="0"/>
              <a:t> (1 per </a:t>
            </a:r>
            <a:r>
              <a:rPr lang="fr-FR" dirty="0" err="1" smtClean="0"/>
              <a:t>cell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093" name="Rectangle 3092"/>
          <p:cNvSpPr/>
          <p:nvPr/>
        </p:nvSpPr>
        <p:spPr>
          <a:xfrm>
            <a:off x="71500" y="1131131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>
              <a:lnSpc>
                <a:spcPct val="100000"/>
              </a:lnSpc>
              <a:spcAft>
                <a:spcPts val="1000"/>
              </a:spcAft>
              <a:buSzTx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Simultaneous</a:t>
            </a:r>
            <a:r>
              <a:rPr lang="en-US" sz="24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anose="02020404030301010803" pitchFamily="18" charset="0"/>
              </a:rPr>
              <a:t>conversion of all the cells of the triggered channels:</a:t>
            </a:r>
          </a:p>
        </p:txBody>
      </p:sp>
      <p:sp>
        <p:nvSpPr>
          <p:cNvPr id="28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025304" y="6492875"/>
            <a:ext cx="1118696" cy="365125"/>
          </a:xfrm>
          <a:prstGeom prst="rect">
            <a:avLst/>
          </a:prstGeom>
        </p:spPr>
        <p:txBody>
          <a:bodyPr/>
          <a:lstStyle/>
          <a:p>
            <a:r>
              <a:rPr lang="fr-FR" sz="1000" dirty="0">
                <a:solidFill>
                  <a:srgbClr val="666666"/>
                </a:solidFill>
              </a:rPr>
              <a:t>|  PAGE </a:t>
            </a:r>
            <a:fld id="{AEFB9B6D-867A-40B8-ACB0-35CC9F272C9C}" type="slidenum">
              <a:rPr lang="fr-FR" sz="1000">
                <a:solidFill>
                  <a:srgbClr val="666666"/>
                </a:solidFill>
              </a:rPr>
              <a:pPr/>
              <a:t>31</a:t>
            </a:fld>
            <a:endParaRPr lang="fr-FR" sz="1000" dirty="0">
              <a:solidFill>
                <a:srgbClr val="666666"/>
              </a:solidFill>
            </a:endParaRPr>
          </a:p>
        </p:txBody>
      </p:sp>
      <p:pic>
        <p:nvPicPr>
          <p:cNvPr id="78" name="Picture 11" descr="sampiclayou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3109072" y="716804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37" y="5301207"/>
            <a:ext cx="3697394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0" name="Groupe 269"/>
          <p:cNvGrpSpPr/>
          <p:nvPr/>
        </p:nvGrpSpPr>
        <p:grpSpPr>
          <a:xfrm>
            <a:off x="5616116" y="1592796"/>
            <a:ext cx="3456384" cy="2772308"/>
            <a:chOff x="5364088" y="1592796"/>
            <a:chExt cx="3456384" cy="2772308"/>
          </a:xfrm>
        </p:grpSpPr>
        <p:sp>
          <p:nvSpPr>
            <p:cNvPr id="261" name="Rectangle à coins arrondis 260"/>
            <p:cNvSpPr/>
            <p:nvPr/>
          </p:nvSpPr>
          <p:spPr>
            <a:xfrm>
              <a:off x="5436096" y="1592796"/>
              <a:ext cx="3384376" cy="152146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Organigramme : Processus 56"/>
            <p:cNvSpPr/>
            <p:nvPr/>
          </p:nvSpPr>
          <p:spPr>
            <a:xfrm>
              <a:off x="6840252" y="3604919"/>
              <a:ext cx="1439917" cy="760185"/>
            </a:xfrm>
            <a:prstGeom prst="flowChartProcess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11-bit Gray </a:t>
              </a:r>
              <a:r>
                <a:rPr lang="fr-FR" b="1" dirty="0" err="1" smtClean="0">
                  <a:solidFill>
                    <a:schemeClr val="tx1"/>
                  </a:solidFill>
                </a:rPr>
                <a:t>Counter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cxnSp>
          <p:nvCxnSpPr>
            <p:cNvPr id="120" name="Connecteur droit 119"/>
            <p:cNvCxnSpPr/>
            <p:nvPr/>
          </p:nvCxnSpPr>
          <p:spPr>
            <a:xfrm>
              <a:off x="5997595" y="3320988"/>
              <a:ext cx="25208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rganigramme : Processus 121"/>
            <p:cNvSpPr/>
            <p:nvPr/>
          </p:nvSpPr>
          <p:spPr>
            <a:xfrm>
              <a:off x="5894725" y="3752311"/>
              <a:ext cx="713717" cy="608692"/>
            </a:xfrm>
            <a:prstGeom prst="flowChartProces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1.3 GHz</a:t>
              </a:r>
            </a:p>
            <a:p>
              <a:pPr algn="ctr"/>
              <a:r>
                <a:rPr lang="fr-FR" sz="1400" b="1" dirty="0" smtClean="0"/>
                <a:t>VCO</a:t>
              </a:r>
              <a:endParaRPr lang="fr-FR" sz="1400" b="1" dirty="0"/>
            </a:p>
          </p:txBody>
        </p:sp>
        <p:cxnSp>
          <p:nvCxnSpPr>
            <p:cNvPr id="123" name="Connecteur droit 122"/>
            <p:cNvCxnSpPr/>
            <p:nvPr/>
          </p:nvCxnSpPr>
          <p:spPr>
            <a:xfrm>
              <a:off x="6624228" y="4056657"/>
              <a:ext cx="20856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flipV="1">
              <a:off x="6220254" y="3215142"/>
              <a:ext cx="152400" cy="222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ZoneTexte 126"/>
            <p:cNvSpPr txBox="1"/>
            <p:nvPr/>
          </p:nvSpPr>
          <p:spPr>
            <a:xfrm>
              <a:off x="6376527" y="3258992"/>
              <a:ext cx="412292" cy="242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/>
                <a:t>11bit</a:t>
              </a:r>
              <a:endParaRPr lang="fr-FR" sz="900" dirty="0"/>
            </a:p>
          </p:txBody>
        </p:sp>
        <p:grpSp>
          <p:nvGrpSpPr>
            <p:cNvPr id="3094" name="Groupe 3093"/>
            <p:cNvGrpSpPr/>
            <p:nvPr/>
          </p:nvGrpSpPr>
          <p:grpSpPr>
            <a:xfrm>
              <a:off x="5580112" y="1659285"/>
              <a:ext cx="944288" cy="559245"/>
              <a:chOff x="5257800" y="3505200"/>
              <a:chExt cx="838200" cy="533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57800" y="3505200"/>
                <a:ext cx="838200" cy="5334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" name="Connecteur droit 9"/>
              <p:cNvCxnSpPr/>
              <p:nvPr/>
            </p:nvCxnSpPr>
            <p:spPr>
              <a:xfrm flipV="1">
                <a:off x="5410200" y="3657600"/>
                <a:ext cx="533400" cy="3048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 flipH="1">
                <a:off x="5257800" y="3962400"/>
                <a:ext cx="1524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H="1">
                <a:off x="5943600" y="3657600"/>
                <a:ext cx="1524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Connecteur droit 14"/>
            <p:cNvCxnSpPr/>
            <p:nvPr/>
          </p:nvCxnSpPr>
          <p:spPr>
            <a:xfrm>
              <a:off x="6524400" y="1808820"/>
              <a:ext cx="179891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Connecteur droit 3084"/>
            <p:cNvCxnSpPr>
              <a:stCxn id="33" idx="3"/>
            </p:cNvCxnSpPr>
            <p:nvPr/>
          </p:nvCxnSpPr>
          <p:spPr>
            <a:xfrm flipV="1">
              <a:off x="6732240" y="2737437"/>
              <a:ext cx="2034749" cy="85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9" name="Connecteur droit 3088"/>
            <p:cNvCxnSpPr/>
            <p:nvPr/>
          </p:nvCxnSpPr>
          <p:spPr>
            <a:xfrm flipV="1">
              <a:off x="7605278" y="2662420"/>
              <a:ext cx="152400" cy="222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0" name="ZoneTexte 3089"/>
            <p:cNvSpPr txBox="1"/>
            <p:nvPr/>
          </p:nvSpPr>
          <p:spPr>
            <a:xfrm>
              <a:off x="7589632" y="2734302"/>
              <a:ext cx="412292" cy="242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/>
                <a:t>11bit</a:t>
              </a:r>
              <a:endParaRPr lang="fr-FR" sz="900" dirty="0"/>
            </a:p>
          </p:txBody>
        </p:sp>
        <p:sp>
          <p:nvSpPr>
            <p:cNvPr id="3095" name="ZoneTexte 3094"/>
            <p:cNvSpPr txBox="1"/>
            <p:nvPr/>
          </p:nvSpPr>
          <p:spPr>
            <a:xfrm>
              <a:off x="7481694" y="1779245"/>
              <a:ext cx="402674" cy="677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×</a:t>
              </a:r>
            </a:p>
            <a:p>
              <a:r>
                <a:rPr lang="fr-FR" b="1" dirty="0" smtClean="0"/>
                <a:t>64</a:t>
              </a:r>
              <a:endParaRPr lang="fr-FR" b="1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5483434" y="1592796"/>
              <a:ext cx="1104790" cy="26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err="1" smtClean="0">
                  <a:solidFill>
                    <a:schemeClr val="bg1"/>
                  </a:solidFill>
                </a:rPr>
                <a:t>Ramp</a:t>
              </a:r>
              <a:r>
                <a:rPr lang="fr-FR" sz="1050" b="1" dirty="0" smtClean="0">
                  <a:solidFill>
                    <a:schemeClr val="bg1"/>
                  </a:solidFill>
                </a:rPr>
                <a:t> </a:t>
              </a:r>
              <a:r>
                <a:rPr lang="fr-FR" sz="1050" b="1" dirty="0" err="1" smtClean="0">
                  <a:solidFill>
                    <a:schemeClr val="bg1"/>
                  </a:solidFill>
                </a:rPr>
                <a:t>generator</a:t>
              </a:r>
              <a:endParaRPr lang="fr-FR" sz="1050" b="1" dirty="0">
                <a:solidFill>
                  <a:schemeClr val="bg1"/>
                </a:solidFill>
              </a:endParaRPr>
            </a:p>
          </p:txBody>
        </p:sp>
        <p:cxnSp>
          <p:nvCxnSpPr>
            <p:cNvPr id="90" name="Connecteur droit 89"/>
            <p:cNvCxnSpPr/>
            <p:nvPr/>
          </p:nvCxnSpPr>
          <p:spPr>
            <a:xfrm flipV="1">
              <a:off x="6408204" y="2218529"/>
              <a:ext cx="0" cy="4360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ZoneTexte 90"/>
            <p:cNvSpPr txBox="1"/>
            <p:nvPr/>
          </p:nvSpPr>
          <p:spPr>
            <a:xfrm>
              <a:off x="5364088" y="2442701"/>
              <a:ext cx="1090707" cy="26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i="1" dirty="0" err="1" smtClean="0"/>
                <a:t>Convert</a:t>
              </a:r>
              <a:r>
                <a:rPr lang="fr-FR" sz="1050" b="1" i="1" dirty="0"/>
                <a:t> </a:t>
              </a:r>
              <a:r>
                <a:rPr lang="fr-FR" sz="1050" b="1" i="1" dirty="0" err="1" smtClean="0"/>
                <a:t>ch</a:t>
              </a:r>
              <a:r>
                <a:rPr lang="fr-FR" sz="1050" b="1" i="1" dirty="0" smtClean="0"/>
                <a:t>(i)</a:t>
              </a:r>
              <a:endParaRPr lang="fr-FR" sz="1050" b="1" i="1" dirty="0"/>
            </a:p>
          </p:txBody>
        </p:sp>
        <p:sp>
          <p:nvSpPr>
            <p:cNvPr id="33" name="Organigramme : Délai 32"/>
            <p:cNvSpPr/>
            <p:nvPr/>
          </p:nvSpPr>
          <p:spPr>
            <a:xfrm>
              <a:off x="6484645" y="2586207"/>
              <a:ext cx="247595" cy="31956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9" name="Connecteur droit 98"/>
            <p:cNvCxnSpPr/>
            <p:nvPr/>
          </p:nvCxnSpPr>
          <p:spPr>
            <a:xfrm>
              <a:off x="5544455" y="2654585"/>
              <a:ext cx="940190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>
              <a:off x="6014550" y="2816933"/>
              <a:ext cx="4799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flipH="1" flipV="1">
              <a:off x="6012160" y="2816934"/>
              <a:ext cx="2390" cy="5040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ZoneTexte 268"/>
            <p:cNvSpPr txBox="1"/>
            <p:nvPr/>
          </p:nvSpPr>
          <p:spPr>
            <a:xfrm>
              <a:off x="7969643" y="274492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× 16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grpSp>
          <p:nvGrpSpPr>
            <p:cNvPr id="256" name="Groupe 255"/>
            <p:cNvGrpSpPr/>
            <p:nvPr/>
          </p:nvGrpSpPr>
          <p:grpSpPr>
            <a:xfrm>
              <a:off x="6732240" y="1693711"/>
              <a:ext cx="726268" cy="1051213"/>
              <a:chOff x="6732240" y="1659284"/>
              <a:chExt cx="726268" cy="1051213"/>
            </a:xfrm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6847544" y="2159925"/>
                <a:ext cx="0" cy="7989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6847544" y="2330085"/>
                <a:ext cx="0" cy="159784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>
                <a:off x="6738192" y="2239817"/>
                <a:ext cx="21870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>
                <a:off x="6738192" y="2330085"/>
                <a:ext cx="21870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6847544" y="2159925"/>
                <a:ext cx="1093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6847544" y="1966420"/>
                <a:ext cx="1093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6847544" y="1760464"/>
                <a:ext cx="0" cy="19973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7163604" y="2242446"/>
                <a:ext cx="218704" cy="3195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 flipV="1">
                <a:off x="7133365" y="2322339"/>
                <a:ext cx="111638" cy="0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7133365" y="2081083"/>
                <a:ext cx="0" cy="24900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7065880" y="2458470"/>
                <a:ext cx="10281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7065880" y="2457774"/>
                <a:ext cx="0" cy="25272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7" name="ZoneTexte 3086"/>
              <p:cNvSpPr txBox="1"/>
              <p:nvPr/>
            </p:nvSpPr>
            <p:spPr>
              <a:xfrm>
                <a:off x="7214530" y="2336863"/>
                <a:ext cx="243978" cy="193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7104349" y="2368401"/>
                <a:ext cx="16860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fr-FR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1" name="Rectangle 3090"/>
              <p:cNvSpPr/>
              <p:nvPr/>
            </p:nvSpPr>
            <p:spPr>
              <a:xfrm>
                <a:off x="6732240" y="1659284"/>
                <a:ext cx="726268" cy="936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Triangle isocèle 20"/>
              <p:cNvSpPr/>
              <p:nvPr/>
            </p:nvSpPr>
            <p:spPr>
              <a:xfrm rot="5400000">
                <a:off x="6894448" y="1996409"/>
                <a:ext cx="296344" cy="17145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6804248" y="1756057"/>
                <a:ext cx="60785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i="1" dirty="0" err="1" smtClean="0"/>
                  <a:t>comparator</a:t>
                </a:r>
                <a:endParaRPr lang="fr-FR" sz="900" i="1" dirty="0"/>
              </a:p>
            </p:txBody>
          </p:sp>
        </p:grpSp>
        <p:sp>
          <p:nvSpPr>
            <p:cNvPr id="93" name="ZoneTexte 92"/>
            <p:cNvSpPr txBox="1"/>
            <p:nvPr/>
          </p:nvSpPr>
          <p:spPr>
            <a:xfrm>
              <a:off x="5972642" y="2010064"/>
              <a:ext cx="6110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i="1" dirty="0" smtClean="0">
                  <a:solidFill>
                    <a:schemeClr val="bg1"/>
                  </a:solidFill>
                </a:rPr>
                <a:t>Start </a:t>
              </a:r>
              <a:r>
                <a:rPr lang="fr-FR" sz="900" i="1" dirty="0" err="1" smtClean="0">
                  <a:solidFill>
                    <a:schemeClr val="bg1"/>
                  </a:solidFill>
                </a:rPr>
                <a:t>ramp</a:t>
              </a:r>
              <a:endParaRPr lang="fr-FR" sz="900" i="1" dirty="0">
                <a:solidFill>
                  <a:schemeClr val="bg1"/>
                </a:solidFill>
              </a:endParaRPr>
            </a:p>
          </p:txBody>
        </p:sp>
        <p:grpSp>
          <p:nvGrpSpPr>
            <p:cNvPr id="95" name="Groupe 94"/>
            <p:cNvGrpSpPr/>
            <p:nvPr/>
          </p:nvGrpSpPr>
          <p:grpSpPr>
            <a:xfrm>
              <a:off x="7914184" y="1693711"/>
              <a:ext cx="726268" cy="1051213"/>
              <a:chOff x="6732240" y="1659284"/>
              <a:chExt cx="726268" cy="1051213"/>
            </a:xfrm>
          </p:grpSpPr>
          <p:cxnSp>
            <p:nvCxnSpPr>
              <p:cNvPr id="96" name="Connecteur droit 95"/>
              <p:cNvCxnSpPr/>
              <p:nvPr/>
            </p:nvCxnSpPr>
            <p:spPr>
              <a:xfrm>
                <a:off x="6847544" y="2159925"/>
                <a:ext cx="0" cy="7989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6847544" y="2330085"/>
                <a:ext cx="0" cy="159784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 flipH="1">
                <a:off x="6738192" y="2239817"/>
                <a:ext cx="21870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flipH="1">
                <a:off x="6738192" y="2330085"/>
                <a:ext cx="21870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>
                <a:off x="6847544" y="2159925"/>
                <a:ext cx="1093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6847544" y="1966420"/>
                <a:ext cx="1093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>
                <a:off x="6847544" y="1760464"/>
                <a:ext cx="0" cy="19973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ctangle 103"/>
              <p:cNvSpPr/>
              <p:nvPr/>
            </p:nvSpPr>
            <p:spPr>
              <a:xfrm>
                <a:off x="7163604" y="2242446"/>
                <a:ext cx="218704" cy="3195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5" name="Connecteur droit avec flèche 104"/>
              <p:cNvCxnSpPr/>
              <p:nvPr/>
            </p:nvCxnSpPr>
            <p:spPr>
              <a:xfrm flipV="1">
                <a:off x="7133365" y="2322339"/>
                <a:ext cx="111638" cy="0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7133365" y="2081083"/>
                <a:ext cx="0" cy="24900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>
                <a:off x="7065880" y="2458470"/>
                <a:ext cx="10281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7065880" y="2457774"/>
                <a:ext cx="0" cy="25272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ZoneTexte 109"/>
              <p:cNvSpPr txBox="1"/>
              <p:nvPr/>
            </p:nvSpPr>
            <p:spPr>
              <a:xfrm>
                <a:off x="7214530" y="2336863"/>
                <a:ext cx="243978" cy="193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111" name="ZoneTexte 110"/>
              <p:cNvSpPr txBox="1"/>
              <p:nvPr/>
            </p:nvSpPr>
            <p:spPr>
              <a:xfrm>
                <a:off x="7104349" y="2368401"/>
                <a:ext cx="16860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fr-FR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732240" y="1659284"/>
                <a:ext cx="726268" cy="936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Triangle isocèle 112"/>
              <p:cNvSpPr/>
              <p:nvPr/>
            </p:nvSpPr>
            <p:spPr>
              <a:xfrm rot="5400000">
                <a:off x="6894448" y="1996409"/>
                <a:ext cx="296344" cy="17145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ZoneTexte 113"/>
              <p:cNvSpPr txBox="1"/>
              <p:nvPr/>
            </p:nvSpPr>
            <p:spPr>
              <a:xfrm>
                <a:off x="6804248" y="1756057"/>
                <a:ext cx="60785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i="1" dirty="0" err="1" smtClean="0"/>
                  <a:t>comparator</a:t>
                </a:r>
                <a:endParaRPr lang="fr-FR" sz="900" i="1" dirty="0"/>
              </a:p>
            </p:txBody>
          </p:sp>
        </p:grpSp>
        <p:sp>
          <p:nvSpPr>
            <p:cNvPr id="119" name="ZoneTexte 118"/>
            <p:cNvSpPr txBox="1"/>
            <p:nvPr/>
          </p:nvSpPr>
          <p:spPr>
            <a:xfrm>
              <a:off x="6792283" y="2321142"/>
              <a:ext cx="3016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i="1" dirty="0" err="1" smtClean="0"/>
                <a:t>cell</a:t>
              </a:r>
              <a:endParaRPr lang="fr-FR" sz="900" i="1" dirty="0"/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7992380" y="2348880"/>
              <a:ext cx="3016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i="1" dirty="0" err="1" smtClean="0"/>
                <a:t>cell</a:t>
              </a:r>
              <a:endParaRPr lang="fr-FR" sz="900" i="1" dirty="0"/>
            </a:p>
          </p:txBody>
        </p:sp>
        <p:cxnSp>
          <p:nvCxnSpPr>
            <p:cNvPr id="124" name="Connecteur droit 123"/>
            <p:cNvCxnSpPr/>
            <p:nvPr/>
          </p:nvCxnSpPr>
          <p:spPr>
            <a:xfrm>
              <a:off x="5882616" y="3676927"/>
              <a:ext cx="940190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ZoneTexte 124"/>
            <p:cNvSpPr txBox="1"/>
            <p:nvPr/>
          </p:nvSpPr>
          <p:spPr>
            <a:xfrm>
              <a:off x="5493000" y="3486092"/>
              <a:ext cx="10907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i="1" dirty="0" err="1" smtClean="0"/>
                <a:t>Convert</a:t>
              </a:r>
              <a:endParaRPr lang="fr-FR" sz="1050" b="1" i="1" dirty="0"/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6807952" y="3561513"/>
              <a:ext cx="6110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i="1" dirty="0" smtClean="0"/>
                <a:t>Start count</a:t>
              </a:r>
              <a:endParaRPr lang="fr-FR" sz="900" i="1" dirty="0"/>
            </a:p>
          </p:txBody>
        </p:sp>
        <p:cxnSp>
          <p:nvCxnSpPr>
            <p:cNvPr id="148" name="Connecteur droit 147"/>
            <p:cNvCxnSpPr/>
            <p:nvPr/>
          </p:nvCxnSpPr>
          <p:spPr>
            <a:xfrm flipV="1">
              <a:off x="8516073" y="3310174"/>
              <a:ext cx="0" cy="6588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>
              <a:off x="8287027" y="3961762"/>
              <a:ext cx="2399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943100"/>
            <a:ext cx="5524500" cy="476250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8000" dirty="0">
                <a:latin typeface="Garamond" panose="02020404030301010803" pitchFamily="18" charset="0"/>
              </a:rPr>
              <a:t>Starts the on-chip 1.3 GHZ </a:t>
            </a:r>
            <a:r>
              <a:rPr lang="en-US" sz="8000" dirty="0" smtClean="0">
                <a:latin typeface="Garamond" panose="02020404030301010803" pitchFamily="18" charset="0"/>
              </a:rPr>
              <a:t>VCO</a:t>
            </a: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8000" dirty="0" smtClean="0">
                <a:latin typeface="Garamond" panose="02020404030301010803" pitchFamily="18" charset="0"/>
              </a:rPr>
              <a:t>Starts the on-chip </a:t>
            </a:r>
            <a:r>
              <a:rPr lang="en-US" sz="8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1.3 </a:t>
            </a:r>
            <a:r>
              <a:rPr lang="en-US" sz="8000" b="1" dirty="0">
                <a:solidFill>
                  <a:srgbClr val="FF0000"/>
                </a:solidFill>
                <a:latin typeface="Garamond" panose="02020404030301010803" pitchFamily="18" charset="0"/>
              </a:rPr>
              <a:t>GHz </a:t>
            </a:r>
            <a:r>
              <a:rPr lang="en-US" sz="8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Gray </a:t>
            </a:r>
            <a:r>
              <a:rPr lang="en-US" sz="8000" b="1" dirty="0">
                <a:solidFill>
                  <a:srgbClr val="FF0000"/>
                </a:solidFill>
                <a:latin typeface="Garamond" panose="02020404030301010803" pitchFamily="18" charset="0"/>
              </a:rPr>
              <a:t>counter </a:t>
            </a:r>
            <a:r>
              <a:rPr lang="en-US" sz="8000" dirty="0" smtClean="0">
                <a:latin typeface="Garamond" panose="02020404030301010803" pitchFamily="18" charset="0"/>
              </a:rPr>
              <a:t>and sends its outputs to the channels to convert </a:t>
            </a:r>
            <a:endParaRPr lang="en-US" sz="80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8000" dirty="0" smtClean="0">
                <a:latin typeface="Garamond" panose="02020404030301010803" pitchFamily="18" charset="0"/>
              </a:rPr>
              <a:t>Starts the ramp generators of channels to </a:t>
            </a:r>
            <a:r>
              <a:rPr lang="en-US" sz="8000" dirty="0">
                <a:latin typeface="Garamond" panose="02020404030301010803" pitchFamily="18" charset="0"/>
              </a:rPr>
              <a:t>convert</a:t>
            </a:r>
            <a:r>
              <a:rPr lang="en-US" sz="8000" dirty="0" smtClean="0">
                <a:latin typeface="Garamond" panose="02020404030301010803" pitchFamily="18" charset="0"/>
              </a:rPr>
              <a:t>: tunable </a:t>
            </a:r>
            <a:r>
              <a:rPr lang="en-US" sz="8000" dirty="0">
                <a:latin typeface="Garamond" panose="02020404030301010803" pitchFamily="18" charset="0"/>
              </a:rPr>
              <a:t>slope: speed/precision tradeoff</a:t>
            </a:r>
          </a:p>
          <a:p>
            <a:pPr marL="714375" lvl="2" indent="-35242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7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1.6µs/11bit, 400ns </a:t>
            </a:r>
            <a:r>
              <a:rPr lang="en-US" sz="7000" b="1" dirty="0">
                <a:solidFill>
                  <a:srgbClr val="FF0000"/>
                </a:solidFill>
                <a:latin typeface="Garamond" panose="02020404030301010803" pitchFamily="18" charset="0"/>
              </a:rPr>
              <a:t>for 9 </a:t>
            </a:r>
            <a:r>
              <a:rPr lang="en-US" sz="7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bit…</a:t>
            </a:r>
            <a:endParaRPr lang="en-US" sz="7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714375" lvl="2" indent="-35242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7000" b="1" dirty="0">
                <a:solidFill>
                  <a:srgbClr val="FF0000"/>
                </a:solidFill>
                <a:latin typeface="Garamond" panose="02020404030301010803" pitchFamily="18" charset="0"/>
              </a:rPr>
              <a:t>Main </a:t>
            </a:r>
            <a:r>
              <a:rPr lang="en-US" sz="7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contribution </a:t>
            </a:r>
            <a:r>
              <a:rPr lang="en-US" sz="7000" b="1" dirty="0">
                <a:solidFill>
                  <a:srgbClr val="FF0000"/>
                </a:solidFill>
                <a:latin typeface="Garamond" panose="02020404030301010803" pitchFamily="18" charset="0"/>
              </a:rPr>
              <a:t>to the Dead Time</a:t>
            </a: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sz="7200" dirty="0" smtClean="0">
              <a:latin typeface="Garamond" panose="02020404030301010803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8000" dirty="0" smtClean="0">
                <a:latin typeface="Garamond" panose="02020404030301010803" pitchFamily="18" charset="0"/>
              </a:rPr>
              <a:t>Enable the </a:t>
            </a:r>
            <a:r>
              <a:rPr lang="en-US" sz="8000" b="1" dirty="0" smtClean="0">
                <a:latin typeface="Garamond" panose="02020404030301010803" pitchFamily="18" charset="0"/>
              </a:rPr>
              <a:t>64 comparators </a:t>
            </a:r>
            <a:r>
              <a:rPr lang="en-US" sz="8000" dirty="0" smtClean="0">
                <a:latin typeface="Garamond" panose="02020404030301010803" pitchFamily="18" charset="0"/>
              </a:rPr>
              <a:t>of the enabled channel</a:t>
            </a: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8000" dirty="0" smtClean="0">
                <a:latin typeface="Garamond" panose="02020404030301010803" pitchFamily="18" charset="0"/>
              </a:rPr>
              <a:t>When </a:t>
            </a:r>
            <a:r>
              <a:rPr lang="en-US" sz="8000" b="1" dirty="0">
                <a:latin typeface="Garamond" panose="02020404030301010803" pitchFamily="18" charset="0"/>
              </a:rPr>
              <a:t>R</a:t>
            </a:r>
            <a:r>
              <a:rPr lang="en-US" sz="8000" b="1" dirty="0" smtClean="0">
                <a:latin typeface="Garamond" panose="02020404030301010803" pitchFamily="18" charset="0"/>
              </a:rPr>
              <a:t>amp crosses cell value </a:t>
            </a:r>
            <a:r>
              <a:rPr lang="en-US" sz="8000" dirty="0" smtClean="0">
                <a:latin typeface="Garamond" panose="02020404030301010803" pitchFamily="18" charset="0"/>
              </a:rPr>
              <a:t>=&gt; counter stored in a register</a:t>
            </a: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8000" dirty="0" smtClean="0">
                <a:latin typeface="Garamond" panose="02020404030301010803" pitchFamily="18" charset="0"/>
              </a:rPr>
              <a:t>Once converted, a channel is </a:t>
            </a:r>
            <a:r>
              <a:rPr lang="en-US" sz="8000" b="1" dirty="0" smtClean="0">
                <a:latin typeface="Garamond" panose="02020404030301010803" pitchFamily="18" charset="0"/>
              </a:rPr>
              <a:t>immediately usable to record</a:t>
            </a:r>
            <a:r>
              <a:rPr lang="en-US" sz="8000" dirty="0" smtClean="0">
                <a:latin typeface="Garamond" panose="02020404030301010803" pitchFamily="18" charset="0"/>
              </a:rPr>
              <a:t> a new event</a:t>
            </a:r>
          </a:p>
          <a:p>
            <a:pPr lvl="1"/>
            <a:endParaRPr lang="en-US" sz="2000" dirty="0" smtClean="0">
              <a:latin typeface="Garamond" panose="02020404030301010803" pitchFamily="18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-3135" y="6480048"/>
            <a:ext cx="242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FEE 2014, Argonne NL.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30919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232756"/>
            <a:ext cx="5994162" cy="55626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aramond" panose="02020404030301010803" pitchFamily="18" charset="0"/>
              </a:rPr>
              <a:t>No input buffer, Single ended</a:t>
            </a:r>
            <a:endParaRPr lang="en-US" sz="20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64 Cell-depth</a:t>
            </a:r>
            <a:r>
              <a:rPr lang="en-US" sz="2000" dirty="0" smtClean="0">
                <a:latin typeface="Garamond" panose="02020404030301010803" pitchFamily="18" charset="0"/>
              </a:rPr>
              <a:t> trade-off between:</a:t>
            </a:r>
          </a:p>
          <a:p>
            <a:pPr marL="993775" lvl="2" indent="-317500">
              <a:lnSpc>
                <a:spcPct val="100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aramond" panose="02020404030301010803" pitchFamily="18" charset="0"/>
              </a:rPr>
              <a:t>Time precision /stability (short)</a:t>
            </a:r>
          </a:p>
          <a:p>
            <a:pPr marL="993775" lvl="2" indent="-317500">
              <a:lnSpc>
                <a:spcPct val="100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aramond" panose="02020404030301010803" pitchFamily="18" charset="0"/>
              </a:rPr>
              <a:t>Input capacitor (short)</a:t>
            </a:r>
          </a:p>
          <a:p>
            <a:pPr marL="993775" lvl="2" indent="-317500">
              <a:lnSpc>
                <a:spcPct val="100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aramond" panose="02020404030301010803" pitchFamily="18" charset="0"/>
              </a:rPr>
              <a:t>Accommodation to trigger latency (long)</a:t>
            </a:r>
            <a:endParaRPr lang="en-US" sz="2000" dirty="0">
              <a:latin typeface="Garamond" panose="02020404030301010803" pitchFamily="18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&gt;</a:t>
            </a:r>
            <a:r>
              <a:rPr lang="en-US" sz="2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1 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GHz BW</a:t>
            </a:r>
          </a:p>
          <a:p>
            <a:pPr marL="342900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Garamond" panose="02020404030301010803" pitchFamily="18" charset="0"/>
              </a:rPr>
              <a:t>1V usable range</a:t>
            </a:r>
          </a:p>
          <a:p>
            <a:pPr marL="342900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Garamond" panose="02020404030301010803" pitchFamily="18" charset="0"/>
              </a:rPr>
              <a:t>Cell structure </a:t>
            </a:r>
            <a:r>
              <a:rPr lang="en-US" sz="2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with 3 switches to </a:t>
            </a:r>
            <a:r>
              <a:rPr lang="en-US" sz="2000" dirty="0">
                <a:solidFill>
                  <a:schemeClr val="tx2"/>
                </a:solidFill>
                <a:latin typeface="Garamond" panose="02020404030301010803" pitchFamily="18" charset="0"/>
              </a:rPr>
              <a:t>avoid  leakages and </a:t>
            </a:r>
            <a:r>
              <a:rPr lang="en-US" sz="2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ghosts. Switch 3 also isolate from coupling from input during conversion</a:t>
            </a:r>
            <a:endParaRPr lang="en-US" sz="20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Continuously writing </a:t>
            </a:r>
            <a:r>
              <a:rPr lang="en-US" sz="2000" dirty="0">
                <a:solidFill>
                  <a:schemeClr val="tx2"/>
                </a:solidFill>
                <a:latin typeface="Garamond" panose="02020404030301010803" pitchFamily="18" charset="0"/>
              </a:rPr>
              <a:t>until triggering (circular buffer)</a:t>
            </a:r>
          </a:p>
          <a:p>
            <a:pPr marL="342900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« TDC » like trigger position marking</a:t>
            </a:r>
          </a:p>
          <a:p>
            <a:pPr marL="342900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Garamond" panose="02020404030301010803" pitchFamily="18" charset="0"/>
              </a:rPr>
              <a:t>Special design ensuring good quality (constant bandwidth and constant tracking duration) over all the 64 samples (even </a:t>
            </a:r>
            <a:r>
              <a:rPr lang="en-US" sz="2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those </a:t>
            </a:r>
            <a:r>
              <a:rPr lang="en-US" sz="2000" dirty="0">
                <a:solidFill>
                  <a:schemeClr val="tx2"/>
                </a:solidFill>
                <a:latin typeface="Garamond" panose="02020404030301010803" pitchFamily="18" charset="0"/>
              </a:rPr>
              <a:t>after </a:t>
            </a:r>
            <a:r>
              <a:rPr lang="en-US" sz="2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trigger)</a:t>
            </a:r>
          </a:p>
          <a:p>
            <a:pPr marL="342900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Garamond" panose="02020404030301010803" pitchFamily="18" charset="0"/>
              </a:rPr>
              <a:t>Optional 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Region of Interest Readout  </a:t>
            </a:r>
            <a:r>
              <a:rPr lang="en-US" sz="2000" dirty="0">
                <a:solidFill>
                  <a:schemeClr val="tx2"/>
                </a:solidFill>
                <a:latin typeface="Garamond" panose="02020404030301010803" pitchFamily="18" charset="0"/>
              </a:rPr>
              <a:t>for </a:t>
            </a:r>
            <a:r>
              <a:rPr lang="en-US" sz="2000" dirty="0" err="1">
                <a:solidFill>
                  <a:schemeClr val="tx2"/>
                </a:solidFill>
                <a:latin typeface="Garamond" panose="02020404030301010803" pitchFamily="18" charset="0"/>
              </a:rPr>
              <a:t>deadtime</a:t>
            </a:r>
            <a:r>
              <a:rPr lang="en-US" sz="2000" dirty="0">
                <a:solidFill>
                  <a:schemeClr val="tx2"/>
                </a:solidFill>
                <a:latin typeface="Garamond" panose="02020404030301010803" pitchFamily="18" charset="0"/>
              </a:rPr>
              <a:t> minimization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49" y="4495800"/>
            <a:ext cx="3100751" cy="210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 descr="Screen Shot 2013-06-14 at 12.33.35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88"/>
          <a:stretch/>
        </p:blipFill>
        <p:spPr>
          <a:xfrm>
            <a:off x="5244618" y="1052736"/>
            <a:ext cx="386357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3072531"/>
            <a:ext cx="2311638" cy="11125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Analog</a:t>
            </a:r>
            <a:r>
              <a:rPr lang="fr-FR" dirty="0" smtClean="0"/>
              <a:t> memory (SCA)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025304" y="6492875"/>
            <a:ext cx="1118696" cy="365125"/>
          </a:xfrm>
          <a:prstGeom prst="rect">
            <a:avLst/>
          </a:prstGeom>
        </p:spPr>
        <p:txBody>
          <a:bodyPr/>
          <a:lstStyle/>
          <a:p>
            <a:r>
              <a:rPr lang="fr-FR" sz="1000" dirty="0">
                <a:solidFill>
                  <a:srgbClr val="666666"/>
                </a:solidFill>
              </a:rPr>
              <a:t>|  PAGE </a:t>
            </a:r>
            <a:fld id="{AEFB9B6D-867A-40B8-ACB0-35CC9F272C9C}" type="slidenum">
              <a:rPr lang="fr-FR" sz="1000">
                <a:solidFill>
                  <a:srgbClr val="666666"/>
                </a:solidFill>
              </a:rPr>
              <a:pPr/>
              <a:t>32</a:t>
            </a:fld>
            <a:endParaRPr lang="fr-FR" sz="1000" dirty="0">
              <a:solidFill>
                <a:srgbClr val="66666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280412" y="359972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~50fF</a:t>
            </a:r>
            <a:endParaRPr lang="fr-FR" b="1" dirty="0"/>
          </a:p>
        </p:txBody>
      </p:sp>
      <p:pic>
        <p:nvPicPr>
          <p:cNvPr id="10" name="Picture 11" descr="sampiclayout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2713028" y="716804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241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1450" y="1059396"/>
            <a:ext cx="88122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fr-FR" sz="2000" dirty="0">
                <a:cs typeface="Times New Roman" pitchFamily="18" charset="0"/>
              </a:rPr>
              <a:t> </a:t>
            </a:r>
            <a:r>
              <a:rPr lang="en-US" altLang="fr-FR" sz="2000" dirty="0">
                <a:solidFill>
                  <a:srgbClr val="002060"/>
                </a:solidFill>
                <a:cs typeface="Times New Roman" pitchFamily="18" charset="0"/>
              </a:rPr>
              <a:t>Dispersion of single delays =&gt; </a:t>
            </a:r>
            <a:r>
              <a:rPr lang="en-US" altLang="fr-FR" sz="2000" dirty="0">
                <a:solidFill>
                  <a:srgbClr val="FF0000"/>
                </a:solidFill>
                <a:cs typeface="Times New Roman" pitchFamily="18" charset="0"/>
              </a:rPr>
              <a:t>time DNL</a:t>
            </a:r>
          </a:p>
          <a:p>
            <a:pPr algn="l" eaLnBrk="1" hangingPunct="1">
              <a:buFontTx/>
              <a:buChar char="•"/>
            </a:pPr>
            <a:r>
              <a:rPr lang="en-US" altLang="fr-FR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fr-FR" sz="2000" b="1" dirty="0">
                <a:solidFill>
                  <a:srgbClr val="002060"/>
                </a:solidFill>
                <a:cs typeface="Times New Roman" pitchFamily="18" charset="0"/>
              </a:rPr>
              <a:t>Cumulative effect</a:t>
            </a:r>
            <a:r>
              <a:rPr lang="en-US" altLang="fr-FR" sz="2000" dirty="0">
                <a:solidFill>
                  <a:srgbClr val="002060"/>
                </a:solidFill>
                <a:cs typeface="Times New Roman" pitchFamily="18" charset="0"/>
              </a:rPr>
              <a:t> =&gt; </a:t>
            </a:r>
            <a:r>
              <a:rPr lang="en-US" altLang="fr-FR" sz="2000" b="1" dirty="0">
                <a:solidFill>
                  <a:srgbClr val="000066"/>
                </a:solidFill>
                <a:cs typeface="Times New Roman" pitchFamily="18" charset="0"/>
              </a:rPr>
              <a:t>time INL</a:t>
            </a:r>
            <a:r>
              <a:rPr lang="en-US" altLang="fr-FR" sz="2000" dirty="0">
                <a:solidFill>
                  <a:srgbClr val="000066"/>
                </a:solidFill>
                <a:cs typeface="Times New Roman" pitchFamily="18" charset="0"/>
              </a:rPr>
              <a:t>. Gets worse with delay line length.</a:t>
            </a:r>
          </a:p>
          <a:p>
            <a:pPr algn="l" eaLnBrk="1" hangingPunct="1">
              <a:buFontTx/>
              <a:buChar char="•"/>
            </a:pPr>
            <a:r>
              <a:rPr lang="en-US" altLang="fr-FR" sz="2000" dirty="0">
                <a:cs typeface="Times New Roman" pitchFamily="18" charset="0"/>
              </a:rPr>
              <a:t> </a:t>
            </a:r>
            <a:r>
              <a:rPr lang="en-US" altLang="fr-FR" sz="2000" b="1" dirty="0">
                <a:solidFill>
                  <a:srgbClr val="002060"/>
                </a:solidFill>
                <a:cs typeface="Times New Roman" pitchFamily="18" charset="0"/>
              </a:rPr>
              <a:t>Systematic &amp; fixed effect</a:t>
            </a:r>
            <a:r>
              <a:rPr lang="en-US" altLang="fr-FR" sz="2000" dirty="0">
                <a:solidFill>
                  <a:srgbClr val="002060"/>
                </a:solidFill>
                <a:cs typeface="Times New Roman" pitchFamily="18" charset="0"/>
              </a:rPr>
              <a:t> =&gt; non equidistant samples =&gt; Time Base Distortion</a:t>
            </a:r>
          </a:p>
          <a:p>
            <a:pPr lvl="1" algn="l" eaLnBrk="1" hangingPunct="1"/>
            <a:r>
              <a:rPr lang="en-US" altLang="fr-FR" sz="2000" b="1" dirty="0">
                <a:solidFill>
                  <a:srgbClr val="FF0000"/>
                </a:solidFill>
                <a:cs typeface="Times New Roman" pitchFamily="18" charset="0"/>
              </a:rPr>
              <a:t>	              If we can measure it =&gt; we can correct it ! </a:t>
            </a:r>
          </a:p>
          <a:p>
            <a:pPr lvl="1" algn="l" eaLnBrk="1" hangingPunct="1"/>
            <a:r>
              <a:rPr lang="en-US" altLang="fr-FR" sz="2000" b="1" dirty="0">
                <a:solidFill>
                  <a:srgbClr val="FF0000"/>
                </a:solidFill>
                <a:cs typeface="Times New Roman" pitchFamily="18" charset="0"/>
              </a:rPr>
              <a:t>But calibration and even more correction have to remain “reasonable”.</a:t>
            </a:r>
          </a:p>
          <a:p>
            <a:pPr lvl="2" algn="l" eaLnBrk="1" hangingPunct="1"/>
            <a:endParaRPr lang="fr-FR" altLang="fr-FR" sz="1600" dirty="0">
              <a:cs typeface="Times New Roman" pitchFamily="18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57200" y="114300"/>
            <a:ext cx="80660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26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altLang="fr-FR" sz="2800" dirty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fr-FR" altLang="fr-FR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Timing </a:t>
            </a:r>
            <a:r>
              <a:rPr lang="fr-FR" altLang="fr-FR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Non_Linearities</a:t>
            </a:r>
            <a:endParaRPr lang="fr-FR" altLang="fr-FR" sz="2200" b="1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501775" y="2765958"/>
            <a:ext cx="6838950" cy="3435350"/>
            <a:chOff x="1286" y="1897"/>
            <a:chExt cx="4308" cy="2164"/>
          </a:xfrm>
        </p:grpSpPr>
        <p:grpSp>
          <p:nvGrpSpPr>
            <p:cNvPr id="21511" name="Group 38"/>
            <p:cNvGrpSpPr>
              <a:grpSpLocks/>
            </p:cNvGrpSpPr>
            <p:nvPr/>
          </p:nvGrpSpPr>
          <p:grpSpPr bwMode="auto">
            <a:xfrm>
              <a:off x="1286" y="1982"/>
              <a:ext cx="4308" cy="2079"/>
              <a:chOff x="1166" y="1846"/>
              <a:chExt cx="4308" cy="2079"/>
            </a:xfrm>
          </p:grpSpPr>
          <p:pic>
            <p:nvPicPr>
              <p:cNvPr id="2151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6" y="1965"/>
                <a:ext cx="4308" cy="1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Freeform 5"/>
              <p:cNvSpPr>
                <a:spLocks/>
              </p:cNvSpPr>
              <p:nvPr/>
            </p:nvSpPr>
            <p:spPr bwMode="auto">
              <a:xfrm>
                <a:off x="1344" y="2026"/>
                <a:ext cx="3250" cy="1114"/>
              </a:xfrm>
              <a:custGeom>
                <a:avLst/>
                <a:gdLst>
                  <a:gd name="T0" fmla="*/ 0 w 3250"/>
                  <a:gd name="T1" fmla="*/ 1067 h 1114"/>
                  <a:gd name="T2" fmla="*/ 348 w 3250"/>
                  <a:gd name="T3" fmla="*/ 1096 h 1114"/>
                  <a:gd name="T4" fmla="*/ 697 w 3250"/>
                  <a:gd name="T5" fmla="*/ 1067 h 1114"/>
                  <a:gd name="T6" fmla="*/ 1031 w 3250"/>
                  <a:gd name="T7" fmla="*/ 840 h 1114"/>
                  <a:gd name="T8" fmla="*/ 1394 w 3250"/>
                  <a:gd name="T9" fmla="*/ 306 h 1114"/>
                  <a:gd name="T10" fmla="*/ 1735 w 3250"/>
                  <a:gd name="T11" fmla="*/ 15 h 1114"/>
                  <a:gd name="T12" fmla="*/ 2084 w 3250"/>
                  <a:gd name="T13" fmla="*/ 399 h 1114"/>
                  <a:gd name="T14" fmla="*/ 2418 w 3250"/>
                  <a:gd name="T15" fmla="*/ 1010 h 1114"/>
                  <a:gd name="T16" fmla="*/ 2788 w 3250"/>
                  <a:gd name="T17" fmla="*/ 1025 h 1114"/>
                  <a:gd name="T18" fmla="*/ 3150 w 3250"/>
                  <a:gd name="T19" fmla="*/ 1025 h 1114"/>
                  <a:gd name="T20" fmla="*/ 3250 w 3250"/>
                  <a:gd name="T21" fmla="*/ 1032 h 11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50"/>
                  <a:gd name="T34" fmla="*/ 0 h 1114"/>
                  <a:gd name="T35" fmla="*/ 3250 w 3250"/>
                  <a:gd name="T36" fmla="*/ 1114 h 11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50" h="1114">
                    <a:moveTo>
                      <a:pt x="0" y="1067"/>
                    </a:moveTo>
                    <a:cubicBezTo>
                      <a:pt x="116" y="1081"/>
                      <a:pt x="232" y="1096"/>
                      <a:pt x="348" y="1096"/>
                    </a:cubicBezTo>
                    <a:cubicBezTo>
                      <a:pt x="464" y="1096"/>
                      <a:pt x="583" y="1110"/>
                      <a:pt x="697" y="1067"/>
                    </a:cubicBezTo>
                    <a:cubicBezTo>
                      <a:pt x="811" y="1024"/>
                      <a:pt x="915" y="967"/>
                      <a:pt x="1031" y="840"/>
                    </a:cubicBezTo>
                    <a:cubicBezTo>
                      <a:pt x="1147" y="713"/>
                      <a:pt x="1277" y="444"/>
                      <a:pt x="1394" y="306"/>
                    </a:cubicBezTo>
                    <a:cubicBezTo>
                      <a:pt x="1511" y="168"/>
                      <a:pt x="1620" y="0"/>
                      <a:pt x="1735" y="15"/>
                    </a:cubicBezTo>
                    <a:cubicBezTo>
                      <a:pt x="1850" y="30"/>
                      <a:pt x="1970" y="233"/>
                      <a:pt x="2084" y="399"/>
                    </a:cubicBezTo>
                    <a:cubicBezTo>
                      <a:pt x="2198" y="565"/>
                      <a:pt x="2301" y="906"/>
                      <a:pt x="2418" y="1010"/>
                    </a:cubicBezTo>
                    <a:cubicBezTo>
                      <a:pt x="2535" y="1114"/>
                      <a:pt x="2666" y="1022"/>
                      <a:pt x="2788" y="1025"/>
                    </a:cubicBezTo>
                    <a:cubicBezTo>
                      <a:pt x="2910" y="1028"/>
                      <a:pt x="3073" y="1024"/>
                      <a:pt x="3150" y="1025"/>
                    </a:cubicBezTo>
                    <a:cubicBezTo>
                      <a:pt x="3227" y="1026"/>
                      <a:pt x="3238" y="1029"/>
                      <a:pt x="3250" y="1032"/>
                    </a:cubicBezTo>
                  </a:path>
                </a:pathLst>
              </a:custGeom>
              <a:noFill/>
              <a:ln w="25400">
                <a:solidFill>
                  <a:schemeClr val="accent2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16" name="Line 6"/>
              <p:cNvSpPr>
                <a:spLocks noChangeShapeType="1"/>
              </p:cNvSpPr>
              <p:nvPr/>
            </p:nvSpPr>
            <p:spPr bwMode="auto">
              <a:xfrm>
                <a:off x="2226" y="2112"/>
                <a:ext cx="348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17" name="Line 7"/>
              <p:cNvSpPr>
                <a:spLocks noChangeShapeType="1"/>
              </p:cNvSpPr>
              <p:nvPr/>
            </p:nvSpPr>
            <p:spPr bwMode="auto">
              <a:xfrm flipH="1">
                <a:off x="3350" y="2056"/>
                <a:ext cx="270" cy="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18" name="Text Box 8"/>
              <p:cNvSpPr txBox="1">
                <a:spLocks noChangeArrowheads="1"/>
              </p:cNvSpPr>
              <p:nvPr/>
            </p:nvSpPr>
            <p:spPr bwMode="auto">
              <a:xfrm>
                <a:off x="1487" y="1965"/>
                <a:ext cx="7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altLang="fr-FR"/>
                  <a:t>Real signal</a:t>
                </a:r>
              </a:p>
            </p:txBody>
          </p:sp>
          <p:sp>
            <p:nvSpPr>
              <p:cNvPr id="21519" name="Text Box 9"/>
              <p:cNvSpPr txBox="1">
                <a:spLocks noChangeArrowheads="1"/>
              </p:cNvSpPr>
              <p:nvPr/>
            </p:nvSpPr>
            <p:spPr bwMode="auto">
              <a:xfrm>
                <a:off x="3542" y="1846"/>
                <a:ext cx="7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altLang="fr-FR">
                    <a:solidFill>
                      <a:schemeClr val="accent2"/>
                    </a:solidFill>
                  </a:rPr>
                  <a:t>Fake signal</a:t>
                </a:r>
              </a:p>
            </p:txBody>
          </p:sp>
          <p:grpSp>
            <p:nvGrpSpPr>
              <p:cNvPr id="21520" name="Group 12"/>
              <p:cNvGrpSpPr>
                <a:grpSpLocks/>
              </p:cNvGrpSpPr>
              <p:nvPr/>
            </p:nvGrpSpPr>
            <p:grpSpPr bwMode="auto">
              <a:xfrm>
                <a:off x="1664" y="3084"/>
                <a:ext cx="68" cy="76"/>
                <a:chOff x="1500" y="3272"/>
                <a:chExt cx="68" cy="76"/>
              </a:xfrm>
            </p:grpSpPr>
            <p:sp>
              <p:nvSpPr>
                <p:cNvPr id="21546" name="Line 10"/>
                <p:cNvSpPr>
                  <a:spLocks noChangeShapeType="1"/>
                </p:cNvSpPr>
                <p:nvPr/>
              </p:nvSpPr>
              <p:spPr bwMode="auto">
                <a:xfrm>
                  <a:off x="1500" y="3272"/>
                  <a:ext cx="68" cy="76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4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504" y="3276"/>
                  <a:ext cx="64" cy="68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521" name="Group 13"/>
              <p:cNvGrpSpPr>
                <a:grpSpLocks/>
              </p:cNvGrpSpPr>
              <p:nvPr/>
            </p:nvGrpSpPr>
            <p:grpSpPr bwMode="auto">
              <a:xfrm>
                <a:off x="2008" y="3052"/>
                <a:ext cx="68" cy="76"/>
                <a:chOff x="1500" y="3272"/>
                <a:chExt cx="68" cy="76"/>
              </a:xfrm>
            </p:grpSpPr>
            <p:sp>
              <p:nvSpPr>
                <p:cNvPr id="21544" name="Line 14"/>
                <p:cNvSpPr>
                  <a:spLocks noChangeShapeType="1"/>
                </p:cNvSpPr>
                <p:nvPr/>
              </p:nvSpPr>
              <p:spPr bwMode="auto">
                <a:xfrm>
                  <a:off x="1500" y="3272"/>
                  <a:ext cx="68" cy="76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4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504" y="3276"/>
                  <a:ext cx="64" cy="68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522" name="Group 16"/>
              <p:cNvGrpSpPr>
                <a:grpSpLocks/>
              </p:cNvGrpSpPr>
              <p:nvPr/>
            </p:nvGrpSpPr>
            <p:grpSpPr bwMode="auto">
              <a:xfrm>
                <a:off x="2348" y="2744"/>
                <a:ext cx="68" cy="76"/>
                <a:chOff x="1500" y="3272"/>
                <a:chExt cx="68" cy="76"/>
              </a:xfrm>
            </p:grpSpPr>
            <p:sp>
              <p:nvSpPr>
                <p:cNvPr id="21542" name="Line 17"/>
                <p:cNvSpPr>
                  <a:spLocks noChangeShapeType="1"/>
                </p:cNvSpPr>
                <p:nvPr/>
              </p:nvSpPr>
              <p:spPr bwMode="auto">
                <a:xfrm>
                  <a:off x="1500" y="3272"/>
                  <a:ext cx="68" cy="76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43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504" y="3276"/>
                  <a:ext cx="64" cy="68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523" name="Group 19"/>
              <p:cNvGrpSpPr>
                <a:grpSpLocks/>
              </p:cNvGrpSpPr>
              <p:nvPr/>
            </p:nvGrpSpPr>
            <p:grpSpPr bwMode="auto">
              <a:xfrm>
                <a:off x="2692" y="2040"/>
                <a:ext cx="68" cy="76"/>
                <a:chOff x="1500" y="3272"/>
                <a:chExt cx="68" cy="76"/>
              </a:xfrm>
            </p:grpSpPr>
            <p:sp>
              <p:nvSpPr>
                <p:cNvPr id="21540" name="Line 20"/>
                <p:cNvSpPr>
                  <a:spLocks noChangeShapeType="1"/>
                </p:cNvSpPr>
                <p:nvPr/>
              </p:nvSpPr>
              <p:spPr bwMode="auto">
                <a:xfrm>
                  <a:off x="1500" y="3272"/>
                  <a:ext cx="68" cy="76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4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504" y="3276"/>
                  <a:ext cx="64" cy="68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524" name="Group 22"/>
              <p:cNvGrpSpPr>
                <a:grpSpLocks/>
              </p:cNvGrpSpPr>
              <p:nvPr/>
            </p:nvGrpSpPr>
            <p:grpSpPr bwMode="auto">
              <a:xfrm>
                <a:off x="3036" y="2244"/>
                <a:ext cx="68" cy="76"/>
                <a:chOff x="1500" y="3272"/>
                <a:chExt cx="68" cy="76"/>
              </a:xfrm>
            </p:grpSpPr>
            <p:sp>
              <p:nvSpPr>
                <p:cNvPr id="21538" name="Line 23"/>
                <p:cNvSpPr>
                  <a:spLocks noChangeShapeType="1"/>
                </p:cNvSpPr>
                <p:nvPr/>
              </p:nvSpPr>
              <p:spPr bwMode="auto">
                <a:xfrm>
                  <a:off x="1500" y="3272"/>
                  <a:ext cx="68" cy="76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39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504" y="3276"/>
                  <a:ext cx="64" cy="68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525" name="Group 25"/>
              <p:cNvGrpSpPr>
                <a:grpSpLocks/>
              </p:cNvGrpSpPr>
              <p:nvPr/>
            </p:nvGrpSpPr>
            <p:grpSpPr bwMode="auto">
              <a:xfrm>
                <a:off x="3392" y="2888"/>
                <a:ext cx="68" cy="76"/>
                <a:chOff x="1500" y="3272"/>
                <a:chExt cx="68" cy="76"/>
              </a:xfrm>
            </p:grpSpPr>
            <p:sp>
              <p:nvSpPr>
                <p:cNvPr id="21536" name="Line 26"/>
                <p:cNvSpPr>
                  <a:spLocks noChangeShapeType="1"/>
                </p:cNvSpPr>
                <p:nvPr/>
              </p:nvSpPr>
              <p:spPr bwMode="auto">
                <a:xfrm>
                  <a:off x="1500" y="3272"/>
                  <a:ext cx="68" cy="76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3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04" y="3276"/>
                  <a:ext cx="64" cy="68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526" name="Group 28"/>
              <p:cNvGrpSpPr>
                <a:grpSpLocks/>
              </p:cNvGrpSpPr>
              <p:nvPr/>
            </p:nvGrpSpPr>
            <p:grpSpPr bwMode="auto">
              <a:xfrm>
                <a:off x="3740" y="3000"/>
                <a:ext cx="68" cy="76"/>
                <a:chOff x="1500" y="3272"/>
                <a:chExt cx="68" cy="76"/>
              </a:xfrm>
            </p:grpSpPr>
            <p:sp>
              <p:nvSpPr>
                <p:cNvPr id="21534" name="Line 29"/>
                <p:cNvSpPr>
                  <a:spLocks noChangeShapeType="1"/>
                </p:cNvSpPr>
                <p:nvPr/>
              </p:nvSpPr>
              <p:spPr bwMode="auto">
                <a:xfrm>
                  <a:off x="1500" y="3272"/>
                  <a:ext cx="68" cy="76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3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504" y="3276"/>
                  <a:ext cx="64" cy="68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527" name="Group 31"/>
              <p:cNvGrpSpPr>
                <a:grpSpLocks/>
              </p:cNvGrpSpPr>
              <p:nvPr/>
            </p:nvGrpSpPr>
            <p:grpSpPr bwMode="auto">
              <a:xfrm>
                <a:off x="4116" y="3016"/>
                <a:ext cx="68" cy="76"/>
                <a:chOff x="1500" y="3272"/>
                <a:chExt cx="68" cy="76"/>
              </a:xfrm>
            </p:grpSpPr>
            <p:sp>
              <p:nvSpPr>
                <p:cNvPr id="21532" name="Line 32"/>
                <p:cNvSpPr>
                  <a:spLocks noChangeShapeType="1"/>
                </p:cNvSpPr>
                <p:nvPr/>
              </p:nvSpPr>
              <p:spPr bwMode="auto">
                <a:xfrm>
                  <a:off x="1500" y="3272"/>
                  <a:ext cx="68" cy="76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3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04" y="3276"/>
                  <a:ext cx="64" cy="68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528" name="Group 34"/>
              <p:cNvGrpSpPr>
                <a:grpSpLocks/>
              </p:cNvGrpSpPr>
              <p:nvPr/>
            </p:nvGrpSpPr>
            <p:grpSpPr bwMode="auto">
              <a:xfrm>
                <a:off x="4464" y="2328"/>
                <a:ext cx="68" cy="76"/>
                <a:chOff x="1500" y="3272"/>
                <a:chExt cx="68" cy="76"/>
              </a:xfrm>
            </p:grpSpPr>
            <p:sp>
              <p:nvSpPr>
                <p:cNvPr id="21530" name="Line 35"/>
                <p:cNvSpPr>
                  <a:spLocks noChangeShapeType="1"/>
                </p:cNvSpPr>
                <p:nvPr/>
              </p:nvSpPr>
              <p:spPr bwMode="auto">
                <a:xfrm>
                  <a:off x="1500" y="3272"/>
                  <a:ext cx="68" cy="76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31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504" y="3276"/>
                  <a:ext cx="64" cy="68"/>
                </a:xfrm>
                <a:prstGeom prst="line">
                  <a:avLst/>
                </a:prstGeom>
                <a:noFill/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1529" name="Text Box 37"/>
              <p:cNvSpPr txBox="1">
                <a:spLocks noChangeArrowheads="1"/>
              </p:cNvSpPr>
              <p:nvPr/>
            </p:nvSpPr>
            <p:spPr bwMode="auto">
              <a:xfrm>
                <a:off x="4563" y="2285"/>
                <a:ext cx="73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altLang="fr-FR" sz="1000">
                    <a:latin typeface="Arial" charset="0"/>
                  </a:rPr>
                  <a:t>After interpolation</a:t>
                </a:r>
              </a:p>
            </p:txBody>
          </p:sp>
        </p:grpSp>
        <p:sp>
          <p:nvSpPr>
            <p:cNvPr id="21512" name="Line 40"/>
            <p:cNvSpPr>
              <a:spLocks noChangeShapeType="1"/>
            </p:cNvSpPr>
            <p:nvPr/>
          </p:nvSpPr>
          <p:spPr bwMode="auto">
            <a:xfrm flipH="1">
              <a:off x="3048" y="2061"/>
              <a:ext cx="112" cy="6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3" name="Text Box 41"/>
            <p:cNvSpPr txBox="1">
              <a:spLocks noChangeArrowheads="1"/>
            </p:cNvSpPr>
            <p:nvPr/>
          </p:nvSpPr>
          <p:spPr bwMode="auto">
            <a:xfrm>
              <a:off x="3213" y="1897"/>
              <a:ext cx="4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l-GR" altLang="fr-FR" sz="1400" b="1">
                  <a:solidFill>
                    <a:srgbClr val="009900"/>
                  </a:solidFill>
                  <a:cs typeface="Times New Roman" pitchFamily="18" charset="0"/>
                </a:rPr>
                <a:t>Δ</a:t>
              </a:r>
              <a:r>
                <a:rPr lang="fr-FR" altLang="fr-FR" sz="1400" b="1">
                  <a:solidFill>
                    <a:srgbClr val="009900"/>
                  </a:solidFill>
                  <a:cs typeface="Times New Roman" pitchFamily="18" charset="0"/>
                </a:rPr>
                <a:t>t[cell]</a:t>
              </a:r>
              <a:endParaRPr lang="el-GR" altLang="fr-FR" sz="1400" b="1">
                <a:solidFill>
                  <a:srgbClr val="009900"/>
                </a:solidFill>
                <a:cs typeface="Times New Roman" pitchFamily="18" charset="0"/>
              </a:endParaRPr>
            </a:p>
          </p:txBody>
        </p:sp>
      </p:grpSp>
      <p:sp>
        <p:nvSpPr>
          <p:cNvPr id="21510" name="ZoneTexte 42"/>
          <p:cNvSpPr txBox="1">
            <a:spLocks noChangeArrowheads="1"/>
          </p:cNvSpPr>
          <p:nvPr/>
        </p:nvSpPr>
        <p:spPr bwMode="auto">
          <a:xfrm>
            <a:off x="7315200" y="4234396"/>
            <a:ext cx="1679575" cy="1754187"/>
          </a:xfrm>
          <a:prstGeom prst="rect">
            <a:avLst/>
          </a:prstGeom>
          <a:solidFill>
            <a:srgbClr val="FEF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/>
              <a:t>Remark:</a:t>
            </a:r>
          </a:p>
          <a:p>
            <a:r>
              <a:rPr lang="fr-FR" altLang="fr-FR"/>
              <a:t>same type of problem</a:t>
            </a:r>
          </a:p>
          <a:p>
            <a:r>
              <a:rPr lang="fr-FR" altLang="fr-FR"/>
              <a:t>occurs</a:t>
            </a:r>
          </a:p>
          <a:p>
            <a:r>
              <a:rPr lang="fr-FR" altLang="fr-FR"/>
              <a:t>with interleaved ADCs</a:t>
            </a:r>
          </a:p>
        </p:txBody>
      </p:sp>
    </p:spTree>
    <p:extLst>
      <p:ext uri="{BB962C8B-B14F-4D97-AF65-F5344CB8AC3E}">
        <p14:creationId xmlns:p14="http://schemas.microsoft.com/office/powerpoint/2010/main" val="88687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D</a:t>
            </a:r>
            <a:r>
              <a:rPr lang="fr-FR" b="1" baseline="30000" dirty="0" smtClean="0">
                <a:solidFill>
                  <a:srgbClr val="3333CC"/>
                </a:solidFill>
                <a:latin typeface="Calibri"/>
                <a:cs typeface="Calibri"/>
              </a:rPr>
              <a:t>2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R</a:t>
            </a:r>
            <a:r>
              <a:rPr lang="fr-FR" b="1" baseline="-25000" dirty="0" smtClean="0">
                <a:solidFill>
                  <a:srgbClr val="3333CC"/>
                </a:solidFill>
                <a:latin typeface="Calibri"/>
                <a:cs typeface="Calibri"/>
              </a:rPr>
              <a:t>1</a:t>
            </a:r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 : caractérisation sans détecteur</a:t>
            </a:r>
            <a:endParaRPr lang="fr-FR" b="1" baseline="-25000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cxnSp>
        <p:nvCxnSpPr>
          <p:cNvPr id="5" name="Connecteur droit 10"/>
          <p:cNvCxnSpPr>
            <a:cxnSpLocks noChangeShapeType="1"/>
          </p:cNvCxnSpPr>
          <p:nvPr/>
        </p:nvCxnSpPr>
        <p:spPr bwMode="auto">
          <a:xfrm>
            <a:off x="5891382" y="657934"/>
            <a:ext cx="23813" cy="5508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1120775" y="682625"/>
            <a:ext cx="6482102" cy="526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92392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885950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36000"/>
              <a:buFont typeface="Arial"/>
              <a:buChar char="•"/>
              <a:tabLst/>
              <a:defRPr lang="fr-FR" sz="200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5727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36000"/>
              <a:buFont typeface="Wingdings" charset="2"/>
              <a:buChar char="§"/>
              <a:tabLst/>
              <a:def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304925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ucida Grande"/>
              <a:buChar char="-"/>
              <a:tabLst/>
              <a:def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2B142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17145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3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smtClean="0">
              <a:solidFill>
                <a:schemeClr val="bg1"/>
              </a:solidFill>
            </a:endParaRPr>
          </a:p>
          <a:p>
            <a:r>
              <a:rPr lang="en-US" sz="1200" smtClean="0">
                <a:solidFill>
                  <a:schemeClr val="bg1"/>
                </a:solidFill>
              </a:rPr>
              <a:t>Submitted:december 2009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Come back from fondry: february 2010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Picture of the layout with the different stages, dimensions, ratio between analog and digital part, presentation of the main parts of the layout.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Channel,  temperature sensor, digital part, buffer….</a:t>
            </a:r>
          </a:p>
          <a:p>
            <a:endParaRPr lang="en-US" sz="1200" smtClean="0">
              <a:solidFill>
                <a:schemeClr val="bg1"/>
              </a:solidFill>
            </a:endParaRPr>
          </a:p>
          <a:p>
            <a:endParaRPr lang="en-US" sz="1200" smtClean="0">
              <a:solidFill>
                <a:schemeClr val="bg1"/>
              </a:solidFill>
            </a:endParaRPr>
          </a:p>
          <a:p>
            <a:r>
              <a:rPr lang="en-US" sz="1200" smtClean="0">
                <a:solidFill>
                  <a:schemeClr val="bg1"/>
                </a:solidFill>
              </a:rPr>
              <a:t> 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067944" y="4644239"/>
            <a:ext cx="3477216" cy="216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algn="l">
              <a:spcBef>
                <a:spcPct val="20000"/>
              </a:spcBef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990600" y="188640"/>
            <a:ext cx="7829872" cy="46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indent="190500" algn="l">
              <a:spcBef>
                <a:spcPct val="20000"/>
              </a:spcBef>
              <a:buFontTx/>
              <a:buChar char="•"/>
            </a:pPr>
            <a:endParaRPr lang="fr-FR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algn="l">
              <a:spcBef>
                <a:spcPct val="20000"/>
              </a:spcBef>
            </a:pPr>
            <a:endParaRPr lang="fr-FR" sz="1400" b="1" dirty="0" smtClean="0">
              <a:solidFill>
                <a:srgbClr val="3333CC"/>
              </a:solidFill>
              <a:effectLst/>
              <a:latin typeface="Arial" charset="0"/>
            </a:endParaRPr>
          </a:p>
          <a:p>
            <a:pPr algn="l">
              <a:spcBef>
                <a:spcPct val="20000"/>
              </a:spcBef>
            </a:pP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Mode MCDS, </a:t>
            </a:r>
            <a:r>
              <a:rPr lang="fr-FR" sz="2000" b="1" dirty="0" err="1" smtClean="0">
                <a:solidFill>
                  <a:srgbClr val="000000"/>
                </a:solidFill>
                <a:effectLst/>
                <a:latin typeface="Arial" charset="0"/>
              </a:rPr>
              <a:t>F</a:t>
            </a:r>
            <a:r>
              <a:rPr lang="fr-FR" sz="2000" b="1" baseline="-25000" dirty="0" err="1" smtClean="0">
                <a:solidFill>
                  <a:srgbClr val="000000"/>
                </a:solidFill>
                <a:effectLst/>
                <a:latin typeface="Arial" charset="0"/>
              </a:rPr>
              <a:t>ech</a:t>
            </a: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=600kHz, </a:t>
            </a:r>
            <a:r>
              <a:rPr lang="fr-FR" sz="2000" b="1" dirty="0" err="1" smtClean="0">
                <a:solidFill>
                  <a:srgbClr val="000000"/>
                </a:solidFill>
                <a:effectLst/>
                <a:latin typeface="Arial" charset="0"/>
              </a:rPr>
              <a:t>N</a:t>
            </a:r>
            <a:r>
              <a:rPr lang="fr-FR" sz="2000" b="1" baseline="-25000" dirty="0" err="1" smtClean="0">
                <a:solidFill>
                  <a:srgbClr val="000000"/>
                </a:solidFill>
                <a:effectLst/>
                <a:latin typeface="Arial" charset="0"/>
              </a:rPr>
              <a:t>ech</a:t>
            </a:r>
            <a:r>
              <a:rPr lang="fr-FR" sz="2000" b="1" dirty="0" smtClean="0">
                <a:solidFill>
                  <a:srgbClr val="000000"/>
                </a:solidFill>
                <a:effectLst/>
                <a:latin typeface="Arial" charset="0"/>
              </a:rPr>
              <a:t>=16, 300µW/canal.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" name="Image 29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16" y="1556792"/>
            <a:ext cx="4598737" cy="3778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 30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616" y="1577178"/>
            <a:ext cx="4354880" cy="3825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182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227563" y="6493643"/>
            <a:ext cx="756230" cy="364358"/>
          </a:xfrm>
          <a:prstGeom prst="rect">
            <a:avLst/>
          </a:prstGeom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651344" indent="-250517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eaLnBrk="0" fontAlgn="base" hangingPunct="0">
              <a:lnSpc>
                <a:spcPts val="3682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eaLnBrk="0" fontAlgn="base" hangingPunct="0">
              <a:lnSpc>
                <a:spcPts val="3682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eaLnBrk="0" fontAlgn="base" hangingPunct="0">
              <a:lnSpc>
                <a:spcPts val="3682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eaLnBrk="0" fontAlgn="base" hangingPunct="0">
              <a:lnSpc>
                <a:spcPts val="3682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F1336C-11ED-3149-8E6C-2CFFB2F215FA}" type="slidenum">
              <a:rPr lang="fr-FR">
                <a:solidFill>
                  <a:srgbClr val="898989"/>
                </a:solidFill>
              </a:rPr>
              <a:pPr eaLnBrk="1" hangingPunct="1"/>
              <a:t>35</a:t>
            </a:fld>
            <a:endParaRPr lang="fr-FR">
              <a:solidFill>
                <a:srgbClr val="898989"/>
              </a:solidFill>
            </a:endParaRPr>
          </a:p>
        </p:txBody>
      </p:sp>
      <p:grpSp>
        <p:nvGrpSpPr>
          <p:cNvPr id="2051" name="Groupe 2"/>
          <p:cNvGrpSpPr>
            <a:grpSpLocks/>
          </p:cNvGrpSpPr>
          <p:nvPr/>
        </p:nvGrpSpPr>
        <p:grpSpPr bwMode="auto">
          <a:xfrm>
            <a:off x="4747821" y="1408468"/>
            <a:ext cx="4368244" cy="5108625"/>
            <a:chOff x="5551488" y="962025"/>
            <a:chExt cx="5107660" cy="5631313"/>
          </a:xfrm>
        </p:grpSpPr>
        <p:sp>
          <p:nvSpPr>
            <p:cNvPr id="41" name="Rectangle 40"/>
            <p:cNvSpPr/>
            <p:nvPr/>
          </p:nvSpPr>
          <p:spPr bwMode="auto">
            <a:xfrm>
              <a:off x="6270625" y="2408238"/>
              <a:ext cx="3649663" cy="1744662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45" name="ZoneTexte 44"/>
            <p:cNvSpPr txBox="1"/>
            <p:nvPr/>
          </p:nvSpPr>
          <p:spPr bwMode="auto">
            <a:xfrm>
              <a:off x="6270625" y="2047875"/>
              <a:ext cx="3649663" cy="339725"/>
            </a:xfrm>
            <a:prstGeom prst="rect">
              <a:avLst/>
            </a:prstGeom>
            <a:noFill/>
            <a:ln w="25400">
              <a:solidFill>
                <a:srgbClr val="1F497D">
                  <a:alpha val="99000"/>
                </a:srgbClr>
              </a:solidFill>
            </a:ln>
          </p:spPr>
          <p:txBody>
            <a:bodyPr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prstClr val="black"/>
                  </a:solidFill>
                  <a:latin typeface="Calibri"/>
                </a:rPr>
                <a:t>Output </a:t>
              </a:r>
              <a:r>
                <a:rPr lang="fr-FR" sz="1400" kern="0" dirty="0" err="1">
                  <a:solidFill>
                    <a:prstClr val="black"/>
                  </a:solidFill>
                  <a:latin typeface="Calibri"/>
                </a:rPr>
                <a:t>Mux</a:t>
              </a:r>
              <a:endParaRPr lang="fr-FR" sz="1400" kern="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57" name="Connecteur droit avec flèche 51"/>
            <p:cNvCxnSpPr>
              <a:cxnSpLocks noChangeShapeType="1"/>
            </p:cNvCxnSpPr>
            <p:nvPr/>
          </p:nvCxnSpPr>
          <p:spPr bwMode="auto">
            <a:xfrm>
              <a:off x="9991725" y="2068513"/>
              <a:ext cx="0" cy="277812"/>
            </a:xfrm>
            <a:prstGeom prst="straightConnector1">
              <a:avLst/>
            </a:prstGeom>
            <a:noFill/>
            <a:ln w="9525">
              <a:solidFill>
                <a:srgbClr val="4A7EBB"/>
              </a:solidFill>
              <a:round/>
              <a:headEnd type="arrow" w="sm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8" name="ZoneTexte 52"/>
            <p:cNvSpPr txBox="1">
              <a:spLocks noChangeArrowheads="1"/>
            </p:cNvSpPr>
            <p:nvPr/>
          </p:nvSpPr>
          <p:spPr bwMode="auto">
            <a:xfrm>
              <a:off x="9782298" y="2047876"/>
              <a:ext cx="772868" cy="30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801654" eaLnBrk="1" hangingPunct="1"/>
              <a:r>
                <a:rPr lang="fr-FR" sz="1200">
                  <a:solidFill>
                    <a:srgbClr val="000000"/>
                  </a:solidFill>
                  <a:latin typeface="Calibri" charset="0"/>
                </a:rPr>
                <a:t>150 µm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021388" y="2408238"/>
              <a:ext cx="242887" cy="1744662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55" name="ZoneTexte 54"/>
            <p:cNvSpPr txBox="1"/>
            <p:nvPr/>
          </p:nvSpPr>
          <p:spPr bwMode="auto">
            <a:xfrm>
              <a:off x="5971568" y="2434234"/>
              <a:ext cx="413855" cy="1670363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Analog  Pixels (8 col.)</a:t>
              </a:r>
            </a:p>
          </p:txBody>
        </p:sp>
        <p:sp>
          <p:nvSpPr>
            <p:cNvPr id="2061" name="ZoneTexte 59"/>
            <p:cNvSpPr txBox="1">
              <a:spLocks noChangeArrowheads="1"/>
            </p:cNvSpPr>
            <p:nvPr/>
          </p:nvSpPr>
          <p:spPr bwMode="auto">
            <a:xfrm>
              <a:off x="6969533" y="2846388"/>
              <a:ext cx="2150248" cy="71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801654" eaLnBrk="1" hangingPunct="1"/>
              <a:r>
                <a:rPr lang="fr-FR" sz="1800">
                  <a:solidFill>
                    <a:srgbClr val="000000"/>
                  </a:solidFill>
                  <a:latin typeface="Calibri" charset="0"/>
                </a:rPr>
                <a:t>Digital Pixel Array</a:t>
              </a:r>
            </a:p>
            <a:p>
              <a:pPr defTabSz="801654" eaLnBrk="1" hangingPunct="1"/>
              <a:r>
                <a:rPr lang="fr-FR" sz="1800">
                  <a:solidFill>
                    <a:srgbClr val="000000"/>
                  </a:solidFill>
                  <a:latin typeface="Calibri" charset="0"/>
                </a:rPr>
                <a:t>(192x384)</a:t>
              </a:r>
            </a:p>
          </p:txBody>
        </p:sp>
        <p:sp>
          <p:nvSpPr>
            <p:cNvPr id="78" name="ZoneTexte 77"/>
            <p:cNvSpPr txBox="1"/>
            <p:nvPr/>
          </p:nvSpPr>
          <p:spPr bwMode="auto">
            <a:xfrm>
              <a:off x="6270625" y="4597400"/>
              <a:ext cx="3649663" cy="339267"/>
            </a:xfrm>
            <a:prstGeom prst="rect">
              <a:avLst/>
            </a:prstGeom>
            <a:noFill/>
            <a:ln w="25400">
              <a:solidFill>
                <a:srgbClr val="1F497D">
                  <a:alpha val="99000"/>
                </a:srgbClr>
              </a:solidFill>
            </a:ln>
          </p:spPr>
          <p:txBody>
            <a:bodyPr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/>
                </a:rPr>
                <a:t>Sequencer</a:t>
              </a:r>
            </a:p>
          </p:txBody>
        </p:sp>
        <p:sp>
          <p:nvSpPr>
            <p:cNvPr id="79" name="ZoneTexte 78"/>
            <p:cNvSpPr txBox="1"/>
            <p:nvPr/>
          </p:nvSpPr>
          <p:spPr bwMode="auto">
            <a:xfrm>
              <a:off x="6270625" y="4962525"/>
              <a:ext cx="3649663" cy="254450"/>
            </a:xfrm>
            <a:prstGeom prst="rect">
              <a:avLst/>
            </a:prstGeom>
            <a:noFill/>
            <a:ln w="25400">
              <a:solidFill>
                <a:srgbClr val="1F497D">
                  <a:alpha val="99000"/>
                </a:srgbClr>
              </a:solidFill>
            </a:ln>
          </p:spPr>
          <p:txBody>
            <a:bodyPr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/>
                </a:rPr>
                <a:t>6 row digital buffer</a:t>
              </a:r>
            </a:p>
          </p:txBody>
        </p:sp>
        <p:sp>
          <p:nvSpPr>
            <p:cNvPr id="80" name="ZoneTexte 79"/>
            <p:cNvSpPr txBox="1"/>
            <p:nvPr/>
          </p:nvSpPr>
          <p:spPr bwMode="auto">
            <a:xfrm>
              <a:off x="6270625" y="5164138"/>
              <a:ext cx="3651250" cy="338137"/>
            </a:xfrm>
            <a:prstGeom prst="rect">
              <a:avLst/>
            </a:prstGeom>
            <a:noFill/>
            <a:ln w="25400">
              <a:solidFill>
                <a:srgbClr val="1F497D">
                  <a:alpha val="99000"/>
                </a:srgbClr>
              </a:solidFill>
            </a:ln>
          </p:spPr>
          <p:txBody>
            <a:bodyPr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/>
                </a:rPr>
                <a:t>Zero Suppress MFT</a:t>
              </a:r>
            </a:p>
          </p:txBody>
        </p:sp>
        <p:cxnSp>
          <p:nvCxnSpPr>
            <p:cNvPr id="2065" name="Connecteur droit avec flèche 85"/>
            <p:cNvCxnSpPr>
              <a:cxnSpLocks noChangeShapeType="1"/>
            </p:cNvCxnSpPr>
            <p:nvPr/>
          </p:nvCxnSpPr>
          <p:spPr bwMode="auto">
            <a:xfrm>
              <a:off x="9991725" y="2408238"/>
              <a:ext cx="0" cy="1744662"/>
            </a:xfrm>
            <a:prstGeom prst="straightConnector1">
              <a:avLst/>
            </a:prstGeom>
            <a:noFill/>
            <a:ln w="9525">
              <a:solidFill>
                <a:srgbClr val="4A7EBB"/>
              </a:solidFill>
              <a:round/>
              <a:headEnd type="arrow" w="sm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6" name="ZoneTexte 87"/>
            <p:cNvSpPr txBox="1">
              <a:spLocks noChangeArrowheads="1"/>
            </p:cNvSpPr>
            <p:nvPr/>
          </p:nvSpPr>
          <p:spPr bwMode="auto">
            <a:xfrm>
              <a:off x="9885968" y="3049587"/>
              <a:ext cx="771902" cy="30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801654" eaLnBrk="1" hangingPunct="1"/>
              <a:r>
                <a:rPr lang="fr-FR" sz="1200">
                  <a:solidFill>
                    <a:srgbClr val="000000"/>
                  </a:solidFill>
                  <a:latin typeface="Calibri" charset="0"/>
                </a:rPr>
                <a:t>4.8 mm</a:t>
              </a:r>
            </a:p>
          </p:txBody>
        </p:sp>
        <p:sp>
          <p:nvSpPr>
            <p:cNvPr id="2067" name="Rectangle 88"/>
            <p:cNvSpPr>
              <a:spLocks noChangeArrowheads="1"/>
            </p:cNvSpPr>
            <p:nvPr/>
          </p:nvSpPr>
          <p:spPr bwMode="auto">
            <a:xfrm>
              <a:off x="6021388" y="1176338"/>
              <a:ext cx="120650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8" name="Rectangle 89"/>
            <p:cNvSpPr>
              <a:spLocks noChangeArrowheads="1"/>
            </p:cNvSpPr>
            <p:nvPr/>
          </p:nvSpPr>
          <p:spPr bwMode="auto">
            <a:xfrm>
              <a:off x="6143625" y="1176338"/>
              <a:ext cx="122238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9" name="Rectangle 90"/>
            <p:cNvSpPr>
              <a:spLocks noChangeArrowheads="1"/>
            </p:cNvSpPr>
            <p:nvPr/>
          </p:nvSpPr>
          <p:spPr bwMode="auto">
            <a:xfrm>
              <a:off x="6265863" y="1176338"/>
              <a:ext cx="122237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0" name="Rectangle 91"/>
            <p:cNvSpPr>
              <a:spLocks noChangeArrowheads="1"/>
            </p:cNvSpPr>
            <p:nvPr/>
          </p:nvSpPr>
          <p:spPr bwMode="auto">
            <a:xfrm>
              <a:off x="6388100" y="1176338"/>
              <a:ext cx="122238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Rectangle 92"/>
            <p:cNvSpPr>
              <a:spLocks noChangeArrowheads="1"/>
            </p:cNvSpPr>
            <p:nvPr/>
          </p:nvSpPr>
          <p:spPr bwMode="auto">
            <a:xfrm>
              <a:off x="6510338" y="1176338"/>
              <a:ext cx="122237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2" name="Rectangle 93"/>
            <p:cNvSpPr>
              <a:spLocks noChangeArrowheads="1"/>
            </p:cNvSpPr>
            <p:nvPr/>
          </p:nvSpPr>
          <p:spPr bwMode="auto">
            <a:xfrm>
              <a:off x="6634163" y="1176338"/>
              <a:ext cx="122237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3" name="Rectangle 94"/>
            <p:cNvSpPr>
              <a:spLocks noChangeArrowheads="1"/>
            </p:cNvSpPr>
            <p:nvPr/>
          </p:nvSpPr>
          <p:spPr bwMode="auto">
            <a:xfrm>
              <a:off x="6756400" y="1176338"/>
              <a:ext cx="122238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4" name="Rectangle 95"/>
            <p:cNvSpPr>
              <a:spLocks noChangeArrowheads="1"/>
            </p:cNvSpPr>
            <p:nvPr/>
          </p:nvSpPr>
          <p:spPr bwMode="auto">
            <a:xfrm>
              <a:off x="6878638" y="1176338"/>
              <a:ext cx="122237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5" name="ZoneTexte 96"/>
            <p:cNvSpPr txBox="1">
              <a:spLocks noChangeArrowheads="1"/>
            </p:cNvSpPr>
            <p:nvPr/>
          </p:nvSpPr>
          <p:spPr bwMode="auto">
            <a:xfrm>
              <a:off x="5636065" y="962025"/>
              <a:ext cx="1634246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801654" eaLnBrk="1" hangingPunct="1"/>
              <a:r>
                <a:rPr lang="fr-FR" sz="900">
                  <a:solidFill>
                    <a:srgbClr val="000000"/>
                  </a:solidFill>
                  <a:latin typeface="Calibri" charset="0"/>
                </a:rPr>
                <a:t>Analog Outputs (16 PADs)</a:t>
              </a:r>
            </a:p>
          </p:txBody>
        </p:sp>
        <p:sp>
          <p:nvSpPr>
            <p:cNvPr id="2076" name="Rectangle 97"/>
            <p:cNvSpPr>
              <a:spLocks noChangeArrowheads="1"/>
            </p:cNvSpPr>
            <p:nvPr/>
          </p:nvSpPr>
          <p:spPr bwMode="auto">
            <a:xfrm>
              <a:off x="7680325" y="1176338"/>
              <a:ext cx="122238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7" name="Rectangle 98"/>
            <p:cNvSpPr>
              <a:spLocks noChangeArrowheads="1"/>
            </p:cNvSpPr>
            <p:nvPr/>
          </p:nvSpPr>
          <p:spPr bwMode="auto">
            <a:xfrm>
              <a:off x="7802563" y="1176338"/>
              <a:ext cx="122237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8" name="Rectangle 99"/>
            <p:cNvSpPr>
              <a:spLocks noChangeArrowheads="1"/>
            </p:cNvSpPr>
            <p:nvPr/>
          </p:nvSpPr>
          <p:spPr bwMode="auto">
            <a:xfrm>
              <a:off x="7924800" y="1176338"/>
              <a:ext cx="122238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9" name="Rectangle 100"/>
            <p:cNvSpPr>
              <a:spLocks noChangeArrowheads="1"/>
            </p:cNvSpPr>
            <p:nvPr/>
          </p:nvSpPr>
          <p:spPr bwMode="auto">
            <a:xfrm>
              <a:off x="8047038" y="1176338"/>
              <a:ext cx="122237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0" name="Rectangle 101"/>
            <p:cNvSpPr>
              <a:spLocks noChangeArrowheads="1"/>
            </p:cNvSpPr>
            <p:nvPr/>
          </p:nvSpPr>
          <p:spPr bwMode="auto">
            <a:xfrm>
              <a:off x="8170863" y="1176338"/>
              <a:ext cx="122237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1" name="Rectangle 102"/>
            <p:cNvSpPr>
              <a:spLocks noChangeArrowheads="1"/>
            </p:cNvSpPr>
            <p:nvPr/>
          </p:nvSpPr>
          <p:spPr bwMode="auto">
            <a:xfrm>
              <a:off x="8293100" y="1176338"/>
              <a:ext cx="122238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2" name="Rectangle 103"/>
            <p:cNvSpPr>
              <a:spLocks noChangeArrowheads="1"/>
            </p:cNvSpPr>
            <p:nvPr/>
          </p:nvSpPr>
          <p:spPr bwMode="auto">
            <a:xfrm>
              <a:off x="8415338" y="1176338"/>
              <a:ext cx="122237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3" name="Rectangle 104"/>
            <p:cNvSpPr>
              <a:spLocks noChangeArrowheads="1"/>
            </p:cNvSpPr>
            <p:nvPr/>
          </p:nvSpPr>
          <p:spPr bwMode="auto">
            <a:xfrm>
              <a:off x="8537575" y="1176338"/>
              <a:ext cx="122238" cy="17462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4" name="ZoneTexte 105"/>
            <p:cNvSpPr txBox="1">
              <a:spLocks noChangeArrowheads="1"/>
            </p:cNvSpPr>
            <p:nvPr/>
          </p:nvSpPr>
          <p:spPr bwMode="auto">
            <a:xfrm>
              <a:off x="7240552" y="962025"/>
              <a:ext cx="2097158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801654" eaLnBrk="1" hangingPunct="1"/>
              <a:r>
                <a:rPr lang="fr-FR" sz="900">
                  <a:solidFill>
                    <a:srgbClr val="000000"/>
                  </a:solidFill>
                  <a:latin typeface="Calibri" charset="0"/>
                </a:rPr>
                <a:t>CMOS Dig. Test Outputs (16 PADs)</a:t>
              </a:r>
            </a:p>
          </p:txBody>
        </p:sp>
        <p:cxnSp>
          <p:nvCxnSpPr>
            <p:cNvPr id="2085" name="Connecteur droit avec flèche 106"/>
            <p:cNvCxnSpPr>
              <a:cxnSpLocks noChangeShapeType="1"/>
            </p:cNvCxnSpPr>
            <p:nvPr/>
          </p:nvCxnSpPr>
          <p:spPr bwMode="auto">
            <a:xfrm>
              <a:off x="6310313" y="4003675"/>
              <a:ext cx="3578225" cy="1588"/>
            </a:xfrm>
            <a:prstGeom prst="straightConnector1">
              <a:avLst/>
            </a:prstGeom>
            <a:noFill/>
            <a:ln w="9525">
              <a:solidFill>
                <a:srgbClr val="4A7EBB"/>
              </a:solidFill>
              <a:round/>
              <a:headEnd type="arrow" w="sm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86" name="ZoneTexte 109"/>
            <p:cNvSpPr txBox="1">
              <a:spLocks noChangeArrowheads="1"/>
            </p:cNvSpPr>
            <p:nvPr/>
          </p:nvSpPr>
          <p:spPr bwMode="auto">
            <a:xfrm>
              <a:off x="7726968" y="3735388"/>
              <a:ext cx="771902" cy="30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801654" eaLnBrk="1" hangingPunct="1"/>
              <a:r>
                <a:rPr lang="fr-FR" sz="1200">
                  <a:solidFill>
                    <a:srgbClr val="000000"/>
                  </a:solidFill>
                  <a:latin typeface="Calibri" charset="0"/>
                </a:rPr>
                <a:t>9.6 mm</a:t>
              </a:r>
            </a:p>
          </p:txBody>
        </p:sp>
        <p:sp>
          <p:nvSpPr>
            <p:cNvPr id="2087" name="Flèche vers le bas 111"/>
            <p:cNvSpPr>
              <a:spLocks noChangeArrowheads="1"/>
            </p:cNvSpPr>
            <p:nvPr/>
          </p:nvSpPr>
          <p:spPr bwMode="auto">
            <a:xfrm flipV="1">
              <a:off x="6081713" y="1489075"/>
              <a:ext cx="92075" cy="779463"/>
            </a:xfrm>
            <a:prstGeom prst="downArrow">
              <a:avLst>
                <a:gd name="adj1" fmla="val 50000"/>
                <a:gd name="adj2" fmla="val 502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8" name="Flèche vers le bas 112"/>
            <p:cNvSpPr>
              <a:spLocks noChangeArrowheads="1"/>
            </p:cNvSpPr>
            <p:nvPr/>
          </p:nvSpPr>
          <p:spPr bwMode="auto">
            <a:xfrm flipV="1">
              <a:off x="8108950" y="1398588"/>
              <a:ext cx="92075" cy="579437"/>
            </a:xfrm>
            <a:prstGeom prst="downArrow">
              <a:avLst>
                <a:gd name="adj1" fmla="val 50000"/>
                <a:gd name="adj2" fmla="val 5025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9" name="Flèche vers le bas 118"/>
            <p:cNvSpPr>
              <a:spLocks noChangeArrowheads="1"/>
            </p:cNvSpPr>
            <p:nvPr/>
          </p:nvSpPr>
          <p:spPr bwMode="auto">
            <a:xfrm>
              <a:off x="9442450" y="5538788"/>
              <a:ext cx="98425" cy="131762"/>
            </a:xfrm>
            <a:prstGeom prst="downArrow">
              <a:avLst>
                <a:gd name="adj1" fmla="val 50000"/>
                <a:gd name="adj2" fmla="val 496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ZoneTexte 120"/>
            <p:cNvSpPr txBox="1"/>
            <p:nvPr/>
          </p:nvSpPr>
          <p:spPr bwMode="auto">
            <a:xfrm>
              <a:off x="6270625" y="5745163"/>
              <a:ext cx="908050" cy="220524"/>
            </a:xfrm>
            <a:prstGeom prst="rect">
              <a:avLst/>
            </a:prstGeom>
            <a:noFill/>
            <a:ln w="25400">
              <a:solidFill>
                <a:srgbClr val="1F497D">
                  <a:alpha val="99000"/>
                </a:srgbClr>
              </a:solidFill>
            </a:ln>
          </p:spPr>
          <p:txBody>
            <a:bodyPr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 err="1">
                  <a:solidFill>
                    <a:prstClr val="black"/>
                  </a:solidFill>
                  <a:latin typeface="Calibri"/>
                </a:rPr>
                <a:t>Bandgap</a:t>
              </a:r>
              <a:r>
                <a:rPr lang="en-US" sz="700" kern="0" dirty="0">
                  <a:solidFill>
                    <a:prstClr val="black"/>
                  </a:solidFill>
                  <a:latin typeface="Calibri"/>
                </a:rPr>
                <a:t> + DACs</a:t>
              </a:r>
            </a:p>
          </p:txBody>
        </p:sp>
        <p:sp>
          <p:nvSpPr>
            <p:cNvPr id="122" name="ZoneTexte 121"/>
            <p:cNvSpPr txBox="1"/>
            <p:nvPr/>
          </p:nvSpPr>
          <p:spPr bwMode="auto">
            <a:xfrm>
              <a:off x="7221538" y="5745163"/>
              <a:ext cx="454026" cy="254450"/>
            </a:xfrm>
            <a:prstGeom prst="rect">
              <a:avLst/>
            </a:prstGeom>
            <a:noFill/>
            <a:ln w="25400">
              <a:solidFill>
                <a:srgbClr val="1F497D">
                  <a:alpha val="99000"/>
                </a:srgbClr>
              </a:solidFill>
            </a:ln>
          </p:spPr>
          <p:txBody>
            <a:bodyPr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/>
                </a:rPr>
                <a:t>Bias</a:t>
              </a:r>
            </a:p>
          </p:txBody>
        </p:sp>
        <p:sp>
          <p:nvSpPr>
            <p:cNvPr id="123" name="ZoneTexte 122"/>
            <p:cNvSpPr txBox="1"/>
            <p:nvPr/>
          </p:nvSpPr>
          <p:spPr bwMode="auto">
            <a:xfrm>
              <a:off x="7908925" y="5745163"/>
              <a:ext cx="906463" cy="254450"/>
            </a:xfrm>
            <a:prstGeom prst="rect">
              <a:avLst/>
            </a:prstGeom>
            <a:noFill/>
            <a:ln w="25400">
              <a:solidFill>
                <a:srgbClr val="1F497D">
                  <a:alpha val="99000"/>
                </a:srgbClr>
              </a:solidFill>
            </a:ln>
          </p:spPr>
          <p:txBody>
            <a:bodyPr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/>
                </a:rPr>
                <a:t>Slow Control</a:t>
              </a:r>
            </a:p>
          </p:txBody>
        </p:sp>
        <p:sp>
          <p:nvSpPr>
            <p:cNvPr id="124" name="ZoneTexte 123"/>
            <p:cNvSpPr txBox="1"/>
            <p:nvPr/>
          </p:nvSpPr>
          <p:spPr bwMode="auto">
            <a:xfrm>
              <a:off x="9015413" y="5745163"/>
              <a:ext cx="908050" cy="254450"/>
            </a:xfrm>
            <a:prstGeom prst="rect">
              <a:avLst/>
            </a:prstGeom>
            <a:noFill/>
            <a:ln w="25400">
              <a:solidFill>
                <a:srgbClr val="1F497D">
                  <a:alpha val="99000"/>
                </a:srgbClr>
              </a:solidFill>
            </a:ln>
          </p:spPr>
          <p:txBody>
            <a:bodyPr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/>
                </a:rPr>
                <a:t>LVDS Drivers</a:t>
              </a:r>
            </a:p>
          </p:txBody>
        </p:sp>
        <p:sp>
          <p:nvSpPr>
            <p:cNvPr id="2094" name="Rectangle 124"/>
            <p:cNvSpPr>
              <a:spLocks noChangeArrowheads="1"/>
            </p:cNvSpPr>
            <p:nvPr/>
          </p:nvSpPr>
          <p:spPr bwMode="auto">
            <a:xfrm>
              <a:off x="6019800" y="6154738"/>
              <a:ext cx="122238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5" name="Rectangle 125"/>
            <p:cNvSpPr>
              <a:spLocks noChangeArrowheads="1"/>
            </p:cNvSpPr>
            <p:nvPr/>
          </p:nvSpPr>
          <p:spPr bwMode="auto">
            <a:xfrm>
              <a:off x="6142038" y="6154738"/>
              <a:ext cx="122237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6" name="Rectangle 126"/>
            <p:cNvSpPr>
              <a:spLocks noChangeArrowheads="1"/>
            </p:cNvSpPr>
            <p:nvPr/>
          </p:nvSpPr>
          <p:spPr bwMode="auto">
            <a:xfrm>
              <a:off x="6264275" y="6154738"/>
              <a:ext cx="122238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7" name="Rectangle 127"/>
            <p:cNvSpPr>
              <a:spLocks noChangeArrowheads="1"/>
            </p:cNvSpPr>
            <p:nvPr/>
          </p:nvSpPr>
          <p:spPr bwMode="auto">
            <a:xfrm>
              <a:off x="6388100" y="6154738"/>
              <a:ext cx="122238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8" name="Rectangle 128"/>
            <p:cNvSpPr>
              <a:spLocks noChangeArrowheads="1"/>
            </p:cNvSpPr>
            <p:nvPr/>
          </p:nvSpPr>
          <p:spPr bwMode="auto">
            <a:xfrm>
              <a:off x="6510338" y="6154738"/>
              <a:ext cx="122237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9" name="Rectangle 129"/>
            <p:cNvSpPr>
              <a:spLocks noChangeArrowheads="1"/>
            </p:cNvSpPr>
            <p:nvPr/>
          </p:nvSpPr>
          <p:spPr bwMode="auto">
            <a:xfrm>
              <a:off x="6632575" y="6154738"/>
              <a:ext cx="122238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0" name="Rectangle 130"/>
            <p:cNvSpPr>
              <a:spLocks noChangeArrowheads="1"/>
            </p:cNvSpPr>
            <p:nvPr/>
          </p:nvSpPr>
          <p:spPr bwMode="auto">
            <a:xfrm>
              <a:off x="6754813" y="6154738"/>
              <a:ext cx="122237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1" name="Rectangle 131"/>
            <p:cNvSpPr>
              <a:spLocks noChangeArrowheads="1"/>
            </p:cNvSpPr>
            <p:nvPr/>
          </p:nvSpPr>
          <p:spPr bwMode="auto">
            <a:xfrm>
              <a:off x="6878638" y="6154738"/>
              <a:ext cx="122237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2" name="Rectangle 132"/>
            <p:cNvSpPr>
              <a:spLocks noChangeArrowheads="1"/>
            </p:cNvSpPr>
            <p:nvPr/>
          </p:nvSpPr>
          <p:spPr bwMode="auto">
            <a:xfrm>
              <a:off x="8950325" y="6154738"/>
              <a:ext cx="122238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3" name="Rectangle 133"/>
            <p:cNvSpPr>
              <a:spLocks noChangeArrowheads="1"/>
            </p:cNvSpPr>
            <p:nvPr/>
          </p:nvSpPr>
          <p:spPr bwMode="auto">
            <a:xfrm>
              <a:off x="9072563" y="6154738"/>
              <a:ext cx="122237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4" name="Rectangle 134"/>
            <p:cNvSpPr>
              <a:spLocks noChangeArrowheads="1"/>
            </p:cNvSpPr>
            <p:nvPr/>
          </p:nvSpPr>
          <p:spPr bwMode="auto">
            <a:xfrm>
              <a:off x="9194800" y="6154738"/>
              <a:ext cx="122238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5" name="Rectangle 135"/>
            <p:cNvSpPr>
              <a:spLocks noChangeArrowheads="1"/>
            </p:cNvSpPr>
            <p:nvPr/>
          </p:nvSpPr>
          <p:spPr bwMode="auto">
            <a:xfrm>
              <a:off x="9318625" y="6154738"/>
              <a:ext cx="122238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6" name="Rectangle 136"/>
            <p:cNvSpPr>
              <a:spLocks noChangeArrowheads="1"/>
            </p:cNvSpPr>
            <p:nvPr/>
          </p:nvSpPr>
          <p:spPr bwMode="auto">
            <a:xfrm>
              <a:off x="9440863" y="6154738"/>
              <a:ext cx="122237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7" name="Rectangle 137"/>
            <p:cNvSpPr>
              <a:spLocks noChangeArrowheads="1"/>
            </p:cNvSpPr>
            <p:nvPr/>
          </p:nvSpPr>
          <p:spPr bwMode="auto">
            <a:xfrm>
              <a:off x="9563100" y="6154738"/>
              <a:ext cx="122238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8" name="Rectangle 138"/>
            <p:cNvSpPr>
              <a:spLocks noChangeArrowheads="1"/>
            </p:cNvSpPr>
            <p:nvPr/>
          </p:nvSpPr>
          <p:spPr bwMode="auto">
            <a:xfrm>
              <a:off x="9685338" y="6154738"/>
              <a:ext cx="122237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9" name="Rectangle 139"/>
            <p:cNvSpPr>
              <a:spLocks noChangeArrowheads="1"/>
            </p:cNvSpPr>
            <p:nvPr/>
          </p:nvSpPr>
          <p:spPr bwMode="auto">
            <a:xfrm>
              <a:off x="9809163" y="6154738"/>
              <a:ext cx="120650" cy="17621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0" name="ZoneTexte 140"/>
            <p:cNvSpPr txBox="1">
              <a:spLocks noChangeArrowheads="1"/>
            </p:cNvSpPr>
            <p:nvPr/>
          </p:nvSpPr>
          <p:spPr bwMode="auto">
            <a:xfrm>
              <a:off x="8314552" y="6338888"/>
              <a:ext cx="2247860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801654" eaLnBrk="1" hangingPunct="1"/>
              <a:r>
                <a:rPr lang="fr-FR" sz="900">
                  <a:solidFill>
                    <a:srgbClr val="000000"/>
                  </a:solidFill>
                  <a:latin typeface="Calibri" charset="0"/>
                </a:rPr>
                <a:t>24 LVDS outputs, Serializer (48 PADs)</a:t>
              </a:r>
            </a:p>
          </p:txBody>
        </p:sp>
        <p:sp>
          <p:nvSpPr>
            <p:cNvPr id="2111" name="Flèche vers le bas 141"/>
            <p:cNvSpPr>
              <a:spLocks noChangeArrowheads="1"/>
            </p:cNvSpPr>
            <p:nvPr/>
          </p:nvSpPr>
          <p:spPr bwMode="auto">
            <a:xfrm>
              <a:off x="9448800" y="5984875"/>
              <a:ext cx="98425" cy="131763"/>
            </a:xfrm>
            <a:prstGeom prst="downArrow">
              <a:avLst>
                <a:gd name="adj1" fmla="val 50000"/>
                <a:gd name="adj2" fmla="val 4966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Virage 142"/>
            <p:cNvSpPr/>
            <p:nvPr/>
          </p:nvSpPr>
          <p:spPr bwMode="auto">
            <a:xfrm rot="5400000" flipV="1">
              <a:off x="5694363" y="5607050"/>
              <a:ext cx="871538" cy="147637"/>
            </a:xfrm>
            <a:prstGeom prst="ben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2113" name="ZoneTexte 143"/>
            <p:cNvSpPr txBox="1">
              <a:spLocks noChangeArrowheads="1"/>
            </p:cNvSpPr>
            <p:nvPr/>
          </p:nvSpPr>
          <p:spPr bwMode="auto">
            <a:xfrm>
              <a:off x="5687412" y="6338888"/>
              <a:ext cx="2565013" cy="2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801654" eaLnBrk="1" hangingPunct="1"/>
              <a:r>
                <a:rPr lang="fr-FR" sz="900">
                  <a:solidFill>
                    <a:srgbClr val="000000"/>
                  </a:solidFill>
                  <a:latin typeface="Calibri" charset="0"/>
                </a:rPr>
                <a:t>32 CMOS Zero Suppress Outputs (32 PADs)</a:t>
              </a:r>
            </a:p>
          </p:txBody>
        </p:sp>
        <p:sp>
          <p:nvSpPr>
            <p:cNvPr id="2114" name="Flèche vers le bas 144"/>
            <p:cNvSpPr>
              <a:spLocks noChangeArrowheads="1"/>
            </p:cNvSpPr>
            <p:nvPr/>
          </p:nvSpPr>
          <p:spPr bwMode="auto">
            <a:xfrm rot="16200000" flipH="1">
              <a:off x="6108700" y="4997450"/>
              <a:ext cx="98425" cy="130175"/>
            </a:xfrm>
            <a:prstGeom prst="downArrow">
              <a:avLst>
                <a:gd name="adj1" fmla="val 50000"/>
                <a:gd name="adj2" fmla="val 508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5" name="ZoneTexte 145"/>
            <p:cNvSpPr txBox="1">
              <a:spLocks noChangeArrowheads="1"/>
            </p:cNvSpPr>
            <p:nvPr/>
          </p:nvSpPr>
          <p:spPr bwMode="auto">
            <a:xfrm>
              <a:off x="5551488" y="4794250"/>
              <a:ext cx="630237" cy="71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801654" eaLnBrk="1" hangingPunct="1"/>
              <a:r>
                <a:rPr lang="en-US" sz="900">
                  <a:solidFill>
                    <a:srgbClr val="000000"/>
                  </a:solidFill>
                  <a:latin typeface="Calibri" charset="0"/>
                </a:rPr>
                <a:t>Writing of test patterns</a:t>
              </a:r>
            </a:p>
          </p:txBody>
        </p:sp>
        <p:cxnSp>
          <p:nvCxnSpPr>
            <p:cNvPr id="2116" name="Connecteur droit avec flèche 146"/>
            <p:cNvCxnSpPr>
              <a:cxnSpLocks noChangeShapeType="1"/>
            </p:cNvCxnSpPr>
            <p:nvPr/>
          </p:nvCxnSpPr>
          <p:spPr bwMode="auto">
            <a:xfrm>
              <a:off x="9991725" y="4962525"/>
              <a:ext cx="0" cy="539750"/>
            </a:xfrm>
            <a:prstGeom prst="straightConnector1">
              <a:avLst/>
            </a:prstGeom>
            <a:noFill/>
            <a:ln w="9525">
              <a:solidFill>
                <a:srgbClr val="4A7EBB"/>
              </a:solidFill>
              <a:round/>
              <a:headEnd type="arrow" w="sm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17" name="ZoneTexte 149"/>
            <p:cNvSpPr txBox="1">
              <a:spLocks noChangeArrowheads="1"/>
            </p:cNvSpPr>
            <p:nvPr/>
          </p:nvSpPr>
          <p:spPr bwMode="auto">
            <a:xfrm>
              <a:off x="9886280" y="5065713"/>
              <a:ext cx="772868" cy="30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801654" eaLnBrk="1" hangingPunct="1"/>
              <a:r>
                <a:rPr lang="fr-FR" sz="1200">
                  <a:solidFill>
                    <a:srgbClr val="000000"/>
                  </a:solidFill>
                  <a:latin typeface="Calibri" charset="0"/>
                </a:rPr>
                <a:t>250 µm</a:t>
              </a:r>
            </a:p>
          </p:txBody>
        </p:sp>
        <p:sp>
          <p:nvSpPr>
            <p:cNvPr id="151" name="ZoneTexte 150"/>
            <p:cNvSpPr txBox="1"/>
            <p:nvPr/>
          </p:nvSpPr>
          <p:spPr bwMode="auto">
            <a:xfrm>
              <a:off x="6280149" y="4189413"/>
              <a:ext cx="3649664" cy="305340"/>
            </a:xfrm>
            <a:prstGeom prst="rect">
              <a:avLst/>
            </a:prstGeom>
            <a:noFill/>
            <a:ln w="25400">
              <a:solidFill>
                <a:srgbClr val="1F497D">
                  <a:alpha val="99000"/>
                </a:srgbClr>
              </a:solidFill>
            </a:ln>
          </p:spPr>
          <p:txBody>
            <a:bodyPr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References Buffers</a:t>
              </a:r>
            </a:p>
          </p:txBody>
        </p:sp>
        <p:cxnSp>
          <p:nvCxnSpPr>
            <p:cNvPr id="2119" name="Connecteur droit avec flèche 151"/>
            <p:cNvCxnSpPr>
              <a:cxnSpLocks noChangeShapeType="1"/>
            </p:cNvCxnSpPr>
            <p:nvPr/>
          </p:nvCxnSpPr>
          <p:spPr bwMode="auto">
            <a:xfrm>
              <a:off x="10009188" y="4189413"/>
              <a:ext cx="0" cy="268287"/>
            </a:xfrm>
            <a:prstGeom prst="straightConnector1">
              <a:avLst/>
            </a:prstGeom>
            <a:noFill/>
            <a:ln w="9525">
              <a:solidFill>
                <a:srgbClr val="4A7EBB"/>
              </a:solidFill>
              <a:round/>
              <a:headEnd type="arrow" w="sm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0" name="ZoneTexte 154"/>
            <p:cNvSpPr txBox="1">
              <a:spLocks noChangeArrowheads="1"/>
            </p:cNvSpPr>
            <p:nvPr/>
          </p:nvSpPr>
          <p:spPr bwMode="auto">
            <a:xfrm>
              <a:off x="9886280" y="4189413"/>
              <a:ext cx="772868" cy="30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ts val="42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801654" eaLnBrk="1" hangingPunct="1"/>
              <a:r>
                <a:rPr lang="fr-FR" sz="1200">
                  <a:solidFill>
                    <a:srgbClr val="000000"/>
                  </a:solidFill>
                  <a:latin typeface="Calibri" charset="0"/>
                </a:rPr>
                <a:t>100 µm</a:t>
              </a:r>
            </a:p>
          </p:txBody>
        </p:sp>
      </p:grpSp>
      <p:sp>
        <p:nvSpPr>
          <p:cNvPr id="159" name="Titre 1"/>
          <p:cNvSpPr txBox="1">
            <a:spLocks/>
          </p:cNvSpPr>
          <p:nvPr/>
        </p:nvSpPr>
        <p:spPr bwMode="auto">
          <a:xfrm>
            <a:off x="1116017" y="139696"/>
            <a:ext cx="7600313" cy="704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49" tIns="46711" rIns="89949" bIns="46711" anchor="ctr"/>
          <a:lstStyle/>
          <a:p>
            <a:pPr>
              <a:lnSpc>
                <a:spcPts val="4208"/>
              </a:lnSpc>
              <a:buClr>
                <a:srgbClr val="5F5F5F"/>
              </a:buClr>
              <a:defRPr/>
            </a:pPr>
            <a:r>
              <a:rPr lang="en-US" sz="3200" b="1" kern="0" dirty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PIXAM Chip</a:t>
            </a:r>
          </a:p>
        </p:txBody>
      </p:sp>
      <p:sp>
        <p:nvSpPr>
          <p:cNvPr id="2053" name="Espace réservé du contenu 2"/>
          <p:cNvSpPr>
            <a:spLocks noGrp="1"/>
          </p:cNvSpPr>
          <p:nvPr/>
        </p:nvSpPr>
        <p:spPr bwMode="auto">
          <a:xfrm>
            <a:off x="183288" y="805045"/>
            <a:ext cx="6856303" cy="32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10005" defTabSz="801654">
              <a:spcAft>
                <a:spcPts val="351"/>
              </a:spcAft>
            </a:pPr>
            <a:r>
              <a:rPr lang="en-US" sz="1800">
                <a:solidFill>
                  <a:srgbClr val="3333CC"/>
                </a:solidFill>
              </a:rPr>
              <a:t>PIXAM (</a:t>
            </a:r>
            <a:r>
              <a:rPr lang="en-US" sz="1800" b="1">
                <a:solidFill>
                  <a:srgbClr val="3333CC"/>
                </a:solidFill>
              </a:rPr>
              <a:t>Pix</a:t>
            </a:r>
            <a:r>
              <a:rPr lang="en-US" sz="1800">
                <a:solidFill>
                  <a:srgbClr val="3333CC"/>
                </a:solidFill>
              </a:rPr>
              <a:t>el Sensor for </a:t>
            </a:r>
            <a:r>
              <a:rPr lang="en-US" sz="1800" b="1">
                <a:solidFill>
                  <a:srgbClr val="3333CC"/>
                </a:solidFill>
              </a:rPr>
              <a:t>A</a:t>
            </a:r>
            <a:r>
              <a:rPr lang="en-US" sz="1800">
                <a:solidFill>
                  <a:srgbClr val="3333CC"/>
                </a:solidFill>
              </a:rPr>
              <a:t>LICE </a:t>
            </a:r>
            <a:r>
              <a:rPr lang="en-US" sz="1800" b="1">
                <a:solidFill>
                  <a:srgbClr val="3333CC"/>
                </a:solidFill>
              </a:rPr>
              <a:t>M</a:t>
            </a:r>
            <a:r>
              <a:rPr lang="en-US" sz="1800">
                <a:solidFill>
                  <a:srgbClr val="3333CC"/>
                </a:solidFill>
              </a:rPr>
              <a:t>uon</a:t>
            </a:r>
            <a:r>
              <a:rPr lang="en-US" sz="1800" b="1">
                <a:solidFill>
                  <a:srgbClr val="3333CC"/>
                </a:solidFill>
              </a:rPr>
              <a:t> </a:t>
            </a:r>
            <a:r>
              <a:rPr lang="en-US" sz="1800">
                <a:solidFill>
                  <a:srgbClr val="3333CC"/>
                </a:solidFill>
              </a:rPr>
              <a:t>Forward Tracker-MFT) </a:t>
            </a:r>
          </a:p>
        </p:txBody>
      </p:sp>
      <p:sp>
        <p:nvSpPr>
          <p:cNvPr id="169" name="ZoneTexte 6"/>
          <p:cNvSpPr txBox="1">
            <a:spLocks noChangeArrowheads="1"/>
          </p:cNvSpPr>
          <p:nvPr/>
        </p:nvSpPr>
        <p:spPr bwMode="auto">
          <a:xfrm>
            <a:off x="528140" y="1451672"/>
            <a:ext cx="4430121" cy="48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1052"/>
              </a:spcAft>
              <a:buFont typeface="Wingdings" charset="0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1/3 of final chip</a:t>
            </a:r>
          </a:p>
          <a:p>
            <a:pPr algn="l" eaLnBrk="1" hangingPunct="1">
              <a:spcAft>
                <a:spcPts val="1052"/>
              </a:spcAft>
              <a:buFont typeface="Wingdings" charset="0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Tower-Jazz 0.18 µm CMOS 6M1L process </a:t>
            </a:r>
          </a:p>
          <a:p>
            <a:pPr algn="l" eaLnBrk="1" hangingPunct="1">
              <a:spcAft>
                <a:spcPts val="1052"/>
              </a:spcAft>
              <a:buFont typeface="Wingdings" charset="0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Rolling Shutter mode </a:t>
            </a:r>
          </a:p>
          <a:p>
            <a:pPr algn="l" eaLnBrk="1" hangingPunct="1">
              <a:spcAft>
                <a:spcPts val="1052"/>
              </a:spcAft>
              <a:buFont typeface="Wingdings" charset="0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In-pixel </a:t>
            </a:r>
            <a:r>
              <a:rPr lang="en-US" sz="1200" dirty="0">
                <a:solidFill>
                  <a:srgbClr val="FF0000"/>
                </a:solidFill>
              </a:rPr>
              <a:t>amplification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rgbClr val="FF0000"/>
                </a:solidFill>
              </a:rPr>
              <a:t>CDS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dirty="0">
                <a:solidFill>
                  <a:srgbClr val="FF0000"/>
                </a:solidFill>
              </a:rPr>
              <a:t>auto-zeroed discrimination</a:t>
            </a:r>
          </a:p>
          <a:p>
            <a:pPr algn="l" eaLnBrk="1" hangingPunct="1">
              <a:spcAft>
                <a:spcPts val="1052"/>
              </a:spcAft>
              <a:buFont typeface="Wingdings" charset="0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25 µm x 25 µm pixel pitch</a:t>
            </a:r>
          </a:p>
          <a:p>
            <a:pPr algn="l" eaLnBrk="1" hangingPunct="1">
              <a:spcAft>
                <a:spcPts val="1052"/>
              </a:spcAft>
              <a:buFont typeface="Wingdings" charset="0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Nominal readout: 15.36 µs (Possible readout: 10 µs)</a:t>
            </a:r>
          </a:p>
          <a:p>
            <a:pPr algn="l" eaLnBrk="1" hangingPunct="1">
              <a:spcAft>
                <a:spcPts val="1052"/>
              </a:spcAft>
              <a:buFont typeface="Wingdings" charset="0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Zero suppress</a:t>
            </a:r>
          </a:p>
          <a:p>
            <a:pPr algn="l" eaLnBrk="1" hangingPunct="1">
              <a:spcAft>
                <a:spcPts val="1052"/>
              </a:spcAft>
              <a:buFont typeface="Wingdings" charset="0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Estimated power dissipation: ~150 </a:t>
            </a:r>
            <a:r>
              <a:rPr lang="en-US" sz="1200" dirty="0" err="1">
                <a:solidFill>
                  <a:schemeClr val="tx1"/>
                </a:solidFill>
              </a:rPr>
              <a:t>mW</a:t>
            </a:r>
            <a:r>
              <a:rPr lang="en-US" sz="1200" dirty="0">
                <a:solidFill>
                  <a:schemeClr val="tx1"/>
                </a:solidFill>
              </a:rPr>
              <a:t>/cm² </a:t>
            </a:r>
          </a:p>
          <a:p>
            <a:pPr algn="l" eaLnBrk="1" hangingPunct="1">
              <a:spcAft>
                <a:spcPts val="526"/>
              </a:spcAft>
              <a:buFont typeface="Wingdings" charset="0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Reuse of some existing blocs from IPHC</a:t>
            </a:r>
          </a:p>
          <a:p>
            <a:pPr algn="l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DACs with related bias circuitry</a:t>
            </a:r>
          </a:p>
          <a:p>
            <a:pPr algn="l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Bandgap</a:t>
            </a:r>
            <a:r>
              <a:rPr lang="en-US" sz="1200" dirty="0">
                <a:solidFill>
                  <a:schemeClr val="tx1"/>
                </a:solidFill>
              </a:rPr>
              <a:t>, LVDS drivers</a:t>
            </a:r>
          </a:p>
          <a:p>
            <a:pPr algn="l" eaLnBrk="1" hangingPunct="1">
              <a:spcBef>
                <a:spcPts val="526"/>
              </a:spcBef>
              <a:buFont typeface="Wingdings" charset="0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Testability</a:t>
            </a:r>
          </a:p>
          <a:p>
            <a:pPr algn="l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8 columns digital readout (16 outputs)</a:t>
            </a:r>
          </a:p>
          <a:p>
            <a:pPr algn="l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8 columns analog readout (16 outputs)</a:t>
            </a:r>
          </a:p>
          <a:p>
            <a:pPr algn="l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Test patterns input for Zero Suppress</a:t>
            </a:r>
          </a:p>
          <a:p>
            <a:pPr algn="l"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32 CMOS outputs for Zero Suppress</a:t>
            </a:r>
          </a:p>
          <a:p>
            <a:pPr eaLnBrk="1" hangingPunct="1"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3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227563" y="6493643"/>
            <a:ext cx="756230" cy="364358"/>
          </a:xfrm>
          <a:prstGeom prst="rect">
            <a:avLst/>
          </a:prstGeom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651344" indent="-250517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eaLnBrk="0" fontAlgn="base" hangingPunct="0">
              <a:lnSpc>
                <a:spcPts val="3682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eaLnBrk="0" fontAlgn="base" hangingPunct="0">
              <a:lnSpc>
                <a:spcPts val="3682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eaLnBrk="0" fontAlgn="base" hangingPunct="0">
              <a:lnSpc>
                <a:spcPts val="3682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eaLnBrk="0" fontAlgn="base" hangingPunct="0">
              <a:lnSpc>
                <a:spcPts val="3682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66918F-61E2-2A48-B01B-13CF2A0BE23A}" type="slidenum">
              <a:rPr lang="fr-FR">
                <a:solidFill>
                  <a:srgbClr val="898989"/>
                </a:solidFill>
              </a:rPr>
              <a:pPr eaLnBrk="1" hangingPunct="1"/>
              <a:t>36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042702" y="139696"/>
            <a:ext cx="7600313" cy="704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49" tIns="46711" rIns="89949" bIns="46711" anchor="ctr"/>
          <a:lstStyle/>
          <a:p>
            <a:pPr>
              <a:lnSpc>
                <a:spcPts val="4208"/>
              </a:lnSpc>
              <a:buClr>
                <a:srgbClr val="5F5F5F"/>
              </a:buClr>
              <a:defRPr/>
            </a:pPr>
            <a:r>
              <a:rPr lang="en-US" sz="3100" b="1" kern="0" dirty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PIXAM Chip</a:t>
            </a:r>
          </a:p>
        </p:txBody>
      </p:sp>
      <p:sp>
        <p:nvSpPr>
          <p:cNvPr id="16" name="ZoneTexte 19"/>
          <p:cNvSpPr txBox="1">
            <a:spLocks noChangeArrowheads="1"/>
          </p:cNvSpPr>
          <p:nvPr/>
        </p:nvSpPr>
        <p:spPr bwMode="auto">
          <a:xfrm>
            <a:off x="7973677" y="3179854"/>
            <a:ext cx="1060351" cy="155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b="1" kern="0" dirty="0" smtClean="0">
                <a:solidFill>
                  <a:schemeClr val="tx1"/>
                </a:solidFill>
                <a:ea typeface="+mn-ea"/>
                <a:sym typeface="Wingdings" panose="05000000000000000000" pitchFamily="2" charset="2"/>
              </a:rPr>
              <a:t>~</a:t>
            </a:r>
            <a:r>
              <a:rPr lang="en-US" b="1" kern="0" dirty="0" smtClean="0">
                <a:solidFill>
                  <a:srgbClr val="5F5F5F"/>
                </a:solidFill>
                <a:ea typeface="+mn-ea"/>
                <a:sym typeface="Wingdings" panose="05000000000000000000" pitchFamily="2" charset="2"/>
              </a:rPr>
              <a:t> </a:t>
            </a:r>
            <a:r>
              <a:rPr lang="en-US" altLang="fr-FR" b="1" dirty="0" smtClean="0">
                <a:solidFill>
                  <a:schemeClr val="tx1"/>
                </a:solidFill>
                <a:ea typeface="+mn-ea"/>
              </a:rPr>
              <a:t>9.6 mm x 6.2 mm</a:t>
            </a:r>
          </a:p>
        </p:txBody>
      </p:sp>
      <p:sp>
        <p:nvSpPr>
          <p:cNvPr id="3077" name="ZoneTexte 7"/>
          <p:cNvSpPr txBox="1">
            <a:spLocks noChangeArrowheads="1"/>
          </p:cNvSpPr>
          <p:nvPr/>
        </p:nvSpPr>
        <p:spPr bwMode="auto">
          <a:xfrm>
            <a:off x="688346" y="567419"/>
            <a:ext cx="2317566" cy="819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fr-FR" b="1">
                <a:solidFill>
                  <a:srgbClr val="008000"/>
                </a:solidFill>
              </a:rPr>
              <a:t>Test Columns &amp; Pads</a:t>
            </a:r>
          </a:p>
        </p:txBody>
      </p:sp>
      <p:pic>
        <p:nvPicPr>
          <p:cNvPr id="307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04" y="1013867"/>
            <a:ext cx="6628212" cy="491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ZoneTexte 15"/>
          <p:cNvSpPr txBox="1">
            <a:spLocks noChangeArrowheads="1"/>
          </p:cNvSpPr>
          <p:nvPr/>
        </p:nvSpPr>
        <p:spPr bwMode="auto">
          <a:xfrm>
            <a:off x="-89607" y="3856725"/>
            <a:ext cx="1580344" cy="118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b="1">
                <a:solidFill>
                  <a:schemeClr val="tx1"/>
                </a:solidFill>
              </a:rPr>
              <a:t>Zero Suppress MFT</a:t>
            </a:r>
          </a:p>
        </p:txBody>
      </p:sp>
      <p:cxnSp>
        <p:nvCxnSpPr>
          <p:cNvPr id="3080" name="Connecteur droit avec flèche 17"/>
          <p:cNvCxnSpPr>
            <a:cxnSpLocks noChangeShapeType="1"/>
          </p:cNvCxnSpPr>
          <p:nvPr/>
        </p:nvCxnSpPr>
        <p:spPr bwMode="auto">
          <a:xfrm flipH="1" flipV="1">
            <a:off x="953094" y="4432786"/>
            <a:ext cx="993824" cy="665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1490737" y="1440151"/>
            <a:ext cx="6482940" cy="443710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165" tIns="40083" rIns="80165" bIns="40083"/>
          <a:lstStyle/>
          <a:p>
            <a:endParaRPr lang="en-US"/>
          </a:p>
        </p:txBody>
      </p:sp>
      <p:sp>
        <p:nvSpPr>
          <p:cNvPr id="3082" name="ZoneTexte 2"/>
          <p:cNvSpPr txBox="1">
            <a:spLocks noChangeArrowheads="1"/>
          </p:cNvSpPr>
          <p:nvPr/>
        </p:nvSpPr>
        <p:spPr bwMode="auto">
          <a:xfrm>
            <a:off x="2334153" y="2848620"/>
            <a:ext cx="444446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solidFill>
                  <a:schemeClr val="tx1"/>
                </a:solidFill>
              </a:rPr>
              <a:t>Digital Pixel Array (192 x 384)</a:t>
            </a:r>
          </a:p>
        </p:txBody>
      </p:sp>
      <p:sp>
        <p:nvSpPr>
          <p:cNvPr id="3083" name="ZoneTexte 19"/>
          <p:cNvSpPr txBox="1">
            <a:spLocks noChangeArrowheads="1"/>
          </p:cNvSpPr>
          <p:nvPr/>
        </p:nvSpPr>
        <p:spPr bwMode="auto">
          <a:xfrm>
            <a:off x="3855822" y="5986709"/>
            <a:ext cx="1854596" cy="8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b="1">
                <a:solidFill>
                  <a:schemeClr val="tx1"/>
                </a:solidFill>
              </a:rPr>
              <a:t>DAC’s, buffers…</a:t>
            </a:r>
          </a:p>
        </p:txBody>
      </p:sp>
      <p:cxnSp>
        <p:nvCxnSpPr>
          <p:cNvPr id="3084" name="Connecteur droit avec flèche 20"/>
          <p:cNvCxnSpPr>
            <a:cxnSpLocks noChangeShapeType="1"/>
          </p:cNvCxnSpPr>
          <p:nvPr/>
        </p:nvCxnSpPr>
        <p:spPr bwMode="auto">
          <a:xfrm flipH="1" flipV="1">
            <a:off x="4633775" y="5573386"/>
            <a:ext cx="0" cy="45220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5" name="Connecteur droit avec flèche 20"/>
          <p:cNvCxnSpPr>
            <a:cxnSpLocks noChangeShapeType="1"/>
          </p:cNvCxnSpPr>
          <p:nvPr/>
        </p:nvCxnSpPr>
        <p:spPr bwMode="auto">
          <a:xfrm flipV="1">
            <a:off x="1880392" y="5476896"/>
            <a:ext cx="0" cy="51125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6" name="ZoneTexte 19"/>
          <p:cNvSpPr txBox="1">
            <a:spLocks noChangeArrowheads="1"/>
          </p:cNvSpPr>
          <p:nvPr/>
        </p:nvSpPr>
        <p:spPr bwMode="auto">
          <a:xfrm>
            <a:off x="908291" y="5986709"/>
            <a:ext cx="1854596" cy="8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b="1">
                <a:solidFill>
                  <a:schemeClr val="tx1"/>
                </a:solidFill>
              </a:rPr>
              <a:t>Slow Control</a:t>
            </a:r>
          </a:p>
        </p:txBody>
      </p:sp>
      <p:cxnSp>
        <p:nvCxnSpPr>
          <p:cNvPr id="3087" name="Connecteur droit avec flèche 17"/>
          <p:cNvCxnSpPr>
            <a:cxnSpLocks noChangeShapeType="1"/>
          </p:cNvCxnSpPr>
          <p:nvPr/>
        </p:nvCxnSpPr>
        <p:spPr bwMode="auto">
          <a:xfrm>
            <a:off x="1201550" y="902975"/>
            <a:ext cx="248456" cy="9029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8" name="Connecteur droit avec flèche 17"/>
          <p:cNvCxnSpPr>
            <a:cxnSpLocks noChangeShapeType="1"/>
          </p:cNvCxnSpPr>
          <p:nvPr/>
        </p:nvCxnSpPr>
        <p:spPr bwMode="auto">
          <a:xfrm>
            <a:off x="1201550" y="902976"/>
            <a:ext cx="168353" cy="2376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ZoneTexte 19"/>
          <p:cNvSpPr txBox="1">
            <a:spLocks noChangeArrowheads="1"/>
          </p:cNvSpPr>
          <p:nvPr/>
        </p:nvSpPr>
        <p:spPr bwMode="auto">
          <a:xfrm>
            <a:off x="5775586" y="6153767"/>
            <a:ext cx="3079227" cy="118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250517" indent="-250517" eaLnBrk="1" hangingPunct="1">
              <a:buFont typeface="Wingdings" charset="2"/>
              <a:buChar char="à"/>
              <a:defRPr/>
            </a:pPr>
            <a:r>
              <a:rPr lang="en-US" altLang="fr-FR" b="1" dirty="0" smtClean="0">
                <a:solidFill>
                  <a:srgbClr val="3333CC"/>
                </a:solidFill>
                <a:ea typeface="+mn-ea"/>
                <a:sym typeface="Wingdings" panose="05000000000000000000" pitchFamily="2" charset="2"/>
              </a:rPr>
              <a:t>Submitted to fabrication 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altLang="fr-FR" b="1" dirty="0" smtClean="0">
                <a:solidFill>
                  <a:srgbClr val="3333CC"/>
                </a:solidFill>
                <a:ea typeface="+mn-ea"/>
                <a:sym typeface="Wingdings" panose="05000000000000000000" pitchFamily="2" charset="2"/>
              </a:rPr>
              <a:t>on May 12</a:t>
            </a:r>
            <a:r>
              <a:rPr lang="en-US" altLang="fr-FR" b="1" baseline="30000" dirty="0" smtClean="0">
                <a:solidFill>
                  <a:srgbClr val="3333CC"/>
                </a:solidFill>
                <a:ea typeface="+mn-ea"/>
                <a:sym typeface="Wingdings" panose="05000000000000000000" pitchFamily="2" charset="2"/>
              </a:rPr>
              <a:t>th</a:t>
            </a:r>
            <a:r>
              <a:rPr lang="en-US" altLang="fr-FR" b="1" dirty="0" smtClean="0">
                <a:solidFill>
                  <a:srgbClr val="3333CC"/>
                </a:solidFill>
                <a:ea typeface="+mn-ea"/>
                <a:sym typeface="Wingdings" panose="05000000000000000000" pitchFamily="2" charset="2"/>
              </a:rPr>
              <a:t> 2014</a:t>
            </a:r>
            <a:endParaRPr lang="en-US" altLang="fr-FR" b="1" dirty="0" smtClean="0">
              <a:solidFill>
                <a:srgbClr val="3333C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681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Clr>
                <a:srgbClr val="0070C0"/>
              </a:buClr>
              <a:buSzPct val="110000"/>
              <a:buNone/>
            </a:pPr>
            <a:r>
              <a:rPr lang="en-US" sz="5400" b="1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SAMPIC</a:t>
            </a:r>
          </a:p>
          <a:p>
            <a:pPr marL="0" lvl="1" indent="0" algn="ctr">
              <a:buClr>
                <a:srgbClr val="0070C0"/>
              </a:buClr>
              <a:buSzPct val="110000"/>
              <a:buNone/>
            </a:pPr>
            <a:endParaRPr lang="en-US" sz="5400" b="1" dirty="0">
              <a:solidFill>
                <a:srgbClr val="0000FF"/>
              </a:solidFill>
              <a:latin typeface="Garamond" panose="02020404030301010803" pitchFamily="18" charset="0"/>
            </a:endParaRPr>
          </a:p>
          <a:p>
            <a:pPr marL="0" lvl="1" indent="0" algn="ctr">
              <a:buClr>
                <a:srgbClr val="0070C0"/>
              </a:buClr>
              <a:buSzPct val="110000"/>
              <a:buNone/>
            </a:pPr>
            <a:endParaRPr lang="en-US" sz="5400" b="1" dirty="0" smtClean="0">
              <a:solidFill>
                <a:srgbClr val="0000FF"/>
              </a:solidFill>
              <a:latin typeface="Garamond" panose="02020404030301010803" pitchFamily="18" charset="0"/>
            </a:endParaRPr>
          </a:p>
          <a:p>
            <a:pPr marL="0" lvl="1" indent="0" algn="ctr">
              <a:buClr>
                <a:srgbClr val="0070C0"/>
              </a:buClr>
              <a:buSzPct val="110000"/>
              <a:buNone/>
            </a:pPr>
            <a:endParaRPr lang="en-US" sz="5400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11" descr="sampiclayou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1102420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Picture 11" descr="sampiclayou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2771800" y="2060848"/>
            <a:ext cx="4044258" cy="2304256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Sous-titre 2"/>
          <p:cNvSpPr txBox="1">
            <a:spLocks/>
          </p:cNvSpPr>
          <p:nvPr/>
        </p:nvSpPr>
        <p:spPr bwMode="auto">
          <a:xfrm>
            <a:off x="3131840" y="4552528"/>
            <a:ext cx="679518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E. </a:t>
            </a:r>
            <a:r>
              <a:rPr lang="fr-FR" dirty="0" err="1" smtClean="0"/>
              <a:t>Delagnes</a:t>
            </a:r>
            <a:endParaRPr lang="fr-FR" baseline="30000" dirty="0" smtClean="0"/>
          </a:p>
          <a:p>
            <a:r>
              <a:rPr lang="fr-FR" dirty="0" smtClean="0"/>
              <a:t>H. </a:t>
            </a:r>
            <a:r>
              <a:rPr lang="fr-FR" dirty="0" err="1" smtClean="0"/>
              <a:t>Grabas</a:t>
            </a:r>
            <a:endParaRPr lang="fr-FR" baseline="30000" dirty="0" smtClean="0"/>
          </a:p>
          <a:p>
            <a:r>
              <a:rPr lang="fr-FR" dirty="0" smtClean="0"/>
              <a:t>D. Breton</a:t>
            </a:r>
            <a:endParaRPr lang="fr-FR" baseline="30000" dirty="0" smtClean="0"/>
          </a:p>
          <a:p>
            <a:r>
              <a:rPr lang="fr-FR" dirty="0" smtClean="0"/>
              <a:t>J. </a:t>
            </a:r>
            <a:r>
              <a:rPr lang="fr-FR" dirty="0" err="1" smtClean="0"/>
              <a:t>Maalmi</a:t>
            </a:r>
            <a:endParaRPr lang="fr-FR" baseline="30000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79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0" y="971128"/>
            <a:ext cx="7521575" cy="5410200"/>
          </a:xfrm>
        </p:spPr>
        <p:txBody>
          <a:bodyPr>
            <a:normAutofit fontScale="85000" lnSpcReduction="10000"/>
          </a:bodyPr>
          <a:lstStyle/>
          <a:p>
            <a:pPr marL="0" lvl="1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100" b="1" dirty="0" smtClean="0">
                <a:latin typeface="Garamond" panose="02020404030301010803" pitchFamily="18" charset="0"/>
              </a:rPr>
              <a:t>Test chip </a:t>
            </a:r>
            <a:r>
              <a:rPr lang="en-US" sz="2600" dirty="0" smtClean="0">
                <a:latin typeface="Garamond" panose="02020404030301010803" pitchFamily="18" charset="0"/>
              </a:rPr>
              <a:t>= </a:t>
            </a:r>
            <a:r>
              <a:rPr lang="en-US" sz="3100" dirty="0" smtClean="0">
                <a:latin typeface="Garamond" panose="02020404030301010803" pitchFamily="18" charset="0"/>
              </a:rPr>
              <a:t>common prototype before designing specific chips for ATLAS AFP and SuperB TOF</a:t>
            </a:r>
          </a:p>
          <a:p>
            <a:pPr marL="0" lvl="1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sz="3100" dirty="0">
              <a:solidFill>
                <a:srgbClr val="FF0000"/>
              </a:solidFill>
              <a:latin typeface="Garamond" panose="02020404030301010803" pitchFamily="18" charset="0"/>
              <a:sym typeface="Wingdings"/>
            </a:endParaRPr>
          </a:p>
          <a:p>
            <a:pPr marL="0" lvl="1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aramond" panose="02020404030301010803" pitchFamily="18" charset="0"/>
              </a:rPr>
              <a:t>R&amp;D funded by “P2IO” grant (not by experiments)</a:t>
            </a:r>
          </a:p>
          <a:p>
            <a:pPr marL="0" lvl="1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sz="3100" dirty="0">
              <a:latin typeface="Garamond" panose="02020404030301010803" pitchFamily="18" charset="0"/>
            </a:endParaRPr>
          </a:p>
          <a:p>
            <a:pPr marL="0" lvl="1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Garamond" panose="02020404030301010803" pitchFamily="18" charset="0"/>
              </a:rPr>
              <a:t>Goals for the first prototype:</a:t>
            </a:r>
          </a:p>
          <a:p>
            <a:pPr marL="1238250" lvl="2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aramond" panose="02020404030301010803" pitchFamily="18" charset="0"/>
              </a:rPr>
              <a:t>Evaluation of AMS 0.18µm  technology</a:t>
            </a:r>
          </a:p>
          <a:p>
            <a:pPr marL="1238250" lvl="2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aramond" panose="02020404030301010803" pitchFamily="18" charset="0"/>
              </a:rPr>
              <a:t>Evaluate new design options (DLL &amp; SCA)</a:t>
            </a:r>
          </a:p>
          <a:p>
            <a:pPr marL="1238250" lvl="2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aramond" panose="02020404030301010803" pitchFamily="18" charset="0"/>
              </a:rPr>
              <a:t>Evaluate simultaneous R/W</a:t>
            </a:r>
          </a:p>
          <a:p>
            <a:pPr marL="1238250" lvl="2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Multichannel Chip usable in a real environment (with detector and a real DAQ)</a:t>
            </a:r>
          </a:p>
          <a:p>
            <a:pPr marL="0" lvl="1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0" lvl="1" indent="-561975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Core of a future </a:t>
            </a:r>
            <a:r>
              <a:rPr lang="en-US" sz="2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deadtime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free chip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18368" y="152400"/>
            <a:ext cx="7558088" cy="360363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chemeClr val="accent2"/>
                </a:solidFill>
                <a:latin typeface="Calibri"/>
                <a:cs typeface="Calibri"/>
              </a:rPr>
              <a:t>SAM</a:t>
            </a:r>
            <a:r>
              <a:rPr lang="fr-FR" dirty="0" err="1" smtClean="0">
                <a:solidFill>
                  <a:schemeClr val="accent2"/>
                </a:solidFill>
                <a:latin typeface="Calibri"/>
                <a:cs typeface="Calibri"/>
              </a:rPr>
              <a:t>pler</a:t>
            </a:r>
            <a:r>
              <a:rPr lang="fr-FR" dirty="0" smtClean="0">
                <a:solidFill>
                  <a:schemeClr val="accent2"/>
                </a:solidFill>
                <a:latin typeface="Calibri"/>
                <a:cs typeface="Calibri"/>
              </a:rPr>
              <a:t> for </a:t>
            </a:r>
            <a:r>
              <a:rPr lang="fr-FR" b="1" dirty="0" err="1" smtClean="0">
                <a:solidFill>
                  <a:schemeClr val="accent2"/>
                </a:solidFill>
                <a:latin typeface="Calibri"/>
                <a:cs typeface="Calibri"/>
              </a:rPr>
              <a:t>PIC</a:t>
            </a:r>
            <a:r>
              <a:rPr lang="fr-FR" dirty="0" err="1" smtClean="0">
                <a:solidFill>
                  <a:schemeClr val="accent2"/>
                </a:solidFill>
                <a:latin typeface="Calibri"/>
                <a:cs typeface="Calibri"/>
              </a:rPr>
              <a:t>osecond</a:t>
            </a:r>
            <a:r>
              <a:rPr lang="fr-FR" dirty="0" smtClean="0">
                <a:solidFill>
                  <a:schemeClr val="accent2"/>
                </a:solidFill>
                <a:latin typeface="Calibri"/>
                <a:cs typeface="Calibri"/>
              </a:rPr>
              <a:t> time </a:t>
            </a:r>
            <a:r>
              <a:rPr lang="fr-FR" dirty="0" err="1" smtClean="0">
                <a:solidFill>
                  <a:schemeClr val="accent2"/>
                </a:solidFill>
                <a:latin typeface="Calibri"/>
                <a:cs typeface="Calibri"/>
              </a:rPr>
              <a:t>pick</a:t>
            </a:r>
            <a:r>
              <a:rPr lang="fr-FR" dirty="0" smtClean="0">
                <a:solidFill>
                  <a:schemeClr val="accent2"/>
                </a:solidFill>
                <a:latin typeface="Calibri"/>
                <a:cs typeface="Calibri"/>
              </a:rPr>
              <a:t> off</a:t>
            </a:r>
            <a:endParaRPr lang="fr-FR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6" name="Picture 11" descr="sampiclayou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1632908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755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/>
          <p:nvPr/>
        </p:nvGrpSpPr>
        <p:grpSpPr>
          <a:xfrm>
            <a:off x="323528" y="764704"/>
            <a:ext cx="5443531" cy="2160240"/>
            <a:chOff x="3448949" y="3429000"/>
            <a:chExt cx="5443531" cy="2160240"/>
          </a:xfrm>
        </p:grpSpPr>
        <p:sp>
          <p:nvSpPr>
            <p:cNvPr id="6" name="Freeform 12"/>
            <p:cNvSpPr/>
            <p:nvPr/>
          </p:nvSpPr>
          <p:spPr>
            <a:xfrm>
              <a:off x="3448949" y="3530375"/>
              <a:ext cx="5443531" cy="2058865"/>
            </a:xfrm>
            <a:custGeom>
              <a:avLst/>
              <a:gdLst>
                <a:gd name="connsiteX0" fmla="*/ 4451726 w 4451726"/>
                <a:gd name="connsiteY0" fmla="*/ 0 h 2244845"/>
                <a:gd name="connsiteX1" fmla="*/ 0 w 4451726"/>
                <a:gd name="connsiteY1" fmla="*/ 2244845 h 2244845"/>
                <a:gd name="connsiteX2" fmla="*/ 1860231 w 4451726"/>
                <a:gd name="connsiteY2" fmla="*/ 1308424 h 2244845"/>
                <a:gd name="connsiteX0" fmla="*/ 4711051 w 4711051"/>
                <a:gd name="connsiteY0" fmla="*/ 0 h 2269644"/>
                <a:gd name="connsiteX1" fmla="*/ 259325 w 4711051"/>
                <a:gd name="connsiteY1" fmla="*/ 2244845 h 2269644"/>
                <a:gd name="connsiteX2" fmla="*/ 567225 w 4711051"/>
                <a:gd name="connsiteY2" fmla="*/ 1128836 h 2269644"/>
                <a:gd name="connsiteX0" fmla="*/ 4150030 w 4150030"/>
                <a:gd name="connsiteY0" fmla="*/ 0 h 1258117"/>
                <a:gd name="connsiteX1" fmla="*/ 1789461 w 4150030"/>
                <a:gd name="connsiteY1" fmla="*/ 782489 h 1258117"/>
                <a:gd name="connsiteX2" fmla="*/ 6204 w 4150030"/>
                <a:gd name="connsiteY2" fmla="*/ 1128836 h 1258117"/>
                <a:gd name="connsiteX0" fmla="*/ 4201144 w 4201144"/>
                <a:gd name="connsiteY0" fmla="*/ 0 h 1690403"/>
                <a:gd name="connsiteX1" fmla="*/ 1840575 w 4201144"/>
                <a:gd name="connsiteY1" fmla="*/ 782489 h 1690403"/>
                <a:gd name="connsiteX2" fmla="*/ 6002 w 4201144"/>
                <a:gd name="connsiteY2" fmla="*/ 1603460 h 1690403"/>
                <a:gd name="connsiteX0" fmla="*/ 4195142 w 4195142"/>
                <a:gd name="connsiteY0" fmla="*/ 0 h 1603460"/>
                <a:gd name="connsiteX1" fmla="*/ 1834573 w 4195142"/>
                <a:gd name="connsiteY1" fmla="*/ 782489 h 1603460"/>
                <a:gd name="connsiteX2" fmla="*/ 0 w 4195142"/>
                <a:gd name="connsiteY2" fmla="*/ 1603460 h 1603460"/>
                <a:gd name="connsiteX0" fmla="*/ 4387580 w 4387580"/>
                <a:gd name="connsiteY0" fmla="*/ 0 h 1975462"/>
                <a:gd name="connsiteX1" fmla="*/ 2027011 w 4387580"/>
                <a:gd name="connsiteY1" fmla="*/ 782489 h 1975462"/>
                <a:gd name="connsiteX2" fmla="*/ 0 w 4387580"/>
                <a:gd name="connsiteY2" fmla="*/ 1975462 h 1975462"/>
                <a:gd name="connsiteX0" fmla="*/ 4387580 w 4387580"/>
                <a:gd name="connsiteY0" fmla="*/ 0 h 1975462"/>
                <a:gd name="connsiteX1" fmla="*/ 0 w 4387580"/>
                <a:gd name="connsiteY1" fmla="*/ 1975462 h 1975462"/>
                <a:gd name="connsiteX0" fmla="*/ 4387580 w 4387580"/>
                <a:gd name="connsiteY0" fmla="*/ 0 h 1975462"/>
                <a:gd name="connsiteX1" fmla="*/ 0 w 4387580"/>
                <a:gd name="connsiteY1" fmla="*/ 1975462 h 1975462"/>
                <a:gd name="connsiteX0" fmla="*/ 4387580 w 4387580"/>
                <a:gd name="connsiteY0" fmla="*/ 0 h 1975462"/>
                <a:gd name="connsiteX1" fmla="*/ 0 w 4387580"/>
                <a:gd name="connsiteY1" fmla="*/ 1975462 h 1975462"/>
                <a:gd name="connsiteX0" fmla="*/ 4387580 w 4387580"/>
                <a:gd name="connsiteY0" fmla="*/ 0 h 1975462"/>
                <a:gd name="connsiteX1" fmla="*/ 0 w 4387580"/>
                <a:gd name="connsiteY1" fmla="*/ 1975462 h 1975462"/>
                <a:gd name="connsiteX0" fmla="*/ 4387580 w 4387580"/>
                <a:gd name="connsiteY0" fmla="*/ 0 h 1975462"/>
                <a:gd name="connsiteX1" fmla="*/ 0 w 4387580"/>
                <a:gd name="connsiteY1" fmla="*/ 1975462 h 197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7580" h="1975462">
                  <a:moveTo>
                    <a:pt x="4387580" y="0"/>
                  </a:moveTo>
                  <a:cubicBezTo>
                    <a:pt x="2940542" y="297461"/>
                    <a:pt x="1347064" y="1060421"/>
                    <a:pt x="0" y="1975462"/>
                  </a:cubicBezTo>
                </a:path>
              </a:pathLst>
            </a:custGeom>
            <a:noFill/>
            <a:ln w="28575" cap="flat" cmpd="sng" algn="ctr">
              <a:solidFill>
                <a:srgbClr val="4D4D4D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5385992" y="3527164"/>
              <a:ext cx="102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ATLAS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4289980" y="4774249"/>
              <a:ext cx="243410" cy="477572"/>
            </a:xfrm>
            <a:prstGeom prst="cub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8122414" y="3429000"/>
              <a:ext cx="243410" cy="477572"/>
            </a:xfrm>
            <a:prstGeom prst="cub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0" name="TextBox 16"/>
            <p:cNvSpPr txBox="1"/>
            <p:nvPr/>
          </p:nvSpPr>
          <p:spPr>
            <a:xfrm>
              <a:off x="7438222" y="4026394"/>
              <a:ext cx="1416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206&amp;214m AFP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detec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17" descr="atlas_detector_b.gif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332" l="31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35082">
              <a:off x="5414186" y="3734746"/>
              <a:ext cx="1778575" cy="1218527"/>
            </a:xfrm>
            <a:prstGeom prst="rect">
              <a:avLst/>
            </a:prstGeom>
          </p:spPr>
        </p:pic>
        <p:sp>
          <p:nvSpPr>
            <p:cNvPr id="12" name="Cube 11"/>
            <p:cNvSpPr/>
            <p:nvPr/>
          </p:nvSpPr>
          <p:spPr>
            <a:xfrm>
              <a:off x="4092599" y="4920986"/>
              <a:ext cx="243410" cy="477572"/>
            </a:xfrm>
            <a:prstGeom prst="cub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3" name="Cube 12"/>
            <p:cNvSpPr/>
            <p:nvPr/>
          </p:nvSpPr>
          <p:spPr>
            <a:xfrm>
              <a:off x="7908209" y="3501970"/>
              <a:ext cx="243410" cy="477572"/>
            </a:xfrm>
            <a:prstGeom prst="cub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</p:grpSp>
      <p:pic>
        <p:nvPicPr>
          <p:cNvPr id="14" name="Content Placeholder 10" descr="highPileup.png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7" r="-670"/>
          <a:stretch/>
        </p:blipFill>
        <p:spPr>
          <a:xfrm>
            <a:off x="5652120" y="764704"/>
            <a:ext cx="3480629" cy="33938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7"/>
          <p:cNvSpPr/>
          <p:nvPr/>
        </p:nvSpPr>
        <p:spPr>
          <a:xfrm>
            <a:off x="6110246" y="3289886"/>
            <a:ext cx="476086" cy="53559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>
            <a:glow rad="38100">
              <a:schemeClr val="bg1">
                <a:alpha val="23000"/>
              </a:schemeClr>
            </a:glow>
            <a:outerShdw blurRad="123825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tlCol="0" anchor="ctr">
            <a:normAutofit fontScale="92500" lnSpcReduction="20000"/>
          </a:bodyPr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143508" y="2700203"/>
            <a:ext cx="90004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Study of diffractive protons at very low angle</a:t>
            </a:r>
            <a:r>
              <a:rPr lang="en-US" sz="2000" dirty="0" smtClean="0"/>
              <a:t>s </a:t>
            </a:r>
          </a:p>
          <a:p>
            <a:pPr marL="285750" indent="-28575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Few mm from the beam</a:t>
            </a:r>
          </a:p>
          <a:p>
            <a:pPr marL="285750" indent="-28575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2 x 2 detectors on each side of ATLAS</a:t>
            </a:r>
          </a:p>
          <a:p>
            <a:pPr algn="l">
              <a:buClr>
                <a:srgbClr val="0070C0"/>
              </a:buClr>
              <a:buSzPct val="110000"/>
            </a:pPr>
            <a:r>
              <a:rPr lang="en-US" sz="2000" dirty="0" smtClean="0"/>
              <a:t>	each made of:</a:t>
            </a:r>
          </a:p>
          <a:p>
            <a:pPr marL="742950" lvl="1" indent="-28575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5 slices of Hybrid Si pixel detectors (FEI4)</a:t>
            </a:r>
          </a:p>
          <a:p>
            <a:pPr marL="742950" lvl="1" indent="-28575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Timing detectors :</a:t>
            </a:r>
          </a:p>
          <a:p>
            <a:pPr marL="1200150" lvl="2" indent="-28575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Few </a:t>
            </a:r>
            <a:r>
              <a:rPr lang="en-US" sz="2000" b="1" dirty="0" err="1" smtClean="0"/>
              <a:t>ps</a:t>
            </a:r>
            <a:r>
              <a:rPr lang="en-US" sz="2000" b="1" dirty="0" smtClean="0"/>
              <a:t> timing resolution to:</a:t>
            </a:r>
          </a:p>
          <a:p>
            <a:pPr marL="1657350" lvl="3" indent="-28575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 associate event to the correct vertex (3 mm precision =&gt; 10 </a:t>
            </a:r>
            <a:r>
              <a:rPr lang="en-US" sz="2000" dirty="0" err="1" smtClean="0"/>
              <a:t>ps</a:t>
            </a:r>
            <a:r>
              <a:rPr lang="en-US" sz="2000" dirty="0" smtClean="0"/>
              <a:t>)</a:t>
            </a:r>
          </a:p>
          <a:p>
            <a:pPr marL="1657350" lvl="3" indent="-28575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reject background due to the halo</a:t>
            </a:r>
          </a:p>
          <a:p>
            <a:pPr marL="1200150" lvl="2" indent="-28575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Careful segmentation to reduce pile-up</a:t>
            </a:r>
          </a:p>
          <a:p>
            <a:pPr marL="1200150" lvl="2" indent="-28575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High rate (HL-LHC):Typically: 1 event/bunch crossing / 16 </a:t>
            </a:r>
            <a:r>
              <a:rPr lang="en-US" sz="2000" dirty="0" err="1" smtClean="0"/>
              <a:t>ch</a:t>
            </a:r>
            <a:endParaRPr lang="en-US" sz="2000" dirty="0" smtClean="0"/>
          </a:p>
          <a:p>
            <a:pPr marL="1200150" lvl="2" indent="-285750" algn="l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/>
              <a:t>3 Solutions in competitions  2 with (Quartz + MCP-PMT) one with diamond </a:t>
            </a:r>
          </a:p>
          <a:p>
            <a:pPr lvl="1" algn="l"/>
            <a:endParaRPr lang="fr-FR" sz="2000" dirty="0"/>
          </a:p>
        </p:txBody>
      </p:sp>
      <p:sp>
        <p:nvSpPr>
          <p:cNvPr id="19" name="Titre 1"/>
          <p:cNvSpPr txBox="1">
            <a:spLocks/>
          </p:cNvSpPr>
          <p:nvPr/>
        </p:nvSpPr>
        <p:spPr bwMode="auto">
          <a:xfrm>
            <a:off x="899592" y="188317"/>
            <a:ext cx="79738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Mesure de temps dans ATLAS FORWARD PHYSICS</a:t>
            </a:r>
          </a:p>
        </p:txBody>
      </p:sp>
      <p:pic>
        <p:nvPicPr>
          <p:cNvPr id="21" name="Picture 11" descr="sampiclayout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2136964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826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592263"/>
            <a:ext cx="3792537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80826" y="802258"/>
            <a:ext cx="5975350" cy="2698750"/>
          </a:xfrm>
        </p:spPr>
        <p:txBody>
          <a:bodyPr lIns="91440" tIns="45720" rIns="91440" bIns="45720"/>
          <a:lstStyle/>
          <a:p>
            <a:pPr marL="762000" lvl="1" indent="-285750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altLang="fr-FR" sz="1000" dirty="0" smtClean="0">
              <a:solidFill>
                <a:srgbClr val="009900"/>
              </a:solidFill>
              <a:cs typeface="Arial" pitchFamily="34" charset="0"/>
            </a:endParaRPr>
          </a:p>
          <a:p>
            <a:pPr marL="342900" indent="-152400" eaLnBrk="1" hangingPunct="1">
              <a:lnSpc>
                <a:spcPct val="80000"/>
              </a:lnSpc>
              <a:buClr>
                <a:srgbClr val="000066"/>
              </a:buClr>
            </a:pPr>
            <a:r>
              <a:rPr lang="fr-FR" altLang="fr-FR" sz="2000" dirty="0" smtClean="0">
                <a:latin typeface="Garamond"/>
                <a:cs typeface="Garamond"/>
              </a:rPr>
              <a:t> </a:t>
            </a:r>
            <a:r>
              <a:rPr lang="fr-FR" altLang="fr-FR" sz="2000" b="1" dirty="0" err="1" smtClean="0">
                <a:solidFill>
                  <a:srgbClr val="003399"/>
                </a:solidFill>
                <a:latin typeface="Garamond"/>
                <a:cs typeface="Garamond"/>
              </a:rPr>
              <a:t>Current</a:t>
            </a:r>
            <a:r>
              <a:rPr lang="fr-FR" altLang="fr-FR" sz="2000" b="1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  <a:r>
              <a:rPr lang="fr-FR" altLang="fr-FR" sz="2000" b="1" dirty="0" err="1" smtClean="0">
                <a:solidFill>
                  <a:srgbClr val="003399"/>
                </a:solidFill>
                <a:latin typeface="Garamond"/>
                <a:cs typeface="Garamond"/>
              </a:rPr>
              <a:t>most</a:t>
            </a:r>
            <a:r>
              <a:rPr lang="fr-FR" altLang="fr-FR" sz="2000" b="1" dirty="0" smtClean="0">
                <a:solidFill>
                  <a:srgbClr val="003399"/>
                </a:solidFill>
                <a:latin typeface="Garamond"/>
                <a:cs typeface="Garamond"/>
              </a:rPr>
              <a:t> performant </a:t>
            </a:r>
            <a:r>
              <a:rPr lang="fr-FR" altLang="fr-FR" sz="2000" b="1" dirty="0" err="1" smtClean="0">
                <a:solidFill>
                  <a:srgbClr val="003399"/>
                </a:solidFill>
                <a:latin typeface="Garamond"/>
                <a:cs typeface="Garamond"/>
              </a:rPr>
              <a:t>TDCs</a:t>
            </a:r>
            <a:r>
              <a:rPr lang="fr-FR" altLang="fr-FR" sz="2000" b="1" dirty="0" smtClean="0">
                <a:solidFill>
                  <a:srgbClr val="003399"/>
                </a:solidFill>
                <a:latin typeface="Garamond"/>
                <a:cs typeface="Garamond"/>
              </a:rPr>
              <a:t> use digital </a:t>
            </a:r>
            <a:r>
              <a:rPr lang="fr-FR" altLang="fr-FR" sz="2000" b="1" dirty="0" err="1" smtClean="0">
                <a:solidFill>
                  <a:srgbClr val="003399"/>
                </a:solidFill>
                <a:latin typeface="Garamond"/>
                <a:cs typeface="Garamond"/>
              </a:rPr>
              <a:t>counters</a:t>
            </a:r>
            <a:r>
              <a:rPr lang="fr-FR" altLang="fr-FR" sz="2000" b="1" dirty="0" smtClean="0">
                <a:solidFill>
                  <a:srgbClr val="003399"/>
                </a:solidFill>
                <a:latin typeface="Garamond"/>
                <a:cs typeface="Garamond"/>
              </a:rPr>
              <a:t> and Delay Line </a:t>
            </a:r>
            <a:r>
              <a:rPr lang="fr-FR" altLang="fr-FR" sz="2000" b="1" dirty="0" err="1" smtClean="0">
                <a:solidFill>
                  <a:srgbClr val="003399"/>
                </a:solidFill>
                <a:latin typeface="Garamond"/>
                <a:cs typeface="Garamond"/>
              </a:rPr>
              <a:t>Loops</a:t>
            </a:r>
            <a:r>
              <a:rPr lang="fr-FR" altLang="fr-FR" sz="2000" b="1" dirty="0" smtClean="0">
                <a:solidFill>
                  <a:srgbClr val="003399"/>
                </a:solidFill>
                <a:latin typeface="Garamond"/>
                <a:cs typeface="Garamond"/>
              </a:rPr>
              <a:t> (</a:t>
            </a:r>
            <a:r>
              <a:rPr lang="fr-FR" altLang="fr-FR" sz="2000" b="1" dirty="0" err="1" smtClean="0">
                <a:solidFill>
                  <a:srgbClr val="003399"/>
                </a:solidFill>
                <a:latin typeface="Garamond"/>
                <a:cs typeface="Garamond"/>
              </a:rPr>
              <a:t>DLLs</a:t>
            </a:r>
            <a:r>
              <a:rPr lang="fr-FR" altLang="fr-FR" sz="2000" b="1" dirty="0" smtClean="0">
                <a:solidFill>
                  <a:srgbClr val="003399"/>
                </a:solidFill>
                <a:latin typeface="Garamond"/>
                <a:cs typeface="Garamond"/>
              </a:rPr>
              <a:t>):</a:t>
            </a:r>
          </a:p>
          <a:p>
            <a:pPr marL="342900" indent="-152400" eaLnBrk="1" hangingPunct="1">
              <a:lnSpc>
                <a:spcPct val="80000"/>
              </a:lnSpc>
              <a:buClr>
                <a:srgbClr val="000066"/>
              </a:buClr>
            </a:pPr>
            <a:endParaRPr lang="fr-FR" altLang="fr-FR" b="1" dirty="0" smtClean="0">
              <a:solidFill>
                <a:srgbClr val="003399"/>
              </a:solidFill>
              <a:cs typeface="Arial" pitchFamily="34" charset="0"/>
            </a:endParaRPr>
          </a:p>
          <a:p>
            <a:pPr marL="762000" lvl="1" indent="-28575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1600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altLang="fr-FR" sz="1600" b="1" dirty="0" err="1" smtClean="0">
                <a:solidFill>
                  <a:srgbClr val="003399"/>
                </a:solidFill>
                <a:latin typeface="Garamond"/>
                <a:cs typeface="Garamond"/>
              </a:rPr>
              <a:t>advantage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: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they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produce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directly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the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encoded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  <a:r>
              <a:rPr lang="fr-FR" altLang="fr-FR" sz="1600" b="1" dirty="0" smtClean="0">
                <a:solidFill>
                  <a:srgbClr val="003399"/>
                </a:solidFill>
                <a:latin typeface="Garamond"/>
                <a:cs typeface="Garamond"/>
              </a:rPr>
              <a:t>digital value</a:t>
            </a:r>
          </a:p>
          <a:p>
            <a:pPr marL="762000" lvl="1" indent="-28575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fr-FR" sz="1600" b="1" dirty="0" smtClean="0">
                <a:solidFill>
                  <a:srgbClr val="003399"/>
                </a:solidFill>
                <a:latin typeface="Garamond"/>
                <a:cs typeface="Garamond"/>
              </a:rPr>
              <a:t>but 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the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resolution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is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at least </a:t>
            </a:r>
            <a:r>
              <a:rPr lang="fr-FR" altLang="fr-FR" sz="1600" dirty="0" err="1" smtClean="0">
                <a:solidFill>
                  <a:srgbClr val="FF0000"/>
                </a:solidFill>
                <a:latin typeface="Garamond"/>
                <a:cs typeface="Garamond"/>
              </a:rPr>
              <a:t>limited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by </a:t>
            </a:r>
            <a:r>
              <a:rPr lang="fr-FR" altLang="fr-FR" sz="1600" b="1" dirty="0" smtClean="0">
                <a:solidFill>
                  <a:srgbClr val="003399"/>
                </a:solidFill>
                <a:latin typeface="Garamond"/>
                <a:cs typeface="Garamond"/>
              </a:rPr>
              <a:t>the DLL </a:t>
            </a:r>
            <a:r>
              <a:rPr lang="fr-FR" altLang="fr-FR" sz="1600" b="1" dirty="0" err="1" smtClean="0">
                <a:solidFill>
                  <a:srgbClr val="003399"/>
                </a:solidFill>
                <a:latin typeface="Garamond"/>
                <a:cs typeface="Garamond"/>
              </a:rPr>
              <a:t>step</a:t>
            </a:r>
            <a:r>
              <a:rPr lang="fr-FR" altLang="fr-FR" sz="1600" b="1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(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often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by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environmental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factors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)</a:t>
            </a:r>
          </a:p>
          <a:p>
            <a:pPr marL="762000" lvl="1" indent="-285750" eaLnBrk="1" hangingPunct="1">
              <a:lnSpc>
                <a:spcPct val="80000"/>
              </a:lnSpc>
              <a:buFontTx/>
              <a:buChar char="-"/>
            </a:pP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Actual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time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resolution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of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today’s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available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most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advanced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ASICs: </a:t>
            </a:r>
            <a:r>
              <a:rPr lang="fr-FR" altLang="fr-FR" sz="1600" b="1" dirty="0" smtClean="0">
                <a:solidFill>
                  <a:srgbClr val="003399"/>
                </a:solidFill>
                <a:latin typeface="Garamond"/>
                <a:cs typeface="Garamond"/>
              </a:rPr>
              <a:t>~ 20 </a:t>
            </a:r>
            <a:r>
              <a:rPr lang="fr-FR" altLang="fr-FR" sz="1600" b="1" dirty="0" err="1" smtClean="0">
                <a:solidFill>
                  <a:srgbClr val="003399"/>
                </a:solidFill>
                <a:latin typeface="Garamond"/>
                <a:cs typeface="Garamond"/>
              </a:rPr>
              <a:t>ps</a:t>
            </a:r>
            <a:r>
              <a:rPr lang="fr-FR" altLang="fr-FR" sz="1600" b="1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</a:p>
          <a:p>
            <a:pPr marL="762000" lvl="1" indent="-285750" eaLnBrk="1" hangingPunct="1">
              <a:lnSpc>
                <a:spcPct val="80000"/>
              </a:lnSpc>
              <a:buFontTx/>
              <a:buChar char="-"/>
            </a:pP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New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developments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are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ongoing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(new HPTDC @ CERN,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targetting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 </a:t>
            </a:r>
            <a:r>
              <a:rPr lang="fr-FR" altLang="fr-FR" sz="1600" b="1" dirty="0" smtClean="0">
                <a:solidFill>
                  <a:srgbClr val="003399"/>
                </a:solidFill>
                <a:latin typeface="Garamond"/>
                <a:cs typeface="Garamond"/>
              </a:rPr>
              <a:t>5 </a:t>
            </a:r>
            <a:r>
              <a:rPr lang="fr-FR" altLang="fr-FR" sz="1600" b="1" dirty="0" err="1" smtClean="0">
                <a:solidFill>
                  <a:srgbClr val="003399"/>
                </a:solidFill>
                <a:latin typeface="Garamond"/>
                <a:cs typeface="Garamond"/>
              </a:rPr>
              <a:t>ps</a:t>
            </a:r>
            <a:r>
              <a:rPr lang="fr-FR" altLang="fr-FR" sz="1600" b="1" dirty="0" smtClean="0">
                <a:solidFill>
                  <a:srgbClr val="003399"/>
                </a:solidFill>
                <a:latin typeface="Garamond"/>
                <a:cs typeface="Garamond"/>
              </a:rPr>
              <a:t>, 130 nm </a:t>
            </a:r>
            <a:r>
              <a:rPr lang="fr-FR" altLang="fr-FR" sz="1600" dirty="0" err="1" smtClean="0">
                <a:solidFill>
                  <a:srgbClr val="003399"/>
                </a:solidFill>
                <a:latin typeface="Garamond"/>
                <a:cs typeface="Garamond"/>
              </a:rPr>
              <a:t>technology</a:t>
            </a:r>
            <a:r>
              <a:rPr lang="fr-FR" altLang="fr-FR" sz="1600" dirty="0" smtClean="0">
                <a:solidFill>
                  <a:srgbClr val="003399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1268" name="Rectangle 43"/>
          <p:cNvSpPr>
            <a:spLocks noChangeArrowheads="1"/>
          </p:cNvSpPr>
          <p:nvPr/>
        </p:nvSpPr>
        <p:spPr bwMode="auto">
          <a:xfrm>
            <a:off x="395288" y="3933825"/>
            <a:ext cx="8308975" cy="2468563"/>
          </a:xfrm>
          <a:prstGeom prst="rect">
            <a:avLst/>
          </a:prstGeom>
          <a:solidFill>
            <a:srgbClr val="FEEC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152400"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BUT a TDC </a:t>
            </a:r>
            <a:r>
              <a:rPr lang="fr-FR" sz="1800" dirty="0" err="1">
                <a:solidFill>
                  <a:srgbClr val="000066"/>
                </a:solidFill>
                <a:latin typeface="Garamond"/>
                <a:cs typeface="Garamond"/>
              </a:rPr>
              <a:t>needs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a </a:t>
            </a:r>
            <a:r>
              <a:rPr lang="fr-FR" sz="1800" b="1" dirty="0">
                <a:solidFill>
                  <a:srgbClr val="FF0000"/>
                </a:solidFill>
                <a:latin typeface="Garamond"/>
                <a:cs typeface="Garamond"/>
              </a:rPr>
              <a:t>digital</a:t>
            </a:r>
            <a:r>
              <a:rPr lang="fr-FR" sz="1800" b="1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input signal</a:t>
            </a:r>
          </a:p>
          <a:p>
            <a:pPr marL="342900" indent="-152400"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fr-FR" sz="1800" dirty="0">
              <a:solidFill>
                <a:srgbClr val="000066"/>
              </a:solidFill>
              <a:latin typeface="Garamond"/>
              <a:cs typeface="Garamond"/>
            </a:endParaRPr>
          </a:p>
          <a:p>
            <a:pPr marL="342900" indent="-152400" algn="l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Þ"/>
              <a:defRPr/>
            </a:pPr>
            <a:r>
              <a:rPr lang="fr-FR" sz="1800" b="1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b="1" dirty="0" err="1">
                <a:solidFill>
                  <a:srgbClr val="000066"/>
                </a:solidFill>
                <a:latin typeface="Garamond"/>
                <a:cs typeface="Garamond"/>
              </a:rPr>
              <a:t>analog</a:t>
            </a:r>
            <a:r>
              <a:rPr lang="fr-FR" sz="1800" b="1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input signal has to </a:t>
            </a:r>
            <a:r>
              <a:rPr lang="fr-FR" sz="1800" dirty="0" err="1">
                <a:solidFill>
                  <a:srgbClr val="000066"/>
                </a:solidFill>
                <a:latin typeface="Garamond"/>
                <a:cs typeface="Garamond"/>
              </a:rPr>
              <a:t>be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dirty="0" err="1">
                <a:solidFill>
                  <a:srgbClr val="000066"/>
                </a:solidFill>
                <a:latin typeface="Garamond"/>
                <a:cs typeface="Garamond"/>
              </a:rPr>
              <a:t>translated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to digital </a:t>
            </a:r>
            <a:r>
              <a:rPr lang="fr-FR" sz="1800" dirty="0" err="1">
                <a:solidFill>
                  <a:srgbClr val="000066"/>
                </a:solidFill>
                <a:latin typeface="Garamond"/>
                <a:cs typeface="Garamond"/>
              </a:rPr>
              <a:t>with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a </a:t>
            </a:r>
            <a:r>
              <a:rPr lang="fr-FR" sz="1800" b="1" dirty="0" err="1">
                <a:solidFill>
                  <a:srgbClr val="000066"/>
                </a:solidFill>
                <a:latin typeface="Garamond"/>
                <a:cs typeface="Garamond"/>
              </a:rPr>
              <a:t>discriminator</a:t>
            </a:r>
            <a:r>
              <a:rPr lang="fr-FR" sz="1800" b="1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</a:p>
          <a:p>
            <a:pPr marL="342900" indent="-152400" algn="l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Þ"/>
              <a:defRPr/>
            </a:pPr>
            <a:endParaRPr lang="fr-FR" sz="1800" dirty="0">
              <a:solidFill>
                <a:srgbClr val="000066"/>
              </a:solidFill>
              <a:latin typeface="Garamond"/>
              <a:cs typeface="Garamond"/>
            </a:endParaRPr>
          </a:p>
          <a:p>
            <a:pPr marL="342900" indent="-152400" algn="l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Þ"/>
              <a:defRPr/>
            </a:pP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b="1" dirty="0" err="1">
                <a:solidFill>
                  <a:srgbClr val="000066"/>
                </a:solidFill>
                <a:latin typeface="Garamond"/>
                <a:cs typeface="Garamond"/>
              </a:rPr>
              <a:t>additional</a:t>
            </a:r>
            <a:r>
              <a:rPr lang="fr-FR" sz="1800" b="1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b="1" dirty="0" err="1">
                <a:solidFill>
                  <a:srgbClr val="000066"/>
                </a:solidFill>
                <a:latin typeface="Garamond"/>
                <a:cs typeface="Garamond"/>
              </a:rPr>
              <a:t>jitter</a:t>
            </a:r>
            <a:r>
              <a:rPr lang="fr-FR" sz="1800" b="1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and </a:t>
            </a:r>
            <a:r>
              <a:rPr lang="fr-FR" sz="1800" b="1" dirty="0" err="1">
                <a:solidFill>
                  <a:srgbClr val="000066"/>
                </a:solidFill>
                <a:latin typeface="Garamond"/>
                <a:cs typeface="Garamond"/>
              </a:rPr>
              <a:t>residues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b="1" dirty="0">
                <a:solidFill>
                  <a:srgbClr val="000066"/>
                </a:solidFill>
                <a:latin typeface="Garamond"/>
                <a:cs typeface="Garamond"/>
              </a:rPr>
              <a:t>of time </a:t>
            </a:r>
            <a:r>
              <a:rPr lang="fr-FR" sz="1800" b="1" dirty="0" err="1">
                <a:solidFill>
                  <a:srgbClr val="000066"/>
                </a:solidFill>
                <a:latin typeface="Garamond"/>
                <a:cs typeface="Garamond"/>
              </a:rPr>
              <a:t>walk</a:t>
            </a:r>
            <a:r>
              <a:rPr lang="fr-FR" sz="1800" b="1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dirty="0" err="1">
                <a:solidFill>
                  <a:srgbClr val="000066"/>
                </a:solidFill>
                <a:latin typeface="Garamond"/>
                <a:cs typeface="Garamond"/>
              </a:rPr>
              <a:t>effect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enter the </a:t>
            </a:r>
            <a:r>
              <a:rPr lang="fr-FR" sz="1800" dirty="0" err="1">
                <a:solidFill>
                  <a:srgbClr val="000066"/>
                </a:solidFill>
                <a:latin typeface="Garamond"/>
                <a:cs typeface="Garamond"/>
              </a:rPr>
              <a:t>game</a:t>
            </a:r>
            <a:endParaRPr lang="fr-FR" sz="1800" dirty="0">
              <a:solidFill>
                <a:srgbClr val="000066"/>
              </a:solidFill>
              <a:latin typeface="Garamond"/>
              <a:cs typeface="Garamond"/>
            </a:endParaRPr>
          </a:p>
          <a:p>
            <a:pPr marL="342900" indent="-152400" algn="l">
              <a:lnSpc>
                <a:spcPct val="80000"/>
              </a:lnSpc>
              <a:spcBef>
                <a:spcPct val="20000"/>
              </a:spcBef>
              <a:buFont typeface="Symbol" pitchFamily="18" charset="2"/>
              <a:buNone/>
              <a:defRPr/>
            </a:pPr>
            <a:endParaRPr lang="fr-FR" sz="1800" dirty="0">
              <a:solidFill>
                <a:srgbClr val="000066"/>
              </a:solidFill>
              <a:latin typeface="Garamond"/>
              <a:cs typeface="Garamond"/>
            </a:endParaRPr>
          </a:p>
          <a:p>
            <a:pPr marL="342900" indent="-152400" algn="l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Þ"/>
              <a:defRPr/>
            </a:pP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dirty="0" err="1">
                <a:solidFill>
                  <a:srgbClr val="000066"/>
                </a:solidFill>
                <a:latin typeface="Garamond"/>
                <a:cs typeface="Garamond"/>
              </a:rPr>
              <a:t>overall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timing </a:t>
            </a:r>
            <a:r>
              <a:rPr lang="fr-FR" sz="1800" dirty="0" err="1">
                <a:solidFill>
                  <a:srgbClr val="000066"/>
                </a:solidFill>
                <a:latin typeface="Garamond"/>
                <a:cs typeface="Garamond"/>
              </a:rPr>
              <a:t>resolution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dirty="0" err="1">
                <a:solidFill>
                  <a:srgbClr val="000066"/>
                </a:solidFill>
                <a:latin typeface="Garamond"/>
                <a:cs typeface="Garamond"/>
              </a:rPr>
              <a:t>is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dirty="0" err="1">
                <a:solidFill>
                  <a:srgbClr val="000066"/>
                </a:solidFill>
                <a:latin typeface="Garamond"/>
                <a:cs typeface="Garamond"/>
              </a:rPr>
              <a:t>given</a:t>
            </a:r>
            <a:r>
              <a:rPr lang="fr-FR" sz="1800" dirty="0">
                <a:solidFill>
                  <a:srgbClr val="000066"/>
                </a:solidFill>
                <a:latin typeface="Garamond"/>
                <a:cs typeface="Garamond"/>
              </a:rPr>
              <a:t> by the </a:t>
            </a:r>
            <a:r>
              <a:rPr lang="fr-FR" sz="1800" b="1" dirty="0" err="1">
                <a:solidFill>
                  <a:srgbClr val="000066"/>
                </a:solidFill>
                <a:latin typeface="Garamond"/>
                <a:cs typeface="Garamond"/>
              </a:rPr>
              <a:t>quadratic</a:t>
            </a:r>
            <a:r>
              <a:rPr lang="fr-FR" sz="1800" b="1" dirty="0">
                <a:solidFill>
                  <a:srgbClr val="000066"/>
                </a:solidFill>
                <a:latin typeface="Garamond"/>
                <a:cs typeface="Garamond"/>
              </a:rPr>
              <a:t> </a:t>
            </a:r>
            <a:r>
              <a:rPr lang="fr-FR" sz="1800" b="1" dirty="0" err="1">
                <a:solidFill>
                  <a:srgbClr val="000066"/>
                </a:solidFill>
                <a:latin typeface="Garamond"/>
                <a:cs typeface="Garamond"/>
              </a:rPr>
              <a:t>sum</a:t>
            </a:r>
            <a:r>
              <a:rPr lang="fr-FR" sz="1800" b="1" dirty="0">
                <a:solidFill>
                  <a:srgbClr val="000066"/>
                </a:solidFill>
                <a:latin typeface="Garamond"/>
                <a:cs typeface="Garamond"/>
              </a:rPr>
              <a:t> of the </a:t>
            </a:r>
            <a:r>
              <a:rPr lang="fr-FR" sz="1800" b="1" dirty="0" err="1">
                <a:solidFill>
                  <a:srgbClr val="000066"/>
                </a:solidFill>
                <a:latin typeface="Garamond"/>
                <a:cs typeface="Garamond"/>
              </a:rPr>
              <a:t>discriminator</a:t>
            </a:r>
            <a:r>
              <a:rPr lang="fr-FR" sz="1800" b="1" dirty="0">
                <a:solidFill>
                  <a:srgbClr val="000066"/>
                </a:solidFill>
                <a:latin typeface="Garamond"/>
                <a:cs typeface="Garamond"/>
              </a:rPr>
              <a:t> and TDC timing </a:t>
            </a:r>
            <a:r>
              <a:rPr lang="fr-FR" sz="1800" b="1" dirty="0" err="1">
                <a:solidFill>
                  <a:srgbClr val="000066"/>
                </a:solidFill>
                <a:latin typeface="Garamond"/>
                <a:cs typeface="Garamond"/>
              </a:rPr>
              <a:t>resolutions</a:t>
            </a:r>
            <a:endParaRPr lang="fr-FR" sz="1800" b="1" dirty="0">
              <a:solidFill>
                <a:srgbClr val="000066"/>
              </a:solidFill>
              <a:latin typeface="Garamond"/>
              <a:cs typeface="Garamond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899592" y="116632"/>
            <a:ext cx="79738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Quelques commentaires sur les </a:t>
            </a:r>
            <a:r>
              <a:rPr lang="fr-FR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TDCs</a:t>
            </a:r>
            <a:endParaRPr lang="fr-FR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1" descr="sampiclayou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2627784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869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9" y="3717033"/>
            <a:ext cx="7733941" cy="2816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108520" y="1052513"/>
            <a:ext cx="925252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lvl="1" algn="l" eaLnBrk="1" hangingPunct="1">
              <a:buFont typeface="Wingdings" pitchFamily="2" charset="2"/>
              <a:buChar char="§"/>
            </a:pPr>
            <a:r>
              <a:rPr lang="en-US" altLang="fr-FR" sz="2000" dirty="0">
                <a:solidFill>
                  <a:srgbClr val="003399"/>
                </a:solidFill>
                <a:sym typeface="Wingdings" pitchFamily="2" charset="2"/>
              </a:rPr>
              <a:t> The Waveform TDC : a new concept based on an original  </a:t>
            </a:r>
            <a:r>
              <a:rPr lang="en-US" altLang="fr-FR" sz="2000" dirty="0" smtClean="0">
                <a:solidFill>
                  <a:srgbClr val="003399"/>
                </a:solidFill>
                <a:sym typeface="Wingdings" pitchFamily="2" charset="2"/>
              </a:rPr>
              <a:t>principle</a:t>
            </a:r>
            <a:endParaRPr lang="en-US" altLang="fr-FR" sz="2000" dirty="0">
              <a:solidFill>
                <a:srgbClr val="003399"/>
              </a:solidFill>
              <a:sym typeface="Wingdings" pitchFamily="2" charset="2"/>
            </a:endParaRP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altLang="fr-FR" sz="2000" dirty="0">
                <a:solidFill>
                  <a:srgbClr val="003399"/>
                </a:solidFill>
                <a:sym typeface="Wingdings" pitchFamily="2" charset="2"/>
              </a:rPr>
              <a:t> Association of : </a:t>
            </a:r>
            <a:r>
              <a:rPr lang="en-US" altLang="fr-FR" sz="2000" b="1" dirty="0">
                <a:solidFill>
                  <a:srgbClr val="003399"/>
                </a:solidFill>
                <a:sym typeface="Wingdings" pitchFamily="2" charset="2"/>
              </a:rPr>
              <a:t>Analog Memory + Discriminator + Counter + DLL + ADC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altLang="fr-FR" sz="2000" dirty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en-US" altLang="fr-FR" sz="2000" dirty="0">
                <a:solidFill>
                  <a:srgbClr val="003399"/>
                </a:solidFill>
              </a:rPr>
              <a:t>Time Given by :</a:t>
            </a:r>
          </a:p>
          <a:p>
            <a:pPr lvl="1" algn="l" eaLnBrk="1" hangingPunct="1">
              <a:buFont typeface="Wingdings" pitchFamily="2" charset="2"/>
              <a:buNone/>
            </a:pPr>
            <a:r>
              <a:rPr lang="en-US" altLang="fr-FR" sz="1600" dirty="0"/>
              <a:t>	- Coarse = Timestamp Gray Counter ( ~6 ns step)</a:t>
            </a:r>
          </a:p>
          <a:p>
            <a:pPr lvl="1" algn="l" eaLnBrk="1" hangingPunct="1">
              <a:buFont typeface="Wingdings" pitchFamily="2" charset="2"/>
              <a:buNone/>
            </a:pPr>
            <a:r>
              <a:rPr lang="en-US" altLang="fr-FR" sz="1600" dirty="0"/>
              <a:t>	- Middle = DLL locked on the clock to define Region of interest (150ps step)</a:t>
            </a:r>
          </a:p>
          <a:p>
            <a:pPr lvl="1" algn="l" eaLnBrk="1" hangingPunct="1">
              <a:buFont typeface="Wingdings" pitchFamily="2" charset="2"/>
              <a:buNone/>
            </a:pPr>
            <a:r>
              <a:rPr lang="en-US" altLang="fr-FR" sz="1600" dirty="0"/>
              <a:t>	- Fine = few samples in the ZOI of the waveform (interpolation will give a precision of a few </a:t>
            </a:r>
            <a:r>
              <a:rPr lang="en-US" altLang="fr-FR" sz="1600" dirty="0" err="1"/>
              <a:t>ps</a:t>
            </a:r>
            <a:r>
              <a:rPr lang="en-US" altLang="fr-FR" sz="1600" dirty="0"/>
              <a:t> </a:t>
            </a:r>
            <a:r>
              <a:rPr lang="en-US" altLang="fr-FR" sz="1600" dirty="0" err="1"/>
              <a:t>rms</a:t>
            </a:r>
            <a:r>
              <a:rPr lang="en-US" altLang="fr-FR" dirty="0"/>
              <a:t>)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alt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Digitized Waveform Shape, Charge and Amplitude are available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alt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Discriminator used only for triggering, not for </a:t>
            </a:r>
            <a:r>
              <a:rPr lang="en-US" alt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timing</a:t>
            </a:r>
          </a:p>
        </p:txBody>
      </p:sp>
      <p:sp>
        <p:nvSpPr>
          <p:cNvPr id="3" name="Accolade fermante 2"/>
          <p:cNvSpPr/>
          <p:nvPr/>
        </p:nvSpPr>
        <p:spPr>
          <a:xfrm>
            <a:off x="6838111" y="3717032"/>
            <a:ext cx="324036" cy="68039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144886" y="3734256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12 bits in the chip</a:t>
            </a:r>
          </a:p>
          <a:p>
            <a:r>
              <a:rPr lang="fr-FR" sz="1600" b="1" dirty="0" smtClean="0"/>
              <a:t>+ 20 bits in FPGA</a:t>
            </a:r>
            <a:endParaRPr lang="fr-FR" sz="1600" b="1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248221" y="4545125"/>
            <a:ext cx="756084" cy="0"/>
          </a:xfrm>
          <a:prstGeom prst="straightConnector1">
            <a:avLst/>
          </a:prstGeom>
          <a:ln w="38100">
            <a:solidFill>
              <a:srgbClr val="2A48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892159" y="4319809"/>
            <a:ext cx="174919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1C08B0"/>
                </a:solidFill>
              </a:rPr>
              <a:t>Middle timing</a:t>
            </a:r>
            <a:endParaRPr lang="fr-FR" sz="2000" b="1" dirty="0">
              <a:solidFill>
                <a:srgbClr val="1C08B0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8368" y="152400"/>
            <a:ext cx="7558088" cy="3603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SAMPIC: The </a:t>
            </a: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« </a:t>
            </a:r>
            <a:r>
              <a:rPr lang="en-US" b="1" dirty="0" err="1" smtClean="0">
                <a:solidFill>
                  <a:schemeClr val="accent2"/>
                </a:solidFill>
                <a:latin typeface="Calibri"/>
                <a:cs typeface="Calibri"/>
              </a:rPr>
              <a:t>WaveForm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 based TDC</a:t>
            </a: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 » </a:t>
            </a:r>
            <a:r>
              <a:rPr lang="en-US" b="1" dirty="0" smtClean="0">
                <a:solidFill>
                  <a:schemeClr val="accent2"/>
                </a:solidFill>
                <a:latin typeface="Calibri"/>
                <a:cs typeface="Calibri"/>
              </a:rPr>
              <a:t>structure</a:t>
            </a:r>
            <a:endParaRPr lang="fr-FR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11" name="Picture 11" descr="sampiclayou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3073068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035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558088" cy="3603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333CC"/>
                </a:solidFill>
                <a:latin typeface="Calibri"/>
                <a:cs typeface="Calibri"/>
              </a:rPr>
              <a:t>SAMPIC: Architecture globale</a:t>
            </a:r>
            <a:endParaRPr lang="fr-FR" b="1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9512" y="1235075"/>
            <a:ext cx="3349625" cy="526415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altLang="fr-FR" sz="1600" b="1" dirty="0">
                <a:cs typeface="Arial" charset="0"/>
              </a:rPr>
              <a:t> 16 single-ended channels: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altLang="fr-FR" sz="1600" dirty="0">
                <a:cs typeface="Arial" charset="0"/>
              </a:rPr>
              <a:t> Self </a:t>
            </a:r>
            <a:r>
              <a:rPr lang="en-US" altLang="fr-FR" sz="1600" dirty="0" err="1">
                <a:cs typeface="Arial" charset="0"/>
              </a:rPr>
              <a:t>triggerable</a:t>
            </a:r>
            <a:r>
              <a:rPr lang="en-US" altLang="fr-FR" sz="1600" dirty="0">
                <a:cs typeface="Arial" charset="0"/>
              </a:rPr>
              <a:t> (or Central OR Trigger, or External Trigger)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altLang="fr-FR" sz="1600" dirty="0">
                <a:cs typeface="Arial" charset="0"/>
              </a:rPr>
              <a:t> Independent channels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altLang="fr-FR" sz="1600" dirty="0">
                <a:cs typeface="Arial" charset="0"/>
              </a:rPr>
              <a:t> 64 analog sampling cells/</a:t>
            </a:r>
            <a:r>
              <a:rPr lang="en-US" altLang="fr-FR" sz="1600" dirty="0" err="1">
                <a:cs typeface="Arial" charset="0"/>
              </a:rPr>
              <a:t>ch</a:t>
            </a:r>
            <a:endParaRPr lang="en-US" altLang="fr-FR" sz="1600" dirty="0">
              <a:cs typeface="Arial" charset="0"/>
            </a:endParaRPr>
          </a:p>
          <a:p>
            <a:pPr lvl="1" algn="l">
              <a:buFont typeface="Wingdings" pitchFamily="2" charset="2"/>
              <a:buChar char="§"/>
            </a:pPr>
            <a:r>
              <a:rPr lang="en-US" altLang="fr-FR" sz="1600" dirty="0">
                <a:cs typeface="Arial" charset="0"/>
              </a:rPr>
              <a:t> One 11-bit ADC/ cell (total : 64 x 16 = 1024 on-chip ADCs)</a:t>
            </a:r>
            <a:r>
              <a:rPr lang="en-US" altLang="fr-FR" sz="1600" b="1" dirty="0">
                <a:cs typeface="Arial" charset="0"/>
              </a:rPr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fr-FR" sz="1600" b="1" dirty="0">
                <a:cs typeface="Arial" charset="0"/>
              </a:rPr>
              <a:t> One common</a:t>
            </a:r>
            <a:r>
              <a:rPr lang="en-US" altLang="fr-FR" sz="1600" dirty="0">
                <a:cs typeface="Arial" charset="0"/>
              </a:rPr>
              <a:t> </a:t>
            </a:r>
            <a:r>
              <a:rPr lang="en-US" altLang="fr-FR" sz="1600" b="1" dirty="0">
                <a:cs typeface="Arial" charset="0"/>
              </a:rPr>
              <a:t>12-bit Gray counter</a:t>
            </a:r>
            <a:r>
              <a:rPr lang="en-US" altLang="fr-FR" sz="1600" dirty="0">
                <a:cs typeface="Arial" charset="0"/>
              </a:rPr>
              <a:t> (@160MHz) for coarse </a:t>
            </a:r>
            <a:r>
              <a:rPr lang="en-US" altLang="fr-FR" sz="1600" dirty="0" err="1">
                <a:cs typeface="Arial" charset="0"/>
              </a:rPr>
              <a:t>timestamping</a:t>
            </a:r>
            <a:r>
              <a:rPr lang="en-US" altLang="fr-FR" sz="1600" dirty="0">
                <a:cs typeface="Arial" charset="0"/>
              </a:rPr>
              <a:t>.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fr-FR" sz="1600" b="1" dirty="0">
                <a:cs typeface="Arial" charset="0"/>
              </a:rPr>
              <a:t> One common</a:t>
            </a:r>
            <a:r>
              <a:rPr lang="en-US" altLang="fr-FR" sz="1600" dirty="0">
                <a:cs typeface="Arial" charset="0"/>
              </a:rPr>
              <a:t> </a:t>
            </a:r>
            <a:r>
              <a:rPr lang="en-US" altLang="fr-FR" sz="1600" b="1" dirty="0">
                <a:cs typeface="Arial" charset="0"/>
              </a:rPr>
              <a:t>servo-controlled DLL</a:t>
            </a:r>
            <a:r>
              <a:rPr lang="en-US" altLang="fr-FR" sz="1600" dirty="0">
                <a:cs typeface="Arial" charset="0"/>
              </a:rPr>
              <a:t>: (from 1 to 10 GS/s) used for medium precision timing &amp; analog sampling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fr-FR" sz="1600" b="1" dirty="0">
                <a:cs typeface="Arial" charset="0"/>
              </a:rPr>
              <a:t> One common 11-bit Gray counter</a:t>
            </a:r>
            <a:r>
              <a:rPr lang="en-US" altLang="fr-FR" sz="1600" dirty="0">
                <a:cs typeface="Arial" charset="0"/>
              </a:rPr>
              <a:t> running @ 1.3GHz and used for the massively parallel Wilkinson </a:t>
            </a:r>
            <a:r>
              <a:rPr lang="fr-FR" altLang="fr-FR" sz="1600" dirty="0">
                <a:cs typeface="Arial" charset="0"/>
              </a:rPr>
              <a:t>a</a:t>
            </a:r>
            <a:r>
              <a:rPr lang="en-US" altLang="fr-FR" sz="1600" dirty="0" err="1">
                <a:cs typeface="Arial" charset="0"/>
              </a:rPr>
              <a:t>nalog</a:t>
            </a:r>
            <a:r>
              <a:rPr lang="en-US" altLang="fr-FR" sz="1600" dirty="0">
                <a:cs typeface="Arial" charset="0"/>
              </a:rPr>
              <a:t> to digital conversion.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fr-FR" sz="1600" dirty="0">
                <a:cs typeface="Arial" charset="0"/>
              </a:rPr>
              <a:t> </a:t>
            </a:r>
            <a:r>
              <a:rPr lang="en-US" altLang="fr-FR" sz="1600" b="1" dirty="0">
                <a:cs typeface="Arial" charset="0"/>
              </a:rPr>
              <a:t>12-bit LVDS readout bus</a:t>
            </a:r>
            <a:r>
              <a:rPr lang="en-US" altLang="fr-FR" sz="1600" dirty="0">
                <a:cs typeface="Arial" charset="0"/>
              </a:rPr>
              <a:t> (potentially running up to 400 MHz)</a:t>
            </a:r>
          </a:p>
          <a:p>
            <a:pPr algn="l">
              <a:buFont typeface="Wingdings" pitchFamily="2" charset="2"/>
              <a:buChar char="§"/>
            </a:pPr>
            <a:r>
              <a:rPr lang="fr-FR" altLang="fr-FR" sz="1600" dirty="0">
                <a:cs typeface="Arial" charset="0"/>
              </a:rPr>
              <a:t> </a:t>
            </a:r>
            <a:r>
              <a:rPr lang="fr-FR" altLang="fr-FR" sz="1600" b="1" dirty="0">
                <a:cs typeface="Arial" charset="0"/>
              </a:rPr>
              <a:t>SPI Link</a:t>
            </a:r>
            <a:r>
              <a:rPr lang="fr-FR" altLang="fr-FR" sz="1600" dirty="0">
                <a:cs typeface="Arial" charset="0"/>
              </a:rPr>
              <a:t> for Slow Control configuration</a:t>
            </a:r>
          </a:p>
        </p:txBody>
      </p:sp>
      <p:sp>
        <p:nvSpPr>
          <p:cNvPr id="16" name="ZoneTexte 1"/>
          <p:cNvSpPr txBox="1">
            <a:spLocks noChangeArrowheads="1"/>
          </p:cNvSpPr>
          <p:nvPr/>
        </p:nvSpPr>
        <p:spPr bwMode="auto">
          <a:xfrm>
            <a:off x="3636491" y="1337196"/>
            <a:ext cx="2879725" cy="116955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fr-FR" sz="1400" dirty="0">
                <a:cs typeface="Arial" charset="0"/>
              </a:rPr>
              <a:t> Techno: AMS CMOS </a:t>
            </a:r>
            <a:r>
              <a:rPr lang="fr-FR" sz="1400" dirty="0" smtClean="0">
                <a:cs typeface="Arial" charset="0"/>
              </a:rPr>
              <a:t>0.18µm</a:t>
            </a:r>
            <a:endParaRPr lang="fr-FR" sz="1400" dirty="0">
              <a:cs typeface="Arial" charset="0"/>
            </a:endParaRPr>
          </a:p>
          <a:p>
            <a:pPr algn="l">
              <a:buFontTx/>
              <a:buChar char="•"/>
            </a:pPr>
            <a:r>
              <a:rPr lang="fr-FR" sz="1400" dirty="0">
                <a:cs typeface="Arial" charset="0"/>
              </a:rPr>
              <a:t> Size:  7 mm2</a:t>
            </a:r>
          </a:p>
          <a:p>
            <a:pPr algn="l">
              <a:buFontTx/>
              <a:buChar char="•"/>
            </a:pPr>
            <a:r>
              <a:rPr lang="fr-FR" sz="1400" dirty="0">
                <a:cs typeface="Arial" charset="0"/>
              </a:rPr>
              <a:t> </a:t>
            </a:r>
            <a:r>
              <a:rPr lang="fr-FR" sz="1400" dirty="0" err="1">
                <a:cs typeface="Arial" charset="0"/>
              </a:rPr>
              <a:t>Prototyping</a:t>
            </a:r>
            <a:r>
              <a:rPr lang="fr-FR" sz="1400" dirty="0">
                <a:cs typeface="Arial" charset="0"/>
              </a:rPr>
              <a:t> </a:t>
            </a:r>
            <a:r>
              <a:rPr lang="fr-FR" sz="1400" dirty="0" err="1">
                <a:cs typeface="Arial" charset="0"/>
              </a:rPr>
              <a:t>cost</a:t>
            </a:r>
            <a:r>
              <a:rPr lang="fr-FR" sz="1400" dirty="0">
                <a:cs typeface="Arial" charset="0"/>
              </a:rPr>
              <a:t>: </a:t>
            </a:r>
            <a:r>
              <a:rPr lang="fr-FR" sz="1400" dirty="0" err="1">
                <a:cs typeface="Arial" charset="0"/>
              </a:rPr>
              <a:t>only</a:t>
            </a:r>
            <a:r>
              <a:rPr lang="fr-FR" sz="1400" dirty="0">
                <a:cs typeface="Arial" charset="0"/>
              </a:rPr>
              <a:t> 10 k€ </a:t>
            </a:r>
          </a:p>
          <a:p>
            <a:pPr algn="l">
              <a:buFontTx/>
              <a:buChar char="•"/>
            </a:pPr>
            <a:r>
              <a:rPr lang="fr-FR" sz="1400" dirty="0">
                <a:cs typeface="Arial" charset="0"/>
              </a:rPr>
              <a:t> Package: 128-pin QFP, pitch of 0.4mm </a:t>
            </a:r>
          </a:p>
        </p:txBody>
      </p:sp>
      <p:pic>
        <p:nvPicPr>
          <p:cNvPr id="17" name="Picture 10" descr="SAMPIC_sur_car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8507" y="1372121"/>
            <a:ext cx="12938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2845072"/>
            <a:ext cx="5364163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SAMPIClayou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6184" y="620688"/>
            <a:ext cx="1160272" cy="2316909"/>
          </a:xfrm>
          <a:prstGeom prst="rect">
            <a:avLst/>
          </a:prstGeom>
          <a:noFill/>
        </p:spPr>
      </p:pic>
      <p:pic>
        <p:nvPicPr>
          <p:cNvPr id="9" name="Picture 11" descr="sampiclayout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2212" b="2487"/>
          <a:stretch/>
        </p:blipFill>
        <p:spPr>
          <a:xfrm>
            <a:off x="3577124" y="567109"/>
            <a:ext cx="346804" cy="197595"/>
          </a:xfrm>
          <a:prstGeom prst="rect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654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12553</TotalTime>
  <Words>2640</Words>
  <Application>Microsoft Macintosh PowerPoint</Application>
  <PresentationFormat>Présentation à l'écran (4:3)</PresentationFormat>
  <Paragraphs>641</Paragraphs>
  <Slides>36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cea</vt:lpstr>
      <vt:lpstr>Document</vt:lpstr>
      <vt:lpstr>Présentation PowerPoint</vt:lpstr>
      <vt:lpstr>PLAN</vt:lpstr>
      <vt:lpstr>Introduction: chips en cours de design/prod à l’IRFU</vt:lpstr>
      <vt:lpstr>Présentation PowerPoint</vt:lpstr>
      <vt:lpstr>SAMpler for PICosecond time pick off</vt:lpstr>
      <vt:lpstr>Présentation PowerPoint</vt:lpstr>
      <vt:lpstr>Présentation PowerPoint</vt:lpstr>
      <vt:lpstr>SAMPIC: The « WaveForm based TDC » structure</vt:lpstr>
      <vt:lpstr>SAMPIC: Architecture globale</vt:lpstr>
      <vt:lpstr>Caractérisation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SAMPIC: mesure du temps « absolu »</vt:lpstr>
      <vt:lpstr>Présentation PowerPoint</vt:lpstr>
      <vt:lpstr>SAMPIC: résumé</vt:lpstr>
      <vt:lpstr>SAMPIC: la suite…</vt:lpstr>
      <vt:lpstr>Présentation PowerPoint</vt:lpstr>
      <vt:lpstr>IDeF-X: FE pour application spatiales</vt:lpstr>
      <vt:lpstr>D2R1</vt:lpstr>
      <vt:lpstr>D2R1 : pixel architecture</vt:lpstr>
      <vt:lpstr>D2R1: 16x16 matrix for CdTe detector</vt:lpstr>
      <vt:lpstr>D2R1 : caractérisation sans détecteur</vt:lpstr>
      <vt:lpstr>D2R1 : Influence de courant de CSA</vt:lpstr>
      <vt:lpstr>D2R1 : Influence du nombre d’échantillon</vt:lpstr>
      <vt:lpstr>D2R1 : et après?</vt:lpstr>
      <vt:lpstr>Conclusions et Messages</vt:lpstr>
      <vt:lpstr>BACKUP Slides</vt:lpstr>
      <vt:lpstr>Wilkinson Digitization (1 per cell)</vt:lpstr>
      <vt:lpstr>Analog memory (SCA)</vt:lpstr>
      <vt:lpstr>Présentation PowerPoint</vt:lpstr>
      <vt:lpstr>D2R1 : caractérisation sans détecteur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Slebrun</dc:creator>
  <cp:lastModifiedBy>olivier Gevin</cp:lastModifiedBy>
  <cp:revision>330</cp:revision>
  <cp:lastPrinted>2002-05-28T12:54:19Z</cp:lastPrinted>
  <dcterms:created xsi:type="dcterms:W3CDTF">2003-09-15T10:46:19Z</dcterms:created>
  <dcterms:modified xsi:type="dcterms:W3CDTF">2014-06-13T05:13:41Z</dcterms:modified>
</cp:coreProperties>
</file>