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51" r:id="rId1"/>
    <p:sldMasterId id="2147483975" r:id="rId2"/>
  </p:sldMasterIdLst>
  <p:notesMasterIdLst>
    <p:notesMasterId r:id="rId39"/>
  </p:notesMasterIdLst>
  <p:handoutMasterIdLst>
    <p:handoutMasterId r:id="rId40"/>
  </p:handoutMasterIdLst>
  <p:sldIdLst>
    <p:sldId id="256" r:id="rId3"/>
    <p:sldId id="337" r:id="rId4"/>
    <p:sldId id="338" r:id="rId5"/>
    <p:sldId id="339" r:id="rId6"/>
    <p:sldId id="352" r:id="rId7"/>
    <p:sldId id="353" r:id="rId8"/>
    <p:sldId id="348" r:id="rId9"/>
    <p:sldId id="350" r:id="rId10"/>
    <p:sldId id="349" r:id="rId11"/>
    <p:sldId id="340" r:id="rId12"/>
    <p:sldId id="341" r:id="rId13"/>
    <p:sldId id="342" r:id="rId14"/>
    <p:sldId id="354" r:id="rId15"/>
    <p:sldId id="343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44" r:id="rId26"/>
    <p:sldId id="345" r:id="rId27"/>
    <p:sldId id="346" r:id="rId28"/>
    <p:sldId id="347" r:id="rId29"/>
    <p:sldId id="365" r:id="rId30"/>
    <p:sldId id="367" r:id="rId31"/>
    <p:sldId id="368" r:id="rId32"/>
    <p:sldId id="369" r:id="rId33"/>
    <p:sldId id="370" r:id="rId34"/>
    <p:sldId id="355" r:id="rId35"/>
    <p:sldId id="371" r:id="rId36"/>
    <p:sldId id="366" r:id="rId37"/>
    <p:sldId id="372" r:id="rId38"/>
  </p:sldIdLst>
  <p:sldSz cx="9906000" cy="6858000" type="A4"/>
  <p:notesSz cx="7099300" cy="102346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100" b="1" kern="1200">
        <a:solidFill>
          <a:srgbClr val="23346C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100" b="1" kern="1200">
        <a:solidFill>
          <a:srgbClr val="23346C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100" b="1" kern="1200">
        <a:solidFill>
          <a:srgbClr val="23346C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100" b="1" kern="1200">
        <a:solidFill>
          <a:srgbClr val="23346C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100" b="1" kern="1200">
        <a:solidFill>
          <a:srgbClr val="23346C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100" b="1" kern="1200">
        <a:solidFill>
          <a:srgbClr val="23346C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1100" b="1" kern="1200">
        <a:solidFill>
          <a:srgbClr val="23346C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1100" b="1" kern="1200">
        <a:solidFill>
          <a:srgbClr val="23346C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1100" b="1" kern="1200">
        <a:solidFill>
          <a:srgbClr val="23346C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26B"/>
    <a:srgbClr val="6600CC"/>
    <a:srgbClr val="0C1C8C"/>
    <a:srgbClr val="F7E214"/>
    <a:srgbClr val="F7F614"/>
    <a:srgbClr val="BAFCCE"/>
    <a:srgbClr val="00FF00"/>
    <a:srgbClr val="FF000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7" autoAdjust="0"/>
    <p:restoredTop sz="99884" autoAdjust="0"/>
  </p:normalViewPr>
  <p:slideViewPr>
    <p:cSldViewPr snapToGrid="0">
      <p:cViewPr>
        <p:scale>
          <a:sx n="70" d="100"/>
          <a:sy n="70" d="100"/>
        </p:scale>
        <p:origin x="-1128" y="-6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1866" y="114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90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2" tIns="48221" rIns="96442" bIns="48221" numCol="1" anchor="t" anchorCtr="0" compatLnSpc="1">
            <a:prstTxWarp prst="textNoShape">
              <a:avLst/>
            </a:prstTxWarp>
          </a:bodyPr>
          <a:lstStyle>
            <a:lvl1pPr algn="l" fontAlgn="base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09" y="0"/>
            <a:ext cx="3076590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2" tIns="48221" rIns="96442" bIns="48221" numCol="1" anchor="t" anchorCtr="0" compatLnSpc="1">
            <a:prstTxWarp prst="textNoShape">
              <a:avLst/>
            </a:prstTxWarp>
          </a:bodyPr>
          <a:lstStyle>
            <a:lvl1pPr algn="r" fontAlgn="base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226"/>
            <a:ext cx="3076590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2" tIns="48221" rIns="96442" bIns="48221" numCol="1" anchor="b" anchorCtr="0" compatLnSpc="1">
            <a:prstTxWarp prst="textNoShape">
              <a:avLst/>
            </a:prstTxWarp>
          </a:bodyPr>
          <a:lstStyle>
            <a:lvl1pPr algn="l" fontAlgn="base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4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09" y="9721226"/>
            <a:ext cx="3076590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2" tIns="48221" rIns="96442" bIns="48221" numCol="1" anchor="b" anchorCtr="0" compatLnSpc="1">
            <a:prstTxWarp prst="textNoShape">
              <a:avLst/>
            </a:prstTxWarp>
          </a:bodyPr>
          <a:lstStyle>
            <a:lvl1pPr algn="r" fontAlgn="base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9E45833-8673-4187-A58B-095626E194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5413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90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2" tIns="48221" rIns="96442" bIns="48221" numCol="1" anchor="t" anchorCtr="0" compatLnSpc="1">
            <a:prstTxWarp prst="textNoShape">
              <a:avLst/>
            </a:prstTxWarp>
          </a:bodyPr>
          <a:lstStyle>
            <a:lvl1pPr algn="l" fontAlgn="base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09" y="0"/>
            <a:ext cx="3076590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2" tIns="48221" rIns="96442" bIns="48221" numCol="1" anchor="t" anchorCtr="0" compatLnSpc="1">
            <a:prstTxWarp prst="textNoShape">
              <a:avLst/>
            </a:prstTxWarp>
          </a:bodyPr>
          <a:lstStyle>
            <a:lvl1pPr algn="r" fontAlgn="base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6763"/>
            <a:ext cx="554355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1" y="4860614"/>
            <a:ext cx="5680121" cy="460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2" tIns="48221" rIns="96442" bIns="482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226"/>
            <a:ext cx="3076590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2" tIns="48221" rIns="96442" bIns="48221" numCol="1" anchor="b" anchorCtr="0" compatLnSpc="1">
            <a:prstTxWarp prst="textNoShape">
              <a:avLst/>
            </a:prstTxWarp>
          </a:bodyPr>
          <a:lstStyle>
            <a:lvl1pPr algn="l" fontAlgn="base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09" y="9721226"/>
            <a:ext cx="3076590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2" tIns="48221" rIns="96442" bIns="48221" numCol="1" anchor="b" anchorCtr="0" compatLnSpc="1">
            <a:prstTxWarp prst="textNoShape">
              <a:avLst/>
            </a:prstTxWarp>
          </a:bodyPr>
          <a:lstStyle>
            <a:lvl1pPr algn="r" fontAlgn="base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69C835F-3E7E-4509-9D23-7EB8ED269CD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203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1403350" y="0"/>
            <a:ext cx="825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  <a:defRPr/>
            </a:pPr>
            <a:endParaRPr lang="fr-FR" sz="2400" b="0">
              <a:solidFill>
                <a:schemeClr val="tx1"/>
              </a:solidFill>
            </a:endParaRPr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981200" y="0"/>
            <a:ext cx="7181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  <a:defRPr/>
            </a:pPr>
            <a:endParaRPr lang="fr-FR" sz="2400" b="0">
              <a:solidFill>
                <a:schemeClr val="tx1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2876657" y="6597650"/>
            <a:ext cx="4706738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smtClean="0"/>
              <a:t>L: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Caponetto</a:t>
            </a:r>
            <a:r>
              <a:rPr lang="fr-FR" baseline="0" dirty="0" smtClean="0"/>
              <a:t> </a:t>
            </a:r>
            <a:r>
              <a:rPr lang="fr-FR" dirty="0" smtClean="0"/>
              <a:t>– Journées VLSI   Marseille  CPPM –  Juin. 11-13, 2014</a:t>
            </a:r>
            <a:endParaRPr lang="fr-FR" dirty="0"/>
          </a:p>
        </p:txBody>
      </p:sp>
      <p:pic>
        <p:nvPicPr>
          <p:cNvPr id="6" name="Picture 21" descr="lp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6238" y="0"/>
            <a:ext cx="63976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logo_UBP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7425" y="5668963"/>
            <a:ext cx="12160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1" descr="IN2P3Filaire-Q_SignV copie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229" y="274158"/>
            <a:ext cx="1464508" cy="75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0" y="6543675"/>
            <a:ext cx="9906000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10" name="Picture 17" descr="logo-ucbl-universite_lyon_1-nouveau_logo-300dpi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89625"/>
            <a:ext cx="27146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 descr="Logo_ipnl_RVB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152400"/>
            <a:ext cx="18081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20" descr="logo_pole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1350" y="1066800"/>
            <a:ext cx="321945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Grp="1" noChangeArrowheads="1"/>
          </p:cNvSpPr>
          <p:nvPr userDrawn="1">
            <p:ph type="title"/>
          </p:nvPr>
        </p:nvSpPr>
        <p:spPr>
          <a:xfrm>
            <a:off x="1269752" y="2916142"/>
            <a:ext cx="6904037" cy="9397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fr-FR" sz="3200" dirty="0" smtClean="0">
                <a:cs typeface="Arial" charset="0"/>
              </a:rPr>
              <a:t>Modifiez le style du titre</a:t>
            </a:r>
            <a:endParaRPr lang="en-US" sz="3200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6975" y="161925"/>
            <a:ext cx="7677150" cy="4000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161925"/>
            <a:ext cx="2228850" cy="5964238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161925"/>
            <a:ext cx="6521450" cy="5964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FBB0-49BA-432F-8A69-1AF685D3DD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78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FBB0-49BA-432F-8A69-1AF685D3DD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96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FBB0-49BA-432F-8A69-1AF685D3DD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35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FBB0-49BA-432F-8A69-1AF685D3DD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63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FBB0-49BA-432F-8A69-1AF685D3DD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63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FBB0-49BA-432F-8A69-1AF685D3DD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7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FBB0-49BA-432F-8A69-1AF685D3DD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5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FBB0-49BA-432F-8A69-1AF685D3DD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3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  <a:lvl2pPr>
              <a:defRPr>
                <a:latin typeface="Arial Rounded MT Bold" panose="020F0704030504030204" pitchFamily="34" charset="0"/>
              </a:defRPr>
            </a:lvl2pPr>
            <a:lvl3pPr>
              <a:defRPr>
                <a:latin typeface="Arial Rounded MT Bold" panose="020F0704030504030204" pitchFamily="34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2876657" y="6597650"/>
            <a:ext cx="4706738" cy="2616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smtClean="0"/>
              <a:t>L: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Caponetto</a:t>
            </a:r>
            <a:r>
              <a:rPr lang="fr-FR" baseline="0" dirty="0" smtClean="0"/>
              <a:t> </a:t>
            </a:r>
            <a:r>
              <a:rPr lang="fr-FR" dirty="0" smtClean="0"/>
              <a:t>– Journées VLSI   Marseille  CPPM –  Juin. 11-13, 2014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FBB0-49BA-432F-8A69-1AF685D3DD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9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FBB0-49BA-432F-8A69-1AF685D3DD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12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0FBB0-49BA-432F-8A69-1AF685D3DD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6975" y="161925"/>
            <a:ext cx="7677150" cy="4000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6975" y="161925"/>
            <a:ext cx="7677150" cy="4000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403350" y="0"/>
            <a:ext cx="825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  <a:defRPr/>
            </a:pPr>
            <a:endParaRPr lang="fr-FR" sz="2400" b="0">
              <a:solidFill>
                <a:schemeClr val="tx1"/>
              </a:solidFill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1981200" y="0"/>
            <a:ext cx="7181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fontAlgn="ctr">
              <a:spcBef>
                <a:spcPct val="50000"/>
              </a:spcBef>
              <a:defRPr/>
            </a:pPr>
            <a:endParaRPr lang="fr-FR" sz="2400" b="0">
              <a:solidFill>
                <a:schemeClr val="tx1"/>
              </a:solidFill>
            </a:endParaRPr>
          </a:p>
        </p:txBody>
      </p:sp>
      <p:sp>
        <p:nvSpPr>
          <p:cNvPr id="85010" name="Rectangle 18"/>
          <p:cNvSpPr>
            <a:spLocks noChangeArrowheads="1"/>
          </p:cNvSpPr>
          <p:nvPr/>
        </p:nvSpPr>
        <p:spPr bwMode="auto">
          <a:xfrm>
            <a:off x="196850" y="695325"/>
            <a:ext cx="814388" cy="1079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85013" name="Line 21"/>
          <p:cNvSpPr>
            <a:spLocks noChangeShapeType="1"/>
          </p:cNvSpPr>
          <p:nvPr/>
        </p:nvSpPr>
        <p:spPr bwMode="auto">
          <a:xfrm>
            <a:off x="0" y="6543675"/>
            <a:ext cx="9906000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5017" name="Text Box 25"/>
          <p:cNvSpPr txBox="1">
            <a:spLocks noChangeArrowheads="1"/>
          </p:cNvSpPr>
          <p:nvPr/>
        </p:nvSpPr>
        <p:spPr bwMode="auto">
          <a:xfrm>
            <a:off x="9092243" y="6597650"/>
            <a:ext cx="813758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fld id="{E89D0A3E-BC39-4772-B2D1-F6474ADA38CE}" type="slidenum">
              <a:rPr lang="fr-FR" smtClean="0"/>
              <a:pPr>
                <a:spcBef>
                  <a:spcPct val="50000"/>
                </a:spcBef>
                <a:defRPr/>
              </a:pPr>
              <a:t>‹N°›</a:t>
            </a:fld>
            <a:r>
              <a:rPr lang="fr-FR" dirty="0" smtClean="0"/>
              <a:t>/ 34</a:t>
            </a:r>
            <a:endParaRPr lang="fr-FR" dirty="0"/>
          </a:p>
        </p:txBody>
      </p:sp>
      <p:pic>
        <p:nvPicPr>
          <p:cNvPr id="1034" name="Image 10" descr="logo_pole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9387"/>
            <a:ext cx="21240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9" name="Line 17"/>
          <p:cNvSpPr>
            <a:spLocks noChangeShapeType="1"/>
          </p:cNvSpPr>
          <p:nvPr/>
        </p:nvSpPr>
        <p:spPr bwMode="auto">
          <a:xfrm>
            <a:off x="1927952" y="605928"/>
            <a:ext cx="7978048" cy="12279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2876657" y="6597650"/>
            <a:ext cx="4706738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smtClean="0"/>
              <a:t>L: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Caponetto</a:t>
            </a:r>
            <a:r>
              <a:rPr lang="fr-FR" baseline="0" dirty="0" smtClean="0"/>
              <a:t> </a:t>
            </a:r>
            <a:r>
              <a:rPr lang="fr-FR" dirty="0" smtClean="0"/>
              <a:t>– Journées VLSI   Marseille  CPPM –  Juin. 11-13, 2014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0FBB0-49BA-432F-8A69-1AF685D3DD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3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6068" y="2161399"/>
            <a:ext cx="7469745" cy="1586343"/>
          </a:xfrm>
        </p:spPr>
        <p:txBody>
          <a:bodyPr/>
          <a:lstStyle/>
          <a:p>
            <a:r>
              <a:rPr lang="en-US" sz="3200" dirty="0" smtClean="0">
                <a:solidFill>
                  <a:srgbClr val="0C1C8C"/>
                </a:solidFill>
                <a:cs typeface="Arial" charset="0"/>
              </a:rPr>
              <a:t>HODOPIC: a multi channel front-end ASIC for a beam tagging </a:t>
            </a:r>
            <a:r>
              <a:rPr lang="en-US" sz="3200" dirty="0" err="1" smtClean="0">
                <a:solidFill>
                  <a:srgbClr val="0C1C8C"/>
                </a:solidFill>
                <a:cs typeface="Arial" charset="0"/>
              </a:rPr>
              <a:t>hodoscope</a:t>
            </a:r>
            <a:endParaRPr lang="en-US" sz="3200" dirty="0" smtClean="0">
              <a:solidFill>
                <a:srgbClr val="0C1C8C"/>
              </a:solidFill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01521" y="3704732"/>
            <a:ext cx="7688687" cy="69984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000" b="0" kern="0" dirty="0" smtClean="0">
                <a:cs typeface="Arial" charset="0"/>
              </a:rPr>
              <a:t>L. </a:t>
            </a:r>
            <a:r>
              <a:rPr lang="en-US" sz="2000" b="0" kern="0" dirty="0" err="1" smtClean="0">
                <a:cs typeface="Arial" charset="0"/>
              </a:rPr>
              <a:t>Caponetto</a:t>
            </a:r>
            <a:r>
              <a:rPr lang="en-US" sz="2000" b="0" kern="0" dirty="0" smtClean="0">
                <a:cs typeface="Arial" charset="0"/>
              </a:rPr>
              <a:t>, S. Deng, H. </a:t>
            </a:r>
            <a:r>
              <a:rPr lang="en-US" sz="2000" b="0" kern="0" dirty="0" err="1" smtClean="0">
                <a:cs typeface="Arial" charset="0"/>
              </a:rPr>
              <a:t>Mathez</a:t>
            </a:r>
            <a:r>
              <a:rPr lang="en-US" sz="2000" b="0" kern="0" dirty="0" smtClean="0">
                <a:cs typeface="Arial" charset="0"/>
              </a:rPr>
              <a:t>, W. </a:t>
            </a:r>
            <a:r>
              <a:rPr lang="en-US" sz="2000" b="0" kern="0" dirty="0" err="1" smtClean="0">
                <a:cs typeface="Arial" charset="0"/>
              </a:rPr>
              <a:t>Tromeur</a:t>
            </a:r>
            <a:r>
              <a:rPr lang="en-US" sz="2000" b="0" kern="0" dirty="0" smtClean="0">
                <a:cs typeface="Arial" charset="0"/>
              </a:rPr>
              <a:t>, Y. </a:t>
            </a:r>
            <a:r>
              <a:rPr lang="en-US" sz="2000" b="0" kern="0" dirty="0" err="1" smtClean="0">
                <a:cs typeface="Arial" charset="0"/>
              </a:rPr>
              <a:t>Zoccarato</a:t>
            </a:r>
            <a:endParaRPr lang="en-US" sz="2000" b="0" kern="0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es_documents_locaux\VLSI14\HODOPIC_channel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772" y="1699403"/>
            <a:ext cx="7850039" cy="146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es_documents_locaux\VLSI14\HP-chann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033" y="3332500"/>
            <a:ext cx="6746730" cy="306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423988" y="123287"/>
            <a:ext cx="7331823" cy="48201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800" b="0" kern="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HODOPIC: modified readout channel (3)</a:t>
            </a:r>
            <a:endParaRPr lang="en-US" sz="2800" b="0" kern="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47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HODOPIC: event driven architecture</a:t>
            </a:r>
            <a:endParaRPr lang="en-US" sz="28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10243" name="Picture 3" descr="D:\Mes_documents_locaux\VLSI14\TriggerSche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910" y="1338263"/>
            <a:ext cx="7572372" cy="4268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Asynchronous design style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7170" name="Picture 2" descr="D:\Mes_documents_locaux\VLSI14\sender-receiver-tim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818" y="4039087"/>
            <a:ext cx="8250238" cy="233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Mes_documents_locaux\VLSI14\sender-recei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0851" y="1728148"/>
            <a:ext cx="3305175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685472" y="866761"/>
            <a:ext cx="311701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sender/receiver communication protocol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two signaling wires with arbitrary number of data bits</a:t>
            </a:r>
          </a:p>
          <a:p>
            <a:pPr algn="l">
              <a:spcAft>
                <a:spcPts val="0"/>
              </a:spcAft>
            </a:pPr>
            <a:r>
              <a:rPr lang="en-US" sz="1200" dirty="0" smtClean="0">
                <a:latin typeface="+mn-lt"/>
              </a:rPr>
              <a:t>2-phase philosophy: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rising and falling transitions on signaling wires have the same meaning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data are consumed only after having been validated by a request event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new data are produced only after an acknowledge event has been received</a:t>
            </a:r>
          </a:p>
          <a:p>
            <a:pPr algn="l">
              <a:spcAft>
                <a:spcPts val="0"/>
              </a:spcAft>
            </a:pPr>
            <a:r>
              <a:rPr lang="en-US" sz="1200" dirty="0" smtClean="0">
                <a:latin typeface="+mn-lt"/>
              </a:rPr>
              <a:t>MICROPIPELINES: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easy implementation of asynchronous data-driven architectures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08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Asynchronous design style (2)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7170" name="Picture 2" descr="D:\Mes_documents_locaux\VLSI14\sender-receiver-tim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818" y="4025439"/>
            <a:ext cx="8250238" cy="233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Mes_documents_locaux\VLSI14\FIF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38" y="1773413"/>
            <a:ext cx="5789642" cy="1168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685472" y="866761"/>
            <a:ext cx="311701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sender/receiver communication protocol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two signaling wires with arbitrary number of data bits</a:t>
            </a:r>
          </a:p>
          <a:p>
            <a:pPr algn="l">
              <a:spcAft>
                <a:spcPts val="0"/>
              </a:spcAft>
            </a:pPr>
            <a:r>
              <a:rPr lang="en-US" sz="1200" dirty="0" smtClean="0">
                <a:latin typeface="+mn-lt"/>
              </a:rPr>
              <a:t>2-phase philosophy: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rising and falling transitions on signaling wires have the same meaning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data are consumed only after having been validated by a request event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new data are produced only after an acknowledge event has been received</a:t>
            </a:r>
          </a:p>
          <a:p>
            <a:pPr algn="l">
              <a:spcAft>
                <a:spcPts val="0"/>
              </a:spcAft>
            </a:pPr>
            <a:r>
              <a:rPr lang="en-US" sz="1200" dirty="0" smtClean="0">
                <a:latin typeface="+mn-lt"/>
              </a:rPr>
              <a:t>MICROPIPELINES (*):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easy implementation of asynchronous data-driven architectures</a:t>
            </a:r>
            <a:endParaRPr lang="en-US" sz="1200" dirty="0"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0935" y="6128874"/>
            <a:ext cx="943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200" b="0" dirty="0" smtClean="0">
                <a:latin typeface="+mn-lt"/>
              </a:rPr>
              <a:t>(*) see amongst others I. Sutherland and S. </a:t>
            </a:r>
            <a:r>
              <a:rPr lang="en-US" sz="1200" b="0" dirty="0" err="1" smtClean="0">
                <a:latin typeface="+mn-lt"/>
              </a:rPr>
              <a:t>Furber</a:t>
            </a:r>
            <a:r>
              <a:rPr lang="en-US" sz="1200" b="0" dirty="0" smtClean="0">
                <a:latin typeface="+mn-lt"/>
              </a:rPr>
              <a:t> works</a:t>
            </a:r>
          </a:p>
        </p:txBody>
      </p:sp>
    </p:spTree>
    <p:extLst>
      <p:ext uri="{BB962C8B-B14F-4D97-AF65-F5344CB8AC3E}">
        <p14:creationId xmlns:p14="http://schemas.microsoft.com/office/powerpoint/2010/main" val="200929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Event control modules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9218" name="Picture 2" descr="D:\Mes_documents_locaux\VLSI14\evX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797" y="3160919"/>
            <a:ext cx="7239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Mes_documents_locaux\VLSI14\Togg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8351" y="2989469"/>
            <a:ext cx="857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Mes_documents_locaux\VLSI14\Cga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87" y="3160919"/>
            <a:ext cx="762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Mes_documents_locaux\VLSI14\layCgate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667" y="3814501"/>
            <a:ext cx="2435641" cy="260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Mes_documents_locaux\VLSI14\layToggle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1391" y="3814501"/>
            <a:ext cx="4771170" cy="260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Mes_documents_locaux\VLSI14\layXOR.pn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0178" y="3808648"/>
            <a:ext cx="2411138" cy="261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70936" y="730281"/>
            <a:ext cx="943155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Basic building blocks to easily implement transition signaling circuits contains: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(Muller) C-gate</a:t>
            </a:r>
            <a:r>
              <a:rPr lang="en-US" sz="1400" dirty="0" smtClean="0">
                <a:latin typeface="+mn-lt"/>
              </a:rPr>
              <a:t>: AND function for transition events</a:t>
            </a:r>
          </a:p>
          <a:p>
            <a:pPr marL="628650" lvl="1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it enables events to propagate only when there has been an event on both outputs</a:t>
            </a:r>
            <a:endParaRPr lang="en-US" sz="1400" dirty="0">
              <a:latin typeface="+mn-lt"/>
            </a:endParaRP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600CC"/>
                </a:solidFill>
                <a:latin typeface="+mn-lt"/>
              </a:rPr>
              <a:t>XOR gate</a:t>
            </a:r>
            <a:r>
              <a:rPr lang="en-US" sz="1400" dirty="0" smtClean="0">
                <a:latin typeface="+mn-lt"/>
              </a:rPr>
              <a:t>: OR function for transition events</a:t>
            </a:r>
          </a:p>
          <a:p>
            <a:pPr marL="628650" lvl="1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it merges two event streams into one: care must be paid in not having two simultaneous events on both inputs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B050"/>
                </a:solidFill>
                <a:latin typeface="+mn-lt"/>
              </a:rPr>
              <a:t>Toggle gate</a:t>
            </a:r>
            <a:r>
              <a:rPr lang="en-US" sz="1400" dirty="0" smtClean="0">
                <a:latin typeface="+mn-lt"/>
              </a:rPr>
              <a:t>: steers incoming events to one of two outputs</a:t>
            </a:r>
          </a:p>
          <a:p>
            <a:pPr marL="628650" lvl="1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used to split an incoming event stream</a:t>
            </a:r>
          </a:p>
          <a:p>
            <a:pPr marL="628650" lvl="1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219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Asynchronous event FIFO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83879" y="996000"/>
            <a:ext cx="291861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HODOPIC FIFO is a 4 level 40b event asynchronous (</a:t>
            </a:r>
            <a:r>
              <a:rPr lang="en-US" sz="1600" dirty="0" err="1" smtClean="0">
                <a:latin typeface="+mn-lt"/>
              </a:rPr>
              <a:t>clockless</a:t>
            </a:r>
            <a:r>
              <a:rPr lang="en-US" sz="1600" dirty="0" smtClean="0">
                <a:latin typeface="+mn-lt"/>
              </a:rPr>
              <a:t>) FIFO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based on transparent latches and blocking </a:t>
            </a:r>
            <a:r>
              <a:rPr lang="en-US" sz="1600" dirty="0" err="1" smtClean="0">
                <a:latin typeface="+mn-lt"/>
              </a:rPr>
              <a:t>Micropipeline</a:t>
            </a:r>
            <a:r>
              <a:rPr lang="en-US" sz="1600" dirty="0" smtClean="0">
                <a:latin typeface="+mn-lt"/>
              </a:rPr>
              <a:t> with fast forward control units</a:t>
            </a:r>
          </a:p>
        </p:txBody>
      </p:sp>
      <p:pic>
        <p:nvPicPr>
          <p:cNvPr id="17410" name="Picture 2" descr="D:\Mes_documents_locaux\VLSI14\FIFOctrl(1)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206" y="1003455"/>
            <a:ext cx="6495783" cy="365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Mes_documents_locaux\VLSI14\FIFOctrlLayOut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206" y="4658167"/>
            <a:ext cx="9483283" cy="182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0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Asynchronous event FIFO (2)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83879" y="996000"/>
            <a:ext cx="291861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HODOPIC FIFO is a 4 level 40b event asynchronous (</a:t>
            </a:r>
            <a:r>
              <a:rPr lang="en-US" sz="1600" dirty="0" err="1" smtClean="0">
                <a:latin typeface="+mn-lt"/>
              </a:rPr>
              <a:t>clockless</a:t>
            </a:r>
            <a:r>
              <a:rPr lang="en-US" sz="1600" dirty="0" smtClean="0">
                <a:latin typeface="+mn-lt"/>
              </a:rPr>
              <a:t>) FIFO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based on transparent latches and blocking </a:t>
            </a:r>
            <a:r>
              <a:rPr lang="en-US" sz="1600" dirty="0" err="1" smtClean="0">
                <a:latin typeface="+mn-lt"/>
              </a:rPr>
              <a:t>Micropipeline</a:t>
            </a:r>
            <a:r>
              <a:rPr lang="en-US" sz="1600" dirty="0" smtClean="0">
                <a:latin typeface="+mn-lt"/>
              </a:rPr>
              <a:t> with fast forward control units</a:t>
            </a:r>
          </a:p>
        </p:txBody>
      </p:sp>
      <p:pic>
        <p:nvPicPr>
          <p:cNvPr id="18434" name="Picture 2" descr="D:\Mes_documents_locaux\VLSI14\FIFO lqyou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702" y="3389986"/>
            <a:ext cx="9299276" cy="254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Mes_documents_locaux\VLSI14\FIFOctrl(1)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206" y="1003456"/>
            <a:ext cx="3361097" cy="189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/>
          <p:cNvCxnSpPr/>
          <p:nvPr/>
        </p:nvCxnSpPr>
        <p:spPr bwMode="auto">
          <a:xfrm>
            <a:off x="552087" y="5972285"/>
            <a:ext cx="9238891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0" name="ZoneTexte 9"/>
          <p:cNvSpPr txBox="1"/>
          <p:nvPr/>
        </p:nvSpPr>
        <p:spPr>
          <a:xfrm>
            <a:off x="4866525" y="5943577"/>
            <a:ext cx="4347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729</a:t>
            </a:r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 bwMode="auto">
          <a:xfrm>
            <a:off x="500352" y="3495796"/>
            <a:ext cx="0" cy="242190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6" name="ZoneTexte 15"/>
          <p:cNvSpPr txBox="1"/>
          <p:nvPr/>
        </p:nvSpPr>
        <p:spPr>
          <a:xfrm>
            <a:off x="56967" y="4445137"/>
            <a:ext cx="4347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195</a:t>
            </a:r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0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7581989" cy="48201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 architecture: </a:t>
            </a:r>
            <a:r>
              <a:rPr lang="en-US" sz="24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floorplan</a:t>
            </a:r>
            <a:endParaRPr lang="en-US" sz="24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050" name="Picture 2" descr="D:\Mes_documents_locaux\VLSI14\HODOPICsnap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83" y="868821"/>
            <a:ext cx="3902825" cy="54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3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7581989" cy="48201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 architecture: </a:t>
            </a:r>
            <a:r>
              <a:rPr lang="en-US" sz="24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floorplan</a:t>
            </a:r>
            <a:endParaRPr lang="en-US" sz="24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050" name="Picture 2" descr="D:\Mes_documents_locaux\VLSI14\HODOPICsnap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83" y="868821"/>
            <a:ext cx="3902825" cy="54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330739" y="1266092"/>
            <a:ext cx="2354996" cy="642425"/>
          </a:xfrm>
          <a:prstGeom prst="rect">
            <a:avLst/>
          </a:prstGeom>
          <a:solidFill>
            <a:srgbClr val="FFFF00">
              <a:alpha val="19000"/>
            </a:srgbClr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FFFF00">
                <a:alpha val="6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17282" y="1964789"/>
            <a:ext cx="3902825" cy="4310515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812345" y="868821"/>
            <a:ext cx="707763" cy="1116453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6561" y="880541"/>
            <a:ext cx="707763" cy="1116453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324324" y="868820"/>
            <a:ext cx="2488021" cy="397271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482" name="Picture 2" descr="U:\HODOPIC-datasheet\HODOPIC_overviewBias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51" y="3641084"/>
            <a:ext cx="9217129" cy="2627802"/>
          </a:xfrm>
          <a:prstGeom prst="rect">
            <a:avLst/>
          </a:prstGeom>
          <a:solidFill>
            <a:srgbClr val="FFFF00">
              <a:alpha val="27000"/>
            </a:srgbClr>
          </a:solidFill>
          <a:ln w="76200">
            <a:solidFill>
              <a:srgbClr val="FF0000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4881489" y="866761"/>
            <a:ext cx="47344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Reference </a:t>
            </a:r>
            <a:r>
              <a:rPr lang="fr-FR" sz="2000" dirty="0" err="1" smtClean="0">
                <a:solidFill>
                  <a:srgbClr val="FF0000"/>
                </a:solidFill>
                <a:latin typeface="+mn-lt"/>
              </a:rPr>
              <a:t>currents</a:t>
            </a:r>
            <a:endParaRPr lang="fr-FR" sz="2000" dirty="0">
              <a:solidFill>
                <a:srgbClr val="FF0000"/>
              </a:solidFill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4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mirrored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currents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generated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from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external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resistor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and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bandgap</a:t>
            </a:r>
            <a:endParaRPr lang="fr-FR" sz="1600" dirty="0" smtClean="0">
              <a:solidFill>
                <a:srgbClr val="002060"/>
              </a:solidFill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I</a:t>
            </a:r>
            <a:r>
              <a:rPr lang="fr-FR" sz="1600" cap="small" baseline="-25000" dirty="0" err="1" smtClean="0">
                <a:solidFill>
                  <a:srgbClr val="002060"/>
                </a:solidFill>
                <a:latin typeface="+mn-lt"/>
              </a:rPr>
              <a:t>ref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=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I</a:t>
            </a:r>
            <a:r>
              <a:rPr lang="fr-FR" sz="1600" cap="small" baseline="-25000" dirty="0" err="1" smtClean="0">
                <a:solidFill>
                  <a:srgbClr val="002060"/>
                </a:solidFill>
                <a:latin typeface="+mn-lt"/>
              </a:rPr>
              <a:t>baseline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+ 2 x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I</a:t>
            </a:r>
            <a:r>
              <a:rPr lang="fr-FR" sz="1600" cap="small" baseline="-25000" dirty="0" err="1" smtClean="0">
                <a:solidFill>
                  <a:srgbClr val="002060"/>
                </a:solidFill>
                <a:latin typeface="+mn-lt"/>
              </a:rPr>
              <a:t>dac</a:t>
            </a:r>
            <a:endParaRPr lang="fr-FR" sz="1600" cap="small" baseline="-25000" dirty="0" smtClean="0">
              <a:solidFill>
                <a:srgbClr val="002060"/>
              </a:solidFill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3b programmable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current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mirror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provides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baseline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adjustment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: [0uA : 350uA]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typical</a:t>
            </a:r>
            <a:endParaRPr lang="fr-FR" sz="1600" dirty="0" smtClean="0">
              <a:solidFill>
                <a:srgbClr val="002060"/>
              </a:solidFill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10b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current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DAC (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courtesy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of OMEGA group)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provides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fine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adjustment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: LSB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is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21,7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nA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typical</a:t>
            </a:r>
            <a:endParaRPr lang="en-US" sz="1600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024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7581989" cy="48201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 architecture: </a:t>
            </a:r>
            <a:r>
              <a:rPr lang="en-US" sz="24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floorplan</a:t>
            </a:r>
            <a:endParaRPr lang="en-US" sz="24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050" name="Picture 2" descr="D:\Mes_documents_locaux\VLSI14\HODOPICsnap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83" y="868821"/>
            <a:ext cx="3902825" cy="54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324324" y="2030901"/>
            <a:ext cx="1244371" cy="1236517"/>
          </a:xfrm>
          <a:prstGeom prst="rect">
            <a:avLst/>
          </a:prstGeom>
          <a:solidFill>
            <a:srgbClr val="FFFF00">
              <a:alpha val="19000"/>
            </a:srgbClr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FFFF00">
                <a:alpha val="6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17282" y="4653887"/>
            <a:ext cx="3902825" cy="1621417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812345" y="868821"/>
            <a:ext cx="707763" cy="378506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6561" y="880541"/>
            <a:ext cx="707763" cy="377334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324324" y="868821"/>
            <a:ext cx="2488021" cy="1096458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62005" y="730281"/>
            <a:ext cx="485397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Front-end block</a:t>
            </a:r>
            <a:endParaRPr lang="fr-FR" sz="2000" dirty="0">
              <a:solidFill>
                <a:srgbClr val="FF0000"/>
              </a:solidFill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8 front-end </a:t>
            </a: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channels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 in </a:t>
            </a: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each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 block</a:t>
            </a:r>
          </a:p>
          <a:p>
            <a:pPr algn="l">
              <a:spcAft>
                <a:spcPts val="600"/>
              </a:spcAft>
            </a:pP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4 </a:t>
            </a: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identical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 front-end blocks</a:t>
            </a:r>
          </a:p>
          <a:p>
            <a:pPr algn="l">
              <a:spcAft>
                <a:spcPts val="600"/>
              </a:spcAft>
            </a:pPr>
            <a:r>
              <a:rPr lang="fr-FR" sz="1800" dirty="0">
                <a:solidFill>
                  <a:srgbClr val="002060"/>
                </a:solidFill>
                <a:latin typeface="+mn-lt"/>
              </a:rPr>
              <a:t>a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 1:8 local </a:t>
            </a: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current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mirror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 copies </a:t>
            </a: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reference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currents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 for 8 </a:t>
            </a: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channels</a:t>
            </a:r>
            <a:endParaRPr lang="en-US" sz="1800" dirty="0" smtClean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1507" name="Picture 3" descr="U:\HODOPIC-datasheet\HODOPIC_overviewFrontEnd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893" y="2576259"/>
            <a:ext cx="4207192" cy="3995920"/>
          </a:xfrm>
          <a:prstGeom prst="rect">
            <a:avLst/>
          </a:prstGeom>
          <a:solidFill>
            <a:srgbClr val="FFFF00">
              <a:alpha val="43000"/>
            </a:srgbClr>
          </a:solidFill>
          <a:ln w="76200">
            <a:solidFill>
              <a:srgbClr val="FF0000"/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7188992" y="2604449"/>
            <a:ext cx="2717008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1600" dirty="0">
                <a:solidFill>
                  <a:srgbClr val="002060"/>
                </a:solidFill>
                <a:latin typeface="+mn-lt"/>
              </a:rPr>
              <a:t>o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n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each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block:</a:t>
            </a:r>
          </a:p>
          <a:p>
            <a:pPr algn="l">
              <a:spcAft>
                <a:spcPts val="600"/>
              </a:spcAft>
            </a:pP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one Signal Over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Threshold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digital output</a:t>
            </a:r>
          </a:p>
          <a:p>
            <a:pPr algn="l">
              <a:spcAft>
                <a:spcPts val="600"/>
              </a:spcAft>
            </a:pP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8b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latched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comparators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output memory</a:t>
            </a:r>
          </a:p>
          <a:p>
            <a:pPr algn="l">
              <a:spcAft>
                <a:spcPts val="600"/>
              </a:spcAft>
            </a:pP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8x 8b slow control </a:t>
            </a:r>
            <a:r>
              <a:rPr lang="fr-FR" sz="1600" dirty="0" err="1" smtClean="0">
                <a:solidFill>
                  <a:srgbClr val="002060"/>
                </a:solidFill>
                <a:latin typeface="+mn-lt"/>
              </a:rPr>
              <a:t>registers</a:t>
            </a:r>
            <a:r>
              <a:rPr lang="fr-FR" sz="1600" dirty="0" smtClean="0">
                <a:solidFill>
                  <a:srgbClr val="002060"/>
                </a:solidFill>
                <a:latin typeface="+mn-lt"/>
              </a:rPr>
              <a:t> </a:t>
            </a:r>
            <a:endParaRPr lang="en-US" sz="1600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34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HODOPIC: </a:t>
            </a:r>
            <a:r>
              <a:rPr lang="en-US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hodoscope</a:t>
            </a:r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 front-end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47" y="874464"/>
            <a:ext cx="3932767" cy="524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Mes_documents_locaux\VLSI14\ChipOnBoard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0488" y="792814"/>
            <a:ext cx="3945447" cy="282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62833" y="3770002"/>
            <a:ext cx="5243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latin typeface="+mn-lt"/>
              </a:rPr>
              <a:t>Context: ion-beam therapy (ANR GAMHADRON)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p</a:t>
            </a:r>
            <a:r>
              <a:rPr lang="en-US" sz="1400" dirty="0" smtClean="0">
                <a:latin typeface="+mn-lt"/>
              </a:rPr>
              <a:t>rototype of a Compton camera (see </a:t>
            </a:r>
            <a:r>
              <a:rPr lang="en-US" sz="1400" dirty="0" err="1" smtClean="0">
                <a:latin typeface="+mn-lt"/>
              </a:rPr>
              <a:t>Y.Zoccarato</a:t>
            </a:r>
            <a:r>
              <a:rPr lang="en-US" sz="1400" dirty="0" smtClean="0">
                <a:latin typeface="+mn-lt"/>
              </a:rPr>
              <a:t> presentation)</a:t>
            </a:r>
          </a:p>
          <a:p>
            <a:pPr algn="l"/>
            <a:endParaRPr lang="en-US" sz="1400" dirty="0" smtClean="0">
              <a:latin typeface="+mn-lt"/>
            </a:endParaRPr>
          </a:p>
          <a:p>
            <a:pPr algn="l"/>
            <a:r>
              <a:rPr lang="en-US" sz="1400" dirty="0" smtClean="0">
                <a:latin typeface="+mn-lt"/>
              </a:rPr>
              <a:t>Readout of a beam </a:t>
            </a:r>
            <a:r>
              <a:rPr lang="en-US" sz="1400" dirty="0" err="1" smtClean="0">
                <a:latin typeface="+mn-lt"/>
              </a:rPr>
              <a:t>hodoscope</a:t>
            </a:r>
            <a:r>
              <a:rPr lang="en-US" sz="1400" dirty="0" smtClean="0">
                <a:latin typeface="+mn-lt"/>
              </a:rPr>
              <a:t> with time tagging feature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X,Y position + time on incident ions</a:t>
            </a:r>
          </a:p>
          <a:p>
            <a:pPr marL="171450" lvl="1" indent="-171450" algn="l">
              <a:buFont typeface="Arial" panose="020B0604020202020204" pitchFamily="34" charset="0"/>
              <a:buChar char="•"/>
            </a:pPr>
            <a:r>
              <a:rPr lang="it-IT" sz="1400" dirty="0">
                <a:latin typeface="+mn-lt"/>
              </a:rPr>
              <a:t>particle fluencies up to </a:t>
            </a:r>
            <a:r>
              <a:rPr lang="it-IT" sz="1400" dirty="0" smtClean="0">
                <a:latin typeface="+mn-lt"/>
              </a:rPr>
              <a:t>10</a:t>
            </a:r>
            <a:r>
              <a:rPr lang="it-IT" sz="1400" baseline="30000" dirty="0" smtClean="0">
                <a:latin typeface="+mn-lt"/>
              </a:rPr>
              <a:t>8</a:t>
            </a:r>
            <a:r>
              <a:rPr lang="it-IT" sz="1400" dirty="0" smtClean="0">
                <a:latin typeface="+mn-lt"/>
              </a:rPr>
              <a:t> </a:t>
            </a:r>
            <a:r>
              <a:rPr lang="it-IT" sz="1400" baseline="30000" dirty="0">
                <a:latin typeface="+mn-lt"/>
              </a:rPr>
              <a:t>12</a:t>
            </a:r>
            <a:r>
              <a:rPr lang="it-IT" sz="1400" dirty="0">
                <a:latin typeface="+mn-lt"/>
              </a:rPr>
              <a:t>C </a:t>
            </a:r>
            <a:r>
              <a:rPr lang="it-IT" sz="1400" dirty="0" smtClean="0">
                <a:latin typeface="+mn-lt"/>
              </a:rPr>
              <a:t>ions/s</a:t>
            </a:r>
            <a:endParaRPr lang="en-US" sz="1400" dirty="0" smtClean="0">
              <a:latin typeface="+mn-lt"/>
            </a:endParaRPr>
          </a:p>
          <a:p>
            <a:pPr algn="l"/>
            <a:endParaRPr lang="en-US" sz="1400" dirty="0" smtClean="0">
              <a:latin typeface="+mn-lt"/>
            </a:endParaRPr>
          </a:p>
          <a:p>
            <a:pPr algn="l"/>
            <a:r>
              <a:rPr lang="en-US" sz="1400" dirty="0" smtClean="0">
                <a:latin typeface="+mn-lt"/>
              </a:rPr>
              <a:t>Detector: optical fibers + multi-anode PMs</a:t>
            </a:r>
          </a:p>
          <a:p>
            <a:pPr algn="l"/>
            <a:r>
              <a:rPr lang="en-US" sz="1400" dirty="0" smtClean="0">
                <a:latin typeface="+mn-lt"/>
              </a:rPr>
              <a:t>32+32 channels/PM: fibers read from both ends</a:t>
            </a:r>
          </a:p>
          <a:p>
            <a:pPr algn="l"/>
            <a:r>
              <a:rPr lang="en-US" sz="1400" dirty="0" smtClean="0">
                <a:latin typeface="+mn-lt"/>
              </a:rPr>
              <a:t>Max expected trigger rate: 100 MHz</a:t>
            </a:r>
          </a:p>
          <a:p>
            <a:pPr algn="l"/>
            <a:r>
              <a:rPr lang="en-US" sz="1400" dirty="0" smtClean="0">
                <a:latin typeface="+mn-lt"/>
              </a:rPr>
              <a:t>Max counting rate/channel: 10 MHz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7581989" cy="48201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 architecture: </a:t>
            </a:r>
            <a:r>
              <a:rPr lang="en-US" sz="24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floorplan</a:t>
            </a:r>
            <a:endParaRPr lang="en-US" sz="24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050" name="Picture 2" descr="D:\Mes_documents_locaux\VLSI14\HODOPICsnap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83" y="868821"/>
            <a:ext cx="3902825" cy="54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324324" y="4774287"/>
            <a:ext cx="1244371" cy="880751"/>
          </a:xfrm>
          <a:prstGeom prst="rect">
            <a:avLst/>
          </a:prstGeom>
          <a:solidFill>
            <a:srgbClr val="FFFF00">
              <a:alpha val="19000"/>
            </a:srgbClr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FFFF00">
                <a:alpha val="6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17282" y="5655038"/>
            <a:ext cx="3902825" cy="62026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812345" y="868820"/>
            <a:ext cx="707763" cy="4786217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6561" y="880541"/>
            <a:ext cx="707763" cy="477449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324324" y="868821"/>
            <a:ext cx="2488021" cy="390546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568334" y="4774287"/>
            <a:ext cx="1244011" cy="880750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2530" name="Picture 2" descr="U:\HODOPIC-datasheet\HODOPIC_overviewTimeStamper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676" y="636919"/>
            <a:ext cx="7596106" cy="3931824"/>
          </a:xfrm>
          <a:prstGeom prst="rect">
            <a:avLst/>
          </a:prstGeom>
          <a:solidFill>
            <a:srgbClr val="FFFF00">
              <a:alpha val="41000"/>
            </a:srgbClr>
          </a:solidFill>
          <a:ln w="76200">
            <a:solidFill>
              <a:srgbClr val="FF0000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4652823" y="4242615"/>
            <a:ext cx="525317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Time </a:t>
            </a:r>
            <a:r>
              <a:rPr lang="fr-FR" sz="2000" dirty="0" err="1" smtClean="0">
                <a:solidFill>
                  <a:srgbClr val="FF0000"/>
                </a:solidFill>
                <a:latin typeface="+mn-lt"/>
              </a:rPr>
              <a:t>Stamper</a:t>
            </a:r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 block</a:t>
            </a:r>
            <a:endParaRPr lang="fr-FR" sz="2000" dirty="0">
              <a:solidFill>
                <a:srgbClr val="FF0000"/>
              </a:solidFill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>
                <a:solidFill>
                  <a:srgbClr val="002060"/>
                </a:solidFill>
                <a:latin typeface="+mn-lt"/>
              </a:rPr>
              <a:t>32 elements DLL @160MHz external </a:t>
            </a: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clock (as in SCATS chip)</a:t>
            </a:r>
            <a:endParaRPr lang="en-US" sz="1400" dirty="0">
              <a:solidFill>
                <a:srgbClr val="002060"/>
              </a:solidFill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2x 3b counter provides </a:t>
            </a:r>
            <a:r>
              <a:rPr lang="en-US" sz="1400" dirty="0">
                <a:solidFill>
                  <a:srgbClr val="002060"/>
                </a:solidFill>
                <a:latin typeface="+mn-lt"/>
              </a:rPr>
              <a:t>50ns time </a:t>
            </a: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dynamic (as in IMOTEPAD chip)</a:t>
            </a:r>
            <a:endParaRPr lang="en-US" sz="1400" dirty="0">
              <a:solidFill>
                <a:srgbClr val="002060"/>
              </a:solidFill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5b Gray </a:t>
            </a:r>
            <a:r>
              <a:rPr lang="en-US" sz="1400" dirty="0">
                <a:solidFill>
                  <a:srgbClr val="002060"/>
                </a:solidFill>
                <a:latin typeface="+mn-lt"/>
              </a:rPr>
              <a:t>decoding of the 32b </a:t>
            </a: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Voltage Controlled Delay Line</a:t>
            </a:r>
            <a:endParaRPr lang="en-US" sz="1400" dirty="0">
              <a:solidFill>
                <a:srgbClr val="002060"/>
              </a:solidFill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>
                <a:solidFill>
                  <a:srgbClr val="002060"/>
                </a:solidFill>
                <a:latin typeface="+mn-lt"/>
              </a:rPr>
              <a:t>DLL architecture </a:t>
            </a: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described in </a:t>
            </a:r>
            <a:r>
              <a:rPr lang="en-US" sz="1400" dirty="0" err="1">
                <a:solidFill>
                  <a:srgbClr val="002060"/>
                </a:solidFill>
                <a:latin typeface="+mn-lt"/>
              </a:rPr>
              <a:t>S.Deng</a:t>
            </a:r>
            <a:r>
              <a:rPr lang="en-US" sz="1400" dirty="0">
                <a:solidFill>
                  <a:srgbClr val="002060"/>
                </a:solidFill>
                <a:latin typeface="+mn-lt"/>
              </a:rPr>
              <a:t> PhD thesis</a:t>
            </a:r>
          </a:p>
        </p:txBody>
      </p:sp>
    </p:spTree>
    <p:extLst>
      <p:ext uri="{BB962C8B-B14F-4D97-AF65-F5344CB8AC3E}">
        <p14:creationId xmlns:p14="http://schemas.microsoft.com/office/powerpoint/2010/main" val="26075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7581989" cy="48201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 architecture: </a:t>
            </a:r>
            <a:r>
              <a:rPr lang="en-US" sz="24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floorplan</a:t>
            </a:r>
            <a:endParaRPr lang="en-US" sz="24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050" name="Picture 2" descr="D:\Mes_documents_locaux\VLSI14\HODOPICsnap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83" y="868821"/>
            <a:ext cx="3902825" cy="54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617282" y="5655038"/>
            <a:ext cx="3902825" cy="62026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812345" y="868820"/>
            <a:ext cx="707763" cy="4786217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6561" y="880541"/>
            <a:ext cx="707763" cy="477449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324325" y="868820"/>
            <a:ext cx="1077682" cy="4276385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52823" y="4774887"/>
            <a:ext cx="485397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000" dirty="0" err="1" smtClean="0">
                <a:solidFill>
                  <a:srgbClr val="FF0000"/>
                </a:solidFill>
                <a:latin typeface="+mn-lt"/>
              </a:rPr>
              <a:t>Three</a:t>
            </a:r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-state bus</a:t>
            </a:r>
            <a:endParaRPr lang="fr-FR" sz="2000" dirty="0">
              <a:solidFill>
                <a:srgbClr val="FF0000"/>
              </a:solidFill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fr-FR" sz="1400" dirty="0" smtClean="0">
                <a:solidFill>
                  <a:srgbClr val="002060"/>
                </a:solidFill>
                <a:latin typeface="+mn-lt"/>
              </a:rPr>
              <a:t>Time </a:t>
            </a:r>
            <a:r>
              <a:rPr lang="fr-FR" sz="1400" dirty="0" err="1" smtClean="0">
                <a:solidFill>
                  <a:srgbClr val="002060"/>
                </a:solidFill>
                <a:latin typeface="+mn-lt"/>
              </a:rPr>
              <a:t>Stamper</a:t>
            </a:r>
            <a:r>
              <a:rPr lang="fr-FR" sz="1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400" dirty="0" smtClean="0">
                <a:solidFill>
                  <a:srgbClr val="002060"/>
                </a:solidFill>
                <a:latin typeface="+mn-lt"/>
              </a:rPr>
              <a:t>test </a:t>
            </a:r>
            <a:r>
              <a:rPr lang="fr-FR" sz="1400" dirty="0" err="1" smtClean="0">
                <a:solidFill>
                  <a:srgbClr val="002060"/>
                </a:solidFill>
                <a:latin typeface="+mn-lt"/>
              </a:rPr>
              <a:t>feature</a:t>
            </a:r>
            <a:r>
              <a:rPr lang="fr-FR" sz="1400" dirty="0" smtClean="0">
                <a:solidFill>
                  <a:srgbClr val="002060"/>
                </a:solidFill>
                <a:latin typeface="+mn-lt"/>
              </a:rPr>
              <a:t>:</a:t>
            </a:r>
          </a:p>
          <a:p>
            <a:pPr algn="l">
              <a:spcAft>
                <a:spcPts val="600"/>
              </a:spcAft>
            </a:pPr>
            <a:r>
              <a:rPr lang="fr-FR" sz="1400" dirty="0" smtClean="0">
                <a:solidFill>
                  <a:srgbClr val="002060"/>
                </a:solidFill>
                <a:latin typeface="+mn-lt"/>
              </a:rPr>
              <a:t>content of the 32b VCDL </a:t>
            </a:r>
            <a:r>
              <a:rPr lang="fr-FR" sz="1400" dirty="0" err="1" smtClean="0">
                <a:solidFill>
                  <a:srgbClr val="002060"/>
                </a:solidFill>
                <a:latin typeface="+mn-lt"/>
              </a:rPr>
              <a:t>register</a:t>
            </a:r>
            <a:r>
              <a:rPr lang="fr-FR" sz="1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  <a:latin typeface="+mn-lt"/>
              </a:rPr>
              <a:t>can</a:t>
            </a:r>
            <a:r>
              <a:rPr lang="fr-FR" sz="1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  <a:latin typeface="+mn-lt"/>
              </a:rPr>
              <a:t>be</a:t>
            </a:r>
            <a:r>
              <a:rPr lang="fr-FR" sz="1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  <a:latin typeface="+mn-lt"/>
              </a:rPr>
              <a:t>directly</a:t>
            </a:r>
            <a:r>
              <a:rPr lang="fr-FR" sz="1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  <a:latin typeface="+mn-lt"/>
              </a:rPr>
              <a:t>written</a:t>
            </a:r>
            <a:r>
              <a:rPr lang="fr-FR" sz="1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  <a:latin typeface="+mn-lt"/>
              </a:rPr>
              <a:t>into</a:t>
            </a:r>
            <a:r>
              <a:rPr lang="fr-FR" sz="1400" dirty="0" smtClean="0">
                <a:solidFill>
                  <a:srgbClr val="002060"/>
                </a:solidFill>
                <a:latin typeface="+mn-lt"/>
              </a:rPr>
              <a:t> the FIFO</a:t>
            </a:r>
            <a:endParaRPr lang="en-US" sz="1400" dirty="0" smtClean="0">
              <a:solidFill>
                <a:srgbClr val="002060"/>
              </a:solidFill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40b bus three state bus shared between front-end memory and VCDL memory </a:t>
            </a:r>
            <a:endParaRPr lang="en-US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15904" y="4806435"/>
            <a:ext cx="1096441" cy="880750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734664" y="900969"/>
            <a:ext cx="1077682" cy="390546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402007" y="900969"/>
            <a:ext cx="332657" cy="1132547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324325" y="5372844"/>
            <a:ext cx="1096441" cy="282193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" name="Connecteur droit 3"/>
          <p:cNvCxnSpPr/>
          <p:nvPr/>
        </p:nvCxnSpPr>
        <p:spPr bwMode="auto">
          <a:xfrm>
            <a:off x="1324325" y="5145205"/>
            <a:ext cx="0" cy="227639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necteur droit 7"/>
          <p:cNvCxnSpPr/>
          <p:nvPr/>
        </p:nvCxnSpPr>
        <p:spPr bwMode="auto">
          <a:xfrm>
            <a:off x="1324324" y="5145205"/>
            <a:ext cx="1096442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cteur droit 19"/>
          <p:cNvCxnSpPr/>
          <p:nvPr/>
        </p:nvCxnSpPr>
        <p:spPr bwMode="auto">
          <a:xfrm flipV="1">
            <a:off x="2420766" y="2033516"/>
            <a:ext cx="0" cy="3111689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cteur droit 21"/>
          <p:cNvCxnSpPr/>
          <p:nvPr/>
        </p:nvCxnSpPr>
        <p:spPr bwMode="auto">
          <a:xfrm>
            <a:off x="2420766" y="2033516"/>
            <a:ext cx="295138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>
            <a:off x="2715904" y="2033516"/>
            <a:ext cx="0" cy="3339328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cteur droit 26"/>
          <p:cNvCxnSpPr/>
          <p:nvPr/>
        </p:nvCxnSpPr>
        <p:spPr bwMode="auto">
          <a:xfrm flipH="1">
            <a:off x="1324324" y="5372844"/>
            <a:ext cx="139158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" name="Picture 2" descr="U:\HODOPIC-datasheet\HODOPIC_overviewTimeStamper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1009" y="896231"/>
            <a:ext cx="6811393" cy="3525648"/>
          </a:xfrm>
          <a:prstGeom prst="rect">
            <a:avLst/>
          </a:prstGeom>
          <a:solidFill>
            <a:srgbClr val="FFFF00">
              <a:alpha val="41000"/>
            </a:srgbClr>
          </a:solidFill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350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7581989" cy="48201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 architecture: </a:t>
            </a:r>
            <a:r>
              <a:rPr lang="en-US" sz="24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floorplan</a:t>
            </a:r>
            <a:endParaRPr lang="en-US" sz="24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050" name="Picture 2" descr="D:\Mes_documents_locaux\VLSI14\HODOPICsnap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83" y="868821"/>
            <a:ext cx="3902825" cy="54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617282" y="5655038"/>
            <a:ext cx="3902825" cy="62026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52827" y="868820"/>
            <a:ext cx="967282" cy="4786217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6561" y="880541"/>
            <a:ext cx="707763" cy="477449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324325" y="868820"/>
            <a:ext cx="1077682" cy="4017505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52823" y="4774887"/>
            <a:ext cx="4853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000" dirty="0" err="1" smtClean="0">
                <a:solidFill>
                  <a:srgbClr val="FF0000"/>
                </a:solidFill>
                <a:latin typeface="+mn-lt"/>
              </a:rPr>
              <a:t>Async</a:t>
            </a:r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 FIFO</a:t>
            </a:r>
            <a:endParaRPr lang="fr-FR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638426" y="5246809"/>
            <a:ext cx="914399" cy="440375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402008" y="900969"/>
            <a:ext cx="1150818" cy="398535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402007" y="900969"/>
            <a:ext cx="332657" cy="1132547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324325" y="4886325"/>
            <a:ext cx="1314100" cy="768713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568695" y="4830306"/>
            <a:ext cx="984132" cy="440376"/>
          </a:xfrm>
          <a:prstGeom prst="rect">
            <a:avLst/>
          </a:prstGeom>
          <a:solidFill>
            <a:srgbClr val="FFFF00">
              <a:alpha val="19000"/>
            </a:srgbClr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FFFF00">
                <a:alpha val="6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3554" name="Picture 2" descr="U:\HODOPIC-datasheet\HODOPIC_overviewFIFO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4325" y="2826066"/>
            <a:ext cx="7772688" cy="1491991"/>
          </a:xfrm>
          <a:prstGeom prst="rect">
            <a:avLst/>
          </a:prstGeom>
          <a:solidFill>
            <a:srgbClr val="FFFF00">
              <a:alpha val="52000"/>
            </a:srgbClr>
          </a:solidFill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5624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7581989" cy="48201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 architecture: </a:t>
            </a:r>
            <a:r>
              <a:rPr lang="en-US" sz="24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floorplan</a:t>
            </a:r>
            <a:endParaRPr lang="en-US" sz="24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050" name="Picture 2" descr="D:\Mes_documents_locaux\VLSI14\HODOPICsnap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83" y="868821"/>
            <a:ext cx="3902825" cy="54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617282" y="5655038"/>
            <a:ext cx="3902825" cy="62026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52827" y="868820"/>
            <a:ext cx="967282" cy="4786217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6561" y="880541"/>
            <a:ext cx="707763" cy="477449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324325" y="868820"/>
            <a:ext cx="1077682" cy="4017505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52824" y="4188023"/>
            <a:ext cx="5105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I</a:t>
            </a:r>
            <a:r>
              <a:rPr lang="fr-FR" sz="2000" baseline="30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fr-FR" sz="2000" dirty="0" smtClean="0">
                <a:solidFill>
                  <a:srgbClr val="FF0000"/>
                </a:solidFill>
                <a:latin typeface="+mn-lt"/>
              </a:rPr>
              <a:t>C slave interface</a:t>
            </a:r>
          </a:p>
          <a:p>
            <a:pPr algn="l">
              <a:spcAft>
                <a:spcPts val="600"/>
              </a:spcAft>
            </a:pP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3x32 (front-end) + 2 (</a:t>
            </a: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reference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current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) </a:t>
            </a: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controls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l">
              <a:spcAft>
                <a:spcPts val="600"/>
              </a:spcAft>
            </a:pP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organised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 in 27 8b I</a:t>
            </a:r>
            <a:r>
              <a:rPr lang="fr-FR" sz="1800" baseline="30000" dirty="0" smtClean="0">
                <a:solidFill>
                  <a:srgbClr val="002060"/>
                </a:solidFill>
                <a:latin typeface="+mn-lt"/>
              </a:rPr>
              <a:t>2</a:t>
            </a:r>
            <a:r>
              <a:rPr lang="fr-FR" sz="1800" dirty="0" smtClean="0">
                <a:solidFill>
                  <a:srgbClr val="002060"/>
                </a:solidFill>
                <a:latin typeface="+mn-lt"/>
              </a:rPr>
              <a:t>C </a:t>
            </a:r>
            <a:r>
              <a:rPr lang="fr-FR" sz="1800" dirty="0" err="1" smtClean="0">
                <a:solidFill>
                  <a:srgbClr val="002060"/>
                </a:solidFill>
                <a:latin typeface="+mn-lt"/>
              </a:rPr>
              <a:t>registers</a:t>
            </a:r>
            <a:endParaRPr lang="fr-FR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638425" y="4886326"/>
            <a:ext cx="914399" cy="257894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402008" y="900969"/>
            <a:ext cx="1150818" cy="3985356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402007" y="900969"/>
            <a:ext cx="332657" cy="1132547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324325" y="4886325"/>
            <a:ext cx="1314100" cy="768713"/>
          </a:xfrm>
          <a:prstGeom prst="rect">
            <a:avLst/>
          </a:prstGeom>
          <a:solidFill>
            <a:schemeClr val="bg2">
              <a:lumMod val="20000"/>
              <a:lumOff val="80000"/>
              <a:alpha val="6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624638" y="5144219"/>
            <a:ext cx="984132" cy="503289"/>
          </a:xfrm>
          <a:prstGeom prst="rect">
            <a:avLst/>
          </a:prstGeom>
          <a:solidFill>
            <a:srgbClr val="FFFF00">
              <a:alpha val="19000"/>
            </a:srgbClr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FFFF00">
                <a:alpha val="6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560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Functionality tests on HODOPIC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59103" y="866761"/>
            <a:ext cx="4326343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daughter board + DE2-115 </a:t>
            </a:r>
            <a:r>
              <a:rPr lang="en-US" sz="1600" dirty="0" err="1" smtClean="0">
                <a:latin typeface="+mn-lt"/>
              </a:rPr>
              <a:t>Terasic</a:t>
            </a:r>
            <a:r>
              <a:rPr lang="en-US" sz="1600" dirty="0" smtClean="0">
                <a:latin typeface="+mn-lt"/>
              </a:rPr>
              <a:t> board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NIOS processor on a Cyclone IV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embedded C code for DAQ</a:t>
            </a:r>
          </a:p>
          <a:p>
            <a:pPr algn="l">
              <a:spcAft>
                <a:spcPts val="600"/>
              </a:spcAft>
            </a:pPr>
            <a:r>
              <a:rPr lang="en-US" sz="1600" dirty="0" err="1" smtClean="0">
                <a:latin typeface="+mn-lt"/>
              </a:rPr>
              <a:t>Labview</a:t>
            </a:r>
            <a:r>
              <a:rPr lang="en-US" sz="1600" dirty="0" smtClean="0">
                <a:latin typeface="+mn-lt"/>
              </a:rPr>
              <a:t> data analysis on a host PC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solidFill>
                  <a:srgbClr val="002060"/>
                </a:solidFill>
                <a:cs typeface="Arial" charset="0"/>
              </a:rPr>
              <a:t>I</a:t>
            </a:r>
            <a:r>
              <a:rPr lang="en-US" sz="1600" baseline="30000" dirty="0" smtClean="0">
                <a:solidFill>
                  <a:srgbClr val="002060"/>
                </a:solidFill>
                <a:cs typeface="Arial" charset="0"/>
              </a:rPr>
              <a:t>2</a:t>
            </a:r>
            <a:r>
              <a:rPr lang="en-US" sz="1600" dirty="0" smtClean="0">
                <a:solidFill>
                  <a:srgbClr val="002060"/>
                </a:solidFill>
                <a:cs typeface="Arial" charset="0"/>
              </a:rPr>
              <a:t>C interface with </a:t>
            </a:r>
            <a:r>
              <a:rPr lang="en-US" sz="1600" dirty="0" err="1" smtClean="0">
                <a:solidFill>
                  <a:srgbClr val="002060"/>
                </a:solidFill>
                <a:cs typeface="Arial" charset="0"/>
              </a:rPr>
              <a:t>Labview</a:t>
            </a:r>
            <a:r>
              <a:rPr lang="en-US" sz="1600" dirty="0" smtClean="0">
                <a:solidFill>
                  <a:srgbClr val="002060"/>
                </a:solidFill>
                <a:cs typeface="Arial" charset="0"/>
              </a:rPr>
              <a:t> GUI</a:t>
            </a:r>
            <a:endParaRPr lang="en-US" sz="1600" dirty="0" smtClean="0"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32/32 input channels available for test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analogue output channel available for test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automatic measurements not (yet) available: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this TB was built to validate the design functionality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still usable for a complete characterization with:</a:t>
            </a:r>
          </a:p>
          <a:p>
            <a:pPr marL="628650" lvl="1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new firmware (readout limited at 40 MHz)</a:t>
            </a:r>
          </a:p>
          <a:p>
            <a:pPr marL="628650" lvl="1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development of a new </a:t>
            </a:r>
            <a:r>
              <a:rPr lang="en-US" sz="1600" dirty="0" err="1" smtClean="0">
                <a:latin typeface="+mn-lt"/>
              </a:rPr>
              <a:t>Labview</a:t>
            </a:r>
            <a:r>
              <a:rPr lang="en-US" sz="1600" dirty="0" smtClean="0">
                <a:latin typeface="+mn-lt"/>
              </a:rPr>
              <a:t> interface</a:t>
            </a:r>
          </a:p>
        </p:txBody>
      </p:sp>
      <p:pic>
        <p:nvPicPr>
          <p:cNvPr id="11270" name="Picture 6" descr="D:\Mes_documents_locaux\VLSI14\mezzanin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42" y="1403893"/>
            <a:ext cx="5262817" cy="394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5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Slow control: I</a:t>
            </a:r>
            <a:r>
              <a:rPr lang="en-US" sz="3200" baseline="300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2</a:t>
            </a:r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C interface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12290" name="Picture 2" descr="D:\Mes_documents_locaux\VLSI14\TB_cart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094" y="1078301"/>
            <a:ext cx="5614690" cy="364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055744" y="866761"/>
            <a:ext cx="3746746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800" dirty="0" smtClean="0">
                <a:latin typeface="+mn-lt"/>
              </a:rPr>
              <a:t>27 8b registers set by slow control through a </a:t>
            </a:r>
            <a:r>
              <a:rPr lang="en-US" sz="1800" dirty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I</a:t>
            </a:r>
            <a:r>
              <a:rPr lang="en-US" sz="1800" baseline="30000" dirty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2</a:t>
            </a:r>
            <a:r>
              <a:rPr lang="en-US" sz="1800" dirty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C</a:t>
            </a:r>
            <a:r>
              <a:rPr lang="en-US" sz="1800" dirty="0" smtClean="0">
                <a:latin typeface="+mn-lt"/>
              </a:rPr>
              <a:t> interface</a:t>
            </a:r>
          </a:p>
          <a:p>
            <a:pPr algn="l">
              <a:spcAft>
                <a:spcPts val="600"/>
              </a:spcAft>
            </a:pPr>
            <a:r>
              <a:rPr lang="en-US" sz="1800" dirty="0" smtClean="0">
                <a:latin typeface="+mn-lt"/>
              </a:rPr>
              <a:t>every single channel: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4 gain bits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channel mask bit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analogue output switch</a:t>
            </a:r>
          </a:p>
          <a:p>
            <a:pPr algn="l">
              <a:spcAft>
                <a:spcPts val="600"/>
              </a:spcAft>
            </a:pPr>
            <a:r>
              <a:rPr lang="en-US" sz="1800" dirty="0" smtClean="0">
                <a:latin typeface="+mn-lt"/>
              </a:rPr>
              <a:t>reference current (all channels):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10b fine adjustment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3b baseline (coarse) adjustment</a:t>
            </a:r>
          </a:p>
        </p:txBody>
      </p:sp>
    </p:spTree>
    <p:extLst>
      <p:ext uri="{BB962C8B-B14F-4D97-AF65-F5344CB8AC3E}">
        <p14:creationId xmlns:p14="http://schemas.microsoft.com/office/powerpoint/2010/main" val="36375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7" y="123287"/>
            <a:ext cx="8361458" cy="48201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Analogue channel: input buffer + CSA linearity </a:t>
            </a:r>
            <a:r>
              <a:rPr lang="en-US" sz="2400" dirty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(preliminary)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26" y="919554"/>
            <a:ext cx="5310307" cy="374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650302" y="1927759"/>
            <a:ext cx="425569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Test conditions: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input charge injected through a 10 ns voltage ramp on a 3 pF capacitor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Input </a:t>
            </a:r>
            <a:r>
              <a:rPr lang="en-US" sz="1600" dirty="0" err="1" smtClean="0">
                <a:latin typeface="+mn-lt"/>
              </a:rPr>
              <a:t>DeltaV</a:t>
            </a:r>
            <a:r>
              <a:rPr lang="en-US" sz="1600" dirty="0" smtClean="0">
                <a:latin typeface="+mn-lt"/>
              </a:rPr>
              <a:t> = [0,33 0,4 0,8 1,07 1,13 1,47 1,67 1,7 2 2,5 3]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50 samples/measure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CH1 set at unitary gain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CH1 analogue output selected through its slow-control register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823044" y="4787661"/>
            <a:ext cx="7251281" cy="1695901"/>
            <a:chOff x="1452772" y="3091983"/>
            <a:chExt cx="7620000" cy="1922989"/>
          </a:xfrm>
        </p:grpSpPr>
        <p:pic>
          <p:nvPicPr>
            <p:cNvPr id="13315" name="Picture 3" descr="D:\Mes_documents_locaux\VLSI14\ligne-complete1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138"/>
            <a:stretch/>
          </p:blipFill>
          <p:spPr bwMode="auto">
            <a:xfrm>
              <a:off x="1452772" y="3091983"/>
              <a:ext cx="7620000" cy="1109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D:\Mes_documents_locaux\VLSI14\ligne-complete1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2518"/>
            <a:stretch/>
          </p:blipFill>
          <p:spPr bwMode="auto">
            <a:xfrm>
              <a:off x="1452772" y="4140678"/>
              <a:ext cx="7620000" cy="874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404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7" y="123287"/>
            <a:ext cx="8361457" cy="482019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Trigger efficiency</a:t>
            </a:r>
            <a:r>
              <a:rPr lang="en-US" sz="3200" dirty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: S-curves (preliminary)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65" y="858280"/>
            <a:ext cx="3955428" cy="2828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663" y="3759081"/>
            <a:ext cx="4194411" cy="2204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156665" y="1149836"/>
            <a:ext cx="436496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Test conditions: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input charge injected through a 10 ns voltage ramp on a 3 pF capacitor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Input </a:t>
            </a:r>
            <a:r>
              <a:rPr lang="en-US" sz="1600" dirty="0" err="1" smtClean="0">
                <a:latin typeface="+mn-lt"/>
              </a:rPr>
              <a:t>DeltaV</a:t>
            </a:r>
            <a:r>
              <a:rPr lang="en-US" sz="1600" dirty="0" smtClean="0">
                <a:latin typeface="+mn-lt"/>
              </a:rPr>
              <a:t> = [0,33 0,4 0,8 1,07 1,13 1,47 1,67 1,7]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input test pulse at fixed rate (22 MHz)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current threshold is scanned while measuring detection rate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Pedestal is at 61,06 </a:t>
            </a:r>
            <a:r>
              <a:rPr lang="en-US" sz="1600" dirty="0" err="1" smtClean="0">
                <a:latin typeface="+mn-lt"/>
              </a:rPr>
              <a:t>uA</a:t>
            </a:r>
            <a:r>
              <a:rPr lang="en-US" sz="1600" dirty="0" smtClean="0">
                <a:latin typeface="+mn-lt"/>
              </a:rPr>
              <a:t> (digital noise)</a:t>
            </a:r>
          </a:p>
          <a:p>
            <a:pPr algn="l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CH1 set at unitary gain</a:t>
            </a:r>
          </a:p>
        </p:txBody>
      </p:sp>
    </p:spTree>
    <p:extLst>
      <p:ext uri="{BB962C8B-B14F-4D97-AF65-F5344CB8AC3E}">
        <p14:creationId xmlns:p14="http://schemas.microsoft.com/office/powerpoint/2010/main" val="329743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Time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Stamper</a:t>
            </a:r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: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stability</a:t>
            </a:r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problems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8148" y="5409128"/>
            <a:ext cx="916151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1400" dirty="0" smtClean="0">
                <a:latin typeface="+mn-lt"/>
              </a:rPr>
              <a:t>DLL </a:t>
            </a:r>
            <a:r>
              <a:rPr lang="fr-FR" sz="1400" dirty="0" err="1" smtClean="0">
                <a:latin typeface="+mn-lt"/>
              </a:rPr>
              <a:t>clock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duty</a:t>
            </a:r>
            <a:r>
              <a:rPr lang="fr-FR" sz="1400" dirty="0" smtClean="0">
                <a:latin typeface="+mn-lt"/>
              </a:rPr>
              <a:t> cycle </a:t>
            </a:r>
            <a:r>
              <a:rPr lang="fr-FR" sz="1400" dirty="0" err="1" smtClean="0">
                <a:latin typeface="+mn-lt"/>
              </a:rPr>
              <a:t>deformation</a:t>
            </a:r>
            <a:r>
              <a:rPr lang="fr-FR" sz="1400" dirty="0" smtClean="0">
                <a:latin typeface="+mn-lt"/>
              </a:rPr>
              <a:t> (</a:t>
            </a:r>
            <a:r>
              <a:rPr lang="fr-FR" sz="1400" dirty="0" err="1" smtClean="0">
                <a:latin typeface="+mn-lt"/>
              </a:rPr>
              <a:t>period</a:t>
            </a:r>
            <a:r>
              <a:rPr lang="fr-FR" sz="1400" dirty="0" smtClean="0">
                <a:latin typeface="+mn-lt"/>
              </a:rPr>
              <a:t> to </a:t>
            </a:r>
            <a:r>
              <a:rPr lang="fr-FR" sz="1400" dirty="0" err="1" smtClean="0">
                <a:latin typeface="+mn-lt"/>
              </a:rPr>
              <a:t>period</a:t>
            </a:r>
            <a:r>
              <a:rPr lang="fr-FR" sz="1400" dirty="0" smtClean="0">
                <a:latin typeface="+mn-lt"/>
              </a:rPr>
              <a:t>)</a:t>
            </a:r>
            <a:endParaRPr lang="en-US" sz="1400" dirty="0" smtClean="0"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Simultaneous Switching Noise: delay line affected by readout digital noise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latin typeface="+mn-lt"/>
              </a:rPr>
              <a:t>c</a:t>
            </a:r>
            <a:r>
              <a:rPr lang="fr-FR" sz="1400" dirty="0" err="1" smtClean="0">
                <a:latin typeface="+mn-lt"/>
              </a:rPr>
              <a:t>ore</a:t>
            </a:r>
            <a:r>
              <a:rPr lang="fr-FR" sz="1400" dirty="0" smtClean="0">
                <a:latin typeface="+mn-lt"/>
              </a:rPr>
              <a:t> and </a:t>
            </a:r>
            <a:r>
              <a:rPr lang="fr-FR" sz="1400" dirty="0" err="1" smtClean="0">
                <a:latin typeface="+mn-lt"/>
              </a:rPr>
              <a:t>periphery</a:t>
            </a:r>
            <a:r>
              <a:rPr lang="fr-FR" sz="1400" dirty="0" smtClean="0">
                <a:latin typeface="+mn-lt"/>
              </a:rPr>
              <a:t> digital </a:t>
            </a:r>
            <a:r>
              <a:rPr lang="fr-FR" sz="1400" dirty="0" err="1" smtClean="0">
                <a:latin typeface="+mn-lt"/>
              </a:rPr>
              <a:t>supply</a:t>
            </a:r>
            <a:r>
              <a:rPr lang="fr-FR" sz="1400" dirty="0" smtClean="0">
                <a:latin typeface="+mn-lt"/>
              </a:rPr>
              <a:t> power rings are not </a:t>
            </a:r>
            <a:r>
              <a:rPr lang="fr-FR" sz="1400" dirty="0" err="1" smtClean="0">
                <a:latin typeface="+mn-lt"/>
              </a:rPr>
              <a:t>separated</a:t>
            </a:r>
            <a:endParaRPr lang="fr-FR" sz="1400" dirty="0" smtClean="0">
              <a:latin typeface="+mn-lt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 smtClean="0">
                <a:latin typeface="+mn-lt"/>
              </a:rPr>
              <a:t>lenght</a:t>
            </a:r>
            <a:r>
              <a:rPr lang="fr-FR" sz="1400" dirty="0" smtClean="0">
                <a:latin typeface="+mn-lt"/>
              </a:rPr>
              <a:t> of </a:t>
            </a:r>
            <a:r>
              <a:rPr lang="fr-FR" sz="1400" dirty="0" err="1" smtClean="0">
                <a:latin typeface="+mn-lt"/>
              </a:rPr>
              <a:t>bonding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wires</a:t>
            </a:r>
            <a:r>
              <a:rPr lang="fr-FR" sz="1400" dirty="0" smtClean="0">
                <a:latin typeface="+mn-lt"/>
              </a:rPr>
              <a:t>  </a:t>
            </a:r>
            <a:r>
              <a:rPr lang="fr-FR" sz="1400" b="0" dirty="0">
                <a:latin typeface="+mn-lt"/>
              </a:rPr>
              <a:t>	</a:t>
            </a:r>
            <a:endParaRPr lang="en-US" sz="1400" b="0" dirty="0" smtClean="0">
              <a:latin typeface="+mn-lt"/>
            </a:endParaRPr>
          </a:p>
        </p:txBody>
      </p:sp>
      <p:pic>
        <p:nvPicPr>
          <p:cNvPr id="24578" name="Picture 2" descr="D:\Mes_documents_locaux\VLSI14\ligne-complete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575" y="736965"/>
            <a:ext cx="6826396" cy="46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54841" y="1289782"/>
            <a:ext cx="1514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1400" dirty="0" smtClean="0">
                <a:solidFill>
                  <a:srgbClr val="FF0000"/>
                </a:solidFill>
                <a:latin typeface="+mn-lt"/>
              </a:rPr>
              <a:t>CH1: DLY1</a:t>
            </a:r>
          </a:p>
          <a:p>
            <a:pPr algn="l">
              <a:spcAft>
                <a:spcPts val="600"/>
              </a:spcAft>
            </a:pPr>
            <a:r>
              <a:rPr lang="fr-FR" sz="1400" dirty="0" smtClean="0">
                <a:solidFill>
                  <a:srgbClr val="D6026B"/>
                </a:solidFill>
                <a:latin typeface="+mn-lt"/>
              </a:rPr>
              <a:t>CH2: DLY32</a:t>
            </a:r>
          </a:p>
          <a:p>
            <a:pPr algn="l">
              <a:spcAft>
                <a:spcPts val="600"/>
              </a:spcAft>
            </a:pPr>
            <a:r>
              <a:rPr lang="fr-FR" sz="1400" dirty="0" smtClean="0">
                <a:solidFill>
                  <a:srgbClr val="0070C0"/>
                </a:solidFill>
                <a:latin typeface="+mn-lt"/>
              </a:rPr>
              <a:t>CH3: input voltage </a:t>
            </a:r>
            <a:r>
              <a:rPr lang="fr-FR" sz="1400" dirty="0" err="1" smtClean="0">
                <a:solidFill>
                  <a:srgbClr val="0070C0"/>
                </a:solidFill>
                <a:latin typeface="+mn-lt"/>
              </a:rPr>
              <a:t>step</a:t>
            </a:r>
            <a:endParaRPr lang="en-US" sz="1400" dirty="0" smtClean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87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Time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Stamper</a:t>
            </a:r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: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stability</a:t>
            </a:r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problems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4578" name="Picture 2" descr="D:\Mes_documents_locaux\VLSI14\ligne-complet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575" y="736965"/>
            <a:ext cx="6826396" cy="46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:\HODOPIC-datasheet\HODOPIC_overviewTimeStamper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911" y="793328"/>
            <a:ext cx="8843748" cy="4577616"/>
          </a:xfrm>
          <a:prstGeom prst="rect">
            <a:avLst/>
          </a:prstGeom>
          <a:solidFill>
            <a:srgbClr val="FFFF00">
              <a:alpha val="84000"/>
            </a:srgbClr>
          </a:solidFill>
          <a:ln w="76200">
            <a:solidFill>
              <a:srgbClr val="FF0000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228148" y="5409128"/>
            <a:ext cx="916151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1400" dirty="0" smtClean="0">
                <a:latin typeface="+mn-lt"/>
              </a:rPr>
              <a:t>DLL </a:t>
            </a:r>
            <a:r>
              <a:rPr lang="fr-FR" sz="1400" dirty="0" err="1" smtClean="0">
                <a:latin typeface="+mn-lt"/>
              </a:rPr>
              <a:t>clock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duty</a:t>
            </a:r>
            <a:r>
              <a:rPr lang="fr-FR" sz="1400" dirty="0" smtClean="0">
                <a:latin typeface="+mn-lt"/>
              </a:rPr>
              <a:t> cycle </a:t>
            </a:r>
            <a:r>
              <a:rPr lang="fr-FR" sz="1400" dirty="0" err="1" smtClean="0">
                <a:latin typeface="+mn-lt"/>
              </a:rPr>
              <a:t>deformation</a:t>
            </a:r>
            <a:r>
              <a:rPr lang="fr-FR" sz="1400" dirty="0" smtClean="0">
                <a:latin typeface="+mn-lt"/>
              </a:rPr>
              <a:t> (</a:t>
            </a:r>
            <a:r>
              <a:rPr lang="fr-FR" sz="1400" dirty="0" err="1" smtClean="0">
                <a:latin typeface="+mn-lt"/>
              </a:rPr>
              <a:t>period</a:t>
            </a:r>
            <a:r>
              <a:rPr lang="fr-FR" sz="1400" dirty="0" smtClean="0">
                <a:latin typeface="+mn-lt"/>
              </a:rPr>
              <a:t> to </a:t>
            </a:r>
            <a:r>
              <a:rPr lang="fr-FR" sz="1400" dirty="0" err="1" smtClean="0">
                <a:latin typeface="+mn-lt"/>
              </a:rPr>
              <a:t>period</a:t>
            </a:r>
            <a:r>
              <a:rPr lang="fr-FR" sz="1400" dirty="0" smtClean="0">
                <a:latin typeface="+mn-lt"/>
              </a:rPr>
              <a:t>)</a:t>
            </a:r>
            <a:endParaRPr lang="en-US" sz="1400" dirty="0" smtClean="0"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Simultaneous Switching Noise: delay line affected by readout digital noise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latin typeface="+mn-lt"/>
              </a:rPr>
              <a:t>c</a:t>
            </a:r>
            <a:r>
              <a:rPr lang="fr-FR" sz="1400" dirty="0" err="1" smtClean="0">
                <a:latin typeface="+mn-lt"/>
              </a:rPr>
              <a:t>ore</a:t>
            </a:r>
            <a:r>
              <a:rPr lang="fr-FR" sz="1400" dirty="0" smtClean="0">
                <a:latin typeface="+mn-lt"/>
              </a:rPr>
              <a:t> and </a:t>
            </a:r>
            <a:r>
              <a:rPr lang="fr-FR" sz="1400" dirty="0" err="1" smtClean="0">
                <a:latin typeface="+mn-lt"/>
              </a:rPr>
              <a:t>periphery</a:t>
            </a:r>
            <a:r>
              <a:rPr lang="fr-FR" sz="1400" dirty="0" smtClean="0">
                <a:latin typeface="+mn-lt"/>
              </a:rPr>
              <a:t> digital </a:t>
            </a:r>
            <a:r>
              <a:rPr lang="fr-FR" sz="1400" dirty="0" err="1" smtClean="0">
                <a:latin typeface="+mn-lt"/>
              </a:rPr>
              <a:t>supply</a:t>
            </a:r>
            <a:r>
              <a:rPr lang="fr-FR" sz="1400" dirty="0" smtClean="0">
                <a:latin typeface="+mn-lt"/>
              </a:rPr>
              <a:t> power rings are not </a:t>
            </a:r>
            <a:r>
              <a:rPr lang="fr-FR" sz="1400" dirty="0" err="1" smtClean="0">
                <a:latin typeface="+mn-lt"/>
              </a:rPr>
              <a:t>separated</a:t>
            </a:r>
            <a:endParaRPr lang="fr-FR" sz="1400" dirty="0" smtClean="0">
              <a:latin typeface="+mn-lt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 smtClean="0">
                <a:latin typeface="+mn-lt"/>
              </a:rPr>
              <a:t>lenght</a:t>
            </a:r>
            <a:r>
              <a:rPr lang="fr-FR" sz="1400" dirty="0" smtClean="0">
                <a:latin typeface="+mn-lt"/>
              </a:rPr>
              <a:t> of </a:t>
            </a:r>
            <a:r>
              <a:rPr lang="fr-FR" sz="1400" dirty="0" err="1" smtClean="0">
                <a:latin typeface="+mn-lt"/>
              </a:rPr>
              <a:t>bonding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wires</a:t>
            </a:r>
            <a:r>
              <a:rPr lang="fr-FR" sz="1400" dirty="0" smtClean="0">
                <a:latin typeface="+mn-lt"/>
              </a:rPr>
              <a:t>  ( &gt; 6mm )</a:t>
            </a:r>
            <a:r>
              <a:rPr lang="fr-FR" sz="1400" dirty="0">
                <a:latin typeface="+mn-lt"/>
              </a:rPr>
              <a:t>	</a:t>
            </a:r>
            <a:endParaRPr lang="en-US" sz="1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226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 V0: first silicon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050" name="Picture 2" descr="D:\Mes_documents_locaux\VLSI14\HODOPICsnap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152" y="868824"/>
            <a:ext cx="3902825" cy="54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819283" y="733256"/>
            <a:ext cx="498895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latin typeface="+mn-lt"/>
              </a:rPr>
              <a:t>HODOPIC V0: first silicon after 2 evaluation chips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timeline: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first evaluation chip (S. Deng PhD Thesis): June 2010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HODOPIC design submission: June 2013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tests: ongoing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first die integrating front-end and Time Stamper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32 readout channels: &lt;100 mA @ 3.3 V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asynchronous event-driven architecture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reference clock needed only for Time Stamper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typical signal (current): 10 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input dynamic range (charge): 2 </a:t>
            </a:r>
            <a:r>
              <a:rPr lang="en-US" sz="1400" dirty="0" err="1" smtClean="0">
                <a:latin typeface="+mn-lt"/>
              </a:rPr>
              <a:t>pC</a:t>
            </a:r>
            <a:r>
              <a:rPr lang="en-US" sz="1400" dirty="0" smtClean="0">
                <a:latin typeface="+mn-lt"/>
              </a:rPr>
              <a:t> – 10 </a:t>
            </a:r>
            <a:r>
              <a:rPr lang="en-US" sz="1400" dirty="0" err="1" smtClean="0">
                <a:latin typeface="+mn-lt"/>
              </a:rPr>
              <a:t>pC</a:t>
            </a:r>
            <a:endParaRPr lang="en-US" sz="1400" dirty="0" smtClean="0"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/>
              <a:t>input dynamic range </a:t>
            </a:r>
            <a:r>
              <a:rPr lang="en-US" sz="1400" dirty="0" smtClean="0"/>
              <a:t>(current): 200 </a:t>
            </a:r>
            <a:r>
              <a:rPr lang="en-US" sz="1400" dirty="0" err="1" smtClean="0"/>
              <a:t>uA</a:t>
            </a:r>
            <a:r>
              <a:rPr lang="en-US" sz="1400" dirty="0" smtClean="0"/>
              <a:t> – 1 mA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/>
              <a:t>adjustable </a:t>
            </a:r>
            <a:r>
              <a:rPr lang="en-US" sz="1400" dirty="0"/>
              <a:t>threshold </a:t>
            </a:r>
            <a:r>
              <a:rPr lang="en-US" sz="1400" dirty="0" smtClean="0"/>
              <a:t>current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400" dirty="0" smtClean="0"/>
              <a:t>external resistor + 10b DAC (OMEGA group)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4b adjustable gain (</a:t>
            </a:r>
            <a:r>
              <a:rPr lang="en-US" sz="1400" dirty="0" smtClean="0"/>
              <a:t>per input channel)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/>
              <a:t>1 </a:t>
            </a:r>
            <a:r>
              <a:rPr lang="en-US" sz="1400" dirty="0" err="1" smtClean="0"/>
              <a:t>muxed</a:t>
            </a:r>
            <a:r>
              <a:rPr lang="en-US" sz="1400" dirty="0" smtClean="0"/>
              <a:t> analogue output channel </a:t>
            </a:r>
          </a:p>
          <a:p>
            <a:pPr algn="l"/>
            <a:r>
              <a:rPr lang="en-US" sz="1400" dirty="0" smtClean="0"/>
              <a:t>    (fiber ageing monitoring)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/>
              <a:t>time reference input clock @160 MHz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time measurement resolution: 1 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time measurement dynamic range: 50 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40b digital output bus with 100 MHz readout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+mn-lt"/>
                <a:cs typeface="Arial" charset="0"/>
              </a:rPr>
              <a:t>I</a:t>
            </a:r>
            <a:r>
              <a:rPr lang="en-US" sz="1400" baseline="30000" dirty="0" smtClean="0">
                <a:solidFill>
                  <a:srgbClr val="002060"/>
                </a:solidFill>
                <a:latin typeface="+mn-lt"/>
                <a:cs typeface="Arial" charset="0"/>
              </a:rPr>
              <a:t>2</a:t>
            </a:r>
            <a:r>
              <a:rPr lang="en-US" sz="1400" dirty="0" smtClean="0">
                <a:solidFill>
                  <a:srgbClr val="002060"/>
                </a:solidFill>
                <a:latin typeface="+mn-lt"/>
                <a:cs typeface="Arial" charset="0"/>
              </a:rPr>
              <a:t>C interface for slow control parameters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+mn-lt"/>
                <a:cs typeface="Arial" charset="0"/>
              </a:rPr>
              <a:t>technology AMS </a:t>
            </a:r>
            <a:r>
              <a:rPr lang="en-US" sz="1400" dirty="0" err="1" smtClean="0">
                <a:solidFill>
                  <a:srgbClr val="002060"/>
                </a:solidFill>
                <a:latin typeface="+mn-lt"/>
                <a:cs typeface="Arial" charset="0"/>
              </a:rPr>
              <a:t>BiCMOS</a:t>
            </a:r>
            <a:r>
              <a:rPr lang="en-US" sz="1400" dirty="0" smtClean="0">
                <a:solidFill>
                  <a:srgbClr val="002060"/>
                </a:solidFill>
                <a:latin typeface="+mn-lt"/>
                <a:cs typeface="Arial" charset="0"/>
              </a:rPr>
              <a:t> 0.35: about 13 mm</a:t>
            </a:r>
            <a:r>
              <a:rPr lang="en-US" sz="1400" baseline="30000" dirty="0" smtClean="0">
                <a:solidFill>
                  <a:srgbClr val="002060"/>
                </a:solidFill>
                <a:latin typeface="+mn-lt"/>
                <a:cs typeface="Arial" charset="0"/>
              </a:rPr>
              <a:t>2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+mn-lt"/>
                <a:cs typeface="Arial" charset="0"/>
              </a:rPr>
              <a:t>25 packaged ASICs production (CQFP120)</a:t>
            </a:r>
            <a:endParaRPr lang="en-US" sz="1400" dirty="0" smtClean="0">
              <a:solidFill>
                <a:srgbClr val="002060"/>
              </a:solidFill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400" b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85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Time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Stamper</a:t>
            </a:r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: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stability</a:t>
            </a:r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problems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4578" name="Picture 2" descr="D:\Mes_documents_locaux\VLSI14\ligne-complete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575" y="736965"/>
            <a:ext cx="6826396" cy="46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28148" y="5409128"/>
            <a:ext cx="916151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1400" dirty="0" smtClean="0">
                <a:latin typeface="+mn-lt"/>
              </a:rPr>
              <a:t>DLL </a:t>
            </a:r>
            <a:r>
              <a:rPr lang="fr-FR" sz="1400" dirty="0" err="1" smtClean="0">
                <a:latin typeface="+mn-lt"/>
              </a:rPr>
              <a:t>clock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duty</a:t>
            </a:r>
            <a:r>
              <a:rPr lang="fr-FR" sz="1400" dirty="0" smtClean="0">
                <a:latin typeface="+mn-lt"/>
              </a:rPr>
              <a:t> cycle </a:t>
            </a:r>
            <a:r>
              <a:rPr lang="fr-FR" sz="1400" dirty="0" err="1" smtClean="0">
                <a:latin typeface="+mn-lt"/>
              </a:rPr>
              <a:t>deformation</a:t>
            </a:r>
            <a:r>
              <a:rPr lang="fr-FR" sz="1400" dirty="0" smtClean="0">
                <a:latin typeface="+mn-lt"/>
              </a:rPr>
              <a:t> (</a:t>
            </a:r>
            <a:r>
              <a:rPr lang="fr-FR" sz="1400" dirty="0" err="1" smtClean="0">
                <a:latin typeface="+mn-lt"/>
              </a:rPr>
              <a:t>period</a:t>
            </a:r>
            <a:r>
              <a:rPr lang="fr-FR" sz="1400" dirty="0" smtClean="0">
                <a:latin typeface="+mn-lt"/>
              </a:rPr>
              <a:t> to </a:t>
            </a:r>
            <a:r>
              <a:rPr lang="fr-FR" sz="1400" dirty="0" err="1" smtClean="0">
                <a:latin typeface="+mn-lt"/>
              </a:rPr>
              <a:t>period</a:t>
            </a:r>
            <a:r>
              <a:rPr lang="fr-FR" sz="1400" dirty="0" smtClean="0">
                <a:latin typeface="+mn-lt"/>
              </a:rPr>
              <a:t>)</a:t>
            </a:r>
            <a:endParaRPr lang="en-US" sz="1400" dirty="0" smtClean="0"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Simultaneous Switching Noise: delay line affected by readout digital noise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latin typeface="+mn-lt"/>
              </a:rPr>
              <a:t>c</a:t>
            </a:r>
            <a:r>
              <a:rPr lang="fr-FR" sz="1400" dirty="0" err="1" smtClean="0">
                <a:latin typeface="+mn-lt"/>
              </a:rPr>
              <a:t>ore</a:t>
            </a:r>
            <a:r>
              <a:rPr lang="fr-FR" sz="1400" dirty="0" smtClean="0">
                <a:latin typeface="+mn-lt"/>
              </a:rPr>
              <a:t> and </a:t>
            </a:r>
            <a:r>
              <a:rPr lang="fr-FR" sz="1400" dirty="0" err="1" smtClean="0">
                <a:latin typeface="+mn-lt"/>
              </a:rPr>
              <a:t>periphery</a:t>
            </a:r>
            <a:r>
              <a:rPr lang="fr-FR" sz="1400" dirty="0" smtClean="0">
                <a:latin typeface="+mn-lt"/>
              </a:rPr>
              <a:t> digital </a:t>
            </a:r>
            <a:r>
              <a:rPr lang="fr-FR" sz="1400" dirty="0" err="1" smtClean="0">
                <a:latin typeface="+mn-lt"/>
              </a:rPr>
              <a:t>supply</a:t>
            </a:r>
            <a:r>
              <a:rPr lang="fr-FR" sz="1400" dirty="0" smtClean="0">
                <a:latin typeface="+mn-lt"/>
              </a:rPr>
              <a:t> power rings are not </a:t>
            </a:r>
            <a:r>
              <a:rPr lang="fr-FR" sz="1400" dirty="0" err="1" smtClean="0">
                <a:latin typeface="+mn-lt"/>
              </a:rPr>
              <a:t>separated</a:t>
            </a:r>
            <a:endParaRPr lang="fr-FR" sz="1400" dirty="0" smtClean="0">
              <a:latin typeface="+mn-lt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 smtClean="0">
                <a:latin typeface="+mn-lt"/>
              </a:rPr>
              <a:t>lenght</a:t>
            </a:r>
            <a:r>
              <a:rPr lang="fr-FR" sz="1400" dirty="0" smtClean="0">
                <a:latin typeface="+mn-lt"/>
              </a:rPr>
              <a:t> of </a:t>
            </a:r>
            <a:r>
              <a:rPr lang="fr-FR" sz="1400" dirty="0" err="1" smtClean="0">
                <a:latin typeface="+mn-lt"/>
              </a:rPr>
              <a:t>bonding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wires</a:t>
            </a:r>
            <a:r>
              <a:rPr lang="fr-FR" sz="1400" dirty="0" smtClean="0">
                <a:latin typeface="+mn-lt"/>
              </a:rPr>
              <a:t>  ( &gt; 6mm )</a:t>
            </a:r>
            <a:r>
              <a:rPr lang="fr-FR" sz="1400" b="0" dirty="0">
                <a:latin typeface="+mn-lt"/>
              </a:rPr>
              <a:t>	</a:t>
            </a:r>
            <a:endParaRPr lang="en-US" sz="1400" b="0" dirty="0" smtClean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750" y="1179938"/>
            <a:ext cx="5633005" cy="4065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92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Time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Stamper</a:t>
            </a:r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: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stability</a:t>
            </a:r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problems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4578" name="Picture 2" descr="D:\Mes_documents_locaux\VLSI14\ligne-complete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575" y="736965"/>
            <a:ext cx="6826396" cy="46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28148" y="5409128"/>
            <a:ext cx="916151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1400" dirty="0" smtClean="0">
                <a:latin typeface="+mn-lt"/>
              </a:rPr>
              <a:t>DLL </a:t>
            </a:r>
            <a:r>
              <a:rPr lang="fr-FR" sz="1400" dirty="0" err="1" smtClean="0">
                <a:latin typeface="+mn-lt"/>
              </a:rPr>
              <a:t>clock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duty</a:t>
            </a:r>
            <a:r>
              <a:rPr lang="fr-FR" sz="1400" dirty="0" smtClean="0">
                <a:latin typeface="+mn-lt"/>
              </a:rPr>
              <a:t> cycle </a:t>
            </a:r>
            <a:r>
              <a:rPr lang="fr-FR" sz="1400" dirty="0" err="1" smtClean="0">
                <a:latin typeface="+mn-lt"/>
              </a:rPr>
              <a:t>deformation</a:t>
            </a:r>
            <a:r>
              <a:rPr lang="fr-FR" sz="1400" dirty="0" smtClean="0">
                <a:latin typeface="+mn-lt"/>
              </a:rPr>
              <a:t> (</a:t>
            </a:r>
            <a:r>
              <a:rPr lang="fr-FR" sz="1400" dirty="0" err="1" smtClean="0">
                <a:latin typeface="+mn-lt"/>
              </a:rPr>
              <a:t>period</a:t>
            </a:r>
            <a:r>
              <a:rPr lang="fr-FR" sz="1400" dirty="0" smtClean="0">
                <a:latin typeface="+mn-lt"/>
              </a:rPr>
              <a:t> to </a:t>
            </a:r>
            <a:r>
              <a:rPr lang="fr-FR" sz="1400" dirty="0" err="1" smtClean="0">
                <a:latin typeface="+mn-lt"/>
              </a:rPr>
              <a:t>period</a:t>
            </a:r>
            <a:r>
              <a:rPr lang="fr-FR" sz="1400" dirty="0" smtClean="0">
                <a:latin typeface="+mn-lt"/>
              </a:rPr>
              <a:t>)</a:t>
            </a:r>
            <a:endParaRPr lang="en-US" sz="1400" dirty="0" smtClean="0"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Simultaneous Switching Noise: delay line affected by readout digital noise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latin typeface="+mn-lt"/>
              </a:rPr>
              <a:t>c</a:t>
            </a:r>
            <a:r>
              <a:rPr lang="fr-FR" sz="1400" dirty="0" err="1" smtClean="0">
                <a:latin typeface="+mn-lt"/>
              </a:rPr>
              <a:t>ore</a:t>
            </a:r>
            <a:r>
              <a:rPr lang="fr-FR" sz="1400" dirty="0" smtClean="0">
                <a:latin typeface="+mn-lt"/>
              </a:rPr>
              <a:t> and </a:t>
            </a:r>
            <a:r>
              <a:rPr lang="fr-FR" sz="1400" dirty="0" err="1" smtClean="0">
                <a:latin typeface="+mn-lt"/>
              </a:rPr>
              <a:t>periphery</a:t>
            </a:r>
            <a:r>
              <a:rPr lang="fr-FR" sz="1400" dirty="0" smtClean="0">
                <a:latin typeface="+mn-lt"/>
              </a:rPr>
              <a:t> digital </a:t>
            </a:r>
            <a:r>
              <a:rPr lang="fr-FR" sz="1400" dirty="0" err="1" smtClean="0">
                <a:latin typeface="+mn-lt"/>
              </a:rPr>
              <a:t>supply</a:t>
            </a:r>
            <a:r>
              <a:rPr lang="fr-FR" sz="1400" dirty="0" smtClean="0">
                <a:latin typeface="+mn-lt"/>
              </a:rPr>
              <a:t> power rings are not </a:t>
            </a:r>
            <a:r>
              <a:rPr lang="fr-FR" sz="1400" dirty="0" err="1" smtClean="0">
                <a:latin typeface="+mn-lt"/>
              </a:rPr>
              <a:t>separated</a:t>
            </a:r>
            <a:endParaRPr lang="fr-FR" sz="1400" dirty="0" smtClean="0">
              <a:latin typeface="+mn-lt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 smtClean="0">
                <a:latin typeface="+mn-lt"/>
              </a:rPr>
              <a:t>lenght</a:t>
            </a:r>
            <a:r>
              <a:rPr lang="fr-FR" sz="1400" dirty="0" smtClean="0">
                <a:latin typeface="+mn-lt"/>
              </a:rPr>
              <a:t> of </a:t>
            </a:r>
            <a:r>
              <a:rPr lang="fr-FR" sz="1400" dirty="0" err="1" smtClean="0">
                <a:latin typeface="+mn-lt"/>
              </a:rPr>
              <a:t>bonding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wires</a:t>
            </a:r>
            <a:r>
              <a:rPr lang="fr-FR" sz="1400" dirty="0" smtClean="0">
                <a:latin typeface="+mn-lt"/>
              </a:rPr>
              <a:t>  ( &gt; 6mm )</a:t>
            </a:r>
            <a:r>
              <a:rPr lang="fr-FR" sz="1400" b="0" dirty="0">
                <a:latin typeface="+mn-lt"/>
              </a:rPr>
              <a:t>	</a:t>
            </a:r>
            <a:endParaRPr lang="en-US" sz="1400" b="0" dirty="0" smtClean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71" y="1064954"/>
            <a:ext cx="2803208" cy="202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850" y="850046"/>
            <a:ext cx="6201965" cy="447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6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Time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Stamper</a:t>
            </a:r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: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stability</a:t>
            </a:r>
            <a:r>
              <a:rPr lang="fr-FR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 </a:t>
            </a:r>
            <a:r>
              <a:rPr lang="fr-FR" sz="32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problems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4578" name="Picture 2" descr="D:\Mes_documents_locaux\VLSI14\ligne-complete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575" y="736965"/>
            <a:ext cx="6826396" cy="46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28148" y="5409128"/>
            <a:ext cx="916151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1400" dirty="0" smtClean="0">
                <a:latin typeface="+mn-lt"/>
              </a:rPr>
              <a:t>DLL </a:t>
            </a:r>
            <a:r>
              <a:rPr lang="fr-FR" sz="1400" dirty="0" err="1" smtClean="0">
                <a:latin typeface="+mn-lt"/>
              </a:rPr>
              <a:t>clock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duty</a:t>
            </a:r>
            <a:r>
              <a:rPr lang="fr-FR" sz="1400" dirty="0" smtClean="0">
                <a:latin typeface="+mn-lt"/>
              </a:rPr>
              <a:t> cycle </a:t>
            </a:r>
            <a:r>
              <a:rPr lang="fr-FR" sz="1400" dirty="0" err="1" smtClean="0">
                <a:latin typeface="+mn-lt"/>
              </a:rPr>
              <a:t>deformation</a:t>
            </a:r>
            <a:r>
              <a:rPr lang="fr-FR" sz="1400" dirty="0" smtClean="0">
                <a:latin typeface="+mn-lt"/>
              </a:rPr>
              <a:t> (</a:t>
            </a:r>
            <a:r>
              <a:rPr lang="fr-FR" sz="1400" dirty="0" err="1" smtClean="0">
                <a:latin typeface="+mn-lt"/>
              </a:rPr>
              <a:t>period</a:t>
            </a:r>
            <a:r>
              <a:rPr lang="fr-FR" sz="1400" dirty="0" smtClean="0">
                <a:latin typeface="+mn-lt"/>
              </a:rPr>
              <a:t> to </a:t>
            </a:r>
            <a:r>
              <a:rPr lang="fr-FR" sz="1400" dirty="0" err="1" smtClean="0">
                <a:latin typeface="+mn-lt"/>
              </a:rPr>
              <a:t>period</a:t>
            </a:r>
            <a:r>
              <a:rPr lang="fr-FR" sz="1400" dirty="0" smtClean="0">
                <a:latin typeface="+mn-lt"/>
              </a:rPr>
              <a:t>)</a:t>
            </a:r>
            <a:endParaRPr lang="en-US" sz="1400" dirty="0" smtClean="0"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Simultaneous Switching Noise: delay line affected by readout digital noise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latin typeface="+mn-lt"/>
              </a:rPr>
              <a:t>c</a:t>
            </a:r>
            <a:r>
              <a:rPr lang="fr-FR" sz="1400" dirty="0" err="1" smtClean="0">
                <a:latin typeface="+mn-lt"/>
              </a:rPr>
              <a:t>ore</a:t>
            </a:r>
            <a:r>
              <a:rPr lang="fr-FR" sz="1400" dirty="0" smtClean="0">
                <a:latin typeface="+mn-lt"/>
              </a:rPr>
              <a:t> and </a:t>
            </a:r>
            <a:r>
              <a:rPr lang="fr-FR" sz="1400" dirty="0" err="1" smtClean="0">
                <a:latin typeface="+mn-lt"/>
              </a:rPr>
              <a:t>periphery</a:t>
            </a:r>
            <a:r>
              <a:rPr lang="fr-FR" sz="1400" dirty="0" smtClean="0">
                <a:latin typeface="+mn-lt"/>
              </a:rPr>
              <a:t> digital </a:t>
            </a:r>
            <a:r>
              <a:rPr lang="fr-FR" sz="1400" dirty="0" err="1" smtClean="0">
                <a:latin typeface="+mn-lt"/>
              </a:rPr>
              <a:t>supply</a:t>
            </a:r>
            <a:r>
              <a:rPr lang="fr-FR" sz="1400" dirty="0" smtClean="0">
                <a:latin typeface="+mn-lt"/>
              </a:rPr>
              <a:t> power rings are not </a:t>
            </a:r>
            <a:r>
              <a:rPr lang="fr-FR" sz="1400" dirty="0" err="1" smtClean="0">
                <a:latin typeface="+mn-lt"/>
              </a:rPr>
              <a:t>separated</a:t>
            </a:r>
            <a:endParaRPr lang="fr-FR" sz="1400" dirty="0" smtClean="0">
              <a:latin typeface="+mn-lt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 smtClean="0">
                <a:latin typeface="+mn-lt"/>
              </a:rPr>
              <a:t>lenght</a:t>
            </a:r>
            <a:r>
              <a:rPr lang="fr-FR" sz="1400" dirty="0" smtClean="0">
                <a:latin typeface="+mn-lt"/>
              </a:rPr>
              <a:t> of </a:t>
            </a:r>
            <a:r>
              <a:rPr lang="fr-FR" sz="1400" dirty="0" err="1" smtClean="0">
                <a:latin typeface="+mn-lt"/>
              </a:rPr>
              <a:t>bonding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wires</a:t>
            </a:r>
            <a:r>
              <a:rPr lang="fr-FR" sz="1400" dirty="0" smtClean="0">
                <a:latin typeface="+mn-lt"/>
              </a:rPr>
              <a:t>  ( &gt; 6mm )</a:t>
            </a:r>
            <a:r>
              <a:rPr lang="fr-FR" sz="1400" b="0" dirty="0">
                <a:latin typeface="+mn-lt"/>
              </a:rPr>
              <a:t>	</a:t>
            </a:r>
            <a:endParaRPr lang="en-US" sz="1400" b="0" dirty="0" smtClean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71" y="1064954"/>
            <a:ext cx="2803208" cy="202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095" y="850046"/>
            <a:ext cx="3207869" cy="231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97" y="764704"/>
            <a:ext cx="6239786" cy="4503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5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8177212" cy="482019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DLL and Time Stamper linearity (preliminary)</a:t>
            </a:r>
            <a:endParaRPr lang="en-US" sz="28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55912" y="761968"/>
            <a:ext cx="520224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DLL linearity test conditions: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input charge is 340 </a:t>
            </a:r>
            <a:r>
              <a:rPr lang="en-US" sz="1400" dirty="0" err="1" smtClean="0">
                <a:latin typeface="+mn-lt"/>
              </a:rPr>
              <a:t>pC</a:t>
            </a:r>
            <a:endParaRPr lang="en-US" sz="1400" dirty="0" smtClean="0"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delay of the input pulse </a:t>
            </a:r>
            <a:r>
              <a:rPr lang="en-US" sz="1400" dirty="0" err="1" smtClean="0">
                <a:latin typeface="+mn-lt"/>
              </a:rPr>
              <a:t>wrt</a:t>
            </a:r>
            <a:r>
              <a:rPr lang="en-US" sz="1400" dirty="0" smtClean="0">
                <a:latin typeface="+mn-lt"/>
              </a:rPr>
              <a:t> reference clock is scanned (full range NOT scanned)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reference (generator) clock jitter measured at 25,6 </a:t>
            </a:r>
            <a:r>
              <a:rPr lang="en-US" sz="1400" dirty="0" err="1" smtClean="0">
                <a:latin typeface="+mn-lt"/>
              </a:rPr>
              <a:t>ps</a:t>
            </a:r>
            <a:endParaRPr lang="en-US" sz="1400" dirty="0" smtClean="0"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DLL first and last delay elements jitter measured at 79 </a:t>
            </a:r>
            <a:r>
              <a:rPr lang="en-US" sz="1400" dirty="0" err="1" smtClean="0">
                <a:latin typeface="+mn-lt"/>
              </a:rPr>
              <a:t>ps</a:t>
            </a:r>
            <a:r>
              <a:rPr lang="en-US" sz="1400" dirty="0" smtClean="0">
                <a:latin typeface="+mn-lt"/>
              </a:rPr>
              <a:t> and 69,4 </a:t>
            </a:r>
            <a:r>
              <a:rPr lang="en-US" sz="1400" dirty="0" err="1" smtClean="0">
                <a:latin typeface="+mn-lt"/>
              </a:rPr>
              <a:t>ps</a:t>
            </a:r>
            <a:endParaRPr lang="en-US" sz="1400" dirty="0" smtClean="0">
              <a:latin typeface="+mn-lt"/>
            </a:endParaRP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first delay element output duty cycle is 48% (5,7% sigma)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/>
              <a:t>last delay </a:t>
            </a:r>
            <a:r>
              <a:rPr lang="en-US" sz="1400" dirty="0"/>
              <a:t>element output duty cycle is </a:t>
            </a:r>
            <a:r>
              <a:rPr lang="en-US" sz="1400" dirty="0" smtClean="0"/>
              <a:t>55% (6,4% </a:t>
            </a:r>
            <a:r>
              <a:rPr lang="en-US" sz="1400" dirty="0"/>
              <a:t>sigma)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RMS resolution is 142,4 </a:t>
            </a:r>
            <a:r>
              <a:rPr lang="en-US" sz="1400" dirty="0" err="1" smtClean="0">
                <a:latin typeface="+mn-lt"/>
              </a:rPr>
              <a:t>ps</a:t>
            </a:r>
            <a:r>
              <a:rPr lang="en-US" sz="1400" dirty="0" smtClean="0">
                <a:latin typeface="+mn-lt"/>
              </a:rPr>
              <a:t> (worst than in DLL evaluation chip: 58,8 </a:t>
            </a:r>
            <a:r>
              <a:rPr lang="en-US" sz="1400" dirty="0" err="1" smtClean="0">
                <a:latin typeface="+mn-lt"/>
              </a:rPr>
              <a:t>ps</a:t>
            </a:r>
            <a:r>
              <a:rPr lang="en-US" sz="1400" dirty="0" smtClean="0">
                <a:latin typeface="+mn-lt"/>
              </a:rPr>
              <a:t>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71" y="907761"/>
            <a:ext cx="3337240" cy="2466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52" y="3462565"/>
            <a:ext cx="4122472" cy="285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548996" y="4054945"/>
            <a:ext cx="50522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Time Stamper linearity test conditions: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input charge is 340 </a:t>
            </a:r>
            <a:r>
              <a:rPr lang="en-US" sz="1400" dirty="0" err="1" smtClean="0">
                <a:latin typeface="+mn-lt"/>
              </a:rPr>
              <a:t>pC</a:t>
            </a:r>
            <a:r>
              <a:rPr lang="en-US" sz="1400" dirty="0" smtClean="0">
                <a:latin typeface="+mn-lt"/>
              </a:rPr>
              <a:t>: two channels are used (CH1 and CH10)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delay of the two pulses is changed in the range [11,7 ns : 42,12 ns]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measurements are fitted with a least square method and shows a bad linearity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RMS resolution is less than 4 LSB (746,8 </a:t>
            </a:r>
            <a:r>
              <a:rPr lang="en-US" sz="1400" dirty="0" err="1" smtClean="0">
                <a:latin typeface="+mn-lt"/>
              </a:rPr>
              <a:t>ps</a:t>
            </a:r>
            <a:r>
              <a:rPr lang="en-US" sz="1400" dirty="0">
                <a:latin typeface="+mn-lt"/>
              </a:rPr>
              <a:t>)</a:t>
            </a:r>
            <a:endParaRPr lang="en-US" sz="1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03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en-US" sz="32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Conclusion</a:t>
            </a:r>
            <a:endParaRPr lang="en-US" sz="32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12191" y="912096"/>
            <a:ext cx="588900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 smtClean="0">
                <a:latin typeface="+mn-lt"/>
              </a:rPr>
              <a:t>HODOPIC: a multi channel architecture with a binary current readout front-end with single threshold and time-tagging feature</a:t>
            </a:r>
          </a:p>
          <a:p>
            <a:pPr algn="l">
              <a:spcAft>
                <a:spcPts val="600"/>
              </a:spcAft>
            </a:pPr>
            <a:r>
              <a:rPr lang="fr-FR" sz="1400" dirty="0">
                <a:latin typeface="+mn-lt"/>
              </a:rPr>
              <a:t>t</a:t>
            </a:r>
            <a:r>
              <a:rPr lang="fr-FR" sz="1400" dirty="0" smtClean="0">
                <a:latin typeface="+mn-lt"/>
              </a:rPr>
              <a:t>he architecture </a:t>
            </a:r>
            <a:r>
              <a:rPr lang="fr-FR" sz="1400" dirty="0" err="1" smtClean="0">
                <a:latin typeface="+mn-lt"/>
              </a:rPr>
              <a:t>integrates</a:t>
            </a:r>
            <a:r>
              <a:rPr lang="fr-FR" sz="1400" dirty="0" smtClean="0">
                <a:latin typeface="+mn-lt"/>
              </a:rPr>
              <a:t> blocks </a:t>
            </a:r>
            <a:r>
              <a:rPr lang="fr-FR" sz="1400" dirty="0" err="1" smtClean="0">
                <a:latin typeface="+mn-lt"/>
              </a:rPr>
              <a:t>from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two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previous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evaluation</a:t>
            </a:r>
            <a:r>
              <a:rPr lang="fr-FR" sz="1400" dirty="0" smtClean="0">
                <a:latin typeface="+mn-lt"/>
              </a:rPr>
              <a:t> chips</a:t>
            </a:r>
          </a:p>
          <a:p>
            <a:pPr algn="l">
              <a:spcAft>
                <a:spcPts val="600"/>
              </a:spcAft>
            </a:pPr>
            <a:r>
              <a:rPr lang="fr-FR" sz="1400" dirty="0" err="1">
                <a:latin typeface="+mn-lt"/>
              </a:rPr>
              <a:t>a</a:t>
            </a:r>
            <a:r>
              <a:rPr lang="fr-FR" sz="1400" dirty="0" err="1" smtClean="0">
                <a:latin typeface="+mn-lt"/>
              </a:rPr>
              <a:t>lthought</a:t>
            </a:r>
            <a:r>
              <a:rPr lang="fr-FR" sz="1400" dirty="0" smtClean="0">
                <a:latin typeface="+mn-lt"/>
              </a:rPr>
              <a:t> all </a:t>
            </a:r>
            <a:r>
              <a:rPr lang="fr-FR" sz="1400" dirty="0" err="1" smtClean="0">
                <a:latin typeface="+mn-lt"/>
              </a:rPr>
              <a:t>functionalities</a:t>
            </a:r>
            <a:r>
              <a:rPr lang="fr-FR" sz="1400" dirty="0" smtClean="0">
                <a:latin typeface="+mn-lt"/>
              </a:rPr>
              <a:t> are </a:t>
            </a:r>
            <a:r>
              <a:rPr lang="fr-FR" sz="1400" dirty="0" err="1" smtClean="0">
                <a:latin typeface="+mn-lt"/>
              </a:rPr>
              <a:t>achieved</a:t>
            </a:r>
            <a:r>
              <a:rPr lang="fr-FR" sz="1400" dirty="0" smtClean="0">
                <a:latin typeface="+mn-lt"/>
              </a:rPr>
              <a:t> the </a:t>
            </a:r>
            <a:r>
              <a:rPr lang="fr-FR" sz="1400" dirty="0" err="1" smtClean="0">
                <a:latin typeface="+mn-lt"/>
              </a:rPr>
              <a:t>preliminary</a:t>
            </a:r>
            <a:r>
              <a:rPr lang="fr-FR" sz="1400" dirty="0" smtClean="0">
                <a:latin typeface="+mn-lt"/>
              </a:rPr>
              <a:t> tests show </a:t>
            </a:r>
            <a:r>
              <a:rPr lang="fr-FR" sz="1400" dirty="0" err="1" smtClean="0">
                <a:latin typeface="+mn-lt"/>
              </a:rPr>
              <a:t>bad</a:t>
            </a:r>
            <a:r>
              <a:rPr lang="fr-FR" sz="1400" dirty="0" smtClean="0">
                <a:latin typeface="+mn-lt"/>
              </a:rPr>
              <a:t> performances of the time </a:t>
            </a:r>
            <a:r>
              <a:rPr lang="fr-FR" sz="1400" dirty="0" err="1" smtClean="0">
                <a:latin typeface="+mn-lt"/>
              </a:rPr>
              <a:t>stamper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unity</a:t>
            </a:r>
            <a:endParaRPr lang="fr-FR" sz="1400" dirty="0" smtClean="0">
              <a:latin typeface="+mn-lt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latin typeface="+mn-lt"/>
              </a:rPr>
              <a:t>o</a:t>
            </a:r>
            <a:r>
              <a:rPr lang="fr-FR" sz="1400" dirty="0" err="1" smtClean="0">
                <a:latin typeface="+mn-lt"/>
              </a:rPr>
              <a:t>bserved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problems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concern</a:t>
            </a:r>
            <a:r>
              <a:rPr lang="fr-FR" sz="1400" dirty="0" smtClean="0">
                <a:latin typeface="+mn-lt"/>
              </a:rPr>
              <a:t> new </a:t>
            </a:r>
            <a:r>
              <a:rPr lang="fr-FR" sz="1400" dirty="0" err="1" smtClean="0">
                <a:latin typeface="+mn-lt"/>
              </a:rPr>
              <a:t>functionality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added</a:t>
            </a:r>
            <a:r>
              <a:rPr lang="fr-FR" sz="1400" dirty="0" smtClean="0">
                <a:latin typeface="+mn-lt"/>
              </a:rPr>
              <a:t> in HODOPIC (time range extension) as </a:t>
            </a:r>
            <a:r>
              <a:rPr lang="fr-FR" sz="1400" dirty="0" err="1" smtClean="0">
                <a:latin typeface="+mn-lt"/>
              </a:rPr>
              <a:t>well</a:t>
            </a:r>
            <a:r>
              <a:rPr lang="fr-FR" sz="1400" dirty="0" smtClean="0">
                <a:latin typeface="+mn-lt"/>
              </a:rPr>
              <a:t> as the original DLL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latin typeface="+mn-lt"/>
              </a:rPr>
              <a:t>c</a:t>
            </a:r>
            <a:r>
              <a:rPr lang="fr-FR" sz="1400" dirty="0" err="1" smtClean="0">
                <a:latin typeface="+mn-lt"/>
              </a:rPr>
              <a:t>ould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be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partly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justified</a:t>
            </a:r>
            <a:r>
              <a:rPr lang="fr-FR" sz="1400" dirty="0" smtClean="0">
                <a:latin typeface="+mn-lt"/>
              </a:rPr>
              <a:t> by:</a:t>
            </a:r>
          </a:p>
          <a:p>
            <a:pPr marL="742950" lvl="1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latin typeface="+mn-lt"/>
              </a:rPr>
              <a:t>p</a:t>
            </a:r>
            <a:r>
              <a:rPr lang="fr-FR" sz="1400" dirty="0" err="1" smtClean="0">
                <a:latin typeface="+mn-lt"/>
              </a:rPr>
              <a:t>oor</a:t>
            </a:r>
            <a:r>
              <a:rPr lang="fr-FR" sz="1400" dirty="0" smtClean="0">
                <a:latin typeface="+mn-lt"/>
              </a:rPr>
              <a:t> PSRR , SSN, </a:t>
            </a:r>
            <a:r>
              <a:rPr lang="fr-FR" sz="1400" dirty="0" err="1" smtClean="0">
                <a:latin typeface="+mn-lt"/>
              </a:rPr>
              <a:t>length</a:t>
            </a:r>
            <a:r>
              <a:rPr lang="fr-FR" sz="1400" dirty="0" smtClean="0">
                <a:latin typeface="+mn-lt"/>
              </a:rPr>
              <a:t> of </a:t>
            </a:r>
            <a:r>
              <a:rPr lang="fr-FR" sz="1400" dirty="0" err="1" smtClean="0">
                <a:latin typeface="+mn-lt"/>
              </a:rPr>
              <a:t>bonding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wires</a:t>
            </a:r>
            <a:endParaRPr lang="fr-FR" sz="1400" dirty="0" smtClean="0">
              <a:latin typeface="+mn-lt"/>
            </a:endParaRPr>
          </a:p>
          <a:p>
            <a:pPr marL="742950" lvl="1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+mn-lt"/>
              </a:rPr>
              <a:t>CMP </a:t>
            </a:r>
            <a:r>
              <a:rPr lang="fr-FR" sz="1400" dirty="0" err="1" smtClean="0">
                <a:latin typeface="+mn-lt"/>
              </a:rPr>
              <a:t>will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provide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two</a:t>
            </a:r>
            <a:r>
              <a:rPr lang="fr-FR" sz="1400" dirty="0" smtClean="0">
                <a:latin typeface="+mn-lt"/>
              </a:rPr>
              <a:t> chips </a:t>
            </a:r>
            <a:r>
              <a:rPr lang="fr-FR" sz="1400" dirty="0" err="1" smtClean="0">
                <a:latin typeface="+mn-lt"/>
              </a:rPr>
              <a:t>packaged</a:t>
            </a:r>
            <a:r>
              <a:rPr lang="fr-FR" sz="1400" dirty="0" smtClean="0">
                <a:latin typeface="+mn-lt"/>
              </a:rPr>
              <a:t> in a </a:t>
            </a:r>
            <a:r>
              <a:rPr lang="fr-FR" sz="1400" dirty="0" err="1" smtClean="0">
                <a:latin typeface="+mn-lt"/>
              </a:rPr>
              <a:t>smaller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cavity</a:t>
            </a:r>
            <a:r>
              <a:rPr lang="fr-FR" sz="1400" dirty="0" smtClean="0">
                <a:latin typeface="+mn-lt"/>
              </a:rPr>
              <a:t> package (</a:t>
            </a:r>
            <a:r>
              <a:rPr lang="fr-FR" sz="1400" dirty="0" err="1" smtClean="0">
                <a:latin typeface="+mn-lt"/>
              </a:rPr>
              <a:t>shorter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bonding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length</a:t>
            </a:r>
            <a:r>
              <a:rPr lang="fr-FR" sz="1400" dirty="0" smtClean="0">
                <a:latin typeface="+mn-lt"/>
              </a:rPr>
              <a:t>)</a:t>
            </a:r>
          </a:p>
          <a:p>
            <a:pPr marL="742950" lvl="1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m</a:t>
            </a:r>
            <a:r>
              <a:rPr lang="fr-FR" sz="1400" dirty="0" smtClean="0">
                <a:latin typeface="+mn-lt"/>
              </a:rPr>
              <a:t>ore tests </a:t>
            </a:r>
            <a:r>
              <a:rPr lang="fr-FR" sz="1400" dirty="0" err="1" smtClean="0">
                <a:latin typeface="+mn-lt"/>
              </a:rPr>
              <a:t>needed</a:t>
            </a:r>
            <a:r>
              <a:rPr lang="fr-FR" sz="1400" dirty="0" smtClean="0">
                <a:latin typeface="+mn-lt"/>
              </a:rPr>
              <a:t> and a full </a:t>
            </a:r>
            <a:r>
              <a:rPr lang="fr-FR" sz="1400" dirty="0" err="1" smtClean="0">
                <a:latin typeface="+mn-lt"/>
              </a:rPr>
              <a:t>characterisation</a:t>
            </a:r>
            <a:r>
              <a:rPr lang="fr-FR" sz="1400" dirty="0" smtClean="0">
                <a:latin typeface="+mn-lt"/>
              </a:rPr>
              <a:t> of the circuit</a:t>
            </a:r>
            <a:endParaRPr lang="en-US" sz="1400" dirty="0">
              <a:latin typeface="+mn-lt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a</a:t>
            </a:r>
            <a:r>
              <a:rPr lang="fr-FR" sz="1400" dirty="0" smtClean="0">
                <a:latin typeface="+mn-lt"/>
              </a:rPr>
              <a:t>rchitectural </a:t>
            </a:r>
            <a:r>
              <a:rPr lang="fr-FR" sz="1400" dirty="0" err="1" smtClean="0">
                <a:latin typeface="+mn-lt"/>
              </a:rPr>
              <a:t>faults</a:t>
            </a:r>
            <a:r>
              <a:rPr lang="fr-FR" sz="1400" dirty="0" smtClean="0">
                <a:latin typeface="+mn-lt"/>
              </a:rPr>
              <a:t>:</a:t>
            </a:r>
          </a:p>
          <a:p>
            <a:pPr marL="742950" lvl="1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+mn-lt"/>
              </a:rPr>
              <a:t>DLL power </a:t>
            </a:r>
            <a:r>
              <a:rPr lang="fr-FR" sz="1400" dirty="0" err="1" smtClean="0">
                <a:latin typeface="+mn-lt"/>
              </a:rPr>
              <a:t>supply</a:t>
            </a:r>
            <a:r>
              <a:rPr lang="fr-FR" sz="1400" dirty="0" smtClean="0">
                <a:latin typeface="+mn-lt"/>
              </a:rPr>
              <a:t> not </a:t>
            </a:r>
            <a:r>
              <a:rPr lang="fr-FR" sz="1400" dirty="0" err="1" smtClean="0">
                <a:latin typeface="+mn-lt"/>
              </a:rPr>
              <a:t>decoupled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from</a:t>
            </a:r>
            <a:r>
              <a:rPr lang="fr-FR" sz="1400" dirty="0" smtClean="0">
                <a:latin typeface="+mn-lt"/>
              </a:rPr>
              <a:t> output buffers</a:t>
            </a:r>
          </a:p>
          <a:p>
            <a:pPr marL="742950" lvl="1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+mn-lt"/>
              </a:rPr>
              <a:t>DLL </a:t>
            </a:r>
            <a:r>
              <a:rPr lang="fr-FR" sz="1400" dirty="0" err="1" smtClean="0">
                <a:latin typeface="+mn-lt"/>
              </a:rPr>
              <a:t>lock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status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could</a:t>
            </a:r>
            <a:r>
              <a:rPr lang="fr-FR" sz="1400" dirty="0" smtClean="0">
                <a:latin typeface="+mn-lt"/>
              </a:rPr>
              <a:t> not </a:t>
            </a:r>
            <a:r>
              <a:rPr lang="fr-FR" sz="1400" dirty="0" err="1" smtClean="0">
                <a:latin typeface="+mn-lt"/>
              </a:rPr>
              <a:t>be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checked</a:t>
            </a:r>
            <a:endParaRPr lang="fr-FR" sz="1400" dirty="0" smtClean="0">
              <a:latin typeface="+mn-lt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+mn-lt"/>
              </a:rPr>
              <a:t>GAMHADRON ANR </a:t>
            </a:r>
            <a:r>
              <a:rPr lang="fr-FR" sz="1400" dirty="0" err="1" smtClean="0">
                <a:latin typeface="+mn-lt"/>
              </a:rPr>
              <a:t>funding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ended</a:t>
            </a:r>
            <a:r>
              <a:rPr lang="fr-FR" sz="1400" dirty="0" smtClean="0">
                <a:latin typeface="+mn-lt"/>
              </a:rPr>
              <a:t> in </a:t>
            </a:r>
            <a:r>
              <a:rPr lang="fr-FR" sz="1400" dirty="0" err="1" smtClean="0">
                <a:latin typeface="+mn-lt"/>
              </a:rPr>
              <a:t>fev</a:t>
            </a:r>
            <a:r>
              <a:rPr lang="fr-FR" sz="1400" dirty="0" smtClean="0">
                <a:latin typeface="+mn-lt"/>
              </a:rPr>
              <a:t>/2014: no second </a:t>
            </a:r>
            <a:r>
              <a:rPr lang="fr-FR" sz="1400" dirty="0" err="1" smtClean="0">
                <a:latin typeface="+mn-lt"/>
              </a:rPr>
              <a:t>silicon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foreseen</a:t>
            </a:r>
            <a:endParaRPr lang="fr-FR" sz="1400" dirty="0" smtClean="0">
              <a:latin typeface="+mn-lt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a</a:t>
            </a:r>
            <a:r>
              <a:rPr lang="fr-FR" sz="1400" dirty="0" smtClean="0">
                <a:latin typeface="+mn-lt"/>
              </a:rPr>
              <a:t> front-end </a:t>
            </a:r>
            <a:r>
              <a:rPr lang="fr-FR" sz="1400" dirty="0" err="1" smtClean="0">
                <a:latin typeface="+mn-lt"/>
              </a:rPr>
              <a:t>board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integrating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two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HODOPICs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already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designed</a:t>
            </a:r>
            <a:r>
              <a:rPr lang="fr-FR" sz="1400" dirty="0" smtClean="0">
                <a:latin typeface="+mn-lt"/>
              </a:rPr>
              <a:t>: more tests </a:t>
            </a:r>
            <a:r>
              <a:rPr lang="fr-FR" sz="1400" dirty="0" err="1" smtClean="0">
                <a:latin typeface="+mn-lt"/>
              </a:rPr>
              <a:t>foreseen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with</a:t>
            </a:r>
            <a:r>
              <a:rPr lang="fr-FR" sz="1400" dirty="0" smtClean="0">
                <a:latin typeface="+mn-lt"/>
              </a:rPr>
              <a:t> a PM </a:t>
            </a:r>
          </a:p>
        </p:txBody>
      </p:sp>
      <p:pic>
        <p:nvPicPr>
          <p:cNvPr id="25602" name="Picture 2" descr="D:\Mes_documents_locaux\VLSI14\TB-fu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8" y="1175772"/>
            <a:ext cx="3480155" cy="464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9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8252275" cy="482019"/>
          </a:xfrm>
          <a:prstGeom prst="rect">
            <a:avLst/>
          </a:prstGeom>
        </p:spPr>
        <p:txBody>
          <a:bodyPr/>
          <a:lstStyle/>
          <a:p>
            <a:r>
              <a:rPr lang="fr-FR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Front-end </a:t>
            </a:r>
            <a:r>
              <a:rPr lang="fr-FR" sz="24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evaluation</a:t>
            </a:r>
            <a:r>
              <a:rPr lang="fr-FR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 chip: test </a:t>
            </a:r>
            <a:r>
              <a:rPr lang="fr-FR" sz="24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beam</a:t>
            </a:r>
            <a:r>
              <a:rPr lang="fr-FR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 </a:t>
            </a:r>
            <a:r>
              <a:rPr lang="fr-FR" sz="2400" dirty="0" err="1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results</a:t>
            </a:r>
            <a:r>
              <a:rPr lang="fr-FR" sz="28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 </a:t>
            </a:r>
            <a:endParaRPr lang="en-US" sz="28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8" name="Picture 1" descr="C:\Users\deng\Documents\Work\Slide\fig_pic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1219" y="3352801"/>
            <a:ext cx="4135157" cy="2887474"/>
          </a:xfrm>
          <a:prstGeom prst="rect">
            <a:avLst/>
          </a:prstGeom>
          <a:noFill/>
        </p:spPr>
      </p:pic>
      <p:grpSp>
        <p:nvGrpSpPr>
          <p:cNvPr id="11" name="组合 3"/>
          <p:cNvGrpSpPr/>
          <p:nvPr/>
        </p:nvGrpSpPr>
        <p:grpSpPr>
          <a:xfrm>
            <a:off x="5554990" y="872425"/>
            <a:ext cx="3140362" cy="2642081"/>
            <a:chOff x="310203" y="1022974"/>
            <a:chExt cx="2087940" cy="1726532"/>
          </a:xfrm>
        </p:grpSpPr>
        <p:pic>
          <p:nvPicPr>
            <p:cNvPr id="12" name="图片 4" descr="DSCF2327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203" y="1022974"/>
              <a:ext cx="2087940" cy="1565955"/>
            </a:xfrm>
            <a:prstGeom prst="rect">
              <a:avLst/>
            </a:prstGeom>
          </p:spPr>
        </p:pic>
        <p:sp>
          <p:nvSpPr>
            <p:cNvPr id="13" name="TextBox 5"/>
            <p:cNvSpPr txBox="1"/>
            <p:nvPr/>
          </p:nvSpPr>
          <p:spPr>
            <a:xfrm>
              <a:off x="319177" y="2588607"/>
              <a:ext cx="2070340" cy="16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chemeClr val="tx1"/>
                  </a:solidFill>
                </a:rPr>
                <a:t>ASIC associé aux PMTs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组合 6"/>
          <p:cNvGrpSpPr/>
          <p:nvPr/>
        </p:nvGrpSpPr>
        <p:grpSpPr>
          <a:xfrm>
            <a:off x="1083378" y="888428"/>
            <a:ext cx="2783456" cy="2784171"/>
            <a:chOff x="6834997" y="748714"/>
            <a:chExt cx="2783456" cy="2784171"/>
          </a:xfrm>
        </p:grpSpPr>
        <p:pic>
          <p:nvPicPr>
            <p:cNvPr id="15" name="图片 7" descr="Heidelberg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0184" y="748714"/>
              <a:ext cx="2514367" cy="2502911"/>
            </a:xfrm>
            <a:prstGeom prst="rect">
              <a:avLst/>
            </a:prstGeom>
          </p:spPr>
        </p:pic>
        <p:sp>
          <p:nvSpPr>
            <p:cNvPr id="16" name="TextBox 8"/>
            <p:cNvSpPr txBox="1"/>
            <p:nvPr/>
          </p:nvSpPr>
          <p:spPr>
            <a:xfrm>
              <a:off x="6834997" y="3286664"/>
              <a:ext cx="27834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>
                  <a:solidFill>
                    <a:schemeClr val="tx1"/>
                  </a:solidFill>
                </a:rPr>
                <a:t>Heidelberg Ion-Beam Therapy Center (HIT)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图片 9" descr="profile de faiseaux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8" y="3892830"/>
            <a:ext cx="3856009" cy="24562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49601" y="6093191"/>
            <a:ext cx="2654494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000" b="0" dirty="0" smtClean="0">
                <a:solidFill>
                  <a:schemeClr val="tx1"/>
                </a:solidFill>
              </a:rPr>
              <a:t>σ </a:t>
            </a:r>
            <a:r>
              <a:rPr lang="fr-FR" altLang="zh-CN" sz="1000" b="0" dirty="0" smtClean="0">
                <a:solidFill>
                  <a:schemeClr val="tx1"/>
                </a:solidFill>
              </a:rPr>
              <a:t>=0.056  </a:t>
            </a:r>
            <a:r>
              <a:rPr lang="fr-FR" sz="1000" b="0" dirty="0" smtClean="0">
                <a:solidFill>
                  <a:schemeClr val="tx1"/>
                </a:solidFill>
              </a:rPr>
              <a:t>Mean=-0.362</a:t>
            </a:r>
          </a:p>
          <a:p>
            <a:r>
              <a:rPr lang="fr-FR" sz="1000" b="0" dirty="0" smtClean="0">
                <a:solidFill>
                  <a:schemeClr val="tx1"/>
                </a:solidFill>
              </a:rPr>
              <a:t>charge (</a:t>
            </a:r>
            <a:r>
              <a:rPr lang="fr-FR" sz="1050" dirty="0" smtClean="0">
                <a:solidFill>
                  <a:srgbClr val="FF0000"/>
                </a:solidFill>
              </a:rPr>
              <a:t>3</a:t>
            </a:r>
            <a:r>
              <a:rPr lang="el-GR" altLang="zh-CN" sz="1050" dirty="0" smtClean="0">
                <a:solidFill>
                  <a:srgbClr val="FF0000"/>
                </a:solidFill>
              </a:rPr>
              <a:t>σ</a:t>
            </a:r>
            <a:r>
              <a:rPr lang="fr-FR" sz="1000" b="0" dirty="0" smtClean="0">
                <a:solidFill>
                  <a:schemeClr val="tx1"/>
                </a:solidFill>
              </a:rPr>
              <a:t>):[-0.192(</a:t>
            </a:r>
            <a:r>
              <a:rPr lang="fr-FR" sz="1000" dirty="0" smtClean="0">
                <a:solidFill>
                  <a:srgbClr val="FF0000"/>
                </a:solidFill>
              </a:rPr>
              <a:t>2.1pC</a:t>
            </a:r>
            <a:r>
              <a:rPr lang="fr-FR" sz="1000" b="0" dirty="0" smtClean="0">
                <a:solidFill>
                  <a:schemeClr val="tx1"/>
                </a:solidFill>
              </a:rPr>
              <a:t>),-0.53(</a:t>
            </a:r>
            <a:r>
              <a:rPr lang="fr-FR" sz="1000" dirty="0" smtClean="0">
                <a:solidFill>
                  <a:srgbClr val="FF0000"/>
                </a:solidFill>
              </a:rPr>
              <a:t>5.9pC</a:t>
            </a:r>
            <a:r>
              <a:rPr lang="fr-FR" sz="1000" b="0" dirty="0" smtClean="0">
                <a:solidFill>
                  <a:schemeClr val="tx1"/>
                </a:solidFill>
              </a:rPr>
              <a:t>)]  </a:t>
            </a:r>
            <a:endParaRPr lang="fr-FR" sz="1000" b="0" dirty="0">
              <a:solidFill>
                <a:schemeClr val="tx1"/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4012133" y="5884200"/>
            <a:ext cx="19055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Beam</a:t>
            </a:r>
            <a:r>
              <a:rPr lang="fr-FR" dirty="0" smtClean="0"/>
              <a:t>: </a:t>
            </a:r>
            <a:r>
              <a:rPr lang="fr-FR" dirty="0" smtClean="0"/>
              <a:t>d=3.8mm</a:t>
            </a:r>
            <a:endParaRPr lang="fr-FR" dirty="0" smtClean="0"/>
          </a:p>
          <a:p>
            <a:r>
              <a:rPr lang="fr-FR" dirty="0" err="1" smtClean="0"/>
              <a:t>Analyis</a:t>
            </a:r>
            <a:r>
              <a:rPr lang="fr-FR" dirty="0" smtClean="0"/>
              <a:t> :d=3.64mm</a:t>
            </a:r>
            <a:endParaRPr lang="fr-FR" dirty="0"/>
          </a:p>
        </p:txBody>
      </p:sp>
      <p:sp>
        <p:nvSpPr>
          <p:cNvPr id="22" name="TextBox 21"/>
          <p:cNvSpPr txBox="1"/>
          <p:nvPr/>
        </p:nvSpPr>
        <p:spPr>
          <a:xfrm>
            <a:off x="3666564" y="1290918"/>
            <a:ext cx="1936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Ma-PMT (Hamastu H8500)</a:t>
            </a:r>
            <a:endParaRPr lang="fr-FR" dirty="0"/>
          </a:p>
        </p:txBody>
      </p:sp>
      <p:cxnSp>
        <p:nvCxnSpPr>
          <p:cNvPr id="23" name="直接箭头连接符 22"/>
          <p:cNvCxnSpPr/>
          <p:nvPr/>
        </p:nvCxnSpPr>
        <p:spPr bwMode="auto">
          <a:xfrm>
            <a:off x="5432612" y="1470212"/>
            <a:ext cx="1640541" cy="2061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4"/>
          <p:cNvSpPr txBox="1"/>
          <p:nvPr/>
        </p:nvSpPr>
        <p:spPr>
          <a:xfrm>
            <a:off x="3666423" y="1652179"/>
            <a:ext cx="15060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 </a:t>
            </a:r>
            <a:r>
              <a:rPr lang="fr-FR" dirty="0" err="1" smtClean="0"/>
              <a:t>evaluation</a:t>
            </a:r>
            <a:r>
              <a:rPr lang="fr-FR" dirty="0" smtClean="0"/>
              <a:t> </a:t>
            </a:r>
            <a:r>
              <a:rPr lang="fr-FR" dirty="0" err="1" smtClean="0"/>
              <a:t>ASICs</a:t>
            </a:r>
            <a:endParaRPr lang="fr-FR" dirty="0" smtClean="0"/>
          </a:p>
          <a:p>
            <a:r>
              <a:rPr lang="fr-FR" dirty="0" smtClean="0"/>
              <a:t>2x 8+8 </a:t>
            </a:r>
            <a:r>
              <a:rPr lang="fr-FR" dirty="0" err="1" smtClean="0"/>
              <a:t>channels</a:t>
            </a:r>
            <a:endParaRPr lang="fr-FR" dirty="0"/>
          </a:p>
        </p:txBody>
      </p:sp>
      <p:cxnSp>
        <p:nvCxnSpPr>
          <p:cNvPr id="25" name="直接箭头连接符 25"/>
          <p:cNvCxnSpPr/>
          <p:nvPr/>
        </p:nvCxnSpPr>
        <p:spPr bwMode="auto">
          <a:xfrm>
            <a:off x="4966448" y="1891554"/>
            <a:ext cx="1873623" cy="2868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直接箭头连接符 29"/>
          <p:cNvCxnSpPr/>
          <p:nvPr/>
        </p:nvCxnSpPr>
        <p:spPr bwMode="auto">
          <a:xfrm>
            <a:off x="5011271" y="1882588"/>
            <a:ext cx="2474258" cy="896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3"/>
          <p:cNvSpPr txBox="1"/>
          <p:nvPr/>
        </p:nvSpPr>
        <p:spPr>
          <a:xfrm>
            <a:off x="3291841" y="3792771"/>
            <a:ext cx="2369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32 voies: </a:t>
            </a:r>
          </a:p>
          <a:p>
            <a:r>
              <a:rPr lang="fr-FR" dirty="0" smtClean="0"/>
              <a:t>Convoyeur + Comparateur</a:t>
            </a:r>
            <a:endParaRPr lang="fr-FR" dirty="0"/>
          </a:p>
        </p:txBody>
      </p:sp>
      <p:sp>
        <p:nvSpPr>
          <p:cNvPr id="30" name="右大括号 26"/>
          <p:cNvSpPr/>
          <p:nvPr/>
        </p:nvSpPr>
        <p:spPr bwMode="auto">
          <a:xfrm>
            <a:off x="4611756" y="4890052"/>
            <a:ext cx="119270" cy="715618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50372" y="3395207"/>
            <a:ext cx="2329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Sorite de CSA d’une voie</a:t>
            </a:r>
            <a:endParaRPr lang="fr-FR" dirty="0"/>
          </a:p>
        </p:txBody>
      </p:sp>
      <p:sp>
        <p:nvSpPr>
          <p:cNvPr id="33" name="TextBox 27"/>
          <p:cNvSpPr txBox="1"/>
          <p:nvPr/>
        </p:nvSpPr>
        <p:spPr>
          <a:xfrm rot="10800000">
            <a:off x="286038" y="4080294"/>
            <a:ext cx="523220" cy="17856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fr-FR" dirty="0" smtClean="0"/>
              <a:t>Nombre  d’événements incidents </a:t>
            </a:r>
            <a:endParaRPr lang="fr-FR" dirty="0"/>
          </a:p>
        </p:txBody>
      </p:sp>
      <p:sp>
        <p:nvSpPr>
          <p:cNvPr id="34" name="TextBox 30"/>
          <p:cNvSpPr txBox="1"/>
          <p:nvPr/>
        </p:nvSpPr>
        <p:spPr>
          <a:xfrm rot="16200000">
            <a:off x="2308747" y="5500777"/>
            <a:ext cx="353943" cy="17856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fr-FR" dirty="0" smtClean="0"/>
              <a:t>Voie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51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249601" y="6093191"/>
            <a:ext cx="2654494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000" b="0" dirty="0" smtClean="0">
                <a:solidFill>
                  <a:schemeClr val="tx1"/>
                </a:solidFill>
              </a:rPr>
              <a:t>σ </a:t>
            </a:r>
            <a:r>
              <a:rPr lang="fr-FR" altLang="zh-CN" sz="1000" b="0" dirty="0" smtClean="0">
                <a:solidFill>
                  <a:schemeClr val="tx1"/>
                </a:solidFill>
              </a:rPr>
              <a:t>=0.056  </a:t>
            </a:r>
            <a:r>
              <a:rPr lang="fr-FR" sz="1000" b="0" dirty="0" smtClean="0">
                <a:solidFill>
                  <a:schemeClr val="tx1"/>
                </a:solidFill>
              </a:rPr>
              <a:t>Mean=-0.362</a:t>
            </a:r>
          </a:p>
          <a:p>
            <a:r>
              <a:rPr lang="fr-FR" sz="1000" b="0" dirty="0" smtClean="0">
                <a:solidFill>
                  <a:schemeClr val="tx1"/>
                </a:solidFill>
              </a:rPr>
              <a:t>charge (</a:t>
            </a:r>
            <a:r>
              <a:rPr lang="fr-FR" sz="1050" dirty="0" smtClean="0">
                <a:solidFill>
                  <a:srgbClr val="FF0000"/>
                </a:solidFill>
              </a:rPr>
              <a:t>3</a:t>
            </a:r>
            <a:r>
              <a:rPr lang="el-GR" altLang="zh-CN" sz="1050" dirty="0" smtClean="0">
                <a:solidFill>
                  <a:srgbClr val="FF0000"/>
                </a:solidFill>
              </a:rPr>
              <a:t>σ</a:t>
            </a:r>
            <a:r>
              <a:rPr lang="fr-FR" sz="1000" b="0" dirty="0" smtClean="0">
                <a:solidFill>
                  <a:schemeClr val="tx1"/>
                </a:solidFill>
              </a:rPr>
              <a:t>):[-0.192(</a:t>
            </a:r>
            <a:r>
              <a:rPr lang="fr-FR" sz="1000" dirty="0" smtClean="0">
                <a:solidFill>
                  <a:srgbClr val="FF0000"/>
                </a:solidFill>
              </a:rPr>
              <a:t>2.1pC</a:t>
            </a:r>
            <a:r>
              <a:rPr lang="fr-FR" sz="1000" b="0" dirty="0" smtClean="0">
                <a:solidFill>
                  <a:schemeClr val="tx1"/>
                </a:solidFill>
              </a:rPr>
              <a:t>),-0.53(</a:t>
            </a:r>
            <a:r>
              <a:rPr lang="fr-FR" sz="1000" dirty="0" smtClean="0">
                <a:solidFill>
                  <a:srgbClr val="FF0000"/>
                </a:solidFill>
              </a:rPr>
              <a:t>5.9pC</a:t>
            </a:r>
            <a:r>
              <a:rPr lang="fr-FR" sz="1000" b="0" dirty="0" smtClean="0">
                <a:solidFill>
                  <a:schemeClr val="tx1"/>
                </a:solidFill>
              </a:rPr>
              <a:t>)]  </a:t>
            </a:r>
            <a:endParaRPr lang="fr-FR" sz="1000" b="0" dirty="0">
              <a:solidFill>
                <a:schemeClr val="tx1"/>
              </a:solidFill>
            </a:endParaRPr>
          </a:p>
        </p:txBody>
      </p:sp>
      <p:sp>
        <p:nvSpPr>
          <p:cNvPr id="34" name="TextBox 30"/>
          <p:cNvSpPr txBox="1"/>
          <p:nvPr/>
        </p:nvSpPr>
        <p:spPr>
          <a:xfrm rot="16200000">
            <a:off x="2308747" y="5500777"/>
            <a:ext cx="353943" cy="17856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fr-FR" dirty="0" smtClean="0"/>
              <a:t>Voie</a:t>
            </a:r>
            <a:endParaRPr lang="fr-FR" dirty="0"/>
          </a:p>
        </p:txBody>
      </p:sp>
      <p:pic>
        <p:nvPicPr>
          <p:cNvPr id="26626" name="Picture 2" descr="D:\Mes_documents_locaux\VLSI14\Image_000158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054" y="982498"/>
            <a:ext cx="6556328" cy="491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41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7581989" cy="48201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 architecture: previous evaluation chips</a:t>
            </a:r>
            <a:endParaRPr lang="en-US" sz="24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050" name="Picture 2" descr="D:\Mes_documents_locaux\VLSI14\HODOPICsnap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83" y="868821"/>
            <a:ext cx="3902825" cy="54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3709" y="868821"/>
            <a:ext cx="2859568" cy="3696831"/>
          </a:xfrm>
          <a:prstGeom prst="rect">
            <a:avLst/>
          </a:prstGeom>
          <a:ln>
            <a:noFill/>
          </a:ln>
          <a:effectLst>
            <a:outerShdw blurRad="292100" dist="2413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Caponetto\Downloads\ETIC_floorplan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22" t="24559" r="32023" b="21243"/>
          <a:stretch/>
        </p:blipFill>
        <p:spPr bwMode="auto">
          <a:xfrm>
            <a:off x="6967143" y="4276129"/>
            <a:ext cx="2183475" cy="1836746"/>
          </a:xfrm>
          <a:prstGeom prst="rect">
            <a:avLst/>
          </a:prstGeom>
          <a:ln>
            <a:noFill/>
          </a:ln>
          <a:effectLst>
            <a:outerShdw blurRad="292100" dist="558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600764" y="4491324"/>
            <a:ext cx="2246128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200" dirty="0" smtClean="0">
                <a:solidFill>
                  <a:srgbClr val="00B0F0"/>
                </a:solidFill>
                <a:latin typeface="+mn-lt"/>
              </a:rPr>
              <a:t>second evaluation chip: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solidFill>
                  <a:srgbClr val="00B0F0"/>
                </a:solidFill>
                <a:latin typeface="+mn-lt"/>
              </a:rPr>
              <a:t>December 2011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solidFill>
                  <a:srgbClr val="00B0F0"/>
                </a:solidFill>
                <a:latin typeface="+mn-lt"/>
              </a:rPr>
              <a:t>32b DLL @160 MHz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solidFill>
                  <a:srgbClr val="00B0F0"/>
                </a:solidFill>
                <a:latin typeface="+mn-lt"/>
              </a:rPr>
              <a:t>32-to-5 output Gray decoder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solidFill>
                  <a:srgbClr val="00B0F0"/>
                </a:solidFill>
                <a:latin typeface="+mn-lt"/>
              </a:rPr>
              <a:t>1870 x 1566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400" b="0" dirty="0" smtClean="0">
              <a:latin typeface="+mn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603632" y="974784"/>
            <a:ext cx="2040077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200" dirty="0" smtClean="0">
                <a:solidFill>
                  <a:srgbClr val="002060"/>
                </a:solidFill>
                <a:latin typeface="+mn-lt"/>
              </a:rPr>
              <a:t>first evaluation chip: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solidFill>
                  <a:srgbClr val="002060"/>
                </a:solidFill>
                <a:latin typeface="+mn-lt"/>
              </a:rPr>
              <a:t>June 2010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solidFill>
                  <a:srgbClr val="002060"/>
                </a:solidFill>
                <a:latin typeface="+mn-lt"/>
              </a:rPr>
              <a:t>8 + 8 channels front-end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solidFill>
                  <a:srgbClr val="002060"/>
                </a:solidFill>
                <a:latin typeface="+mn-lt"/>
              </a:rPr>
              <a:t>8 + 8 binary outputs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solidFill>
                  <a:srgbClr val="002060"/>
                </a:solidFill>
                <a:latin typeface="+mn-lt"/>
              </a:rPr>
              <a:t>two comparator architectures  tested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solidFill>
                  <a:srgbClr val="002060"/>
                </a:solidFill>
                <a:latin typeface="+mn-lt"/>
              </a:rPr>
              <a:t>front-end validated in test-beam</a:t>
            </a:r>
          </a:p>
          <a:p>
            <a:pPr algn="l">
              <a:spcAft>
                <a:spcPts val="600"/>
              </a:spcAft>
            </a:pPr>
            <a:r>
              <a:rPr lang="en-US" sz="1200" dirty="0" smtClean="0">
                <a:solidFill>
                  <a:srgbClr val="002060"/>
                </a:solidFill>
                <a:latin typeface="+mn-lt"/>
              </a:rPr>
              <a:t>2207 x 2792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400" b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242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8185838" cy="48201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 architecture: previous evaluation chips</a:t>
            </a:r>
            <a:endParaRPr lang="en-US" sz="24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050" name="Picture 2" descr="D:\Mes_documents_locaux\VLSI14\HODOPICsnap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83" y="868821"/>
            <a:ext cx="3902825" cy="54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3709" y="868821"/>
            <a:ext cx="2859568" cy="3696831"/>
          </a:xfrm>
          <a:prstGeom prst="rect">
            <a:avLst/>
          </a:prstGeom>
          <a:ln>
            <a:noFill/>
          </a:ln>
          <a:effectLst>
            <a:outerShdw blurRad="292100" dist="2413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Caponetto\Downloads\ETIC_floorplan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22" t="24559" r="32023" b="21243"/>
          <a:stretch/>
        </p:blipFill>
        <p:spPr bwMode="auto">
          <a:xfrm>
            <a:off x="6967143" y="4276129"/>
            <a:ext cx="2183475" cy="1836746"/>
          </a:xfrm>
          <a:prstGeom prst="rect">
            <a:avLst/>
          </a:prstGeom>
          <a:ln>
            <a:noFill/>
          </a:ln>
          <a:effectLst>
            <a:outerShdw blurRad="292100" dist="558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1472241" y="1989827"/>
            <a:ext cx="1012167" cy="198408"/>
          </a:xfrm>
          <a:prstGeom prst="rect">
            <a:avLst/>
          </a:prstGeom>
          <a:noFill/>
          <a:ln w="44450" cap="flat" cmpd="sng" algn="ctr">
            <a:solidFill>
              <a:srgbClr val="0C1C8C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490603" y="1400356"/>
            <a:ext cx="1012167" cy="198408"/>
          </a:xfrm>
          <a:prstGeom prst="rect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600764" y="4491324"/>
            <a:ext cx="2577950" cy="176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B0F0"/>
                </a:solidFill>
                <a:latin typeface="+mn-lt"/>
              </a:rPr>
              <a:t>second evaluation chip: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B0F0"/>
                </a:solidFill>
                <a:latin typeface="+mn-lt"/>
              </a:rPr>
              <a:t>December 2011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B0F0"/>
                </a:solidFill>
                <a:latin typeface="+mn-lt"/>
              </a:rPr>
              <a:t>32b DLL @160 MHz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B0F0"/>
                </a:solidFill>
                <a:latin typeface="+mn-lt"/>
              </a:rPr>
              <a:t>32-to-5 output Gray decoder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B0F0"/>
                </a:solidFill>
                <a:latin typeface="+mn-lt"/>
              </a:rPr>
              <a:t>1870 x 1566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400" b="0" dirty="0" smtClean="0">
              <a:latin typeface="+mn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603632" y="974784"/>
            <a:ext cx="204007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first evaluation chip: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June 2010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8 + 8 channels front-end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8 + 8 binary outputs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two comparator architectures  tested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front-end validated in test-beam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2207 x 2792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400" b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558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7892540" cy="48201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 architecture: previous evaluation chips</a:t>
            </a:r>
            <a:endParaRPr lang="en-US" sz="24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2050" name="Picture 2" descr="D:\Mes_documents_locaux\VLSI14\HODOPICsnap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83" y="868821"/>
            <a:ext cx="3902825" cy="540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3709" y="868821"/>
            <a:ext cx="2859568" cy="3696831"/>
          </a:xfrm>
          <a:prstGeom prst="rect">
            <a:avLst/>
          </a:prstGeom>
          <a:ln>
            <a:noFill/>
          </a:ln>
          <a:effectLst>
            <a:outerShdw blurRad="292100" dist="2413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Caponetto\Downloads\ETIC_floorplan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22" t="24559" r="32023" b="21243"/>
          <a:stretch/>
        </p:blipFill>
        <p:spPr bwMode="auto">
          <a:xfrm>
            <a:off x="6967143" y="4276129"/>
            <a:ext cx="2183475" cy="1836746"/>
          </a:xfrm>
          <a:prstGeom prst="rect">
            <a:avLst/>
          </a:prstGeom>
          <a:ln>
            <a:noFill/>
          </a:ln>
          <a:effectLst>
            <a:outerShdw blurRad="292100" dist="558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603632" y="974784"/>
            <a:ext cx="204007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B0F0"/>
                </a:solidFill>
                <a:latin typeface="+mn-lt"/>
              </a:rPr>
              <a:t>first evaluation chip: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B0F0"/>
                </a:solidFill>
                <a:latin typeface="+mn-lt"/>
              </a:rPr>
              <a:t>June 2010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B0F0"/>
                </a:solidFill>
                <a:latin typeface="+mn-lt"/>
              </a:rPr>
              <a:t>8 + 8 channels front-end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B0F0"/>
                </a:solidFill>
                <a:latin typeface="+mn-lt"/>
              </a:rPr>
              <a:t>8 + 8 binary outputs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B0F0"/>
                </a:solidFill>
                <a:latin typeface="+mn-lt"/>
              </a:rPr>
              <a:t>two comparator architectures  tested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B0F0"/>
                </a:solidFill>
                <a:latin typeface="+mn-lt"/>
              </a:rPr>
              <a:t>front-end validated in test-beam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B0F0"/>
                </a:solidFill>
                <a:latin typeface="+mn-lt"/>
              </a:rPr>
              <a:t>2207 x 2792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400" b="0" dirty="0" smtClean="0"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00764" y="4491324"/>
            <a:ext cx="2577950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second evaluation chip: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December 2011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32b DLL @160 MHz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32-to-5 output Gray decoder</a:t>
            </a:r>
          </a:p>
          <a:p>
            <a:pPr algn="l">
              <a:spcAft>
                <a:spcPts val="600"/>
              </a:spcAft>
            </a:pPr>
            <a:r>
              <a:rPr lang="en-US" sz="1400" dirty="0" smtClean="0">
                <a:solidFill>
                  <a:srgbClr val="002060"/>
                </a:solidFill>
                <a:latin typeface="+mn-lt"/>
              </a:rPr>
              <a:t>1870 x 1566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400" b="0" dirty="0" smtClean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472240" y="5115463"/>
            <a:ext cx="1012167" cy="508959"/>
          </a:xfrm>
          <a:prstGeom prst="rect">
            <a:avLst/>
          </a:prstGeom>
          <a:noFill/>
          <a:ln w="44450" cap="flat" cmpd="sng" algn="ctr">
            <a:solidFill>
              <a:srgbClr val="0C1C8C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567409" y="4712900"/>
            <a:ext cx="1012167" cy="600972"/>
          </a:xfrm>
          <a:prstGeom prst="rect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rgbClr val="23346C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432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6904037" cy="48201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Front-end evaluation chip: readout channel</a:t>
            </a:r>
            <a:endParaRPr lang="en-US" sz="24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5122" name="Picture 2" descr="D:\Mes_documents_locaux\VLSI14\DSM_channel_tr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1" t="19195" r="6376" b="18180"/>
          <a:stretch/>
        </p:blipFill>
        <p:spPr bwMode="auto">
          <a:xfrm>
            <a:off x="644210" y="3528202"/>
            <a:ext cx="8517063" cy="144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/>
          <p:cNvCxnSpPr/>
          <p:nvPr/>
        </p:nvCxnSpPr>
        <p:spPr bwMode="auto">
          <a:xfrm>
            <a:off x="905772" y="5408762"/>
            <a:ext cx="8108832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6" name="ZoneTexte 5"/>
          <p:cNvSpPr txBox="1"/>
          <p:nvPr/>
        </p:nvSpPr>
        <p:spPr>
          <a:xfrm>
            <a:off x="4685373" y="5147152"/>
            <a:ext cx="4347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684</a:t>
            </a:r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4" name="Picture 3" descr="D:\Mes_documents_locaux\VLSI14\DSM-chann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3316" y="1175110"/>
            <a:ext cx="5512269" cy="2042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123287"/>
            <a:ext cx="7478472" cy="482019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HODOPIC: modified readout channel (1)</a:t>
            </a:r>
            <a:endParaRPr lang="en-US" sz="280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pic>
        <p:nvPicPr>
          <p:cNvPr id="5123" name="Picture 3" descr="D:\Mes_documents_locaux\VLSI14\DSM-channel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3316" y="1175110"/>
            <a:ext cx="5512269" cy="20425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Mes_documents_locaux\VLSI14\HP-chann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033" y="3332500"/>
            <a:ext cx="6746730" cy="306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444783" y="704757"/>
            <a:ext cx="23577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latin typeface="+mn-lt"/>
              </a:rPr>
              <a:t>HODOPIC integrates 32 front-end channels</a:t>
            </a:r>
          </a:p>
          <a:p>
            <a:pPr algn="l"/>
            <a:r>
              <a:rPr lang="en-US" sz="1400" dirty="0" smtClean="0">
                <a:latin typeface="+mn-lt"/>
              </a:rPr>
              <a:t>added features: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memory bit for binary output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event triggering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channel mask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mux on analogue output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6b slow control register: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input gain + mask + analogue out mux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787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es_documents_locaux\VLSI14\HODOPIC_channel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772" y="1699403"/>
            <a:ext cx="7850039" cy="146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Mes_documents_locaux\VLSI14\DSM_channel_tr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1" t="19195" r="6376" b="18180"/>
          <a:stretch/>
        </p:blipFill>
        <p:spPr bwMode="auto">
          <a:xfrm>
            <a:off x="644210" y="3959502"/>
            <a:ext cx="8517063" cy="144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/>
          <p:cNvCxnSpPr/>
          <p:nvPr/>
        </p:nvCxnSpPr>
        <p:spPr bwMode="auto">
          <a:xfrm>
            <a:off x="905772" y="5840062"/>
            <a:ext cx="8108832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6" name="ZoneTexte 5"/>
          <p:cNvSpPr txBox="1"/>
          <p:nvPr/>
        </p:nvSpPr>
        <p:spPr>
          <a:xfrm>
            <a:off x="4685373" y="5578452"/>
            <a:ext cx="4347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684</a:t>
            </a:r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23988" y="123287"/>
            <a:ext cx="7331823" cy="48201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800" b="0" kern="0" dirty="0" smtClean="0">
                <a:solidFill>
                  <a:srgbClr val="0C1C8C"/>
                </a:solidFill>
                <a:latin typeface="Arial Rounded MT Bold" panose="020F0704030504030204" pitchFamily="34" charset="0"/>
                <a:cs typeface="Arial" charset="0"/>
              </a:rPr>
              <a:t>HODOPIC: modified readout channel (2)</a:t>
            </a:r>
            <a:endParaRPr lang="en-US" sz="2800" b="0" kern="0" dirty="0" smtClean="0">
              <a:solidFill>
                <a:srgbClr val="0C1C8C"/>
              </a:solidFill>
              <a:latin typeface="Arial Rounded MT Bold" panose="020F0704030504030204" pitchFamily="34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52937" y="1345288"/>
            <a:ext cx="1207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 smtClean="0">
                <a:latin typeface="+mn-lt"/>
              </a:rPr>
              <a:t>HODOPIC</a:t>
            </a:r>
            <a:endParaRPr lang="en-US" sz="1200" b="0" dirty="0"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35684" y="3576654"/>
            <a:ext cx="1949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 smtClean="0">
                <a:latin typeface="+mn-lt"/>
              </a:rPr>
              <a:t>front-end evaluation chip</a:t>
            </a:r>
            <a:endParaRPr lang="en-US" sz="12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87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_pole">
  <a:themeElements>
    <a:clrScheme name="michrau_L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ichrau_LR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rgbClr val="23346C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noFill/>
        <a:ln w="762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michrau_L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hrau_L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hrau_L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hrau_L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hrau_L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hrau_L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hrau_L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hrau_L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hrau_L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hrau_L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hrau_L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hrau_L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modèle_pole</Template>
  <TotalTime>5314</TotalTime>
  <Words>1887</Words>
  <Application>Microsoft Office PowerPoint</Application>
  <PresentationFormat>Format A4 (210 x 297 mm)</PresentationFormat>
  <Paragraphs>274</Paragraphs>
  <Slides>36</Slides>
  <Notes>36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36</vt:i4>
      </vt:variant>
    </vt:vector>
  </HeadingPairs>
  <TitlesOfParts>
    <vt:vector size="38" baseType="lpstr">
      <vt:lpstr>modèle_pole</vt:lpstr>
      <vt:lpstr>Conception personnalisée</vt:lpstr>
      <vt:lpstr>HODOPIC: a multi channel front-end ASIC for a beam tagging hodoscope</vt:lpstr>
      <vt:lpstr>HODOPIC: hodoscope front-end</vt:lpstr>
      <vt:lpstr>HODOPIC V0: first silicon</vt:lpstr>
      <vt:lpstr>HODOPIC architecture: previous evaluation chips</vt:lpstr>
      <vt:lpstr>HODOPIC architecture: previous evaluation chips</vt:lpstr>
      <vt:lpstr>HODOPIC architecture: previous evaluation chips</vt:lpstr>
      <vt:lpstr>Front-end evaluation chip: readout channel</vt:lpstr>
      <vt:lpstr>HODOPIC: modified readout channel (1)</vt:lpstr>
      <vt:lpstr>Présentation PowerPoint</vt:lpstr>
      <vt:lpstr>Présentation PowerPoint</vt:lpstr>
      <vt:lpstr>HODOPIC: event driven architecture</vt:lpstr>
      <vt:lpstr>Asynchronous design style</vt:lpstr>
      <vt:lpstr>Asynchronous design style (2)</vt:lpstr>
      <vt:lpstr>Event control modules</vt:lpstr>
      <vt:lpstr>Asynchronous event FIFO</vt:lpstr>
      <vt:lpstr>Asynchronous event FIFO (2)</vt:lpstr>
      <vt:lpstr>HODOPIC architecture: floorplan</vt:lpstr>
      <vt:lpstr>HODOPIC architecture: floorplan</vt:lpstr>
      <vt:lpstr>HODOPIC architecture: floorplan</vt:lpstr>
      <vt:lpstr>HODOPIC architecture: floorplan</vt:lpstr>
      <vt:lpstr>HODOPIC architecture: floorplan</vt:lpstr>
      <vt:lpstr>HODOPIC architecture: floorplan</vt:lpstr>
      <vt:lpstr>HODOPIC architecture: floorplan</vt:lpstr>
      <vt:lpstr>Functionality tests on HODOPIC</vt:lpstr>
      <vt:lpstr>Slow control: I2C interface</vt:lpstr>
      <vt:lpstr>Analogue channel: input buffer + CSA linearity (preliminary)</vt:lpstr>
      <vt:lpstr>Trigger efficiency: S-curves (preliminary)</vt:lpstr>
      <vt:lpstr>Time Stamper: stability problems</vt:lpstr>
      <vt:lpstr>Time Stamper: stability problems</vt:lpstr>
      <vt:lpstr>Time Stamper: stability problems</vt:lpstr>
      <vt:lpstr>Time Stamper: stability problems</vt:lpstr>
      <vt:lpstr>Time Stamper: stability problems</vt:lpstr>
      <vt:lpstr>DLL and Time Stamper linearity (preliminary)</vt:lpstr>
      <vt:lpstr>Conclusion</vt:lpstr>
      <vt:lpstr>Front-end evaluation chip: test beam results </vt:lpstr>
      <vt:lpstr>Présentation PowerPoint</vt:lpstr>
    </vt:vector>
  </TitlesOfParts>
  <Company>IN2P3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 titre</dc:title>
  <dc:creator>Luigi Caponetto</dc:creator>
  <cp:lastModifiedBy>Luigi Caponetto</cp:lastModifiedBy>
  <cp:revision>105</cp:revision>
  <cp:lastPrinted>2014-06-10T20:26:28Z</cp:lastPrinted>
  <dcterms:created xsi:type="dcterms:W3CDTF">2014-06-09T14:45:36Z</dcterms:created>
  <dcterms:modified xsi:type="dcterms:W3CDTF">2014-06-13T07:38:24Z</dcterms:modified>
</cp:coreProperties>
</file>