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60" r:id="rId1"/>
  </p:sldMasterIdLst>
  <p:notesMasterIdLst>
    <p:notesMasterId r:id="rId29"/>
  </p:notesMasterIdLst>
  <p:sldIdLst>
    <p:sldId id="256" r:id="rId2"/>
    <p:sldId id="262" r:id="rId3"/>
    <p:sldId id="263" r:id="rId4"/>
    <p:sldId id="261" r:id="rId5"/>
    <p:sldId id="266" r:id="rId6"/>
    <p:sldId id="269" r:id="rId7"/>
    <p:sldId id="267" r:id="rId8"/>
    <p:sldId id="264" r:id="rId9"/>
    <p:sldId id="265" r:id="rId10"/>
    <p:sldId id="283" r:id="rId11"/>
    <p:sldId id="271" r:id="rId12"/>
    <p:sldId id="257" r:id="rId13"/>
    <p:sldId id="272" r:id="rId14"/>
    <p:sldId id="273" r:id="rId15"/>
    <p:sldId id="274" r:id="rId16"/>
    <p:sldId id="275" r:id="rId17"/>
    <p:sldId id="276" r:id="rId18"/>
    <p:sldId id="286" r:id="rId19"/>
    <p:sldId id="287" r:id="rId20"/>
    <p:sldId id="268" r:id="rId21"/>
    <p:sldId id="288" r:id="rId22"/>
    <p:sldId id="291" r:id="rId23"/>
    <p:sldId id="297" r:id="rId24"/>
    <p:sldId id="278" r:id="rId25"/>
    <p:sldId id="277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AEDC64F-69B1-44B3-9A4A-7256978F4690}">
          <p14:sldIdLst>
            <p14:sldId id="256"/>
            <p14:sldId id="262"/>
            <p14:sldId id="263"/>
            <p14:sldId id="261"/>
            <p14:sldId id="266"/>
            <p14:sldId id="269"/>
            <p14:sldId id="267"/>
            <p14:sldId id="264"/>
            <p14:sldId id="265"/>
            <p14:sldId id="283"/>
            <p14:sldId id="271"/>
            <p14:sldId id="257"/>
            <p14:sldId id="272"/>
            <p14:sldId id="273"/>
            <p14:sldId id="274"/>
            <p14:sldId id="275"/>
            <p14:sldId id="276"/>
            <p14:sldId id="286"/>
            <p14:sldId id="287"/>
            <p14:sldId id="268"/>
            <p14:sldId id="288"/>
            <p14:sldId id="291"/>
            <p14:sldId id="297"/>
            <p14:sldId id="278"/>
            <p14:sldId id="277"/>
            <p14:sldId id="280"/>
            <p14:sldId id="281"/>
          </p14:sldIdLst>
        </p14:section>
        <p14:section name="Section sans titre" id="{BFDDD53C-3826-4761-BBD2-8EA465AD29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700" autoAdjust="0"/>
  </p:normalViewPr>
  <p:slideViewPr>
    <p:cSldViewPr showGuides="1">
      <p:cViewPr>
        <p:scale>
          <a:sx n="70" d="100"/>
          <a:sy n="70" d="100"/>
        </p:scale>
        <p:origin x="183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20100482347025E-2"/>
          <c:y val="2.1148593005875391E-2"/>
          <c:w val="0.86884810850959571"/>
          <c:h val="0.95351601828475852"/>
        </c:manualLayout>
      </c:layout>
      <c:scatterChart>
        <c:scatterStyle val="smoothMarker"/>
        <c:varyColors val="1"/>
        <c:ser>
          <c:idx val="0"/>
          <c:order val="0"/>
          <c:tx>
            <c:strRef>
              <c:f>Mips22102013!$B$9</c:f>
              <c:strCache>
                <c:ptCount val="1"/>
                <c:pt idx="0">
                  <c:v>Sr90 ( HV = 0V )</c:v>
                </c:pt>
              </c:strCache>
            </c:strRef>
          </c:tx>
          <c:spPr>
            <a:ln w="63500">
              <a:prstDash val="solid"/>
            </a:ln>
          </c:spPr>
          <c:marker>
            <c:symbol val="none"/>
          </c:marker>
          <c:xVal>
            <c:numRef>
              <c:f>Mips22102013!$A$10:$A$810</c:f>
              <c:numCache>
                <c:formatCode>General</c:formatCode>
                <c:ptCount val="8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</c:numCache>
            </c:numRef>
          </c:xVal>
          <c:yVal>
            <c:numRef>
              <c:f>Mips22102013!$B$10:$B$810</c:f>
              <c:numCache>
                <c:formatCode>General</c:formatCode>
                <c:ptCount val="80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7</c:v>
                </c:pt>
                <c:pt idx="8">
                  <c:v>9</c:v>
                </c:pt>
                <c:pt idx="9">
                  <c:v>193</c:v>
                </c:pt>
                <c:pt idx="10">
                  <c:v>188</c:v>
                </c:pt>
                <c:pt idx="11">
                  <c:v>287</c:v>
                </c:pt>
                <c:pt idx="12">
                  <c:v>647</c:v>
                </c:pt>
                <c:pt idx="13">
                  <c:v>1550</c:v>
                </c:pt>
                <c:pt idx="14">
                  <c:v>1851</c:v>
                </c:pt>
                <c:pt idx="15">
                  <c:v>4751</c:v>
                </c:pt>
                <c:pt idx="16">
                  <c:v>24267</c:v>
                </c:pt>
                <c:pt idx="17">
                  <c:v>118254</c:v>
                </c:pt>
                <c:pt idx="18">
                  <c:v>223144</c:v>
                </c:pt>
                <c:pt idx="19">
                  <c:v>149769</c:v>
                </c:pt>
                <c:pt idx="20">
                  <c:v>101022</c:v>
                </c:pt>
                <c:pt idx="21">
                  <c:v>71957</c:v>
                </c:pt>
                <c:pt idx="22">
                  <c:v>54924</c:v>
                </c:pt>
                <c:pt idx="23">
                  <c:v>44182</c:v>
                </c:pt>
                <c:pt idx="24">
                  <c:v>37454</c:v>
                </c:pt>
                <c:pt idx="25">
                  <c:v>32648</c:v>
                </c:pt>
                <c:pt idx="26">
                  <c:v>29693</c:v>
                </c:pt>
                <c:pt idx="27">
                  <c:v>27402</c:v>
                </c:pt>
                <c:pt idx="28">
                  <c:v>25893</c:v>
                </c:pt>
                <c:pt idx="29">
                  <c:v>24581</c:v>
                </c:pt>
                <c:pt idx="30">
                  <c:v>23669</c:v>
                </c:pt>
                <c:pt idx="31">
                  <c:v>22931</c:v>
                </c:pt>
                <c:pt idx="32">
                  <c:v>22487</c:v>
                </c:pt>
                <c:pt idx="33">
                  <c:v>21493</c:v>
                </c:pt>
                <c:pt idx="34">
                  <c:v>20952</c:v>
                </c:pt>
                <c:pt idx="35">
                  <c:v>20130</c:v>
                </c:pt>
                <c:pt idx="36">
                  <c:v>19381</c:v>
                </c:pt>
                <c:pt idx="37">
                  <c:v>18729</c:v>
                </c:pt>
                <c:pt idx="38">
                  <c:v>17981</c:v>
                </c:pt>
                <c:pt idx="39">
                  <c:v>17432</c:v>
                </c:pt>
                <c:pt idx="40">
                  <c:v>17154</c:v>
                </c:pt>
                <c:pt idx="41">
                  <c:v>16382</c:v>
                </c:pt>
                <c:pt idx="42">
                  <c:v>15963</c:v>
                </c:pt>
                <c:pt idx="43">
                  <c:v>15781</c:v>
                </c:pt>
                <c:pt idx="44">
                  <c:v>15379</c:v>
                </c:pt>
                <c:pt idx="45">
                  <c:v>15006</c:v>
                </c:pt>
                <c:pt idx="46">
                  <c:v>14345</c:v>
                </c:pt>
                <c:pt idx="47">
                  <c:v>14186</c:v>
                </c:pt>
                <c:pt idx="48">
                  <c:v>13824</c:v>
                </c:pt>
                <c:pt idx="49">
                  <c:v>13459</c:v>
                </c:pt>
                <c:pt idx="50">
                  <c:v>13253</c:v>
                </c:pt>
                <c:pt idx="51">
                  <c:v>12699</c:v>
                </c:pt>
                <c:pt idx="52">
                  <c:v>12631</c:v>
                </c:pt>
                <c:pt idx="53">
                  <c:v>12205</c:v>
                </c:pt>
                <c:pt idx="54">
                  <c:v>11709</c:v>
                </c:pt>
                <c:pt idx="55">
                  <c:v>11429</c:v>
                </c:pt>
                <c:pt idx="56">
                  <c:v>11058</c:v>
                </c:pt>
                <c:pt idx="57">
                  <c:v>10800</c:v>
                </c:pt>
                <c:pt idx="58">
                  <c:v>10475</c:v>
                </c:pt>
                <c:pt idx="59">
                  <c:v>10075</c:v>
                </c:pt>
                <c:pt idx="60">
                  <c:v>9998</c:v>
                </c:pt>
                <c:pt idx="61">
                  <c:v>9585</c:v>
                </c:pt>
                <c:pt idx="62">
                  <c:v>9201</c:v>
                </c:pt>
                <c:pt idx="63">
                  <c:v>8781</c:v>
                </c:pt>
                <c:pt idx="64">
                  <c:v>8622</c:v>
                </c:pt>
                <c:pt idx="65">
                  <c:v>8208</c:v>
                </c:pt>
                <c:pt idx="66">
                  <c:v>8115</c:v>
                </c:pt>
                <c:pt idx="67">
                  <c:v>8023</c:v>
                </c:pt>
                <c:pt idx="68">
                  <c:v>7640</c:v>
                </c:pt>
                <c:pt idx="69">
                  <c:v>7225</c:v>
                </c:pt>
                <c:pt idx="70">
                  <c:v>7096</c:v>
                </c:pt>
                <c:pt idx="71">
                  <c:v>6829</c:v>
                </c:pt>
                <c:pt idx="72">
                  <c:v>6583</c:v>
                </c:pt>
                <c:pt idx="73">
                  <c:v>6341</c:v>
                </c:pt>
                <c:pt idx="74">
                  <c:v>6009</c:v>
                </c:pt>
                <c:pt idx="75">
                  <c:v>5977</c:v>
                </c:pt>
                <c:pt idx="76">
                  <c:v>5918</c:v>
                </c:pt>
                <c:pt idx="77">
                  <c:v>5587</c:v>
                </c:pt>
                <c:pt idx="78">
                  <c:v>5339</c:v>
                </c:pt>
                <c:pt idx="79">
                  <c:v>5200</c:v>
                </c:pt>
                <c:pt idx="80">
                  <c:v>5070</c:v>
                </c:pt>
                <c:pt idx="81">
                  <c:v>5001</c:v>
                </c:pt>
                <c:pt idx="82">
                  <c:v>4806</c:v>
                </c:pt>
                <c:pt idx="83">
                  <c:v>4656</c:v>
                </c:pt>
                <c:pt idx="84">
                  <c:v>4434</c:v>
                </c:pt>
                <c:pt idx="85">
                  <c:v>4372</c:v>
                </c:pt>
                <c:pt idx="86">
                  <c:v>4286</c:v>
                </c:pt>
                <c:pt idx="87">
                  <c:v>4123</c:v>
                </c:pt>
                <c:pt idx="88">
                  <c:v>4002</c:v>
                </c:pt>
                <c:pt idx="89">
                  <c:v>3869</c:v>
                </c:pt>
                <c:pt idx="90">
                  <c:v>3712</c:v>
                </c:pt>
                <c:pt idx="91">
                  <c:v>3703</c:v>
                </c:pt>
                <c:pt idx="92">
                  <c:v>3556</c:v>
                </c:pt>
                <c:pt idx="93">
                  <c:v>3392</c:v>
                </c:pt>
                <c:pt idx="94">
                  <c:v>3325</c:v>
                </c:pt>
                <c:pt idx="95">
                  <c:v>3176</c:v>
                </c:pt>
                <c:pt idx="96">
                  <c:v>3233</c:v>
                </c:pt>
                <c:pt idx="97">
                  <c:v>3066</c:v>
                </c:pt>
                <c:pt idx="98">
                  <c:v>2990</c:v>
                </c:pt>
                <c:pt idx="99">
                  <c:v>2980</c:v>
                </c:pt>
                <c:pt idx="100">
                  <c:v>2865</c:v>
                </c:pt>
                <c:pt idx="101">
                  <c:v>2775</c:v>
                </c:pt>
                <c:pt idx="102">
                  <c:v>2669</c:v>
                </c:pt>
                <c:pt idx="103">
                  <c:v>2541</c:v>
                </c:pt>
                <c:pt idx="104">
                  <c:v>2462</c:v>
                </c:pt>
                <c:pt idx="105">
                  <c:v>2503</c:v>
                </c:pt>
                <c:pt idx="106">
                  <c:v>2404</c:v>
                </c:pt>
                <c:pt idx="107">
                  <c:v>2337</c:v>
                </c:pt>
                <c:pt idx="108">
                  <c:v>2214</c:v>
                </c:pt>
                <c:pt idx="109">
                  <c:v>2266</c:v>
                </c:pt>
                <c:pt idx="110">
                  <c:v>2159</c:v>
                </c:pt>
                <c:pt idx="111">
                  <c:v>2185</c:v>
                </c:pt>
                <c:pt idx="112">
                  <c:v>2151</c:v>
                </c:pt>
                <c:pt idx="113">
                  <c:v>2057</c:v>
                </c:pt>
                <c:pt idx="114">
                  <c:v>1973</c:v>
                </c:pt>
                <c:pt idx="115">
                  <c:v>1930</c:v>
                </c:pt>
                <c:pt idx="116">
                  <c:v>1939</c:v>
                </c:pt>
                <c:pt idx="117">
                  <c:v>1881</c:v>
                </c:pt>
                <c:pt idx="118">
                  <c:v>1808</c:v>
                </c:pt>
                <c:pt idx="119">
                  <c:v>1716</c:v>
                </c:pt>
                <c:pt idx="120">
                  <c:v>1759</c:v>
                </c:pt>
                <c:pt idx="121">
                  <c:v>1682</c:v>
                </c:pt>
                <c:pt idx="122">
                  <c:v>1616</c:v>
                </c:pt>
                <c:pt idx="123">
                  <c:v>1651</c:v>
                </c:pt>
                <c:pt idx="124">
                  <c:v>1642</c:v>
                </c:pt>
                <c:pt idx="125">
                  <c:v>1541</c:v>
                </c:pt>
                <c:pt idx="126">
                  <c:v>1557</c:v>
                </c:pt>
                <c:pt idx="127">
                  <c:v>1459</c:v>
                </c:pt>
                <c:pt idx="128">
                  <c:v>1462</c:v>
                </c:pt>
                <c:pt idx="129">
                  <c:v>1394</c:v>
                </c:pt>
                <c:pt idx="130">
                  <c:v>1332</c:v>
                </c:pt>
                <c:pt idx="131">
                  <c:v>1311</c:v>
                </c:pt>
                <c:pt idx="132">
                  <c:v>1331</c:v>
                </c:pt>
                <c:pt idx="133">
                  <c:v>1356</c:v>
                </c:pt>
                <c:pt idx="134">
                  <c:v>1289</c:v>
                </c:pt>
                <c:pt idx="135">
                  <c:v>1278</c:v>
                </c:pt>
                <c:pt idx="136">
                  <c:v>1295</c:v>
                </c:pt>
                <c:pt idx="137">
                  <c:v>1205</c:v>
                </c:pt>
                <c:pt idx="138">
                  <c:v>1226</c:v>
                </c:pt>
                <c:pt idx="139">
                  <c:v>1218</c:v>
                </c:pt>
                <c:pt idx="140">
                  <c:v>1161</c:v>
                </c:pt>
                <c:pt idx="141">
                  <c:v>1213</c:v>
                </c:pt>
                <c:pt idx="142">
                  <c:v>1132</c:v>
                </c:pt>
                <c:pt idx="143">
                  <c:v>1093</c:v>
                </c:pt>
                <c:pt idx="144">
                  <c:v>1006</c:v>
                </c:pt>
                <c:pt idx="145">
                  <c:v>1073</c:v>
                </c:pt>
                <c:pt idx="146">
                  <c:v>960</c:v>
                </c:pt>
                <c:pt idx="147">
                  <c:v>1017</c:v>
                </c:pt>
                <c:pt idx="148">
                  <c:v>980</c:v>
                </c:pt>
                <c:pt idx="149">
                  <c:v>957</c:v>
                </c:pt>
                <c:pt idx="150">
                  <c:v>979</c:v>
                </c:pt>
                <c:pt idx="151">
                  <c:v>891</c:v>
                </c:pt>
                <c:pt idx="152">
                  <c:v>910</c:v>
                </c:pt>
                <c:pt idx="153">
                  <c:v>922</c:v>
                </c:pt>
                <c:pt idx="154">
                  <c:v>899</c:v>
                </c:pt>
                <c:pt idx="155">
                  <c:v>794</c:v>
                </c:pt>
                <c:pt idx="156">
                  <c:v>872</c:v>
                </c:pt>
                <c:pt idx="157">
                  <c:v>831</c:v>
                </c:pt>
                <c:pt idx="158">
                  <c:v>878</c:v>
                </c:pt>
                <c:pt idx="159">
                  <c:v>822</c:v>
                </c:pt>
                <c:pt idx="160">
                  <c:v>766</c:v>
                </c:pt>
                <c:pt idx="161">
                  <c:v>804</c:v>
                </c:pt>
                <c:pt idx="162">
                  <c:v>839</c:v>
                </c:pt>
                <c:pt idx="163">
                  <c:v>806</c:v>
                </c:pt>
                <c:pt idx="164">
                  <c:v>786</c:v>
                </c:pt>
                <c:pt idx="165">
                  <c:v>766</c:v>
                </c:pt>
                <c:pt idx="166">
                  <c:v>710</c:v>
                </c:pt>
                <c:pt idx="167">
                  <c:v>697</c:v>
                </c:pt>
                <c:pt idx="168">
                  <c:v>693</c:v>
                </c:pt>
                <c:pt idx="169">
                  <c:v>684</c:v>
                </c:pt>
                <c:pt idx="170">
                  <c:v>698</c:v>
                </c:pt>
                <c:pt idx="171">
                  <c:v>694</c:v>
                </c:pt>
                <c:pt idx="172">
                  <c:v>661</c:v>
                </c:pt>
                <c:pt idx="173">
                  <c:v>621</c:v>
                </c:pt>
                <c:pt idx="174">
                  <c:v>636</c:v>
                </c:pt>
                <c:pt idx="175">
                  <c:v>606</c:v>
                </c:pt>
                <c:pt idx="176">
                  <c:v>602</c:v>
                </c:pt>
                <c:pt idx="177">
                  <c:v>632</c:v>
                </c:pt>
                <c:pt idx="178">
                  <c:v>632</c:v>
                </c:pt>
                <c:pt idx="179">
                  <c:v>565</c:v>
                </c:pt>
                <c:pt idx="180">
                  <c:v>588</c:v>
                </c:pt>
                <c:pt idx="181">
                  <c:v>552</c:v>
                </c:pt>
                <c:pt idx="182">
                  <c:v>586</c:v>
                </c:pt>
                <c:pt idx="183">
                  <c:v>540</c:v>
                </c:pt>
                <c:pt idx="184">
                  <c:v>540</c:v>
                </c:pt>
                <c:pt idx="185">
                  <c:v>545</c:v>
                </c:pt>
                <c:pt idx="186">
                  <c:v>534</c:v>
                </c:pt>
                <c:pt idx="187">
                  <c:v>529</c:v>
                </c:pt>
                <c:pt idx="188">
                  <c:v>524</c:v>
                </c:pt>
                <c:pt idx="189">
                  <c:v>589</c:v>
                </c:pt>
                <c:pt idx="190">
                  <c:v>520</c:v>
                </c:pt>
                <c:pt idx="191">
                  <c:v>497</c:v>
                </c:pt>
                <c:pt idx="192">
                  <c:v>549</c:v>
                </c:pt>
                <c:pt idx="193">
                  <c:v>446</c:v>
                </c:pt>
                <c:pt idx="194">
                  <c:v>491</c:v>
                </c:pt>
                <c:pt idx="195">
                  <c:v>482</c:v>
                </c:pt>
                <c:pt idx="196">
                  <c:v>470</c:v>
                </c:pt>
                <c:pt idx="197">
                  <c:v>440</c:v>
                </c:pt>
                <c:pt idx="198">
                  <c:v>449</c:v>
                </c:pt>
                <c:pt idx="199">
                  <c:v>467</c:v>
                </c:pt>
                <c:pt idx="200">
                  <c:v>456</c:v>
                </c:pt>
                <c:pt idx="201">
                  <c:v>473</c:v>
                </c:pt>
                <c:pt idx="202">
                  <c:v>394</c:v>
                </c:pt>
                <c:pt idx="203">
                  <c:v>454</c:v>
                </c:pt>
                <c:pt idx="204">
                  <c:v>440</c:v>
                </c:pt>
                <c:pt idx="205">
                  <c:v>418</c:v>
                </c:pt>
                <c:pt idx="206">
                  <c:v>426</c:v>
                </c:pt>
                <c:pt idx="207">
                  <c:v>415</c:v>
                </c:pt>
                <c:pt idx="208">
                  <c:v>387</c:v>
                </c:pt>
                <c:pt idx="209">
                  <c:v>419</c:v>
                </c:pt>
                <c:pt idx="210">
                  <c:v>402</c:v>
                </c:pt>
                <c:pt idx="211">
                  <c:v>380</c:v>
                </c:pt>
                <c:pt idx="212">
                  <c:v>387</c:v>
                </c:pt>
                <c:pt idx="213">
                  <c:v>390</c:v>
                </c:pt>
                <c:pt idx="214">
                  <c:v>370</c:v>
                </c:pt>
                <c:pt idx="215">
                  <c:v>369</c:v>
                </c:pt>
                <c:pt idx="216">
                  <c:v>352</c:v>
                </c:pt>
                <c:pt idx="217">
                  <c:v>361</c:v>
                </c:pt>
                <c:pt idx="218">
                  <c:v>378</c:v>
                </c:pt>
                <c:pt idx="219">
                  <c:v>362</c:v>
                </c:pt>
                <c:pt idx="220">
                  <c:v>328</c:v>
                </c:pt>
                <c:pt idx="221">
                  <c:v>336</c:v>
                </c:pt>
                <c:pt idx="222">
                  <c:v>342</c:v>
                </c:pt>
                <c:pt idx="223">
                  <c:v>338</c:v>
                </c:pt>
                <c:pt idx="224">
                  <c:v>311</c:v>
                </c:pt>
                <c:pt idx="225">
                  <c:v>360</c:v>
                </c:pt>
                <c:pt idx="226">
                  <c:v>330</c:v>
                </c:pt>
                <c:pt idx="227">
                  <c:v>333</c:v>
                </c:pt>
                <c:pt idx="228">
                  <c:v>333</c:v>
                </c:pt>
                <c:pt idx="229">
                  <c:v>338</c:v>
                </c:pt>
                <c:pt idx="230">
                  <c:v>298</c:v>
                </c:pt>
                <c:pt idx="231">
                  <c:v>310</c:v>
                </c:pt>
                <c:pt idx="232">
                  <c:v>305</c:v>
                </c:pt>
                <c:pt idx="233">
                  <c:v>299</c:v>
                </c:pt>
                <c:pt idx="234">
                  <c:v>301</c:v>
                </c:pt>
                <c:pt idx="235">
                  <c:v>289</c:v>
                </c:pt>
                <c:pt idx="236">
                  <c:v>291</c:v>
                </c:pt>
                <c:pt idx="237">
                  <c:v>281</c:v>
                </c:pt>
                <c:pt idx="238">
                  <c:v>273</c:v>
                </c:pt>
                <c:pt idx="239">
                  <c:v>252</c:v>
                </c:pt>
                <c:pt idx="240">
                  <c:v>292</c:v>
                </c:pt>
                <c:pt idx="241">
                  <c:v>272</c:v>
                </c:pt>
                <c:pt idx="242">
                  <c:v>281</c:v>
                </c:pt>
                <c:pt idx="243">
                  <c:v>258</c:v>
                </c:pt>
                <c:pt idx="244">
                  <c:v>260</c:v>
                </c:pt>
                <c:pt idx="245">
                  <c:v>259</c:v>
                </c:pt>
                <c:pt idx="246">
                  <c:v>279</c:v>
                </c:pt>
                <c:pt idx="247">
                  <c:v>277</c:v>
                </c:pt>
                <c:pt idx="248">
                  <c:v>245</c:v>
                </c:pt>
                <c:pt idx="249">
                  <c:v>233</c:v>
                </c:pt>
                <c:pt idx="250">
                  <c:v>248</c:v>
                </c:pt>
                <c:pt idx="251">
                  <c:v>223</c:v>
                </c:pt>
                <c:pt idx="252">
                  <c:v>218</c:v>
                </c:pt>
                <c:pt idx="253">
                  <c:v>237</c:v>
                </c:pt>
                <c:pt idx="254">
                  <c:v>223</c:v>
                </c:pt>
                <c:pt idx="255">
                  <c:v>250</c:v>
                </c:pt>
                <c:pt idx="256">
                  <c:v>270</c:v>
                </c:pt>
                <c:pt idx="257">
                  <c:v>241</c:v>
                </c:pt>
                <c:pt idx="258">
                  <c:v>214</c:v>
                </c:pt>
                <c:pt idx="259">
                  <c:v>214</c:v>
                </c:pt>
                <c:pt idx="260">
                  <c:v>197</c:v>
                </c:pt>
                <c:pt idx="261">
                  <c:v>184</c:v>
                </c:pt>
                <c:pt idx="262">
                  <c:v>199</c:v>
                </c:pt>
                <c:pt idx="263">
                  <c:v>218</c:v>
                </c:pt>
                <c:pt idx="264">
                  <c:v>228</c:v>
                </c:pt>
                <c:pt idx="265">
                  <c:v>221</c:v>
                </c:pt>
                <c:pt idx="266">
                  <c:v>212</c:v>
                </c:pt>
                <c:pt idx="267">
                  <c:v>231</c:v>
                </c:pt>
                <c:pt idx="268">
                  <c:v>173</c:v>
                </c:pt>
                <c:pt idx="269">
                  <c:v>228</c:v>
                </c:pt>
                <c:pt idx="270">
                  <c:v>200</c:v>
                </c:pt>
                <c:pt idx="271">
                  <c:v>211</c:v>
                </c:pt>
                <c:pt idx="272">
                  <c:v>227</c:v>
                </c:pt>
                <c:pt idx="273">
                  <c:v>183</c:v>
                </c:pt>
                <c:pt idx="274">
                  <c:v>196</c:v>
                </c:pt>
                <c:pt idx="275">
                  <c:v>181</c:v>
                </c:pt>
                <c:pt idx="276">
                  <c:v>189</c:v>
                </c:pt>
                <c:pt idx="277">
                  <c:v>193</c:v>
                </c:pt>
                <c:pt idx="278">
                  <c:v>193</c:v>
                </c:pt>
                <c:pt idx="279">
                  <c:v>190</c:v>
                </c:pt>
                <c:pt idx="280">
                  <c:v>189</c:v>
                </c:pt>
                <c:pt idx="281">
                  <c:v>181</c:v>
                </c:pt>
                <c:pt idx="282">
                  <c:v>150</c:v>
                </c:pt>
                <c:pt idx="283">
                  <c:v>182</c:v>
                </c:pt>
                <c:pt idx="284">
                  <c:v>154</c:v>
                </c:pt>
                <c:pt idx="285">
                  <c:v>170</c:v>
                </c:pt>
                <c:pt idx="286">
                  <c:v>159</c:v>
                </c:pt>
                <c:pt idx="287">
                  <c:v>165</c:v>
                </c:pt>
                <c:pt idx="288">
                  <c:v>150</c:v>
                </c:pt>
                <c:pt idx="289">
                  <c:v>152</c:v>
                </c:pt>
                <c:pt idx="290">
                  <c:v>142</c:v>
                </c:pt>
                <c:pt idx="291">
                  <c:v>189</c:v>
                </c:pt>
                <c:pt idx="292">
                  <c:v>168</c:v>
                </c:pt>
                <c:pt idx="293">
                  <c:v>168</c:v>
                </c:pt>
                <c:pt idx="294">
                  <c:v>152</c:v>
                </c:pt>
                <c:pt idx="295">
                  <c:v>148</c:v>
                </c:pt>
                <c:pt idx="296">
                  <c:v>147</c:v>
                </c:pt>
                <c:pt idx="297">
                  <c:v>153</c:v>
                </c:pt>
                <c:pt idx="298">
                  <c:v>158</c:v>
                </c:pt>
                <c:pt idx="299">
                  <c:v>143</c:v>
                </c:pt>
                <c:pt idx="300">
                  <c:v>113</c:v>
                </c:pt>
                <c:pt idx="301">
                  <c:v>153</c:v>
                </c:pt>
                <c:pt idx="302">
                  <c:v>159</c:v>
                </c:pt>
                <c:pt idx="303">
                  <c:v>159</c:v>
                </c:pt>
                <c:pt idx="304">
                  <c:v>146</c:v>
                </c:pt>
                <c:pt idx="305">
                  <c:v>150</c:v>
                </c:pt>
                <c:pt idx="306">
                  <c:v>138</c:v>
                </c:pt>
                <c:pt idx="307">
                  <c:v>135</c:v>
                </c:pt>
                <c:pt idx="308">
                  <c:v>128</c:v>
                </c:pt>
                <c:pt idx="309">
                  <c:v>129</c:v>
                </c:pt>
                <c:pt idx="310">
                  <c:v>132</c:v>
                </c:pt>
                <c:pt idx="311">
                  <c:v>119</c:v>
                </c:pt>
                <c:pt idx="312">
                  <c:v>130</c:v>
                </c:pt>
                <c:pt idx="313">
                  <c:v>133</c:v>
                </c:pt>
                <c:pt idx="314">
                  <c:v>149</c:v>
                </c:pt>
                <c:pt idx="315">
                  <c:v>135</c:v>
                </c:pt>
                <c:pt idx="316">
                  <c:v>159</c:v>
                </c:pt>
                <c:pt idx="317">
                  <c:v>129</c:v>
                </c:pt>
                <c:pt idx="318">
                  <c:v>119</c:v>
                </c:pt>
                <c:pt idx="319">
                  <c:v>94</c:v>
                </c:pt>
                <c:pt idx="320">
                  <c:v>119</c:v>
                </c:pt>
                <c:pt idx="321">
                  <c:v>117</c:v>
                </c:pt>
                <c:pt idx="322">
                  <c:v>131</c:v>
                </c:pt>
                <c:pt idx="323">
                  <c:v>129</c:v>
                </c:pt>
                <c:pt idx="324">
                  <c:v>131</c:v>
                </c:pt>
                <c:pt idx="325">
                  <c:v>129</c:v>
                </c:pt>
                <c:pt idx="326">
                  <c:v>101</c:v>
                </c:pt>
                <c:pt idx="327">
                  <c:v>127</c:v>
                </c:pt>
                <c:pt idx="328">
                  <c:v>115</c:v>
                </c:pt>
                <c:pt idx="329">
                  <c:v>131</c:v>
                </c:pt>
                <c:pt idx="330">
                  <c:v>115</c:v>
                </c:pt>
                <c:pt idx="331">
                  <c:v>110</c:v>
                </c:pt>
                <c:pt idx="332">
                  <c:v>118</c:v>
                </c:pt>
                <c:pt idx="333">
                  <c:v>118</c:v>
                </c:pt>
                <c:pt idx="334">
                  <c:v>116</c:v>
                </c:pt>
                <c:pt idx="335">
                  <c:v>116</c:v>
                </c:pt>
                <c:pt idx="336">
                  <c:v>118</c:v>
                </c:pt>
                <c:pt idx="337">
                  <c:v>102</c:v>
                </c:pt>
                <c:pt idx="338">
                  <c:v>129</c:v>
                </c:pt>
                <c:pt idx="339">
                  <c:v>108</c:v>
                </c:pt>
                <c:pt idx="340">
                  <c:v>111</c:v>
                </c:pt>
                <c:pt idx="341">
                  <c:v>106</c:v>
                </c:pt>
                <c:pt idx="342">
                  <c:v>100</c:v>
                </c:pt>
                <c:pt idx="343">
                  <c:v>102</c:v>
                </c:pt>
                <c:pt idx="344">
                  <c:v>95</c:v>
                </c:pt>
                <c:pt idx="345">
                  <c:v>114</c:v>
                </c:pt>
                <c:pt idx="346">
                  <c:v>98</c:v>
                </c:pt>
                <c:pt idx="347">
                  <c:v>92</c:v>
                </c:pt>
                <c:pt idx="348">
                  <c:v>94</c:v>
                </c:pt>
                <c:pt idx="349">
                  <c:v>89</c:v>
                </c:pt>
                <c:pt idx="350">
                  <c:v>97</c:v>
                </c:pt>
                <c:pt idx="351">
                  <c:v>102</c:v>
                </c:pt>
                <c:pt idx="352">
                  <c:v>95</c:v>
                </c:pt>
                <c:pt idx="353">
                  <c:v>97</c:v>
                </c:pt>
                <c:pt idx="354">
                  <c:v>88</c:v>
                </c:pt>
                <c:pt idx="355">
                  <c:v>84</c:v>
                </c:pt>
                <c:pt idx="356">
                  <c:v>75</c:v>
                </c:pt>
                <c:pt idx="357">
                  <c:v>90</c:v>
                </c:pt>
                <c:pt idx="358">
                  <c:v>75</c:v>
                </c:pt>
                <c:pt idx="359">
                  <c:v>83</c:v>
                </c:pt>
                <c:pt idx="360">
                  <c:v>85</c:v>
                </c:pt>
                <c:pt idx="361">
                  <c:v>78</c:v>
                </c:pt>
                <c:pt idx="362">
                  <c:v>92</c:v>
                </c:pt>
                <c:pt idx="363">
                  <c:v>90</c:v>
                </c:pt>
                <c:pt idx="364">
                  <c:v>66</c:v>
                </c:pt>
                <c:pt idx="365">
                  <c:v>103</c:v>
                </c:pt>
                <c:pt idx="366">
                  <c:v>87</c:v>
                </c:pt>
                <c:pt idx="367">
                  <c:v>66</c:v>
                </c:pt>
                <c:pt idx="368">
                  <c:v>80</c:v>
                </c:pt>
                <c:pt idx="369">
                  <c:v>85</c:v>
                </c:pt>
                <c:pt idx="370">
                  <c:v>81</c:v>
                </c:pt>
                <c:pt idx="371">
                  <c:v>69</c:v>
                </c:pt>
                <c:pt idx="372">
                  <c:v>83</c:v>
                </c:pt>
                <c:pt idx="373">
                  <c:v>81</c:v>
                </c:pt>
                <c:pt idx="374">
                  <c:v>74</c:v>
                </c:pt>
                <c:pt idx="375">
                  <c:v>103</c:v>
                </c:pt>
                <c:pt idx="376">
                  <c:v>89</c:v>
                </c:pt>
                <c:pt idx="377">
                  <c:v>89</c:v>
                </c:pt>
                <c:pt idx="378">
                  <c:v>66</c:v>
                </c:pt>
                <c:pt idx="379">
                  <c:v>73</c:v>
                </c:pt>
                <c:pt idx="380">
                  <c:v>67</c:v>
                </c:pt>
                <c:pt idx="381">
                  <c:v>68</c:v>
                </c:pt>
                <c:pt idx="382">
                  <c:v>63</c:v>
                </c:pt>
                <c:pt idx="383">
                  <c:v>65</c:v>
                </c:pt>
                <c:pt idx="384">
                  <c:v>66</c:v>
                </c:pt>
                <c:pt idx="385">
                  <c:v>66</c:v>
                </c:pt>
                <c:pt idx="386">
                  <c:v>71</c:v>
                </c:pt>
                <c:pt idx="387">
                  <c:v>72</c:v>
                </c:pt>
                <c:pt idx="388">
                  <c:v>67</c:v>
                </c:pt>
                <c:pt idx="389">
                  <c:v>63</c:v>
                </c:pt>
                <c:pt idx="390">
                  <c:v>57</c:v>
                </c:pt>
                <c:pt idx="391">
                  <c:v>65</c:v>
                </c:pt>
                <c:pt idx="392">
                  <c:v>74</c:v>
                </c:pt>
                <c:pt idx="393">
                  <c:v>64</c:v>
                </c:pt>
                <c:pt idx="394">
                  <c:v>68</c:v>
                </c:pt>
                <c:pt idx="395">
                  <c:v>80</c:v>
                </c:pt>
                <c:pt idx="396">
                  <c:v>65</c:v>
                </c:pt>
                <c:pt idx="397">
                  <c:v>62</c:v>
                </c:pt>
                <c:pt idx="398">
                  <c:v>72</c:v>
                </c:pt>
                <c:pt idx="399">
                  <c:v>53</c:v>
                </c:pt>
                <c:pt idx="400">
                  <c:v>48</c:v>
                </c:pt>
                <c:pt idx="401">
                  <c:v>55</c:v>
                </c:pt>
                <c:pt idx="402">
                  <c:v>75</c:v>
                </c:pt>
                <c:pt idx="403">
                  <c:v>56</c:v>
                </c:pt>
                <c:pt idx="404">
                  <c:v>53</c:v>
                </c:pt>
                <c:pt idx="405">
                  <c:v>51</c:v>
                </c:pt>
                <c:pt idx="406">
                  <c:v>61</c:v>
                </c:pt>
                <c:pt idx="407">
                  <c:v>52</c:v>
                </c:pt>
                <c:pt idx="408">
                  <c:v>45</c:v>
                </c:pt>
                <c:pt idx="409">
                  <c:v>49</c:v>
                </c:pt>
                <c:pt idx="410">
                  <c:v>59</c:v>
                </c:pt>
                <c:pt idx="411">
                  <c:v>49</c:v>
                </c:pt>
                <c:pt idx="412">
                  <c:v>50</c:v>
                </c:pt>
                <c:pt idx="413">
                  <c:v>58</c:v>
                </c:pt>
                <c:pt idx="414">
                  <c:v>55</c:v>
                </c:pt>
                <c:pt idx="415">
                  <c:v>52</c:v>
                </c:pt>
                <c:pt idx="416">
                  <c:v>65</c:v>
                </c:pt>
                <c:pt idx="417">
                  <c:v>59</c:v>
                </c:pt>
                <c:pt idx="418">
                  <c:v>55</c:v>
                </c:pt>
                <c:pt idx="419">
                  <c:v>39</c:v>
                </c:pt>
                <c:pt idx="420">
                  <c:v>60</c:v>
                </c:pt>
                <c:pt idx="421">
                  <c:v>46</c:v>
                </c:pt>
                <c:pt idx="422">
                  <c:v>54</c:v>
                </c:pt>
                <c:pt idx="423">
                  <c:v>45</c:v>
                </c:pt>
                <c:pt idx="424">
                  <c:v>47</c:v>
                </c:pt>
                <c:pt idx="425">
                  <c:v>55</c:v>
                </c:pt>
                <c:pt idx="426">
                  <c:v>51</c:v>
                </c:pt>
                <c:pt idx="427">
                  <c:v>49</c:v>
                </c:pt>
                <c:pt idx="428">
                  <c:v>61</c:v>
                </c:pt>
                <c:pt idx="429">
                  <c:v>42</c:v>
                </c:pt>
                <c:pt idx="430">
                  <c:v>57</c:v>
                </c:pt>
                <c:pt idx="431">
                  <c:v>67</c:v>
                </c:pt>
                <c:pt idx="432">
                  <c:v>51</c:v>
                </c:pt>
                <c:pt idx="433">
                  <c:v>57</c:v>
                </c:pt>
                <c:pt idx="434">
                  <c:v>55</c:v>
                </c:pt>
                <c:pt idx="435">
                  <c:v>55</c:v>
                </c:pt>
                <c:pt idx="436">
                  <c:v>48</c:v>
                </c:pt>
                <c:pt idx="437">
                  <c:v>48</c:v>
                </c:pt>
                <c:pt idx="438">
                  <c:v>43</c:v>
                </c:pt>
                <c:pt idx="439">
                  <c:v>43</c:v>
                </c:pt>
                <c:pt idx="440">
                  <c:v>49</c:v>
                </c:pt>
                <c:pt idx="441">
                  <c:v>49</c:v>
                </c:pt>
                <c:pt idx="442">
                  <c:v>40</c:v>
                </c:pt>
                <c:pt idx="443">
                  <c:v>48</c:v>
                </c:pt>
                <c:pt idx="444">
                  <c:v>45</c:v>
                </c:pt>
                <c:pt idx="445">
                  <c:v>43</c:v>
                </c:pt>
                <c:pt idx="446">
                  <c:v>38</c:v>
                </c:pt>
                <c:pt idx="447">
                  <c:v>42</c:v>
                </c:pt>
                <c:pt idx="448">
                  <c:v>52</c:v>
                </c:pt>
                <c:pt idx="449">
                  <c:v>36</c:v>
                </c:pt>
                <c:pt idx="450">
                  <c:v>51</c:v>
                </c:pt>
                <c:pt idx="451">
                  <c:v>42</c:v>
                </c:pt>
                <c:pt idx="452">
                  <c:v>46</c:v>
                </c:pt>
                <c:pt idx="453">
                  <c:v>34</c:v>
                </c:pt>
                <c:pt idx="454">
                  <c:v>39</c:v>
                </c:pt>
                <c:pt idx="455">
                  <c:v>36</c:v>
                </c:pt>
                <c:pt idx="456">
                  <c:v>29</c:v>
                </c:pt>
                <c:pt idx="457">
                  <c:v>30</c:v>
                </c:pt>
                <c:pt idx="458">
                  <c:v>40</c:v>
                </c:pt>
                <c:pt idx="459">
                  <c:v>40</c:v>
                </c:pt>
                <c:pt idx="460">
                  <c:v>29</c:v>
                </c:pt>
                <c:pt idx="461">
                  <c:v>25</c:v>
                </c:pt>
                <c:pt idx="462">
                  <c:v>47</c:v>
                </c:pt>
                <c:pt idx="463">
                  <c:v>49</c:v>
                </c:pt>
                <c:pt idx="464">
                  <c:v>31</c:v>
                </c:pt>
                <c:pt idx="465">
                  <c:v>36</c:v>
                </c:pt>
                <c:pt idx="466">
                  <c:v>35</c:v>
                </c:pt>
                <c:pt idx="467">
                  <c:v>32</c:v>
                </c:pt>
                <c:pt idx="468">
                  <c:v>40</c:v>
                </c:pt>
                <c:pt idx="469">
                  <c:v>28</c:v>
                </c:pt>
                <c:pt idx="470">
                  <c:v>27</c:v>
                </c:pt>
                <c:pt idx="471">
                  <c:v>25</c:v>
                </c:pt>
                <c:pt idx="472">
                  <c:v>36</c:v>
                </c:pt>
                <c:pt idx="473">
                  <c:v>33</c:v>
                </c:pt>
                <c:pt idx="474">
                  <c:v>28</c:v>
                </c:pt>
                <c:pt idx="475">
                  <c:v>40</c:v>
                </c:pt>
                <c:pt idx="476">
                  <c:v>27</c:v>
                </c:pt>
                <c:pt idx="477">
                  <c:v>35</c:v>
                </c:pt>
                <c:pt idx="478">
                  <c:v>34</c:v>
                </c:pt>
                <c:pt idx="479">
                  <c:v>39</c:v>
                </c:pt>
                <c:pt idx="480">
                  <c:v>27</c:v>
                </c:pt>
                <c:pt idx="481">
                  <c:v>31</c:v>
                </c:pt>
                <c:pt idx="482">
                  <c:v>25</c:v>
                </c:pt>
                <c:pt idx="483">
                  <c:v>36</c:v>
                </c:pt>
                <c:pt idx="484">
                  <c:v>25</c:v>
                </c:pt>
                <c:pt idx="485">
                  <c:v>34</c:v>
                </c:pt>
                <c:pt idx="486">
                  <c:v>24</c:v>
                </c:pt>
                <c:pt idx="487">
                  <c:v>32</c:v>
                </c:pt>
                <c:pt idx="488">
                  <c:v>35</c:v>
                </c:pt>
                <c:pt idx="489">
                  <c:v>33</c:v>
                </c:pt>
                <c:pt idx="490">
                  <c:v>41</c:v>
                </c:pt>
                <c:pt idx="491">
                  <c:v>31</c:v>
                </c:pt>
                <c:pt idx="492">
                  <c:v>35</c:v>
                </c:pt>
                <c:pt idx="493">
                  <c:v>28</c:v>
                </c:pt>
                <c:pt idx="494">
                  <c:v>27</c:v>
                </c:pt>
                <c:pt idx="495">
                  <c:v>25</c:v>
                </c:pt>
                <c:pt idx="496">
                  <c:v>18</c:v>
                </c:pt>
                <c:pt idx="497">
                  <c:v>22</c:v>
                </c:pt>
                <c:pt idx="498">
                  <c:v>36</c:v>
                </c:pt>
                <c:pt idx="499">
                  <c:v>26</c:v>
                </c:pt>
                <c:pt idx="500">
                  <c:v>24</c:v>
                </c:pt>
                <c:pt idx="501">
                  <c:v>28</c:v>
                </c:pt>
                <c:pt idx="502">
                  <c:v>28</c:v>
                </c:pt>
                <c:pt idx="503">
                  <c:v>33</c:v>
                </c:pt>
                <c:pt idx="504">
                  <c:v>32</c:v>
                </c:pt>
                <c:pt idx="505">
                  <c:v>26</c:v>
                </c:pt>
                <c:pt idx="506">
                  <c:v>24</c:v>
                </c:pt>
                <c:pt idx="507">
                  <c:v>33</c:v>
                </c:pt>
                <c:pt idx="508">
                  <c:v>21</c:v>
                </c:pt>
                <c:pt idx="509">
                  <c:v>25</c:v>
                </c:pt>
                <c:pt idx="510">
                  <c:v>22</c:v>
                </c:pt>
                <c:pt idx="511">
                  <c:v>31</c:v>
                </c:pt>
                <c:pt idx="512">
                  <c:v>27</c:v>
                </c:pt>
                <c:pt idx="513">
                  <c:v>26</c:v>
                </c:pt>
                <c:pt idx="514">
                  <c:v>25</c:v>
                </c:pt>
                <c:pt idx="515">
                  <c:v>25</c:v>
                </c:pt>
                <c:pt idx="516">
                  <c:v>15</c:v>
                </c:pt>
                <c:pt idx="517">
                  <c:v>12</c:v>
                </c:pt>
                <c:pt idx="518">
                  <c:v>20</c:v>
                </c:pt>
                <c:pt idx="519">
                  <c:v>21</c:v>
                </c:pt>
                <c:pt idx="520">
                  <c:v>16</c:v>
                </c:pt>
                <c:pt idx="521">
                  <c:v>19</c:v>
                </c:pt>
                <c:pt idx="522">
                  <c:v>14</c:v>
                </c:pt>
                <c:pt idx="523">
                  <c:v>22</c:v>
                </c:pt>
                <c:pt idx="524">
                  <c:v>19</c:v>
                </c:pt>
                <c:pt idx="525">
                  <c:v>18</c:v>
                </c:pt>
                <c:pt idx="526">
                  <c:v>15</c:v>
                </c:pt>
                <c:pt idx="527">
                  <c:v>15</c:v>
                </c:pt>
                <c:pt idx="528">
                  <c:v>14</c:v>
                </c:pt>
                <c:pt idx="529">
                  <c:v>18</c:v>
                </c:pt>
                <c:pt idx="530">
                  <c:v>18</c:v>
                </c:pt>
                <c:pt idx="531">
                  <c:v>22</c:v>
                </c:pt>
                <c:pt idx="532">
                  <c:v>16</c:v>
                </c:pt>
                <c:pt idx="533">
                  <c:v>19</c:v>
                </c:pt>
                <c:pt idx="534">
                  <c:v>20</c:v>
                </c:pt>
                <c:pt idx="535">
                  <c:v>19</c:v>
                </c:pt>
                <c:pt idx="536">
                  <c:v>18</c:v>
                </c:pt>
                <c:pt idx="537">
                  <c:v>16</c:v>
                </c:pt>
                <c:pt idx="538">
                  <c:v>8</c:v>
                </c:pt>
                <c:pt idx="539">
                  <c:v>13</c:v>
                </c:pt>
                <c:pt idx="540">
                  <c:v>18</c:v>
                </c:pt>
                <c:pt idx="541">
                  <c:v>8</c:v>
                </c:pt>
                <c:pt idx="542">
                  <c:v>12</c:v>
                </c:pt>
                <c:pt idx="543">
                  <c:v>18</c:v>
                </c:pt>
                <c:pt idx="544">
                  <c:v>18</c:v>
                </c:pt>
                <c:pt idx="545">
                  <c:v>15</c:v>
                </c:pt>
                <c:pt idx="546">
                  <c:v>12</c:v>
                </c:pt>
                <c:pt idx="547">
                  <c:v>22</c:v>
                </c:pt>
                <c:pt idx="548">
                  <c:v>19</c:v>
                </c:pt>
                <c:pt idx="549">
                  <c:v>20</c:v>
                </c:pt>
                <c:pt idx="550">
                  <c:v>21</c:v>
                </c:pt>
                <c:pt idx="551">
                  <c:v>8</c:v>
                </c:pt>
                <c:pt idx="552">
                  <c:v>9</c:v>
                </c:pt>
                <c:pt idx="553">
                  <c:v>7</c:v>
                </c:pt>
                <c:pt idx="554">
                  <c:v>17</c:v>
                </c:pt>
                <c:pt idx="555">
                  <c:v>12</c:v>
                </c:pt>
                <c:pt idx="556">
                  <c:v>11</c:v>
                </c:pt>
                <c:pt idx="557">
                  <c:v>19</c:v>
                </c:pt>
                <c:pt idx="558">
                  <c:v>10</c:v>
                </c:pt>
                <c:pt idx="559">
                  <c:v>17</c:v>
                </c:pt>
                <c:pt idx="560">
                  <c:v>8</c:v>
                </c:pt>
                <c:pt idx="561">
                  <c:v>17</c:v>
                </c:pt>
                <c:pt idx="562">
                  <c:v>8</c:v>
                </c:pt>
                <c:pt idx="563">
                  <c:v>8</c:v>
                </c:pt>
                <c:pt idx="564">
                  <c:v>13</c:v>
                </c:pt>
                <c:pt idx="565">
                  <c:v>7</c:v>
                </c:pt>
                <c:pt idx="566">
                  <c:v>21</c:v>
                </c:pt>
                <c:pt idx="567">
                  <c:v>10</c:v>
                </c:pt>
                <c:pt idx="568">
                  <c:v>5</c:v>
                </c:pt>
                <c:pt idx="569">
                  <c:v>18</c:v>
                </c:pt>
                <c:pt idx="570">
                  <c:v>6</c:v>
                </c:pt>
                <c:pt idx="571">
                  <c:v>3</c:v>
                </c:pt>
                <c:pt idx="572">
                  <c:v>8</c:v>
                </c:pt>
                <c:pt idx="573">
                  <c:v>11</c:v>
                </c:pt>
                <c:pt idx="574">
                  <c:v>15</c:v>
                </c:pt>
                <c:pt idx="575">
                  <c:v>6</c:v>
                </c:pt>
                <c:pt idx="576">
                  <c:v>5</c:v>
                </c:pt>
                <c:pt idx="577">
                  <c:v>11</c:v>
                </c:pt>
                <c:pt idx="578">
                  <c:v>4</c:v>
                </c:pt>
                <c:pt idx="579">
                  <c:v>8</c:v>
                </c:pt>
                <c:pt idx="580">
                  <c:v>8</c:v>
                </c:pt>
                <c:pt idx="581">
                  <c:v>6</c:v>
                </c:pt>
                <c:pt idx="582">
                  <c:v>6</c:v>
                </c:pt>
                <c:pt idx="583">
                  <c:v>6</c:v>
                </c:pt>
                <c:pt idx="584">
                  <c:v>8</c:v>
                </c:pt>
                <c:pt idx="585">
                  <c:v>5</c:v>
                </c:pt>
                <c:pt idx="586">
                  <c:v>4</c:v>
                </c:pt>
                <c:pt idx="587">
                  <c:v>6</c:v>
                </c:pt>
                <c:pt idx="588">
                  <c:v>11</c:v>
                </c:pt>
                <c:pt idx="589">
                  <c:v>7</c:v>
                </c:pt>
                <c:pt idx="590">
                  <c:v>5</c:v>
                </c:pt>
                <c:pt idx="591">
                  <c:v>11</c:v>
                </c:pt>
                <c:pt idx="592">
                  <c:v>5</c:v>
                </c:pt>
                <c:pt idx="593">
                  <c:v>4</c:v>
                </c:pt>
                <c:pt idx="594">
                  <c:v>6</c:v>
                </c:pt>
                <c:pt idx="595">
                  <c:v>3</c:v>
                </c:pt>
                <c:pt idx="596">
                  <c:v>8</c:v>
                </c:pt>
                <c:pt idx="597">
                  <c:v>7</c:v>
                </c:pt>
                <c:pt idx="598">
                  <c:v>9</c:v>
                </c:pt>
                <c:pt idx="599">
                  <c:v>6</c:v>
                </c:pt>
                <c:pt idx="600">
                  <c:v>6</c:v>
                </c:pt>
                <c:pt idx="601">
                  <c:v>9</c:v>
                </c:pt>
                <c:pt idx="602">
                  <c:v>5</c:v>
                </c:pt>
                <c:pt idx="603">
                  <c:v>11</c:v>
                </c:pt>
                <c:pt idx="604">
                  <c:v>6</c:v>
                </c:pt>
                <c:pt idx="605">
                  <c:v>1</c:v>
                </c:pt>
                <c:pt idx="606">
                  <c:v>7</c:v>
                </c:pt>
                <c:pt idx="607">
                  <c:v>5</c:v>
                </c:pt>
                <c:pt idx="608">
                  <c:v>4</c:v>
                </c:pt>
                <c:pt idx="609">
                  <c:v>6</c:v>
                </c:pt>
                <c:pt idx="610">
                  <c:v>6</c:v>
                </c:pt>
                <c:pt idx="611">
                  <c:v>10</c:v>
                </c:pt>
                <c:pt idx="612">
                  <c:v>2</c:v>
                </c:pt>
                <c:pt idx="613">
                  <c:v>6</c:v>
                </c:pt>
                <c:pt idx="614">
                  <c:v>5</c:v>
                </c:pt>
                <c:pt idx="615">
                  <c:v>4</c:v>
                </c:pt>
                <c:pt idx="616">
                  <c:v>4</c:v>
                </c:pt>
                <c:pt idx="617">
                  <c:v>5</c:v>
                </c:pt>
                <c:pt idx="618">
                  <c:v>2</c:v>
                </c:pt>
                <c:pt idx="619">
                  <c:v>3</c:v>
                </c:pt>
                <c:pt idx="620">
                  <c:v>6</c:v>
                </c:pt>
                <c:pt idx="621">
                  <c:v>3</c:v>
                </c:pt>
                <c:pt idx="622">
                  <c:v>3</c:v>
                </c:pt>
                <c:pt idx="623">
                  <c:v>5</c:v>
                </c:pt>
                <c:pt idx="624">
                  <c:v>2</c:v>
                </c:pt>
                <c:pt idx="625">
                  <c:v>3</c:v>
                </c:pt>
                <c:pt idx="626">
                  <c:v>4</c:v>
                </c:pt>
                <c:pt idx="627">
                  <c:v>5</c:v>
                </c:pt>
                <c:pt idx="628">
                  <c:v>4</c:v>
                </c:pt>
                <c:pt idx="629">
                  <c:v>4</c:v>
                </c:pt>
                <c:pt idx="630">
                  <c:v>3</c:v>
                </c:pt>
                <c:pt idx="631">
                  <c:v>3</c:v>
                </c:pt>
                <c:pt idx="632">
                  <c:v>1</c:v>
                </c:pt>
                <c:pt idx="633">
                  <c:v>4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6</c:v>
                </c:pt>
                <c:pt idx="638">
                  <c:v>2</c:v>
                </c:pt>
                <c:pt idx="639">
                  <c:v>4</c:v>
                </c:pt>
                <c:pt idx="640">
                  <c:v>1</c:v>
                </c:pt>
                <c:pt idx="641">
                  <c:v>1</c:v>
                </c:pt>
                <c:pt idx="642">
                  <c:v>2</c:v>
                </c:pt>
                <c:pt idx="643">
                  <c:v>4</c:v>
                </c:pt>
                <c:pt idx="644">
                  <c:v>1</c:v>
                </c:pt>
                <c:pt idx="645">
                  <c:v>4</c:v>
                </c:pt>
                <c:pt idx="646">
                  <c:v>1</c:v>
                </c:pt>
                <c:pt idx="647">
                  <c:v>3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3</c:v>
                </c:pt>
                <c:pt idx="655">
                  <c:v>1</c:v>
                </c:pt>
                <c:pt idx="656">
                  <c:v>1</c:v>
                </c:pt>
                <c:pt idx="657">
                  <c:v>2</c:v>
                </c:pt>
                <c:pt idx="658">
                  <c:v>0</c:v>
                </c:pt>
                <c:pt idx="659">
                  <c:v>3</c:v>
                </c:pt>
                <c:pt idx="660">
                  <c:v>2</c:v>
                </c:pt>
                <c:pt idx="661">
                  <c:v>1</c:v>
                </c:pt>
                <c:pt idx="662">
                  <c:v>6</c:v>
                </c:pt>
                <c:pt idx="663">
                  <c:v>1</c:v>
                </c:pt>
                <c:pt idx="664">
                  <c:v>2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3</c:v>
                </c:pt>
                <c:pt idx="669">
                  <c:v>0</c:v>
                </c:pt>
                <c:pt idx="670">
                  <c:v>2</c:v>
                </c:pt>
                <c:pt idx="671">
                  <c:v>1</c:v>
                </c:pt>
                <c:pt idx="672">
                  <c:v>4</c:v>
                </c:pt>
                <c:pt idx="673">
                  <c:v>2</c:v>
                </c:pt>
                <c:pt idx="674">
                  <c:v>0</c:v>
                </c:pt>
                <c:pt idx="675">
                  <c:v>0</c:v>
                </c:pt>
                <c:pt idx="676">
                  <c:v>2</c:v>
                </c:pt>
                <c:pt idx="677">
                  <c:v>1</c:v>
                </c:pt>
                <c:pt idx="678">
                  <c:v>0</c:v>
                </c:pt>
                <c:pt idx="679">
                  <c:v>1</c:v>
                </c:pt>
                <c:pt idx="680">
                  <c:v>0</c:v>
                </c:pt>
                <c:pt idx="681">
                  <c:v>4</c:v>
                </c:pt>
                <c:pt idx="682">
                  <c:v>1</c:v>
                </c:pt>
                <c:pt idx="683">
                  <c:v>0</c:v>
                </c:pt>
                <c:pt idx="684">
                  <c:v>4</c:v>
                </c:pt>
                <c:pt idx="685">
                  <c:v>0</c:v>
                </c:pt>
                <c:pt idx="686">
                  <c:v>1</c:v>
                </c:pt>
                <c:pt idx="687">
                  <c:v>0</c:v>
                </c:pt>
                <c:pt idx="688">
                  <c:v>0</c:v>
                </c:pt>
                <c:pt idx="689">
                  <c:v>1</c:v>
                </c:pt>
                <c:pt idx="690">
                  <c:v>0</c:v>
                </c:pt>
                <c:pt idx="691">
                  <c:v>1</c:v>
                </c:pt>
                <c:pt idx="692">
                  <c:v>0</c:v>
                </c:pt>
                <c:pt idx="693">
                  <c:v>1</c:v>
                </c:pt>
                <c:pt idx="694">
                  <c:v>1</c:v>
                </c:pt>
                <c:pt idx="695">
                  <c:v>0</c:v>
                </c:pt>
                <c:pt idx="696">
                  <c:v>1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1</c:v>
                </c:pt>
                <c:pt idx="701">
                  <c:v>0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0</c:v>
                </c:pt>
                <c:pt idx="706">
                  <c:v>0</c:v>
                </c:pt>
                <c:pt idx="707">
                  <c:v>1</c:v>
                </c:pt>
                <c:pt idx="708">
                  <c:v>0</c:v>
                </c:pt>
                <c:pt idx="709">
                  <c:v>2</c:v>
                </c:pt>
                <c:pt idx="710">
                  <c:v>1</c:v>
                </c:pt>
                <c:pt idx="711">
                  <c:v>2</c:v>
                </c:pt>
                <c:pt idx="712">
                  <c:v>0</c:v>
                </c:pt>
                <c:pt idx="713">
                  <c:v>1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1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1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1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1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1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Mips22102013!$C$9</c:f>
              <c:strCache>
                <c:ptCount val="1"/>
                <c:pt idx="0">
                  <c:v>Sr90 (HV = -30V)</c:v>
                </c:pt>
              </c:strCache>
            </c:strRef>
          </c:tx>
          <c:spPr>
            <a:ln w="63500">
              <a:prstDash val="solid"/>
            </a:ln>
          </c:spPr>
          <c:marker>
            <c:symbol val="none"/>
          </c:marker>
          <c:xVal>
            <c:numRef>
              <c:f>Mips22102013!$A$10:$A$810</c:f>
              <c:numCache>
                <c:formatCode>General</c:formatCode>
                <c:ptCount val="8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</c:numCache>
            </c:numRef>
          </c:xVal>
          <c:yVal>
            <c:numRef>
              <c:f>Mips22102013!$C$10:$C$810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10</c:v>
                </c:pt>
                <c:pt idx="5">
                  <c:v>16</c:v>
                </c:pt>
                <c:pt idx="6">
                  <c:v>19</c:v>
                </c:pt>
                <c:pt idx="7">
                  <c:v>21</c:v>
                </c:pt>
                <c:pt idx="8">
                  <c:v>28</c:v>
                </c:pt>
                <c:pt idx="9">
                  <c:v>209</c:v>
                </c:pt>
                <c:pt idx="10">
                  <c:v>203</c:v>
                </c:pt>
                <c:pt idx="11">
                  <c:v>286</c:v>
                </c:pt>
                <c:pt idx="12">
                  <c:v>504</c:v>
                </c:pt>
                <c:pt idx="13">
                  <c:v>1369</c:v>
                </c:pt>
                <c:pt idx="14">
                  <c:v>1594</c:v>
                </c:pt>
                <c:pt idx="15">
                  <c:v>3417</c:v>
                </c:pt>
                <c:pt idx="16">
                  <c:v>15673</c:v>
                </c:pt>
                <c:pt idx="17">
                  <c:v>81581</c:v>
                </c:pt>
                <c:pt idx="18">
                  <c:v>167307</c:v>
                </c:pt>
                <c:pt idx="19">
                  <c:v>129471</c:v>
                </c:pt>
                <c:pt idx="20">
                  <c:v>100817</c:v>
                </c:pt>
                <c:pt idx="21">
                  <c:v>80579</c:v>
                </c:pt>
                <c:pt idx="22">
                  <c:v>66587</c:v>
                </c:pt>
                <c:pt idx="23">
                  <c:v>55425</c:v>
                </c:pt>
                <c:pt idx="24">
                  <c:v>48208</c:v>
                </c:pt>
                <c:pt idx="25">
                  <c:v>42513</c:v>
                </c:pt>
                <c:pt idx="26">
                  <c:v>38804</c:v>
                </c:pt>
                <c:pt idx="27">
                  <c:v>35718</c:v>
                </c:pt>
                <c:pt idx="28">
                  <c:v>33621</c:v>
                </c:pt>
                <c:pt idx="29">
                  <c:v>32057</c:v>
                </c:pt>
                <c:pt idx="30">
                  <c:v>30732</c:v>
                </c:pt>
                <c:pt idx="31">
                  <c:v>29668</c:v>
                </c:pt>
                <c:pt idx="32">
                  <c:v>28903</c:v>
                </c:pt>
                <c:pt idx="33">
                  <c:v>27718</c:v>
                </c:pt>
                <c:pt idx="34">
                  <c:v>26520</c:v>
                </c:pt>
                <c:pt idx="35">
                  <c:v>25036</c:v>
                </c:pt>
                <c:pt idx="36">
                  <c:v>24093</c:v>
                </c:pt>
                <c:pt idx="37">
                  <c:v>22565</c:v>
                </c:pt>
                <c:pt idx="38">
                  <c:v>21725</c:v>
                </c:pt>
                <c:pt idx="39">
                  <c:v>20799</c:v>
                </c:pt>
                <c:pt idx="40">
                  <c:v>19731</c:v>
                </c:pt>
                <c:pt idx="41">
                  <c:v>18964</c:v>
                </c:pt>
                <c:pt idx="42">
                  <c:v>18337</c:v>
                </c:pt>
                <c:pt idx="43">
                  <c:v>17531</c:v>
                </c:pt>
                <c:pt idx="44">
                  <c:v>16609</c:v>
                </c:pt>
                <c:pt idx="45">
                  <c:v>16325</c:v>
                </c:pt>
                <c:pt idx="46">
                  <c:v>15715</c:v>
                </c:pt>
                <c:pt idx="47">
                  <c:v>15073</c:v>
                </c:pt>
                <c:pt idx="48">
                  <c:v>14750</c:v>
                </c:pt>
                <c:pt idx="49">
                  <c:v>14281</c:v>
                </c:pt>
                <c:pt idx="50">
                  <c:v>13750</c:v>
                </c:pt>
                <c:pt idx="51">
                  <c:v>13505</c:v>
                </c:pt>
                <c:pt idx="52">
                  <c:v>13356</c:v>
                </c:pt>
                <c:pt idx="53">
                  <c:v>12783</c:v>
                </c:pt>
                <c:pt idx="54">
                  <c:v>12683</c:v>
                </c:pt>
                <c:pt idx="55">
                  <c:v>12324</c:v>
                </c:pt>
                <c:pt idx="56">
                  <c:v>12018</c:v>
                </c:pt>
                <c:pt idx="57">
                  <c:v>11993</c:v>
                </c:pt>
                <c:pt idx="58">
                  <c:v>11764</c:v>
                </c:pt>
                <c:pt idx="59">
                  <c:v>11498</c:v>
                </c:pt>
                <c:pt idx="60">
                  <c:v>11235</c:v>
                </c:pt>
                <c:pt idx="61">
                  <c:v>11138</c:v>
                </c:pt>
                <c:pt idx="62">
                  <c:v>10854</c:v>
                </c:pt>
                <c:pt idx="63">
                  <c:v>10860</c:v>
                </c:pt>
                <c:pt idx="64">
                  <c:v>10880</c:v>
                </c:pt>
                <c:pt idx="65">
                  <c:v>10654</c:v>
                </c:pt>
                <c:pt idx="66">
                  <c:v>10516</c:v>
                </c:pt>
                <c:pt idx="67">
                  <c:v>10368</c:v>
                </c:pt>
                <c:pt idx="68">
                  <c:v>10154</c:v>
                </c:pt>
                <c:pt idx="69">
                  <c:v>10174</c:v>
                </c:pt>
                <c:pt idx="70">
                  <c:v>9934</c:v>
                </c:pt>
                <c:pt idx="71">
                  <c:v>10029</c:v>
                </c:pt>
                <c:pt idx="72">
                  <c:v>9930</c:v>
                </c:pt>
                <c:pt idx="73">
                  <c:v>9598</c:v>
                </c:pt>
                <c:pt idx="74">
                  <c:v>9526</c:v>
                </c:pt>
                <c:pt idx="75">
                  <c:v>9464</c:v>
                </c:pt>
                <c:pt idx="76">
                  <c:v>9168</c:v>
                </c:pt>
                <c:pt idx="77">
                  <c:v>9271</c:v>
                </c:pt>
                <c:pt idx="78">
                  <c:v>9015</c:v>
                </c:pt>
                <c:pt idx="79">
                  <c:v>8835</c:v>
                </c:pt>
                <c:pt idx="80">
                  <c:v>8845</c:v>
                </c:pt>
                <c:pt idx="81">
                  <c:v>8528</c:v>
                </c:pt>
                <c:pt idx="82">
                  <c:v>8364</c:v>
                </c:pt>
                <c:pt idx="83">
                  <c:v>8323</c:v>
                </c:pt>
                <c:pt idx="84">
                  <c:v>8304</c:v>
                </c:pt>
                <c:pt idx="85">
                  <c:v>8267</c:v>
                </c:pt>
                <c:pt idx="86">
                  <c:v>7963</c:v>
                </c:pt>
                <c:pt idx="87">
                  <c:v>7889</c:v>
                </c:pt>
                <c:pt idx="88">
                  <c:v>7556</c:v>
                </c:pt>
                <c:pt idx="89">
                  <c:v>7598</c:v>
                </c:pt>
                <c:pt idx="90">
                  <c:v>7447</c:v>
                </c:pt>
                <c:pt idx="91">
                  <c:v>7326</c:v>
                </c:pt>
                <c:pt idx="92">
                  <c:v>6979</c:v>
                </c:pt>
                <c:pt idx="93">
                  <c:v>7121</c:v>
                </c:pt>
                <c:pt idx="94">
                  <c:v>7045</c:v>
                </c:pt>
                <c:pt idx="95">
                  <c:v>6709</c:v>
                </c:pt>
                <c:pt idx="96">
                  <c:v>6653</c:v>
                </c:pt>
                <c:pt idx="97">
                  <c:v>6449</c:v>
                </c:pt>
                <c:pt idx="98">
                  <c:v>6395</c:v>
                </c:pt>
                <c:pt idx="99">
                  <c:v>6350</c:v>
                </c:pt>
                <c:pt idx="100">
                  <c:v>6169</c:v>
                </c:pt>
                <c:pt idx="101">
                  <c:v>5922</c:v>
                </c:pt>
                <c:pt idx="102">
                  <c:v>5853</c:v>
                </c:pt>
                <c:pt idx="103">
                  <c:v>5548</c:v>
                </c:pt>
                <c:pt idx="104">
                  <c:v>5585</c:v>
                </c:pt>
                <c:pt idx="105">
                  <c:v>5508</c:v>
                </c:pt>
                <c:pt idx="106">
                  <c:v>5549</c:v>
                </c:pt>
                <c:pt idx="107">
                  <c:v>5302</c:v>
                </c:pt>
                <c:pt idx="108">
                  <c:v>5213</c:v>
                </c:pt>
                <c:pt idx="109">
                  <c:v>5092</c:v>
                </c:pt>
                <c:pt idx="110">
                  <c:v>4847</c:v>
                </c:pt>
                <c:pt idx="111">
                  <c:v>4814</c:v>
                </c:pt>
                <c:pt idx="112">
                  <c:v>4797</c:v>
                </c:pt>
                <c:pt idx="113">
                  <c:v>4848</c:v>
                </c:pt>
                <c:pt idx="114">
                  <c:v>4494</c:v>
                </c:pt>
                <c:pt idx="115">
                  <c:v>4534</c:v>
                </c:pt>
                <c:pt idx="116">
                  <c:v>4314</c:v>
                </c:pt>
                <c:pt idx="117">
                  <c:v>4312</c:v>
                </c:pt>
                <c:pt idx="118">
                  <c:v>4162</c:v>
                </c:pt>
                <c:pt idx="119">
                  <c:v>4051</c:v>
                </c:pt>
                <c:pt idx="120">
                  <c:v>4021</c:v>
                </c:pt>
                <c:pt idx="121">
                  <c:v>3933</c:v>
                </c:pt>
                <c:pt idx="122">
                  <c:v>3983</c:v>
                </c:pt>
                <c:pt idx="123">
                  <c:v>3744</c:v>
                </c:pt>
                <c:pt idx="124">
                  <c:v>3756</c:v>
                </c:pt>
                <c:pt idx="125">
                  <c:v>3502</c:v>
                </c:pt>
                <c:pt idx="126">
                  <c:v>3501</c:v>
                </c:pt>
                <c:pt idx="127">
                  <c:v>3405</c:v>
                </c:pt>
                <c:pt idx="128">
                  <c:v>3311</c:v>
                </c:pt>
                <c:pt idx="129">
                  <c:v>3348</c:v>
                </c:pt>
                <c:pt idx="130">
                  <c:v>3235</c:v>
                </c:pt>
                <c:pt idx="131">
                  <c:v>3125</c:v>
                </c:pt>
                <c:pt idx="132">
                  <c:v>3209</c:v>
                </c:pt>
                <c:pt idx="133">
                  <c:v>3075</c:v>
                </c:pt>
                <c:pt idx="134">
                  <c:v>2948</c:v>
                </c:pt>
                <c:pt idx="135">
                  <c:v>3009</c:v>
                </c:pt>
                <c:pt idx="136">
                  <c:v>2864</c:v>
                </c:pt>
                <c:pt idx="137">
                  <c:v>2857</c:v>
                </c:pt>
                <c:pt idx="138">
                  <c:v>2716</c:v>
                </c:pt>
                <c:pt idx="139">
                  <c:v>2811</c:v>
                </c:pt>
                <c:pt idx="140">
                  <c:v>2659</c:v>
                </c:pt>
                <c:pt idx="141">
                  <c:v>2619</c:v>
                </c:pt>
                <c:pt idx="142">
                  <c:v>2529</c:v>
                </c:pt>
                <c:pt idx="143">
                  <c:v>2574</c:v>
                </c:pt>
                <c:pt idx="144">
                  <c:v>2413</c:v>
                </c:pt>
                <c:pt idx="145">
                  <c:v>2405</c:v>
                </c:pt>
                <c:pt idx="146">
                  <c:v>2385</c:v>
                </c:pt>
                <c:pt idx="147">
                  <c:v>2343</c:v>
                </c:pt>
                <c:pt idx="148">
                  <c:v>2333</c:v>
                </c:pt>
                <c:pt idx="149">
                  <c:v>2217</c:v>
                </c:pt>
                <c:pt idx="150">
                  <c:v>2217</c:v>
                </c:pt>
                <c:pt idx="151">
                  <c:v>2265</c:v>
                </c:pt>
                <c:pt idx="152">
                  <c:v>2193</c:v>
                </c:pt>
                <c:pt idx="153">
                  <c:v>2061</c:v>
                </c:pt>
                <c:pt idx="154">
                  <c:v>2086</c:v>
                </c:pt>
                <c:pt idx="155">
                  <c:v>2065</c:v>
                </c:pt>
                <c:pt idx="156">
                  <c:v>2003</c:v>
                </c:pt>
                <c:pt idx="157">
                  <c:v>1976</c:v>
                </c:pt>
                <c:pt idx="158">
                  <c:v>1957</c:v>
                </c:pt>
                <c:pt idx="159">
                  <c:v>1899</c:v>
                </c:pt>
                <c:pt idx="160">
                  <c:v>1880</c:v>
                </c:pt>
                <c:pt idx="161">
                  <c:v>1813</c:v>
                </c:pt>
                <c:pt idx="162">
                  <c:v>1809</c:v>
                </c:pt>
                <c:pt idx="163">
                  <c:v>1746</c:v>
                </c:pt>
                <c:pt idx="164">
                  <c:v>1715</c:v>
                </c:pt>
                <c:pt idx="165">
                  <c:v>1711</c:v>
                </c:pt>
                <c:pt idx="166">
                  <c:v>1686</c:v>
                </c:pt>
                <c:pt idx="167">
                  <c:v>1591</c:v>
                </c:pt>
                <c:pt idx="168">
                  <c:v>1661</c:v>
                </c:pt>
                <c:pt idx="169">
                  <c:v>1629</c:v>
                </c:pt>
                <c:pt idx="170">
                  <c:v>1586</c:v>
                </c:pt>
                <c:pt idx="171">
                  <c:v>1514</c:v>
                </c:pt>
                <c:pt idx="172">
                  <c:v>1497</c:v>
                </c:pt>
                <c:pt idx="173">
                  <c:v>1490</c:v>
                </c:pt>
                <c:pt idx="174">
                  <c:v>1549</c:v>
                </c:pt>
                <c:pt idx="175">
                  <c:v>1453</c:v>
                </c:pt>
                <c:pt idx="176">
                  <c:v>1459</c:v>
                </c:pt>
                <c:pt idx="177">
                  <c:v>1398</c:v>
                </c:pt>
                <c:pt idx="178">
                  <c:v>1409</c:v>
                </c:pt>
                <c:pt idx="179">
                  <c:v>1332</c:v>
                </c:pt>
                <c:pt idx="180">
                  <c:v>1329</c:v>
                </c:pt>
                <c:pt idx="181">
                  <c:v>1377</c:v>
                </c:pt>
                <c:pt idx="182">
                  <c:v>1308</c:v>
                </c:pt>
                <c:pt idx="183">
                  <c:v>1218</c:v>
                </c:pt>
                <c:pt idx="184">
                  <c:v>1232</c:v>
                </c:pt>
                <c:pt idx="185">
                  <c:v>1217</c:v>
                </c:pt>
                <c:pt idx="186">
                  <c:v>1170</c:v>
                </c:pt>
                <c:pt idx="187">
                  <c:v>1216</c:v>
                </c:pt>
                <c:pt idx="188">
                  <c:v>1259</c:v>
                </c:pt>
                <c:pt idx="189">
                  <c:v>1211</c:v>
                </c:pt>
                <c:pt idx="190">
                  <c:v>1201</c:v>
                </c:pt>
                <c:pt idx="191">
                  <c:v>1141</c:v>
                </c:pt>
                <c:pt idx="192">
                  <c:v>1137</c:v>
                </c:pt>
                <c:pt idx="193">
                  <c:v>1181</c:v>
                </c:pt>
                <c:pt idx="194">
                  <c:v>1075</c:v>
                </c:pt>
                <c:pt idx="195">
                  <c:v>990</c:v>
                </c:pt>
                <c:pt idx="196">
                  <c:v>1021</c:v>
                </c:pt>
                <c:pt idx="197">
                  <c:v>1077</c:v>
                </c:pt>
                <c:pt idx="198">
                  <c:v>1001</c:v>
                </c:pt>
                <c:pt idx="199">
                  <c:v>988</c:v>
                </c:pt>
                <c:pt idx="200">
                  <c:v>1000</c:v>
                </c:pt>
                <c:pt idx="201">
                  <c:v>1006</c:v>
                </c:pt>
                <c:pt idx="202">
                  <c:v>1023</c:v>
                </c:pt>
                <c:pt idx="203">
                  <c:v>979</c:v>
                </c:pt>
                <c:pt idx="204">
                  <c:v>997</c:v>
                </c:pt>
                <c:pt idx="205">
                  <c:v>946</c:v>
                </c:pt>
                <c:pt idx="206">
                  <c:v>910</c:v>
                </c:pt>
                <c:pt idx="207">
                  <c:v>920</c:v>
                </c:pt>
                <c:pt idx="208">
                  <c:v>859</c:v>
                </c:pt>
                <c:pt idx="209">
                  <c:v>879</c:v>
                </c:pt>
                <c:pt idx="210">
                  <c:v>913</c:v>
                </c:pt>
                <c:pt idx="211">
                  <c:v>831</c:v>
                </c:pt>
                <c:pt idx="212">
                  <c:v>827</c:v>
                </c:pt>
                <c:pt idx="213">
                  <c:v>819</c:v>
                </c:pt>
                <c:pt idx="214">
                  <c:v>838</c:v>
                </c:pt>
                <c:pt idx="215">
                  <c:v>815</c:v>
                </c:pt>
                <c:pt idx="216">
                  <c:v>817</c:v>
                </c:pt>
                <c:pt idx="217">
                  <c:v>837</c:v>
                </c:pt>
                <c:pt idx="218">
                  <c:v>781</c:v>
                </c:pt>
                <c:pt idx="219">
                  <c:v>777</c:v>
                </c:pt>
                <c:pt idx="220">
                  <c:v>788</c:v>
                </c:pt>
                <c:pt idx="221">
                  <c:v>767</c:v>
                </c:pt>
                <c:pt idx="222">
                  <c:v>768</c:v>
                </c:pt>
                <c:pt idx="223">
                  <c:v>731</c:v>
                </c:pt>
                <c:pt idx="224">
                  <c:v>701</c:v>
                </c:pt>
                <c:pt idx="225">
                  <c:v>719</c:v>
                </c:pt>
                <c:pt idx="226">
                  <c:v>664</c:v>
                </c:pt>
                <c:pt idx="227">
                  <c:v>698</c:v>
                </c:pt>
                <c:pt idx="228">
                  <c:v>697</c:v>
                </c:pt>
                <c:pt idx="229">
                  <c:v>668</c:v>
                </c:pt>
                <c:pt idx="230">
                  <c:v>677</c:v>
                </c:pt>
                <c:pt idx="231">
                  <c:v>684</c:v>
                </c:pt>
                <c:pt idx="232">
                  <c:v>665</c:v>
                </c:pt>
                <c:pt idx="233">
                  <c:v>671</c:v>
                </c:pt>
                <c:pt idx="234">
                  <c:v>644</c:v>
                </c:pt>
                <c:pt idx="235">
                  <c:v>646</c:v>
                </c:pt>
                <c:pt idx="236">
                  <c:v>621</c:v>
                </c:pt>
                <c:pt idx="237">
                  <c:v>589</c:v>
                </c:pt>
                <c:pt idx="238">
                  <c:v>567</c:v>
                </c:pt>
                <c:pt idx="239">
                  <c:v>618</c:v>
                </c:pt>
                <c:pt idx="240">
                  <c:v>620</c:v>
                </c:pt>
                <c:pt idx="241">
                  <c:v>602</c:v>
                </c:pt>
                <c:pt idx="242">
                  <c:v>565</c:v>
                </c:pt>
                <c:pt idx="243">
                  <c:v>555</c:v>
                </c:pt>
                <c:pt idx="244">
                  <c:v>584</c:v>
                </c:pt>
                <c:pt idx="245">
                  <c:v>541</c:v>
                </c:pt>
                <c:pt idx="246">
                  <c:v>583</c:v>
                </c:pt>
                <c:pt idx="247">
                  <c:v>566</c:v>
                </c:pt>
                <c:pt idx="248">
                  <c:v>527</c:v>
                </c:pt>
                <c:pt idx="249">
                  <c:v>588</c:v>
                </c:pt>
                <c:pt idx="250">
                  <c:v>525</c:v>
                </c:pt>
                <c:pt idx="251">
                  <c:v>519</c:v>
                </c:pt>
                <c:pt idx="252">
                  <c:v>513</c:v>
                </c:pt>
                <c:pt idx="253">
                  <c:v>475</c:v>
                </c:pt>
                <c:pt idx="254">
                  <c:v>472</c:v>
                </c:pt>
                <c:pt idx="255">
                  <c:v>498</c:v>
                </c:pt>
                <c:pt idx="256">
                  <c:v>480</c:v>
                </c:pt>
                <c:pt idx="257">
                  <c:v>465</c:v>
                </c:pt>
                <c:pt idx="258">
                  <c:v>467</c:v>
                </c:pt>
                <c:pt idx="259">
                  <c:v>507</c:v>
                </c:pt>
                <c:pt idx="260">
                  <c:v>496</c:v>
                </c:pt>
                <c:pt idx="261">
                  <c:v>510</c:v>
                </c:pt>
                <c:pt idx="262">
                  <c:v>466</c:v>
                </c:pt>
                <c:pt idx="263">
                  <c:v>453</c:v>
                </c:pt>
                <c:pt idx="264">
                  <c:v>409</c:v>
                </c:pt>
                <c:pt idx="265">
                  <c:v>428</c:v>
                </c:pt>
                <c:pt idx="266">
                  <c:v>414</c:v>
                </c:pt>
                <c:pt idx="267">
                  <c:v>429</c:v>
                </c:pt>
                <c:pt idx="268">
                  <c:v>438</c:v>
                </c:pt>
                <c:pt idx="269">
                  <c:v>464</c:v>
                </c:pt>
                <c:pt idx="270">
                  <c:v>448</c:v>
                </c:pt>
                <c:pt idx="271">
                  <c:v>450</c:v>
                </c:pt>
                <c:pt idx="272">
                  <c:v>422</c:v>
                </c:pt>
                <c:pt idx="273">
                  <c:v>397</c:v>
                </c:pt>
                <c:pt idx="274">
                  <c:v>423</c:v>
                </c:pt>
                <c:pt idx="275">
                  <c:v>377</c:v>
                </c:pt>
                <c:pt idx="276">
                  <c:v>403</c:v>
                </c:pt>
                <c:pt idx="277">
                  <c:v>346</c:v>
                </c:pt>
                <c:pt idx="278">
                  <c:v>360</c:v>
                </c:pt>
                <c:pt idx="279">
                  <c:v>371</c:v>
                </c:pt>
                <c:pt idx="280">
                  <c:v>414</c:v>
                </c:pt>
                <c:pt idx="281">
                  <c:v>386</c:v>
                </c:pt>
                <c:pt idx="282">
                  <c:v>354</c:v>
                </c:pt>
                <c:pt idx="283">
                  <c:v>384</c:v>
                </c:pt>
                <c:pt idx="284">
                  <c:v>381</c:v>
                </c:pt>
                <c:pt idx="285">
                  <c:v>342</c:v>
                </c:pt>
                <c:pt idx="286">
                  <c:v>378</c:v>
                </c:pt>
                <c:pt idx="287">
                  <c:v>353</c:v>
                </c:pt>
                <c:pt idx="288">
                  <c:v>372</c:v>
                </c:pt>
                <c:pt idx="289">
                  <c:v>364</c:v>
                </c:pt>
                <c:pt idx="290">
                  <c:v>351</c:v>
                </c:pt>
                <c:pt idx="291">
                  <c:v>315</c:v>
                </c:pt>
                <c:pt idx="292">
                  <c:v>361</c:v>
                </c:pt>
                <c:pt idx="293">
                  <c:v>358</c:v>
                </c:pt>
                <c:pt idx="294">
                  <c:v>329</c:v>
                </c:pt>
                <c:pt idx="295">
                  <c:v>313</c:v>
                </c:pt>
                <c:pt idx="296">
                  <c:v>337</c:v>
                </c:pt>
                <c:pt idx="297">
                  <c:v>315</c:v>
                </c:pt>
                <c:pt idx="298">
                  <c:v>351</c:v>
                </c:pt>
                <c:pt idx="299">
                  <c:v>319</c:v>
                </c:pt>
                <c:pt idx="300">
                  <c:v>309</c:v>
                </c:pt>
                <c:pt idx="301">
                  <c:v>294</c:v>
                </c:pt>
                <c:pt idx="302">
                  <c:v>301</c:v>
                </c:pt>
                <c:pt idx="303">
                  <c:v>306</c:v>
                </c:pt>
                <c:pt idx="304">
                  <c:v>300</c:v>
                </c:pt>
                <c:pt idx="305">
                  <c:v>280</c:v>
                </c:pt>
                <c:pt idx="306">
                  <c:v>279</c:v>
                </c:pt>
                <c:pt idx="307">
                  <c:v>276</c:v>
                </c:pt>
                <c:pt idx="308">
                  <c:v>291</c:v>
                </c:pt>
                <c:pt idx="309">
                  <c:v>295</c:v>
                </c:pt>
                <c:pt idx="310">
                  <c:v>272</c:v>
                </c:pt>
                <c:pt idx="311">
                  <c:v>300</c:v>
                </c:pt>
                <c:pt idx="312">
                  <c:v>301</c:v>
                </c:pt>
                <c:pt idx="313">
                  <c:v>274</c:v>
                </c:pt>
                <c:pt idx="314">
                  <c:v>273</c:v>
                </c:pt>
                <c:pt idx="315">
                  <c:v>275</c:v>
                </c:pt>
                <c:pt idx="316">
                  <c:v>258</c:v>
                </c:pt>
                <c:pt idx="317">
                  <c:v>278</c:v>
                </c:pt>
                <c:pt idx="318">
                  <c:v>248</c:v>
                </c:pt>
                <c:pt idx="319">
                  <c:v>264</c:v>
                </c:pt>
                <c:pt idx="320">
                  <c:v>289</c:v>
                </c:pt>
                <c:pt idx="321">
                  <c:v>278</c:v>
                </c:pt>
                <c:pt idx="322">
                  <c:v>231</c:v>
                </c:pt>
                <c:pt idx="323">
                  <c:v>253</c:v>
                </c:pt>
                <c:pt idx="324">
                  <c:v>242</c:v>
                </c:pt>
                <c:pt idx="325">
                  <c:v>260</c:v>
                </c:pt>
                <c:pt idx="326">
                  <c:v>218</c:v>
                </c:pt>
                <c:pt idx="327">
                  <c:v>196</c:v>
                </c:pt>
                <c:pt idx="328">
                  <c:v>223</c:v>
                </c:pt>
                <c:pt idx="329">
                  <c:v>253</c:v>
                </c:pt>
                <c:pt idx="330">
                  <c:v>215</c:v>
                </c:pt>
                <c:pt idx="331">
                  <c:v>228</c:v>
                </c:pt>
                <c:pt idx="332">
                  <c:v>221</c:v>
                </c:pt>
                <c:pt idx="333">
                  <c:v>203</c:v>
                </c:pt>
                <c:pt idx="334">
                  <c:v>227</c:v>
                </c:pt>
                <c:pt idx="335">
                  <c:v>230</c:v>
                </c:pt>
                <c:pt idx="336">
                  <c:v>217</c:v>
                </c:pt>
                <c:pt idx="337">
                  <c:v>247</c:v>
                </c:pt>
                <c:pt idx="338">
                  <c:v>224</c:v>
                </c:pt>
                <c:pt idx="339">
                  <c:v>235</c:v>
                </c:pt>
                <c:pt idx="340">
                  <c:v>186</c:v>
                </c:pt>
                <c:pt idx="341">
                  <c:v>219</c:v>
                </c:pt>
                <c:pt idx="342">
                  <c:v>211</c:v>
                </c:pt>
                <c:pt idx="343">
                  <c:v>201</c:v>
                </c:pt>
                <c:pt idx="344">
                  <c:v>207</c:v>
                </c:pt>
                <c:pt idx="345">
                  <c:v>243</c:v>
                </c:pt>
                <c:pt idx="346">
                  <c:v>188</c:v>
                </c:pt>
                <c:pt idx="347">
                  <c:v>214</c:v>
                </c:pt>
                <c:pt idx="348">
                  <c:v>213</c:v>
                </c:pt>
                <c:pt idx="349">
                  <c:v>191</c:v>
                </c:pt>
                <c:pt idx="350">
                  <c:v>216</c:v>
                </c:pt>
                <c:pt idx="351">
                  <c:v>204</c:v>
                </c:pt>
                <c:pt idx="352">
                  <c:v>196</c:v>
                </c:pt>
                <c:pt idx="353">
                  <c:v>186</c:v>
                </c:pt>
                <c:pt idx="354">
                  <c:v>198</c:v>
                </c:pt>
                <c:pt idx="355">
                  <c:v>187</c:v>
                </c:pt>
                <c:pt idx="356">
                  <c:v>161</c:v>
                </c:pt>
                <c:pt idx="357">
                  <c:v>171</c:v>
                </c:pt>
                <c:pt idx="358">
                  <c:v>168</c:v>
                </c:pt>
                <c:pt idx="359">
                  <c:v>186</c:v>
                </c:pt>
                <c:pt idx="360">
                  <c:v>168</c:v>
                </c:pt>
                <c:pt idx="361">
                  <c:v>160</c:v>
                </c:pt>
                <c:pt idx="362">
                  <c:v>157</c:v>
                </c:pt>
                <c:pt idx="363">
                  <c:v>190</c:v>
                </c:pt>
                <c:pt idx="364">
                  <c:v>155</c:v>
                </c:pt>
                <c:pt idx="365">
                  <c:v>161</c:v>
                </c:pt>
                <c:pt idx="366">
                  <c:v>183</c:v>
                </c:pt>
                <c:pt idx="367">
                  <c:v>170</c:v>
                </c:pt>
                <c:pt idx="368">
                  <c:v>170</c:v>
                </c:pt>
                <c:pt idx="369">
                  <c:v>181</c:v>
                </c:pt>
                <c:pt idx="370">
                  <c:v>166</c:v>
                </c:pt>
                <c:pt idx="371">
                  <c:v>180</c:v>
                </c:pt>
                <c:pt idx="372">
                  <c:v>172</c:v>
                </c:pt>
                <c:pt idx="373">
                  <c:v>175</c:v>
                </c:pt>
                <c:pt idx="374">
                  <c:v>140</c:v>
                </c:pt>
                <c:pt idx="375">
                  <c:v>159</c:v>
                </c:pt>
                <c:pt idx="376">
                  <c:v>184</c:v>
                </c:pt>
                <c:pt idx="377">
                  <c:v>171</c:v>
                </c:pt>
                <c:pt idx="378">
                  <c:v>141</c:v>
                </c:pt>
                <c:pt idx="379">
                  <c:v>173</c:v>
                </c:pt>
                <c:pt idx="380">
                  <c:v>155</c:v>
                </c:pt>
                <c:pt idx="381">
                  <c:v>165</c:v>
                </c:pt>
                <c:pt idx="382">
                  <c:v>123</c:v>
                </c:pt>
                <c:pt idx="383">
                  <c:v>172</c:v>
                </c:pt>
                <c:pt idx="384">
                  <c:v>161</c:v>
                </c:pt>
                <c:pt idx="385">
                  <c:v>134</c:v>
                </c:pt>
                <c:pt idx="386">
                  <c:v>132</c:v>
                </c:pt>
                <c:pt idx="387">
                  <c:v>153</c:v>
                </c:pt>
                <c:pt idx="388">
                  <c:v>145</c:v>
                </c:pt>
                <c:pt idx="389">
                  <c:v>158</c:v>
                </c:pt>
                <c:pt idx="390">
                  <c:v>146</c:v>
                </c:pt>
                <c:pt idx="391">
                  <c:v>150</c:v>
                </c:pt>
                <c:pt idx="392">
                  <c:v>148</c:v>
                </c:pt>
                <c:pt idx="393">
                  <c:v>149</c:v>
                </c:pt>
                <c:pt idx="394">
                  <c:v>126</c:v>
                </c:pt>
                <c:pt idx="395">
                  <c:v>135</c:v>
                </c:pt>
                <c:pt idx="396">
                  <c:v>140</c:v>
                </c:pt>
                <c:pt idx="397">
                  <c:v>123</c:v>
                </c:pt>
                <c:pt idx="398">
                  <c:v>148</c:v>
                </c:pt>
                <c:pt idx="399">
                  <c:v>135</c:v>
                </c:pt>
                <c:pt idx="400">
                  <c:v>131</c:v>
                </c:pt>
                <c:pt idx="401">
                  <c:v>144</c:v>
                </c:pt>
                <c:pt idx="402">
                  <c:v>139</c:v>
                </c:pt>
                <c:pt idx="403">
                  <c:v>128</c:v>
                </c:pt>
                <c:pt idx="404">
                  <c:v>126</c:v>
                </c:pt>
                <c:pt idx="405">
                  <c:v>139</c:v>
                </c:pt>
                <c:pt idx="406">
                  <c:v>136</c:v>
                </c:pt>
                <c:pt idx="407">
                  <c:v>127</c:v>
                </c:pt>
                <c:pt idx="408">
                  <c:v>98</c:v>
                </c:pt>
                <c:pt idx="409">
                  <c:v>123</c:v>
                </c:pt>
                <c:pt idx="410">
                  <c:v>118</c:v>
                </c:pt>
                <c:pt idx="411">
                  <c:v>135</c:v>
                </c:pt>
                <c:pt idx="412">
                  <c:v>112</c:v>
                </c:pt>
                <c:pt idx="413">
                  <c:v>115</c:v>
                </c:pt>
                <c:pt idx="414">
                  <c:v>123</c:v>
                </c:pt>
                <c:pt idx="415">
                  <c:v>138</c:v>
                </c:pt>
                <c:pt idx="416">
                  <c:v>118</c:v>
                </c:pt>
                <c:pt idx="417">
                  <c:v>103</c:v>
                </c:pt>
                <c:pt idx="418">
                  <c:v>108</c:v>
                </c:pt>
                <c:pt idx="419">
                  <c:v>113</c:v>
                </c:pt>
                <c:pt idx="420">
                  <c:v>106</c:v>
                </c:pt>
                <c:pt idx="421">
                  <c:v>111</c:v>
                </c:pt>
                <c:pt idx="422">
                  <c:v>120</c:v>
                </c:pt>
                <c:pt idx="423">
                  <c:v>124</c:v>
                </c:pt>
                <c:pt idx="424">
                  <c:v>94</c:v>
                </c:pt>
                <c:pt idx="425">
                  <c:v>101</c:v>
                </c:pt>
                <c:pt idx="426">
                  <c:v>118</c:v>
                </c:pt>
                <c:pt idx="427">
                  <c:v>118</c:v>
                </c:pt>
                <c:pt idx="428">
                  <c:v>99</c:v>
                </c:pt>
                <c:pt idx="429">
                  <c:v>101</c:v>
                </c:pt>
                <c:pt idx="430">
                  <c:v>94</c:v>
                </c:pt>
                <c:pt idx="431">
                  <c:v>86</c:v>
                </c:pt>
                <c:pt idx="432">
                  <c:v>108</c:v>
                </c:pt>
                <c:pt idx="433">
                  <c:v>105</c:v>
                </c:pt>
                <c:pt idx="434">
                  <c:v>107</c:v>
                </c:pt>
                <c:pt idx="435">
                  <c:v>111</c:v>
                </c:pt>
                <c:pt idx="436">
                  <c:v>105</c:v>
                </c:pt>
                <c:pt idx="437">
                  <c:v>78</c:v>
                </c:pt>
                <c:pt idx="438">
                  <c:v>104</c:v>
                </c:pt>
                <c:pt idx="439">
                  <c:v>87</c:v>
                </c:pt>
                <c:pt idx="440">
                  <c:v>82</c:v>
                </c:pt>
                <c:pt idx="441">
                  <c:v>83</c:v>
                </c:pt>
                <c:pt idx="442">
                  <c:v>94</c:v>
                </c:pt>
                <c:pt idx="443">
                  <c:v>108</c:v>
                </c:pt>
                <c:pt idx="444">
                  <c:v>93</c:v>
                </c:pt>
                <c:pt idx="445">
                  <c:v>89</c:v>
                </c:pt>
                <c:pt idx="446">
                  <c:v>93</c:v>
                </c:pt>
                <c:pt idx="447">
                  <c:v>86</c:v>
                </c:pt>
                <c:pt idx="448">
                  <c:v>80</c:v>
                </c:pt>
                <c:pt idx="449">
                  <c:v>95</c:v>
                </c:pt>
                <c:pt idx="450">
                  <c:v>98</c:v>
                </c:pt>
                <c:pt idx="451">
                  <c:v>84</c:v>
                </c:pt>
                <c:pt idx="452">
                  <c:v>80</c:v>
                </c:pt>
                <c:pt idx="453">
                  <c:v>92</c:v>
                </c:pt>
                <c:pt idx="454">
                  <c:v>73</c:v>
                </c:pt>
                <c:pt idx="455">
                  <c:v>107</c:v>
                </c:pt>
                <c:pt idx="456">
                  <c:v>89</c:v>
                </c:pt>
                <c:pt idx="457">
                  <c:v>99</c:v>
                </c:pt>
                <c:pt idx="458">
                  <c:v>86</c:v>
                </c:pt>
                <c:pt idx="459">
                  <c:v>86</c:v>
                </c:pt>
                <c:pt idx="460">
                  <c:v>91</c:v>
                </c:pt>
                <c:pt idx="461">
                  <c:v>86</c:v>
                </c:pt>
                <c:pt idx="462">
                  <c:v>75</c:v>
                </c:pt>
                <c:pt idx="463">
                  <c:v>79</c:v>
                </c:pt>
                <c:pt idx="464">
                  <c:v>92</c:v>
                </c:pt>
                <c:pt idx="465">
                  <c:v>85</c:v>
                </c:pt>
                <c:pt idx="466">
                  <c:v>75</c:v>
                </c:pt>
                <c:pt idx="467">
                  <c:v>84</c:v>
                </c:pt>
                <c:pt idx="468">
                  <c:v>68</c:v>
                </c:pt>
                <c:pt idx="469">
                  <c:v>84</c:v>
                </c:pt>
                <c:pt idx="470">
                  <c:v>86</c:v>
                </c:pt>
                <c:pt idx="471">
                  <c:v>64</c:v>
                </c:pt>
                <c:pt idx="472">
                  <c:v>68</c:v>
                </c:pt>
                <c:pt idx="473">
                  <c:v>84</c:v>
                </c:pt>
                <c:pt idx="474">
                  <c:v>76</c:v>
                </c:pt>
                <c:pt idx="475">
                  <c:v>81</c:v>
                </c:pt>
                <c:pt idx="476">
                  <c:v>74</c:v>
                </c:pt>
                <c:pt idx="477">
                  <c:v>82</c:v>
                </c:pt>
                <c:pt idx="478">
                  <c:v>70</c:v>
                </c:pt>
                <c:pt idx="479">
                  <c:v>74</c:v>
                </c:pt>
                <c:pt idx="480">
                  <c:v>76</c:v>
                </c:pt>
                <c:pt idx="481">
                  <c:v>66</c:v>
                </c:pt>
                <c:pt idx="482">
                  <c:v>76</c:v>
                </c:pt>
                <c:pt idx="483">
                  <c:v>67</c:v>
                </c:pt>
                <c:pt idx="484">
                  <c:v>56</c:v>
                </c:pt>
                <c:pt idx="485">
                  <c:v>57</c:v>
                </c:pt>
                <c:pt idx="486">
                  <c:v>61</c:v>
                </c:pt>
                <c:pt idx="487">
                  <c:v>79</c:v>
                </c:pt>
                <c:pt idx="488">
                  <c:v>45</c:v>
                </c:pt>
                <c:pt idx="489">
                  <c:v>73</c:v>
                </c:pt>
                <c:pt idx="490">
                  <c:v>58</c:v>
                </c:pt>
                <c:pt idx="491">
                  <c:v>77</c:v>
                </c:pt>
                <c:pt idx="492">
                  <c:v>75</c:v>
                </c:pt>
                <c:pt idx="493">
                  <c:v>79</c:v>
                </c:pt>
                <c:pt idx="494">
                  <c:v>59</c:v>
                </c:pt>
                <c:pt idx="495">
                  <c:v>78</c:v>
                </c:pt>
                <c:pt idx="496">
                  <c:v>46</c:v>
                </c:pt>
                <c:pt idx="497">
                  <c:v>73</c:v>
                </c:pt>
                <c:pt idx="498">
                  <c:v>57</c:v>
                </c:pt>
                <c:pt idx="499">
                  <c:v>68</c:v>
                </c:pt>
                <c:pt idx="500">
                  <c:v>54</c:v>
                </c:pt>
                <c:pt idx="501">
                  <c:v>50</c:v>
                </c:pt>
                <c:pt idx="502">
                  <c:v>77</c:v>
                </c:pt>
                <c:pt idx="503">
                  <c:v>61</c:v>
                </c:pt>
                <c:pt idx="504">
                  <c:v>56</c:v>
                </c:pt>
                <c:pt idx="505">
                  <c:v>69</c:v>
                </c:pt>
                <c:pt idx="506">
                  <c:v>57</c:v>
                </c:pt>
                <c:pt idx="507">
                  <c:v>60</c:v>
                </c:pt>
                <c:pt idx="508">
                  <c:v>72</c:v>
                </c:pt>
                <c:pt idx="509">
                  <c:v>56</c:v>
                </c:pt>
                <c:pt idx="510">
                  <c:v>50</c:v>
                </c:pt>
                <c:pt idx="511">
                  <c:v>59</c:v>
                </c:pt>
                <c:pt idx="512">
                  <c:v>60</c:v>
                </c:pt>
                <c:pt idx="513">
                  <c:v>56</c:v>
                </c:pt>
                <c:pt idx="514">
                  <c:v>60</c:v>
                </c:pt>
                <c:pt idx="515">
                  <c:v>57</c:v>
                </c:pt>
                <c:pt idx="516">
                  <c:v>52</c:v>
                </c:pt>
                <c:pt idx="517">
                  <c:v>57</c:v>
                </c:pt>
                <c:pt idx="518">
                  <c:v>61</c:v>
                </c:pt>
                <c:pt idx="519">
                  <c:v>60</c:v>
                </c:pt>
                <c:pt idx="520">
                  <c:v>55</c:v>
                </c:pt>
                <c:pt idx="521">
                  <c:v>50</c:v>
                </c:pt>
                <c:pt idx="522">
                  <c:v>42</c:v>
                </c:pt>
                <c:pt idx="523">
                  <c:v>44</c:v>
                </c:pt>
                <c:pt idx="524">
                  <c:v>45</c:v>
                </c:pt>
                <c:pt idx="525">
                  <c:v>46</c:v>
                </c:pt>
                <c:pt idx="526">
                  <c:v>55</c:v>
                </c:pt>
                <c:pt idx="527">
                  <c:v>47</c:v>
                </c:pt>
                <c:pt idx="528">
                  <c:v>54</c:v>
                </c:pt>
                <c:pt idx="529">
                  <c:v>44</c:v>
                </c:pt>
                <c:pt idx="530">
                  <c:v>41</c:v>
                </c:pt>
                <c:pt idx="531">
                  <c:v>35</c:v>
                </c:pt>
                <c:pt idx="532">
                  <c:v>40</c:v>
                </c:pt>
                <c:pt idx="533">
                  <c:v>40</c:v>
                </c:pt>
                <c:pt idx="534">
                  <c:v>43</c:v>
                </c:pt>
                <c:pt idx="535">
                  <c:v>49</c:v>
                </c:pt>
                <c:pt idx="536">
                  <c:v>34</c:v>
                </c:pt>
                <c:pt idx="537">
                  <c:v>68</c:v>
                </c:pt>
                <c:pt idx="538">
                  <c:v>52</c:v>
                </c:pt>
                <c:pt idx="539">
                  <c:v>41</c:v>
                </c:pt>
                <c:pt idx="540">
                  <c:v>39</c:v>
                </c:pt>
                <c:pt idx="541">
                  <c:v>55</c:v>
                </c:pt>
                <c:pt idx="542">
                  <c:v>47</c:v>
                </c:pt>
                <c:pt idx="543">
                  <c:v>27</c:v>
                </c:pt>
                <c:pt idx="544">
                  <c:v>43</c:v>
                </c:pt>
                <c:pt idx="545">
                  <c:v>49</c:v>
                </c:pt>
                <c:pt idx="546">
                  <c:v>40</c:v>
                </c:pt>
                <c:pt idx="547">
                  <c:v>43</c:v>
                </c:pt>
                <c:pt idx="548">
                  <c:v>33</c:v>
                </c:pt>
                <c:pt idx="549">
                  <c:v>50</c:v>
                </c:pt>
                <c:pt idx="550">
                  <c:v>46</c:v>
                </c:pt>
                <c:pt idx="551">
                  <c:v>39</c:v>
                </c:pt>
                <c:pt idx="552">
                  <c:v>42</c:v>
                </c:pt>
                <c:pt idx="553">
                  <c:v>38</c:v>
                </c:pt>
                <c:pt idx="554">
                  <c:v>38</c:v>
                </c:pt>
                <c:pt idx="555">
                  <c:v>48</c:v>
                </c:pt>
                <c:pt idx="556">
                  <c:v>44</c:v>
                </c:pt>
                <c:pt idx="557">
                  <c:v>35</c:v>
                </c:pt>
                <c:pt idx="558">
                  <c:v>37</c:v>
                </c:pt>
                <c:pt idx="559">
                  <c:v>37</c:v>
                </c:pt>
                <c:pt idx="560">
                  <c:v>35</c:v>
                </c:pt>
                <c:pt idx="561">
                  <c:v>38</c:v>
                </c:pt>
                <c:pt idx="562">
                  <c:v>26</c:v>
                </c:pt>
                <c:pt idx="563">
                  <c:v>37</c:v>
                </c:pt>
                <c:pt idx="564">
                  <c:v>42</c:v>
                </c:pt>
                <c:pt idx="565">
                  <c:v>37</c:v>
                </c:pt>
                <c:pt idx="566">
                  <c:v>38</c:v>
                </c:pt>
                <c:pt idx="567">
                  <c:v>40</c:v>
                </c:pt>
                <c:pt idx="568">
                  <c:v>34</c:v>
                </c:pt>
                <c:pt idx="569">
                  <c:v>38</c:v>
                </c:pt>
                <c:pt idx="570">
                  <c:v>30</c:v>
                </c:pt>
                <c:pt idx="571">
                  <c:v>32</c:v>
                </c:pt>
                <c:pt idx="572">
                  <c:v>32</c:v>
                </c:pt>
                <c:pt idx="573">
                  <c:v>38</c:v>
                </c:pt>
                <c:pt idx="574">
                  <c:v>39</c:v>
                </c:pt>
                <c:pt idx="575">
                  <c:v>29</c:v>
                </c:pt>
                <c:pt idx="576">
                  <c:v>35</c:v>
                </c:pt>
                <c:pt idx="577">
                  <c:v>33</c:v>
                </c:pt>
                <c:pt idx="578">
                  <c:v>23</c:v>
                </c:pt>
                <c:pt idx="579">
                  <c:v>24</c:v>
                </c:pt>
                <c:pt idx="580">
                  <c:v>42</c:v>
                </c:pt>
                <c:pt idx="581">
                  <c:v>30</c:v>
                </c:pt>
                <c:pt idx="582">
                  <c:v>29</c:v>
                </c:pt>
                <c:pt idx="583">
                  <c:v>25</c:v>
                </c:pt>
                <c:pt idx="584">
                  <c:v>25</c:v>
                </c:pt>
                <c:pt idx="585">
                  <c:v>38</c:v>
                </c:pt>
                <c:pt idx="586">
                  <c:v>23</c:v>
                </c:pt>
                <c:pt idx="587">
                  <c:v>38</c:v>
                </c:pt>
                <c:pt idx="588">
                  <c:v>32</c:v>
                </c:pt>
                <c:pt idx="589">
                  <c:v>29</c:v>
                </c:pt>
                <c:pt idx="590">
                  <c:v>20</c:v>
                </c:pt>
                <c:pt idx="591">
                  <c:v>25</c:v>
                </c:pt>
                <c:pt idx="592">
                  <c:v>26</c:v>
                </c:pt>
                <c:pt idx="593">
                  <c:v>32</c:v>
                </c:pt>
                <c:pt idx="594">
                  <c:v>29</c:v>
                </c:pt>
                <c:pt idx="595">
                  <c:v>29</c:v>
                </c:pt>
                <c:pt idx="596">
                  <c:v>31</c:v>
                </c:pt>
                <c:pt idx="597">
                  <c:v>18</c:v>
                </c:pt>
                <c:pt idx="598">
                  <c:v>22</c:v>
                </c:pt>
                <c:pt idx="599">
                  <c:v>25</c:v>
                </c:pt>
                <c:pt idx="600">
                  <c:v>26</c:v>
                </c:pt>
                <c:pt idx="601">
                  <c:v>22</c:v>
                </c:pt>
                <c:pt idx="602">
                  <c:v>23</c:v>
                </c:pt>
                <c:pt idx="603">
                  <c:v>21</c:v>
                </c:pt>
                <c:pt idx="604">
                  <c:v>26</c:v>
                </c:pt>
                <c:pt idx="605">
                  <c:v>21</c:v>
                </c:pt>
                <c:pt idx="606">
                  <c:v>18</c:v>
                </c:pt>
                <c:pt idx="607">
                  <c:v>24</c:v>
                </c:pt>
                <c:pt idx="608">
                  <c:v>34</c:v>
                </c:pt>
                <c:pt idx="609">
                  <c:v>19</c:v>
                </c:pt>
                <c:pt idx="610">
                  <c:v>19</c:v>
                </c:pt>
                <c:pt idx="611">
                  <c:v>26</c:v>
                </c:pt>
                <c:pt idx="612">
                  <c:v>17</c:v>
                </c:pt>
                <c:pt idx="613">
                  <c:v>25</c:v>
                </c:pt>
                <c:pt idx="614">
                  <c:v>31</c:v>
                </c:pt>
                <c:pt idx="615">
                  <c:v>27</c:v>
                </c:pt>
                <c:pt idx="616">
                  <c:v>17</c:v>
                </c:pt>
                <c:pt idx="617">
                  <c:v>20</c:v>
                </c:pt>
                <c:pt idx="618">
                  <c:v>22</c:v>
                </c:pt>
                <c:pt idx="619">
                  <c:v>17</c:v>
                </c:pt>
                <c:pt idx="620">
                  <c:v>21</c:v>
                </c:pt>
                <c:pt idx="621">
                  <c:v>23</c:v>
                </c:pt>
                <c:pt idx="622">
                  <c:v>19</c:v>
                </c:pt>
                <c:pt idx="623">
                  <c:v>18</c:v>
                </c:pt>
                <c:pt idx="624">
                  <c:v>16</c:v>
                </c:pt>
                <c:pt idx="625">
                  <c:v>16</c:v>
                </c:pt>
                <c:pt idx="626">
                  <c:v>18</c:v>
                </c:pt>
                <c:pt idx="627">
                  <c:v>22</c:v>
                </c:pt>
                <c:pt idx="628">
                  <c:v>19</c:v>
                </c:pt>
                <c:pt idx="629">
                  <c:v>18</c:v>
                </c:pt>
                <c:pt idx="630">
                  <c:v>17</c:v>
                </c:pt>
                <c:pt idx="631">
                  <c:v>20</c:v>
                </c:pt>
                <c:pt idx="632">
                  <c:v>11</c:v>
                </c:pt>
                <c:pt idx="633">
                  <c:v>18</c:v>
                </c:pt>
                <c:pt idx="634">
                  <c:v>13</c:v>
                </c:pt>
                <c:pt idx="635">
                  <c:v>20</c:v>
                </c:pt>
                <c:pt idx="636">
                  <c:v>13</c:v>
                </c:pt>
                <c:pt idx="637">
                  <c:v>16</c:v>
                </c:pt>
                <c:pt idx="638">
                  <c:v>22</c:v>
                </c:pt>
                <c:pt idx="639">
                  <c:v>18</c:v>
                </c:pt>
                <c:pt idx="640">
                  <c:v>13</c:v>
                </c:pt>
                <c:pt idx="641">
                  <c:v>17</c:v>
                </c:pt>
                <c:pt idx="642">
                  <c:v>15</c:v>
                </c:pt>
                <c:pt idx="643">
                  <c:v>13</c:v>
                </c:pt>
                <c:pt idx="644">
                  <c:v>16</c:v>
                </c:pt>
                <c:pt idx="645">
                  <c:v>18</c:v>
                </c:pt>
                <c:pt idx="646">
                  <c:v>15</c:v>
                </c:pt>
                <c:pt idx="647">
                  <c:v>10</c:v>
                </c:pt>
                <c:pt idx="648">
                  <c:v>13</c:v>
                </c:pt>
                <c:pt idx="649">
                  <c:v>14</c:v>
                </c:pt>
                <c:pt idx="650">
                  <c:v>6</c:v>
                </c:pt>
                <c:pt idx="651">
                  <c:v>13</c:v>
                </c:pt>
                <c:pt idx="652">
                  <c:v>8</c:v>
                </c:pt>
                <c:pt idx="653">
                  <c:v>8</c:v>
                </c:pt>
                <c:pt idx="654">
                  <c:v>13</c:v>
                </c:pt>
                <c:pt idx="655">
                  <c:v>17</c:v>
                </c:pt>
                <c:pt idx="656">
                  <c:v>7</c:v>
                </c:pt>
                <c:pt idx="657">
                  <c:v>16</c:v>
                </c:pt>
                <c:pt idx="658">
                  <c:v>9</c:v>
                </c:pt>
                <c:pt idx="659">
                  <c:v>12</c:v>
                </c:pt>
                <c:pt idx="660">
                  <c:v>11</c:v>
                </c:pt>
                <c:pt idx="661">
                  <c:v>14</c:v>
                </c:pt>
                <c:pt idx="662">
                  <c:v>17</c:v>
                </c:pt>
                <c:pt idx="663">
                  <c:v>8</c:v>
                </c:pt>
                <c:pt idx="664">
                  <c:v>12</c:v>
                </c:pt>
                <c:pt idx="665">
                  <c:v>8</c:v>
                </c:pt>
                <c:pt idx="666">
                  <c:v>9</c:v>
                </c:pt>
                <c:pt idx="667">
                  <c:v>11</c:v>
                </c:pt>
                <c:pt idx="668">
                  <c:v>11</c:v>
                </c:pt>
                <c:pt idx="669">
                  <c:v>7</c:v>
                </c:pt>
                <c:pt idx="670">
                  <c:v>11</c:v>
                </c:pt>
                <c:pt idx="671">
                  <c:v>17</c:v>
                </c:pt>
                <c:pt idx="672">
                  <c:v>13</c:v>
                </c:pt>
                <c:pt idx="673">
                  <c:v>12</c:v>
                </c:pt>
                <c:pt idx="674">
                  <c:v>9</c:v>
                </c:pt>
                <c:pt idx="675">
                  <c:v>9</c:v>
                </c:pt>
                <c:pt idx="676">
                  <c:v>10</c:v>
                </c:pt>
                <c:pt idx="677">
                  <c:v>13</c:v>
                </c:pt>
                <c:pt idx="678">
                  <c:v>11</c:v>
                </c:pt>
                <c:pt idx="679">
                  <c:v>7</c:v>
                </c:pt>
                <c:pt idx="680">
                  <c:v>6</c:v>
                </c:pt>
                <c:pt idx="681">
                  <c:v>5</c:v>
                </c:pt>
                <c:pt idx="682">
                  <c:v>6</c:v>
                </c:pt>
                <c:pt idx="683">
                  <c:v>6</c:v>
                </c:pt>
                <c:pt idx="684">
                  <c:v>7</c:v>
                </c:pt>
                <c:pt idx="685">
                  <c:v>7</c:v>
                </c:pt>
                <c:pt idx="686">
                  <c:v>8</c:v>
                </c:pt>
                <c:pt idx="687">
                  <c:v>9</c:v>
                </c:pt>
                <c:pt idx="688">
                  <c:v>4</c:v>
                </c:pt>
                <c:pt idx="689">
                  <c:v>10</c:v>
                </c:pt>
                <c:pt idx="690">
                  <c:v>7</c:v>
                </c:pt>
                <c:pt idx="691">
                  <c:v>7</c:v>
                </c:pt>
                <c:pt idx="692">
                  <c:v>5</c:v>
                </c:pt>
                <c:pt idx="693">
                  <c:v>8</c:v>
                </c:pt>
                <c:pt idx="694">
                  <c:v>3</c:v>
                </c:pt>
                <c:pt idx="695">
                  <c:v>5</c:v>
                </c:pt>
                <c:pt idx="696">
                  <c:v>4</c:v>
                </c:pt>
                <c:pt idx="697">
                  <c:v>7</c:v>
                </c:pt>
                <c:pt idx="698">
                  <c:v>5</c:v>
                </c:pt>
                <c:pt idx="699">
                  <c:v>8</c:v>
                </c:pt>
                <c:pt idx="700">
                  <c:v>7</c:v>
                </c:pt>
                <c:pt idx="701">
                  <c:v>3</c:v>
                </c:pt>
                <c:pt idx="702">
                  <c:v>5</c:v>
                </c:pt>
                <c:pt idx="703">
                  <c:v>5</c:v>
                </c:pt>
                <c:pt idx="704">
                  <c:v>5</c:v>
                </c:pt>
                <c:pt idx="705">
                  <c:v>10</c:v>
                </c:pt>
                <c:pt idx="706">
                  <c:v>7</c:v>
                </c:pt>
                <c:pt idx="707">
                  <c:v>4</c:v>
                </c:pt>
                <c:pt idx="708">
                  <c:v>4</c:v>
                </c:pt>
                <c:pt idx="709">
                  <c:v>1</c:v>
                </c:pt>
                <c:pt idx="710">
                  <c:v>6</c:v>
                </c:pt>
                <c:pt idx="711">
                  <c:v>4</c:v>
                </c:pt>
                <c:pt idx="712">
                  <c:v>4</c:v>
                </c:pt>
                <c:pt idx="713">
                  <c:v>4</c:v>
                </c:pt>
                <c:pt idx="714">
                  <c:v>7</c:v>
                </c:pt>
                <c:pt idx="715">
                  <c:v>4</c:v>
                </c:pt>
                <c:pt idx="716">
                  <c:v>2</c:v>
                </c:pt>
                <c:pt idx="717">
                  <c:v>4</c:v>
                </c:pt>
                <c:pt idx="718">
                  <c:v>2</c:v>
                </c:pt>
                <c:pt idx="719">
                  <c:v>5</c:v>
                </c:pt>
                <c:pt idx="720">
                  <c:v>3</c:v>
                </c:pt>
                <c:pt idx="721">
                  <c:v>3</c:v>
                </c:pt>
                <c:pt idx="722">
                  <c:v>4</c:v>
                </c:pt>
                <c:pt idx="723">
                  <c:v>1</c:v>
                </c:pt>
                <c:pt idx="724">
                  <c:v>4</c:v>
                </c:pt>
                <c:pt idx="725">
                  <c:v>4</c:v>
                </c:pt>
                <c:pt idx="726">
                  <c:v>4</c:v>
                </c:pt>
                <c:pt idx="727">
                  <c:v>3</c:v>
                </c:pt>
                <c:pt idx="728">
                  <c:v>2</c:v>
                </c:pt>
                <c:pt idx="729">
                  <c:v>4</c:v>
                </c:pt>
                <c:pt idx="730">
                  <c:v>5</c:v>
                </c:pt>
                <c:pt idx="731">
                  <c:v>2</c:v>
                </c:pt>
                <c:pt idx="732">
                  <c:v>3</c:v>
                </c:pt>
                <c:pt idx="733">
                  <c:v>2</c:v>
                </c:pt>
                <c:pt idx="734">
                  <c:v>5</c:v>
                </c:pt>
                <c:pt idx="735">
                  <c:v>4</c:v>
                </c:pt>
                <c:pt idx="736">
                  <c:v>2</c:v>
                </c:pt>
                <c:pt idx="737">
                  <c:v>1</c:v>
                </c:pt>
                <c:pt idx="738">
                  <c:v>2</c:v>
                </c:pt>
                <c:pt idx="739">
                  <c:v>5</c:v>
                </c:pt>
                <c:pt idx="740">
                  <c:v>5</c:v>
                </c:pt>
                <c:pt idx="741">
                  <c:v>5</c:v>
                </c:pt>
                <c:pt idx="742">
                  <c:v>3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3</c:v>
                </c:pt>
                <c:pt idx="747">
                  <c:v>1</c:v>
                </c:pt>
                <c:pt idx="748">
                  <c:v>1</c:v>
                </c:pt>
                <c:pt idx="749">
                  <c:v>3</c:v>
                </c:pt>
                <c:pt idx="750">
                  <c:v>3</c:v>
                </c:pt>
                <c:pt idx="751">
                  <c:v>0</c:v>
                </c:pt>
                <c:pt idx="752">
                  <c:v>2</c:v>
                </c:pt>
                <c:pt idx="753">
                  <c:v>2</c:v>
                </c:pt>
                <c:pt idx="754">
                  <c:v>0</c:v>
                </c:pt>
                <c:pt idx="755">
                  <c:v>1</c:v>
                </c:pt>
                <c:pt idx="756">
                  <c:v>4</c:v>
                </c:pt>
                <c:pt idx="757">
                  <c:v>2</c:v>
                </c:pt>
                <c:pt idx="758">
                  <c:v>1</c:v>
                </c:pt>
                <c:pt idx="759">
                  <c:v>2</c:v>
                </c:pt>
                <c:pt idx="760">
                  <c:v>0</c:v>
                </c:pt>
                <c:pt idx="761">
                  <c:v>0</c:v>
                </c:pt>
                <c:pt idx="762">
                  <c:v>1</c:v>
                </c:pt>
                <c:pt idx="763">
                  <c:v>1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1</c:v>
                </c:pt>
                <c:pt idx="768">
                  <c:v>0</c:v>
                </c:pt>
                <c:pt idx="769">
                  <c:v>0</c:v>
                </c:pt>
                <c:pt idx="770">
                  <c:v>2</c:v>
                </c:pt>
                <c:pt idx="771">
                  <c:v>1</c:v>
                </c:pt>
                <c:pt idx="772">
                  <c:v>2</c:v>
                </c:pt>
                <c:pt idx="773">
                  <c:v>3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</c:v>
                </c:pt>
                <c:pt idx="778">
                  <c:v>1</c:v>
                </c:pt>
                <c:pt idx="779">
                  <c:v>0</c:v>
                </c:pt>
                <c:pt idx="780">
                  <c:v>2</c:v>
                </c:pt>
                <c:pt idx="781">
                  <c:v>3</c:v>
                </c:pt>
                <c:pt idx="782">
                  <c:v>1</c:v>
                </c:pt>
                <c:pt idx="783">
                  <c:v>0</c:v>
                </c:pt>
                <c:pt idx="784">
                  <c:v>1</c:v>
                </c:pt>
                <c:pt idx="785">
                  <c:v>2</c:v>
                </c:pt>
                <c:pt idx="786">
                  <c:v>1</c:v>
                </c:pt>
                <c:pt idx="787">
                  <c:v>0</c:v>
                </c:pt>
                <c:pt idx="788">
                  <c:v>3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4</c:v>
                </c:pt>
                <c:pt idx="794">
                  <c:v>4</c:v>
                </c:pt>
                <c:pt idx="795">
                  <c:v>8</c:v>
                </c:pt>
                <c:pt idx="796">
                  <c:v>10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Mips22102013!$E$9</c:f>
              <c:strCache>
                <c:ptCount val="1"/>
                <c:pt idx="0">
                  <c:v>Sr90 (HV = -15V)</c:v>
                </c:pt>
              </c:strCache>
            </c:strRef>
          </c:tx>
          <c:spPr>
            <a:ln w="63500">
              <a:prstDash val="solid"/>
            </a:ln>
          </c:spPr>
          <c:marker>
            <c:symbol val="none"/>
          </c:marker>
          <c:xVal>
            <c:numRef>
              <c:f>Mips22102013!$A$10:$A$810</c:f>
              <c:numCache>
                <c:formatCode>General</c:formatCode>
                <c:ptCount val="8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</c:numCache>
            </c:numRef>
          </c:xVal>
          <c:yVal>
            <c:numRef>
              <c:f>Mips22102013!$E$10:$E$810</c:f>
              <c:numCache>
                <c:formatCode>General</c:formatCode>
                <c:ptCount val="801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5</c:v>
                </c:pt>
                <c:pt idx="4">
                  <c:v>8</c:v>
                </c:pt>
                <c:pt idx="5">
                  <c:v>16</c:v>
                </c:pt>
                <c:pt idx="6">
                  <c:v>23</c:v>
                </c:pt>
                <c:pt idx="7">
                  <c:v>21</c:v>
                </c:pt>
                <c:pt idx="8">
                  <c:v>39</c:v>
                </c:pt>
                <c:pt idx="9">
                  <c:v>203</c:v>
                </c:pt>
                <c:pt idx="10">
                  <c:v>202</c:v>
                </c:pt>
                <c:pt idx="11">
                  <c:v>291</c:v>
                </c:pt>
                <c:pt idx="12">
                  <c:v>593</c:v>
                </c:pt>
                <c:pt idx="13">
                  <c:v>1423</c:v>
                </c:pt>
                <c:pt idx="14">
                  <c:v>1603</c:v>
                </c:pt>
                <c:pt idx="15">
                  <c:v>3522</c:v>
                </c:pt>
                <c:pt idx="16">
                  <c:v>16551</c:v>
                </c:pt>
                <c:pt idx="17">
                  <c:v>84854</c:v>
                </c:pt>
                <c:pt idx="18">
                  <c:v>171704</c:v>
                </c:pt>
                <c:pt idx="19">
                  <c:v>130506</c:v>
                </c:pt>
                <c:pt idx="20">
                  <c:v>99591</c:v>
                </c:pt>
                <c:pt idx="21">
                  <c:v>78158</c:v>
                </c:pt>
                <c:pt idx="22">
                  <c:v>64150</c:v>
                </c:pt>
                <c:pt idx="23">
                  <c:v>53588</c:v>
                </c:pt>
                <c:pt idx="24">
                  <c:v>46623</c:v>
                </c:pt>
                <c:pt idx="25">
                  <c:v>40704</c:v>
                </c:pt>
                <c:pt idx="26">
                  <c:v>36872</c:v>
                </c:pt>
                <c:pt idx="27">
                  <c:v>34075</c:v>
                </c:pt>
                <c:pt idx="28">
                  <c:v>32145</c:v>
                </c:pt>
                <c:pt idx="29">
                  <c:v>30510</c:v>
                </c:pt>
                <c:pt idx="30">
                  <c:v>29514</c:v>
                </c:pt>
                <c:pt idx="31">
                  <c:v>28377</c:v>
                </c:pt>
                <c:pt idx="32">
                  <c:v>27467</c:v>
                </c:pt>
                <c:pt idx="33">
                  <c:v>26257</c:v>
                </c:pt>
                <c:pt idx="34">
                  <c:v>25351</c:v>
                </c:pt>
                <c:pt idx="35">
                  <c:v>23868</c:v>
                </c:pt>
                <c:pt idx="36">
                  <c:v>22910</c:v>
                </c:pt>
                <c:pt idx="37">
                  <c:v>22019</c:v>
                </c:pt>
                <c:pt idx="38">
                  <c:v>21115</c:v>
                </c:pt>
                <c:pt idx="39">
                  <c:v>19913</c:v>
                </c:pt>
                <c:pt idx="40">
                  <c:v>19291</c:v>
                </c:pt>
                <c:pt idx="41">
                  <c:v>18418</c:v>
                </c:pt>
                <c:pt idx="42">
                  <c:v>17821</c:v>
                </c:pt>
                <c:pt idx="43">
                  <c:v>17123</c:v>
                </c:pt>
                <c:pt idx="44">
                  <c:v>16805</c:v>
                </c:pt>
                <c:pt idx="45">
                  <c:v>16128</c:v>
                </c:pt>
                <c:pt idx="46">
                  <c:v>15397</c:v>
                </c:pt>
                <c:pt idx="47">
                  <c:v>15040</c:v>
                </c:pt>
                <c:pt idx="48">
                  <c:v>14583</c:v>
                </c:pt>
                <c:pt idx="49">
                  <c:v>14074</c:v>
                </c:pt>
                <c:pt idx="50">
                  <c:v>13753</c:v>
                </c:pt>
                <c:pt idx="51">
                  <c:v>13715</c:v>
                </c:pt>
                <c:pt idx="52">
                  <c:v>13347</c:v>
                </c:pt>
                <c:pt idx="53">
                  <c:v>13016</c:v>
                </c:pt>
                <c:pt idx="54">
                  <c:v>12991</c:v>
                </c:pt>
                <c:pt idx="55">
                  <c:v>12530</c:v>
                </c:pt>
                <c:pt idx="56">
                  <c:v>12383</c:v>
                </c:pt>
                <c:pt idx="57">
                  <c:v>12075</c:v>
                </c:pt>
                <c:pt idx="58">
                  <c:v>11847</c:v>
                </c:pt>
                <c:pt idx="59">
                  <c:v>11709</c:v>
                </c:pt>
                <c:pt idx="60">
                  <c:v>11554</c:v>
                </c:pt>
                <c:pt idx="61">
                  <c:v>11341</c:v>
                </c:pt>
                <c:pt idx="62">
                  <c:v>11153</c:v>
                </c:pt>
                <c:pt idx="63">
                  <c:v>11083</c:v>
                </c:pt>
                <c:pt idx="64">
                  <c:v>10850</c:v>
                </c:pt>
                <c:pt idx="65">
                  <c:v>10930</c:v>
                </c:pt>
                <c:pt idx="66">
                  <c:v>10678</c:v>
                </c:pt>
                <c:pt idx="67">
                  <c:v>10599</c:v>
                </c:pt>
                <c:pt idx="68">
                  <c:v>10457</c:v>
                </c:pt>
                <c:pt idx="69">
                  <c:v>10132</c:v>
                </c:pt>
                <c:pt idx="70">
                  <c:v>10007</c:v>
                </c:pt>
                <c:pt idx="71">
                  <c:v>9791</c:v>
                </c:pt>
                <c:pt idx="72">
                  <c:v>9610</c:v>
                </c:pt>
                <c:pt idx="73">
                  <c:v>9516</c:v>
                </c:pt>
                <c:pt idx="74">
                  <c:v>9329</c:v>
                </c:pt>
                <c:pt idx="75">
                  <c:v>9220</c:v>
                </c:pt>
                <c:pt idx="76">
                  <c:v>9017</c:v>
                </c:pt>
                <c:pt idx="77">
                  <c:v>8843</c:v>
                </c:pt>
                <c:pt idx="78">
                  <c:v>8822</c:v>
                </c:pt>
                <c:pt idx="79">
                  <c:v>8609</c:v>
                </c:pt>
                <c:pt idx="80">
                  <c:v>8328</c:v>
                </c:pt>
                <c:pt idx="81">
                  <c:v>8308</c:v>
                </c:pt>
                <c:pt idx="82">
                  <c:v>8092</c:v>
                </c:pt>
                <c:pt idx="83">
                  <c:v>8011</c:v>
                </c:pt>
                <c:pt idx="84">
                  <c:v>7663</c:v>
                </c:pt>
                <c:pt idx="85">
                  <c:v>7653</c:v>
                </c:pt>
                <c:pt idx="86">
                  <c:v>7445</c:v>
                </c:pt>
                <c:pt idx="87">
                  <c:v>7316</c:v>
                </c:pt>
                <c:pt idx="88">
                  <c:v>7044</c:v>
                </c:pt>
                <c:pt idx="89">
                  <c:v>7079</c:v>
                </c:pt>
                <c:pt idx="90">
                  <c:v>6784</c:v>
                </c:pt>
                <c:pt idx="91">
                  <c:v>6785</c:v>
                </c:pt>
                <c:pt idx="92">
                  <c:v>6520</c:v>
                </c:pt>
                <c:pt idx="93">
                  <c:v>6367</c:v>
                </c:pt>
                <c:pt idx="94">
                  <c:v>6216</c:v>
                </c:pt>
                <c:pt idx="95">
                  <c:v>6140</c:v>
                </c:pt>
                <c:pt idx="96">
                  <c:v>6095</c:v>
                </c:pt>
                <c:pt idx="97">
                  <c:v>5809</c:v>
                </c:pt>
                <c:pt idx="98">
                  <c:v>5725</c:v>
                </c:pt>
                <c:pt idx="99">
                  <c:v>5674</c:v>
                </c:pt>
                <c:pt idx="100">
                  <c:v>5451</c:v>
                </c:pt>
                <c:pt idx="101">
                  <c:v>5539</c:v>
                </c:pt>
                <c:pt idx="102">
                  <c:v>5337</c:v>
                </c:pt>
                <c:pt idx="103">
                  <c:v>5060</c:v>
                </c:pt>
                <c:pt idx="104">
                  <c:v>4863</c:v>
                </c:pt>
                <c:pt idx="105">
                  <c:v>4827</c:v>
                </c:pt>
                <c:pt idx="106">
                  <c:v>4808</c:v>
                </c:pt>
                <c:pt idx="107">
                  <c:v>4575</c:v>
                </c:pt>
                <c:pt idx="108">
                  <c:v>4633</c:v>
                </c:pt>
                <c:pt idx="109">
                  <c:v>4402</c:v>
                </c:pt>
                <c:pt idx="110">
                  <c:v>4282</c:v>
                </c:pt>
                <c:pt idx="111">
                  <c:v>4246</c:v>
                </c:pt>
                <c:pt idx="112">
                  <c:v>4135</c:v>
                </c:pt>
                <c:pt idx="113">
                  <c:v>4093</c:v>
                </c:pt>
                <c:pt idx="114">
                  <c:v>4117</c:v>
                </c:pt>
                <c:pt idx="115">
                  <c:v>3939</c:v>
                </c:pt>
                <c:pt idx="116">
                  <c:v>3771</c:v>
                </c:pt>
                <c:pt idx="117">
                  <c:v>3767</c:v>
                </c:pt>
                <c:pt idx="118">
                  <c:v>3704</c:v>
                </c:pt>
                <c:pt idx="119">
                  <c:v>3556</c:v>
                </c:pt>
                <c:pt idx="120">
                  <c:v>3490</c:v>
                </c:pt>
                <c:pt idx="121">
                  <c:v>3334</c:v>
                </c:pt>
                <c:pt idx="122">
                  <c:v>3405</c:v>
                </c:pt>
                <c:pt idx="123">
                  <c:v>3310</c:v>
                </c:pt>
                <c:pt idx="124">
                  <c:v>3300</c:v>
                </c:pt>
                <c:pt idx="125">
                  <c:v>3048</c:v>
                </c:pt>
                <c:pt idx="126">
                  <c:v>3036</c:v>
                </c:pt>
                <c:pt idx="127">
                  <c:v>2928</c:v>
                </c:pt>
                <c:pt idx="128">
                  <c:v>2869</c:v>
                </c:pt>
                <c:pt idx="129">
                  <c:v>2839</c:v>
                </c:pt>
                <c:pt idx="130">
                  <c:v>2915</c:v>
                </c:pt>
                <c:pt idx="131">
                  <c:v>2701</c:v>
                </c:pt>
                <c:pt idx="132">
                  <c:v>2708</c:v>
                </c:pt>
                <c:pt idx="133">
                  <c:v>2631</c:v>
                </c:pt>
                <c:pt idx="134">
                  <c:v>2574</c:v>
                </c:pt>
                <c:pt idx="135">
                  <c:v>2565</c:v>
                </c:pt>
                <c:pt idx="136">
                  <c:v>2457</c:v>
                </c:pt>
                <c:pt idx="137">
                  <c:v>2476</c:v>
                </c:pt>
                <c:pt idx="138">
                  <c:v>2405</c:v>
                </c:pt>
                <c:pt idx="139">
                  <c:v>2362</c:v>
                </c:pt>
                <c:pt idx="140">
                  <c:v>2281</c:v>
                </c:pt>
                <c:pt idx="141">
                  <c:v>2237</c:v>
                </c:pt>
                <c:pt idx="142">
                  <c:v>2185</c:v>
                </c:pt>
                <c:pt idx="143">
                  <c:v>2224</c:v>
                </c:pt>
                <c:pt idx="144">
                  <c:v>2196</c:v>
                </c:pt>
                <c:pt idx="145">
                  <c:v>2088</c:v>
                </c:pt>
                <c:pt idx="146">
                  <c:v>1941</c:v>
                </c:pt>
                <c:pt idx="147">
                  <c:v>2105</c:v>
                </c:pt>
                <c:pt idx="148">
                  <c:v>1952</c:v>
                </c:pt>
                <c:pt idx="149">
                  <c:v>1911</c:v>
                </c:pt>
                <c:pt idx="150">
                  <c:v>1940</c:v>
                </c:pt>
                <c:pt idx="151">
                  <c:v>1874</c:v>
                </c:pt>
                <c:pt idx="152">
                  <c:v>1797</c:v>
                </c:pt>
                <c:pt idx="153">
                  <c:v>1848</c:v>
                </c:pt>
                <c:pt idx="154">
                  <c:v>1719</c:v>
                </c:pt>
                <c:pt idx="155">
                  <c:v>1787</c:v>
                </c:pt>
                <c:pt idx="156">
                  <c:v>1713</c:v>
                </c:pt>
                <c:pt idx="157">
                  <c:v>1705</c:v>
                </c:pt>
                <c:pt idx="158">
                  <c:v>1608</c:v>
                </c:pt>
                <c:pt idx="159">
                  <c:v>1633</c:v>
                </c:pt>
                <c:pt idx="160">
                  <c:v>1645</c:v>
                </c:pt>
                <c:pt idx="161">
                  <c:v>1624</c:v>
                </c:pt>
                <c:pt idx="162">
                  <c:v>1534</c:v>
                </c:pt>
                <c:pt idx="163">
                  <c:v>1553</c:v>
                </c:pt>
                <c:pt idx="164">
                  <c:v>1534</c:v>
                </c:pt>
                <c:pt idx="165">
                  <c:v>1497</c:v>
                </c:pt>
                <c:pt idx="166">
                  <c:v>1499</c:v>
                </c:pt>
                <c:pt idx="167">
                  <c:v>1446</c:v>
                </c:pt>
                <c:pt idx="168">
                  <c:v>1447</c:v>
                </c:pt>
                <c:pt idx="169">
                  <c:v>1403</c:v>
                </c:pt>
                <c:pt idx="170">
                  <c:v>1363</c:v>
                </c:pt>
                <c:pt idx="171">
                  <c:v>1353</c:v>
                </c:pt>
                <c:pt idx="172">
                  <c:v>1278</c:v>
                </c:pt>
                <c:pt idx="173">
                  <c:v>1306</c:v>
                </c:pt>
                <c:pt idx="174">
                  <c:v>1317</c:v>
                </c:pt>
                <c:pt idx="175">
                  <c:v>1198</c:v>
                </c:pt>
                <c:pt idx="176">
                  <c:v>1197</c:v>
                </c:pt>
                <c:pt idx="177">
                  <c:v>1203</c:v>
                </c:pt>
                <c:pt idx="178">
                  <c:v>1186</c:v>
                </c:pt>
                <c:pt idx="179">
                  <c:v>1088</c:v>
                </c:pt>
                <c:pt idx="180">
                  <c:v>1139</c:v>
                </c:pt>
                <c:pt idx="181">
                  <c:v>1111</c:v>
                </c:pt>
                <c:pt idx="182">
                  <c:v>1120</c:v>
                </c:pt>
                <c:pt idx="183">
                  <c:v>1081</c:v>
                </c:pt>
                <c:pt idx="184">
                  <c:v>1029</c:v>
                </c:pt>
                <c:pt idx="185">
                  <c:v>1152</c:v>
                </c:pt>
                <c:pt idx="186">
                  <c:v>1067</c:v>
                </c:pt>
                <c:pt idx="187">
                  <c:v>1023</c:v>
                </c:pt>
                <c:pt idx="188">
                  <c:v>1042</c:v>
                </c:pt>
                <c:pt idx="189">
                  <c:v>1009</c:v>
                </c:pt>
                <c:pt idx="190">
                  <c:v>981</c:v>
                </c:pt>
                <c:pt idx="191">
                  <c:v>967</c:v>
                </c:pt>
                <c:pt idx="192">
                  <c:v>948</c:v>
                </c:pt>
                <c:pt idx="193">
                  <c:v>951</c:v>
                </c:pt>
                <c:pt idx="194">
                  <c:v>932</c:v>
                </c:pt>
                <c:pt idx="195">
                  <c:v>1012</c:v>
                </c:pt>
                <c:pt idx="196">
                  <c:v>894</c:v>
                </c:pt>
                <c:pt idx="197">
                  <c:v>869</c:v>
                </c:pt>
                <c:pt idx="198">
                  <c:v>924</c:v>
                </c:pt>
                <c:pt idx="199">
                  <c:v>888</c:v>
                </c:pt>
                <c:pt idx="200">
                  <c:v>794</c:v>
                </c:pt>
                <c:pt idx="201">
                  <c:v>885</c:v>
                </c:pt>
                <c:pt idx="202">
                  <c:v>864</c:v>
                </c:pt>
                <c:pt idx="203">
                  <c:v>830</c:v>
                </c:pt>
                <c:pt idx="204">
                  <c:v>827</c:v>
                </c:pt>
                <c:pt idx="205">
                  <c:v>811</c:v>
                </c:pt>
                <c:pt idx="206">
                  <c:v>772</c:v>
                </c:pt>
                <c:pt idx="207">
                  <c:v>805</c:v>
                </c:pt>
                <c:pt idx="208">
                  <c:v>822</c:v>
                </c:pt>
                <c:pt idx="209">
                  <c:v>789</c:v>
                </c:pt>
                <c:pt idx="210">
                  <c:v>780</c:v>
                </c:pt>
                <c:pt idx="211">
                  <c:v>731</c:v>
                </c:pt>
                <c:pt idx="212">
                  <c:v>744</c:v>
                </c:pt>
                <c:pt idx="213">
                  <c:v>749</c:v>
                </c:pt>
                <c:pt idx="214">
                  <c:v>743</c:v>
                </c:pt>
                <c:pt idx="215">
                  <c:v>703</c:v>
                </c:pt>
                <c:pt idx="216">
                  <c:v>672</c:v>
                </c:pt>
                <c:pt idx="217">
                  <c:v>661</c:v>
                </c:pt>
                <c:pt idx="218">
                  <c:v>660</c:v>
                </c:pt>
                <c:pt idx="219">
                  <c:v>665</c:v>
                </c:pt>
                <c:pt idx="220">
                  <c:v>639</c:v>
                </c:pt>
                <c:pt idx="221">
                  <c:v>655</c:v>
                </c:pt>
                <c:pt idx="222">
                  <c:v>661</c:v>
                </c:pt>
                <c:pt idx="223">
                  <c:v>613</c:v>
                </c:pt>
                <c:pt idx="224">
                  <c:v>667</c:v>
                </c:pt>
                <c:pt idx="225">
                  <c:v>674</c:v>
                </c:pt>
                <c:pt idx="226">
                  <c:v>622</c:v>
                </c:pt>
                <c:pt idx="227">
                  <c:v>606</c:v>
                </c:pt>
                <c:pt idx="228">
                  <c:v>591</c:v>
                </c:pt>
                <c:pt idx="229">
                  <c:v>571</c:v>
                </c:pt>
                <c:pt idx="230">
                  <c:v>603</c:v>
                </c:pt>
                <c:pt idx="231">
                  <c:v>565</c:v>
                </c:pt>
                <c:pt idx="232">
                  <c:v>580</c:v>
                </c:pt>
                <c:pt idx="233">
                  <c:v>587</c:v>
                </c:pt>
                <c:pt idx="234">
                  <c:v>570</c:v>
                </c:pt>
                <c:pt idx="235">
                  <c:v>562</c:v>
                </c:pt>
                <c:pt idx="236">
                  <c:v>544</c:v>
                </c:pt>
                <c:pt idx="237">
                  <c:v>552</c:v>
                </c:pt>
                <c:pt idx="238">
                  <c:v>555</c:v>
                </c:pt>
                <c:pt idx="239">
                  <c:v>527</c:v>
                </c:pt>
                <c:pt idx="240">
                  <c:v>508</c:v>
                </c:pt>
                <c:pt idx="241">
                  <c:v>491</c:v>
                </c:pt>
                <c:pt idx="242">
                  <c:v>516</c:v>
                </c:pt>
                <c:pt idx="243">
                  <c:v>505</c:v>
                </c:pt>
                <c:pt idx="244">
                  <c:v>468</c:v>
                </c:pt>
                <c:pt idx="245">
                  <c:v>483</c:v>
                </c:pt>
                <c:pt idx="246">
                  <c:v>459</c:v>
                </c:pt>
                <c:pt idx="247">
                  <c:v>474</c:v>
                </c:pt>
                <c:pt idx="248">
                  <c:v>473</c:v>
                </c:pt>
                <c:pt idx="249">
                  <c:v>452</c:v>
                </c:pt>
                <c:pt idx="250">
                  <c:v>435</c:v>
                </c:pt>
                <c:pt idx="251">
                  <c:v>481</c:v>
                </c:pt>
                <c:pt idx="252">
                  <c:v>459</c:v>
                </c:pt>
                <c:pt idx="253">
                  <c:v>431</c:v>
                </c:pt>
                <c:pt idx="254">
                  <c:v>420</c:v>
                </c:pt>
                <c:pt idx="255">
                  <c:v>408</c:v>
                </c:pt>
                <c:pt idx="256">
                  <c:v>451</c:v>
                </c:pt>
                <c:pt idx="257">
                  <c:v>378</c:v>
                </c:pt>
                <c:pt idx="258">
                  <c:v>462</c:v>
                </c:pt>
                <c:pt idx="259">
                  <c:v>419</c:v>
                </c:pt>
                <c:pt idx="260">
                  <c:v>412</c:v>
                </c:pt>
                <c:pt idx="261">
                  <c:v>385</c:v>
                </c:pt>
                <c:pt idx="262">
                  <c:v>423</c:v>
                </c:pt>
                <c:pt idx="263">
                  <c:v>398</c:v>
                </c:pt>
                <c:pt idx="264">
                  <c:v>401</c:v>
                </c:pt>
                <c:pt idx="265">
                  <c:v>392</c:v>
                </c:pt>
                <c:pt idx="266">
                  <c:v>357</c:v>
                </c:pt>
                <c:pt idx="267">
                  <c:v>379</c:v>
                </c:pt>
                <c:pt idx="268">
                  <c:v>351</c:v>
                </c:pt>
                <c:pt idx="269">
                  <c:v>377</c:v>
                </c:pt>
                <c:pt idx="270">
                  <c:v>369</c:v>
                </c:pt>
                <c:pt idx="271">
                  <c:v>347</c:v>
                </c:pt>
                <c:pt idx="272">
                  <c:v>352</c:v>
                </c:pt>
                <c:pt idx="273">
                  <c:v>367</c:v>
                </c:pt>
                <c:pt idx="274">
                  <c:v>345</c:v>
                </c:pt>
                <c:pt idx="275">
                  <c:v>342</c:v>
                </c:pt>
                <c:pt idx="276">
                  <c:v>365</c:v>
                </c:pt>
                <c:pt idx="277">
                  <c:v>322</c:v>
                </c:pt>
                <c:pt idx="278">
                  <c:v>326</c:v>
                </c:pt>
                <c:pt idx="279">
                  <c:v>316</c:v>
                </c:pt>
                <c:pt idx="280">
                  <c:v>333</c:v>
                </c:pt>
                <c:pt idx="281">
                  <c:v>300</c:v>
                </c:pt>
                <c:pt idx="282">
                  <c:v>340</c:v>
                </c:pt>
                <c:pt idx="283">
                  <c:v>335</c:v>
                </c:pt>
                <c:pt idx="284">
                  <c:v>323</c:v>
                </c:pt>
                <c:pt idx="285">
                  <c:v>345</c:v>
                </c:pt>
                <c:pt idx="286">
                  <c:v>309</c:v>
                </c:pt>
                <c:pt idx="287">
                  <c:v>329</c:v>
                </c:pt>
                <c:pt idx="288">
                  <c:v>355</c:v>
                </c:pt>
                <c:pt idx="289">
                  <c:v>309</c:v>
                </c:pt>
                <c:pt idx="290">
                  <c:v>281</c:v>
                </c:pt>
                <c:pt idx="291">
                  <c:v>312</c:v>
                </c:pt>
                <c:pt idx="292">
                  <c:v>287</c:v>
                </c:pt>
                <c:pt idx="293">
                  <c:v>308</c:v>
                </c:pt>
                <c:pt idx="294">
                  <c:v>292</c:v>
                </c:pt>
                <c:pt idx="295">
                  <c:v>284</c:v>
                </c:pt>
                <c:pt idx="296">
                  <c:v>303</c:v>
                </c:pt>
                <c:pt idx="297">
                  <c:v>289</c:v>
                </c:pt>
                <c:pt idx="298">
                  <c:v>294</c:v>
                </c:pt>
                <c:pt idx="299">
                  <c:v>282</c:v>
                </c:pt>
                <c:pt idx="300">
                  <c:v>257</c:v>
                </c:pt>
                <c:pt idx="301">
                  <c:v>258</c:v>
                </c:pt>
                <c:pt idx="302">
                  <c:v>258</c:v>
                </c:pt>
                <c:pt idx="303">
                  <c:v>270</c:v>
                </c:pt>
                <c:pt idx="304">
                  <c:v>275</c:v>
                </c:pt>
                <c:pt idx="305">
                  <c:v>255</c:v>
                </c:pt>
                <c:pt idx="306">
                  <c:v>251</c:v>
                </c:pt>
                <c:pt idx="307">
                  <c:v>277</c:v>
                </c:pt>
                <c:pt idx="308">
                  <c:v>265</c:v>
                </c:pt>
                <c:pt idx="309">
                  <c:v>235</c:v>
                </c:pt>
                <c:pt idx="310">
                  <c:v>233</c:v>
                </c:pt>
                <c:pt idx="311">
                  <c:v>275</c:v>
                </c:pt>
                <c:pt idx="312">
                  <c:v>255</c:v>
                </c:pt>
                <c:pt idx="313">
                  <c:v>256</c:v>
                </c:pt>
                <c:pt idx="314">
                  <c:v>221</c:v>
                </c:pt>
                <c:pt idx="315">
                  <c:v>235</c:v>
                </c:pt>
                <c:pt idx="316">
                  <c:v>247</c:v>
                </c:pt>
                <c:pt idx="317">
                  <c:v>239</c:v>
                </c:pt>
                <c:pt idx="318">
                  <c:v>217</c:v>
                </c:pt>
                <c:pt idx="319">
                  <c:v>200</c:v>
                </c:pt>
                <c:pt idx="320">
                  <c:v>215</c:v>
                </c:pt>
                <c:pt idx="321">
                  <c:v>227</c:v>
                </c:pt>
                <c:pt idx="322">
                  <c:v>206</c:v>
                </c:pt>
                <c:pt idx="323">
                  <c:v>189</c:v>
                </c:pt>
                <c:pt idx="324">
                  <c:v>212</c:v>
                </c:pt>
                <c:pt idx="325">
                  <c:v>195</c:v>
                </c:pt>
                <c:pt idx="326">
                  <c:v>224</c:v>
                </c:pt>
                <c:pt idx="327">
                  <c:v>222</c:v>
                </c:pt>
                <c:pt idx="328">
                  <c:v>205</c:v>
                </c:pt>
                <c:pt idx="329">
                  <c:v>192</c:v>
                </c:pt>
                <c:pt idx="330">
                  <c:v>179</c:v>
                </c:pt>
                <c:pt idx="331">
                  <c:v>209</c:v>
                </c:pt>
                <c:pt idx="332">
                  <c:v>214</c:v>
                </c:pt>
                <c:pt idx="333">
                  <c:v>185</c:v>
                </c:pt>
                <c:pt idx="334">
                  <c:v>183</c:v>
                </c:pt>
                <c:pt idx="335">
                  <c:v>168</c:v>
                </c:pt>
                <c:pt idx="336">
                  <c:v>199</c:v>
                </c:pt>
                <c:pt idx="337">
                  <c:v>185</c:v>
                </c:pt>
                <c:pt idx="338">
                  <c:v>202</c:v>
                </c:pt>
                <c:pt idx="339">
                  <c:v>176</c:v>
                </c:pt>
                <c:pt idx="340">
                  <c:v>204</c:v>
                </c:pt>
                <c:pt idx="341">
                  <c:v>171</c:v>
                </c:pt>
                <c:pt idx="342">
                  <c:v>178</c:v>
                </c:pt>
                <c:pt idx="343">
                  <c:v>176</c:v>
                </c:pt>
                <c:pt idx="344">
                  <c:v>180</c:v>
                </c:pt>
                <c:pt idx="345">
                  <c:v>162</c:v>
                </c:pt>
                <c:pt idx="346">
                  <c:v>179</c:v>
                </c:pt>
                <c:pt idx="347">
                  <c:v>179</c:v>
                </c:pt>
                <c:pt idx="348">
                  <c:v>174</c:v>
                </c:pt>
                <c:pt idx="349">
                  <c:v>189</c:v>
                </c:pt>
                <c:pt idx="350">
                  <c:v>175</c:v>
                </c:pt>
                <c:pt idx="351">
                  <c:v>170</c:v>
                </c:pt>
                <c:pt idx="352">
                  <c:v>162</c:v>
                </c:pt>
                <c:pt idx="353">
                  <c:v>169</c:v>
                </c:pt>
                <c:pt idx="354">
                  <c:v>178</c:v>
                </c:pt>
                <c:pt idx="355">
                  <c:v>164</c:v>
                </c:pt>
                <c:pt idx="356">
                  <c:v>174</c:v>
                </c:pt>
                <c:pt idx="357">
                  <c:v>155</c:v>
                </c:pt>
                <c:pt idx="358">
                  <c:v>151</c:v>
                </c:pt>
                <c:pt idx="359">
                  <c:v>173</c:v>
                </c:pt>
                <c:pt idx="360">
                  <c:v>139</c:v>
                </c:pt>
                <c:pt idx="361">
                  <c:v>155</c:v>
                </c:pt>
                <c:pt idx="362">
                  <c:v>151</c:v>
                </c:pt>
                <c:pt idx="363">
                  <c:v>136</c:v>
                </c:pt>
                <c:pt idx="364">
                  <c:v>162</c:v>
                </c:pt>
                <c:pt idx="365">
                  <c:v>156</c:v>
                </c:pt>
                <c:pt idx="366">
                  <c:v>140</c:v>
                </c:pt>
                <c:pt idx="367">
                  <c:v>155</c:v>
                </c:pt>
                <c:pt idx="368">
                  <c:v>141</c:v>
                </c:pt>
                <c:pt idx="369">
                  <c:v>159</c:v>
                </c:pt>
                <c:pt idx="370">
                  <c:v>132</c:v>
                </c:pt>
                <c:pt idx="371">
                  <c:v>131</c:v>
                </c:pt>
                <c:pt idx="372">
                  <c:v>114</c:v>
                </c:pt>
                <c:pt idx="373">
                  <c:v>150</c:v>
                </c:pt>
                <c:pt idx="374">
                  <c:v>143</c:v>
                </c:pt>
                <c:pt idx="375">
                  <c:v>129</c:v>
                </c:pt>
                <c:pt idx="376">
                  <c:v>138</c:v>
                </c:pt>
                <c:pt idx="377">
                  <c:v>145</c:v>
                </c:pt>
                <c:pt idx="378">
                  <c:v>149</c:v>
                </c:pt>
                <c:pt idx="379">
                  <c:v>139</c:v>
                </c:pt>
                <c:pt idx="380">
                  <c:v>127</c:v>
                </c:pt>
                <c:pt idx="381">
                  <c:v>139</c:v>
                </c:pt>
                <c:pt idx="382">
                  <c:v>124</c:v>
                </c:pt>
                <c:pt idx="383">
                  <c:v>133</c:v>
                </c:pt>
                <c:pt idx="384">
                  <c:v>114</c:v>
                </c:pt>
                <c:pt idx="385">
                  <c:v>119</c:v>
                </c:pt>
                <c:pt idx="386">
                  <c:v>124</c:v>
                </c:pt>
                <c:pt idx="387">
                  <c:v>122</c:v>
                </c:pt>
                <c:pt idx="388">
                  <c:v>123</c:v>
                </c:pt>
                <c:pt idx="389">
                  <c:v>139</c:v>
                </c:pt>
                <c:pt idx="390">
                  <c:v>129</c:v>
                </c:pt>
                <c:pt idx="391">
                  <c:v>122</c:v>
                </c:pt>
                <c:pt idx="392">
                  <c:v>117</c:v>
                </c:pt>
                <c:pt idx="393">
                  <c:v>117</c:v>
                </c:pt>
                <c:pt idx="394">
                  <c:v>132</c:v>
                </c:pt>
                <c:pt idx="395">
                  <c:v>132</c:v>
                </c:pt>
                <c:pt idx="396">
                  <c:v>121</c:v>
                </c:pt>
                <c:pt idx="397">
                  <c:v>106</c:v>
                </c:pt>
                <c:pt idx="398">
                  <c:v>122</c:v>
                </c:pt>
                <c:pt idx="399">
                  <c:v>133</c:v>
                </c:pt>
                <c:pt idx="400">
                  <c:v>125</c:v>
                </c:pt>
                <c:pt idx="401">
                  <c:v>123</c:v>
                </c:pt>
                <c:pt idx="402">
                  <c:v>131</c:v>
                </c:pt>
                <c:pt idx="403">
                  <c:v>123</c:v>
                </c:pt>
                <c:pt idx="404">
                  <c:v>122</c:v>
                </c:pt>
                <c:pt idx="405">
                  <c:v>108</c:v>
                </c:pt>
                <c:pt idx="406">
                  <c:v>107</c:v>
                </c:pt>
                <c:pt idx="407">
                  <c:v>116</c:v>
                </c:pt>
                <c:pt idx="408">
                  <c:v>101</c:v>
                </c:pt>
                <c:pt idx="409">
                  <c:v>109</c:v>
                </c:pt>
                <c:pt idx="410">
                  <c:v>89</c:v>
                </c:pt>
                <c:pt idx="411">
                  <c:v>96</c:v>
                </c:pt>
                <c:pt idx="412">
                  <c:v>91</c:v>
                </c:pt>
                <c:pt idx="413">
                  <c:v>119</c:v>
                </c:pt>
                <c:pt idx="414">
                  <c:v>121</c:v>
                </c:pt>
                <c:pt idx="415">
                  <c:v>97</c:v>
                </c:pt>
                <c:pt idx="416">
                  <c:v>107</c:v>
                </c:pt>
                <c:pt idx="417">
                  <c:v>106</c:v>
                </c:pt>
                <c:pt idx="418">
                  <c:v>101</c:v>
                </c:pt>
                <c:pt idx="419">
                  <c:v>113</c:v>
                </c:pt>
                <c:pt idx="420">
                  <c:v>98</c:v>
                </c:pt>
                <c:pt idx="421">
                  <c:v>112</c:v>
                </c:pt>
                <c:pt idx="422">
                  <c:v>110</c:v>
                </c:pt>
                <c:pt idx="423">
                  <c:v>89</c:v>
                </c:pt>
                <c:pt idx="424">
                  <c:v>104</c:v>
                </c:pt>
                <c:pt idx="425">
                  <c:v>103</c:v>
                </c:pt>
                <c:pt idx="426">
                  <c:v>88</c:v>
                </c:pt>
                <c:pt idx="427">
                  <c:v>94</c:v>
                </c:pt>
                <c:pt idx="428">
                  <c:v>90</c:v>
                </c:pt>
                <c:pt idx="429">
                  <c:v>76</c:v>
                </c:pt>
                <c:pt idx="430">
                  <c:v>97</c:v>
                </c:pt>
                <c:pt idx="431">
                  <c:v>82</c:v>
                </c:pt>
                <c:pt idx="432">
                  <c:v>81</c:v>
                </c:pt>
                <c:pt idx="433">
                  <c:v>85</c:v>
                </c:pt>
                <c:pt idx="434">
                  <c:v>98</c:v>
                </c:pt>
                <c:pt idx="435">
                  <c:v>93</c:v>
                </c:pt>
                <c:pt idx="436">
                  <c:v>86</c:v>
                </c:pt>
                <c:pt idx="437">
                  <c:v>113</c:v>
                </c:pt>
                <c:pt idx="438">
                  <c:v>94</c:v>
                </c:pt>
                <c:pt idx="439">
                  <c:v>57</c:v>
                </c:pt>
                <c:pt idx="440">
                  <c:v>78</c:v>
                </c:pt>
                <c:pt idx="441">
                  <c:v>87</c:v>
                </c:pt>
                <c:pt idx="442">
                  <c:v>69</c:v>
                </c:pt>
                <c:pt idx="443">
                  <c:v>88</c:v>
                </c:pt>
                <c:pt idx="444">
                  <c:v>68</c:v>
                </c:pt>
                <c:pt idx="445">
                  <c:v>85</c:v>
                </c:pt>
                <c:pt idx="446">
                  <c:v>86</c:v>
                </c:pt>
                <c:pt idx="447">
                  <c:v>69</c:v>
                </c:pt>
                <c:pt idx="448">
                  <c:v>83</c:v>
                </c:pt>
                <c:pt idx="449">
                  <c:v>75</c:v>
                </c:pt>
                <c:pt idx="450">
                  <c:v>81</c:v>
                </c:pt>
                <c:pt idx="451">
                  <c:v>95</c:v>
                </c:pt>
                <c:pt idx="452">
                  <c:v>81</c:v>
                </c:pt>
                <c:pt idx="453">
                  <c:v>79</c:v>
                </c:pt>
                <c:pt idx="454">
                  <c:v>81</c:v>
                </c:pt>
                <c:pt idx="455">
                  <c:v>70</c:v>
                </c:pt>
                <c:pt idx="456">
                  <c:v>70</c:v>
                </c:pt>
                <c:pt idx="457">
                  <c:v>72</c:v>
                </c:pt>
                <c:pt idx="458">
                  <c:v>83</c:v>
                </c:pt>
                <c:pt idx="459">
                  <c:v>76</c:v>
                </c:pt>
                <c:pt idx="460">
                  <c:v>68</c:v>
                </c:pt>
                <c:pt idx="461">
                  <c:v>72</c:v>
                </c:pt>
                <c:pt idx="462">
                  <c:v>64</c:v>
                </c:pt>
                <c:pt idx="463">
                  <c:v>75</c:v>
                </c:pt>
                <c:pt idx="464">
                  <c:v>59</c:v>
                </c:pt>
                <c:pt idx="465">
                  <c:v>79</c:v>
                </c:pt>
                <c:pt idx="466">
                  <c:v>78</c:v>
                </c:pt>
                <c:pt idx="467">
                  <c:v>54</c:v>
                </c:pt>
                <c:pt idx="468">
                  <c:v>59</c:v>
                </c:pt>
                <c:pt idx="469">
                  <c:v>70</c:v>
                </c:pt>
                <c:pt idx="470">
                  <c:v>67</c:v>
                </c:pt>
                <c:pt idx="471">
                  <c:v>53</c:v>
                </c:pt>
                <c:pt idx="472">
                  <c:v>58</c:v>
                </c:pt>
                <c:pt idx="473">
                  <c:v>66</c:v>
                </c:pt>
                <c:pt idx="474">
                  <c:v>60</c:v>
                </c:pt>
                <c:pt idx="475">
                  <c:v>52</c:v>
                </c:pt>
                <c:pt idx="476">
                  <c:v>68</c:v>
                </c:pt>
                <c:pt idx="477">
                  <c:v>61</c:v>
                </c:pt>
                <c:pt idx="478">
                  <c:v>52</c:v>
                </c:pt>
                <c:pt idx="479">
                  <c:v>57</c:v>
                </c:pt>
                <c:pt idx="480">
                  <c:v>89</c:v>
                </c:pt>
                <c:pt idx="481">
                  <c:v>44</c:v>
                </c:pt>
                <c:pt idx="482">
                  <c:v>61</c:v>
                </c:pt>
                <c:pt idx="483">
                  <c:v>51</c:v>
                </c:pt>
                <c:pt idx="484">
                  <c:v>58</c:v>
                </c:pt>
                <c:pt idx="485">
                  <c:v>53</c:v>
                </c:pt>
                <c:pt idx="486">
                  <c:v>63</c:v>
                </c:pt>
                <c:pt idx="487">
                  <c:v>63</c:v>
                </c:pt>
                <c:pt idx="488">
                  <c:v>66</c:v>
                </c:pt>
                <c:pt idx="489">
                  <c:v>45</c:v>
                </c:pt>
                <c:pt idx="490">
                  <c:v>53</c:v>
                </c:pt>
                <c:pt idx="491">
                  <c:v>60</c:v>
                </c:pt>
                <c:pt idx="492">
                  <c:v>54</c:v>
                </c:pt>
                <c:pt idx="493">
                  <c:v>49</c:v>
                </c:pt>
                <c:pt idx="494">
                  <c:v>67</c:v>
                </c:pt>
                <c:pt idx="495">
                  <c:v>66</c:v>
                </c:pt>
                <c:pt idx="496">
                  <c:v>45</c:v>
                </c:pt>
                <c:pt idx="497">
                  <c:v>54</c:v>
                </c:pt>
                <c:pt idx="498">
                  <c:v>47</c:v>
                </c:pt>
                <c:pt idx="499">
                  <c:v>60</c:v>
                </c:pt>
                <c:pt idx="500">
                  <c:v>65</c:v>
                </c:pt>
                <c:pt idx="501">
                  <c:v>51</c:v>
                </c:pt>
                <c:pt idx="502">
                  <c:v>56</c:v>
                </c:pt>
                <c:pt idx="503">
                  <c:v>55</c:v>
                </c:pt>
                <c:pt idx="504">
                  <c:v>39</c:v>
                </c:pt>
                <c:pt idx="505">
                  <c:v>46</c:v>
                </c:pt>
                <c:pt idx="506">
                  <c:v>54</c:v>
                </c:pt>
                <c:pt idx="507">
                  <c:v>49</c:v>
                </c:pt>
                <c:pt idx="508">
                  <c:v>45</c:v>
                </c:pt>
                <c:pt idx="509">
                  <c:v>61</c:v>
                </c:pt>
                <c:pt idx="510">
                  <c:v>51</c:v>
                </c:pt>
                <c:pt idx="511">
                  <c:v>53</c:v>
                </c:pt>
                <c:pt idx="512">
                  <c:v>53</c:v>
                </c:pt>
                <c:pt idx="513">
                  <c:v>40</c:v>
                </c:pt>
                <c:pt idx="514">
                  <c:v>39</c:v>
                </c:pt>
                <c:pt idx="515">
                  <c:v>47</c:v>
                </c:pt>
                <c:pt idx="516">
                  <c:v>43</c:v>
                </c:pt>
                <c:pt idx="517">
                  <c:v>38</c:v>
                </c:pt>
                <c:pt idx="518">
                  <c:v>44</c:v>
                </c:pt>
                <c:pt idx="519">
                  <c:v>50</c:v>
                </c:pt>
                <c:pt idx="520">
                  <c:v>50</c:v>
                </c:pt>
                <c:pt idx="521">
                  <c:v>32</c:v>
                </c:pt>
                <c:pt idx="522">
                  <c:v>49</c:v>
                </c:pt>
                <c:pt idx="523">
                  <c:v>49</c:v>
                </c:pt>
                <c:pt idx="524">
                  <c:v>39</c:v>
                </c:pt>
                <c:pt idx="525">
                  <c:v>32</c:v>
                </c:pt>
                <c:pt idx="526">
                  <c:v>47</c:v>
                </c:pt>
                <c:pt idx="527">
                  <c:v>44</c:v>
                </c:pt>
                <c:pt idx="528">
                  <c:v>43</c:v>
                </c:pt>
                <c:pt idx="529">
                  <c:v>41</c:v>
                </c:pt>
                <c:pt idx="530">
                  <c:v>46</c:v>
                </c:pt>
                <c:pt idx="531">
                  <c:v>42</c:v>
                </c:pt>
                <c:pt idx="532">
                  <c:v>49</c:v>
                </c:pt>
                <c:pt idx="533">
                  <c:v>36</c:v>
                </c:pt>
                <c:pt idx="534">
                  <c:v>42</c:v>
                </c:pt>
                <c:pt idx="535">
                  <c:v>37</c:v>
                </c:pt>
                <c:pt idx="536">
                  <c:v>30</c:v>
                </c:pt>
                <c:pt idx="537">
                  <c:v>30</c:v>
                </c:pt>
                <c:pt idx="538">
                  <c:v>23</c:v>
                </c:pt>
                <c:pt idx="539">
                  <c:v>31</c:v>
                </c:pt>
                <c:pt idx="540">
                  <c:v>45</c:v>
                </c:pt>
                <c:pt idx="541">
                  <c:v>37</c:v>
                </c:pt>
                <c:pt idx="542">
                  <c:v>47</c:v>
                </c:pt>
                <c:pt idx="543">
                  <c:v>38</c:v>
                </c:pt>
                <c:pt idx="544">
                  <c:v>40</c:v>
                </c:pt>
                <c:pt idx="545">
                  <c:v>36</c:v>
                </c:pt>
                <c:pt idx="546">
                  <c:v>29</c:v>
                </c:pt>
                <c:pt idx="547">
                  <c:v>40</c:v>
                </c:pt>
                <c:pt idx="548">
                  <c:v>36</c:v>
                </c:pt>
                <c:pt idx="549">
                  <c:v>24</c:v>
                </c:pt>
                <c:pt idx="550">
                  <c:v>34</c:v>
                </c:pt>
                <c:pt idx="551">
                  <c:v>42</c:v>
                </c:pt>
                <c:pt idx="552">
                  <c:v>40</c:v>
                </c:pt>
                <c:pt idx="553">
                  <c:v>25</c:v>
                </c:pt>
                <c:pt idx="554">
                  <c:v>47</c:v>
                </c:pt>
                <c:pt idx="555">
                  <c:v>37</c:v>
                </c:pt>
                <c:pt idx="556">
                  <c:v>21</c:v>
                </c:pt>
                <c:pt idx="557">
                  <c:v>32</c:v>
                </c:pt>
                <c:pt idx="558">
                  <c:v>37</c:v>
                </c:pt>
                <c:pt idx="559">
                  <c:v>36</c:v>
                </c:pt>
                <c:pt idx="560">
                  <c:v>23</c:v>
                </c:pt>
                <c:pt idx="561">
                  <c:v>28</c:v>
                </c:pt>
                <c:pt idx="562">
                  <c:v>28</c:v>
                </c:pt>
                <c:pt idx="563">
                  <c:v>26</c:v>
                </c:pt>
                <c:pt idx="564">
                  <c:v>32</c:v>
                </c:pt>
                <c:pt idx="565">
                  <c:v>38</c:v>
                </c:pt>
                <c:pt idx="566">
                  <c:v>28</c:v>
                </c:pt>
                <c:pt idx="567">
                  <c:v>28</c:v>
                </c:pt>
                <c:pt idx="568">
                  <c:v>29</c:v>
                </c:pt>
                <c:pt idx="569">
                  <c:v>32</c:v>
                </c:pt>
                <c:pt idx="570">
                  <c:v>22</c:v>
                </c:pt>
                <c:pt idx="571">
                  <c:v>29</c:v>
                </c:pt>
                <c:pt idx="572">
                  <c:v>30</c:v>
                </c:pt>
                <c:pt idx="573">
                  <c:v>30</c:v>
                </c:pt>
                <c:pt idx="574">
                  <c:v>21</c:v>
                </c:pt>
                <c:pt idx="575">
                  <c:v>22</c:v>
                </c:pt>
                <c:pt idx="576">
                  <c:v>18</c:v>
                </c:pt>
                <c:pt idx="577">
                  <c:v>28</c:v>
                </c:pt>
                <c:pt idx="578">
                  <c:v>25</c:v>
                </c:pt>
                <c:pt idx="579">
                  <c:v>33</c:v>
                </c:pt>
                <c:pt idx="580">
                  <c:v>31</c:v>
                </c:pt>
                <c:pt idx="581">
                  <c:v>28</c:v>
                </c:pt>
                <c:pt idx="582">
                  <c:v>26</c:v>
                </c:pt>
                <c:pt idx="583">
                  <c:v>23</c:v>
                </c:pt>
                <c:pt idx="584">
                  <c:v>26</c:v>
                </c:pt>
                <c:pt idx="585">
                  <c:v>16</c:v>
                </c:pt>
                <c:pt idx="586">
                  <c:v>24</c:v>
                </c:pt>
                <c:pt idx="587">
                  <c:v>24</c:v>
                </c:pt>
                <c:pt idx="588">
                  <c:v>25</c:v>
                </c:pt>
                <c:pt idx="589">
                  <c:v>18</c:v>
                </c:pt>
                <c:pt idx="590">
                  <c:v>24</c:v>
                </c:pt>
                <c:pt idx="591">
                  <c:v>27</c:v>
                </c:pt>
                <c:pt idx="592">
                  <c:v>19</c:v>
                </c:pt>
                <c:pt idx="593">
                  <c:v>25</c:v>
                </c:pt>
                <c:pt idx="594">
                  <c:v>21</c:v>
                </c:pt>
                <c:pt idx="595">
                  <c:v>19</c:v>
                </c:pt>
                <c:pt idx="596">
                  <c:v>22</c:v>
                </c:pt>
                <c:pt idx="597">
                  <c:v>19</c:v>
                </c:pt>
                <c:pt idx="598">
                  <c:v>22</c:v>
                </c:pt>
                <c:pt idx="599">
                  <c:v>16</c:v>
                </c:pt>
                <c:pt idx="600">
                  <c:v>18</c:v>
                </c:pt>
                <c:pt idx="601">
                  <c:v>20</c:v>
                </c:pt>
                <c:pt idx="602">
                  <c:v>20</c:v>
                </c:pt>
                <c:pt idx="603">
                  <c:v>20</c:v>
                </c:pt>
                <c:pt idx="604">
                  <c:v>18</c:v>
                </c:pt>
                <c:pt idx="605">
                  <c:v>15</c:v>
                </c:pt>
                <c:pt idx="606">
                  <c:v>19</c:v>
                </c:pt>
                <c:pt idx="607">
                  <c:v>21</c:v>
                </c:pt>
                <c:pt idx="608">
                  <c:v>11</c:v>
                </c:pt>
                <c:pt idx="609">
                  <c:v>21</c:v>
                </c:pt>
                <c:pt idx="610">
                  <c:v>19</c:v>
                </c:pt>
                <c:pt idx="611">
                  <c:v>18</c:v>
                </c:pt>
                <c:pt idx="612">
                  <c:v>19</c:v>
                </c:pt>
                <c:pt idx="613">
                  <c:v>11</c:v>
                </c:pt>
                <c:pt idx="614">
                  <c:v>18</c:v>
                </c:pt>
                <c:pt idx="615">
                  <c:v>16</c:v>
                </c:pt>
                <c:pt idx="616">
                  <c:v>13</c:v>
                </c:pt>
                <c:pt idx="617">
                  <c:v>20</c:v>
                </c:pt>
                <c:pt idx="618">
                  <c:v>14</c:v>
                </c:pt>
                <c:pt idx="619">
                  <c:v>14</c:v>
                </c:pt>
                <c:pt idx="620">
                  <c:v>19</c:v>
                </c:pt>
                <c:pt idx="621">
                  <c:v>14</c:v>
                </c:pt>
                <c:pt idx="622">
                  <c:v>8</c:v>
                </c:pt>
                <c:pt idx="623">
                  <c:v>12</c:v>
                </c:pt>
                <c:pt idx="624">
                  <c:v>14</c:v>
                </c:pt>
                <c:pt idx="625">
                  <c:v>12</c:v>
                </c:pt>
                <c:pt idx="626">
                  <c:v>12</c:v>
                </c:pt>
                <c:pt idx="627">
                  <c:v>14</c:v>
                </c:pt>
                <c:pt idx="628">
                  <c:v>9</c:v>
                </c:pt>
                <c:pt idx="629">
                  <c:v>16</c:v>
                </c:pt>
                <c:pt idx="630">
                  <c:v>14</c:v>
                </c:pt>
                <c:pt idx="631">
                  <c:v>11</c:v>
                </c:pt>
                <c:pt idx="632">
                  <c:v>16</c:v>
                </c:pt>
                <c:pt idx="633">
                  <c:v>6</c:v>
                </c:pt>
                <c:pt idx="634">
                  <c:v>11</c:v>
                </c:pt>
                <c:pt idx="635">
                  <c:v>9</c:v>
                </c:pt>
                <c:pt idx="636">
                  <c:v>13</c:v>
                </c:pt>
                <c:pt idx="637">
                  <c:v>11</c:v>
                </c:pt>
                <c:pt idx="638">
                  <c:v>8</c:v>
                </c:pt>
                <c:pt idx="639">
                  <c:v>14</c:v>
                </c:pt>
                <c:pt idx="640">
                  <c:v>11</c:v>
                </c:pt>
                <c:pt idx="641">
                  <c:v>7</c:v>
                </c:pt>
                <c:pt idx="642">
                  <c:v>14</c:v>
                </c:pt>
                <c:pt idx="643">
                  <c:v>12</c:v>
                </c:pt>
                <c:pt idx="644">
                  <c:v>19</c:v>
                </c:pt>
                <c:pt idx="645">
                  <c:v>15</c:v>
                </c:pt>
                <c:pt idx="646">
                  <c:v>11</c:v>
                </c:pt>
                <c:pt idx="647">
                  <c:v>10</c:v>
                </c:pt>
                <c:pt idx="648">
                  <c:v>7</c:v>
                </c:pt>
                <c:pt idx="649">
                  <c:v>8</c:v>
                </c:pt>
                <c:pt idx="650">
                  <c:v>9</c:v>
                </c:pt>
                <c:pt idx="651">
                  <c:v>11</c:v>
                </c:pt>
                <c:pt idx="652">
                  <c:v>11</c:v>
                </c:pt>
                <c:pt idx="653">
                  <c:v>13</c:v>
                </c:pt>
                <c:pt idx="654">
                  <c:v>10</c:v>
                </c:pt>
                <c:pt idx="655">
                  <c:v>6</c:v>
                </c:pt>
                <c:pt idx="656">
                  <c:v>6</c:v>
                </c:pt>
                <c:pt idx="657">
                  <c:v>10</c:v>
                </c:pt>
                <c:pt idx="658">
                  <c:v>11</c:v>
                </c:pt>
                <c:pt idx="659">
                  <c:v>11</c:v>
                </c:pt>
                <c:pt idx="660">
                  <c:v>3</c:v>
                </c:pt>
                <c:pt idx="661">
                  <c:v>7</c:v>
                </c:pt>
                <c:pt idx="662">
                  <c:v>5</c:v>
                </c:pt>
                <c:pt idx="663">
                  <c:v>11</c:v>
                </c:pt>
                <c:pt idx="664">
                  <c:v>8</c:v>
                </c:pt>
                <c:pt idx="665">
                  <c:v>6</c:v>
                </c:pt>
                <c:pt idx="666">
                  <c:v>5</c:v>
                </c:pt>
                <c:pt idx="667">
                  <c:v>3</c:v>
                </c:pt>
                <c:pt idx="668">
                  <c:v>15</c:v>
                </c:pt>
                <c:pt idx="669">
                  <c:v>10</c:v>
                </c:pt>
                <c:pt idx="670">
                  <c:v>10</c:v>
                </c:pt>
                <c:pt idx="671">
                  <c:v>4</c:v>
                </c:pt>
                <c:pt idx="672">
                  <c:v>8</c:v>
                </c:pt>
                <c:pt idx="673">
                  <c:v>11</c:v>
                </c:pt>
                <c:pt idx="674">
                  <c:v>6</c:v>
                </c:pt>
                <c:pt idx="675">
                  <c:v>3</c:v>
                </c:pt>
                <c:pt idx="676">
                  <c:v>5</c:v>
                </c:pt>
                <c:pt idx="677">
                  <c:v>5</c:v>
                </c:pt>
                <c:pt idx="678">
                  <c:v>8</c:v>
                </c:pt>
                <c:pt idx="679">
                  <c:v>3</c:v>
                </c:pt>
                <c:pt idx="680">
                  <c:v>5</c:v>
                </c:pt>
                <c:pt idx="681">
                  <c:v>7</c:v>
                </c:pt>
                <c:pt idx="682">
                  <c:v>7</c:v>
                </c:pt>
                <c:pt idx="683">
                  <c:v>3</c:v>
                </c:pt>
                <c:pt idx="684">
                  <c:v>8</c:v>
                </c:pt>
                <c:pt idx="685">
                  <c:v>5</c:v>
                </c:pt>
                <c:pt idx="686">
                  <c:v>4</c:v>
                </c:pt>
                <c:pt idx="687">
                  <c:v>7</c:v>
                </c:pt>
                <c:pt idx="688">
                  <c:v>6</c:v>
                </c:pt>
                <c:pt idx="689">
                  <c:v>7</c:v>
                </c:pt>
                <c:pt idx="690">
                  <c:v>6</c:v>
                </c:pt>
                <c:pt idx="691">
                  <c:v>3</c:v>
                </c:pt>
                <c:pt idx="692">
                  <c:v>2</c:v>
                </c:pt>
                <c:pt idx="693">
                  <c:v>4</c:v>
                </c:pt>
                <c:pt idx="694">
                  <c:v>2</c:v>
                </c:pt>
                <c:pt idx="695">
                  <c:v>1</c:v>
                </c:pt>
                <c:pt idx="696">
                  <c:v>9</c:v>
                </c:pt>
                <c:pt idx="697">
                  <c:v>9</c:v>
                </c:pt>
                <c:pt idx="698">
                  <c:v>5</c:v>
                </c:pt>
                <c:pt idx="699">
                  <c:v>2</c:v>
                </c:pt>
                <c:pt idx="700">
                  <c:v>5</c:v>
                </c:pt>
                <c:pt idx="701">
                  <c:v>3</c:v>
                </c:pt>
                <c:pt idx="702">
                  <c:v>0</c:v>
                </c:pt>
                <c:pt idx="703">
                  <c:v>3</c:v>
                </c:pt>
                <c:pt idx="704">
                  <c:v>0</c:v>
                </c:pt>
                <c:pt idx="705">
                  <c:v>5</c:v>
                </c:pt>
                <c:pt idx="706">
                  <c:v>3</c:v>
                </c:pt>
                <c:pt idx="707">
                  <c:v>5</c:v>
                </c:pt>
                <c:pt idx="708">
                  <c:v>1</c:v>
                </c:pt>
                <c:pt idx="709">
                  <c:v>1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1</c:v>
                </c:pt>
                <c:pt idx="714">
                  <c:v>5</c:v>
                </c:pt>
                <c:pt idx="715">
                  <c:v>2</c:v>
                </c:pt>
                <c:pt idx="716">
                  <c:v>0</c:v>
                </c:pt>
                <c:pt idx="717">
                  <c:v>3</c:v>
                </c:pt>
                <c:pt idx="718">
                  <c:v>2</c:v>
                </c:pt>
                <c:pt idx="719">
                  <c:v>0</c:v>
                </c:pt>
                <c:pt idx="720">
                  <c:v>1</c:v>
                </c:pt>
                <c:pt idx="721">
                  <c:v>3</c:v>
                </c:pt>
                <c:pt idx="722">
                  <c:v>2</c:v>
                </c:pt>
                <c:pt idx="723">
                  <c:v>1</c:v>
                </c:pt>
                <c:pt idx="724">
                  <c:v>0</c:v>
                </c:pt>
                <c:pt idx="725">
                  <c:v>4</c:v>
                </c:pt>
                <c:pt idx="726">
                  <c:v>0</c:v>
                </c:pt>
                <c:pt idx="727">
                  <c:v>5</c:v>
                </c:pt>
                <c:pt idx="728">
                  <c:v>2</c:v>
                </c:pt>
                <c:pt idx="729">
                  <c:v>3</c:v>
                </c:pt>
                <c:pt idx="730">
                  <c:v>2</c:v>
                </c:pt>
                <c:pt idx="731">
                  <c:v>1</c:v>
                </c:pt>
                <c:pt idx="732">
                  <c:v>0</c:v>
                </c:pt>
                <c:pt idx="733">
                  <c:v>1</c:v>
                </c:pt>
                <c:pt idx="734">
                  <c:v>1</c:v>
                </c:pt>
                <c:pt idx="735">
                  <c:v>0</c:v>
                </c:pt>
                <c:pt idx="736">
                  <c:v>1</c:v>
                </c:pt>
                <c:pt idx="737">
                  <c:v>0</c:v>
                </c:pt>
                <c:pt idx="738">
                  <c:v>1</c:v>
                </c:pt>
                <c:pt idx="739">
                  <c:v>0</c:v>
                </c:pt>
                <c:pt idx="740">
                  <c:v>1</c:v>
                </c:pt>
                <c:pt idx="741">
                  <c:v>3</c:v>
                </c:pt>
                <c:pt idx="742">
                  <c:v>1</c:v>
                </c:pt>
                <c:pt idx="743">
                  <c:v>1</c:v>
                </c:pt>
                <c:pt idx="744">
                  <c:v>0</c:v>
                </c:pt>
                <c:pt idx="745">
                  <c:v>0</c:v>
                </c:pt>
                <c:pt idx="746">
                  <c:v>3</c:v>
                </c:pt>
                <c:pt idx="747">
                  <c:v>1</c:v>
                </c:pt>
                <c:pt idx="748">
                  <c:v>1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1</c:v>
                </c:pt>
                <c:pt idx="753">
                  <c:v>1</c:v>
                </c:pt>
                <c:pt idx="754">
                  <c:v>0</c:v>
                </c:pt>
                <c:pt idx="755">
                  <c:v>3</c:v>
                </c:pt>
                <c:pt idx="756">
                  <c:v>3</c:v>
                </c:pt>
                <c:pt idx="757">
                  <c:v>0</c:v>
                </c:pt>
                <c:pt idx="758">
                  <c:v>3</c:v>
                </c:pt>
                <c:pt idx="759">
                  <c:v>1</c:v>
                </c:pt>
                <c:pt idx="760">
                  <c:v>0</c:v>
                </c:pt>
                <c:pt idx="761">
                  <c:v>1</c:v>
                </c:pt>
                <c:pt idx="762">
                  <c:v>0</c:v>
                </c:pt>
                <c:pt idx="763">
                  <c:v>2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1</c:v>
                </c:pt>
                <c:pt idx="768">
                  <c:v>1</c:v>
                </c:pt>
                <c:pt idx="769">
                  <c:v>0</c:v>
                </c:pt>
                <c:pt idx="770">
                  <c:v>3</c:v>
                </c:pt>
                <c:pt idx="771">
                  <c:v>1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1</c:v>
                </c:pt>
                <c:pt idx="780">
                  <c:v>0</c:v>
                </c:pt>
                <c:pt idx="781">
                  <c:v>0</c:v>
                </c:pt>
                <c:pt idx="782">
                  <c:v>2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</c:v>
                </c:pt>
                <c:pt idx="788">
                  <c:v>0</c:v>
                </c:pt>
                <c:pt idx="789">
                  <c:v>0</c:v>
                </c:pt>
                <c:pt idx="790">
                  <c:v>2</c:v>
                </c:pt>
                <c:pt idx="791">
                  <c:v>2</c:v>
                </c:pt>
                <c:pt idx="792">
                  <c:v>0</c:v>
                </c:pt>
                <c:pt idx="793">
                  <c:v>2</c:v>
                </c:pt>
                <c:pt idx="794">
                  <c:v>4</c:v>
                </c:pt>
                <c:pt idx="795">
                  <c:v>1</c:v>
                </c:pt>
                <c:pt idx="796">
                  <c:v>3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022184"/>
        <c:axId val="622024928"/>
      </c:scatterChart>
      <c:scatterChart>
        <c:scatterStyle val="smoothMarker"/>
        <c:varyColors val="1"/>
        <c:ser>
          <c:idx val="2"/>
          <c:order val="2"/>
          <c:tx>
            <c:strRef>
              <c:f>Mips22102013!$D$9</c:f>
              <c:strCache>
                <c:ptCount val="1"/>
                <c:pt idx="0">
                  <c:v>Fe55 ( HV = -30V)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Mips22102013!$A$10:$A$810</c:f>
              <c:numCache>
                <c:formatCode>General</c:formatCode>
                <c:ptCount val="8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</c:numCache>
            </c:numRef>
          </c:xVal>
          <c:yVal>
            <c:numRef>
              <c:f>Mips22102013!$D$10:$D$810</c:f>
              <c:numCache>
                <c:formatCode>General</c:formatCode>
                <c:ptCount val="80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13</c:v>
                </c:pt>
                <c:pt idx="5">
                  <c:v>21</c:v>
                </c:pt>
                <c:pt idx="6">
                  <c:v>27</c:v>
                </c:pt>
                <c:pt idx="7">
                  <c:v>35</c:v>
                </c:pt>
                <c:pt idx="8">
                  <c:v>91</c:v>
                </c:pt>
                <c:pt idx="9">
                  <c:v>1142</c:v>
                </c:pt>
                <c:pt idx="10">
                  <c:v>1016</c:v>
                </c:pt>
                <c:pt idx="11">
                  <c:v>1399</c:v>
                </c:pt>
                <c:pt idx="12">
                  <c:v>2809</c:v>
                </c:pt>
                <c:pt idx="13">
                  <c:v>6017</c:v>
                </c:pt>
                <c:pt idx="14">
                  <c:v>6718</c:v>
                </c:pt>
                <c:pt idx="15">
                  <c:v>15264</c:v>
                </c:pt>
                <c:pt idx="16">
                  <c:v>64020</c:v>
                </c:pt>
                <c:pt idx="17">
                  <c:v>349375</c:v>
                </c:pt>
                <c:pt idx="18">
                  <c:v>658940</c:v>
                </c:pt>
                <c:pt idx="19">
                  <c:v>389717</c:v>
                </c:pt>
                <c:pt idx="20">
                  <c:v>234752</c:v>
                </c:pt>
                <c:pt idx="21">
                  <c:v>151893</c:v>
                </c:pt>
                <c:pt idx="22">
                  <c:v>105867</c:v>
                </c:pt>
                <c:pt idx="23">
                  <c:v>78511</c:v>
                </c:pt>
                <c:pt idx="24">
                  <c:v>62560</c:v>
                </c:pt>
                <c:pt idx="25">
                  <c:v>50565</c:v>
                </c:pt>
                <c:pt idx="26">
                  <c:v>41904</c:v>
                </c:pt>
                <c:pt idx="27">
                  <c:v>36312</c:v>
                </c:pt>
                <c:pt idx="28">
                  <c:v>32079</c:v>
                </c:pt>
                <c:pt idx="29">
                  <c:v>28774</c:v>
                </c:pt>
                <c:pt idx="30">
                  <c:v>26509</c:v>
                </c:pt>
                <c:pt idx="31">
                  <c:v>24470</c:v>
                </c:pt>
                <c:pt idx="32">
                  <c:v>23425</c:v>
                </c:pt>
                <c:pt idx="33">
                  <c:v>22012</c:v>
                </c:pt>
                <c:pt idx="34">
                  <c:v>20658</c:v>
                </c:pt>
                <c:pt idx="35">
                  <c:v>20257</c:v>
                </c:pt>
                <c:pt idx="36">
                  <c:v>19389</c:v>
                </c:pt>
                <c:pt idx="37">
                  <c:v>18991</c:v>
                </c:pt>
                <c:pt idx="38">
                  <c:v>18234</c:v>
                </c:pt>
                <c:pt idx="39">
                  <c:v>17939</c:v>
                </c:pt>
                <c:pt idx="40">
                  <c:v>17907</c:v>
                </c:pt>
                <c:pt idx="41">
                  <c:v>17979</c:v>
                </c:pt>
                <c:pt idx="42">
                  <c:v>18056</c:v>
                </c:pt>
                <c:pt idx="43">
                  <c:v>18716</c:v>
                </c:pt>
                <c:pt idx="44">
                  <c:v>19184</c:v>
                </c:pt>
                <c:pt idx="45">
                  <c:v>20429</c:v>
                </c:pt>
                <c:pt idx="46">
                  <c:v>22202</c:v>
                </c:pt>
                <c:pt idx="47">
                  <c:v>24032</c:v>
                </c:pt>
                <c:pt idx="48">
                  <c:v>26799</c:v>
                </c:pt>
                <c:pt idx="49">
                  <c:v>30136</c:v>
                </c:pt>
                <c:pt idx="50">
                  <c:v>33294</c:v>
                </c:pt>
                <c:pt idx="51">
                  <c:v>36388</c:v>
                </c:pt>
                <c:pt idx="52">
                  <c:v>39705</c:v>
                </c:pt>
                <c:pt idx="53">
                  <c:v>42152</c:v>
                </c:pt>
                <c:pt idx="54">
                  <c:v>43317</c:v>
                </c:pt>
                <c:pt idx="55">
                  <c:v>43648</c:v>
                </c:pt>
                <c:pt idx="56">
                  <c:v>42903</c:v>
                </c:pt>
                <c:pt idx="57">
                  <c:v>40843</c:v>
                </c:pt>
                <c:pt idx="58">
                  <c:v>37733</c:v>
                </c:pt>
                <c:pt idx="59">
                  <c:v>33938</c:v>
                </c:pt>
                <c:pt idx="60">
                  <c:v>29539</c:v>
                </c:pt>
                <c:pt idx="61">
                  <c:v>25789</c:v>
                </c:pt>
                <c:pt idx="62">
                  <c:v>21404</c:v>
                </c:pt>
                <c:pt idx="63">
                  <c:v>17826</c:v>
                </c:pt>
                <c:pt idx="64">
                  <c:v>14738</c:v>
                </c:pt>
                <c:pt idx="65">
                  <c:v>11736</c:v>
                </c:pt>
                <c:pt idx="66">
                  <c:v>9496</c:v>
                </c:pt>
                <c:pt idx="67">
                  <c:v>7630</c:v>
                </c:pt>
                <c:pt idx="68">
                  <c:v>6009</c:v>
                </c:pt>
                <c:pt idx="69">
                  <c:v>4800</c:v>
                </c:pt>
                <c:pt idx="70">
                  <c:v>3622</c:v>
                </c:pt>
                <c:pt idx="71">
                  <c:v>2873</c:v>
                </c:pt>
                <c:pt idx="72">
                  <c:v>2310</c:v>
                </c:pt>
                <c:pt idx="73">
                  <c:v>1879</c:v>
                </c:pt>
                <c:pt idx="74">
                  <c:v>1506</c:v>
                </c:pt>
                <c:pt idx="75">
                  <c:v>1255</c:v>
                </c:pt>
                <c:pt idx="76">
                  <c:v>996</c:v>
                </c:pt>
                <c:pt idx="77">
                  <c:v>790</c:v>
                </c:pt>
                <c:pt idx="78">
                  <c:v>644</c:v>
                </c:pt>
                <c:pt idx="79">
                  <c:v>578</c:v>
                </c:pt>
                <c:pt idx="80">
                  <c:v>458</c:v>
                </c:pt>
                <c:pt idx="81">
                  <c:v>495</c:v>
                </c:pt>
                <c:pt idx="82">
                  <c:v>347</c:v>
                </c:pt>
                <c:pt idx="83">
                  <c:v>289</c:v>
                </c:pt>
                <c:pt idx="84">
                  <c:v>290</c:v>
                </c:pt>
                <c:pt idx="85">
                  <c:v>274</c:v>
                </c:pt>
                <c:pt idx="86">
                  <c:v>231</c:v>
                </c:pt>
                <c:pt idx="87">
                  <c:v>188</c:v>
                </c:pt>
                <c:pt idx="88">
                  <c:v>192</c:v>
                </c:pt>
                <c:pt idx="89">
                  <c:v>178</c:v>
                </c:pt>
                <c:pt idx="90">
                  <c:v>144</c:v>
                </c:pt>
                <c:pt idx="91">
                  <c:v>124</c:v>
                </c:pt>
                <c:pt idx="92">
                  <c:v>146</c:v>
                </c:pt>
                <c:pt idx="93">
                  <c:v>97</c:v>
                </c:pt>
                <c:pt idx="94">
                  <c:v>116</c:v>
                </c:pt>
                <c:pt idx="95">
                  <c:v>128</c:v>
                </c:pt>
                <c:pt idx="96">
                  <c:v>97</c:v>
                </c:pt>
                <c:pt idx="97">
                  <c:v>100</c:v>
                </c:pt>
                <c:pt idx="98">
                  <c:v>98</c:v>
                </c:pt>
                <c:pt idx="99">
                  <c:v>88</c:v>
                </c:pt>
                <c:pt idx="100">
                  <c:v>83</c:v>
                </c:pt>
                <c:pt idx="101">
                  <c:v>76</c:v>
                </c:pt>
                <c:pt idx="102">
                  <c:v>67</c:v>
                </c:pt>
                <c:pt idx="103">
                  <c:v>69</c:v>
                </c:pt>
                <c:pt idx="104">
                  <c:v>66</c:v>
                </c:pt>
                <c:pt idx="105">
                  <c:v>67</c:v>
                </c:pt>
                <c:pt idx="106">
                  <c:v>76</c:v>
                </c:pt>
                <c:pt idx="107">
                  <c:v>76</c:v>
                </c:pt>
                <c:pt idx="108">
                  <c:v>68</c:v>
                </c:pt>
                <c:pt idx="109">
                  <c:v>62</c:v>
                </c:pt>
                <c:pt idx="110">
                  <c:v>50</c:v>
                </c:pt>
                <c:pt idx="111">
                  <c:v>53</c:v>
                </c:pt>
                <c:pt idx="112">
                  <c:v>70</c:v>
                </c:pt>
                <c:pt idx="113">
                  <c:v>56</c:v>
                </c:pt>
                <c:pt idx="114">
                  <c:v>51</c:v>
                </c:pt>
                <c:pt idx="115">
                  <c:v>46</c:v>
                </c:pt>
                <c:pt idx="116">
                  <c:v>47</c:v>
                </c:pt>
                <c:pt idx="117">
                  <c:v>46</c:v>
                </c:pt>
                <c:pt idx="118">
                  <c:v>49</c:v>
                </c:pt>
                <c:pt idx="119">
                  <c:v>47</c:v>
                </c:pt>
                <c:pt idx="120">
                  <c:v>32</c:v>
                </c:pt>
                <c:pt idx="121">
                  <c:v>38</c:v>
                </c:pt>
                <c:pt idx="122">
                  <c:v>43</c:v>
                </c:pt>
                <c:pt idx="123">
                  <c:v>60</c:v>
                </c:pt>
                <c:pt idx="124">
                  <c:v>42</c:v>
                </c:pt>
                <c:pt idx="125">
                  <c:v>45</c:v>
                </c:pt>
                <c:pt idx="126">
                  <c:v>35</c:v>
                </c:pt>
                <c:pt idx="127">
                  <c:v>38</c:v>
                </c:pt>
                <c:pt idx="128">
                  <c:v>45</c:v>
                </c:pt>
                <c:pt idx="129">
                  <c:v>48</c:v>
                </c:pt>
                <c:pt idx="130">
                  <c:v>44</c:v>
                </c:pt>
                <c:pt idx="131">
                  <c:v>41</c:v>
                </c:pt>
                <c:pt idx="132">
                  <c:v>35</c:v>
                </c:pt>
                <c:pt idx="133">
                  <c:v>37</c:v>
                </c:pt>
                <c:pt idx="134">
                  <c:v>37</c:v>
                </c:pt>
                <c:pt idx="135">
                  <c:v>37</c:v>
                </c:pt>
                <c:pt idx="136">
                  <c:v>38</c:v>
                </c:pt>
                <c:pt idx="137">
                  <c:v>38</c:v>
                </c:pt>
                <c:pt idx="138">
                  <c:v>30</c:v>
                </c:pt>
                <c:pt idx="139">
                  <c:v>32</c:v>
                </c:pt>
                <c:pt idx="140">
                  <c:v>34</c:v>
                </c:pt>
                <c:pt idx="141">
                  <c:v>41</c:v>
                </c:pt>
                <c:pt idx="142">
                  <c:v>34</c:v>
                </c:pt>
                <c:pt idx="143">
                  <c:v>36</c:v>
                </c:pt>
                <c:pt idx="144">
                  <c:v>30</c:v>
                </c:pt>
                <c:pt idx="145">
                  <c:v>29</c:v>
                </c:pt>
                <c:pt idx="146">
                  <c:v>37</c:v>
                </c:pt>
                <c:pt idx="147">
                  <c:v>28</c:v>
                </c:pt>
                <c:pt idx="148">
                  <c:v>21</c:v>
                </c:pt>
                <c:pt idx="149">
                  <c:v>30</c:v>
                </c:pt>
                <c:pt idx="150">
                  <c:v>32</c:v>
                </c:pt>
                <c:pt idx="151">
                  <c:v>30</c:v>
                </c:pt>
                <c:pt idx="152">
                  <c:v>20</c:v>
                </c:pt>
                <c:pt idx="153">
                  <c:v>31</c:v>
                </c:pt>
                <c:pt idx="154">
                  <c:v>25</c:v>
                </c:pt>
                <c:pt idx="155">
                  <c:v>32</c:v>
                </c:pt>
                <c:pt idx="156">
                  <c:v>23</c:v>
                </c:pt>
                <c:pt idx="157">
                  <c:v>29</c:v>
                </c:pt>
                <c:pt idx="158">
                  <c:v>29</c:v>
                </c:pt>
                <c:pt idx="159">
                  <c:v>32</c:v>
                </c:pt>
                <c:pt idx="160">
                  <c:v>26</c:v>
                </c:pt>
                <c:pt idx="161">
                  <c:v>26</c:v>
                </c:pt>
                <c:pt idx="162">
                  <c:v>28</c:v>
                </c:pt>
                <c:pt idx="163">
                  <c:v>30</c:v>
                </c:pt>
                <c:pt idx="164">
                  <c:v>28</c:v>
                </c:pt>
                <c:pt idx="165">
                  <c:v>27</c:v>
                </c:pt>
                <c:pt idx="166">
                  <c:v>27</c:v>
                </c:pt>
                <c:pt idx="167">
                  <c:v>20</c:v>
                </c:pt>
                <c:pt idx="168">
                  <c:v>31</c:v>
                </c:pt>
                <c:pt idx="169">
                  <c:v>25</c:v>
                </c:pt>
                <c:pt idx="170">
                  <c:v>23</c:v>
                </c:pt>
                <c:pt idx="171">
                  <c:v>18</c:v>
                </c:pt>
                <c:pt idx="172">
                  <c:v>31</c:v>
                </c:pt>
                <c:pt idx="173">
                  <c:v>20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23</c:v>
                </c:pt>
                <c:pt idx="178">
                  <c:v>14</c:v>
                </c:pt>
                <c:pt idx="179">
                  <c:v>22</c:v>
                </c:pt>
                <c:pt idx="180">
                  <c:v>15</c:v>
                </c:pt>
                <c:pt idx="181">
                  <c:v>23</c:v>
                </c:pt>
                <c:pt idx="182">
                  <c:v>20</c:v>
                </c:pt>
                <c:pt idx="183">
                  <c:v>11</c:v>
                </c:pt>
                <c:pt idx="184">
                  <c:v>10</c:v>
                </c:pt>
                <c:pt idx="185">
                  <c:v>16</c:v>
                </c:pt>
                <c:pt idx="186">
                  <c:v>18</c:v>
                </c:pt>
                <c:pt idx="187">
                  <c:v>17</c:v>
                </c:pt>
                <c:pt idx="188">
                  <c:v>14</c:v>
                </c:pt>
                <c:pt idx="189">
                  <c:v>11</c:v>
                </c:pt>
                <c:pt idx="190">
                  <c:v>11</c:v>
                </c:pt>
                <c:pt idx="191">
                  <c:v>18</c:v>
                </c:pt>
                <c:pt idx="192">
                  <c:v>16</c:v>
                </c:pt>
                <c:pt idx="193">
                  <c:v>13</c:v>
                </c:pt>
                <c:pt idx="194">
                  <c:v>20</c:v>
                </c:pt>
                <c:pt idx="195">
                  <c:v>19</c:v>
                </c:pt>
                <c:pt idx="196">
                  <c:v>16</c:v>
                </c:pt>
                <c:pt idx="197">
                  <c:v>15</c:v>
                </c:pt>
                <c:pt idx="198">
                  <c:v>20</c:v>
                </c:pt>
                <c:pt idx="199">
                  <c:v>11</c:v>
                </c:pt>
                <c:pt idx="200">
                  <c:v>9</c:v>
                </c:pt>
                <c:pt idx="201">
                  <c:v>17</c:v>
                </c:pt>
                <c:pt idx="202">
                  <c:v>8</c:v>
                </c:pt>
                <c:pt idx="203">
                  <c:v>15</c:v>
                </c:pt>
                <c:pt idx="204">
                  <c:v>8</c:v>
                </c:pt>
                <c:pt idx="205">
                  <c:v>9</c:v>
                </c:pt>
                <c:pt idx="206">
                  <c:v>7</c:v>
                </c:pt>
                <c:pt idx="207">
                  <c:v>7</c:v>
                </c:pt>
                <c:pt idx="208">
                  <c:v>8</c:v>
                </c:pt>
                <c:pt idx="209">
                  <c:v>12</c:v>
                </c:pt>
                <c:pt idx="210">
                  <c:v>14</c:v>
                </c:pt>
                <c:pt idx="211">
                  <c:v>9</c:v>
                </c:pt>
                <c:pt idx="212">
                  <c:v>6</c:v>
                </c:pt>
                <c:pt idx="213">
                  <c:v>6</c:v>
                </c:pt>
                <c:pt idx="214">
                  <c:v>6</c:v>
                </c:pt>
                <c:pt idx="215">
                  <c:v>5</c:v>
                </c:pt>
                <c:pt idx="216">
                  <c:v>6</c:v>
                </c:pt>
                <c:pt idx="217">
                  <c:v>4</c:v>
                </c:pt>
                <c:pt idx="218">
                  <c:v>8</c:v>
                </c:pt>
                <c:pt idx="219">
                  <c:v>10</c:v>
                </c:pt>
                <c:pt idx="220">
                  <c:v>6</c:v>
                </c:pt>
                <c:pt idx="221">
                  <c:v>3</c:v>
                </c:pt>
                <c:pt idx="222">
                  <c:v>6</c:v>
                </c:pt>
                <c:pt idx="223">
                  <c:v>6</c:v>
                </c:pt>
                <c:pt idx="224">
                  <c:v>8</c:v>
                </c:pt>
                <c:pt idx="225">
                  <c:v>3</c:v>
                </c:pt>
                <c:pt idx="226">
                  <c:v>7</c:v>
                </c:pt>
                <c:pt idx="227">
                  <c:v>6</c:v>
                </c:pt>
                <c:pt idx="228">
                  <c:v>4</c:v>
                </c:pt>
                <c:pt idx="229">
                  <c:v>4</c:v>
                </c:pt>
                <c:pt idx="230">
                  <c:v>5</c:v>
                </c:pt>
                <c:pt idx="231">
                  <c:v>3</c:v>
                </c:pt>
                <c:pt idx="232">
                  <c:v>3</c:v>
                </c:pt>
                <c:pt idx="233">
                  <c:v>6</c:v>
                </c:pt>
                <c:pt idx="234">
                  <c:v>2</c:v>
                </c:pt>
                <c:pt idx="235">
                  <c:v>4</c:v>
                </c:pt>
                <c:pt idx="236">
                  <c:v>3</c:v>
                </c:pt>
                <c:pt idx="237">
                  <c:v>4</c:v>
                </c:pt>
                <c:pt idx="238">
                  <c:v>2</c:v>
                </c:pt>
                <c:pt idx="239">
                  <c:v>6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1</c:v>
                </c:pt>
                <c:pt idx="246">
                  <c:v>3</c:v>
                </c:pt>
                <c:pt idx="247">
                  <c:v>3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4</c:v>
                </c:pt>
                <c:pt idx="252">
                  <c:v>1</c:v>
                </c:pt>
                <c:pt idx="253">
                  <c:v>2</c:v>
                </c:pt>
                <c:pt idx="254">
                  <c:v>4</c:v>
                </c:pt>
                <c:pt idx="255">
                  <c:v>0</c:v>
                </c:pt>
                <c:pt idx="256">
                  <c:v>1</c:v>
                </c:pt>
                <c:pt idx="257">
                  <c:v>2</c:v>
                </c:pt>
                <c:pt idx="258">
                  <c:v>2</c:v>
                </c:pt>
                <c:pt idx="259">
                  <c:v>0</c:v>
                </c:pt>
                <c:pt idx="260">
                  <c:v>2</c:v>
                </c:pt>
                <c:pt idx="261">
                  <c:v>0</c:v>
                </c:pt>
                <c:pt idx="262">
                  <c:v>0</c:v>
                </c:pt>
                <c:pt idx="263">
                  <c:v>1</c:v>
                </c:pt>
                <c:pt idx="264">
                  <c:v>0</c:v>
                </c:pt>
                <c:pt idx="265">
                  <c:v>1</c:v>
                </c:pt>
                <c:pt idx="266">
                  <c:v>0</c:v>
                </c:pt>
                <c:pt idx="267">
                  <c:v>0</c:v>
                </c:pt>
                <c:pt idx="268">
                  <c:v>1</c:v>
                </c:pt>
                <c:pt idx="269">
                  <c:v>0</c:v>
                </c:pt>
                <c:pt idx="270">
                  <c:v>2</c:v>
                </c:pt>
                <c:pt idx="271">
                  <c:v>2</c:v>
                </c:pt>
                <c:pt idx="272">
                  <c:v>0</c:v>
                </c:pt>
                <c:pt idx="273">
                  <c:v>1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</c:v>
                </c:pt>
                <c:pt idx="278">
                  <c:v>0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0</c:v>
                </c:pt>
                <c:pt idx="286">
                  <c:v>1</c:v>
                </c:pt>
                <c:pt idx="287">
                  <c:v>0</c:v>
                </c:pt>
                <c:pt idx="288">
                  <c:v>1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0</c:v>
                </c:pt>
                <c:pt idx="296">
                  <c:v>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1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2</c:v>
                </c:pt>
                <c:pt idx="323">
                  <c:v>1</c:v>
                </c:pt>
                <c:pt idx="324">
                  <c:v>1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1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0</c:v>
                </c:pt>
                <c:pt idx="354">
                  <c:v>1</c:v>
                </c:pt>
                <c:pt idx="355">
                  <c:v>0</c:v>
                </c:pt>
                <c:pt idx="356">
                  <c:v>1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1</c:v>
                </c:pt>
                <c:pt idx="369">
                  <c:v>0</c:v>
                </c:pt>
                <c:pt idx="370">
                  <c:v>1</c:v>
                </c:pt>
                <c:pt idx="371">
                  <c:v>0</c:v>
                </c:pt>
                <c:pt idx="372">
                  <c:v>0</c:v>
                </c:pt>
                <c:pt idx="373">
                  <c:v>1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1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1</c:v>
                </c:pt>
                <c:pt idx="394">
                  <c:v>1</c:v>
                </c:pt>
                <c:pt idx="395">
                  <c:v>0</c:v>
                </c:pt>
                <c:pt idx="396">
                  <c:v>1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1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1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1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1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1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1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1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1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1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021400"/>
        <c:axId val="622022968"/>
      </c:scatterChart>
      <c:valAx>
        <c:axId val="622022184"/>
        <c:scaling>
          <c:orientation val="minMax"/>
          <c:max val="100"/>
        </c:scaling>
        <c:delete val="1"/>
        <c:axPos val="b"/>
        <c:numFmt formatCode="General" sourceLinked="1"/>
        <c:majorTickMark val="cross"/>
        <c:minorTickMark val="cross"/>
        <c:tickLblPos val="nextTo"/>
        <c:crossAx val="622024928"/>
        <c:crosses val="autoZero"/>
        <c:crossBetween val="midCat"/>
      </c:valAx>
      <c:valAx>
        <c:axId val="622024928"/>
        <c:scaling>
          <c:orientation val="minMax"/>
          <c:max val="40000"/>
          <c:min val="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622022184"/>
        <c:crosses val="autoZero"/>
        <c:crossBetween val="midCat"/>
      </c:valAx>
      <c:valAx>
        <c:axId val="622022968"/>
        <c:scaling>
          <c:orientation val="minMax"/>
          <c:max val="80000"/>
          <c:min val="0"/>
        </c:scaling>
        <c:delete val="1"/>
        <c:axPos val="r"/>
        <c:numFmt formatCode="General" sourceLinked="1"/>
        <c:majorTickMark val="cross"/>
        <c:minorTickMark val="cross"/>
        <c:tickLblPos val="nextTo"/>
        <c:crossAx val="622021400"/>
        <c:crosses val="max"/>
        <c:crossBetween val="midCat"/>
      </c:valAx>
      <c:valAx>
        <c:axId val="6220214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622022968"/>
        <c:crosses val="autoZero"/>
        <c:crossBetween val="midCat"/>
      </c:valAx>
    </c:plotArea>
    <c:plotVisOnly val="1"/>
    <c:dispBlanksAs val="gap"/>
    <c:showDLblsOverMax val="1"/>
  </c:chart>
  <c:spPr>
    <a:solidFill>
      <a:schemeClr val="bg1"/>
    </a:solidFill>
  </c:spPr>
  <c:txPr>
    <a:bodyPr/>
    <a:lstStyle/>
    <a:p>
      <a:pPr>
        <a:defRPr sz="100"/>
      </a:pPr>
      <a:endParaRPr lang="fr-F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0.59725</cdr:x>
      <cdr:y>0.40389</cdr:y>
    </cdr:from>
    <cdr:to>
      <cdr:x>0.7762</cdr:x>
      <cdr:y>0.53507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99862" y="1003148"/>
          <a:ext cx="689096" cy="32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92D050"/>
              </a:solidFill>
            </a:rPr>
            <a:t>Fe55</a:t>
          </a:r>
        </a:p>
      </cdr:txBody>
    </cdr:sp>
  </cdr:relSizeAnchor>
  <cdr:relSizeAnchor xmlns:cdr="http://schemas.openxmlformats.org/drawingml/2006/chartDrawing">
    <cdr:from>
      <cdr:x>0.69075</cdr:x>
      <cdr:y>0.87283</cdr:y>
    </cdr:from>
    <cdr:to>
      <cdr:x>0.85178</cdr:x>
      <cdr:y>0.9246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6442075" y="5299075"/>
          <a:ext cx="15017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>
              <a:solidFill>
                <a:srgbClr val="0070C0"/>
              </a:solidFill>
            </a:rPr>
            <a:t>Sr90 (HV=0V)</a:t>
          </a:r>
        </a:p>
      </cdr:txBody>
    </cdr:sp>
  </cdr:relSizeAnchor>
  <cdr:relSizeAnchor xmlns:cdr="http://schemas.openxmlformats.org/drawingml/2006/chartDrawing">
    <cdr:from>
      <cdr:x>0.61595</cdr:x>
      <cdr:y>0.49086</cdr:y>
    </cdr:from>
    <cdr:to>
      <cdr:x>0.96793</cdr:x>
      <cdr:y>0.59799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371870" y="1219172"/>
          <a:ext cx="1355395" cy="266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1" dirty="0">
              <a:solidFill>
                <a:srgbClr val="7030A0"/>
              </a:solidFill>
            </a:rPr>
            <a:t>Sr90</a:t>
          </a:r>
          <a:r>
            <a:rPr lang="en-US" sz="2400" b="1" dirty="0">
              <a:solidFill>
                <a:srgbClr val="7030A0"/>
              </a:solidFill>
            </a:rPr>
            <a:t> </a:t>
          </a:r>
          <a:r>
            <a:rPr lang="en-US" sz="1100" b="1" dirty="0">
              <a:solidFill>
                <a:srgbClr val="7030A0"/>
              </a:solidFill>
            </a:rPr>
            <a:t>(HV=-15V)</a:t>
          </a:r>
        </a:p>
      </cdr:txBody>
    </cdr:sp>
  </cdr:relSizeAnchor>
  <cdr:relSizeAnchor xmlns:cdr="http://schemas.openxmlformats.org/drawingml/2006/chartDrawing">
    <cdr:from>
      <cdr:x>0.35079</cdr:x>
      <cdr:y>0.22957</cdr:y>
    </cdr:from>
    <cdr:to>
      <cdr:x>0.83302</cdr:x>
      <cdr:y>0.32418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59545" y="504056"/>
          <a:ext cx="1594035" cy="2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Sr90 (HV=-30V)</a:t>
          </a:r>
        </a:p>
      </cdr:txBody>
    </cdr:sp>
  </cdr:relSizeAnchor>
  <cdr:relSizeAnchor xmlns:cdr="http://schemas.openxmlformats.org/drawingml/2006/chartDrawing">
    <cdr:from>
      <cdr:x>0.22877</cdr:x>
      <cdr:y>0.10668</cdr:y>
    </cdr:from>
    <cdr:to>
      <cdr:x>0.44325</cdr:x>
      <cdr:y>0.45812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2133600" y="647700"/>
          <a:ext cx="2000250" cy="213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40000"/>
            <a:lumOff val="60000"/>
            <a:alpha val="52000"/>
          </a:schemeClr>
        </a:solidFill>
        <a:ln xmlns:a="http://schemas.openxmlformats.org/drawingml/2006/main">
          <a:solidFill>
            <a:schemeClr val="accent2">
              <a:lumMod val="20000"/>
              <a:lumOff val="8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0.33611</cdr:x>
      <cdr:y>0.04099</cdr:y>
    </cdr:from>
    <cdr:to>
      <cdr:x>0.99021</cdr:x>
      <cdr:y>0.12133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1111020" y="89999"/>
          <a:ext cx="2162164" cy="17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ysClr val="windowText" lastClr="000000"/>
              </a:solidFill>
            </a:rPr>
            <a:t>Due to the bad output buffer, </a:t>
          </a:r>
          <a:endParaRPr lang="en-US" b="1" dirty="0"/>
        </a:p>
        <a:p xmlns:a="http://schemas.openxmlformats.org/drawingml/2006/main">
          <a:r>
            <a:rPr lang="en-US" sz="1100" b="1" dirty="0" smtClean="0">
              <a:solidFill>
                <a:sysClr val="windowText" lastClr="000000"/>
              </a:solidFill>
            </a:rPr>
            <a:t>the </a:t>
          </a:r>
          <a:r>
            <a:rPr lang="en-US" sz="1100" b="1" dirty="0" err="1">
              <a:solidFill>
                <a:sysClr val="windowText" lastClr="000000"/>
              </a:solidFill>
            </a:rPr>
            <a:t>Mips</a:t>
          </a:r>
          <a:r>
            <a:rPr lang="en-US" sz="1100" b="1" dirty="0">
              <a:solidFill>
                <a:sysClr val="windowText" lastClr="000000"/>
              </a:solidFill>
            </a:rPr>
            <a:t> peak is difficult to detect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A9F0-0A5E-4EB0-BC27-0C98A6CCC6E6}" type="datetimeFigureOut">
              <a:rPr lang="en-US" smtClean="0"/>
              <a:t>6/7/2014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3A13-B51A-49A8-94F0-D69CF46565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3A13-B51A-49A8-94F0-D69CF4656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2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3A13-B51A-49A8-94F0-D69CF4656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50CA4-6886-4B7E-9F22-09F013BAA8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F23D-BA96-494E-871D-5B450CF0DF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3A13-B51A-49A8-94F0-D69CF46565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457200"/>
          </a:xfrm>
          <a:solidFill>
            <a:srgbClr val="A0A0A0"/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fr-FR" smtClean="0"/>
              <a:t>Jeudi 12 Juin 2014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fld id="{256D3EEF-DE4E-429D-8EC4-DDC531AFF58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lang="en-US" smtClean="0"/>
              <a:t>P.Pangaud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2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4" y="838205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91013" y="18288"/>
            <a:ext cx="2432815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8478" y="30684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3379"/>
            <a:ext cx="584908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69" y="3659"/>
            <a:ext cx="163830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La technologie HVCMOS pour les upgrades de LHC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Patrick Pangaud</a:t>
            </a:r>
          </a:p>
          <a:p>
            <a:r>
              <a:rPr lang="fr-FR" dirty="0" smtClean="0"/>
              <a:t>12 juin 2014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Journées </a:t>
            </a:r>
            <a:r>
              <a:rPr lang="fr-FR" dirty="0"/>
              <a:t>VLSI - FPGA - PCB de </a:t>
            </a:r>
            <a:r>
              <a:rPr lang="fr-FR" dirty="0" smtClean="0"/>
              <a:t>l'IN2P3    2014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90600"/>
          </a:xfrm>
        </p:spPr>
        <p:txBody>
          <a:bodyPr/>
          <a:lstStyle/>
          <a:p>
            <a:r>
              <a:rPr lang="fr-FR" dirty="0" smtClean="0"/>
              <a:t>Technologie HVCMOS : Echéances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6624736" cy="2592288"/>
          </a:xfrm>
        </p:spPr>
        <p:txBody>
          <a:bodyPr>
            <a:noAutofit/>
          </a:bodyPr>
          <a:lstStyle/>
          <a:p>
            <a:r>
              <a:rPr lang="fr-FR" sz="2000" u="sng" dirty="0" smtClean="0"/>
              <a:t>Période 2014-2015 </a:t>
            </a:r>
            <a:r>
              <a:rPr lang="fr-FR" sz="2000" dirty="0"/>
              <a:t>: C</a:t>
            </a:r>
            <a:r>
              <a:rPr lang="fr-FR" sz="2000" dirty="0" smtClean="0"/>
              <a:t>apteur HVCMOS couplé </a:t>
            </a:r>
            <a:r>
              <a:rPr lang="fr-FR" sz="2000" dirty="0" err="1" smtClean="0"/>
              <a:t>capacitivement</a:t>
            </a:r>
            <a:r>
              <a:rPr lang="fr-FR" sz="2000" dirty="0" smtClean="0"/>
              <a:t>  au circuit FE-I4-B (pour ATLAS)</a:t>
            </a:r>
            <a:br>
              <a:rPr lang="fr-FR" sz="2000" dirty="0" smtClean="0"/>
            </a:br>
            <a:r>
              <a:rPr lang="fr-FR" sz="2000" dirty="0" smtClean="0"/>
              <a:t>Objectif : atteindre 99 </a:t>
            </a:r>
            <a:r>
              <a:rPr lang="fr-FR" sz="2000" dirty="0"/>
              <a:t>% </a:t>
            </a:r>
            <a:r>
              <a:rPr lang="fr-FR" sz="2000" dirty="0" smtClean="0"/>
              <a:t>d'efficacité </a:t>
            </a:r>
            <a:r>
              <a:rPr lang="fr-FR" sz="2000" dirty="0"/>
              <a:t>(moins de 1 % masqué </a:t>
            </a:r>
            <a:r>
              <a:rPr lang="fr-FR" sz="2000" dirty="0" smtClean="0"/>
              <a:t>pixels) avec un « time-</a:t>
            </a:r>
            <a:r>
              <a:rPr lang="fr-FR" sz="2000" dirty="0" err="1" smtClean="0"/>
              <a:t>walk</a:t>
            </a:r>
            <a:r>
              <a:rPr lang="fr-FR" sz="2000" dirty="0" smtClean="0"/>
              <a:t> » de 25ns, un décodage </a:t>
            </a:r>
            <a:r>
              <a:rPr lang="fr-FR" sz="2000" dirty="0"/>
              <a:t>d'adresse </a:t>
            </a:r>
            <a:r>
              <a:rPr lang="fr-FR" sz="2000" dirty="0" smtClean="0"/>
              <a:t>des sous-pixel </a:t>
            </a:r>
            <a:r>
              <a:rPr lang="fr-FR" sz="2000" dirty="0"/>
              <a:t>sur toute la surface </a:t>
            </a:r>
            <a:r>
              <a:rPr lang="fr-FR" sz="2000" dirty="0" smtClean="0"/>
              <a:t>de 2cm </a:t>
            </a:r>
            <a:r>
              <a:rPr lang="fr-FR" sz="2000" dirty="0"/>
              <a:t>x 2 cm, </a:t>
            </a:r>
            <a:r>
              <a:rPr lang="fr-FR" sz="2000" dirty="0" smtClean="0"/>
              <a:t>avec une tolérance de au </a:t>
            </a:r>
            <a:r>
              <a:rPr lang="fr-FR" sz="2000" dirty="0"/>
              <a:t>moins 300 </a:t>
            </a:r>
            <a:r>
              <a:rPr lang="fr-FR" sz="2000" dirty="0" err="1" smtClean="0"/>
              <a:t>MRads</a:t>
            </a:r>
            <a:r>
              <a:rPr lang="fr-FR" sz="2000" dirty="0" smtClean="0"/>
              <a:t>. Doit servir de démonstrateur in-situ. Pour cela, recherche de la meilleur technologie(HT </a:t>
            </a:r>
            <a:r>
              <a:rPr lang="fr-FR" sz="2000" dirty="0"/>
              <a:t>ou </a:t>
            </a:r>
            <a:r>
              <a:rPr lang="fr-FR" sz="2000" dirty="0" smtClean="0"/>
              <a:t>HR), avec contact par colle </a:t>
            </a:r>
            <a:r>
              <a:rPr lang="fr-FR" sz="2000" dirty="0"/>
              <a:t>mais aussi </a:t>
            </a:r>
            <a:r>
              <a:rPr lang="fr-FR" sz="2000" dirty="0" smtClean="0"/>
              <a:t>par </a:t>
            </a:r>
            <a:r>
              <a:rPr lang="fr-FR" sz="2000" dirty="0" err="1" smtClean="0"/>
              <a:t>bump-bonding</a:t>
            </a:r>
            <a:r>
              <a:rPr lang="fr-FR" sz="2000" dirty="0" smtClean="0"/>
              <a:t> (coûts plus élevés).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75659"/>
            <a:ext cx="2160240" cy="16201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1520" y="4797152"/>
            <a:ext cx="8712968" cy="1938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fr-FR" sz="2000" u="sng" dirty="0">
                <a:latin typeface="Tahoma" pitchFamily="34" charset="0"/>
                <a:cs typeface="Tahoma" pitchFamily="34" charset="0"/>
              </a:rPr>
              <a:t>Période 2015-2019 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: Capteur HVCMOS couplé au nouveau circuit numérique (FE65 ou FEI4-C) (couplé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capacitivement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ou par liaison 3D avec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TSVs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) ou bien directement intégré dans le prochain circuit (FE65 ou autre). Tolérance au radiations jusqu'à 1000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MRad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. La technologie HVCMOS devra être fiable, de faible coût avec un fondeur acceptant une grosse production pour fournir les expériences ATLAS et CMS.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ATLAS Readout -with larger pixels-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108076"/>
            <a:ext cx="8763000" cy="724694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Combine 3 pixels together to fit one FE-I4 (50×125</a:t>
            </a:r>
            <a:r>
              <a:rPr lang="el-GR" sz="2000" dirty="0" smtClean="0">
                <a:cs typeface="Arial"/>
              </a:rPr>
              <a:t>μ</a:t>
            </a:r>
            <a:r>
              <a:rPr lang="en-US" sz="2000" dirty="0" smtClean="0">
                <a:cs typeface="Arial"/>
              </a:rPr>
              <a:t>m</a:t>
            </a:r>
            <a:r>
              <a:rPr lang="en-US" sz="2000" baseline="30000" dirty="0" smtClean="0">
                <a:cs typeface="Arial"/>
              </a:rPr>
              <a:t>2</a:t>
            </a:r>
            <a:r>
              <a:rPr lang="en-US" sz="2000" dirty="0" smtClean="0"/>
              <a:t> pixels), with HVCMOS pixels encoded by pulse height.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8846"/>
            <a:ext cx="43767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81" y="1823839"/>
            <a:ext cx="40147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875861" y="4077072"/>
            <a:ext cx="5091927" cy="2624137"/>
            <a:chOff x="4191773" y="4233863"/>
            <a:chExt cx="5091927" cy="2624137"/>
          </a:xfrm>
        </p:grpSpPr>
        <p:pic>
          <p:nvPicPr>
            <p:cNvPr id="256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233863"/>
              <a:ext cx="2997200" cy="262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7"/>
            <p:cNvSpPr txBox="1">
              <a:spLocks noChangeArrowheads="1"/>
            </p:cNvSpPr>
            <p:nvPr/>
          </p:nvSpPr>
          <p:spPr bwMode="auto">
            <a:xfrm>
              <a:off x="6235700" y="5653088"/>
              <a:ext cx="3048000" cy="5857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The tiny HV2FEI4p2 prototype glued on the large FE-I4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773" y="4443784"/>
              <a:ext cx="1883303" cy="2204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633664" y="5105400"/>
              <a:ext cx="2317999" cy="7612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990600"/>
          </a:xfrm>
        </p:spPr>
        <p:txBody>
          <a:bodyPr/>
          <a:lstStyle/>
          <a:p>
            <a:r>
              <a:rPr lang="fr-FR" dirty="0" smtClean="0"/>
              <a:t>HV2FEI4 chips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8" y="1087781"/>
            <a:ext cx="1244119" cy="1800000"/>
          </a:xfrm>
        </p:spPr>
      </p:pic>
      <p:sp>
        <p:nvSpPr>
          <p:cNvPr id="7" name="ZoneTexte 6"/>
          <p:cNvSpPr txBox="1"/>
          <p:nvPr/>
        </p:nvSpPr>
        <p:spPr>
          <a:xfrm>
            <a:off x="993139" y="1087781"/>
            <a:ext cx="14526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2011</a:t>
            </a:r>
          </a:p>
          <a:p>
            <a:r>
              <a:rPr lang="fr-FR" sz="1400" dirty="0" smtClean="0"/>
              <a:t>AMS 0.18µ HV</a:t>
            </a:r>
          </a:p>
          <a:p>
            <a:r>
              <a:rPr lang="fr-FR" sz="1400" dirty="0" smtClean="0"/>
              <a:t>3mm x 4mm</a:t>
            </a:r>
          </a:p>
          <a:p>
            <a:r>
              <a:rPr lang="fr-FR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CCPD_AMS V1</a:t>
            </a:r>
          </a:p>
          <a:p>
            <a:r>
              <a:rPr lang="el-GR" sz="1400" dirty="0" smtClean="0"/>
              <a:t>ρ</a:t>
            </a:r>
            <a:r>
              <a:rPr lang="fr-FR" sz="1400" dirty="0" smtClean="0"/>
              <a:t> : 10 </a:t>
            </a:r>
            <a:r>
              <a:rPr lang="el-GR" sz="1400" dirty="0" smtClean="0"/>
              <a:t>Ω</a:t>
            </a:r>
            <a:r>
              <a:rPr lang="fr-FR" sz="1400" dirty="0" smtClean="0"/>
              <a:t>.cm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HV : 60V</a:t>
            </a:r>
          </a:p>
          <a:p>
            <a:r>
              <a:rPr lang="fr-FR" sz="1400" dirty="0" smtClean="0"/>
              <a:t>Few </a:t>
            </a:r>
            <a:r>
              <a:rPr lang="fr-FR" sz="1400" dirty="0" err="1" smtClean="0"/>
              <a:t>MRads</a:t>
            </a:r>
            <a:endParaRPr lang="fr-FR" sz="14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419112" y="1052736"/>
            <a:ext cx="2410017" cy="1815882"/>
            <a:chOff x="2843809" y="1628500"/>
            <a:chExt cx="2410017" cy="181588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9" y="1628500"/>
              <a:ext cx="957375" cy="18000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801184" y="1628500"/>
              <a:ext cx="145264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2012</a:t>
              </a:r>
            </a:p>
            <a:p>
              <a:r>
                <a:rPr lang="fr-FR" sz="1400" dirty="0" smtClean="0"/>
                <a:t>AMS 0.18µ HV</a:t>
              </a:r>
            </a:p>
            <a:p>
              <a:r>
                <a:rPr lang="fr-FR" sz="1400" dirty="0" smtClean="0"/>
                <a:t>3mm x 4mm</a:t>
              </a:r>
            </a:p>
            <a:p>
              <a:r>
                <a:rPr lang="fr-FR" sz="1400" dirty="0" smtClean="0"/>
                <a:t>CCPD_AMS V2</a:t>
              </a:r>
            </a:p>
            <a:p>
              <a:r>
                <a:rPr lang="el-GR" sz="1400" dirty="0"/>
                <a:t>ρ</a:t>
              </a:r>
              <a:r>
                <a:rPr lang="fr-FR" sz="1400" dirty="0"/>
                <a:t> : </a:t>
              </a:r>
              <a:r>
                <a:rPr lang="fr-FR" sz="1400" dirty="0" smtClean="0"/>
                <a:t>10 </a:t>
              </a:r>
              <a:r>
                <a:rPr lang="el-GR" sz="1400" dirty="0"/>
                <a:t>Ω</a:t>
              </a:r>
              <a:r>
                <a:rPr lang="fr-FR" sz="1400" dirty="0" smtClean="0"/>
                <a:t>.cm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HV : 60V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860 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MRads</a:t>
              </a:r>
              <a:endParaRPr lang="fr-FR" sz="1400" b="1" dirty="0">
                <a:solidFill>
                  <a:srgbClr val="FF0000"/>
                </a:solidFill>
              </a:endParaRPr>
            </a:p>
            <a:p>
              <a:endParaRPr lang="fr-FR" sz="14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67544" y="4179609"/>
            <a:ext cx="3478709" cy="1841679"/>
            <a:chOff x="132528" y="3573016"/>
            <a:chExt cx="3478709" cy="184167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8" y="3614695"/>
              <a:ext cx="1811231" cy="180000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958220" y="3573016"/>
              <a:ext cx="165301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2013</a:t>
              </a:r>
            </a:p>
            <a:p>
              <a:r>
                <a:rPr lang="fr-FR" sz="1400" dirty="0" smtClean="0"/>
                <a:t>GF 0.13µ </a:t>
              </a:r>
              <a:r>
                <a:rPr lang="fr-FR" sz="1400" dirty="0" err="1" smtClean="0"/>
                <a:t>BCDLite</a:t>
              </a:r>
              <a:endParaRPr lang="fr-FR" sz="1400" dirty="0" smtClean="0"/>
            </a:p>
            <a:p>
              <a:r>
                <a:rPr lang="fr-FR" sz="1400" dirty="0" smtClean="0"/>
                <a:t>3mm x 3mm</a:t>
              </a:r>
            </a:p>
            <a:p>
              <a:r>
                <a:rPr lang="fr-FR" sz="1400" dirty="0" smtClean="0"/>
                <a:t>CCPD_GF V1</a:t>
              </a:r>
            </a:p>
            <a:p>
              <a:r>
                <a:rPr lang="fr-FR" sz="1400" dirty="0"/>
                <a:t>10 </a:t>
              </a:r>
              <a:r>
                <a:rPr lang="el-GR" sz="1400" dirty="0"/>
                <a:t>Ω</a:t>
              </a:r>
              <a:r>
                <a:rPr lang="fr-FR" sz="1400" dirty="0" smtClean="0"/>
                <a:t>.cm</a:t>
              </a:r>
            </a:p>
            <a:p>
              <a:r>
                <a:rPr lang="fr-FR" sz="1400" dirty="0" smtClean="0"/>
                <a:t>HV : 30V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1 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GRads</a:t>
              </a:r>
              <a:endParaRPr lang="fr-FR" sz="1400" b="1" dirty="0">
                <a:solidFill>
                  <a:srgbClr val="FF0000"/>
                </a:solidFill>
              </a:endParaRPr>
            </a:p>
            <a:p>
              <a:endParaRPr lang="fr-FR" sz="14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940152" y="3068960"/>
            <a:ext cx="2998707" cy="1815882"/>
            <a:chOff x="4450405" y="3542251"/>
            <a:chExt cx="2998707" cy="181588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0405" y="3558133"/>
              <a:ext cx="1758037" cy="180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177610" y="3542251"/>
              <a:ext cx="127150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2014</a:t>
              </a:r>
            </a:p>
            <a:p>
              <a:r>
                <a:rPr lang="fr-FR" sz="1400" dirty="0" smtClean="0"/>
                <a:t>LF 0.15µ</a:t>
              </a:r>
            </a:p>
            <a:p>
              <a:r>
                <a:rPr lang="fr-FR" sz="1400" dirty="0" smtClean="0"/>
                <a:t>3mm x 3mm</a:t>
              </a:r>
            </a:p>
            <a:p>
              <a:r>
                <a:rPr lang="fr-FR" sz="1400" dirty="0" smtClean="0"/>
                <a:t>CCPD_LF V1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1k-3k </a:t>
              </a:r>
              <a:r>
                <a:rPr lang="el-GR" sz="1400" b="1" dirty="0">
                  <a:solidFill>
                    <a:srgbClr val="FF0000"/>
                  </a:solidFill>
                </a:rPr>
                <a:t>Ω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.cm</a:t>
              </a:r>
            </a:p>
            <a:p>
              <a:r>
                <a:rPr lang="fr-FR" sz="1400" dirty="0"/>
                <a:t>1</a:t>
              </a:r>
              <a:r>
                <a:rPr lang="fr-FR" sz="1400" dirty="0" smtClean="0"/>
                <a:t>0V</a:t>
              </a:r>
            </a:p>
            <a:p>
              <a:r>
                <a:rPr lang="fr-FR" sz="1400" dirty="0"/>
                <a:t>?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GRads</a:t>
              </a:r>
              <a:endParaRPr lang="fr-FR" sz="1400" dirty="0"/>
            </a:p>
            <a:p>
              <a:endParaRPr lang="fr-FR" sz="1400" dirty="0"/>
            </a:p>
          </p:txBody>
        </p:sp>
      </p:grpSp>
      <p:sp>
        <p:nvSpPr>
          <p:cNvPr id="18" name="Espace réservé de la date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2604918" y="1466268"/>
            <a:ext cx="1429136" cy="697299"/>
            <a:chOff x="2604918" y="1937533"/>
            <a:chExt cx="1429136" cy="697299"/>
          </a:xfrm>
        </p:grpSpPr>
        <p:sp>
          <p:nvSpPr>
            <p:cNvPr id="15" name="Flèche droite 14"/>
            <p:cNvSpPr/>
            <p:nvPr/>
          </p:nvSpPr>
          <p:spPr>
            <a:xfrm>
              <a:off x="2665902" y="2213169"/>
              <a:ext cx="1368152" cy="4216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604918" y="1937533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RAD-HARD</a:t>
              </a:r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 rot="2689201">
            <a:off x="1105863" y="3056868"/>
            <a:ext cx="1429136" cy="697299"/>
            <a:chOff x="2604918" y="1937533"/>
            <a:chExt cx="1429136" cy="697299"/>
          </a:xfrm>
        </p:grpSpPr>
        <p:sp>
          <p:nvSpPr>
            <p:cNvPr id="25" name="Flèche droite 24"/>
            <p:cNvSpPr/>
            <p:nvPr/>
          </p:nvSpPr>
          <p:spPr>
            <a:xfrm>
              <a:off x="2665902" y="2213169"/>
              <a:ext cx="1368152" cy="4216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604918" y="1937533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RAD-HARD</a:t>
              </a:r>
              <a:endParaRPr lang="fr-FR" dirty="0"/>
            </a:p>
          </p:txBody>
        </p:sp>
      </p:grpSp>
      <p:grpSp>
        <p:nvGrpSpPr>
          <p:cNvPr id="27" name="Groupe 26"/>
          <p:cNvGrpSpPr/>
          <p:nvPr/>
        </p:nvGrpSpPr>
        <p:grpSpPr>
          <a:xfrm rot="1875326">
            <a:off x="3010404" y="3293510"/>
            <a:ext cx="3031600" cy="697301"/>
            <a:chOff x="2382729" y="1937531"/>
            <a:chExt cx="1847327" cy="697301"/>
          </a:xfrm>
        </p:grpSpPr>
        <p:sp>
          <p:nvSpPr>
            <p:cNvPr id="28" name="Flèche droite 27"/>
            <p:cNvSpPr/>
            <p:nvPr/>
          </p:nvSpPr>
          <p:spPr>
            <a:xfrm>
              <a:off x="2665902" y="2213169"/>
              <a:ext cx="1368152" cy="4216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82729" y="1937531"/>
              <a:ext cx="184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RAD-HARD &amp; EFFICACITE</a:t>
              </a:r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 rot="1875326">
            <a:off x="3163676" y="5533030"/>
            <a:ext cx="3031600" cy="697301"/>
            <a:chOff x="2382729" y="1937531"/>
            <a:chExt cx="1847327" cy="697301"/>
          </a:xfrm>
        </p:grpSpPr>
        <p:sp>
          <p:nvSpPr>
            <p:cNvPr id="31" name="Flèche droite 30"/>
            <p:cNvSpPr/>
            <p:nvPr/>
          </p:nvSpPr>
          <p:spPr>
            <a:xfrm>
              <a:off x="2665902" y="2213169"/>
              <a:ext cx="1368152" cy="42166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382729" y="1937531"/>
              <a:ext cx="184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RAD-HARD &amp; EFFICACITE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6001846" y="5085184"/>
            <a:ext cx="3006863" cy="1600438"/>
            <a:chOff x="6002904" y="5373216"/>
            <a:chExt cx="3006863" cy="1600438"/>
          </a:xfrm>
        </p:grpSpPr>
        <p:sp>
          <p:nvSpPr>
            <p:cNvPr id="33" name="Rectangle 32"/>
            <p:cNvSpPr/>
            <p:nvPr/>
          </p:nvSpPr>
          <p:spPr>
            <a:xfrm>
              <a:off x="6002904" y="5373216"/>
              <a:ext cx="1695285" cy="14401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698189" y="5373216"/>
              <a:ext cx="131157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2014</a:t>
              </a:r>
            </a:p>
            <a:p>
              <a:r>
                <a:rPr lang="fr-FR" sz="1400" dirty="0" smtClean="0"/>
                <a:t>GF 0.13µ LP</a:t>
              </a:r>
            </a:p>
            <a:p>
              <a:r>
                <a:rPr lang="fr-FR" sz="1400" dirty="0" smtClean="0"/>
                <a:t>3mm x 3mm</a:t>
              </a:r>
            </a:p>
            <a:p>
              <a:r>
                <a:rPr lang="fr-FR" sz="1400" dirty="0" smtClean="0"/>
                <a:t>CCPD_GF V2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1K- 3k </a:t>
              </a:r>
              <a:r>
                <a:rPr lang="el-GR" sz="1400" b="1" dirty="0">
                  <a:solidFill>
                    <a:srgbClr val="FF0000"/>
                  </a:solidFill>
                </a:rPr>
                <a:t>Ω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.cm</a:t>
              </a:r>
            </a:p>
            <a:p>
              <a:r>
                <a:rPr lang="fr-FR" sz="1400" dirty="0" smtClean="0"/>
                <a:t>HV : 30V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1 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GRads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34608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AMS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/>
              <a:t>prototype : </a:t>
            </a:r>
            <a:r>
              <a:rPr lang="en-US" altLang="en-US" dirty="0" smtClean="0"/>
              <a:t>unglued</a:t>
            </a:r>
            <a:endParaRPr lang="en-US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46" y="1563712"/>
            <a:ext cx="363855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111250"/>
            <a:ext cx="6055593" cy="41465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Recorded routinely </a:t>
            </a:r>
            <a:r>
              <a:rPr lang="en-US" baseline="30000" dirty="0" smtClean="0"/>
              <a:t>90</a:t>
            </a:r>
            <a:r>
              <a:rPr lang="en-US" dirty="0" smtClean="0"/>
              <a:t>Sr and </a:t>
            </a:r>
            <a:r>
              <a:rPr lang="en-US" baseline="30000" dirty="0" smtClean="0"/>
              <a:t>55</a:t>
            </a:r>
            <a:r>
              <a:rPr lang="en-US" dirty="0" smtClean="0"/>
              <a:t>Fe spectra.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Degradation at 80MRad proton irradiation (dead at 200MRad!)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644650"/>
            <a:ext cx="2746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30738"/>
            <a:ext cx="34480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29150"/>
            <a:ext cx="1527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648200" y="3429000"/>
            <a:ext cx="946150" cy="1200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990600"/>
          </a:xfrm>
        </p:spPr>
        <p:txBody>
          <a:bodyPr/>
          <a:lstStyle/>
          <a:p>
            <a:r>
              <a:rPr lang="en-US" altLang="en-US" dirty="0"/>
              <a:t>AMS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/>
              <a:t>prototype on </a:t>
            </a:r>
            <a:r>
              <a:rPr lang="en-US" altLang="en-US" dirty="0" smtClean="0"/>
              <a:t>FEI4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372200" y="548680"/>
            <a:ext cx="2741389" cy="1295400"/>
          </a:xfrm>
        </p:spPr>
        <p:txBody>
          <a:bodyPr>
            <a:normAutofit/>
          </a:bodyPr>
          <a:lstStyle/>
          <a:p>
            <a:r>
              <a:rPr lang="en-US" altLang="en-US" sz="1600" baseline="30000" dirty="0" smtClean="0"/>
              <a:t>90</a:t>
            </a:r>
            <a:r>
              <a:rPr lang="en-US" altLang="en-US" sz="1600" dirty="0" smtClean="0"/>
              <a:t>Sr-source.</a:t>
            </a:r>
          </a:p>
          <a:p>
            <a:r>
              <a:rPr lang="en-US" altLang="en-US" sz="1600" dirty="0" smtClean="0"/>
              <a:t>Readout through FE-I4.</a:t>
            </a:r>
          </a:p>
          <a:p>
            <a:r>
              <a:rPr lang="en-US" altLang="en-US" sz="1600" dirty="0" smtClean="0"/>
              <a:t>kHz rate recorded!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673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95425"/>
            <a:ext cx="399573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803434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334001" y="3833813"/>
            <a:ext cx="1398239" cy="5312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39866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07" y="4130177"/>
            <a:ext cx="189547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8151" y="6165304"/>
            <a:ext cx="29427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i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sub-addresses of the CCPD pixels as reconstructed in units of Time-Over-Threshold (</a:t>
            </a:r>
            <a:r>
              <a:rPr kumimoji="0" lang="en-US" sz="900" b="0" i="1" u="none" strike="noStrike" cap="none" normalizeH="0" baseline="0" dirty="0" err="1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25 ns) by the FE-I4 chip.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1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kumimoji="0" lang="en-US" sz="900" b="0" i="1" u="none" strike="noStrike" cap="none" normalizeH="0" baseline="0" smtClean="0" bmk="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igure </a:t>
            </a:r>
            <a:r>
              <a:rPr kumimoji="0" lang="en-US" sz="900" b="0" i="1" u="none" strike="noStrike" cap="none" normalizeH="0" baseline="0" smtClean="0" bmk="_Ref387251588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sz="900" b="0" i="1" u="none" strike="noStrike" cap="none" normalizeH="0" baseline="0" smtClean="0">
                <a:ln>
                  <a:noFill/>
                </a:ln>
                <a:solidFill>
                  <a:srgbClr val="44546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the sub-addresses of the CCPD pixels as reconstructed in units of Time-Over-Threshold (ToT, 25 ns) by the FE-I4 chip.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/>
          <a:lstStyle/>
          <a:p>
            <a:r>
              <a:rPr lang="en-US" altLang="en-US" dirty="0"/>
              <a:t>AMS </a:t>
            </a:r>
            <a:r>
              <a:rPr lang="en-US" altLang="en-US" dirty="0" smtClean="0"/>
              <a:t>1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/>
              <a:t>prototype : </a:t>
            </a:r>
            <a:r>
              <a:rPr lang="en-US" altLang="en-US" dirty="0" smtClean="0"/>
              <a:t>Bulk damage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112838"/>
            <a:ext cx="8839200" cy="4906962"/>
          </a:xfrm>
        </p:spPr>
        <p:txBody>
          <a:bodyPr/>
          <a:lstStyle/>
          <a:p>
            <a:r>
              <a:rPr lang="en-US" altLang="en-US" dirty="0" smtClean="0"/>
              <a:t>Small depletion depth </a:t>
            </a:r>
            <a:r>
              <a:rPr lang="en-US" altLang="en-US" dirty="0" smtClean="0">
                <a:sym typeface="Wingdings 3" panose="05040102010807070707" pitchFamily="18" charset="2"/>
              </a:rPr>
              <a:t> </a:t>
            </a:r>
            <a:r>
              <a:rPr lang="en-US" altLang="en-US" b="1" dirty="0" smtClean="0">
                <a:sym typeface="Wingdings 3" panose="05040102010807070707" pitchFamily="18" charset="2"/>
              </a:rPr>
              <a:t>bulk enough rad-hard?</a:t>
            </a:r>
            <a:endParaRPr lang="en-US" altLang="en-US" b="1" dirty="0" smtClean="0"/>
          </a:p>
          <a:p>
            <a:r>
              <a:rPr lang="en-US" altLang="en-US" dirty="0" smtClean="0"/>
              <a:t>Non-ionizing radiation at </a:t>
            </a:r>
            <a:r>
              <a:rPr lang="en-US" altLang="en-US" b="1" dirty="0" smtClean="0"/>
              <a:t>neutron</a:t>
            </a:r>
            <a:r>
              <a:rPr lang="en-US" altLang="en-US" dirty="0" smtClean="0"/>
              <a:t> source (Ljubljana) to </a:t>
            </a:r>
            <a:r>
              <a:rPr lang="en-US" altLang="en-US" b="1" dirty="0" smtClean="0"/>
              <a:t>1.10</a:t>
            </a:r>
            <a:r>
              <a:rPr lang="en-US" altLang="en-US" b="1" baseline="30000" dirty="0" smtClean="0"/>
              <a:t>16</a:t>
            </a:r>
            <a:r>
              <a:rPr lang="en-US" altLang="en-US" b="1" dirty="0" smtClean="0"/>
              <a:t> n</a:t>
            </a:r>
            <a:r>
              <a:rPr lang="en-US" altLang="en-US" b="1" baseline="-25000" dirty="0" smtClean="0"/>
              <a:t>eq</a:t>
            </a:r>
            <a:r>
              <a:rPr lang="en-US" altLang="en-US" b="1" dirty="0" smtClean="0"/>
              <a:t>.cm</a:t>
            </a:r>
            <a:r>
              <a:rPr lang="en-US" altLang="en-US" b="1" baseline="30000" dirty="0" smtClean="0"/>
              <a:t>-2</a:t>
            </a:r>
            <a:r>
              <a:rPr lang="en-US" altLang="en-US" dirty="0" smtClean="0"/>
              <a:t>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514600"/>
            <a:ext cx="2371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514600"/>
            <a:ext cx="2444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28600" y="3417465"/>
            <a:ext cx="3276600" cy="2963863"/>
            <a:chOff x="228600" y="2590800"/>
            <a:chExt cx="3276600" cy="2963863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590800"/>
              <a:ext cx="32766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Box 6"/>
            <p:cNvSpPr txBox="1">
              <a:spLocks noChangeArrowheads="1"/>
            </p:cNvSpPr>
            <p:nvPr/>
          </p:nvSpPr>
          <p:spPr bwMode="auto">
            <a:xfrm>
              <a:off x="304800" y="4970463"/>
              <a:ext cx="2438400" cy="584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leakage current increase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(as expected)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05013" y="3346450"/>
              <a:ext cx="1304925" cy="4397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17600" y="3589338"/>
              <a:ext cx="531813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4800600" y="5105400"/>
            <a:ext cx="24384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sensor works at room T!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53163" y="4419600"/>
            <a:ext cx="452437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5056188" y="5557838"/>
            <a:ext cx="37687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Note: 30 days annealing at room temp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4648200" y="2252663"/>
            <a:ext cx="1143000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 source</a:t>
            </a:r>
          </a:p>
        </p:txBody>
      </p:sp>
      <p:sp>
        <p:nvSpPr>
          <p:cNvPr id="29710" name="TextBox 15"/>
          <p:cNvSpPr txBox="1">
            <a:spLocks noChangeArrowheads="1"/>
          </p:cNvSpPr>
          <p:nvPr/>
        </p:nvSpPr>
        <p:spPr bwMode="auto">
          <a:xfrm>
            <a:off x="7161213" y="2252663"/>
            <a:ext cx="1068387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With </a:t>
            </a:r>
            <a:r>
              <a:rPr lang="en-US" altLang="en-US" sz="1600" baseline="30000"/>
              <a:t>90</a:t>
            </a:r>
            <a:r>
              <a:rPr lang="en-US" altLang="en-US" sz="1600"/>
              <a:t>Sr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AMS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 smtClean="0"/>
              <a:t>prototype : TID issue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04800" y="1334368"/>
            <a:ext cx="8839200" cy="2934072"/>
          </a:xfrm>
        </p:spPr>
        <p:txBody>
          <a:bodyPr/>
          <a:lstStyle/>
          <a:p>
            <a:r>
              <a:rPr lang="en-US" altLang="en-US" dirty="0" smtClean="0"/>
              <a:t>Few pixel flavors with enhanced rad-hardness: guard rings, circular transistors… (different pixel types lead to different gains -expected-).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860032" y="2780928"/>
            <a:ext cx="3579812" cy="3565525"/>
            <a:chOff x="3506788" y="2335213"/>
            <a:chExt cx="3579812" cy="3565525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351088"/>
              <a:ext cx="350520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5"/>
            <p:cNvSpPr txBox="1">
              <a:spLocks noChangeArrowheads="1"/>
            </p:cNvSpPr>
            <p:nvPr/>
          </p:nvSpPr>
          <p:spPr bwMode="auto">
            <a:xfrm>
              <a:off x="4267200" y="2751138"/>
              <a:ext cx="1287463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“rad-hard”</a:t>
              </a:r>
            </a:p>
          </p:txBody>
        </p:sp>
        <p:sp>
          <p:nvSpPr>
            <p:cNvPr id="30726" name="TextBox 6"/>
            <p:cNvSpPr txBox="1">
              <a:spLocks noChangeArrowheads="1"/>
            </p:cNvSpPr>
            <p:nvPr/>
          </p:nvSpPr>
          <p:spPr bwMode="auto">
            <a:xfrm>
              <a:off x="5470525" y="2716213"/>
              <a:ext cx="109855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“normal”</a:t>
              </a:r>
            </a:p>
          </p:txBody>
        </p:sp>
        <p:sp>
          <p:nvSpPr>
            <p:cNvPr id="30727" name="TextBox 7"/>
            <p:cNvSpPr txBox="1">
              <a:spLocks noChangeArrowheads="1"/>
            </p:cNvSpPr>
            <p:nvPr/>
          </p:nvSpPr>
          <p:spPr bwMode="auto">
            <a:xfrm>
              <a:off x="4175125" y="2335213"/>
              <a:ext cx="2590800" cy="338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aseline="30000"/>
                <a:t>55</a:t>
              </a:r>
              <a:r>
                <a:rPr lang="en-US" altLang="en-US" sz="1600"/>
                <a:t>Fe spectra, unirradiated</a:t>
              </a:r>
            </a:p>
          </p:txBody>
        </p:sp>
        <p:sp>
          <p:nvSpPr>
            <p:cNvPr id="30728" name="TextBox 8"/>
            <p:cNvSpPr txBox="1">
              <a:spLocks noChangeArrowheads="1"/>
            </p:cNvSpPr>
            <p:nvPr/>
          </p:nvSpPr>
          <p:spPr bwMode="auto">
            <a:xfrm>
              <a:off x="3506788" y="5562600"/>
              <a:ext cx="1676400" cy="338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different gains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573588" y="4179888"/>
              <a:ext cx="133350" cy="1371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84713" y="4376738"/>
              <a:ext cx="1030287" cy="11747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AMS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</a:t>
            </a:r>
            <a:r>
              <a:rPr lang="en-US" altLang="en-US" dirty="0"/>
              <a:t>prototype : TID issue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830763"/>
          </a:xfrm>
        </p:spPr>
        <p:txBody>
          <a:bodyPr/>
          <a:lstStyle/>
          <a:p>
            <a:r>
              <a:rPr lang="en-US" altLang="en-US" dirty="0" smtClean="0"/>
              <a:t>After 862 </a:t>
            </a:r>
            <a:r>
              <a:rPr lang="en-US" altLang="en-US" dirty="0" err="1" smtClean="0"/>
              <a:t>MRad</a:t>
            </a:r>
            <a:r>
              <a:rPr lang="en-US" altLang="en-US" dirty="0" smtClean="0"/>
              <a:t> (annealing included 2h at 70°C each 100MRad), after parameter retuning, amplifier gain loss recovered to 90% of initial value</a:t>
            </a:r>
          </a:p>
        </p:txBody>
      </p:sp>
      <p:pic>
        <p:nvPicPr>
          <p:cNvPr id="3174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4886" r="6235" b="24757"/>
          <a:stretch>
            <a:fillRect/>
          </a:stretch>
        </p:blipFill>
        <p:spPr bwMode="auto">
          <a:xfrm>
            <a:off x="354013" y="2316163"/>
            <a:ext cx="84010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7158038" y="4656138"/>
            <a:ext cx="1985962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Recovery at 862 MRad (NOT 900MRad)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143750" y="3810000"/>
            <a:ext cx="552450" cy="8461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1828800" y="2438400"/>
            <a:ext cx="57150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Relative preampli amplitude variation as function of dose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63992"/>
            <a:ext cx="180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6652"/>
            <a:ext cx="8229600" cy="990600"/>
          </a:xfrm>
        </p:spPr>
        <p:txBody>
          <a:bodyPr/>
          <a:lstStyle/>
          <a:p>
            <a:r>
              <a:rPr lang="fr-FR" dirty="0" smtClean="0"/>
              <a:t>GF </a:t>
            </a:r>
            <a:r>
              <a:rPr lang="fr-FR" dirty="0" err="1" smtClean="0"/>
              <a:t>BCDLite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5587282" cy="23042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/>
              <a:t>Why </a:t>
            </a:r>
            <a:r>
              <a:rPr lang="en-US" sz="1800" dirty="0" err="1" smtClean="0"/>
              <a:t>GlobalFoundries</a:t>
            </a:r>
            <a:r>
              <a:rPr lang="en-US" sz="1800" dirty="0" smtClean="0"/>
              <a:t> </a:t>
            </a:r>
            <a:r>
              <a:rPr lang="en-US" sz="1800" dirty="0" err="1" smtClean="0"/>
              <a:t>BCDLite</a:t>
            </a:r>
            <a:endParaRPr lang="en-US" sz="1800" dirty="0" smtClean="0"/>
          </a:p>
          <a:p>
            <a:pPr lvl="1" algn="just">
              <a:lnSpc>
                <a:spcPct val="150000"/>
              </a:lnSpc>
            </a:pPr>
            <a:r>
              <a:rPr lang="en-US" sz="1600" dirty="0" smtClean="0"/>
              <a:t>It’s a new and low cost commercial available solution, with a growth has being driven by the smartphones and tablets, in the last years.</a:t>
            </a:r>
            <a:endParaRPr lang="de-DE" sz="1600" dirty="0" smtClean="0"/>
          </a:p>
          <a:p>
            <a:pPr lvl="1" algn="just">
              <a:lnSpc>
                <a:spcPct val="150000"/>
              </a:lnSpc>
            </a:pPr>
            <a:r>
              <a:rPr lang="en-US" sz="1600" dirty="0" smtClean="0"/>
              <a:t>The 0.13µm </a:t>
            </a:r>
            <a:r>
              <a:rPr lang="en-US" sz="1600" dirty="0" err="1" smtClean="0"/>
              <a:t>BCDlite</a:t>
            </a:r>
            <a:r>
              <a:rPr lang="en-US" sz="1600" dirty="0" smtClean="0"/>
              <a:t> is based </a:t>
            </a:r>
            <a:r>
              <a:rPr lang="en-US" sz="1600" u="sng" dirty="0" smtClean="0"/>
              <a:t>on 0.13µm LP baseline</a:t>
            </a:r>
            <a:r>
              <a:rPr lang="en-US" sz="1600" dirty="0" smtClean="0"/>
              <a:t>, incorporating Bipolar, CMOS and HV transistors.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500" y="4029566"/>
            <a:ext cx="4212468" cy="260379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GF 0.13µm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BCDLite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Characteristics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8 metals (2 Thick) and 1 poly level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Psub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10 ohms.cm, 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8 inches wafer, 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Reticle size : 26 x 30 mm.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Low Voltage devices into Low Voltage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DeepNwell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lvl="2" indent="-182880"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High voltage devices into High voltage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DeepNwell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319972" y="55892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8004" y="4918402"/>
            <a:ext cx="4535996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74320" lvl="1"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By tweaking the Design Rules, it’s possible to put low voltages devices into low Voltage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DeepNwell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, and to apply High Voltage into the substrate (30V and more), by increasing the breakdown voltage between the N (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DeepNwell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) and P (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Pwell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into the </a:t>
            </a:r>
            <a:r>
              <a:rPr lang="en-US" sz="1400" dirty="0" err="1" smtClean="0">
                <a:latin typeface="Tahoma" pitchFamily="34" charset="0"/>
                <a:cs typeface="Tahoma" pitchFamily="34" charset="0"/>
              </a:rPr>
              <a:t>subtrate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) junction.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5517232"/>
            <a:ext cx="3528392" cy="504056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96" y="3573016"/>
            <a:ext cx="1617984" cy="13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94" y="1196752"/>
            <a:ext cx="341371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3059832" y="18288"/>
            <a:ext cx="3024336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/>
              <a:t>ATLAS Upgrade Week    -    P. Pangaud</a:t>
            </a:r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HV2FEI4_</a:t>
            </a:r>
            <a:r>
              <a:rPr lang="en-US" altLang="zh-CN" dirty="0" smtClean="0"/>
              <a:t>GF Chip</a:t>
            </a:r>
            <a:endParaRPr lang="en-US" dirty="0"/>
          </a:p>
        </p:txBody>
      </p:sp>
      <p:sp>
        <p:nvSpPr>
          <p:cNvPr id="58" name="日期占位符 57"/>
          <p:cNvSpPr>
            <a:spLocks noGrp="1"/>
          </p:cNvSpPr>
          <p:nvPr>
            <p:ph type="dt" sz="half" idx="4294967295"/>
          </p:nvPr>
        </p:nvSpPr>
        <p:spPr>
          <a:xfrm>
            <a:off x="655600" y="18288"/>
            <a:ext cx="2133600" cy="142876"/>
          </a:xfrm>
          <a:prstGeom prst="rect">
            <a:avLst/>
          </a:prstGeom>
        </p:spPr>
        <p:txBody>
          <a:bodyPr/>
          <a:lstStyle/>
          <a:p>
            <a:r>
              <a:rPr lang="fr-FR" altLang="zh-CN" smtClean="0"/>
              <a:t>Jeudi 12 Juin 2014</a:t>
            </a:r>
            <a:endParaRPr lang="zh-CN" altLang="en-US" dirty="0"/>
          </a:p>
        </p:txBody>
      </p:sp>
      <p:sp>
        <p:nvSpPr>
          <p:cNvPr id="45" name="灯片编号占位符 44"/>
          <p:cNvSpPr>
            <a:spLocks noGrp="1"/>
          </p:cNvSpPr>
          <p:nvPr>
            <p:ph type="sldNum" sz="quarter" idx="4294967295"/>
          </p:nvPr>
        </p:nvSpPr>
        <p:spPr>
          <a:xfrm>
            <a:off x="5318720" y="18288"/>
            <a:ext cx="2133600" cy="21431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53509" y="1207115"/>
            <a:ext cx="4643470" cy="50167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CPPM has submitted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(June 2013) a new HV2FEI4 version in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GlobalFoundries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0.13µm </a:t>
            </a:r>
            <a:r>
              <a:rPr lang="en-US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BCDLite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technology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HV2FEI4 GF version is a 26 columns and 14 rows matrix pixels.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 CMOS sensor pixels are smaller than the standard ATLAS pixels, in our case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33μm x 125μm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so that three such pixels cover the area of the original pixel.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e 52"/>
          <p:cNvGrpSpPr>
            <a:grpSpLocks noChangeAspect="1"/>
          </p:cNvGrpSpPr>
          <p:nvPr/>
        </p:nvGrpSpPr>
        <p:grpSpPr>
          <a:xfrm>
            <a:off x="324979" y="3867427"/>
            <a:ext cx="2402109" cy="1714753"/>
            <a:chOff x="9095198" y="339080"/>
            <a:chExt cx="5764212" cy="4114800"/>
          </a:xfrm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9144410" y="2625080"/>
              <a:ext cx="2057400" cy="6096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2</a:t>
              </a:r>
              <a:endParaRPr lang="sr-Latn-CS" sz="700" dirty="0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9144410" y="3234680"/>
              <a:ext cx="2057400" cy="60960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3</a:t>
              </a:r>
              <a:endParaRPr lang="sr-Latn-CS" sz="700" dirty="0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9144410" y="3844280"/>
              <a:ext cx="2057400" cy="6096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1</a:t>
              </a:r>
              <a:endParaRPr lang="sr-Latn-CS" sz="700" dirty="0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1201809" y="2625081"/>
              <a:ext cx="2057399" cy="609599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2</a:t>
              </a:r>
              <a:endParaRPr lang="sr-Latn-CS" sz="700" dirty="0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1201810" y="3234680"/>
              <a:ext cx="2057400" cy="60960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3</a:t>
              </a:r>
              <a:endParaRPr lang="sr-Latn-CS" sz="700" dirty="0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11201810" y="3844280"/>
              <a:ext cx="2057400" cy="609600"/>
            </a:xfrm>
            <a:prstGeom prst="rect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700" dirty="0" smtClean="0"/>
                <a:t>1</a:t>
              </a:r>
              <a:endParaRPr lang="sr-Latn-CS" sz="700" dirty="0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>
              <a:off x="13259210" y="292988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>
              <a:off x="13259210" y="353948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H="1">
              <a:off x="13259210" y="414908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3406849" y="2625081"/>
              <a:ext cx="1062443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700"/>
                <a:t>Bias A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13411610" y="3234680"/>
              <a:ext cx="1062443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700"/>
                <a:t>Bias B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13408435" y="3844281"/>
              <a:ext cx="1073981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700"/>
                <a:t>Bias C</a:t>
              </a:r>
            </a:p>
          </p:txBody>
        </p:sp>
        <p:sp>
          <p:nvSpPr>
            <p:cNvPr id="36" name="AutoShape 24"/>
            <p:cNvSpPr>
              <a:spLocks noChangeArrowheads="1"/>
            </p:cNvSpPr>
            <p:nvPr/>
          </p:nvSpPr>
          <p:spPr bwMode="auto">
            <a:xfrm rot="16200000" flipH="1">
              <a:off x="11011310" y="2739380"/>
              <a:ext cx="1219200" cy="16002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 sz="700"/>
            </a:p>
          </p:txBody>
        </p:sp>
        <p:sp>
          <p:nvSpPr>
            <p:cNvPr id="37" name="AutoShape 25"/>
            <p:cNvSpPr>
              <a:spLocks noChangeArrowheads="1"/>
            </p:cNvSpPr>
            <p:nvPr/>
          </p:nvSpPr>
          <p:spPr bwMode="auto">
            <a:xfrm rot="5400000">
              <a:off x="10173111" y="2739380"/>
              <a:ext cx="1219200" cy="16002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 sz="700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10744609" y="339080"/>
              <a:ext cx="1527886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700"/>
                <a:t>FEI4 Pixels</a:t>
              </a: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9095198" y="2320280"/>
              <a:ext cx="1677905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700"/>
                <a:t>CCPD Pixels</a:t>
              </a: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12497210" y="2396480"/>
              <a:ext cx="685800" cy="685800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 sz="700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 flipV="1">
              <a:off x="10135010" y="270128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V="1">
              <a:off x="12268610" y="399668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12497210" y="3463280"/>
              <a:ext cx="685800" cy="685800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r-Latn-CS" sz="700"/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>
              <a:off x="10516010" y="270128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H="1" flipV="1">
              <a:off x="10744610" y="1329680"/>
              <a:ext cx="4114800" cy="990600"/>
              <a:chOff x="192" y="3264"/>
              <a:chExt cx="2592" cy="624"/>
            </a:xfrm>
          </p:grpSpPr>
          <p:sp>
            <p:nvSpPr>
              <p:cNvPr id="46" name="Oval 3"/>
              <p:cNvSpPr>
                <a:spLocks noChangeArrowheads="1"/>
              </p:cNvSpPr>
              <p:nvPr/>
            </p:nvSpPr>
            <p:spPr bwMode="auto">
              <a:xfrm>
                <a:off x="336" y="3360"/>
                <a:ext cx="432" cy="432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r-Latn-CS" sz="700"/>
              </a:p>
            </p:txBody>
          </p:sp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92" y="3264"/>
                <a:ext cx="2592" cy="62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r-Latn-CS" sz="700"/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 flipH="1" flipV="1">
              <a:off x="10744610" y="339080"/>
              <a:ext cx="4114800" cy="990600"/>
              <a:chOff x="192" y="3264"/>
              <a:chExt cx="2592" cy="624"/>
            </a:xfrm>
          </p:grpSpPr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336" y="3360"/>
                <a:ext cx="432" cy="432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r-Latn-CS" sz="700"/>
              </a:p>
            </p:txBody>
          </p: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192" y="3264"/>
                <a:ext cx="2592" cy="62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r-Latn-CS" sz="700"/>
              </a:p>
            </p:txBody>
          </p:sp>
        </p:grp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 flipV="1">
              <a:off x="12878210" y="1177280"/>
              <a:ext cx="1219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sr-Latn-CS" sz="700"/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11430409" y="1558280"/>
              <a:ext cx="3335806" cy="480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dirty="0"/>
                <a:t>Signal transmitted </a:t>
              </a:r>
              <a:r>
                <a:rPr lang="en-US" sz="700" dirty="0" err="1"/>
                <a:t>capacitively</a:t>
              </a:r>
              <a:endParaRPr lang="en-US" sz="700" dirty="0"/>
            </a:p>
          </p:txBody>
        </p:sp>
      </p:grp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</p:spPr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3509" y="585229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The pixel chain contains charge sensitive amplifier, comparator and tune DAC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84" y="474962"/>
            <a:ext cx="2459312" cy="23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4996749" y="2780928"/>
            <a:ext cx="414725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HV2FEI4_GF chip contains additional test structures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Transistors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NMOS  ; 3 PMOS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 size	      :150n/130n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Narrow channel size     : 200n/15µ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ELT size 	      : 2,639µ/1.302µ</a:t>
            </a:r>
          </a:p>
          <a:p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Pixels simple (outside of the matrix)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pixel chain without discriminator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Pixel_Alone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analog Front-End chain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Pixel_DNW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Test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inner Current reference readout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DAC for test purpose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825509" y="1251248"/>
            <a:ext cx="71470" cy="54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241" y="3750271"/>
            <a:ext cx="1407988" cy="10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8" descr="0803014_03-A4-at-144-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3"/>
          <a:stretch>
            <a:fillRect/>
          </a:stretch>
        </p:blipFill>
        <p:spPr bwMode="auto">
          <a:xfrm>
            <a:off x="72008" y="1354028"/>
            <a:ext cx="5868144" cy="50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Inner Tracking ATLAS detector</a:t>
            </a:r>
            <a:endParaRPr lang="en-US" dirty="0"/>
          </a:p>
        </p:txBody>
      </p:sp>
      <p:sp>
        <p:nvSpPr>
          <p:cNvPr id="4099" name="日付プレースホルダ 1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664296" cy="329184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fr-FR" altLang="ja-JP" smtClean="0">
                <a:latin typeface="Tahoma" pitchFamily="34" charset="0"/>
              </a:rPr>
              <a:t>Jeudi 12 Juin 2014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4100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ja-JP" smtClean="0">
                <a:latin typeface="Tahoma" pitchFamily="34" charset="0"/>
              </a:rPr>
              <a:t>P.Pangaud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4101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78ADE591-44E1-47A8-B721-D952AD87FBB1}" type="slidenum">
              <a:rPr lang="ja-JP" altLang="en-US" smtClean="0">
                <a:latin typeface="Tahoma" pitchFamily="34" charset="0"/>
              </a:rPr>
              <a:pPr/>
              <a:t>2</a:t>
            </a:fld>
            <a:endParaRPr lang="ja-JP" altLang="en-US">
              <a:latin typeface="Tahoma" pitchFamily="34" charset="0"/>
            </a:endParaRPr>
          </a:p>
        </p:txBody>
      </p:sp>
      <p:sp>
        <p:nvSpPr>
          <p:cNvPr id="4103" name="テキスト ボックス 6"/>
          <p:cNvSpPr txBox="1">
            <a:spLocks noChangeArrowheads="1"/>
          </p:cNvSpPr>
          <p:nvPr/>
        </p:nvSpPr>
        <p:spPr bwMode="auto">
          <a:xfrm>
            <a:off x="5890455" y="3874757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Tahoma" pitchFamily="34" charset="0"/>
                <a:cs typeface="Tahoma" pitchFamily="34" charset="0"/>
              </a:rPr>
              <a:t>Straw tubes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テキスト ボックス 7"/>
          <p:cNvSpPr txBox="1">
            <a:spLocks noChangeArrowheads="1"/>
          </p:cNvSpPr>
          <p:nvPr/>
        </p:nvSpPr>
        <p:spPr bwMode="auto">
          <a:xfrm>
            <a:off x="5928555" y="4830762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Tahoma" pitchFamily="34" charset="0"/>
                <a:cs typeface="Tahoma" pitchFamily="34" charset="0"/>
              </a:rPr>
              <a:t>Silicon strip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テキスト ボックス 8"/>
          <p:cNvSpPr txBox="1">
            <a:spLocks noChangeArrowheads="1"/>
          </p:cNvSpPr>
          <p:nvPr/>
        </p:nvSpPr>
        <p:spPr bwMode="auto">
          <a:xfrm>
            <a:off x="5909505" y="5400594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latin typeface="Tahoma" pitchFamily="34" charset="0"/>
                <a:cs typeface="Tahoma" pitchFamily="34" charset="0"/>
              </a:rPr>
              <a:t>Silicon pixel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18" y="1314494"/>
            <a:ext cx="3289482" cy="22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5890455" y="6308720"/>
            <a:ext cx="2144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Pixels area ~</a:t>
            </a: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1.5m²</a:t>
            </a:r>
          </a:p>
          <a:p>
            <a:pPr eaLnBrk="1" hangingPunct="1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Strip area ~100m²</a:t>
            </a:r>
            <a:endParaRPr lang="ja-JP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TCAD </a:t>
            </a:r>
            <a:r>
              <a:rPr lang="en-US" dirty="0" smtClean="0"/>
              <a:t>Simulation- a precious help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818" y="1409198"/>
            <a:ext cx="4500594" cy="27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606821" y="18288"/>
            <a:ext cx="2133600" cy="142876"/>
          </a:xfrm>
          <a:prstGeom prst="rect">
            <a:avLst/>
          </a:prstGeom>
        </p:spPr>
        <p:txBody>
          <a:bodyPr/>
          <a:lstStyle/>
          <a:p>
            <a:r>
              <a:rPr lang="fr-FR" altLang="zh-CN" smtClean="0"/>
              <a:t>Jeudi 12 Juin 2014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>
          <a:xfrm>
            <a:off x="5336779" y="18288"/>
            <a:ext cx="2133600" cy="21431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457792"/>
            <a:ext cx="438834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depletion depth is obtained @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Vsub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-30V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384e (MIPs)</a:t>
            </a:r>
          </a:p>
          <a:p>
            <a:pPr marL="0" lvl="2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Psub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ohms.cm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508104" y="1196752"/>
            <a:ext cx="3326996" cy="4214818"/>
            <a:chOff x="5174094" y="642918"/>
            <a:chExt cx="3326996" cy="4214818"/>
          </a:xfrm>
        </p:grpSpPr>
        <p:pic>
          <p:nvPicPr>
            <p:cNvPr id="19" name="图片 18" descr="de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4094" y="642918"/>
              <a:ext cx="3326996" cy="4214818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5857884" y="1500174"/>
              <a:ext cx="571504" cy="7143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715272" y="1500174"/>
              <a:ext cx="571504" cy="7143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箭头连接符 11"/>
            <p:cNvCxnSpPr>
              <a:endCxn id="9" idx="5"/>
            </p:cNvCxnSpPr>
            <p:nvPr/>
          </p:nvCxnSpPr>
          <p:spPr>
            <a:xfrm rot="16200000" flipV="1">
              <a:off x="6118236" y="2337393"/>
              <a:ext cx="1753056" cy="12981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endCxn id="10" idx="3"/>
            </p:cNvCxnSpPr>
            <p:nvPr/>
          </p:nvCxnSpPr>
          <p:spPr>
            <a:xfrm rot="5400000" flipH="1" flipV="1">
              <a:off x="6844872" y="2908898"/>
              <a:ext cx="1753056" cy="155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995936" y="5457998"/>
            <a:ext cx="50052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Depletion width is ~1.5um @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Vsub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-30V. </a:t>
            </a: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to the relative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doping in the p-region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dead region exits between pixels. 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</p:spPr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7" name="TextBox 13"/>
          <p:cNvSpPr txBox="1"/>
          <p:nvPr/>
        </p:nvSpPr>
        <p:spPr>
          <a:xfrm>
            <a:off x="2339752" y="6527082"/>
            <a:ext cx="4525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More detail of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TCAD Simulation please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see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Jian Liu’s talk 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0549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/>
              <a:t>HV2FEI4_</a:t>
            </a:r>
            <a:r>
              <a:rPr lang="en-US" altLang="zh-CN" sz="2800" dirty="0"/>
              <a:t>GF </a:t>
            </a:r>
            <a:r>
              <a:rPr lang="en-US" altLang="zh-CN" sz="2800" dirty="0" smtClean="0"/>
              <a:t>Chip: </a:t>
            </a:r>
            <a:r>
              <a:rPr lang="en-US" sz="2800" dirty="0" smtClean="0"/>
              <a:t>Test results and General Functioning</a:t>
            </a:r>
            <a:endParaRPr lang="en-US" sz="2800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4294967295"/>
          </p:nvPr>
        </p:nvSpPr>
        <p:spPr>
          <a:xfrm>
            <a:off x="601688" y="18288"/>
            <a:ext cx="2133600" cy="142876"/>
          </a:xfrm>
          <a:prstGeom prst="rect">
            <a:avLst/>
          </a:prstGeom>
        </p:spPr>
        <p:txBody>
          <a:bodyPr/>
          <a:lstStyle/>
          <a:p>
            <a:r>
              <a:rPr lang="fr-FR" altLang="zh-CN" smtClean="0"/>
              <a:t>Jeudi 12 Juin 2014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294967295"/>
          </p:nvPr>
        </p:nvSpPr>
        <p:spPr>
          <a:xfrm>
            <a:off x="5292034" y="18288"/>
            <a:ext cx="2133600" cy="21431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20" y="1381305"/>
            <a:ext cx="4572032" cy="892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chip works well with a HV of -30V.</a:t>
            </a:r>
          </a:p>
          <a:p>
            <a:pPr marL="0" indent="0">
              <a:buNone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has minor defective functions: </a:t>
            </a:r>
            <a:endParaRPr lang="en-US" sz="20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e 7"/>
          <p:cNvGrpSpPr/>
          <p:nvPr/>
        </p:nvGrpSpPr>
        <p:grpSpPr>
          <a:xfrm>
            <a:off x="5292034" y="1187799"/>
            <a:ext cx="3463224" cy="2250321"/>
            <a:chOff x="584556" y="2515214"/>
            <a:chExt cx="2400000" cy="18000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56" y="2515214"/>
              <a:ext cx="240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 flipH="1">
              <a:off x="1007604" y="2816932"/>
              <a:ext cx="875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Sr90</a:t>
              </a:r>
              <a:endParaRPr lang="en-US" dirty="0"/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85720" y="3438120"/>
            <a:ext cx="4572032" cy="31592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analog buffer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not been optimized : The observed analog output via this buffer is ten times smaller than expected. 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 is identified: need to optimize the size of 1 transistor.</a:t>
            </a:r>
          </a:p>
          <a:p>
            <a:pPr>
              <a:buNone/>
            </a:pPr>
            <a:endParaRPr lang="en-US" sz="1600" b="1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loading of data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only if the power values are changed.</a:t>
            </a:r>
          </a:p>
          <a:p>
            <a:pPr>
              <a:buFont typeface="Calibri" panose="020F0502020204030204" pitchFamily="34" charset="0"/>
              <a:buChar char="→"/>
            </a:pPr>
            <a:r>
              <a:rPr lang="en-US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 is identified : need to add a digital input buffer.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3024336" cy="329184"/>
          </a:xfrm>
        </p:spPr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graphicFrame>
        <p:nvGraphicFramePr>
          <p:cNvPr id="17" name="Graphique 16"/>
          <p:cNvGraphicFramePr>
            <a:graphicFrameLocks noGrp="1"/>
          </p:cNvGraphicFramePr>
          <p:nvPr>
            <p:extLst/>
          </p:nvPr>
        </p:nvGraphicFramePr>
        <p:xfrm>
          <a:off x="5224466" y="4010028"/>
          <a:ext cx="3850772" cy="248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59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GF : High voltage Power consomptions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6036051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Annealing period helped to recover few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µ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leakage current up to 600MRads.</a:t>
            </a: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600MRads, annealing period at 70°C is a mandatory, to recover few µA leakage current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592796"/>
            <a:ext cx="61880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579296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GF : Pixels </a:t>
            </a:r>
            <a:r>
              <a:rPr lang="en-US" sz="3200" dirty="0"/>
              <a:t>behavior at </a:t>
            </a:r>
            <a:r>
              <a:rPr lang="en-US" sz="3200" dirty="0" smtClean="0"/>
              <a:t>1GRads </a:t>
            </a:r>
            <a:r>
              <a:rPr lang="en-US" sz="3200" dirty="0"/>
              <a:t>(outside of matrix)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375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275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228528" y="4279879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SR90</a:t>
            </a:r>
          </a:p>
          <a:p>
            <a:r>
              <a:rPr lang="fr-FR" dirty="0" smtClean="0"/>
              <a:t>Pixel DNW</a:t>
            </a:r>
          </a:p>
          <a:p>
            <a:r>
              <a:rPr lang="fr-FR" dirty="0" err="1"/>
              <a:t>After</a:t>
            </a:r>
            <a:r>
              <a:rPr lang="fr-FR" dirty="0"/>
              <a:t> 2hrs at </a:t>
            </a:r>
            <a:r>
              <a:rPr lang="fr-FR" dirty="0" smtClean="0"/>
              <a:t>70°C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267744" y="1462434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SR90</a:t>
            </a:r>
          </a:p>
          <a:p>
            <a:r>
              <a:rPr lang="fr-FR" dirty="0" smtClean="0"/>
              <a:t>Pixel </a:t>
            </a:r>
            <a:r>
              <a:rPr lang="fr-FR" dirty="0" err="1" smtClean="0"/>
              <a:t>Alone</a:t>
            </a:r>
            <a:endParaRPr lang="fr-FR" dirty="0" smtClean="0"/>
          </a:p>
          <a:p>
            <a:r>
              <a:rPr lang="fr-FR" dirty="0" err="1" smtClean="0"/>
              <a:t>After</a:t>
            </a:r>
            <a:r>
              <a:rPr lang="fr-FR" dirty="0" smtClean="0"/>
              <a:t> 2hrs at 70°C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579403" y="1480138"/>
            <a:ext cx="45356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200MRads, the both signals were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weak to be check by spectrum analysis.</a:t>
            </a:r>
          </a:p>
          <a:p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preamplifier has a defect </a:t>
            </a:r>
            <a:r>
              <a:rPr lang="en-US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cascode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transistor ( </a:t>
            </a:r>
            <a:r>
              <a:rPr lang="en-US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size) from the design. This </a:t>
            </a:r>
            <a:r>
              <a:rPr lang="en-US" sz="1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cascode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transistor, is not enough hardness for this High Level dose.  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1GRads, the chip is still alive.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9451" y="3789040"/>
            <a:ext cx="47863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圆角矩形 14"/>
          <p:cNvSpPr/>
          <p:nvPr/>
        </p:nvSpPr>
        <p:spPr>
          <a:xfrm>
            <a:off x="5182426" y="6242858"/>
            <a:ext cx="3000396" cy="223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Amplifier output vs. Dose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9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re 136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new 3D </a:t>
            </a:r>
            <a:r>
              <a:rPr lang="en-US" dirty="0"/>
              <a:t>approach for HEP community</a:t>
            </a:r>
          </a:p>
        </p:txBody>
      </p:sp>
      <p:grpSp>
        <p:nvGrpSpPr>
          <p:cNvPr id="160" name="Groupe 159"/>
          <p:cNvGrpSpPr/>
          <p:nvPr/>
        </p:nvGrpSpPr>
        <p:grpSpPr>
          <a:xfrm>
            <a:off x="3491880" y="2564904"/>
            <a:ext cx="5459649" cy="3491377"/>
            <a:chOff x="3684352" y="2213379"/>
            <a:chExt cx="5459649" cy="3491377"/>
          </a:xfrm>
        </p:grpSpPr>
        <p:sp>
          <p:nvSpPr>
            <p:cNvPr id="6" name="Rectangle 6" descr="5 %"/>
            <p:cNvSpPr>
              <a:spLocks noChangeArrowheads="1"/>
            </p:cNvSpPr>
            <p:nvPr/>
          </p:nvSpPr>
          <p:spPr bwMode="auto">
            <a:xfrm>
              <a:off x="5568808" y="4124072"/>
              <a:ext cx="2413648" cy="631736"/>
            </a:xfrm>
            <a:prstGeom prst="rect">
              <a:avLst/>
            </a:prstGeom>
            <a:pattFill prst="pct5">
              <a:fgClr>
                <a:srgbClr val="DDE9EC"/>
              </a:fgClr>
              <a:bgClr>
                <a:sysClr val="window" lastClr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7" descr="20 %"/>
            <p:cNvSpPr>
              <a:spLocks noChangeArrowheads="1"/>
            </p:cNvSpPr>
            <p:nvPr/>
          </p:nvSpPr>
          <p:spPr bwMode="auto">
            <a:xfrm>
              <a:off x="3819997" y="4755808"/>
              <a:ext cx="4158229" cy="947604"/>
            </a:xfrm>
            <a:prstGeom prst="rect">
              <a:avLst/>
            </a:prstGeom>
            <a:pattFill prst="pct20">
              <a:fgClr>
                <a:srgbClr val="FF9900"/>
              </a:fgClr>
              <a:bgClr>
                <a:sysClr val="window" lastClr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851920" y="4755808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851920" y="4124072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3851920" y="5703412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Rectangle 34" descr="5 %"/>
            <p:cNvSpPr>
              <a:spLocks noChangeArrowheads="1"/>
            </p:cNvSpPr>
            <p:nvPr/>
          </p:nvSpPr>
          <p:spPr bwMode="auto">
            <a:xfrm flipV="1">
              <a:off x="5596501" y="3279966"/>
              <a:ext cx="2413648" cy="631736"/>
            </a:xfrm>
            <a:prstGeom prst="rect">
              <a:avLst/>
            </a:prstGeom>
            <a:pattFill prst="pct5">
              <a:fgClr>
                <a:srgbClr val="DDE9EC"/>
              </a:fgClr>
              <a:bgClr>
                <a:sysClr val="window" lastClr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35" descr="20 %"/>
            <p:cNvSpPr>
              <a:spLocks noChangeArrowheads="1"/>
            </p:cNvSpPr>
            <p:nvPr/>
          </p:nvSpPr>
          <p:spPr bwMode="auto">
            <a:xfrm flipV="1">
              <a:off x="3851920" y="2753070"/>
              <a:ext cx="4158229" cy="526895"/>
            </a:xfrm>
            <a:prstGeom prst="rect">
              <a:avLst/>
            </a:prstGeom>
            <a:pattFill prst="pct20">
              <a:fgClr>
                <a:srgbClr val="FF9900"/>
              </a:fgClr>
              <a:bgClr>
                <a:sysClr val="window" lastClr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3851920" y="3279966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3851920" y="3911702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3851920" y="2753071"/>
              <a:ext cx="4158229" cy="134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 rot="10800000" flipV="1">
              <a:off x="6948264" y="2891801"/>
              <a:ext cx="1037752" cy="21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TSV</a:t>
              </a:r>
            </a:p>
          </p:txBody>
        </p:sp>
        <p:sp>
          <p:nvSpPr>
            <p:cNvPr id="68" name="AutoShape 68"/>
            <p:cNvSpPr>
              <a:spLocks/>
            </p:cNvSpPr>
            <p:nvPr/>
          </p:nvSpPr>
          <p:spPr bwMode="auto">
            <a:xfrm>
              <a:off x="8068449" y="2753071"/>
              <a:ext cx="56843" cy="1212395"/>
            </a:xfrm>
            <a:prstGeom prst="rightBracket">
              <a:avLst>
                <a:gd name="adj" fmla="val 72169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" name="AutoShape 69"/>
            <p:cNvSpPr>
              <a:spLocks/>
            </p:cNvSpPr>
            <p:nvPr/>
          </p:nvSpPr>
          <p:spPr bwMode="auto">
            <a:xfrm>
              <a:off x="8068449" y="4070308"/>
              <a:ext cx="56843" cy="1633104"/>
            </a:xfrm>
            <a:prstGeom prst="rightBracket">
              <a:avLst>
                <a:gd name="adj" fmla="val 97212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8297281" y="3890196"/>
              <a:ext cx="846720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5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Bond Interface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H="1">
              <a:off x="7838162" y="4017887"/>
              <a:ext cx="45911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 rot="16200000">
              <a:off x="7987095" y="4606419"/>
              <a:ext cx="55915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Tier 2</a:t>
              </a:r>
            </a:p>
          </p:txBody>
        </p:sp>
        <p:sp>
          <p:nvSpPr>
            <p:cNvPr id="80" name="Text Box 80"/>
            <p:cNvSpPr txBox="1">
              <a:spLocks noChangeArrowheads="1"/>
            </p:cNvSpPr>
            <p:nvPr/>
          </p:nvSpPr>
          <p:spPr bwMode="auto">
            <a:xfrm>
              <a:off x="3934665" y="2852936"/>
              <a:ext cx="1033379" cy="4385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46465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 kern="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Smart Sensor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sz="900" b="1" kern="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 rot="16200000">
              <a:off x="7714402" y="3087906"/>
              <a:ext cx="12123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Tier 1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0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(thinned wafer)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3993556" y="2481495"/>
              <a:ext cx="2820218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200" b="1" kern="0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BackSide</a:t>
              </a:r>
              <a:r>
                <a:rPr lang="en-US" sz="12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Metal </a:t>
              </a:r>
              <a:r>
                <a:rPr lang="en-US" sz="7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(electrical connected)</a:t>
              </a: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7551031" y="2700651"/>
              <a:ext cx="68940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32" name="Groupe 131"/>
            <p:cNvGrpSpPr/>
            <p:nvPr/>
          </p:nvGrpSpPr>
          <p:grpSpPr>
            <a:xfrm>
              <a:off x="3851921" y="2437203"/>
              <a:ext cx="4284475" cy="842763"/>
              <a:chOff x="107505" y="2276854"/>
              <a:chExt cx="4284475" cy="842763"/>
            </a:xfrm>
          </p:grpSpPr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 flipV="1">
                <a:off x="3530588" y="2592722"/>
                <a:ext cx="56843" cy="52689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ectangle 74"/>
              <p:cNvSpPr>
                <a:spLocks noChangeArrowheads="1"/>
              </p:cNvSpPr>
              <p:nvPr/>
            </p:nvSpPr>
            <p:spPr bwMode="auto">
              <a:xfrm flipV="1">
                <a:off x="3413987" y="2540302"/>
                <a:ext cx="690863" cy="52421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3587431" y="2276854"/>
                <a:ext cx="804549" cy="255383"/>
              </a:xfrm>
              <a:custGeom>
                <a:avLst/>
                <a:gdLst>
                  <a:gd name="T0" fmla="*/ 0 w 635"/>
                  <a:gd name="T1" fmla="*/ 375 h 424"/>
                  <a:gd name="T2" fmla="*/ 114 w 635"/>
                  <a:gd name="T3" fmla="*/ 420 h 424"/>
                  <a:gd name="T4" fmla="*/ 250 w 635"/>
                  <a:gd name="T5" fmla="*/ 352 h 424"/>
                  <a:gd name="T6" fmla="*/ 477 w 635"/>
                  <a:gd name="T7" fmla="*/ 57 h 424"/>
                  <a:gd name="T8" fmla="*/ 635 w 635"/>
                  <a:gd name="T9" fmla="*/ 12 h 4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24"/>
                  <a:gd name="T17" fmla="*/ 635 w 635"/>
                  <a:gd name="T18" fmla="*/ 424 h 4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24">
                    <a:moveTo>
                      <a:pt x="0" y="375"/>
                    </a:moveTo>
                    <a:cubicBezTo>
                      <a:pt x="36" y="399"/>
                      <a:pt x="72" y="424"/>
                      <a:pt x="114" y="420"/>
                    </a:cubicBezTo>
                    <a:cubicBezTo>
                      <a:pt x="156" y="416"/>
                      <a:pt x="190" y="412"/>
                      <a:pt x="250" y="352"/>
                    </a:cubicBezTo>
                    <a:cubicBezTo>
                      <a:pt x="310" y="292"/>
                      <a:pt x="413" y="114"/>
                      <a:pt x="477" y="57"/>
                    </a:cubicBezTo>
                    <a:cubicBezTo>
                      <a:pt x="541" y="0"/>
                      <a:pt x="588" y="6"/>
                      <a:pt x="635" y="12"/>
                    </a:cubicBezTo>
                  </a:path>
                </a:pathLst>
              </a:custGeom>
              <a:noFill/>
              <a:ln w="57150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7" name="Rectangle 74"/>
              <p:cNvSpPr>
                <a:spLocks noChangeArrowheads="1"/>
              </p:cNvSpPr>
              <p:nvPr/>
            </p:nvSpPr>
            <p:spPr bwMode="auto">
              <a:xfrm flipV="1">
                <a:off x="107505" y="2534149"/>
                <a:ext cx="2963588" cy="54539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6813774" y="3278800"/>
              <a:ext cx="919693" cy="1475842"/>
              <a:chOff x="3069358" y="3118451"/>
              <a:chExt cx="919693" cy="1475842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3069358" y="4435687"/>
                <a:ext cx="690863" cy="5242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069358" y="4330846"/>
                <a:ext cx="690863" cy="5242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069358" y="4224661"/>
                <a:ext cx="690863" cy="52421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069358" y="4118475"/>
                <a:ext cx="690863" cy="5242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3126201" y="4488108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3126201" y="438326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3126201" y="4279769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3126201" y="4174928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3126201" y="407008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3529933" y="4488108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flipV="1">
                <a:off x="3069358" y="3224636"/>
                <a:ext cx="690863" cy="5242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ectangle 44"/>
              <p:cNvSpPr>
                <a:spLocks noChangeArrowheads="1"/>
              </p:cNvSpPr>
              <p:nvPr/>
            </p:nvSpPr>
            <p:spPr bwMode="auto">
              <a:xfrm flipV="1">
                <a:off x="3069358" y="3329477"/>
                <a:ext cx="690863" cy="5242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ectangle 45"/>
              <p:cNvSpPr>
                <a:spLocks noChangeArrowheads="1"/>
              </p:cNvSpPr>
              <p:nvPr/>
            </p:nvSpPr>
            <p:spPr bwMode="auto">
              <a:xfrm flipV="1">
                <a:off x="3069358" y="3435663"/>
                <a:ext cx="690863" cy="52421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ectangle 46"/>
              <p:cNvSpPr>
                <a:spLocks noChangeArrowheads="1"/>
              </p:cNvSpPr>
              <p:nvPr/>
            </p:nvSpPr>
            <p:spPr bwMode="auto">
              <a:xfrm flipV="1">
                <a:off x="3069358" y="3541848"/>
                <a:ext cx="690863" cy="5242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ectangle 52"/>
              <p:cNvSpPr>
                <a:spLocks noChangeArrowheads="1"/>
              </p:cNvSpPr>
              <p:nvPr/>
            </p:nvSpPr>
            <p:spPr bwMode="auto">
              <a:xfrm flipV="1">
                <a:off x="3126201" y="3118451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 flipV="1">
                <a:off x="3126201" y="327705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 flipV="1">
                <a:off x="3126201" y="3381898"/>
                <a:ext cx="58301" cy="51077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ectangle 55"/>
              <p:cNvSpPr>
                <a:spLocks noChangeArrowheads="1"/>
              </p:cNvSpPr>
              <p:nvPr/>
            </p:nvSpPr>
            <p:spPr bwMode="auto">
              <a:xfrm flipV="1">
                <a:off x="3126201" y="3485395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ectangle 56"/>
              <p:cNvSpPr>
                <a:spLocks noChangeArrowheads="1"/>
              </p:cNvSpPr>
              <p:nvPr/>
            </p:nvSpPr>
            <p:spPr bwMode="auto">
              <a:xfrm flipV="1">
                <a:off x="3126201" y="359023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ectangle 60"/>
              <p:cNvSpPr>
                <a:spLocks noChangeArrowheads="1"/>
              </p:cNvSpPr>
              <p:nvPr/>
            </p:nvSpPr>
            <p:spPr bwMode="auto">
              <a:xfrm flipV="1">
                <a:off x="3529933" y="3118451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 Box 62"/>
              <p:cNvSpPr txBox="1">
                <a:spLocks noChangeArrowheads="1"/>
              </p:cNvSpPr>
              <p:nvPr/>
            </p:nvSpPr>
            <p:spPr bwMode="auto">
              <a:xfrm>
                <a:off x="3700463" y="4002881"/>
                <a:ext cx="28713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M6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M5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M4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M3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M2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M1</a:t>
                </a:r>
              </a:p>
            </p:txBody>
          </p:sp>
          <p:sp>
            <p:nvSpPr>
              <p:cNvPr id="65" name="Text Box 65"/>
              <p:cNvSpPr txBox="1">
                <a:spLocks noChangeArrowheads="1"/>
              </p:cNvSpPr>
              <p:nvPr/>
            </p:nvSpPr>
            <p:spPr bwMode="auto">
              <a:xfrm rot="10800000" flipV="1">
                <a:off x="3701920" y="3202406"/>
                <a:ext cx="28713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M1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M2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M3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M4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M5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M6</a:t>
                </a: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3069358" y="4013634"/>
                <a:ext cx="690863" cy="524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3471633" y="3965246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 flipV="1">
                <a:off x="3069358" y="3646689"/>
                <a:ext cx="690863" cy="524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ectangle 57"/>
              <p:cNvSpPr>
                <a:spLocks noChangeArrowheads="1"/>
              </p:cNvSpPr>
              <p:nvPr/>
            </p:nvSpPr>
            <p:spPr bwMode="auto">
              <a:xfrm flipV="1">
                <a:off x="3471633" y="3695078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3993555" y="3909014"/>
              <a:ext cx="3393098" cy="212370"/>
              <a:chOff x="249139" y="3748665"/>
              <a:chExt cx="3393098" cy="212370"/>
            </a:xfrm>
          </p:grpSpPr>
          <p:grpSp>
            <p:nvGrpSpPr>
              <p:cNvPr id="81" name="Groupe 80"/>
              <p:cNvGrpSpPr/>
              <p:nvPr/>
            </p:nvGrpSpPr>
            <p:grpSpPr>
              <a:xfrm>
                <a:off x="249139" y="3754041"/>
                <a:ext cx="288588" cy="206994"/>
                <a:chOff x="249139" y="3754041"/>
                <a:chExt cx="288588" cy="206994"/>
              </a:xfrm>
            </p:grpSpPr>
            <p:sp>
              <p:nvSpPr>
                <p:cNvPr id="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139" y="3857538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249139" y="3754041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2" name="Groupe 81"/>
              <p:cNvGrpSpPr/>
              <p:nvPr/>
            </p:nvGrpSpPr>
            <p:grpSpPr>
              <a:xfrm>
                <a:off x="768015" y="3754041"/>
                <a:ext cx="287131" cy="206994"/>
                <a:chOff x="768015" y="3754041"/>
                <a:chExt cx="287131" cy="206994"/>
              </a:xfrm>
            </p:grpSpPr>
            <p:sp>
              <p:nvSpPr>
                <p:cNvPr id="21" name="Rectangle 21"/>
                <p:cNvSpPr>
                  <a:spLocks noChangeArrowheads="1"/>
                </p:cNvSpPr>
                <p:nvPr/>
              </p:nvSpPr>
              <p:spPr bwMode="auto">
                <a:xfrm>
                  <a:off x="768015" y="3857538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Rectangle 49"/>
                <p:cNvSpPr>
                  <a:spLocks noChangeArrowheads="1"/>
                </p:cNvSpPr>
                <p:nvPr/>
              </p:nvSpPr>
              <p:spPr bwMode="auto">
                <a:xfrm flipV="1">
                  <a:off x="768015" y="3754041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3" name="Groupe 82"/>
              <p:cNvGrpSpPr/>
              <p:nvPr/>
            </p:nvGrpSpPr>
            <p:grpSpPr>
              <a:xfrm>
                <a:off x="1285433" y="3754041"/>
                <a:ext cx="287131" cy="206994"/>
                <a:chOff x="1285433" y="3754041"/>
                <a:chExt cx="287131" cy="206994"/>
              </a:xfrm>
            </p:grpSpPr>
            <p:sp>
              <p:nvSpPr>
                <p:cNvPr id="2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85433" y="3857538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Rectangle 50"/>
                <p:cNvSpPr>
                  <a:spLocks noChangeArrowheads="1"/>
                </p:cNvSpPr>
                <p:nvPr/>
              </p:nvSpPr>
              <p:spPr bwMode="auto">
                <a:xfrm flipV="1">
                  <a:off x="1285433" y="3754041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4" name="Groupe 83"/>
              <p:cNvGrpSpPr/>
              <p:nvPr/>
            </p:nvGrpSpPr>
            <p:grpSpPr>
              <a:xfrm>
                <a:off x="1801394" y="3754041"/>
                <a:ext cx="288588" cy="206994"/>
                <a:chOff x="1801394" y="3754041"/>
                <a:chExt cx="288588" cy="206994"/>
              </a:xfrm>
            </p:grpSpPr>
            <p:sp>
              <p:nvSpPr>
                <p:cNvPr id="23" name="Rectangle 23"/>
                <p:cNvSpPr>
                  <a:spLocks noChangeArrowheads="1"/>
                </p:cNvSpPr>
                <p:nvPr/>
              </p:nvSpPr>
              <p:spPr bwMode="auto">
                <a:xfrm>
                  <a:off x="1801394" y="3857538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Rectangle 51"/>
                <p:cNvSpPr>
                  <a:spLocks noChangeArrowheads="1"/>
                </p:cNvSpPr>
                <p:nvPr/>
              </p:nvSpPr>
              <p:spPr bwMode="auto">
                <a:xfrm flipV="1">
                  <a:off x="1801394" y="3754041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5" name="Groupe 84"/>
              <p:cNvGrpSpPr/>
              <p:nvPr/>
            </p:nvGrpSpPr>
            <p:grpSpPr>
              <a:xfrm>
                <a:off x="1801394" y="3748665"/>
                <a:ext cx="288588" cy="206994"/>
                <a:chOff x="249139" y="3754041"/>
                <a:chExt cx="288588" cy="206994"/>
              </a:xfrm>
            </p:grpSpPr>
            <p:sp>
              <p:nvSpPr>
                <p:cNvPr id="86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139" y="3857538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Rectangle 48"/>
                <p:cNvSpPr>
                  <a:spLocks noChangeArrowheads="1"/>
                </p:cNvSpPr>
                <p:nvPr/>
              </p:nvSpPr>
              <p:spPr bwMode="auto">
                <a:xfrm flipV="1">
                  <a:off x="249139" y="3754041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88" name="Groupe 87"/>
              <p:cNvGrpSpPr/>
              <p:nvPr/>
            </p:nvGrpSpPr>
            <p:grpSpPr>
              <a:xfrm>
                <a:off x="2320270" y="3748665"/>
                <a:ext cx="287131" cy="206994"/>
                <a:chOff x="768015" y="3754041"/>
                <a:chExt cx="287131" cy="206994"/>
              </a:xfrm>
            </p:grpSpPr>
            <p:sp>
              <p:nvSpPr>
                <p:cNvPr id="89" name="Rectangle 21"/>
                <p:cNvSpPr>
                  <a:spLocks noChangeArrowheads="1"/>
                </p:cNvSpPr>
                <p:nvPr/>
              </p:nvSpPr>
              <p:spPr bwMode="auto">
                <a:xfrm>
                  <a:off x="768015" y="3857538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Rectangle 49"/>
                <p:cNvSpPr>
                  <a:spLocks noChangeArrowheads="1"/>
                </p:cNvSpPr>
                <p:nvPr/>
              </p:nvSpPr>
              <p:spPr bwMode="auto">
                <a:xfrm flipV="1">
                  <a:off x="768015" y="3754041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91" name="Groupe 90"/>
              <p:cNvGrpSpPr/>
              <p:nvPr/>
            </p:nvGrpSpPr>
            <p:grpSpPr>
              <a:xfrm>
                <a:off x="2837688" y="3748665"/>
                <a:ext cx="287131" cy="206994"/>
                <a:chOff x="1285433" y="3754041"/>
                <a:chExt cx="287131" cy="206994"/>
              </a:xfrm>
            </p:grpSpPr>
            <p:sp>
              <p:nvSpPr>
                <p:cNvPr id="92" name="Rectangle 22"/>
                <p:cNvSpPr>
                  <a:spLocks noChangeArrowheads="1"/>
                </p:cNvSpPr>
                <p:nvPr/>
              </p:nvSpPr>
              <p:spPr bwMode="auto">
                <a:xfrm>
                  <a:off x="1285433" y="3857538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Rectangle 50"/>
                <p:cNvSpPr>
                  <a:spLocks noChangeArrowheads="1"/>
                </p:cNvSpPr>
                <p:nvPr/>
              </p:nvSpPr>
              <p:spPr bwMode="auto">
                <a:xfrm flipV="1">
                  <a:off x="1285433" y="3754041"/>
                  <a:ext cx="287131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94" name="Groupe 93"/>
              <p:cNvGrpSpPr/>
              <p:nvPr/>
            </p:nvGrpSpPr>
            <p:grpSpPr>
              <a:xfrm>
                <a:off x="3353649" y="3748665"/>
                <a:ext cx="288588" cy="206994"/>
                <a:chOff x="1801394" y="3754041"/>
                <a:chExt cx="288588" cy="206994"/>
              </a:xfrm>
            </p:grpSpPr>
            <p:sp>
              <p:nvSpPr>
                <p:cNvPr id="95" name="Rectangle 23"/>
                <p:cNvSpPr>
                  <a:spLocks noChangeArrowheads="1"/>
                </p:cNvSpPr>
                <p:nvPr/>
              </p:nvSpPr>
              <p:spPr bwMode="auto">
                <a:xfrm>
                  <a:off x="1801394" y="3857538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Rectangle 51"/>
                <p:cNvSpPr>
                  <a:spLocks noChangeArrowheads="1"/>
                </p:cNvSpPr>
                <p:nvPr/>
              </p:nvSpPr>
              <p:spPr bwMode="auto">
                <a:xfrm flipV="1">
                  <a:off x="1801394" y="3754041"/>
                  <a:ext cx="288588" cy="103497"/>
                </a:xfrm>
                <a:prstGeom prst="rect">
                  <a:avLst/>
                </a:prstGeom>
                <a:solidFill>
                  <a:srgbClr val="DDE9EC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77" name="Rectangle à coins arrondis 76"/>
            <p:cNvSpPr/>
            <p:nvPr/>
          </p:nvSpPr>
          <p:spPr>
            <a:xfrm>
              <a:off x="3923928" y="4754642"/>
              <a:ext cx="504056" cy="16685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4740535" y="3278800"/>
              <a:ext cx="919693" cy="1475842"/>
              <a:chOff x="996119" y="3118451"/>
              <a:chExt cx="919693" cy="1475842"/>
            </a:xfrm>
          </p:grpSpPr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996119" y="4435687"/>
                <a:ext cx="690863" cy="5242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96119" y="4330846"/>
                <a:ext cx="690863" cy="5242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996119" y="4224661"/>
                <a:ext cx="690863" cy="52421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996119" y="4118475"/>
                <a:ext cx="690863" cy="5242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1052962" y="4488108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ectangle 25"/>
              <p:cNvSpPr>
                <a:spLocks noChangeArrowheads="1"/>
              </p:cNvSpPr>
              <p:nvPr/>
            </p:nvSpPr>
            <p:spPr bwMode="auto">
              <a:xfrm>
                <a:off x="1052962" y="438326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ectangle 26"/>
              <p:cNvSpPr>
                <a:spLocks noChangeArrowheads="1"/>
              </p:cNvSpPr>
              <p:nvPr/>
            </p:nvSpPr>
            <p:spPr bwMode="auto">
              <a:xfrm>
                <a:off x="1052962" y="4279769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Rectangle 27"/>
              <p:cNvSpPr>
                <a:spLocks noChangeArrowheads="1"/>
              </p:cNvSpPr>
              <p:nvPr/>
            </p:nvSpPr>
            <p:spPr bwMode="auto">
              <a:xfrm>
                <a:off x="1052962" y="4174928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Rectangle 28"/>
              <p:cNvSpPr>
                <a:spLocks noChangeArrowheads="1"/>
              </p:cNvSpPr>
              <p:nvPr/>
            </p:nvSpPr>
            <p:spPr bwMode="auto">
              <a:xfrm>
                <a:off x="1052962" y="407008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ectangle 32"/>
              <p:cNvSpPr>
                <a:spLocks noChangeArrowheads="1"/>
              </p:cNvSpPr>
              <p:nvPr/>
            </p:nvSpPr>
            <p:spPr bwMode="auto">
              <a:xfrm>
                <a:off x="1456694" y="4488108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Rectangle 43"/>
              <p:cNvSpPr>
                <a:spLocks noChangeArrowheads="1"/>
              </p:cNvSpPr>
              <p:nvPr/>
            </p:nvSpPr>
            <p:spPr bwMode="auto">
              <a:xfrm flipV="1">
                <a:off x="996119" y="3224636"/>
                <a:ext cx="690863" cy="5242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 flipV="1">
                <a:off x="996119" y="3329477"/>
                <a:ext cx="690863" cy="5242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ectangle 45"/>
              <p:cNvSpPr>
                <a:spLocks noChangeArrowheads="1"/>
              </p:cNvSpPr>
              <p:nvPr/>
            </p:nvSpPr>
            <p:spPr bwMode="auto">
              <a:xfrm flipV="1">
                <a:off x="996119" y="3435663"/>
                <a:ext cx="690863" cy="52421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ectangle 46"/>
              <p:cNvSpPr>
                <a:spLocks noChangeArrowheads="1"/>
              </p:cNvSpPr>
              <p:nvPr/>
            </p:nvSpPr>
            <p:spPr bwMode="auto">
              <a:xfrm flipV="1">
                <a:off x="996119" y="3541848"/>
                <a:ext cx="690863" cy="52421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ectangle 52"/>
              <p:cNvSpPr>
                <a:spLocks noChangeArrowheads="1"/>
              </p:cNvSpPr>
              <p:nvPr/>
            </p:nvSpPr>
            <p:spPr bwMode="auto">
              <a:xfrm flipV="1">
                <a:off x="1052962" y="3118451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ectangle 53"/>
              <p:cNvSpPr>
                <a:spLocks noChangeArrowheads="1"/>
              </p:cNvSpPr>
              <p:nvPr/>
            </p:nvSpPr>
            <p:spPr bwMode="auto">
              <a:xfrm flipV="1">
                <a:off x="1052962" y="327705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ectangle 54"/>
              <p:cNvSpPr>
                <a:spLocks noChangeArrowheads="1"/>
              </p:cNvSpPr>
              <p:nvPr/>
            </p:nvSpPr>
            <p:spPr bwMode="auto">
              <a:xfrm flipV="1">
                <a:off x="1052962" y="3381898"/>
                <a:ext cx="58301" cy="51077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1" name="Rectangle 55"/>
              <p:cNvSpPr>
                <a:spLocks noChangeArrowheads="1"/>
              </p:cNvSpPr>
              <p:nvPr/>
            </p:nvSpPr>
            <p:spPr bwMode="auto">
              <a:xfrm flipV="1">
                <a:off x="1052962" y="3485395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2" name="Rectangle 56"/>
              <p:cNvSpPr>
                <a:spLocks noChangeArrowheads="1"/>
              </p:cNvSpPr>
              <p:nvPr/>
            </p:nvSpPr>
            <p:spPr bwMode="auto">
              <a:xfrm flipV="1">
                <a:off x="1052962" y="3590237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3" name="Rectangle 60"/>
              <p:cNvSpPr>
                <a:spLocks noChangeArrowheads="1"/>
              </p:cNvSpPr>
              <p:nvPr/>
            </p:nvSpPr>
            <p:spPr bwMode="auto">
              <a:xfrm flipV="1">
                <a:off x="1456694" y="3118451"/>
                <a:ext cx="58301" cy="106185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4" name="Text Box 62"/>
              <p:cNvSpPr txBox="1">
                <a:spLocks noChangeArrowheads="1"/>
              </p:cNvSpPr>
              <p:nvPr/>
            </p:nvSpPr>
            <p:spPr bwMode="auto">
              <a:xfrm>
                <a:off x="1627224" y="3994494"/>
                <a:ext cx="28713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M6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M5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M4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M3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M2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M1</a:t>
                </a:r>
              </a:p>
            </p:txBody>
          </p:sp>
          <p:sp>
            <p:nvSpPr>
              <p:cNvPr id="125" name="Text Box 65"/>
              <p:cNvSpPr txBox="1">
                <a:spLocks noChangeArrowheads="1"/>
              </p:cNvSpPr>
              <p:nvPr/>
            </p:nvSpPr>
            <p:spPr bwMode="auto">
              <a:xfrm rot="10800000" flipV="1">
                <a:off x="1628681" y="3202405"/>
                <a:ext cx="287131" cy="538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M1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M2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M3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M4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M5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n-US" sz="500" b="1" kern="0" dirty="0" smtClean="0">
                    <a:solidFill>
                      <a:prstClr val="black"/>
                    </a:solidFill>
                    <a:latin typeface="Tahoma" pitchFamily="34" charset="0"/>
                    <a:cs typeface="Tahoma" pitchFamily="34" charset="0"/>
                  </a:rPr>
                  <a:t>M6</a:t>
                </a:r>
              </a:p>
            </p:txBody>
          </p:sp>
          <p:sp>
            <p:nvSpPr>
              <p:cNvPr id="126" name="Rectangle 19"/>
              <p:cNvSpPr>
                <a:spLocks noChangeArrowheads="1"/>
              </p:cNvSpPr>
              <p:nvPr/>
            </p:nvSpPr>
            <p:spPr bwMode="auto">
              <a:xfrm>
                <a:off x="996119" y="4013634"/>
                <a:ext cx="690863" cy="524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1398394" y="3965246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Rectangle 47"/>
              <p:cNvSpPr>
                <a:spLocks noChangeArrowheads="1"/>
              </p:cNvSpPr>
              <p:nvPr/>
            </p:nvSpPr>
            <p:spPr bwMode="auto">
              <a:xfrm flipV="1">
                <a:off x="996119" y="3646689"/>
                <a:ext cx="690863" cy="5242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ectangle 57"/>
              <p:cNvSpPr>
                <a:spLocks noChangeArrowheads="1"/>
              </p:cNvSpPr>
              <p:nvPr/>
            </p:nvSpPr>
            <p:spPr bwMode="auto">
              <a:xfrm flipV="1">
                <a:off x="1398394" y="3695078"/>
                <a:ext cx="58301" cy="52421"/>
              </a:xfrm>
              <a:prstGeom prst="rect">
                <a:avLst/>
              </a:prstGeom>
              <a:solidFill>
                <a:srgbClr val="DDE9EC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3993555" y="4703388"/>
              <a:ext cx="866477" cy="104841"/>
              <a:chOff x="249139" y="4543039"/>
              <a:chExt cx="866477" cy="104841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249139" y="4595459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79427" y="4595459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766557" y="4595459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881701" y="4543039"/>
                <a:ext cx="115144" cy="5242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64283" y="4543039"/>
                <a:ext cx="115144" cy="5242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000472" y="4595459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0" name="Rectangle à coins arrondis 129"/>
            <p:cNvSpPr/>
            <p:nvPr/>
          </p:nvSpPr>
          <p:spPr>
            <a:xfrm>
              <a:off x="3931357" y="3109128"/>
              <a:ext cx="504056" cy="16685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993555" y="3227545"/>
              <a:ext cx="866477" cy="104842"/>
              <a:chOff x="249139" y="3067196"/>
              <a:chExt cx="866477" cy="104842"/>
            </a:xfrm>
          </p:grpSpPr>
          <p:sp>
            <p:nvSpPr>
              <p:cNvPr id="37" name="Rectangle 37"/>
              <p:cNvSpPr>
                <a:spLocks noChangeArrowheads="1"/>
              </p:cNvSpPr>
              <p:nvPr/>
            </p:nvSpPr>
            <p:spPr bwMode="auto">
              <a:xfrm flipV="1">
                <a:off x="249139" y="3067196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ectangle 38"/>
              <p:cNvSpPr>
                <a:spLocks noChangeArrowheads="1"/>
              </p:cNvSpPr>
              <p:nvPr/>
            </p:nvSpPr>
            <p:spPr bwMode="auto">
              <a:xfrm flipV="1">
                <a:off x="479427" y="3067196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 flipV="1">
                <a:off x="766557" y="3067196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 flipV="1">
                <a:off x="881701" y="3119617"/>
                <a:ext cx="115144" cy="5242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 flipV="1">
                <a:off x="364283" y="3119617"/>
                <a:ext cx="115144" cy="5242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ectangle 40"/>
              <p:cNvSpPr>
                <a:spLocks noChangeArrowheads="1"/>
              </p:cNvSpPr>
              <p:nvPr/>
            </p:nvSpPr>
            <p:spPr bwMode="auto">
              <a:xfrm flipV="1">
                <a:off x="1000472" y="3067196"/>
                <a:ext cx="115144" cy="52421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0" name="Connecteur en arc 99"/>
            <p:cNvCxnSpPr/>
            <p:nvPr/>
          </p:nvCxnSpPr>
          <p:spPr>
            <a:xfrm>
              <a:off x="3753845" y="2476990"/>
              <a:ext cx="429541" cy="356276"/>
            </a:xfrm>
            <a:prstGeom prst="curvedConnector3">
              <a:avLst/>
            </a:prstGeom>
            <a:ln>
              <a:prstDash val="sys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Rectangle 59"/>
            <p:cNvSpPr>
              <a:spLocks noChangeArrowheads="1"/>
            </p:cNvSpPr>
            <p:nvPr/>
          </p:nvSpPr>
          <p:spPr bwMode="auto">
            <a:xfrm rot="5400000" flipV="1">
              <a:off x="6041463" y="2499296"/>
              <a:ext cx="45719" cy="1609824"/>
            </a:xfrm>
            <a:prstGeom prst="rect">
              <a:avLst/>
            </a:prstGeom>
            <a:solidFill>
              <a:srgbClr val="DDE9E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Rectangle 59"/>
            <p:cNvSpPr>
              <a:spLocks noChangeArrowheads="1"/>
            </p:cNvSpPr>
            <p:nvPr/>
          </p:nvSpPr>
          <p:spPr bwMode="auto">
            <a:xfrm rot="5400000" flipV="1">
              <a:off x="6041463" y="3929023"/>
              <a:ext cx="45719" cy="1609824"/>
            </a:xfrm>
            <a:prstGeom prst="rect">
              <a:avLst/>
            </a:prstGeom>
            <a:solidFill>
              <a:srgbClr val="DDE9EC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Text Box 70"/>
            <p:cNvSpPr txBox="1">
              <a:spLocks noChangeArrowheads="1"/>
            </p:cNvSpPr>
            <p:nvPr/>
          </p:nvSpPr>
          <p:spPr bwMode="auto">
            <a:xfrm>
              <a:off x="3684352" y="2213379"/>
              <a:ext cx="848694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particle</a:t>
              </a:r>
            </a:p>
          </p:txBody>
        </p:sp>
        <p:cxnSp>
          <p:nvCxnSpPr>
            <p:cNvPr id="139" name="Connecteur droit avec flèche 138"/>
            <p:cNvCxnSpPr/>
            <p:nvPr/>
          </p:nvCxnSpPr>
          <p:spPr>
            <a:xfrm flipH="1">
              <a:off x="4740535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139"/>
            <p:cNvCxnSpPr/>
            <p:nvPr/>
          </p:nvCxnSpPr>
          <p:spPr>
            <a:xfrm flipH="1">
              <a:off x="4654654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/>
            <p:cNvCxnSpPr/>
            <p:nvPr/>
          </p:nvCxnSpPr>
          <p:spPr>
            <a:xfrm flipH="1">
              <a:off x="4561596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 flipH="1">
              <a:off x="4469593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/>
            <p:cNvCxnSpPr/>
            <p:nvPr/>
          </p:nvCxnSpPr>
          <p:spPr>
            <a:xfrm flipH="1">
              <a:off x="4401098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 flipH="1">
              <a:off x="4311385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144"/>
            <p:cNvCxnSpPr/>
            <p:nvPr/>
          </p:nvCxnSpPr>
          <p:spPr>
            <a:xfrm flipH="1">
              <a:off x="4230775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/>
            <p:cNvCxnSpPr/>
            <p:nvPr/>
          </p:nvCxnSpPr>
          <p:spPr>
            <a:xfrm flipH="1">
              <a:off x="4165545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 flipH="1">
              <a:off x="4079808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47"/>
            <p:cNvCxnSpPr/>
            <p:nvPr/>
          </p:nvCxnSpPr>
          <p:spPr>
            <a:xfrm flipH="1">
              <a:off x="4004328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/>
            <p:nvPr/>
          </p:nvCxnSpPr>
          <p:spPr>
            <a:xfrm flipH="1">
              <a:off x="4825186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necteur droit avec flèche 149"/>
            <p:cNvCxnSpPr/>
            <p:nvPr/>
          </p:nvCxnSpPr>
          <p:spPr>
            <a:xfrm flipH="1">
              <a:off x="4905154" y="2765287"/>
              <a:ext cx="726" cy="1387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150"/>
            <p:cNvCxnSpPr/>
            <p:nvPr/>
          </p:nvCxnSpPr>
          <p:spPr>
            <a:xfrm flipH="1">
              <a:off x="5021676" y="2763901"/>
              <a:ext cx="726" cy="508672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cteur droit avec flèche 152"/>
            <p:cNvCxnSpPr/>
            <p:nvPr/>
          </p:nvCxnSpPr>
          <p:spPr>
            <a:xfrm flipH="1">
              <a:off x="5081488" y="2770128"/>
              <a:ext cx="726" cy="508672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onnecteur droit avec flèche 153"/>
            <p:cNvCxnSpPr/>
            <p:nvPr/>
          </p:nvCxnSpPr>
          <p:spPr>
            <a:xfrm flipH="1">
              <a:off x="5141300" y="2760745"/>
              <a:ext cx="726" cy="508672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Connecteur droit avec flèche 154"/>
            <p:cNvCxnSpPr/>
            <p:nvPr/>
          </p:nvCxnSpPr>
          <p:spPr>
            <a:xfrm flipH="1">
              <a:off x="5201111" y="2770270"/>
              <a:ext cx="726" cy="508672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 Box 70"/>
            <p:cNvSpPr txBox="1">
              <a:spLocks noChangeArrowheads="1"/>
            </p:cNvSpPr>
            <p:nvPr/>
          </p:nvSpPr>
          <p:spPr bwMode="auto">
            <a:xfrm>
              <a:off x="4980496" y="2927574"/>
              <a:ext cx="1230787" cy="19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800" b="1" kern="0" dirty="0" smtClean="0">
                  <a:solidFill>
                    <a:srgbClr val="D2533C"/>
                  </a:solidFill>
                  <a:latin typeface="Tahoma" pitchFamily="34" charset="0"/>
                  <a:cs typeface="Tahoma" pitchFamily="34" charset="0"/>
                </a:rPr>
                <a:t>Electrical field</a:t>
              </a:r>
            </a:p>
          </p:txBody>
        </p:sp>
        <p:sp>
          <p:nvSpPr>
            <p:cNvPr id="161" name="Text Box 75"/>
            <p:cNvSpPr txBox="1">
              <a:spLocks noChangeArrowheads="1"/>
            </p:cNvSpPr>
            <p:nvPr/>
          </p:nvSpPr>
          <p:spPr bwMode="auto">
            <a:xfrm>
              <a:off x="7160033" y="2221138"/>
              <a:ext cx="1012367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200" b="1" kern="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Wire-Bond PAD</a:t>
              </a:r>
              <a:endParaRPr lang="en-US" sz="700" b="1" kern="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8" name="Espace réservé du contenu 3"/>
          <p:cNvSpPr txBox="1">
            <a:spLocks/>
          </p:cNvSpPr>
          <p:nvPr/>
        </p:nvSpPr>
        <p:spPr>
          <a:xfrm>
            <a:off x="-395" y="3423752"/>
            <a:ext cx="3780420" cy="187874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fr-FR" sz="2000" dirty="0" smtClean="0">
                <a:solidFill>
                  <a:srgbClr val="00B050"/>
                </a:solidFill>
              </a:rPr>
              <a:t>TSV technologies </a:t>
            </a:r>
            <a:r>
              <a:rPr lang="fr-FR" sz="2000" dirty="0" smtClean="0">
                <a:solidFill>
                  <a:srgbClr val="292934"/>
                </a:solidFill>
              </a:rPr>
              <a:t/>
            </a:r>
            <a:br>
              <a:rPr lang="fr-FR" sz="2000" dirty="0" smtClean="0">
                <a:solidFill>
                  <a:srgbClr val="292934"/>
                </a:solidFill>
              </a:rPr>
            </a:br>
            <a:r>
              <a:rPr lang="fr-FR" sz="2000" dirty="0" smtClean="0">
                <a:solidFill>
                  <a:srgbClr val="292934"/>
                </a:solidFill>
              </a:rPr>
              <a:t>(Via last or middle</a:t>
            </a:r>
            <a:r>
              <a:rPr lang="fr-FR" sz="2000" dirty="0">
                <a:solidFill>
                  <a:srgbClr val="292934"/>
                </a:solidFill>
              </a:rPr>
              <a:t> </a:t>
            </a:r>
            <a:r>
              <a:rPr lang="fr-FR" sz="2000" dirty="0" smtClean="0">
                <a:solidFill>
                  <a:srgbClr val="292934"/>
                </a:solidFill>
              </a:rPr>
              <a:t>or first)</a:t>
            </a:r>
          </a:p>
          <a:p>
            <a:pPr>
              <a:buClr>
                <a:srgbClr val="93A299"/>
              </a:buClr>
            </a:pPr>
            <a:r>
              <a:rPr lang="fr-FR" sz="2000" dirty="0" smtClean="0">
                <a:solidFill>
                  <a:srgbClr val="292934"/>
                </a:solidFill>
              </a:rPr>
              <a:t>HV </a:t>
            </a:r>
            <a:r>
              <a:rPr lang="en-US" sz="2000" dirty="0" smtClean="0">
                <a:solidFill>
                  <a:srgbClr val="292934"/>
                </a:solidFill>
              </a:rPr>
              <a:t>process</a:t>
            </a:r>
            <a:endParaRPr lang="en-US" sz="1600" dirty="0" smtClean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Bond Interface</a:t>
            </a:r>
          </a:p>
          <a:p>
            <a:pPr>
              <a:buClr>
                <a:srgbClr val="93A299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Backside Metallization</a:t>
            </a:r>
          </a:p>
          <a:p>
            <a:pPr marL="274320" lvl="1" indent="0">
              <a:buClr>
                <a:srgbClr val="93A299"/>
              </a:buClr>
              <a:buFont typeface="Arial" pitchFamily="34" charset="0"/>
              <a:buNone/>
            </a:pPr>
            <a:endParaRPr lang="en-US" sz="1600" dirty="0" smtClean="0">
              <a:solidFill>
                <a:srgbClr val="292934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3328" y="1169524"/>
            <a:ext cx="798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mix the smart diode and the 3D Integrated technology? </a:t>
            </a:r>
          </a:p>
        </p:txBody>
      </p:sp>
      <p:sp>
        <p:nvSpPr>
          <p:cNvPr id="64" name="Espace réservé de la date 6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solidFill>
                  <a:srgbClr val="292934"/>
                </a:solidFill>
              </a:rPr>
              <a:t>Jeudi 12 Juin 2014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78" name="Espace réservé du pied de page 7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292934"/>
                </a:solidFill>
              </a:rPr>
              <a:t>P.Pangaud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7" name="Espace réservé du numéro de diapositive 9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292934"/>
                </a:solidFill>
              </a:rPr>
              <a:pPr/>
              <a:t>24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/>
          <a:lstStyle/>
          <a:p>
            <a:r>
              <a:rPr lang="fr-FR" dirty="0" smtClean="0"/>
              <a:t>Smart </a:t>
            </a:r>
            <a:r>
              <a:rPr lang="fr-FR" dirty="0" err="1" smtClean="0"/>
              <a:t>sensor</a:t>
            </a:r>
            <a:r>
              <a:rPr lang="fr-FR" dirty="0" smtClean="0"/>
              <a:t> : Qualification Program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4022" y="1196752"/>
            <a:ext cx="8229600" cy="2880320"/>
          </a:xfrm>
        </p:spPr>
        <p:txBody>
          <a:bodyPr/>
          <a:lstStyle/>
          <a:p>
            <a:r>
              <a:rPr lang="en-US" dirty="0" smtClean="0"/>
              <a:t>HV and HR CMOS technologies evaluation </a:t>
            </a:r>
            <a:br>
              <a:rPr lang="en-US" dirty="0" smtClean="0"/>
            </a:br>
            <a:r>
              <a:rPr lang="en-US" dirty="0" smtClean="0"/>
              <a:t>(ATLAS Phase 1 and 2)</a:t>
            </a:r>
          </a:p>
          <a:p>
            <a:pPr lvl="1"/>
            <a:r>
              <a:rPr lang="en-US" dirty="0" smtClean="0"/>
              <a:t>Contact various vendors, offering HV CMOS and/or HR technology</a:t>
            </a:r>
          </a:p>
          <a:p>
            <a:pPr lvl="1"/>
            <a:r>
              <a:rPr lang="en-US" dirty="0" smtClean="0"/>
              <a:t>Qualification program</a:t>
            </a:r>
          </a:p>
          <a:p>
            <a:pPr lvl="2"/>
            <a:r>
              <a:rPr lang="en-US" dirty="0" smtClean="0"/>
              <a:t>Detection efficiency</a:t>
            </a:r>
          </a:p>
          <a:p>
            <a:pPr lvl="2"/>
            <a:r>
              <a:rPr lang="en-US" dirty="0" smtClean="0"/>
              <a:t>Radiation Hardness</a:t>
            </a:r>
          </a:p>
          <a:p>
            <a:pPr lvl="2"/>
            <a:r>
              <a:rPr lang="en-US" dirty="0" smtClean="0"/>
              <a:t>Cost and production</a:t>
            </a:r>
          </a:p>
          <a:p>
            <a:pPr lvl="2"/>
            <a:r>
              <a:rPr lang="en-US" dirty="0" smtClean="0"/>
              <a:t>Reliability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323528" y="4149080"/>
          <a:ext cx="6912767" cy="240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540"/>
                <a:gridCol w="795303"/>
                <a:gridCol w="1133339"/>
                <a:gridCol w="1097189"/>
                <a:gridCol w="852204"/>
                <a:gridCol w="797073"/>
                <a:gridCol w="1080119"/>
              </a:tblGrid>
              <a:tr h="66523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Fonderies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Node</a:t>
                      </a:r>
                      <a:r>
                        <a:rPr lang="fr-FR" sz="1400" dirty="0" smtClean="0"/>
                        <a:t> size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Prototypes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Triple </a:t>
                      </a:r>
                      <a:r>
                        <a:rPr lang="fr-FR" sz="1400" dirty="0" err="1" smtClean="0"/>
                        <a:t>Well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(</a:t>
                      </a:r>
                      <a:r>
                        <a:rPr lang="fr-FR" sz="1400" dirty="0" err="1" smtClean="0"/>
                        <a:t>shallow</a:t>
                      </a:r>
                      <a:r>
                        <a:rPr lang="fr-FR" sz="1400" baseline="0" dirty="0" smtClean="0"/>
                        <a:t> NWELL)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HV option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HR option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Rad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Hard</a:t>
                      </a:r>
                      <a:endParaRPr lang="fr-FR" sz="1400" dirty="0"/>
                    </a:p>
                  </a:txBody>
                  <a:tcPr/>
                </a:tc>
              </a:tr>
              <a:tr h="38541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180nm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60V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862MRads</a:t>
                      </a:r>
                      <a:endParaRPr lang="fr-FR" sz="1400" dirty="0"/>
                    </a:p>
                  </a:txBody>
                  <a:tcPr/>
                </a:tc>
              </a:tr>
              <a:tr h="38541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150nm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Shallow</a:t>
                      </a:r>
                      <a:r>
                        <a:rPr lang="fr-FR" sz="1400" dirty="0" smtClean="0"/>
                        <a:t/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NWELL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3k</a:t>
                      </a:r>
                      <a:r>
                        <a:rPr lang="el-GR" sz="1400" dirty="0" smtClean="0"/>
                        <a:t>Ω</a:t>
                      </a:r>
                      <a:r>
                        <a:rPr lang="fr-FR" sz="1400" dirty="0" smtClean="0"/>
                        <a:t>.cm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50MRads</a:t>
                      </a:r>
                      <a:endParaRPr lang="fr-FR" sz="1400" dirty="0"/>
                    </a:p>
                  </a:txBody>
                  <a:tcPr/>
                </a:tc>
              </a:tr>
              <a:tr h="38541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130nm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Triple </a:t>
                      </a:r>
                      <a:r>
                        <a:rPr lang="fr-FR" sz="1400" dirty="0" err="1" smtClean="0"/>
                        <a:t>Well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30V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3k</a:t>
                      </a:r>
                      <a:r>
                        <a:rPr lang="el-GR" sz="1400" dirty="0" smtClean="0"/>
                        <a:t>Ω</a:t>
                      </a:r>
                      <a:r>
                        <a:rPr lang="fr-FR" sz="1400" dirty="0" smtClean="0"/>
                        <a:t>.cm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1GRads</a:t>
                      </a:r>
                    </a:p>
                  </a:txBody>
                  <a:tcPr/>
                </a:tc>
              </a:tr>
              <a:tr h="38541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130nm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Triple </a:t>
                      </a:r>
                      <a:r>
                        <a:rPr lang="fr-FR" sz="1400" dirty="0" err="1" smtClean="0"/>
                        <a:t>Well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400MRads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/>
          <a:lstStyle/>
          <a:p>
            <a:r>
              <a:rPr lang="en-US" dirty="0" smtClean="0"/>
              <a:t>Technology requirements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364596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Capacitive Coupling and Monolithic Pixels</a:t>
            </a:r>
          </a:p>
          <a:p>
            <a:pPr lvl="1"/>
            <a:r>
              <a:rPr lang="en-US" sz="1800" dirty="0" smtClean="0"/>
              <a:t>To increase the depleted zone , we need </a:t>
            </a:r>
            <a:r>
              <a:rPr lang="en-US" sz="1800" dirty="0" smtClean="0">
                <a:solidFill>
                  <a:srgbClr val="0070C0"/>
                </a:solidFill>
              </a:rPr>
              <a:t>HV</a:t>
            </a:r>
            <a:r>
              <a:rPr lang="en-US" sz="1800" dirty="0" smtClean="0"/>
              <a:t> technology and </a:t>
            </a:r>
            <a:r>
              <a:rPr lang="en-US" sz="1800" dirty="0" smtClean="0">
                <a:solidFill>
                  <a:srgbClr val="0070C0"/>
                </a:solidFill>
              </a:rPr>
              <a:t>High Resistivity </a:t>
            </a:r>
            <a:r>
              <a:rPr lang="en-US" sz="1800" dirty="0" smtClean="0"/>
              <a:t>wafer</a:t>
            </a:r>
          </a:p>
          <a:p>
            <a:pPr lvl="1"/>
            <a:r>
              <a:rPr lang="en-US" sz="1800" dirty="0" smtClean="0"/>
              <a:t>To increase the matrix surface, we need to increase the reticle size, by using </a:t>
            </a:r>
            <a:r>
              <a:rPr lang="en-US" sz="1800" dirty="0" smtClean="0">
                <a:solidFill>
                  <a:srgbClr val="0070C0"/>
                </a:solidFill>
              </a:rPr>
              <a:t>stitching solution.</a:t>
            </a:r>
          </a:p>
          <a:p>
            <a:pPr lvl="1"/>
            <a:r>
              <a:rPr lang="en-US" sz="1800" dirty="0" smtClean="0"/>
              <a:t>To increase the </a:t>
            </a:r>
            <a:r>
              <a:rPr lang="en-US" sz="1800" dirty="0" smtClean="0">
                <a:solidFill>
                  <a:srgbClr val="0070C0"/>
                </a:solidFill>
              </a:rPr>
              <a:t>detection efficiently </a:t>
            </a:r>
            <a:r>
              <a:rPr lang="en-US" sz="1800" dirty="0" smtClean="0"/>
              <a:t>(smaller pixel and higher S/N ratio), we need to understand the process generation. (profile, process generation, etc..)</a:t>
            </a:r>
          </a:p>
          <a:p>
            <a:pPr lvl="1"/>
            <a:r>
              <a:rPr lang="en-US" sz="1800" dirty="0" smtClean="0"/>
              <a:t>To enhanced the pixel architecture, by applying if possible an Triple-Well into the DNWELL</a:t>
            </a:r>
          </a:p>
          <a:p>
            <a:pPr lvl="1"/>
            <a:r>
              <a:rPr lang="en-US" sz="1800" dirty="0" smtClean="0"/>
              <a:t>To increase the </a:t>
            </a:r>
            <a:r>
              <a:rPr lang="en-US" sz="1800" dirty="0" smtClean="0">
                <a:solidFill>
                  <a:srgbClr val="0070C0"/>
                </a:solidFill>
              </a:rPr>
              <a:t>reliability</a:t>
            </a:r>
            <a:r>
              <a:rPr lang="en-US" sz="1800" dirty="0" smtClean="0"/>
              <a:t>, we need to design a radiation hardness pixel structure.</a:t>
            </a:r>
          </a:p>
          <a:p>
            <a:pPr lvl="1"/>
            <a:r>
              <a:rPr lang="en-US" sz="1800" dirty="0" smtClean="0"/>
              <a:t>Back-Metallization and TSV </a:t>
            </a:r>
            <a:r>
              <a:rPr lang="en-US" sz="1800" dirty="0" smtClean="0"/>
              <a:t>approach</a:t>
            </a:r>
          </a:p>
          <a:p>
            <a:r>
              <a:rPr lang="en-US" sz="2200" b="1" dirty="0"/>
              <a:t>Business and sales approach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Which </a:t>
            </a:r>
            <a:r>
              <a:rPr lang="en-US" dirty="0"/>
              <a:t>scheme to do </a:t>
            </a:r>
            <a:r>
              <a:rPr lang="en-US" dirty="0" smtClean="0"/>
              <a:t>prototyping</a:t>
            </a:r>
            <a:endParaRPr lang="en-US" dirty="0"/>
          </a:p>
          <a:p>
            <a:pPr lvl="1"/>
            <a:r>
              <a:rPr lang="en-US" dirty="0"/>
              <a:t> Access to </a:t>
            </a:r>
            <a:r>
              <a:rPr lang="en-US" dirty="0" smtClean="0"/>
              <a:t>MPW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Partnership</a:t>
            </a:r>
            <a:endParaRPr lang="en-US" dirty="0"/>
          </a:p>
          <a:p>
            <a:pPr lvl="1"/>
            <a:r>
              <a:rPr lang="en-US" dirty="0"/>
              <a:t> Production time frame and large scale production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err="1" smtClean="0"/>
              <a:t>P.Pangaud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90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45224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fr-FR" dirty="0" smtClean="0"/>
              <a:t>Les technologies pouvant être utilisées dans des applications HVCMOS sont de plus en plus nombreuses.</a:t>
            </a:r>
            <a:br>
              <a:rPr lang="fr-FR" dirty="0" smtClean="0"/>
            </a:br>
            <a:r>
              <a:rPr lang="fr-FR" dirty="0" smtClean="0"/>
              <a:t>( IBM 0.13µm, AMS 0.35µm HV, AMS, 0.18µ HV, GF 0.13µm, </a:t>
            </a:r>
            <a:r>
              <a:rPr lang="fr-FR" dirty="0" err="1" smtClean="0"/>
              <a:t>Lfoundry</a:t>
            </a:r>
            <a:r>
              <a:rPr lang="fr-FR" dirty="0" smtClean="0"/>
              <a:t> 0.15µm, </a:t>
            </a:r>
            <a:r>
              <a:rPr lang="fr-FR" dirty="0" err="1" smtClean="0"/>
              <a:t>TowerJazz</a:t>
            </a:r>
            <a:r>
              <a:rPr lang="fr-FR" dirty="0" smtClean="0"/>
              <a:t> 0.18µm, XFAB 0.18µm SOI………………………). </a:t>
            </a:r>
          </a:p>
          <a:p>
            <a:pPr marL="274320" lvl="1" indent="0">
              <a:buNone/>
            </a:pPr>
            <a:r>
              <a:rPr lang="fr-FR" dirty="0"/>
              <a:t>A fortiori, de plus en plus d’applications sont intéressées par le HVCMOS.</a:t>
            </a:r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r>
              <a:rPr lang="fr-FR" dirty="0" smtClean="0"/>
              <a:t>Par contre, </a:t>
            </a:r>
            <a:r>
              <a:rPr lang="fr-FR" dirty="0"/>
              <a:t>e</a:t>
            </a:r>
            <a:r>
              <a:rPr lang="fr-FR" dirty="0" smtClean="0"/>
              <a:t>lles demandent une connaissance très pointue du </a:t>
            </a:r>
            <a:r>
              <a:rPr lang="fr-FR" dirty="0" err="1" smtClean="0"/>
              <a:t>process</a:t>
            </a:r>
            <a:r>
              <a:rPr lang="fr-FR" dirty="0"/>
              <a:t> </a:t>
            </a:r>
            <a:r>
              <a:rPr lang="fr-FR" dirty="0" smtClean="0"/>
              <a:t>de fabrication, ainsi que de la technologie (profile de dopage, etc…).</a:t>
            </a:r>
          </a:p>
          <a:p>
            <a:pPr marL="274320" lvl="1" indent="0">
              <a:buNone/>
            </a:pPr>
            <a:endParaRPr lang="fr-FR" dirty="0" smtClean="0"/>
          </a:p>
          <a:p>
            <a:pPr marL="274320" lvl="1" indent="0">
              <a:buNone/>
            </a:pPr>
            <a:r>
              <a:rPr lang="fr-FR" dirty="0" smtClean="0"/>
              <a:t>ATLAS et CMS (</a:t>
            </a:r>
            <a:r>
              <a:rPr lang="fr-FR" dirty="0" err="1" smtClean="0"/>
              <a:t>trackers</a:t>
            </a:r>
            <a:r>
              <a:rPr lang="fr-FR" dirty="0" smtClean="0"/>
              <a:t>) sont très demandeurs de cette nouvelle approche ( faible coût, faible bilan matière, meilleure granularité…), pour les upgrades de LHC, mais…. </a:t>
            </a:r>
          </a:p>
          <a:p>
            <a:pPr marL="274320" lvl="1" indent="0">
              <a:buNone/>
            </a:pPr>
            <a:r>
              <a:rPr lang="fr-FR" dirty="0" smtClean="0"/>
              <a:t>Rien n’est encore démontré/validé à ce jour ( quelques proto… très prometteurs)</a:t>
            </a:r>
          </a:p>
          <a:p>
            <a:pPr marL="274320" lvl="1" indent="0">
              <a:buNone/>
            </a:pPr>
            <a:r>
              <a:rPr lang="fr-FR" dirty="0" smtClean="0"/>
              <a:t>Par contre, l’arrivée de Wafers High </a:t>
            </a:r>
            <a:r>
              <a:rPr lang="fr-FR" dirty="0" err="1" smtClean="0"/>
              <a:t>Res</a:t>
            </a:r>
            <a:r>
              <a:rPr lang="fr-FR" dirty="0" smtClean="0"/>
              <a:t> (</a:t>
            </a:r>
            <a:r>
              <a:rPr lang="fr-FR" dirty="0" err="1" smtClean="0"/>
              <a:t>qques</a:t>
            </a:r>
            <a:r>
              <a:rPr lang="fr-FR" dirty="0" smtClean="0"/>
              <a:t> K</a:t>
            </a:r>
            <a:r>
              <a:rPr lang="el-GR" dirty="0" smtClean="0"/>
              <a:t>Ω</a:t>
            </a:r>
            <a:r>
              <a:rPr lang="fr-FR" dirty="0" smtClean="0"/>
              <a:t>) devrait grandement aider la validation.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dirty="0" err="1" smtClean="0"/>
              <a:t>P.Pangaud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LHC and ATLAS </a:t>
            </a:r>
            <a:r>
              <a:rPr lang="en-US" altLang="ja-JP" dirty="0" smtClean="0"/>
              <a:t>upgrade</a:t>
            </a:r>
            <a:endParaRPr lang="en-US" dirty="0"/>
          </a:p>
        </p:txBody>
      </p:sp>
      <p:sp>
        <p:nvSpPr>
          <p:cNvPr id="13314" name="日付プレースホルダ 1"/>
          <p:cNvSpPr>
            <a:spLocks noGrp="1"/>
          </p:cNvSpPr>
          <p:nvPr>
            <p:ph type="dt" sz="half" idx="2"/>
          </p:nvPr>
        </p:nvSpPr>
        <p:spPr>
          <a:xfrm>
            <a:off x="827583" y="18288"/>
            <a:ext cx="2568997" cy="329184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fr-FR" altLang="ja-JP" smtClean="0">
                <a:latin typeface="Tahoma" pitchFamily="34" charset="0"/>
              </a:rPr>
              <a:t>Jeudi 12 Juin 2014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13315" name="フッター プレースホルダ 2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/>
            <a:r>
              <a:rPr lang="en-US" altLang="ja-JP" smtClean="0">
                <a:latin typeface="Tahoma" pitchFamily="34" charset="0"/>
              </a:rPr>
              <a:t>P.Pangaud</a:t>
            </a:r>
            <a:endParaRPr lang="ja-JP" altLang="en-US" dirty="0">
              <a:latin typeface="Tahoma" pitchFamily="34" charset="0"/>
            </a:endParaRPr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9B41D44E-5C29-4DFE-ADF0-6FD6524906AF}" type="slidenum">
              <a:rPr lang="ja-JP" altLang="en-US" smtClean="0">
                <a:latin typeface="Tahoma" pitchFamily="34" charset="0"/>
              </a:rPr>
              <a:pPr/>
              <a:t>3</a:t>
            </a:fld>
            <a:endParaRPr lang="ja-JP" altLang="en-US">
              <a:latin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9662" y="1484784"/>
            <a:ext cx="8772265" cy="5112643"/>
            <a:chOff x="384325" y="1221482"/>
            <a:chExt cx="8772265" cy="5112643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846138" y="5481638"/>
              <a:ext cx="7840662" cy="22225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-1047749" y="3587750"/>
              <a:ext cx="3789362" cy="158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20" name="テキスト ボックス 10"/>
            <p:cNvSpPr txBox="1">
              <a:spLocks noChangeArrowheads="1"/>
            </p:cNvSpPr>
            <p:nvPr/>
          </p:nvSpPr>
          <p:spPr bwMode="auto">
            <a:xfrm rot="16200000">
              <a:off x="129287" y="2171055"/>
              <a:ext cx="9717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latin typeface="Tahoma" pitchFamily="34" charset="0"/>
                  <a:cs typeface="Tahoma" pitchFamily="34" charset="0"/>
                </a:rPr>
                <a:t>∫ </a:t>
              </a:r>
              <a:r>
                <a:rPr lang="en-US" altLang="ja-JP" sz="2400" i="1">
                  <a:latin typeface="Tahoma" pitchFamily="34" charset="0"/>
                  <a:cs typeface="Tahoma" pitchFamily="34" charset="0"/>
                </a:rPr>
                <a:t>L dt</a:t>
              </a:r>
              <a:endParaRPr lang="ja-JP" altLang="en-US" sz="2400" i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21" name="テキスト ボックス 11"/>
            <p:cNvSpPr txBox="1">
              <a:spLocks noChangeArrowheads="1"/>
            </p:cNvSpPr>
            <p:nvPr/>
          </p:nvSpPr>
          <p:spPr bwMode="auto">
            <a:xfrm>
              <a:off x="7734300" y="5503863"/>
              <a:ext cx="7785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latin typeface="Tahoma" pitchFamily="34" charset="0"/>
                  <a:cs typeface="Tahoma" pitchFamily="34" charset="0"/>
                </a:rPr>
                <a:t>Year</a:t>
              </a:r>
              <a:endParaRPr lang="ja-JP" altLang="en-US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138363" y="4475163"/>
              <a:ext cx="985837" cy="390525"/>
            </a:xfrm>
            <a:prstGeom prst="rect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phase-0</a:t>
              </a:r>
              <a:endParaRPr lang="ja-JP" altLang="en-US" sz="160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222750" y="3662363"/>
              <a:ext cx="1020763" cy="392112"/>
            </a:xfrm>
            <a:prstGeom prst="rect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phase-1</a:t>
              </a:r>
              <a:endParaRPr lang="ja-JP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330950" y="2851150"/>
              <a:ext cx="987425" cy="390525"/>
            </a:xfrm>
            <a:prstGeom prst="rect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phase-2</a:t>
              </a:r>
              <a:endParaRPr lang="ja-JP" alt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7" name="直線コネクタ 16"/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847725" y="4670425"/>
              <a:ext cx="1290638" cy="8112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線コネクタ 17"/>
            <p:cNvCxnSpPr>
              <a:endCxn id="14" idx="1"/>
            </p:cNvCxnSpPr>
            <p:nvPr/>
          </p:nvCxnSpPr>
          <p:spPr>
            <a:xfrm flipV="1">
              <a:off x="3124200" y="3859213"/>
              <a:ext cx="1098550" cy="81121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243513" y="3046413"/>
              <a:ext cx="1087437" cy="8128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7318375" y="2235200"/>
              <a:ext cx="1228725" cy="811213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29" name="テキスト ボックス 21"/>
            <p:cNvSpPr txBox="1">
              <a:spLocks noChangeArrowheads="1"/>
            </p:cNvSpPr>
            <p:nvPr/>
          </p:nvSpPr>
          <p:spPr bwMode="auto">
            <a:xfrm>
              <a:off x="2138363" y="5503863"/>
              <a:ext cx="1032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</a:rPr>
                <a:t>2013/14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0" name="テキスト ボックス 22"/>
            <p:cNvSpPr txBox="1">
              <a:spLocks noChangeArrowheads="1"/>
            </p:cNvSpPr>
            <p:nvPr/>
          </p:nvSpPr>
          <p:spPr bwMode="auto">
            <a:xfrm>
              <a:off x="4702175" y="5503863"/>
              <a:ext cx="6985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</a:rPr>
                <a:t>2018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1" name="テキスト ボックス 23"/>
            <p:cNvSpPr txBox="1">
              <a:spLocks noChangeArrowheads="1"/>
            </p:cNvSpPr>
            <p:nvPr/>
          </p:nvSpPr>
          <p:spPr bwMode="auto">
            <a:xfrm>
              <a:off x="6510338" y="5503863"/>
              <a:ext cx="8595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</a:rPr>
                <a:t>~2022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2" name="テキスト ボックス 27"/>
            <p:cNvSpPr txBox="1">
              <a:spLocks noChangeArrowheads="1"/>
            </p:cNvSpPr>
            <p:nvPr/>
          </p:nvSpPr>
          <p:spPr bwMode="auto">
            <a:xfrm>
              <a:off x="1220788" y="1692275"/>
              <a:ext cx="774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</a:rPr>
                <a:t>7 TeV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3" name="テキスト ボックス 28"/>
            <p:cNvSpPr txBox="1">
              <a:spLocks noChangeArrowheads="1"/>
            </p:cNvSpPr>
            <p:nvPr/>
          </p:nvSpPr>
          <p:spPr bwMode="auto">
            <a:xfrm>
              <a:off x="3038475" y="1692275"/>
              <a:ext cx="11255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  <a:sym typeface="Wingdings" pitchFamily="2" charset="2"/>
                </a:rPr>
                <a:t>→</a:t>
              </a:r>
              <a:r>
                <a:rPr lang="en-US" altLang="ja-JP">
                  <a:latin typeface="Tahoma" pitchFamily="34" charset="0"/>
                  <a:cs typeface="Tahoma" pitchFamily="34" charset="0"/>
                </a:rPr>
                <a:t>14 TeV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4" name="テキスト ボックス 31"/>
            <p:cNvSpPr txBox="1">
              <a:spLocks noChangeArrowheads="1"/>
            </p:cNvSpPr>
            <p:nvPr/>
          </p:nvSpPr>
          <p:spPr bwMode="auto">
            <a:xfrm>
              <a:off x="846138" y="3662363"/>
              <a:ext cx="140017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    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27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ja-JP" sz="1600">
                  <a:latin typeface="Tahoma" pitchFamily="34" charset="0"/>
                  <a:cs typeface="Tahoma" pitchFamily="34" charset="0"/>
                  <a:sym typeface="Wingdings" pitchFamily="2" charset="2"/>
                </a:rPr>
                <a:t>→</a:t>
              </a:r>
              <a:endParaRPr lang="ja-JP" altLang="en-US" sz="1600">
                <a:latin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2x10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33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cm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s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sz="1600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5" name="テキスト ボックス 32"/>
            <p:cNvSpPr txBox="1">
              <a:spLocks noChangeArrowheads="1"/>
            </p:cNvSpPr>
            <p:nvPr/>
          </p:nvSpPr>
          <p:spPr bwMode="auto">
            <a:xfrm>
              <a:off x="2763838" y="3230563"/>
              <a:ext cx="17018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latin typeface="Tahoma" pitchFamily="34" charset="0"/>
                  <a:cs typeface="Tahoma" pitchFamily="34" charset="0"/>
                  <a:sym typeface="Wingdings" pitchFamily="2" charset="2"/>
                </a:rPr>
                <a:t> </a:t>
              </a:r>
              <a:r>
                <a:rPr lang="en-US" altLang="ja-JP" sz="1600">
                  <a:latin typeface="Tahoma" pitchFamily="34" charset="0"/>
                  <a:cs typeface="Tahoma" pitchFamily="34" charset="0"/>
                  <a:sym typeface="Wingdings" pitchFamily="2" charset="2"/>
                </a:rPr>
                <a:t>→ 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1x10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34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cm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s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sz="1600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6" name="テキスト ボックス 33"/>
            <p:cNvSpPr txBox="1">
              <a:spLocks noChangeArrowheads="1"/>
            </p:cNvSpPr>
            <p:nvPr/>
          </p:nvSpPr>
          <p:spPr bwMode="auto">
            <a:xfrm>
              <a:off x="4989513" y="2282825"/>
              <a:ext cx="15208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  <a:sym typeface="Wingdings" pitchFamily="2" charset="2"/>
                </a:rPr>
                <a:t>  1x10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  <a:sym typeface="Wingdings" pitchFamily="2" charset="2"/>
                </a:rPr>
                <a:t>34  </a:t>
              </a:r>
              <a:r>
                <a:rPr lang="en-US" altLang="ja-JP" sz="1600">
                  <a:latin typeface="Tahoma" pitchFamily="34" charset="0"/>
                  <a:cs typeface="Tahoma" pitchFamily="34" charset="0"/>
                  <a:sym typeface="Wingdings" pitchFamily="2" charset="2"/>
                </a:rPr>
                <a:t>→</a:t>
              </a:r>
              <a:endParaRPr lang="ja-JP" altLang="en-US" sz="1600">
                <a:latin typeface="Tahoma" pitchFamily="34" charset="0"/>
                <a:cs typeface="Tahoma" pitchFamily="34" charset="0"/>
                <a:sym typeface="Wingdings" pitchFamily="2" charset="2"/>
              </a:endParaRPr>
            </a:p>
            <a:p>
              <a:pPr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~2x10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34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cm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s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sz="1600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上矢印 35"/>
            <p:cNvSpPr/>
            <p:nvPr/>
          </p:nvSpPr>
          <p:spPr>
            <a:xfrm>
              <a:off x="1350963" y="5543550"/>
              <a:ext cx="254000" cy="42227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8" name="テキスト ボックス 36"/>
            <p:cNvSpPr txBox="1">
              <a:spLocks noChangeArrowheads="1"/>
            </p:cNvSpPr>
            <p:nvPr/>
          </p:nvSpPr>
          <p:spPr bwMode="auto">
            <a:xfrm>
              <a:off x="1147763" y="5965825"/>
              <a:ext cx="660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Tahoma" pitchFamily="34" charset="0"/>
                  <a:cs typeface="Tahoma" pitchFamily="34" charset="0"/>
                </a:rPr>
                <a:t>Now</a:t>
              </a:r>
              <a:endParaRPr lang="ja-JP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39" name="テキスト ボックス 37"/>
            <p:cNvSpPr txBox="1">
              <a:spLocks noChangeArrowheads="1"/>
            </p:cNvSpPr>
            <p:nvPr/>
          </p:nvSpPr>
          <p:spPr bwMode="auto">
            <a:xfrm>
              <a:off x="1793875" y="4884738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~10 fb</a:t>
              </a:r>
              <a:r>
                <a:rPr lang="en-US" altLang="ja-JP" baseline="3000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40" name="テキスト ボックス 38"/>
            <p:cNvSpPr txBox="1">
              <a:spLocks noChangeArrowheads="1"/>
            </p:cNvSpPr>
            <p:nvPr/>
          </p:nvSpPr>
          <p:spPr bwMode="auto">
            <a:xfrm>
              <a:off x="3805238" y="4105275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~50 fb</a:t>
              </a:r>
              <a:r>
                <a:rPr lang="en-US" altLang="ja-JP" baseline="3000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41" name="テキスト ボックス 39"/>
            <p:cNvSpPr txBox="1">
              <a:spLocks noChangeArrowheads="1"/>
            </p:cNvSpPr>
            <p:nvPr/>
          </p:nvSpPr>
          <p:spPr bwMode="auto">
            <a:xfrm>
              <a:off x="5815013" y="3321050"/>
              <a:ext cx="1146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~300 fb</a:t>
              </a:r>
              <a:r>
                <a:rPr lang="en-US" altLang="ja-JP" baseline="3000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42" name="テキスト ボックス 42"/>
            <p:cNvSpPr txBox="1">
              <a:spLocks noChangeArrowheads="1"/>
            </p:cNvSpPr>
            <p:nvPr/>
          </p:nvSpPr>
          <p:spPr bwMode="auto">
            <a:xfrm>
              <a:off x="8051800" y="2498725"/>
              <a:ext cx="1104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3000 fb</a:t>
              </a:r>
              <a:r>
                <a:rPr lang="en-US" altLang="ja-JP" baseline="3000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-1</a:t>
              </a:r>
              <a:endParaRPr lang="ja-JP" altLang="en-US" baseline="300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43" name="テキスト ボックス 43"/>
            <p:cNvSpPr txBox="1">
              <a:spLocks noChangeArrowheads="1"/>
            </p:cNvSpPr>
            <p:nvPr/>
          </p:nvSpPr>
          <p:spPr bwMode="auto">
            <a:xfrm>
              <a:off x="6985000" y="1692275"/>
              <a:ext cx="18494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latin typeface="Tahoma" pitchFamily="34" charset="0"/>
                  <a:cs typeface="Tahoma" pitchFamily="34" charset="0"/>
                  <a:sym typeface="Wingdings" pitchFamily="2" charset="2"/>
                </a:rPr>
                <a:t> </a:t>
              </a:r>
              <a:r>
                <a:rPr lang="en-US" altLang="ja-JP" sz="1600">
                  <a:latin typeface="Tahoma" pitchFamily="34" charset="0"/>
                  <a:cs typeface="Tahoma" pitchFamily="34" charset="0"/>
                  <a:sym typeface="Wingdings" pitchFamily="2" charset="2"/>
                </a:rPr>
                <a:t>→ 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5x10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34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cm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-2</a:t>
              </a:r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s</a:t>
              </a:r>
              <a:r>
                <a:rPr lang="en-US" altLang="ja-JP" sz="1600" baseline="30000">
                  <a:latin typeface="Tahoma" pitchFamily="34" charset="0"/>
                  <a:cs typeface="Tahoma" pitchFamily="34" charset="0"/>
                </a:rPr>
                <a:t>-1</a:t>
              </a:r>
            </a:p>
            <a:p>
              <a:pPr eaLnBrk="1" hangingPunct="1"/>
              <a:r>
                <a:rPr lang="en-US" altLang="ja-JP" sz="1600">
                  <a:latin typeface="Tahoma" pitchFamily="34" charset="0"/>
                  <a:cs typeface="Tahoma" pitchFamily="34" charset="0"/>
                </a:rPr>
                <a:t>luminosity leveling</a:t>
              </a:r>
              <a:endParaRPr lang="ja-JP" altLang="en-US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44" name="テキスト ボックス 44"/>
            <p:cNvSpPr txBox="1">
              <a:spLocks noChangeArrowheads="1"/>
            </p:cNvSpPr>
            <p:nvPr/>
          </p:nvSpPr>
          <p:spPr bwMode="auto">
            <a:xfrm>
              <a:off x="3192487" y="1221482"/>
              <a:ext cx="3121025" cy="40005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Tahoma" pitchFamily="34" charset="0"/>
                  <a:cs typeface="Tahoma" pitchFamily="34" charset="0"/>
                </a:rPr>
                <a:t>Possible upgrade timeline</a:t>
              </a:r>
              <a:endParaRPr lang="ja-JP" altLang="en-US" sz="2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57674" y="6374003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21" y="6474822"/>
            <a:ext cx="3786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>
                <a:latin typeface="Tahoma" pitchFamily="34" charset="0"/>
                <a:cs typeface="Tahoma" pitchFamily="34" charset="0"/>
              </a:rPr>
              <a:t>T. Kawamoto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, TIPP2011, Chicago, USA</a:t>
            </a:r>
            <a:endParaRPr lang="de-DE" sz="1600" i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Hybrid Pixels Detector </a:t>
            </a:r>
            <a:br>
              <a:rPr lang="en-US" dirty="0" smtClean="0"/>
            </a:br>
            <a:r>
              <a:rPr lang="en-US" dirty="0" smtClean="0"/>
              <a:t>			for particles trackers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2247528" cy="329184"/>
          </a:xfrm>
        </p:spPr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427984" y="18288"/>
            <a:ext cx="1980219" cy="329184"/>
          </a:xfrm>
        </p:spPr>
        <p:txBody>
          <a:bodyPr/>
          <a:lstStyle/>
          <a:p>
            <a:r>
              <a:rPr lang="en-US" dirty="0" err="1" smtClean="0"/>
              <a:t>P.Pangaud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421524" y="18288"/>
            <a:ext cx="10668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27625" y="1773238"/>
            <a:ext cx="4016375" cy="273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early 3-D approach!!</a:t>
            </a:r>
          </a:p>
          <a:p>
            <a:pPr lvl="1"/>
            <a:r>
              <a:rPr lang="en-US" dirty="0" smtClean="0"/>
              <a:t>Sensor for particles detection</a:t>
            </a:r>
          </a:p>
          <a:p>
            <a:pPr lvl="1"/>
            <a:r>
              <a:rPr lang="en-US" dirty="0" smtClean="0"/>
              <a:t>Dedicated electronic chip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A fine pitch bump-bonding solder for interconnection</a:t>
            </a:r>
          </a:p>
          <a:p>
            <a:pPr lvl="1"/>
            <a:endParaRPr lang="en-US" dirty="0"/>
          </a:p>
        </p:txBody>
      </p:sp>
      <p:pic>
        <p:nvPicPr>
          <p:cNvPr id="9" name="Image 8" descr="pixels hybr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1838075"/>
            <a:ext cx="4425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4925" y="4292599"/>
            <a:ext cx="532923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F3F2DC"/>
              </a:buClr>
              <a:buSzPct val="70000"/>
              <a:buFont typeface="Wingdings" pitchFamily="2" charset="2"/>
              <a:buChar char="o"/>
            </a:pPr>
            <a:r>
              <a:rPr lang="en-US" dirty="0">
                <a:solidFill>
                  <a:srgbClr val="D2533C"/>
                </a:solidFill>
                <a:latin typeface="Tahoma" pitchFamily="34" charset="0"/>
              </a:rPr>
              <a:t>Sensors (Si, </a:t>
            </a:r>
            <a:r>
              <a:rPr lang="en-US" dirty="0" err="1">
                <a:solidFill>
                  <a:srgbClr val="D2533C"/>
                </a:solidFill>
                <a:latin typeface="Tahoma" pitchFamily="34" charset="0"/>
              </a:rPr>
              <a:t>CdTe</a:t>
            </a:r>
            <a:r>
              <a:rPr lang="en-US" dirty="0">
                <a:solidFill>
                  <a:srgbClr val="D2533C"/>
                </a:solidFill>
                <a:latin typeface="Tahoma" pitchFamily="34" charset="0"/>
              </a:rPr>
              <a:t>, </a:t>
            </a:r>
            <a:r>
              <a:rPr lang="en-US" dirty="0" err="1" smtClean="0">
                <a:solidFill>
                  <a:srgbClr val="D2533C"/>
                </a:solidFill>
                <a:latin typeface="Tahoma" pitchFamily="34" charset="0"/>
              </a:rPr>
              <a:t>GaAs</a:t>
            </a:r>
            <a:r>
              <a:rPr lang="en-US" dirty="0" smtClean="0">
                <a:solidFill>
                  <a:srgbClr val="D2533C"/>
                </a:solidFill>
                <a:latin typeface="Tahoma" pitchFamily="34" charset="0"/>
              </a:rPr>
              <a:t>, Diamond…) </a:t>
            </a:r>
            <a:r>
              <a:rPr lang="en-US" dirty="0">
                <a:solidFill>
                  <a:srgbClr val="D2533C"/>
                </a:solidFill>
                <a:latin typeface="Tahoma" pitchFamily="34" charset="0"/>
              </a:rPr>
              <a:t>for ionizing particles</a:t>
            </a:r>
          </a:p>
          <a:p>
            <a:pPr marL="469900" indent="-469900">
              <a:spcBef>
                <a:spcPct val="20000"/>
              </a:spcBef>
              <a:buClr>
                <a:srgbClr val="F3F2DC"/>
              </a:buClr>
              <a:buSzPct val="70000"/>
              <a:buFont typeface="Wingdings" pitchFamily="2" charset="2"/>
              <a:buNone/>
            </a:pPr>
            <a:r>
              <a:rPr lang="en-US" dirty="0">
                <a:solidFill>
                  <a:srgbClr val="D2533C"/>
                </a:solidFill>
                <a:latin typeface="Tahoma" pitchFamily="34" charset="0"/>
              </a:rPr>
              <a:t>	</a:t>
            </a:r>
            <a:r>
              <a:rPr lang="en-US" dirty="0" smtClean="0">
                <a:solidFill>
                  <a:srgbClr val="D2533C"/>
                </a:solidFill>
                <a:latin typeface="Tahoma" pitchFamily="34" charset="0"/>
              </a:rPr>
              <a:t>Electronic </a:t>
            </a:r>
            <a:r>
              <a:rPr lang="en-US" dirty="0">
                <a:solidFill>
                  <a:srgbClr val="D2533C"/>
                </a:solidFill>
                <a:latin typeface="Tahoma" pitchFamily="34" charset="0"/>
              </a:rPr>
              <a:t>pixel readout</a:t>
            </a:r>
          </a:p>
          <a:p>
            <a:pPr marL="908050" lvl="1" indent="-436563">
              <a:spcBef>
                <a:spcPct val="20000"/>
              </a:spcBef>
              <a:buClr>
                <a:srgbClr val="AD8F67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D2533C"/>
                </a:solidFill>
                <a:latin typeface="Tahoma" pitchFamily="34" charset="0"/>
              </a:rPr>
              <a:t>Monolithic device</a:t>
            </a:r>
          </a:p>
          <a:p>
            <a:pPr marL="908050" lvl="1" indent="-436563">
              <a:spcBef>
                <a:spcPct val="20000"/>
              </a:spcBef>
              <a:buClr>
                <a:srgbClr val="AD8F67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D2533C"/>
                </a:solidFill>
                <a:latin typeface="Tahoma" pitchFamily="34" charset="0"/>
              </a:rPr>
              <a:t>Analog detection (low noise, low power</a:t>
            </a:r>
            <a:r>
              <a:rPr lang="en-US" sz="1600" dirty="0" smtClean="0">
                <a:solidFill>
                  <a:srgbClr val="D2533C"/>
                </a:solidFill>
                <a:latin typeface="Tahoma" pitchFamily="34" charset="0"/>
              </a:rPr>
              <a:t>)</a:t>
            </a:r>
          </a:p>
          <a:p>
            <a:pPr marL="908050" lvl="1" indent="-436563">
              <a:spcBef>
                <a:spcPct val="20000"/>
              </a:spcBef>
              <a:buClr>
                <a:srgbClr val="AD8F67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>
                <a:solidFill>
                  <a:srgbClr val="D2533C"/>
                </a:solidFill>
                <a:latin typeface="Tahoma" pitchFamily="34" charset="0"/>
              </a:rPr>
              <a:t>Discriminator</a:t>
            </a:r>
            <a:endParaRPr lang="en-US" sz="1600" dirty="0">
              <a:solidFill>
                <a:srgbClr val="D2533C"/>
              </a:solidFill>
              <a:latin typeface="Tahoma" pitchFamily="34" charset="0"/>
            </a:endParaRPr>
          </a:p>
          <a:p>
            <a:pPr marL="908050" lvl="1" indent="-436563">
              <a:spcBef>
                <a:spcPct val="20000"/>
              </a:spcBef>
              <a:buClr>
                <a:srgbClr val="AD8F67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rgbClr val="D2533C"/>
                </a:solidFill>
                <a:latin typeface="Tahoma" pitchFamily="34" charset="0"/>
              </a:rPr>
              <a:t>Digital readout</a:t>
            </a:r>
          </a:p>
          <a:p>
            <a:pPr marL="908050" lvl="1" indent="-436563">
              <a:spcBef>
                <a:spcPct val="20000"/>
              </a:spcBef>
              <a:buClr>
                <a:srgbClr val="AD8F67"/>
              </a:buClr>
              <a:buSzPct val="75000"/>
              <a:buFont typeface="Wingdings" pitchFamily="2" charset="2"/>
              <a:buChar char="n"/>
            </a:pPr>
            <a:endParaRPr lang="en-US" sz="1600" dirty="0">
              <a:solidFill>
                <a:srgbClr val="D2533C"/>
              </a:solidFill>
              <a:latin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/>
          <a:stretch/>
        </p:blipFill>
        <p:spPr bwMode="auto">
          <a:xfrm>
            <a:off x="4901431" y="4497312"/>
            <a:ext cx="4152975" cy="204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43000"/>
          </a:xfrm>
        </p:spPr>
        <p:txBody>
          <a:bodyPr>
            <a:normAutofit/>
          </a:bodyPr>
          <a:lstStyle/>
          <a:p>
            <a:r>
              <a:rPr lang="fr-FR" dirty="0" err="1">
                <a:ea typeface="Tahoma" panose="020B0604030504040204" pitchFamily="34" charset="0"/>
              </a:rPr>
              <a:t>From</a:t>
            </a:r>
            <a:r>
              <a:rPr lang="fr-FR" dirty="0">
                <a:ea typeface="Tahoma" panose="020B0604030504040204" pitchFamily="34" charset="0"/>
              </a:rPr>
              <a:t> </a:t>
            </a:r>
            <a:r>
              <a:rPr lang="fr-FR" dirty="0" err="1">
                <a:ea typeface="Tahoma" panose="020B0604030504040204" pitchFamily="34" charset="0"/>
              </a:rPr>
              <a:t>Hybrid</a:t>
            </a:r>
            <a:r>
              <a:rPr lang="fr-FR" dirty="0">
                <a:ea typeface="Tahoma" panose="020B0604030504040204" pitchFamily="34" charset="0"/>
              </a:rPr>
              <a:t> to </a:t>
            </a:r>
            <a:r>
              <a:rPr lang="fr-FR" dirty="0" err="1" smtClean="0">
                <a:ea typeface="Tahoma" panose="020B0604030504040204" pitchFamily="34" charset="0"/>
              </a:rPr>
              <a:t>Monolithic</a:t>
            </a:r>
            <a:r>
              <a:rPr lang="fr-FR" dirty="0" smtClean="0">
                <a:ea typeface="Tahoma" panose="020B0604030504040204" pitchFamily="34" charset="0"/>
              </a:rPr>
              <a:t> pixel </a:t>
            </a:r>
            <a:r>
              <a:rPr lang="fr-FR" dirty="0" err="1" smtClean="0">
                <a:ea typeface="Tahoma" panose="020B0604030504040204" pitchFamily="34" charset="0"/>
              </a:rPr>
              <a:t>sensor</a:t>
            </a:r>
            <a:endParaRPr lang="en-GB" dirty="0">
              <a:ea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196752"/>
            <a:ext cx="2243137" cy="28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958952"/>
            <a:ext cx="3886200" cy="457200"/>
          </a:xfrm>
        </p:spPr>
        <p:txBody>
          <a:bodyPr/>
          <a:lstStyle/>
          <a:p>
            <a:r>
              <a:rPr lang="en-US" sz="2400" dirty="0" smtClean="0">
                <a:ea typeface="Tahoma" panose="020B0604030504040204" pitchFamily="34" charset="0"/>
              </a:rPr>
              <a:t>Hybrid Pixel Detectors</a:t>
            </a:r>
            <a:endParaRPr lang="en-US" sz="2400" dirty="0">
              <a:ea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823663"/>
            <a:ext cx="3962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collection by </a:t>
            </a:r>
            <a:r>
              <a:rPr lang="en-US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drift in depleted bulk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High signal and radiation hardness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~(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ρV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CMOS technology</a:t>
            </a:r>
            <a:endParaRPr lang="en-US" sz="1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high </a:t>
            </a:r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budget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high cost (chip + sensor + </a:t>
            </a:r>
            <a:r>
              <a:rPr lang="en-US" sz="14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hybridization</a:t>
            </a:r>
            <a:r>
              <a:rPr lang="en-US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0" y="3958952"/>
            <a:ext cx="3886200" cy="4572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epleted MAPS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40768"/>
            <a:ext cx="3429774" cy="20372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33900" y="4854440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collection by </a:t>
            </a:r>
            <a:r>
              <a:rPr lang="en-US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drift in depleted bulk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High signal and radiation hardness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~(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ρV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1/2</a:t>
            </a:r>
          </a:p>
          <a:p>
            <a: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not  </a:t>
            </a:r>
            <a:r>
              <a:rPr lang="en-US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CMOS</a:t>
            </a:r>
          </a:p>
          <a:p>
            <a:r>
              <a:rPr lang="en-US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material budget</a:t>
            </a:r>
          </a:p>
          <a:p>
            <a:r>
              <a:rPr lang="en-US" sz="1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low cost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572000" y="4416152"/>
            <a:ext cx="38862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HL-LHC need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04800" y="4416152"/>
            <a:ext cx="38862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Properties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fr-FR" smtClean="0"/>
              <a:t>Jeudi 12 Juin 2014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P.Pangaud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990600"/>
          </a:xfrm>
        </p:spPr>
        <p:txBody>
          <a:bodyPr/>
          <a:lstStyle/>
          <a:p>
            <a:r>
              <a:rPr lang="fr-FR" dirty="0" smtClean="0">
                <a:ea typeface="Tahoma" panose="020B0604030504040204" pitchFamily="34" charset="0"/>
              </a:rPr>
              <a:t>Smart pixel Project</a:t>
            </a:r>
            <a:endParaRPr lang="en-US" dirty="0">
              <a:ea typeface="Tahoma" panose="020B0604030504040204" pitchFamily="34" charset="0"/>
            </a:endParaRPr>
          </a:p>
        </p:txBody>
      </p:sp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0" y="4639195"/>
            <a:ext cx="905192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Hybrid Pixel, the outer sensor is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placed now into the substrate. The CMOS signal processing electronics are placed inside the deep-n-well. PMOS are placed directly inside n-well, NMOS transistors are situated in their p-wells that are embedded in 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Deep-well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results are achieved when a standard </a:t>
            </a:r>
            <a:r>
              <a:rPr lang="en-US" altLang="en-US" sz="1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voltage</a:t>
            </a:r>
            <a:r>
              <a:rPr lang="en-US" alt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CMOS technology is used. </a:t>
            </a:r>
          </a:p>
          <a:p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lowly-doped deep n-well can be then used. Such an n-well can be reversely biased with a high voltage. </a:t>
            </a:r>
          </a:p>
          <a:p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expect a 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large depleted 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thickness </a:t>
            </a:r>
          </a:p>
          <a:p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generated by ionizing particles in the depleted area is collected by drift. Due to high electric field and small drift path, charge collection is very </a:t>
            </a:r>
            <a:r>
              <a:rPr lang="en-U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</a:t>
            </a:r>
          </a:p>
          <a:p>
            <a:r>
              <a:rPr lang="en-US" altLang="zh-C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</a:t>
            </a:r>
            <a:r>
              <a:rPr lang="en-US" altLang="zh-C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drift based charge collection we </a:t>
            </a:r>
            <a:r>
              <a:rPr lang="en-US" altLang="zh-C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 to get an high </a:t>
            </a:r>
            <a:r>
              <a:rPr lang="en-US" altLang="zh-C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radiation </a:t>
            </a:r>
            <a:r>
              <a:rPr lang="en-US" altLang="zh-C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tolerance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3" name="Groupe 132"/>
          <p:cNvGrpSpPr/>
          <p:nvPr/>
        </p:nvGrpSpPr>
        <p:grpSpPr>
          <a:xfrm>
            <a:off x="817637" y="1196752"/>
            <a:ext cx="7570787" cy="3396977"/>
            <a:chOff x="817637" y="1670611"/>
            <a:chExt cx="7570787" cy="3396977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942366" y="2334434"/>
              <a:ext cx="7446058" cy="1668135"/>
            </a:xfrm>
            <a:custGeom>
              <a:avLst/>
              <a:gdLst>
                <a:gd name="T0" fmla="*/ 5134 w 5134"/>
                <a:gd name="T1" fmla="*/ 0 h 1264"/>
                <a:gd name="T2" fmla="*/ 3360 w 5134"/>
                <a:gd name="T3" fmla="*/ 0 h 1264"/>
                <a:gd name="T4" fmla="*/ 0 w 5134"/>
                <a:gd name="T5" fmla="*/ 1264 h 1264"/>
                <a:gd name="T6" fmla="*/ 4077 w 5134"/>
                <a:gd name="T7" fmla="*/ 1264 h 1264"/>
                <a:gd name="T8" fmla="*/ 5134 w 5134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4" h="1264">
                  <a:moveTo>
                    <a:pt x="5134" y="0"/>
                  </a:moveTo>
                  <a:lnTo>
                    <a:pt x="3360" y="0"/>
                  </a:lnTo>
                  <a:lnTo>
                    <a:pt x="0" y="1264"/>
                  </a:lnTo>
                  <a:lnTo>
                    <a:pt x="4077" y="1264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42366" y="2334434"/>
              <a:ext cx="7446058" cy="1668135"/>
            </a:xfrm>
            <a:custGeom>
              <a:avLst/>
              <a:gdLst>
                <a:gd name="T0" fmla="*/ 5134 w 5134"/>
                <a:gd name="T1" fmla="*/ 0 h 1264"/>
                <a:gd name="T2" fmla="*/ 3360 w 5134"/>
                <a:gd name="T3" fmla="*/ 0 h 1264"/>
                <a:gd name="T4" fmla="*/ 0 w 5134"/>
                <a:gd name="T5" fmla="*/ 1264 h 1264"/>
                <a:gd name="T6" fmla="*/ 4077 w 5134"/>
                <a:gd name="T7" fmla="*/ 1264 h 1264"/>
                <a:gd name="T8" fmla="*/ 5134 w 5134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4" h="1264">
                  <a:moveTo>
                    <a:pt x="5134" y="0"/>
                  </a:moveTo>
                  <a:lnTo>
                    <a:pt x="3360" y="0"/>
                  </a:lnTo>
                  <a:lnTo>
                    <a:pt x="0" y="1264"/>
                  </a:lnTo>
                  <a:lnTo>
                    <a:pt x="4077" y="1264"/>
                  </a:lnTo>
                  <a:lnTo>
                    <a:pt x="5134" y="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42366" y="4002569"/>
              <a:ext cx="4375682" cy="1065019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42366" y="4002569"/>
              <a:ext cx="4375682" cy="1065019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251356" y="2334434"/>
              <a:ext cx="1137068" cy="2094406"/>
            </a:xfrm>
            <a:custGeom>
              <a:avLst/>
              <a:gdLst>
                <a:gd name="T0" fmla="*/ 0 w 784"/>
                <a:gd name="T1" fmla="*/ 1587 h 1587"/>
                <a:gd name="T2" fmla="*/ 0 w 784"/>
                <a:gd name="T3" fmla="*/ 897 h 1587"/>
                <a:gd name="T4" fmla="*/ 784 w 784"/>
                <a:gd name="T5" fmla="*/ 0 h 1587"/>
                <a:gd name="T6" fmla="*/ 784 w 784"/>
                <a:gd name="T7" fmla="*/ 367 h 1587"/>
                <a:gd name="T8" fmla="*/ 0 w 784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587">
                  <a:moveTo>
                    <a:pt x="0" y="1587"/>
                  </a:moveTo>
                  <a:lnTo>
                    <a:pt x="0" y="897"/>
                  </a:lnTo>
                  <a:lnTo>
                    <a:pt x="784" y="0"/>
                  </a:lnTo>
                  <a:lnTo>
                    <a:pt x="784" y="367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251356" y="2334434"/>
              <a:ext cx="1137068" cy="2094406"/>
            </a:xfrm>
            <a:custGeom>
              <a:avLst/>
              <a:gdLst>
                <a:gd name="T0" fmla="*/ 0 w 784"/>
                <a:gd name="T1" fmla="*/ 1587 h 1587"/>
                <a:gd name="T2" fmla="*/ 0 w 784"/>
                <a:gd name="T3" fmla="*/ 897 h 1587"/>
                <a:gd name="T4" fmla="*/ 784 w 784"/>
                <a:gd name="T5" fmla="*/ 0 h 1587"/>
                <a:gd name="T6" fmla="*/ 784 w 784"/>
                <a:gd name="T7" fmla="*/ 367 h 1587"/>
                <a:gd name="T8" fmla="*/ 0 w 784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587">
                  <a:moveTo>
                    <a:pt x="0" y="1587"/>
                  </a:moveTo>
                  <a:lnTo>
                    <a:pt x="0" y="897"/>
                  </a:lnTo>
                  <a:lnTo>
                    <a:pt x="784" y="0"/>
                  </a:lnTo>
                  <a:lnTo>
                    <a:pt x="784" y="367"/>
                  </a:lnTo>
                  <a:lnTo>
                    <a:pt x="0" y="158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046099" y="3029930"/>
              <a:ext cx="3675167" cy="972639"/>
            </a:xfrm>
            <a:custGeom>
              <a:avLst/>
              <a:gdLst>
                <a:gd name="T0" fmla="*/ 877 w 2534"/>
                <a:gd name="T1" fmla="*/ 737 h 737"/>
                <a:gd name="T2" fmla="*/ 1384 w 2534"/>
                <a:gd name="T3" fmla="*/ 370 h 737"/>
                <a:gd name="T4" fmla="*/ 2210 w 2534"/>
                <a:gd name="T5" fmla="*/ 370 h 737"/>
                <a:gd name="T6" fmla="*/ 2534 w 2534"/>
                <a:gd name="T7" fmla="*/ 0 h 737"/>
                <a:gd name="T8" fmla="*/ 1267 w 2534"/>
                <a:gd name="T9" fmla="*/ 0 h 737"/>
                <a:gd name="T10" fmla="*/ 0 w 2534"/>
                <a:gd name="T11" fmla="*/ 737 h 737"/>
                <a:gd name="T12" fmla="*/ 877 w 2534"/>
                <a:gd name="T1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4" h="737">
                  <a:moveTo>
                    <a:pt x="877" y="737"/>
                  </a:moveTo>
                  <a:lnTo>
                    <a:pt x="1384" y="370"/>
                  </a:lnTo>
                  <a:lnTo>
                    <a:pt x="2210" y="370"/>
                  </a:lnTo>
                  <a:lnTo>
                    <a:pt x="2534" y="0"/>
                  </a:lnTo>
                  <a:lnTo>
                    <a:pt x="1267" y="0"/>
                  </a:lnTo>
                  <a:lnTo>
                    <a:pt x="0" y="737"/>
                  </a:lnTo>
                  <a:lnTo>
                    <a:pt x="877" y="73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046099" y="3029930"/>
              <a:ext cx="3675167" cy="972639"/>
            </a:xfrm>
            <a:custGeom>
              <a:avLst/>
              <a:gdLst>
                <a:gd name="T0" fmla="*/ 877 w 2534"/>
                <a:gd name="T1" fmla="*/ 737 h 737"/>
                <a:gd name="T2" fmla="*/ 1384 w 2534"/>
                <a:gd name="T3" fmla="*/ 370 h 737"/>
                <a:gd name="T4" fmla="*/ 2210 w 2534"/>
                <a:gd name="T5" fmla="*/ 370 h 737"/>
                <a:gd name="T6" fmla="*/ 2534 w 2534"/>
                <a:gd name="T7" fmla="*/ 0 h 737"/>
                <a:gd name="T8" fmla="*/ 1267 w 2534"/>
                <a:gd name="T9" fmla="*/ 0 h 737"/>
                <a:gd name="T10" fmla="*/ 0 w 2534"/>
                <a:gd name="T11" fmla="*/ 737 h 737"/>
                <a:gd name="T12" fmla="*/ 877 w 2534"/>
                <a:gd name="T1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4" h="737">
                  <a:moveTo>
                    <a:pt x="877" y="737"/>
                  </a:moveTo>
                  <a:lnTo>
                    <a:pt x="1384" y="370"/>
                  </a:lnTo>
                  <a:lnTo>
                    <a:pt x="2210" y="370"/>
                  </a:lnTo>
                  <a:lnTo>
                    <a:pt x="2534" y="0"/>
                  </a:lnTo>
                  <a:lnTo>
                    <a:pt x="1267" y="0"/>
                  </a:lnTo>
                  <a:lnTo>
                    <a:pt x="0" y="737"/>
                  </a:lnTo>
                  <a:lnTo>
                    <a:pt x="877" y="7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318049" y="3518229"/>
              <a:ext cx="1933307" cy="1091415"/>
            </a:xfrm>
            <a:custGeom>
              <a:avLst/>
              <a:gdLst>
                <a:gd name="T0" fmla="*/ 0 w 1333"/>
                <a:gd name="T1" fmla="*/ 827 h 827"/>
                <a:gd name="T2" fmla="*/ 507 w 1333"/>
                <a:gd name="T3" fmla="*/ 390 h 827"/>
                <a:gd name="T4" fmla="*/ 1333 w 1333"/>
                <a:gd name="T5" fmla="*/ 390 h 827"/>
                <a:gd name="T6" fmla="*/ 1333 w 1333"/>
                <a:gd name="T7" fmla="*/ 0 h 827"/>
                <a:gd name="T8" fmla="*/ 507 w 1333"/>
                <a:gd name="T9" fmla="*/ 0 h 827"/>
                <a:gd name="T10" fmla="*/ 0 w 1333"/>
                <a:gd name="T11" fmla="*/ 367 h 827"/>
                <a:gd name="T12" fmla="*/ 0 w 1333"/>
                <a:gd name="T13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827">
                  <a:moveTo>
                    <a:pt x="0" y="827"/>
                  </a:moveTo>
                  <a:lnTo>
                    <a:pt x="507" y="390"/>
                  </a:lnTo>
                  <a:lnTo>
                    <a:pt x="1333" y="390"/>
                  </a:lnTo>
                  <a:lnTo>
                    <a:pt x="1333" y="0"/>
                  </a:lnTo>
                  <a:lnTo>
                    <a:pt x="507" y="0"/>
                  </a:lnTo>
                  <a:lnTo>
                    <a:pt x="0" y="367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Freeform 14"/>
            <p:cNvSpPr>
              <a:spLocks/>
            </p:cNvSpPr>
            <p:nvPr/>
          </p:nvSpPr>
          <p:spPr bwMode="auto">
            <a:xfrm>
              <a:off x="5065169" y="3212976"/>
              <a:ext cx="1504005" cy="699455"/>
            </a:xfrm>
            <a:custGeom>
              <a:avLst/>
              <a:gdLst>
                <a:gd name="T0" fmla="*/ 0 w 1037"/>
                <a:gd name="T1" fmla="*/ 253 h 530"/>
                <a:gd name="T2" fmla="*/ 690 w 1037"/>
                <a:gd name="T3" fmla="*/ 253 h 530"/>
                <a:gd name="T4" fmla="*/ 690 w 1037"/>
                <a:gd name="T5" fmla="*/ 530 h 530"/>
                <a:gd name="T6" fmla="*/ 1037 w 1037"/>
                <a:gd name="T7" fmla="*/ 230 h 530"/>
                <a:gd name="T8" fmla="*/ 1037 w 1037"/>
                <a:gd name="T9" fmla="*/ 0 h 530"/>
                <a:gd name="T10" fmla="*/ 437 w 1037"/>
                <a:gd name="T11" fmla="*/ 0 h 530"/>
                <a:gd name="T12" fmla="*/ 0 w 1037"/>
                <a:gd name="T13" fmla="*/ 25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530">
                  <a:moveTo>
                    <a:pt x="0" y="253"/>
                  </a:moveTo>
                  <a:lnTo>
                    <a:pt x="690" y="253"/>
                  </a:lnTo>
                  <a:lnTo>
                    <a:pt x="690" y="530"/>
                  </a:lnTo>
                  <a:lnTo>
                    <a:pt x="1037" y="230"/>
                  </a:lnTo>
                  <a:lnTo>
                    <a:pt x="1037" y="0"/>
                  </a:lnTo>
                  <a:lnTo>
                    <a:pt x="437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318049" y="3518229"/>
              <a:ext cx="1933307" cy="1091415"/>
            </a:xfrm>
            <a:custGeom>
              <a:avLst/>
              <a:gdLst>
                <a:gd name="T0" fmla="*/ 0 w 1333"/>
                <a:gd name="T1" fmla="*/ 827 h 827"/>
                <a:gd name="T2" fmla="*/ 507 w 1333"/>
                <a:gd name="T3" fmla="*/ 390 h 827"/>
                <a:gd name="T4" fmla="*/ 1333 w 1333"/>
                <a:gd name="T5" fmla="*/ 390 h 827"/>
                <a:gd name="T6" fmla="*/ 1333 w 1333"/>
                <a:gd name="T7" fmla="*/ 0 h 827"/>
                <a:gd name="T8" fmla="*/ 507 w 1333"/>
                <a:gd name="T9" fmla="*/ 0 h 827"/>
                <a:gd name="T10" fmla="*/ 0 w 1333"/>
                <a:gd name="T11" fmla="*/ 367 h 827"/>
                <a:gd name="T12" fmla="*/ 0 w 1333"/>
                <a:gd name="T13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827">
                  <a:moveTo>
                    <a:pt x="0" y="827"/>
                  </a:moveTo>
                  <a:lnTo>
                    <a:pt x="507" y="390"/>
                  </a:lnTo>
                  <a:lnTo>
                    <a:pt x="1333" y="390"/>
                  </a:lnTo>
                  <a:lnTo>
                    <a:pt x="1333" y="0"/>
                  </a:lnTo>
                  <a:lnTo>
                    <a:pt x="507" y="0"/>
                  </a:lnTo>
                  <a:lnTo>
                    <a:pt x="0" y="367"/>
                  </a:lnTo>
                  <a:lnTo>
                    <a:pt x="0" y="82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447843" y="3580256"/>
              <a:ext cx="1504005" cy="699455"/>
            </a:xfrm>
            <a:custGeom>
              <a:avLst/>
              <a:gdLst>
                <a:gd name="T0" fmla="*/ 0 w 1037"/>
                <a:gd name="T1" fmla="*/ 253 h 530"/>
                <a:gd name="T2" fmla="*/ 690 w 1037"/>
                <a:gd name="T3" fmla="*/ 253 h 530"/>
                <a:gd name="T4" fmla="*/ 690 w 1037"/>
                <a:gd name="T5" fmla="*/ 530 h 530"/>
                <a:gd name="T6" fmla="*/ 1037 w 1037"/>
                <a:gd name="T7" fmla="*/ 230 h 530"/>
                <a:gd name="T8" fmla="*/ 1037 w 1037"/>
                <a:gd name="T9" fmla="*/ 0 h 530"/>
                <a:gd name="T10" fmla="*/ 437 w 1037"/>
                <a:gd name="T11" fmla="*/ 0 h 530"/>
                <a:gd name="T12" fmla="*/ 0 w 1037"/>
                <a:gd name="T13" fmla="*/ 25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530">
                  <a:moveTo>
                    <a:pt x="0" y="253"/>
                  </a:moveTo>
                  <a:lnTo>
                    <a:pt x="690" y="253"/>
                  </a:lnTo>
                  <a:lnTo>
                    <a:pt x="690" y="530"/>
                  </a:lnTo>
                  <a:lnTo>
                    <a:pt x="1037" y="230"/>
                  </a:lnTo>
                  <a:lnTo>
                    <a:pt x="1037" y="0"/>
                  </a:lnTo>
                  <a:lnTo>
                    <a:pt x="437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447843" y="3580256"/>
              <a:ext cx="1504005" cy="699455"/>
            </a:xfrm>
            <a:custGeom>
              <a:avLst/>
              <a:gdLst>
                <a:gd name="T0" fmla="*/ 0 w 1037"/>
                <a:gd name="T1" fmla="*/ 253 h 530"/>
                <a:gd name="T2" fmla="*/ 690 w 1037"/>
                <a:gd name="T3" fmla="*/ 253 h 530"/>
                <a:gd name="T4" fmla="*/ 690 w 1037"/>
                <a:gd name="T5" fmla="*/ 530 h 530"/>
                <a:gd name="T6" fmla="*/ 1037 w 1037"/>
                <a:gd name="T7" fmla="*/ 230 h 530"/>
                <a:gd name="T8" fmla="*/ 1037 w 1037"/>
                <a:gd name="T9" fmla="*/ 0 h 530"/>
                <a:gd name="T10" fmla="*/ 437 w 1037"/>
                <a:gd name="T11" fmla="*/ 0 h 530"/>
                <a:gd name="T12" fmla="*/ 0 w 1037"/>
                <a:gd name="T13" fmla="*/ 25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530">
                  <a:moveTo>
                    <a:pt x="0" y="253"/>
                  </a:moveTo>
                  <a:lnTo>
                    <a:pt x="690" y="253"/>
                  </a:lnTo>
                  <a:lnTo>
                    <a:pt x="690" y="530"/>
                  </a:lnTo>
                  <a:lnTo>
                    <a:pt x="1037" y="230"/>
                  </a:lnTo>
                  <a:lnTo>
                    <a:pt x="1037" y="0"/>
                  </a:lnTo>
                  <a:lnTo>
                    <a:pt x="437" y="0"/>
                  </a:lnTo>
                  <a:lnTo>
                    <a:pt x="0" y="253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871343" y="3605331"/>
              <a:ext cx="746927" cy="216435"/>
            </a:xfrm>
            <a:custGeom>
              <a:avLst/>
              <a:gdLst>
                <a:gd name="T0" fmla="*/ 0 w 515"/>
                <a:gd name="T1" fmla="*/ 164 h 164"/>
                <a:gd name="T2" fmla="*/ 261 w 515"/>
                <a:gd name="T3" fmla="*/ 0 h 164"/>
                <a:gd name="T4" fmla="*/ 515 w 515"/>
                <a:gd name="T5" fmla="*/ 0 h 164"/>
                <a:gd name="T6" fmla="*/ 277 w 515"/>
                <a:gd name="T7" fmla="*/ 164 h 164"/>
                <a:gd name="T8" fmla="*/ 0 w 515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164">
                  <a:moveTo>
                    <a:pt x="0" y="164"/>
                  </a:moveTo>
                  <a:lnTo>
                    <a:pt x="261" y="0"/>
                  </a:lnTo>
                  <a:lnTo>
                    <a:pt x="515" y="0"/>
                  </a:lnTo>
                  <a:lnTo>
                    <a:pt x="277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871343" y="3605331"/>
              <a:ext cx="746927" cy="216435"/>
            </a:xfrm>
            <a:custGeom>
              <a:avLst/>
              <a:gdLst>
                <a:gd name="T0" fmla="*/ 0 w 515"/>
                <a:gd name="T1" fmla="*/ 164 h 164"/>
                <a:gd name="T2" fmla="*/ 261 w 515"/>
                <a:gd name="T3" fmla="*/ 0 h 164"/>
                <a:gd name="T4" fmla="*/ 515 w 515"/>
                <a:gd name="T5" fmla="*/ 0 h 164"/>
                <a:gd name="T6" fmla="*/ 277 w 515"/>
                <a:gd name="T7" fmla="*/ 164 h 164"/>
                <a:gd name="T8" fmla="*/ 0 w 515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164">
                  <a:moveTo>
                    <a:pt x="0" y="164"/>
                  </a:moveTo>
                  <a:lnTo>
                    <a:pt x="261" y="0"/>
                  </a:lnTo>
                  <a:lnTo>
                    <a:pt x="515" y="0"/>
                  </a:lnTo>
                  <a:lnTo>
                    <a:pt x="277" y="164"/>
                  </a:lnTo>
                  <a:lnTo>
                    <a:pt x="0" y="164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871343" y="3821766"/>
              <a:ext cx="401745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516746" y="3219970"/>
              <a:ext cx="616395" cy="184762"/>
            </a:xfrm>
            <a:custGeom>
              <a:avLst/>
              <a:gdLst>
                <a:gd name="T0" fmla="*/ 0 w 425"/>
                <a:gd name="T1" fmla="*/ 140 h 140"/>
                <a:gd name="T2" fmla="*/ 222 w 425"/>
                <a:gd name="T3" fmla="*/ 0 h 140"/>
                <a:gd name="T4" fmla="*/ 425 w 425"/>
                <a:gd name="T5" fmla="*/ 0 h 140"/>
                <a:gd name="T6" fmla="*/ 218 w 425"/>
                <a:gd name="T7" fmla="*/ 140 h 140"/>
                <a:gd name="T8" fmla="*/ 0 w 42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40">
                  <a:moveTo>
                    <a:pt x="0" y="140"/>
                  </a:moveTo>
                  <a:lnTo>
                    <a:pt x="222" y="0"/>
                  </a:lnTo>
                  <a:lnTo>
                    <a:pt x="425" y="0"/>
                  </a:lnTo>
                  <a:lnTo>
                    <a:pt x="218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516746" y="3219970"/>
              <a:ext cx="616395" cy="184762"/>
            </a:xfrm>
            <a:custGeom>
              <a:avLst/>
              <a:gdLst>
                <a:gd name="T0" fmla="*/ 0 w 425"/>
                <a:gd name="T1" fmla="*/ 140 h 140"/>
                <a:gd name="T2" fmla="*/ 222 w 425"/>
                <a:gd name="T3" fmla="*/ 0 h 140"/>
                <a:gd name="T4" fmla="*/ 425 w 425"/>
                <a:gd name="T5" fmla="*/ 0 h 140"/>
                <a:gd name="T6" fmla="*/ 218 w 425"/>
                <a:gd name="T7" fmla="*/ 140 h 140"/>
                <a:gd name="T8" fmla="*/ 0 w 42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40">
                  <a:moveTo>
                    <a:pt x="0" y="140"/>
                  </a:moveTo>
                  <a:lnTo>
                    <a:pt x="222" y="0"/>
                  </a:lnTo>
                  <a:lnTo>
                    <a:pt x="425" y="0"/>
                  </a:lnTo>
                  <a:lnTo>
                    <a:pt x="218" y="14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516746" y="3404732"/>
              <a:ext cx="316175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046099" y="4002569"/>
              <a:ext cx="1271950" cy="607074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046099" y="4002569"/>
              <a:ext cx="1271950" cy="60707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6250619" y="3095916"/>
              <a:ext cx="1182029" cy="329932"/>
            </a:xfrm>
            <a:custGeom>
              <a:avLst/>
              <a:gdLst>
                <a:gd name="T0" fmla="*/ 0 w 815"/>
                <a:gd name="T1" fmla="*/ 250 h 250"/>
                <a:gd name="T2" fmla="*/ 320 w 815"/>
                <a:gd name="T3" fmla="*/ 0 h 250"/>
                <a:gd name="T4" fmla="*/ 815 w 815"/>
                <a:gd name="T5" fmla="*/ 0 h 250"/>
                <a:gd name="T6" fmla="*/ 577 w 815"/>
                <a:gd name="T7" fmla="*/ 250 h 250"/>
                <a:gd name="T8" fmla="*/ 0 w 81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250">
                  <a:moveTo>
                    <a:pt x="0" y="250"/>
                  </a:moveTo>
                  <a:lnTo>
                    <a:pt x="320" y="0"/>
                  </a:lnTo>
                  <a:lnTo>
                    <a:pt x="815" y="0"/>
                  </a:lnTo>
                  <a:lnTo>
                    <a:pt x="57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250619" y="3095916"/>
              <a:ext cx="1182029" cy="329932"/>
            </a:xfrm>
            <a:custGeom>
              <a:avLst/>
              <a:gdLst>
                <a:gd name="T0" fmla="*/ 0 w 815"/>
                <a:gd name="T1" fmla="*/ 250 h 250"/>
                <a:gd name="T2" fmla="*/ 320 w 815"/>
                <a:gd name="T3" fmla="*/ 0 h 250"/>
                <a:gd name="T4" fmla="*/ 815 w 815"/>
                <a:gd name="T5" fmla="*/ 0 h 250"/>
                <a:gd name="T6" fmla="*/ 577 w 815"/>
                <a:gd name="T7" fmla="*/ 250 h 250"/>
                <a:gd name="T8" fmla="*/ 0 w 81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250">
                  <a:moveTo>
                    <a:pt x="0" y="250"/>
                  </a:moveTo>
                  <a:lnTo>
                    <a:pt x="320" y="0"/>
                  </a:lnTo>
                  <a:lnTo>
                    <a:pt x="815" y="0"/>
                  </a:lnTo>
                  <a:lnTo>
                    <a:pt x="577" y="250"/>
                  </a:lnTo>
                  <a:lnTo>
                    <a:pt x="0" y="25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7087466" y="3095916"/>
              <a:ext cx="345181" cy="360286"/>
            </a:xfrm>
            <a:custGeom>
              <a:avLst/>
              <a:gdLst>
                <a:gd name="T0" fmla="*/ 0 w 238"/>
                <a:gd name="T1" fmla="*/ 250 h 273"/>
                <a:gd name="T2" fmla="*/ 238 w 238"/>
                <a:gd name="T3" fmla="*/ 0 h 273"/>
                <a:gd name="T4" fmla="*/ 238 w 238"/>
                <a:gd name="T5" fmla="*/ 20 h 273"/>
                <a:gd name="T6" fmla="*/ 0 w 238"/>
                <a:gd name="T7" fmla="*/ 273 h 273"/>
                <a:gd name="T8" fmla="*/ 0 w 238"/>
                <a:gd name="T9" fmla="*/ 2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3">
                  <a:moveTo>
                    <a:pt x="0" y="250"/>
                  </a:moveTo>
                  <a:lnTo>
                    <a:pt x="238" y="0"/>
                  </a:lnTo>
                  <a:lnTo>
                    <a:pt x="238" y="20"/>
                  </a:lnTo>
                  <a:lnTo>
                    <a:pt x="0" y="273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7087466" y="3095916"/>
              <a:ext cx="345181" cy="360286"/>
            </a:xfrm>
            <a:custGeom>
              <a:avLst/>
              <a:gdLst>
                <a:gd name="T0" fmla="*/ 0 w 238"/>
                <a:gd name="T1" fmla="*/ 250 h 273"/>
                <a:gd name="T2" fmla="*/ 238 w 238"/>
                <a:gd name="T3" fmla="*/ 0 h 273"/>
                <a:gd name="T4" fmla="*/ 238 w 238"/>
                <a:gd name="T5" fmla="*/ 20 h 273"/>
                <a:gd name="T6" fmla="*/ 0 w 238"/>
                <a:gd name="T7" fmla="*/ 273 h 273"/>
                <a:gd name="T8" fmla="*/ 0 w 238"/>
                <a:gd name="T9" fmla="*/ 2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3">
                  <a:moveTo>
                    <a:pt x="0" y="250"/>
                  </a:moveTo>
                  <a:lnTo>
                    <a:pt x="238" y="0"/>
                  </a:lnTo>
                  <a:lnTo>
                    <a:pt x="238" y="20"/>
                  </a:lnTo>
                  <a:lnTo>
                    <a:pt x="0" y="273"/>
                  </a:lnTo>
                  <a:lnTo>
                    <a:pt x="0" y="25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6250619" y="3425848"/>
              <a:ext cx="836847" cy="30354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250619" y="3425848"/>
              <a:ext cx="836847" cy="3035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516746" y="3260882"/>
              <a:ext cx="671508" cy="46190"/>
            </a:xfrm>
            <a:custGeom>
              <a:avLst/>
              <a:gdLst>
                <a:gd name="T0" fmla="*/ 0 w 463"/>
                <a:gd name="T1" fmla="*/ 35 h 35"/>
                <a:gd name="T2" fmla="*/ 58 w 463"/>
                <a:gd name="T3" fmla="*/ 0 h 35"/>
                <a:gd name="T4" fmla="*/ 463 w 463"/>
                <a:gd name="T5" fmla="*/ 0 h 35"/>
                <a:gd name="T6" fmla="*/ 417 w 463"/>
                <a:gd name="T7" fmla="*/ 35 h 35"/>
                <a:gd name="T8" fmla="*/ 0 w 46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5">
                  <a:moveTo>
                    <a:pt x="0" y="35"/>
                  </a:moveTo>
                  <a:lnTo>
                    <a:pt x="58" y="0"/>
                  </a:lnTo>
                  <a:lnTo>
                    <a:pt x="463" y="0"/>
                  </a:lnTo>
                  <a:lnTo>
                    <a:pt x="41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5516746" y="3260882"/>
              <a:ext cx="671508" cy="46190"/>
            </a:xfrm>
            <a:custGeom>
              <a:avLst/>
              <a:gdLst>
                <a:gd name="T0" fmla="*/ 0 w 463"/>
                <a:gd name="T1" fmla="*/ 35 h 35"/>
                <a:gd name="T2" fmla="*/ 58 w 463"/>
                <a:gd name="T3" fmla="*/ 0 h 35"/>
                <a:gd name="T4" fmla="*/ 463 w 463"/>
                <a:gd name="T5" fmla="*/ 0 h 35"/>
                <a:gd name="T6" fmla="*/ 417 w 463"/>
                <a:gd name="T7" fmla="*/ 35 h 35"/>
                <a:gd name="T8" fmla="*/ 0 w 46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5">
                  <a:moveTo>
                    <a:pt x="0" y="35"/>
                  </a:moveTo>
                  <a:lnTo>
                    <a:pt x="58" y="0"/>
                  </a:lnTo>
                  <a:lnTo>
                    <a:pt x="463" y="0"/>
                  </a:lnTo>
                  <a:lnTo>
                    <a:pt x="417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6121538" y="3260882"/>
              <a:ext cx="66716" cy="72585"/>
            </a:xfrm>
            <a:custGeom>
              <a:avLst/>
              <a:gdLst>
                <a:gd name="T0" fmla="*/ 0 w 46"/>
                <a:gd name="T1" fmla="*/ 35 h 55"/>
                <a:gd name="T2" fmla="*/ 46 w 46"/>
                <a:gd name="T3" fmla="*/ 0 h 55"/>
                <a:gd name="T4" fmla="*/ 46 w 46"/>
                <a:gd name="T5" fmla="*/ 24 h 55"/>
                <a:gd name="T6" fmla="*/ 0 w 46"/>
                <a:gd name="T7" fmla="*/ 55 h 55"/>
                <a:gd name="T8" fmla="*/ 0 w 46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">
                  <a:moveTo>
                    <a:pt x="0" y="35"/>
                  </a:moveTo>
                  <a:lnTo>
                    <a:pt x="46" y="0"/>
                  </a:lnTo>
                  <a:lnTo>
                    <a:pt x="46" y="24"/>
                  </a:lnTo>
                  <a:lnTo>
                    <a:pt x="0" y="5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6121538" y="3260882"/>
              <a:ext cx="66716" cy="72585"/>
            </a:xfrm>
            <a:custGeom>
              <a:avLst/>
              <a:gdLst>
                <a:gd name="T0" fmla="*/ 0 w 46"/>
                <a:gd name="T1" fmla="*/ 35 h 55"/>
                <a:gd name="T2" fmla="*/ 46 w 46"/>
                <a:gd name="T3" fmla="*/ 0 h 55"/>
                <a:gd name="T4" fmla="*/ 46 w 46"/>
                <a:gd name="T5" fmla="*/ 24 h 55"/>
                <a:gd name="T6" fmla="*/ 0 w 46"/>
                <a:gd name="T7" fmla="*/ 55 h 55"/>
                <a:gd name="T8" fmla="*/ 0 w 46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">
                  <a:moveTo>
                    <a:pt x="0" y="35"/>
                  </a:moveTo>
                  <a:lnTo>
                    <a:pt x="46" y="0"/>
                  </a:lnTo>
                  <a:lnTo>
                    <a:pt x="46" y="24"/>
                  </a:lnTo>
                  <a:lnTo>
                    <a:pt x="0" y="5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516746" y="3307072"/>
              <a:ext cx="604792" cy="26395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516746" y="3307072"/>
              <a:ext cx="604792" cy="26395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951113" y="3647562"/>
              <a:ext cx="712118" cy="51470"/>
            </a:xfrm>
            <a:custGeom>
              <a:avLst/>
              <a:gdLst>
                <a:gd name="T0" fmla="*/ 0 w 491"/>
                <a:gd name="T1" fmla="*/ 39 h 39"/>
                <a:gd name="T2" fmla="*/ 62 w 491"/>
                <a:gd name="T3" fmla="*/ 0 h 39"/>
                <a:gd name="T4" fmla="*/ 491 w 491"/>
                <a:gd name="T5" fmla="*/ 0 h 39"/>
                <a:gd name="T6" fmla="*/ 436 w 491"/>
                <a:gd name="T7" fmla="*/ 39 h 39"/>
                <a:gd name="T8" fmla="*/ 0 w 49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9">
                  <a:moveTo>
                    <a:pt x="0" y="39"/>
                  </a:moveTo>
                  <a:lnTo>
                    <a:pt x="62" y="0"/>
                  </a:lnTo>
                  <a:lnTo>
                    <a:pt x="491" y="0"/>
                  </a:lnTo>
                  <a:lnTo>
                    <a:pt x="43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951113" y="3647562"/>
              <a:ext cx="712118" cy="51470"/>
            </a:xfrm>
            <a:custGeom>
              <a:avLst/>
              <a:gdLst>
                <a:gd name="T0" fmla="*/ 0 w 491"/>
                <a:gd name="T1" fmla="*/ 39 h 39"/>
                <a:gd name="T2" fmla="*/ 62 w 491"/>
                <a:gd name="T3" fmla="*/ 0 h 39"/>
                <a:gd name="T4" fmla="*/ 491 w 491"/>
                <a:gd name="T5" fmla="*/ 0 h 39"/>
                <a:gd name="T6" fmla="*/ 436 w 491"/>
                <a:gd name="T7" fmla="*/ 39 h 39"/>
                <a:gd name="T8" fmla="*/ 0 w 49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9">
                  <a:moveTo>
                    <a:pt x="0" y="39"/>
                  </a:moveTo>
                  <a:lnTo>
                    <a:pt x="62" y="0"/>
                  </a:lnTo>
                  <a:lnTo>
                    <a:pt x="491" y="0"/>
                  </a:lnTo>
                  <a:lnTo>
                    <a:pt x="436" y="39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5583462" y="3647562"/>
              <a:ext cx="79768" cy="81823"/>
            </a:xfrm>
            <a:custGeom>
              <a:avLst/>
              <a:gdLst>
                <a:gd name="T0" fmla="*/ 0 w 55"/>
                <a:gd name="T1" fmla="*/ 39 h 62"/>
                <a:gd name="T2" fmla="*/ 55 w 55"/>
                <a:gd name="T3" fmla="*/ 0 h 62"/>
                <a:gd name="T4" fmla="*/ 55 w 55"/>
                <a:gd name="T5" fmla="*/ 23 h 62"/>
                <a:gd name="T6" fmla="*/ 0 w 55"/>
                <a:gd name="T7" fmla="*/ 62 h 62"/>
                <a:gd name="T8" fmla="*/ 0 w 55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39"/>
                  </a:moveTo>
                  <a:lnTo>
                    <a:pt x="55" y="0"/>
                  </a:lnTo>
                  <a:lnTo>
                    <a:pt x="55" y="23"/>
                  </a:lnTo>
                  <a:lnTo>
                    <a:pt x="0" y="6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583462" y="3647562"/>
              <a:ext cx="79768" cy="81823"/>
            </a:xfrm>
            <a:custGeom>
              <a:avLst/>
              <a:gdLst>
                <a:gd name="T0" fmla="*/ 0 w 55"/>
                <a:gd name="T1" fmla="*/ 39 h 62"/>
                <a:gd name="T2" fmla="*/ 55 w 55"/>
                <a:gd name="T3" fmla="*/ 0 h 62"/>
                <a:gd name="T4" fmla="*/ 55 w 55"/>
                <a:gd name="T5" fmla="*/ 23 h 62"/>
                <a:gd name="T6" fmla="*/ 0 w 55"/>
                <a:gd name="T7" fmla="*/ 62 h 62"/>
                <a:gd name="T8" fmla="*/ 0 w 55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39"/>
                  </a:moveTo>
                  <a:lnTo>
                    <a:pt x="55" y="0"/>
                  </a:lnTo>
                  <a:lnTo>
                    <a:pt x="55" y="23"/>
                  </a:lnTo>
                  <a:lnTo>
                    <a:pt x="0" y="62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4951113" y="3699032"/>
              <a:ext cx="632349" cy="30353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4951113" y="3699032"/>
              <a:ext cx="632349" cy="30353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H="1">
              <a:off x="6053373" y="4032922"/>
              <a:ext cx="1197983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6053373" y="3518229"/>
              <a:ext cx="1450" cy="91061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251356" y="3029930"/>
              <a:ext cx="469911" cy="1002992"/>
            </a:xfrm>
            <a:custGeom>
              <a:avLst/>
              <a:gdLst>
                <a:gd name="T0" fmla="*/ 0 w 324"/>
                <a:gd name="T1" fmla="*/ 760 h 760"/>
                <a:gd name="T2" fmla="*/ 324 w 324"/>
                <a:gd name="T3" fmla="*/ 323 h 760"/>
                <a:gd name="T4" fmla="*/ 324 w 324"/>
                <a:gd name="T5" fmla="*/ 0 h 760"/>
                <a:gd name="T6" fmla="*/ 0 w 324"/>
                <a:gd name="T7" fmla="*/ 370 h 760"/>
                <a:gd name="T8" fmla="*/ 0 w 324"/>
                <a:gd name="T9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760">
                  <a:moveTo>
                    <a:pt x="0" y="760"/>
                  </a:moveTo>
                  <a:lnTo>
                    <a:pt x="324" y="323"/>
                  </a:lnTo>
                  <a:lnTo>
                    <a:pt x="324" y="0"/>
                  </a:lnTo>
                  <a:lnTo>
                    <a:pt x="0" y="37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7251356" y="3029930"/>
              <a:ext cx="469911" cy="1002992"/>
            </a:xfrm>
            <a:custGeom>
              <a:avLst/>
              <a:gdLst>
                <a:gd name="T0" fmla="*/ 0 w 324"/>
                <a:gd name="T1" fmla="*/ 760 h 760"/>
                <a:gd name="T2" fmla="*/ 324 w 324"/>
                <a:gd name="T3" fmla="*/ 323 h 760"/>
                <a:gd name="T4" fmla="*/ 324 w 324"/>
                <a:gd name="T5" fmla="*/ 0 h 760"/>
                <a:gd name="T6" fmla="*/ 0 w 324"/>
                <a:gd name="T7" fmla="*/ 370 h 760"/>
                <a:gd name="T8" fmla="*/ 0 w 324"/>
                <a:gd name="T9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760">
                  <a:moveTo>
                    <a:pt x="0" y="760"/>
                  </a:moveTo>
                  <a:lnTo>
                    <a:pt x="324" y="323"/>
                  </a:lnTo>
                  <a:lnTo>
                    <a:pt x="324" y="0"/>
                  </a:lnTo>
                  <a:lnTo>
                    <a:pt x="0" y="370"/>
                  </a:lnTo>
                  <a:lnTo>
                    <a:pt x="0" y="76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5318049" y="3518229"/>
              <a:ext cx="735324" cy="48434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318049" y="4032922"/>
              <a:ext cx="735324" cy="1034666"/>
            </a:xfrm>
            <a:custGeom>
              <a:avLst/>
              <a:gdLst>
                <a:gd name="T0" fmla="*/ 0 w 507"/>
                <a:gd name="T1" fmla="*/ 437 h 784"/>
                <a:gd name="T2" fmla="*/ 507 w 507"/>
                <a:gd name="T3" fmla="*/ 0 h 784"/>
                <a:gd name="T4" fmla="*/ 507 w 507"/>
                <a:gd name="T5" fmla="*/ 300 h 784"/>
                <a:gd name="T6" fmla="*/ 0 w 507"/>
                <a:gd name="T7" fmla="*/ 784 h 784"/>
                <a:gd name="T8" fmla="*/ 0 w 507"/>
                <a:gd name="T9" fmla="*/ 43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784">
                  <a:moveTo>
                    <a:pt x="0" y="437"/>
                  </a:moveTo>
                  <a:lnTo>
                    <a:pt x="507" y="0"/>
                  </a:lnTo>
                  <a:lnTo>
                    <a:pt x="507" y="300"/>
                  </a:lnTo>
                  <a:lnTo>
                    <a:pt x="0" y="784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5318049" y="4032922"/>
              <a:ext cx="735324" cy="1034666"/>
            </a:xfrm>
            <a:custGeom>
              <a:avLst/>
              <a:gdLst>
                <a:gd name="T0" fmla="*/ 0 w 507"/>
                <a:gd name="T1" fmla="*/ 437 h 784"/>
                <a:gd name="T2" fmla="*/ 507 w 507"/>
                <a:gd name="T3" fmla="*/ 0 h 784"/>
                <a:gd name="T4" fmla="*/ 507 w 507"/>
                <a:gd name="T5" fmla="*/ 300 h 784"/>
                <a:gd name="T6" fmla="*/ 0 w 507"/>
                <a:gd name="T7" fmla="*/ 784 h 784"/>
                <a:gd name="T8" fmla="*/ 0 w 507"/>
                <a:gd name="T9" fmla="*/ 43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784">
                  <a:moveTo>
                    <a:pt x="0" y="437"/>
                  </a:moveTo>
                  <a:lnTo>
                    <a:pt x="507" y="0"/>
                  </a:lnTo>
                  <a:lnTo>
                    <a:pt x="507" y="300"/>
                  </a:lnTo>
                  <a:lnTo>
                    <a:pt x="0" y="784"/>
                  </a:lnTo>
                  <a:lnTo>
                    <a:pt x="0" y="4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6053373" y="4032922"/>
              <a:ext cx="1197983" cy="395918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6053373" y="4032922"/>
              <a:ext cx="1197983" cy="395918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209229" y="4002569"/>
              <a:ext cx="2538099" cy="607074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1209229" y="4002569"/>
              <a:ext cx="2538099" cy="60707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6053373" y="2391182"/>
              <a:ext cx="2266885" cy="972639"/>
            </a:xfrm>
            <a:custGeom>
              <a:avLst/>
              <a:gdLst>
                <a:gd name="T0" fmla="*/ 0 w 1563"/>
                <a:gd name="T1" fmla="*/ 417 h 737"/>
                <a:gd name="T2" fmla="*/ 1220 w 1563"/>
                <a:gd name="T3" fmla="*/ 417 h 737"/>
                <a:gd name="T4" fmla="*/ 1220 w 1563"/>
                <a:gd name="T5" fmla="*/ 737 h 737"/>
                <a:gd name="T6" fmla="*/ 1563 w 1563"/>
                <a:gd name="T7" fmla="*/ 211 h 737"/>
                <a:gd name="T8" fmla="*/ 1563 w 1563"/>
                <a:gd name="T9" fmla="*/ 0 h 737"/>
                <a:gd name="T10" fmla="*/ 713 w 1563"/>
                <a:gd name="T11" fmla="*/ 0 h 737"/>
                <a:gd name="T12" fmla="*/ 0 w 1563"/>
                <a:gd name="T13" fmla="*/ 41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3" h="737">
                  <a:moveTo>
                    <a:pt x="0" y="417"/>
                  </a:moveTo>
                  <a:lnTo>
                    <a:pt x="1220" y="417"/>
                  </a:lnTo>
                  <a:lnTo>
                    <a:pt x="1220" y="737"/>
                  </a:lnTo>
                  <a:lnTo>
                    <a:pt x="1563" y="211"/>
                  </a:lnTo>
                  <a:lnTo>
                    <a:pt x="1563" y="0"/>
                  </a:lnTo>
                  <a:lnTo>
                    <a:pt x="713" y="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6053373" y="2391182"/>
              <a:ext cx="2266885" cy="972639"/>
            </a:xfrm>
            <a:custGeom>
              <a:avLst/>
              <a:gdLst>
                <a:gd name="T0" fmla="*/ 0 w 1563"/>
                <a:gd name="T1" fmla="*/ 417 h 737"/>
                <a:gd name="T2" fmla="*/ 1220 w 1563"/>
                <a:gd name="T3" fmla="*/ 417 h 737"/>
                <a:gd name="T4" fmla="*/ 1220 w 1563"/>
                <a:gd name="T5" fmla="*/ 737 h 737"/>
                <a:gd name="T6" fmla="*/ 1563 w 1563"/>
                <a:gd name="T7" fmla="*/ 211 h 737"/>
                <a:gd name="T8" fmla="*/ 1563 w 1563"/>
                <a:gd name="T9" fmla="*/ 0 h 737"/>
                <a:gd name="T10" fmla="*/ 713 w 1563"/>
                <a:gd name="T11" fmla="*/ 0 h 737"/>
                <a:gd name="T12" fmla="*/ 0 w 1563"/>
                <a:gd name="T13" fmla="*/ 41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3" h="737">
                  <a:moveTo>
                    <a:pt x="0" y="417"/>
                  </a:moveTo>
                  <a:lnTo>
                    <a:pt x="1220" y="417"/>
                  </a:lnTo>
                  <a:lnTo>
                    <a:pt x="1220" y="737"/>
                  </a:lnTo>
                  <a:lnTo>
                    <a:pt x="1563" y="211"/>
                  </a:lnTo>
                  <a:lnTo>
                    <a:pt x="1563" y="0"/>
                  </a:lnTo>
                  <a:lnTo>
                    <a:pt x="713" y="0"/>
                  </a:lnTo>
                  <a:lnTo>
                    <a:pt x="0" y="41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209229" y="3029930"/>
              <a:ext cx="4477206" cy="972639"/>
            </a:xfrm>
            <a:custGeom>
              <a:avLst/>
              <a:gdLst>
                <a:gd name="T0" fmla="*/ 1750 w 3087"/>
                <a:gd name="T1" fmla="*/ 737 h 737"/>
                <a:gd name="T2" fmla="*/ 3087 w 3087"/>
                <a:gd name="T3" fmla="*/ 0 h 737"/>
                <a:gd name="T4" fmla="*/ 1909 w 3087"/>
                <a:gd name="T5" fmla="*/ 0 h 737"/>
                <a:gd name="T6" fmla="*/ 0 w 3087"/>
                <a:gd name="T7" fmla="*/ 737 h 737"/>
                <a:gd name="T8" fmla="*/ 1750 w 3087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7" h="737">
                  <a:moveTo>
                    <a:pt x="1750" y="737"/>
                  </a:moveTo>
                  <a:lnTo>
                    <a:pt x="3087" y="0"/>
                  </a:lnTo>
                  <a:lnTo>
                    <a:pt x="1909" y="0"/>
                  </a:lnTo>
                  <a:lnTo>
                    <a:pt x="0" y="737"/>
                  </a:lnTo>
                  <a:lnTo>
                    <a:pt x="1750" y="73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209229" y="3029930"/>
              <a:ext cx="4477206" cy="972639"/>
            </a:xfrm>
            <a:custGeom>
              <a:avLst/>
              <a:gdLst>
                <a:gd name="T0" fmla="*/ 1750 w 3087"/>
                <a:gd name="T1" fmla="*/ 737 h 737"/>
                <a:gd name="T2" fmla="*/ 3087 w 3087"/>
                <a:gd name="T3" fmla="*/ 0 h 737"/>
                <a:gd name="T4" fmla="*/ 1909 w 3087"/>
                <a:gd name="T5" fmla="*/ 0 h 737"/>
                <a:gd name="T6" fmla="*/ 0 w 3087"/>
                <a:gd name="T7" fmla="*/ 737 h 737"/>
                <a:gd name="T8" fmla="*/ 1750 w 3087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7" h="737">
                  <a:moveTo>
                    <a:pt x="1750" y="737"/>
                  </a:moveTo>
                  <a:lnTo>
                    <a:pt x="3087" y="0"/>
                  </a:lnTo>
                  <a:lnTo>
                    <a:pt x="1909" y="0"/>
                  </a:lnTo>
                  <a:lnTo>
                    <a:pt x="0" y="737"/>
                  </a:lnTo>
                  <a:lnTo>
                    <a:pt x="1750" y="7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215789" y="2391182"/>
              <a:ext cx="2668630" cy="550327"/>
            </a:xfrm>
            <a:custGeom>
              <a:avLst/>
              <a:gdLst>
                <a:gd name="T0" fmla="*/ 0 w 1840"/>
                <a:gd name="T1" fmla="*/ 417 h 417"/>
                <a:gd name="T2" fmla="*/ 1103 w 1840"/>
                <a:gd name="T3" fmla="*/ 417 h 417"/>
                <a:gd name="T4" fmla="*/ 1840 w 1840"/>
                <a:gd name="T5" fmla="*/ 0 h 417"/>
                <a:gd name="T6" fmla="*/ 1060 w 1840"/>
                <a:gd name="T7" fmla="*/ 0 h 417"/>
                <a:gd name="T8" fmla="*/ 0 w 1840"/>
                <a:gd name="T9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0" h="417">
                  <a:moveTo>
                    <a:pt x="0" y="417"/>
                  </a:moveTo>
                  <a:lnTo>
                    <a:pt x="1103" y="417"/>
                  </a:lnTo>
                  <a:lnTo>
                    <a:pt x="1840" y="0"/>
                  </a:lnTo>
                  <a:lnTo>
                    <a:pt x="1060" y="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215789" y="2391182"/>
              <a:ext cx="2668630" cy="550327"/>
            </a:xfrm>
            <a:custGeom>
              <a:avLst/>
              <a:gdLst>
                <a:gd name="T0" fmla="*/ 0 w 1840"/>
                <a:gd name="T1" fmla="*/ 417 h 417"/>
                <a:gd name="T2" fmla="*/ 1103 w 1840"/>
                <a:gd name="T3" fmla="*/ 417 h 417"/>
                <a:gd name="T4" fmla="*/ 1840 w 1840"/>
                <a:gd name="T5" fmla="*/ 0 h 417"/>
                <a:gd name="T6" fmla="*/ 1060 w 1840"/>
                <a:gd name="T7" fmla="*/ 0 h 417"/>
                <a:gd name="T8" fmla="*/ 0 w 1840"/>
                <a:gd name="T9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0" h="417">
                  <a:moveTo>
                    <a:pt x="0" y="417"/>
                  </a:moveTo>
                  <a:lnTo>
                    <a:pt x="1103" y="417"/>
                  </a:lnTo>
                  <a:lnTo>
                    <a:pt x="1840" y="0"/>
                  </a:lnTo>
                  <a:lnTo>
                    <a:pt x="1060" y="0"/>
                  </a:lnTo>
                  <a:lnTo>
                    <a:pt x="0" y="41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6121538" y="3060284"/>
              <a:ext cx="733873" cy="216435"/>
            </a:xfrm>
            <a:custGeom>
              <a:avLst/>
              <a:gdLst>
                <a:gd name="T0" fmla="*/ 0 w 506"/>
                <a:gd name="T1" fmla="*/ 164 h 164"/>
                <a:gd name="T2" fmla="*/ 0 w 506"/>
                <a:gd name="T3" fmla="*/ 144 h 164"/>
                <a:gd name="T4" fmla="*/ 4 w 506"/>
                <a:gd name="T5" fmla="*/ 129 h 164"/>
                <a:gd name="T6" fmla="*/ 8 w 506"/>
                <a:gd name="T7" fmla="*/ 113 h 164"/>
                <a:gd name="T8" fmla="*/ 19 w 506"/>
                <a:gd name="T9" fmla="*/ 102 h 164"/>
                <a:gd name="T10" fmla="*/ 43 w 506"/>
                <a:gd name="T11" fmla="*/ 74 h 164"/>
                <a:gd name="T12" fmla="*/ 74 w 506"/>
                <a:gd name="T13" fmla="*/ 47 h 164"/>
                <a:gd name="T14" fmla="*/ 109 w 506"/>
                <a:gd name="T15" fmla="*/ 27 h 164"/>
                <a:gd name="T16" fmla="*/ 152 w 506"/>
                <a:gd name="T17" fmla="*/ 16 h 164"/>
                <a:gd name="T18" fmla="*/ 199 w 506"/>
                <a:gd name="T19" fmla="*/ 4 h 164"/>
                <a:gd name="T20" fmla="*/ 253 w 506"/>
                <a:gd name="T21" fmla="*/ 0 h 164"/>
                <a:gd name="T22" fmla="*/ 304 w 506"/>
                <a:gd name="T23" fmla="*/ 4 h 164"/>
                <a:gd name="T24" fmla="*/ 351 w 506"/>
                <a:gd name="T25" fmla="*/ 16 h 164"/>
                <a:gd name="T26" fmla="*/ 393 w 506"/>
                <a:gd name="T27" fmla="*/ 27 h 164"/>
                <a:gd name="T28" fmla="*/ 428 w 506"/>
                <a:gd name="T29" fmla="*/ 47 h 164"/>
                <a:gd name="T30" fmla="*/ 460 w 506"/>
                <a:gd name="T31" fmla="*/ 74 h 164"/>
                <a:gd name="T32" fmla="*/ 483 w 506"/>
                <a:gd name="T33" fmla="*/ 102 h 164"/>
                <a:gd name="T34" fmla="*/ 495 w 506"/>
                <a:gd name="T35" fmla="*/ 113 h 164"/>
                <a:gd name="T36" fmla="*/ 499 w 506"/>
                <a:gd name="T37" fmla="*/ 129 h 164"/>
                <a:gd name="T38" fmla="*/ 503 w 506"/>
                <a:gd name="T39" fmla="*/ 144 h 164"/>
                <a:gd name="T40" fmla="*/ 506 w 506"/>
                <a:gd name="T4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6" h="164">
                  <a:moveTo>
                    <a:pt x="0" y="164"/>
                  </a:moveTo>
                  <a:lnTo>
                    <a:pt x="0" y="144"/>
                  </a:lnTo>
                  <a:lnTo>
                    <a:pt x="4" y="129"/>
                  </a:lnTo>
                  <a:lnTo>
                    <a:pt x="8" y="113"/>
                  </a:lnTo>
                  <a:lnTo>
                    <a:pt x="19" y="102"/>
                  </a:lnTo>
                  <a:lnTo>
                    <a:pt x="43" y="74"/>
                  </a:lnTo>
                  <a:lnTo>
                    <a:pt x="74" y="47"/>
                  </a:lnTo>
                  <a:lnTo>
                    <a:pt x="109" y="27"/>
                  </a:lnTo>
                  <a:lnTo>
                    <a:pt x="152" y="16"/>
                  </a:lnTo>
                  <a:lnTo>
                    <a:pt x="199" y="4"/>
                  </a:lnTo>
                  <a:lnTo>
                    <a:pt x="253" y="0"/>
                  </a:lnTo>
                  <a:lnTo>
                    <a:pt x="304" y="4"/>
                  </a:lnTo>
                  <a:lnTo>
                    <a:pt x="351" y="16"/>
                  </a:lnTo>
                  <a:lnTo>
                    <a:pt x="393" y="27"/>
                  </a:lnTo>
                  <a:lnTo>
                    <a:pt x="428" y="47"/>
                  </a:lnTo>
                  <a:lnTo>
                    <a:pt x="460" y="74"/>
                  </a:lnTo>
                  <a:lnTo>
                    <a:pt x="483" y="102"/>
                  </a:lnTo>
                  <a:lnTo>
                    <a:pt x="495" y="113"/>
                  </a:lnTo>
                  <a:lnTo>
                    <a:pt x="499" y="129"/>
                  </a:lnTo>
                  <a:lnTo>
                    <a:pt x="503" y="144"/>
                  </a:lnTo>
                  <a:lnTo>
                    <a:pt x="506" y="164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5415222" y="3122311"/>
              <a:ext cx="304572" cy="488299"/>
            </a:xfrm>
            <a:custGeom>
              <a:avLst/>
              <a:gdLst>
                <a:gd name="T0" fmla="*/ 0 w 210"/>
                <a:gd name="T1" fmla="*/ 370 h 370"/>
                <a:gd name="T2" fmla="*/ 3 w 210"/>
                <a:gd name="T3" fmla="*/ 300 h 370"/>
                <a:gd name="T4" fmla="*/ 11 w 210"/>
                <a:gd name="T5" fmla="*/ 234 h 370"/>
                <a:gd name="T6" fmla="*/ 19 w 210"/>
                <a:gd name="T7" fmla="*/ 175 h 370"/>
                <a:gd name="T8" fmla="*/ 31 w 210"/>
                <a:gd name="T9" fmla="*/ 121 h 370"/>
                <a:gd name="T10" fmla="*/ 46 w 210"/>
                <a:gd name="T11" fmla="*/ 74 h 370"/>
                <a:gd name="T12" fmla="*/ 66 w 210"/>
                <a:gd name="T13" fmla="*/ 35 h 370"/>
                <a:gd name="T14" fmla="*/ 74 w 210"/>
                <a:gd name="T15" fmla="*/ 23 h 370"/>
                <a:gd name="T16" fmla="*/ 85 w 210"/>
                <a:gd name="T17" fmla="*/ 12 h 370"/>
                <a:gd name="T18" fmla="*/ 93 w 210"/>
                <a:gd name="T19" fmla="*/ 4 h 370"/>
                <a:gd name="T20" fmla="*/ 105 w 210"/>
                <a:gd name="T21" fmla="*/ 0 h 370"/>
                <a:gd name="T22" fmla="*/ 124 w 210"/>
                <a:gd name="T23" fmla="*/ 8 h 370"/>
                <a:gd name="T24" fmla="*/ 144 w 210"/>
                <a:gd name="T25" fmla="*/ 23 h 370"/>
                <a:gd name="T26" fmla="*/ 163 w 210"/>
                <a:gd name="T27" fmla="*/ 43 h 370"/>
                <a:gd name="T28" fmla="*/ 179 w 210"/>
                <a:gd name="T29" fmla="*/ 66 h 370"/>
                <a:gd name="T30" fmla="*/ 190 w 210"/>
                <a:gd name="T31" fmla="*/ 93 h 370"/>
                <a:gd name="T32" fmla="*/ 198 w 210"/>
                <a:gd name="T33" fmla="*/ 121 h 370"/>
                <a:gd name="T34" fmla="*/ 206 w 210"/>
                <a:gd name="T35" fmla="*/ 152 h 370"/>
                <a:gd name="T36" fmla="*/ 210 w 210"/>
                <a:gd name="T37" fmla="*/ 18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70">
                  <a:moveTo>
                    <a:pt x="0" y="370"/>
                  </a:moveTo>
                  <a:lnTo>
                    <a:pt x="3" y="300"/>
                  </a:lnTo>
                  <a:lnTo>
                    <a:pt x="11" y="234"/>
                  </a:lnTo>
                  <a:lnTo>
                    <a:pt x="19" y="175"/>
                  </a:lnTo>
                  <a:lnTo>
                    <a:pt x="31" y="121"/>
                  </a:lnTo>
                  <a:lnTo>
                    <a:pt x="46" y="74"/>
                  </a:lnTo>
                  <a:lnTo>
                    <a:pt x="66" y="35"/>
                  </a:lnTo>
                  <a:lnTo>
                    <a:pt x="74" y="23"/>
                  </a:lnTo>
                  <a:lnTo>
                    <a:pt x="85" y="12"/>
                  </a:lnTo>
                  <a:lnTo>
                    <a:pt x="93" y="4"/>
                  </a:lnTo>
                  <a:lnTo>
                    <a:pt x="105" y="0"/>
                  </a:lnTo>
                  <a:lnTo>
                    <a:pt x="124" y="8"/>
                  </a:lnTo>
                  <a:lnTo>
                    <a:pt x="144" y="23"/>
                  </a:lnTo>
                  <a:lnTo>
                    <a:pt x="163" y="43"/>
                  </a:lnTo>
                  <a:lnTo>
                    <a:pt x="179" y="66"/>
                  </a:lnTo>
                  <a:lnTo>
                    <a:pt x="190" y="93"/>
                  </a:lnTo>
                  <a:lnTo>
                    <a:pt x="198" y="121"/>
                  </a:lnTo>
                  <a:lnTo>
                    <a:pt x="206" y="152"/>
                  </a:lnTo>
                  <a:lnTo>
                    <a:pt x="210" y="183"/>
                  </a:lnTo>
                </a:path>
              </a:pathLst>
            </a:custGeom>
            <a:noFill/>
            <a:ln w="25400">
              <a:solidFill>
                <a:srgbClr val="FFFF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 flipV="1">
              <a:off x="5415222" y="3610610"/>
              <a:ext cx="1450" cy="15837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 flipV="1">
              <a:off x="5934445" y="2880801"/>
              <a:ext cx="1450" cy="349727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V="1">
              <a:off x="5148359" y="3245046"/>
              <a:ext cx="1450" cy="530530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6685722" y="4187331"/>
              <a:ext cx="52212" cy="46190"/>
            </a:xfrm>
            <a:custGeom>
              <a:avLst/>
              <a:gdLst>
                <a:gd name="T0" fmla="*/ 0 w 36"/>
                <a:gd name="T1" fmla="*/ 35 h 35"/>
                <a:gd name="T2" fmla="*/ 12 w 36"/>
                <a:gd name="T3" fmla="*/ 31 h 35"/>
                <a:gd name="T4" fmla="*/ 24 w 36"/>
                <a:gd name="T5" fmla="*/ 23 h 35"/>
                <a:gd name="T6" fmla="*/ 32 w 36"/>
                <a:gd name="T7" fmla="*/ 16 h 35"/>
                <a:gd name="T8" fmla="*/ 36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0" y="35"/>
                  </a:moveTo>
                  <a:lnTo>
                    <a:pt x="12" y="31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36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6732133" y="4135861"/>
              <a:ext cx="10152" cy="6202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6619006" y="4130582"/>
              <a:ext cx="50762" cy="40912"/>
            </a:xfrm>
            <a:custGeom>
              <a:avLst/>
              <a:gdLst>
                <a:gd name="T0" fmla="*/ 35 w 35"/>
                <a:gd name="T1" fmla="*/ 31 h 31"/>
                <a:gd name="T2" fmla="*/ 23 w 35"/>
                <a:gd name="T3" fmla="*/ 31 h 31"/>
                <a:gd name="T4" fmla="*/ 11 w 35"/>
                <a:gd name="T5" fmla="*/ 24 h 31"/>
                <a:gd name="T6" fmla="*/ 4 w 35"/>
                <a:gd name="T7" fmla="*/ 12 h 31"/>
                <a:gd name="T8" fmla="*/ 0 w 3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lnTo>
                    <a:pt x="23" y="31"/>
                  </a:lnTo>
                  <a:lnTo>
                    <a:pt x="11" y="24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6590000" y="4038201"/>
              <a:ext cx="62364" cy="56749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6737934" y="4279711"/>
              <a:ext cx="50762" cy="46190"/>
            </a:xfrm>
            <a:custGeom>
              <a:avLst/>
              <a:gdLst>
                <a:gd name="T0" fmla="*/ 0 w 35"/>
                <a:gd name="T1" fmla="*/ 35 h 35"/>
                <a:gd name="T2" fmla="*/ 11 w 35"/>
                <a:gd name="T3" fmla="*/ 31 h 35"/>
                <a:gd name="T4" fmla="*/ 23 w 35"/>
                <a:gd name="T5" fmla="*/ 24 h 35"/>
                <a:gd name="T6" fmla="*/ 31 w 35"/>
                <a:gd name="T7" fmla="*/ 12 h 35"/>
                <a:gd name="T8" fmla="*/ 35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11" y="31"/>
                  </a:lnTo>
                  <a:lnTo>
                    <a:pt x="23" y="24"/>
                  </a:lnTo>
                  <a:lnTo>
                    <a:pt x="31" y="12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6753888" y="4171494"/>
              <a:ext cx="62365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7245554" y="4120024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7223799" y="4068555"/>
              <a:ext cx="62365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7116473" y="4135861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7087466" y="4084392"/>
              <a:ext cx="62365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6980141" y="4135861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6958386" y="4084392"/>
              <a:ext cx="60914" cy="56748"/>
            </a:xfrm>
            <a:custGeom>
              <a:avLst/>
              <a:gdLst>
                <a:gd name="T0" fmla="*/ 19 w 42"/>
                <a:gd name="T1" fmla="*/ 0 h 43"/>
                <a:gd name="T2" fmla="*/ 0 w 42"/>
                <a:gd name="T3" fmla="*/ 43 h 43"/>
                <a:gd name="T4" fmla="*/ 42 w 42"/>
                <a:gd name="T5" fmla="*/ 43 h 43"/>
                <a:gd name="T6" fmla="*/ 19 w 42"/>
                <a:gd name="T7" fmla="*/ 0 h 43"/>
                <a:gd name="T8" fmla="*/ 19 w 4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0" y="43"/>
                  </a:lnTo>
                  <a:lnTo>
                    <a:pt x="42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6861213" y="4135861"/>
              <a:ext cx="17404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6839458" y="4084392"/>
              <a:ext cx="62364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6511681" y="4135861"/>
              <a:ext cx="10152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6488476" y="4084392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6398554" y="4135861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6369547" y="4084392"/>
              <a:ext cx="62364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6279626" y="4135861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6256421" y="4084392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160698" y="4135861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137493" y="4084392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041770" y="4135861"/>
              <a:ext cx="17404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6020015" y="4079113"/>
              <a:ext cx="60914" cy="56748"/>
            </a:xfrm>
            <a:custGeom>
              <a:avLst/>
              <a:gdLst>
                <a:gd name="T0" fmla="*/ 19 w 42"/>
                <a:gd name="T1" fmla="*/ 0 h 43"/>
                <a:gd name="T2" fmla="*/ 0 w 42"/>
                <a:gd name="T3" fmla="*/ 43 h 43"/>
                <a:gd name="T4" fmla="*/ 42 w 42"/>
                <a:gd name="T5" fmla="*/ 43 h 43"/>
                <a:gd name="T6" fmla="*/ 19 w 42"/>
                <a:gd name="T7" fmla="*/ 0 h 43"/>
                <a:gd name="T8" fmla="*/ 19 w 4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0" y="43"/>
                  </a:lnTo>
                  <a:lnTo>
                    <a:pt x="42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5928643" y="4244078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5906888" y="4187331"/>
              <a:ext cx="56564" cy="56748"/>
            </a:xfrm>
            <a:custGeom>
              <a:avLst/>
              <a:gdLst>
                <a:gd name="T0" fmla="*/ 19 w 39"/>
                <a:gd name="T1" fmla="*/ 0 h 43"/>
                <a:gd name="T2" fmla="*/ 0 w 39"/>
                <a:gd name="T3" fmla="*/ 43 h 43"/>
                <a:gd name="T4" fmla="*/ 39 w 39"/>
                <a:gd name="T5" fmla="*/ 43 h 43"/>
                <a:gd name="T6" fmla="*/ 19 w 39"/>
                <a:gd name="T7" fmla="*/ 0 h 43"/>
                <a:gd name="T8" fmla="*/ 1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19" y="0"/>
                  </a:moveTo>
                  <a:lnTo>
                    <a:pt x="0" y="43"/>
                  </a:lnTo>
                  <a:lnTo>
                    <a:pt x="39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5809715" y="4336459"/>
              <a:ext cx="11603" cy="1385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5787960" y="4279711"/>
              <a:ext cx="62365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5696589" y="4414324"/>
              <a:ext cx="11603" cy="13857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5669032" y="4357575"/>
              <a:ext cx="62365" cy="56749"/>
            </a:xfrm>
            <a:custGeom>
              <a:avLst/>
              <a:gdLst>
                <a:gd name="T0" fmla="*/ 23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3 w 43"/>
                <a:gd name="T7" fmla="*/ 0 h 43"/>
                <a:gd name="T8" fmla="*/ 23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5579110" y="4517262"/>
              <a:ext cx="10153" cy="14385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5555905" y="4460514"/>
              <a:ext cx="56564" cy="56749"/>
            </a:xfrm>
            <a:custGeom>
              <a:avLst/>
              <a:gdLst>
                <a:gd name="T0" fmla="*/ 19 w 39"/>
                <a:gd name="T1" fmla="*/ 0 h 43"/>
                <a:gd name="T2" fmla="*/ 0 w 39"/>
                <a:gd name="T3" fmla="*/ 43 h 43"/>
                <a:gd name="T4" fmla="*/ 39 w 39"/>
                <a:gd name="T5" fmla="*/ 43 h 43"/>
                <a:gd name="T6" fmla="*/ 19 w 39"/>
                <a:gd name="T7" fmla="*/ 0 h 43"/>
                <a:gd name="T8" fmla="*/ 1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19" y="0"/>
                  </a:moveTo>
                  <a:lnTo>
                    <a:pt x="0" y="43"/>
                  </a:lnTo>
                  <a:lnTo>
                    <a:pt x="39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5442778" y="4609643"/>
              <a:ext cx="11603" cy="14385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5419573" y="4552895"/>
              <a:ext cx="62365" cy="56749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5312247" y="4717861"/>
              <a:ext cx="11603" cy="13857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5284691" y="4661112"/>
              <a:ext cx="62364" cy="56749"/>
            </a:xfrm>
            <a:custGeom>
              <a:avLst/>
              <a:gdLst>
                <a:gd name="T0" fmla="*/ 23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3 w 43"/>
                <a:gd name="T7" fmla="*/ 0 h 43"/>
                <a:gd name="T8" fmla="*/ 23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5318049" y="4306106"/>
              <a:ext cx="729523" cy="761482"/>
            </a:xfrm>
            <a:custGeom>
              <a:avLst/>
              <a:gdLst>
                <a:gd name="T0" fmla="*/ 503 w 503"/>
                <a:gd name="T1" fmla="*/ 0 h 577"/>
                <a:gd name="T2" fmla="*/ 0 w 503"/>
                <a:gd name="T3" fmla="*/ 452 h 577"/>
                <a:gd name="T4" fmla="*/ 0 w 503"/>
                <a:gd name="T5" fmla="*/ 577 h 577"/>
                <a:gd name="T6" fmla="*/ 503 w 503"/>
                <a:gd name="T7" fmla="*/ 93 h 577"/>
                <a:gd name="T8" fmla="*/ 503 w 503"/>
                <a:gd name="T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77">
                  <a:moveTo>
                    <a:pt x="503" y="0"/>
                  </a:moveTo>
                  <a:lnTo>
                    <a:pt x="0" y="452"/>
                  </a:lnTo>
                  <a:lnTo>
                    <a:pt x="0" y="577"/>
                  </a:lnTo>
                  <a:lnTo>
                    <a:pt x="503" y="9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6047571" y="4320623"/>
              <a:ext cx="1203784" cy="10821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251356" y="2756747"/>
              <a:ext cx="1137068" cy="1672094"/>
            </a:xfrm>
            <a:custGeom>
              <a:avLst/>
              <a:gdLst>
                <a:gd name="T0" fmla="*/ 0 w 784"/>
                <a:gd name="T1" fmla="*/ 1185 h 1267"/>
                <a:gd name="T2" fmla="*/ 784 w 784"/>
                <a:gd name="T3" fmla="*/ 0 h 1267"/>
                <a:gd name="T4" fmla="*/ 784 w 784"/>
                <a:gd name="T5" fmla="*/ 59 h 1267"/>
                <a:gd name="T6" fmla="*/ 0 w 784"/>
                <a:gd name="T7" fmla="*/ 1267 h 1267"/>
                <a:gd name="T8" fmla="*/ 0 w 784"/>
                <a:gd name="T9" fmla="*/ 118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267">
                  <a:moveTo>
                    <a:pt x="0" y="1185"/>
                  </a:moveTo>
                  <a:lnTo>
                    <a:pt x="784" y="0"/>
                  </a:lnTo>
                  <a:lnTo>
                    <a:pt x="784" y="59"/>
                  </a:lnTo>
                  <a:lnTo>
                    <a:pt x="0" y="1267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942366" y="4902623"/>
              <a:ext cx="4375682" cy="164965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7251356" y="3821766"/>
              <a:ext cx="1450" cy="607074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5312247" y="4002569"/>
              <a:ext cx="1451" cy="1065019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942366" y="4017085"/>
              <a:ext cx="1450" cy="1050503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1535556" y="2684161"/>
              <a:ext cx="556931" cy="1203591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415200" y="2050692"/>
              <a:ext cx="0" cy="107689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Text Box 109"/>
            <p:cNvSpPr txBox="1">
              <a:spLocks noChangeArrowheads="1"/>
            </p:cNvSpPr>
            <p:nvPr/>
          </p:nvSpPr>
          <p:spPr bwMode="auto">
            <a:xfrm>
              <a:off x="2894527" y="1733958"/>
              <a:ext cx="95308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P-substrate</a:t>
              </a:r>
            </a:p>
          </p:txBody>
        </p:sp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5573309" y="1923999"/>
              <a:ext cx="0" cy="1076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Line 111"/>
            <p:cNvSpPr>
              <a:spLocks noChangeShapeType="1"/>
            </p:cNvSpPr>
            <p:nvPr/>
          </p:nvSpPr>
          <p:spPr bwMode="auto">
            <a:xfrm>
              <a:off x="4737912" y="2747508"/>
              <a:ext cx="208849" cy="82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 Box 112"/>
            <p:cNvSpPr txBox="1">
              <a:spLocks noChangeArrowheads="1"/>
            </p:cNvSpPr>
            <p:nvPr/>
          </p:nvSpPr>
          <p:spPr bwMode="auto">
            <a:xfrm>
              <a:off x="4062052" y="2433082"/>
              <a:ext cx="1283300" cy="461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NMOS transistor</a:t>
              </a:r>
            </a:p>
            <a:p>
              <a:pPr eaLnBrk="0" hangingPunct="0"/>
              <a:r>
                <a:rPr lang="en-US" sz="1200" dirty="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 its p-well</a:t>
              </a:r>
              <a:endParaRPr lang="de-DE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Text Box 113"/>
            <p:cNvSpPr txBox="1">
              <a:spLocks noChangeArrowheads="1"/>
            </p:cNvSpPr>
            <p:nvPr/>
          </p:nvSpPr>
          <p:spPr bwMode="auto">
            <a:xfrm>
              <a:off x="5637124" y="2312876"/>
              <a:ext cx="1313758" cy="461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PMOS </a:t>
              </a:r>
              <a:r>
                <a:rPr lang="en-US" sz="1200" dirty="0" smtClean="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transistor </a:t>
              </a:r>
            </a:p>
            <a:p>
              <a:pPr eaLnBrk="0" hangingPunct="0"/>
              <a:r>
                <a:rPr lang="en-US" sz="1200" dirty="0" smtClean="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 its n-well</a:t>
              </a:r>
              <a:endParaRPr lang="de-DE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 flipH="1">
              <a:off x="6060624" y="2747508"/>
              <a:ext cx="139233" cy="380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6381150" y="4923738"/>
              <a:ext cx="140683" cy="143850"/>
            </a:xfrm>
            <a:custGeom>
              <a:avLst/>
              <a:gdLst>
                <a:gd name="T0" fmla="*/ 27 w 97"/>
                <a:gd name="T1" fmla="*/ 109 h 109"/>
                <a:gd name="T2" fmla="*/ 97 w 97"/>
                <a:gd name="T3" fmla="*/ 23 h 109"/>
                <a:gd name="T4" fmla="*/ 0 w 97"/>
                <a:gd name="T5" fmla="*/ 0 h 109"/>
                <a:gd name="T6" fmla="*/ 27 w 97"/>
                <a:gd name="T7" fmla="*/ 109 h 109"/>
                <a:gd name="T8" fmla="*/ 27 w 97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9">
                  <a:moveTo>
                    <a:pt x="27" y="109"/>
                  </a:moveTo>
                  <a:lnTo>
                    <a:pt x="97" y="23"/>
                  </a:lnTo>
                  <a:lnTo>
                    <a:pt x="0" y="0"/>
                  </a:lnTo>
                  <a:lnTo>
                    <a:pt x="27" y="109"/>
                  </a:lnTo>
                  <a:lnTo>
                    <a:pt x="27" y="10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6494277" y="3770297"/>
              <a:ext cx="452507" cy="51469"/>
            </a:xfrm>
            <a:custGeom>
              <a:avLst/>
              <a:gdLst>
                <a:gd name="T0" fmla="*/ 0 w 312"/>
                <a:gd name="T1" fmla="*/ 39 h 39"/>
                <a:gd name="T2" fmla="*/ 35 w 312"/>
                <a:gd name="T3" fmla="*/ 24 h 39"/>
                <a:gd name="T4" fmla="*/ 70 w 312"/>
                <a:gd name="T5" fmla="*/ 8 h 39"/>
                <a:gd name="T6" fmla="*/ 113 w 312"/>
                <a:gd name="T7" fmla="*/ 0 h 39"/>
                <a:gd name="T8" fmla="*/ 156 w 312"/>
                <a:gd name="T9" fmla="*/ 0 h 39"/>
                <a:gd name="T10" fmla="*/ 199 w 312"/>
                <a:gd name="T11" fmla="*/ 0 h 39"/>
                <a:gd name="T12" fmla="*/ 238 w 312"/>
                <a:gd name="T13" fmla="*/ 8 h 39"/>
                <a:gd name="T14" fmla="*/ 277 w 312"/>
                <a:gd name="T15" fmla="*/ 24 h 39"/>
                <a:gd name="T16" fmla="*/ 312 w 312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9">
                  <a:moveTo>
                    <a:pt x="0" y="39"/>
                  </a:moveTo>
                  <a:lnTo>
                    <a:pt x="35" y="24"/>
                  </a:lnTo>
                  <a:lnTo>
                    <a:pt x="70" y="8"/>
                  </a:lnTo>
                  <a:lnTo>
                    <a:pt x="113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38" y="8"/>
                  </a:lnTo>
                  <a:lnTo>
                    <a:pt x="277" y="24"/>
                  </a:lnTo>
                  <a:lnTo>
                    <a:pt x="312" y="39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6426110" y="3693753"/>
              <a:ext cx="588839" cy="76544"/>
            </a:xfrm>
            <a:custGeom>
              <a:avLst/>
              <a:gdLst>
                <a:gd name="T0" fmla="*/ 0 w 406"/>
                <a:gd name="T1" fmla="*/ 58 h 58"/>
                <a:gd name="T2" fmla="*/ 20 w 406"/>
                <a:gd name="T3" fmla="*/ 43 h 58"/>
                <a:gd name="T4" fmla="*/ 43 w 406"/>
                <a:gd name="T5" fmla="*/ 31 h 58"/>
                <a:gd name="T6" fmla="*/ 66 w 406"/>
                <a:gd name="T7" fmla="*/ 23 h 58"/>
                <a:gd name="T8" fmla="*/ 94 w 406"/>
                <a:gd name="T9" fmla="*/ 15 h 58"/>
                <a:gd name="T10" fmla="*/ 144 w 406"/>
                <a:gd name="T11" fmla="*/ 4 h 58"/>
                <a:gd name="T12" fmla="*/ 203 w 406"/>
                <a:gd name="T13" fmla="*/ 0 h 58"/>
                <a:gd name="T14" fmla="*/ 257 w 406"/>
                <a:gd name="T15" fmla="*/ 4 h 58"/>
                <a:gd name="T16" fmla="*/ 312 w 406"/>
                <a:gd name="T17" fmla="*/ 15 h 58"/>
                <a:gd name="T18" fmla="*/ 339 w 406"/>
                <a:gd name="T19" fmla="*/ 23 h 58"/>
                <a:gd name="T20" fmla="*/ 363 w 406"/>
                <a:gd name="T21" fmla="*/ 31 h 58"/>
                <a:gd name="T22" fmla="*/ 386 w 406"/>
                <a:gd name="T23" fmla="*/ 43 h 58"/>
                <a:gd name="T24" fmla="*/ 406 w 406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" h="58">
                  <a:moveTo>
                    <a:pt x="0" y="58"/>
                  </a:moveTo>
                  <a:lnTo>
                    <a:pt x="20" y="43"/>
                  </a:lnTo>
                  <a:lnTo>
                    <a:pt x="43" y="31"/>
                  </a:lnTo>
                  <a:lnTo>
                    <a:pt x="66" y="23"/>
                  </a:lnTo>
                  <a:lnTo>
                    <a:pt x="94" y="15"/>
                  </a:lnTo>
                  <a:lnTo>
                    <a:pt x="144" y="4"/>
                  </a:lnTo>
                  <a:lnTo>
                    <a:pt x="203" y="0"/>
                  </a:lnTo>
                  <a:lnTo>
                    <a:pt x="257" y="4"/>
                  </a:lnTo>
                  <a:lnTo>
                    <a:pt x="312" y="15"/>
                  </a:lnTo>
                  <a:lnTo>
                    <a:pt x="339" y="23"/>
                  </a:lnTo>
                  <a:lnTo>
                    <a:pt x="363" y="31"/>
                  </a:lnTo>
                  <a:lnTo>
                    <a:pt x="386" y="43"/>
                  </a:lnTo>
                  <a:lnTo>
                    <a:pt x="406" y="58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6336189" y="3601372"/>
              <a:ext cx="735324" cy="92381"/>
            </a:xfrm>
            <a:custGeom>
              <a:avLst/>
              <a:gdLst>
                <a:gd name="T0" fmla="*/ 0 w 507"/>
                <a:gd name="T1" fmla="*/ 70 h 70"/>
                <a:gd name="T2" fmla="*/ 27 w 507"/>
                <a:gd name="T3" fmla="*/ 54 h 70"/>
                <a:gd name="T4" fmla="*/ 54 w 507"/>
                <a:gd name="T5" fmla="*/ 39 h 70"/>
                <a:gd name="T6" fmla="*/ 86 w 507"/>
                <a:gd name="T7" fmla="*/ 27 h 70"/>
                <a:gd name="T8" fmla="*/ 117 w 507"/>
                <a:gd name="T9" fmla="*/ 19 h 70"/>
                <a:gd name="T10" fmla="*/ 148 w 507"/>
                <a:gd name="T11" fmla="*/ 11 h 70"/>
                <a:gd name="T12" fmla="*/ 183 w 507"/>
                <a:gd name="T13" fmla="*/ 3 h 70"/>
                <a:gd name="T14" fmla="*/ 218 w 507"/>
                <a:gd name="T15" fmla="*/ 0 h 70"/>
                <a:gd name="T16" fmla="*/ 253 w 507"/>
                <a:gd name="T17" fmla="*/ 0 h 70"/>
                <a:gd name="T18" fmla="*/ 288 w 507"/>
                <a:gd name="T19" fmla="*/ 0 h 70"/>
                <a:gd name="T20" fmla="*/ 323 w 507"/>
                <a:gd name="T21" fmla="*/ 3 h 70"/>
                <a:gd name="T22" fmla="*/ 358 w 507"/>
                <a:gd name="T23" fmla="*/ 11 h 70"/>
                <a:gd name="T24" fmla="*/ 390 w 507"/>
                <a:gd name="T25" fmla="*/ 19 h 70"/>
                <a:gd name="T26" fmla="*/ 421 w 507"/>
                <a:gd name="T27" fmla="*/ 27 h 70"/>
                <a:gd name="T28" fmla="*/ 452 w 507"/>
                <a:gd name="T29" fmla="*/ 39 h 70"/>
                <a:gd name="T30" fmla="*/ 479 w 507"/>
                <a:gd name="T31" fmla="*/ 54 h 70"/>
                <a:gd name="T32" fmla="*/ 507 w 507"/>
                <a:gd name="T3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70">
                  <a:moveTo>
                    <a:pt x="0" y="70"/>
                  </a:moveTo>
                  <a:lnTo>
                    <a:pt x="27" y="54"/>
                  </a:lnTo>
                  <a:lnTo>
                    <a:pt x="54" y="39"/>
                  </a:lnTo>
                  <a:lnTo>
                    <a:pt x="86" y="27"/>
                  </a:lnTo>
                  <a:lnTo>
                    <a:pt x="117" y="19"/>
                  </a:lnTo>
                  <a:lnTo>
                    <a:pt x="148" y="11"/>
                  </a:lnTo>
                  <a:lnTo>
                    <a:pt x="183" y="3"/>
                  </a:lnTo>
                  <a:lnTo>
                    <a:pt x="218" y="0"/>
                  </a:lnTo>
                  <a:lnTo>
                    <a:pt x="253" y="0"/>
                  </a:lnTo>
                  <a:lnTo>
                    <a:pt x="288" y="0"/>
                  </a:lnTo>
                  <a:lnTo>
                    <a:pt x="323" y="3"/>
                  </a:lnTo>
                  <a:lnTo>
                    <a:pt x="358" y="11"/>
                  </a:lnTo>
                  <a:lnTo>
                    <a:pt x="390" y="19"/>
                  </a:lnTo>
                  <a:lnTo>
                    <a:pt x="421" y="27"/>
                  </a:lnTo>
                  <a:lnTo>
                    <a:pt x="452" y="39"/>
                  </a:lnTo>
                  <a:lnTo>
                    <a:pt x="479" y="54"/>
                  </a:lnTo>
                  <a:lnTo>
                    <a:pt x="507" y="7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6703126" y="4084392"/>
              <a:ext cx="62364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6613205" y="4094950"/>
              <a:ext cx="11603" cy="4619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6782895" y="4228242"/>
              <a:ext cx="11603" cy="5674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6437713" y="2694719"/>
              <a:ext cx="593190" cy="2254094"/>
            </a:xfrm>
            <a:custGeom>
              <a:avLst/>
              <a:gdLst>
                <a:gd name="T0" fmla="*/ 16 w 409"/>
                <a:gd name="T1" fmla="*/ 1708 h 1708"/>
                <a:gd name="T2" fmla="*/ 409 w 409"/>
                <a:gd name="T3" fmla="*/ 4 h 1708"/>
                <a:gd name="T4" fmla="*/ 394 w 409"/>
                <a:gd name="T5" fmla="*/ 0 h 1708"/>
                <a:gd name="T6" fmla="*/ 0 w 409"/>
                <a:gd name="T7" fmla="*/ 1704 h 1708"/>
                <a:gd name="T8" fmla="*/ 16 w 409"/>
                <a:gd name="T9" fmla="*/ 1708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708">
                  <a:moveTo>
                    <a:pt x="16" y="1708"/>
                  </a:moveTo>
                  <a:lnTo>
                    <a:pt x="409" y="4"/>
                  </a:lnTo>
                  <a:lnTo>
                    <a:pt x="394" y="0"/>
                  </a:lnTo>
                  <a:lnTo>
                    <a:pt x="0" y="1704"/>
                  </a:lnTo>
                  <a:lnTo>
                    <a:pt x="16" y="170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 Box 123"/>
            <p:cNvSpPr txBox="1">
              <a:spLocks noChangeArrowheads="1"/>
            </p:cNvSpPr>
            <p:nvPr/>
          </p:nvSpPr>
          <p:spPr bwMode="auto">
            <a:xfrm>
              <a:off x="6655264" y="4647915"/>
              <a:ext cx="676467" cy="2769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Particle</a:t>
              </a:r>
            </a:p>
          </p:txBody>
        </p:sp>
        <p:sp>
          <p:nvSpPr>
            <p:cNvPr id="127" name="Text Box 124"/>
            <p:cNvSpPr txBox="1">
              <a:spLocks noChangeArrowheads="1"/>
            </p:cNvSpPr>
            <p:nvPr/>
          </p:nvSpPr>
          <p:spPr bwMode="auto">
            <a:xfrm>
              <a:off x="7734319" y="4014446"/>
              <a:ext cx="614271" cy="2769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E-field</a:t>
              </a:r>
            </a:p>
          </p:txBody>
        </p:sp>
        <p:sp>
          <p:nvSpPr>
            <p:cNvPr id="128" name="Text Box 125"/>
            <p:cNvSpPr txBox="1">
              <a:spLocks noChangeArrowheads="1"/>
            </p:cNvSpPr>
            <p:nvPr/>
          </p:nvSpPr>
          <p:spPr bwMode="auto">
            <a:xfrm>
              <a:off x="817637" y="2430774"/>
              <a:ext cx="9932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ahoma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Deep n-well</a:t>
              </a:r>
              <a:endParaRPr lang="de-DE" sz="120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Text Box 126"/>
            <p:cNvSpPr txBox="1">
              <a:spLocks noChangeArrowheads="1"/>
            </p:cNvSpPr>
            <p:nvPr/>
          </p:nvSpPr>
          <p:spPr bwMode="auto">
            <a:xfrm>
              <a:off x="4328915" y="1670611"/>
              <a:ext cx="254076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Pixel electronics in the deep n-well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104852" y="4133469"/>
              <a:ext cx="2317327" cy="830997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sensor is based on the “</a:t>
              </a:r>
              <a:r>
                <a:rPr lang="en-US" altLang="zh-CN" sz="1600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deep” n-well in a p-substrate</a:t>
              </a:r>
              <a:endParaRPr lang="en-US" altLang="zh-C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Espace réservé de la date 13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>
                <a:ea typeface="Tahoma" panose="020B0604030504040204" pitchFamily="34" charset="0"/>
              </a:rPr>
              <a:t>Jeudi 12 Juin 2014</a:t>
            </a:r>
            <a:endParaRPr lang="en-US" dirty="0">
              <a:ea typeface="Tahoma" panose="020B0604030504040204" pitchFamily="34" charset="0"/>
            </a:endParaRPr>
          </a:p>
        </p:txBody>
      </p:sp>
      <p:sp>
        <p:nvSpPr>
          <p:cNvPr id="135" name="Espace réservé du pied de page 13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>
                <a:ea typeface="Tahoma" panose="020B0604030504040204" pitchFamily="34" charset="0"/>
              </a:rPr>
              <a:t>P.Pangaud</a:t>
            </a:r>
            <a:endParaRPr lang="en-US" dirty="0">
              <a:ea typeface="Tahoma" panose="020B0604030504040204" pitchFamily="34" charset="0"/>
            </a:endParaRPr>
          </a:p>
        </p:txBody>
      </p:sp>
      <p:sp>
        <p:nvSpPr>
          <p:cNvPr id="136" name="Espace réservé du numéro de diapositive 1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ea typeface="Tahoma" panose="020B0604030504040204" pitchFamily="34" charset="0"/>
              </a:rPr>
              <a:pPr/>
              <a:t>6</a:t>
            </a:fld>
            <a:endParaRPr lang="en-US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Charge collection by </a:t>
            </a:r>
            <a:r>
              <a:rPr lang="fr-FR" dirty="0" smtClean="0"/>
              <a:t>drift (HV vs HR)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83952" y="1296560"/>
                <a:ext cx="8229600" cy="29245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Drift means to get the biggest depleted area</a:t>
                </a:r>
                <a:br>
                  <a:rPr lang="en-US" sz="2000" dirty="0" smtClean="0"/>
                </a:br>
                <a:r>
                  <a:rPr lang="en-US" sz="2000" dirty="0" smtClean="0"/>
                  <a:t>-&gt; fast charges collection, more radiation hardness</a:t>
                </a:r>
              </a:p>
              <a:p>
                <a:r>
                  <a:rPr lang="en-US" sz="2000" dirty="0" smtClean="0"/>
                  <a:t>The depletion (d) is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</m:ra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The equivalent charge collection is 80e-/µm</a:t>
                </a:r>
                <a:endParaRPr lang="en-US" sz="2000" b="0" dirty="0" smtClean="0"/>
              </a:p>
              <a:p>
                <a:pPr lvl="1"/>
                <a:r>
                  <a:rPr lang="en-US" sz="1800" dirty="0" smtClean="0"/>
                  <a:t>Example</a:t>
                </a:r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/>
              </a:p>
              <a:p>
                <a:pPr lvl="2"/>
                <a:endParaRPr lang="en-US" sz="1600" dirty="0"/>
              </a:p>
              <a:p>
                <a:r>
                  <a:rPr lang="en-US" sz="2000" dirty="0" smtClean="0"/>
                  <a:t>The reality is a mixed of depletion and diffusion charge collected, maybe in-between</a:t>
                </a:r>
                <a:r>
                  <a:rPr lang="en-US" sz="2000" dirty="0"/>
                  <a:t>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952" y="1296560"/>
                <a:ext cx="8229600" cy="2924528"/>
              </a:xfrm>
              <a:blipFill rotWithShape="0">
                <a:blip r:embed="rId2"/>
                <a:stretch>
                  <a:fillRect l="-370" t="-1253" b="-899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110704" y="3140968"/>
            <a:ext cx="5740994" cy="1440000"/>
            <a:chOff x="935596" y="4797152"/>
            <a:chExt cx="7751204" cy="194421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935596" y="4797152"/>
              <a:ext cx="7751204" cy="1944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r"/>
              <a:r>
                <a:rPr lang="fr-FR" sz="700" dirty="0" smtClean="0"/>
                <a:t>	charges sharing			</a:t>
              </a:r>
              <a:r>
                <a:rPr lang="fr-FR" sz="700" dirty="0" err="1" smtClean="0"/>
                <a:t>Psub</a:t>
              </a:r>
              <a:endParaRPr lang="fr-FR" sz="700" dirty="0"/>
            </a:p>
          </p:txBody>
        </p:sp>
        <p:grpSp>
          <p:nvGrpSpPr>
            <p:cNvPr id="29" name="Groupe 28"/>
            <p:cNvGrpSpPr/>
            <p:nvPr/>
          </p:nvGrpSpPr>
          <p:grpSpPr>
            <a:xfrm>
              <a:off x="1259632" y="4797152"/>
              <a:ext cx="3398444" cy="1537633"/>
              <a:chOff x="1259632" y="4797152"/>
              <a:chExt cx="3398444" cy="1537633"/>
            </a:xfrm>
          </p:grpSpPr>
          <p:sp>
            <p:nvSpPr>
              <p:cNvPr id="11" name="Forme libre 10"/>
              <p:cNvSpPr/>
              <p:nvPr/>
            </p:nvSpPr>
            <p:spPr>
              <a:xfrm>
                <a:off x="1259632" y="4821850"/>
                <a:ext cx="3398444" cy="1512935"/>
              </a:xfrm>
              <a:custGeom>
                <a:avLst/>
                <a:gdLst>
                  <a:gd name="connsiteX0" fmla="*/ 174811 w 5768788"/>
                  <a:gd name="connsiteY0" fmla="*/ 0 h 1656298"/>
                  <a:gd name="connsiteX1" fmla="*/ 174811 w 5768788"/>
                  <a:gd name="connsiteY1" fmla="*/ 0 h 1656298"/>
                  <a:gd name="connsiteX2" fmla="*/ 161364 w 5768788"/>
                  <a:gd name="connsiteY2" fmla="*/ 134471 h 1656298"/>
                  <a:gd name="connsiteX3" fmla="*/ 134470 w 5768788"/>
                  <a:gd name="connsiteY3" fmla="*/ 228600 h 1656298"/>
                  <a:gd name="connsiteX4" fmla="*/ 107576 w 5768788"/>
                  <a:gd name="connsiteY4" fmla="*/ 363071 h 1656298"/>
                  <a:gd name="connsiteX5" fmla="*/ 67235 w 5768788"/>
                  <a:gd name="connsiteY5" fmla="*/ 524436 h 1656298"/>
                  <a:gd name="connsiteX6" fmla="*/ 53788 w 5768788"/>
                  <a:gd name="connsiteY6" fmla="*/ 578224 h 1656298"/>
                  <a:gd name="connsiteX7" fmla="*/ 40341 w 5768788"/>
                  <a:gd name="connsiteY7" fmla="*/ 672353 h 1656298"/>
                  <a:gd name="connsiteX8" fmla="*/ 13447 w 5768788"/>
                  <a:gd name="connsiteY8" fmla="*/ 753036 h 1656298"/>
                  <a:gd name="connsiteX9" fmla="*/ 0 w 5768788"/>
                  <a:gd name="connsiteY9" fmla="*/ 806824 h 1656298"/>
                  <a:gd name="connsiteX10" fmla="*/ 13447 w 5768788"/>
                  <a:gd name="connsiteY10" fmla="*/ 914400 h 1656298"/>
                  <a:gd name="connsiteX11" fmla="*/ 26894 w 5768788"/>
                  <a:gd name="connsiteY11" fmla="*/ 995083 h 1656298"/>
                  <a:gd name="connsiteX12" fmla="*/ 67235 w 5768788"/>
                  <a:gd name="connsiteY12" fmla="*/ 1021977 h 1656298"/>
                  <a:gd name="connsiteX13" fmla="*/ 53788 w 5768788"/>
                  <a:gd name="connsiteY13" fmla="*/ 1075765 h 1656298"/>
                  <a:gd name="connsiteX14" fmla="*/ 26894 w 5768788"/>
                  <a:gd name="connsiteY14" fmla="*/ 1116106 h 1656298"/>
                  <a:gd name="connsiteX15" fmla="*/ 94129 w 5768788"/>
                  <a:gd name="connsiteY15" fmla="*/ 1237130 h 1656298"/>
                  <a:gd name="connsiteX16" fmla="*/ 134470 w 5768788"/>
                  <a:gd name="connsiteY16" fmla="*/ 1250577 h 1656298"/>
                  <a:gd name="connsiteX17" fmla="*/ 161364 w 5768788"/>
                  <a:gd name="connsiteY17" fmla="*/ 1290918 h 1656298"/>
                  <a:gd name="connsiteX18" fmla="*/ 201706 w 5768788"/>
                  <a:gd name="connsiteY18" fmla="*/ 1331259 h 1656298"/>
                  <a:gd name="connsiteX19" fmla="*/ 215153 w 5768788"/>
                  <a:gd name="connsiteY19" fmla="*/ 1411942 h 1656298"/>
                  <a:gd name="connsiteX20" fmla="*/ 228600 w 5768788"/>
                  <a:gd name="connsiteY20" fmla="*/ 1465730 h 1656298"/>
                  <a:gd name="connsiteX21" fmla="*/ 282388 w 5768788"/>
                  <a:gd name="connsiteY21" fmla="*/ 1479177 h 1656298"/>
                  <a:gd name="connsiteX22" fmla="*/ 363070 w 5768788"/>
                  <a:gd name="connsiteY22" fmla="*/ 1506071 h 1656298"/>
                  <a:gd name="connsiteX23" fmla="*/ 430306 w 5768788"/>
                  <a:gd name="connsiteY23" fmla="*/ 1519518 h 1656298"/>
                  <a:gd name="connsiteX24" fmla="*/ 470647 w 5768788"/>
                  <a:gd name="connsiteY24" fmla="*/ 1532965 h 1656298"/>
                  <a:gd name="connsiteX25" fmla="*/ 524435 w 5768788"/>
                  <a:gd name="connsiteY25" fmla="*/ 1546412 h 1656298"/>
                  <a:gd name="connsiteX26" fmla="*/ 564776 w 5768788"/>
                  <a:gd name="connsiteY26" fmla="*/ 1559859 h 1656298"/>
                  <a:gd name="connsiteX27" fmla="*/ 941294 w 5768788"/>
                  <a:gd name="connsiteY27" fmla="*/ 1573306 h 1656298"/>
                  <a:gd name="connsiteX28" fmla="*/ 1102658 w 5768788"/>
                  <a:gd name="connsiteY28" fmla="*/ 1613647 h 1656298"/>
                  <a:gd name="connsiteX29" fmla="*/ 2339788 w 5768788"/>
                  <a:gd name="connsiteY29" fmla="*/ 1586753 h 1656298"/>
                  <a:gd name="connsiteX30" fmla="*/ 3173506 w 5768788"/>
                  <a:gd name="connsiteY30" fmla="*/ 1600200 h 1656298"/>
                  <a:gd name="connsiteX31" fmla="*/ 3240741 w 5768788"/>
                  <a:gd name="connsiteY31" fmla="*/ 1613647 h 1656298"/>
                  <a:gd name="connsiteX32" fmla="*/ 3294529 w 5768788"/>
                  <a:gd name="connsiteY32" fmla="*/ 1627094 h 1656298"/>
                  <a:gd name="connsiteX33" fmla="*/ 3429000 w 5768788"/>
                  <a:gd name="connsiteY33" fmla="*/ 1640542 h 1656298"/>
                  <a:gd name="connsiteX34" fmla="*/ 3644153 w 5768788"/>
                  <a:gd name="connsiteY34" fmla="*/ 1640542 h 1656298"/>
                  <a:gd name="connsiteX35" fmla="*/ 3805517 w 5768788"/>
                  <a:gd name="connsiteY35" fmla="*/ 1653989 h 1656298"/>
                  <a:gd name="connsiteX36" fmla="*/ 4101353 w 5768788"/>
                  <a:gd name="connsiteY36" fmla="*/ 1640542 h 1656298"/>
                  <a:gd name="connsiteX37" fmla="*/ 4262717 w 5768788"/>
                  <a:gd name="connsiteY37" fmla="*/ 1613647 h 1656298"/>
                  <a:gd name="connsiteX38" fmla="*/ 4370294 w 5768788"/>
                  <a:gd name="connsiteY38" fmla="*/ 1600200 h 1656298"/>
                  <a:gd name="connsiteX39" fmla="*/ 4437529 w 5768788"/>
                  <a:gd name="connsiteY39" fmla="*/ 1546412 h 1656298"/>
                  <a:gd name="connsiteX40" fmla="*/ 4477870 w 5768788"/>
                  <a:gd name="connsiteY40" fmla="*/ 1532965 h 1656298"/>
                  <a:gd name="connsiteX41" fmla="*/ 4719917 w 5768788"/>
                  <a:gd name="connsiteY41" fmla="*/ 1546412 h 1656298"/>
                  <a:gd name="connsiteX42" fmla="*/ 4787153 w 5768788"/>
                  <a:gd name="connsiteY42" fmla="*/ 1559859 h 1656298"/>
                  <a:gd name="connsiteX43" fmla="*/ 4867835 w 5768788"/>
                  <a:gd name="connsiteY43" fmla="*/ 1586753 h 1656298"/>
                  <a:gd name="connsiteX44" fmla="*/ 5056094 w 5768788"/>
                  <a:gd name="connsiteY44" fmla="*/ 1613647 h 1656298"/>
                  <a:gd name="connsiteX45" fmla="*/ 5513294 w 5768788"/>
                  <a:gd name="connsiteY45" fmla="*/ 1600200 h 1656298"/>
                  <a:gd name="connsiteX46" fmla="*/ 5607423 w 5768788"/>
                  <a:gd name="connsiteY46" fmla="*/ 1546412 h 1656298"/>
                  <a:gd name="connsiteX47" fmla="*/ 5715000 w 5768788"/>
                  <a:gd name="connsiteY47" fmla="*/ 1519518 h 1656298"/>
                  <a:gd name="connsiteX48" fmla="*/ 5741894 w 5768788"/>
                  <a:gd name="connsiteY48" fmla="*/ 1344706 h 1656298"/>
                  <a:gd name="connsiteX49" fmla="*/ 5755341 w 5768788"/>
                  <a:gd name="connsiteY49" fmla="*/ 1304365 h 1656298"/>
                  <a:gd name="connsiteX50" fmla="*/ 5768788 w 5768788"/>
                  <a:gd name="connsiteY50" fmla="*/ 1250577 h 1656298"/>
                  <a:gd name="connsiteX51" fmla="*/ 5755341 w 5768788"/>
                  <a:gd name="connsiteY51" fmla="*/ 1116106 h 1656298"/>
                  <a:gd name="connsiteX52" fmla="*/ 5741894 w 5768788"/>
                  <a:gd name="connsiteY52" fmla="*/ 1075765 h 1656298"/>
                  <a:gd name="connsiteX53" fmla="*/ 5755341 w 5768788"/>
                  <a:gd name="connsiteY53" fmla="*/ 954742 h 1656298"/>
                  <a:gd name="connsiteX54" fmla="*/ 5741894 w 5768788"/>
                  <a:gd name="connsiteY54" fmla="*/ 739589 h 1656298"/>
                  <a:gd name="connsiteX55" fmla="*/ 5728447 w 5768788"/>
                  <a:gd name="connsiteY55" fmla="*/ 591671 h 1656298"/>
                  <a:gd name="connsiteX56" fmla="*/ 5715000 w 5768788"/>
                  <a:gd name="connsiteY56" fmla="*/ 363071 h 1656298"/>
                  <a:gd name="connsiteX57" fmla="*/ 5715000 w 5768788"/>
                  <a:gd name="connsiteY57" fmla="*/ 201706 h 1656298"/>
                  <a:gd name="connsiteX58" fmla="*/ 5701553 w 5768788"/>
                  <a:gd name="connsiteY58" fmla="*/ 0 h 1656298"/>
                  <a:gd name="connsiteX59" fmla="*/ 5701553 w 5768788"/>
                  <a:gd name="connsiteY59" fmla="*/ 0 h 1656298"/>
                  <a:gd name="connsiteX60" fmla="*/ 5688106 w 5768788"/>
                  <a:gd name="connsiteY60" fmla="*/ 40342 h 1656298"/>
                  <a:gd name="connsiteX61" fmla="*/ 5688106 w 5768788"/>
                  <a:gd name="connsiteY61" fmla="*/ 13447 h 165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768788" h="1656298">
                    <a:moveTo>
                      <a:pt x="174811" y="0"/>
                    </a:moveTo>
                    <a:lnTo>
                      <a:pt x="174811" y="0"/>
                    </a:lnTo>
                    <a:cubicBezTo>
                      <a:pt x="170329" y="44824"/>
                      <a:pt x="167735" y="89877"/>
                      <a:pt x="161364" y="134471"/>
                    </a:cubicBezTo>
                    <a:cubicBezTo>
                      <a:pt x="150898" y="207732"/>
                      <a:pt x="148838" y="166338"/>
                      <a:pt x="134470" y="228600"/>
                    </a:cubicBezTo>
                    <a:cubicBezTo>
                      <a:pt x="124191" y="273141"/>
                      <a:pt x="118663" y="318724"/>
                      <a:pt x="107576" y="363071"/>
                    </a:cubicBezTo>
                    <a:lnTo>
                      <a:pt x="67235" y="524436"/>
                    </a:lnTo>
                    <a:cubicBezTo>
                      <a:pt x="62753" y="542365"/>
                      <a:pt x="56402" y="559929"/>
                      <a:pt x="53788" y="578224"/>
                    </a:cubicBezTo>
                    <a:cubicBezTo>
                      <a:pt x="49306" y="609600"/>
                      <a:pt x="47468" y="641470"/>
                      <a:pt x="40341" y="672353"/>
                    </a:cubicBezTo>
                    <a:cubicBezTo>
                      <a:pt x="33966" y="699976"/>
                      <a:pt x="20323" y="725533"/>
                      <a:pt x="13447" y="753036"/>
                    </a:cubicBezTo>
                    <a:lnTo>
                      <a:pt x="0" y="806824"/>
                    </a:lnTo>
                    <a:cubicBezTo>
                      <a:pt x="4482" y="842683"/>
                      <a:pt x="8336" y="878625"/>
                      <a:pt x="13447" y="914400"/>
                    </a:cubicBezTo>
                    <a:cubicBezTo>
                      <a:pt x="17303" y="941391"/>
                      <a:pt x="14701" y="970696"/>
                      <a:pt x="26894" y="995083"/>
                    </a:cubicBezTo>
                    <a:cubicBezTo>
                      <a:pt x="34121" y="1009538"/>
                      <a:pt x="53788" y="1013012"/>
                      <a:pt x="67235" y="1021977"/>
                    </a:cubicBezTo>
                    <a:cubicBezTo>
                      <a:pt x="62753" y="1039906"/>
                      <a:pt x="61068" y="1058778"/>
                      <a:pt x="53788" y="1075765"/>
                    </a:cubicBezTo>
                    <a:cubicBezTo>
                      <a:pt x="47422" y="1090620"/>
                      <a:pt x="26894" y="1099945"/>
                      <a:pt x="26894" y="1116106"/>
                    </a:cubicBezTo>
                    <a:cubicBezTo>
                      <a:pt x="26894" y="1162885"/>
                      <a:pt x="55817" y="1211589"/>
                      <a:pt x="94129" y="1237130"/>
                    </a:cubicBezTo>
                    <a:cubicBezTo>
                      <a:pt x="105923" y="1244993"/>
                      <a:pt x="121023" y="1246095"/>
                      <a:pt x="134470" y="1250577"/>
                    </a:cubicBezTo>
                    <a:cubicBezTo>
                      <a:pt x="143435" y="1264024"/>
                      <a:pt x="151018" y="1278503"/>
                      <a:pt x="161364" y="1290918"/>
                    </a:cubicBezTo>
                    <a:cubicBezTo>
                      <a:pt x="173539" y="1305527"/>
                      <a:pt x="193982" y="1313881"/>
                      <a:pt x="201706" y="1331259"/>
                    </a:cubicBezTo>
                    <a:cubicBezTo>
                      <a:pt x="212780" y="1356174"/>
                      <a:pt x="209806" y="1385206"/>
                      <a:pt x="215153" y="1411942"/>
                    </a:cubicBezTo>
                    <a:cubicBezTo>
                      <a:pt x="218777" y="1430064"/>
                      <a:pt x="215532" y="1452662"/>
                      <a:pt x="228600" y="1465730"/>
                    </a:cubicBezTo>
                    <a:cubicBezTo>
                      <a:pt x="241668" y="1478798"/>
                      <a:pt x="264686" y="1473866"/>
                      <a:pt x="282388" y="1479177"/>
                    </a:cubicBezTo>
                    <a:cubicBezTo>
                      <a:pt x="309541" y="1487323"/>
                      <a:pt x="335272" y="1500511"/>
                      <a:pt x="363070" y="1506071"/>
                    </a:cubicBezTo>
                    <a:cubicBezTo>
                      <a:pt x="385482" y="1510553"/>
                      <a:pt x="408133" y="1513975"/>
                      <a:pt x="430306" y="1519518"/>
                    </a:cubicBezTo>
                    <a:cubicBezTo>
                      <a:pt x="444057" y="1522956"/>
                      <a:pt x="457018" y="1529071"/>
                      <a:pt x="470647" y="1532965"/>
                    </a:cubicBezTo>
                    <a:cubicBezTo>
                      <a:pt x="488417" y="1538042"/>
                      <a:pt x="506665" y="1541335"/>
                      <a:pt x="524435" y="1546412"/>
                    </a:cubicBezTo>
                    <a:cubicBezTo>
                      <a:pt x="538064" y="1550306"/>
                      <a:pt x="550631" y="1558946"/>
                      <a:pt x="564776" y="1559859"/>
                    </a:cubicBezTo>
                    <a:cubicBezTo>
                      <a:pt x="690101" y="1567944"/>
                      <a:pt x="815788" y="1568824"/>
                      <a:pt x="941294" y="1573306"/>
                    </a:cubicBezTo>
                    <a:cubicBezTo>
                      <a:pt x="1047842" y="1608822"/>
                      <a:pt x="994013" y="1595539"/>
                      <a:pt x="1102658" y="1613647"/>
                    </a:cubicBezTo>
                    <a:lnTo>
                      <a:pt x="2339788" y="1586753"/>
                    </a:lnTo>
                    <a:cubicBezTo>
                      <a:pt x="2617730" y="1586753"/>
                      <a:pt x="2895600" y="1595718"/>
                      <a:pt x="3173506" y="1600200"/>
                    </a:cubicBezTo>
                    <a:cubicBezTo>
                      <a:pt x="3195918" y="1604682"/>
                      <a:pt x="3218430" y="1608689"/>
                      <a:pt x="3240741" y="1613647"/>
                    </a:cubicBezTo>
                    <a:cubicBezTo>
                      <a:pt x="3258782" y="1617656"/>
                      <a:pt x="3276234" y="1624480"/>
                      <a:pt x="3294529" y="1627094"/>
                    </a:cubicBezTo>
                    <a:cubicBezTo>
                      <a:pt x="3339123" y="1633465"/>
                      <a:pt x="3384176" y="1636059"/>
                      <a:pt x="3429000" y="1640542"/>
                    </a:cubicBezTo>
                    <a:cubicBezTo>
                      <a:pt x="3535360" y="1675995"/>
                      <a:pt x="3411606" y="1640542"/>
                      <a:pt x="3644153" y="1640542"/>
                    </a:cubicBezTo>
                    <a:cubicBezTo>
                      <a:pt x="3698127" y="1640542"/>
                      <a:pt x="3751729" y="1649507"/>
                      <a:pt x="3805517" y="1653989"/>
                    </a:cubicBezTo>
                    <a:cubicBezTo>
                      <a:pt x="3904129" y="1649507"/>
                      <a:pt x="4003021" y="1649219"/>
                      <a:pt x="4101353" y="1640542"/>
                    </a:cubicBezTo>
                    <a:cubicBezTo>
                      <a:pt x="4155672" y="1635749"/>
                      <a:pt x="4208608" y="1620411"/>
                      <a:pt x="4262717" y="1613647"/>
                    </a:cubicBezTo>
                    <a:lnTo>
                      <a:pt x="4370294" y="1600200"/>
                    </a:lnTo>
                    <a:cubicBezTo>
                      <a:pt x="4392706" y="1582271"/>
                      <a:pt x="4413191" y="1561623"/>
                      <a:pt x="4437529" y="1546412"/>
                    </a:cubicBezTo>
                    <a:cubicBezTo>
                      <a:pt x="4449549" y="1538900"/>
                      <a:pt x="4463696" y="1532965"/>
                      <a:pt x="4477870" y="1532965"/>
                    </a:cubicBezTo>
                    <a:cubicBezTo>
                      <a:pt x="4558677" y="1532965"/>
                      <a:pt x="4639235" y="1541930"/>
                      <a:pt x="4719917" y="1546412"/>
                    </a:cubicBezTo>
                    <a:cubicBezTo>
                      <a:pt x="4742329" y="1550894"/>
                      <a:pt x="4765103" y="1553845"/>
                      <a:pt x="4787153" y="1559859"/>
                    </a:cubicBezTo>
                    <a:cubicBezTo>
                      <a:pt x="4814503" y="1567318"/>
                      <a:pt x="4839660" y="1583622"/>
                      <a:pt x="4867835" y="1586753"/>
                    </a:cubicBezTo>
                    <a:cubicBezTo>
                      <a:pt x="5011574" y="1602724"/>
                      <a:pt x="4949057" y="1592240"/>
                      <a:pt x="5056094" y="1613647"/>
                    </a:cubicBezTo>
                    <a:cubicBezTo>
                      <a:pt x="5208494" y="1609165"/>
                      <a:pt x="5361301" y="1612199"/>
                      <a:pt x="5513294" y="1600200"/>
                    </a:cubicBezTo>
                    <a:cubicBezTo>
                      <a:pt x="5541289" y="1597990"/>
                      <a:pt x="5582852" y="1558697"/>
                      <a:pt x="5607423" y="1546412"/>
                    </a:cubicBezTo>
                    <a:cubicBezTo>
                      <a:pt x="5634990" y="1532629"/>
                      <a:pt x="5689427" y="1524633"/>
                      <a:pt x="5715000" y="1519518"/>
                    </a:cubicBezTo>
                    <a:cubicBezTo>
                      <a:pt x="5747367" y="1422417"/>
                      <a:pt x="5712179" y="1537853"/>
                      <a:pt x="5741894" y="1344706"/>
                    </a:cubicBezTo>
                    <a:cubicBezTo>
                      <a:pt x="5744049" y="1330696"/>
                      <a:pt x="5751447" y="1317994"/>
                      <a:pt x="5755341" y="1304365"/>
                    </a:cubicBezTo>
                    <a:cubicBezTo>
                      <a:pt x="5760418" y="1286595"/>
                      <a:pt x="5764306" y="1268506"/>
                      <a:pt x="5768788" y="1250577"/>
                    </a:cubicBezTo>
                    <a:cubicBezTo>
                      <a:pt x="5764306" y="1205753"/>
                      <a:pt x="5762191" y="1160629"/>
                      <a:pt x="5755341" y="1116106"/>
                    </a:cubicBezTo>
                    <a:cubicBezTo>
                      <a:pt x="5753186" y="1102096"/>
                      <a:pt x="5741894" y="1089939"/>
                      <a:pt x="5741894" y="1075765"/>
                    </a:cubicBezTo>
                    <a:cubicBezTo>
                      <a:pt x="5741894" y="1035176"/>
                      <a:pt x="5750859" y="995083"/>
                      <a:pt x="5755341" y="954742"/>
                    </a:cubicBezTo>
                    <a:cubicBezTo>
                      <a:pt x="5750859" y="883024"/>
                      <a:pt x="5747202" y="811250"/>
                      <a:pt x="5741894" y="739589"/>
                    </a:cubicBezTo>
                    <a:cubicBezTo>
                      <a:pt x="5738237" y="690215"/>
                      <a:pt x="5731974" y="641055"/>
                      <a:pt x="5728447" y="591671"/>
                    </a:cubicBezTo>
                    <a:cubicBezTo>
                      <a:pt x="5723009" y="515533"/>
                      <a:pt x="5719482" y="439271"/>
                      <a:pt x="5715000" y="363071"/>
                    </a:cubicBezTo>
                    <a:cubicBezTo>
                      <a:pt x="5739699" y="190178"/>
                      <a:pt x="5728880" y="340503"/>
                      <a:pt x="5715000" y="201706"/>
                    </a:cubicBezTo>
                    <a:cubicBezTo>
                      <a:pt x="5708295" y="134656"/>
                      <a:pt x="5701553" y="0"/>
                      <a:pt x="5701553" y="0"/>
                    </a:cubicBezTo>
                    <a:lnTo>
                      <a:pt x="5701553" y="0"/>
                    </a:lnTo>
                    <a:lnTo>
                      <a:pt x="5688106" y="40342"/>
                    </a:lnTo>
                    <a:lnTo>
                      <a:pt x="5688106" y="1344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700"/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1556575" y="4797152"/>
                <a:ext cx="2842177" cy="1296144"/>
                <a:chOff x="2411760" y="5085184"/>
                <a:chExt cx="4824536" cy="1296144"/>
              </a:xfrm>
            </p:grpSpPr>
            <p:sp>
              <p:nvSpPr>
                <p:cNvPr id="6" name="Rectangle à coins arrondis 5"/>
                <p:cNvSpPr/>
                <p:nvPr/>
              </p:nvSpPr>
              <p:spPr>
                <a:xfrm>
                  <a:off x="2411760" y="5085184"/>
                  <a:ext cx="4824536" cy="1296144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700" dirty="0" smtClean="0"/>
                </a:p>
                <a:p>
                  <a:pPr algn="ctr"/>
                  <a:endParaRPr lang="fr-FR" sz="700" dirty="0"/>
                </a:p>
                <a:p>
                  <a:pPr algn="ctr"/>
                  <a:endParaRPr lang="fr-FR" sz="700" dirty="0" smtClean="0"/>
                </a:p>
                <a:p>
                  <a:pPr algn="ctr"/>
                  <a:r>
                    <a:rPr lang="fr-FR" sz="700" dirty="0" smtClean="0"/>
                    <a:t>DNWELL</a:t>
                  </a:r>
                  <a:endParaRPr lang="fr-FR" sz="700" dirty="0"/>
                </a:p>
              </p:txBody>
            </p:sp>
            <p:sp>
              <p:nvSpPr>
                <p:cNvPr id="7" name="Rectangle à coins arrondis 6"/>
                <p:cNvSpPr/>
                <p:nvPr/>
              </p:nvSpPr>
              <p:spPr>
                <a:xfrm>
                  <a:off x="3563888" y="5085184"/>
                  <a:ext cx="1296144" cy="576064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NWELL</a:t>
                  </a:r>
                  <a:endParaRPr lang="fr-FR" sz="700" dirty="0"/>
                </a:p>
              </p:txBody>
            </p:sp>
            <p:sp>
              <p:nvSpPr>
                <p:cNvPr id="8" name="Rectangle à coins arrondis 7"/>
                <p:cNvSpPr/>
                <p:nvPr/>
              </p:nvSpPr>
              <p:spPr>
                <a:xfrm>
                  <a:off x="4870376" y="5085184"/>
                  <a:ext cx="1296144" cy="57606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PWELL</a:t>
                  </a:r>
                  <a:endParaRPr lang="fr-FR" sz="700" dirty="0"/>
                </a:p>
              </p:txBody>
            </p:sp>
          </p:grpSp>
        </p:grpSp>
        <p:grpSp>
          <p:nvGrpSpPr>
            <p:cNvPr id="30" name="Groupe 29"/>
            <p:cNvGrpSpPr/>
            <p:nvPr/>
          </p:nvGrpSpPr>
          <p:grpSpPr>
            <a:xfrm>
              <a:off x="4899333" y="4800599"/>
              <a:ext cx="3398444" cy="1537633"/>
              <a:chOff x="1259632" y="4797152"/>
              <a:chExt cx="3398444" cy="1537633"/>
            </a:xfrm>
          </p:grpSpPr>
          <p:sp>
            <p:nvSpPr>
              <p:cNvPr id="31" name="Forme libre 30"/>
              <p:cNvSpPr/>
              <p:nvPr/>
            </p:nvSpPr>
            <p:spPr>
              <a:xfrm>
                <a:off x="1259632" y="4821850"/>
                <a:ext cx="3398444" cy="1512935"/>
              </a:xfrm>
              <a:custGeom>
                <a:avLst/>
                <a:gdLst>
                  <a:gd name="connsiteX0" fmla="*/ 174811 w 5768788"/>
                  <a:gd name="connsiteY0" fmla="*/ 0 h 1656298"/>
                  <a:gd name="connsiteX1" fmla="*/ 174811 w 5768788"/>
                  <a:gd name="connsiteY1" fmla="*/ 0 h 1656298"/>
                  <a:gd name="connsiteX2" fmla="*/ 161364 w 5768788"/>
                  <a:gd name="connsiteY2" fmla="*/ 134471 h 1656298"/>
                  <a:gd name="connsiteX3" fmla="*/ 134470 w 5768788"/>
                  <a:gd name="connsiteY3" fmla="*/ 228600 h 1656298"/>
                  <a:gd name="connsiteX4" fmla="*/ 107576 w 5768788"/>
                  <a:gd name="connsiteY4" fmla="*/ 363071 h 1656298"/>
                  <a:gd name="connsiteX5" fmla="*/ 67235 w 5768788"/>
                  <a:gd name="connsiteY5" fmla="*/ 524436 h 1656298"/>
                  <a:gd name="connsiteX6" fmla="*/ 53788 w 5768788"/>
                  <a:gd name="connsiteY6" fmla="*/ 578224 h 1656298"/>
                  <a:gd name="connsiteX7" fmla="*/ 40341 w 5768788"/>
                  <a:gd name="connsiteY7" fmla="*/ 672353 h 1656298"/>
                  <a:gd name="connsiteX8" fmla="*/ 13447 w 5768788"/>
                  <a:gd name="connsiteY8" fmla="*/ 753036 h 1656298"/>
                  <a:gd name="connsiteX9" fmla="*/ 0 w 5768788"/>
                  <a:gd name="connsiteY9" fmla="*/ 806824 h 1656298"/>
                  <a:gd name="connsiteX10" fmla="*/ 13447 w 5768788"/>
                  <a:gd name="connsiteY10" fmla="*/ 914400 h 1656298"/>
                  <a:gd name="connsiteX11" fmla="*/ 26894 w 5768788"/>
                  <a:gd name="connsiteY11" fmla="*/ 995083 h 1656298"/>
                  <a:gd name="connsiteX12" fmla="*/ 67235 w 5768788"/>
                  <a:gd name="connsiteY12" fmla="*/ 1021977 h 1656298"/>
                  <a:gd name="connsiteX13" fmla="*/ 53788 w 5768788"/>
                  <a:gd name="connsiteY13" fmla="*/ 1075765 h 1656298"/>
                  <a:gd name="connsiteX14" fmla="*/ 26894 w 5768788"/>
                  <a:gd name="connsiteY14" fmla="*/ 1116106 h 1656298"/>
                  <a:gd name="connsiteX15" fmla="*/ 94129 w 5768788"/>
                  <a:gd name="connsiteY15" fmla="*/ 1237130 h 1656298"/>
                  <a:gd name="connsiteX16" fmla="*/ 134470 w 5768788"/>
                  <a:gd name="connsiteY16" fmla="*/ 1250577 h 1656298"/>
                  <a:gd name="connsiteX17" fmla="*/ 161364 w 5768788"/>
                  <a:gd name="connsiteY17" fmla="*/ 1290918 h 1656298"/>
                  <a:gd name="connsiteX18" fmla="*/ 201706 w 5768788"/>
                  <a:gd name="connsiteY18" fmla="*/ 1331259 h 1656298"/>
                  <a:gd name="connsiteX19" fmla="*/ 215153 w 5768788"/>
                  <a:gd name="connsiteY19" fmla="*/ 1411942 h 1656298"/>
                  <a:gd name="connsiteX20" fmla="*/ 228600 w 5768788"/>
                  <a:gd name="connsiteY20" fmla="*/ 1465730 h 1656298"/>
                  <a:gd name="connsiteX21" fmla="*/ 282388 w 5768788"/>
                  <a:gd name="connsiteY21" fmla="*/ 1479177 h 1656298"/>
                  <a:gd name="connsiteX22" fmla="*/ 363070 w 5768788"/>
                  <a:gd name="connsiteY22" fmla="*/ 1506071 h 1656298"/>
                  <a:gd name="connsiteX23" fmla="*/ 430306 w 5768788"/>
                  <a:gd name="connsiteY23" fmla="*/ 1519518 h 1656298"/>
                  <a:gd name="connsiteX24" fmla="*/ 470647 w 5768788"/>
                  <a:gd name="connsiteY24" fmla="*/ 1532965 h 1656298"/>
                  <a:gd name="connsiteX25" fmla="*/ 524435 w 5768788"/>
                  <a:gd name="connsiteY25" fmla="*/ 1546412 h 1656298"/>
                  <a:gd name="connsiteX26" fmla="*/ 564776 w 5768788"/>
                  <a:gd name="connsiteY26" fmla="*/ 1559859 h 1656298"/>
                  <a:gd name="connsiteX27" fmla="*/ 941294 w 5768788"/>
                  <a:gd name="connsiteY27" fmla="*/ 1573306 h 1656298"/>
                  <a:gd name="connsiteX28" fmla="*/ 1102658 w 5768788"/>
                  <a:gd name="connsiteY28" fmla="*/ 1613647 h 1656298"/>
                  <a:gd name="connsiteX29" fmla="*/ 2339788 w 5768788"/>
                  <a:gd name="connsiteY29" fmla="*/ 1586753 h 1656298"/>
                  <a:gd name="connsiteX30" fmla="*/ 3173506 w 5768788"/>
                  <a:gd name="connsiteY30" fmla="*/ 1600200 h 1656298"/>
                  <a:gd name="connsiteX31" fmla="*/ 3240741 w 5768788"/>
                  <a:gd name="connsiteY31" fmla="*/ 1613647 h 1656298"/>
                  <a:gd name="connsiteX32" fmla="*/ 3294529 w 5768788"/>
                  <a:gd name="connsiteY32" fmla="*/ 1627094 h 1656298"/>
                  <a:gd name="connsiteX33" fmla="*/ 3429000 w 5768788"/>
                  <a:gd name="connsiteY33" fmla="*/ 1640542 h 1656298"/>
                  <a:gd name="connsiteX34" fmla="*/ 3644153 w 5768788"/>
                  <a:gd name="connsiteY34" fmla="*/ 1640542 h 1656298"/>
                  <a:gd name="connsiteX35" fmla="*/ 3805517 w 5768788"/>
                  <a:gd name="connsiteY35" fmla="*/ 1653989 h 1656298"/>
                  <a:gd name="connsiteX36" fmla="*/ 4101353 w 5768788"/>
                  <a:gd name="connsiteY36" fmla="*/ 1640542 h 1656298"/>
                  <a:gd name="connsiteX37" fmla="*/ 4262717 w 5768788"/>
                  <a:gd name="connsiteY37" fmla="*/ 1613647 h 1656298"/>
                  <a:gd name="connsiteX38" fmla="*/ 4370294 w 5768788"/>
                  <a:gd name="connsiteY38" fmla="*/ 1600200 h 1656298"/>
                  <a:gd name="connsiteX39" fmla="*/ 4437529 w 5768788"/>
                  <a:gd name="connsiteY39" fmla="*/ 1546412 h 1656298"/>
                  <a:gd name="connsiteX40" fmla="*/ 4477870 w 5768788"/>
                  <a:gd name="connsiteY40" fmla="*/ 1532965 h 1656298"/>
                  <a:gd name="connsiteX41" fmla="*/ 4719917 w 5768788"/>
                  <a:gd name="connsiteY41" fmla="*/ 1546412 h 1656298"/>
                  <a:gd name="connsiteX42" fmla="*/ 4787153 w 5768788"/>
                  <a:gd name="connsiteY42" fmla="*/ 1559859 h 1656298"/>
                  <a:gd name="connsiteX43" fmla="*/ 4867835 w 5768788"/>
                  <a:gd name="connsiteY43" fmla="*/ 1586753 h 1656298"/>
                  <a:gd name="connsiteX44" fmla="*/ 5056094 w 5768788"/>
                  <a:gd name="connsiteY44" fmla="*/ 1613647 h 1656298"/>
                  <a:gd name="connsiteX45" fmla="*/ 5513294 w 5768788"/>
                  <a:gd name="connsiteY45" fmla="*/ 1600200 h 1656298"/>
                  <a:gd name="connsiteX46" fmla="*/ 5607423 w 5768788"/>
                  <a:gd name="connsiteY46" fmla="*/ 1546412 h 1656298"/>
                  <a:gd name="connsiteX47" fmla="*/ 5715000 w 5768788"/>
                  <a:gd name="connsiteY47" fmla="*/ 1519518 h 1656298"/>
                  <a:gd name="connsiteX48" fmla="*/ 5741894 w 5768788"/>
                  <a:gd name="connsiteY48" fmla="*/ 1344706 h 1656298"/>
                  <a:gd name="connsiteX49" fmla="*/ 5755341 w 5768788"/>
                  <a:gd name="connsiteY49" fmla="*/ 1304365 h 1656298"/>
                  <a:gd name="connsiteX50" fmla="*/ 5768788 w 5768788"/>
                  <a:gd name="connsiteY50" fmla="*/ 1250577 h 1656298"/>
                  <a:gd name="connsiteX51" fmla="*/ 5755341 w 5768788"/>
                  <a:gd name="connsiteY51" fmla="*/ 1116106 h 1656298"/>
                  <a:gd name="connsiteX52" fmla="*/ 5741894 w 5768788"/>
                  <a:gd name="connsiteY52" fmla="*/ 1075765 h 1656298"/>
                  <a:gd name="connsiteX53" fmla="*/ 5755341 w 5768788"/>
                  <a:gd name="connsiteY53" fmla="*/ 954742 h 1656298"/>
                  <a:gd name="connsiteX54" fmla="*/ 5741894 w 5768788"/>
                  <a:gd name="connsiteY54" fmla="*/ 739589 h 1656298"/>
                  <a:gd name="connsiteX55" fmla="*/ 5728447 w 5768788"/>
                  <a:gd name="connsiteY55" fmla="*/ 591671 h 1656298"/>
                  <a:gd name="connsiteX56" fmla="*/ 5715000 w 5768788"/>
                  <a:gd name="connsiteY56" fmla="*/ 363071 h 1656298"/>
                  <a:gd name="connsiteX57" fmla="*/ 5715000 w 5768788"/>
                  <a:gd name="connsiteY57" fmla="*/ 201706 h 1656298"/>
                  <a:gd name="connsiteX58" fmla="*/ 5701553 w 5768788"/>
                  <a:gd name="connsiteY58" fmla="*/ 0 h 1656298"/>
                  <a:gd name="connsiteX59" fmla="*/ 5701553 w 5768788"/>
                  <a:gd name="connsiteY59" fmla="*/ 0 h 1656298"/>
                  <a:gd name="connsiteX60" fmla="*/ 5688106 w 5768788"/>
                  <a:gd name="connsiteY60" fmla="*/ 40342 h 1656298"/>
                  <a:gd name="connsiteX61" fmla="*/ 5688106 w 5768788"/>
                  <a:gd name="connsiteY61" fmla="*/ 13447 h 165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768788" h="1656298">
                    <a:moveTo>
                      <a:pt x="174811" y="0"/>
                    </a:moveTo>
                    <a:lnTo>
                      <a:pt x="174811" y="0"/>
                    </a:lnTo>
                    <a:cubicBezTo>
                      <a:pt x="170329" y="44824"/>
                      <a:pt x="167735" y="89877"/>
                      <a:pt x="161364" y="134471"/>
                    </a:cubicBezTo>
                    <a:cubicBezTo>
                      <a:pt x="150898" y="207732"/>
                      <a:pt x="148838" y="166338"/>
                      <a:pt x="134470" y="228600"/>
                    </a:cubicBezTo>
                    <a:cubicBezTo>
                      <a:pt x="124191" y="273141"/>
                      <a:pt x="118663" y="318724"/>
                      <a:pt x="107576" y="363071"/>
                    </a:cubicBezTo>
                    <a:lnTo>
                      <a:pt x="67235" y="524436"/>
                    </a:lnTo>
                    <a:cubicBezTo>
                      <a:pt x="62753" y="542365"/>
                      <a:pt x="56402" y="559929"/>
                      <a:pt x="53788" y="578224"/>
                    </a:cubicBezTo>
                    <a:cubicBezTo>
                      <a:pt x="49306" y="609600"/>
                      <a:pt x="47468" y="641470"/>
                      <a:pt x="40341" y="672353"/>
                    </a:cubicBezTo>
                    <a:cubicBezTo>
                      <a:pt x="33966" y="699976"/>
                      <a:pt x="20323" y="725533"/>
                      <a:pt x="13447" y="753036"/>
                    </a:cubicBezTo>
                    <a:lnTo>
                      <a:pt x="0" y="806824"/>
                    </a:lnTo>
                    <a:cubicBezTo>
                      <a:pt x="4482" y="842683"/>
                      <a:pt x="8336" y="878625"/>
                      <a:pt x="13447" y="914400"/>
                    </a:cubicBezTo>
                    <a:cubicBezTo>
                      <a:pt x="17303" y="941391"/>
                      <a:pt x="14701" y="970696"/>
                      <a:pt x="26894" y="995083"/>
                    </a:cubicBezTo>
                    <a:cubicBezTo>
                      <a:pt x="34121" y="1009538"/>
                      <a:pt x="53788" y="1013012"/>
                      <a:pt x="67235" y="1021977"/>
                    </a:cubicBezTo>
                    <a:cubicBezTo>
                      <a:pt x="62753" y="1039906"/>
                      <a:pt x="61068" y="1058778"/>
                      <a:pt x="53788" y="1075765"/>
                    </a:cubicBezTo>
                    <a:cubicBezTo>
                      <a:pt x="47422" y="1090620"/>
                      <a:pt x="26894" y="1099945"/>
                      <a:pt x="26894" y="1116106"/>
                    </a:cubicBezTo>
                    <a:cubicBezTo>
                      <a:pt x="26894" y="1162885"/>
                      <a:pt x="55817" y="1211589"/>
                      <a:pt x="94129" y="1237130"/>
                    </a:cubicBezTo>
                    <a:cubicBezTo>
                      <a:pt x="105923" y="1244993"/>
                      <a:pt x="121023" y="1246095"/>
                      <a:pt x="134470" y="1250577"/>
                    </a:cubicBezTo>
                    <a:cubicBezTo>
                      <a:pt x="143435" y="1264024"/>
                      <a:pt x="151018" y="1278503"/>
                      <a:pt x="161364" y="1290918"/>
                    </a:cubicBezTo>
                    <a:cubicBezTo>
                      <a:pt x="173539" y="1305527"/>
                      <a:pt x="193982" y="1313881"/>
                      <a:pt x="201706" y="1331259"/>
                    </a:cubicBezTo>
                    <a:cubicBezTo>
                      <a:pt x="212780" y="1356174"/>
                      <a:pt x="209806" y="1385206"/>
                      <a:pt x="215153" y="1411942"/>
                    </a:cubicBezTo>
                    <a:cubicBezTo>
                      <a:pt x="218777" y="1430064"/>
                      <a:pt x="215532" y="1452662"/>
                      <a:pt x="228600" y="1465730"/>
                    </a:cubicBezTo>
                    <a:cubicBezTo>
                      <a:pt x="241668" y="1478798"/>
                      <a:pt x="264686" y="1473866"/>
                      <a:pt x="282388" y="1479177"/>
                    </a:cubicBezTo>
                    <a:cubicBezTo>
                      <a:pt x="309541" y="1487323"/>
                      <a:pt x="335272" y="1500511"/>
                      <a:pt x="363070" y="1506071"/>
                    </a:cubicBezTo>
                    <a:cubicBezTo>
                      <a:pt x="385482" y="1510553"/>
                      <a:pt x="408133" y="1513975"/>
                      <a:pt x="430306" y="1519518"/>
                    </a:cubicBezTo>
                    <a:cubicBezTo>
                      <a:pt x="444057" y="1522956"/>
                      <a:pt x="457018" y="1529071"/>
                      <a:pt x="470647" y="1532965"/>
                    </a:cubicBezTo>
                    <a:cubicBezTo>
                      <a:pt x="488417" y="1538042"/>
                      <a:pt x="506665" y="1541335"/>
                      <a:pt x="524435" y="1546412"/>
                    </a:cubicBezTo>
                    <a:cubicBezTo>
                      <a:pt x="538064" y="1550306"/>
                      <a:pt x="550631" y="1558946"/>
                      <a:pt x="564776" y="1559859"/>
                    </a:cubicBezTo>
                    <a:cubicBezTo>
                      <a:pt x="690101" y="1567944"/>
                      <a:pt x="815788" y="1568824"/>
                      <a:pt x="941294" y="1573306"/>
                    </a:cubicBezTo>
                    <a:cubicBezTo>
                      <a:pt x="1047842" y="1608822"/>
                      <a:pt x="994013" y="1595539"/>
                      <a:pt x="1102658" y="1613647"/>
                    </a:cubicBezTo>
                    <a:lnTo>
                      <a:pt x="2339788" y="1586753"/>
                    </a:lnTo>
                    <a:cubicBezTo>
                      <a:pt x="2617730" y="1586753"/>
                      <a:pt x="2895600" y="1595718"/>
                      <a:pt x="3173506" y="1600200"/>
                    </a:cubicBezTo>
                    <a:cubicBezTo>
                      <a:pt x="3195918" y="1604682"/>
                      <a:pt x="3218430" y="1608689"/>
                      <a:pt x="3240741" y="1613647"/>
                    </a:cubicBezTo>
                    <a:cubicBezTo>
                      <a:pt x="3258782" y="1617656"/>
                      <a:pt x="3276234" y="1624480"/>
                      <a:pt x="3294529" y="1627094"/>
                    </a:cubicBezTo>
                    <a:cubicBezTo>
                      <a:pt x="3339123" y="1633465"/>
                      <a:pt x="3384176" y="1636059"/>
                      <a:pt x="3429000" y="1640542"/>
                    </a:cubicBezTo>
                    <a:cubicBezTo>
                      <a:pt x="3535360" y="1675995"/>
                      <a:pt x="3411606" y="1640542"/>
                      <a:pt x="3644153" y="1640542"/>
                    </a:cubicBezTo>
                    <a:cubicBezTo>
                      <a:pt x="3698127" y="1640542"/>
                      <a:pt x="3751729" y="1649507"/>
                      <a:pt x="3805517" y="1653989"/>
                    </a:cubicBezTo>
                    <a:cubicBezTo>
                      <a:pt x="3904129" y="1649507"/>
                      <a:pt x="4003021" y="1649219"/>
                      <a:pt x="4101353" y="1640542"/>
                    </a:cubicBezTo>
                    <a:cubicBezTo>
                      <a:pt x="4155672" y="1635749"/>
                      <a:pt x="4208608" y="1620411"/>
                      <a:pt x="4262717" y="1613647"/>
                    </a:cubicBezTo>
                    <a:lnTo>
                      <a:pt x="4370294" y="1600200"/>
                    </a:lnTo>
                    <a:cubicBezTo>
                      <a:pt x="4392706" y="1582271"/>
                      <a:pt x="4413191" y="1561623"/>
                      <a:pt x="4437529" y="1546412"/>
                    </a:cubicBezTo>
                    <a:cubicBezTo>
                      <a:pt x="4449549" y="1538900"/>
                      <a:pt x="4463696" y="1532965"/>
                      <a:pt x="4477870" y="1532965"/>
                    </a:cubicBezTo>
                    <a:cubicBezTo>
                      <a:pt x="4558677" y="1532965"/>
                      <a:pt x="4639235" y="1541930"/>
                      <a:pt x="4719917" y="1546412"/>
                    </a:cubicBezTo>
                    <a:cubicBezTo>
                      <a:pt x="4742329" y="1550894"/>
                      <a:pt x="4765103" y="1553845"/>
                      <a:pt x="4787153" y="1559859"/>
                    </a:cubicBezTo>
                    <a:cubicBezTo>
                      <a:pt x="4814503" y="1567318"/>
                      <a:pt x="4839660" y="1583622"/>
                      <a:pt x="4867835" y="1586753"/>
                    </a:cubicBezTo>
                    <a:cubicBezTo>
                      <a:pt x="5011574" y="1602724"/>
                      <a:pt x="4949057" y="1592240"/>
                      <a:pt x="5056094" y="1613647"/>
                    </a:cubicBezTo>
                    <a:cubicBezTo>
                      <a:pt x="5208494" y="1609165"/>
                      <a:pt x="5361301" y="1612199"/>
                      <a:pt x="5513294" y="1600200"/>
                    </a:cubicBezTo>
                    <a:cubicBezTo>
                      <a:pt x="5541289" y="1597990"/>
                      <a:pt x="5582852" y="1558697"/>
                      <a:pt x="5607423" y="1546412"/>
                    </a:cubicBezTo>
                    <a:cubicBezTo>
                      <a:pt x="5634990" y="1532629"/>
                      <a:pt x="5689427" y="1524633"/>
                      <a:pt x="5715000" y="1519518"/>
                    </a:cubicBezTo>
                    <a:cubicBezTo>
                      <a:pt x="5747367" y="1422417"/>
                      <a:pt x="5712179" y="1537853"/>
                      <a:pt x="5741894" y="1344706"/>
                    </a:cubicBezTo>
                    <a:cubicBezTo>
                      <a:pt x="5744049" y="1330696"/>
                      <a:pt x="5751447" y="1317994"/>
                      <a:pt x="5755341" y="1304365"/>
                    </a:cubicBezTo>
                    <a:cubicBezTo>
                      <a:pt x="5760418" y="1286595"/>
                      <a:pt x="5764306" y="1268506"/>
                      <a:pt x="5768788" y="1250577"/>
                    </a:cubicBezTo>
                    <a:cubicBezTo>
                      <a:pt x="5764306" y="1205753"/>
                      <a:pt x="5762191" y="1160629"/>
                      <a:pt x="5755341" y="1116106"/>
                    </a:cubicBezTo>
                    <a:cubicBezTo>
                      <a:pt x="5753186" y="1102096"/>
                      <a:pt x="5741894" y="1089939"/>
                      <a:pt x="5741894" y="1075765"/>
                    </a:cubicBezTo>
                    <a:cubicBezTo>
                      <a:pt x="5741894" y="1035176"/>
                      <a:pt x="5750859" y="995083"/>
                      <a:pt x="5755341" y="954742"/>
                    </a:cubicBezTo>
                    <a:cubicBezTo>
                      <a:pt x="5750859" y="883024"/>
                      <a:pt x="5747202" y="811250"/>
                      <a:pt x="5741894" y="739589"/>
                    </a:cubicBezTo>
                    <a:cubicBezTo>
                      <a:pt x="5738237" y="690215"/>
                      <a:pt x="5731974" y="641055"/>
                      <a:pt x="5728447" y="591671"/>
                    </a:cubicBezTo>
                    <a:cubicBezTo>
                      <a:pt x="5723009" y="515533"/>
                      <a:pt x="5719482" y="439271"/>
                      <a:pt x="5715000" y="363071"/>
                    </a:cubicBezTo>
                    <a:cubicBezTo>
                      <a:pt x="5739699" y="190178"/>
                      <a:pt x="5728880" y="340503"/>
                      <a:pt x="5715000" y="201706"/>
                    </a:cubicBezTo>
                    <a:cubicBezTo>
                      <a:pt x="5708295" y="134656"/>
                      <a:pt x="5701553" y="0"/>
                      <a:pt x="5701553" y="0"/>
                    </a:cubicBezTo>
                    <a:lnTo>
                      <a:pt x="5701553" y="0"/>
                    </a:lnTo>
                    <a:lnTo>
                      <a:pt x="5688106" y="40342"/>
                    </a:lnTo>
                    <a:lnTo>
                      <a:pt x="5688106" y="1344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700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1556575" y="4797152"/>
                <a:ext cx="2842177" cy="1296144"/>
                <a:chOff x="2411760" y="5085184"/>
                <a:chExt cx="4824536" cy="1296144"/>
              </a:xfrm>
            </p:grpSpPr>
            <p:sp>
              <p:nvSpPr>
                <p:cNvPr id="33" name="Rectangle à coins arrondis 32"/>
                <p:cNvSpPr/>
                <p:nvPr/>
              </p:nvSpPr>
              <p:spPr>
                <a:xfrm>
                  <a:off x="2411760" y="5085184"/>
                  <a:ext cx="4824536" cy="1296144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700" dirty="0" smtClean="0"/>
                </a:p>
                <a:p>
                  <a:pPr algn="ctr"/>
                  <a:endParaRPr lang="fr-FR" sz="700" dirty="0"/>
                </a:p>
                <a:p>
                  <a:pPr algn="ctr"/>
                  <a:endParaRPr lang="fr-FR" sz="700" dirty="0" smtClean="0"/>
                </a:p>
                <a:p>
                  <a:pPr algn="ctr"/>
                  <a:r>
                    <a:rPr lang="fr-FR" sz="700" dirty="0" smtClean="0"/>
                    <a:t>DNWELL</a:t>
                  </a:r>
                  <a:endParaRPr lang="fr-FR" sz="700" dirty="0"/>
                </a:p>
              </p:txBody>
            </p:sp>
            <p:sp>
              <p:nvSpPr>
                <p:cNvPr id="34" name="Rectangle à coins arrondis 33"/>
                <p:cNvSpPr/>
                <p:nvPr/>
              </p:nvSpPr>
              <p:spPr>
                <a:xfrm>
                  <a:off x="3563888" y="5085184"/>
                  <a:ext cx="1296144" cy="576064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NWELL</a:t>
                  </a:r>
                  <a:endParaRPr lang="fr-FR" sz="700" dirty="0"/>
                </a:p>
              </p:txBody>
            </p:sp>
            <p:sp>
              <p:nvSpPr>
                <p:cNvPr id="35" name="Rectangle à coins arrondis 34"/>
                <p:cNvSpPr/>
                <p:nvPr/>
              </p:nvSpPr>
              <p:spPr>
                <a:xfrm>
                  <a:off x="4870376" y="5085184"/>
                  <a:ext cx="1296144" cy="57606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PWELL</a:t>
                  </a:r>
                  <a:endParaRPr lang="fr-FR" sz="700" dirty="0"/>
                </a:p>
              </p:txBody>
            </p:sp>
          </p:grpSp>
        </p:grpSp>
        <p:cxnSp>
          <p:nvCxnSpPr>
            <p:cNvPr id="37" name="Connecteur en arc 36"/>
            <p:cNvCxnSpPr>
              <a:endCxn id="11" idx="55"/>
            </p:cNvCxnSpPr>
            <p:nvPr/>
          </p:nvCxnSpPr>
          <p:spPr>
            <a:xfrm rot="16200000" flipV="1">
              <a:off x="4230166" y="5766453"/>
              <a:ext cx="978828" cy="170538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en arc 38"/>
            <p:cNvCxnSpPr/>
            <p:nvPr/>
          </p:nvCxnSpPr>
          <p:spPr>
            <a:xfrm rot="5400000" flipH="1" flipV="1">
              <a:off x="4382566" y="5777361"/>
              <a:ext cx="978828" cy="170538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3266412" y="4581128"/>
            <a:ext cx="5740995" cy="1440000"/>
            <a:chOff x="5351717" y="2807816"/>
            <a:chExt cx="7751204" cy="1944216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351717" y="2807816"/>
              <a:ext cx="7751204" cy="1944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 smtClean="0"/>
            </a:p>
            <a:p>
              <a:pPr algn="ctr"/>
              <a:endParaRPr lang="fr-FR" sz="700" dirty="0"/>
            </a:p>
            <a:p>
              <a:pPr algn="r"/>
              <a:endParaRPr lang="fr-FR" sz="700" dirty="0"/>
            </a:p>
            <a:p>
              <a:pPr algn="r"/>
              <a:endParaRPr lang="fr-FR" sz="700" dirty="0" smtClean="0"/>
            </a:p>
            <a:p>
              <a:pPr algn="r"/>
              <a:r>
                <a:rPr lang="fr-FR" sz="700" dirty="0" err="1" smtClean="0"/>
                <a:t>reduced</a:t>
              </a:r>
              <a:r>
                <a:rPr lang="fr-FR" sz="700" dirty="0" smtClean="0"/>
                <a:t> charges sharing		</a:t>
              </a:r>
              <a:r>
                <a:rPr lang="fr-FR" sz="700" dirty="0" err="1" smtClean="0"/>
                <a:t>Psub</a:t>
              </a:r>
              <a:endParaRPr lang="fr-FR" sz="700" dirty="0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5473281" y="2807816"/>
              <a:ext cx="3803388" cy="1537633"/>
              <a:chOff x="5473281" y="2807816"/>
              <a:chExt cx="3803388" cy="1537633"/>
            </a:xfrm>
          </p:grpSpPr>
          <p:sp>
            <p:nvSpPr>
              <p:cNvPr id="25" name="Forme libre 24"/>
              <p:cNvSpPr/>
              <p:nvPr/>
            </p:nvSpPr>
            <p:spPr>
              <a:xfrm>
                <a:off x="5473281" y="2832514"/>
                <a:ext cx="3803388" cy="1512935"/>
              </a:xfrm>
              <a:custGeom>
                <a:avLst/>
                <a:gdLst>
                  <a:gd name="connsiteX0" fmla="*/ 174811 w 5768788"/>
                  <a:gd name="connsiteY0" fmla="*/ 0 h 1656298"/>
                  <a:gd name="connsiteX1" fmla="*/ 174811 w 5768788"/>
                  <a:gd name="connsiteY1" fmla="*/ 0 h 1656298"/>
                  <a:gd name="connsiteX2" fmla="*/ 161364 w 5768788"/>
                  <a:gd name="connsiteY2" fmla="*/ 134471 h 1656298"/>
                  <a:gd name="connsiteX3" fmla="*/ 134470 w 5768788"/>
                  <a:gd name="connsiteY3" fmla="*/ 228600 h 1656298"/>
                  <a:gd name="connsiteX4" fmla="*/ 107576 w 5768788"/>
                  <a:gd name="connsiteY4" fmla="*/ 363071 h 1656298"/>
                  <a:gd name="connsiteX5" fmla="*/ 67235 w 5768788"/>
                  <a:gd name="connsiteY5" fmla="*/ 524436 h 1656298"/>
                  <a:gd name="connsiteX6" fmla="*/ 53788 w 5768788"/>
                  <a:gd name="connsiteY6" fmla="*/ 578224 h 1656298"/>
                  <a:gd name="connsiteX7" fmla="*/ 40341 w 5768788"/>
                  <a:gd name="connsiteY7" fmla="*/ 672353 h 1656298"/>
                  <a:gd name="connsiteX8" fmla="*/ 13447 w 5768788"/>
                  <a:gd name="connsiteY8" fmla="*/ 753036 h 1656298"/>
                  <a:gd name="connsiteX9" fmla="*/ 0 w 5768788"/>
                  <a:gd name="connsiteY9" fmla="*/ 806824 h 1656298"/>
                  <a:gd name="connsiteX10" fmla="*/ 13447 w 5768788"/>
                  <a:gd name="connsiteY10" fmla="*/ 914400 h 1656298"/>
                  <a:gd name="connsiteX11" fmla="*/ 26894 w 5768788"/>
                  <a:gd name="connsiteY11" fmla="*/ 995083 h 1656298"/>
                  <a:gd name="connsiteX12" fmla="*/ 67235 w 5768788"/>
                  <a:gd name="connsiteY12" fmla="*/ 1021977 h 1656298"/>
                  <a:gd name="connsiteX13" fmla="*/ 53788 w 5768788"/>
                  <a:gd name="connsiteY13" fmla="*/ 1075765 h 1656298"/>
                  <a:gd name="connsiteX14" fmla="*/ 26894 w 5768788"/>
                  <a:gd name="connsiteY14" fmla="*/ 1116106 h 1656298"/>
                  <a:gd name="connsiteX15" fmla="*/ 94129 w 5768788"/>
                  <a:gd name="connsiteY15" fmla="*/ 1237130 h 1656298"/>
                  <a:gd name="connsiteX16" fmla="*/ 134470 w 5768788"/>
                  <a:gd name="connsiteY16" fmla="*/ 1250577 h 1656298"/>
                  <a:gd name="connsiteX17" fmla="*/ 161364 w 5768788"/>
                  <a:gd name="connsiteY17" fmla="*/ 1290918 h 1656298"/>
                  <a:gd name="connsiteX18" fmla="*/ 201706 w 5768788"/>
                  <a:gd name="connsiteY18" fmla="*/ 1331259 h 1656298"/>
                  <a:gd name="connsiteX19" fmla="*/ 215153 w 5768788"/>
                  <a:gd name="connsiteY19" fmla="*/ 1411942 h 1656298"/>
                  <a:gd name="connsiteX20" fmla="*/ 228600 w 5768788"/>
                  <a:gd name="connsiteY20" fmla="*/ 1465730 h 1656298"/>
                  <a:gd name="connsiteX21" fmla="*/ 282388 w 5768788"/>
                  <a:gd name="connsiteY21" fmla="*/ 1479177 h 1656298"/>
                  <a:gd name="connsiteX22" fmla="*/ 363070 w 5768788"/>
                  <a:gd name="connsiteY22" fmla="*/ 1506071 h 1656298"/>
                  <a:gd name="connsiteX23" fmla="*/ 430306 w 5768788"/>
                  <a:gd name="connsiteY23" fmla="*/ 1519518 h 1656298"/>
                  <a:gd name="connsiteX24" fmla="*/ 470647 w 5768788"/>
                  <a:gd name="connsiteY24" fmla="*/ 1532965 h 1656298"/>
                  <a:gd name="connsiteX25" fmla="*/ 524435 w 5768788"/>
                  <a:gd name="connsiteY25" fmla="*/ 1546412 h 1656298"/>
                  <a:gd name="connsiteX26" fmla="*/ 564776 w 5768788"/>
                  <a:gd name="connsiteY26" fmla="*/ 1559859 h 1656298"/>
                  <a:gd name="connsiteX27" fmla="*/ 941294 w 5768788"/>
                  <a:gd name="connsiteY27" fmla="*/ 1573306 h 1656298"/>
                  <a:gd name="connsiteX28" fmla="*/ 1102658 w 5768788"/>
                  <a:gd name="connsiteY28" fmla="*/ 1613647 h 1656298"/>
                  <a:gd name="connsiteX29" fmla="*/ 2339788 w 5768788"/>
                  <a:gd name="connsiteY29" fmla="*/ 1586753 h 1656298"/>
                  <a:gd name="connsiteX30" fmla="*/ 3173506 w 5768788"/>
                  <a:gd name="connsiteY30" fmla="*/ 1600200 h 1656298"/>
                  <a:gd name="connsiteX31" fmla="*/ 3240741 w 5768788"/>
                  <a:gd name="connsiteY31" fmla="*/ 1613647 h 1656298"/>
                  <a:gd name="connsiteX32" fmla="*/ 3294529 w 5768788"/>
                  <a:gd name="connsiteY32" fmla="*/ 1627094 h 1656298"/>
                  <a:gd name="connsiteX33" fmla="*/ 3429000 w 5768788"/>
                  <a:gd name="connsiteY33" fmla="*/ 1640542 h 1656298"/>
                  <a:gd name="connsiteX34" fmla="*/ 3644153 w 5768788"/>
                  <a:gd name="connsiteY34" fmla="*/ 1640542 h 1656298"/>
                  <a:gd name="connsiteX35" fmla="*/ 3805517 w 5768788"/>
                  <a:gd name="connsiteY35" fmla="*/ 1653989 h 1656298"/>
                  <a:gd name="connsiteX36" fmla="*/ 4101353 w 5768788"/>
                  <a:gd name="connsiteY36" fmla="*/ 1640542 h 1656298"/>
                  <a:gd name="connsiteX37" fmla="*/ 4262717 w 5768788"/>
                  <a:gd name="connsiteY37" fmla="*/ 1613647 h 1656298"/>
                  <a:gd name="connsiteX38" fmla="*/ 4370294 w 5768788"/>
                  <a:gd name="connsiteY38" fmla="*/ 1600200 h 1656298"/>
                  <a:gd name="connsiteX39" fmla="*/ 4437529 w 5768788"/>
                  <a:gd name="connsiteY39" fmla="*/ 1546412 h 1656298"/>
                  <a:gd name="connsiteX40" fmla="*/ 4477870 w 5768788"/>
                  <a:gd name="connsiteY40" fmla="*/ 1532965 h 1656298"/>
                  <a:gd name="connsiteX41" fmla="*/ 4719917 w 5768788"/>
                  <a:gd name="connsiteY41" fmla="*/ 1546412 h 1656298"/>
                  <a:gd name="connsiteX42" fmla="*/ 4787153 w 5768788"/>
                  <a:gd name="connsiteY42" fmla="*/ 1559859 h 1656298"/>
                  <a:gd name="connsiteX43" fmla="*/ 4867835 w 5768788"/>
                  <a:gd name="connsiteY43" fmla="*/ 1586753 h 1656298"/>
                  <a:gd name="connsiteX44" fmla="*/ 5056094 w 5768788"/>
                  <a:gd name="connsiteY44" fmla="*/ 1613647 h 1656298"/>
                  <a:gd name="connsiteX45" fmla="*/ 5513294 w 5768788"/>
                  <a:gd name="connsiteY45" fmla="*/ 1600200 h 1656298"/>
                  <a:gd name="connsiteX46" fmla="*/ 5607423 w 5768788"/>
                  <a:gd name="connsiteY46" fmla="*/ 1546412 h 1656298"/>
                  <a:gd name="connsiteX47" fmla="*/ 5715000 w 5768788"/>
                  <a:gd name="connsiteY47" fmla="*/ 1519518 h 1656298"/>
                  <a:gd name="connsiteX48" fmla="*/ 5741894 w 5768788"/>
                  <a:gd name="connsiteY48" fmla="*/ 1344706 h 1656298"/>
                  <a:gd name="connsiteX49" fmla="*/ 5755341 w 5768788"/>
                  <a:gd name="connsiteY49" fmla="*/ 1304365 h 1656298"/>
                  <a:gd name="connsiteX50" fmla="*/ 5768788 w 5768788"/>
                  <a:gd name="connsiteY50" fmla="*/ 1250577 h 1656298"/>
                  <a:gd name="connsiteX51" fmla="*/ 5755341 w 5768788"/>
                  <a:gd name="connsiteY51" fmla="*/ 1116106 h 1656298"/>
                  <a:gd name="connsiteX52" fmla="*/ 5741894 w 5768788"/>
                  <a:gd name="connsiteY52" fmla="*/ 1075765 h 1656298"/>
                  <a:gd name="connsiteX53" fmla="*/ 5755341 w 5768788"/>
                  <a:gd name="connsiteY53" fmla="*/ 954742 h 1656298"/>
                  <a:gd name="connsiteX54" fmla="*/ 5741894 w 5768788"/>
                  <a:gd name="connsiteY54" fmla="*/ 739589 h 1656298"/>
                  <a:gd name="connsiteX55" fmla="*/ 5728447 w 5768788"/>
                  <a:gd name="connsiteY55" fmla="*/ 591671 h 1656298"/>
                  <a:gd name="connsiteX56" fmla="*/ 5715000 w 5768788"/>
                  <a:gd name="connsiteY56" fmla="*/ 363071 h 1656298"/>
                  <a:gd name="connsiteX57" fmla="*/ 5715000 w 5768788"/>
                  <a:gd name="connsiteY57" fmla="*/ 201706 h 1656298"/>
                  <a:gd name="connsiteX58" fmla="*/ 5701553 w 5768788"/>
                  <a:gd name="connsiteY58" fmla="*/ 0 h 1656298"/>
                  <a:gd name="connsiteX59" fmla="*/ 5701553 w 5768788"/>
                  <a:gd name="connsiteY59" fmla="*/ 0 h 1656298"/>
                  <a:gd name="connsiteX60" fmla="*/ 5688106 w 5768788"/>
                  <a:gd name="connsiteY60" fmla="*/ 40342 h 1656298"/>
                  <a:gd name="connsiteX61" fmla="*/ 5688106 w 5768788"/>
                  <a:gd name="connsiteY61" fmla="*/ 13447 h 165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768788" h="1656298">
                    <a:moveTo>
                      <a:pt x="174811" y="0"/>
                    </a:moveTo>
                    <a:lnTo>
                      <a:pt x="174811" y="0"/>
                    </a:lnTo>
                    <a:cubicBezTo>
                      <a:pt x="170329" y="44824"/>
                      <a:pt x="167735" y="89877"/>
                      <a:pt x="161364" y="134471"/>
                    </a:cubicBezTo>
                    <a:cubicBezTo>
                      <a:pt x="150898" y="207732"/>
                      <a:pt x="148838" y="166338"/>
                      <a:pt x="134470" y="228600"/>
                    </a:cubicBezTo>
                    <a:cubicBezTo>
                      <a:pt x="124191" y="273141"/>
                      <a:pt x="118663" y="318724"/>
                      <a:pt x="107576" y="363071"/>
                    </a:cubicBezTo>
                    <a:lnTo>
                      <a:pt x="67235" y="524436"/>
                    </a:lnTo>
                    <a:cubicBezTo>
                      <a:pt x="62753" y="542365"/>
                      <a:pt x="56402" y="559929"/>
                      <a:pt x="53788" y="578224"/>
                    </a:cubicBezTo>
                    <a:cubicBezTo>
                      <a:pt x="49306" y="609600"/>
                      <a:pt x="47468" y="641470"/>
                      <a:pt x="40341" y="672353"/>
                    </a:cubicBezTo>
                    <a:cubicBezTo>
                      <a:pt x="33966" y="699976"/>
                      <a:pt x="20323" y="725533"/>
                      <a:pt x="13447" y="753036"/>
                    </a:cubicBezTo>
                    <a:lnTo>
                      <a:pt x="0" y="806824"/>
                    </a:lnTo>
                    <a:cubicBezTo>
                      <a:pt x="4482" y="842683"/>
                      <a:pt x="8336" y="878625"/>
                      <a:pt x="13447" y="914400"/>
                    </a:cubicBezTo>
                    <a:cubicBezTo>
                      <a:pt x="17303" y="941391"/>
                      <a:pt x="14701" y="970696"/>
                      <a:pt x="26894" y="995083"/>
                    </a:cubicBezTo>
                    <a:cubicBezTo>
                      <a:pt x="34121" y="1009538"/>
                      <a:pt x="53788" y="1013012"/>
                      <a:pt x="67235" y="1021977"/>
                    </a:cubicBezTo>
                    <a:cubicBezTo>
                      <a:pt x="62753" y="1039906"/>
                      <a:pt x="61068" y="1058778"/>
                      <a:pt x="53788" y="1075765"/>
                    </a:cubicBezTo>
                    <a:cubicBezTo>
                      <a:pt x="47422" y="1090620"/>
                      <a:pt x="26894" y="1099945"/>
                      <a:pt x="26894" y="1116106"/>
                    </a:cubicBezTo>
                    <a:cubicBezTo>
                      <a:pt x="26894" y="1162885"/>
                      <a:pt x="55817" y="1211589"/>
                      <a:pt x="94129" y="1237130"/>
                    </a:cubicBezTo>
                    <a:cubicBezTo>
                      <a:pt x="105923" y="1244993"/>
                      <a:pt x="121023" y="1246095"/>
                      <a:pt x="134470" y="1250577"/>
                    </a:cubicBezTo>
                    <a:cubicBezTo>
                      <a:pt x="143435" y="1264024"/>
                      <a:pt x="151018" y="1278503"/>
                      <a:pt x="161364" y="1290918"/>
                    </a:cubicBezTo>
                    <a:cubicBezTo>
                      <a:pt x="173539" y="1305527"/>
                      <a:pt x="193982" y="1313881"/>
                      <a:pt x="201706" y="1331259"/>
                    </a:cubicBezTo>
                    <a:cubicBezTo>
                      <a:pt x="212780" y="1356174"/>
                      <a:pt x="209806" y="1385206"/>
                      <a:pt x="215153" y="1411942"/>
                    </a:cubicBezTo>
                    <a:cubicBezTo>
                      <a:pt x="218777" y="1430064"/>
                      <a:pt x="215532" y="1452662"/>
                      <a:pt x="228600" y="1465730"/>
                    </a:cubicBezTo>
                    <a:cubicBezTo>
                      <a:pt x="241668" y="1478798"/>
                      <a:pt x="264686" y="1473866"/>
                      <a:pt x="282388" y="1479177"/>
                    </a:cubicBezTo>
                    <a:cubicBezTo>
                      <a:pt x="309541" y="1487323"/>
                      <a:pt x="335272" y="1500511"/>
                      <a:pt x="363070" y="1506071"/>
                    </a:cubicBezTo>
                    <a:cubicBezTo>
                      <a:pt x="385482" y="1510553"/>
                      <a:pt x="408133" y="1513975"/>
                      <a:pt x="430306" y="1519518"/>
                    </a:cubicBezTo>
                    <a:cubicBezTo>
                      <a:pt x="444057" y="1522956"/>
                      <a:pt x="457018" y="1529071"/>
                      <a:pt x="470647" y="1532965"/>
                    </a:cubicBezTo>
                    <a:cubicBezTo>
                      <a:pt x="488417" y="1538042"/>
                      <a:pt x="506665" y="1541335"/>
                      <a:pt x="524435" y="1546412"/>
                    </a:cubicBezTo>
                    <a:cubicBezTo>
                      <a:pt x="538064" y="1550306"/>
                      <a:pt x="550631" y="1558946"/>
                      <a:pt x="564776" y="1559859"/>
                    </a:cubicBezTo>
                    <a:cubicBezTo>
                      <a:pt x="690101" y="1567944"/>
                      <a:pt x="815788" y="1568824"/>
                      <a:pt x="941294" y="1573306"/>
                    </a:cubicBezTo>
                    <a:cubicBezTo>
                      <a:pt x="1047842" y="1608822"/>
                      <a:pt x="994013" y="1595539"/>
                      <a:pt x="1102658" y="1613647"/>
                    </a:cubicBezTo>
                    <a:lnTo>
                      <a:pt x="2339788" y="1586753"/>
                    </a:lnTo>
                    <a:cubicBezTo>
                      <a:pt x="2617730" y="1586753"/>
                      <a:pt x="2895600" y="1595718"/>
                      <a:pt x="3173506" y="1600200"/>
                    </a:cubicBezTo>
                    <a:cubicBezTo>
                      <a:pt x="3195918" y="1604682"/>
                      <a:pt x="3218430" y="1608689"/>
                      <a:pt x="3240741" y="1613647"/>
                    </a:cubicBezTo>
                    <a:cubicBezTo>
                      <a:pt x="3258782" y="1617656"/>
                      <a:pt x="3276234" y="1624480"/>
                      <a:pt x="3294529" y="1627094"/>
                    </a:cubicBezTo>
                    <a:cubicBezTo>
                      <a:pt x="3339123" y="1633465"/>
                      <a:pt x="3384176" y="1636059"/>
                      <a:pt x="3429000" y="1640542"/>
                    </a:cubicBezTo>
                    <a:cubicBezTo>
                      <a:pt x="3535360" y="1675995"/>
                      <a:pt x="3411606" y="1640542"/>
                      <a:pt x="3644153" y="1640542"/>
                    </a:cubicBezTo>
                    <a:cubicBezTo>
                      <a:pt x="3698127" y="1640542"/>
                      <a:pt x="3751729" y="1649507"/>
                      <a:pt x="3805517" y="1653989"/>
                    </a:cubicBezTo>
                    <a:cubicBezTo>
                      <a:pt x="3904129" y="1649507"/>
                      <a:pt x="4003021" y="1649219"/>
                      <a:pt x="4101353" y="1640542"/>
                    </a:cubicBezTo>
                    <a:cubicBezTo>
                      <a:pt x="4155672" y="1635749"/>
                      <a:pt x="4208608" y="1620411"/>
                      <a:pt x="4262717" y="1613647"/>
                    </a:cubicBezTo>
                    <a:lnTo>
                      <a:pt x="4370294" y="1600200"/>
                    </a:lnTo>
                    <a:cubicBezTo>
                      <a:pt x="4392706" y="1582271"/>
                      <a:pt x="4413191" y="1561623"/>
                      <a:pt x="4437529" y="1546412"/>
                    </a:cubicBezTo>
                    <a:cubicBezTo>
                      <a:pt x="4449549" y="1538900"/>
                      <a:pt x="4463696" y="1532965"/>
                      <a:pt x="4477870" y="1532965"/>
                    </a:cubicBezTo>
                    <a:cubicBezTo>
                      <a:pt x="4558677" y="1532965"/>
                      <a:pt x="4639235" y="1541930"/>
                      <a:pt x="4719917" y="1546412"/>
                    </a:cubicBezTo>
                    <a:cubicBezTo>
                      <a:pt x="4742329" y="1550894"/>
                      <a:pt x="4765103" y="1553845"/>
                      <a:pt x="4787153" y="1559859"/>
                    </a:cubicBezTo>
                    <a:cubicBezTo>
                      <a:pt x="4814503" y="1567318"/>
                      <a:pt x="4839660" y="1583622"/>
                      <a:pt x="4867835" y="1586753"/>
                    </a:cubicBezTo>
                    <a:cubicBezTo>
                      <a:pt x="5011574" y="1602724"/>
                      <a:pt x="4949057" y="1592240"/>
                      <a:pt x="5056094" y="1613647"/>
                    </a:cubicBezTo>
                    <a:cubicBezTo>
                      <a:pt x="5208494" y="1609165"/>
                      <a:pt x="5361301" y="1612199"/>
                      <a:pt x="5513294" y="1600200"/>
                    </a:cubicBezTo>
                    <a:cubicBezTo>
                      <a:pt x="5541289" y="1597990"/>
                      <a:pt x="5582852" y="1558697"/>
                      <a:pt x="5607423" y="1546412"/>
                    </a:cubicBezTo>
                    <a:cubicBezTo>
                      <a:pt x="5634990" y="1532629"/>
                      <a:pt x="5689427" y="1524633"/>
                      <a:pt x="5715000" y="1519518"/>
                    </a:cubicBezTo>
                    <a:cubicBezTo>
                      <a:pt x="5747367" y="1422417"/>
                      <a:pt x="5712179" y="1537853"/>
                      <a:pt x="5741894" y="1344706"/>
                    </a:cubicBezTo>
                    <a:cubicBezTo>
                      <a:pt x="5744049" y="1330696"/>
                      <a:pt x="5751447" y="1317994"/>
                      <a:pt x="5755341" y="1304365"/>
                    </a:cubicBezTo>
                    <a:cubicBezTo>
                      <a:pt x="5760418" y="1286595"/>
                      <a:pt x="5764306" y="1268506"/>
                      <a:pt x="5768788" y="1250577"/>
                    </a:cubicBezTo>
                    <a:cubicBezTo>
                      <a:pt x="5764306" y="1205753"/>
                      <a:pt x="5762191" y="1160629"/>
                      <a:pt x="5755341" y="1116106"/>
                    </a:cubicBezTo>
                    <a:cubicBezTo>
                      <a:pt x="5753186" y="1102096"/>
                      <a:pt x="5741894" y="1089939"/>
                      <a:pt x="5741894" y="1075765"/>
                    </a:cubicBezTo>
                    <a:cubicBezTo>
                      <a:pt x="5741894" y="1035176"/>
                      <a:pt x="5750859" y="995083"/>
                      <a:pt x="5755341" y="954742"/>
                    </a:cubicBezTo>
                    <a:cubicBezTo>
                      <a:pt x="5750859" y="883024"/>
                      <a:pt x="5747202" y="811250"/>
                      <a:pt x="5741894" y="739589"/>
                    </a:cubicBezTo>
                    <a:cubicBezTo>
                      <a:pt x="5738237" y="690215"/>
                      <a:pt x="5731974" y="641055"/>
                      <a:pt x="5728447" y="591671"/>
                    </a:cubicBezTo>
                    <a:cubicBezTo>
                      <a:pt x="5723009" y="515533"/>
                      <a:pt x="5719482" y="439271"/>
                      <a:pt x="5715000" y="363071"/>
                    </a:cubicBezTo>
                    <a:cubicBezTo>
                      <a:pt x="5739699" y="190178"/>
                      <a:pt x="5728880" y="340503"/>
                      <a:pt x="5715000" y="201706"/>
                    </a:cubicBezTo>
                    <a:cubicBezTo>
                      <a:pt x="5708295" y="134656"/>
                      <a:pt x="5701553" y="0"/>
                      <a:pt x="5701553" y="0"/>
                    </a:cubicBezTo>
                    <a:lnTo>
                      <a:pt x="5701553" y="0"/>
                    </a:lnTo>
                    <a:lnTo>
                      <a:pt x="5688106" y="40342"/>
                    </a:lnTo>
                    <a:lnTo>
                      <a:pt x="5688106" y="1344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700"/>
              </a:p>
            </p:txBody>
          </p:sp>
          <p:grpSp>
            <p:nvGrpSpPr>
              <p:cNvPr id="26" name="Groupe 25"/>
              <p:cNvGrpSpPr/>
              <p:nvPr/>
            </p:nvGrpSpPr>
            <p:grpSpPr>
              <a:xfrm>
                <a:off x="5972696" y="2807816"/>
                <a:ext cx="2842177" cy="1296144"/>
                <a:chOff x="2411760" y="5085184"/>
                <a:chExt cx="4824536" cy="1296144"/>
              </a:xfrm>
            </p:grpSpPr>
            <p:sp>
              <p:nvSpPr>
                <p:cNvPr id="27" name="Rectangle à coins arrondis 26"/>
                <p:cNvSpPr/>
                <p:nvPr/>
              </p:nvSpPr>
              <p:spPr>
                <a:xfrm>
                  <a:off x="2411760" y="5085184"/>
                  <a:ext cx="4824536" cy="1296144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700" dirty="0" smtClean="0"/>
                </a:p>
                <a:p>
                  <a:pPr algn="ctr"/>
                  <a:endParaRPr lang="fr-FR" sz="700" dirty="0"/>
                </a:p>
                <a:p>
                  <a:pPr algn="ctr"/>
                  <a:endParaRPr lang="fr-FR" sz="700" dirty="0" smtClean="0"/>
                </a:p>
                <a:p>
                  <a:pPr algn="ctr"/>
                  <a:r>
                    <a:rPr lang="fr-FR" sz="700" dirty="0" smtClean="0"/>
                    <a:t>DNWELL</a:t>
                  </a:r>
                  <a:endParaRPr lang="fr-FR" sz="700" dirty="0"/>
                </a:p>
              </p:txBody>
            </p:sp>
            <p:sp>
              <p:nvSpPr>
                <p:cNvPr id="28" name="Rectangle à coins arrondis 27"/>
                <p:cNvSpPr/>
                <p:nvPr/>
              </p:nvSpPr>
              <p:spPr>
                <a:xfrm>
                  <a:off x="3563888" y="5085184"/>
                  <a:ext cx="1296144" cy="576064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NWELL</a:t>
                  </a:r>
                  <a:endParaRPr lang="fr-FR" sz="700" dirty="0"/>
                </a:p>
              </p:txBody>
            </p:sp>
            <p:sp>
              <p:nvSpPr>
                <p:cNvPr id="36" name="Rectangle à coins arrondis 35"/>
                <p:cNvSpPr/>
                <p:nvPr/>
              </p:nvSpPr>
              <p:spPr>
                <a:xfrm>
                  <a:off x="4870376" y="5085184"/>
                  <a:ext cx="1296144" cy="57606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PWELL</a:t>
                  </a:r>
                  <a:endParaRPr lang="fr-FR" sz="700" dirty="0"/>
                </a:p>
              </p:txBody>
            </p:sp>
          </p:grpSp>
        </p:grpSp>
        <p:grpSp>
          <p:nvGrpSpPr>
            <p:cNvPr id="48" name="Groupe 47"/>
            <p:cNvGrpSpPr/>
            <p:nvPr/>
          </p:nvGrpSpPr>
          <p:grpSpPr>
            <a:xfrm>
              <a:off x="9083776" y="2832514"/>
              <a:ext cx="3803388" cy="1537633"/>
              <a:chOff x="5473281" y="2807816"/>
              <a:chExt cx="3803388" cy="1537633"/>
            </a:xfrm>
          </p:grpSpPr>
          <p:sp>
            <p:nvSpPr>
              <p:cNvPr id="49" name="Forme libre 48"/>
              <p:cNvSpPr/>
              <p:nvPr/>
            </p:nvSpPr>
            <p:spPr>
              <a:xfrm>
                <a:off x="5473281" y="2832514"/>
                <a:ext cx="3803388" cy="1512935"/>
              </a:xfrm>
              <a:custGeom>
                <a:avLst/>
                <a:gdLst>
                  <a:gd name="connsiteX0" fmla="*/ 174811 w 5768788"/>
                  <a:gd name="connsiteY0" fmla="*/ 0 h 1656298"/>
                  <a:gd name="connsiteX1" fmla="*/ 174811 w 5768788"/>
                  <a:gd name="connsiteY1" fmla="*/ 0 h 1656298"/>
                  <a:gd name="connsiteX2" fmla="*/ 161364 w 5768788"/>
                  <a:gd name="connsiteY2" fmla="*/ 134471 h 1656298"/>
                  <a:gd name="connsiteX3" fmla="*/ 134470 w 5768788"/>
                  <a:gd name="connsiteY3" fmla="*/ 228600 h 1656298"/>
                  <a:gd name="connsiteX4" fmla="*/ 107576 w 5768788"/>
                  <a:gd name="connsiteY4" fmla="*/ 363071 h 1656298"/>
                  <a:gd name="connsiteX5" fmla="*/ 67235 w 5768788"/>
                  <a:gd name="connsiteY5" fmla="*/ 524436 h 1656298"/>
                  <a:gd name="connsiteX6" fmla="*/ 53788 w 5768788"/>
                  <a:gd name="connsiteY6" fmla="*/ 578224 h 1656298"/>
                  <a:gd name="connsiteX7" fmla="*/ 40341 w 5768788"/>
                  <a:gd name="connsiteY7" fmla="*/ 672353 h 1656298"/>
                  <a:gd name="connsiteX8" fmla="*/ 13447 w 5768788"/>
                  <a:gd name="connsiteY8" fmla="*/ 753036 h 1656298"/>
                  <a:gd name="connsiteX9" fmla="*/ 0 w 5768788"/>
                  <a:gd name="connsiteY9" fmla="*/ 806824 h 1656298"/>
                  <a:gd name="connsiteX10" fmla="*/ 13447 w 5768788"/>
                  <a:gd name="connsiteY10" fmla="*/ 914400 h 1656298"/>
                  <a:gd name="connsiteX11" fmla="*/ 26894 w 5768788"/>
                  <a:gd name="connsiteY11" fmla="*/ 995083 h 1656298"/>
                  <a:gd name="connsiteX12" fmla="*/ 67235 w 5768788"/>
                  <a:gd name="connsiteY12" fmla="*/ 1021977 h 1656298"/>
                  <a:gd name="connsiteX13" fmla="*/ 53788 w 5768788"/>
                  <a:gd name="connsiteY13" fmla="*/ 1075765 h 1656298"/>
                  <a:gd name="connsiteX14" fmla="*/ 26894 w 5768788"/>
                  <a:gd name="connsiteY14" fmla="*/ 1116106 h 1656298"/>
                  <a:gd name="connsiteX15" fmla="*/ 94129 w 5768788"/>
                  <a:gd name="connsiteY15" fmla="*/ 1237130 h 1656298"/>
                  <a:gd name="connsiteX16" fmla="*/ 134470 w 5768788"/>
                  <a:gd name="connsiteY16" fmla="*/ 1250577 h 1656298"/>
                  <a:gd name="connsiteX17" fmla="*/ 161364 w 5768788"/>
                  <a:gd name="connsiteY17" fmla="*/ 1290918 h 1656298"/>
                  <a:gd name="connsiteX18" fmla="*/ 201706 w 5768788"/>
                  <a:gd name="connsiteY18" fmla="*/ 1331259 h 1656298"/>
                  <a:gd name="connsiteX19" fmla="*/ 215153 w 5768788"/>
                  <a:gd name="connsiteY19" fmla="*/ 1411942 h 1656298"/>
                  <a:gd name="connsiteX20" fmla="*/ 228600 w 5768788"/>
                  <a:gd name="connsiteY20" fmla="*/ 1465730 h 1656298"/>
                  <a:gd name="connsiteX21" fmla="*/ 282388 w 5768788"/>
                  <a:gd name="connsiteY21" fmla="*/ 1479177 h 1656298"/>
                  <a:gd name="connsiteX22" fmla="*/ 363070 w 5768788"/>
                  <a:gd name="connsiteY22" fmla="*/ 1506071 h 1656298"/>
                  <a:gd name="connsiteX23" fmla="*/ 430306 w 5768788"/>
                  <a:gd name="connsiteY23" fmla="*/ 1519518 h 1656298"/>
                  <a:gd name="connsiteX24" fmla="*/ 470647 w 5768788"/>
                  <a:gd name="connsiteY24" fmla="*/ 1532965 h 1656298"/>
                  <a:gd name="connsiteX25" fmla="*/ 524435 w 5768788"/>
                  <a:gd name="connsiteY25" fmla="*/ 1546412 h 1656298"/>
                  <a:gd name="connsiteX26" fmla="*/ 564776 w 5768788"/>
                  <a:gd name="connsiteY26" fmla="*/ 1559859 h 1656298"/>
                  <a:gd name="connsiteX27" fmla="*/ 941294 w 5768788"/>
                  <a:gd name="connsiteY27" fmla="*/ 1573306 h 1656298"/>
                  <a:gd name="connsiteX28" fmla="*/ 1102658 w 5768788"/>
                  <a:gd name="connsiteY28" fmla="*/ 1613647 h 1656298"/>
                  <a:gd name="connsiteX29" fmla="*/ 2339788 w 5768788"/>
                  <a:gd name="connsiteY29" fmla="*/ 1586753 h 1656298"/>
                  <a:gd name="connsiteX30" fmla="*/ 3173506 w 5768788"/>
                  <a:gd name="connsiteY30" fmla="*/ 1600200 h 1656298"/>
                  <a:gd name="connsiteX31" fmla="*/ 3240741 w 5768788"/>
                  <a:gd name="connsiteY31" fmla="*/ 1613647 h 1656298"/>
                  <a:gd name="connsiteX32" fmla="*/ 3294529 w 5768788"/>
                  <a:gd name="connsiteY32" fmla="*/ 1627094 h 1656298"/>
                  <a:gd name="connsiteX33" fmla="*/ 3429000 w 5768788"/>
                  <a:gd name="connsiteY33" fmla="*/ 1640542 h 1656298"/>
                  <a:gd name="connsiteX34" fmla="*/ 3644153 w 5768788"/>
                  <a:gd name="connsiteY34" fmla="*/ 1640542 h 1656298"/>
                  <a:gd name="connsiteX35" fmla="*/ 3805517 w 5768788"/>
                  <a:gd name="connsiteY35" fmla="*/ 1653989 h 1656298"/>
                  <a:gd name="connsiteX36" fmla="*/ 4101353 w 5768788"/>
                  <a:gd name="connsiteY36" fmla="*/ 1640542 h 1656298"/>
                  <a:gd name="connsiteX37" fmla="*/ 4262717 w 5768788"/>
                  <a:gd name="connsiteY37" fmla="*/ 1613647 h 1656298"/>
                  <a:gd name="connsiteX38" fmla="*/ 4370294 w 5768788"/>
                  <a:gd name="connsiteY38" fmla="*/ 1600200 h 1656298"/>
                  <a:gd name="connsiteX39" fmla="*/ 4437529 w 5768788"/>
                  <a:gd name="connsiteY39" fmla="*/ 1546412 h 1656298"/>
                  <a:gd name="connsiteX40" fmla="*/ 4477870 w 5768788"/>
                  <a:gd name="connsiteY40" fmla="*/ 1532965 h 1656298"/>
                  <a:gd name="connsiteX41" fmla="*/ 4719917 w 5768788"/>
                  <a:gd name="connsiteY41" fmla="*/ 1546412 h 1656298"/>
                  <a:gd name="connsiteX42" fmla="*/ 4787153 w 5768788"/>
                  <a:gd name="connsiteY42" fmla="*/ 1559859 h 1656298"/>
                  <a:gd name="connsiteX43" fmla="*/ 4867835 w 5768788"/>
                  <a:gd name="connsiteY43" fmla="*/ 1586753 h 1656298"/>
                  <a:gd name="connsiteX44" fmla="*/ 5056094 w 5768788"/>
                  <a:gd name="connsiteY44" fmla="*/ 1613647 h 1656298"/>
                  <a:gd name="connsiteX45" fmla="*/ 5513294 w 5768788"/>
                  <a:gd name="connsiteY45" fmla="*/ 1600200 h 1656298"/>
                  <a:gd name="connsiteX46" fmla="*/ 5607423 w 5768788"/>
                  <a:gd name="connsiteY46" fmla="*/ 1546412 h 1656298"/>
                  <a:gd name="connsiteX47" fmla="*/ 5715000 w 5768788"/>
                  <a:gd name="connsiteY47" fmla="*/ 1519518 h 1656298"/>
                  <a:gd name="connsiteX48" fmla="*/ 5741894 w 5768788"/>
                  <a:gd name="connsiteY48" fmla="*/ 1344706 h 1656298"/>
                  <a:gd name="connsiteX49" fmla="*/ 5755341 w 5768788"/>
                  <a:gd name="connsiteY49" fmla="*/ 1304365 h 1656298"/>
                  <a:gd name="connsiteX50" fmla="*/ 5768788 w 5768788"/>
                  <a:gd name="connsiteY50" fmla="*/ 1250577 h 1656298"/>
                  <a:gd name="connsiteX51" fmla="*/ 5755341 w 5768788"/>
                  <a:gd name="connsiteY51" fmla="*/ 1116106 h 1656298"/>
                  <a:gd name="connsiteX52" fmla="*/ 5741894 w 5768788"/>
                  <a:gd name="connsiteY52" fmla="*/ 1075765 h 1656298"/>
                  <a:gd name="connsiteX53" fmla="*/ 5755341 w 5768788"/>
                  <a:gd name="connsiteY53" fmla="*/ 954742 h 1656298"/>
                  <a:gd name="connsiteX54" fmla="*/ 5741894 w 5768788"/>
                  <a:gd name="connsiteY54" fmla="*/ 739589 h 1656298"/>
                  <a:gd name="connsiteX55" fmla="*/ 5728447 w 5768788"/>
                  <a:gd name="connsiteY55" fmla="*/ 591671 h 1656298"/>
                  <a:gd name="connsiteX56" fmla="*/ 5715000 w 5768788"/>
                  <a:gd name="connsiteY56" fmla="*/ 363071 h 1656298"/>
                  <a:gd name="connsiteX57" fmla="*/ 5715000 w 5768788"/>
                  <a:gd name="connsiteY57" fmla="*/ 201706 h 1656298"/>
                  <a:gd name="connsiteX58" fmla="*/ 5701553 w 5768788"/>
                  <a:gd name="connsiteY58" fmla="*/ 0 h 1656298"/>
                  <a:gd name="connsiteX59" fmla="*/ 5701553 w 5768788"/>
                  <a:gd name="connsiteY59" fmla="*/ 0 h 1656298"/>
                  <a:gd name="connsiteX60" fmla="*/ 5688106 w 5768788"/>
                  <a:gd name="connsiteY60" fmla="*/ 40342 h 1656298"/>
                  <a:gd name="connsiteX61" fmla="*/ 5688106 w 5768788"/>
                  <a:gd name="connsiteY61" fmla="*/ 13447 h 165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768788" h="1656298">
                    <a:moveTo>
                      <a:pt x="174811" y="0"/>
                    </a:moveTo>
                    <a:lnTo>
                      <a:pt x="174811" y="0"/>
                    </a:lnTo>
                    <a:cubicBezTo>
                      <a:pt x="170329" y="44824"/>
                      <a:pt x="167735" y="89877"/>
                      <a:pt x="161364" y="134471"/>
                    </a:cubicBezTo>
                    <a:cubicBezTo>
                      <a:pt x="150898" y="207732"/>
                      <a:pt x="148838" y="166338"/>
                      <a:pt x="134470" y="228600"/>
                    </a:cubicBezTo>
                    <a:cubicBezTo>
                      <a:pt x="124191" y="273141"/>
                      <a:pt x="118663" y="318724"/>
                      <a:pt x="107576" y="363071"/>
                    </a:cubicBezTo>
                    <a:lnTo>
                      <a:pt x="67235" y="524436"/>
                    </a:lnTo>
                    <a:cubicBezTo>
                      <a:pt x="62753" y="542365"/>
                      <a:pt x="56402" y="559929"/>
                      <a:pt x="53788" y="578224"/>
                    </a:cubicBezTo>
                    <a:cubicBezTo>
                      <a:pt x="49306" y="609600"/>
                      <a:pt x="47468" y="641470"/>
                      <a:pt x="40341" y="672353"/>
                    </a:cubicBezTo>
                    <a:cubicBezTo>
                      <a:pt x="33966" y="699976"/>
                      <a:pt x="20323" y="725533"/>
                      <a:pt x="13447" y="753036"/>
                    </a:cubicBezTo>
                    <a:lnTo>
                      <a:pt x="0" y="806824"/>
                    </a:lnTo>
                    <a:cubicBezTo>
                      <a:pt x="4482" y="842683"/>
                      <a:pt x="8336" y="878625"/>
                      <a:pt x="13447" y="914400"/>
                    </a:cubicBezTo>
                    <a:cubicBezTo>
                      <a:pt x="17303" y="941391"/>
                      <a:pt x="14701" y="970696"/>
                      <a:pt x="26894" y="995083"/>
                    </a:cubicBezTo>
                    <a:cubicBezTo>
                      <a:pt x="34121" y="1009538"/>
                      <a:pt x="53788" y="1013012"/>
                      <a:pt x="67235" y="1021977"/>
                    </a:cubicBezTo>
                    <a:cubicBezTo>
                      <a:pt x="62753" y="1039906"/>
                      <a:pt x="61068" y="1058778"/>
                      <a:pt x="53788" y="1075765"/>
                    </a:cubicBezTo>
                    <a:cubicBezTo>
                      <a:pt x="47422" y="1090620"/>
                      <a:pt x="26894" y="1099945"/>
                      <a:pt x="26894" y="1116106"/>
                    </a:cubicBezTo>
                    <a:cubicBezTo>
                      <a:pt x="26894" y="1162885"/>
                      <a:pt x="55817" y="1211589"/>
                      <a:pt x="94129" y="1237130"/>
                    </a:cubicBezTo>
                    <a:cubicBezTo>
                      <a:pt x="105923" y="1244993"/>
                      <a:pt x="121023" y="1246095"/>
                      <a:pt x="134470" y="1250577"/>
                    </a:cubicBezTo>
                    <a:cubicBezTo>
                      <a:pt x="143435" y="1264024"/>
                      <a:pt x="151018" y="1278503"/>
                      <a:pt x="161364" y="1290918"/>
                    </a:cubicBezTo>
                    <a:cubicBezTo>
                      <a:pt x="173539" y="1305527"/>
                      <a:pt x="193982" y="1313881"/>
                      <a:pt x="201706" y="1331259"/>
                    </a:cubicBezTo>
                    <a:cubicBezTo>
                      <a:pt x="212780" y="1356174"/>
                      <a:pt x="209806" y="1385206"/>
                      <a:pt x="215153" y="1411942"/>
                    </a:cubicBezTo>
                    <a:cubicBezTo>
                      <a:pt x="218777" y="1430064"/>
                      <a:pt x="215532" y="1452662"/>
                      <a:pt x="228600" y="1465730"/>
                    </a:cubicBezTo>
                    <a:cubicBezTo>
                      <a:pt x="241668" y="1478798"/>
                      <a:pt x="264686" y="1473866"/>
                      <a:pt x="282388" y="1479177"/>
                    </a:cubicBezTo>
                    <a:cubicBezTo>
                      <a:pt x="309541" y="1487323"/>
                      <a:pt x="335272" y="1500511"/>
                      <a:pt x="363070" y="1506071"/>
                    </a:cubicBezTo>
                    <a:cubicBezTo>
                      <a:pt x="385482" y="1510553"/>
                      <a:pt x="408133" y="1513975"/>
                      <a:pt x="430306" y="1519518"/>
                    </a:cubicBezTo>
                    <a:cubicBezTo>
                      <a:pt x="444057" y="1522956"/>
                      <a:pt x="457018" y="1529071"/>
                      <a:pt x="470647" y="1532965"/>
                    </a:cubicBezTo>
                    <a:cubicBezTo>
                      <a:pt x="488417" y="1538042"/>
                      <a:pt x="506665" y="1541335"/>
                      <a:pt x="524435" y="1546412"/>
                    </a:cubicBezTo>
                    <a:cubicBezTo>
                      <a:pt x="538064" y="1550306"/>
                      <a:pt x="550631" y="1558946"/>
                      <a:pt x="564776" y="1559859"/>
                    </a:cubicBezTo>
                    <a:cubicBezTo>
                      <a:pt x="690101" y="1567944"/>
                      <a:pt x="815788" y="1568824"/>
                      <a:pt x="941294" y="1573306"/>
                    </a:cubicBezTo>
                    <a:cubicBezTo>
                      <a:pt x="1047842" y="1608822"/>
                      <a:pt x="994013" y="1595539"/>
                      <a:pt x="1102658" y="1613647"/>
                    </a:cubicBezTo>
                    <a:lnTo>
                      <a:pt x="2339788" y="1586753"/>
                    </a:lnTo>
                    <a:cubicBezTo>
                      <a:pt x="2617730" y="1586753"/>
                      <a:pt x="2895600" y="1595718"/>
                      <a:pt x="3173506" y="1600200"/>
                    </a:cubicBezTo>
                    <a:cubicBezTo>
                      <a:pt x="3195918" y="1604682"/>
                      <a:pt x="3218430" y="1608689"/>
                      <a:pt x="3240741" y="1613647"/>
                    </a:cubicBezTo>
                    <a:cubicBezTo>
                      <a:pt x="3258782" y="1617656"/>
                      <a:pt x="3276234" y="1624480"/>
                      <a:pt x="3294529" y="1627094"/>
                    </a:cubicBezTo>
                    <a:cubicBezTo>
                      <a:pt x="3339123" y="1633465"/>
                      <a:pt x="3384176" y="1636059"/>
                      <a:pt x="3429000" y="1640542"/>
                    </a:cubicBezTo>
                    <a:cubicBezTo>
                      <a:pt x="3535360" y="1675995"/>
                      <a:pt x="3411606" y="1640542"/>
                      <a:pt x="3644153" y="1640542"/>
                    </a:cubicBezTo>
                    <a:cubicBezTo>
                      <a:pt x="3698127" y="1640542"/>
                      <a:pt x="3751729" y="1649507"/>
                      <a:pt x="3805517" y="1653989"/>
                    </a:cubicBezTo>
                    <a:cubicBezTo>
                      <a:pt x="3904129" y="1649507"/>
                      <a:pt x="4003021" y="1649219"/>
                      <a:pt x="4101353" y="1640542"/>
                    </a:cubicBezTo>
                    <a:cubicBezTo>
                      <a:pt x="4155672" y="1635749"/>
                      <a:pt x="4208608" y="1620411"/>
                      <a:pt x="4262717" y="1613647"/>
                    </a:cubicBezTo>
                    <a:lnTo>
                      <a:pt x="4370294" y="1600200"/>
                    </a:lnTo>
                    <a:cubicBezTo>
                      <a:pt x="4392706" y="1582271"/>
                      <a:pt x="4413191" y="1561623"/>
                      <a:pt x="4437529" y="1546412"/>
                    </a:cubicBezTo>
                    <a:cubicBezTo>
                      <a:pt x="4449549" y="1538900"/>
                      <a:pt x="4463696" y="1532965"/>
                      <a:pt x="4477870" y="1532965"/>
                    </a:cubicBezTo>
                    <a:cubicBezTo>
                      <a:pt x="4558677" y="1532965"/>
                      <a:pt x="4639235" y="1541930"/>
                      <a:pt x="4719917" y="1546412"/>
                    </a:cubicBezTo>
                    <a:cubicBezTo>
                      <a:pt x="4742329" y="1550894"/>
                      <a:pt x="4765103" y="1553845"/>
                      <a:pt x="4787153" y="1559859"/>
                    </a:cubicBezTo>
                    <a:cubicBezTo>
                      <a:pt x="4814503" y="1567318"/>
                      <a:pt x="4839660" y="1583622"/>
                      <a:pt x="4867835" y="1586753"/>
                    </a:cubicBezTo>
                    <a:cubicBezTo>
                      <a:pt x="5011574" y="1602724"/>
                      <a:pt x="4949057" y="1592240"/>
                      <a:pt x="5056094" y="1613647"/>
                    </a:cubicBezTo>
                    <a:cubicBezTo>
                      <a:pt x="5208494" y="1609165"/>
                      <a:pt x="5361301" y="1612199"/>
                      <a:pt x="5513294" y="1600200"/>
                    </a:cubicBezTo>
                    <a:cubicBezTo>
                      <a:pt x="5541289" y="1597990"/>
                      <a:pt x="5582852" y="1558697"/>
                      <a:pt x="5607423" y="1546412"/>
                    </a:cubicBezTo>
                    <a:cubicBezTo>
                      <a:pt x="5634990" y="1532629"/>
                      <a:pt x="5689427" y="1524633"/>
                      <a:pt x="5715000" y="1519518"/>
                    </a:cubicBezTo>
                    <a:cubicBezTo>
                      <a:pt x="5747367" y="1422417"/>
                      <a:pt x="5712179" y="1537853"/>
                      <a:pt x="5741894" y="1344706"/>
                    </a:cubicBezTo>
                    <a:cubicBezTo>
                      <a:pt x="5744049" y="1330696"/>
                      <a:pt x="5751447" y="1317994"/>
                      <a:pt x="5755341" y="1304365"/>
                    </a:cubicBezTo>
                    <a:cubicBezTo>
                      <a:pt x="5760418" y="1286595"/>
                      <a:pt x="5764306" y="1268506"/>
                      <a:pt x="5768788" y="1250577"/>
                    </a:cubicBezTo>
                    <a:cubicBezTo>
                      <a:pt x="5764306" y="1205753"/>
                      <a:pt x="5762191" y="1160629"/>
                      <a:pt x="5755341" y="1116106"/>
                    </a:cubicBezTo>
                    <a:cubicBezTo>
                      <a:pt x="5753186" y="1102096"/>
                      <a:pt x="5741894" y="1089939"/>
                      <a:pt x="5741894" y="1075765"/>
                    </a:cubicBezTo>
                    <a:cubicBezTo>
                      <a:pt x="5741894" y="1035176"/>
                      <a:pt x="5750859" y="995083"/>
                      <a:pt x="5755341" y="954742"/>
                    </a:cubicBezTo>
                    <a:cubicBezTo>
                      <a:pt x="5750859" y="883024"/>
                      <a:pt x="5747202" y="811250"/>
                      <a:pt x="5741894" y="739589"/>
                    </a:cubicBezTo>
                    <a:cubicBezTo>
                      <a:pt x="5738237" y="690215"/>
                      <a:pt x="5731974" y="641055"/>
                      <a:pt x="5728447" y="591671"/>
                    </a:cubicBezTo>
                    <a:cubicBezTo>
                      <a:pt x="5723009" y="515533"/>
                      <a:pt x="5719482" y="439271"/>
                      <a:pt x="5715000" y="363071"/>
                    </a:cubicBezTo>
                    <a:cubicBezTo>
                      <a:pt x="5739699" y="190178"/>
                      <a:pt x="5728880" y="340503"/>
                      <a:pt x="5715000" y="201706"/>
                    </a:cubicBezTo>
                    <a:cubicBezTo>
                      <a:pt x="5708295" y="134656"/>
                      <a:pt x="5701553" y="0"/>
                      <a:pt x="5701553" y="0"/>
                    </a:cubicBezTo>
                    <a:lnTo>
                      <a:pt x="5701553" y="0"/>
                    </a:lnTo>
                    <a:lnTo>
                      <a:pt x="5688106" y="40342"/>
                    </a:lnTo>
                    <a:lnTo>
                      <a:pt x="5688106" y="13447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700"/>
              </a:p>
            </p:txBody>
          </p:sp>
          <p:grpSp>
            <p:nvGrpSpPr>
              <p:cNvPr id="50" name="Groupe 49"/>
              <p:cNvGrpSpPr/>
              <p:nvPr/>
            </p:nvGrpSpPr>
            <p:grpSpPr>
              <a:xfrm>
                <a:off x="5972696" y="2807816"/>
                <a:ext cx="2842177" cy="1296144"/>
                <a:chOff x="2411760" y="5085184"/>
                <a:chExt cx="4824536" cy="1296144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2411760" y="5085184"/>
                  <a:ext cx="4824536" cy="1296144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700" dirty="0" smtClean="0"/>
                </a:p>
                <a:p>
                  <a:pPr algn="ctr"/>
                  <a:endParaRPr lang="fr-FR" sz="700" dirty="0"/>
                </a:p>
                <a:p>
                  <a:pPr algn="ctr"/>
                  <a:endParaRPr lang="fr-FR" sz="700" dirty="0" smtClean="0"/>
                </a:p>
                <a:p>
                  <a:pPr algn="ctr"/>
                  <a:r>
                    <a:rPr lang="fr-FR" sz="700" dirty="0" smtClean="0"/>
                    <a:t>DNWELL</a:t>
                  </a:r>
                  <a:endParaRPr lang="fr-FR" sz="700" dirty="0"/>
                </a:p>
              </p:txBody>
            </p:sp>
            <p:sp>
              <p:nvSpPr>
                <p:cNvPr id="52" name="Rectangle à coins arrondis 51"/>
                <p:cNvSpPr/>
                <p:nvPr/>
              </p:nvSpPr>
              <p:spPr>
                <a:xfrm>
                  <a:off x="3563888" y="5085184"/>
                  <a:ext cx="1296144" cy="576064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NWELL</a:t>
                  </a:r>
                  <a:endParaRPr lang="fr-FR" sz="700" dirty="0"/>
                </a:p>
              </p:txBody>
            </p:sp>
            <p:sp>
              <p:nvSpPr>
                <p:cNvPr id="53" name="Rectangle à coins arrondis 52"/>
                <p:cNvSpPr/>
                <p:nvPr/>
              </p:nvSpPr>
              <p:spPr>
                <a:xfrm>
                  <a:off x="4870376" y="5085184"/>
                  <a:ext cx="1296144" cy="576064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 smtClean="0"/>
                    <a:t>PWELL</a:t>
                  </a:r>
                  <a:endParaRPr lang="fr-FR" sz="700" dirty="0"/>
                </a:p>
              </p:txBody>
            </p:sp>
          </p:grpSp>
        </p:grpSp>
      </p:grpSp>
      <p:sp>
        <p:nvSpPr>
          <p:cNvPr id="20" name="Rectangle 19"/>
          <p:cNvSpPr/>
          <p:nvPr/>
        </p:nvSpPr>
        <p:spPr>
          <a:xfrm>
            <a:off x="5159190" y="3501008"/>
            <a:ext cx="2259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200Ω.cm gives d=15µm@100V (1200 e-)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2553" y="4999555"/>
            <a:ext cx="2149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200" dirty="0"/>
              <a:t>2kΩ.cm gives d=50µm@10V (3500 e-)</a:t>
            </a:r>
          </a:p>
        </p:txBody>
      </p:sp>
    </p:spTree>
    <p:extLst>
      <p:ext uri="{BB962C8B-B14F-4D97-AF65-F5344CB8AC3E}">
        <p14:creationId xmlns:p14="http://schemas.microsoft.com/office/powerpoint/2010/main" val="1821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Using Hybrid or Monolithic </a:t>
            </a:r>
            <a:r>
              <a:rPr lang="en-US" altLang="en-US" dirty="0"/>
              <a:t>Detectors</a:t>
            </a:r>
            <a:r>
              <a:rPr lang="en-US" alt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4596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Hybrid detector characteristics</a:t>
            </a:r>
            <a:r>
              <a:rPr lang="en-US" dirty="0" smtClean="0"/>
              <a:t>:</a:t>
            </a:r>
          </a:p>
          <a:p>
            <a:pPr lvl="1">
              <a:buFont typeface="Arial" charset="0"/>
              <a:buChar char="–"/>
              <a:defRPr/>
            </a:pPr>
            <a:r>
              <a:rPr lang="en-US" b="1" dirty="0" smtClean="0"/>
              <a:t>n-in-n</a:t>
            </a:r>
            <a:r>
              <a:rPr lang="en-US" dirty="0" smtClean="0"/>
              <a:t> or </a:t>
            </a:r>
            <a:r>
              <a:rPr lang="en-US" b="1" dirty="0" smtClean="0"/>
              <a:t>n-in-p</a:t>
            </a:r>
            <a:r>
              <a:rPr lang="en-US" dirty="0" smtClean="0"/>
              <a:t> silicon sensor with </a:t>
            </a:r>
            <a:r>
              <a:rPr lang="en-US" b="1" dirty="0" smtClean="0"/>
              <a:t>reduced drift distance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b="1" dirty="0" smtClean="0"/>
              <a:t>DSM rad-hard IC</a:t>
            </a:r>
            <a:r>
              <a:rPr lang="en-US" dirty="0" smtClean="0"/>
              <a:t> (-130nm- or reduced feature size 65nm?).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b="1" dirty="0" smtClean="0"/>
              <a:t>Valid option</a:t>
            </a:r>
            <a:r>
              <a:rPr lang="en-US" dirty="0" smtClean="0"/>
              <a:t>: should work (after development).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Drawback: 1- </a:t>
            </a:r>
            <a:r>
              <a:rPr lang="en-US" dirty="0" smtClean="0">
                <a:solidFill>
                  <a:srgbClr val="FF0000"/>
                </a:solidFill>
              </a:rPr>
              <a:t>Price</a:t>
            </a:r>
            <a:r>
              <a:rPr lang="en-US" dirty="0" smtClean="0"/>
              <a:t> of hybridization / of non-standard sensors 		         (yield?) and for a large area.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/>
              <a:t>		     2- Will stay rather </a:t>
            </a:r>
            <a:r>
              <a:rPr lang="en-US" dirty="0" smtClean="0">
                <a:solidFill>
                  <a:srgbClr val="FF0000"/>
                </a:solidFill>
              </a:rPr>
              <a:t>thick</a:t>
            </a:r>
            <a:r>
              <a:rPr lang="en-US" dirty="0" smtClean="0"/>
              <a:t>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3-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 smtClean="0">
                <a:solidFill>
                  <a:srgbClr val="FF0000"/>
                </a:solidFill>
              </a:rPr>
              <a:t>bias voltage</a:t>
            </a:r>
            <a:r>
              <a:rPr lang="en-US" dirty="0" smtClean="0"/>
              <a:t>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4- Deep charge collection leads to difficult </a:t>
            </a:r>
            <a:r>
              <a:rPr lang="en-US" dirty="0" smtClean="0">
                <a:solidFill>
                  <a:srgbClr val="FF0000"/>
                </a:solidFill>
              </a:rPr>
              <a:t>2-track</a:t>
            </a:r>
            <a:r>
              <a:rPr lang="en-US" dirty="0" smtClean="0"/>
              <a:t>   	                         </a:t>
            </a:r>
            <a:r>
              <a:rPr lang="en-US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in boosted jets.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  <a:p>
            <a:pPr marL="525780" indent="-342900">
              <a:defRPr/>
            </a:pPr>
            <a:r>
              <a:rPr lang="en-US" b="1" dirty="0" smtClean="0"/>
              <a:t>Monolithic detectors </a:t>
            </a:r>
            <a:r>
              <a:rPr lang="en-US" b="1" dirty="0"/>
              <a:t>characteristics </a:t>
            </a:r>
            <a:r>
              <a:rPr lang="en-US" b="1" dirty="0" smtClean="0"/>
              <a:t>:	</a:t>
            </a:r>
          </a:p>
          <a:p>
            <a:pPr marL="800100" lvl="1" indent="-342900">
              <a:defRPr/>
            </a:pPr>
            <a:r>
              <a:rPr lang="en-US" b="1" dirty="0" smtClean="0"/>
              <a:t>-&gt; Next slide</a:t>
            </a:r>
            <a:endParaRPr lang="en-US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Monolithic Detectors </a:t>
            </a:r>
            <a:r>
              <a:rPr lang="en-US" altLang="en-US" dirty="0" smtClean="0"/>
              <a:t>Main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1487760"/>
            <a:ext cx="9144000" cy="5181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b="1" dirty="0" smtClean="0"/>
              <a:t>CMOS electronics inside deep n-well</a:t>
            </a:r>
            <a:r>
              <a:rPr lang="en-US" sz="20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Negatively biased substrate leads to ~10-15</a:t>
            </a:r>
            <a:r>
              <a:rPr lang="el-GR" sz="2000" dirty="0" smtClean="0">
                <a:cs typeface="Arial"/>
              </a:rPr>
              <a:t>μ</a:t>
            </a:r>
            <a:r>
              <a:rPr lang="en-US" sz="2000" dirty="0" smtClean="0">
                <a:cs typeface="Arial"/>
              </a:rPr>
              <a:t>m</a:t>
            </a:r>
            <a:r>
              <a:rPr lang="en-US" sz="2000" dirty="0" smtClean="0"/>
              <a:t> depletion zone </a:t>
            </a:r>
            <a:br>
              <a:rPr lang="en-US" sz="2000" dirty="0" smtClean="0"/>
            </a:br>
            <a:r>
              <a:rPr lang="en-US" altLang="en-US" sz="2000" dirty="0" smtClean="0">
                <a:sym typeface="Wingdings 3" pitchFamily="18" charset="2"/>
              </a:rPr>
              <a:t> </a:t>
            </a:r>
            <a:r>
              <a:rPr lang="en-US" altLang="en-US" sz="2000" b="1" dirty="0" smtClean="0">
                <a:sym typeface="Wingdings 3" pitchFamily="18" charset="2"/>
              </a:rPr>
              <a:t>charge collection by drift</a:t>
            </a:r>
            <a:r>
              <a:rPr lang="en-US" sz="20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Small feature size + relatively low complexity of in-pixel logic </a:t>
            </a:r>
            <a:br>
              <a:rPr lang="en-US" sz="2000" dirty="0" smtClean="0"/>
            </a:br>
            <a:r>
              <a:rPr lang="en-US" altLang="en-US" sz="2000" dirty="0" smtClean="0">
                <a:sym typeface="Wingdings 3" pitchFamily="18" charset="2"/>
              </a:rPr>
              <a:t> </a:t>
            </a:r>
            <a:r>
              <a:rPr lang="en-US" altLang="en-US" sz="2000" b="1" dirty="0" smtClean="0">
                <a:sym typeface="Wingdings 3" pitchFamily="18" charset="2"/>
              </a:rPr>
              <a:t>small pixel size</a:t>
            </a:r>
            <a:r>
              <a:rPr lang="en-US" altLang="en-US" sz="2000" dirty="0" smtClean="0">
                <a:sym typeface="Wingdings 3" pitchFamily="18" charset="2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stage signal amplification </a:t>
            </a:r>
            <a:r>
              <a:rPr lang="en-US" sz="2000" dirty="0" smtClean="0"/>
              <a:t>on-sensor (low capacitance </a:t>
            </a:r>
            <a:r>
              <a:rPr lang="en-US" altLang="en-US" sz="2000" dirty="0">
                <a:sym typeface="Wingdings 3" pitchFamily="18" charset="2"/>
              </a:rPr>
              <a:t> </a:t>
            </a:r>
            <a:r>
              <a:rPr lang="en-US" sz="2000" dirty="0" smtClean="0"/>
              <a:t>good SNR).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sym typeface="Wingdings 3" pitchFamily="18" charset="2"/>
              </a:rPr>
              <a:t>Featuring: 	1-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electronics rad-hard</a:t>
            </a:r>
            <a:r>
              <a:rPr lang="en-US" sz="2000" dirty="0">
                <a:sym typeface="Wingdings 3" pitchFamily="18" charset="2"/>
              </a:rPr>
              <a:t> (DSM technology).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2-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sensor rad-hard</a:t>
            </a:r>
            <a:r>
              <a:rPr lang="en-US" sz="2000" dirty="0">
                <a:sym typeface="Wingdings 3" pitchFamily="18" charset="2"/>
              </a:rPr>
              <a:t> (small depletion depth, small </a:t>
            </a:r>
            <a:r>
              <a:rPr lang="el-GR" sz="2000" dirty="0">
                <a:sym typeface="Wingdings 3" pitchFamily="18" charset="2"/>
              </a:rPr>
              <a:t>Δ</a:t>
            </a:r>
            <a:r>
              <a:rPr lang="en-US" sz="2000" dirty="0">
                <a:sym typeface="Wingdings 3" pitchFamily="18" charset="2"/>
              </a:rPr>
              <a:t>Neff).</a:t>
            </a:r>
            <a:endParaRPr lang="en-US" sz="1800" dirty="0">
              <a:sym typeface="Wingdings 3" pitchFamily="18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3-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low price</a:t>
            </a:r>
            <a:r>
              <a:rPr lang="en-US" sz="2000" dirty="0">
                <a:sym typeface="Wingdings 3" pitchFamily="18" charset="2"/>
              </a:rPr>
              <a:t> (standard CMOS process).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4-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low material budget</a:t>
            </a:r>
            <a:r>
              <a:rPr lang="en-US" sz="2000" dirty="0">
                <a:sym typeface="Wingdings 3" pitchFamily="18" charset="2"/>
              </a:rPr>
              <a:t> (can be thinned down).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5-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low maximum bias voltage</a:t>
            </a:r>
            <a:r>
              <a:rPr lang="en-US" sz="2000" dirty="0">
                <a:sym typeface="Wingdings 3" pitchFamily="18" charset="2"/>
              </a:rPr>
              <a:t> (moderate substrate resistivity).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6-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fast</a:t>
            </a:r>
            <a:r>
              <a:rPr lang="en-US" sz="2000" dirty="0">
                <a:sym typeface="Wingdings 3" pitchFamily="18" charset="2"/>
              </a:rPr>
              <a:t> (electronics on sensor).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sym typeface="Wingdings 3" pitchFamily="18" charset="2"/>
              </a:rPr>
              <a:t>		7- </a:t>
            </a:r>
            <a:r>
              <a:rPr lang="en-US" sz="2000" dirty="0">
                <a:solidFill>
                  <a:srgbClr val="FF0000"/>
                </a:solidFill>
                <a:sym typeface="Wingdings 3" pitchFamily="18" charset="2"/>
              </a:rPr>
              <a:t>great granularity</a:t>
            </a:r>
            <a:r>
              <a:rPr lang="en-US" sz="2000" dirty="0">
                <a:sym typeface="Wingdings 3" pitchFamily="18" charset="2"/>
              </a:rPr>
              <a:t> (</a:t>
            </a:r>
            <a:r>
              <a:rPr lang="en-US" sz="2000" dirty="0">
                <a:cs typeface="Arial"/>
                <a:sym typeface="Wingdings 3" pitchFamily="18" charset="2"/>
              </a:rPr>
              <a:t>1</a:t>
            </a:r>
            <a:r>
              <a:rPr lang="en-US" sz="2000" baseline="30000" dirty="0">
                <a:cs typeface="Arial"/>
                <a:sym typeface="Wingdings 3" pitchFamily="18" charset="2"/>
              </a:rPr>
              <a:t>st</a:t>
            </a:r>
            <a:r>
              <a:rPr lang="en-US" sz="2000" dirty="0">
                <a:cs typeface="Arial"/>
                <a:sym typeface="Wingdings 3" pitchFamily="18" charset="2"/>
              </a:rPr>
              <a:t> prototype </a:t>
            </a:r>
            <a:r>
              <a:rPr lang="en-US" sz="2000" dirty="0">
                <a:sym typeface="Wingdings 3" pitchFamily="18" charset="2"/>
              </a:rPr>
              <a:t>33×125</a:t>
            </a:r>
            <a:r>
              <a:rPr lang="el-GR" sz="2000" dirty="0">
                <a:cs typeface="Arial"/>
                <a:sym typeface="Wingdings 3" pitchFamily="18" charset="2"/>
              </a:rPr>
              <a:t>μ</a:t>
            </a:r>
            <a:r>
              <a:rPr lang="en-US" sz="2000" dirty="0">
                <a:cs typeface="Arial"/>
                <a:sym typeface="Wingdings 3" pitchFamily="18" charset="2"/>
              </a:rPr>
              <a:t>m , can go down)</a:t>
            </a:r>
            <a:r>
              <a:rPr lang="en-US" sz="2000" dirty="0">
                <a:sym typeface="Wingdings 3" pitchFamily="18" charset="2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sym typeface="Wingdings 3" pitchFamily="18" charset="2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Jeudi 12 Juin 2014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US" smtClean="0"/>
              <a:t>P.Pangaud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_CPP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Pat_CPPM</Template>
  <TotalTime>6805</TotalTime>
  <Words>1929</Words>
  <Application>Microsoft Office PowerPoint</Application>
  <PresentationFormat>Affichage à l'écran (4:3)</PresentationFormat>
  <Paragraphs>537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MS PGothic</vt:lpstr>
      <vt:lpstr>Arial</vt:lpstr>
      <vt:lpstr>Calibri</vt:lpstr>
      <vt:lpstr>Cambria Math</vt:lpstr>
      <vt:lpstr>方正舒体</vt:lpstr>
      <vt:lpstr>Georgia</vt:lpstr>
      <vt:lpstr>Tahoma</vt:lpstr>
      <vt:lpstr>Times New Roman</vt:lpstr>
      <vt:lpstr>Wingdings</vt:lpstr>
      <vt:lpstr>Wingdings 3</vt:lpstr>
      <vt:lpstr>Pat_CPPM</vt:lpstr>
      <vt:lpstr>La technologie HVCMOS pour les upgrades de LHC </vt:lpstr>
      <vt:lpstr>Inner Tracking ATLAS detector</vt:lpstr>
      <vt:lpstr>LHC and ATLAS upgrade</vt:lpstr>
      <vt:lpstr>Présentation PowerPoint</vt:lpstr>
      <vt:lpstr>From Hybrid to Monolithic pixel sensor</vt:lpstr>
      <vt:lpstr>Smart pixel Project</vt:lpstr>
      <vt:lpstr>Charge collection by drift (HV vs HR)</vt:lpstr>
      <vt:lpstr>Using Hybrid or Monolithic Detectors </vt:lpstr>
      <vt:lpstr>Monolithic Detectors Main Characteristics</vt:lpstr>
      <vt:lpstr>Technologie HVCMOS : Echéances</vt:lpstr>
      <vt:lpstr>ATLAS Readout -with larger pixels-</vt:lpstr>
      <vt:lpstr>HV2FEI4 chips</vt:lpstr>
      <vt:lpstr>AMS 1nd prototype : unglued</vt:lpstr>
      <vt:lpstr>AMS 1nd prototype on FEI4</vt:lpstr>
      <vt:lpstr>AMS 1nd prototype : Bulk damage</vt:lpstr>
      <vt:lpstr>AMS 2nd prototype : TID issue</vt:lpstr>
      <vt:lpstr>AMS 2nd prototype : TID issue</vt:lpstr>
      <vt:lpstr>GF BCDLite technology</vt:lpstr>
      <vt:lpstr>The HV2FEI4_GF Chip</vt:lpstr>
      <vt:lpstr>TCAD Simulation- a precious help</vt:lpstr>
      <vt:lpstr>HV2FEI4_GF Chip: Test results and General Functioning</vt:lpstr>
      <vt:lpstr>GF : High voltage Power consomptions </vt:lpstr>
      <vt:lpstr>GF : Pixels behavior at 1GRads (outside of matrix)</vt:lpstr>
      <vt:lpstr>A new 3D approach for HEP community</vt:lpstr>
      <vt:lpstr>Smart sensor : Qualification Program</vt:lpstr>
      <vt:lpstr>Technology requirements</vt:lpstr>
      <vt:lpstr>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Pangaud</dc:creator>
  <cp:lastModifiedBy>Patrick Pangaud</cp:lastModifiedBy>
  <cp:revision>42</cp:revision>
  <dcterms:created xsi:type="dcterms:W3CDTF">2014-06-07T16:24:44Z</dcterms:created>
  <dcterms:modified xsi:type="dcterms:W3CDTF">2014-06-12T09:50:40Z</dcterms:modified>
</cp:coreProperties>
</file>