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4" r:id="rId9"/>
    <p:sldId id="272" r:id="rId10"/>
    <p:sldId id="266" r:id="rId11"/>
    <p:sldId id="276" r:id="rId12"/>
    <p:sldId id="261" r:id="rId13"/>
    <p:sldId id="262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F7AE2-1EBF-473F-B6CF-1471E6B27AF6}" type="datetimeFigureOut">
              <a:rPr lang="fr-FR" smtClean="0"/>
              <a:t>12/06/2014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C469C-0D1B-4458-BB63-110A44D48E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4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C469C-0D1B-4458-BB63-110A44D48E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5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C469C-0D1B-4458-BB63-110A44D48E5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09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94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31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24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8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96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72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4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02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80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55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44B1-5421-465B-A3DA-0176E4C79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46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ence.com/Training/eu/Pages/coursedetails.aspx?courseid=ES_85060_16.6" TargetMode="External"/><Relationship Id="rId2" Type="http://schemas.openxmlformats.org/officeDocument/2006/relationships/hyperlink" Target="http://www.cadence.com/Training/eu/Pages/coursedetails.aspx?courseid=ES_85084_16.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GDY-289-BGA Pk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03448"/>
            <a:ext cx="8280920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6700" b="1" dirty="0" smtClean="0"/>
              <a:t>Table ronde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Retour expérience sur Routage de gros boîtiers FPGA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Olivier Duarte &amp; </a:t>
            </a:r>
            <a:r>
              <a:rPr lang="fr-FR" u="sng" dirty="0" smtClean="0"/>
              <a:t>Sébastien Cap</a:t>
            </a:r>
            <a:endParaRPr lang="fr-FR" u="sng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9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10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12824"/>
            <a:ext cx="8064896" cy="633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8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HDI conversion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4006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22 c./ 3,23mm/ 12610 TH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40060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14c./ 1.6mm/3887 TH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11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3" y="1412776"/>
            <a:ext cx="913289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1064320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Telecom </a:t>
            </a:r>
            <a:r>
              <a:rPr lang="fr-FR" dirty="0" err="1" smtClean="0"/>
              <a:t>Board</a:t>
            </a:r>
            <a:r>
              <a:rPr lang="fr-FR" dirty="0" smtClean="0"/>
              <a:t> / Dim </a:t>
            </a:r>
            <a:r>
              <a:rPr lang="fr-FR" dirty="0"/>
              <a:t>215x365mm/ Top </a:t>
            </a:r>
            <a:r>
              <a:rPr lang="fr-FR" dirty="0" smtClean="0"/>
              <a:t>702 parts =8759 pins/bot 2036 part =4206 pins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9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Sous </a:t>
            </a:r>
            <a:r>
              <a:rPr lang="fr-FR" dirty="0" err="1" smtClean="0"/>
              <a:t>traitance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En </a:t>
            </a:r>
            <a:r>
              <a:rPr lang="fr-FR" dirty="0"/>
              <a:t>France difficile de travailler avec des </a:t>
            </a:r>
            <a:r>
              <a:rPr lang="fr-FR" dirty="0" smtClean="0"/>
              <a:t>PCB </a:t>
            </a:r>
            <a:r>
              <a:rPr lang="fr-FR" dirty="0"/>
              <a:t>de dernières technologies (</a:t>
            </a:r>
            <a:r>
              <a:rPr lang="fr-FR" dirty="0" smtClean="0"/>
              <a:t>HDI)</a:t>
            </a:r>
          </a:p>
          <a:p>
            <a:r>
              <a:rPr lang="fr-FR" dirty="0" smtClean="0"/>
              <a:t>Quelques </a:t>
            </a:r>
            <a:r>
              <a:rPr lang="fr-FR" dirty="0"/>
              <a:t>noms </a:t>
            </a:r>
            <a:r>
              <a:rPr lang="fr-FR" dirty="0" smtClean="0"/>
              <a:t>:	ELCO PCB </a:t>
            </a:r>
            <a:r>
              <a:rPr lang="fr-FR" dirty="0"/>
              <a:t>(FR), exception </a:t>
            </a:r>
            <a:r>
              <a:rPr lang="fr-FR" dirty="0" smtClean="0"/>
              <a:t>PCB(GB</a:t>
            </a:r>
            <a:r>
              <a:rPr lang="fr-FR" dirty="0"/>
              <a:t>), </a:t>
            </a:r>
            <a:r>
              <a:rPr lang="fr-FR" dirty="0" smtClean="0"/>
              <a:t>					PCB </a:t>
            </a:r>
            <a:r>
              <a:rPr lang="fr-FR" dirty="0" err="1" smtClean="0"/>
              <a:t>electronique</a:t>
            </a:r>
            <a:r>
              <a:rPr lang="fr-FR" dirty="0" smtClean="0"/>
              <a:t>(Fr/ASIE</a:t>
            </a:r>
            <a:r>
              <a:rPr lang="fr-FR" dirty="0"/>
              <a:t>), </a:t>
            </a:r>
            <a:r>
              <a:rPr lang="fr-FR" dirty="0" err="1"/>
              <a:t>Elvia</a:t>
            </a:r>
            <a:r>
              <a:rPr lang="fr-FR" dirty="0"/>
              <a:t> (FR) </a:t>
            </a:r>
          </a:p>
          <a:p>
            <a:r>
              <a:rPr lang="fr-FR" dirty="0" smtClean="0"/>
              <a:t>Importance </a:t>
            </a:r>
            <a:r>
              <a:rPr lang="fr-FR" dirty="0"/>
              <a:t>de travailler en amont avec le fabricant de </a:t>
            </a:r>
            <a:r>
              <a:rPr lang="fr-FR" dirty="0" smtClean="0"/>
              <a:t>PCB :</a:t>
            </a:r>
          </a:p>
          <a:p>
            <a:pPr lvl="1"/>
            <a:r>
              <a:rPr lang="fr-FR" dirty="0" smtClean="0"/>
              <a:t>pour </a:t>
            </a:r>
            <a:r>
              <a:rPr lang="fr-FR" dirty="0"/>
              <a:t>définir les matériaux du </a:t>
            </a:r>
            <a:r>
              <a:rPr lang="fr-FR" dirty="0" smtClean="0"/>
              <a:t>PCB </a:t>
            </a:r>
            <a:endParaRPr lang="fr-FR" dirty="0"/>
          </a:p>
          <a:p>
            <a:pPr lvl="1"/>
            <a:r>
              <a:rPr lang="fr-FR" dirty="0" smtClean="0"/>
              <a:t>l'empilement </a:t>
            </a:r>
            <a:r>
              <a:rPr lang="fr-FR" dirty="0"/>
              <a:t>et le type de </a:t>
            </a:r>
            <a:r>
              <a:rPr lang="fr-FR" dirty="0" err="1"/>
              <a:t>vias</a:t>
            </a:r>
            <a:r>
              <a:rPr lang="fr-FR" dirty="0"/>
              <a:t> </a:t>
            </a:r>
            <a:r>
              <a:rPr lang="fr-FR" dirty="0" smtClean="0"/>
              <a:t>utilisés</a:t>
            </a:r>
          </a:p>
          <a:p>
            <a:r>
              <a:rPr lang="fr-FR" dirty="0" smtClean="0"/>
              <a:t>Trouver </a:t>
            </a:r>
            <a:r>
              <a:rPr lang="fr-FR" dirty="0"/>
              <a:t>des câbleurs sérieux, au minimum four phase vapeur pour T° homogène</a:t>
            </a:r>
          </a:p>
          <a:p>
            <a:r>
              <a:rPr lang="fr-FR" dirty="0" smtClean="0"/>
              <a:t>Design </a:t>
            </a:r>
            <a:r>
              <a:rPr lang="fr-FR" dirty="0" err="1"/>
              <a:t>review</a:t>
            </a:r>
            <a:r>
              <a:rPr lang="fr-FR" dirty="0"/>
              <a:t> des </a:t>
            </a:r>
            <a:r>
              <a:rPr lang="fr-FR" dirty="0" smtClean="0"/>
              <a:t>PCB </a:t>
            </a:r>
            <a:r>
              <a:rPr lang="fr-FR" dirty="0"/>
              <a:t>par ingénieur </a:t>
            </a:r>
            <a:r>
              <a:rPr lang="fr-FR" dirty="0" err="1"/>
              <a:t>Altera</a:t>
            </a:r>
            <a:r>
              <a:rPr lang="fr-FR" dirty="0"/>
              <a:t> possible sur gros BGA dernière génération  </a:t>
            </a:r>
          </a:p>
          <a:p>
            <a:r>
              <a:rPr lang="fr-FR" dirty="0" smtClean="0"/>
              <a:t>Les </a:t>
            </a:r>
            <a:r>
              <a:rPr lang="fr-FR" dirty="0" err="1"/>
              <a:t>pbs</a:t>
            </a:r>
            <a:r>
              <a:rPr lang="fr-FR" dirty="0"/>
              <a:t> "administratifs" engendrés par le travail en amont avec un fabricant de </a:t>
            </a:r>
            <a:r>
              <a:rPr lang="fr-FR" dirty="0" smtClean="0"/>
              <a:t>PCB,</a:t>
            </a:r>
          </a:p>
          <a:p>
            <a:pPr lvl="1"/>
            <a:r>
              <a:rPr lang="fr-FR" dirty="0" smtClean="0"/>
              <a:t> Appel d’offre </a:t>
            </a:r>
            <a:r>
              <a:rPr lang="fr-FR" b="1" dirty="0" smtClean="0"/>
              <a:t>vs</a:t>
            </a:r>
            <a:r>
              <a:rPr lang="fr-FR" dirty="0" smtClean="0"/>
              <a:t> Cout prototype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Carte de plus en plus </a:t>
            </a:r>
            <a:r>
              <a:rPr lang="fr-FR" dirty="0" smtClean="0"/>
              <a:t>complexe</a:t>
            </a:r>
          </a:p>
          <a:p>
            <a:pPr lvl="1"/>
            <a:r>
              <a:rPr lang="fr-FR" dirty="0" smtClean="0"/>
              <a:t>  </a:t>
            </a:r>
            <a:r>
              <a:rPr lang="fr-FR" dirty="0"/>
              <a:t>le </a:t>
            </a:r>
            <a:r>
              <a:rPr lang="fr-FR" dirty="0" err="1"/>
              <a:t>pcb</a:t>
            </a:r>
            <a:r>
              <a:rPr lang="fr-FR" dirty="0"/>
              <a:t> devient une affaire d’expert !</a:t>
            </a:r>
          </a:p>
          <a:p>
            <a:r>
              <a:rPr lang="fr-FR" dirty="0" smtClean="0"/>
              <a:t>Le </a:t>
            </a:r>
            <a:r>
              <a:rPr lang="fr-FR" dirty="0"/>
              <a:t>cout de </a:t>
            </a:r>
            <a:r>
              <a:rPr lang="fr-FR" dirty="0" err="1"/>
              <a:t>fab</a:t>
            </a:r>
            <a:r>
              <a:rPr lang="fr-FR" dirty="0"/>
              <a:t> sont important et les </a:t>
            </a:r>
            <a:r>
              <a:rPr lang="fr-FR" dirty="0" err="1"/>
              <a:t>delais</a:t>
            </a:r>
            <a:r>
              <a:rPr lang="fr-FR" dirty="0"/>
              <a:t> de </a:t>
            </a:r>
            <a:r>
              <a:rPr lang="fr-FR" dirty="0" err="1"/>
              <a:t>fab</a:t>
            </a:r>
            <a:r>
              <a:rPr lang="fr-FR" dirty="0"/>
              <a:t> </a:t>
            </a:r>
            <a:r>
              <a:rPr lang="fr-FR" dirty="0" smtClean="0"/>
              <a:t>aussi</a:t>
            </a:r>
          </a:p>
          <a:p>
            <a:r>
              <a:rPr lang="fr-FR" dirty="0" smtClean="0"/>
              <a:t>Aide </a:t>
            </a:r>
            <a:r>
              <a:rPr lang="fr-FR" dirty="0"/>
              <a:t>de nouveaux outils ? </a:t>
            </a:r>
          </a:p>
          <a:p>
            <a:pPr lvl="1"/>
            <a:r>
              <a:rPr lang="fr-FR" dirty="0" smtClean="0"/>
              <a:t>FSP</a:t>
            </a:r>
            <a:r>
              <a:rPr lang="fr-FR" dirty="0"/>
              <a:t>, intéressant mais compliqué à mettre en œuvre : définition des modèles de composant (déjà utilisé par JP </a:t>
            </a:r>
            <a:r>
              <a:rPr lang="fr-FR" dirty="0" err="1"/>
              <a:t>Cachemiche</a:t>
            </a:r>
            <a:r>
              <a:rPr lang="fr-FR" dirty="0"/>
              <a:t>, D </a:t>
            </a:r>
            <a:r>
              <a:rPr lang="fr-FR" dirty="0" err="1"/>
              <a:t>Charlet</a:t>
            </a:r>
            <a:r>
              <a:rPr lang="fr-FR" dirty="0"/>
              <a:t>)</a:t>
            </a:r>
          </a:p>
          <a:p>
            <a:pPr lvl="1"/>
            <a:r>
              <a:rPr lang="fr-FR" dirty="0" smtClean="0"/>
              <a:t>Allegro </a:t>
            </a:r>
            <a:r>
              <a:rPr lang="fr-FR" dirty="0" err="1"/>
              <a:t>Sigrity</a:t>
            </a:r>
            <a:r>
              <a:rPr lang="fr-FR" dirty="0"/>
              <a:t>, nouvel outil très intéressant : intégrité des </a:t>
            </a:r>
            <a:r>
              <a:rPr lang="fr-FR" dirty="0" err="1"/>
              <a:t>powers</a:t>
            </a:r>
            <a:r>
              <a:rPr lang="fr-FR" dirty="0"/>
              <a:t> et des signaux + </a:t>
            </a:r>
            <a:r>
              <a:rPr lang="fr-FR" dirty="0" err="1"/>
              <a:t>simul</a:t>
            </a:r>
            <a:r>
              <a:rPr lang="fr-FR" dirty="0"/>
              <a:t> de dissipation thermique </a:t>
            </a:r>
            <a:endParaRPr lang="fr-FR" dirty="0" smtClean="0"/>
          </a:p>
          <a:p>
            <a:pPr lvl="2"/>
            <a:r>
              <a:rPr lang="en-US" b="1" i="1" u="sng" dirty="0" err="1">
                <a:hlinkClick r:id="rId2"/>
              </a:rPr>
              <a:t>Sigrity</a:t>
            </a:r>
            <a:r>
              <a:rPr lang="en-US" b="1" i="1" u="sng" dirty="0">
                <a:hlinkClick r:id="rId2"/>
              </a:rPr>
              <a:t> Power Integrity Suite v16.6</a:t>
            </a:r>
            <a:r>
              <a:rPr lang="en-US" b="1" i="1" dirty="0"/>
              <a:t> </a:t>
            </a:r>
            <a:r>
              <a:rPr lang="en-US" b="1" i="1" dirty="0" smtClean="0"/>
              <a:t>				en </a:t>
            </a:r>
            <a:r>
              <a:rPr lang="en-US" b="1" i="1" dirty="0"/>
              <a:t>1 </a:t>
            </a:r>
            <a:r>
              <a:rPr lang="en-US" b="1" i="1" dirty="0" err="1"/>
              <a:t>journee</a:t>
            </a:r>
            <a:r>
              <a:rPr lang="en-US" b="1" i="1" dirty="0"/>
              <a:t> le 25 </a:t>
            </a:r>
            <a:r>
              <a:rPr lang="en-US" b="1" i="1" dirty="0" err="1"/>
              <a:t>Juin</a:t>
            </a:r>
            <a:r>
              <a:rPr lang="en-US" b="1" i="1" dirty="0"/>
              <a:t> 2014</a:t>
            </a:r>
            <a:endParaRPr lang="fr-FR" dirty="0"/>
          </a:p>
          <a:p>
            <a:pPr lvl="2"/>
            <a:r>
              <a:rPr lang="en-US" b="1" i="1" u="sng" dirty="0">
                <a:hlinkClick r:id="rId3"/>
              </a:rPr>
              <a:t>Allegro </a:t>
            </a:r>
            <a:r>
              <a:rPr lang="en-US" b="1" i="1" u="sng" dirty="0" err="1">
                <a:hlinkClick r:id="rId3"/>
              </a:rPr>
              <a:t>Sigrity</a:t>
            </a:r>
            <a:r>
              <a:rPr lang="en-US" b="1" i="1" u="sng" dirty="0">
                <a:hlinkClick r:id="rId3"/>
              </a:rPr>
              <a:t> Power-Aware Parallel Bus Analysis v16.6</a:t>
            </a:r>
            <a:r>
              <a:rPr lang="en-US" b="1" i="1" dirty="0"/>
              <a:t>  </a:t>
            </a:r>
            <a:r>
              <a:rPr lang="en-US" b="1" i="1" dirty="0" smtClean="0"/>
              <a:t>		en </a:t>
            </a:r>
            <a:r>
              <a:rPr lang="en-US" b="1" i="1" dirty="0"/>
              <a:t>2 </a:t>
            </a:r>
            <a:r>
              <a:rPr lang="en-US" b="1" i="1" dirty="0" err="1"/>
              <a:t>jours</a:t>
            </a:r>
            <a:r>
              <a:rPr lang="en-US" b="1" i="1" dirty="0"/>
              <a:t> les 26 27 </a:t>
            </a:r>
            <a:r>
              <a:rPr lang="en-US" b="1" i="1" dirty="0" err="1"/>
              <a:t>Juin</a:t>
            </a:r>
            <a:r>
              <a:rPr lang="en-US" b="1" i="1" dirty="0"/>
              <a:t> 2014</a:t>
            </a:r>
            <a:br>
              <a:rPr lang="en-US" b="1" i="1" dirty="0"/>
            </a:b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7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DISCUSSION </a:t>
            </a:r>
            <a:r>
              <a:rPr lang="fr-FR" dirty="0"/>
              <a:t>DE PARTAGE </a:t>
            </a:r>
            <a:r>
              <a:rPr lang="fr-FR" dirty="0" smtClean="0"/>
              <a:t>D'EXPÉRIENCE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"</a:t>
            </a:r>
            <a:r>
              <a:rPr lang="fr-FR" dirty="0"/>
              <a:t>Ce que nous avons listé est sans doute très incomplet et il </a:t>
            </a:r>
            <a:r>
              <a:rPr lang="fr-FR" dirty="0" smtClean="0"/>
              <a:t>existe </a:t>
            </a:r>
            <a:r>
              <a:rPr lang="fr-FR" dirty="0"/>
              <a:t>certainement d'autre façons de faire"</a:t>
            </a:r>
          </a:p>
          <a:p>
            <a:r>
              <a:rPr lang="fr-FR" dirty="0"/>
              <a:t>"Avez vous des exemples des points de vue à nous présenter </a:t>
            </a:r>
            <a:r>
              <a:rPr lang="fr-FR" dirty="0" smtClean="0"/>
              <a:t>?"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8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LAPP :carte ABBA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15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8" y="1196752"/>
            <a:ext cx="7814021" cy="517403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347864" y="1556792"/>
            <a:ext cx="172819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534296" y="2996704"/>
            <a:ext cx="172819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004048" y="2255912"/>
            <a:ext cx="1728192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7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Caractéristiques: carte ABBA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/>
              <a:t>Dimension :</a:t>
            </a:r>
            <a:r>
              <a:rPr lang="fr-FR" dirty="0"/>
              <a:t> format ATCA (280x320 mm).</a:t>
            </a:r>
            <a:br>
              <a:rPr lang="fr-FR" dirty="0"/>
            </a:br>
            <a:r>
              <a:rPr lang="fr-FR" b="1" dirty="0"/>
              <a:t>Empilement :</a:t>
            </a:r>
            <a:r>
              <a:rPr lang="fr-FR" dirty="0"/>
              <a:t> 16 </a:t>
            </a:r>
            <a:r>
              <a:rPr lang="fr-FR" dirty="0" smtClean="0"/>
              <a:t>couches </a:t>
            </a:r>
            <a:r>
              <a:rPr lang="fr-FR" dirty="0"/>
              <a:t>(8 signaux, 8 plans</a:t>
            </a:r>
            <a:r>
              <a:rPr lang="fr-FR" dirty="0" smtClean="0"/>
              <a:t>), </a:t>
            </a:r>
          </a:p>
          <a:p>
            <a:pPr marL="0" indent="0">
              <a:buNone/>
            </a:pPr>
            <a:r>
              <a:rPr lang="fr-FR" b="1" dirty="0" smtClean="0"/>
              <a:t>Epaisseur </a:t>
            </a:r>
            <a:r>
              <a:rPr lang="fr-FR" b="1" dirty="0"/>
              <a:t>finale  </a:t>
            </a:r>
            <a:r>
              <a:rPr lang="fr-FR" dirty="0" smtClean="0"/>
              <a:t>= 2.2 </a:t>
            </a:r>
            <a:r>
              <a:rPr lang="fr-FR" dirty="0" err="1"/>
              <a:t>mm.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Diélectrique :</a:t>
            </a:r>
            <a:r>
              <a:rPr lang="fr-FR" dirty="0"/>
              <a:t> N4000-13 EPSI (</a:t>
            </a:r>
            <a:r>
              <a:rPr lang="fr-FR" dirty="0" smtClean="0"/>
              <a:t>Er~ 3.4)</a:t>
            </a:r>
            <a:endParaRPr lang="fr-FR" dirty="0"/>
          </a:p>
          <a:p>
            <a:pPr marL="0" indent="0">
              <a:buNone/>
            </a:pPr>
            <a:r>
              <a:rPr lang="fr-FR" b="1" dirty="0" smtClean="0"/>
              <a:t>Classe</a:t>
            </a:r>
            <a:r>
              <a:rPr lang="fr-FR" b="1" dirty="0"/>
              <a:t> :</a:t>
            </a:r>
            <a:r>
              <a:rPr lang="fr-FR" dirty="0"/>
              <a:t> Classe 7 </a:t>
            </a:r>
            <a:r>
              <a:rPr lang="fr-FR" dirty="0" smtClean="0"/>
              <a:t>(</a:t>
            </a:r>
            <a:r>
              <a:rPr lang="fr-FR" dirty="0"/>
              <a:t>largeur piste et isolement de </a:t>
            </a:r>
            <a:r>
              <a:rPr lang="fr-FR" dirty="0" smtClean="0"/>
              <a:t>100µm)</a:t>
            </a:r>
            <a:endParaRPr lang="fr-FR" dirty="0"/>
          </a:p>
          <a:p>
            <a:pPr marL="0" indent="0">
              <a:buNone/>
            </a:pPr>
            <a:r>
              <a:rPr lang="fr-FR" b="1" dirty="0" err="1"/>
              <a:t>Vias</a:t>
            </a:r>
            <a:r>
              <a:rPr lang="fr-FR" b="1" dirty="0"/>
              <a:t> :	</a:t>
            </a:r>
            <a:r>
              <a:rPr lang="fr-FR" dirty="0"/>
              <a:t>via laser de 150 µm* </a:t>
            </a:r>
            <a:r>
              <a:rPr lang="fr-FR" dirty="0" smtClean="0"/>
              <a:t>de	C1 </a:t>
            </a:r>
            <a:r>
              <a:rPr lang="fr-FR" dirty="0"/>
              <a:t>à C2 : ~4500 </a:t>
            </a:r>
            <a:r>
              <a:rPr lang="fr-FR" dirty="0" err="1"/>
              <a:t>vias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C2 </a:t>
            </a:r>
            <a:r>
              <a:rPr lang="fr-FR" dirty="0"/>
              <a:t>à C3 : ~290 </a:t>
            </a:r>
            <a:r>
              <a:rPr lang="fr-FR" dirty="0" err="1"/>
              <a:t>vias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C14 </a:t>
            </a:r>
            <a:r>
              <a:rPr lang="fr-FR" dirty="0"/>
              <a:t>à C15 : ~130 </a:t>
            </a:r>
            <a:r>
              <a:rPr lang="fr-FR" dirty="0" err="1"/>
              <a:t>vias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			C15 </a:t>
            </a:r>
            <a:r>
              <a:rPr lang="fr-FR" dirty="0"/>
              <a:t>à C16 : ~3700 </a:t>
            </a:r>
            <a:r>
              <a:rPr lang="fr-FR" dirty="0" err="1" smtClean="0"/>
              <a:t>vias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via borgne de 250 µm de C2 à C15 : ~4200 </a:t>
            </a:r>
            <a:r>
              <a:rPr lang="fr-FR" dirty="0" err="1" smtClean="0"/>
              <a:t>vias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	via traversant de 250, 350, 600 µm…</a:t>
            </a:r>
          </a:p>
          <a:p>
            <a:pPr marL="0" indent="0">
              <a:buNone/>
            </a:pPr>
            <a:r>
              <a:rPr lang="fr-FR" dirty="0"/>
              <a:t>	Méthode « via in pad utilisé »</a:t>
            </a:r>
          </a:p>
          <a:p>
            <a:pPr marL="0" indent="0">
              <a:buNone/>
            </a:pPr>
            <a:r>
              <a:rPr lang="fr-FR" b="1" dirty="0" smtClean="0"/>
              <a:t>Impédances </a:t>
            </a:r>
            <a:r>
              <a:rPr lang="fr-FR" b="1" dirty="0"/>
              <a:t>contrôlées :</a:t>
            </a:r>
            <a:r>
              <a:rPr lang="fr-FR" dirty="0"/>
              <a:t> </a:t>
            </a:r>
            <a:r>
              <a:rPr lang="fr-FR" dirty="0" smtClean="0"/>
              <a:t>100 Ω </a:t>
            </a:r>
            <a:r>
              <a:rPr lang="fr-FR" dirty="0"/>
              <a:t>+/- 10%.</a:t>
            </a:r>
            <a:r>
              <a:rPr lang="fr-FR" dirty="0" smtClean="0"/>
              <a:t> </a:t>
            </a:r>
            <a:r>
              <a:rPr lang="fr-FR" dirty="0" err="1" smtClean="0"/>
              <a:t>diff</a:t>
            </a:r>
            <a:r>
              <a:rPr lang="fr-FR" dirty="0" smtClean="0"/>
              <a:t> c. </a:t>
            </a:r>
            <a:r>
              <a:rPr lang="fr-FR" dirty="0" err="1" smtClean="0"/>
              <a:t>sig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3</a:t>
            </a:r>
            <a:r>
              <a:rPr lang="fr-FR" dirty="0" smtClean="0"/>
              <a:t> </a:t>
            </a:r>
            <a:r>
              <a:rPr lang="fr-FR" dirty="0" err="1"/>
              <a:t>BGAs</a:t>
            </a:r>
            <a:r>
              <a:rPr lang="fr-FR" dirty="0"/>
              <a:t> </a:t>
            </a:r>
            <a:r>
              <a:rPr lang="fr-FR" dirty="0" smtClean="0"/>
              <a:t>ALTERA STRATIX 4 GX 1932 </a:t>
            </a:r>
            <a:r>
              <a:rPr lang="fr-FR" dirty="0" err="1"/>
              <a:t>PINs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Couches 10GHz : Top,C3</a:t>
            </a:r>
            <a:r>
              <a:rPr lang="fr-FR" dirty="0"/>
              <a:t>, C14 et </a:t>
            </a:r>
            <a:r>
              <a:rPr lang="fr-FR" dirty="0" err="1" smtClean="0"/>
              <a:t>Bottom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5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Calendrier :carte ABBA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17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Nov</a:t>
            </a:r>
            <a:r>
              <a:rPr lang="fr-FR" dirty="0" smtClean="0"/>
              <a:t> 2009 : premier </a:t>
            </a:r>
            <a:r>
              <a:rPr lang="fr-FR" dirty="0" err="1" smtClean="0"/>
              <a:t>synoptyque</a:t>
            </a:r>
            <a:endParaRPr lang="fr-FR" dirty="0" smtClean="0"/>
          </a:p>
          <a:p>
            <a:r>
              <a:rPr lang="fr-FR" dirty="0" err="1" smtClean="0"/>
              <a:t>Avr</a:t>
            </a:r>
            <a:r>
              <a:rPr lang="fr-FR" dirty="0" smtClean="0"/>
              <a:t> 2010 : fin du schéma bloc FPGA</a:t>
            </a:r>
          </a:p>
          <a:p>
            <a:r>
              <a:rPr lang="fr-FR" dirty="0" smtClean="0"/>
              <a:t>Jun 2010 : début de réflexion sur empilement</a:t>
            </a:r>
          </a:p>
          <a:p>
            <a:r>
              <a:rPr lang="fr-FR" dirty="0" err="1" smtClean="0"/>
              <a:t>Avr</a:t>
            </a:r>
            <a:r>
              <a:rPr lang="fr-FR" dirty="0" smtClean="0"/>
              <a:t> 2011 : </a:t>
            </a:r>
            <a:r>
              <a:rPr lang="fr-FR" dirty="0"/>
              <a:t>fin du schéma </a:t>
            </a:r>
            <a:r>
              <a:rPr lang="fr-FR" dirty="0" smtClean="0"/>
              <a:t>complet</a:t>
            </a:r>
          </a:p>
          <a:p>
            <a:r>
              <a:rPr lang="fr-FR" dirty="0" err="1" smtClean="0"/>
              <a:t>nov</a:t>
            </a:r>
            <a:r>
              <a:rPr lang="fr-FR" dirty="0" smtClean="0"/>
              <a:t> 2011 : fin de routage / Puma 2 PCB</a:t>
            </a:r>
          </a:p>
          <a:p>
            <a:r>
              <a:rPr lang="fr-FR" dirty="0" err="1" smtClean="0"/>
              <a:t>Dec</a:t>
            </a:r>
            <a:r>
              <a:rPr lang="fr-FR" dirty="0" smtClean="0"/>
              <a:t> 2011 : attribution puma</a:t>
            </a:r>
          </a:p>
          <a:p>
            <a:r>
              <a:rPr lang="fr-FR" dirty="0" smtClean="0"/>
              <a:t>Jan 2012 : </a:t>
            </a:r>
            <a:r>
              <a:rPr lang="fr-FR" dirty="0" err="1" smtClean="0"/>
              <a:t>modif</a:t>
            </a:r>
            <a:r>
              <a:rPr lang="fr-FR" dirty="0" smtClean="0"/>
              <a:t> des fichiers &amp; lancement </a:t>
            </a:r>
            <a:r>
              <a:rPr lang="fr-FR" dirty="0" err="1" smtClean="0"/>
              <a:t>fab</a:t>
            </a:r>
            <a:endParaRPr lang="fr-FR" dirty="0" smtClean="0"/>
          </a:p>
          <a:p>
            <a:r>
              <a:rPr lang="fr-FR" dirty="0" err="1" smtClean="0"/>
              <a:t>Fev</a:t>
            </a:r>
            <a:r>
              <a:rPr lang="fr-FR" dirty="0" smtClean="0"/>
              <a:t> 2012 : </a:t>
            </a:r>
            <a:r>
              <a:rPr lang="fr-FR" dirty="0" err="1" smtClean="0"/>
              <a:t>pb</a:t>
            </a:r>
            <a:r>
              <a:rPr lang="fr-FR" dirty="0" smtClean="0"/>
              <a:t> de </a:t>
            </a:r>
            <a:r>
              <a:rPr lang="fr-FR" dirty="0" err="1" smtClean="0"/>
              <a:t>fab</a:t>
            </a:r>
            <a:r>
              <a:rPr lang="fr-FR" dirty="0" smtClean="0"/>
              <a:t> bouchage VIA enterrés</a:t>
            </a:r>
          </a:p>
          <a:p>
            <a:r>
              <a:rPr lang="fr-FR" dirty="0" err="1" smtClean="0"/>
              <a:t>mar</a:t>
            </a:r>
            <a:r>
              <a:rPr lang="fr-FR" dirty="0" smtClean="0"/>
              <a:t> </a:t>
            </a:r>
            <a:r>
              <a:rPr lang="fr-FR" dirty="0"/>
              <a:t>2012 : </a:t>
            </a:r>
            <a:r>
              <a:rPr lang="fr-FR" dirty="0" err="1"/>
              <a:t>pb</a:t>
            </a:r>
            <a:r>
              <a:rPr lang="fr-FR" dirty="0"/>
              <a:t> de </a:t>
            </a:r>
            <a:r>
              <a:rPr lang="fr-FR" dirty="0" err="1"/>
              <a:t>fab</a:t>
            </a:r>
            <a:r>
              <a:rPr lang="fr-FR" dirty="0"/>
              <a:t> </a:t>
            </a:r>
            <a:r>
              <a:rPr lang="fr-FR" dirty="0" err="1" smtClean="0"/>
              <a:t>uVIA</a:t>
            </a:r>
            <a:r>
              <a:rPr lang="fr-FR" dirty="0" smtClean="0"/>
              <a:t> coupé</a:t>
            </a:r>
          </a:p>
          <a:p>
            <a:r>
              <a:rPr lang="fr-FR" dirty="0" err="1" smtClean="0"/>
              <a:t>avr</a:t>
            </a:r>
            <a:r>
              <a:rPr lang="fr-FR" dirty="0" smtClean="0"/>
              <a:t>  2012 : 5 PCB nus </a:t>
            </a:r>
            <a:r>
              <a:rPr lang="fr-FR" dirty="0" err="1" smtClean="0"/>
              <a:t>pb</a:t>
            </a:r>
            <a:r>
              <a:rPr lang="fr-FR" dirty="0" smtClean="0"/>
              <a:t> remplissage </a:t>
            </a:r>
            <a:r>
              <a:rPr lang="fr-FR" dirty="0" err="1" smtClean="0"/>
              <a:t>uVIA</a:t>
            </a:r>
            <a:r>
              <a:rPr lang="fr-FR" dirty="0" smtClean="0"/>
              <a:t> </a:t>
            </a:r>
          </a:p>
          <a:p>
            <a:r>
              <a:rPr lang="fr-FR" dirty="0" smtClean="0"/>
              <a:t>mai 2012 : 1 PCB câblé enfin !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8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154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BGA</a:t>
            </a:r>
          </a:p>
          <a:p>
            <a:r>
              <a:rPr lang="fr-FR" dirty="0" smtClean="0"/>
              <a:t>Recette, trucs &amp; astuces</a:t>
            </a:r>
          </a:p>
          <a:p>
            <a:r>
              <a:rPr lang="fr-FR" dirty="0" smtClean="0"/>
              <a:t>Déterminer le nb de couche max</a:t>
            </a:r>
          </a:p>
          <a:p>
            <a:r>
              <a:rPr lang="fr-FR" dirty="0" smtClean="0"/>
              <a:t>PCB HDI</a:t>
            </a:r>
          </a:p>
          <a:p>
            <a:r>
              <a:rPr lang="fr-FR" dirty="0" smtClean="0"/>
              <a:t>Sous </a:t>
            </a:r>
            <a:r>
              <a:rPr lang="fr-FR" dirty="0" err="1" smtClean="0"/>
              <a:t>traitance</a:t>
            </a:r>
            <a:endParaRPr lang="fr-FR" dirty="0" smtClean="0"/>
          </a:p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2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975" y="1600200"/>
            <a:ext cx="873278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BGA =&gt; techno IBM </a:t>
            </a:r>
            <a:r>
              <a:rPr lang="fr-FR" dirty="0" err="1" smtClean="0"/>
              <a:t>mid</a:t>
            </a:r>
            <a:r>
              <a:rPr lang="fr-FR" dirty="0" smtClean="0"/>
              <a:t> 80’</a:t>
            </a:r>
          </a:p>
          <a:p>
            <a:pPr marL="0" indent="0">
              <a:buNone/>
            </a:pPr>
            <a:r>
              <a:rPr lang="fr-FR" dirty="0" smtClean="0"/>
              <a:t>Naissance commercial  : </a:t>
            </a:r>
            <a:r>
              <a:rPr lang="fr-FR" sz="3400" dirty="0" smtClean="0"/>
              <a:t>OMPAC 1989 </a:t>
            </a:r>
            <a:endParaRPr lang="fr-FR" sz="3000" dirty="0" smtClean="0"/>
          </a:p>
          <a:p>
            <a:pPr marL="0" indent="0">
              <a:buNone/>
            </a:pPr>
            <a:r>
              <a:rPr lang="fr-FR" sz="1800" dirty="0" smtClean="0"/>
              <a:t>(MOTOROLA &amp; CITIZEN WATCH) </a:t>
            </a:r>
          </a:p>
          <a:p>
            <a:pPr marL="0" indent="0">
              <a:buNone/>
            </a:pPr>
            <a:r>
              <a:rPr lang="fr-FR" dirty="0" smtClean="0"/>
              <a:t>Production en  masse : 1992</a:t>
            </a:r>
          </a:p>
          <a:p>
            <a:pPr marL="0" indent="0">
              <a:buNone/>
            </a:pPr>
            <a:r>
              <a:rPr lang="fr-FR" sz="1900" dirty="0" smtClean="0"/>
              <a:t>(COMPAQ COMPUTER)</a:t>
            </a:r>
          </a:p>
          <a:p>
            <a:pPr marL="0" indent="0">
              <a:buNone/>
            </a:pPr>
            <a:r>
              <a:rPr lang="fr-FR" u="sng" dirty="0" smtClean="0"/>
              <a:t>Les 1</a:t>
            </a:r>
            <a:r>
              <a:rPr lang="fr-FR" u="sng" baseline="30000" dirty="0" smtClean="0"/>
              <a:t>er</a:t>
            </a:r>
            <a:r>
              <a:rPr lang="fr-FR" u="sng" dirty="0" smtClean="0"/>
              <a:t> 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1,5 to 1,27 mm pitch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70 to 225 pins</a:t>
            </a:r>
          </a:p>
          <a:p>
            <a:pPr marL="0" indent="0">
              <a:buNone/>
            </a:pPr>
            <a:r>
              <a:rPr lang="fr-FR" dirty="0" smtClean="0"/>
              <a:t>	27x27 mm</a:t>
            </a:r>
          </a:p>
          <a:p>
            <a:pPr marL="0" indent="0">
              <a:buNone/>
            </a:pPr>
            <a:r>
              <a:rPr lang="fr-FR" u="sng" dirty="0" smtClean="0"/>
              <a:t>Aujourd’hui</a:t>
            </a:r>
            <a:r>
              <a:rPr lang="fr-FR" dirty="0" smtClean="0"/>
              <a:t> : le + gros</a:t>
            </a:r>
          </a:p>
          <a:p>
            <a:pPr marL="0" indent="0">
              <a:buNone/>
            </a:pPr>
            <a:r>
              <a:rPr lang="fr-FR" dirty="0" smtClean="0"/>
              <a:t>	1 mm pitch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1932 pins</a:t>
            </a:r>
          </a:p>
          <a:p>
            <a:pPr marL="0" indent="0">
              <a:buNone/>
            </a:pPr>
            <a:r>
              <a:rPr lang="fr-FR" dirty="0" smtClean="0"/>
              <a:t>	45x45 mm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BGA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3</a:t>
            </a:fld>
            <a:endParaRPr lang="fr-FR"/>
          </a:p>
        </p:txBody>
      </p:sp>
      <p:sp>
        <p:nvSpPr>
          <p:cNvPr id="7" name="AutoShape 2" descr="data:image/jpeg;base64,/9j/4AAQSkZJRgABAQAAAQABAAD/2wCEAAkGBw8PDxQUDxQQDxQVDxQUFBAVFBQUFBQUFBUWFxQWFRQZHCkgGRolHBQUITEiJykrMC4uFx8zODMsNygtLisBCgoKBQYFDg8PDisZExkrKysrKysrKysrKysrKysrKysrKysrKysrKysrKysrKysrKysrKysrKysrKysrKysrK//AABEIAOEA4QMBIgACEQEDEQH/xAAcAAEAAQUBAQAAAAAAAAAAAAAAAwECBAYHCAX/xABBEAABAwIDBQUFBQcEAgMBAAABAAIDBBESITEFEyJBYQYHFFFxIzJigZFCUnKhsSQzQ4LB0fAVNGPxU5JEc4Ml/8QAFAEBAAAAAAAAAAAAAAAAAAAAAP/EABQRAQAAAAAAAAAAAAAAAAAAAAD/2gAMAwEAAhEDEQA/AO4IiICIiAiIgIiICIiAiIgIiICIiAiIgIiICIiAiIgIiICIiAiIgIiICIiAiIgIiICLWtv9utn0V2vk3sg/gxWe8Hycfdb/ADELnG3u9Ctnu2mDaNnmLSSkfiIs35C/VB2iWoYz3nNblexcBkOefJSLy3VSOleXyudK86veS5x9XHNfe7Odta+gs2N++iH8CW7mgfA7Vnyy6FB6GRad2a7xqGssx58JMct3KQGuPkyTQ+hsei3FAREQEREBERAREQEREBERAREQEREBERARF8rbfaOjoRepmZGbZM96R3pG27j9EH1VFVVUcLC+V7ImDV73BrR6k5Lle3e9iR120MQjGm+m4nerYgbD5k+i5/tTadRVPx1Msk7uWM3A/CwcLfkAg61t7vUpIbtpGuq36Y844gfxEXd8hbquc7e7Z7QrbiWUxxn+DFeNlvJxBxOHqSF8BEFoFtMkVyoQgoqFVVEFHAHXNbF2a7bV+z7Njfvoh/8AHlu5oHkx2rPQZdFryog7v2Z7xqCtsx7vCzH+FKQA4/BJ7rvQ2J8luK8rObcZ5rY+zfbiv2fZrH7+IfwJbuAHkx+rP06IPQyLT+zPeLQVtmOd4WY5bqUgBx+CTR3pkei3BAREQEREBERAREQEREBERAJtqtR7Qd4uzqO7Q/xMmm7is4X+KT3R9Seiy+3mwp9oUZigkbG7GHFrhwyBoPAXDNuZBvY6aLgW2dlT0spjnjdC8fZcNR5tcMnDqLhBt23e8faFVcREUcZ+zHnJbrKc/wD1DVqDiSSXEucTcuJJcT5knMlYkc5GR+iyWuB0QEVyogoirZUQUVFcqIKKiqiC1FVUKCllRXKiC1wBGYutl7N9udoUFmsf4iIfwJSXADyY/wB5npmOi1tWueAg752Z7xKCusxzvCzHLcykAE/BJo70yPRbevJr+IrrHc/V7TdIGv30lEI3cT82teLYRG92ZGos24HRB1pERAREQEREBERAREQFgbZ2NTVsW7qY2yt5Xyc0+bHDNp6hZ6IOH9sO7OopbyUuKqhFzYD20Y6tHvjq3PpzWgWLdM+oXq9ah2t7AUtfd7P2ac571o4Xn/kZo71Fj15IODRVAOv1U6y+0fZeqoJMNQzBc2bI3iik/C7z6Gx6L47JHMP+WKDNVCrY5Q7ofJXoKKiuVEFCqKqWQWqiusrHPAQFaXAKN0hK+v2f7LVu0HWp4y5t7GV3DE31f/QXPRB8hzydF9ns52RrdoH2EZwXzmfwxDz4uZ6NBK6r2Z7raSns+rPi5PukWhB/B9v+bLoFvsbA0ANAaALAAWAA0ACDRuzHdhRUtnVP7ZJ8QtE09I/tfzX9At6aABYWAAsAOQVUQEREBERAREQEREBERAREQEREENZSRTxujmY2VjhZzHAOafkVyrtd3WObeTZ95G6mleeIf/W8+9+F2fU6LraIPKlRTPjcWkOa5ps5jgWuafIg5g+qrFUka5/qvRfajsjSbRb7ZuGQCzZ2WEjfIE/ab0Nx6LjHa3sRVbPJdIN7FfKpYDh//RurD63HVB8RrgdM193Yu0dnxQubU0rqiQk2fjsM9B8PqLrVeJh/qphUadUE7vp/nmonyAdVC6QuX0dh9nquufhpo3S2NnO0Yz8TzkPTXog+c6QlfU2D2brK99qaNzxfikPDG38Tzl8hc9F1Hsz3U08Nn1zvEP13TbthB6n3n/kPMFbzU1VLRQ3kdFTRMFhoxg8mtaOfQINK7M91dNBZ9YfFP/8AGLthHqNX/Ow6LeJqmnpmsa98MDSQxjS5sYJ5NaDb6Bc27R96hN2bOYdD+0SNuctSyL+rvoud1tU+Z7JquR1SZHEOAfeUBp0sRZoPID6BB6RpKyKYF0T2StDi0uY4OAI1FxzU681bK2jPSk1FJKYPaYcOMY3DVuNlsLxbz+nNdP7L96cMtmV4FO/TfNuYifiGrPzHUIOjIrIpWvaHMLXNIuHAggg6EEahXoCIiAiIgIiICIiAiIgIiICIiAiIgKj2ggggEEWIOYIOoIVUQc47Wd18Ut5KDDA/UwHKJ34P/Gfy6DVaA3sJtMuA8JKLuLbkx4QRrc4sh10PK69DKOeZkbS6RzWNaLlziGtA8yTog5z2a7qYo7Pr3752u5YS2Mfidk5/5D1W/l1NRw57qmhYPhjjaPyAWjdpO9GGK7KFoqHab51xEPQe8/8AIdSub7X2lUVU19oTPjOEubvGkNFxwhkeQAPmPLmg6D2j70mg7vZ7N64mwmeCG3OXBH7zj629Cua7Wr5ql0klZOTKywEctw7M8TWMtZlvKwWM15LYgWeHBeSKs48xflyOHLT+qjldwS3aZ/aACru+wsfpmBof6IMhsjhJwHwBFPmXud7TK+Vwfey6eix6Q2MBjHhX3d+1OccLrcxkdNMh+aklI3jsR8faDJ7XPtH1yt7pJ1yzVrT+4xuFU2zrUzXOu34TYA+Wh5IIXObZxILpfEf7rEN3rc8rZm5WTWT+0m35NVIQ20zHcAOWbrgE8hn/AGUBc7cO9oGx7/8A2uLj6H3baZa/JShx9vuCKOPdjFC9xxPAHui4NzrqeeuiD62xO0VZsxzTTzMc17Q8wXMkWd7hzcsLvMtPzNl1bst3jUdZhZKfCzHLA88Dj8Emh9DY+V1xSgk9rH4U+EfuyHSSP4XGxxEEAkXtbL+6gjkjcxrA128MljIXN3ZaTYC30z9eiD1Ki4NsDtxW7Mfui9tVE023TnEgC38KS12jTIgjoF1nsz2xotoC0L8ElrmCSzZB52Gjh1aT1sg2BERAREQEREBERAREQEREBEQlAVHvDQS4gAC5JNgB5krTO0feNSUt2wftcgysw2jafik5+jb/ACXMtu9o6yve0Vcu6icQWsALIQL+8G6vzBzJOfNB0XtJ3mU0F2UgFVJpjvaFp/Fq/wCWXVc121tuqrZGGvldGx3E27S2Jrc7OZHkHeV736r5D5mtbIAxsoxYWzhzgG2OreRuAdfyR7mxyDGRWtEXuh7w1tx5ixyt+iC18h3TgIw5plAFVxgC2oB0zGfzVzyGvkt+3ARW3t3gMvo7LSxNs/6qIgtijLpA9hkuaYPNxbW+XPPQ/RX3LmzPhcKZmQMGMlzmnKwuDfU6nnzKAywMPEKsWJNMC/h+E2sfoeRURJ3LiJA1pm/2uI4jzB00FgNeSno3Y5WeGtSPbGcUjpMnOAzN87X0t+ix43scGtDXb4yg78vFrE5Zaa2N/VBOHXdKYiKICLOJz3XeLZtFwTc9Tz1VtI8F8IhtSvAN53POFxt72htzGQ/uq1rwJJRVF1TLYBkrXgtDrCxzGYth/NXTYhuPFuM0W74I2Obiaw8tDbkgxS9mEggum31/EYxhtfPLTXO9lPXOAll8UfFSFgDJWPGEOsLHMAnkLW8+ioBL4Y2dan3/AO7uzHe2Rw+mV1LTYi6bwOJkZh4xIWYiy3EAcr88rctEFkziNwat2/i3Zwxsc3E1o5HLLl/2rPamm94eHE/7q7cdyNbehtf+irQ2EkJpMYnzxF+AMxcsJNrC18yeV8lFMyMCTe4/ECXkG7vXivb56H63QZNOXHfij9nCY7vbIWYi0cgcrm9zpyVkAbK+JtPvBJbic9zWgPGd2OywgZ8zpqr69hMzjX3Y4wgt3bWm5twXw3FssxrlbJRuEjooDO0RwBxa2RjW49eLQ3JyOZ6lBvPZrvNqqU7utBqmNOHHcb5tsjnpJ87HqV1bYe3aWujx00jZB9puj2Hyew5t+a84sL91MKdgkha8OMrmDeNF+HPUfLzKnopHtnYdnyTOkwXxNBY8O1cMjm3LQ+hQemUXKey/esRaPaTeniY2/nJEP1b/AOq6dQ1sU8YkheyVjtHsIcD8xz6IMhERAREQEREBERBrfa7thBs0Na9r5ZXtLmRjIEA2u55yAv5XPRcp212qrdpPEckjYY3G26BLIgNeMi5f879AF0TvA7FO2gRNBJhmZHgEbz7ORoJNvgdcnPQ6HzHG66jfE90U7HRSN96N4sR16jyIuDyQRvnYwSMLMb72bI1/C2xscuYP+WUtQTFKxtUTUsbHwsY8WAcMhew0t+XMKPfu3YicQId4HmzAXDkSPkr4g6Pfuo2l0OHA6R8YNmu8/LP9LoInCVtO0uf7F8t9y1zcV28yOWn5KWEv9s+jxQRhlnNc9mIsdqM/e5qKmibvITSh081sTmGO4DhnYD7Q/so593IJHyuwzGTKJsdmkE553yseVuSCWjbikhFIHsmFy573MDcQ0IcbWGvPy5qGZzHCTeiR1QZcnDDgzPHfLW9+f1WTMMcrW1lqPDEACIi1xtm0lvDrfX9VAC7cNaY2NidLcVBYbnk4B9swOYv8kE9bfe22gXutCA3d4HWy4MxiBGZy6WyVjhNuIhNlTmQloAaXfHle4yvqM7DWyMtG+XcNbWM3djK5hOEEDi+1hIJte/zUbGMZuXRubUvJuachxDTccNs739OmaCSIPDJ/CA7iwD3Pa3Fhvl5Z38hyvkq0LQJovBB0kuC7g9gsH2N8N8ra/wCFRSNa8TPc9lO7ELUwxAOucwBkBbyt0yUrSJpIwd3RWjA3l3DFlk42zJPnz+SDFcyLASS7f7393u+C3P53yt8llVseKZ/jP2Z+6yayKwJsMILRbIhYwmbusGBhO8v4jE69vK/l/wBrIlLIJXiTBW3jsHh77NJGRBNjcZ/rmgtcHOjg3zBBFcgVDYiHOFxiOLLGR68+StzEczYWCeMPBNSYyXNF8jiscF/XO/NUwYI4nyPbMzGf2fG7EANbiwtex0P0VzQZRO6JzaeMDEYTIeIfdbrfnqelygupw1krdwBXudFnG5jnWcdQG8RNrHPLzsFjNDGxteZA94lzpTitYZk3vztbTnryWRBIJJIm0w8K/DhdI55s51rlx1todB5ZKCR8bGPY5rnTCW4nD8gAc8tDnc3t5IJZmB75t6W0Jw4hBZzQ42yaG5WvrpzGSo1+MwZNoxYsNQMQD7auJ5n+4Hkpqlu7mvW3qcUNwWPHCTk25HMZ5efmFCWzOp43yuL4GyYRGHMxD71m6jmLoLXTNbG+MMbKRLfxILjwjL6HPXmV9Kg2pUbOmDqOoBLmtc4Rkujdf7L2EWcRY5/QhYkG8k37aPFHCW4nRvewEtHK5tc62GqjgrGwmJ9JvY5Q07xxsQXH7tgLc+ZQdg7L96VNPZlaBSyab294Hfzax/zZfEugseHAEEEEXBBuCDoQV5WLjmXG5JJJ68yu19z1BVwUsniGPjjfI18DXkh1iDjIjPuNJseRNybaEhv6IiAiIgIiIC+N2m7M0u0Y8M7bOAOCZuUkZP3Xcx8JuCvsog8+9qeytVs5/thvIibMqWjgdfQOH2HdDkeRK1+RrrEAuAOoBsD6r09UQMkYWSNa9jhZzHAOa4HUEHULlPbDu2fFil2cHSM1dSk3e3z3RPvD4Tn5E6INBYzfy+wDKPDFfOR3EW62JxZnLp6LEZIx7GsDPaGW+/Lzo7kRe2pGdr9eSufGHajQkEEZgjIgg6FSmbeCKKYsjiYTxBgLgHa30v8AXVAmIilkFQDVOwYWubJkDa7SDlfXQ/MK10cjI4XSu3kRdiELXi48wfIkE/VI3OjbMIGtkiPAZjHoL8JvnhJ9eXNUiYyOSJ1OW1MhGJ0e7uGu5tw3OL6ctEF7GyOE76cmCIDijL24i08s83c/kqU3HJC2lD4pQDie57QC+2oJyAti/LmoXtjkbJJI9kcmMWga0gOBPKxyAvpY6HRTYhNJG2XdUjRHbeBpF8rhxtYknzvz1QRzPZhlEwlfPvMngtwg348WWfPO/lqsipDxLH/qBke3dDCGOYXBueHMYgM9Rb6LEFQGxPjDIngvvv7cQsfsuIvY2PrdT+zppmkGKsG7BIcXFovfLi8s/rdBaPEeFNi7w2+vh4b4/wAN76c7dL8lNSF4md/pu8tuTixhuLDlj+7lpl1tmsTw43O83jL7y3h8Tr+ttP681kMtVTEx7qjG70D3NabZEZXNzl9LoMaLdBsZixmo3mYLQWZHhtlmb25535WU9Y0GWY15e2bDdoDAbvtli1ytb1vdY4nYYmRtja14fff4yCQdBrYAZcuV7rIlDaeV7ZgyrJjsHiR9gSMiDwm46i2WhQUm3r2U/igWQC7WSCPPDcYreZ/qbq1jniOdlM3ewXBdIYuJrQeEkj3f+1TcObFFJI4SR7ywhDziABzy5XsRr9FJFG6d0xp7U8eDEYjJkWge6CSSTrz+aC2kLYpYjSWqJCzijdFezzlha3PFrllyOSxzTx4Hukfu5my2FPgIB+9z4bZi1uXJSmdmGLcsfFI0HHLiviJ0sDcDnoB1Ubr3Lnm5OZcfzugrWzmZ+Mtjj4Q3DGMIsPMC3+BZexdjVFZKIqWMyOyJ5NYPvPccmj9eV1tnY/u6qKzDJU4qWDIgEWmkHwtPuD4j8hzXYtkbJp6OIRU0bYmDkNSfNzjm53U5oNV7Hd3VPQlstRhqagZhxHs4j/xtOp+I5+Qat3REBERAREQEREBERAREQaj2w7CU9feSO1PUW/egcMltBK37X4tR10XG9sbJno5d1UsMb8yObHgfajdo4fmOYC9JLB2zsinrYjFUsEjDmL5Fp5OY4Ztd1CDza58gY5rXODXG7mC1jp/YLJhaXzt/08SscI7nE5t7jJxBNstMvotk7YdhqjZ95GYqim13oHHGP+Vo5fGMvO3PUiObSRlqDb8wgsL4jE7FvnTmS+LLBY63FtdefyWXU4xM0bSM1hEAA3DiDfs52ItmfpbJQFzDE2NsQD95++xG5ByDdbeXL5qV7BTTkVDRV8FuGQkZjhIcCDln8/NBEHVPhjbGKYy58OWMafOw/pdT0rnNnH+mb5zt3ndl3aceTQMsh9bZrGNLLuBIXezMlt3vBe4vnh8sjn5qeNhnnPg2mn9noZANPe4nu55ZX10QYdoN1fE7f4/dwDBh87/4OSzKomWf/wDpF8J3QsTEQ7IcHC7l18hYLF3sW5wYJN7vP3uI2w+Vv663WVIwwzjx4kl9nkGvYTn7vEy488vPVBjmeY0wZb9nEt8e7NsZGmLzty1spoHiGYihIqQYiDeK5zHHwi+lvoVE2KoNOXAv3AkzGJnvcuG9/LPS6kdUtZIHUZliGAAlxBJP2uQyyBQYzIIREHh7TLvLbksywjmXXzvbS2h1UlZKZ5C97WNJAFmNDRkLaABWhthcn1J/UrdeyHd7U1uGSfFSwagke1kHwNPuj4nfIHVBquyNkz1coipo3SvsLgaNB+09xyY3qflcrsPY/u6p6PDLU4amcZjL2UR+Bp1cPvHPyAW1bG2PT0cQjpo2xNGZtmXH7z3HNzupWcgIiICIiAiIgIiICIiAiIgIiICIiAQucdse7VsmKbZwbG83LqY8MTzz3Z/hu6e6emq6OiDzHU07mPdHK10b2mz43CzmnqP8uraSXclxEccuJhbZ4va/MXBz66hd/wC1XZKl2kz2oLJGj2dQywezofvN+E/kc1xftL2bqtnSYaht2ONo5233b+nwu+E9bXGaD4jqINhZLjjcS+25xOxAi+ZFrZ2OhupwzxkxLRBSezuACWNysDbANTly6lQGMA4gGkg3zFwbcj0WSWismc6odFBwXvgyJaLAWFsz5/qgw/EN3G7ETL4776/Fb7uun/ayzCKWYGUR1fBfCHuc3PIXJsbjPL9VCypcYN0GRYceLeYRj9MVr25a2VjY2tF8h5lBa1hPmATfBc26Zc1n7L2ZPVSiKmjdK88ho0fee45Nb1K2bsl2Bqa60kuKmpznjI9rIP8AjadB8TvkCuwbF2LTUUW7po2xt1J1c8/ee45uPUoNV7H93MFJhlq8NTOLEC3sYj8DT7zh953yAW9IiAiIgIiICIiAiIgIiICIiAiIgIiICIiAiIgKGspI543RzMbIxws5jgC0jqCpkQce7Yd3MtNiloQ6eEZmDN0sY+A6yN6e96rQLNcORC9QL4Ff2K2ZUTOmmpo5HubZxNwCfvFoNsfxWv1QcJ2ds6aplEVPG6aQ/ZbyH3nE5Nb1K612R7uIKXDLWYamYWIZb2MR1GFp99w+8fkAtr2JsSmoY93Sxtibe5tcucfN7zm49SV9BAREQEREBERAREQEREBERAREQEREBERAREQEREBERAREQEREBERAREQEREBERAREQEREBERARVRBRERAREQEKIgIiICIiAEREBERAREQEREBERAREQCiIgIiI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 descr="data:image/jpeg;base64,/9j/4AAQSkZJRgABAQAAAQABAAD/2wCEAAkGBw8PDxQUDxQQDxQVDxQUFBAVFBQUFBQUFBUWFxQWFRQZHCkgGRolHBQUITEiJykrMC4uFx8zODMsNygtLisBCgoKBQYFDg8PDisZExkrKysrKysrKysrKysrKysrKysrKysrKysrKysrKysrKysrKysrKysrKysrKysrKysrK//AABEIAOEA4QMBIgACEQEDEQH/xAAcAAEAAQUBAQAAAAAAAAAAAAAAAwECBAYHCAX/xABBEAABAwIDBQUFBQcEAgMBAAABAAIDBBESITEFEyJBYQYHFFFxIzJigZFCUnKhsSQzQ4LB0fAVNGPxU5JEc4Ml/8QAFAEBAAAAAAAAAAAAAAAAAAAAAP/EABQRAQAAAAAAAAAAAAAAAAAAAAD/2gAMAwEAAhEDEQA/AO4IiICIiAiIgIiICIiAiIgIiICIiAiIgIiICIiAiIgIiICIiAiIgIiICIiAiIgIiICLWtv9utn0V2vk3sg/gxWe8Hycfdb/ADELnG3u9Ctnu2mDaNnmLSSkfiIs35C/VB2iWoYz3nNblexcBkOefJSLy3VSOleXyudK86veS5x9XHNfe7Odta+gs2N++iH8CW7mgfA7Vnyy6FB6GRad2a7xqGssx58JMct3KQGuPkyTQ+hsei3FAREQEREBERAREQEREBERAREQEREBERARF8rbfaOjoRepmZGbZM96R3pG27j9EH1VFVVUcLC+V7ImDV73BrR6k5Lle3e9iR120MQjGm+m4nerYgbD5k+i5/tTadRVPx1Msk7uWM3A/CwcLfkAg61t7vUpIbtpGuq36Y844gfxEXd8hbquc7e7Z7QrbiWUxxn+DFeNlvJxBxOHqSF8BEFoFtMkVyoQgoqFVVEFHAHXNbF2a7bV+z7Njfvoh/8AHlu5oHkx2rPQZdFryog7v2Z7xqCtsx7vCzH+FKQA4/BJ7rvQ2J8luK8rObcZ5rY+zfbiv2fZrH7+IfwJbuAHkx+rP06IPQyLT+zPeLQVtmOd4WY5bqUgBx+CTR3pkei3BAREQEREBERAREQEREBERAJtqtR7Qd4uzqO7Q/xMmm7is4X+KT3R9Seiy+3mwp9oUZigkbG7GHFrhwyBoPAXDNuZBvY6aLgW2dlT0spjnjdC8fZcNR5tcMnDqLhBt23e8faFVcREUcZ+zHnJbrKc/wD1DVqDiSSXEucTcuJJcT5knMlYkc5GR+iyWuB0QEVyogoirZUQUVFcqIKKiqiC1FVUKCllRXKiC1wBGYutl7N9udoUFmsf4iIfwJSXADyY/wB5npmOi1tWueAg752Z7xKCusxzvCzHLcykAE/BJo70yPRbevJr+IrrHc/V7TdIGv30lEI3cT82teLYRG92ZGos24HRB1pERAREQEREBERAREQFgbZ2NTVsW7qY2yt5Xyc0+bHDNp6hZ6IOH9sO7OopbyUuKqhFzYD20Y6tHvjq3PpzWgWLdM+oXq9ah2t7AUtfd7P2ac571o4Xn/kZo71Fj15IODRVAOv1U6y+0fZeqoJMNQzBc2bI3iik/C7z6Gx6L47JHMP+WKDNVCrY5Q7ofJXoKKiuVEFCqKqWQWqiusrHPAQFaXAKN0hK+v2f7LVu0HWp4y5t7GV3DE31f/QXPRB8hzydF9ns52RrdoH2EZwXzmfwxDz4uZ6NBK6r2Z7raSns+rPi5PukWhB/B9v+bLoFvsbA0ANAaALAAWAA0ACDRuzHdhRUtnVP7ZJ8QtE09I/tfzX9At6aABYWAAsAOQVUQEREBERAREQEREBERAREQEREENZSRTxujmY2VjhZzHAOafkVyrtd3WObeTZ95G6mleeIf/W8+9+F2fU6LraIPKlRTPjcWkOa5ps5jgWuafIg5g+qrFUka5/qvRfajsjSbRb7ZuGQCzZ2WEjfIE/ab0Nx6LjHa3sRVbPJdIN7FfKpYDh//RurD63HVB8RrgdM193Yu0dnxQubU0rqiQk2fjsM9B8PqLrVeJh/qphUadUE7vp/nmonyAdVC6QuX0dh9nquufhpo3S2NnO0Yz8TzkPTXog+c6QlfU2D2brK99qaNzxfikPDG38Tzl8hc9F1Hsz3U08Nn1zvEP13TbthB6n3n/kPMFbzU1VLRQ3kdFTRMFhoxg8mtaOfQINK7M91dNBZ9YfFP/8AGLthHqNX/Ow6LeJqmnpmsa98MDSQxjS5sYJ5NaDb6Bc27R96hN2bOYdD+0SNuctSyL+rvoud1tU+Z7JquR1SZHEOAfeUBp0sRZoPID6BB6RpKyKYF0T2StDi0uY4OAI1FxzU681bK2jPSk1FJKYPaYcOMY3DVuNlsLxbz+nNdP7L96cMtmV4FO/TfNuYifiGrPzHUIOjIrIpWvaHMLXNIuHAggg6EEahXoCIiAiIgIiICIiAiIgIiICIiAiIgKj2ggggEEWIOYIOoIVUQc47Wd18Ut5KDDA/UwHKJ34P/Gfy6DVaA3sJtMuA8JKLuLbkx4QRrc4sh10PK69DKOeZkbS6RzWNaLlziGtA8yTog5z2a7qYo7Pr3752u5YS2Mfidk5/5D1W/l1NRw57qmhYPhjjaPyAWjdpO9GGK7KFoqHab51xEPQe8/8AIdSub7X2lUVU19oTPjOEubvGkNFxwhkeQAPmPLmg6D2j70mg7vZ7N64mwmeCG3OXBH7zj629Cua7Wr5ql0klZOTKywEctw7M8TWMtZlvKwWM15LYgWeHBeSKs48xflyOHLT+qjldwS3aZ/aACru+wsfpmBof6IMhsjhJwHwBFPmXud7TK+Vwfey6eix6Q2MBjHhX3d+1OccLrcxkdNMh+aklI3jsR8faDJ7XPtH1yt7pJ1yzVrT+4xuFU2zrUzXOu34TYA+Wh5IIXObZxILpfEf7rEN3rc8rZm5WTWT+0m35NVIQ20zHcAOWbrgE8hn/AGUBc7cO9oGx7/8A2uLj6H3baZa/JShx9vuCKOPdjFC9xxPAHui4NzrqeeuiD62xO0VZsxzTTzMc17Q8wXMkWd7hzcsLvMtPzNl1bst3jUdZhZKfCzHLA88Dj8Emh9DY+V1xSgk9rH4U+EfuyHSSP4XGxxEEAkXtbL+6gjkjcxrA128MljIXN3ZaTYC30z9eiD1Ki4NsDtxW7Mfui9tVE023TnEgC38KS12jTIgjoF1nsz2xotoC0L8ElrmCSzZB52Gjh1aT1sg2BERAREQEREBERAREQEREBEQlAVHvDQS4gAC5JNgB5krTO0feNSUt2wftcgysw2jafik5+jb/ACXMtu9o6yve0Vcu6icQWsALIQL+8G6vzBzJOfNB0XtJ3mU0F2UgFVJpjvaFp/Fq/wCWXVc121tuqrZGGvldGx3E27S2Jrc7OZHkHeV736r5D5mtbIAxsoxYWzhzgG2OreRuAdfyR7mxyDGRWtEXuh7w1tx5ixyt+iC18h3TgIw5plAFVxgC2oB0zGfzVzyGvkt+3ARW3t3gMvo7LSxNs/6qIgtijLpA9hkuaYPNxbW+XPPQ/RX3LmzPhcKZmQMGMlzmnKwuDfU6nnzKAywMPEKsWJNMC/h+E2sfoeRURJ3LiJA1pm/2uI4jzB00FgNeSno3Y5WeGtSPbGcUjpMnOAzN87X0t+ix43scGtDXb4yg78vFrE5Zaa2N/VBOHXdKYiKICLOJz3XeLZtFwTc9Tz1VtI8F8IhtSvAN53POFxt72htzGQ/uq1rwJJRVF1TLYBkrXgtDrCxzGYth/NXTYhuPFuM0W74I2Obiaw8tDbkgxS9mEggum31/EYxhtfPLTXO9lPXOAll8UfFSFgDJWPGEOsLHMAnkLW8+ioBL4Y2dan3/AO7uzHe2Rw+mV1LTYi6bwOJkZh4xIWYiy3EAcr88rctEFkziNwat2/i3Zwxsc3E1o5HLLl/2rPamm94eHE/7q7cdyNbehtf+irQ2EkJpMYnzxF+AMxcsJNrC18yeV8lFMyMCTe4/ECXkG7vXivb56H63QZNOXHfij9nCY7vbIWYi0cgcrm9zpyVkAbK+JtPvBJbic9zWgPGd2OywgZ8zpqr69hMzjX3Y4wgt3bWm5twXw3FssxrlbJRuEjooDO0RwBxa2RjW49eLQ3JyOZ6lBvPZrvNqqU7utBqmNOHHcb5tsjnpJ87HqV1bYe3aWujx00jZB9puj2Hyew5t+a84sL91MKdgkha8OMrmDeNF+HPUfLzKnopHtnYdnyTOkwXxNBY8O1cMjm3LQ+hQemUXKey/esRaPaTeniY2/nJEP1b/AOq6dQ1sU8YkheyVjtHsIcD8xz6IMhERAREQEREBERBrfa7thBs0Na9r5ZXtLmRjIEA2u55yAv5XPRcp212qrdpPEckjYY3G26BLIgNeMi5f879AF0TvA7FO2gRNBJhmZHgEbz7ORoJNvgdcnPQ6HzHG66jfE90U7HRSN96N4sR16jyIuDyQRvnYwSMLMb72bI1/C2xscuYP+WUtQTFKxtUTUsbHwsY8WAcMhew0t+XMKPfu3YicQId4HmzAXDkSPkr4g6Pfuo2l0OHA6R8YNmu8/LP9LoInCVtO0uf7F8t9y1zcV28yOWn5KWEv9s+jxQRhlnNc9mIsdqM/e5qKmibvITSh081sTmGO4DhnYD7Q/so593IJHyuwzGTKJsdmkE553yseVuSCWjbikhFIHsmFy573MDcQ0IcbWGvPy5qGZzHCTeiR1QZcnDDgzPHfLW9+f1WTMMcrW1lqPDEACIi1xtm0lvDrfX9VAC7cNaY2NidLcVBYbnk4B9swOYv8kE9bfe22gXutCA3d4HWy4MxiBGZy6WyVjhNuIhNlTmQloAaXfHle4yvqM7DWyMtG+XcNbWM3djK5hOEEDi+1hIJte/zUbGMZuXRubUvJuachxDTccNs739OmaCSIPDJ/CA7iwD3Pa3Fhvl5Z38hyvkq0LQJovBB0kuC7g9gsH2N8N8ra/wCFRSNa8TPc9lO7ELUwxAOucwBkBbyt0yUrSJpIwd3RWjA3l3DFlk42zJPnz+SDFcyLASS7f7393u+C3P53yt8llVseKZ/jP2Z+6yayKwJsMILRbIhYwmbusGBhO8v4jE69vK/l/wBrIlLIJXiTBW3jsHh77NJGRBNjcZ/rmgtcHOjg3zBBFcgVDYiHOFxiOLLGR68+StzEczYWCeMPBNSYyXNF8jiscF/XO/NUwYI4nyPbMzGf2fG7EANbiwtex0P0VzQZRO6JzaeMDEYTIeIfdbrfnqelygupw1krdwBXudFnG5jnWcdQG8RNrHPLzsFjNDGxteZA94lzpTitYZk3vztbTnryWRBIJJIm0w8K/DhdI55s51rlx1todB5ZKCR8bGPY5rnTCW4nD8gAc8tDnc3t5IJZmB75t6W0Jw4hBZzQ42yaG5WvrpzGSo1+MwZNoxYsNQMQD7auJ5n+4Hkpqlu7mvW3qcUNwWPHCTk25HMZ5efmFCWzOp43yuL4GyYRGHMxD71m6jmLoLXTNbG+MMbKRLfxILjwjL6HPXmV9Kg2pUbOmDqOoBLmtc4Rkujdf7L2EWcRY5/QhYkG8k37aPFHCW4nRvewEtHK5tc62GqjgrGwmJ9JvY5Q07xxsQXH7tgLc+ZQdg7L96VNPZlaBSyab294Hfzax/zZfEugseHAEEEEXBBuCDoQV5WLjmXG5JJJ68yu19z1BVwUsniGPjjfI18DXkh1iDjIjPuNJseRNybaEhv6IiAiIgIiIC+N2m7M0u0Y8M7bOAOCZuUkZP3Xcx8JuCvsog8+9qeytVs5/thvIibMqWjgdfQOH2HdDkeRK1+RrrEAuAOoBsD6r09UQMkYWSNa9jhZzHAOa4HUEHULlPbDu2fFil2cHSM1dSk3e3z3RPvD4Tn5E6INBYzfy+wDKPDFfOR3EW62JxZnLp6LEZIx7GsDPaGW+/Lzo7kRe2pGdr9eSufGHajQkEEZgjIgg6FSmbeCKKYsjiYTxBgLgHa30v8AXVAmIilkFQDVOwYWubJkDa7SDlfXQ/MK10cjI4XSu3kRdiELXi48wfIkE/VI3OjbMIGtkiPAZjHoL8JvnhJ9eXNUiYyOSJ1OW1MhGJ0e7uGu5tw3OL6ctEF7GyOE76cmCIDijL24i08s83c/kqU3HJC2lD4pQDie57QC+2oJyAti/LmoXtjkbJJI9kcmMWga0gOBPKxyAvpY6HRTYhNJG2XdUjRHbeBpF8rhxtYknzvz1QRzPZhlEwlfPvMngtwg348WWfPO/lqsipDxLH/qBke3dDCGOYXBueHMYgM9Rb6LEFQGxPjDIngvvv7cQsfsuIvY2PrdT+zppmkGKsG7BIcXFovfLi8s/rdBaPEeFNi7w2+vh4b4/wAN76c7dL8lNSF4md/pu8tuTixhuLDlj+7lpl1tmsTw43O83jL7y3h8Tr+ttP681kMtVTEx7qjG70D3NabZEZXNzl9LoMaLdBsZixmo3mYLQWZHhtlmb25535WU9Y0GWY15e2bDdoDAbvtli1ytb1vdY4nYYmRtja14fff4yCQdBrYAZcuV7rIlDaeV7ZgyrJjsHiR9gSMiDwm46i2WhQUm3r2U/igWQC7WSCPPDcYreZ/qbq1jniOdlM3ewXBdIYuJrQeEkj3f+1TcObFFJI4SR7ywhDziABzy5XsRr9FJFG6d0xp7U8eDEYjJkWge6CSSTrz+aC2kLYpYjSWqJCzijdFezzlha3PFrllyOSxzTx4Hukfu5my2FPgIB+9z4bZi1uXJSmdmGLcsfFI0HHLiviJ0sDcDnoB1Ubr3Lnm5OZcfzugrWzmZ+Mtjj4Q3DGMIsPMC3+BZexdjVFZKIqWMyOyJ5NYPvPccmj9eV1tnY/u6qKzDJU4qWDIgEWmkHwtPuD4j8hzXYtkbJp6OIRU0bYmDkNSfNzjm53U5oNV7Hd3VPQlstRhqagZhxHs4j/xtOp+I5+Qat3REBERAREQEREBERAREQaj2w7CU9feSO1PUW/egcMltBK37X4tR10XG9sbJno5d1UsMb8yObHgfajdo4fmOYC9JLB2zsinrYjFUsEjDmL5Fp5OY4Ztd1CDza58gY5rXODXG7mC1jp/YLJhaXzt/08SscI7nE5t7jJxBNstMvotk7YdhqjZ95GYqim13oHHGP+Vo5fGMvO3PUiObSRlqDb8wgsL4jE7FvnTmS+LLBY63FtdefyWXU4xM0bSM1hEAA3DiDfs52ItmfpbJQFzDE2NsQD95++xG5ByDdbeXL5qV7BTTkVDRV8FuGQkZjhIcCDln8/NBEHVPhjbGKYy58OWMafOw/pdT0rnNnH+mb5zt3ndl3aceTQMsh9bZrGNLLuBIXezMlt3vBe4vnh8sjn5qeNhnnPg2mn9noZANPe4nu55ZX10QYdoN1fE7f4/dwDBh87/4OSzKomWf/wDpF8J3QsTEQ7IcHC7l18hYLF3sW5wYJN7vP3uI2w+Vv663WVIwwzjx4kl9nkGvYTn7vEy488vPVBjmeY0wZb9nEt8e7NsZGmLzty1spoHiGYihIqQYiDeK5zHHwi+lvoVE2KoNOXAv3AkzGJnvcuG9/LPS6kdUtZIHUZliGAAlxBJP2uQyyBQYzIIREHh7TLvLbksywjmXXzvbS2h1UlZKZ5C97WNJAFmNDRkLaABWhthcn1J/UrdeyHd7U1uGSfFSwagke1kHwNPuj4nfIHVBquyNkz1coipo3SvsLgaNB+09xyY3qflcrsPY/u6p6PDLU4amcZjL2UR+Bp1cPvHPyAW1bG2PT0cQjpo2xNGZtmXH7z3HNzupWcgIiICIiAiIgIiICIiAiIgIiICIiAQucdse7VsmKbZwbG83LqY8MTzz3Z/hu6e6emq6OiDzHU07mPdHK10b2mz43CzmnqP8uraSXclxEccuJhbZ4va/MXBz66hd/wC1XZKl2kz2oLJGj2dQywezofvN+E/kc1xftL2bqtnSYaht2ONo5233b+nwu+E9bXGaD4jqINhZLjjcS+25xOxAi+ZFrZ2OhupwzxkxLRBSezuACWNysDbANTly6lQGMA4gGkg3zFwbcj0WSWismc6odFBwXvgyJaLAWFsz5/qgw/EN3G7ETL4776/Fb7uun/ayzCKWYGUR1fBfCHuc3PIXJsbjPL9VCypcYN0GRYceLeYRj9MVr25a2VjY2tF8h5lBa1hPmATfBc26Zc1n7L2ZPVSiKmjdK88ho0fee45Nb1K2bsl2Bqa60kuKmpznjI9rIP8AjadB8TvkCuwbF2LTUUW7po2xt1J1c8/ee45uPUoNV7H93MFJhlq8NTOLEC3sYj8DT7zh953yAW9IiAiIgIiICIiAiIgIiICIiAiIgIiICIiAiIgKGspI543RzMbIxws5jgC0jqCpkQce7Yd3MtNiloQ6eEZmDN0sY+A6yN6e96rQLNcORC9QL4Ff2K2ZUTOmmpo5HubZxNwCfvFoNsfxWv1QcJ2ds6aplEVPG6aQ/ZbyH3nE5Nb1K612R7uIKXDLWYamYWIZb2MR1GFp99w+8fkAtr2JsSmoY93Sxtibe5tcucfN7zm49SV9BAREQEREBERAREQEREBERAREQEREBERAREQEREBERAREQEREBERAREQEREBERAREQEREBERARVRBRERAREQEKIgIiICIiAEREBERAREQEREBERAREQCiIgIiICIi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190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21496"/>
            <a:ext cx="2228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Recette de routage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Déterminer avec </a:t>
            </a:r>
            <a:r>
              <a:rPr lang="fr-FR" sz="2000" dirty="0"/>
              <a:t>le </a:t>
            </a:r>
            <a:r>
              <a:rPr lang="fr-FR" sz="2000" dirty="0" smtClean="0"/>
              <a:t>fabricant</a:t>
            </a:r>
          </a:p>
          <a:p>
            <a:pPr lvl="1"/>
            <a:r>
              <a:rPr lang="fr-FR" sz="2000" dirty="0"/>
              <a:t>le matériau du PCB </a:t>
            </a:r>
            <a:r>
              <a:rPr lang="fr-FR" sz="2000" dirty="0" smtClean="0"/>
              <a:t>: fréquence </a:t>
            </a:r>
            <a:r>
              <a:rPr lang="fr-FR" sz="2000" dirty="0"/>
              <a:t>max sur </a:t>
            </a:r>
            <a:r>
              <a:rPr lang="fr-FR" sz="2000" dirty="0" smtClean="0"/>
              <a:t>carte </a:t>
            </a:r>
          </a:p>
          <a:p>
            <a:pPr lvl="1"/>
            <a:r>
              <a:rPr lang="fr-FR" sz="2000" dirty="0" smtClean="0"/>
              <a:t>l'empilement (sur dimensionner </a:t>
            </a:r>
            <a:r>
              <a:rPr lang="fr-FR" sz="2000" dirty="0"/>
              <a:t>grossièrement le nb de couche</a:t>
            </a:r>
            <a:r>
              <a:rPr lang="fr-FR" sz="2000" dirty="0" smtClean="0"/>
              <a:t>) </a:t>
            </a:r>
          </a:p>
          <a:p>
            <a:pPr lvl="1"/>
            <a:r>
              <a:rPr lang="fr-FR" sz="2000" dirty="0" smtClean="0"/>
              <a:t>le </a:t>
            </a:r>
            <a:r>
              <a:rPr lang="fr-FR" sz="2000" dirty="0"/>
              <a:t>types de </a:t>
            </a:r>
            <a:r>
              <a:rPr lang="fr-FR" sz="2000" dirty="0" smtClean="0"/>
              <a:t>via (laser, mécanique, borgne, enterre, </a:t>
            </a:r>
            <a:r>
              <a:rPr lang="fr-FR" sz="2000" dirty="0" err="1" smtClean="0"/>
              <a:t>stacked</a:t>
            </a:r>
            <a:r>
              <a:rPr lang="fr-FR" sz="2000" dirty="0" smtClean="0"/>
              <a:t>, </a:t>
            </a:r>
            <a:r>
              <a:rPr lang="fr-FR" sz="2000" dirty="0" err="1" smtClean="0"/>
              <a:t>stagged</a:t>
            </a:r>
            <a:r>
              <a:rPr lang="fr-FR" sz="2000" dirty="0" smtClean="0"/>
              <a:t>)</a:t>
            </a:r>
          </a:p>
          <a:p>
            <a:pPr lvl="1"/>
            <a:r>
              <a:rPr lang="fr-FR" sz="2000" dirty="0" smtClean="0"/>
              <a:t>Définition de la classe de routage (largeur &amp; isolement)</a:t>
            </a:r>
          </a:p>
          <a:p>
            <a:r>
              <a:rPr lang="fr-FR" sz="2000" dirty="0" smtClean="0"/>
              <a:t>Vérification </a:t>
            </a:r>
            <a:r>
              <a:rPr lang="fr-FR" sz="2000" dirty="0"/>
              <a:t>du pin-out </a:t>
            </a:r>
          </a:p>
          <a:p>
            <a:pPr lvl="1"/>
            <a:r>
              <a:rPr lang="fr-FR" sz="2000" dirty="0"/>
              <a:t>sous le logiciel FPGA avec un </a:t>
            </a:r>
            <a:r>
              <a:rPr lang="fr-FR" sz="2000" dirty="0" err="1"/>
              <a:t>firmware</a:t>
            </a:r>
            <a:r>
              <a:rPr lang="fr-FR" sz="2000" dirty="0"/>
              <a:t> minimal</a:t>
            </a:r>
          </a:p>
          <a:p>
            <a:pPr lvl="1"/>
            <a:r>
              <a:rPr lang="fr-FR" sz="2000" b="1" dirty="0" smtClean="0"/>
              <a:t>F</a:t>
            </a:r>
            <a:r>
              <a:rPr lang="fr-FR" sz="2000" dirty="0" smtClean="0"/>
              <a:t>PGA </a:t>
            </a:r>
            <a:r>
              <a:rPr lang="fr-FR" sz="2000" b="1" dirty="0"/>
              <a:t>S</a:t>
            </a:r>
            <a:r>
              <a:rPr lang="fr-FR" sz="2000" dirty="0"/>
              <a:t>ystem </a:t>
            </a:r>
            <a:r>
              <a:rPr lang="fr-FR" sz="2000" b="1" dirty="0" err="1"/>
              <a:t>P</a:t>
            </a:r>
            <a:r>
              <a:rPr lang="fr-FR" sz="2000" dirty="0" err="1"/>
              <a:t>lanner</a:t>
            </a:r>
            <a:r>
              <a:rPr lang="fr-FR" sz="2000" dirty="0"/>
              <a:t> </a:t>
            </a:r>
            <a:r>
              <a:rPr lang="fr-FR" sz="2000" dirty="0" smtClean="0"/>
              <a:t>Cadence</a:t>
            </a:r>
          </a:p>
          <a:p>
            <a:r>
              <a:rPr lang="fr-FR" sz="2000" dirty="0" smtClean="0"/>
              <a:t>Pour </a:t>
            </a:r>
            <a:r>
              <a:rPr lang="fr-FR" sz="2000" dirty="0"/>
              <a:t>les liens critique ultra rapide : </a:t>
            </a:r>
            <a:endParaRPr lang="fr-FR" sz="2000" dirty="0" smtClean="0"/>
          </a:p>
          <a:p>
            <a:pPr lvl="1"/>
            <a:r>
              <a:rPr lang="fr-FR" sz="2000" dirty="0" smtClean="0"/>
              <a:t>impédance contrôlée</a:t>
            </a:r>
          </a:p>
          <a:p>
            <a:pPr lvl="1"/>
            <a:r>
              <a:rPr lang="fr-FR" sz="2000" dirty="0" smtClean="0"/>
              <a:t>Simulation pré /post routage : </a:t>
            </a:r>
            <a:r>
              <a:rPr lang="fr-FR" sz="2000" dirty="0" err="1"/>
              <a:t>HyperLynx</a:t>
            </a:r>
            <a:r>
              <a:rPr lang="fr-FR" sz="2000" dirty="0"/>
              <a:t> Signal </a:t>
            </a:r>
            <a:r>
              <a:rPr lang="fr-FR" sz="2000" dirty="0" err="1"/>
              <a:t>Integrity</a:t>
            </a:r>
            <a:endParaRPr lang="fr-FR" sz="2000" dirty="0"/>
          </a:p>
          <a:p>
            <a:pPr lvl="2"/>
            <a:r>
              <a:rPr lang="fr-FR" sz="2000" dirty="0" smtClean="0"/>
              <a:t>HSPICE model, </a:t>
            </a:r>
            <a:r>
              <a:rPr lang="fr-FR" sz="2000" dirty="0"/>
              <a:t>topologie du </a:t>
            </a:r>
            <a:r>
              <a:rPr lang="fr-FR" sz="2000" dirty="0" err="1"/>
              <a:t>brd</a:t>
            </a:r>
            <a:r>
              <a:rPr lang="fr-FR" sz="2000" dirty="0"/>
              <a:t> </a:t>
            </a:r>
            <a:r>
              <a:rPr lang="fr-FR" sz="2000" dirty="0" smtClean="0"/>
              <a:t>,Diaphonie, adaptation ‘Z’ ….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trucs &amp; astuces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dirty="0"/>
              <a:t>Router </a:t>
            </a:r>
            <a:r>
              <a:rPr lang="fr-FR" sz="2000" dirty="0" smtClean="0"/>
              <a:t>les liens </a:t>
            </a:r>
            <a:r>
              <a:rPr lang="fr-FR" sz="2000" dirty="0"/>
              <a:t>liés aux </a:t>
            </a:r>
            <a:r>
              <a:rPr lang="fr-FR" sz="2000" dirty="0" smtClean="0"/>
              <a:t>protocole sensible : DDR, </a:t>
            </a:r>
            <a:r>
              <a:rPr lang="fr-FR" sz="2000" dirty="0" err="1" smtClean="0"/>
              <a:t>PCIe</a:t>
            </a:r>
            <a:r>
              <a:rPr lang="fr-FR" sz="2000" dirty="0" smtClean="0"/>
              <a:t> ….</a:t>
            </a:r>
            <a:endParaRPr lang="fr-FR" sz="2000" dirty="0"/>
          </a:p>
          <a:p>
            <a:r>
              <a:rPr lang="fr-FR" sz="2000" dirty="0"/>
              <a:t>Router les signaux par ordre décroissant  de </a:t>
            </a:r>
            <a:r>
              <a:rPr lang="fr-FR" sz="2000" dirty="0" smtClean="0"/>
              <a:t>fréquence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Distribution  d’alim : plan</a:t>
            </a:r>
            <a:r>
              <a:rPr lang="fr-FR" sz="2000" dirty="0" smtClean="0"/>
              <a:t>, CEM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Nb &amp; valeur de capa de découplage (doc </a:t>
            </a:r>
            <a:r>
              <a:rPr lang="fr-FR" sz="2000" dirty="0" smtClean="0"/>
              <a:t>fabricant PDN Design </a:t>
            </a:r>
            <a:r>
              <a:rPr lang="fr-FR" sz="2000" dirty="0" err="1" smtClean="0"/>
              <a:t>tool</a:t>
            </a:r>
            <a:r>
              <a:rPr lang="fr-FR" sz="2000" dirty="0" smtClean="0"/>
              <a:t>)  </a:t>
            </a:r>
            <a:endParaRPr lang="fr-FR" sz="2000" dirty="0"/>
          </a:p>
          <a:p>
            <a:r>
              <a:rPr lang="fr-FR" sz="2000" dirty="0" smtClean="0"/>
              <a:t>Swap </a:t>
            </a:r>
            <a:r>
              <a:rPr lang="fr-FR" sz="2000" dirty="0"/>
              <a:t>des </a:t>
            </a:r>
            <a:r>
              <a:rPr lang="fr-FR" sz="2000" dirty="0" smtClean="0"/>
              <a:t>pins : utilité </a:t>
            </a:r>
            <a:r>
              <a:rPr lang="fr-FR" sz="2000" dirty="0"/>
              <a:t>intrinsèque du FPGA mais tout n’est pas permis </a:t>
            </a:r>
            <a:r>
              <a:rPr lang="fr-FR" sz="2000" dirty="0" smtClean="0"/>
              <a:t>:</a:t>
            </a:r>
          </a:p>
          <a:p>
            <a:pPr lvl="2"/>
            <a:r>
              <a:rPr lang="fr-FR" sz="2000" dirty="0" smtClean="0"/>
              <a:t>arbre </a:t>
            </a:r>
            <a:r>
              <a:rPr lang="fr-FR" sz="2000" dirty="0"/>
              <a:t>d’horloge, </a:t>
            </a:r>
            <a:endParaRPr lang="fr-FR" sz="2000" dirty="0" smtClean="0"/>
          </a:p>
          <a:p>
            <a:pPr lvl="2"/>
            <a:r>
              <a:rPr lang="fr-FR" sz="2000" dirty="0" smtClean="0"/>
              <a:t>pin </a:t>
            </a:r>
            <a:r>
              <a:rPr lang="fr-FR" sz="2000" dirty="0"/>
              <a:t>liés aux </a:t>
            </a:r>
            <a:r>
              <a:rPr lang="fr-FR" sz="2000" dirty="0" smtClean="0"/>
              <a:t>protocole</a:t>
            </a:r>
          </a:p>
          <a:p>
            <a:pPr lvl="2"/>
            <a:r>
              <a:rPr lang="fr-FR" sz="1800" dirty="0" smtClean="0"/>
              <a:t>tension des </a:t>
            </a:r>
            <a:r>
              <a:rPr lang="fr-FR" sz="1800" dirty="0" err="1" smtClean="0"/>
              <a:t>banks</a:t>
            </a:r>
            <a:endParaRPr lang="fr-FR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grosse conso des cœurs dernière génération</a:t>
            </a:r>
          </a:p>
          <a:p>
            <a:pPr lvl="2"/>
            <a:r>
              <a:rPr lang="fr-FR" sz="1600" dirty="0" smtClean="0"/>
              <a:t>Epaisseur des plan d’alim</a:t>
            </a:r>
          </a:p>
          <a:p>
            <a:pPr lvl="2"/>
            <a:r>
              <a:rPr lang="fr-FR" sz="1600" dirty="0"/>
              <a:t>Penser au </a:t>
            </a:r>
            <a:r>
              <a:rPr lang="fr-FR" sz="1600" dirty="0" smtClean="0"/>
              <a:t>refroidissement</a:t>
            </a:r>
          </a:p>
          <a:p>
            <a:r>
              <a:rPr lang="fr-FR" sz="2000" dirty="0" smtClean="0"/>
              <a:t>S’inspirer </a:t>
            </a:r>
            <a:r>
              <a:rPr lang="fr-FR" sz="2000" dirty="0"/>
              <a:t>des kit d’évaluation de </a:t>
            </a:r>
            <a:r>
              <a:rPr lang="fr-FR" sz="2000" dirty="0" smtClean="0"/>
              <a:t>FPGA</a:t>
            </a:r>
            <a:endParaRPr lang="fr-FR" sz="2000" dirty="0"/>
          </a:p>
          <a:p>
            <a:r>
              <a:rPr lang="fr-FR" sz="2000" dirty="0" smtClean="0"/>
              <a:t>Beaucoup </a:t>
            </a:r>
            <a:r>
              <a:rPr lang="fr-FR" sz="2000" dirty="0"/>
              <a:t>de doc pour l’aide au routage </a:t>
            </a:r>
            <a:r>
              <a:rPr lang="fr-FR" sz="2000" dirty="0" smtClean="0"/>
              <a:t>high speed (site </a:t>
            </a:r>
            <a:r>
              <a:rPr lang="fr-FR" sz="2000" dirty="0" err="1" smtClean="0"/>
              <a:t>fpga</a:t>
            </a:r>
            <a:r>
              <a:rPr lang="fr-FR" sz="2000" dirty="0" smtClean="0"/>
              <a:t>). 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Déterminer le nb </a:t>
            </a:r>
            <a:r>
              <a:rPr lang="fr-FR" dirty="0"/>
              <a:t>de </a:t>
            </a:r>
            <a:r>
              <a:rPr lang="fr-FR" dirty="0" smtClean="0"/>
              <a:t>couches max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dirty="0" smtClean="0"/>
              <a:t>Pour un 1932 :</a:t>
            </a:r>
          </a:p>
          <a:p>
            <a:pPr marL="0" indent="0">
              <a:buNone/>
            </a:pPr>
            <a:r>
              <a:rPr lang="fr-FR" sz="2600" dirty="0" smtClean="0"/>
              <a:t> </a:t>
            </a:r>
            <a:r>
              <a:rPr lang="fr-FR" sz="2600" dirty="0"/>
              <a:t>SIGNAL </a:t>
            </a:r>
            <a:r>
              <a:rPr lang="fr-FR" sz="2600" dirty="0" smtClean="0"/>
              <a:t>LAYER</a:t>
            </a:r>
          </a:p>
          <a:p>
            <a:pPr>
              <a:buFont typeface="Symbol"/>
              <a:buChar char="Þ"/>
            </a:pPr>
            <a:r>
              <a:rPr lang="fr-FR" sz="2400" dirty="0" smtClean="0"/>
              <a:t>44 rangées </a:t>
            </a:r>
          </a:p>
          <a:p>
            <a:pPr>
              <a:buFont typeface="Symbol"/>
              <a:buChar char="Þ"/>
            </a:pPr>
            <a:r>
              <a:rPr lang="fr-FR" sz="2400" dirty="0" smtClean="0"/>
              <a:t>22 par cotés</a:t>
            </a:r>
            <a:endParaRPr lang="fr-FR" sz="2000" dirty="0" smtClean="0"/>
          </a:p>
          <a:p>
            <a:r>
              <a:rPr lang="fr-FR" sz="2800" dirty="0" smtClean="0"/>
              <a:t>1 </a:t>
            </a:r>
            <a:r>
              <a:rPr lang="fr-FR" sz="2800" dirty="0" err="1" smtClean="0"/>
              <a:t>track</a:t>
            </a:r>
            <a:r>
              <a:rPr lang="fr-FR" sz="2800" dirty="0" smtClean="0"/>
              <a:t>/ via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smtClean="0"/>
              <a:t>20 couches</a:t>
            </a:r>
          </a:p>
          <a:p>
            <a:r>
              <a:rPr lang="fr-FR" sz="2400" dirty="0" smtClean="0"/>
              <a:t>2 </a:t>
            </a:r>
            <a:r>
              <a:rPr lang="fr-FR" sz="2400" dirty="0" err="1" smtClean="0"/>
              <a:t>tracks</a:t>
            </a:r>
            <a:r>
              <a:rPr lang="fr-FR" sz="2400" dirty="0" smtClean="0"/>
              <a:t>/via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smtClean="0"/>
              <a:t>10 couches </a:t>
            </a:r>
            <a:endParaRPr lang="fr-FR" sz="2000" dirty="0"/>
          </a:p>
          <a:p>
            <a:pPr marL="0" indent="0">
              <a:buNone/>
            </a:pPr>
            <a:r>
              <a:rPr lang="fr-FR" sz="2600" dirty="0" smtClean="0"/>
              <a:t>POWER LAYER</a:t>
            </a:r>
          </a:p>
          <a:p>
            <a:pPr marL="0" indent="0">
              <a:buNone/>
            </a:pPr>
            <a:r>
              <a:rPr lang="fr-FR" sz="2800" dirty="0" smtClean="0"/>
              <a:t>8 </a:t>
            </a:r>
            <a:r>
              <a:rPr lang="fr-FR" sz="2800" dirty="0" err="1" smtClean="0"/>
              <a:t>powers</a:t>
            </a:r>
            <a:r>
              <a:rPr lang="fr-FR" sz="2800" dirty="0" smtClean="0"/>
              <a:t> </a:t>
            </a:r>
          </a:p>
          <a:p>
            <a:pPr>
              <a:buFont typeface="Symbol"/>
              <a:buChar char="Þ"/>
            </a:pPr>
            <a:r>
              <a:rPr lang="fr-FR" sz="2800" dirty="0" smtClean="0"/>
              <a:t>4 couches </a:t>
            </a:r>
          </a:p>
          <a:p>
            <a:pPr>
              <a:buFont typeface="Symbol"/>
              <a:buChar char="Þ"/>
            </a:pPr>
            <a:r>
              <a:rPr lang="fr-FR" sz="2800" dirty="0" smtClean="0"/>
              <a:t>4 </a:t>
            </a:r>
            <a:r>
              <a:rPr lang="fr-FR" sz="2800" dirty="0" err="1" smtClean="0"/>
              <a:t>gnd</a:t>
            </a:r>
            <a:endParaRPr lang="fr-FR" sz="2400" dirty="0"/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Symbol"/>
              <a:buChar char="Þ"/>
            </a:pPr>
            <a:endParaRPr lang="fr-FR" sz="2400" dirty="0" smtClean="0"/>
          </a:p>
          <a:p>
            <a:pPr>
              <a:buFont typeface="Symbol"/>
              <a:buChar char="Þ"/>
            </a:pP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31825"/>
            <a:ext cx="5904656" cy="415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1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HIGH DENSITY </a:t>
            </a:r>
            <a:r>
              <a:rPr lang="fr-FR" dirty="0"/>
              <a:t>INTERCONNECTION (HDI)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 smtClean="0"/>
              <a:t>BGA H. Densité =&gt; PCB H. Densité (HDI)</a:t>
            </a:r>
          </a:p>
          <a:p>
            <a:pPr marL="0" indent="0">
              <a:buNone/>
            </a:pPr>
            <a:r>
              <a:rPr lang="fr-FR" sz="2800" dirty="0" smtClean="0"/>
              <a:t>PCB HDI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705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7544" y="3068960"/>
            <a:ext cx="28803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uVIA</a:t>
            </a:r>
            <a:r>
              <a:rPr lang="fr-FR" sz="2800" dirty="0"/>
              <a:t> (D &lt; 150um)</a:t>
            </a:r>
          </a:p>
          <a:p>
            <a:endParaRPr lang="fr-FR" sz="2800" dirty="0"/>
          </a:p>
          <a:p>
            <a:r>
              <a:rPr lang="fr-FR" sz="2800" dirty="0"/>
              <a:t>Plusieurs séquences de fabrication (</a:t>
            </a:r>
            <a:r>
              <a:rPr lang="fr-FR" sz="2800" dirty="0" err="1"/>
              <a:t>lamination</a:t>
            </a:r>
            <a:r>
              <a:rPr lang="fr-FR" sz="2800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6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846"/>
            <a:ext cx="8136905" cy="627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HDI </a:t>
            </a:r>
            <a:r>
              <a:rPr lang="fr-FR" dirty="0" err="1" smtClean="0"/>
              <a:t>sequences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12/06/2014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VLSI - FPGA - PCB de l'IN2P3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844B1-5421-465B-A3DA-0176E4C79086}" type="slidenum">
              <a:rPr lang="fr-FR" smtClean="0"/>
              <a:t>9</a:t>
            </a:fld>
            <a:endParaRPr lang="fr-FR"/>
          </a:p>
        </p:txBody>
      </p:sp>
      <p:pic>
        <p:nvPicPr>
          <p:cNvPr id="6146" name="Picture 2" descr="http://www.polarinstruments.com/products/stackup/images/speedflex_hdi_01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77281" cy="50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777</Words>
  <Application>Microsoft Office PowerPoint</Application>
  <PresentationFormat>Affichage à l'écran (4:3)</PresentationFormat>
  <Paragraphs>207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Table ronde   Retour expérience sur Routage de gros boîtiers FPGA</vt:lpstr>
      <vt:lpstr>sommaire</vt:lpstr>
      <vt:lpstr>BGA</vt:lpstr>
      <vt:lpstr>Recette de routage</vt:lpstr>
      <vt:lpstr>trucs &amp; astuces</vt:lpstr>
      <vt:lpstr>Déterminer le nb de couches max</vt:lpstr>
      <vt:lpstr>HIGH DENSITY INTERCONNECTION (HDI)</vt:lpstr>
      <vt:lpstr>Présentation PowerPoint</vt:lpstr>
      <vt:lpstr>HDI sequences</vt:lpstr>
      <vt:lpstr>Présentation PowerPoint</vt:lpstr>
      <vt:lpstr>Exemple HDI conversion</vt:lpstr>
      <vt:lpstr>Sous traitance</vt:lpstr>
      <vt:lpstr>Conclusion</vt:lpstr>
      <vt:lpstr>DISCUSSION DE PARTAGE D'EXPÉRIENCE</vt:lpstr>
      <vt:lpstr>Exemple LAPP :carte ABBA</vt:lpstr>
      <vt:lpstr>Caractéristiques: carte ABBA</vt:lpstr>
      <vt:lpstr>Calendrier :carte ABBA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ronde   Retour expérience sur Routage de gros boîtiers FPGA</dc:title>
  <dc:creator>Administrateur</dc:creator>
  <cp:lastModifiedBy>Administrateur</cp:lastModifiedBy>
  <cp:revision>96</cp:revision>
  <dcterms:created xsi:type="dcterms:W3CDTF">2014-06-08T12:55:25Z</dcterms:created>
  <dcterms:modified xsi:type="dcterms:W3CDTF">2014-06-12T07:04:45Z</dcterms:modified>
</cp:coreProperties>
</file>