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8" r:id="rId3"/>
    <p:sldId id="261" r:id="rId4"/>
    <p:sldId id="279" r:id="rId5"/>
    <p:sldId id="270" r:id="rId6"/>
    <p:sldId id="266" r:id="rId7"/>
    <p:sldId id="262" r:id="rId8"/>
    <p:sldId id="271" r:id="rId9"/>
    <p:sldId id="268" r:id="rId10"/>
    <p:sldId id="267" r:id="rId11"/>
    <p:sldId id="273" r:id="rId12"/>
    <p:sldId id="274" r:id="rId13"/>
    <p:sldId id="275" r:id="rId14"/>
    <p:sldId id="276" r:id="rId15"/>
    <p:sldId id="277" r:id="rId16"/>
    <p:sldId id="263" r:id="rId17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9650" autoAdjust="0"/>
  </p:normalViewPr>
  <p:slideViewPr>
    <p:cSldViewPr>
      <p:cViewPr>
        <p:scale>
          <a:sx n="100" d="100"/>
          <a:sy n="100" d="100"/>
        </p:scale>
        <p:origin x="-372" y="3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4E56-4EC3-4C9D-84D8-2B9B64D2A979}" type="datetimeFigureOut">
              <a:rPr lang="fr-FR" smtClean="0"/>
              <a:t>11/06/2014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9AC39-6E94-41E1-BC8D-95D54E237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>
            <a:grpSpLocks/>
          </p:cNvGrpSpPr>
          <p:nvPr userDrawn="1"/>
        </p:nvGrpSpPr>
        <p:grpSpPr bwMode="auto">
          <a:xfrm>
            <a:off x="0" y="1"/>
            <a:ext cx="9906000" cy="6818313"/>
            <a:chOff x="0" y="0"/>
            <a:chExt cx="9144000" cy="681831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019800"/>
            </a:xfrm>
            <a:prstGeom prst="rect">
              <a:avLst/>
            </a:prstGeom>
            <a:gradFill rotWithShape="1">
              <a:gsLst>
                <a:gs pos="0">
                  <a:srgbClr val="2787A0"/>
                </a:gs>
                <a:gs pos="33000">
                  <a:srgbClr val="2787A0"/>
                </a:gs>
                <a:gs pos="80000">
                  <a:srgbClr val="36B1D2"/>
                </a:gs>
                <a:gs pos="100000">
                  <a:srgbClr val="34B3D6"/>
                </a:gs>
              </a:gsLst>
              <a:lin ang="36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latin typeface="Calibri" pitchFamily="34" charset="0"/>
              </a:endParaRPr>
            </a:p>
          </p:txBody>
        </p:sp>
        <p:pic>
          <p:nvPicPr>
            <p:cNvPr id="13" name="Image 12" descr="IPNL transp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6221413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  <p:pic>
          <p:nvPicPr>
            <p:cNvPr id="14" name="Image 33" descr="logo_universit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6143625"/>
              <a:ext cx="1371600" cy="62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15" descr="logo lyon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0188" y="6096000"/>
              <a:ext cx="1012825" cy="72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Image 22" descr="IN2P3Filaire-Q_SignV copi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48600" y="6148388"/>
              <a:ext cx="1111250" cy="617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itre 27"/>
          <p:cNvSpPr>
            <a:spLocks noGrp="1"/>
          </p:cNvSpPr>
          <p:nvPr>
            <p:ph type="title" hasCustomPrompt="1"/>
          </p:nvPr>
        </p:nvSpPr>
        <p:spPr>
          <a:xfrm>
            <a:off x="1352600" y="2636912"/>
            <a:ext cx="6840760" cy="1143000"/>
          </a:xfrm>
        </p:spPr>
        <p:txBody>
          <a:bodyPr>
            <a:normAutofit/>
          </a:bodyPr>
          <a:lstStyle>
            <a:lvl1pPr marL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defRPr lang="fr-FR" sz="4000" kern="12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stA="50000" endPos="70000" dist="12700" dir="5400000" sy="-100000" algn="bl" rotWithShape="0"/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7041232" y="260648"/>
            <a:ext cx="2448272" cy="72008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B7DEE8"/>
                </a:solidFill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13"/>
          <p:cNvGrpSpPr>
            <a:grpSpLocks/>
          </p:cNvGrpSpPr>
          <p:nvPr userDrawn="1"/>
        </p:nvGrpSpPr>
        <p:grpSpPr bwMode="auto">
          <a:xfrm>
            <a:off x="0" y="6172200"/>
            <a:ext cx="9906000" cy="685800"/>
            <a:chOff x="0" y="6172200"/>
            <a:chExt cx="9144000" cy="685800"/>
          </a:xfrm>
        </p:grpSpPr>
        <p:sp>
          <p:nvSpPr>
            <p:cNvPr id="8" name="Rectangle 7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gradFill flip="none" rotWithShape="1">
              <a:gsLst>
                <a:gs pos="3300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3600000" scaled="0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fr-FR">
                <a:solidFill>
                  <a:srgbClr val="FF9933"/>
                </a:solidFill>
                <a:ea typeface="ＭＳ Ｐゴシック" pitchFamily="34" charset="-128"/>
              </a:endParaRPr>
            </a:p>
          </p:txBody>
        </p:sp>
        <p:pic>
          <p:nvPicPr>
            <p:cNvPr id="9" name="Image 8" descr="IPNL transp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43800" y="6248400"/>
              <a:ext cx="12954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chemeClr val="bg1">
                  <a:alpha val="42998"/>
                </a:schemeClr>
              </a:outerShdw>
            </a:effectLst>
          </p:spPr>
        </p:pic>
      </p:grpSp>
      <p:cxnSp>
        <p:nvCxnSpPr>
          <p:cNvPr id="16" name="Connecteur droit 15"/>
          <p:cNvCxnSpPr/>
          <p:nvPr/>
        </p:nvCxnSpPr>
        <p:spPr bwMode="auto">
          <a:xfrm>
            <a:off x="1646988" y="836613"/>
            <a:ext cx="8259012" cy="99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632520" y="188640"/>
            <a:ext cx="8915400" cy="576064"/>
          </a:xfr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fr-FR" sz="3400" kern="1200" dirty="0" smtClean="0">
                <a:solidFill>
                  <a:srgbClr val="215968"/>
                </a:solidFill>
                <a:latin typeface="+mj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 userDrawn="1"/>
        </p:nvSpPr>
        <p:spPr bwMode="auto">
          <a:xfrm>
            <a:off x="0" y="6381328"/>
            <a:ext cx="6177136" cy="31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1800" baseline="0" dirty="0" smtClean="0">
                <a:solidFill>
                  <a:srgbClr val="B7DEE8"/>
                </a:solidFill>
                <a:latin typeface="Calibri" pitchFamily="34" charset="0"/>
              </a:rPr>
              <a:t>Journées VLSI – FPGA – PCB de l’IN2P3, CPPM le 11/06/2014</a:t>
            </a:r>
            <a:endParaRPr lang="fr-FR" sz="1800" dirty="0">
              <a:solidFill>
                <a:srgbClr val="B7DEE8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 l="26953" t="24962"/>
          <a:stretch>
            <a:fillRect/>
          </a:stretch>
        </p:blipFill>
        <p:spPr bwMode="auto">
          <a:xfrm>
            <a:off x="0" y="0"/>
            <a:ext cx="1712640" cy="13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 userDrawn="1"/>
        </p:nvSpPr>
        <p:spPr>
          <a:xfrm>
            <a:off x="272480" y="188640"/>
            <a:ext cx="57419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fld id="{44CCDE95-2466-446C-9104-91612CFFD85B}" type="slidenum">
              <a:rPr lang="fr-FR" sz="180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orbel" pitchFamily="34" charset="0"/>
                <a:ea typeface="+mn-ea"/>
              </a:rPr>
              <a:pPr fontAlgn="auto">
                <a:spcBef>
                  <a:spcPct val="20000"/>
                </a:spcBef>
                <a:spcAft>
                  <a:spcPts val="0"/>
                </a:spcAft>
              </a:pPr>
              <a:t>‹N°›</a:t>
            </a:fld>
            <a:endParaRPr lang="fr-FR" sz="1600" dirty="0" smtClean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Corbe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AEF2-A5E7-4281-922A-21AC786709BB}" type="datetimeFigureOut">
              <a:rPr lang="fr-FR" smtClean="0"/>
              <a:pPr/>
              <a:t>11/06/2014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E101-6E5B-4484-A13D-4FE317A713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Système d'acquisition pour une Camera Compton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Zoccarato</a:t>
            </a:r>
            <a:r>
              <a:rPr lang="fr-FR" dirty="0" smtClean="0"/>
              <a:t> Yannick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hodoscope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8" y="1412776"/>
            <a:ext cx="2160078" cy="14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44688" y="1311796"/>
            <a:ext cx="7699778" cy="534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 eaLnBrk="1" hangingPunct="1"/>
            <a:r>
              <a:rPr lang="fr-FR" altLang="fr-FR" sz="1600" dirty="0" smtClean="0"/>
              <a:t>	Hodoscope de faisceau :</a:t>
            </a:r>
          </a:p>
          <a:p>
            <a:pPr marL="0" indent="0" eaLnBrk="1" hangingPunct="1"/>
            <a:r>
              <a:rPr lang="fr-FR" sz="1600" dirty="0" smtClean="0"/>
              <a:t>	</a:t>
            </a:r>
            <a:r>
              <a:rPr lang="fr-FR" sz="1600" dirty="0"/>
              <a:t>	</a:t>
            </a:r>
            <a:r>
              <a:rPr lang="fr-FR" sz="1600" dirty="0" smtClean="0"/>
              <a:t>- fibres scintillantes de section carrées de 1mm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 (128*X, 128*Y),</a:t>
            </a:r>
          </a:p>
          <a:p>
            <a:pPr marL="0" indent="0" eaLnBrk="1" hangingPunct="1"/>
            <a:r>
              <a:rPr lang="fr-FR" sz="1600" dirty="0" smtClean="0"/>
              <a:t>	</a:t>
            </a:r>
            <a:r>
              <a:rPr lang="fr-FR" sz="1600" dirty="0"/>
              <a:t>	</a:t>
            </a:r>
            <a:r>
              <a:rPr lang="fr-FR" sz="1600" dirty="0" smtClean="0"/>
              <a:t>- lumière transportée par fibres optiques,</a:t>
            </a:r>
          </a:p>
          <a:p>
            <a:pPr marL="0" indent="0" eaLnBrk="1" hangingPunct="1"/>
            <a:r>
              <a:rPr lang="fr-FR" sz="1600" dirty="0" smtClean="0"/>
              <a:t>	</a:t>
            </a:r>
            <a:r>
              <a:rPr lang="fr-FR" sz="1600" dirty="0"/>
              <a:t>	</a:t>
            </a:r>
            <a:r>
              <a:rPr lang="fr-FR" sz="1600" dirty="0" smtClean="0"/>
              <a:t>- </a:t>
            </a:r>
            <a:r>
              <a:rPr lang="fr-FR" sz="1600" dirty="0"/>
              <a:t>photomultiplicateurs matriciels Hamamatsu H8500 de 64 </a:t>
            </a:r>
            <a:r>
              <a:rPr lang="fr-FR" sz="1600" dirty="0" smtClean="0"/>
              <a:t>voies</a:t>
            </a:r>
          </a:p>
          <a:p>
            <a:pPr marL="0" indent="0" eaLnBrk="1" hangingPunct="1"/>
            <a:r>
              <a:rPr lang="fr-FR" altLang="fr-FR" sz="1600" dirty="0" smtClean="0"/>
              <a:t>	</a:t>
            </a:r>
            <a:r>
              <a:rPr lang="fr-FR" altLang="fr-FR" sz="1600" dirty="0"/>
              <a:t>	</a:t>
            </a:r>
            <a:r>
              <a:rPr lang="fr-FR" altLang="fr-FR" sz="1600" dirty="0" smtClean="0"/>
              <a:t>- lecture des fibres aux deux extrémités.</a:t>
            </a:r>
          </a:p>
          <a:p>
            <a:pPr marL="0" indent="0" eaLnBrk="1" hangingPunct="1"/>
            <a:endParaRPr lang="fr-FR" altLang="fr-FR" sz="1600" dirty="0"/>
          </a:p>
          <a:p>
            <a:pPr marL="0" indent="0" eaLnBrk="1" hangingPunct="1"/>
            <a:r>
              <a:rPr lang="fr-FR" altLang="fr-FR" sz="1600" dirty="0" smtClean="0"/>
              <a:t>	Ce détecteur ne participe pas au trigger,</a:t>
            </a:r>
          </a:p>
          <a:p>
            <a:pPr marL="0" indent="0" eaLnBrk="1" hangingPunct="1"/>
            <a:endParaRPr lang="fr-FR" altLang="fr-FR" sz="1600" dirty="0"/>
          </a:p>
          <a:p>
            <a:pPr marL="0" indent="0" eaLnBrk="1" hangingPunct="1"/>
            <a:r>
              <a:rPr lang="fr-FR" altLang="fr-FR" sz="1600" dirty="0" smtClean="0"/>
              <a:t>	Les mesures :</a:t>
            </a:r>
          </a:p>
          <a:p>
            <a:pPr marL="0" indent="0" eaLnBrk="1" hangingPunct="1"/>
            <a:r>
              <a:rPr lang="fr-FR" altLang="fr-FR" sz="1600" dirty="0" smtClean="0"/>
              <a:t>	</a:t>
            </a:r>
            <a:r>
              <a:rPr lang="fr-FR" altLang="fr-FR" sz="1600" dirty="0"/>
              <a:t>	</a:t>
            </a:r>
            <a:r>
              <a:rPr lang="fr-FR" altLang="fr-FR" sz="1600" dirty="0" smtClean="0"/>
              <a:t>- t : résolution 195ps,</a:t>
            </a:r>
          </a:p>
          <a:p>
            <a:pPr marL="0" indent="0" eaLnBrk="1" hangingPunct="1"/>
            <a:r>
              <a:rPr lang="fr-FR" altLang="fr-FR" sz="1600" dirty="0" smtClean="0"/>
              <a:t>		- Position des fibres touchées (</a:t>
            </a:r>
            <a:r>
              <a:rPr lang="fr-FR" altLang="fr-FR" sz="1600" dirty="0" err="1" smtClean="0"/>
              <a:t>x,y</a:t>
            </a:r>
            <a:r>
              <a:rPr lang="fr-FR" altLang="fr-FR" sz="1600" dirty="0" smtClean="0"/>
              <a:t>)</a:t>
            </a:r>
          </a:p>
          <a:p>
            <a:pPr marL="0" indent="0" eaLnBrk="1" hangingPunct="1"/>
            <a:r>
              <a:rPr lang="fr-FR" altLang="fr-FR" sz="1600" dirty="0" smtClean="0"/>
              <a:t>	</a:t>
            </a:r>
            <a:r>
              <a:rPr lang="fr-FR" altLang="fr-FR" sz="1600" dirty="0"/>
              <a:t>	</a:t>
            </a:r>
            <a:r>
              <a:rPr lang="fr-FR" altLang="fr-FR" sz="1600" dirty="0" smtClean="0"/>
              <a:t>- charge (uniquement pour le test)</a:t>
            </a:r>
          </a:p>
          <a:p>
            <a:pPr marL="0" indent="0" eaLnBrk="1" hangingPunct="1"/>
            <a:endParaRPr lang="fr-FR" altLang="fr-FR" sz="1600" dirty="0" smtClean="0"/>
          </a:p>
          <a:p>
            <a:pPr marL="0" indent="0" eaLnBrk="1" hangingPunct="1"/>
            <a:endParaRPr lang="fr-FR" altLang="fr-FR" sz="1600" dirty="0"/>
          </a:p>
          <a:p>
            <a:pPr marL="0" indent="0" eaLnBrk="1" hangingPunct="1"/>
            <a:r>
              <a:rPr lang="fr-FR" altLang="fr-FR" sz="1600" dirty="0" smtClean="0"/>
              <a:t>→ développement d’un ASIC « </a:t>
            </a:r>
            <a:r>
              <a:rPr lang="fr-FR" altLang="fr-FR" sz="1600" dirty="0" err="1" smtClean="0"/>
              <a:t>hodopic</a:t>
            </a:r>
            <a:r>
              <a:rPr lang="fr-FR" altLang="fr-FR" sz="1600" dirty="0" smtClean="0"/>
              <a:t>» par le pole </a:t>
            </a:r>
            <a:r>
              <a:rPr lang="fr-FR" altLang="fr-FR" sz="1600" dirty="0" err="1" smtClean="0"/>
              <a:t>micrhau</a:t>
            </a:r>
            <a:r>
              <a:rPr lang="fr-FR" altLang="fr-FR" sz="1600" dirty="0" smtClean="0"/>
              <a:t>,</a:t>
            </a:r>
          </a:p>
          <a:p>
            <a:pPr marL="0" lvl="2" eaLnBrk="1" hangingPunct="1"/>
            <a:r>
              <a:rPr lang="fr-FR" altLang="fr-FR" sz="1400" dirty="0" err="1"/>
              <a:t>cf</a:t>
            </a:r>
            <a:r>
              <a:rPr lang="fr-FR" altLang="fr-FR" sz="1400" dirty="0"/>
              <a:t> présentation </a:t>
            </a:r>
            <a:r>
              <a:rPr lang="fr-FR" altLang="fr-FR" sz="1400" dirty="0" err="1"/>
              <a:t>luigi</a:t>
            </a:r>
            <a:r>
              <a:rPr lang="fr-FR" altLang="fr-FR" sz="1400" dirty="0"/>
              <a:t> : « </a:t>
            </a:r>
            <a:r>
              <a:rPr lang="fr-FR" altLang="fr-FR" sz="1400" dirty="0" err="1"/>
              <a:t>hodopic</a:t>
            </a:r>
            <a:r>
              <a:rPr lang="fr-FR" altLang="fr-FR" sz="1400" dirty="0"/>
              <a:t> a multi </a:t>
            </a:r>
            <a:r>
              <a:rPr lang="fr-FR" altLang="fr-FR" sz="1400" dirty="0" err="1"/>
              <a:t>channel</a:t>
            </a:r>
            <a:r>
              <a:rPr lang="fr-FR" altLang="fr-FR" sz="1400" dirty="0"/>
              <a:t> front-end ASIC for a </a:t>
            </a:r>
            <a:r>
              <a:rPr lang="fr-FR" altLang="fr-FR" sz="1400" dirty="0" err="1"/>
              <a:t>beam</a:t>
            </a:r>
            <a:r>
              <a:rPr lang="fr-FR" altLang="fr-FR" sz="1400" dirty="0"/>
              <a:t> </a:t>
            </a:r>
            <a:r>
              <a:rPr lang="fr-FR" altLang="fr-FR" sz="1400" dirty="0" err="1"/>
              <a:t>tagging</a:t>
            </a:r>
            <a:r>
              <a:rPr lang="fr-FR" altLang="fr-FR" sz="1400" dirty="0"/>
              <a:t> hodoscope »</a:t>
            </a:r>
          </a:p>
          <a:p>
            <a:pPr marL="0" indent="0" eaLnBrk="1" hangingPunct="1"/>
            <a:endParaRPr lang="fr-FR" altLang="fr-FR" sz="1600" dirty="0" smtClean="0"/>
          </a:p>
          <a:p>
            <a:pPr marL="0" indent="0" eaLnBrk="1" hangingPunct="1"/>
            <a:r>
              <a:rPr lang="fr-FR" altLang="fr-FR" sz="1600" dirty="0"/>
              <a:t>→ développement </a:t>
            </a:r>
            <a:r>
              <a:rPr lang="fr-FR" altLang="fr-FR" sz="1600" dirty="0" smtClean="0"/>
              <a:t>d’une carte de front end spécifique à l’IPNL.</a:t>
            </a:r>
            <a:endParaRPr lang="fr-FR" altLang="fr-FR" sz="1600" dirty="0"/>
          </a:p>
          <a:p>
            <a:pPr marL="0" indent="0" eaLnBrk="1" hangingPunct="1"/>
            <a:endParaRPr lang="fr-FR" altLang="fr-FR" sz="1600" dirty="0"/>
          </a:p>
          <a:p>
            <a:pPr marL="0" indent="0" eaLnBrk="1" hangingPunct="1"/>
            <a:endParaRPr lang="fr-FR" sz="1600" dirty="0" smtClean="0"/>
          </a:p>
          <a:p>
            <a:pPr marL="0" indent="0" eaLnBrk="1" hangingPunct="1"/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8" t="27768" r="3775" b="36676"/>
          <a:stretch>
            <a:fillRect/>
          </a:stretch>
        </p:blipFill>
        <p:spPr bwMode="auto">
          <a:xfrm>
            <a:off x="200473" y="2989027"/>
            <a:ext cx="2016224" cy="150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DAQ hodoscope</a:t>
            </a:r>
            <a:endParaRPr lang="fr-FR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920552" y="1484784"/>
            <a:ext cx="8569325" cy="50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sz="1600" dirty="0" smtClean="0"/>
              <a:t>Principales caractéristiques de la carte DAQ hodoscope :</a:t>
            </a:r>
          </a:p>
          <a:p>
            <a:pPr lvl="1" eaLnBrk="1" hangingPunct="1"/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Une carte permet d’acquérir les 64 voies d’un PM,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ASIC « </a:t>
            </a:r>
            <a:r>
              <a:rPr lang="fr-FR" altLang="fr-FR" sz="1600" dirty="0" err="1" smtClean="0"/>
              <a:t>hodopic</a:t>
            </a:r>
            <a:r>
              <a:rPr lang="fr-FR" altLang="fr-FR" sz="1600" dirty="0" smtClean="0"/>
              <a:t> »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ASIC 32 voies,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Intègre un TDC (à base de DLL, résolution = 195 </a:t>
            </a:r>
            <a:r>
              <a:rPr lang="fr-FR" altLang="fr-FR" sz="1600" dirty="0" err="1" smtClean="0"/>
              <a:t>ps</a:t>
            </a:r>
            <a:r>
              <a:rPr lang="fr-FR" altLang="fr-FR" sz="1600" dirty="0" smtClean="0"/>
              <a:t>)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position des fibres touchées.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une </a:t>
            </a:r>
            <a:r>
              <a:rPr lang="fr-FR" altLang="fr-FR" sz="1600" dirty="0"/>
              <a:t>sortie charge multiplexée pour le </a:t>
            </a:r>
            <a:r>
              <a:rPr lang="fr-FR" altLang="fr-FR" sz="1600" dirty="0" smtClean="0"/>
              <a:t>test</a:t>
            </a:r>
          </a:p>
          <a:p>
            <a:pPr marL="2703513" lvl="2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FPGA </a:t>
            </a:r>
            <a:r>
              <a:rPr lang="fr-FR" altLang="fr-FR" sz="1600" dirty="0" err="1" smtClean="0"/>
              <a:t>stratix</a:t>
            </a:r>
            <a:r>
              <a:rPr lang="fr-FR" altLang="fr-FR" sz="1600" dirty="0" smtClean="0"/>
              <a:t> II GX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err="1"/>
              <a:t>jitter</a:t>
            </a:r>
            <a:r>
              <a:rPr lang="fr-FR" altLang="fr-FR" sz="1600" dirty="0"/>
              <a:t> </a:t>
            </a:r>
            <a:r>
              <a:rPr lang="fr-FR" altLang="fr-FR" sz="1600" dirty="0" err="1"/>
              <a:t>c</a:t>
            </a:r>
            <a:r>
              <a:rPr lang="fr-FR" altLang="fr-FR" sz="1600" dirty="0" err="1" smtClean="0"/>
              <a:t>leaner</a:t>
            </a:r>
            <a:r>
              <a:rPr lang="fr-FR" altLang="fr-FR" sz="1600" dirty="0" smtClean="0"/>
              <a:t> : LMK04828</a:t>
            </a:r>
            <a:endParaRPr lang="fr-FR" altLang="fr-FR" sz="1600" dirty="0"/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Mémoire flash (MPF) 1Mbit : SST39LF020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err="1" smtClean="0"/>
              <a:t>transceiver</a:t>
            </a:r>
            <a:r>
              <a:rPr lang="fr-FR" altLang="fr-FR" sz="1600" dirty="0" smtClean="0"/>
              <a:t> optique d’E/S à 3 Gbits/s</a:t>
            </a:r>
            <a:endParaRPr lang="fr-FR" altLang="fr-FR" sz="1400" dirty="0"/>
          </a:p>
          <a:p>
            <a:pPr marL="1003300" lvl="1" indent="-285750" eaLnBrk="1" hangingPunct="1">
              <a:buFontTx/>
              <a:buChar char="-"/>
            </a:pPr>
            <a:endParaRPr lang="fr-FR" altLang="fr-FR" sz="14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400" dirty="0" smtClean="0"/>
              <a:t>Premier prototype actuellement en fabrication</a:t>
            </a: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r>
              <a:rPr lang="fr-FR" altLang="fr-FR" sz="1400" baseline="30000" dirty="0" smtClean="0"/>
              <a:t> </a:t>
            </a:r>
            <a:endParaRPr lang="fr-FR" alt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042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DAQ HODOSCOPE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4" y="911866"/>
            <a:ext cx="3960440" cy="51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-3395811" y="4614671"/>
            <a:ext cx="3395811" cy="131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400" dirty="0" smtClean="0"/>
              <a:t>Nombre de couches</a:t>
            </a:r>
          </a:p>
          <a:p>
            <a:pPr eaLnBrk="1" hangingPunct="1">
              <a:buFontTx/>
              <a:buChar char="-"/>
            </a:pPr>
            <a:r>
              <a:rPr lang="fr-FR" altLang="fr-FR" sz="1400" dirty="0" smtClean="0"/>
              <a:t>Dimensions de la carte</a:t>
            </a:r>
          </a:p>
          <a:p>
            <a:pPr eaLnBrk="1" hangingPunct="1">
              <a:buFontTx/>
              <a:buChar char="-"/>
            </a:pPr>
            <a:r>
              <a:rPr lang="fr-FR" altLang="fr-FR" sz="1400" dirty="0" smtClean="0"/>
              <a:t>Carte en cour de fabrication.</a:t>
            </a:r>
          </a:p>
          <a:p>
            <a:pPr lvl="1"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grpSp>
        <p:nvGrpSpPr>
          <p:cNvPr id="53" name="Groupe 52"/>
          <p:cNvGrpSpPr/>
          <p:nvPr/>
        </p:nvGrpSpPr>
        <p:grpSpPr>
          <a:xfrm>
            <a:off x="1640632" y="1150511"/>
            <a:ext cx="4320778" cy="1003452"/>
            <a:chOff x="1640632" y="1150511"/>
            <a:chExt cx="4320778" cy="1003452"/>
          </a:xfrm>
        </p:grpSpPr>
        <p:sp>
          <p:nvSpPr>
            <p:cNvPr id="5" name="Parallélogramme 4"/>
            <p:cNvSpPr/>
            <p:nvPr/>
          </p:nvSpPr>
          <p:spPr>
            <a:xfrm rot="16200000">
              <a:off x="4883620" y="1076173"/>
              <a:ext cx="1003452" cy="1152128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3225106" y="1556792"/>
              <a:ext cx="1584176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640632" y="1402903"/>
              <a:ext cx="158447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smtClean="0"/>
                <a:t>Emplacement PM</a:t>
              </a:r>
              <a:endParaRPr lang="fr-FR" altLang="fr-FR" sz="1400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2072978" y="2099195"/>
            <a:ext cx="4464499" cy="1185789"/>
            <a:chOff x="2072978" y="2099195"/>
            <a:chExt cx="4464499" cy="1185789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3377506" y="2276872"/>
              <a:ext cx="2439889" cy="28803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377506" y="2276872"/>
              <a:ext cx="855712" cy="28689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e 57"/>
            <p:cNvGrpSpPr/>
            <p:nvPr/>
          </p:nvGrpSpPr>
          <p:grpSpPr>
            <a:xfrm>
              <a:off x="2072978" y="2099195"/>
              <a:ext cx="4464499" cy="1185789"/>
              <a:chOff x="2072978" y="2099195"/>
              <a:chExt cx="4464499" cy="1185789"/>
            </a:xfrm>
          </p:grpSpPr>
          <p:sp>
            <p:nvSpPr>
              <p:cNvPr id="11" name="Parallélogramme 10"/>
              <p:cNvSpPr/>
              <p:nvPr/>
            </p:nvSpPr>
            <p:spPr>
              <a:xfrm rot="16200000">
                <a:off x="5817396" y="2564903"/>
                <a:ext cx="720080" cy="720082"/>
              </a:xfrm>
              <a:prstGeom prst="parallelogram">
                <a:avLst>
                  <a:gd name="adj" fmla="val 0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Parallélogramme 11"/>
              <p:cNvSpPr/>
              <p:nvPr/>
            </p:nvSpPr>
            <p:spPr>
              <a:xfrm rot="16200000">
                <a:off x="4233219" y="2563762"/>
                <a:ext cx="720080" cy="720082"/>
              </a:xfrm>
              <a:prstGeom prst="parallelogram">
                <a:avLst>
                  <a:gd name="adj" fmla="val 0"/>
                </a:avLst>
              </a:prstGeom>
              <a:noFill/>
              <a:ln w="444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072978" y="2099195"/>
                <a:ext cx="1304528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79388" indent="-17938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175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2417763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25971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77653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32337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36909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41481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46053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hangingPunct="1"/>
                <a:r>
                  <a:rPr lang="fr-FR" altLang="fr-FR" sz="1400" dirty="0" smtClean="0"/>
                  <a:t>HODOPIC</a:t>
                </a:r>
              </a:p>
            </p:txBody>
          </p:sp>
        </p:grpSp>
      </p:grpSp>
      <p:grpSp>
        <p:nvGrpSpPr>
          <p:cNvPr id="59" name="Groupe 58"/>
          <p:cNvGrpSpPr/>
          <p:nvPr/>
        </p:nvGrpSpPr>
        <p:grpSpPr>
          <a:xfrm>
            <a:off x="2000970" y="3965426"/>
            <a:ext cx="3744417" cy="720080"/>
            <a:chOff x="2000970" y="3965426"/>
            <a:chExt cx="3744417" cy="720080"/>
          </a:xfrm>
        </p:grpSpPr>
        <p:sp>
          <p:nvSpPr>
            <p:cNvPr id="20" name="Parallélogramme 19"/>
            <p:cNvSpPr/>
            <p:nvPr/>
          </p:nvSpPr>
          <p:spPr>
            <a:xfrm rot="16200000">
              <a:off x="5025306" y="3965425"/>
              <a:ext cx="720080" cy="720082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3377506" y="4280372"/>
              <a:ext cx="1647800" cy="45093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000970" y="4171576"/>
              <a:ext cx="13765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smtClean="0"/>
                <a:t>Cyclone IV </a:t>
              </a:r>
              <a:r>
                <a:rPr lang="fr-FR" altLang="fr-FR" sz="1400" dirty="0" err="1" smtClean="0"/>
                <a:t>Gx</a:t>
              </a:r>
              <a:endParaRPr lang="fr-FR" altLang="fr-FR" sz="1400" dirty="0" smtClean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3409318" y="1043980"/>
            <a:ext cx="3795976" cy="4761283"/>
            <a:chOff x="3409318" y="1043980"/>
            <a:chExt cx="3795976" cy="4761283"/>
          </a:xfrm>
        </p:grpSpPr>
        <p:grpSp>
          <p:nvGrpSpPr>
            <p:cNvPr id="55" name="Groupe 54"/>
            <p:cNvGrpSpPr/>
            <p:nvPr/>
          </p:nvGrpSpPr>
          <p:grpSpPr>
            <a:xfrm>
              <a:off x="6249442" y="1043980"/>
              <a:ext cx="936103" cy="1592932"/>
              <a:chOff x="6249442" y="1043980"/>
              <a:chExt cx="936103" cy="1592932"/>
            </a:xfrm>
          </p:grpSpPr>
          <p:sp>
            <p:nvSpPr>
              <p:cNvPr id="24" name="Parallélogramme 23"/>
              <p:cNvSpPr/>
              <p:nvPr/>
            </p:nvSpPr>
            <p:spPr>
              <a:xfrm rot="16200000">
                <a:off x="5925408" y="1520786"/>
                <a:ext cx="1296144" cy="648076"/>
              </a:xfrm>
              <a:prstGeom prst="parallelogram">
                <a:avLst>
                  <a:gd name="adj" fmla="val 0"/>
                </a:avLst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444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6235191" y="1686557"/>
                <a:ext cx="15929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79388" indent="-17938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175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2417763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25971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77653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32337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36909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41481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46053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hangingPunct="1"/>
                <a:r>
                  <a:rPr lang="fr-FR" altLang="fr-FR" sz="1400" dirty="0" smtClean="0">
                    <a:solidFill>
                      <a:srgbClr val="FFC000"/>
                    </a:solidFill>
                  </a:rPr>
                  <a:t>Alim. analogique</a:t>
                </a:r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6573482" y="3317352"/>
              <a:ext cx="631812" cy="2487911"/>
              <a:chOff x="6573482" y="3317352"/>
              <a:chExt cx="631812" cy="2487911"/>
            </a:xfrm>
          </p:grpSpPr>
          <p:sp>
            <p:nvSpPr>
              <p:cNvPr id="26" name="Parallélogramme 25"/>
              <p:cNvSpPr/>
              <p:nvPr/>
            </p:nvSpPr>
            <p:spPr>
              <a:xfrm rot="16200000">
                <a:off x="5491544" y="4399290"/>
                <a:ext cx="2487911" cy="324036"/>
              </a:xfrm>
              <a:prstGeom prst="parallelogram">
                <a:avLst>
                  <a:gd name="adj" fmla="val 0"/>
                </a:avLst>
              </a:prstGeom>
              <a:solidFill>
                <a:schemeClr val="accent6">
                  <a:lumMod val="60000"/>
                  <a:lumOff val="40000"/>
                  <a:alpha val="39000"/>
                </a:schemeClr>
              </a:solidFill>
              <a:ln w="444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6254940" y="4407419"/>
                <a:ext cx="159293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179388" indent="-17938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7175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marL="2417763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marL="2597150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marL="2776538" eaLnBrk="0" hangingPunct="0"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32337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36909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41481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460533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5381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hangingPunct="1"/>
                <a:r>
                  <a:rPr lang="fr-FR" altLang="fr-FR" sz="1400" dirty="0" smtClean="0">
                    <a:solidFill>
                      <a:srgbClr val="FFC000"/>
                    </a:solidFill>
                  </a:rPr>
                  <a:t>Alim. numérique</a:t>
                </a:r>
              </a:p>
            </p:txBody>
          </p:sp>
        </p:grpSp>
        <p:cxnSp>
          <p:nvCxnSpPr>
            <p:cNvPr id="28" name="Connecteur droit 27"/>
            <p:cNvCxnSpPr/>
            <p:nvPr/>
          </p:nvCxnSpPr>
          <p:spPr>
            <a:xfrm flipV="1">
              <a:off x="3409318" y="2916880"/>
              <a:ext cx="3642088" cy="1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5745387" y="5045356"/>
            <a:ext cx="4116275" cy="1003452"/>
            <a:chOff x="5745387" y="5045356"/>
            <a:chExt cx="4116275" cy="1003452"/>
          </a:xfrm>
        </p:grpSpPr>
        <p:sp>
          <p:nvSpPr>
            <p:cNvPr id="30" name="Parallélogramme 29"/>
            <p:cNvSpPr/>
            <p:nvPr/>
          </p:nvSpPr>
          <p:spPr>
            <a:xfrm rot="16200000">
              <a:off x="5387529" y="5403214"/>
              <a:ext cx="1003452" cy="287735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6033123" y="5547081"/>
              <a:ext cx="1656483" cy="0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7689606" y="5274288"/>
              <a:ext cx="2172056" cy="6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indent="0" eaLnBrk="1" hangingPunct="1"/>
              <a:r>
                <a:rPr lang="fr-FR" altLang="fr-FR" sz="1400" dirty="0" err="1" smtClean="0"/>
                <a:t>Transceiver</a:t>
              </a:r>
              <a:r>
                <a:rPr lang="fr-FR" altLang="fr-FR" sz="1400" dirty="0" smtClean="0"/>
                <a:t> optique SFP</a:t>
              </a:r>
            </a:p>
            <a:p>
              <a:pPr marL="0" indent="0" eaLnBrk="1" hangingPunct="1"/>
              <a:r>
                <a:rPr lang="fr-FR" altLang="fr-FR" sz="1400" dirty="0" smtClean="0"/>
                <a:t>(lien vers AMC)</a:t>
              </a:r>
              <a:endParaRPr lang="fr-FR" altLang="fr-FR" sz="1400" dirty="0"/>
            </a:p>
            <a:p>
              <a:pPr eaLnBrk="1" hangingPunct="1">
                <a:buFontTx/>
                <a:buChar char="-"/>
              </a:pPr>
              <a:endParaRPr lang="fr-FR" altLang="fr-FR" sz="1400" baseline="30000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044371" y="2760256"/>
            <a:ext cx="4589149" cy="864873"/>
            <a:chOff x="5044371" y="2760256"/>
            <a:chExt cx="4589149" cy="864873"/>
          </a:xfrm>
        </p:grpSpPr>
        <p:sp>
          <p:nvSpPr>
            <p:cNvPr id="35" name="Parallélogramme 34"/>
            <p:cNvSpPr/>
            <p:nvPr/>
          </p:nvSpPr>
          <p:spPr>
            <a:xfrm rot="16200000">
              <a:off x="5438250" y="2762123"/>
              <a:ext cx="236695" cy="232964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/>
            <p:cNvSpPr/>
            <p:nvPr/>
          </p:nvSpPr>
          <p:spPr>
            <a:xfrm rot="16200000">
              <a:off x="5042505" y="2762122"/>
              <a:ext cx="236695" cy="232964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/>
            <p:cNvCxnSpPr>
              <a:stCxn id="35" idx="3"/>
            </p:cNvCxnSpPr>
            <p:nvPr/>
          </p:nvCxnSpPr>
          <p:spPr>
            <a:xfrm>
              <a:off x="5673080" y="2878605"/>
              <a:ext cx="1800200" cy="601732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5277335" y="2996953"/>
              <a:ext cx="2195945" cy="483384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473280" y="3317352"/>
              <a:ext cx="216024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smtClean="0"/>
                <a:t>ADC (mesure de charge)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2032782" y="4947957"/>
            <a:ext cx="2920518" cy="979894"/>
            <a:chOff x="2032782" y="4947957"/>
            <a:chExt cx="2920518" cy="979894"/>
          </a:xfrm>
        </p:grpSpPr>
        <p:sp>
          <p:nvSpPr>
            <p:cNvPr id="46" name="Parallélogramme 45"/>
            <p:cNvSpPr/>
            <p:nvPr/>
          </p:nvSpPr>
          <p:spPr>
            <a:xfrm rot="16200000">
              <a:off x="4646554" y="4940772"/>
              <a:ext cx="299561" cy="313931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 flipV="1">
              <a:off x="3152800" y="5216217"/>
              <a:ext cx="1639130" cy="58904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2032782" y="5620074"/>
              <a:ext cx="13765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err="1"/>
                <a:t>jitter</a:t>
              </a:r>
              <a:r>
                <a:rPr lang="fr-FR" altLang="fr-FR" sz="1400" dirty="0"/>
                <a:t> </a:t>
              </a:r>
              <a:r>
                <a:rPr lang="fr-FR" altLang="fr-FR" sz="1400" dirty="0" err="1" smtClean="0"/>
                <a:t>cleaner</a:t>
              </a:r>
              <a:endParaRPr lang="fr-FR" altLang="fr-FR" sz="1400" dirty="0" smtClean="0"/>
            </a:p>
          </p:txBody>
        </p:sp>
      </p:grp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636674" y="2842696"/>
            <a:ext cx="2516126" cy="8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 eaLnBrk="1" hangingPunct="1"/>
            <a:r>
              <a:rPr lang="fr-FR" altLang="fr-FR" sz="1400" dirty="0" smtClean="0"/>
              <a:t>- Carte de 16cm * 20cm,</a:t>
            </a:r>
          </a:p>
          <a:p>
            <a:pPr marL="0" indent="0" eaLnBrk="1" hangingPunct="1"/>
            <a:r>
              <a:rPr lang="fr-FR" altLang="fr-FR" sz="1400" dirty="0" smtClean="0"/>
              <a:t>- 12 couches</a:t>
            </a:r>
          </a:p>
          <a:p>
            <a:pPr marL="0" indent="0" eaLnBrk="1" hangingPunct="1"/>
            <a:r>
              <a:rPr lang="fr-FR" altLang="fr-FR" sz="1400" dirty="0" smtClean="0"/>
              <a:t>- Classe 6</a:t>
            </a: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042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Diffuseur silicium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152523"/>
            <a:ext cx="2982983" cy="256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08087" y="1700808"/>
            <a:ext cx="7907586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dirty="0" smtClean="0"/>
              <a:t>Diffuseur silicium 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 détecteurs à pistes sur double face (DSSD)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détecteur de 9.6 x 9.6cm</a:t>
            </a:r>
            <a:r>
              <a:rPr lang="fr-FR" altLang="fr-FR" sz="1600" baseline="30000" dirty="0" smtClean="0"/>
              <a:t>2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 épaisseur 2mm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- 2* 64 pistes de lecture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Ces détecteurs participes au trigger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Les mesures 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t : TDC </a:t>
            </a:r>
            <a:r>
              <a:rPr lang="fr-FR" altLang="fr-FR" sz="1600" dirty="0" err="1" smtClean="0"/>
              <a:t>dams</a:t>
            </a:r>
            <a:r>
              <a:rPr lang="fr-FR" altLang="fr-FR" sz="1600" dirty="0" smtClean="0"/>
              <a:t> FPGA (résolution &lt; 1 ns),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Position des </a:t>
            </a:r>
            <a:r>
              <a:rPr lang="fr-FR" altLang="fr-FR" sz="1600" dirty="0" err="1" smtClean="0"/>
              <a:t>strips</a:t>
            </a:r>
            <a:r>
              <a:rPr lang="fr-FR" altLang="fr-FR" sz="1600" dirty="0" smtClean="0"/>
              <a:t> touchées (</a:t>
            </a:r>
            <a:r>
              <a:rPr lang="fr-FR" altLang="fr-FR" sz="1600" dirty="0" err="1" smtClean="0"/>
              <a:t>x,y</a:t>
            </a:r>
            <a:r>
              <a:rPr lang="fr-FR" altLang="fr-FR" sz="1600" dirty="0" smtClean="0"/>
              <a:t>),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charge  par un ADC 12 bits 100MSPS</a:t>
            </a:r>
          </a:p>
          <a:p>
            <a:endParaRPr lang="fr-FR" altLang="fr-FR" sz="1600" dirty="0">
              <a:solidFill>
                <a:srgbClr val="FFC000"/>
              </a:solidFill>
            </a:endParaRPr>
          </a:p>
          <a:p>
            <a:r>
              <a:rPr lang="fr-FR" altLang="fr-FR" sz="1600" dirty="0"/>
              <a:t>→ développement d’un ASIC </a:t>
            </a:r>
            <a:r>
              <a:rPr lang="fr-FR" altLang="fr-FR" sz="1600" dirty="0" smtClean="0"/>
              <a:t>par </a:t>
            </a:r>
            <a:r>
              <a:rPr lang="fr-FR" altLang="fr-FR" sz="1600" dirty="0"/>
              <a:t>le pole </a:t>
            </a:r>
            <a:r>
              <a:rPr lang="fr-FR" altLang="fr-FR" sz="1600" dirty="0" err="1"/>
              <a:t>micrhau</a:t>
            </a:r>
            <a:r>
              <a:rPr lang="fr-FR" altLang="fr-FR" sz="1600" dirty="0" smtClean="0"/>
              <a:t>,</a:t>
            </a:r>
          </a:p>
          <a:p>
            <a:r>
              <a:rPr lang="fr-FR" altLang="fr-FR" sz="1400" dirty="0" smtClean="0"/>
              <a:t> </a:t>
            </a:r>
            <a:r>
              <a:rPr lang="fr-FR" altLang="fr-FR" sz="1400" dirty="0" err="1"/>
              <a:t>cf</a:t>
            </a:r>
            <a:r>
              <a:rPr lang="fr-FR" altLang="fr-FR" sz="1400" dirty="0"/>
              <a:t> présentation </a:t>
            </a:r>
            <a:r>
              <a:rPr lang="fr-FR" altLang="fr-FR" sz="1400" dirty="0" err="1"/>
              <a:t>Mokrane</a:t>
            </a:r>
            <a:r>
              <a:rPr lang="fr-FR" altLang="fr-FR" sz="1400" dirty="0"/>
              <a:t>: « </a:t>
            </a:r>
            <a:r>
              <a:rPr lang="fr-FR" sz="1400" dirty="0"/>
              <a:t>Chaîne d'électronique intégrée de lecture à très bas bruit du diffuseur de la caméra Compton en </a:t>
            </a:r>
            <a:r>
              <a:rPr lang="fr-FR" sz="1400" dirty="0" err="1"/>
              <a:t>Hadronthérapie</a:t>
            </a:r>
            <a:r>
              <a:rPr lang="fr-FR" altLang="fr-FR" sz="1400" dirty="0"/>
              <a:t> »</a:t>
            </a:r>
          </a:p>
          <a:p>
            <a:endParaRPr lang="fr-FR" altLang="fr-FR" sz="1600" dirty="0"/>
          </a:p>
          <a:p>
            <a:r>
              <a:rPr lang="fr-FR" altLang="fr-FR" sz="1600" dirty="0"/>
              <a:t>→ développement d’une carte de front end spécifique à l’IPNL.</a:t>
            </a:r>
          </a:p>
          <a:p>
            <a:endParaRPr lang="fr-FR" altLang="fr-FR" sz="1600" dirty="0">
              <a:solidFill>
                <a:srgbClr val="FFC000"/>
              </a:solidFill>
            </a:endParaRPr>
          </a:p>
          <a:p>
            <a:r>
              <a:rPr lang="fr-FR" altLang="fr-FR" sz="1600" dirty="0" smtClean="0"/>
              <a:t> </a:t>
            </a:r>
            <a:r>
              <a:rPr lang="fr-FR" altLang="fr-FR" sz="1600" dirty="0"/>
              <a:t>	</a:t>
            </a:r>
          </a:p>
          <a:p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25591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DAQ silicium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44" y="980728"/>
            <a:ext cx="4111516" cy="2304256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60934" y="1412776"/>
            <a:ext cx="8569325" cy="552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r>
              <a:rPr lang="fr-FR" altLang="fr-FR" sz="1600" dirty="0" smtClean="0"/>
              <a:t>Principales caractéristiques de la carte DAQ silicium:</a:t>
            </a:r>
          </a:p>
          <a:p>
            <a:pPr lvl="1" eaLnBrk="1" hangingPunct="1"/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Une carte permet l’acquisition d’un détecteur,</a:t>
            </a:r>
          </a:p>
          <a:p>
            <a:pPr lvl="1" eaLnBrk="1" hangingPunct="1"/>
            <a:r>
              <a:rPr lang="fr-FR" altLang="fr-FR" sz="1600" dirty="0"/>
              <a:t>	</a:t>
            </a:r>
            <a:r>
              <a:rPr lang="fr-FR" altLang="fr-FR" sz="1600" dirty="0" smtClean="0"/>
              <a:t>   elle doit pouvoir s’intégré dans le caisson réfrigéré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ASIC de front end :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ASIC 8 voies,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/>
              <a:t>u</a:t>
            </a:r>
            <a:r>
              <a:rPr lang="fr-FR" altLang="fr-FR" sz="1600" dirty="0" smtClean="0"/>
              <a:t>ne sortie rapide / voie pour la mesure de timing,</a:t>
            </a:r>
          </a:p>
          <a:p>
            <a:pPr marL="2703513" lvl="2" indent="-285750" eaLnBrk="1" hangingPunct="1">
              <a:buFontTx/>
              <a:buChar char="-"/>
            </a:pPr>
            <a:r>
              <a:rPr lang="fr-FR" altLang="fr-FR" sz="1600" dirty="0" smtClean="0"/>
              <a:t>une </a:t>
            </a:r>
            <a:r>
              <a:rPr lang="fr-FR" altLang="fr-FR" sz="1600" dirty="0"/>
              <a:t>sortie </a:t>
            </a:r>
            <a:r>
              <a:rPr lang="fr-FR" altLang="fr-FR" sz="1600" dirty="0" smtClean="0"/>
              <a:t>pour la mesure de charge.</a:t>
            </a:r>
          </a:p>
          <a:p>
            <a:pPr marL="2703513" lvl="2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smtClean="0"/>
              <a:t>2* FPGA cyclone III avec TDC intégré + 1*FPGA </a:t>
            </a:r>
            <a:r>
              <a:rPr lang="fr-FR" altLang="fr-FR" sz="1600" dirty="0" err="1"/>
              <a:t>stratix</a:t>
            </a:r>
            <a:r>
              <a:rPr lang="fr-FR" altLang="fr-FR" sz="1600" dirty="0"/>
              <a:t> II GX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err="1"/>
              <a:t>jitter</a:t>
            </a:r>
            <a:r>
              <a:rPr lang="fr-FR" altLang="fr-FR" sz="1600" dirty="0"/>
              <a:t> </a:t>
            </a:r>
            <a:r>
              <a:rPr lang="fr-FR" altLang="fr-FR" sz="1600" dirty="0" err="1" smtClean="0"/>
              <a:t>cleaner</a:t>
            </a:r>
            <a:r>
              <a:rPr lang="fr-FR" altLang="fr-FR" sz="1600" dirty="0" smtClean="0"/>
              <a:t> : LMK04828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/>
              <a:t>Mémoire 512Mb DDR SDRAM : AS4C32M16D1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 smtClean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600" dirty="0" err="1" smtClean="0"/>
              <a:t>transceiver</a:t>
            </a:r>
            <a:r>
              <a:rPr lang="fr-FR" altLang="fr-FR" sz="1600" dirty="0" smtClean="0"/>
              <a:t> optique d’E/S à 3 Gbits/s</a:t>
            </a:r>
          </a:p>
          <a:p>
            <a:pPr marL="1003300" lvl="1" indent="-285750" eaLnBrk="1" hangingPunct="1">
              <a:buFontTx/>
              <a:buChar char="-"/>
            </a:pPr>
            <a:endParaRPr lang="fr-FR" altLang="fr-FR" sz="1600" dirty="0"/>
          </a:p>
          <a:p>
            <a:pPr marL="1003300" lvl="1" indent="-285750" eaLnBrk="1" hangingPunct="1">
              <a:buFontTx/>
              <a:buChar char="-"/>
            </a:pPr>
            <a:r>
              <a:rPr lang="fr-FR" altLang="fr-FR" sz="1400" dirty="0" smtClean="0"/>
              <a:t>Carte actuellement </a:t>
            </a:r>
            <a:r>
              <a:rPr lang="fr-FR" altLang="fr-FR" sz="1400" dirty="0"/>
              <a:t>en </a:t>
            </a:r>
            <a:r>
              <a:rPr lang="fr-FR" altLang="fr-FR" sz="1400" dirty="0" smtClean="0"/>
              <a:t>placement routage.</a:t>
            </a:r>
            <a:endParaRPr lang="fr-FR" altLang="fr-FR" sz="1400" dirty="0"/>
          </a:p>
          <a:p>
            <a:pPr marL="1003300" lvl="1" indent="-285750" eaLnBrk="1" hangingPunct="1">
              <a:buFontTx/>
              <a:buChar char="-"/>
            </a:pPr>
            <a:endParaRPr lang="fr-FR" altLang="fr-FR" sz="1400" dirty="0" smtClean="0"/>
          </a:p>
          <a:p>
            <a:pPr lvl="1"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9791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Carte DAQ silicium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36" y="1556792"/>
            <a:ext cx="5803697" cy="3350944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8972" y="5178927"/>
            <a:ext cx="2516126" cy="8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 eaLnBrk="1" hangingPunct="1"/>
            <a:r>
              <a:rPr lang="fr-FR" altLang="fr-FR" sz="1400" dirty="0" smtClean="0"/>
              <a:t>- Carte de 40cm * 40cm,</a:t>
            </a:r>
          </a:p>
          <a:p>
            <a:pPr marL="0" indent="0" eaLnBrk="1" hangingPunct="1"/>
            <a:r>
              <a:rPr lang="fr-FR" altLang="fr-FR" sz="1400" dirty="0" smtClean="0"/>
              <a:t>- 14 couches</a:t>
            </a:r>
          </a:p>
          <a:p>
            <a:pPr marL="0" indent="0" eaLnBrk="1" hangingPunct="1"/>
            <a:r>
              <a:rPr lang="fr-FR" altLang="fr-FR" sz="1400" dirty="0" smtClean="0"/>
              <a:t>- Classe 6</a:t>
            </a: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5405366" y="2763110"/>
            <a:ext cx="4411547" cy="730764"/>
            <a:chOff x="5405366" y="2763110"/>
            <a:chExt cx="4411547" cy="730764"/>
          </a:xfrm>
        </p:grpSpPr>
        <p:sp>
          <p:nvSpPr>
            <p:cNvPr id="8" name="Parallélogramme 7"/>
            <p:cNvSpPr/>
            <p:nvPr/>
          </p:nvSpPr>
          <p:spPr>
            <a:xfrm rot="10800000">
              <a:off x="5405366" y="2763110"/>
              <a:ext cx="1059801" cy="730763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6393160" y="3148340"/>
              <a:ext cx="2304256" cy="8392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736793" y="2970654"/>
              <a:ext cx="10801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smtClean="0"/>
                <a:t>Détecteur </a:t>
              </a:r>
            </a:p>
            <a:p>
              <a:pPr eaLnBrk="1" hangingPunct="1"/>
              <a:r>
                <a:rPr lang="fr-FR" altLang="fr-FR" sz="1400" dirty="0" smtClean="0"/>
                <a:t>silicium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944888" y="1916832"/>
            <a:ext cx="5832648" cy="3007055"/>
            <a:chOff x="3944888" y="1916832"/>
            <a:chExt cx="5832648" cy="3007055"/>
          </a:xfrm>
        </p:grpSpPr>
        <p:sp>
          <p:nvSpPr>
            <p:cNvPr id="12" name="Parallélogramme 11"/>
            <p:cNvSpPr/>
            <p:nvPr/>
          </p:nvSpPr>
          <p:spPr>
            <a:xfrm rot="10800000">
              <a:off x="3944888" y="4077070"/>
              <a:ext cx="457892" cy="365381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allélogramme 12"/>
            <p:cNvSpPr/>
            <p:nvPr/>
          </p:nvSpPr>
          <p:spPr>
            <a:xfrm rot="10800000">
              <a:off x="7490021" y="1916832"/>
              <a:ext cx="457892" cy="365381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4304928" y="4450097"/>
              <a:ext cx="4392488" cy="300866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7833320" y="2282213"/>
              <a:ext cx="864096" cy="246875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8697416" y="4616110"/>
              <a:ext cx="108012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smtClean="0"/>
                <a:t>Cyclone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4808984" y="3736580"/>
            <a:ext cx="1656184" cy="2097946"/>
            <a:chOff x="4808984" y="3736580"/>
            <a:chExt cx="1656184" cy="2097946"/>
          </a:xfrm>
        </p:grpSpPr>
        <p:sp>
          <p:nvSpPr>
            <p:cNvPr id="21" name="Parallélogramme 20"/>
            <p:cNvSpPr/>
            <p:nvPr/>
          </p:nvSpPr>
          <p:spPr>
            <a:xfrm rot="10800000">
              <a:off x="5169024" y="3736580"/>
              <a:ext cx="216024" cy="268483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5349044" y="3994966"/>
              <a:ext cx="129540" cy="130624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allélogramme 23"/>
            <p:cNvSpPr/>
            <p:nvPr/>
          </p:nvSpPr>
          <p:spPr>
            <a:xfrm rot="10800000">
              <a:off x="5529064" y="3736580"/>
              <a:ext cx="216024" cy="268483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allélogramme 24"/>
            <p:cNvSpPr/>
            <p:nvPr/>
          </p:nvSpPr>
          <p:spPr>
            <a:xfrm rot="10800000">
              <a:off x="5889104" y="3736580"/>
              <a:ext cx="216024" cy="268483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arallélogramme 25"/>
            <p:cNvSpPr/>
            <p:nvPr/>
          </p:nvSpPr>
          <p:spPr>
            <a:xfrm rot="10800000">
              <a:off x="6249144" y="3736580"/>
              <a:ext cx="216024" cy="268483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5478584" y="4005064"/>
              <a:ext cx="208972" cy="129614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5478584" y="4005064"/>
              <a:ext cx="569012" cy="130624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5478584" y="4005064"/>
              <a:ext cx="929052" cy="1296144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4808984" y="5311306"/>
              <a:ext cx="11881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r>
                <a:rPr lang="fr-FR" altLang="fr-FR" sz="1400" dirty="0" smtClean="0"/>
                <a:t>    ASIC de front end</a:t>
              </a:r>
            </a:p>
          </p:txBody>
        </p:sp>
      </p:grpSp>
      <p:grpSp>
        <p:nvGrpSpPr>
          <p:cNvPr id="8192" name="Groupe 8191"/>
          <p:cNvGrpSpPr/>
          <p:nvPr/>
        </p:nvGrpSpPr>
        <p:grpSpPr>
          <a:xfrm>
            <a:off x="1388604" y="2702170"/>
            <a:ext cx="3640018" cy="870845"/>
            <a:chOff x="1388604" y="2702170"/>
            <a:chExt cx="3640018" cy="870845"/>
          </a:xfrm>
        </p:grpSpPr>
        <p:sp>
          <p:nvSpPr>
            <p:cNvPr id="34" name="Parallélogramme 33"/>
            <p:cNvSpPr/>
            <p:nvPr/>
          </p:nvSpPr>
          <p:spPr>
            <a:xfrm rot="10800000">
              <a:off x="4920610" y="2702170"/>
              <a:ext cx="108012" cy="60939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Parallélogramme 34"/>
            <p:cNvSpPr/>
            <p:nvPr/>
          </p:nvSpPr>
          <p:spPr>
            <a:xfrm rot="10800000">
              <a:off x="4808984" y="2996952"/>
              <a:ext cx="108012" cy="60939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/>
            <p:cNvSpPr/>
            <p:nvPr/>
          </p:nvSpPr>
          <p:spPr>
            <a:xfrm rot="10800000">
              <a:off x="4736976" y="3224044"/>
              <a:ext cx="108012" cy="60939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Parallélogramme 36"/>
            <p:cNvSpPr/>
            <p:nvPr/>
          </p:nvSpPr>
          <p:spPr>
            <a:xfrm rot="10800000">
              <a:off x="4664968" y="3512076"/>
              <a:ext cx="108012" cy="60939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216696" y="2702170"/>
              <a:ext cx="2703914" cy="58281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2177078" y="2996952"/>
              <a:ext cx="2703914" cy="268484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2216696" y="3232524"/>
              <a:ext cx="2559898" cy="5246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216696" y="3284984"/>
              <a:ext cx="2487890" cy="235572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1388604" y="3131194"/>
              <a:ext cx="118813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r>
                <a:rPr lang="fr-FR" altLang="fr-FR" sz="1400" dirty="0" smtClean="0"/>
                <a:t>ADC</a:t>
              </a: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208584" y="2296657"/>
            <a:ext cx="3766030" cy="620341"/>
            <a:chOff x="1208584" y="2296657"/>
            <a:chExt cx="3766030" cy="620341"/>
          </a:xfrm>
        </p:grpSpPr>
        <p:sp>
          <p:nvSpPr>
            <p:cNvPr id="47" name="Parallélogramme 46"/>
            <p:cNvSpPr/>
            <p:nvPr/>
          </p:nvSpPr>
          <p:spPr>
            <a:xfrm rot="10800000">
              <a:off x="4520951" y="2296657"/>
              <a:ext cx="453663" cy="268245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8" name="Connecteur droit 47"/>
            <p:cNvCxnSpPr/>
            <p:nvPr/>
          </p:nvCxnSpPr>
          <p:spPr>
            <a:xfrm flipV="1">
              <a:off x="2216696" y="2430780"/>
              <a:ext cx="2304256" cy="33232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1208584" y="2609221"/>
              <a:ext cx="118813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algn="ctr" eaLnBrk="1" hangingPunct="1"/>
              <a:r>
                <a:rPr lang="fr-FR" altLang="fr-FR" sz="1400" dirty="0" err="1" smtClean="0"/>
                <a:t>Stratix</a:t>
              </a:r>
              <a:r>
                <a:rPr lang="fr-FR" altLang="fr-FR" sz="1400" dirty="0" smtClean="0"/>
                <a:t> </a:t>
              </a:r>
              <a:r>
                <a:rPr lang="fr-FR" altLang="fr-FR" sz="1400" dirty="0" err="1" smtClean="0"/>
                <a:t>gx</a:t>
              </a:r>
              <a:endParaRPr lang="fr-FR" altLang="fr-FR" sz="1400" dirty="0" smtClean="0"/>
            </a:p>
          </p:txBody>
        </p:sp>
      </p:grpSp>
      <p:grpSp>
        <p:nvGrpSpPr>
          <p:cNvPr id="8193" name="Groupe 8192"/>
          <p:cNvGrpSpPr/>
          <p:nvPr/>
        </p:nvGrpSpPr>
        <p:grpSpPr>
          <a:xfrm>
            <a:off x="122556" y="1717725"/>
            <a:ext cx="4716200" cy="840331"/>
            <a:chOff x="122556" y="1717725"/>
            <a:chExt cx="4716200" cy="840331"/>
          </a:xfrm>
        </p:grpSpPr>
        <p:sp>
          <p:nvSpPr>
            <p:cNvPr id="51" name="Parallélogramme 50"/>
            <p:cNvSpPr/>
            <p:nvPr/>
          </p:nvSpPr>
          <p:spPr>
            <a:xfrm rot="8519893">
              <a:off x="4708238" y="1717725"/>
              <a:ext cx="130518" cy="419411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/>
            <p:cNvCxnSpPr/>
            <p:nvPr/>
          </p:nvCxnSpPr>
          <p:spPr>
            <a:xfrm flipH="1">
              <a:off x="2216696" y="1791010"/>
              <a:ext cx="2379878" cy="341846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 Box 11"/>
            <p:cNvSpPr txBox="1">
              <a:spLocks noChangeArrowheads="1"/>
            </p:cNvSpPr>
            <p:nvPr/>
          </p:nvSpPr>
          <p:spPr bwMode="auto">
            <a:xfrm>
              <a:off x="122556" y="1891207"/>
              <a:ext cx="2172056" cy="6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indent="0" eaLnBrk="1" hangingPunct="1"/>
              <a:r>
                <a:rPr lang="fr-FR" altLang="fr-FR" sz="1400" dirty="0" err="1" smtClean="0"/>
                <a:t>Transceiver</a:t>
              </a:r>
              <a:r>
                <a:rPr lang="fr-FR" altLang="fr-FR" sz="1400" dirty="0" smtClean="0"/>
                <a:t> optique SFP</a:t>
              </a:r>
            </a:p>
            <a:p>
              <a:pPr marL="0" indent="0" eaLnBrk="1" hangingPunct="1"/>
              <a:r>
                <a:rPr lang="fr-FR" altLang="fr-FR" sz="1400" dirty="0" smtClean="0"/>
                <a:t>(lien vers AMC)</a:t>
              </a:r>
              <a:endParaRPr lang="fr-FR" altLang="fr-FR" sz="1400" dirty="0"/>
            </a:p>
            <a:p>
              <a:pPr eaLnBrk="1" hangingPunct="1">
                <a:buFontTx/>
                <a:buChar char="-"/>
              </a:pPr>
              <a:endParaRPr lang="fr-FR" altLang="fr-FR" sz="1400" baseline="30000" dirty="0"/>
            </a:p>
          </p:txBody>
        </p:sp>
      </p:grpSp>
      <p:grpSp>
        <p:nvGrpSpPr>
          <p:cNvPr id="8195" name="Groupe 8194"/>
          <p:cNvGrpSpPr/>
          <p:nvPr/>
        </p:nvGrpSpPr>
        <p:grpSpPr>
          <a:xfrm>
            <a:off x="4954034" y="1104999"/>
            <a:ext cx="1376536" cy="1090091"/>
            <a:chOff x="4954034" y="1104999"/>
            <a:chExt cx="1376536" cy="1090091"/>
          </a:xfrm>
        </p:grpSpPr>
        <p:sp>
          <p:nvSpPr>
            <p:cNvPr id="55" name="Parallélogramme 54"/>
            <p:cNvSpPr/>
            <p:nvPr/>
          </p:nvSpPr>
          <p:spPr>
            <a:xfrm rot="10800000">
              <a:off x="5133020" y="2060848"/>
              <a:ext cx="108012" cy="134242"/>
            </a:xfrm>
            <a:prstGeom prst="parallelogram">
              <a:avLst>
                <a:gd name="adj" fmla="val 25888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>
              <a:endCxn id="55" idx="4"/>
            </p:cNvCxnSpPr>
            <p:nvPr/>
          </p:nvCxnSpPr>
          <p:spPr>
            <a:xfrm flipH="1">
              <a:off x="5187026" y="1412776"/>
              <a:ext cx="162018" cy="64807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4954034" y="1104999"/>
              <a:ext cx="13765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eaLnBrk="1" hangingPunct="1"/>
              <a:r>
                <a:rPr lang="fr-FR" altLang="fr-FR" sz="1400" dirty="0" err="1"/>
                <a:t>jitter</a:t>
              </a:r>
              <a:r>
                <a:rPr lang="fr-FR" altLang="fr-FR" sz="1400" dirty="0"/>
                <a:t> </a:t>
              </a:r>
              <a:r>
                <a:rPr lang="fr-FR" altLang="fr-FR" sz="1400" dirty="0" err="1" smtClean="0"/>
                <a:t>cleaner</a:t>
              </a:r>
              <a:endParaRPr lang="fr-FR" altLang="fr-FR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1117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4528" y="1862926"/>
            <a:ext cx="87129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dirty="0" smtClean="0"/>
              <a:t>Beaucoup a déjà été fait (ANR </a:t>
            </a:r>
            <a:r>
              <a:rPr lang="fr-FR" altLang="fr-FR" dirty="0" err="1" smtClean="0"/>
              <a:t>gamhadron</a:t>
            </a:r>
            <a:r>
              <a:rPr lang="fr-FR" altLang="fr-FR" dirty="0" smtClean="0"/>
              <a:t> + projet européen ENVISION)</a:t>
            </a:r>
          </a:p>
          <a:p>
            <a:endParaRPr lang="fr-FR" altLang="fr-FR" dirty="0" smtClean="0"/>
          </a:p>
          <a:p>
            <a:pPr lvl="1">
              <a:buFontTx/>
              <a:buChar char="-"/>
            </a:pPr>
            <a:r>
              <a:rPr lang="fr-FR" altLang="fr-FR" dirty="0" smtClean="0"/>
              <a:t>Design </a:t>
            </a:r>
            <a:r>
              <a:rPr lang="fr-FR" altLang="fr-FR" dirty="0" err="1" smtClean="0"/>
              <a:t>ASICs</a:t>
            </a:r>
            <a:r>
              <a:rPr lang="fr-FR" altLang="fr-FR" dirty="0" smtClean="0"/>
              <a:t>,</a:t>
            </a:r>
          </a:p>
          <a:p>
            <a:pPr lvl="1">
              <a:buFontTx/>
              <a:buChar char="-"/>
            </a:pPr>
            <a:endParaRPr lang="fr-FR" altLang="fr-FR" dirty="0" smtClean="0"/>
          </a:p>
          <a:p>
            <a:pPr lvl="1">
              <a:buFontTx/>
              <a:buChar char="-"/>
            </a:pPr>
            <a:r>
              <a:rPr lang="fr-FR" altLang="fr-FR" dirty="0" smtClean="0"/>
              <a:t>Design cartes.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Beaucoup reste à faire ….</a:t>
            </a:r>
          </a:p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25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6616" y="1196752"/>
            <a:ext cx="871296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dirty="0" smtClean="0"/>
              <a:t>1 – </a:t>
            </a:r>
            <a:r>
              <a:rPr lang="fr-FR" dirty="0" smtClean="0"/>
              <a:t>Introduction</a:t>
            </a:r>
          </a:p>
          <a:p>
            <a:endParaRPr lang="fr-FR" dirty="0" smtClean="0"/>
          </a:p>
          <a:p>
            <a:r>
              <a:rPr lang="fr-FR" altLang="fr-FR" dirty="0"/>
              <a:t>	</a:t>
            </a:r>
            <a:r>
              <a:rPr lang="fr-FR" altLang="fr-FR" dirty="0" smtClean="0"/>
              <a:t>1-1 l’</a:t>
            </a:r>
            <a:r>
              <a:rPr lang="fr-FR" altLang="fr-FR" dirty="0" err="1" smtClean="0"/>
              <a:t>hadronthérapie</a:t>
            </a:r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/>
              <a:t>	</a:t>
            </a:r>
            <a:r>
              <a:rPr lang="fr-FR" altLang="fr-FR" dirty="0" smtClean="0"/>
              <a:t>1-2 L’imagerie </a:t>
            </a:r>
            <a:r>
              <a:rPr lang="fr-FR" altLang="fr-FR" dirty="0" err="1" smtClean="0"/>
              <a:t>compton</a:t>
            </a:r>
            <a:endParaRPr lang="fr-FR" altLang="fr-FR" dirty="0" smtClean="0"/>
          </a:p>
          <a:p>
            <a:endParaRPr lang="fr-FR" altLang="fr-FR" dirty="0" smtClean="0"/>
          </a:p>
          <a:p>
            <a:r>
              <a:rPr lang="fr-FR" altLang="fr-FR" dirty="0" smtClean="0"/>
              <a:t>2 – le système d’acquisition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3 –  Les détecteurs et leur électronique de front end :</a:t>
            </a:r>
          </a:p>
          <a:p>
            <a:endParaRPr lang="fr-FR" altLang="fr-FR" dirty="0" smtClean="0"/>
          </a:p>
          <a:p>
            <a:r>
              <a:rPr lang="fr-FR" altLang="fr-FR" dirty="0"/>
              <a:t>	</a:t>
            </a:r>
            <a:r>
              <a:rPr lang="fr-FR" altLang="fr-FR" dirty="0" smtClean="0"/>
              <a:t>3-1 L’absorbeur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	3-2 L’hodoscope de faisceaux</a:t>
            </a:r>
          </a:p>
          <a:p>
            <a:endParaRPr lang="fr-FR" altLang="fr-FR" dirty="0" smtClean="0"/>
          </a:p>
          <a:p>
            <a:r>
              <a:rPr lang="fr-FR" altLang="fr-FR" dirty="0"/>
              <a:t>	</a:t>
            </a:r>
            <a:r>
              <a:rPr lang="fr-FR" altLang="fr-FR" dirty="0" smtClean="0"/>
              <a:t>3-3 Le diffuseur silicium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4 - Conclusion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418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0512" y="1268760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L’</a:t>
            </a:r>
            <a:r>
              <a:rPr lang="fr-FR" sz="1600" dirty="0" err="1" smtClean="0"/>
              <a:t>hadronthérapie</a:t>
            </a:r>
            <a:r>
              <a:rPr lang="fr-FR" sz="1600" dirty="0" smtClean="0"/>
              <a:t> </a:t>
            </a:r>
            <a:r>
              <a:rPr lang="fr-FR" sz="1600" dirty="0"/>
              <a:t>permet de traiter des tumeurs </a:t>
            </a:r>
            <a:r>
              <a:rPr lang="fr-FR" sz="1600" dirty="0" smtClean="0"/>
              <a:t>avec </a:t>
            </a:r>
            <a:r>
              <a:rPr lang="fr-FR" sz="1600" dirty="0"/>
              <a:t>une grande </a:t>
            </a:r>
            <a:r>
              <a:rPr lang="fr-FR" sz="1600" dirty="0" smtClean="0"/>
              <a:t>précision balistique.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Cette </a:t>
            </a:r>
            <a:r>
              <a:rPr lang="fr-FR" sz="1600" dirty="0"/>
              <a:t>précision rend cependant </a:t>
            </a:r>
            <a:r>
              <a:rPr lang="fr-FR" sz="1600" dirty="0" smtClean="0"/>
              <a:t>le contrôle </a:t>
            </a:r>
            <a:r>
              <a:rPr lang="fr-FR" sz="1600" dirty="0"/>
              <a:t>en ligne, voire en temps réel, très bénéfique pour l’assurance qualité du traitement.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</a:t>
            </a:r>
            <a:r>
              <a:rPr lang="fr-FR" sz="1600" dirty="0"/>
              <a:t>rayonnements secondaires prompts (gamma, protons, neutrons…) issus de la fragmentation </a:t>
            </a:r>
            <a:r>
              <a:rPr lang="fr-FR" sz="1600" dirty="0" smtClean="0"/>
              <a:t>nucléaire, </a:t>
            </a:r>
            <a:r>
              <a:rPr lang="fr-FR" sz="1600" dirty="0"/>
              <a:t>ont un profil d’émission qui est corrélé au parcours des ions.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Les </a:t>
            </a:r>
            <a:r>
              <a:rPr lang="fr-FR" sz="1600" dirty="0"/>
              <a:t>rayonnements gamma sont ceux qui sont le plus susceptibles de ressortir du patient sans être déviés ou absorbés. 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Un </a:t>
            </a:r>
            <a:r>
              <a:rPr lang="fr-FR" sz="1600" dirty="0"/>
              <a:t>imageur adapté à la détection directionnelle des rayonnements gamma de haute énergie permet donc d’obtenir l’information sur le parcours des ions en temps réel, et, dans une certaine mesure, sur le profil de </a:t>
            </a:r>
            <a:r>
              <a:rPr lang="fr-FR" sz="1600" dirty="0" smtClean="0"/>
              <a:t>dose…. 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02" y="1628800"/>
            <a:ext cx="2920164" cy="1661249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hadronthérapie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488" y="1196752"/>
            <a:ext cx="914501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/>
          </a:p>
          <a:p>
            <a:r>
              <a:rPr lang="fr-FR" sz="1600" dirty="0" smtClean="0"/>
              <a:t>Le principe de </a:t>
            </a:r>
            <a:r>
              <a:rPr lang="fr-FR" sz="1600" dirty="0"/>
              <a:t>l’imagerie Compton </a:t>
            </a:r>
            <a:r>
              <a:rPr lang="fr-FR" sz="1600" dirty="0" smtClean="0"/>
              <a:t> :</a:t>
            </a:r>
          </a:p>
          <a:p>
            <a:r>
              <a:rPr lang="fr-FR" sz="1600" dirty="0" smtClean="0"/>
              <a:t>reconstruction </a:t>
            </a:r>
            <a:r>
              <a:rPr lang="fr-FR" sz="1600" dirty="0"/>
              <a:t>à partir de deux interactions (</a:t>
            </a:r>
            <a:r>
              <a:rPr lang="fr-FR" sz="1600" dirty="0" smtClean="0"/>
              <a:t>diffuseur + absorbeur) </a:t>
            </a:r>
            <a:r>
              <a:rPr lang="fr-FR" sz="1600" dirty="0"/>
              <a:t>permet d’obtenir un cône, dont le photon incident est issu de la surface, et l’information issue de l’hodoscope réduit cette surface aux deux points d’intersection avec la trajectoire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b="1" dirty="0" smtClean="0"/>
              <a:t>Nécessité de pouvoir corréler en temps les évènements provenant des trois détecteurs.</a:t>
            </a:r>
          </a:p>
          <a:p>
            <a:r>
              <a:rPr lang="fr-FR" sz="1600" b="1" dirty="0"/>
              <a:t>	</a:t>
            </a:r>
            <a:r>
              <a:rPr lang="fr-FR" sz="1600" b="1" dirty="0" smtClean="0"/>
              <a:t>→ Les détecteurs doivent être synchronisés…</a:t>
            </a:r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520" y="116632"/>
            <a:ext cx="8915400" cy="576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l’imagerie </a:t>
            </a:r>
            <a:r>
              <a:rPr lang="fr-FR" dirty="0"/>
              <a:t>Compton à temps de </a:t>
            </a:r>
            <a:r>
              <a:rPr lang="fr-FR" dirty="0" smtClean="0"/>
              <a:t>vol</a:t>
            </a:r>
            <a:endParaRPr lang="fr-FR" dirty="0"/>
          </a:p>
        </p:txBody>
      </p:sp>
      <p:pic>
        <p:nvPicPr>
          <p:cNvPr id="5" name="Picture 2" descr="Compthadron_stack_en_human_vect_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2457285"/>
            <a:ext cx="3528392" cy="24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3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4608" y="908720"/>
            <a:ext cx="792088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600" dirty="0" smtClean="0"/>
              <a:t>Faisceau d’ions clinique :</a:t>
            </a:r>
          </a:p>
          <a:p>
            <a:r>
              <a:rPr lang="fr-FR" altLang="fr-FR" sz="1600" dirty="0" smtClean="0"/>
              <a:t>	Carbone</a:t>
            </a:r>
            <a:r>
              <a:rPr lang="fr-FR" altLang="fr-FR" sz="1600" dirty="0"/>
              <a:t>: 10</a:t>
            </a:r>
            <a:r>
              <a:rPr lang="fr-FR" altLang="fr-FR" sz="1600" baseline="30000" dirty="0"/>
              <a:t>8 </a:t>
            </a:r>
            <a:r>
              <a:rPr lang="fr-FR" altLang="fr-FR" sz="1600" dirty="0"/>
              <a:t>ions/s</a:t>
            </a:r>
          </a:p>
          <a:p>
            <a:r>
              <a:rPr lang="fr-FR" altLang="fr-FR" sz="1600" dirty="0" smtClean="0"/>
              <a:t>	Protons</a:t>
            </a:r>
            <a:r>
              <a:rPr lang="fr-FR" altLang="fr-FR" sz="1600" dirty="0"/>
              <a:t>: faisceau pulsé 4x10</a:t>
            </a:r>
            <a:r>
              <a:rPr lang="fr-FR" altLang="fr-FR" sz="1600" baseline="30000" dirty="0"/>
              <a:t>7 – </a:t>
            </a:r>
            <a:r>
              <a:rPr lang="fr-FR" altLang="fr-FR" sz="1600" dirty="0" smtClean="0"/>
              <a:t>10</a:t>
            </a:r>
            <a:r>
              <a:rPr lang="fr-FR" altLang="fr-FR" sz="1600" baseline="30000" dirty="0" smtClean="0"/>
              <a:t>9 </a:t>
            </a:r>
            <a:r>
              <a:rPr lang="fr-FR" altLang="fr-FR" sz="1600" dirty="0" smtClean="0"/>
              <a:t>protons/s</a:t>
            </a:r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Hodoscope 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taux de comptage du faisceau….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(</a:t>
            </a:r>
            <a:r>
              <a:rPr lang="fr-FR" alt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x,y,t</a:t>
            </a:r>
            <a:r>
              <a:rPr lang="fr-FR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fr-FR" alt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altLang="fr-FR" sz="1600" dirty="0"/>
          </a:p>
          <a:p>
            <a:r>
              <a:rPr lang="fr-FR" altLang="fr-FR" sz="1600" dirty="0" smtClean="0"/>
              <a:t>Absorbeur BGO de 30cm/30cm à 1m 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2x10</a:t>
            </a:r>
            <a:r>
              <a:rPr lang="fr-FR" altLang="fr-FR" sz="1600" baseline="30000" dirty="0" smtClean="0"/>
              <a:t>7  </a:t>
            </a:r>
            <a:r>
              <a:rPr lang="fr-FR" altLang="fr-FR" sz="1600" dirty="0" smtClean="0"/>
              <a:t>en ions carbone, 2,8x10</a:t>
            </a:r>
            <a:r>
              <a:rPr lang="fr-FR" altLang="fr-FR" sz="1600" baseline="30000" dirty="0"/>
              <a:t>6</a:t>
            </a:r>
            <a:r>
              <a:rPr lang="fr-FR" altLang="fr-FR" sz="1600" baseline="30000" dirty="0" smtClean="0"/>
              <a:t> 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en protons</a:t>
            </a:r>
          </a:p>
          <a:p>
            <a:r>
              <a:rPr lang="fr-FR" alt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fr-FR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(</a:t>
            </a:r>
            <a:r>
              <a:rPr lang="fr-FR" altLang="fr-FR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x,y,Q,t</a:t>
            </a:r>
            <a:r>
              <a:rPr lang="fr-FR" alt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Diffuseur silicium 10 plans de 8cmx8cm à 10cm: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par plan : 1,3x10</a:t>
            </a:r>
            <a:r>
              <a:rPr lang="fr-FR" altLang="fr-FR" sz="1600" baseline="30000" dirty="0" smtClean="0"/>
              <a:t>6  </a:t>
            </a:r>
            <a:r>
              <a:rPr lang="fr-FR" altLang="fr-FR" sz="1600" dirty="0"/>
              <a:t>en </a:t>
            </a:r>
            <a:r>
              <a:rPr lang="fr-FR" altLang="fr-FR" sz="1600" dirty="0" smtClean="0"/>
              <a:t>ions carbone, 4x10</a:t>
            </a:r>
            <a:r>
              <a:rPr lang="fr-FR" altLang="fr-FR" sz="1600" baseline="30000" dirty="0" smtClean="0"/>
              <a:t>6 </a:t>
            </a:r>
            <a:r>
              <a:rPr lang="fr-FR" altLang="fr-FR" sz="1600" dirty="0" smtClean="0"/>
              <a:t>en protons</a:t>
            </a:r>
          </a:p>
          <a:p>
            <a:r>
              <a:rPr lang="fr-FR" alt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information (</a:t>
            </a:r>
            <a:r>
              <a:rPr lang="fr-FR" alt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x,y,Q,t</a:t>
            </a:r>
            <a:r>
              <a:rPr lang="fr-FR" alt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Taux de comptage très important </a:t>
            </a:r>
            <a:r>
              <a:rPr lang="fr-FR" altLang="fr-FR" sz="1600" dirty="0"/>
              <a:t>→ </a:t>
            </a:r>
            <a:r>
              <a:rPr lang="fr-FR" altLang="fr-FR" sz="1600" dirty="0" smtClean="0"/>
              <a:t>débit de données énorme…..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→ nécessité d’avoir une stratégie de trigger :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Taux de comptage des coïncidences absorbeur-silicium : 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	 </a:t>
            </a:r>
            <a:r>
              <a:rPr lang="fr-FR" altLang="fr-FR" sz="1600" dirty="0"/>
              <a:t>1.5*10</a:t>
            </a:r>
            <a:r>
              <a:rPr lang="fr-FR" altLang="fr-FR" sz="1600" baseline="30000" dirty="0"/>
              <a:t>5 </a:t>
            </a:r>
            <a:r>
              <a:rPr lang="fr-FR" altLang="fr-FR" sz="1600" dirty="0"/>
              <a:t>en protons,</a:t>
            </a:r>
            <a:r>
              <a:rPr lang="fr-FR" altLang="fr-FR" sz="1600" baseline="30000" dirty="0"/>
              <a:t> </a:t>
            </a:r>
            <a:r>
              <a:rPr lang="fr-FR" altLang="fr-FR" sz="1600" dirty="0"/>
              <a:t>2*10</a:t>
            </a:r>
            <a:r>
              <a:rPr lang="fr-FR" altLang="fr-FR" sz="1600" baseline="30000" dirty="0"/>
              <a:t>4</a:t>
            </a:r>
            <a:r>
              <a:rPr lang="fr-FR" altLang="fr-FR" sz="1600" dirty="0"/>
              <a:t> en </a:t>
            </a:r>
            <a:r>
              <a:rPr lang="fr-FR" altLang="fr-FR" sz="1600" dirty="0" smtClean="0"/>
              <a:t>carbone</a:t>
            </a:r>
          </a:p>
        </p:txBody>
      </p:sp>
    </p:spTree>
    <p:extLst>
      <p:ext uri="{BB962C8B-B14F-4D97-AF65-F5344CB8AC3E}">
        <p14:creationId xmlns:p14="http://schemas.microsoft.com/office/powerpoint/2010/main" val="42042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784648" y="4365104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784648" y="2638653"/>
            <a:ext cx="165618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784648" y="1196752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12640" y="1268760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Trigger séquence &amp; data flow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12640" y="2710660"/>
            <a:ext cx="1656184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12640" y="4437112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640632" y="4509120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96616" y="4550931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dirty="0" smtClean="0">
                <a:solidFill>
                  <a:schemeClr val="bg1"/>
                </a:solidFill>
              </a:rPr>
              <a:t>x8</a:t>
            </a:r>
            <a:endParaRPr lang="fr-FR" altLang="fr-FR" sz="1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7136" y="1196752"/>
            <a:ext cx="93610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DAQ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2638425"/>
            <a:ext cx="1123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uble flèche horizontale 4"/>
          <p:cNvSpPr/>
          <p:nvPr/>
        </p:nvSpPr>
        <p:spPr>
          <a:xfrm>
            <a:off x="7185248" y="2965884"/>
            <a:ext cx="706959" cy="211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7336" y="3429000"/>
            <a:ext cx="1351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dirty="0" smtClean="0"/>
              <a:t>Contrôle &amp;</a:t>
            </a:r>
          </a:p>
          <a:p>
            <a:r>
              <a:rPr lang="fr-FR" altLang="fr-FR" dirty="0" err="1" smtClean="0"/>
              <a:t>readout</a:t>
            </a:r>
            <a:endParaRPr lang="fr-FR" alt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224808" y="1253952"/>
            <a:ext cx="2926804" cy="230832"/>
            <a:chOff x="3224808" y="1397968"/>
            <a:chExt cx="2926804" cy="230832"/>
          </a:xfrm>
        </p:grpSpPr>
        <p:sp>
          <p:nvSpPr>
            <p:cNvPr id="18" name="Flèche droite 17"/>
            <p:cNvSpPr/>
            <p:nvPr/>
          </p:nvSpPr>
          <p:spPr>
            <a:xfrm>
              <a:off x="3224808" y="1556792"/>
              <a:ext cx="2926804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3728864" y="1397968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Pré-trigger (étiquette temporelle)</a:t>
              </a:r>
              <a:endParaRPr lang="fr-FR" altLang="fr-FR" sz="9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224808" y="2911877"/>
            <a:ext cx="2926804" cy="230832"/>
            <a:chOff x="3224808" y="2911877"/>
            <a:chExt cx="2926804" cy="230832"/>
          </a:xfrm>
        </p:grpSpPr>
        <p:sp>
          <p:nvSpPr>
            <p:cNvPr id="34" name="Flèche droite 33"/>
            <p:cNvSpPr/>
            <p:nvPr/>
          </p:nvSpPr>
          <p:spPr>
            <a:xfrm>
              <a:off x="3224808" y="3070701"/>
              <a:ext cx="2926804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872880" y="2911877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trigger (étiquette temporelle)</a:t>
              </a:r>
              <a:endParaRPr lang="fr-FR" altLang="fr-FR" sz="9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640632" y="2782668"/>
            <a:ext cx="1656184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40632" y="1340768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absorbeur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224808" y="2479829"/>
            <a:ext cx="2926804" cy="446852"/>
            <a:chOff x="3224808" y="2406080"/>
            <a:chExt cx="2926804" cy="446852"/>
          </a:xfrm>
        </p:grpSpPr>
        <p:sp>
          <p:nvSpPr>
            <p:cNvPr id="27" name="Flèche droite 26"/>
            <p:cNvSpPr/>
            <p:nvPr/>
          </p:nvSpPr>
          <p:spPr>
            <a:xfrm rot="10800000">
              <a:off x="3440832" y="2591190"/>
              <a:ext cx="2710780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 droite 27"/>
            <p:cNvSpPr/>
            <p:nvPr/>
          </p:nvSpPr>
          <p:spPr>
            <a:xfrm rot="10800000">
              <a:off x="3368824" y="2663198"/>
              <a:ext cx="2782788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droite 28"/>
            <p:cNvSpPr/>
            <p:nvPr/>
          </p:nvSpPr>
          <p:spPr>
            <a:xfrm rot="10800000">
              <a:off x="3296816" y="2735205"/>
              <a:ext cx="2854796" cy="45722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 droite 29"/>
            <p:cNvSpPr/>
            <p:nvPr/>
          </p:nvSpPr>
          <p:spPr>
            <a:xfrm rot="10800000">
              <a:off x="3368824" y="2735206"/>
              <a:ext cx="2782788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 droite 30"/>
            <p:cNvSpPr/>
            <p:nvPr/>
          </p:nvSpPr>
          <p:spPr>
            <a:xfrm rot="10800000">
              <a:off x="3224808" y="2807213"/>
              <a:ext cx="2926804" cy="45719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881264" y="2406080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Pré-trigger (étiquette temporelle)</a:t>
              </a:r>
              <a:endParaRPr lang="fr-FR" altLang="fr-FR" sz="9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224808" y="1469976"/>
            <a:ext cx="2926804" cy="446855"/>
            <a:chOff x="3224808" y="1469976"/>
            <a:chExt cx="2926804" cy="446855"/>
          </a:xfrm>
        </p:grpSpPr>
        <p:sp>
          <p:nvSpPr>
            <p:cNvPr id="38" name="Flèche droite 37"/>
            <p:cNvSpPr/>
            <p:nvPr/>
          </p:nvSpPr>
          <p:spPr>
            <a:xfrm rot="10800000">
              <a:off x="3368824" y="1727097"/>
              <a:ext cx="2782788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lèche droite 38"/>
            <p:cNvSpPr/>
            <p:nvPr/>
          </p:nvSpPr>
          <p:spPr>
            <a:xfrm rot="10800000">
              <a:off x="3296816" y="1799104"/>
              <a:ext cx="2854796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 droite 39"/>
            <p:cNvSpPr/>
            <p:nvPr/>
          </p:nvSpPr>
          <p:spPr>
            <a:xfrm rot="10800000">
              <a:off x="3224808" y="1871112"/>
              <a:ext cx="2926804" cy="45719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 droite 40"/>
            <p:cNvSpPr/>
            <p:nvPr/>
          </p:nvSpPr>
          <p:spPr>
            <a:xfrm rot="10800000">
              <a:off x="3440832" y="1655088"/>
              <a:ext cx="2710780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872880" y="1469976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trigger (étiquette temporelle)</a:t>
              </a:r>
              <a:endParaRPr lang="fr-FR" altLang="fr-FR" sz="9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224808" y="3127902"/>
            <a:ext cx="2926804" cy="446855"/>
            <a:chOff x="3224808" y="1469976"/>
            <a:chExt cx="2926804" cy="446855"/>
          </a:xfrm>
        </p:grpSpPr>
        <p:sp>
          <p:nvSpPr>
            <p:cNvPr id="45" name="Flèche droite 44"/>
            <p:cNvSpPr/>
            <p:nvPr/>
          </p:nvSpPr>
          <p:spPr>
            <a:xfrm rot="10800000">
              <a:off x="3368824" y="1727097"/>
              <a:ext cx="2782788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 droite 45"/>
            <p:cNvSpPr/>
            <p:nvPr/>
          </p:nvSpPr>
          <p:spPr>
            <a:xfrm rot="10800000">
              <a:off x="3296816" y="1799104"/>
              <a:ext cx="2854796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 droite 46"/>
            <p:cNvSpPr/>
            <p:nvPr/>
          </p:nvSpPr>
          <p:spPr>
            <a:xfrm rot="10800000">
              <a:off x="3224808" y="1871112"/>
              <a:ext cx="2926804" cy="45719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droite 47"/>
            <p:cNvSpPr/>
            <p:nvPr/>
          </p:nvSpPr>
          <p:spPr>
            <a:xfrm rot="10800000">
              <a:off x="3440832" y="1655088"/>
              <a:ext cx="2710780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3872880" y="1469976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trigger (étiquette temporelle)</a:t>
              </a:r>
              <a:endParaRPr lang="fr-FR" altLang="fr-FR" sz="900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224808" y="4221088"/>
            <a:ext cx="2926804" cy="446855"/>
            <a:chOff x="3224808" y="1469976"/>
            <a:chExt cx="2926804" cy="446855"/>
          </a:xfrm>
        </p:grpSpPr>
        <p:sp>
          <p:nvSpPr>
            <p:cNvPr id="51" name="Flèche droite 50"/>
            <p:cNvSpPr/>
            <p:nvPr/>
          </p:nvSpPr>
          <p:spPr>
            <a:xfrm rot="10800000">
              <a:off x="3368824" y="1727097"/>
              <a:ext cx="2782788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 rot="10800000">
              <a:off x="3296816" y="1799104"/>
              <a:ext cx="2854796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 droite 52"/>
            <p:cNvSpPr/>
            <p:nvPr/>
          </p:nvSpPr>
          <p:spPr>
            <a:xfrm rot="10800000">
              <a:off x="3224808" y="1871112"/>
              <a:ext cx="2926804" cy="45719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Flèche droite 53"/>
            <p:cNvSpPr/>
            <p:nvPr/>
          </p:nvSpPr>
          <p:spPr>
            <a:xfrm rot="10800000">
              <a:off x="3440832" y="1655088"/>
              <a:ext cx="2710780" cy="45721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3872880" y="1469976"/>
              <a:ext cx="187220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smtClean="0"/>
                <a:t>trigger (étiquette temporelle)</a:t>
              </a:r>
              <a:endParaRPr lang="fr-FR" altLang="fr-FR" sz="9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232051" y="4869160"/>
            <a:ext cx="2926804" cy="495708"/>
            <a:chOff x="3232051" y="4926360"/>
            <a:chExt cx="2926804" cy="495708"/>
          </a:xfrm>
        </p:grpSpPr>
        <p:sp>
          <p:nvSpPr>
            <p:cNvPr id="57" name="Flèche droite 56"/>
            <p:cNvSpPr/>
            <p:nvPr/>
          </p:nvSpPr>
          <p:spPr>
            <a:xfrm>
              <a:off x="3232051" y="5350060"/>
              <a:ext cx="2926804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Flèche droite 58"/>
            <p:cNvSpPr/>
            <p:nvPr/>
          </p:nvSpPr>
          <p:spPr>
            <a:xfrm>
              <a:off x="3296815" y="5262078"/>
              <a:ext cx="2854796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Flèche droite 59"/>
            <p:cNvSpPr/>
            <p:nvPr/>
          </p:nvSpPr>
          <p:spPr>
            <a:xfrm>
              <a:off x="3368824" y="5171454"/>
              <a:ext cx="2782789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Flèche droite 60"/>
            <p:cNvSpPr/>
            <p:nvPr/>
          </p:nvSpPr>
          <p:spPr>
            <a:xfrm>
              <a:off x="3440831" y="5085184"/>
              <a:ext cx="2710782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4436182" y="4926360"/>
              <a:ext cx="6480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err="1" smtClean="0"/>
                <a:t>readout</a:t>
              </a:r>
              <a:endParaRPr lang="fr-FR" altLang="fr-FR" sz="900" dirty="0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232051" y="3581364"/>
            <a:ext cx="2926804" cy="495708"/>
            <a:chOff x="3232051" y="4926360"/>
            <a:chExt cx="2926804" cy="495708"/>
          </a:xfrm>
        </p:grpSpPr>
        <p:sp>
          <p:nvSpPr>
            <p:cNvPr id="65" name="Flèche droite 64"/>
            <p:cNvSpPr/>
            <p:nvPr/>
          </p:nvSpPr>
          <p:spPr>
            <a:xfrm>
              <a:off x="3232051" y="5350060"/>
              <a:ext cx="2926804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lèche droite 65"/>
            <p:cNvSpPr/>
            <p:nvPr/>
          </p:nvSpPr>
          <p:spPr>
            <a:xfrm>
              <a:off x="3296815" y="5262078"/>
              <a:ext cx="2854796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lèche droite 66"/>
            <p:cNvSpPr/>
            <p:nvPr/>
          </p:nvSpPr>
          <p:spPr>
            <a:xfrm>
              <a:off x="3368824" y="5171454"/>
              <a:ext cx="2782789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Flèche droite 67"/>
            <p:cNvSpPr/>
            <p:nvPr/>
          </p:nvSpPr>
          <p:spPr>
            <a:xfrm>
              <a:off x="3440831" y="5085184"/>
              <a:ext cx="2710782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4436182" y="4926360"/>
              <a:ext cx="6480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err="1" smtClean="0"/>
                <a:t>readout</a:t>
              </a:r>
              <a:endParaRPr lang="fr-FR" altLang="fr-FR" sz="900" dirty="0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232051" y="1866238"/>
            <a:ext cx="2926804" cy="495708"/>
            <a:chOff x="3232051" y="4926360"/>
            <a:chExt cx="2926804" cy="495708"/>
          </a:xfrm>
        </p:grpSpPr>
        <p:sp>
          <p:nvSpPr>
            <p:cNvPr id="77" name="Flèche droite 76"/>
            <p:cNvSpPr/>
            <p:nvPr/>
          </p:nvSpPr>
          <p:spPr>
            <a:xfrm>
              <a:off x="3232051" y="5350060"/>
              <a:ext cx="2926804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Flèche droite 77"/>
            <p:cNvSpPr/>
            <p:nvPr/>
          </p:nvSpPr>
          <p:spPr>
            <a:xfrm>
              <a:off x="3296815" y="5262078"/>
              <a:ext cx="2854796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Flèche droite 78"/>
            <p:cNvSpPr/>
            <p:nvPr/>
          </p:nvSpPr>
          <p:spPr>
            <a:xfrm>
              <a:off x="3368824" y="5171454"/>
              <a:ext cx="2782789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Flèche droite 79"/>
            <p:cNvSpPr/>
            <p:nvPr/>
          </p:nvSpPr>
          <p:spPr>
            <a:xfrm>
              <a:off x="3440831" y="5085184"/>
              <a:ext cx="2710782" cy="72008"/>
            </a:xfrm>
            <a:prstGeom prst="rightArrow">
              <a:avLst>
                <a:gd name="adj1" fmla="val 50000"/>
                <a:gd name="adj2" fmla="val 7645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4436182" y="4926360"/>
              <a:ext cx="64807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900" dirty="0" err="1" smtClean="0"/>
                <a:t>readout</a:t>
              </a:r>
              <a:endParaRPr lang="fr-FR" altLang="fr-FR" sz="900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496616" y="1382579"/>
            <a:ext cx="1728192" cy="1023501"/>
            <a:chOff x="1496616" y="1526595"/>
            <a:chExt cx="1728192" cy="750277"/>
          </a:xfrm>
        </p:grpSpPr>
        <p:sp>
          <p:nvSpPr>
            <p:cNvPr id="3" name="Rectangle 2"/>
            <p:cNvSpPr/>
            <p:nvPr/>
          </p:nvSpPr>
          <p:spPr>
            <a:xfrm>
              <a:off x="1568624" y="1556792"/>
              <a:ext cx="165618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absorbeur</a:t>
              </a:r>
              <a:endParaRPr lang="fr-FR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96616" y="1526595"/>
              <a:ext cx="4320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000" b="1" dirty="0" smtClean="0">
                  <a:solidFill>
                    <a:schemeClr val="bg1"/>
                  </a:solidFill>
                </a:rPr>
                <a:t>x16</a:t>
              </a:r>
              <a:endParaRPr lang="fr-FR" altLang="fr-F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496616" y="2824480"/>
            <a:ext cx="1728192" cy="1324600"/>
            <a:chOff x="1496616" y="2750731"/>
            <a:chExt cx="1728192" cy="966301"/>
          </a:xfrm>
        </p:grpSpPr>
        <p:sp>
          <p:nvSpPr>
            <p:cNvPr id="11" name="Rectangle 10"/>
            <p:cNvSpPr/>
            <p:nvPr/>
          </p:nvSpPr>
          <p:spPr>
            <a:xfrm>
              <a:off x="1568624" y="2780928"/>
              <a:ext cx="165618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Diffuseur</a:t>
              </a:r>
            </a:p>
            <a:p>
              <a:pPr algn="ctr"/>
              <a:r>
                <a:rPr lang="fr-FR" dirty="0" smtClean="0"/>
                <a:t>silicium</a:t>
              </a:r>
              <a:endParaRPr lang="fr-FR" dirty="0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496616" y="2750731"/>
              <a:ext cx="4320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sz="1000" b="1" dirty="0" smtClean="0">
                  <a:solidFill>
                    <a:schemeClr val="bg1"/>
                  </a:solidFill>
                </a:rPr>
                <a:t>x10</a:t>
              </a:r>
              <a:endParaRPr lang="fr-FR" alt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68624" y="4581128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hodoscope</a:t>
            </a:r>
            <a:endParaRPr lang="fr-FR" dirty="0"/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496616" y="4531642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000" b="1" dirty="0" smtClean="0">
                <a:solidFill>
                  <a:schemeClr val="bg1"/>
                </a:solidFill>
              </a:rPr>
              <a:t>x8</a:t>
            </a:r>
            <a:endParaRPr lang="fr-FR" altLang="fr-FR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carte AMC40 comme DAQ</a:t>
            </a:r>
            <a:endParaRPr lang="fr-FR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08087" y="1700808"/>
            <a:ext cx="7907586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600" dirty="0"/>
              <a:t>Le lien utilisé entre les </a:t>
            </a:r>
            <a:r>
              <a:rPr lang="fr-FR" altLang="fr-FR" sz="1600" dirty="0" smtClean="0"/>
              <a:t>cartes de Front End et la DAQ doit </a:t>
            </a:r>
            <a:r>
              <a:rPr lang="fr-FR" altLang="fr-FR" sz="1600" dirty="0"/>
              <a:t>être bidirectionnel, et faire passer les données suivantes </a:t>
            </a:r>
            <a:r>
              <a:rPr lang="fr-FR" altLang="fr-FR" sz="1600" dirty="0" smtClean="0"/>
              <a:t>:- </a:t>
            </a:r>
            <a:r>
              <a:rPr lang="fr-FR" altLang="fr-FR" sz="1600" dirty="0"/>
              <a:t>signaux de control : </a:t>
            </a:r>
            <a:r>
              <a:rPr lang="fr-FR" altLang="fr-FR" sz="1600" dirty="0" err="1"/>
              <a:t>start</a:t>
            </a:r>
            <a:r>
              <a:rPr lang="fr-FR" altLang="fr-FR" sz="1600" dirty="0"/>
              <a:t>, reset …</a:t>
            </a:r>
          </a:p>
          <a:p>
            <a:r>
              <a:rPr lang="fr-FR" altLang="fr-FR" sz="1600" dirty="0" smtClean="0"/>
              <a:t>- </a:t>
            </a:r>
            <a:r>
              <a:rPr lang="fr-FR" altLang="fr-FR" sz="1600" dirty="0"/>
              <a:t>pré-trigger,</a:t>
            </a:r>
          </a:p>
          <a:p>
            <a:r>
              <a:rPr lang="fr-FR" altLang="fr-FR" sz="1600" dirty="0" smtClean="0"/>
              <a:t>- </a:t>
            </a:r>
            <a:r>
              <a:rPr lang="fr-FR" altLang="fr-FR" sz="1600" dirty="0"/>
              <a:t>trigger,</a:t>
            </a:r>
          </a:p>
          <a:p>
            <a:r>
              <a:rPr lang="fr-FR" altLang="fr-FR" sz="1600" dirty="0" smtClean="0"/>
              <a:t>- </a:t>
            </a:r>
            <a:r>
              <a:rPr lang="fr-FR" altLang="fr-FR" sz="1600" dirty="0" err="1" smtClean="0"/>
              <a:t>readout</a:t>
            </a:r>
            <a:r>
              <a:rPr lang="fr-FR" altLang="fr-FR" sz="1600" dirty="0"/>
              <a:t>,</a:t>
            </a:r>
          </a:p>
          <a:p>
            <a:r>
              <a:rPr lang="fr-FR" altLang="fr-FR" sz="1600" dirty="0"/>
              <a:t>- l’horloge (tous les FE doivent être synchronisés</a:t>
            </a:r>
            <a:r>
              <a:rPr lang="fr-FR" altLang="fr-FR" sz="1600" dirty="0" smtClean="0"/>
              <a:t>).</a:t>
            </a:r>
            <a:endParaRPr lang="fr-FR" altLang="fr-FR" sz="1600" dirty="0"/>
          </a:p>
          <a:p>
            <a:endParaRPr lang="fr-FR" altLang="fr-FR" sz="1600" dirty="0" smtClean="0"/>
          </a:p>
          <a:p>
            <a:r>
              <a:rPr lang="fr-FR" altLang="fr-FR" sz="1600" dirty="0" smtClean="0"/>
              <a:t>→ l’utilisation de la carte AMC40 développée par le CPPM pour </a:t>
            </a:r>
            <a:r>
              <a:rPr lang="fr-FR" altLang="fr-FR" sz="1600" dirty="0" err="1" smtClean="0"/>
              <a:t>LHCb</a:t>
            </a:r>
            <a:r>
              <a:rPr lang="fr-FR" altLang="fr-FR" sz="1600" dirty="0" smtClean="0"/>
              <a:t>.</a:t>
            </a:r>
          </a:p>
          <a:p>
            <a:r>
              <a:rPr lang="fr-FR" altLang="fr-FR" sz="1600" dirty="0"/>
              <a:t>	</a:t>
            </a:r>
            <a:r>
              <a:rPr lang="fr-FR" altLang="fr-FR" sz="1600" dirty="0" smtClean="0"/>
              <a:t>- 36 entrées optiques utilisables à 4.8 GHz</a:t>
            </a:r>
          </a:p>
          <a:p>
            <a:r>
              <a:rPr lang="fr-FR" altLang="fr-FR" sz="1600" dirty="0"/>
              <a:t>	- 36 </a:t>
            </a:r>
            <a:r>
              <a:rPr lang="fr-FR" altLang="fr-FR" sz="1600" dirty="0" smtClean="0"/>
              <a:t>sorties optiques </a:t>
            </a:r>
            <a:r>
              <a:rPr lang="fr-FR" altLang="fr-FR" sz="1600" dirty="0"/>
              <a:t>utilisables à 4.8 </a:t>
            </a:r>
            <a:r>
              <a:rPr lang="fr-FR" altLang="fr-FR" sz="1600" dirty="0" smtClean="0"/>
              <a:t>GHz</a:t>
            </a:r>
          </a:p>
          <a:p>
            <a:endParaRPr lang="fr-FR" altLang="fr-FR" sz="1600" dirty="0"/>
          </a:p>
          <a:p>
            <a:r>
              <a:rPr lang="fr-FR" altLang="fr-FR" sz="1600" dirty="0" smtClean="0"/>
              <a:t>	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→ une seule carte AMC pour toute la caméra !</a:t>
            </a:r>
            <a:endParaRPr lang="fr-FR" altLang="fr-FR" sz="1600" dirty="0"/>
          </a:p>
          <a:p>
            <a:endParaRPr lang="fr-FR" altLang="fr-FR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4077072"/>
            <a:ext cx="302529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absorbeur</a:t>
            </a:r>
            <a:endParaRPr lang="fr-FR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74463" y="3356992"/>
            <a:ext cx="8569325" cy="33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600" dirty="0" smtClean="0"/>
              <a:t>L’ensemble de l’absorbeur représente une surface de 30cm x 30cm ~ 100 blocs BGO, soit 416 voies de lectures</a:t>
            </a:r>
          </a:p>
          <a:p>
            <a:pPr eaLnBrk="1" hangingPunct="1">
              <a:buFontTx/>
              <a:buChar char="-"/>
            </a:pPr>
            <a:endParaRPr lang="fr-FR" altLang="fr-FR" sz="1600" dirty="0" smtClean="0"/>
          </a:p>
          <a:p>
            <a:pPr eaLnBrk="1" hangingPunct="1">
              <a:buFontTx/>
              <a:buChar char="-"/>
            </a:pPr>
            <a:r>
              <a:rPr lang="fr-FR" altLang="fr-FR" sz="1600" dirty="0" smtClean="0"/>
              <a:t>Détecteur à l’origine du trigger</a:t>
            </a:r>
          </a:p>
          <a:p>
            <a:pPr eaLnBrk="1" hangingPunct="1">
              <a:buFontTx/>
              <a:buChar char="-"/>
            </a:pPr>
            <a:endParaRPr lang="fr-FR" altLang="fr-FR" sz="1600" dirty="0" smtClean="0"/>
          </a:p>
          <a:p>
            <a:pPr eaLnBrk="1" hangingPunct="1">
              <a:buFontTx/>
              <a:buChar char="-"/>
            </a:pPr>
            <a:r>
              <a:rPr lang="fr-FR" altLang="fr-FR" sz="1600" dirty="0" smtClean="0"/>
              <a:t>Les mesures : </a:t>
            </a:r>
          </a:p>
          <a:p>
            <a:pPr lvl="1" eaLnBrk="1" hangingPunct="1">
              <a:buFontTx/>
              <a:buChar char="-"/>
            </a:pPr>
            <a:r>
              <a:rPr lang="fr-FR" altLang="fr-FR" sz="1600" dirty="0"/>
              <a:t> </a:t>
            </a:r>
            <a:r>
              <a:rPr lang="fr-FR" altLang="fr-FR" sz="1600" dirty="0" smtClean="0"/>
              <a:t>t : TDC en FPGA (résolution </a:t>
            </a:r>
            <a:r>
              <a:rPr lang="fr-FR" altLang="fr-FR" sz="1600" dirty="0"/>
              <a:t>&lt;</a:t>
            </a:r>
            <a:r>
              <a:rPr lang="fr-FR" altLang="fr-FR" sz="1600" dirty="0" smtClean="0"/>
              <a:t>1 ns),</a:t>
            </a:r>
          </a:p>
          <a:p>
            <a:pPr lvl="1" eaLnBrk="1" hangingPunct="1">
              <a:buFontTx/>
              <a:buChar char="-"/>
            </a:pPr>
            <a:r>
              <a:rPr lang="fr-FR" altLang="fr-FR" sz="1600" dirty="0"/>
              <a:t> </a:t>
            </a:r>
            <a:r>
              <a:rPr lang="fr-FR" altLang="fr-FR" sz="1600" dirty="0" err="1" smtClean="0"/>
              <a:t>N°voies</a:t>
            </a:r>
            <a:r>
              <a:rPr lang="fr-FR" altLang="fr-FR" sz="1600" dirty="0" smtClean="0"/>
              <a:t> touchées,</a:t>
            </a:r>
          </a:p>
          <a:p>
            <a:pPr lvl="1" eaLnBrk="1" hangingPunct="1">
              <a:buFontTx/>
              <a:buChar char="-"/>
            </a:pPr>
            <a:r>
              <a:rPr lang="fr-FR" altLang="fr-FR" sz="1600" dirty="0"/>
              <a:t> </a:t>
            </a:r>
            <a:r>
              <a:rPr lang="fr-FR" altLang="fr-FR" sz="1600" dirty="0" smtClean="0"/>
              <a:t>charge ADC 12 bits 30 MHz.</a:t>
            </a:r>
          </a:p>
          <a:p>
            <a:r>
              <a:rPr lang="fr-FR" alt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fr-FR" altLang="fr-FR" sz="1600" dirty="0" smtClean="0"/>
          </a:p>
          <a:p>
            <a:r>
              <a:rPr lang="fr-FR" altLang="fr-FR" sz="1600" dirty="0" smtClean="0"/>
              <a:t> </a:t>
            </a:r>
            <a:r>
              <a:rPr lang="fr-FR" altLang="fr-FR" sz="1600" dirty="0"/>
              <a:t>→ </a:t>
            </a:r>
            <a:r>
              <a:rPr lang="fr-FR" altLang="fr-FR" sz="1600" dirty="0" smtClean="0"/>
              <a:t> choix de la carte ASM développée au LPC</a:t>
            </a:r>
          </a:p>
          <a:p>
            <a:pPr lvl="1"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124744"/>
            <a:ext cx="6328788" cy="1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88521"/>
            <a:ext cx="1733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04527" y="2908667"/>
            <a:ext cx="8993085" cy="6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r>
              <a:rPr lang="fr-FR" sz="1600" dirty="0" smtClean="0"/>
              <a:t>bloc </a:t>
            </a:r>
            <a:r>
              <a:rPr lang="fr-FR" sz="1600" dirty="0"/>
              <a:t>BGO pixellisé </a:t>
            </a:r>
            <a:r>
              <a:rPr lang="fr-FR" sz="1600" dirty="0" smtClean="0"/>
              <a:t> </a:t>
            </a:r>
            <a:r>
              <a:rPr lang="fr-FR" sz="1600" dirty="0"/>
              <a:t>et assemblage de 4 tubes photomultiplicateurs et carte de lecture/polarisation</a:t>
            </a:r>
            <a:r>
              <a:rPr lang="fr-FR" sz="1600" dirty="0" smtClean="0"/>
              <a:t>.</a:t>
            </a:r>
            <a:endParaRPr lang="fr-FR" altLang="fr-FR" sz="16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042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Carte ASM</a:t>
            </a:r>
            <a:endParaRPr lang="fr-FR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44488" y="5157192"/>
            <a:ext cx="8569325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400" dirty="0" err="1"/>
              <a:t>cf</a:t>
            </a:r>
            <a:r>
              <a:rPr lang="fr-FR" altLang="fr-FR" sz="1400" dirty="0"/>
              <a:t> présentation </a:t>
            </a:r>
            <a:r>
              <a:rPr lang="fr-FR" altLang="fr-FR" sz="1400" dirty="0" smtClean="0"/>
              <a:t>Magali : </a:t>
            </a:r>
            <a:r>
              <a:rPr lang="fr-FR" altLang="fr-FR" sz="1400" dirty="0"/>
              <a:t>« </a:t>
            </a:r>
            <a:r>
              <a:rPr lang="fr-FR" sz="1400" dirty="0"/>
              <a:t>Carte d'échantillonnage pour une application TEP en </a:t>
            </a:r>
            <a:r>
              <a:rPr lang="fr-FR" sz="1400" dirty="0" err="1"/>
              <a:t>hadronthérapie</a:t>
            </a:r>
            <a:r>
              <a:rPr lang="fr-FR" altLang="fr-FR" sz="1400" dirty="0" smtClean="0"/>
              <a:t>»</a:t>
            </a: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70" y="1652237"/>
            <a:ext cx="49209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0473" y="1988840"/>
            <a:ext cx="4032448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 eaLnBrk="1" hangingPunct="1"/>
            <a:r>
              <a:rPr lang="fr-FR" altLang="fr-FR" sz="1400" dirty="0" smtClean="0"/>
              <a:t>Carte ASM 24 voies</a:t>
            </a:r>
          </a:p>
          <a:p>
            <a:pPr marL="0" indent="0" eaLnBrk="1" hangingPunct="1"/>
            <a:endParaRPr lang="fr-FR" altLang="fr-FR" sz="1400" dirty="0"/>
          </a:p>
          <a:p>
            <a:pPr eaLnBrk="1" hangingPunct="1">
              <a:buFontTx/>
              <a:buChar char="-"/>
            </a:pPr>
            <a:endParaRPr lang="fr-FR" altLang="fr-FR" sz="1400" baseline="30000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133547" y="1807815"/>
            <a:ext cx="3295409" cy="1498651"/>
            <a:chOff x="6133547" y="1807815"/>
            <a:chExt cx="3295409" cy="1498651"/>
          </a:xfrm>
        </p:grpSpPr>
        <p:sp>
          <p:nvSpPr>
            <p:cNvPr id="5" name="Parallélogramme 4"/>
            <p:cNvSpPr/>
            <p:nvPr/>
          </p:nvSpPr>
          <p:spPr>
            <a:xfrm rot="15552359">
              <a:off x="5892181" y="2378226"/>
              <a:ext cx="1169606" cy="686873"/>
            </a:xfrm>
            <a:prstGeom prst="parallelogram">
              <a:avLst>
                <a:gd name="adj" fmla="val 16364"/>
              </a:avLst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>
              <a:stCxn id="5" idx="4"/>
            </p:cNvCxnSpPr>
            <p:nvPr/>
          </p:nvCxnSpPr>
          <p:spPr>
            <a:xfrm flipV="1">
              <a:off x="6814344" y="2322264"/>
              <a:ext cx="730944" cy="33508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558286" y="1807815"/>
              <a:ext cx="1870670" cy="88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indent="0" eaLnBrk="1" hangingPunct="1"/>
              <a:r>
                <a:rPr lang="fr-FR" altLang="fr-FR" sz="1400" dirty="0" smtClean="0"/>
                <a:t>Mezzanine 8 voies</a:t>
              </a:r>
            </a:p>
            <a:p>
              <a:pPr marL="0" indent="0" eaLnBrk="1" hangingPunct="1"/>
              <a:r>
                <a:rPr lang="fr-FR" altLang="fr-FR" sz="1400" dirty="0" smtClean="0"/>
                <a:t>(DRS4 + ADC)</a:t>
              </a:r>
            </a:p>
            <a:p>
              <a:pPr marL="0" indent="0" eaLnBrk="1" hangingPunct="1"/>
              <a:endParaRPr lang="fr-FR" altLang="fr-FR" sz="1400" dirty="0"/>
            </a:p>
            <a:p>
              <a:pPr eaLnBrk="1" hangingPunct="1">
                <a:buFontTx/>
                <a:buChar char="-"/>
              </a:pPr>
              <a:endParaRPr lang="fr-FR" altLang="fr-FR" sz="1400" baseline="300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198886" y="908720"/>
            <a:ext cx="2206090" cy="1746969"/>
            <a:chOff x="4198886" y="908720"/>
            <a:chExt cx="2206090" cy="1746969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232920" y="908720"/>
              <a:ext cx="2172056" cy="6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indent="0" eaLnBrk="1" hangingPunct="1"/>
              <a:r>
                <a:rPr lang="fr-FR" altLang="fr-FR" sz="1400" dirty="0" err="1" smtClean="0"/>
                <a:t>Transceiver</a:t>
              </a:r>
              <a:r>
                <a:rPr lang="fr-FR" altLang="fr-FR" sz="1400" dirty="0" smtClean="0"/>
                <a:t> optique SFP</a:t>
              </a:r>
            </a:p>
            <a:p>
              <a:pPr marL="0" indent="0" eaLnBrk="1" hangingPunct="1"/>
              <a:r>
                <a:rPr lang="fr-FR" altLang="fr-FR" sz="1400" dirty="0" smtClean="0"/>
                <a:t>(lien vers AMC)</a:t>
              </a:r>
              <a:endParaRPr lang="fr-FR" altLang="fr-FR" sz="1400" dirty="0"/>
            </a:p>
            <a:p>
              <a:pPr eaLnBrk="1" hangingPunct="1">
                <a:buFontTx/>
                <a:buChar char="-"/>
              </a:pPr>
              <a:endParaRPr lang="fr-FR" altLang="fr-FR" sz="1400" baseline="30000" dirty="0"/>
            </a:p>
          </p:txBody>
        </p:sp>
        <p:sp>
          <p:nvSpPr>
            <p:cNvPr id="13" name="Parallélogramme 12"/>
            <p:cNvSpPr/>
            <p:nvPr/>
          </p:nvSpPr>
          <p:spPr>
            <a:xfrm rot="16200000">
              <a:off x="3868879" y="1982244"/>
              <a:ext cx="1003452" cy="343438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 flipV="1">
              <a:off x="4542324" y="1412776"/>
              <a:ext cx="179433" cy="670112"/>
            </a:xfrm>
            <a:prstGeom prst="line">
              <a:avLst/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2261270" y="3707932"/>
            <a:ext cx="7346329" cy="1040649"/>
            <a:chOff x="2261270" y="3707932"/>
            <a:chExt cx="7346329" cy="1040649"/>
          </a:xfrm>
        </p:grpSpPr>
        <p:sp>
          <p:nvSpPr>
            <p:cNvPr id="16" name="Parallélogramme 15"/>
            <p:cNvSpPr/>
            <p:nvPr/>
          </p:nvSpPr>
          <p:spPr>
            <a:xfrm rot="16200000">
              <a:off x="4312780" y="1881546"/>
              <a:ext cx="815525" cy="4918546"/>
            </a:xfrm>
            <a:prstGeom prst="parallelogram">
              <a:avLst>
                <a:gd name="adj" fmla="val 0"/>
              </a:avLst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7183109" y="4029274"/>
              <a:ext cx="611522" cy="239611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736929" y="3707932"/>
              <a:ext cx="1870670" cy="6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9388" indent="-17938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1pPr>
              <a:lvl2pPr marL="7175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2pPr>
              <a:lvl3pPr marL="2417763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3pPr>
              <a:lvl4pPr marL="2597150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4pPr>
              <a:lvl5pPr marL="2776538" eaLnBrk="0" hangingPunct="0"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5pPr>
              <a:lvl6pPr marL="3233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6pPr>
              <a:lvl7pPr marL="36909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7pPr>
              <a:lvl8pPr marL="41481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8pPr>
              <a:lvl9pPr marL="46053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81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09" charset="-128"/>
                </a:defRPr>
              </a:lvl9pPr>
            </a:lstStyle>
            <a:p>
              <a:pPr marL="0" indent="0" eaLnBrk="1" hangingPunct="1"/>
              <a:r>
                <a:rPr lang="fr-FR" altLang="fr-FR" sz="1400" dirty="0" smtClean="0"/>
                <a:t>Interface VME</a:t>
              </a:r>
            </a:p>
            <a:p>
              <a:pPr marL="0" indent="0" eaLnBrk="1" hangingPunct="1"/>
              <a:endParaRPr lang="fr-FR" altLang="fr-FR" sz="1400" dirty="0"/>
            </a:p>
            <a:p>
              <a:pPr eaLnBrk="1" hangingPunct="1">
                <a:buFontTx/>
                <a:buChar char="-"/>
              </a:pPr>
              <a:endParaRPr lang="fr-FR" altLang="fr-FR" sz="1400" baseline="30000" dirty="0"/>
            </a:p>
          </p:txBody>
        </p:sp>
      </p:grp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699596" y="3088567"/>
            <a:ext cx="842728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175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2417763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2597150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776538" eaLnBrk="0" hangingPunct="0"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32337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6909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41481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4605338" eaLnBrk="0" fontAlgn="base" hangingPunct="0">
              <a:spcBef>
                <a:spcPct val="0"/>
              </a:spcBef>
              <a:spcAft>
                <a:spcPct val="0"/>
              </a:spcAft>
              <a:tabLst>
                <a:tab pos="5381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marL="0" indent="0" algn="ctr" eaLnBrk="1" hangingPunct="1"/>
            <a:r>
              <a:rPr lang="fr-FR" altLang="fr-FR" sz="1000" b="1" dirty="0" smtClean="0">
                <a:solidFill>
                  <a:schemeClr val="bg1"/>
                </a:solidFill>
              </a:rPr>
              <a:t>Cyclone</a:t>
            </a:r>
          </a:p>
          <a:p>
            <a:pPr marL="0" indent="0" algn="ctr" eaLnBrk="1" hangingPunct="1"/>
            <a:r>
              <a:rPr lang="fr-FR" altLang="fr-FR" sz="1000" b="1" dirty="0" smtClean="0">
                <a:solidFill>
                  <a:schemeClr val="bg1"/>
                </a:solidFill>
              </a:rPr>
              <a:t> IV</a:t>
            </a:r>
            <a:endParaRPr lang="fr-FR" altLang="fr-FR" sz="10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Char char="-"/>
            </a:pPr>
            <a:endParaRPr lang="fr-FR" altLang="fr-FR" sz="1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IP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cene3d>
          <a:camera prst="orthographicFront"/>
          <a:lightRig rig="threePt" dir="t"/>
        </a:scene3d>
        <a:sp3d>
          <a:bevelT/>
        </a:sp3d>
      </a:spPr>
      <a:bodyPr/>
      <a:lstStyle>
        <a:defPPr fontAlgn="auto">
          <a:spcBef>
            <a:spcPct val="20000"/>
          </a:spcBef>
          <a:spcAft>
            <a:spcPts val="0"/>
          </a:spcAft>
          <a:defRPr sz="4000" dirty="0" smtClean="0">
            <a:solidFill>
              <a:schemeClr val="accent5">
                <a:lumMod val="40000"/>
                <a:lumOff val="60000"/>
              </a:schemeClr>
            </a:solidFill>
            <a:effectLst>
              <a:reflection stA="50000" endPos="70000" dist="12700" dir="5400000" sy="-100000" algn="bl" rotWithShape="0"/>
            </a:effectLst>
            <a:latin typeface="Corbel" pitchFamily="34" charset="0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modèle_IPNL</Template>
  <TotalTime>8251</TotalTime>
  <Words>600</Words>
  <Application>Microsoft Office PowerPoint</Application>
  <PresentationFormat>Format A4 (210 x 297 mm)</PresentationFormat>
  <Paragraphs>261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modèle_IPNL</vt:lpstr>
      <vt:lpstr>Système d'acquisition pour une Camera Compton</vt:lpstr>
      <vt:lpstr>PLAN</vt:lpstr>
      <vt:lpstr>L’hadronthérapie</vt:lpstr>
      <vt:lpstr>l’imagerie Compton à temps de vol</vt:lpstr>
      <vt:lpstr>Quelques chiffres</vt:lpstr>
      <vt:lpstr>Trigger séquence &amp; data flow</vt:lpstr>
      <vt:lpstr>La carte AMC40 comme DAQ</vt:lpstr>
      <vt:lpstr>absorbeur</vt:lpstr>
      <vt:lpstr>Carte ASM</vt:lpstr>
      <vt:lpstr>hodoscope</vt:lpstr>
      <vt:lpstr>Carte DAQ hodoscope</vt:lpstr>
      <vt:lpstr>Carte DAQ HODOSCOPE</vt:lpstr>
      <vt:lpstr>Diffuseur silicium</vt:lpstr>
      <vt:lpstr>Carte DAQ silicium</vt:lpstr>
      <vt:lpstr>Carte DAQ silicium</vt:lpstr>
      <vt:lpstr>conclusion</vt:lpstr>
    </vt:vector>
  </TitlesOfParts>
  <Company>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 d'acquisition pour une Camera Compton</dc:title>
  <dc:creator>Yannick Zoccarato</dc:creator>
  <cp:lastModifiedBy>Yannick Zoccarato</cp:lastModifiedBy>
  <cp:revision>54</cp:revision>
  <dcterms:created xsi:type="dcterms:W3CDTF">2014-06-05T14:16:43Z</dcterms:created>
  <dcterms:modified xsi:type="dcterms:W3CDTF">2014-06-11T13:10:23Z</dcterms:modified>
</cp:coreProperties>
</file>