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86" r:id="rId25"/>
    <p:sldId id="287" r:id="rId26"/>
    <p:sldId id="288" r:id="rId27"/>
    <p:sldId id="295" r:id="rId28"/>
    <p:sldId id="291" r:id="rId29"/>
    <p:sldId id="292" r:id="rId30"/>
    <p:sldId id="293" r:id="rId31"/>
    <p:sldId id="294" r:id="rId32"/>
    <p:sldId id="296" r:id="rId33"/>
    <p:sldId id="290" r:id="rId34"/>
    <p:sldId id="289" r:id="rId35"/>
    <p:sldId id="284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F0D58F-0C88-4C9C-9EBF-905E78CD956D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16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05/06/2014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95E404-515A-465E-AF99-C4DA04C3345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29495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fld id="{E2298AC5-47C5-4A1F-AB85-D2B0A24B1554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fld id="{330BFB40-1628-42D1-B225-CD9E8A459030}" type="slidenum">
              <a:rPr/>
              <a:pPr lv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1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 pitchFamily="16"/>
        <a:cs typeface="ＭＳ Ｐゴシック" pitchFamily="16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 pitchFamily="16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 pitchFamily="16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 pitchFamily="16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  <a:ea typeface="ＭＳ Ｐゴシック" pitchFamily="16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1F61FE-7959-43CB-864E-C226EF682FF9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518739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3F722A-C060-4A2B-BBFC-54346CBB6C9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05605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6BDD92-1A2A-4AC9-9062-D42E3C6AB94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99343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CE594D-5DE6-4F8A-BE52-BDDE23B511E1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100536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06E93A-0A88-4C1F-87EF-7F2C8A55F58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118497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C05C3B-65F3-4DF9-A5A7-57DD0EA97BF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0713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14A9D3-E1AE-4257-B7FF-F14410582C2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97853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BF8F94-96BB-457F-9237-931E7D2AA10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8800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CE50C5-1B2E-42FA-8C6E-D4CDA0FE2EB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661581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8ACD0-2FFE-44AE-853F-5C877AF6A14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99634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8983DC-7645-42E5-8DDC-3EB9D0DFDA5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416997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6CD9B4-2A21-47A1-8789-D7596FECBD2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4265637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1A0BED-C742-4429-856B-231AA0EC5F01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329394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23EDB6-3CA8-46B2-A00A-4CFD99ACEE2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634525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699114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162001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990433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462312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478906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022201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EFE19-740B-435F-A661-CB2EEEAE46A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332452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B7162B-DAAB-41BF-BB65-A32D4C2785F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409644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1BA38B-E38E-436B-ADA1-E871612FBE8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673845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B7162B-DAAB-41BF-BB65-A32D4C2785F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265451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B7162B-DAAB-41BF-BB65-A32D4C2785F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357142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043071-F6B4-44B7-85F2-8751C363195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911590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AEFE19-740B-435F-A661-CB2EEEAE46A0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33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521990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9C5A42-D2BF-4594-99BB-5B9F3DE4538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09954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9C37B4-6F0B-4B96-97AA-F8950488F7E2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7232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AA4910-1077-4660-A058-972C6E758B08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19502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151035-9222-49F9-95A8-584B9C06DF3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3780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65729C-F58F-421B-9C84-1F5F945967B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52067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2CB087-82D2-455C-84F8-1CA405151A9E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82518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5DB952-37DE-4030-B1D4-86C48AD91301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20746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DAEF69-DCAD-45DB-AE5A-352E05B5B2B5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166818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31358B-EE68-4CF3-A66B-F5C5E0874B2B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Titr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28384" y="332656"/>
            <a:ext cx="936104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DDDBB9-FB0A-4901-8D29-DCBF8393F5B8}" type="slidenum">
              <a:rPr sz="1100" b="1">
                <a:latin typeface="Arial" pitchFamily="34" charset="0"/>
                <a:cs typeface="Arial" pitchFamily="34" charset="0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r>
              <a:rPr lang="fr-FR" sz="11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ＭＳ Ｐゴシック" pitchFamily="16"/>
              </a:rPr>
              <a:t> / </a:t>
            </a:r>
            <a:r>
              <a:rPr lang="fr-FR" sz="11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ＭＳ Ｐゴシック" pitchFamily="16"/>
              </a:rPr>
              <a:t>35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2C27C-C624-473A-ACF9-C19264D3A5FE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941B5E6-983C-47B5-8968-8AA3BA146D0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1E099B-9AB7-47FF-BABD-CFAA7B7D25C1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8E030EB-89BA-4436-BBB4-0F6B0F8BBB8F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AA6310-CF27-4B0D-964C-E887278EF87C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6F5E2D7-2522-42B9-B667-5399FD886CA1}" type="slidenum">
              <a:rPr/>
              <a:pPr lvl="0"/>
              <a:t>‹N°›</a:t>
            </a:fld>
            <a:r>
              <a:rPr lang="fr-FR"/>
              <a:t> / 25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4DE709-A839-4F80-98E9-C79B8DBD471E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C32146C-A315-4788-8B18-5B3A65BEC467}" type="slidenum">
              <a:rPr/>
              <a:pPr lvl="0"/>
              <a:t>‹N°›</a:t>
            </a:fld>
            <a:r>
              <a:rPr lang="fr-FR"/>
              <a:t> / 25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8986E-6D1A-437E-ADE5-C31F5F683CA3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B3BBF8E-3542-4599-A4F6-1C967A9BE13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72DF1-09EE-499D-9A75-B90BB29E3A3D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8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53A2033-337A-4282-95E7-0AAE82F5534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11F13-BA61-43D1-B8E7-0B2266727F6B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8D1350A-3EAA-4D42-83A9-FD7F411976FB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29F76-183F-4D1A-A7A7-5F3D7D31E60D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3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28BB828-1FC7-486F-8D72-00F7A8D86A95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842B7-49C8-4592-A379-07425407F8D5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1A000AE-0B00-415F-B622-D5EDBDCB3F0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24BDF-8E86-4293-8F02-EA05A619BD01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6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5"/>
          <p:cNvSpPr txBox="1">
            <a:spLocks noGrp="1"/>
          </p:cNvSpPr>
          <p:nvPr>
            <p:ph type="sldNum" sz="quarter" idx="8"/>
          </p:nvPr>
        </p:nvSpPr>
        <p:spPr>
          <a:xfrm>
            <a:off x="6876260" y="188640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909666D-9530-4E66-8E74-F2AA00A65B7D}" type="slidenum">
              <a:rPr/>
              <a:pPr lvl="0"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fld id="{693CA515-D301-4D95-8646-CB05E63CDA43}" type="datetime1">
              <a:rPr lang="fr-FR"/>
              <a:pPr lvl="0"/>
              <a:t>05/06/2014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 pitchFamily="34"/>
                <a:ea typeface="ＭＳ Ｐゴシック" pitchFamily="16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7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ea typeface="ＭＳ Ｐゴシック" pitchFamily="16"/>
              </a:defRPr>
            </a:lvl1pPr>
          </a:lstStyle>
          <a:p>
            <a:pPr lvl="0"/>
            <a:fld id="{A9582A3A-0B1C-4391-BCC3-6440BAE4D22B}" type="slidenum">
              <a:rPr/>
              <a:pPr lvl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  <a:cs typeface="ＭＳ Ｐゴシック" pitchFamily="16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  <a:cs typeface="ＭＳ Ｐゴシック" pitchFamily="16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  <a:ea typeface="ＭＳ Ｐゴシック" pitchFamily="16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8"/>
          <p:cNvGrpSpPr/>
          <p:nvPr/>
        </p:nvGrpSpPr>
        <p:grpSpPr>
          <a:xfrm>
            <a:off x="0" y="0"/>
            <a:ext cx="9144000" cy="6818314"/>
            <a:chOff x="0" y="0"/>
            <a:chExt cx="9144000" cy="6818314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019796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4" name="Image 12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33396" y="6221413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  <p:pic>
          <p:nvPicPr>
            <p:cNvPr id="5" name="Image 33" descr="logo_universit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953003" y="6143625"/>
              <a:ext cx="1371600" cy="627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15" descr="logo lyon 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6580186" y="6096003"/>
              <a:ext cx="1012826" cy="722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22" descr="IN2P3Filaire-Q_SignV copi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7848596" y="6148389"/>
              <a:ext cx="1111252" cy="6175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ous-titre 2"/>
          <p:cNvSpPr txBox="1"/>
          <p:nvPr/>
        </p:nvSpPr>
        <p:spPr>
          <a:xfrm>
            <a:off x="1043604" y="2420892"/>
            <a:ext cx="7416826" cy="1295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 dirty="0">
                <a:solidFill>
                  <a:srgbClr val="B7DEE8"/>
                </a:solidFill>
                <a:uFillTx/>
                <a:latin typeface="Corbel" pitchFamily="34"/>
              </a:rPr>
              <a:t>Acquisition </a:t>
            </a:r>
            <a:r>
              <a:rPr lang="fr-FR" sz="40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orbel" pitchFamily="34"/>
              </a:rPr>
              <a:t>de capteur </a:t>
            </a:r>
            <a:r>
              <a:rPr lang="fr-FR" sz="4000" b="0" i="0" u="none" strike="noStrike" kern="1200" cap="none" spc="0" baseline="0" dirty="0">
                <a:solidFill>
                  <a:srgbClr val="B7DEE8"/>
                </a:solidFill>
                <a:uFillTx/>
                <a:latin typeface="Corbel" pitchFamily="34"/>
              </a:rPr>
              <a:t>CMOS (Mimosa 26) en </a:t>
            </a:r>
            <a:r>
              <a:rPr lang="fr-FR" sz="4000" b="0" i="0" u="none" strike="noStrike" kern="1200" cap="none" spc="0" baseline="0" dirty="0" err="1" smtClean="0">
                <a:solidFill>
                  <a:srgbClr val="B7DEE8"/>
                </a:solidFill>
                <a:uFillTx/>
                <a:latin typeface="Corbel" pitchFamily="34"/>
              </a:rPr>
              <a:t>μTCA</a:t>
            </a:r>
            <a:endParaRPr lang="fr-FR" sz="4000" b="0" i="0" u="none" strike="noStrike" kern="1200" cap="none" spc="0" baseline="0" dirty="0">
              <a:solidFill>
                <a:srgbClr val="B7DEE8"/>
              </a:solidFill>
              <a:uFillTx/>
              <a:latin typeface="Corbel" pitchFamily="34"/>
            </a:endParaRPr>
          </a:p>
        </p:txBody>
      </p:sp>
      <p:sp>
        <p:nvSpPr>
          <p:cNvPr id="9" name="Sous-titre 2"/>
          <p:cNvSpPr txBox="1"/>
          <p:nvPr/>
        </p:nvSpPr>
        <p:spPr>
          <a:xfrm>
            <a:off x="4495803" y="228600"/>
            <a:ext cx="6400800" cy="1219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Loup Balleyguier</a:t>
            </a:r>
          </a:p>
        </p:txBody>
      </p:sp>
      <p:sp>
        <p:nvSpPr>
          <p:cNvPr id="10" name="Sous-titre 2"/>
          <p:cNvSpPr txBox="1"/>
          <p:nvPr/>
        </p:nvSpPr>
        <p:spPr>
          <a:xfrm>
            <a:off x="107504" y="5476081"/>
            <a:ext cx="4104456" cy="644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lvl="0" algn="ctr">
              <a:spcBef>
                <a:spcPts val="5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Journées VLSI PCB FPGA Juin 2014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Système d’acquisition</a:t>
            </a:r>
          </a:p>
        </p:txBody>
      </p:sp>
      <p:sp>
        <p:nvSpPr>
          <p:cNvPr id="6" name="ZoneTexte 31"/>
          <p:cNvSpPr txBox="1"/>
          <p:nvPr/>
        </p:nvSpPr>
        <p:spPr>
          <a:xfrm>
            <a:off x="539550" y="2132856"/>
            <a:ext cx="6552727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Carte AMC du commerce avec un FPGA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Envoi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d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es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signaux de contrôle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Lectures des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données,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mise en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forme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et envoi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au PC</a:t>
            </a: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2</a:t>
            </a:r>
          </a:p>
        </p:txBody>
      </p:sp>
      <p:sp>
        <p:nvSpPr>
          <p:cNvPr id="11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ZoneTexte 14"/>
          <p:cNvSpPr txBox="1"/>
          <p:nvPr/>
        </p:nvSpPr>
        <p:spPr>
          <a:xfrm>
            <a:off x="395532" y="1412775"/>
            <a:ext cx="9144000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Carte d’acquisition</a:t>
            </a:r>
          </a:p>
        </p:txBody>
      </p:sp>
      <p:pic>
        <p:nvPicPr>
          <p:cNvPr id="13" name="Picture 4" descr="ftp://ftp.bittware.com/photos/s4/s4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95739" y="4077071"/>
            <a:ext cx="3600404" cy="163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private\Dropbox\Photos\qapivi\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2736"/>
            <a:ext cx="2852602" cy="3048769"/>
          </a:xfrm>
          <a:prstGeom prst="rect">
            <a:avLst/>
          </a:prstGeom>
          <a:noFill/>
        </p:spPr>
      </p:pic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Système d’acquisition</a:t>
            </a:r>
          </a:p>
        </p:txBody>
      </p:sp>
      <p:sp>
        <p:nvSpPr>
          <p:cNvPr id="6" name="ZoneTexte 14"/>
          <p:cNvSpPr txBox="1"/>
          <p:nvPr/>
        </p:nvSpPr>
        <p:spPr>
          <a:xfrm>
            <a:off x="395532" y="1484784"/>
            <a:ext cx="7704853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Le PC d’acquisition</a:t>
            </a:r>
          </a:p>
        </p:txBody>
      </p:sp>
      <p:sp>
        <p:nvSpPr>
          <p:cNvPr id="7" name="ZoneTexte 31"/>
          <p:cNvSpPr txBox="1"/>
          <p:nvPr/>
        </p:nvSpPr>
        <p:spPr>
          <a:xfrm>
            <a:off x="1187622" y="2060847"/>
            <a:ext cx="3528395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Interface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avec la carte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AMC (via MCH)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Récupère les données (par lien gigabit)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Écrit sur disque les données (rapide !)</a:t>
            </a:r>
          </a:p>
        </p:txBody>
      </p:sp>
      <p:grpSp>
        <p:nvGrpSpPr>
          <p:cNvPr id="8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10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1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2</a:t>
            </a: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pic>
        <p:nvPicPr>
          <p:cNvPr id="2050" name="Picture 2" descr="P:\perfomanceSS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2287500" cy="2067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870173" y="2996955"/>
            <a:ext cx="7416826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31859C"/>
                </a:solidFill>
                <a:uFillTx/>
                <a:latin typeface="Corbel" pitchFamily="34"/>
                <a:ea typeface="ＭＳ Ｐゴシック" pitchFamily="16"/>
              </a:rPr>
              <a:t>Connectique</a:t>
            </a:r>
            <a:endParaRPr lang="fr-FR" sz="3200" b="0" i="0" u="none" strike="noStrike" kern="1200" cap="none" spc="0" baseline="0">
              <a:solidFill>
                <a:srgbClr val="31859C"/>
              </a:solidFill>
              <a:uFillTx/>
              <a:latin typeface="Calibri"/>
              <a:ea typeface="ＭＳ Ｐゴシック" pitchFamily="16"/>
              <a:cs typeface="DejaVu Sans Condensed" pitchFamily="3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3</a:t>
            </a:r>
          </a:p>
        </p:txBody>
      </p:sp>
      <p:sp>
        <p:nvSpPr>
          <p:cNvPr id="9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Connectique du télescope</a:t>
            </a:r>
          </a:p>
        </p:txBody>
      </p:sp>
      <p:sp>
        <p:nvSpPr>
          <p:cNvPr id="6" name="ZoneTexte 31"/>
          <p:cNvSpPr txBox="1"/>
          <p:nvPr/>
        </p:nvSpPr>
        <p:spPr>
          <a:xfrm>
            <a:off x="395532" y="2060847"/>
            <a:ext cx="3456388" cy="224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11 signaux par capteur =&gt; beaucoup de fils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On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garde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la connectique tel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quel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pour être compatible avec la </a:t>
            </a:r>
            <a:r>
              <a:rPr lang="fr-FR" sz="2000" b="1" i="0" u="none" strike="noStrike" kern="1200" cap="none" spc="0" baseline="0" dirty="0" err="1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daq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de Strasbourg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3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87622" y="1268757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Signaux LVDS dans câbles RJ45</a:t>
            </a: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pic>
        <p:nvPicPr>
          <p:cNvPr id="4098" name="Picture 2" descr="D:\private\Dropbox\Photos\qapivi\télescopeM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16832"/>
            <a:ext cx="4494034" cy="337224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544" y="40050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ea typeface="ＭＳ Ｐゴシック" pitchFamily="16"/>
                <a:cs typeface="Arial" pitchFamily="34" charset="0"/>
              </a:rPr>
              <a:t>(if </a:t>
            </a:r>
            <a:r>
              <a:rPr lang="fr-FR" sz="1400" dirty="0" err="1" smtClean="0">
                <a:ea typeface="ＭＳ Ｐゴシック" pitchFamily="16"/>
                <a:cs typeface="Arial" pitchFamily="34" charset="0"/>
              </a:rPr>
              <a:t>it</a:t>
            </a:r>
            <a:r>
              <a:rPr lang="fr-FR" sz="1400" dirty="0" smtClean="0">
                <a:ea typeface="ＭＳ Ｐゴシック" pitchFamily="16"/>
                <a:cs typeface="Arial" pitchFamily="34" charset="0"/>
              </a:rPr>
              <a:t> </a:t>
            </a:r>
            <a:r>
              <a:rPr lang="fr-FR" sz="1400" dirty="0" err="1" smtClean="0">
                <a:ea typeface="ＭＳ Ｐゴシック" pitchFamily="16"/>
                <a:cs typeface="Arial" pitchFamily="34" charset="0"/>
              </a:rPr>
              <a:t>works</a:t>
            </a:r>
            <a:r>
              <a:rPr lang="fr-FR" sz="1400" dirty="0" smtClean="0">
                <a:ea typeface="ＭＳ Ｐゴシック" pitchFamily="16"/>
                <a:cs typeface="Arial" pitchFamily="34" charset="0"/>
              </a:rPr>
              <a:t>, </a:t>
            </a:r>
            <a:r>
              <a:rPr lang="fr-FR" sz="1400" dirty="0" err="1" smtClean="0">
                <a:ea typeface="ＭＳ Ｐゴシック" pitchFamily="16"/>
                <a:cs typeface="Arial" pitchFamily="34" charset="0"/>
              </a:rPr>
              <a:t>don’t</a:t>
            </a:r>
            <a:r>
              <a:rPr lang="fr-FR" sz="1400" dirty="0" smtClean="0">
                <a:ea typeface="ＭＳ Ｐゴシック" pitchFamily="16"/>
                <a:cs typeface="Arial" pitchFamily="34" charset="0"/>
              </a:rPr>
              <a:t> break </a:t>
            </a:r>
            <a:r>
              <a:rPr lang="fr-FR" sz="1400" dirty="0" err="1" smtClean="0">
                <a:ea typeface="ＭＳ Ｐゴシック" pitchFamily="16"/>
                <a:cs typeface="Arial" pitchFamily="34" charset="0"/>
              </a:rPr>
              <a:t>it</a:t>
            </a:r>
            <a:r>
              <a:rPr lang="fr-FR" sz="1400" dirty="0" smtClean="0">
                <a:ea typeface="ＭＳ Ｐゴシック" pitchFamily="16"/>
                <a:cs typeface="Arial" pitchFamily="34" charset="0"/>
              </a:rPr>
              <a:t>)</a:t>
            </a:r>
            <a:endParaRPr lang="fr-FR" sz="14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>
                <a:solidFill>
                  <a:srgbClr val="215968"/>
                </a:solidFill>
              </a:rPr>
              <a:t>Connectique </a:t>
            </a:r>
            <a:r>
              <a:rPr lang="fr-FR" sz="3400" dirty="0" smtClean="0">
                <a:solidFill>
                  <a:srgbClr val="215968"/>
                </a:solidFill>
              </a:rPr>
              <a:t>interface-acquisition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6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7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8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9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3</a:t>
            </a:r>
          </a:p>
        </p:txBody>
      </p:sp>
      <p:sp>
        <p:nvSpPr>
          <p:cNvPr id="10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1115616" y="1268760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Un seul câble VHDCI concentre tous les signaux</a:t>
            </a:r>
          </a:p>
        </p:txBody>
      </p:sp>
      <p:pic>
        <p:nvPicPr>
          <p:cNvPr id="14" name="Picture 4" descr="D:\private\Dropbox\Photos\qapivi\carte_inter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44824"/>
            <a:ext cx="5373854" cy="4032448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755576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Contrôle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71600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JTAG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Alimentation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716016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Trigger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36296" y="2060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236296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Tout en 1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>
                <a:solidFill>
                  <a:srgbClr val="215968"/>
                </a:solidFill>
              </a:rPr>
              <a:t>Connectique </a:t>
            </a:r>
            <a:r>
              <a:rPr lang="fr-FR" sz="3400" dirty="0" err="1" smtClean="0">
                <a:solidFill>
                  <a:srgbClr val="215968"/>
                </a:solidFill>
              </a:rPr>
              <a:t>μTCA</a:t>
            </a:r>
            <a:r>
              <a:rPr lang="fr-FR" sz="3400" dirty="0" smtClean="0">
                <a:solidFill>
                  <a:srgbClr val="215968"/>
                </a:solidFill>
              </a:rPr>
              <a:t>-PC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6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7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8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9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3</a:t>
            </a:r>
          </a:p>
        </p:txBody>
      </p:sp>
      <p:sp>
        <p:nvSpPr>
          <p:cNvPr id="10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1187624" y="1124744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Câble Ethernet classique (devrait changer)</a:t>
            </a:r>
          </a:p>
        </p:txBody>
      </p:sp>
      <p:pic>
        <p:nvPicPr>
          <p:cNvPr id="3074" name="Picture 2" descr="D:\private\Dropbox\Photos\qapivi\AMC_M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00808"/>
            <a:ext cx="5458371" cy="40958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627784" y="2924946"/>
            <a:ext cx="6732242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31859C"/>
                </a:solidFill>
                <a:uFillTx/>
                <a:latin typeface="Corbel" pitchFamily="34"/>
                <a:ea typeface="ＭＳ Ｐゴシック" pitchFamily="16"/>
                <a:cs typeface="DejaVu Sans Condensed" pitchFamily="34"/>
              </a:rPr>
              <a:t>Interface homme machine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4</a:t>
            </a:r>
          </a:p>
        </p:txBody>
      </p:sp>
      <p:sp>
        <p:nvSpPr>
          <p:cNvPr id="9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Interface </a:t>
            </a:r>
            <a:r>
              <a:rPr lang="fr-FR" sz="3400" dirty="0">
                <a:solidFill>
                  <a:srgbClr val="215968"/>
                </a:solidFill>
              </a:rPr>
              <a:t>en console</a:t>
            </a:r>
          </a:p>
        </p:txBody>
      </p:sp>
      <p:grpSp>
        <p:nvGrpSpPr>
          <p:cNvPr id="6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7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8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9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4</a:t>
            </a:r>
          </a:p>
        </p:txBody>
      </p:sp>
      <p:sp>
        <p:nvSpPr>
          <p:cNvPr id="10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899592" y="1268760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Un menu en mode texte</a:t>
            </a:r>
          </a:p>
        </p:txBody>
      </p:sp>
      <p:sp>
        <p:nvSpPr>
          <p:cNvPr id="12" name="ZoneTexte 31"/>
          <p:cNvSpPr txBox="1"/>
          <p:nvPr/>
        </p:nvSpPr>
        <p:spPr>
          <a:xfrm>
            <a:off x="755577" y="1916829"/>
            <a:ext cx="3240359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Configurer les capteurs depuis un fichier donné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Tester si le câblage est correct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Lancer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une acquisition d’un nombre de frames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(ou d’évènement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)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donné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Faire </a:t>
            </a: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un reset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pic>
        <p:nvPicPr>
          <p:cNvPr id="5122" name="Picture 2" descr="P:\client_interfa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772816"/>
            <a:ext cx="4942500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Fichiers de configuration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323528" y="2204864"/>
            <a:ext cx="3240359" cy="2862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Création des fichiers de configurations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avec la gui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Écrire un fichier principal qui associe à chaque capteurs un fichier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On peut avoir moins de 8 capteurs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4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683568" y="1340766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Réutilisation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 du logiciel de Strasbourg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2704654" cy="25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651114" cy="269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Fichier principal de configuration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4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3" y="1268757"/>
            <a:ext cx="7488835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Indique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 la position des capteurs dans la chaîne JTAG et leur fichier de configuration associé</a:t>
            </a: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242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QAPIVI 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Telescope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JTAG File</a:t>
            </a:r>
          </a:p>
          <a:p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chain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 1 2 4 5 6 7 8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1:D:\ACQUISITION\conf\dev1.txt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2:D:\ACQUISITION\conf\dev2.txt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4:D:\ACQUISITION\conf\dev4.txt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5:D:\ACQUISITION\conf\dev5.txt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6:D:\ACQUISITION\conf\dev6.txt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7:D:\ACQUISITION\conf\dev7.txt</a:t>
            </a:r>
          </a:p>
          <a:p>
            <a:r>
              <a:rPr lang="fr-FR" dirty="0" smtClean="0">
                <a:latin typeface="Courier New" pitchFamily="49" charset="0"/>
                <a:cs typeface="Courier New" pitchFamily="49" charset="0"/>
              </a:rPr>
              <a:t>8:D:\ACQUISITION\conf\dev8.txt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ZoneTexte 31"/>
          <p:cNvSpPr txBox="1"/>
          <p:nvPr/>
        </p:nvSpPr>
        <p:spPr>
          <a:xfrm>
            <a:off x="5292080" y="3573016"/>
            <a:ext cx="3240359" cy="13234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kern="0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Dans cet exemple, le capteur 3 est absent de la chaîne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et l’acquisition peut tout de même avoir lieu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0"/>
          <p:cNvGrpSpPr/>
          <p:nvPr/>
        </p:nvGrpSpPr>
        <p:grpSpPr>
          <a:xfrm>
            <a:off x="0" y="0"/>
            <a:ext cx="9144000" cy="6818314"/>
            <a:chOff x="0" y="0"/>
            <a:chExt cx="9144000" cy="6818314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019796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4" name="Image 12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33396" y="6221413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  <p:pic>
          <p:nvPicPr>
            <p:cNvPr id="5" name="Image 33" descr="logo_universit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953003" y="6143625"/>
              <a:ext cx="1371600" cy="6270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15" descr="logo lyon 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6580186" y="6096003"/>
              <a:ext cx="1012826" cy="722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22" descr="IN2P3Filaire-Q_SignV copi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7848596" y="6148389"/>
              <a:ext cx="1111252" cy="6175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ous-titre 2"/>
          <p:cNvSpPr txBox="1"/>
          <p:nvPr/>
        </p:nvSpPr>
        <p:spPr>
          <a:xfrm>
            <a:off x="827586" y="404667"/>
            <a:ext cx="3312368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Plan</a:t>
            </a:r>
          </a:p>
        </p:txBody>
      </p:sp>
      <p:sp>
        <p:nvSpPr>
          <p:cNvPr id="9" name="ZoneTexte 11"/>
          <p:cNvSpPr txBox="1"/>
          <p:nvPr/>
        </p:nvSpPr>
        <p:spPr>
          <a:xfrm>
            <a:off x="827586" y="1268757"/>
            <a:ext cx="6552727" cy="27289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Besoins</a:t>
            </a:r>
          </a:p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Architecture 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du système d’acquisition</a:t>
            </a:r>
          </a:p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Connectique</a:t>
            </a:r>
          </a:p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Interface homme machine</a:t>
            </a:r>
          </a:p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Format des </a:t>
            </a:r>
            <a:r>
              <a:rPr lang="fr-FR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ea typeface="ＭＳ Ｐゴシック" pitchFamily="16"/>
              </a:rPr>
              <a:t>données</a:t>
            </a:r>
          </a:p>
          <a:p>
            <a:pPr marL="342900" marR="0" lvl="0" indent="-34290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kern="0" dirty="0" smtClean="0">
                <a:solidFill>
                  <a:srgbClr val="000000"/>
                </a:solidFill>
                <a:latin typeface="Calibri"/>
                <a:ea typeface="ＭＳ Ｐゴシック" pitchFamily="16"/>
              </a:rPr>
              <a:t>Tests </a:t>
            </a:r>
            <a:r>
              <a:rPr lang="fr-FR" sz="2400" kern="0" smtClean="0">
                <a:solidFill>
                  <a:srgbClr val="000000"/>
                </a:solidFill>
                <a:latin typeface="Calibri"/>
                <a:ea typeface="ＭＳ Ｐゴシック" pitchFamily="16"/>
              </a:rPr>
              <a:t>et </a:t>
            </a:r>
            <a:r>
              <a:rPr lang="fr-FR" sz="2400" kern="0" smtClean="0">
                <a:solidFill>
                  <a:srgbClr val="000000"/>
                </a:solidFill>
                <a:latin typeface="Calibri"/>
                <a:ea typeface="ＭＳ Ｐゴシック" pitchFamily="16"/>
              </a:rPr>
              <a:t>validation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ＭＳ Ｐゴシック" pitchFamily="16"/>
            </a:endParaRPr>
          </a:p>
          <a:p>
            <a:pPr marL="342900" lvl="0" indent="-342900">
              <a:lnSpc>
                <a:spcPts val="2300"/>
              </a:lnSpc>
              <a:buSzPct val="100000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ea typeface="ＭＳ Ｐゴシック" pitchFamily="16"/>
              </a:rPr>
              <a:t>Evolutions possibles</a:t>
            </a:r>
          </a:p>
          <a:p>
            <a:pPr marR="0" lvl="0" algn="l" defTabSz="914400" rtl="0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ＭＳ Ｐゴシック" pitchFamily="16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ＭＳ Ｐゴシック" pitchFamily="16"/>
            </a:endParaRPr>
          </a:p>
        </p:txBody>
      </p:sp>
      <p:sp>
        <p:nvSpPr>
          <p:cNvPr id="10" name="Sous-titre 2"/>
          <p:cNvSpPr txBox="1"/>
          <p:nvPr/>
        </p:nvSpPr>
        <p:spPr>
          <a:xfrm>
            <a:off x="79684" y="5451480"/>
            <a:ext cx="4248474" cy="644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Journées VLSI PCB FPGA Juin 2014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Log supplémentaire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827584" y="2204864"/>
            <a:ext cx="3312368" cy="2862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Utile principalement pour du </a:t>
            </a:r>
            <a:r>
              <a:rPr lang="fr-FR" sz="2000" b="1" i="0" u="none" strike="noStrike" kern="1200" cap="none" spc="0" dirty="0" err="1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debug</a:t>
            </a: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Envoyé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par </a:t>
            </a:r>
            <a:r>
              <a:rPr lang="fr-FR" sz="2000" b="1" i="0" u="none" strike="noStrike" kern="1200" cap="none" spc="0" dirty="0" err="1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udp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, sur le port 6200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Un script python permet de visualiser ces messages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4</a:t>
            </a:r>
          </a:p>
        </p:txBody>
      </p:sp>
      <p:sp>
        <p:nvSpPr>
          <p:cNvPr id="11" name="Espace réservé du numéro de diapositive 1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FAA780-E078-4A9A-8F43-FBBF8A513D0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fr-FR" sz="1200" b="0" i="0" u="none" strike="noStrike" kern="1200" cap="none" spc="0" baseline="0">
              <a:solidFill>
                <a:srgbClr val="898989"/>
              </a:solidFill>
              <a:uFillTx/>
              <a:latin typeface="Arial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14" name="ZoneTexte 14"/>
          <p:cNvSpPr txBox="1"/>
          <p:nvPr/>
        </p:nvSpPr>
        <p:spPr>
          <a:xfrm>
            <a:off x="1115613" y="1268757"/>
            <a:ext cx="748883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Le </a:t>
            </a:r>
            <a:r>
              <a:rPr lang="fr-FR" sz="2800" b="0" i="0" u="none" strike="noStrike" kern="1200" cap="none" spc="0" baseline="0" dirty="0" err="1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firmware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 du FPGA envoi quelques informations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699792" y="3001325"/>
            <a:ext cx="6732242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>
                <a:solidFill>
                  <a:srgbClr val="31859C"/>
                </a:solidFill>
                <a:latin typeface="Corbel" pitchFamily="34"/>
                <a:ea typeface="ＭＳ Ｐゴシック" pitchFamily="16"/>
                <a:cs typeface="DejaVu Sans Condensed" pitchFamily="34"/>
              </a:rPr>
              <a:t>Format des données</a:t>
            </a:r>
            <a:endParaRPr lang="fr-FR" sz="3600" b="0" i="0" u="none" strike="noStrike" kern="1200" cap="none" spc="0" baseline="0" dirty="0">
              <a:solidFill>
                <a:srgbClr val="31859C"/>
              </a:solidFill>
              <a:uFillTx/>
              <a:latin typeface="Corbel" pitchFamily="34"/>
              <a:ea typeface="ＭＳ Ｐゴシック" pitchFamily="16"/>
              <a:cs typeface="DejaVu Sans Condensed" pitchFamily="3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9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Frame bundle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467544" y="2132856"/>
            <a:ext cx="4392484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Les données bruts des états des 8 capteurs sont concaténés  dans un frame bundle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Chaque frame bundle possède une entête avec diverses informations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3" y="1268757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Le télescop</a:t>
            </a:r>
            <a:r>
              <a:rPr lang="fr-FR" sz="280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e envoi 8 frames synchronisées 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7380312" y="5445224"/>
            <a:ext cx="147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0x11DD (max)</a:t>
            </a:r>
            <a:endParaRPr lang="fr-FR" sz="1200" dirty="0"/>
          </a:p>
        </p:txBody>
      </p:sp>
      <p:grpSp>
        <p:nvGrpSpPr>
          <p:cNvPr id="56" name="Groupe 55"/>
          <p:cNvGrpSpPr/>
          <p:nvPr/>
        </p:nvGrpSpPr>
        <p:grpSpPr>
          <a:xfrm>
            <a:off x="4932040" y="1844825"/>
            <a:ext cx="3672408" cy="3816424"/>
            <a:chOff x="5148064" y="2046180"/>
            <a:chExt cx="2952328" cy="3039004"/>
          </a:xfrm>
        </p:grpSpPr>
        <p:sp>
          <p:nvSpPr>
            <p:cNvPr id="55" name="Rectangle 54"/>
            <p:cNvSpPr/>
            <p:nvPr/>
          </p:nvSpPr>
          <p:spPr>
            <a:xfrm>
              <a:off x="5148064" y="3140968"/>
              <a:ext cx="2016224" cy="19442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48064" y="2708920"/>
              <a:ext cx="2016224" cy="5040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5148064" y="2636912"/>
              <a:ext cx="2952328" cy="2448272"/>
              <a:chOff x="5148064" y="2636912"/>
              <a:chExt cx="2952328" cy="2448272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5148064" y="2708920"/>
                <a:ext cx="2024608" cy="2376264"/>
                <a:chOff x="5580112" y="2708920"/>
                <a:chExt cx="2024608" cy="2376264"/>
              </a:xfrm>
            </p:grpSpPr>
            <p:cxnSp>
              <p:nvCxnSpPr>
                <p:cNvPr id="15" name="Connecteur droit 14"/>
                <p:cNvCxnSpPr/>
                <p:nvPr/>
              </p:nvCxnSpPr>
              <p:spPr>
                <a:xfrm>
                  <a:off x="5580112" y="3212976"/>
                  <a:ext cx="20162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/>
                <p:cNvCxnSpPr/>
                <p:nvPr/>
              </p:nvCxnSpPr>
              <p:spPr>
                <a:xfrm flipV="1">
                  <a:off x="5580112" y="2708922"/>
                  <a:ext cx="8386" cy="144015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 flipV="1">
                  <a:off x="7596336" y="2708920"/>
                  <a:ext cx="8384" cy="14401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5580112" y="2708920"/>
                  <a:ext cx="20162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>
                  <a:off x="5580112" y="5085184"/>
                  <a:ext cx="201622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 flipV="1">
                  <a:off x="5580112" y="4653136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 flipV="1">
                  <a:off x="7596336" y="4653136"/>
                  <a:ext cx="8384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 flipV="1">
                  <a:off x="5580112" y="4149080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 flipV="1">
                  <a:off x="7596336" y="4149080"/>
                  <a:ext cx="0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ZoneTexte 46"/>
              <p:cNvSpPr txBox="1"/>
              <p:nvPr/>
            </p:nvSpPr>
            <p:spPr>
              <a:xfrm>
                <a:off x="5652120" y="2780928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En-tête</a:t>
                </a:r>
                <a:endParaRPr lang="fr-FR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7164288" y="2636912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0x0</a:t>
                </a:r>
                <a:endParaRPr lang="fr-FR" sz="1200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7164288" y="2996952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0xC</a:t>
                </a:r>
                <a:endParaRPr lang="fr-FR" sz="1200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580112" y="3789040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Pixel states Data</a:t>
                </a:r>
                <a:endParaRPr lang="fr-FR" dirty="0"/>
              </a:p>
            </p:txBody>
          </p:sp>
        </p:grpSp>
        <p:sp>
          <p:nvSpPr>
            <p:cNvPr id="52" name="ZoneTexte 51"/>
            <p:cNvSpPr txBox="1"/>
            <p:nvPr/>
          </p:nvSpPr>
          <p:spPr>
            <a:xfrm>
              <a:off x="5553285" y="204618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Espace d’adresse par mot de 32 bits</a:t>
              </a:r>
              <a:endParaRPr lang="fr-FR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Frame bundle (suite)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395536" y="1916832"/>
            <a:ext cx="4392484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Un mot sentinelle (0xBAADF00D)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La taille total du frame bundle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Le numéro de frame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baseline="0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T</a:t>
            </a:r>
            <a:r>
              <a:rPr lang="fr-FR" sz="2000" b="1" baseline="0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able des offsets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pour chacune des sous-frames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 smtClean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Information de trigger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Synchronisation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043608" y="1268760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L’entête est constitué de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380312" y="227687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0x0</a:t>
            </a:r>
            <a:endParaRPr lang="fr-FR" sz="1200" dirty="0"/>
          </a:p>
        </p:txBody>
      </p:sp>
      <p:sp>
        <p:nvSpPr>
          <p:cNvPr id="49" name="ZoneTexte 48"/>
          <p:cNvSpPr txBox="1"/>
          <p:nvPr/>
        </p:nvSpPr>
        <p:spPr>
          <a:xfrm>
            <a:off x="7308304" y="4869160"/>
            <a:ext cx="1164422" cy="34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0xC</a:t>
            </a:r>
            <a:endParaRPr lang="fr-FR" sz="1200" dirty="0"/>
          </a:p>
        </p:txBody>
      </p:sp>
      <p:sp>
        <p:nvSpPr>
          <p:cNvPr id="52" name="ZoneTexte 51"/>
          <p:cNvSpPr txBox="1"/>
          <p:nvPr/>
        </p:nvSpPr>
        <p:spPr>
          <a:xfrm>
            <a:off x="5364088" y="1340768"/>
            <a:ext cx="2418415" cy="73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Espace d’adresse par mot de 32 bits</a:t>
            </a:r>
            <a:endParaRPr lang="fr-FR" sz="1600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508104" y="2276872"/>
            <a:ext cx="1872209" cy="2869287"/>
            <a:chOff x="5076056" y="2420888"/>
            <a:chExt cx="1872209" cy="2869287"/>
          </a:xfrm>
        </p:grpSpPr>
        <p:cxnSp>
          <p:nvCxnSpPr>
            <p:cNvPr id="18" name="Connecteur droit 17"/>
            <p:cNvCxnSpPr/>
            <p:nvPr/>
          </p:nvCxnSpPr>
          <p:spPr>
            <a:xfrm flipV="1">
              <a:off x="5076056" y="2420892"/>
              <a:ext cx="10431" cy="280830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V="1">
              <a:off x="6948264" y="2420889"/>
              <a:ext cx="1" cy="2808311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5508104" y="242088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0xBAADF00D</a:t>
              </a:r>
              <a:endParaRPr lang="fr-FR" sz="1200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580112" y="263691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Total size</a:t>
              </a:r>
              <a:endParaRPr lang="fr-FR" sz="12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508104" y="2852936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Frame count</a:t>
              </a:r>
              <a:endParaRPr lang="fr-FR" sz="12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436096" y="306896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1</a:t>
              </a:r>
              <a:endParaRPr lang="fr-FR" sz="12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436096" y="32849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2</a:t>
              </a:r>
              <a:endParaRPr lang="fr-FR" sz="12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436096" y="3501008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3</a:t>
              </a:r>
              <a:endParaRPr lang="fr-FR" sz="12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436096" y="37170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4</a:t>
              </a:r>
              <a:endParaRPr lang="fr-FR" sz="12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36096" y="393305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5</a:t>
              </a:r>
              <a:endParaRPr lang="fr-FR" sz="12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436096" y="414908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6</a:t>
              </a:r>
              <a:endParaRPr lang="fr-FR" sz="12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436096" y="43651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7</a:t>
              </a:r>
              <a:endParaRPr lang="fr-FR" sz="120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436096" y="4581128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Offset </a:t>
              </a:r>
              <a:r>
                <a:rPr lang="fr-FR" sz="1200" dirty="0" err="1" smtClean="0"/>
                <a:t>sensor</a:t>
              </a:r>
              <a:r>
                <a:rPr lang="fr-FR" sz="1200" dirty="0" smtClean="0"/>
                <a:t> 8</a:t>
              </a:r>
              <a:endParaRPr lang="fr-FR" sz="12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580112" y="479715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Trig</a:t>
              </a:r>
              <a:r>
                <a:rPr lang="fr-FR" sz="1200" dirty="0" smtClean="0"/>
                <a:t> info</a:t>
              </a:r>
              <a:endParaRPr lang="fr-FR" sz="1200" dirty="0"/>
            </a:p>
          </p:txBody>
        </p:sp>
        <p:cxnSp>
          <p:nvCxnSpPr>
            <p:cNvPr id="90" name="Connecteur droit 89"/>
            <p:cNvCxnSpPr/>
            <p:nvPr/>
          </p:nvCxnSpPr>
          <p:spPr>
            <a:xfrm>
              <a:off x="5076056" y="2636912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5076056" y="2852936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5076056" y="3068960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76056" y="3284984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5076056" y="3501008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5076056" y="3717032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5076056" y="3933056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5076056" y="4149080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5076056" y="4365104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>
              <a:off x="5076056" y="4581128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5076056" y="4797152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5076056" y="5013176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5076056" y="5229200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5076056" y="2420888"/>
              <a:ext cx="1872208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/>
            <p:cNvSpPr txBox="1"/>
            <p:nvPr/>
          </p:nvSpPr>
          <p:spPr>
            <a:xfrm>
              <a:off x="5652120" y="5013176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Status</a:t>
              </a:r>
              <a:endParaRPr lang="fr-FR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Information de trigger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043608" y="1268760"/>
            <a:ext cx="7488835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Les </a:t>
            </a:r>
            <a:r>
              <a:rPr lang="fr-FR" sz="2800" kern="0" dirty="0" err="1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inpulsions</a:t>
            </a: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 de trigger (ext1) sont enregistrées dans un mot de 32 bits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539552" y="2348880"/>
            <a:ext cx="7776864" cy="720080"/>
            <a:chOff x="611560" y="3933056"/>
            <a:chExt cx="7776864" cy="720080"/>
          </a:xfrm>
        </p:grpSpPr>
        <p:sp>
          <p:nvSpPr>
            <p:cNvPr id="46" name="Rectangle 45"/>
            <p:cNvSpPr/>
            <p:nvPr/>
          </p:nvSpPr>
          <p:spPr>
            <a:xfrm>
              <a:off x="611560" y="3933056"/>
              <a:ext cx="7704856" cy="7200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611560" y="4221088"/>
              <a:ext cx="77048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683568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31</a:t>
              </a:r>
              <a:endParaRPr lang="fr-FR" sz="12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8028384" y="3933056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0</a:t>
              </a:r>
              <a:endParaRPr lang="fr-FR" sz="1200" dirty="0"/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7956376" y="393305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7884368" y="436510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keep</a:t>
              </a:r>
              <a:endParaRPr lang="fr-FR" sz="1200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012160" y="436510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Row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address</a:t>
              </a:r>
              <a:endParaRPr lang="fr-FR" sz="12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7740352" y="3933056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1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5364088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10</a:t>
              </a:r>
              <a:endParaRPr lang="fr-FR" sz="12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 flipH="1">
              <a:off x="5364088" y="3933056"/>
              <a:ext cx="1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971600" y="393305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3923928" y="3933056"/>
              <a:ext cx="0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1763688" y="4365104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Reserved</a:t>
              </a:r>
              <a:endParaRPr lang="fr-FR" sz="1200" dirty="0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4211960" y="4365104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Trig</a:t>
              </a:r>
              <a:r>
                <a:rPr lang="fr-FR" sz="1200" dirty="0" smtClean="0"/>
                <a:t> count</a:t>
              </a:r>
              <a:endParaRPr lang="fr-FR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11560" y="429309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ov</a:t>
              </a:r>
              <a:endParaRPr lang="fr-FR" sz="12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004048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11</a:t>
              </a:r>
              <a:endParaRPr lang="fr-FR" sz="12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923928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14</a:t>
              </a:r>
              <a:endParaRPr lang="fr-FR" sz="1200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563888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15</a:t>
              </a:r>
              <a:endParaRPr lang="fr-FR" sz="1200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971600" y="3933056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30</a:t>
              </a:r>
              <a:endParaRPr lang="fr-FR" sz="1200" dirty="0"/>
            </a:p>
          </p:txBody>
        </p:sp>
      </p:grpSp>
      <p:sp>
        <p:nvSpPr>
          <p:cNvPr id="86" name="ZoneTexte 31"/>
          <p:cNvSpPr txBox="1"/>
          <p:nvPr/>
        </p:nvSpPr>
        <p:spPr>
          <a:xfrm>
            <a:off x="755576" y="3356992"/>
            <a:ext cx="6912768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Numéro de la ligne au premier trigger de la frame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Compteurs 4 bits du nombre de trigger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err="1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Overflow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du compteur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Bit de </a:t>
            </a:r>
            <a:r>
              <a:rPr lang="fr-FR" sz="2000" b="1" dirty="0" err="1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decision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pour garder la frame en mode </a:t>
            </a:r>
            <a:r>
              <a:rPr lang="fr-FR" sz="2000" b="1" dirty="0" err="1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triggé</a:t>
            </a: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Synchronisation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6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043608" y="1268760"/>
            <a:ext cx="748883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S’assurer de la synchronisation de la lecture 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sp>
        <p:nvSpPr>
          <p:cNvPr id="86" name="ZoneTexte 31"/>
          <p:cNvSpPr txBox="1"/>
          <p:nvPr/>
        </p:nvSpPr>
        <p:spPr>
          <a:xfrm>
            <a:off x="755576" y="1988840"/>
            <a:ext cx="6912768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baseline="0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Vérification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des headers </a:t>
            </a:r>
            <a:r>
              <a:rPr lang="fr-FR" sz="2000" b="1" dirty="0" err="1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trailers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sur chaque lignes de données de chaque capteur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 smtClean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</p:txBody>
      </p:sp>
      <p:grpSp>
        <p:nvGrpSpPr>
          <p:cNvPr id="132" name="Groupe 131"/>
          <p:cNvGrpSpPr/>
          <p:nvPr/>
        </p:nvGrpSpPr>
        <p:grpSpPr>
          <a:xfrm>
            <a:off x="539552" y="3789040"/>
            <a:ext cx="7776864" cy="936104"/>
            <a:chOff x="539552" y="3789040"/>
            <a:chExt cx="7776864" cy="936104"/>
          </a:xfrm>
        </p:grpSpPr>
        <p:sp>
          <p:nvSpPr>
            <p:cNvPr id="46" name="Rectangle 45"/>
            <p:cNvSpPr/>
            <p:nvPr/>
          </p:nvSpPr>
          <p:spPr>
            <a:xfrm>
              <a:off x="539552" y="3861048"/>
              <a:ext cx="7704856" cy="8640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/>
            <p:cNvCxnSpPr/>
            <p:nvPr/>
          </p:nvCxnSpPr>
          <p:spPr>
            <a:xfrm>
              <a:off x="539552" y="4437112"/>
              <a:ext cx="77048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539552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31</a:t>
              </a:r>
              <a:endParaRPr lang="fr-FR" sz="1200" dirty="0"/>
            </a:p>
          </p:txBody>
        </p:sp>
        <p:cxnSp>
          <p:nvCxnSpPr>
            <p:cNvPr id="69" name="Connecteur droit 68"/>
            <p:cNvCxnSpPr/>
            <p:nvPr/>
          </p:nvCxnSpPr>
          <p:spPr>
            <a:xfrm>
              <a:off x="834278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5580112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8</a:t>
              </a:r>
              <a:endParaRPr lang="fr-FR" sz="1200" dirty="0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539552" y="4149080"/>
              <a:ext cx="77048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e 79"/>
            <p:cNvGrpSpPr/>
            <p:nvPr/>
          </p:nvGrpSpPr>
          <p:grpSpPr>
            <a:xfrm>
              <a:off x="5868144" y="3861048"/>
              <a:ext cx="2448272" cy="864096"/>
              <a:chOff x="5868144" y="3429000"/>
              <a:chExt cx="2448272" cy="864096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7956376" y="3429000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cxnSp>
            <p:nvCxnSpPr>
              <p:cNvPr id="56" name="Connecteur droit 55"/>
              <p:cNvCxnSpPr/>
              <p:nvPr/>
            </p:nvCxnSpPr>
            <p:spPr>
              <a:xfrm>
                <a:off x="7884368" y="3429000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7668344" y="3429000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1</a:t>
                </a:r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7596336" y="3429000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7380312" y="3429000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2</a:t>
                </a:r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>
                <a:off x="7308304" y="3429000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7092280" y="3429000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3</a:t>
                </a:r>
                <a:endParaRPr lang="fr-FR" sz="1200" dirty="0"/>
              </a:p>
            </p:txBody>
          </p:sp>
          <p:cxnSp>
            <p:nvCxnSpPr>
              <p:cNvPr id="39" name="Connecteur droit 38"/>
              <p:cNvCxnSpPr/>
              <p:nvPr/>
            </p:nvCxnSpPr>
            <p:spPr>
              <a:xfrm>
                <a:off x="7020272" y="3429000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e 53"/>
              <p:cNvGrpSpPr/>
              <p:nvPr/>
            </p:nvGrpSpPr>
            <p:grpSpPr>
              <a:xfrm>
                <a:off x="7020272" y="3717032"/>
                <a:ext cx="1296144" cy="576064"/>
                <a:chOff x="7020272" y="3717032"/>
                <a:chExt cx="1296144" cy="576064"/>
              </a:xfrm>
            </p:grpSpPr>
            <p:sp>
              <p:nvSpPr>
                <p:cNvPr id="60" name="ZoneTexte 59"/>
                <p:cNvSpPr txBox="1"/>
                <p:nvPr/>
              </p:nvSpPr>
              <p:spPr>
                <a:xfrm>
                  <a:off x="7884368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h0</a:t>
                  </a:r>
                  <a:endParaRPr lang="fr-FR" sz="1200" dirty="0"/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7596336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h1</a:t>
                  </a:r>
                  <a:endParaRPr lang="fr-FR" sz="1200" dirty="0"/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7308304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t</a:t>
                  </a: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7020272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t</a:t>
                  </a: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7236296" y="3717032"/>
                  <a:ext cx="8640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Sensor</a:t>
                  </a:r>
                  <a:r>
                    <a:rPr lang="fr-FR" sz="1200" dirty="0" smtClean="0"/>
                    <a:t> 1</a:t>
                  </a:r>
                  <a:endParaRPr lang="fr-FR" sz="1200" dirty="0"/>
                </a:p>
              </p:txBody>
            </p:sp>
            <p:cxnSp>
              <p:nvCxnSpPr>
                <p:cNvPr id="48" name="Connecteur droit 47"/>
                <p:cNvCxnSpPr/>
                <p:nvPr/>
              </p:nvCxnSpPr>
              <p:spPr>
                <a:xfrm>
                  <a:off x="7308304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7596336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/>
                <p:cNvCxnSpPr/>
                <p:nvPr/>
              </p:nvCxnSpPr>
              <p:spPr>
                <a:xfrm>
                  <a:off x="7884368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e 54"/>
              <p:cNvGrpSpPr/>
              <p:nvPr/>
            </p:nvGrpSpPr>
            <p:grpSpPr>
              <a:xfrm>
                <a:off x="5868144" y="3717032"/>
                <a:ext cx="1296144" cy="576064"/>
                <a:chOff x="7020272" y="3717032"/>
                <a:chExt cx="1296144" cy="576064"/>
              </a:xfrm>
            </p:grpSpPr>
            <p:sp>
              <p:nvSpPr>
                <p:cNvPr id="57" name="ZoneTexte 56"/>
                <p:cNvSpPr txBox="1"/>
                <p:nvPr/>
              </p:nvSpPr>
              <p:spPr>
                <a:xfrm>
                  <a:off x="7884368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h0</a:t>
                  </a:r>
                  <a:endParaRPr lang="fr-FR" sz="1200" dirty="0"/>
                </a:p>
              </p:txBody>
            </p:sp>
            <p:sp>
              <p:nvSpPr>
                <p:cNvPr id="58" name="ZoneTexte 57"/>
                <p:cNvSpPr txBox="1"/>
                <p:nvPr/>
              </p:nvSpPr>
              <p:spPr>
                <a:xfrm>
                  <a:off x="7596336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/>
                    <a:t>h1</a:t>
                  </a:r>
                  <a:endParaRPr lang="fr-FR" sz="1200" dirty="0"/>
                </a:p>
              </p:txBody>
            </p:sp>
            <p:sp>
              <p:nvSpPr>
                <p:cNvPr id="59" name="ZoneTexte 58"/>
                <p:cNvSpPr txBox="1"/>
                <p:nvPr/>
              </p:nvSpPr>
              <p:spPr>
                <a:xfrm>
                  <a:off x="7308304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t</a:t>
                  </a: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  <p:sp>
              <p:nvSpPr>
                <p:cNvPr id="61" name="ZoneTexte 60"/>
                <p:cNvSpPr txBox="1"/>
                <p:nvPr/>
              </p:nvSpPr>
              <p:spPr>
                <a:xfrm>
                  <a:off x="7020272" y="4005064"/>
                  <a:ext cx="43204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t</a:t>
                  </a: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63" name="ZoneTexte 62"/>
                <p:cNvSpPr txBox="1"/>
                <p:nvPr/>
              </p:nvSpPr>
              <p:spPr>
                <a:xfrm>
                  <a:off x="7236296" y="3717032"/>
                  <a:ext cx="86409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err="1" smtClean="0"/>
                    <a:t>Sensor</a:t>
                  </a:r>
                  <a:r>
                    <a:rPr lang="fr-FR" sz="1200" dirty="0" smtClean="0"/>
                    <a:t> 2</a:t>
                  </a:r>
                  <a:endParaRPr lang="fr-FR" sz="1200" dirty="0"/>
                </a:p>
              </p:txBody>
            </p:sp>
            <p:cxnSp>
              <p:nvCxnSpPr>
                <p:cNvPr id="65" name="Connecteur droit 64"/>
                <p:cNvCxnSpPr/>
                <p:nvPr/>
              </p:nvCxnSpPr>
              <p:spPr>
                <a:xfrm>
                  <a:off x="7308304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>
                  <a:off x="7596336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>
                  <a:off x="7884368" y="4005064"/>
                  <a:ext cx="0" cy="28803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Connecteur droit 78"/>
              <p:cNvCxnSpPr/>
              <p:nvPr/>
            </p:nvCxnSpPr>
            <p:spPr>
              <a:xfrm>
                <a:off x="5868144" y="3429000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Connecteur droit 82"/>
            <p:cNvCxnSpPr/>
            <p:nvPr/>
          </p:nvCxnSpPr>
          <p:spPr>
            <a:xfrm>
              <a:off x="5580112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5292080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004048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1691680" y="3861048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e 53"/>
            <p:cNvGrpSpPr/>
            <p:nvPr/>
          </p:nvGrpSpPr>
          <p:grpSpPr>
            <a:xfrm>
              <a:off x="4716016" y="4149080"/>
              <a:ext cx="1296144" cy="576064"/>
              <a:chOff x="7020272" y="3717032"/>
              <a:chExt cx="1296144" cy="576064"/>
            </a:xfrm>
          </p:grpSpPr>
          <p:sp>
            <p:nvSpPr>
              <p:cNvPr id="102" name="ZoneTexte 101"/>
              <p:cNvSpPr txBox="1"/>
              <p:nvPr/>
            </p:nvSpPr>
            <p:spPr>
              <a:xfrm>
                <a:off x="7884368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h0</a:t>
                </a:r>
                <a:endParaRPr lang="fr-FR" sz="1200" dirty="0"/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7596336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h1</a:t>
                </a:r>
                <a:endParaRPr lang="fr-FR" sz="1200" dirty="0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7308304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t</a:t>
                </a: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7020272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t</a:t>
                </a: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7236296" y="371703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/>
                  <a:t>Sensor</a:t>
                </a:r>
                <a:r>
                  <a:rPr lang="fr-FR" sz="1200" dirty="0" smtClean="0"/>
                  <a:t> 3</a:t>
                </a:r>
                <a:endParaRPr lang="fr-FR" sz="1200" dirty="0"/>
              </a:p>
            </p:txBody>
          </p:sp>
          <p:cxnSp>
            <p:nvCxnSpPr>
              <p:cNvPr id="107" name="Connecteur droit 106"/>
              <p:cNvCxnSpPr/>
              <p:nvPr/>
            </p:nvCxnSpPr>
            <p:spPr>
              <a:xfrm>
                <a:off x="7308304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7596336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7884368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e 54"/>
            <p:cNvGrpSpPr/>
            <p:nvPr/>
          </p:nvGrpSpPr>
          <p:grpSpPr>
            <a:xfrm>
              <a:off x="539552" y="4149080"/>
              <a:ext cx="1296144" cy="576064"/>
              <a:chOff x="7020272" y="3717032"/>
              <a:chExt cx="1296144" cy="576064"/>
            </a:xfrm>
          </p:grpSpPr>
          <p:sp>
            <p:nvSpPr>
              <p:cNvPr id="94" name="ZoneTexte 93"/>
              <p:cNvSpPr txBox="1"/>
              <p:nvPr/>
            </p:nvSpPr>
            <p:spPr>
              <a:xfrm>
                <a:off x="7884368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h0</a:t>
                </a:r>
                <a:endParaRPr lang="fr-FR" sz="1200" dirty="0"/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7596336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h1</a:t>
                </a:r>
                <a:endParaRPr lang="fr-FR" sz="1200" dirty="0"/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7308304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t</a:t>
                </a: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7020272" y="400506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t</a:t>
                </a: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7236296" y="3717032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/>
                  <a:t>Sensor</a:t>
                </a:r>
                <a:r>
                  <a:rPr lang="fr-FR" sz="1200" dirty="0" smtClean="0"/>
                  <a:t> 8 </a:t>
                </a:r>
                <a:endParaRPr lang="fr-FR" sz="1200" dirty="0"/>
              </a:p>
            </p:txBody>
          </p:sp>
          <p:cxnSp>
            <p:nvCxnSpPr>
              <p:cNvPr id="99" name="Connecteur droit 98"/>
              <p:cNvCxnSpPr/>
              <p:nvPr/>
            </p:nvCxnSpPr>
            <p:spPr>
              <a:xfrm>
                <a:off x="7308304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7596336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7884368" y="400506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Connecteur droit 110"/>
            <p:cNvCxnSpPr/>
            <p:nvPr/>
          </p:nvCxnSpPr>
          <p:spPr>
            <a:xfrm>
              <a:off x="6732240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6444208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6156176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1115616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>
              <a:off x="1403648" y="386104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>
              <a:off x="4716016" y="3861048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ZoneTexte 118"/>
            <p:cNvSpPr txBox="1"/>
            <p:nvPr/>
          </p:nvSpPr>
          <p:spPr>
            <a:xfrm>
              <a:off x="2843808" y="37890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2843808" y="407707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2843808" y="42930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</a:t>
              </a:r>
              <a:endParaRPr lang="fr-FR" dirty="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6804248" y="386104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4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6516216" y="386104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5</a:t>
              </a:r>
              <a:endParaRPr lang="fr-FR" sz="12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6228184" y="386104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6</a:t>
              </a: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5940152" y="386104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7</a:t>
              </a:r>
              <a:endParaRPr lang="fr-FR" sz="1200" dirty="0"/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827584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30</a:t>
              </a:r>
              <a:endParaRPr lang="fr-FR" sz="1200" dirty="0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1115616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29</a:t>
              </a:r>
              <a:endParaRPr lang="fr-FR" sz="1200" dirty="0"/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1403648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28</a:t>
              </a:r>
              <a:endParaRPr lang="fr-FR" sz="1200" dirty="0"/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4716016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11</a:t>
              </a:r>
              <a:endParaRPr lang="fr-FR" sz="1200" dirty="0"/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5004048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10</a:t>
              </a:r>
              <a:endParaRPr lang="fr-FR" sz="1200" dirty="0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5292080" y="3861048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9</a:t>
              </a:r>
              <a:endParaRPr lang="fr-FR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Fichier de données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467544" y="2132856"/>
            <a:ext cx="7128792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Les frames bundles sont concaténés dans un fichier binaire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Si ce fichier est trop gros, un nouveau est crée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Un ficher d’index en mode texte stocke les offsets de frame bundles block (paquets de frame bundles)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6" y="1340768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Sur le PC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Analyse des données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467544" y="2132856"/>
            <a:ext cx="7128792" cy="224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Un ensemble de fonctions et structures en langage 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Service minimal, lire les données d’un </a:t>
            </a:r>
            <a:r>
              <a:rPr lang="fr-FR" sz="2000" b="1" i="0" u="none" strike="noStrike" kern="1200" cap="none" spc="0" dirty="0" err="1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run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et les mapper sur des structures appropriés en mémoire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kern="0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Tolérance au fautes, la lecture essaye de reprendre correctement en cas de fichier mal formé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5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6" y="1340768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Bibliothèque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 de lecture des fichiers de données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699793" y="2924946"/>
            <a:ext cx="6732242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dirty="0" smtClean="0">
                <a:solidFill>
                  <a:srgbClr val="31859C"/>
                </a:solidFill>
                <a:latin typeface="Corbel" pitchFamily="34"/>
                <a:ea typeface="ＭＳ Ｐゴシック" pitchFamily="16"/>
              </a:rPr>
              <a:t>Tests et validation</a:t>
            </a:r>
            <a:endParaRPr lang="fr-FR" sz="3600" b="0" i="0" u="none" strike="noStrike" kern="1200" cap="none" spc="0" baseline="0" dirty="0">
              <a:solidFill>
                <a:srgbClr val="31859C"/>
              </a:solidFill>
              <a:uFillTx/>
              <a:latin typeface="Corbel" pitchFamily="34"/>
              <a:ea typeface="ＭＳ Ｐゴシック" pitchFamily="16"/>
              <a:cs typeface="DejaVu Sans Condensed" pitchFamily="3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6</a:t>
            </a:r>
          </a:p>
        </p:txBody>
      </p:sp>
      <p:sp>
        <p:nvSpPr>
          <p:cNvPr id="9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>
                <a:solidFill>
                  <a:srgbClr val="215968"/>
                </a:solidFill>
              </a:rPr>
              <a:t>C</a:t>
            </a:r>
            <a:r>
              <a:rPr lang="fr-FR" sz="3400" dirty="0" smtClean="0">
                <a:solidFill>
                  <a:srgbClr val="215968"/>
                </a:solidFill>
              </a:rPr>
              <a:t>onfiguration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683568" y="2492896"/>
            <a:ext cx="6552727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Les capteurs sont chargé avec des headers et </a:t>
            </a:r>
            <a:r>
              <a:rPr lang="fr-FR" sz="2000" b="1" dirty="0" err="1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trailers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connus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La visualisation des trame à l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’oscilloscope,  confirme que l’on a bien les headers attendus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6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3" y="1268757"/>
            <a:ext cx="748883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Validation de la configuration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pic>
        <p:nvPicPr>
          <p:cNvPr id="13" name="Image 12" descr="d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005064"/>
            <a:ext cx="2348774" cy="1843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870173" y="2996955"/>
            <a:ext cx="7416826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31859C"/>
                </a:solidFill>
                <a:uFillTx/>
                <a:latin typeface="Corbel" pitchFamily="34"/>
                <a:ea typeface="ＭＳ Ｐゴシック" pitchFamily="16"/>
              </a:rPr>
              <a:t>Besoins</a:t>
            </a:r>
            <a:endParaRPr lang="fr-FR" sz="3600" b="0" i="0" u="none" strike="noStrike" kern="1200" cap="none" spc="0" baseline="0">
              <a:solidFill>
                <a:srgbClr val="31859C"/>
              </a:solidFill>
              <a:uFillTx/>
              <a:latin typeface="Corbel" pitchFamily="34"/>
              <a:ea typeface="ＭＳ Ｐゴシック" pitchFamily="16"/>
              <a:cs typeface="DejaVu Sans Condensed" pitchFamily="3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1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179515" y="6237314"/>
            <a:ext cx="3203847" cy="620685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fr-FR" sz="2200" dirty="0">
                <a:solidFill>
                  <a:srgbClr val="B7DEE8"/>
                </a:solidFill>
                <a:latin typeface="Calibri" pitchFamily="34"/>
              </a:rPr>
              <a:t>DAQ 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M26 en </a:t>
            </a:r>
            <a:r>
              <a:rPr lang="fr-FR" sz="2200" dirty="0" err="1" smtClean="0">
                <a:solidFill>
                  <a:srgbClr val="B7DEE8"/>
                </a:solidFill>
                <a:latin typeface="Calibri" pitchFamily="34"/>
              </a:rPr>
              <a:t>μTCA</a:t>
            </a:r>
            <a:endParaRPr lang="fr-FR" sz="2200" dirty="0">
              <a:solidFill>
                <a:srgbClr val="B7DEE8"/>
              </a:solidFill>
              <a:latin typeface="Calibri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Acquisition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683568" y="2492896"/>
            <a:ext cx="6552727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Les capteurs peuvent être placés dans un mode de test, ils envoient alors des trames connues (et paramétrables)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Cô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té PC, les frames reçues sont comparées aux frames attendues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6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3" y="1268757"/>
            <a:ext cx="748883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Validation l’acquisition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pic>
        <p:nvPicPr>
          <p:cNvPr id="13" name="Image 12" descr="d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005064"/>
            <a:ext cx="2348774" cy="1843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Écriture sur le disque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683568" y="2492896"/>
            <a:ext cx="6552727" cy="2246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Tests de grosse acquisition (plusieurs millions de frames)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Vérification a posteriori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que le volume des données écrites correspond bien au nombre attendu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baseline="0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A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nalyse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d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es données pour s’assurer qu’elles sont cohérentes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6</a:t>
            </a:r>
          </a:p>
        </p:txBody>
      </p:sp>
      <p:sp>
        <p:nvSpPr>
          <p:cNvPr id="11" name="ZoneTexte 14"/>
          <p:cNvSpPr txBox="1"/>
          <p:nvPr/>
        </p:nvSpPr>
        <p:spPr>
          <a:xfrm>
            <a:off x="1115613" y="1268757"/>
            <a:ext cx="7488835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Validation de gros volume d’écriture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pic>
        <p:nvPicPr>
          <p:cNvPr id="14" name="Image 13" descr="d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005064"/>
            <a:ext cx="2348774" cy="1843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Analyse des données</a:t>
            </a:r>
            <a:endParaRPr lang="fr-FR" sz="3400" dirty="0">
              <a:solidFill>
                <a:srgbClr val="215968"/>
              </a:solidFill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dirty="0">
                <a:solidFill>
                  <a:srgbClr val="FFFFFF"/>
                </a:solidFill>
                <a:latin typeface="Calibri" pitchFamily="34"/>
                <a:ea typeface="ＭＳ Ｐゴシック" pitchFamily="16"/>
              </a:rPr>
              <a:t>6</a:t>
            </a:r>
            <a:endParaRPr lang="fr-FR" sz="34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1115616" y="980728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Exemple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800" b="0" i="0" u="none" strike="noStrike" kern="1200" cap="none" spc="0" dirty="0" smtClean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d’une frame de test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  <p:cxnSp>
        <p:nvCxnSpPr>
          <p:cNvPr id="20" name="Connecteur droit 19"/>
          <p:cNvCxnSpPr>
            <a:endCxn id="13" idx="2"/>
          </p:cNvCxnSpPr>
          <p:nvPr/>
        </p:nvCxnSpPr>
        <p:spPr>
          <a:xfrm>
            <a:off x="4211960" y="1556792"/>
            <a:ext cx="0" cy="36000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292080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Daq</a:t>
            </a:r>
            <a:r>
              <a:rPr lang="fr-FR" dirty="0" smtClean="0"/>
              <a:t> </a:t>
            </a:r>
            <a:r>
              <a:rPr lang="fr-FR" dirty="0" smtClean="0"/>
              <a:t>Strasbourg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259632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Daq</a:t>
            </a:r>
            <a:r>
              <a:rPr lang="fr-FR" dirty="0" smtClean="0"/>
              <a:t> </a:t>
            </a:r>
            <a:r>
              <a:rPr lang="fr-FR" dirty="0" err="1" smtClean="0"/>
              <a:t>μTCA</a:t>
            </a:r>
            <a:endParaRPr lang="fr-FR" dirty="0"/>
          </a:p>
        </p:txBody>
      </p:sp>
      <p:pic>
        <p:nvPicPr>
          <p:cNvPr id="31" name="Image 30" descr="M26fr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9966" y="1556792"/>
            <a:ext cx="6012208" cy="3853640"/>
          </a:xfrm>
          <a:prstGeom prst="rect">
            <a:avLst/>
          </a:prstGeom>
        </p:spPr>
      </p:pic>
      <p:cxnSp>
        <p:nvCxnSpPr>
          <p:cNvPr id="33" name="Connecteur droit 32"/>
          <p:cNvCxnSpPr>
            <a:stCxn id="31" idx="0"/>
            <a:endCxn id="31" idx="2"/>
          </p:cNvCxnSpPr>
          <p:nvPr/>
        </p:nvCxnSpPr>
        <p:spPr>
          <a:xfrm>
            <a:off x="4306070" y="1556792"/>
            <a:ext cx="0" cy="38536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699793" y="2924946"/>
            <a:ext cx="6732242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kern="0" dirty="0" smtClean="0">
                <a:solidFill>
                  <a:srgbClr val="31859C"/>
                </a:solidFill>
                <a:latin typeface="Corbel" pitchFamily="34"/>
                <a:ea typeface="ＭＳ Ｐゴシック" pitchFamily="16"/>
              </a:rPr>
              <a:t>Évolutions possibles</a:t>
            </a:r>
            <a:endParaRPr lang="fr-FR" sz="3600" b="0" i="0" u="none" strike="noStrike" kern="1200" cap="none" spc="0" baseline="0" dirty="0">
              <a:solidFill>
                <a:srgbClr val="31859C"/>
              </a:solidFill>
              <a:uFillTx/>
              <a:latin typeface="Corbel" pitchFamily="34"/>
              <a:ea typeface="ＭＳ Ｐゴシック" pitchFamily="16"/>
              <a:cs typeface="DejaVu Sans Condensed" pitchFamily="3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kern="0" dirty="0">
                <a:solidFill>
                  <a:srgbClr val="FFFFFF"/>
                </a:solidFill>
                <a:latin typeface="Calibri" pitchFamily="34"/>
                <a:ea typeface="ＭＳ Ｐゴシック" pitchFamily="16"/>
              </a:rPr>
              <a:t>7</a:t>
            </a:r>
            <a:endParaRPr lang="fr-FR" sz="40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9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 smtClean="0">
                <a:solidFill>
                  <a:srgbClr val="215968"/>
                </a:solidFill>
              </a:rPr>
              <a:t>Évolutions</a:t>
            </a:r>
            <a:endParaRPr lang="fr-FR" sz="3400" dirty="0">
              <a:solidFill>
                <a:srgbClr val="215968"/>
              </a:solidFill>
            </a:endParaRPr>
          </a:p>
        </p:txBody>
      </p:sp>
      <p:sp>
        <p:nvSpPr>
          <p:cNvPr id="6" name="ZoneTexte 31"/>
          <p:cNvSpPr txBox="1"/>
          <p:nvPr/>
        </p:nvSpPr>
        <p:spPr>
          <a:xfrm>
            <a:off x="1547664" y="2276872"/>
            <a:ext cx="5328592" cy="3170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Passer en 10GbE pour ne rien perdre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Intégrer 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la carte d’interface sur le télescope directement (plus de câblage !)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dirty="0" smtClean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dirty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 </a:t>
            </a:r>
            <a:r>
              <a:rPr lang="fr-FR" sz="20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Multiplier par 2 les entrées/sortie en face avant le carte AMC (connecteur double VHDCI) afin de faire l’acquisition de 2 télescopes</a:t>
            </a:r>
            <a:endParaRPr lang="fr-FR" sz="2000" b="1" dirty="0">
              <a:solidFill>
                <a:srgbClr val="215968"/>
              </a:solidFill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kern="0" dirty="0">
                <a:solidFill>
                  <a:srgbClr val="FFFFFF"/>
                </a:solidFill>
                <a:latin typeface="Calibri" pitchFamily="34"/>
                <a:ea typeface="ＭＳ Ｐゴシック" pitchFamily="16"/>
              </a:rPr>
              <a:t>7</a:t>
            </a:r>
            <a:endParaRPr lang="fr-FR" sz="34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1" name="ZoneTexte 14"/>
          <p:cNvSpPr txBox="1"/>
          <p:nvPr/>
        </p:nvSpPr>
        <p:spPr>
          <a:xfrm>
            <a:off x="1115616" y="1484784"/>
            <a:ext cx="748883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kern="0" dirty="0" smtClean="0">
                <a:solidFill>
                  <a:srgbClr val="E46C0A"/>
                </a:solidFill>
                <a:latin typeface="Calibri" pitchFamily="34"/>
                <a:ea typeface="ＭＳ Ｐゴシック" pitchFamily="16"/>
              </a:rPr>
              <a:t>Évolutions possible pour le futur</a:t>
            </a:r>
            <a:endParaRPr lang="fr-FR" sz="2800" b="0" i="0" u="none" strike="noStrike" kern="1200" cap="none" spc="0" baseline="0" dirty="0">
              <a:solidFill>
                <a:srgbClr val="E46C0A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4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ZoneTexte 14"/>
          <p:cNvSpPr txBox="1"/>
          <p:nvPr/>
        </p:nvSpPr>
        <p:spPr>
          <a:xfrm>
            <a:off x="2267744" y="2276872"/>
            <a:ext cx="5184577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rPr>
              <a:t>Merci de votre attention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rPr>
              <a:t>Passons</a:t>
            </a:r>
            <a:r>
              <a:rPr lang="fr-FR" sz="2800" b="0" i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ea typeface="ＭＳ Ｐゴシック" pitchFamily="16"/>
              </a:rPr>
              <a:t> maintenant aux questions</a:t>
            </a:r>
            <a:endParaRPr lang="fr-FR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sp>
        <p:nvSpPr>
          <p:cNvPr id="6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  <a:ea typeface="ＭＳ Ｐゴシック" pitchFamily="16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Acquisition de M26</a:t>
            </a:r>
          </a:p>
        </p:txBody>
      </p:sp>
      <p:sp>
        <p:nvSpPr>
          <p:cNvPr id="6" name="ZoneTexte 14"/>
          <p:cNvSpPr txBox="1"/>
          <p:nvPr/>
        </p:nvSpPr>
        <p:spPr>
          <a:xfrm>
            <a:off x="1187624" y="1052736"/>
            <a:ext cx="7776862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Lire les données envoyés par 8 capteurs M26 (</a:t>
            </a:r>
            <a:r>
              <a:rPr lang="fr-FR" sz="2800" b="0" i="0" u="none" strike="noStrike" kern="1200" cap="none" spc="0" baseline="0" dirty="0" err="1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trajectométrie</a:t>
            </a:r>
            <a:r>
              <a:rPr lang="fr-FR" sz="2800" b="0" i="0" u="none" strike="noStrike" kern="1200" cap="none" spc="0" baseline="0" dirty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)</a:t>
            </a:r>
          </a:p>
        </p:txBody>
      </p:sp>
      <p:grpSp>
        <p:nvGrpSpPr>
          <p:cNvPr id="7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8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9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0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1</a:t>
            </a:r>
          </a:p>
        </p:txBody>
      </p:sp>
      <p:sp>
        <p:nvSpPr>
          <p:cNvPr id="11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0" y="6237314"/>
            <a:ext cx="6804251" cy="620685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</a:endParaRPr>
          </a:p>
        </p:txBody>
      </p:sp>
      <p:pic>
        <p:nvPicPr>
          <p:cNvPr id="12" name="Image 13" descr="telescop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29000"/>
            <a:ext cx="4391777" cy="249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5" descr="internal telesco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276872"/>
            <a:ext cx="3473988" cy="326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5" name="Picture 1" descr="U:\divers_mimosa26\mi26-722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628800"/>
            <a:ext cx="1824368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DAQ actuelle</a:t>
            </a:r>
          </a:p>
        </p:txBody>
      </p:sp>
      <p:sp>
        <p:nvSpPr>
          <p:cNvPr id="6" name="ZoneTexte 14"/>
          <p:cNvSpPr txBox="1"/>
          <p:nvPr/>
        </p:nvSpPr>
        <p:spPr>
          <a:xfrm>
            <a:off x="395532" y="1484784"/>
            <a:ext cx="9144000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La chaîne d’acquision de Strasbourg</a:t>
            </a:r>
          </a:p>
        </p:txBody>
      </p:sp>
      <p:sp>
        <p:nvSpPr>
          <p:cNvPr id="7" name="ZoneTexte 31"/>
          <p:cNvSpPr txBox="1"/>
          <p:nvPr/>
        </p:nvSpPr>
        <p:spPr>
          <a:xfrm>
            <a:off x="1187622" y="2060847"/>
            <a:ext cx="7025207" cy="2431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Évolution </a:t>
            </a:r>
            <a:r>
              <a:rPr lang="fr-FR" sz="2200" b="1" dirty="0" smtClean="0">
                <a:solidFill>
                  <a:srgbClr val="215968"/>
                </a:solidFill>
                <a:latin typeface="Calibri" pitchFamily="34"/>
                <a:ea typeface="ＭＳ Ｐゴシック" pitchFamily="16"/>
              </a:rPr>
              <a:t>délicate</a:t>
            </a:r>
            <a:endParaRPr lang="fr-FR" sz="22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Ne peut fonctionner qu’avec 8 capteurs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A </a:t>
            </a: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base d’un PXI, intégration difficile avec </a:t>
            </a:r>
            <a:r>
              <a:rPr lang="fr-FR" sz="22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le futur</a:t>
            </a:r>
            <a:r>
              <a:rPr lang="fr-FR" sz="22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de</a:t>
            </a:r>
            <a:r>
              <a:rPr lang="fr-FR" sz="22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s </a:t>
            </a: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autres projets autours de l’</a:t>
            </a:r>
            <a:r>
              <a:rPr lang="fr-FR" sz="2200" b="1" i="0" u="none" strike="noStrike" kern="1200" cap="none" spc="0" baseline="0" dirty="0" err="1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hadronthérapie</a:t>
            </a: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(</a:t>
            </a:r>
            <a:r>
              <a:rPr lang="fr-FR" sz="2200" b="1" i="0" u="none" strike="noStrike" kern="1200" cap="none" spc="0" baseline="0" dirty="0" err="1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gamhadron</a:t>
            </a: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, </a:t>
            </a:r>
            <a:r>
              <a:rPr lang="fr-FR" sz="2200" b="1" i="0" u="none" strike="noStrike" kern="1200" cap="none" spc="0" baseline="0" dirty="0" err="1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ENVision</a:t>
            </a:r>
            <a:r>
              <a:rPr lang="fr-FR" sz="22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, etc.)</a:t>
            </a:r>
          </a:p>
        </p:txBody>
      </p:sp>
      <p:grpSp>
        <p:nvGrpSpPr>
          <p:cNvPr id="8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10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1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1</a:t>
            </a:r>
          </a:p>
        </p:txBody>
      </p:sp>
      <p:sp>
        <p:nvSpPr>
          <p:cNvPr id="12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51919" y="4509116"/>
            <a:ext cx="1723442" cy="972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datech.com/images/products/VT865-Angle_3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2" y="1484784"/>
            <a:ext cx="3636047" cy="2448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4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5" name="Image 10" descr="IPNL transp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Nouvelle DAQ</a:t>
            </a:r>
          </a:p>
        </p:txBody>
      </p:sp>
      <p:sp>
        <p:nvSpPr>
          <p:cNvPr id="7" name="ZoneTexte 14"/>
          <p:cNvSpPr txBox="1"/>
          <p:nvPr/>
        </p:nvSpPr>
        <p:spPr>
          <a:xfrm>
            <a:off x="683568" y="1484784"/>
            <a:ext cx="5184574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Objectifs</a:t>
            </a:r>
          </a:p>
        </p:txBody>
      </p:sp>
      <p:sp>
        <p:nvSpPr>
          <p:cNvPr id="8" name="ZoneTexte 31"/>
          <p:cNvSpPr txBox="1"/>
          <p:nvPr/>
        </p:nvSpPr>
        <p:spPr>
          <a:xfrm>
            <a:off x="611559" y="2204865"/>
            <a:ext cx="4680521" cy="16312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Plus de flexibilité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A base de </a:t>
            </a:r>
            <a:r>
              <a:rPr lang="fr-FR" sz="2000" b="1" i="0" u="none" strike="noStrike" kern="1200" cap="none" spc="0" baseline="0" dirty="0" err="1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μTCA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(nombreux</a:t>
            </a:r>
            <a:r>
              <a:rPr lang="fr-FR" sz="2000" b="1" i="0" u="none" strike="noStrike" kern="1200" cap="none" spc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protocoles séries rapide supportés, orienté réseaux)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9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10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11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2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1</a:t>
            </a:r>
          </a:p>
        </p:txBody>
      </p:sp>
      <p:sp>
        <p:nvSpPr>
          <p:cNvPr id="13" name="Sous-titre 2"/>
          <p:cNvSpPr txBox="1"/>
          <p:nvPr/>
        </p:nvSpPr>
        <p:spPr>
          <a:xfrm>
            <a:off x="0" y="6237314"/>
            <a:ext cx="6804251" cy="6206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DAQ M26 en </a:t>
            </a:r>
            <a:r>
              <a:rPr lang="el-G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μ</a:t>
            </a:r>
            <a:r>
              <a:rPr lang="fr-FR" sz="2200" b="0" i="0" u="none" strike="noStrike" kern="1200" cap="none" spc="0" baseline="0" dirty="0" smtClean="0">
                <a:solidFill>
                  <a:srgbClr val="B7DEE8"/>
                </a:solidFill>
                <a:uFillTx/>
                <a:latin typeface="Calibri" pitchFamily="34"/>
                <a:ea typeface="ＭＳ Ｐゴシック" pitchFamily="16"/>
              </a:rPr>
              <a:t>TCA</a:t>
            </a:r>
            <a:endParaRPr lang="fr-FR" sz="2200" b="0" i="0" u="none" strike="noStrike" kern="1200" cap="none" spc="0" baseline="0" dirty="0">
              <a:solidFill>
                <a:srgbClr val="B7DEE8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2787A0"/>
                </a:gs>
              </a:gsLst>
              <a:lin ang="3600000"/>
            </a:gradFill>
            <a:ln w="9528">
              <a:solidFill>
                <a:srgbClr val="46AAC5"/>
              </a:solidFill>
              <a:prstDash val="solid"/>
              <a:miter/>
            </a:ln>
            <a:effectLst>
              <a:outerShdw dist="22997" dir="5400000" algn="tl">
                <a:srgbClr val="808080">
                  <a:alpha val="34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sp>
          <p:nvSpPr>
            <p:cNvPr id="4" name="Rectangle 8"/>
            <p:cNvSpPr/>
            <p:nvPr/>
          </p:nvSpPr>
          <p:spPr>
            <a:xfrm>
              <a:off x="0" y="2819396"/>
              <a:ext cx="9144000" cy="1066803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sp>
          <p:nvSpPr>
            <p:cNvPr id="5" name="Ellipse 11"/>
            <p:cNvSpPr/>
            <p:nvPr/>
          </p:nvSpPr>
          <p:spPr>
            <a:xfrm>
              <a:off x="685800" y="2514600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  <p:pic>
          <p:nvPicPr>
            <p:cNvPr id="6" name="Image 9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7" name="Sous-titre 2"/>
          <p:cNvSpPr txBox="1"/>
          <p:nvPr/>
        </p:nvSpPr>
        <p:spPr>
          <a:xfrm>
            <a:off x="2555775" y="2996955"/>
            <a:ext cx="7416826" cy="889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31859C"/>
                </a:solidFill>
                <a:uFillTx/>
                <a:latin typeface="Corbel" pitchFamily="34"/>
                <a:ea typeface="ＭＳ Ｐゴシック" pitchFamily="16"/>
                <a:cs typeface="DejaVu Sans Condensed" pitchFamily="34"/>
              </a:rPr>
              <a:t>Architecture du système d’acquisition</a:t>
            </a:r>
          </a:p>
        </p:txBody>
      </p:sp>
      <p:sp>
        <p:nvSpPr>
          <p:cNvPr id="8" name="Titre 1"/>
          <p:cNvSpPr txBox="1"/>
          <p:nvPr/>
        </p:nvSpPr>
        <p:spPr>
          <a:xfrm>
            <a:off x="-107954" y="2568577"/>
            <a:ext cx="3384551" cy="147002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2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0" y="6237314"/>
            <a:ext cx="6804251" cy="620685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 dirty="0">
                <a:solidFill>
                  <a:srgbClr val="215968"/>
                </a:solidFill>
              </a:rPr>
              <a:t>Synoptique global</a:t>
            </a:r>
          </a:p>
        </p:txBody>
      </p:sp>
      <p:grpSp>
        <p:nvGrpSpPr>
          <p:cNvPr id="6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7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8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9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2</a:t>
            </a:r>
          </a:p>
        </p:txBody>
      </p:sp>
      <p:sp>
        <p:nvSpPr>
          <p:cNvPr id="10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0" y="6237314"/>
            <a:ext cx="6804251" cy="620685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</a:endParaRPr>
          </a:p>
        </p:txBody>
      </p:sp>
      <p:grpSp>
        <p:nvGrpSpPr>
          <p:cNvPr id="11" name="Groupe 293"/>
          <p:cNvGrpSpPr/>
          <p:nvPr/>
        </p:nvGrpSpPr>
        <p:grpSpPr>
          <a:xfrm>
            <a:off x="467541" y="1196748"/>
            <a:ext cx="7956880" cy="4649166"/>
            <a:chOff x="467541" y="1196748"/>
            <a:chExt cx="7956880" cy="4649166"/>
          </a:xfrm>
        </p:grpSpPr>
        <p:grpSp>
          <p:nvGrpSpPr>
            <p:cNvPr id="12" name="Groupe 19"/>
            <p:cNvGrpSpPr/>
            <p:nvPr/>
          </p:nvGrpSpPr>
          <p:grpSpPr>
            <a:xfrm>
              <a:off x="467541" y="1196748"/>
              <a:ext cx="7956880" cy="4649166"/>
              <a:chOff x="467541" y="1196748"/>
              <a:chExt cx="7956880" cy="4649166"/>
            </a:xfrm>
          </p:grpSpPr>
          <p:pic>
            <p:nvPicPr>
              <p:cNvPr id="13" name="Picture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744303" y="1335261"/>
                <a:ext cx="1094225" cy="12466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ZoneTexte 299"/>
              <p:cNvSpPr txBox="1"/>
              <p:nvPr/>
            </p:nvSpPr>
            <p:spPr>
              <a:xfrm>
                <a:off x="2058917" y="1958580"/>
                <a:ext cx="221409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dirty="0" smtClean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 </a:t>
                </a:r>
                <a:r>
                  <a:rPr lang="fr-FR" sz="1000" b="0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Gigabits </a:t>
                </a:r>
                <a:r>
                  <a:rPr lang="fr-FR" sz="10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Ethernet</a:t>
                </a:r>
              </a:p>
            </p:txBody>
          </p:sp>
          <p:cxnSp>
            <p:nvCxnSpPr>
              <p:cNvPr id="15" name="Connecteur droit 300"/>
              <p:cNvCxnSpPr/>
              <p:nvPr/>
            </p:nvCxnSpPr>
            <p:spPr>
              <a:xfrm>
                <a:off x="1643780" y="2166350"/>
                <a:ext cx="4151412" cy="0"/>
              </a:xfrm>
              <a:prstGeom prst="straightConnector1">
                <a:avLst/>
              </a:prstGeom>
              <a:noFill/>
              <a:ln w="38103">
                <a:solidFill>
                  <a:srgbClr val="595959"/>
                </a:solidFill>
                <a:prstDash val="solid"/>
              </a:ln>
            </p:spPr>
          </p:cxnSp>
          <p:sp>
            <p:nvSpPr>
              <p:cNvPr id="16" name="ZoneTexte 10"/>
              <p:cNvSpPr txBox="1"/>
              <p:nvPr/>
            </p:nvSpPr>
            <p:spPr>
              <a:xfrm>
                <a:off x="6556293" y="1196748"/>
                <a:ext cx="1176238" cy="355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Rack µTCA</a:t>
                </a:r>
              </a:p>
            </p:txBody>
          </p:sp>
          <p:grpSp>
            <p:nvGrpSpPr>
              <p:cNvPr id="17" name="Groupe 25"/>
              <p:cNvGrpSpPr/>
              <p:nvPr/>
            </p:nvGrpSpPr>
            <p:grpSpPr>
              <a:xfrm>
                <a:off x="5795192" y="1543040"/>
                <a:ext cx="2629229" cy="2770284"/>
                <a:chOff x="5795192" y="1543040"/>
                <a:chExt cx="2629229" cy="2770284"/>
              </a:xfrm>
            </p:grpSpPr>
            <p:sp>
              <p:nvSpPr>
                <p:cNvPr id="18" name="Rectangle à coins arrondis 403"/>
                <p:cNvSpPr/>
                <p:nvPr/>
              </p:nvSpPr>
              <p:spPr>
                <a:xfrm flipH="1" flipV="1">
                  <a:off x="5795192" y="1543040"/>
                  <a:ext cx="2629229" cy="2770284"/>
                </a:xfrm>
                <a:custGeom>
                  <a:avLst>
                    <a:gd name="f0" fmla="val 36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EEECE1"/>
                </a:solidFill>
                <a:ln w="25402">
                  <a:solidFill>
                    <a:srgbClr val="385D8A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19" name="Rectangle 404"/>
                <p:cNvSpPr/>
                <p:nvPr/>
              </p:nvSpPr>
              <p:spPr>
                <a:xfrm flipH="1" flipV="1">
                  <a:off x="5795192" y="1790760"/>
                  <a:ext cx="1912165" cy="825758"/>
                </a:xfrm>
                <a:prstGeom prst="rect">
                  <a:avLst/>
                </a:prstGeom>
                <a:solidFill>
                  <a:srgbClr val="A6A6A6"/>
                </a:solidFill>
                <a:ln w="25402">
                  <a:solidFill>
                    <a:srgbClr val="00000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0" name="ZoneTexte 18"/>
                <p:cNvSpPr txBox="1"/>
                <p:nvPr/>
              </p:nvSpPr>
              <p:spPr>
                <a:xfrm>
                  <a:off x="6210331" y="2119862"/>
                  <a:ext cx="557719" cy="23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cs typeface="Arial" pitchFamily="34"/>
                    </a:rPr>
                    <a:t>MCH</a:t>
                  </a:r>
                </a:p>
              </p:txBody>
            </p:sp>
            <p:sp>
              <p:nvSpPr>
                <p:cNvPr id="21" name="Rectangle 406"/>
                <p:cNvSpPr/>
                <p:nvPr/>
              </p:nvSpPr>
              <p:spPr>
                <a:xfrm flipH="1" flipV="1">
                  <a:off x="5795192" y="2997439"/>
                  <a:ext cx="1912165" cy="825758"/>
                </a:xfrm>
                <a:prstGeom prst="rect">
                  <a:avLst/>
                </a:prstGeom>
                <a:solidFill>
                  <a:srgbClr val="D7E4BD"/>
                </a:solidFill>
                <a:ln w="25402">
                  <a:solidFill>
                    <a:srgbClr val="385D8A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2" name="Rectangle 407"/>
                <p:cNvSpPr/>
                <p:nvPr/>
              </p:nvSpPr>
              <p:spPr>
                <a:xfrm flipH="1" flipV="1">
                  <a:off x="5795192" y="3135953"/>
                  <a:ext cx="717063" cy="578028"/>
                </a:xfrm>
                <a:prstGeom prst="rect">
                  <a:avLst/>
                </a:prstGeom>
                <a:solidFill>
                  <a:srgbClr val="948A54"/>
                </a:solidFill>
                <a:ln w="25402">
                  <a:solidFill>
                    <a:srgbClr val="00000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3" name="ZoneTexte 25"/>
                <p:cNvSpPr txBox="1"/>
                <p:nvPr/>
              </p:nvSpPr>
              <p:spPr>
                <a:xfrm>
                  <a:off x="5864394" y="3297234"/>
                  <a:ext cx="478039" cy="23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cs typeface="Arial" pitchFamily="34"/>
                    </a:rPr>
                    <a:t>FMC</a:t>
                  </a:r>
                </a:p>
              </p:txBody>
            </p:sp>
            <p:sp>
              <p:nvSpPr>
                <p:cNvPr id="24" name="ZoneTexte 26"/>
                <p:cNvSpPr txBox="1"/>
                <p:nvPr/>
              </p:nvSpPr>
              <p:spPr>
                <a:xfrm>
                  <a:off x="6444206" y="2780927"/>
                  <a:ext cx="717063" cy="236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00" b="0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Arial" pitchFamily="34"/>
                      <a:cs typeface="Arial" pitchFamily="34"/>
                    </a:rPr>
                    <a:t>S4-AMC</a:t>
                  </a:r>
                </a:p>
              </p:txBody>
            </p:sp>
            <p:sp>
              <p:nvSpPr>
                <p:cNvPr id="25" name="Arrondir un rectangle avec un coin du même côté 410"/>
                <p:cNvSpPr/>
                <p:nvPr/>
              </p:nvSpPr>
              <p:spPr>
                <a:xfrm rot="16200004" flipH="1" flipV="1">
                  <a:off x="6737286" y="2439239"/>
                  <a:ext cx="2258851" cy="796735"/>
                </a:xfrm>
                <a:custGeom>
                  <a:avLst>
                    <a:gd name="f9" fmla="val 16667"/>
                    <a:gd name="f10" fmla="val 0"/>
                  </a:avLst>
                  <a:gdLst>
                    <a:gd name="f2" fmla="val 10800000"/>
                    <a:gd name="f3" fmla="val 5400000"/>
                    <a:gd name="f4" fmla="val 16200000"/>
                    <a:gd name="f5" fmla="val w"/>
                    <a:gd name="f6" fmla="val h"/>
                    <a:gd name="f7" fmla="val ss"/>
                    <a:gd name="f8" fmla="val 0"/>
                    <a:gd name="f9" fmla="val 16667"/>
                    <a:gd name="f10" fmla="val 0"/>
                    <a:gd name="f11" fmla="abs f5"/>
                    <a:gd name="f12" fmla="abs f6"/>
                    <a:gd name="f13" fmla="abs f7"/>
                    <a:gd name="f14" fmla="val f8"/>
                    <a:gd name="f15" fmla="val f9"/>
                    <a:gd name="f16" fmla="val f10"/>
                    <a:gd name="f17" fmla="?: f11 f5 1"/>
                    <a:gd name="f18" fmla="?: f12 f6 1"/>
                    <a:gd name="f19" fmla="?: f13 f7 1"/>
                    <a:gd name="f20" fmla="*/ f17 1 21600"/>
                    <a:gd name="f21" fmla="*/ f18 1 21600"/>
                    <a:gd name="f22" fmla="*/ 21600 f17 1"/>
                    <a:gd name="f23" fmla="*/ 21600 f18 1"/>
                    <a:gd name="f24" fmla="min f21 f20"/>
                    <a:gd name="f25" fmla="*/ f22 1 f19"/>
                    <a:gd name="f26" fmla="*/ f23 1 f19"/>
                    <a:gd name="f27" fmla="val f25"/>
                    <a:gd name="f28" fmla="val f26"/>
                    <a:gd name="f29" fmla="*/ f14 f24 1"/>
                    <a:gd name="f30" fmla="+- f28 0 f14"/>
                    <a:gd name="f31" fmla="+- f27 0 f14"/>
                    <a:gd name="f32" fmla="*/ f27 f24 1"/>
                    <a:gd name="f33" fmla="*/ f28 f24 1"/>
                    <a:gd name="f34" fmla="min f31 f30"/>
                    <a:gd name="f35" fmla="*/ f34 f15 1"/>
                    <a:gd name="f36" fmla="*/ f34 f16 1"/>
                    <a:gd name="f37" fmla="*/ f35 1 100000"/>
                    <a:gd name="f38" fmla="*/ f36 1 100000"/>
                    <a:gd name="f39" fmla="+- f27 0 f37"/>
                    <a:gd name="f40" fmla="+- f28 0 f38"/>
                    <a:gd name="f41" fmla="+- f37 0 f38"/>
                    <a:gd name="f42" fmla="*/ f37 29289 1"/>
                    <a:gd name="f43" fmla="*/ f38 29289 1"/>
                    <a:gd name="f44" fmla="*/ f37 f24 1"/>
                    <a:gd name="f45" fmla="*/ f38 f24 1"/>
                    <a:gd name="f46" fmla="*/ f42 1 100000"/>
                    <a:gd name="f47" fmla="*/ f43 1 100000"/>
                    <a:gd name="f48" fmla="*/ f39 f24 1"/>
                    <a:gd name="f49" fmla="*/ f40 f24 1"/>
                    <a:gd name="f50" fmla="?: f41 f46 f47"/>
                    <a:gd name="f51" fmla="+- f28 0 f47"/>
                    <a:gd name="f52" fmla="*/ f46 f24 1"/>
                    <a:gd name="f53" fmla="+- f27 0 f50"/>
                    <a:gd name="f54" fmla="*/ f50 f24 1"/>
                    <a:gd name="f55" fmla="*/ f51 f24 1"/>
                    <a:gd name="f56" fmla="*/ f53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4" t="f52" r="f56" b="f55"/>
                  <a:pathLst>
                    <a:path>
                      <a:moveTo>
                        <a:pt x="f44" y="f29"/>
                      </a:moveTo>
                      <a:lnTo>
                        <a:pt x="f48" y="f29"/>
                      </a:lnTo>
                      <a:arcTo wR="f44" hR="f44" stAng="f4" swAng="f3"/>
                      <a:lnTo>
                        <a:pt x="f32" y="f49"/>
                      </a:lnTo>
                      <a:arcTo wR="f45" hR="f45" stAng="f8" swAng="f3"/>
                      <a:lnTo>
                        <a:pt x="f45" y="f33"/>
                      </a:lnTo>
                      <a:arcTo wR="f45" hR="f45" stAng="f3" swAng="f3"/>
                      <a:lnTo>
                        <a:pt x="f29" y="f44"/>
                      </a:lnTo>
                      <a:arcTo wR="f44" hR="f44" stAng="f2" swAng="f3"/>
                      <a:close/>
                    </a:path>
                  </a:pathLst>
                </a:custGeom>
                <a:noFill/>
                <a:ln w="25402">
                  <a:solidFill>
                    <a:srgbClr val="00000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/>
                <a:lstStyle/>
                <a:p>
                  <a:pPr marL="0" marR="0" lvl="0" indent="0" algn="ctr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2C9F13"/>
                    </a:solidFill>
                    <a:uFillTx/>
                    <a:latin typeface="Calibri"/>
                  </a:endParaRPr>
                </a:p>
              </p:txBody>
            </p:sp>
            <p:sp>
              <p:nvSpPr>
                <p:cNvPr id="26" name="ZoneTexte 46"/>
                <p:cNvSpPr txBox="1"/>
                <p:nvPr/>
              </p:nvSpPr>
              <p:spPr>
                <a:xfrm rot="16200004">
                  <a:off x="7538954" y="2636736"/>
                  <a:ext cx="1038858" cy="23658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fr-FR" sz="10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Arial" pitchFamily="34"/>
                      <a:cs typeface="Arial" pitchFamily="34"/>
                    </a:rPr>
                    <a:t>Fond de panier</a:t>
                  </a:r>
                </a:p>
              </p:txBody>
            </p:sp>
          </p:grpSp>
          <p:sp>
            <p:nvSpPr>
              <p:cNvPr id="27" name="ZoneTexte 84"/>
              <p:cNvSpPr txBox="1"/>
              <p:nvPr/>
            </p:nvSpPr>
            <p:spPr>
              <a:xfrm>
                <a:off x="4757339" y="3205209"/>
                <a:ext cx="968660" cy="236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Câble VHDCI68</a:t>
                </a:r>
              </a:p>
            </p:txBody>
          </p:sp>
          <p:sp>
            <p:nvSpPr>
              <p:cNvPr id="28" name="Rectangle 304"/>
              <p:cNvSpPr/>
              <p:nvPr/>
            </p:nvSpPr>
            <p:spPr>
              <a:xfrm flipH="1" flipV="1">
                <a:off x="3165963" y="3690006"/>
                <a:ext cx="993824" cy="761832"/>
              </a:xfrm>
              <a:prstGeom prst="rect">
                <a:avLst/>
              </a:prstGeom>
              <a:solidFill>
                <a:srgbClr val="948A54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ZoneTexte 52"/>
              <p:cNvSpPr txBox="1"/>
              <p:nvPr/>
            </p:nvSpPr>
            <p:spPr>
              <a:xfrm>
                <a:off x="3165963" y="3967032"/>
                <a:ext cx="968660" cy="236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Carte interface</a:t>
                </a: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1989724" y="3828519"/>
                <a:ext cx="1176249" cy="484807"/>
                <a:chOff x="1989724" y="3828519"/>
                <a:chExt cx="1176249" cy="484807"/>
              </a:xfrm>
            </p:grpSpPr>
            <p:cxnSp>
              <p:nvCxnSpPr>
                <p:cNvPr id="31" name="Connecteur droit 395"/>
                <p:cNvCxnSpPr/>
                <p:nvPr/>
              </p:nvCxnSpPr>
              <p:spPr>
                <a:xfrm rot="16200004">
                  <a:off x="2577844" y="3725206"/>
                  <a:ext cx="0" cy="1176239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2" name="Connecteur droit 396"/>
                <p:cNvCxnSpPr/>
                <p:nvPr/>
              </p:nvCxnSpPr>
              <p:spPr>
                <a:xfrm rot="16200004">
                  <a:off x="2577853" y="3655939"/>
                  <a:ext cx="0" cy="1176239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3" name="Connecteur droit 397"/>
                <p:cNvCxnSpPr/>
                <p:nvPr/>
              </p:nvCxnSpPr>
              <p:spPr>
                <a:xfrm rot="16200004">
                  <a:off x="2577854" y="3586683"/>
                  <a:ext cx="0" cy="1176238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4" name="Connecteur droit 398"/>
                <p:cNvCxnSpPr/>
                <p:nvPr/>
              </p:nvCxnSpPr>
              <p:spPr>
                <a:xfrm rot="16200004">
                  <a:off x="2577853" y="3517426"/>
                  <a:ext cx="0" cy="1176239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5" name="Connecteur droit 399"/>
                <p:cNvCxnSpPr/>
                <p:nvPr/>
              </p:nvCxnSpPr>
              <p:spPr>
                <a:xfrm rot="16200004">
                  <a:off x="2577853" y="3448169"/>
                  <a:ext cx="0" cy="1176239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6" name="Connecteur droit 400"/>
                <p:cNvCxnSpPr/>
                <p:nvPr/>
              </p:nvCxnSpPr>
              <p:spPr>
                <a:xfrm rot="16200004">
                  <a:off x="2577854" y="3378913"/>
                  <a:ext cx="0" cy="1176238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7" name="Connecteur droit 401"/>
                <p:cNvCxnSpPr/>
                <p:nvPr/>
              </p:nvCxnSpPr>
              <p:spPr>
                <a:xfrm rot="16200004">
                  <a:off x="2577853" y="3309656"/>
                  <a:ext cx="0" cy="1176239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38" name="Connecteur droit 402"/>
                <p:cNvCxnSpPr/>
                <p:nvPr/>
              </p:nvCxnSpPr>
              <p:spPr>
                <a:xfrm rot="16200004">
                  <a:off x="2577854" y="3240400"/>
                  <a:ext cx="0" cy="1176238"/>
                </a:xfrm>
                <a:prstGeom prst="straightConnector1">
                  <a:avLst/>
                </a:prstGeom>
                <a:noFill/>
                <a:ln w="38103">
                  <a:solidFill>
                    <a:srgbClr val="000000"/>
                  </a:solidFill>
                  <a:prstDash val="solid"/>
                </a:ln>
              </p:spPr>
            </p:cxnSp>
          </p:grpSp>
          <p:sp>
            <p:nvSpPr>
              <p:cNvPr id="39" name="Rectangle 307"/>
              <p:cNvSpPr/>
              <p:nvPr/>
            </p:nvSpPr>
            <p:spPr>
              <a:xfrm>
                <a:off x="813495" y="2928183"/>
                <a:ext cx="1176238" cy="2493257"/>
              </a:xfrm>
              <a:prstGeom prst="rect">
                <a:avLst/>
              </a:prstGeom>
              <a:solidFill>
                <a:srgbClr val="D9D9D9"/>
              </a:solidFill>
              <a:ln w="25402">
                <a:solidFill>
                  <a:srgbClr val="000000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fr-FR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grpSp>
            <p:nvGrpSpPr>
              <p:cNvPr id="40" name="Groupe 31"/>
              <p:cNvGrpSpPr/>
              <p:nvPr/>
            </p:nvGrpSpPr>
            <p:grpSpPr>
              <a:xfrm>
                <a:off x="1989734" y="2997439"/>
                <a:ext cx="1868137" cy="692567"/>
                <a:chOff x="1989734" y="2997439"/>
                <a:chExt cx="1868137" cy="692567"/>
              </a:xfrm>
            </p:grpSpPr>
            <p:grpSp>
              <p:nvGrpSpPr>
                <p:cNvPr id="41" name="Groupe 95"/>
                <p:cNvGrpSpPr/>
                <p:nvPr/>
              </p:nvGrpSpPr>
              <p:grpSpPr>
                <a:xfrm>
                  <a:off x="1989734" y="3482236"/>
                  <a:ext cx="1383807" cy="207770"/>
                  <a:chOff x="1989734" y="3482236"/>
                  <a:chExt cx="1383807" cy="207770"/>
                </a:xfrm>
              </p:grpSpPr>
              <p:cxnSp>
                <p:nvCxnSpPr>
                  <p:cNvPr id="42" name="Connecteur droit 393"/>
                  <p:cNvCxnSpPr/>
                  <p:nvPr/>
                </p:nvCxnSpPr>
                <p:spPr>
                  <a:xfrm>
                    <a:off x="3373532" y="3482236"/>
                    <a:ext cx="9" cy="20777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  <p:cxnSp>
                <p:nvCxnSpPr>
                  <p:cNvPr id="43" name="Connecteur droit 394"/>
                  <p:cNvCxnSpPr/>
                  <p:nvPr/>
                </p:nvCxnSpPr>
                <p:spPr>
                  <a:xfrm>
                    <a:off x="1989734" y="3482236"/>
                    <a:ext cx="1383798" cy="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</p:grpSp>
            <p:grpSp>
              <p:nvGrpSpPr>
                <p:cNvPr id="44" name="Groupe 96"/>
                <p:cNvGrpSpPr/>
                <p:nvPr/>
              </p:nvGrpSpPr>
              <p:grpSpPr>
                <a:xfrm>
                  <a:off x="1989734" y="3412979"/>
                  <a:ext cx="1452991" cy="277027"/>
                  <a:chOff x="1989734" y="3412979"/>
                  <a:chExt cx="1452991" cy="277027"/>
                </a:xfrm>
              </p:grpSpPr>
              <p:cxnSp>
                <p:nvCxnSpPr>
                  <p:cNvPr id="45" name="Connecteur droit 391"/>
                  <p:cNvCxnSpPr/>
                  <p:nvPr/>
                </p:nvCxnSpPr>
                <p:spPr>
                  <a:xfrm>
                    <a:off x="3442725" y="3412979"/>
                    <a:ext cx="0" cy="277027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  <p:cxnSp>
                <p:nvCxnSpPr>
                  <p:cNvPr id="46" name="Connecteur droit 392"/>
                  <p:cNvCxnSpPr/>
                  <p:nvPr/>
                </p:nvCxnSpPr>
                <p:spPr>
                  <a:xfrm>
                    <a:off x="1989734" y="3412979"/>
                    <a:ext cx="1452991" cy="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</p:grpSp>
            <p:grpSp>
              <p:nvGrpSpPr>
                <p:cNvPr id="47" name="Groupe 97"/>
                <p:cNvGrpSpPr/>
                <p:nvPr/>
              </p:nvGrpSpPr>
              <p:grpSpPr>
                <a:xfrm>
                  <a:off x="1989734" y="2997439"/>
                  <a:ext cx="1868137" cy="692567"/>
                  <a:chOff x="1989734" y="2997439"/>
                  <a:chExt cx="1868137" cy="692567"/>
                </a:xfrm>
              </p:grpSpPr>
              <p:grpSp>
                <p:nvGrpSpPr>
                  <p:cNvPr id="48" name="Groupe 98"/>
                  <p:cNvGrpSpPr/>
                  <p:nvPr/>
                </p:nvGrpSpPr>
                <p:grpSpPr>
                  <a:xfrm>
                    <a:off x="1989734" y="3343723"/>
                    <a:ext cx="1522183" cy="346283"/>
                    <a:chOff x="1989734" y="3343723"/>
                    <a:chExt cx="1522183" cy="346283"/>
                  </a:xfrm>
                </p:grpSpPr>
                <p:cxnSp>
                  <p:nvCxnSpPr>
                    <p:cNvPr id="49" name="Connecteur droit 389"/>
                    <p:cNvCxnSpPr/>
                    <p:nvPr/>
                  </p:nvCxnSpPr>
                  <p:spPr>
                    <a:xfrm>
                      <a:off x="3511917" y="3343723"/>
                      <a:ext cx="0" cy="346283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50" name="Connecteur droit 390"/>
                    <p:cNvCxnSpPr/>
                    <p:nvPr/>
                  </p:nvCxnSpPr>
                  <p:spPr>
                    <a:xfrm>
                      <a:off x="1989734" y="3343723"/>
                      <a:ext cx="1522183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51" name="Groupe 99"/>
                  <p:cNvGrpSpPr/>
                  <p:nvPr/>
                </p:nvGrpSpPr>
                <p:grpSpPr>
                  <a:xfrm>
                    <a:off x="1989734" y="3274466"/>
                    <a:ext cx="1591376" cy="415540"/>
                    <a:chOff x="1989734" y="3274466"/>
                    <a:chExt cx="1591376" cy="415540"/>
                  </a:xfrm>
                </p:grpSpPr>
                <p:cxnSp>
                  <p:nvCxnSpPr>
                    <p:cNvPr id="52" name="Connecteur droit 387"/>
                    <p:cNvCxnSpPr/>
                    <p:nvPr/>
                  </p:nvCxnSpPr>
                  <p:spPr>
                    <a:xfrm>
                      <a:off x="3581110" y="3274466"/>
                      <a:ext cx="0" cy="41554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53" name="Connecteur droit 388"/>
                    <p:cNvCxnSpPr/>
                    <p:nvPr/>
                  </p:nvCxnSpPr>
                  <p:spPr>
                    <a:xfrm>
                      <a:off x="1989734" y="3274466"/>
                      <a:ext cx="1591376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54" name="Groupe 100"/>
                  <p:cNvGrpSpPr/>
                  <p:nvPr/>
                </p:nvGrpSpPr>
                <p:grpSpPr>
                  <a:xfrm>
                    <a:off x="1989734" y="3205209"/>
                    <a:ext cx="1660559" cy="484797"/>
                    <a:chOff x="1989734" y="3205209"/>
                    <a:chExt cx="1660559" cy="484797"/>
                  </a:xfrm>
                </p:grpSpPr>
                <p:cxnSp>
                  <p:nvCxnSpPr>
                    <p:cNvPr id="55" name="Connecteur droit 385"/>
                    <p:cNvCxnSpPr/>
                    <p:nvPr/>
                  </p:nvCxnSpPr>
                  <p:spPr>
                    <a:xfrm>
                      <a:off x="3650293" y="3205209"/>
                      <a:ext cx="0" cy="484797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56" name="Connecteur droit 386"/>
                    <p:cNvCxnSpPr/>
                    <p:nvPr/>
                  </p:nvCxnSpPr>
                  <p:spPr>
                    <a:xfrm>
                      <a:off x="1989734" y="3205209"/>
                      <a:ext cx="1660559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57" name="Groupe 101"/>
                  <p:cNvGrpSpPr/>
                  <p:nvPr/>
                </p:nvGrpSpPr>
                <p:grpSpPr>
                  <a:xfrm>
                    <a:off x="1989734" y="3135953"/>
                    <a:ext cx="1729752" cy="554053"/>
                    <a:chOff x="1989734" y="3135953"/>
                    <a:chExt cx="1729752" cy="554053"/>
                  </a:xfrm>
                </p:grpSpPr>
                <p:cxnSp>
                  <p:nvCxnSpPr>
                    <p:cNvPr id="58" name="Connecteur droit 383"/>
                    <p:cNvCxnSpPr/>
                    <p:nvPr/>
                  </p:nvCxnSpPr>
                  <p:spPr>
                    <a:xfrm>
                      <a:off x="3719486" y="3135953"/>
                      <a:ext cx="0" cy="554053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59" name="Connecteur droit 384"/>
                    <p:cNvCxnSpPr/>
                    <p:nvPr/>
                  </p:nvCxnSpPr>
                  <p:spPr>
                    <a:xfrm>
                      <a:off x="1989734" y="3135953"/>
                      <a:ext cx="1729752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60" name="Groupe 102"/>
                  <p:cNvGrpSpPr/>
                  <p:nvPr/>
                </p:nvGrpSpPr>
                <p:grpSpPr>
                  <a:xfrm>
                    <a:off x="1989734" y="2997439"/>
                    <a:ext cx="1868137" cy="692567"/>
                    <a:chOff x="1989734" y="2997439"/>
                    <a:chExt cx="1868137" cy="692567"/>
                  </a:xfrm>
                </p:grpSpPr>
                <p:cxnSp>
                  <p:nvCxnSpPr>
                    <p:cNvPr id="61" name="Connecteur droit 381"/>
                    <p:cNvCxnSpPr/>
                    <p:nvPr/>
                  </p:nvCxnSpPr>
                  <p:spPr>
                    <a:xfrm>
                      <a:off x="3857871" y="2997439"/>
                      <a:ext cx="0" cy="692567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62" name="Connecteur droit 382"/>
                    <p:cNvCxnSpPr/>
                    <p:nvPr/>
                  </p:nvCxnSpPr>
                  <p:spPr>
                    <a:xfrm>
                      <a:off x="1989734" y="2997439"/>
                      <a:ext cx="1868137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63" name="Groupe 103"/>
                  <p:cNvGrpSpPr/>
                  <p:nvPr/>
                </p:nvGrpSpPr>
                <p:grpSpPr>
                  <a:xfrm>
                    <a:off x="1989734" y="3066696"/>
                    <a:ext cx="1798945" cy="623310"/>
                    <a:chOff x="1989734" y="3066696"/>
                    <a:chExt cx="1798945" cy="623310"/>
                  </a:xfrm>
                </p:grpSpPr>
                <p:cxnSp>
                  <p:nvCxnSpPr>
                    <p:cNvPr id="64" name="Connecteur droit 379"/>
                    <p:cNvCxnSpPr/>
                    <p:nvPr/>
                  </p:nvCxnSpPr>
                  <p:spPr>
                    <a:xfrm>
                      <a:off x="3788679" y="3066696"/>
                      <a:ext cx="0" cy="62331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65" name="Connecteur droit 380"/>
                    <p:cNvCxnSpPr/>
                    <p:nvPr/>
                  </p:nvCxnSpPr>
                  <p:spPr>
                    <a:xfrm>
                      <a:off x="1989734" y="3066696"/>
                      <a:ext cx="1798945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</p:grpSp>
          </p:grpSp>
          <p:grpSp>
            <p:nvGrpSpPr>
              <p:cNvPr id="66" name="Groupe 32"/>
              <p:cNvGrpSpPr/>
              <p:nvPr/>
            </p:nvGrpSpPr>
            <p:grpSpPr>
              <a:xfrm>
                <a:off x="1989734" y="4451829"/>
                <a:ext cx="1868137" cy="804745"/>
                <a:chOff x="1989734" y="4451829"/>
                <a:chExt cx="1868137" cy="804745"/>
              </a:xfrm>
            </p:grpSpPr>
            <p:grpSp>
              <p:nvGrpSpPr>
                <p:cNvPr id="67" name="Groupe 70"/>
                <p:cNvGrpSpPr/>
                <p:nvPr/>
              </p:nvGrpSpPr>
              <p:grpSpPr>
                <a:xfrm>
                  <a:off x="1989734" y="4451829"/>
                  <a:ext cx="1383807" cy="241420"/>
                  <a:chOff x="1989734" y="4451829"/>
                  <a:chExt cx="1383807" cy="241420"/>
                </a:xfrm>
              </p:grpSpPr>
              <p:cxnSp>
                <p:nvCxnSpPr>
                  <p:cNvPr id="68" name="Connecteur droit 368"/>
                  <p:cNvCxnSpPr/>
                  <p:nvPr/>
                </p:nvCxnSpPr>
                <p:spPr>
                  <a:xfrm flipV="1">
                    <a:off x="3373532" y="4451829"/>
                    <a:ext cx="9" cy="24142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  <p:cxnSp>
                <p:nvCxnSpPr>
                  <p:cNvPr id="69" name="Connecteur droit 369"/>
                  <p:cNvCxnSpPr/>
                  <p:nvPr/>
                </p:nvCxnSpPr>
                <p:spPr>
                  <a:xfrm>
                    <a:off x="1989734" y="4693249"/>
                    <a:ext cx="1383798" cy="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</p:grpSp>
            <p:grpSp>
              <p:nvGrpSpPr>
                <p:cNvPr id="70" name="Groupe 71"/>
                <p:cNvGrpSpPr/>
                <p:nvPr/>
              </p:nvGrpSpPr>
              <p:grpSpPr>
                <a:xfrm>
                  <a:off x="1989734" y="4451829"/>
                  <a:ext cx="1452991" cy="321896"/>
                  <a:chOff x="1989734" y="4451829"/>
                  <a:chExt cx="1452991" cy="321896"/>
                </a:xfrm>
              </p:grpSpPr>
              <p:cxnSp>
                <p:nvCxnSpPr>
                  <p:cNvPr id="71" name="Connecteur droit 366"/>
                  <p:cNvCxnSpPr/>
                  <p:nvPr/>
                </p:nvCxnSpPr>
                <p:spPr>
                  <a:xfrm flipV="1">
                    <a:off x="3442725" y="4451829"/>
                    <a:ext cx="0" cy="321896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  <p:cxnSp>
                <p:nvCxnSpPr>
                  <p:cNvPr id="72" name="Connecteur droit 367"/>
                  <p:cNvCxnSpPr/>
                  <p:nvPr/>
                </p:nvCxnSpPr>
                <p:spPr>
                  <a:xfrm>
                    <a:off x="1989734" y="4773725"/>
                    <a:ext cx="1452991" cy="0"/>
                  </a:xfrm>
                  <a:prstGeom prst="straightConnector1">
                    <a:avLst/>
                  </a:prstGeom>
                  <a:noFill/>
                  <a:ln w="38103">
                    <a:solidFill>
                      <a:srgbClr val="000000"/>
                    </a:solidFill>
                    <a:prstDash val="solid"/>
                  </a:ln>
                </p:spPr>
              </p:cxnSp>
            </p:grpSp>
            <p:grpSp>
              <p:nvGrpSpPr>
                <p:cNvPr id="73" name="Groupe 72"/>
                <p:cNvGrpSpPr/>
                <p:nvPr/>
              </p:nvGrpSpPr>
              <p:grpSpPr>
                <a:xfrm>
                  <a:off x="1989734" y="4451829"/>
                  <a:ext cx="1868137" cy="804745"/>
                  <a:chOff x="1989734" y="4451829"/>
                  <a:chExt cx="1868137" cy="804745"/>
                </a:xfrm>
              </p:grpSpPr>
              <p:grpSp>
                <p:nvGrpSpPr>
                  <p:cNvPr id="74" name="Groupe 73"/>
                  <p:cNvGrpSpPr/>
                  <p:nvPr/>
                </p:nvGrpSpPr>
                <p:grpSpPr>
                  <a:xfrm>
                    <a:off x="1989734" y="4451829"/>
                    <a:ext cx="1522183" cy="402373"/>
                    <a:chOff x="1989734" y="4451829"/>
                    <a:chExt cx="1522183" cy="402373"/>
                  </a:xfrm>
                </p:grpSpPr>
                <p:cxnSp>
                  <p:nvCxnSpPr>
                    <p:cNvPr id="75" name="Connecteur droit 364"/>
                    <p:cNvCxnSpPr/>
                    <p:nvPr/>
                  </p:nvCxnSpPr>
                  <p:spPr>
                    <a:xfrm flipV="1">
                      <a:off x="3511917" y="4451829"/>
                      <a:ext cx="0" cy="402373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76" name="Connecteur droit 365"/>
                    <p:cNvCxnSpPr/>
                    <p:nvPr/>
                  </p:nvCxnSpPr>
                  <p:spPr>
                    <a:xfrm>
                      <a:off x="1989734" y="4854202"/>
                      <a:ext cx="1522183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77" name="Groupe 74"/>
                  <p:cNvGrpSpPr/>
                  <p:nvPr/>
                </p:nvGrpSpPr>
                <p:grpSpPr>
                  <a:xfrm>
                    <a:off x="1989734" y="4451829"/>
                    <a:ext cx="1591376" cy="482849"/>
                    <a:chOff x="1989734" y="4451829"/>
                    <a:chExt cx="1591376" cy="482849"/>
                  </a:xfrm>
                </p:grpSpPr>
                <p:cxnSp>
                  <p:nvCxnSpPr>
                    <p:cNvPr id="78" name="Connecteur droit 362"/>
                    <p:cNvCxnSpPr/>
                    <p:nvPr/>
                  </p:nvCxnSpPr>
                  <p:spPr>
                    <a:xfrm flipV="1">
                      <a:off x="3581110" y="4451829"/>
                      <a:ext cx="0" cy="482849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79" name="Connecteur droit 363"/>
                    <p:cNvCxnSpPr/>
                    <p:nvPr/>
                  </p:nvCxnSpPr>
                  <p:spPr>
                    <a:xfrm>
                      <a:off x="1989734" y="4934678"/>
                      <a:ext cx="1591376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80" name="Groupe 75"/>
                  <p:cNvGrpSpPr/>
                  <p:nvPr/>
                </p:nvGrpSpPr>
                <p:grpSpPr>
                  <a:xfrm>
                    <a:off x="1989734" y="4451829"/>
                    <a:ext cx="1660559" cy="563325"/>
                    <a:chOff x="1989734" y="4451829"/>
                    <a:chExt cx="1660559" cy="563325"/>
                  </a:xfrm>
                </p:grpSpPr>
                <p:cxnSp>
                  <p:nvCxnSpPr>
                    <p:cNvPr id="81" name="Connecteur droit 360"/>
                    <p:cNvCxnSpPr/>
                    <p:nvPr/>
                  </p:nvCxnSpPr>
                  <p:spPr>
                    <a:xfrm flipV="1">
                      <a:off x="3650293" y="4451829"/>
                      <a:ext cx="0" cy="563325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82" name="Connecteur droit 361"/>
                    <p:cNvCxnSpPr/>
                    <p:nvPr/>
                  </p:nvCxnSpPr>
                  <p:spPr>
                    <a:xfrm>
                      <a:off x="1989734" y="5015154"/>
                      <a:ext cx="1660559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83" name="Groupe 76"/>
                  <p:cNvGrpSpPr/>
                  <p:nvPr/>
                </p:nvGrpSpPr>
                <p:grpSpPr>
                  <a:xfrm>
                    <a:off x="1989734" y="4451829"/>
                    <a:ext cx="1729752" cy="643802"/>
                    <a:chOff x="1989734" y="4451829"/>
                    <a:chExt cx="1729752" cy="643802"/>
                  </a:xfrm>
                </p:grpSpPr>
                <p:cxnSp>
                  <p:nvCxnSpPr>
                    <p:cNvPr id="84" name="Connecteur droit 358"/>
                    <p:cNvCxnSpPr/>
                    <p:nvPr/>
                  </p:nvCxnSpPr>
                  <p:spPr>
                    <a:xfrm flipV="1">
                      <a:off x="3719486" y="4451829"/>
                      <a:ext cx="0" cy="643802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85" name="Connecteur droit 359"/>
                    <p:cNvCxnSpPr/>
                    <p:nvPr/>
                  </p:nvCxnSpPr>
                  <p:spPr>
                    <a:xfrm>
                      <a:off x="1989734" y="5095631"/>
                      <a:ext cx="1729752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86" name="Groupe 77"/>
                  <p:cNvGrpSpPr/>
                  <p:nvPr/>
                </p:nvGrpSpPr>
                <p:grpSpPr>
                  <a:xfrm>
                    <a:off x="1989734" y="4451829"/>
                    <a:ext cx="1868137" cy="804745"/>
                    <a:chOff x="1989734" y="4451829"/>
                    <a:chExt cx="1868137" cy="804745"/>
                  </a:xfrm>
                </p:grpSpPr>
                <p:cxnSp>
                  <p:nvCxnSpPr>
                    <p:cNvPr id="87" name="Connecteur droit 356"/>
                    <p:cNvCxnSpPr/>
                    <p:nvPr/>
                  </p:nvCxnSpPr>
                  <p:spPr>
                    <a:xfrm flipV="1">
                      <a:off x="3857871" y="4451829"/>
                      <a:ext cx="0" cy="804745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88" name="Connecteur droit 357"/>
                    <p:cNvCxnSpPr/>
                    <p:nvPr/>
                  </p:nvCxnSpPr>
                  <p:spPr>
                    <a:xfrm>
                      <a:off x="1989734" y="5256574"/>
                      <a:ext cx="1868137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89" name="Groupe 78"/>
                  <p:cNvGrpSpPr/>
                  <p:nvPr/>
                </p:nvGrpSpPr>
                <p:grpSpPr>
                  <a:xfrm>
                    <a:off x="1989734" y="4451829"/>
                    <a:ext cx="1798945" cy="724269"/>
                    <a:chOff x="1989734" y="4451829"/>
                    <a:chExt cx="1798945" cy="724269"/>
                  </a:xfrm>
                </p:grpSpPr>
                <p:cxnSp>
                  <p:nvCxnSpPr>
                    <p:cNvPr id="90" name="Connecteur droit 354"/>
                    <p:cNvCxnSpPr/>
                    <p:nvPr/>
                  </p:nvCxnSpPr>
                  <p:spPr>
                    <a:xfrm flipV="1">
                      <a:off x="3788679" y="4451829"/>
                      <a:ext cx="0" cy="724269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  <p:cxnSp>
                  <p:nvCxnSpPr>
                    <p:cNvPr id="91" name="Connecteur droit 355"/>
                    <p:cNvCxnSpPr/>
                    <p:nvPr/>
                  </p:nvCxnSpPr>
                  <p:spPr>
                    <a:xfrm>
                      <a:off x="1989734" y="5176098"/>
                      <a:ext cx="1798945" cy="0"/>
                    </a:xfrm>
                    <a:prstGeom prst="straightConnector1">
                      <a:avLst/>
                    </a:prstGeom>
                    <a:noFill/>
                    <a:ln w="38103">
                      <a:solidFill>
                        <a:srgbClr val="000000"/>
                      </a:solidFill>
                      <a:prstDash val="solid"/>
                    </a:ln>
                  </p:spPr>
                </p:cxnSp>
              </p:grpSp>
            </p:grpSp>
          </p:grpSp>
          <p:sp>
            <p:nvSpPr>
              <p:cNvPr id="92" name="ZoneTexte 190"/>
              <p:cNvSpPr txBox="1"/>
              <p:nvPr/>
            </p:nvSpPr>
            <p:spPr>
              <a:xfrm>
                <a:off x="467541" y="5490688"/>
                <a:ext cx="1868137" cy="355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Télescope EUDET</a:t>
                </a:r>
              </a:p>
            </p:txBody>
          </p:sp>
          <p:sp>
            <p:nvSpPr>
              <p:cNvPr id="93" name="ZoneTexte 217"/>
              <p:cNvSpPr txBox="1"/>
              <p:nvPr/>
            </p:nvSpPr>
            <p:spPr>
              <a:xfrm>
                <a:off x="2612440" y="2720404"/>
                <a:ext cx="1383807" cy="236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Signaux de Contrôle</a:t>
                </a:r>
              </a:p>
            </p:txBody>
          </p:sp>
          <p:sp>
            <p:nvSpPr>
              <p:cNvPr id="94" name="ZoneTexte 218"/>
              <p:cNvSpPr txBox="1"/>
              <p:nvPr/>
            </p:nvSpPr>
            <p:spPr>
              <a:xfrm>
                <a:off x="1907703" y="3573018"/>
                <a:ext cx="1512170" cy="246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Signaux de données</a:t>
                </a:r>
              </a:p>
            </p:txBody>
          </p:sp>
          <p:sp>
            <p:nvSpPr>
              <p:cNvPr id="95" name="ZoneTexte 219"/>
              <p:cNvSpPr txBox="1"/>
              <p:nvPr/>
            </p:nvSpPr>
            <p:spPr>
              <a:xfrm>
                <a:off x="2612440" y="5282918"/>
                <a:ext cx="1176238" cy="236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rPr>
                  <a:t>Signaux JTAG</a:t>
                </a:r>
              </a:p>
            </p:txBody>
          </p:sp>
          <p:grpSp>
            <p:nvGrpSpPr>
              <p:cNvPr id="96" name="Groupe 38"/>
              <p:cNvGrpSpPr/>
              <p:nvPr/>
            </p:nvGrpSpPr>
            <p:grpSpPr>
              <a:xfrm>
                <a:off x="1090257" y="3690006"/>
                <a:ext cx="622715" cy="623309"/>
                <a:chOff x="1090257" y="3690006"/>
                <a:chExt cx="622715" cy="623309"/>
              </a:xfrm>
            </p:grpSpPr>
            <p:grpSp>
              <p:nvGrpSpPr>
                <p:cNvPr id="97" name="Groupe 56"/>
                <p:cNvGrpSpPr/>
                <p:nvPr/>
              </p:nvGrpSpPr>
              <p:grpSpPr>
                <a:xfrm>
                  <a:off x="1367018" y="3690006"/>
                  <a:ext cx="345954" cy="346283"/>
                  <a:chOff x="1367018" y="3690006"/>
                  <a:chExt cx="345954" cy="346283"/>
                </a:xfrm>
              </p:grpSpPr>
              <p:grpSp>
                <p:nvGrpSpPr>
                  <p:cNvPr id="98" name="Groupe 64"/>
                  <p:cNvGrpSpPr/>
                  <p:nvPr/>
                </p:nvGrpSpPr>
                <p:grpSpPr>
                  <a:xfrm>
                    <a:off x="1436211" y="3690006"/>
                    <a:ext cx="276761" cy="277026"/>
                    <a:chOff x="1436211" y="3690006"/>
                    <a:chExt cx="276761" cy="277026"/>
                  </a:xfrm>
                </p:grpSpPr>
                <p:sp>
                  <p:nvSpPr>
                    <p:cNvPr id="99" name="Rectangle 343"/>
                    <p:cNvSpPr/>
                    <p:nvPr/>
                  </p:nvSpPr>
                  <p:spPr>
                    <a:xfrm>
                      <a:off x="1436211" y="3690006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0" name="Rectangle 344"/>
                    <p:cNvSpPr/>
                    <p:nvPr/>
                  </p:nvSpPr>
                  <p:spPr>
                    <a:xfrm>
                      <a:off x="1436211" y="3828519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1" name="Groupe 65"/>
                  <p:cNvGrpSpPr/>
                  <p:nvPr/>
                </p:nvGrpSpPr>
                <p:grpSpPr>
                  <a:xfrm>
                    <a:off x="1367018" y="3759262"/>
                    <a:ext cx="276761" cy="277027"/>
                    <a:chOff x="1367018" y="3759262"/>
                    <a:chExt cx="276761" cy="277027"/>
                  </a:xfrm>
                </p:grpSpPr>
                <p:sp>
                  <p:nvSpPr>
                    <p:cNvPr id="102" name="Rectangle 341"/>
                    <p:cNvSpPr/>
                    <p:nvPr/>
                  </p:nvSpPr>
                  <p:spPr>
                    <a:xfrm>
                      <a:off x="1367018" y="3759262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3" name="Rectangle 342"/>
                    <p:cNvSpPr/>
                    <p:nvPr/>
                  </p:nvSpPr>
                  <p:spPr>
                    <a:xfrm>
                      <a:off x="1367018" y="3897776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104" name="Groupe 57"/>
                <p:cNvGrpSpPr/>
                <p:nvPr/>
              </p:nvGrpSpPr>
              <p:grpSpPr>
                <a:xfrm>
                  <a:off x="1090257" y="3967032"/>
                  <a:ext cx="345954" cy="346283"/>
                  <a:chOff x="1090257" y="3967032"/>
                  <a:chExt cx="345954" cy="346283"/>
                </a:xfrm>
              </p:grpSpPr>
              <p:grpSp>
                <p:nvGrpSpPr>
                  <p:cNvPr id="105" name="Groupe 58"/>
                  <p:cNvGrpSpPr/>
                  <p:nvPr/>
                </p:nvGrpSpPr>
                <p:grpSpPr>
                  <a:xfrm>
                    <a:off x="1159450" y="3967032"/>
                    <a:ext cx="276761" cy="277027"/>
                    <a:chOff x="1159450" y="3967032"/>
                    <a:chExt cx="276761" cy="277027"/>
                  </a:xfrm>
                </p:grpSpPr>
                <p:sp>
                  <p:nvSpPr>
                    <p:cNvPr id="106" name="Rectangle 337"/>
                    <p:cNvSpPr/>
                    <p:nvPr/>
                  </p:nvSpPr>
                  <p:spPr>
                    <a:xfrm>
                      <a:off x="1159450" y="3967032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07" name="Rectangle 338"/>
                    <p:cNvSpPr/>
                    <p:nvPr/>
                  </p:nvSpPr>
                  <p:spPr>
                    <a:xfrm>
                      <a:off x="1159450" y="4105546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8" name="Groupe 59"/>
                  <p:cNvGrpSpPr/>
                  <p:nvPr/>
                </p:nvGrpSpPr>
                <p:grpSpPr>
                  <a:xfrm>
                    <a:off x="1090257" y="4036289"/>
                    <a:ext cx="276761" cy="277026"/>
                    <a:chOff x="1090257" y="4036289"/>
                    <a:chExt cx="276761" cy="277026"/>
                  </a:xfrm>
                </p:grpSpPr>
                <p:sp>
                  <p:nvSpPr>
                    <p:cNvPr id="109" name="Rectangle 335"/>
                    <p:cNvSpPr/>
                    <p:nvPr/>
                  </p:nvSpPr>
                  <p:spPr>
                    <a:xfrm>
                      <a:off x="1090257" y="4036289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  <p:sp>
                  <p:nvSpPr>
                    <p:cNvPr id="110" name="Rectangle 336"/>
                    <p:cNvSpPr/>
                    <p:nvPr/>
                  </p:nvSpPr>
                  <p:spPr>
                    <a:xfrm>
                      <a:off x="1090257" y="4174802"/>
                      <a:ext cx="276761" cy="138513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2">
                      <a:solidFill>
                        <a:srgbClr val="385D8A"/>
                      </a:solidFill>
                      <a:prstDash val="solid"/>
                    </a:ln>
                  </p:spPr>
                  <p:txBody>
                    <a:bodyPr vert="horz" wrap="square" lIns="91440" tIns="45720" rIns="91440" bIns="45720" anchor="ctr" anchorCtr="1" compatLnSpc="1"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lang="fr-FR" sz="1800" b="0" i="0" u="none" strike="noStrike" kern="1200" cap="none" spc="0" baseline="0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11" name="Groupe 39"/>
              <p:cNvGrpSpPr/>
              <p:nvPr/>
            </p:nvGrpSpPr>
            <p:grpSpPr>
              <a:xfrm>
                <a:off x="4134633" y="4313325"/>
                <a:ext cx="276761" cy="623310"/>
                <a:chOff x="4134633" y="4313325"/>
                <a:chExt cx="276761" cy="623310"/>
              </a:xfrm>
            </p:grpSpPr>
            <p:cxnSp>
              <p:nvCxnSpPr>
                <p:cNvPr id="112" name="Connecteur droit 329"/>
                <p:cNvCxnSpPr/>
                <p:nvPr/>
              </p:nvCxnSpPr>
              <p:spPr>
                <a:xfrm>
                  <a:off x="4411394" y="4313325"/>
                  <a:ext cx="0" cy="623310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113" name="Connecteur droit 330"/>
                <p:cNvCxnSpPr/>
                <p:nvPr/>
              </p:nvCxnSpPr>
              <p:spPr>
                <a:xfrm>
                  <a:off x="4134633" y="4313325"/>
                  <a:ext cx="276761" cy="0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</p:grpSp>
          <p:cxnSp>
            <p:nvCxnSpPr>
              <p:cNvPr id="114" name="Connecteur droit 316"/>
              <p:cNvCxnSpPr/>
              <p:nvPr/>
            </p:nvCxnSpPr>
            <p:spPr>
              <a:xfrm>
                <a:off x="4964908" y="3412979"/>
                <a:ext cx="0" cy="346283"/>
              </a:xfrm>
              <a:prstGeom prst="straightConnector1">
                <a:avLst/>
              </a:prstGeom>
              <a:noFill/>
              <a:ln w="38103">
                <a:solidFill>
                  <a:srgbClr val="31859C"/>
                </a:solidFill>
                <a:prstDash val="solid"/>
              </a:ln>
            </p:spPr>
          </p:cxnSp>
          <p:cxnSp>
            <p:nvCxnSpPr>
              <p:cNvPr id="115" name="Connecteur droit 317"/>
              <p:cNvCxnSpPr/>
              <p:nvPr/>
            </p:nvCxnSpPr>
            <p:spPr>
              <a:xfrm flipH="1">
                <a:off x="4134633" y="3759262"/>
                <a:ext cx="830284" cy="0"/>
              </a:xfrm>
              <a:prstGeom prst="straightConnector1">
                <a:avLst/>
              </a:prstGeom>
              <a:noFill/>
              <a:ln w="38103">
                <a:solidFill>
                  <a:srgbClr val="31859C"/>
                </a:solidFill>
                <a:prstDash val="solid"/>
              </a:ln>
            </p:spPr>
          </p:cxnSp>
          <p:cxnSp>
            <p:nvCxnSpPr>
              <p:cNvPr id="116" name="Connecteur droit 318"/>
              <p:cNvCxnSpPr/>
              <p:nvPr/>
            </p:nvCxnSpPr>
            <p:spPr>
              <a:xfrm flipH="1">
                <a:off x="4964908" y="3412979"/>
                <a:ext cx="830284" cy="0"/>
              </a:xfrm>
              <a:prstGeom prst="straightConnector1">
                <a:avLst/>
              </a:prstGeom>
              <a:noFill/>
              <a:ln w="38103">
                <a:solidFill>
                  <a:srgbClr val="31859C"/>
                </a:solidFill>
                <a:prstDash val="solid"/>
              </a:ln>
            </p:spPr>
          </p:cxnSp>
          <p:grpSp>
            <p:nvGrpSpPr>
              <p:cNvPr id="117" name="Groupe 43"/>
              <p:cNvGrpSpPr/>
              <p:nvPr/>
            </p:nvGrpSpPr>
            <p:grpSpPr>
              <a:xfrm>
                <a:off x="4134633" y="4244059"/>
                <a:ext cx="345945" cy="623319"/>
                <a:chOff x="4134633" y="4244059"/>
                <a:chExt cx="345945" cy="623319"/>
              </a:xfrm>
            </p:grpSpPr>
            <p:cxnSp>
              <p:nvCxnSpPr>
                <p:cNvPr id="118" name="Connecteur droit 327"/>
                <p:cNvCxnSpPr/>
                <p:nvPr/>
              </p:nvCxnSpPr>
              <p:spPr>
                <a:xfrm>
                  <a:off x="4480578" y="4244059"/>
                  <a:ext cx="0" cy="623319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119" name="Connecteur droit 328"/>
                <p:cNvCxnSpPr/>
                <p:nvPr/>
              </p:nvCxnSpPr>
              <p:spPr>
                <a:xfrm>
                  <a:off x="4134633" y="4244059"/>
                  <a:ext cx="345945" cy="0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</p:grpSp>
          <p:grpSp>
            <p:nvGrpSpPr>
              <p:cNvPr id="120" name="Groupe 44"/>
              <p:cNvGrpSpPr/>
              <p:nvPr/>
            </p:nvGrpSpPr>
            <p:grpSpPr>
              <a:xfrm>
                <a:off x="4134633" y="4174802"/>
                <a:ext cx="415137" cy="623319"/>
                <a:chOff x="4134633" y="4174802"/>
                <a:chExt cx="415137" cy="623319"/>
              </a:xfrm>
            </p:grpSpPr>
            <p:cxnSp>
              <p:nvCxnSpPr>
                <p:cNvPr id="121" name="Connecteur droit 325"/>
                <p:cNvCxnSpPr/>
                <p:nvPr/>
              </p:nvCxnSpPr>
              <p:spPr>
                <a:xfrm>
                  <a:off x="4549770" y="4174802"/>
                  <a:ext cx="0" cy="623319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122" name="Connecteur droit 326"/>
                <p:cNvCxnSpPr/>
                <p:nvPr/>
              </p:nvCxnSpPr>
              <p:spPr>
                <a:xfrm>
                  <a:off x="4134633" y="4174802"/>
                  <a:ext cx="415137" cy="0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</p:grpSp>
          <p:grpSp>
            <p:nvGrpSpPr>
              <p:cNvPr id="123" name="Groupe 45"/>
              <p:cNvGrpSpPr/>
              <p:nvPr/>
            </p:nvGrpSpPr>
            <p:grpSpPr>
              <a:xfrm>
                <a:off x="4134633" y="4105546"/>
                <a:ext cx="484330" cy="623319"/>
                <a:chOff x="4134633" y="4105546"/>
                <a:chExt cx="484330" cy="623319"/>
              </a:xfrm>
            </p:grpSpPr>
            <p:cxnSp>
              <p:nvCxnSpPr>
                <p:cNvPr id="124" name="Connecteur droit 323"/>
                <p:cNvCxnSpPr/>
                <p:nvPr/>
              </p:nvCxnSpPr>
              <p:spPr>
                <a:xfrm>
                  <a:off x="4618963" y="4105546"/>
                  <a:ext cx="0" cy="623319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  <p:cxnSp>
              <p:nvCxnSpPr>
                <p:cNvPr id="125" name="Connecteur droit 324"/>
                <p:cNvCxnSpPr/>
                <p:nvPr/>
              </p:nvCxnSpPr>
              <p:spPr>
                <a:xfrm>
                  <a:off x="4134633" y="4105546"/>
                  <a:ext cx="484330" cy="0"/>
                </a:xfrm>
                <a:prstGeom prst="straightConnector1">
                  <a:avLst/>
                </a:prstGeom>
                <a:noFill/>
                <a:ln w="19046">
                  <a:solidFill>
                    <a:srgbClr val="000000"/>
                  </a:solidFill>
                  <a:prstDash val="solid"/>
                </a:ln>
              </p:spPr>
            </p:cxnSp>
          </p:grpSp>
          <p:sp>
            <p:nvSpPr>
              <p:cNvPr id="126" name="ZoneTexte 149"/>
              <p:cNvSpPr txBox="1"/>
              <p:nvPr/>
            </p:nvSpPr>
            <p:spPr>
              <a:xfrm>
                <a:off x="4480578" y="4798121"/>
                <a:ext cx="1314614" cy="236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r-FR" sz="1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Signaux NIM externe</a:t>
                </a:r>
              </a:p>
            </p:txBody>
          </p:sp>
        </p:grpSp>
        <p:sp>
          <p:nvSpPr>
            <p:cNvPr id="127" name="Rectangle 295"/>
            <p:cNvSpPr/>
            <p:nvPr/>
          </p:nvSpPr>
          <p:spPr>
            <a:xfrm>
              <a:off x="6948260" y="3212973"/>
              <a:ext cx="360035" cy="360035"/>
            </a:xfrm>
            <a:prstGeom prst="rect">
              <a:avLst/>
            </a:prstGeom>
            <a:solidFill>
              <a:srgbClr val="F2DCDB"/>
            </a:solidFill>
            <a:ln w="25402">
              <a:solidFill>
                <a:srgbClr val="385D8A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28" name="Connecteur droit avec flèche 296"/>
            <p:cNvCxnSpPr/>
            <p:nvPr/>
          </p:nvCxnSpPr>
          <p:spPr>
            <a:xfrm>
              <a:off x="6516215" y="3429000"/>
              <a:ext cx="43204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  <a:headEnd type="arrow"/>
              <a:tailEnd type="arrow"/>
            </a:ln>
          </p:spPr>
        </p:cxnSp>
        <p:sp>
          <p:nvSpPr>
            <p:cNvPr id="129" name="ZoneTexte 26"/>
            <p:cNvSpPr txBox="1"/>
            <p:nvPr/>
          </p:nvSpPr>
          <p:spPr>
            <a:xfrm>
              <a:off x="6876261" y="3284981"/>
              <a:ext cx="576062" cy="246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FPGA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5491851" cy="40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r 13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sp>
          <p:nvSpPr>
            <p:cNvPr id="3" name="Rectangle 23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>
              <a:gsLst>
                <a:gs pos="0">
                  <a:srgbClr val="2787A0"/>
                </a:gs>
                <a:gs pos="100000">
                  <a:srgbClr val="36B1D2"/>
                </a:gs>
              </a:gsLst>
              <a:lin ang="36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9933"/>
                </a:solidFill>
                <a:uFillTx/>
                <a:latin typeface="Calibri"/>
                <a:ea typeface="ＭＳ Ｐゴシック" pitchFamily="16"/>
              </a:endParaRPr>
            </a:p>
          </p:txBody>
        </p:sp>
        <p:pic>
          <p:nvPicPr>
            <p:cNvPr id="4" name="Image 10" descr="IPNL transp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543800" y="6248396"/>
              <a:ext cx="1295403" cy="473073"/>
            </a:xfrm>
            <a:prstGeom prst="rect">
              <a:avLst/>
            </a:prstGeom>
            <a:noFill/>
            <a:ln>
              <a:noFill/>
            </a:ln>
            <a:effectLst>
              <a:outerShdw dist="38096" dir="2700000" algn="tl">
                <a:srgbClr val="FFFFFF">
                  <a:alpha val="42998"/>
                </a:srgbClr>
              </a:outerShdw>
            </a:effectLst>
          </p:spPr>
        </p:pic>
      </p:grp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685800" y="-315916"/>
            <a:ext cx="7772400" cy="1470026"/>
          </a:xfrm>
        </p:spPr>
        <p:txBody>
          <a:bodyPr/>
          <a:lstStyle/>
          <a:p>
            <a:pPr lvl="0" hangingPunct="1"/>
            <a:r>
              <a:rPr lang="fr-FR" sz="3400">
                <a:solidFill>
                  <a:srgbClr val="215968"/>
                </a:solidFill>
              </a:rPr>
              <a:t>Système d’acquisition</a:t>
            </a:r>
          </a:p>
        </p:txBody>
      </p:sp>
      <p:sp>
        <p:nvSpPr>
          <p:cNvPr id="6" name="ZoneTexte 14"/>
          <p:cNvSpPr txBox="1"/>
          <p:nvPr/>
        </p:nvSpPr>
        <p:spPr>
          <a:xfrm>
            <a:off x="395532" y="1412775"/>
            <a:ext cx="9144000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E46C0A"/>
                </a:solidFill>
                <a:uFillTx/>
                <a:latin typeface="Calibri" pitchFamily="34"/>
                <a:ea typeface="ＭＳ Ｐゴシック" pitchFamily="16"/>
              </a:rPr>
              <a:t>Carte d’interface</a:t>
            </a:r>
          </a:p>
        </p:txBody>
      </p:sp>
      <p:sp>
        <p:nvSpPr>
          <p:cNvPr id="7" name="ZoneTexte 31"/>
          <p:cNvSpPr txBox="1"/>
          <p:nvPr/>
        </p:nvSpPr>
        <p:spPr>
          <a:xfrm>
            <a:off x="323528" y="2204864"/>
            <a:ext cx="3384378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Simplifier le câblage avec le </a:t>
            </a:r>
            <a:r>
              <a:rPr lang="fr-FR" sz="2000" b="1" i="0" u="none" strike="noStrike" kern="1200" cap="none" spc="0" baseline="0" dirty="0" smtClean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télescope</a:t>
            </a: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Regrouper certains signaux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215968"/>
                </a:solidFill>
                <a:uFillTx/>
                <a:latin typeface="Calibri" pitchFamily="34"/>
                <a:ea typeface="ＭＳ Ｐゴシック" pitchFamily="16"/>
              </a:rPr>
              <a:t> Amener des signaux extérieurs (trigger)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 dirty="0">
              <a:solidFill>
                <a:srgbClr val="215968"/>
              </a:solidFill>
              <a:uFillTx/>
              <a:latin typeface="Calibri" pitchFamily="34"/>
              <a:ea typeface="ＭＳ Ｐゴシック" pitchFamily="16"/>
            </a:endParaRPr>
          </a:p>
        </p:txBody>
      </p:sp>
      <p:grpSp>
        <p:nvGrpSpPr>
          <p:cNvPr id="8" name="Grouper 12"/>
          <p:cNvGrpSpPr/>
          <p:nvPr/>
        </p:nvGrpSpPr>
        <p:grpSpPr>
          <a:xfrm>
            <a:off x="-381003" y="-381003"/>
            <a:ext cx="9596445" cy="1676396"/>
            <a:chOff x="-381003" y="-381003"/>
            <a:chExt cx="9596445" cy="1676396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403347" y="836611"/>
              <a:ext cx="7812095" cy="0"/>
            </a:xfrm>
            <a:prstGeom prst="straightConnector1">
              <a:avLst/>
            </a:prstGeom>
            <a:noFill/>
            <a:ln w="38103">
              <a:solidFill>
                <a:srgbClr val="31859C"/>
              </a:solidFill>
              <a:custDash>
                <a:ds d="100000" sp="100000"/>
              </a:custDash>
            </a:ln>
          </p:spPr>
        </p:cxnSp>
        <p:sp>
          <p:nvSpPr>
            <p:cNvPr id="10" name="Ellipse 33"/>
            <p:cNvSpPr/>
            <p:nvPr/>
          </p:nvSpPr>
          <p:spPr>
            <a:xfrm>
              <a:off x="-381003" y="-381003"/>
              <a:ext cx="1828800" cy="16763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37B0D3"/>
            </a:solidFill>
            <a:ln>
              <a:noFill/>
              <a:prstDash val="solid"/>
            </a:ln>
            <a:effectLst>
              <a:outerShdw dist="38096" dir="2700000" algn="tl">
                <a:srgbClr val="808080">
                  <a:alpha val="42999"/>
                </a:srgbClr>
              </a:outerShdw>
            </a:effectLst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endParaRPr>
            </a:p>
          </p:txBody>
        </p:sp>
      </p:grpSp>
      <p:sp>
        <p:nvSpPr>
          <p:cNvPr id="11" name="Titre 1"/>
          <p:cNvSpPr txBox="1"/>
          <p:nvPr/>
        </p:nvSpPr>
        <p:spPr>
          <a:xfrm>
            <a:off x="-1116016" y="-242892"/>
            <a:ext cx="3384551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ＭＳ Ｐゴシック" pitchFamily="16"/>
              </a:rPr>
              <a:t>2</a:t>
            </a:r>
          </a:p>
        </p:txBody>
      </p:sp>
      <p:sp>
        <p:nvSpPr>
          <p:cNvPr id="12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0" y="6237314"/>
            <a:ext cx="6804251" cy="620685"/>
          </a:xfrm>
        </p:spPr>
        <p:txBody>
          <a:bodyPr/>
          <a:lstStyle/>
          <a:p>
            <a:pPr marL="0" lvl="0" indent="0">
              <a:spcBef>
                <a:spcPts val="500"/>
              </a:spcBef>
              <a:buNone/>
            </a:pP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DAQ M26 en </a:t>
            </a:r>
            <a:r>
              <a:rPr lang="el-GR" sz="2200" dirty="0" smtClean="0">
                <a:solidFill>
                  <a:srgbClr val="B7DEE8"/>
                </a:solidFill>
                <a:latin typeface="Calibri" pitchFamily="34"/>
              </a:rPr>
              <a:t>μ</a:t>
            </a:r>
            <a:r>
              <a:rPr lang="fr-FR" sz="2200" dirty="0" smtClean="0">
                <a:solidFill>
                  <a:srgbClr val="B7DEE8"/>
                </a:solidFill>
                <a:latin typeface="Calibri" pitchFamily="34"/>
              </a:rPr>
              <a:t>TCA</a:t>
            </a:r>
            <a:endParaRPr lang="fr-FR" sz="2200" dirty="0">
              <a:solidFill>
                <a:srgbClr val="B7DEE8"/>
              </a:solidFill>
              <a:latin typeface="Calibri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1260</Words>
  <Application>Microsoft Office PowerPoint</Application>
  <PresentationFormat>Affichage à l'écran (4:3)</PresentationFormat>
  <Paragraphs>372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Corbel</vt:lpstr>
      <vt:lpstr>Courier New</vt:lpstr>
      <vt:lpstr>DejaVu Sans Condensed</vt:lpstr>
      <vt:lpstr>Thème Office</vt:lpstr>
      <vt:lpstr>Présentation PowerPoint</vt:lpstr>
      <vt:lpstr>Présentation PowerPoint</vt:lpstr>
      <vt:lpstr>Présentation PowerPoint</vt:lpstr>
      <vt:lpstr>Acquisition de M26</vt:lpstr>
      <vt:lpstr>DAQ actuelle</vt:lpstr>
      <vt:lpstr>Nouvelle DAQ</vt:lpstr>
      <vt:lpstr>Présentation PowerPoint</vt:lpstr>
      <vt:lpstr>Synoptique global</vt:lpstr>
      <vt:lpstr>Système d’acquisition</vt:lpstr>
      <vt:lpstr>Système d’acquisition</vt:lpstr>
      <vt:lpstr>Système d’acquisition</vt:lpstr>
      <vt:lpstr>Présentation PowerPoint</vt:lpstr>
      <vt:lpstr>Connectique du télescope</vt:lpstr>
      <vt:lpstr>Connectique interface-acquisition</vt:lpstr>
      <vt:lpstr>Connectique μTCA-PC</vt:lpstr>
      <vt:lpstr>Présentation PowerPoint</vt:lpstr>
      <vt:lpstr>Interface en console</vt:lpstr>
      <vt:lpstr>Fichiers de configuration</vt:lpstr>
      <vt:lpstr>Fichier principal de configuration</vt:lpstr>
      <vt:lpstr>Log supplémentaire</vt:lpstr>
      <vt:lpstr>Présentation PowerPoint</vt:lpstr>
      <vt:lpstr>Frame bundle</vt:lpstr>
      <vt:lpstr>Frame bundle (suite)</vt:lpstr>
      <vt:lpstr>Information de trigger</vt:lpstr>
      <vt:lpstr>Synchronisation</vt:lpstr>
      <vt:lpstr>Fichier de données</vt:lpstr>
      <vt:lpstr>Analyse des données</vt:lpstr>
      <vt:lpstr>Présentation PowerPoint</vt:lpstr>
      <vt:lpstr>Configuration</vt:lpstr>
      <vt:lpstr>Acquisition</vt:lpstr>
      <vt:lpstr>Écriture sur le disque</vt:lpstr>
      <vt:lpstr>Analyse des données</vt:lpstr>
      <vt:lpstr>Présentation PowerPoint</vt:lpstr>
      <vt:lpstr>Évolutions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thibeau</dc:creator>
  <cp:lastModifiedBy>Loup BALLEYGUIER</cp:lastModifiedBy>
  <cp:revision>639</cp:revision>
  <dcterms:created xsi:type="dcterms:W3CDTF">2012-04-23T08:58:50Z</dcterms:created>
  <dcterms:modified xsi:type="dcterms:W3CDTF">2014-06-05T16:18:56Z</dcterms:modified>
</cp:coreProperties>
</file>