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5" r:id="rId5"/>
    <p:sldId id="267" r:id="rId6"/>
    <p:sldId id="289" r:id="rId7"/>
    <p:sldId id="269" r:id="rId8"/>
    <p:sldId id="264" r:id="rId9"/>
    <p:sldId id="294" r:id="rId10"/>
    <p:sldId id="271" r:id="rId11"/>
    <p:sldId id="272" r:id="rId12"/>
    <p:sldId id="273" r:id="rId13"/>
    <p:sldId id="276" r:id="rId14"/>
    <p:sldId id="277" r:id="rId15"/>
    <p:sldId id="278" r:id="rId16"/>
    <p:sldId id="291" r:id="rId17"/>
    <p:sldId id="292" r:id="rId18"/>
    <p:sldId id="280" r:id="rId19"/>
    <p:sldId id="282" r:id="rId20"/>
    <p:sldId id="281" r:id="rId21"/>
    <p:sldId id="279" r:id="rId22"/>
    <p:sldId id="290" r:id="rId23"/>
    <p:sldId id="283" r:id="rId24"/>
    <p:sldId id="285" r:id="rId25"/>
    <p:sldId id="286" r:id="rId26"/>
    <p:sldId id="274" r:id="rId27"/>
    <p:sldId id="275" r:id="rId28"/>
    <p:sldId id="293" r:id="rId29"/>
    <p:sldId id="295" r:id="rId30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EE8"/>
    <a:srgbClr val="D3EBF1"/>
    <a:srgbClr val="79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900" y="-1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\mesureRisingFall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\mesureRisingFal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Slew rate Rising</c:v>
          </c:tx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'TRA1'!$B$40:$B$55</c:f>
              <c:numCache>
                <c:formatCode>General</c:formatCode>
                <c:ptCount val="16"/>
                <c:pt idx="0">
                  <c:v>5.000000000000001E-2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0.25</c:v>
                </c:pt>
                <c:pt idx="5">
                  <c:v>0.30000000000000004</c:v>
                </c:pt>
                <c:pt idx="6">
                  <c:v>0.35000000000000003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0.60000000000000009</c:v>
                </c:pt>
                <c:pt idx="12">
                  <c:v>0.65000000000000013</c:v>
                </c:pt>
                <c:pt idx="13">
                  <c:v>0.70000000000000007</c:v>
                </c:pt>
                <c:pt idx="14">
                  <c:v>0.75000000000000011</c:v>
                </c:pt>
                <c:pt idx="15">
                  <c:v>0.76000000000000012</c:v>
                </c:pt>
              </c:numCache>
            </c:numRef>
          </c:xVal>
          <c:yVal>
            <c:numRef>
              <c:f>'TRA1'!$F$40:$F$55</c:f>
              <c:numCache>
                <c:formatCode>General</c:formatCode>
                <c:ptCount val="16"/>
                <c:pt idx="0">
                  <c:v>43.956043956043949</c:v>
                </c:pt>
                <c:pt idx="1">
                  <c:v>41.237113402061865</c:v>
                </c:pt>
                <c:pt idx="2">
                  <c:v>38.46153846153846</c:v>
                </c:pt>
                <c:pt idx="3">
                  <c:v>35.714285714285715</c:v>
                </c:pt>
                <c:pt idx="4">
                  <c:v>33.057851239669418</c:v>
                </c:pt>
                <c:pt idx="5">
                  <c:v>30.534351145038169</c:v>
                </c:pt>
                <c:pt idx="6">
                  <c:v>27.777777777777771</c:v>
                </c:pt>
                <c:pt idx="7">
                  <c:v>25</c:v>
                </c:pt>
                <c:pt idx="8">
                  <c:v>22.222222222222214</c:v>
                </c:pt>
                <c:pt idx="9">
                  <c:v>19.512195121951223</c:v>
                </c:pt>
                <c:pt idx="10">
                  <c:v>16.877637130801688</c:v>
                </c:pt>
                <c:pt idx="11">
                  <c:v>14.03508771929825</c:v>
                </c:pt>
                <c:pt idx="12">
                  <c:v>11.142061281337048</c:v>
                </c:pt>
                <c:pt idx="13">
                  <c:v>8.1632653061224492</c:v>
                </c:pt>
                <c:pt idx="14">
                  <c:v>5.3619302949061662</c:v>
                </c:pt>
                <c:pt idx="15">
                  <c:v>4.8134777376654627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21632"/>
        <c:axId val="93375872"/>
      </c:scatterChart>
      <c:valAx>
        <c:axId val="932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375872"/>
        <c:crosses val="autoZero"/>
        <c:crossBetween val="midCat"/>
      </c:valAx>
      <c:valAx>
        <c:axId val="9337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221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Slew rate Falling</c:v>
          </c:tx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'TRA1'!$H$5:$H$19</c:f>
              <c:numCache>
                <c:formatCode>General</c:formatCode>
                <c:ptCount val="15"/>
                <c:pt idx="0">
                  <c:v>0.05</c:v>
                </c:pt>
                <c:pt idx="1">
                  <c:v>0.1</c:v>
                </c:pt>
                <c:pt idx="2">
                  <c:v>0.15000000000000002</c:v>
                </c:pt>
                <c:pt idx="3">
                  <c:v>0.2</c:v>
                </c:pt>
                <c:pt idx="4">
                  <c:v>0.25</c:v>
                </c:pt>
                <c:pt idx="5">
                  <c:v>0.30000000000000004</c:v>
                </c:pt>
                <c:pt idx="6">
                  <c:v>0.35000000000000003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0.60000000000000009</c:v>
                </c:pt>
                <c:pt idx="12">
                  <c:v>0.65000000000000013</c:v>
                </c:pt>
                <c:pt idx="13">
                  <c:v>0.66000000000000014</c:v>
                </c:pt>
                <c:pt idx="14">
                  <c:v>0.67000000000000015</c:v>
                </c:pt>
              </c:numCache>
            </c:numRef>
          </c:xVal>
          <c:yVal>
            <c:numRef>
              <c:f>'TRA1'!$K$5:$K$19</c:f>
              <c:numCache>
                <c:formatCode>General</c:formatCode>
                <c:ptCount val="15"/>
                <c:pt idx="0">
                  <c:v>40.615384615384599</c:v>
                </c:pt>
                <c:pt idx="1">
                  <c:v>37.714285714285715</c:v>
                </c:pt>
                <c:pt idx="2">
                  <c:v>34.73684210526315</c:v>
                </c:pt>
                <c:pt idx="3">
                  <c:v>31.428571428571427</c:v>
                </c:pt>
                <c:pt idx="4">
                  <c:v>28.695652173913043</c:v>
                </c:pt>
                <c:pt idx="5">
                  <c:v>25.631067961165051</c:v>
                </c:pt>
                <c:pt idx="6">
                  <c:v>22.758620689655171</c:v>
                </c:pt>
                <c:pt idx="7">
                  <c:v>19.701492537313428</c:v>
                </c:pt>
                <c:pt idx="8">
                  <c:v>16.815286624203821</c:v>
                </c:pt>
                <c:pt idx="9">
                  <c:v>13.894736842105267</c:v>
                </c:pt>
                <c:pt idx="10">
                  <c:v>11.000000000000002</c:v>
                </c:pt>
                <c:pt idx="11">
                  <c:v>8.0733944954128436</c:v>
                </c:pt>
                <c:pt idx="12">
                  <c:v>5.1063829787234045</c:v>
                </c:pt>
                <c:pt idx="13">
                  <c:v>4.7482014388489224</c:v>
                </c:pt>
                <c:pt idx="14">
                  <c:v>4.2172523961661339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500544"/>
        <c:axId val="119320960"/>
      </c:scatterChart>
      <c:valAx>
        <c:axId val="1175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320960"/>
        <c:crosses val="autoZero"/>
        <c:crossBetween val="midCat"/>
      </c:valAx>
      <c:valAx>
        <c:axId val="11932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005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>
            <a:grpSpLocks/>
          </p:cNvGrpSpPr>
          <p:nvPr userDrawn="1"/>
        </p:nvGrpSpPr>
        <p:grpSpPr bwMode="auto">
          <a:xfrm>
            <a:off x="0" y="1"/>
            <a:ext cx="9906000" cy="6818313"/>
            <a:chOff x="0" y="0"/>
            <a:chExt cx="9144000" cy="6818313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019800"/>
            </a:xfrm>
            <a:prstGeom prst="rect">
              <a:avLst/>
            </a:prstGeom>
            <a:gradFill rotWithShape="1">
              <a:gsLst>
                <a:gs pos="0">
                  <a:srgbClr val="2787A0"/>
                </a:gs>
                <a:gs pos="3300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36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pic>
          <p:nvPicPr>
            <p:cNvPr id="13" name="Image 12" descr="IPNL transp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6221413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  <p:pic>
          <p:nvPicPr>
            <p:cNvPr id="14" name="Image 33" descr="logo_universit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6143625"/>
              <a:ext cx="1371600" cy="62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5" descr="logo lyon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0188" y="6096000"/>
              <a:ext cx="1012825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 descr="IN2P3Filaire-Q_SignV copi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8600" y="6148388"/>
              <a:ext cx="1111250" cy="61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1352600" y="2636912"/>
            <a:ext cx="6840760" cy="1143000"/>
          </a:xfrm>
        </p:spPr>
        <p:txBody>
          <a:bodyPr>
            <a:normAutofit/>
          </a:bodyPr>
          <a:lstStyle>
            <a:lvl1pPr marL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defRPr lang="fr-FR" sz="4000" kern="12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stA="50000" endPos="70000" dist="12700" dir="5400000" sy="-100000" algn="bl" rotWithShape="0"/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60648"/>
            <a:ext cx="2448272" cy="72008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B7DEE8"/>
                </a:solidFill>
              </a:defRPr>
            </a:lvl1pPr>
          </a:lstStyle>
          <a:p>
            <a:pPr lvl="0"/>
            <a:r>
              <a:rPr lang="fr-FR" dirty="0" smtClean="0"/>
              <a:t>Nom Prénom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3"/>
          <p:cNvGrpSpPr>
            <a:grpSpLocks/>
          </p:cNvGrpSpPr>
          <p:nvPr userDrawn="1"/>
        </p:nvGrpSpPr>
        <p:grpSpPr bwMode="auto">
          <a:xfrm>
            <a:off x="0" y="6172200"/>
            <a:ext cx="9906000" cy="685800"/>
            <a:chOff x="0" y="6172200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9" name="Image 8" descr="IPNL transp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cxnSp>
        <p:nvCxnSpPr>
          <p:cNvPr id="16" name="Connecteur droit 15"/>
          <p:cNvCxnSpPr/>
          <p:nvPr/>
        </p:nvCxnSpPr>
        <p:spPr bwMode="auto">
          <a:xfrm>
            <a:off x="1646988" y="836613"/>
            <a:ext cx="8259012" cy="99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584848" y="188640"/>
            <a:ext cx="5963072" cy="576064"/>
          </a:xfr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 userDrawn="1"/>
        </p:nvSpPr>
        <p:spPr bwMode="auto">
          <a:xfrm>
            <a:off x="0" y="6260460"/>
            <a:ext cx="5400600" cy="31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1800" dirty="0" smtClean="0">
                <a:solidFill>
                  <a:srgbClr val="B7DEE8"/>
                </a:solidFill>
                <a:latin typeface="Calibri" pitchFamily="34" charset="0"/>
              </a:rPr>
              <a:t>Journées VLSI</a:t>
            </a:r>
            <a:r>
              <a:rPr lang="fr-FR" sz="1800" baseline="0" dirty="0" smtClean="0">
                <a:solidFill>
                  <a:srgbClr val="B7DEE8"/>
                </a:solidFill>
                <a:latin typeface="Calibri" pitchFamily="34" charset="0"/>
              </a:rPr>
              <a:t> – FPGA – PCB de l’in2p3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1100" baseline="0" dirty="0" smtClean="0">
                <a:solidFill>
                  <a:srgbClr val="B7DEE8"/>
                </a:solidFill>
                <a:latin typeface="Calibri" pitchFamily="34" charset="0"/>
              </a:rPr>
              <a:t>11-13 juin 2014 CPPM</a:t>
            </a:r>
            <a:endParaRPr lang="fr-FR" sz="1100" dirty="0">
              <a:solidFill>
                <a:srgbClr val="B7DEE8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26953" t="24962"/>
          <a:stretch>
            <a:fillRect/>
          </a:stretch>
        </p:blipFill>
        <p:spPr bwMode="auto">
          <a:xfrm>
            <a:off x="0" y="0"/>
            <a:ext cx="1712640" cy="13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 userDrawn="1"/>
        </p:nvSpPr>
        <p:spPr>
          <a:xfrm>
            <a:off x="272480" y="188640"/>
            <a:ext cx="57419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fld id="{44CCDE95-2466-446C-9104-91612CFFD85B}" type="slidenum">
              <a:rPr lang="fr-FR" sz="180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orbel" pitchFamily="34" charset="0"/>
                <a:ea typeface="+mn-ea"/>
              </a:rPr>
              <a:pPr fontAlgn="auto">
                <a:spcBef>
                  <a:spcPct val="20000"/>
                </a:spcBef>
                <a:spcAft>
                  <a:spcPts val="0"/>
                </a:spcAft>
              </a:pPr>
              <a:t>‹N°›</a:t>
            </a:fld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orbel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AEF2-A5E7-4281-922A-21AC786709BB}" type="datetimeFigureOut">
              <a:rPr lang="fr-FR" smtClean="0"/>
              <a:pPr/>
              <a:t>11/06/2014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E101-6E5B-4484-A13D-4FE317A713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2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520" y="2636912"/>
            <a:ext cx="8280920" cy="1143000"/>
          </a:xfrm>
          <a:effectLst/>
        </p:spPr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Système d'acquisition pour caractérisation d'un imageur à multiplication électronique 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intra-pixel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emCMOS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1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Remi Barbier, Timothée </a:t>
            </a:r>
            <a:r>
              <a:rPr lang="fr-FR" sz="1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Brugière</a:t>
            </a:r>
            <a:r>
              <a:rPr lang="fr-FR" sz="1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fr-FR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David </a:t>
            </a:r>
            <a:r>
              <a:rPr lang="fr-FR" sz="1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Chaize</a:t>
            </a:r>
            <a:r>
              <a:rPr lang="fr-FR" sz="1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fr-FR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Sylvain </a:t>
            </a:r>
            <a:r>
              <a:rPr lang="fr-FR" sz="1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Ferriol</a:t>
            </a:r>
            <a:r>
              <a:rPr lang="fr-FR" sz="1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fr-FR" sz="13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Cyrille Guérin</a:t>
            </a:r>
            <a:r>
              <a:rPr lang="fr-FR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William </a:t>
            </a:r>
            <a:r>
              <a:rPr lang="fr-FR" sz="1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Tromeur</a:t>
            </a:r>
            <a:r>
              <a:rPr lang="fr-FR" sz="1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Lionel </a:t>
            </a:r>
            <a:r>
              <a:rPr lang="fr-FR" sz="13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Vagneron</a:t>
            </a:r>
            <a:r>
              <a:rPr lang="fr-FR" sz="1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sz="1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Cyrille Guérin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oneTexte 86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Synoptique des cartes électroniques d’acquisition</a:t>
            </a:r>
          </a:p>
        </p:txBody>
      </p:sp>
      <p:grpSp>
        <p:nvGrpSpPr>
          <p:cNvPr id="115" name="Groupe 114"/>
          <p:cNvGrpSpPr/>
          <p:nvPr/>
        </p:nvGrpSpPr>
        <p:grpSpPr>
          <a:xfrm>
            <a:off x="848544" y="1124744"/>
            <a:ext cx="7777196" cy="4968552"/>
            <a:chOff x="197768" y="1124744"/>
            <a:chExt cx="7777196" cy="4968552"/>
          </a:xfrm>
        </p:grpSpPr>
        <p:sp>
          <p:nvSpPr>
            <p:cNvPr id="116" name="Rectangle 115"/>
            <p:cNvSpPr/>
            <p:nvPr/>
          </p:nvSpPr>
          <p:spPr>
            <a:xfrm>
              <a:off x="197768" y="1124744"/>
              <a:ext cx="7777196" cy="49685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822504" y="1124744"/>
              <a:ext cx="1152128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 smtClean="0">
                  <a:solidFill>
                    <a:schemeClr val="accent1"/>
                  </a:solidFill>
                </a:rPr>
                <a:t>Carte Mère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992892" y="1412776"/>
            <a:ext cx="2664296" cy="4176464"/>
            <a:chOff x="342116" y="1412776"/>
            <a:chExt cx="2664296" cy="4176464"/>
          </a:xfrm>
        </p:grpSpPr>
        <p:sp>
          <p:nvSpPr>
            <p:cNvPr id="119" name="Rectangle 118"/>
            <p:cNvSpPr/>
            <p:nvPr/>
          </p:nvSpPr>
          <p:spPr>
            <a:xfrm>
              <a:off x="342116" y="1412776"/>
              <a:ext cx="2664296" cy="4176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42116" y="1412776"/>
              <a:ext cx="1152128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 smtClean="0">
                  <a:solidFill>
                    <a:schemeClr val="accent1"/>
                  </a:solidFill>
                </a:rPr>
                <a:t>Carte Mezzanine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5313372" y="4221088"/>
            <a:ext cx="122413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 smtClean="0"/>
              <a:t>Pilotage </a:t>
            </a:r>
            <a:r>
              <a:rPr lang="fr-FR" sz="1200" dirty="0" err="1" smtClean="0"/>
              <a:t>emCMOS</a:t>
            </a:r>
            <a:endParaRPr lang="fr-FR" sz="1200" dirty="0"/>
          </a:p>
        </p:txBody>
      </p:sp>
      <p:sp>
        <p:nvSpPr>
          <p:cNvPr id="122" name="Rectangle 121"/>
          <p:cNvSpPr/>
          <p:nvPr/>
        </p:nvSpPr>
        <p:spPr>
          <a:xfrm>
            <a:off x="5385380" y="3312542"/>
            <a:ext cx="1080120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 smtClean="0"/>
              <a:t>Reconstruction d’image</a:t>
            </a:r>
            <a:endParaRPr lang="fr-FR" sz="1200" dirty="0"/>
          </a:p>
        </p:txBody>
      </p:sp>
      <p:sp>
        <p:nvSpPr>
          <p:cNvPr id="123" name="Forme libre 122"/>
          <p:cNvSpPr/>
          <p:nvPr/>
        </p:nvSpPr>
        <p:spPr>
          <a:xfrm>
            <a:off x="2263661" y="2883097"/>
            <a:ext cx="1733550" cy="371475"/>
          </a:xfrm>
          <a:custGeom>
            <a:avLst/>
            <a:gdLst>
              <a:gd name="connsiteX0" fmla="*/ 1733550 w 1733550"/>
              <a:gd name="connsiteY0" fmla="*/ 0 h 364332"/>
              <a:gd name="connsiteX1" fmla="*/ 0 w 1733550"/>
              <a:gd name="connsiteY1" fmla="*/ 0 h 364332"/>
              <a:gd name="connsiteX2" fmla="*/ 0 w 1733550"/>
              <a:gd name="connsiteY2" fmla="*/ 364332 h 3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364332">
                <a:moveTo>
                  <a:pt x="1733550" y="0"/>
                </a:moveTo>
                <a:lnTo>
                  <a:pt x="0" y="0"/>
                </a:lnTo>
                <a:lnTo>
                  <a:pt x="0" y="364332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e 123"/>
          <p:cNvGrpSpPr/>
          <p:nvPr/>
        </p:nvGrpSpPr>
        <p:grpSpPr>
          <a:xfrm>
            <a:off x="6446912" y="2420888"/>
            <a:ext cx="3459088" cy="1443675"/>
            <a:chOff x="5796136" y="2420888"/>
            <a:chExt cx="3459088" cy="1443675"/>
          </a:xfrm>
        </p:grpSpPr>
        <p:sp>
          <p:nvSpPr>
            <p:cNvPr id="125" name="Rectangle 124"/>
            <p:cNvSpPr/>
            <p:nvPr/>
          </p:nvSpPr>
          <p:spPr>
            <a:xfrm>
              <a:off x="6678488" y="2924944"/>
              <a:ext cx="739556" cy="7200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Interface</a:t>
              </a:r>
            </a:p>
            <a:p>
              <a:pPr algn="ctr"/>
              <a:r>
                <a:rPr lang="fr-FR" sz="1200" dirty="0" smtClean="0"/>
                <a:t>Pilotage/</a:t>
              </a:r>
            </a:p>
            <a:p>
              <a:pPr algn="ctr"/>
              <a:r>
                <a:rPr lang="fr-FR" sz="1200" dirty="0" smtClean="0"/>
                <a:t>Données</a:t>
              </a:r>
              <a:endParaRPr lang="fr-FR" sz="1200" dirty="0"/>
            </a:p>
          </p:txBody>
        </p:sp>
        <p:cxnSp>
          <p:nvCxnSpPr>
            <p:cNvPr id="126" name="Connecteur droit avec flèche 125"/>
            <p:cNvCxnSpPr/>
            <p:nvPr/>
          </p:nvCxnSpPr>
          <p:spPr>
            <a:xfrm>
              <a:off x="7415882" y="3470508"/>
              <a:ext cx="83505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126"/>
            <p:cNvSpPr txBox="1"/>
            <p:nvPr/>
          </p:nvSpPr>
          <p:spPr>
            <a:xfrm>
              <a:off x="8210133" y="3250086"/>
              <a:ext cx="1045091" cy="61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/>
                  </a:solidFill>
                </a:rPr>
                <a:t>Contrôle</a:t>
              </a:r>
              <a:r>
                <a:rPr lang="en-US" sz="1200" dirty="0" smtClean="0">
                  <a:solidFill>
                    <a:schemeClr val="accent1"/>
                  </a:solidFill>
                </a:rPr>
                <a:t> et configuration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128" name="Forme 53"/>
            <p:cNvCxnSpPr>
              <a:stCxn id="151" idx="3"/>
              <a:endCxn id="125" idx="0"/>
            </p:cNvCxnSpPr>
            <p:nvPr/>
          </p:nvCxnSpPr>
          <p:spPr>
            <a:xfrm>
              <a:off x="5796136" y="2420888"/>
              <a:ext cx="1252130" cy="504056"/>
            </a:xfrm>
            <a:prstGeom prst="bentConnector2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e 128"/>
          <p:cNvGrpSpPr/>
          <p:nvPr/>
        </p:nvGrpSpPr>
        <p:grpSpPr>
          <a:xfrm>
            <a:off x="5169024" y="1412776"/>
            <a:ext cx="3168352" cy="3672408"/>
            <a:chOff x="4518248" y="1628800"/>
            <a:chExt cx="3168352" cy="3672408"/>
          </a:xfrm>
        </p:grpSpPr>
        <p:sp>
          <p:nvSpPr>
            <p:cNvPr id="130" name="Rectangle 129"/>
            <p:cNvSpPr/>
            <p:nvPr/>
          </p:nvSpPr>
          <p:spPr>
            <a:xfrm>
              <a:off x="4518580" y="1628800"/>
              <a:ext cx="3168020" cy="3672408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518248" y="1628800"/>
              <a:ext cx="1152128" cy="216024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 smtClean="0">
                  <a:solidFill>
                    <a:schemeClr val="accent1"/>
                  </a:solidFill>
                </a:rPr>
                <a:t>FPGA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568956" y="3259812"/>
            <a:ext cx="792088" cy="842432"/>
          </a:xfrm>
          <a:prstGeom prst="rect">
            <a:avLst/>
          </a:prstGeom>
          <a:solidFill>
            <a:srgbClr val="79C1D5"/>
          </a:solidFill>
          <a:ln>
            <a:solidFill>
              <a:srgbClr val="79C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Matrice pixels</a:t>
            </a:r>
          </a:p>
          <a:p>
            <a:pPr algn="ctr"/>
            <a:r>
              <a:rPr lang="fr-FR" sz="1200" dirty="0" err="1" smtClean="0"/>
              <a:t>emCMOS</a:t>
            </a:r>
            <a:endParaRPr lang="fr-FR" sz="1200" dirty="0" smtClean="0"/>
          </a:p>
          <a:p>
            <a:pPr algn="ctr"/>
            <a:r>
              <a:rPr lang="fr-FR" dirty="0" smtClean="0"/>
              <a:t>e2v</a:t>
            </a:r>
            <a:endParaRPr lang="fr-FR" dirty="0"/>
          </a:p>
        </p:txBody>
      </p:sp>
      <p:grpSp>
        <p:nvGrpSpPr>
          <p:cNvPr id="133" name="Groupe 132"/>
          <p:cNvGrpSpPr/>
          <p:nvPr/>
        </p:nvGrpSpPr>
        <p:grpSpPr>
          <a:xfrm>
            <a:off x="1532952" y="2348880"/>
            <a:ext cx="3222786" cy="708844"/>
            <a:chOff x="882176" y="2348880"/>
            <a:chExt cx="3222786" cy="708844"/>
          </a:xfrm>
        </p:grpSpPr>
        <p:sp>
          <p:nvSpPr>
            <p:cNvPr id="134" name="Rectangle 133"/>
            <p:cNvSpPr/>
            <p:nvPr/>
          </p:nvSpPr>
          <p:spPr>
            <a:xfrm>
              <a:off x="3366452" y="2708920"/>
              <a:ext cx="738510" cy="3488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Tensions ajustables</a:t>
              </a:r>
              <a:endParaRPr lang="fr-FR" sz="12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82176" y="2348880"/>
              <a:ext cx="864096" cy="4320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Génération courant </a:t>
              </a:r>
              <a:r>
                <a:rPr lang="fr-FR" sz="1200" dirty="0" err="1" smtClean="0"/>
                <a:t>bias</a:t>
              </a:r>
              <a:endParaRPr lang="fr-FR" sz="1200" dirty="0"/>
            </a:p>
          </p:txBody>
        </p:sp>
      </p:grpSp>
      <p:cxnSp>
        <p:nvCxnSpPr>
          <p:cNvPr id="136" name="Connecteur droit avec flèche 135"/>
          <p:cNvCxnSpPr>
            <a:stCxn id="135" idx="2"/>
            <a:endCxn id="132" idx="0"/>
          </p:cNvCxnSpPr>
          <p:nvPr/>
        </p:nvCxnSpPr>
        <p:spPr>
          <a:xfrm>
            <a:off x="1965000" y="2780928"/>
            <a:ext cx="0" cy="47888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e 136"/>
          <p:cNvGrpSpPr/>
          <p:nvPr/>
        </p:nvGrpSpPr>
        <p:grpSpPr>
          <a:xfrm>
            <a:off x="1118320" y="1700808"/>
            <a:ext cx="3835474" cy="770880"/>
            <a:chOff x="467544" y="1700808"/>
            <a:chExt cx="3835474" cy="770880"/>
          </a:xfrm>
        </p:grpSpPr>
        <p:sp>
          <p:nvSpPr>
            <p:cNvPr id="138" name="Rectangle 137"/>
            <p:cNvSpPr/>
            <p:nvPr/>
          </p:nvSpPr>
          <p:spPr>
            <a:xfrm>
              <a:off x="3222898" y="2039640"/>
              <a:ext cx="1080120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Asservissement Peltier</a:t>
              </a:r>
              <a:endParaRPr lang="fr-FR" sz="12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67544" y="1700808"/>
              <a:ext cx="864096" cy="576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Capteur humidité</a:t>
              </a:r>
            </a:p>
            <a:p>
              <a:pPr algn="ctr"/>
              <a:r>
                <a:rPr lang="fr-FR" sz="1200" dirty="0" smtClean="0"/>
                <a:t>et °C</a:t>
              </a:r>
              <a:endParaRPr lang="fr-FR" sz="1200" dirty="0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7611382" y="5298182"/>
            <a:ext cx="851644" cy="2910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Alimentation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263661" y="1484784"/>
            <a:ext cx="132118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err="1" smtClean="0">
                <a:solidFill>
                  <a:schemeClr val="bg1">
                    <a:lumMod val="65000"/>
                  </a:schemeClr>
                </a:solidFill>
              </a:rPr>
              <a:t>Alimentation+sélection</a:t>
            </a:r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 tension </a:t>
            </a:r>
            <a:r>
              <a:rPr lang="fr-FR" sz="1100" dirty="0" err="1" smtClean="0">
                <a:solidFill>
                  <a:schemeClr val="bg1">
                    <a:lumMod val="65000"/>
                  </a:schemeClr>
                </a:solidFill>
              </a:rPr>
              <a:t>emCMOS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2" name="Groupe 141"/>
          <p:cNvGrpSpPr/>
          <p:nvPr/>
        </p:nvGrpSpPr>
        <p:grpSpPr>
          <a:xfrm>
            <a:off x="2361044" y="2836912"/>
            <a:ext cx="7416492" cy="932511"/>
            <a:chOff x="1710268" y="2836912"/>
            <a:chExt cx="7416492" cy="932511"/>
          </a:xfrm>
        </p:grpSpPr>
        <p:cxnSp>
          <p:nvCxnSpPr>
            <p:cNvPr id="143" name="Connecteur droit avec flèche 142"/>
            <p:cNvCxnSpPr/>
            <p:nvPr/>
          </p:nvCxnSpPr>
          <p:spPr>
            <a:xfrm flipV="1">
              <a:off x="4211737" y="3361755"/>
              <a:ext cx="522867" cy="5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43"/>
            <p:cNvCxnSpPr/>
            <p:nvPr/>
          </p:nvCxnSpPr>
          <p:spPr>
            <a:xfrm>
              <a:off x="7398568" y="3110468"/>
              <a:ext cx="85236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ZoneTexte 144"/>
            <p:cNvSpPr txBox="1"/>
            <p:nvPr/>
          </p:nvSpPr>
          <p:spPr>
            <a:xfrm>
              <a:off x="8210133" y="2836912"/>
              <a:ext cx="916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FF0000"/>
                  </a:solidFill>
                </a:rPr>
                <a:t>Données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emCMOS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Connecteur en angle 145"/>
            <p:cNvCxnSpPr/>
            <p:nvPr/>
          </p:nvCxnSpPr>
          <p:spPr>
            <a:xfrm flipV="1">
              <a:off x="5826051" y="3284984"/>
              <a:ext cx="863764" cy="24358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/>
            <p:cNvCxnSpPr/>
            <p:nvPr/>
          </p:nvCxnSpPr>
          <p:spPr>
            <a:xfrm>
              <a:off x="1710268" y="3367081"/>
              <a:ext cx="155373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3264279" y="3228006"/>
              <a:ext cx="936104" cy="2520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Numérisation</a:t>
              </a:r>
              <a:endParaRPr lang="fr-FR" sz="12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366452" y="3553399"/>
              <a:ext cx="719748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Mémoires </a:t>
              </a:r>
              <a:endParaRPr lang="fr-FR" sz="1200" dirty="0"/>
            </a:p>
          </p:txBody>
        </p:sp>
        <p:cxnSp>
          <p:nvCxnSpPr>
            <p:cNvPr id="150" name="Connecteur droit avec flèche 149"/>
            <p:cNvCxnSpPr/>
            <p:nvPr/>
          </p:nvCxnSpPr>
          <p:spPr>
            <a:xfrm>
              <a:off x="4086200" y="3651376"/>
              <a:ext cx="6436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Rectangle 150"/>
          <p:cNvSpPr/>
          <p:nvPr/>
        </p:nvSpPr>
        <p:spPr>
          <a:xfrm>
            <a:off x="5582816" y="1772816"/>
            <a:ext cx="864096" cy="1296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 smtClean="0"/>
              <a:t>Gestion</a:t>
            </a:r>
          </a:p>
          <a:p>
            <a:pPr algn="ctr"/>
            <a:r>
              <a:rPr lang="fr-FR" sz="1200" dirty="0" smtClean="0"/>
              <a:t>Paramètres d’acquisition et de monitoring</a:t>
            </a:r>
            <a:endParaRPr lang="fr-FR" sz="1200" dirty="0"/>
          </a:p>
        </p:txBody>
      </p:sp>
      <p:grpSp>
        <p:nvGrpSpPr>
          <p:cNvPr id="152" name="Groupe 151"/>
          <p:cNvGrpSpPr/>
          <p:nvPr/>
        </p:nvGrpSpPr>
        <p:grpSpPr>
          <a:xfrm>
            <a:off x="1982416" y="1916832"/>
            <a:ext cx="3600400" cy="330274"/>
            <a:chOff x="1331640" y="1916832"/>
            <a:chExt cx="3600400" cy="330274"/>
          </a:xfrm>
        </p:grpSpPr>
        <p:cxnSp>
          <p:nvCxnSpPr>
            <p:cNvPr id="153" name="Connecteur droit avec flèche 152"/>
            <p:cNvCxnSpPr/>
            <p:nvPr/>
          </p:nvCxnSpPr>
          <p:spPr>
            <a:xfrm>
              <a:off x="1331640" y="1916832"/>
              <a:ext cx="3600400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avec flèche 153"/>
            <p:cNvCxnSpPr/>
            <p:nvPr/>
          </p:nvCxnSpPr>
          <p:spPr>
            <a:xfrm flipH="1">
              <a:off x="4310072" y="2247106"/>
              <a:ext cx="621968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e 154"/>
          <p:cNvGrpSpPr/>
          <p:nvPr/>
        </p:nvGrpSpPr>
        <p:grpSpPr>
          <a:xfrm>
            <a:off x="2405494" y="2550046"/>
            <a:ext cx="3177322" cy="327496"/>
            <a:chOff x="1754718" y="2550046"/>
            <a:chExt cx="3177322" cy="327496"/>
          </a:xfrm>
        </p:grpSpPr>
        <p:cxnSp>
          <p:nvCxnSpPr>
            <p:cNvPr id="156" name="Connecteur droit avec flèche 155"/>
            <p:cNvCxnSpPr/>
            <p:nvPr/>
          </p:nvCxnSpPr>
          <p:spPr>
            <a:xfrm flipH="1">
              <a:off x="1754718" y="2550046"/>
              <a:ext cx="3177322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avec flèche 156"/>
            <p:cNvCxnSpPr/>
            <p:nvPr/>
          </p:nvCxnSpPr>
          <p:spPr>
            <a:xfrm flipH="1">
              <a:off x="4111188" y="2877542"/>
              <a:ext cx="820852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e 157"/>
          <p:cNvGrpSpPr/>
          <p:nvPr/>
        </p:nvGrpSpPr>
        <p:grpSpPr>
          <a:xfrm>
            <a:off x="6461026" y="2768600"/>
            <a:ext cx="256902" cy="1847850"/>
            <a:chOff x="5810250" y="2768600"/>
            <a:chExt cx="256902" cy="1847850"/>
          </a:xfrm>
        </p:grpSpPr>
        <p:sp>
          <p:nvSpPr>
            <p:cNvPr id="159" name="Forme libre 158"/>
            <p:cNvSpPr/>
            <p:nvPr/>
          </p:nvSpPr>
          <p:spPr>
            <a:xfrm>
              <a:off x="5810250" y="2768600"/>
              <a:ext cx="254000" cy="1847850"/>
            </a:xfrm>
            <a:custGeom>
              <a:avLst/>
              <a:gdLst>
                <a:gd name="connsiteX0" fmla="*/ 0 w 254000"/>
                <a:gd name="connsiteY0" fmla="*/ 0 h 1847850"/>
                <a:gd name="connsiteX1" fmla="*/ 254000 w 254000"/>
                <a:gd name="connsiteY1" fmla="*/ 0 h 1847850"/>
                <a:gd name="connsiteX2" fmla="*/ 254000 w 254000"/>
                <a:gd name="connsiteY2" fmla="*/ 1847850 h 1847850"/>
                <a:gd name="connsiteX3" fmla="*/ 76200 w 254000"/>
                <a:gd name="connsiteY3" fmla="*/ 1847850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1847850">
                  <a:moveTo>
                    <a:pt x="0" y="0"/>
                  </a:moveTo>
                  <a:lnTo>
                    <a:pt x="254000" y="0"/>
                  </a:lnTo>
                  <a:lnTo>
                    <a:pt x="254000" y="1847850"/>
                  </a:lnTo>
                  <a:lnTo>
                    <a:pt x="76200" y="1847850"/>
                  </a:ln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0" name="Connecteur droit avec flèche 159"/>
            <p:cNvCxnSpPr/>
            <p:nvPr/>
          </p:nvCxnSpPr>
          <p:spPr>
            <a:xfrm flipH="1">
              <a:off x="5824984" y="3435350"/>
              <a:ext cx="242168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e 160"/>
          <p:cNvGrpSpPr/>
          <p:nvPr/>
        </p:nvGrpSpPr>
        <p:grpSpPr>
          <a:xfrm>
            <a:off x="1280924" y="4036814"/>
            <a:ext cx="4032448" cy="1120378"/>
            <a:chOff x="630148" y="4036814"/>
            <a:chExt cx="4032448" cy="1120378"/>
          </a:xfrm>
        </p:grpSpPr>
        <p:grpSp>
          <p:nvGrpSpPr>
            <p:cNvPr id="162" name="Groupe 161"/>
            <p:cNvGrpSpPr/>
            <p:nvPr/>
          </p:nvGrpSpPr>
          <p:grpSpPr>
            <a:xfrm>
              <a:off x="630148" y="4036814"/>
              <a:ext cx="4032448" cy="1120378"/>
              <a:chOff x="630148" y="4036814"/>
              <a:chExt cx="4032448" cy="1120378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3144078" y="4036814"/>
                <a:ext cx="1224136" cy="57606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FR" sz="1200" dirty="0" smtClean="0"/>
                  <a:t>Conditionnement signaux de pilotage numérique</a:t>
                </a:r>
                <a:endParaRPr lang="fr-FR" sz="1200" dirty="0"/>
              </a:p>
            </p:txBody>
          </p:sp>
          <p:cxnSp>
            <p:nvCxnSpPr>
              <p:cNvPr id="165" name="Connecteur droit avec flèche 164"/>
              <p:cNvCxnSpPr/>
              <p:nvPr/>
            </p:nvCxnSpPr>
            <p:spPr>
              <a:xfrm flipH="1">
                <a:off x="4377992" y="4318496"/>
                <a:ext cx="284604" cy="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Rectangle 165"/>
              <p:cNvSpPr/>
              <p:nvPr/>
            </p:nvSpPr>
            <p:spPr>
              <a:xfrm>
                <a:off x="630148" y="4349184"/>
                <a:ext cx="1368152" cy="80800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Conditionnement signaux de pilotage analogique</a:t>
                </a:r>
                <a:endParaRPr lang="fr-FR" sz="1200" dirty="0"/>
              </a:p>
            </p:txBody>
          </p:sp>
          <p:cxnSp>
            <p:nvCxnSpPr>
              <p:cNvPr id="167" name="Connecteur droit avec flèche 166"/>
              <p:cNvCxnSpPr/>
              <p:nvPr/>
            </p:nvCxnSpPr>
            <p:spPr>
              <a:xfrm flipV="1">
                <a:off x="1277888" y="4102244"/>
                <a:ext cx="0" cy="234806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avec flèche 167"/>
              <p:cNvCxnSpPr/>
              <p:nvPr/>
            </p:nvCxnSpPr>
            <p:spPr>
              <a:xfrm flipH="1">
                <a:off x="1998300" y="4687044"/>
                <a:ext cx="2664296" cy="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Forme libre 162"/>
            <p:cNvSpPr/>
            <p:nvPr/>
          </p:nvSpPr>
          <p:spPr>
            <a:xfrm>
              <a:off x="1562100" y="4114800"/>
              <a:ext cx="1574800" cy="165100"/>
            </a:xfrm>
            <a:custGeom>
              <a:avLst/>
              <a:gdLst>
                <a:gd name="connsiteX0" fmla="*/ 1562100 w 1562100"/>
                <a:gd name="connsiteY0" fmla="*/ 165100 h 165100"/>
                <a:gd name="connsiteX1" fmla="*/ 0 w 1562100"/>
                <a:gd name="connsiteY1" fmla="*/ 165100 h 165100"/>
                <a:gd name="connsiteX2" fmla="*/ 0 w 1562100"/>
                <a:gd name="connsiteY2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100" h="165100">
                  <a:moveTo>
                    <a:pt x="1562100" y="165100"/>
                  </a:moveTo>
                  <a:lnTo>
                    <a:pt x="0" y="165100"/>
                  </a:lnTo>
                  <a:lnTo>
                    <a:pt x="0" y="0"/>
                  </a:ln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9" name="Groupe 168"/>
          <p:cNvGrpSpPr/>
          <p:nvPr/>
        </p:nvGrpSpPr>
        <p:grpSpPr>
          <a:xfrm>
            <a:off x="6200634" y="4616450"/>
            <a:ext cx="2255496" cy="1336611"/>
            <a:chOff x="5549858" y="4616450"/>
            <a:chExt cx="2255496" cy="1336611"/>
          </a:xfrm>
        </p:grpSpPr>
        <p:sp>
          <p:nvSpPr>
            <p:cNvPr id="170" name="Rectangle 169"/>
            <p:cNvSpPr/>
            <p:nvPr/>
          </p:nvSpPr>
          <p:spPr>
            <a:xfrm>
              <a:off x="6876256" y="5662003"/>
              <a:ext cx="929098" cy="2910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Configurations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549858" y="5445223"/>
              <a:ext cx="792420" cy="433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err="1" smtClean="0"/>
                <a:t>BootLoader</a:t>
              </a:r>
              <a:endParaRPr lang="fr-FR" sz="1200" dirty="0"/>
            </a:p>
          </p:txBody>
        </p:sp>
        <p:cxnSp>
          <p:nvCxnSpPr>
            <p:cNvPr id="172" name="Connecteur droit avec flèche 171"/>
            <p:cNvCxnSpPr/>
            <p:nvPr/>
          </p:nvCxnSpPr>
          <p:spPr>
            <a:xfrm>
              <a:off x="6060896" y="4616450"/>
              <a:ext cx="2902" cy="82877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avec flèche 172"/>
            <p:cNvCxnSpPr/>
            <p:nvPr/>
          </p:nvCxnSpPr>
          <p:spPr>
            <a:xfrm flipV="1">
              <a:off x="5724128" y="5085184"/>
              <a:ext cx="0" cy="35852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avec flèche 173"/>
            <p:cNvCxnSpPr/>
            <p:nvPr/>
          </p:nvCxnSpPr>
          <p:spPr>
            <a:xfrm flipH="1">
              <a:off x="6342281" y="5805264"/>
              <a:ext cx="5417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3"/>
            </a:pP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Caractéristiques du système d’acquisition</a:t>
            </a:r>
            <a:endParaRPr lang="fr-FR" sz="2400" dirty="0"/>
          </a:p>
        </p:txBody>
      </p:sp>
      <p:sp>
        <p:nvSpPr>
          <p:cNvPr id="177" name="ZoneTexte 176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8883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32" grpId="0" animBg="1"/>
      <p:bldP spid="140" grpId="0" animBg="1"/>
      <p:bldP spid="141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64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Synoptique des cartes électroniques d’acquisition</a:t>
            </a:r>
          </a:p>
        </p:txBody>
      </p:sp>
      <p:sp>
        <p:nvSpPr>
          <p:cNvPr id="187" name="ZoneTexte 186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Synoptique des cartes électroniques d’acquisition</a:t>
            </a:r>
          </a:p>
        </p:txBody>
      </p:sp>
      <p:grpSp>
        <p:nvGrpSpPr>
          <p:cNvPr id="188" name="Groupe 187"/>
          <p:cNvGrpSpPr/>
          <p:nvPr/>
        </p:nvGrpSpPr>
        <p:grpSpPr>
          <a:xfrm>
            <a:off x="848544" y="1124744"/>
            <a:ext cx="7777196" cy="4968552"/>
            <a:chOff x="197768" y="1124744"/>
            <a:chExt cx="7777196" cy="4968552"/>
          </a:xfrm>
        </p:grpSpPr>
        <p:sp>
          <p:nvSpPr>
            <p:cNvPr id="189" name="Rectangle 188"/>
            <p:cNvSpPr/>
            <p:nvPr/>
          </p:nvSpPr>
          <p:spPr>
            <a:xfrm>
              <a:off x="197768" y="1124744"/>
              <a:ext cx="7777196" cy="49685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822504" y="1124744"/>
              <a:ext cx="1152128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 smtClean="0">
                  <a:solidFill>
                    <a:schemeClr val="accent1"/>
                  </a:solidFill>
                </a:rPr>
                <a:t>Carte Mère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1" name="Groupe 190"/>
          <p:cNvGrpSpPr/>
          <p:nvPr/>
        </p:nvGrpSpPr>
        <p:grpSpPr>
          <a:xfrm>
            <a:off x="992892" y="1412776"/>
            <a:ext cx="2664296" cy="4176464"/>
            <a:chOff x="342116" y="1412776"/>
            <a:chExt cx="2664296" cy="4176464"/>
          </a:xfrm>
        </p:grpSpPr>
        <p:sp>
          <p:nvSpPr>
            <p:cNvPr id="192" name="Rectangle 191"/>
            <p:cNvSpPr/>
            <p:nvPr/>
          </p:nvSpPr>
          <p:spPr>
            <a:xfrm>
              <a:off x="342116" y="1412776"/>
              <a:ext cx="2664296" cy="4176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42116" y="1412776"/>
              <a:ext cx="1152128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 smtClean="0">
                  <a:solidFill>
                    <a:schemeClr val="accent1"/>
                  </a:solidFill>
                </a:rPr>
                <a:t>Carte Mezzanine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5313372" y="4221088"/>
            <a:ext cx="122413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 smtClean="0"/>
              <a:t>Pilotage </a:t>
            </a:r>
            <a:r>
              <a:rPr lang="fr-FR" sz="1200" dirty="0" err="1" smtClean="0"/>
              <a:t>emCMOS</a:t>
            </a:r>
            <a:endParaRPr lang="fr-FR" sz="1200" dirty="0"/>
          </a:p>
        </p:txBody>
      </p:sp>
      <p:sp>
        <p:nvSpPr>
          <p:cNvPr id="195" name="Rectangle 194"/>
          <p:cNvSpPr/>
          <p:nvPr/>
        </p:nvSpPr>
        <p:spPr>
          <a:xfrm>
            <a:off x="5385380" y="3312542"/>
            <a:ext cx="1080120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 smtClean="0"/>
              <a:t>Reconstruction d’image</a:t>
            </a:r>
            <a:endParaRPr lang="fr-FR" sz="1200" dirty="0"/>
          </a:p>
        </p:txBody>
      </p:sp>
      <p:sp>
        <p:nvSpPr>
          <p:cNvPr id="196" name="Forme libre 195"/>
          <p:cNvSpPr/>
          <p:nvPr/>
        </p:nvSpPr>
        <p:spPr>
          <a:xfrm>
            <a:off x="2263661" y="2883097"/>
            <a:ext cx="1733550" cy="371475"/>
          </a:xfrm>
          <a:custGeom>
            <a:avLst/>
            <a:gdLst>
              <a:gd name="connsiteX0" fmla="*/ 1733550 w 1733550"/>
              <a:gd name="connsiteY0" fmla="*/ 0 h 364332"/>
              <a:gd name="connsiteX1" fmla="*/ 0 w 1733550"/>
              <a:gd name="connsiteY1" fmla="*/ 0 h 364332"/>
              <a:gd name="connsiteX2" fmla="*/ 0 w 1733550"/>
              <a:gd name="connsiteY2" fmla="*/ 364332 h 36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364332">
                <a:moveTo>
                  <a:pt x="1733550" y="0"/>
                </a:moveTo>
                <a:lnTo>
                  <a:pt x="0" y="0"/>
                </a:lnTo>
                <a:lnTo>
                  <a:pt x="0" y="364332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7" name="Groupe 196"/>
          <p:cNvGrpSpPr/>
          <p:nvPr/>
        </p:nvGrpSpPr>
        <p:grpSpPr>
          <a:xfrm>
            <a:off x="6446912" y="2420888"/>
            <a:ext cx="3459088" cy="1443675"/>
            <a:chOff x="5796136" y="2420888"/>
            <a:chExt cx="3459088" cy="1443675"/>
          </a:xfrm>
        </p:grpSpPr>
        <p:sp>
          <p:nvSpPr>
            <p:cNvPr id="198" name="Rectangle 197"/>
            <p:cNvSpPr/>
            <p:nvPr/>
          </p:nvSpPr>
          <p:spPr>
            <a:xfrm>
              <a:off x="6678488" y="2924944"/>
              <a:ext cx="739556" cy="7200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Interface</a:t>
              </a:r>
            </a:p>
            <a:p>
              <a:pPr algn="ctr"/>
              <a:r>
                <a:rPr lang="fr-FR" sz="1200" dirty="0" smtClean="0"/>
                <a:t>Pilotage/</a:t>
              </a:r>
            </a:p>
            <a:p>
              <a:pPr algn="ctr"/>
              <a:r>
                <a:rPr lang="fr-FR" sz="1200" dirty="0" smtClean="0"/>
                <a:t>Données</a:t>
              </a:r>
              <a:endParaRPr lang="fr-FR" sz="1200" dirty="0"/>
            </a:p>
          </p:txBody>
        </p:sp>
        <p:cxnSp>
          <p:nvCxnSpPr>
            <p:cNvPr id="199" name="Connecteur droit avec flèche 198"/>
            <p:cNvCxnSpPr/>
            <p:nvPr/>
          </p:nvCxnSpPr>
          <p:spPr>
            <a:xfrm>
              <a:off x="7415882" y="3470508"/>
              <a:ext cx="83505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ZoneTexte 199"/>
            <p:cNvSpPr txBox="1"/>
            <p:nvPr/>
          </p:nvSpPr>
          <p:spPr>
            <a:xfrm>
              <a:off x="8210133" y="3250086"/>
              <a:ext cx="1045091" cy="61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/>
                  </a:solidFill>
                </a:rPr>
                <a:t>Contrôle</a:t>
              </a:r>
              <a:r>
                <a:rPr lang="en-US" sz="1200" dirty="0" smtClean="0">
                  <a:solidFill>
                    <a:schemeClr val="accent1"/>
                  </a:solidFill>
                </a:rPr>
                <a:t> et configuration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201" name="Forme 53"/>
            <p:cNvCxnSpPr>
              <a:stCxn id="224" idx="3"/>
              <a:endCxn id="198" idx="0"/>
            </p:cNvCxnSpPr>
            <p:nvPr/>
          </p:nvCxnSpPr>
          <p:spPr>
            <a:xfrm>
              <a:off x="5796136" y="2420888"/>
              <a:ext cx="1252130" cy="504056"/>
            </a:xfrm>
            <a:prstGeom prst="bentConnector2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e 201"/>
          <p:cNvGrpSpPr/>
          <p:nvPr/>
        </p:nvGrpSpPr>
        <p:grpSpPr>
          <a:xfrm>
            <a:off x="5169024" y="1412776"/>
            <a:ext cx="3168352" cy="3672408"/>
            <a:chOff x="4518248" y="1628800"/>
            <a:chExt cx="3168352" cy="3672408"/>
          </a:xfrm>
        </p:grpSpPr>
        <p:sp>
          <p:nvSpPr>
            <p:cNvPr id="203" name="Rectangle 202"/>
            <p:cNvSpPr/>
            <p:nvPr/>
          </p:nvSpPr>
          <p:spPr>
            <a:xfrm>
              <a:off x="4518580" y="1628800"/>
              <a:ext cx="3168020" cy="3672408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518248" y="1628800"/>
              <a:ext cx="1152128" cy="216024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 smtClean="0">
                  <a:solidFill>
                    <a:schemeClr val="accent1"/>
                  </a:solidFill>
                </a:rPr>
                <a:t>FPGA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5" name="Rectangle 204"/>
          <p:cNvSpPr/>
          <p:nvPr/>
        </p:nvSpPr>
        <p:spPr>
          <a:xfrm>
            <a:off x="1568956" y="3259812"/>
            <a:ext cx="792088" cy="842432"/>
          </a:xfrm>
          <a:prstGeom prst="rect">
            <a:avLst/>
          </a:prstGeom>
          <a:solidFill>
            <a:srgbClr val="79C1D5"/>
          </a:solidFill>
          <a:ln>
            <a:solidFill>
              <a:srgbClr val="79C1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Matrice pixels</a:t>
            </a:r>
          </a:p>
          <a:p>
            <a:pPr algn="ctr"/>
            <a:r>
              <a:rPr lang="fr-FR" sz="1200" dirty="0" err="1" smtClean="0"/>
              <a:t>emCMOS</a:t>
            </a:r>
            <a:endParaRPr lang="fr-FR" sz="1200" dirty="0" smtClean="0"/>
          </a:p>
          <a:p>
            <a:pPr algn="ctr"/>
            <a:r>
              <a:rPr lang="fr-FR" dirty="0" smtClean="0"/>
              <a:t>e2v</a:t>
            </a:r>
            <a:endParaRPr lang="fr-FR" dirty="0"/>
          </a:p>
        </p:txBody>
      </p:sp>
      <p:grpSp>
        <p:nvGrpSpPr>
          <p:cNvPr id="206" name="Groupe 205"/>
          <p:cNvGrpSpPr/>
          <p:nvPr/>
        </p:nvGrpSpPr>
        <p:grpSpPr>
          <a:xfrm>
            <a:off x="1532952" y="2348880"/>
            <a:ext cx="3222786" cy="708844"/>
            <a:chOff x="882176" y="2348880"/>
            <a:chExt cx="3222786" cy="708844"/>
          </a:xfrm>
        </p:grpSpPr>
        <p:sp>
          <p:nvSpPr>
            <p:cNvPr id="207" name="Rectangle 206"/>
            <p:cNvSpPr/>
            <p:nvPr/>
          </p:nvSpPr>
          <p:spPr>
            <a:xfrm>
              <a:off x="3366452" y="2708920"/>
              <a:ext cx="738510" cy="3488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Tensions ajustables</a:t>
              </a:r>
              <a:endParaRPr lang="fr-FR" sz="12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882176" y="2348880"/>
              <a:ext cx="864096" cy="4320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Génération courant </a:t>
              </a:r>
              <a:r>
                <a:rPr lang="fr-FR" sz="1200" dirty="0" err="1" smtClean="0"/>
                <a:t>bias</a:t>
              </a:r>
              <a:endParaRPr lang="fr-FR" sz="1200" dirty="0"/>
            </a:p>
          </p:txBody>
        </p:sp>
      </p:grpSp>
      <p:cxnSp>
        <p:nvCxnSpPr>
          <p:cNvPr id="209" name="Connecteur droit avec flèche 208"/>
          <p:cNvCxnSpPr>
            <a:stCxn id="208" idx="2"/>
            <a:endCxn id="205" idx="0"/>
          </p:cNvCxnSpPr>
          <p:nvPr/>
        </p:nvCxnSpPr>
        <p:spPr>
          <a:xfrm>
            <a:off x="1965000" y="2780928"/>
            <a:ext cx="0" cy="47888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e 209"/>
          <p:cNvGrpSpPr/>
          <p:nvPr/>
        </p:nvGrpSpPr>
        <p:grpSpPr>
          <a:xfrm>
            <a:off x="1118320" y="1700808"/>
            <a:ext cx="3835474" cy="770880"/>
            <a:chOff x="467544" y="1700808"/>
            <a:chExt cx="3835474" cy="770880"/>
          </a:xfrm>
        </p:grpSpPr>
        <p:sp>
          <p:nvSpPr>
            <p:cNvPr id="211" name="Rectangle 210"/>
            <p:cNvSpPr/>
            <p:nvPr/>
          </p:nvSpPr>
          <p:spPr>
            <a:xfrm>
              <a:off x="3222898" y="2039640"/>
              <a:ext cx="1080120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Asservissement Peltier</a:t>
              </a:r>
              <a:endParaRPr lang="fr-FR" sz="12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67544" y="1700808"/>
              <a:ext cx="864096" cy="5760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Capteur humidité</a:t>
              </a:r>
            </a:p>
            <a:p>
              <a:pPr algn="ctr"/>
              <a:r>
                <a:rPr lang="fr-FR" sz="1200" dirty="0" smtClean="0"/>
                <a:t>et °C</a:t>
              </a:r>
              <a:endParaRPr lang="fr-FR" sz="1200" dirty="0"/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7611382" y="5298182"/>
            <a:ext cx="851644" cy="2910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Alimentation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63661" y="1484784"/>
            <a:ext cx="132118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err="1" smtClean="0">
                <a:solidFill>
                  <a:schemeClr val="bg1">
                    <a:lumMod val="65000"/>
                  </a:schemeClr>
                </a:solidFill>
              </a:rPr>
              <a:t>Alimentation+sélection</a:t>
            </a:r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 tension </a:t>
            </a:r>
            <a:r>
              <a:rPr lang="fr-FR" sz="1100" dirty="0" err="1" smtClean="0">
                <a:solidFill>
                  <a:schemeClr val="bg1">
                    <a:lumMod val="65000"/>
                  </a:schemeClr>
                </a:solidFill>
              </a:rPr>
              <a:t>emCMOS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5" name="Groupe 214"/>
          <p:cNvGrpSpPr/>
          <p:nvPr/>
        </p:nvGrpSpPr>
        <p:grpSpPr>
          <a:xfrm>
            <a:off x="2361044" y="2836912"/>
            <a:ext cx="7416492" cy="932511"/>
            <a:chOff x="1710268" y="2836912"/>
            <a:chExt cx="7416492" cy="932511"/>
          </a:xfrm>
        </p:grpSpPr>
        <p:cxnSp>
          <p:nvCxnSpPr>
            <p:cNvPr id="216" name="Connecteur droit avec flèche 215"/>
            <p:cNvCxnSpPr/>
            <p:nvPr/>
          </p:nvCxnSpPr>
          <p:spPr>
            <a:xfrm flipV="1">
              <a:off x="4211737" y="3361755"/>
              <a:ext cx="522867" cy="5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avec flèche 216"/>
            <p:cNvCxnSpPr/>
            <p:nvPr/>
          </p:nvCxnSpPr>
          <p:spPr>
            <a:xfrm>
              <a:off x="7398568" y="3110468"/>
              <a:ext cx="85236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ZoneTexte 217"/>
            <p:cNvSpPr txBox="1"/>
            <p:nvPr/>
          </p:nvSpPr>
          <p:spPr>
            <a:xfrm>
              <a:off x="8210133" y="2836912"/>
              <a:ext cx="916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FF0000"/>
                  </a:solidFill>
                </a:rPr>
                <a:t>Données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emCMOS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19" name="Connecteur en angle 218"/>
            <p:cNvCxnSpPr/>
            <p:nvPr/>
          </p:nvCxnSpPr>
          <p:spPr>
            <a:xfrm flipV="1">
              <a:off x="5826051" y="3284984"/>
              <a:ext cx="863764" cy="24358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avec flèche 219"/>
            <p:cNvCxnSpPr/>
            <p:nvPr/>
          </p:nvCxnSpPr>
          <p:spPr>
            <a:xfrm>
              <a:off x="1710268" y="3367081"/>
              <a:ext cx="155373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3264279" y="3228006"/>
              <a:ext cx="936104" cy="2520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Numérisation</a:t>
              </a:r>
              <a:endParaRPr lang="fr-FR" sz="12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366452" y="3553399"/>
              <a:ext cx="719748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smtClean="0"/>
                <a:t>Mémoires </a:t>
              </a:r>
              <a:endParaRPr lang="fr-FR" sz="1200" dirty="0"/>
            </a:p>
          </p:txBody>
        </p:sp>
        <p:cxnSp>
          <p:nvCxnSpPr>
            <p:cNvPr id="223" name="Connecteur droit avec flèche 222"/>
            <p:cNvCxnSpPr/>
            <p:nvPr/>
          </p:nvCxnSpPr>
          <p:spPr>
            <a:xfrm>
              <a:off x="4086200" y="3651376"/>
              <a:ext cx="6436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Rectangle 223"/>
          <p:cNvSpPr/>
          <p:nvPr/>
        </p:nvSpPr>
        <p:spPr>
          <a:xfrm>
            <a:off x="5582816" y="1772816"/>
            <a:ext cx="864096" cy="1296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 smtClean="0"/>
              <a:t>Gestion</a:t>
            </a:r>
          </a:p>
          <a:p>
            <a:pPr algn="ctr"/>
            <a:r>
              <a:rPr lang="fr-FR" sz="1200" dirty="0" smtClean="0"/>
              <a:t>Paramètres d’acquisition et de monitoring</a:t>
            </a:r>
            <a:endParaRPr lang="fr-FR" sz="1200" dirty="0"/>
          </a:p>
        </p:txBody>
      </p:sp>
      <p:grpSp>
        <p:nvGrpSpPr>
          <p:cNvPr id="225" name="Groupe 224"/>
          <p:cNvGrpSpPr/>
          <p:nvPr/>
        </p:nvGrpSpPr>
        <p:grpSpPr>
          <a:xfrm>
            <a:off x="1982416" y="1916832"/>
            <a:ext cx="3600400" cy="330274"/>
            <a:chOff x="1331640" y="1916832"/>
            <a:chExt cx="3600400" cy="330274"/>
          </a:xfrm>
        </p:grpSpPr>
        <p:cxnSp>
          <p:nvCxnSpPr>
            <p:cNvPr id="226" name="Connecteur droit avec flèche 225"/>
            <p:cNvCxnSpPr/>
            <p:nvPr/>
          </p:nvCxnSpPr>
          <p:spPr>
            <a:xfrm>
              <a:off x="1331640" y="1916832"/>
              <a:ext cx="3600400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avec flèche 226"/>
            <p:cNvCxnSpPr/>
            <p:nvPr/>
          </p:nvCxnSpPr>
          <p:spPr>
            <a:xfrm flipH="1">
              <a:off x="4310072" y="2247106"/>
              <a:ext cx="621968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e 227"/>
          <p:cNvGrpSpPr/>
          <p:nvPr/>
        </p:nvGrpSpPr>
        <p:grpSpPr>
          <a:xfrm>
            <a:off x="2405494" y="2550046"/>
            <a:ext cx="3177322" cy="327496"/>
            <a:chOff x="1754718" y="2550046"/>
            <a:chExt cx="3177322" cy="327496"/>
          </a:xfrm>
        </p:grpSpPr>
        <p:cxnSp>
          <p:nvCxnSpPr>
            <p:cNvPr id="229" name="Connecteur droit avec flèche 228"/>
            <p:cNvCxnSpPr/>
            <p:nvPr/>
          </p:nvCxnSpPr>
          <p:spPr>
            <a:xfrm flipH="1">
              <a:off x="1754718" y="2550046"/>
              <a:ext cx="3177322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avec flèche 229"/>
            <p:cNvCxnSpPr/>
            <p:nvPr/>
          </p:nvCxnSpPr>
          <p:spPr>
            <a:xfrm flipH="1">
              <a:off x="4111188" y="2877542"/>
              <a:ext cx="820852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e 230"/>
          <p:cNvGrpSpPr/>
          <p:nvPr/>
        </p:nvGrpSpPr>
        <p:grpSpPr>
          <a:xfrm>
            <a:off x="6461026" y="2768600"/>
            <a:ext cx="256902" cy="1847850"/>
            <a:chOff x="5810250" y="2768600"/>
            <a:chExt cx="256902" cy="1847850"/>
          </a:xfrm>
        </p:grpSpPr>
        <p:sp>
          <p:nvSpPr>
            <p:cNvPr id="232" name="Forme libre 231"/>
            <p:cNvSpPr/>
            <p:nvPr/>
          </p:nvSpPr>
          <p:spPr>
            <a:xfrm>
              <a:off x="5810250" y="2768600"/>
              <a:ext cx="254000" cy="1847850"/>
            </a:xfrm>
            <a:custGeom>
              <a:avLst/>
              <a:gdLst>
                <a:gd name="connsiteX0" fmla="*/ 0 w 254000"/>
                <a:gd name="connsiteY0" fmla="*/ 0 h 1847850"/>
                <a:gd name="connsiteX1" fmla="*/ 254000 w 254000"/>
                <a:gd name="connsiteY1" fmla="*/ 0 h 1847850"/>
                <a:gd name="connsiteX2" fmla="*/ 254000 w 254000"/>
                <a:gd name="connsiteY2" fmla="*/ 1847850 h 1847850"/>
                <a:gd name="connsiteX3" fmla="*/ 76200 w 254000"/>
                <a:gd name="connsiteY3" fmla="*/ 1847850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1847850">
                  <a:moveTo>
                    <a:pt x="0" y="0"/>
                  </a:moveTo>
                  <a:lnTo>
                    <a:pt x="254000" y="0"/>
                  </a:lnTo>
                  <a:lnTo>
                    <a:pt x="254000" y="1847850"/>
                  </a:lnTo>
                  <a:lnTo>
                    <a:pt x="76200" y="1847850"/>
                  </a:ln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3" name="Connecteur droit avec flèche 232"/>
            <p:cNvCxnSpPr/>
            <p:nvPr/>
          </p:nvCxnSpPr>
          <p:spPr>
            <a:xfrm flipH="1">
              <a:off x="5824984" y="3435350"/>
              <a:ext cx="242168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e 233"/>
          <p:cNvGrpSpPr/>
          <p:nvPr/>
        </p:nvGrpSpPr>
        <p:grpSpPr>
          <a:xfrm>
            <a:off x="1280924" y="4036814"/>
            <a:ext cx="4032448" cy="1120378"/>
            <a:chOff x="630148" y="4036814"/>
            <a:chExt cx="4032448" cy="1120378"/>
          </a:xfrm>
        </p:grpSpPr>
        <p:grpSp>
          <p:nvGrpSpPr>
            <p:cNvPr id="235" name="Groupe 234"/>
            <p:cNvGrpSpPr/>
            <p:nvPr/>
          </p:nvGrpSpPr>
          <p:grpSpPr>
            <a:xfrm>
              <a:off x="630148" y="4036814"/>
              <a:ext cx="4032448" cy="1120378"/>
              <a:chOff x="630148" y="4036814"/>
              <a:chExt cx="4032448" cy="1120378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3144078" y="4036814"/>
                <a:ext cx="1224136" cy="57606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FR" sz="1200" dirty="0" smtClean="0"/>
                  <a:t>Conditionnement signaux de pilotage numérique</a:t>
                </a:r>
                <a:endParaRPr lang="fr-FR" sz="1200" dirty="0"/>
              </a:p>
            </p:txBody>
          </p:sp>
          <p:cxnSp>
            <p:nvCxnSpPr>
              <p:cNvPr id="238" name="Connecteur droit avec flèche 237"/>
              <p:cNvCxnSpPr/>
              <p:nvPr/>
            </p:nvCxnSpPr>
            <p:spPr>
              <a:xfrm flipH="1">
                <a:off x="4377992" y="4318496"/>
                <a:ext cx="284604" cy="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tangle 238"/>
              <p:cNvSpPr/>
              <p:nvPr/>
            </p:nvSpPr>
            <p:spPr>
              <a:xfrm>
                <a:off x="630148" y="4349184"/>
                <a:ext cx="1368152" cy="80800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Conditionnement signaux de pilotage analogique</a:t>
                </a:r>
                <a:endParaRPr lang="fr-FR" sz="1200" dirty="0"/>
              </a:p>
            </p:txBody>
          </p:sp>
          <p:cxnSp>
            <p:nvCxnSpPr>
              <p:cNvPr id="240" name="Connecteur droit avec flèche 239"/>
              <p:cNvCxnSpPr/>
              <p:nvPr/>
            </p:nvCxnSpPr>
            <p:spPr>
              <a:xfrm flipV="1">
                <a:off x="1277888" y="4102244"/>
                <a:ext cx="0" cy="234806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cteur droit avec flèche 240"/>
              <p:cNvCxnSpPr/>
              <p:nvPr/>
            </p:nvCxnSpPr>
            <p:spPr>
              <a:xfrm flipH="1">
                <a:off x="1998300" y="4687044"/>
                <a:ext cx="2664296" cy="0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Forme libre 235"/>
            <p:cNvSpPr/>
            <p:nvPr/>
          </p:nvSpPr>
          <p:spPr>
            <a:xfrm>
              <a:off x="1562100" y="4114800"/>
              <a:ext cx="1574800" cy="165100"/>
            </a:xfrm>
            <a:custGeom>
              <a:avLst/>
              <a:gdLst>
                <a:gd name="connsiteX0" fmla="*/ 1562100 w 1562100"/>
                <a:gd name="connsiteY0" fmla="*/ 165100 h 165100"/>
                <a:gd name="connsiteX1" fmla="*/ 0 w 1562100"/>
                <a:gd name="connsiteY1" fmla="*/ 165100 h 165100"/>
                <a:gd name="connsiteX2" fmla="*/ 0 w 1562100"/>
                <a:gd name="connsiteY2" fmla="*/ 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100" h="165100">
                  <a:moveTo>
                    <a:pt x="1562100" y="165100"/>
                  </a:moveTo>
                  <a:lnTo>
                    <a:pt x="0" y="165100"/>
                  </a:lnTo>
                  <a:lnTo>
                    <a:pt x="0" y="0"/>
                  </a:ln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2" name="Groupe 241"/>
          <p:cNvGrpSpPr/>
          <p:nvPr/>
        </p:nvGrpSpPr>
        <p:grpSpPr>
          <a:xfrm>
            <a:off x="6200634" y="4616450"/>
            <a:ext cx="2255496" cy="1336611"/>
            <a:chOff x="5549858" y="4616450"/>
            <a:chExt cx="2255496" cy="1336611"/>
          </a:xfrm>
        </p:grpSpPr>
        <p:sp>
          <p:nvSpPr>
            <p:cNvPr id="243" name="Rectangle 242"/>
            <p:cNvSpPr/>
            <p:nvPr/>
          </p:nvSpPr>
          <p:spPr>
            <a:xfrm>
              <a:off x="6876256" y="5662003"/>
              <a:ext cx="929098" cy="2910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>
                  <a:solidFill>
                    <a:schemeClr val="bg1">
                      <a:lumMod val="65000"/>
                    </a:schemeClr>
                  </a:solidFill>
                </a:rPr>
                <a:t>Configurations</a:t>
              </a:r>
              <a:endParaRPr lang="fr-FR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549858" y="5445223"/>
              <a:ext cx="792420" cy="433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 err="1" smtClean="0"/>
                <a:t>BootLoader</a:t>
              </a:r>
              <a:endParaRPr lang="fr-FR" sz="1200" dirty="0"/>
            </a:p>
          </p:txBody>
        </p:sp>
        <p:cxnSp>
          <p:nvCxnSpPr>
            <p:cNvPr id="245" name="Connecteur droit avec flèche 244"/>
            <p:cNvCxnSpPr/>
            <p:nvPr/>
          </p:nvCxnSpPr>
          <p:spPr>
            <a:xfrm>
              <a:off x="6060896" y="4616450"/>
              <a:ext cx="2902" cy="82877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avec flèche 245"/>
            <p:cNvCxnSpPr/>
            <p:nvPr/>
          </p:nvCxnSpPr>
          <p:spPr>
            <a:xfrm flipV="1">
              <a:off x="5724128" y="5085184"/>
              <a:ext cx="0" cy="35852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avec flèche 246"/>
            <p:cNvCxnSpPr/>
            <p:nvPr/>
          </p:nvCxnSpPr>
          <p:spPr>
            <a:xfrm flipH="1">
              <a:off x="6342281" y="5805264"/>
              <a:ext cx="5417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848544" y="1124744"/>
            <a:ext cx="9057456" cy="496855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Rectangle 247"/>
          <p:cNvSpPr/>
          <p:nvPr/>
        </p:nvSpPr>
        <p:spPr>
          <a:xfrm>
            <a:off x="1288149" y="4349990"/>
            <a:ext cx="1368152" cy="808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Conditionnement signaux de pilotage analogique</a:t>
            </a:r>
            <a:endParaRPr lang="fr-FR" sz="1200" dirty="0"/>
          </a:p>
        </p:txBody>
      </p:sp>
      <p:sp>
        <p:nvSpPr>
          <p:cNvPr id="250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3"/>
            </a:pP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Caractéristiques du système d’acquisition</a:t>
            </a:r>
            <a:endParaRPr lang="fr-FR" sz="2400" dirty="0"/>
          </a:p>
        </p:txBody>
      </p:sp>
      <p:sp>
        <p:nvSpPr>
          <p:cNvPr id="251" name="ZoneTexte 250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864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ZoneTexte 62"/>
          <p:cNvSpPr txBox="1"/>
          <p:nvPr/>
        </p:nvSpPr>
        <p:spPr>
          <a:xfrm>
            <a:off x="2504728" y="93020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Conditionnement des signaux de pilotage analogiques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1424608" y="1268760"/>
            <a:ext cx="7848872" cy="19636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Rappel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Transforme un signal numérique (0V-2,5V) en un signal analogique dont le niveau bas (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peut être fixé entre -2V et 0V et le niveau haut (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Vh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entre 1V et 7,5V.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Permet de contrôler les pentes des signaux.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Possibilité de créer un troisième niveau analogique (tri-state) 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 peut être fixé entre 1V et 5V.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496616" y="3345431"/>
            <a:ext cx="3096344" cy="1008112"/>
            <a:chOff x="1496616" y="3345431"/>
            <a:chExt cx="3096344" cy="1008112"/>
          </a:xfrm>
        </p:grpSpPr>
        <p:cxnSp>
          <p:nvCxnSpPr>
            <p:cNvPr id="162" name="Connecteur droit 161"/>
            <p:cNvCxnSpPr/>
            <p:nvPr/>
          </p:nvCxnSpPr>
          <p:spPr>
            <a:xfrm flipH="1">
              <a:off x="2072680" y="3667332"/>
              <a:ext cx="70423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avec flèche 162"/>
            <p:cNvCxnSpPr/>
            <p:nvPr/>
          </p:nvCxnSpPr>
          <p:spPr>
            <a:xfrm flipV="1">
              <a:off x="2028235" y="3345431"/>
              <a:ext cx="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avec flèche 163"/>
            <p:cNvCxnSpPr/>
            <p:nvPr/>
          </p:nvCxnSpPr>
          <p:spPr>
            <a:xfrm>
              <a:off x="2028235" y="3993503"/>
              <a:ext cx="25647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orme libre 3"/>
            <p:cNvSpPr/>
            <p:nvPr/>
          </p:nvSpPr>
          <p:spPr>
            <a:xfrm>
              <a:off x="2255044" y="3669506"/>
              <a:ext cx="1716881" cy="323850"/>
            </a:xfrm>
            <a:custGeom>
              <a:avLst/>
              <a:gdLst>
                <a:gd name="connsiteX0" fmla="*/ 0 w 1716881"/>
                <a:gd name="connsiteY0" fmla="*/ 321469 h 323850"/>
                <a:gd name="connsiteX1" fmla="*/ 278606 w 1716881"/>
                <a:gd name="connsiteY1" fmla="*/ 321469 h 323850"/>
                <a:gd name="connsiteX2" fmla="*/ 278606 w 1716881"/>
                <a:gd name="connsiteY2" fmla="*/ 0 h 323850"/>
                <a:gd name="connsiteX3" fmla="*/ 1295400 w 1716881"/>
                <a:gd name="connsiteY3" fmla="*/ 0 h 323850"/>
                <a:gd name="connsiteX4" fmla="*/ 1295400 w 1716881"/>
                <a:gd name="connsiteY4" fmla="*/ 323850 h 323850"/>
                <a:gd name="connsiteX5" fmla="*/ 1716881 w 1716881"/>
                <a:gd name="connsiteY5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881" h="323850">
                  <a:moveTo>
                    <a:pt x="0" y="321469"/>
                  </a:moveTo>
                  <a:lnTo>
                    <a:pt x="278606" y="321469"/>
                  </a:lnTo>
                  <a:lnTo>
                    <a:pt x="278606" y="0"/>
                  </a:lnTo>
                  <a:lnTo>
                    <a:pt x="1295400" y="0"/>
                  </a:lnTo>
                  <a:lnTo>
                    <a:pt x="1295400" y="323850"/>
                  </a:lnTo>
                  <a:lnTo>
                    <a:pt x="1716881" y="3238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1496616" y="3511954"/>
              <a:ext cx="553357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2,5V</a:t>
              </a:r>
            </a:p>
          </p:txBody>
        </p:sp>
        <p:sp>
          <p:nvSpPr>
            <p:cNvPr id="170" name="ZoneTexte 169"/>
            <p:cNvSpPr txBox="1"/>
            <p:nvPr/>
          </p:nvSpPr>
          <p:spPr>
            <a:xfrm>
              <a:off x="1788628" y="3838680"/>
              <a:ext cx="284052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cxnSp>
        <p:nvCxnSpPr>
          <p:cNvPr id="171" name="Connecteur droit avec flèche 170"/>
          <p:cNvCxnSpPr/>
          <p:nvPr/>
        </p:nvCxnSpPr>
        <p:spPr>
          <a:xfrm flipV="1">
            <a:off x="2028235" y="46654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avec flèche 171"/>
          <p:cNvCxnSpPr/>
          <p:nvPr/>
        </p:nvCxnSpPr>
        <p:spPr>
          <a:xfrm>
            <a:off x="2028235" y="5241548"/>
            <a:ext cx="2564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orme libre 172"/>
          <p:cNvSpPr/>
          <p:nvPr/>
        </p:nvSpPr>
        <p:spPr>
          <a:xfrm>
            <a:off x="2413984" y="4920724"/>
            <a:ext cx="1606278" cy="323850"/>
          </a:xfrm>
          <a:custGeom>
            <a:avLst/>
            <a:gdLst>
              <a:gd name="connsiteX0" fmla="*/ 0 w 1716881"/>
              <a:gd name="connsiteY0" fmla="*/ 321469 h 323850"/>
              <a:gd name="connsiteX1" fmla="*/ 278606 w 1716881"/>
              <a:gd name="connsiteY1" fmla="*/ 321469 h 323850"/>
              <a:gd name="connsiteX2" fmla="*/ 278606 w 1716881"/>
              <a:gd name="connsiteY2" fmla="*/ 0 h 323850"/>
              <a:gd name="connsiteX3" fmla="*/ 1295400 w 1716881"/>
              <a:gd name="connsiteY3" fmla="*/ 0 h 323850"/>
              <a:gd name="connsiteX4" fmla="*/ 1295400 w 1716881"/>
              <a:gd name="connsiteY4" fmla="*/ 323850 h 323850"/>
              <a:gd name="connsiteX5" fmla="*/ 1716881 w 1716881"/>
              <a:gd name="connsiteY5" fmla="*/ 323850 h 323850"/>
              <a:gd name="connsiteX0" fmla="*/ 0 w 4029969"/>
              <a:gd name="connsiteY0" fmla="*/ 321469 h 323850"/>
              <a:gd name="connsiteX1" fmla="*/ 2591694 w 4029969"/>
              <a:gd name="connsiteY1" fmla="*/ 321469 h 323850"/>
              <a:gd name="connsiteX2" fmla="*/ 2591694 w 4029969"/>
              <a:gd name="connsiteY2" fmla="*/ 0 h 323850"/>
              <a:gd name="connsiteX3" fmla="*/ 3608488 w 4029969"/>
              <a:gd name="connsiteY3" fmla="*/ 0 h 323850"/>
              <a:gd name="connsiteX4" fmla="*/ 3608488 w 4029969"/>
              <a:gd name="connsiteY4" fmla="*/ 323850 h 323850"/>
              <a:gd name="connsiteX5" fmla="*/ 4029969 w 4029969"/>
              <a:gd name="connsiteY5" fmla="*/ 323850 h 323850"/>
              <a:gd name="connsiteX0" fmla="*/ 0 w 7061276"/>
              <a:gd name="connsiteY0" fmla="*/ 321469 h 323850"/>
              <a:gd name="connsiteX1" fmla="*/ 2591694 w 7061276"/>
              <a:gd name="connsiteY1" fmla="*/ 321469 h 323850"/>
              <a:gd name="connsiteX2" fmla="*/ 2591694 w 7061276"/>
              <a:gd name="connsiteY2" fmla="*/ 0 h 323850"/>
              <a:gd name="connsiteX3" fmla="*/ 3608488 w 7061276"/>
              <a:gd name="connsiteY3" fmla="*/ 0 h 323850"/>
              <a:gd name="connsiteX4" fmla="*/ 3608488 w 7061276"/>
              <a:gd name="connsiteY4" fmla="*/ 323850 h 323850"/>
              <a:gd name="connsiteX5" fmla="*/ 7061276 w 7061276"/>
              <a:gd name="connsiteY5" fmla="*/ 321468 h 323850"/>
              <a:gd name="connsiteX0" fmla="*/ 0 w 7082402"/>
              <a:gd name="connsiteY0" fmla="*/ 321469 h 328611"/>
              <a:gd name="connsiteX1" fmla="*/ 2591694 w 7082402"/>
              <a:gd name="connsiteY1" fmla="*/ 321469 h 328611"/>
              <a:gd name="connsiteX2" fmla="*/ 2591694 w 7082402"/>
              <a:gd name="connsiteY2" fmla="*/ 0 h 328611"/>
              <a:gd name="connsiteX3" fmla="*/ 3608488 w 7082402"/>
              <a:gd name="connsiteY3" fmla="*/ 0 h 328611"/>
              <a:gd name="connsiteX4" fmla="*/ 3608488 w 7082402"/>
              <a:gd name="connsiteY4" fmla="*/ 323850 h 328611"/>
              <a:gd name="connsiteX5" fmla="*/ 7082402 w 7082402"/>
              <a:gd name="connsiteY5" fmla="*/ 328611 h 328611"/>
              <a:gd name="connsiteX0" fmla="*/ 0 w 7082402"/>
              <a:gd name="connsiteY0" fmla="*/ 321469 h 323850"/>
              <a:gd name="connsiteX1" fmla="*/ 2591694 w 7082402"/>
              <a:gd name="connsiteY1" fmla="*/ 321469 h 323850"/>
              <a:gd name="connsiteX2" fmla="*/ 2591694 w 7082402"/>
              <a:gd name="connsiteY2" fmla="*/ 0 h 323850"/>
              <a:gd name="connsiteX3" fmla="*/ 3608488 w 7082402"/>
              <a:gd name="connsiteY3" fmla="*/ 0 h 323850"/>
              <a:gd name="connsiteX4" fmla="*/ 3608488 w 7082402"/>
              <a:gd name="connsiteY4" fmla="*/ 323850 h 323850"/>
              <a:gd name="connsiteX5" fmla="*/ 7082402 w 7082402"/>
              <a:gd name="connsiteY5" fmla="*/ 321467 h 323850"/>
              <a:gd name="connsiteX0" fmla="*/ 0 w 7103524"/>
              <a:gd name="connsiteY0" fmla="*/ 321469 h 326230"/>
              <a:gd name="connsiteX1" fmla="*/ 2591694 w 7103524"/>
              <a:gd name="connsiteY1" fmla="*/ 321469 h 326230"/>
              <a:gd name="connsiteX2" fmla="*/ 2591694 w 7103524"/>
              <a:gd name="connsiteY2" fmla="*/ 0 h 326230"/>
              <a:gd name="connsiteX3" fmla="*/ 3608488 w 7103524"/>
              <a:gd name="connsiteY3" fmla="*/ 0 h 326230"/>
              <a:gd name="connsiteX4" fmla="*/ 3608488 w 7103524"/>
              <a:gd name="connsiteY4" fmla="*/ 323850 h 326230"/>
              <a:gd name="connsiteX5" fmla="*/ 7103524 w 7103524"/>
              <a:gd name="connsiteY5" fmla="*/ 326230 h 326230"/>
              <a:gd name="connsiteX0" fmla="*/ 0 w 7114089"/>
              <a:gd name="connsiteY0" fmla="*/ 321469 h 326230"/>
              <a:gd name="connsiteX1" fmla="*/ 2591694 w 7114089"/>
              <a:gd name="connsiteY1" fmla="*/ 321469 h 326230"/>
              <a:gd name="connsiteX2" fmla="*/ 2591694 w 7114089"/>
              <a:gd name="connsiteY2" fmla="*/ 0 h 326230"/>
              <a:gd name="connsiteX3" fmla="*/ 3608488 w 7114089"/>
              <a:gd name="connsiteY3" fmla="*/ 0 h 326230"/>
              <a:gd name="connsiteX4" fmla="*/ 3608488 w 7114089"/>
              <a:gd name="connsiteY4" fmla="*/ 323850 h 326230"/>
              <a:gd name="connsiteX5" fmla="*/ 7114089 w 7114089"/>
              <a:gd name="connsiteY5" fmla="*/ 326230 h 326230"/>
              <a:gd name="connsiteX0" fmla="*/ 0 w 7114089"/>
              <a:gd name="connsiteY0" fmla="*/ 321469 h 323850"/>
              <a:gd name="connsiteX1" fmla="*/ 2591694 w 7114089"/>
              <a:gd name="connsiteY1" fmla="*/ 321469 h 323850"/>
              <a:gd name="connsiteX2" fmla="*/ 2591694 w 7114089"/>
              <a:gd name="connsiteY2" fmla="*/ 0 h 323850"/>
              <a:gd name="connsiteX3" fmla="*/ 3608488 w 7114089"/>
              <a:gd name="connsiteY3" fmla="*/ 0 h 323850"/>
              <a:gd name="connsiteX4" fmla="*/ 3608488 w 7114089"/>
              <a:gd name="connsiteY4" fmla="*/ 323850 h 323850"/>
              <a:gd name="connsiteX5" fmla="*/ 7114089 w 7114089"/>
              <a:gd name="connsiteY5" fmla="*/ 321467 h 323850"/>
              <a:gd name="connsiteX0" fmla="*/ 0 w 7124650"/>
              <a:gd name="connsiteY0" fmla="*/ 321469 h 323850"/>
              <a:gd name="connsiteX1" fmla="*/ 2591694 w 7124650"/>
              <a:gd name="connsiteY1" fmla="*/ 321469 h 323850"/>
              <a:gd name="connsiteX2" fmla="*/ 2591694 w 7124650"/>
              <a:gd name="connsiteY2" fmla="*/ 0 h 323850"/>
              <a:gd name="connsiteX3" fmla="*/ 3608488 w 7124650"/>
              <a:gd name="connsiteY3" fmla="*/ 0 h 323850"/>
              <a:gd name="connsiteX4" fmla="*/ 3608488 w 7124650"/>
              <a:gd name="connsiteY4" fmla="*/ 323850 h 323850"/>
              <a:gd name="connsiteX5" fmla="*/ 7124650 w 7124650"/>
              <a:gd name="connsiteY5" fmla="*/ 321467 h 323850"/>
              <a:gd name="connsiteX0" fmla="*/ 0 w 7124650"/>
              <a:gd name="connsiteY0" fmla="*/ 321469 h 326230"/>
              <a:gd name="connsiteX1" fmla="*/ 2591694 w 7124650"/>
              <a:gd name="connsiteY1" fmla="*/ 321469 h 326230"/>
              <a:gd name="connsiteX2" fmla="*/ 2591694 w 7124650"/>
              <a:gd name="connsiteY2" fmla="*/ 0 h 326230"/>
              <a:gd name="connsiteX3" fmla="*/ 3608488 w 7124650"/>
              <a:gd name="connsiteY3" fmla="*/ 0 h 326230"/>
              <a:gd name="connsiteX4" fmla="*/ 3608488 w 7124650"/>
              <a:gd name="connsiteY4" fmla="*/ 323850 h 326230"/>
              <a:gd name="connsiteX5" fmla="*/ 7124650 w 7124650"/>
              <a:gd name="connsiteY5" fmla="*/ 326230 h 326230"/>
              <a:gd name="connsiteX0" fmla="*/ 0 w 7124650"/>
              <a:gd name="connsiteY0" fmla="*/ 321469 h 323850"/>
              <a:gd name="connsiteX1" fmla="*/ 2591694 w 7124650"/>
              <a:gd name="connsiteY1" fmla="*/ 321469 h 323850"/>
              <a:gd name="connsiteX2" fmla="*/ 2591694 w 7124650"/>
              <a:gd name="connsiteY2" fmla="*/ 0 h 323850"/>
              <a:gd name="connsiteX3" fmla="*/ 3608488 w 7124650"/>
              <a:gd name="connsiteY3" fmla="*/ 0 h 323850"/>
              <a:gd name="connsiteX4" fmla="*/ 3608488 w 7124650"/>
              <a:gd name="connsiteY4" fmla="*/ 323850 h 323850"/>
              <a:gd name="connsiteX5" fmla="*/ 7124650 w 7124650"/>
              <a:gd name="connsiteY5" fmla="*/ 323849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4650" h="323850">
                <a:moveTo>
                  <a:pt x="0" y="321469"/>
                </a:moveTo>
                <a:lnTo>
                  <a:pt x="2591694" y="321469"/>
                </a:lnTo>
                <a:lnTo>
                  <a:pt x="2591694" y="0"/>
                </a:lnTo>
                <a:lnTo>
                  <a:pt x="3608488" y="0"/>
                </a:lnTo>
                <a:lnTo>
                  <a:pt x="3608488" y="323850"/>
                </a:lnTo>
                <a:lnTo>
                  <a:pt x="7124650" y="32384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5169024" y="4333803"/>
            <a:ext cx="648072" cy="23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ZoneTexte 173"/>
          <p:cNvSpPr txBox="1"/>
          <p:nvPr/>
        </p:nvSpPr>
        <p:spPr>
          <a:xfrm>
            <a:off x="6448992" y="4919915"/>
            <a:ext cx="2950419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Signal analogique correspondant</a:t>
            </a:r>
          </a:p>
        </p:txBody>
      </p:sp>
      <p:sp>
        <p:nvSpPr>
          <p:cNvPr id="187" name="ZoneTexte 186"/>
          <p:cNvSpPr txBox="1"/>
          <p:nvPr/>
        </p:nvSpPr>
        <p:spPr>
          <a:xfrm>
            <a:off x="1496616" y="4761903"/>
            <a:ext cx="553357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2,5V</a:t>
            </a:r>
          </a:p>
        </p:txBody>
      </p:sp>
      <p:sp>
        <p:nvSpPr>
          <p:cNvPr id="188" name="ZoneTexte 187"/>
          <p:cNvSpPr txBox="1"/>
          <p:nvPr/>
        </p:nvSpPr>
        <p:spPr>
          <a:xfrm>
            <a:off x="1788628" y="5088629"/>
            <a:ext cx="284052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89" name="Connecteur droit 188"/>
          <p:cNvCxnSpPr>
            <a:stCxn id="173" idx="2"/>
          </p:cNvCxnSpPr>
          <p:nvPr/>
        </p:nvCxnSpPr>
        <p:spPr>
          <a:xfrm flipH="1">
            <a:off x="2072681" y="4920724"/>
            <a:ext cx="92561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ZoneTexte 189"/>
          <p:cNvSpPr txBox="1"/>
          <p:nvPr/>
        </p:nvSpPr>
        <p:spPr>
          <a:xfrm>
            <a:off x="1308911" y="4295559"/>
            <a:ext cx="3816424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Signal numérique de séquencement (FPGA)</a:t>
            </a:r>
          </a:p>
        </p:txBody>
      </p:sp>
      <p:sp>
        <p:nvSpPr>
          <p:cNvPr id="191" name="ZoneTexte 190"/>
          <p:cNvSpPr txBox="1"/>
          <p:nvPr/>
        </p:nvSpPr>
        <p:spPr>
          <a:xfrm>
            <a:off x="1308911" y="5673596"/>
            <a:ext cx="3816424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Signal de validation du 3</a:t>
            </a:r>
            <a:r>
              <a:rPr lang="fr-FR" sz="14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état (FPGA)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6149009" y="3673039"/>
            <a:ext cx="3024336" cy="1164820"/>
            <a:chOff x="6149009" y="3673039"/>
            <a:chExt cx="3024336" cy="1164820"/>
          </a:xfrm>
        </p:grpSpPr>
        <p:grpSp>
          <p:nvGrpSpPr>
            <p:cNvPr id="149" name="Groupe 148"/>
            <p:cNvGrpSpPr/>
            <p:nvPr/>
          </p:nvGrpSpPr>
          <p:grpSpPr>
            <a:xfrm>
              <a:off x="6149009" y="3829747"/>
              <a:ext cx="3024336" cy="1008112"/>
              <a:chOff x="4016896" y="2060848"/>
              <a:chExt cx="3024336" cy="1008112"/>
            </a:xfrm>
          </p:grpSpPr>
          <p:cxnSp>
            <p:nvCxnSpPr>
              <p:cNvPr id="150" name="Connecteur droit 149"/>
              <p:cNvCxnSpPr/>
              <p:nvPr/>
            </p:nvCxnSpPr>
            <p:spPr>
              <a:xfrm flipH="1">
                <a:off x="4316879" y="2821983"/>
                <a:ext cx="63588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ZoneTexte 150"/>
              <p:cNvSpPr txBox="1"/>
              <p:nvPr/>
            </p:nvSpPr>
            <p:spPr>
              <a:xfrm>
                <a:off x="4016896" y="2228860"/>
                <a:ext cx="389850" cy="30777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400" dirty="0" err="1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latin typeface="Corbel" pitchFamily="34" charset="0"/>
                    <a:ea typeface="+mn-ea"/>
                  </a:rPr>
                  <a:t>Vh</a:t>
                </a:r>
                <a:endPara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endParaRPr>
              </a:p>
            </p:txBody>
          </p:sp>
          <p:cxnSp>
            <p:nvCxnSpPr>
              <p:cNvPr id="152" name="Connecteur droit 151"/>
              <p:cNvCxnSpPr/>
              <p:nvPr/>
            </p:nvCxnSpPr>
            <p:spPr>
              <a:xfrm flipH="1">
                <a:off x="4316879" y="2382749"/>
                <a:ext cx="9083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avec flèche 152"/>
              <p:cNvCxnSpPr/>
              <p:nvPr/>
            </p:nvCxnSpPr>
            <p:spPr>
              <a:xfrm flipV="1">
                <a:off x="4476507" y="2060848"/>
                <a:ext cx="0" cy="1008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avec flèche 153"/>
              <p:cNvCxnSpPr/>
              <p:nvPr/>
            </p:nvCxnSpPr>
            <p:spPr>
              <a:xfrm>
                <a:off x="4476507" y="2708920"/>
                <a:ext cx="256472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ZoneTexte 154"/>
              <p:cNvSpPr txBox="1"/>
              <p:nvPr/>
            </p:nvSpPr>
            <p:spPr>
              <a:xfrm>
                <a:off x="4044147" y="2659772"/>
                <a:ext cx="335348" cy="30777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400" dirty="0" err="1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latin typeface="Corbel" pitchFamily="34" charset="0"/>
                    <a:ea typeface="+mn-ea"/>
                  </a:rPr>
                  <a:t>Vl</a:t>
                </a:r>
                <a:endPara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endParaRPr>
              </a:p>
            </p:txBody>
          </p:sp>
          <p:sp>
            <p:nvSpPr>
              <p:cNvPr id="156" name="Forme libre 155"/>
              <p:cNvSpPr/>
              <p:nvPr/>
            </p:nvSpPr>
            <p:spPr>
              <a:xfrm>
                <a:off x="4693920" y="2385060"/>
                <a:ext cx="2110740" cy="434340"/>
              </a:xfrm>
              <a:custGeom>
                <a:avLst/>
                <a:gdLst>
                  <a:gd name="connsiteX0" fmla="*/ 0 w 2110740"/>
                  <a:gd name="connsiteY0" fmla="*/ 434340 h 434340"/>
                  <a:gd name="connsiteX1" fmla="*/ 259080 w 2110740"/>
                  <a:gd name="connsiteY1" fmla="*/ 434340 h 434340"/>
                  <a:gd name="connsiteX2" fmla="*/ 548640 w 2110740"/>
                  <a:gd name="connsiteY2" fmla="*/ 7620 h 434340"/>
                  <a:gd name="connsiteX3" fmla="*/ 1021080 w 2110740"/>
                  <a:gd name="connsiteY3" fmla="*/ 0 h 434340"/>
                  <a:gd name="connsiteX4" fmla="*/ 1051560 w 2110740"/>
                  <a:gd name="connsiteY4" fmla="*/ 228600 h 434340"/>
                  <a:gd name="connsiteX5" fmla="*/ 1341120 w 2110740"/>
                  <a:gd name="connsiteY5" fmla="*/ 228600 h 434340"/>
                  <a:gd name="connsiteX6" fmla="*/ 1363980 w 2110740"/>
                  <a:gd name="connsiteY6" fmla="*/ 0 h 434340"/>
                  <a:gd name="connsiteX7" fmla="*/ 1577340 w 2110740"/>
                  <a:gd name="connsiteY7" fmla="*/ 0 h 434340"/>
                  <a:gd name="connsiteX8" fmla="*/ 1897380 w 2110740"/>
                  <a:gd name="connsiteY8" fmla="*/ 411480 h 434340"/>
                  <a:gd name="connsiteX9" fmla="*/ 2110740 w 2110740"/>
                  <a:gd name="connsiteY9" fmla="*/ 411480 h 434340"/>
                  <a:gd name="connsiteX0" fmla="*/ 0 w 2110740"/>
                  <a:gd name="connsiteY0" fmla="*/ 434340 h 434340"/>
                  <a:gd name="connsiteX1" fmla="*/ 259080 w 2110740"/>
                  <a:gd name="connsiteY1" fmla="*/ 434340 h 434340"/>
                  <a:gd name="connsiteX2" fmla="*/ 548640 w 2110740"/>
                  <a:gd name="connsiteY2" fmla="*/ 7620 h 434340"/>
                  <a:gd name="connsiteX3" fmla="*/ 1021080 w 2110740"/>
                  <a:gd name="connsiteY3" fmla="*/ 7144 h 434340"/>
                  <a:gd name="connsiteX4" fmla="*/ 1051560 w 2110740"/>
                  <a:gd name="connsiteY4" fmla="*/ 228600 h 434340"/>
                  <a:gd name="connsiteX5" fmla="*/ 1341120 w 2110740"/>
                  <a:gd name="connsiteY5" fmla="*/ 228600 h 434340"/>
                  <a:gd name="connsiteX6" fmla="*/ 1363980 w 2110740"/>
                  <a:gd name="connsiteY6" fmla="*/ 0 h 434340"/>
                  <a:gd name="connsiteX7" fmla="*/ 1577340 w 2110740"/>
                  <a:gd name="connsiteY7" fmla="*/ 0 h 434340"/>
                  <a:gd name="connsiteX8" fmla="*/ 1897380 w 2110740"/>
                  <a:gd name="connsiteY8" fmla="*/ 411480 h 434340"/>
                  <a:gd name="connsiteX9" fmla="*/ 2110740 w 2110740"/>
                  <a:gd name="connsiteY9" fmla="*/ 41148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740" h="434340">
                    <a:moveTo>
                      <a:pt x="0" y="434340"/>
                    </a:moveTo>
                    <a:lnTo>
                      <a:pt x="259080" y="434340"/>
                    </a:lnTo>
                    <a:lnTo>
                      <a:pt x="548640" y="7620"/>
                    </a:lnTo>
                    <a:lnTo>
                      <a:pt x="1021080" y="7144"/>
                    </a:lnTo>
                    <a:lnTo>
                      <a:pt x="1051560" y="228600"/>
                    </a:lnTo>
                    <a:lnTo>
                      <a:pt x="1341120" y="228600"/>
                    </a:lnTo>
                    <a:lnTo>
                      <a:pt x="1363980" y="0"/>
                    </a:lnTo>
                    <a:lnTo>
                      <a:pt x="1577340" y="0"/>
                    </a:lnTo>
                    <a:lnTo>
                      <a:pt x="1897380" y="411480"/>
                    </a:lnTo>
                    <a:lnTo>
                      <a:pt x="2110740" y="4114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7" name="Connecteur droit 156"/>
              <p:cNvCxnSpPr/>
              <p:nvPr/>
            </p:nvCxnSpPr>
            <p:spPr>
              <a:xfrm flipH="1">
                <a:off x="4406746" y="2616112"/>
                <a:ext cx="134707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ZoneTexte 157"/>
              <p:cNvSpPr txBox="1"/>
              <p:nvPr/>
            </p:nvSpPr>
            <p:spPr>
              <a:xfrm>
                <a:off x="4031913" y="2462223"/>
                <a:ext cx="437043" cy="30777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400" dirty="0" err="1" smtClean="0">
                    <a:solidFill>
                      <a:srgbClr val="FF0000"/>
                    </a:solidFill>
                    <a:effectLst/>
                    <a:latin typeface="Corbel" pitchFamily="34" charset="0"/>
                    <a:ea typeface="+mn-ea"/>
                  </a:rPr>
                  <a:t>Vm</a:t>
                </a:r>
                <a:endParaRPr lang="fr-FR" sz="1400" dirty="0" smtClean="0">
                  <a:solidFill>
                    <a:srgbClr val="FF0000"/>
                  </a:solidFill>
                  <a:effectLst/>
                  <a:latin typeface="Corbel" pitchFamily="34" charset="0"/>
                  <a:ea typeface="+mn-ea"/>
                </a:endParaRPr>
              </a:p>
            </p:txBody>
          </p:sp>
        </p:grpSp>
        <p:cxnSp>
          <p:nvCxnSpPr>
            <p:cNvPr id="9" name="Connecteur droit 8"/>
            <p:cNvCxnSpPr/>
            <p:nvPr/>
          </p:nvCxnSpPr>
          <p:spPr>
            <a:xfrm>
              <a:off x="7376352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>
              <a:off x="7084880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>
              <a:off x="8721229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>
              <a:off x="8405944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7084880" y="3933056"/>
              <a:ext cx="29147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avec flèche 194"/>
            <p:cNvCxnSpPr/>
            <p:nvPr/>
          </p:nvCxnSpPr>
          <p:spPr>
            <a:xfrm>
              <a:off x="8405944" y="3933056"/>
              <a:ext cx="31419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ZoneTexte 195"/>
            <p:cNvSpPr txBox="1"/>
            <p:nvPr/>
          </p:nvSpPr>
          <p:spPr>
            <a:xfrm>
              <a:off x="7061838" y="3673039"/>
              <a:ext cx="333553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Tr</a:t>
              </a: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8384797" y="3673039"/>
              <a:ext cx="341760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Tf</a:t>
              </a:r>
            </a:p>
          </p:txBody>
        </p:sp>
      </p:grpSp>
      <p:sp>
        <p:nvSpPr>
          <p:cNvPr id="199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4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</a:t>
            </a: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partie électronique</a:t>
            </a:r>
            <a:endParaRPr lang="fr-FR" sz="2400" dirty="0"/>
          </a:p>
        </p:txBody>
      </p:sp>
      <p:sp>
        <p:nvSpPr>
          <p:cNvPr id="200" name="ZoneTexte 199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907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ZoneTexte 6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Montage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3</a:t>
            </a:r>
            <a:r>
              <a:rPr lang="fr-FR" sz="16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état</a:t>
            </a:r>
          </a:p>
        </p:txBody>
      </p:sp>
      <p:pic>
        <p:nvPicPr>
          <p:cNvPr id="40" name="Image 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767" y="1758342"/>
            <a:ext cx="69127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1809782" y="1508410"/>
            <a:ext cx="4736529" cy="3058244"/>
            <a:chOff x="1809782" y="1508410"/>
            <a:chExt cx="4736529" cy="3058244"/>
          </a:xfrm>
        </p:grpSpPr>
        <p:sp>
          <p:nvSpPr>
            <p:cNvPr id="41" name="Rectangle 40"/>
            <p:cNvSpPr/>
            <p:nvPr/>
          </p:nvSpPr>
          <p:spPr>
            <a:xfrm>
              <a:off x="1809782" y="1717191"/>
              <a:ext cx="3296369" cy="284946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394183" y="1508410"/>
              <a:ext cx="1152128" cy="9361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Montage gestion pente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fr-FR" sz="1200" dirty="0" smtClean="0">
                  <a:latin typeface="Calibri" pitchFamily="34" charset="0"/>
                  <a:cs typeface="Arial" pitchFamily="34" charset="0"/>
                </a:rPr>
                <a:t>(charge décharge capacité à courant constant)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H="1">
              <a:off x="5106151" y="2262398"/>
              <a:ext cx="360040" cy="14401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5189966" y="2297447"/>
            <a:ext cx="3300561" cy="2629247"/>
            <a:chOff x="5189966" y="2297447"/>
            <a:chExt cx="3300561" cy="2629247"/>
          </a:xfrm>
        </p:grpSpPr>
        <p:sp>
          <p:nvSpPr>
            <p:cNvPr id="44" name="Rectangle 43"/>
            <p:cNvSpPr/>
            <p:nvPr/>
          </p:nvSpPr>
          <p:spPr>
            <a:xfrm>
              <a:off x="5189966" y="3233551"/>
              <a:ext cx="3300561" cy="16931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6846150" y="2297447"/>
              <a:ext cx="1152128" cy="6480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Montage gestion niveaux haut et bas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Connecteur droit avec flèche 45"/>
            <p:cNvCxnSpPr>
              <a:stCxn id="45" idx="2"/>
            </p:cNvCxnSpPr>
            <p:nvPr/>
          </p:nvCxnSpPr>
          <p:spPr>
            <a:xfrm flipH="1">
              <a:off x="7278198" y="2945519"/>
              <a:ext cx="144016" cy="28803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1865791" y="4655827"/>
            <a:ext cx="4397076" cy="1510566"/>
            <a:chOff x="1865791" y="4655827"/>
            <a:chExt cx="4397076" cy="1510566"/>
          </a:xfrm>
        </p:grpSpPr>
        <p:sp>
          <p:nvSpPr>
            <p:cNvPr id="47" name="Forme libre 46"/>
            <p:cNvSpPr/>
            <p:nvPr/>
          </p:nvSpPr>
          <p:spPr>
            <a:xfrm>
              <a:off x="2203764" y="4655827"/>
              <a:ext cx="4059103" cy="918939"/>
            </a:xfrm>
            <a:custGeom>
              <a:avLst/>
              <a:gdLst>
                <a:gd name="connsiteX0" fmla="*/ 0 w 4057650"/>
                <a:gd name="connsiteY0" fmla="*/ 0 h 857250"/>
                <a:gd name="connsiteX1" fmla="*/ 2914650 w 4057650"/>
                <a:gd name="connsiteY1" fmla="*/ 0 h 857250"/>
                <a:gd name="connsiteX2" fmla="*/ 2914650 w 4057650"/>
                <a:gd name="connsiteY2" fmla="*/ 314325 h 857250"/>
                <a:gd name="connsiteX3" fmla="*/ 4057650 w 4057650"/>
                <a:gd name="connsiteY3" fmla="*/ 314325 h 857250"/>
                <a:gd name="connsiteX4" fmla="*/ 4057650 w 4057650"/>
                <a:gd name="connsiteY4" fmla="*/ 857250 h 857250"/>
                <a:gd name="connsiteX5" fmla="*/ 28575 w 4057650"/>
                <a:gd name="connsiteY5" fmla="*/ 857250 h 857250"/>
                <a:gd name="connsiteX6" fmla="*/ 0 w 4057650"/>
                <a:gd name="connsiteY6" fmla="*/ 0 h 857250"/>
                <a:gd name="connsiteX0" fmla="*/ 1453 w 4059103"/>
                <a:gd name="connsiteY0" fmla="*/ 0 h 858815"/>
                <a:gd name="connsiteX1" fmla="*/ 2916103 w 4059103"/>
                <a:gd name="connsiteY1" fmla="*/ 0 h 858815"/>
                <a:gd name="connsiteX2" fmla="*/ 2916103 w 4059103"/>
                <a:gd name="connsiteY2" fmla="*/ 314325 h 858815"/>
                <a:gd name="connsiteX3" fmla="*/ 4059103 w 4059103"/>
                <a:gd name="connsiteY3" fmla="*/ 314325 h 858815"/>
                <a:gd name="connsiteX4" fmla="*/ 4059103 w 4059103"/>
                <a:gd name="connsiteY4" fmla="*/ 857250 h 858815"/>
                <a:gd name="connsiteX5" fmla="*/ 0 w 4059103"/>
                <a:gd name="connsiteY5" fmla="*/ 858815 h 858815"/>
                <a:gd name="connsiteX6" fmla="*/ 1453 w 4059103"/>
                <a:gd name="connsiteY6" fmla="*/ 0 h 8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9103" h="858815">
                  <a:moveTo>
                    <a:pt x="1453" y="0"/>
                  </a:moveTo>
                  <a:lnTo>
                    <a:pt x="2916103" y="0"/>
                  </a:lnTo>
                  <a:lnTo>
                    <a:pt x="2916103" y="314325"/>
                  </a:lnTo>
                  <a:lnTo>
                    <a:pt x="4059103" y="314325"/>
                  </a:lnTo>
                  <a:lnTo>
                    <a:pt x="4059103" y="857250"/>
                  </a:lnTo>
                  <a:lnTo>
                    <a:pt x="0" y="858815"/>
                  </a:lnTo>
                  <a:cubicBezTo>
                    <a:pt x="484" y="572543"/>
                    <a:pt x="969" y="286272"/>
                    <a:pt x="1453" y="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865791" y="5662337"/>
              <a:ext cx="1152128" cy="5040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Montage gestion 3</a:t>
              </a:r>
              <a:r>
                <a:rPr kumimoji="0" lang="fr-FR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ième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niveau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Connecteur droit avec flèche 48"/>
            <p:cNvCxnSpPr>
              <a:stCxn id="48" idx="3"/>
            </p:cNvCxnSpPr>
            <p:nvPr/>
          </p:nvCxnSpPr>
          <p:spPr>
            <a:xfrm flipV="1">
              <a:off x="3017919" y="5530923"/>
              <a:ext cx="346298" cy="383442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294717" y="5070710"/>
            <a:ext cx="803275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DAC pour le réglage du niveau haut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7137034" y="5058258"/>
            <a:ext cx="709613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DAC pour le réglage du niveau bas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8409384" y="4168465"/>
            <a:ext cx="611187" cy="487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de pilotage analogique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987903" y="3630550"/>
            <a:ext cx="877888" cy="300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numérique FPGA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75761" y="2622438"/>
            <a:ext cx="1062038" cy="2155800"/>
            <a:chOff x="875761" y="2622438"/>
            <a:chExt cx="1062038" cy="2155800"/>
          </a:xfrm>
        </p:grpSpPr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905924" y="2622438"/>
              <a:ext cx="1031875" cy="3175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DAC pour le control  de la pente montante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875761" y="4422638"/>
              <a:ext cx="1062038" cy="355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DAC pour le control de la pente descendante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59737" y="5291174"/>
            <a:ext cx="106203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tri-state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-15552" y="3523137"/>
            <a:ext cx="1206308" cy="514863"/>
            <a:chOff x="1402326" y="3345431"/>
            <a:chExt cx="2361974" cy="1008112"/>
          </a:xfrm>
        </p:grpSpPr>
        <p:cxnSp>
          <p:nvCxnSpPr>
            <p:cNvPr id="64" name="Connecteur droit 63"/>
            <p:cNvCxnSpPr/>
            <p:nvPr/>
          </p:nvCxnSpPr>
          <p:spPr>
            <a:xfrm flipH="1">
              <a:off x="2072680" y="3667332"/>
              <a:ext cx="70423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2028235" y="3345431"/>
              <a:ext cx="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>
              <a:off x="2028234" y="3993502"/>
              <a:ext cx="17360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orme libre 66"/>
            <p:cNvSpPr/>
            <p:nvPr/>
          </p:nvSpPr>
          <p:spPr>
            <a:xfrm>
              <a:off x="2255044" y="3667331"/>
              <a:ext cx="951551" cy="326028"/>
            </a:xfrm>
            <a:custGeom>
              <a:avLst/>
              <a:gdLst>
                <a:gd name="connsiteX0" fmla="*/ 0 w 1716881"/>
                <a:gd name="connsiteY0" fmla="*/ 321469 h 323850"/>
                <a:gd name="connsiteX1" fmla="*/ 278606 w 1716881"/>
                <a:gd name="connsiteY1" fmla="*/ 321469 h 323850"/>
                <a:gd name="connsiteX2" fmla="*/ 278606 w 1716881"/>
                <a:gd name="connsiteY2" fmla="*/ 0 h 323850"/>
                <a:gd name="connsiteX3" fmla="*/ 1295400 w 1716881"/>
                <a:gd name="connsiteY3" fmla="*/ 0 h 323850"/>
                <a:gd name="connsiteX4" fmla="*/ 1295400 w 1716881"/>
                <a:gd name="connsiteY4" fmla="*/ 323850 h 323850"/>
                <a:gd name="connsiteX5" fmla="*/ 1716881 w 1716881"/>
                <a:gd name="connsiteY5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881" h="323850">
                  <a:moveTo>
                    <a:pt x="0" y="321469"/>
                  </a:moveTo>
                  <a:lnTo>
                    <a:pt x="278606" y="321469"/>
                  </a:lnTo>
                  <a:lnTo>
                    <a:pt x="278606" y="0"/>
                  </a:lnTo>
                  <a:lnTo>
                    <a:pt x="1295400" y="0"/>
                  </a:lnTo>
                  <a:lnTo>
                    <a:pt x="1295400" y="323850"/>
                  </a:lnTo>
                  <a:lnTo>
                    <a:pt x="1716881" y="3238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1402326" y="3511955"/>
              <a:ext cx="779030" cy="4218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2,5V</a:t>
              </a: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684312" y="3838680"/>
              <a:ext cx="474573" cy="4218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2276" y="5229200"/>
            <a:ext cx="1206308" cy="514863"/>
            <a:chOff x="1402326" y="3345431"/>
            <a:chExt cx="2361974" cy="1008112"/>
          </a:xfrm>
        </p:grpSpPr>
        <p:cxnSp>
          <p:nvCxnSpPr>
            <p:cNvPr id="71" name="Connecteur droit 70"/>
            <p:cNvCxnSpPr/>
            <p:nvPr/>
          </p:nvCxnSpPr>
          <p:spPr>
            <a:xfrm flipH="1">
              <a:off x="2072680" y="3667332"/>
              <a:ext cx="70423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 flipV="1">
              <a:off x="2028235" y="3345431"/>
              <a:ext cx="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>
              <a:off x="2028234" y="3993502"/>
              <a:ext cx="17360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orme libre 73"/>
            <p:cNvSpPr/>
            <p:nvPr/>
          </p:nvSpPr>
          <p:spPr>
            <a:xfrm>
              <a:off x="2501511" y="3667331"/>
              <a:ext cx="169752" cy="326028"/>
            </a:xfrm>
            <a:custGeom>
              <a:avLst/>
              <a:gdLst>
                <a:gd name="connsiteX0" fmla="*/ 0 w 1716881"/>
                <a:gd name="connsiteY0" fmla="*/ 321469 h 323850"/>
                <a:gd name="connsiteX1" fmla="*/ 278606 w 1716881"/>
                <a:gd name="connsiteY1" fmla="*/ 321469 h 323850"/>
                <a:gd name="connsiteX2" fmla="*/ 278606 w 1716881"/>
                <a:gd name="connsiteY2" fmla="*/ 0 h 323850"/>
                <a:gd name="connsiteX3" fmla="*/ 1295400 w 1716881"/>
                <a:gd name="connsiteY3" fmla="*/ 0 h 323850"/>
                <a:gd name="connsiteX4" fmla="*/ 1295400 w 1716881"/>
                <a:gd name="connsiteY4" fmla="*/ 323850 h 323850"/>
                <a:gd name="connsiteX5" fmla="*/ 1716881 w 1716881"/>
                <a:gd name="connsiteY5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881" h="323850">
                  <a:moveTo>
                    <a:pt x="0" y="321469"/>
                  </a:moveTo>
                  <a:lnTo>
                    <a:pt x="278606" y="321469"/>
                  </a:lnTo>
                  <a:lnTo>
                    <a:pt x="278606" y="0"/>
                  </a:lnTo>
                  <a:lnTo>
                    <a:pt x="1295400" y="0"/>
                  </a:lnTo>
                  <a:lnTo>
                    <a:pt x="1295400" y="323850"/>
                  </a:lnTo>
                  <a:lnTo>
                    <a:pt x="1716881" y="3238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1402326" y="3511955"/>
              <a:ext cx="779030" cy="4218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2,5V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1684312" y="3838680"/>
              <a:ext cx="474573" cy="4218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8547409" y="4563885"/>
            <a:ext cx="1302136" cy="568878"/>
            <a:chOff x="6200497" y="3593049"/>
            <a:chExt cx="2849312" cy="1244810"/>
          </a:xfrm>
        </p:grpSpPr>
        <p:grpSp>
          <p:nvGrpSpPr>
            <p:cNvPr id="78" name="Groupe 77"/>
            <p:cNvGrpSpPr/>
            <p:nvPr/>
          </p:nvGrpSpPr>
          <p:grpSpPr>
            <a:xfrm>
              <a:off x="6200497" y="3829747"/>
              <a:ext cx="2849312" cy="1008112"/>
              <a:chOff x="4068384" y="2060848"/>
              <a:chExt cx="2849312" cy="1008112"/>
            </a:xfrm>
          </p:grpSpPr>
          <p:cxnSp>
            <p:nvCxnSpPr>
              <p:cNvPr id="87" name="Connecteur droit 86"/>
              <p:cNvCxnSpPr/>
              <p:nvPr/>
            </p:nvCxnSpPr>
            <p:spPr>
              <a:xfrm flipH="1">
                <a:off x="4316879" y="2821983"/>
                <a:ext cx="63588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ZoneTexte 87"/>
              <p:cNvSpPr txBox="1"/>
              <p:nvPr/>
            </p:nvSpPr>
            <p:spPr>
              <a:xfrm>
                <a:off x="4095047" y="2223649"/>
                <a:ext cx="256061" cy="26939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800" dirty="0" err="1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latin typeface="Corbel" pitchFamily="34" charset="0"/>
                    <a:ea typeface="+mn-ea"/>
                  </a:rPr>
                  <a:t>Vh</a:t>
                </a:r>
                <a:endPara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endParaRPr>
              </a:p>
            </p:txBody>
          </p:sp>
          <p:cxnSp>
            <p:nvCxnSpPr>
              <p:cNvPr id="89" name="Connecteur droit 88"/>
              <p:cNvCxnSpPr/>
              <p:nvPr/>
            </p:nvCxnSpPr>
            <p:spPr>
              <a:xfrm flipH="1">
                <a:off x="4316879" y="2382749"/>
                <a:ext cx="9083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avec flèche 89"/>
              <p:cNvCxnSpPr/>
              <p:nvPr/>
            </p:nvCxnSpPr>
            <p:spPr>
              <a:xfrm flipV="1">
                <a:off x="4476507" y="2060848"/>
                <a:ext cx="0" cy="1008112"/>
              </a:xfrm>
              <a:prstGeom prst="straightConnector1">
                <a:avLst/>
              </a:prstGeom>
              <a:ln>
                <a:headEnd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avec flèche 90"/>
              <p:cNvCxnSpPr/>
              <p:nvPr/>
            </p:nvCxnSpPr>
            <p:spPr>
              <a:xfrm>
                <a:off x="4476506" y="2708921"/>
                <a:ext cx="2441190" cy="0"/>
              </a:xfrm>
              <a:prstGeom prst="straightConnector1">
                <a:avLst/>
              </a:prstGeom>
              <a:ln>
                <a:headEnd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ZoneTexte 91"/>
              <p:cNvSpPr txBox="1"/>
              <p:nvPr/>
            </p:nvSpPr>
            <p:spPr>
              <a:xfrm>
                <a:off x="4117089" y="2680612"/>
                <a:ext cx="189414" cy="26939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800" dirty="0" err="1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/>
                    <a:latin typeface="Corbel" pitchFamily="34" charset="0"/>
                    <a:ea typeface="+mn-ea"/>
                  </a:rPr>
                  <a:t>Vl</a:t>
                </a:r>
                <a:endPara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endParaRPr>
              </a:p>
            </p:txBody>
          </p:sp>
          <p:sp>
            <p:nvSpPr>
              <p:cNvPr id="93" name="Forme libre 92"/>
              <p:cNvSpPr/>
              <p:nvPr/>
            </p:nvSpPr>
            <p:spPr>
              <a:xfrm>
                <a:off x="4563668" y="2385060"/>
                <a:ext cx="2110739" cy="434339"/>
              </a:xfrm>
              <a:custGeom>
                <a:avLst/>
                <a:gdLst>
                  <a:gd name="connsiteX0" fmla="*/ 0 w 2110740"/>
                  <a:gd name="connsiteY0" fmla="*/ 434340 h 434340"/>
                  <a:gd name="connsiteX1" fmla="*/ 259080 w 2110740"/>
                  <a:gd name="connsiteY1" fmla="*/ 434340 h 434340"/>
                  <a:gd name="connsiteX2" fmla="*/ 548640 w 2110740"/>
                  <a:gd name="connsiteY2" fmla="*/ 7620 h 434340"/>
                  <a:gd name="connsiteX3" fmla="*/ 1021080 w 2110740"/>
                  <a:gd name="connsiteY3" fmla="*/ 0 h 434340"/>
                  <a:gd name="connsiteX4" fmla="*/ 1051560 w 2110740"/>
                  <a:gd name="connsiteY4" fmla="*/ 228600 h 434340"/>
                  <a:gd name="connsiteX5" fmla="*/ 1341120 w 2110740"/>
                  <a:gd name="connsiteY5" fmla="*/ 228600 h 434340"/>
                  <a:gd name="connsiteX6" fmla="*/ 1363980 w 2110740"/>
                  <a:gd name="connsiteY6" fmla="*/ 0 h 434340"/>
                  <a:gd name="connsiteX7" fmla="*/ 1577340 w 2110740"/>
                  <a:gd name="connsiteY7" fmla="*/ 0 h 434340"/>
                  <a:gd name="connsiteX8" fmla="*/ 1897380 w 2110740"/>
                  <a:gd name="connsiteY8" fmla="*/ 411480 h 434340"/>
                  <a:gd name="connsiteX9" fmla="*/ 2110740 w 2110740"/>
                  <a:gd name="connsiteY9" fmla="*/ 411480 h 434340"/>
                  <a:gd name="connsiteX0" fmla="*/ 0 w 2110740"/>
                  <a:gd name="connsiteY0" fmla="*/ 434340 h 434340"/>
                  <a:gd name="connsiteX1" fmla="*/ 259080 w 2110740"/>
                  <a:gd name="connsiteY1" fmla="*/ 434340 h 434340"/>
                  <a:gd name="connsiteX2" fmla="*/ 548640 w 2110740"/>
                  <a:gd name="connsiteY2" fmla="*/ 7620 h 434340"/>
                  <a:gd name="connsiteX3" fmla="*/ 1021080 w 2110740"/>
                  <a:gd name="connsiteY3" fmla="*/ 7144 h 434340"/>
                  <a:gd name="connsiteX4" fmla="*/ 1051560 w 2110740"/>
                  <a:gd name="connsiteY4" fmla="*/ 228600 h 434340"/>
                  <a:gd name="connsiteX5" fmla="*/ 1341120 w 2110740"/>
                  <a:gd name="connsiteY5" fmla="*/ 228600 h 434340"/>
                  <a:gd name="connsiteX6" fmla="*/ 1363980 w 2110740"/>
                  <a:gd name="connsiteY6" fmla="*/ 0 h 434340"/>
                  <a:gd name="connsiteX7" fmla="*/ 1577340 w 2110740"/>
                  <a:gd name="connsiteY7" fmla="*/ 0 h 434340"/>
                  <a:gd name="connsiteX8" fmla="*/ 1897380 w 2110740"/>
                  <a:gd name="connsiteY8" fmla="*/ 411480 h 434340"/>
                  <a:gd name="connsiteX9" fmla="*/ 2110740 w 2110740"/>
                  <a:gd name="connsiteY9" fmla="*/ 41148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740" h="434340">
                    <a:moveTo>
                      <a:pt x="0" y="434340"/>
                    </a:moveTo>
                    <a:lnTo>
                      <a:pt x="259080" y="434340"/>
                    </a:lnTo>
                    <a:lnTo>
                      <a:pt x="548640" y="7620"/>
                    </a:lnTo>
                    <a:lnTo>
                      <a:pt x="1021080" y="7144"/>
                    </a:lnTo>
                    <a:lnTo>
                      <a:pt x="1051560" y="228600"/>
                    </a:lnTo>
                    <a:lnTo>
                      <a:pt x="1341120" y="228600"/>
                    </a:lnTo>
                    <a:lnTo>
                      <a:pt x="1363980" y="0"/>
                    </a:lnTo>
                    <a:lnTo>
                      <a:pt x="1577340" y="0"/>
                    </a:lnTo>
                    <a:lnTo>
                      <a:pt x="1897380" y="411480"/>
                    </a:lnTo>
                    <a:lnTo>
                      <a:pt x="2110740" y="4114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00"/>
              </a:p>
            </p:txBody>
          </p:sp>
          <p:cxnSp>
            <p:nvCxnSpPr>
              <p:cNvPr id="94" name="Connecteur droit 93"/>
              <p:cNvCxnSpPr/>
              <p:nvPr/>
            </p:nvCxnSpPr>
            <p:spPr>
              <a:xfrm flipH="1">
                <a:off x="4406746" y="2616112"/>
                <a:ext cx="1347079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ZoneTexte 94"/>
              <p:cNvSpPr txBox="1"/>
              <p:nvPr/>
            </p:nvSpPr>
            <p:spPr>
              <a:xfrm>
                <a:off x="4068384" y="2451802"/>
                <a:ext cx="322704" cy="26939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800" dirty="0" err="1" smtClean="0">
                    <a:solidFill>
                      <a:srgbClr val="FF0000"/>
                    </a:solidFill>
                    <a:effectLst/>
                    <a:latin typeface="Corbel" pitchFamily="34" charset="0"/>
                    <a:ea typeface="+mn-ea"/>
                  </a:rPr>
                  <a:t>Vm</a:t>
                </a:r>
                <a:endParaRPr lang="fr-FR" sz="800" dirty="0" smtClean="0">
                  <a:solidFill>
                    <a:srgbClr val="FF0000"/>
                  </a:solidFill>
                  <a:effectLst/>
                  <a:latin typeface="Corbel" pitchFamily="34" charset="0"/>
                  <a:ea typeface="+mn-ea"/>
                </a:endParaRPr>
              </a:p>
            </p:txBody>
          </p:sp>
        </p:grpSp>
        <p:cxnSp>
          <p:nvCxnSpPr>
            <p:cNvPr id="79" name="Connecteur droit 78"/>
            <p:cNvCxnSpPr/>
            <p:nvPr/>
          </p:nvCxnSpPr>
          <p:spPr>
            <a:xfrm>
              <a:off x="7246101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6954628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8590978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8275693" y="3933056"/>
              <a:ext cx="0" cy="803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>
              <a:off x="6954628" y="3933056"/>
              <a:ext cx="291473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>
              <a:off x="8275693" y="3933056"/>
              <a:ext cx="314195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6973267" y="3593049"/>
              <a:ext cx="199939" cy="2693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Tr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8317065" y="3600097"/>
              <a:ext cx="196429" cy="2693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Tf</a:t>
              </a:r>
            </a:p>
          </p:txBody>
        </p:sp>
      </p:grp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4016896" y="4727648"/>
            <a:ext cx="790560" cy="174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DAC réglage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9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4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</a:t>
            </a: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partie électronique</a:t>
            </a:r>
            <a:endParaRPr lang="fr-FR" sz="2400" dirty="0"/>
          </a:p>
        </p:txBody>
      </p:sp>
      <p:sp>
        <p:nvSpPr>
          <p:cNvPr id="99" name="ZoneTexte 98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717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ZoneTexte 6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ésultats</a:t>
            </a:r>
          </a:p>
        </p:txBody>
      </p:sp>
      <p:pic>
        <p:nvPicPr>
          <p:cNvPr id="21" name="Image 20" descr="riseFall-trista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705" y="3632125"/>
            <a:ext cx="4712379" cy="2304286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037" y="1556792"/>
            <a:ext cx="3807596" cy="19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AutoShape 2"/>
          <p:cNvCxnSpPr>
            <a:cxnSpLocks noChangeShapeType="1"/>
          </p:cNvCxnSpPr>
          <p:nvPr/>
        </p:nvCxnSpPr>
        <p:spPr bwMode="auto">
          <a:xfrm flipH="1">
            <a:off x="3474292" y="1714644"/>
            <a:ext cx="17541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25" name="AutoShape 3"/>
          <p:cNvCxnSpPr>
            <a:cxnSpLocks noChangeShapeType="1"/>
          </p:cNvCxnSpPr>
          <p:nvPr/>
        </p:nvCxnSpPr>
        <p:spPr bwMode="auto">
          <a:xfrm flipH="1">
            <a:off x="3062339" y="3270677"/>
            <a:ext cx="17541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346901" y="1587644"/>
            <a:ext cx="1101991" cy="284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Niveau haut (7.5v)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914853" y="3095999"/>
            <a:ext cx="1118911" cy="3048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Niveau bas (-2V)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607897" y="2117874"/>
            <a:ext cx="1241425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Pente montante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AutoShape 8"/>
          <p:cNvCxnSpPr>
            <a:cxnSpLocks noChangeShapeType="1"/>
          </p:cNvCxnSpPr>
          <p:nvPr/>
        </p:nvCxnSpPr>
        <p:spPr bwMode="auto">
          <a:xfrm flipV="1">
            <a:off x="3832033" y="2117874"/>
            <a:ext cx="576064" cy="720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659198" y="1629368"/>
            <a:ext cx="1111250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Pente descendante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459469" y="2519934"/>
            <a:ext cx="1111250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numérique (FPGA)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AutoShape 12"/>
          <p:cNvCxnSpPr>
            <a:cxnSpLocks noChangeShapeType="1"/>
          </p:cNvCxnSpPr>
          <p:nvPr/>
        </p:nvCxnSpPr>
        <p:spPr bwMode="auto">
          <a:xfrm flipH="1">
            <a:off x="7171438" y="2665031"/>
            <a:ext cx="348221" cy="28695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3" name="AutoShape 13"/>
          <p:cNvCxnSpPr>
            <a:cxnSpLocks noChangeShapeType="1"/>
          </p:cNvCxnSpPr>
          <p:nvPr/>
        </p:nvCxnSpPr>
        <p:spPr bwMode="auto">
          <a:xfrm flipH="1">
            <a:off x="6561567" y="1891306"/>
            <a:ext cx="203200" cy="25241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706941" y="4824190"/>
            <a:ext cx="1241425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Pente montante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AutoShape 8"/>
          <p:cNvCxnSpPr>
            <a:cxnSpLocks noChangeShapeType="1"/>
          </p:cNvCxnSpPr>
          <p:nvPr/>
        </p:nvCxnSpPr>
        <p:spPr bwMode="auto">
          <a:xfrm flipV="1">
            <a:off x="3931077" y="4824190"/>
            <a:ext cx="576064" cy="720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71553" y="4634260"/>
            <a:ext cx="1111250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Pente descendante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AutoShape 13"/>
          <p:cNvCxnSpPr>
            <a:cxnSpLocks noChangeShapeType="1"/>
          </p:cNvCxnSpPr>
          <p:nvPr/>
        </p:nvCxnSpPr>
        <p:spPr bwMode="auto">
          <a:xfrm flipH="1">
            <a:off x="6557898" y="4824190"/>
            <a:ext cx="347216" cy="720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AutoShape 2"/>
          <p:cNvCxnSpPr>
            <a:cxnSpLocks noChangeShapeType="1"/>
          </p:cNvCxnSpPr>
          <p:nvPr/>
        </p:nvCxnSpPr>
        <p:spPr bwMode="auto">
          <a:xfrm flipH="1">
            <a:off x="2841411" y="4468619"/>
            <a:ext cx="17541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39" name="AutoShape 3"/>
          <p:cNvCxnSpPr>
            <a:cxnSpLocks noChangeShapeType="1"/>
          </p:cNvCxnSpPr>
          <p:nvPr/>
        </p:nvCxnSpPr>
        <p:spPr bwMode="auto">
          <a:xfrm flipH="1">
            <a:off x="2500086" y="5297376"/>
            <a:ext cx="17541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1714020" y="4341619"/>
            <a:ext cx="1101991" cy="284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Niveau haut (7.5v)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1352600" y="5122698"/>
            <a:ext cx="1118911" cy="3048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Niveau bas (0V)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8035533" y="3816078"/>
            <a:ext cx="1111250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numérique (FPGA)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AutoShape 12"/>
          <p:cNvCxnSpPr>
            <a:cxnSpLocks noChangeShapeType="1"/>
          </p:cNvCxnSpPr>
          <p:nvPr/>
        </p:nvCxnSpPr>
        <p:spPr bwMode="auto">
          <a:xfrm flipH="1">
            <a:off x="6523367" y="4032102"/>
            <a:ext cx="1656182" cy="18282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459469" y="2087886"/>
            <a:ext cx="1111250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Tri-state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AutoShape 11"/>
          <p:cNvCxnSpPr>
            <a:cxnSpLocks noChangeShapeType="1"/>
          </p:cNvCxnSpPr>
          <p:nvPr/>
        </p:nvCxnSpPr>
        <p:spPr bwMode="auto">
          <a:xfrm flipH="1">
            <a:off x="6995003" y="2193105"/>
            <a:ext cx="509782" cy="1946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2027477" y="2489954"/>
            <a:ext cx="1271588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fr-FR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ième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niveau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AutoShape 7"/>
          <p:cNvCxnSpPr>
            <a:cxnSpLocks noChangeShapeType="1"/>
          </p:cNvCxnSpPr>
          <p:nvPr/>
        </p:nvCxnSpPr>
        <p:spPr bwMode="auto">
          <a:xfrm flipH="1">
            <a:off x="3386377" y="2674104"/>
            <a:ext cx="2049649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8035533" y="3528046"/>
            <a:ext cx="1111250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Tri-state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AutoShape 11"/>
          <p:cNvCxnSpPr>
            <a:cxnSpLocks noChangeShapeType="1"/>
          </p:cNvCxnSpPr>
          <p:nvPr/>
        </p:nvCxnSpPr>
        <p:spPr bwMode="auto">
          <a:xfrm flipH="1">
            <a:off x="7459469" y="3633265"/>
            <a:ext cx="621380" cy="25482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5227221" y="5112222"/>
            <a:ext cx="1271588" cy="29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fr-FR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ième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niveau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AutoShape 7"/>
          <p:cNvCxnSpPr>
            <a:cxnSpLocks noChangeShapeType="1"/>
          </p:cNvCxnSpPr>
          <p:nvPr/>
        </p:nvCxnSpPr>
        <p:spPr bwMode="auto">
          <a:xfrm flipH="1">
            <a:off x="4420143" y="5062699"/>
            <a:ext cx="2049649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70" name="ZoneTexte 69"/>
          <p:cNvSpPr txBox="1"/>
          <p:nvPr/>
        </p:nvSpPr>
        <p:spPr>
          <a:xfrm>
            <a:off x="838497" y="2210198"/>
            <a:ext cx="1203053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fr-FR" sz="1600" u="sng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16496" y="3803845"/>
            <a:ext cx="2047557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physiques</a:t>
            </a:r>
            <a:endParaRPr lang="fr-FR" sz="1600" u="sng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4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</a:t>
            </a: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partie électronique</a:t>
            </a:r>
            <a:endParaRPr lang="fr-FR" sz="2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72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ZoneTexte 6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 l’utilisation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338596"/>
            <a:ext cx="3936843" cy="2952328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496616" y="1340768"/>
            <a:ext cx="7632848" cy="634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Réalisation d’abaques (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Slew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rate vs tension DAC)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slew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rate est fixe quelque soit les niveaux haut (</a:t>
            </a:r>
            <a:r>
              <a:rPr lang="fr-FR" sz="1600" dirty="0" err="1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et bas (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choisi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508104" y="5949280"/>
            <a:ext cx="1437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Valeurs tension DAC</a:t>
            </a:r>
            <a:endParaRPr lang="fr-FR" sz="1200" dirty="0"/>
          </a:p>
        </p:txBody>
      </p:sp>
      <p:graphicFrame>
        <p:nvGraphicFramePr>
          <p:cNvPr id="43" name="Graphique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927792"/>
              </p:ext>
            </p:extLst>
          </p:nvPr>
        </p:nvGraphicFramePr>
        <p:xfrm>
          <a:off x="4860032" y="1836067"/>
          <a:ext cx="3960440" cy="222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650151"/>
              </p:ext>
            </p:extLst>
          </p:nvPr>
        </p:nvGraphicFramePr>
        <p:xfrm>
          <a:off x="4860032" y="3889091"/>
          <a:ext cx="3960440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4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</a:t>
            </a: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partie électronique</a:t>
            </a:r>
            <a:endParaRPr lang="fr-FR" sz="2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60912" y="2799596"/>
            <a:ext cx="576064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Vh1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60912" y="3138150"/>
            <a:ext cx="576064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Vh2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60912" y="3395092"/>
            <a:ext cx="576064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Vh3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628800"/>
            <a:ext cx="8532440" cy="39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Carte mère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17868" y="1988840"/>
            <a:ext cx="1584176" cy="576064"/>
            <a:chOff x="317868" y="1988840"/>
            <a:chExt cx="1584176" cy="576064"/>
          </a:xfrm>
        </p:grpSpPr>
        <p:sp>
          <p:nvSpPr>
            <p:cNvPr id="11" name="ZoneTexte 10"/>
            <p:cNvSpPr txBox="1"/>
            <p:nvPr/>
          </p:nvSpPr>
          <p:spPr>
            <a:xfrm>
              <a:off x="317868" y="1988840"/>
              <a:ext cx="1584176" cy="461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Lien Ethernet 10Gbits/sec</a:t>
              </a:r>
            </a:p>
          </p:txBody>
        </p:sp>
        <p:cxnSp>
          <p:nvCxnSpPr>
            <p:cNvPr id="4" name="Connecteur droit avec flèche 3"/>
            <p:cNvCxnSpPr/>
            <p:nvPr/>
          </p:nvCxnSpPr>
          <p:spPr>
            <a:xfrm>
              <a:off x="1280592" y="2276872"/>
              <a:ext cx="144016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17868" y="3212976"/>
            <a:ext cx="2330876" cy="276999"/>
            <a:chOff x="317868" y="1988840"/>
            <a:chExt cx="2330876" cy="276999"/>
          </a:xfrm>
        </p:grpSpPr>
        <p:sp>
          <p:nvSpPr>
            <p:cNvPr id="16" name="ZoneTexte 15"/>
            <p:cNvSpPr txBox="1"/>
            <p:nvPr/>
          </p:nvSpPr>
          <p:spPr>
            <a:xfrm>
              <a:off x="317868" y="1988840"/>
              <a:ext cx="1584176" cy="2769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FPGA ARRIA GX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1640632" y="2127339"/>
              <a:ext cx="1008112" cy="923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406648" y="2420888"/>
            <a:ext cx="1545674" cy="3525722"/>
            <a:chOff x="2406648" y="2420888"/>
            <a:chExt cx="1545674" cy="3525722"/>
          </a:xfrm>
        </p:grpSpPr>
        <p:sp>
          <p:nvSpPr>
            <p:cNvPr id="8" name="Ellipse 7"/>
            <p:cNvSpPr/>
            <p:nvPr/>
          </p:nvSpPr>
          <p:spPr>
            <a:xfrm>
              <a:off x="2648744" y="2420888"/>
              <a:ext cx="50405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406648" y="4293096"/>
              <a:ext cx="50405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2658676" y="2780930"/>
              <a:ext cx="1293646" cy="3165680"/>
              <a:chOff x="-392280" y="1456829"/>
              <a:chExt cx="1293646" cy="3165680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-392280" y="4345510"/>
                <a:ext cx="1293646" cy="2769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Modules DDR2</a:t>
                </a:r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 flipH="1" flipV="1">
                <a:off x="-140252" y="1456829"/>
                <a:ext cx="98080" cy="288868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H="1" flipV="1">
                <a:off x="-305930" y="3329035"/>
                <a:ext cx="263759" cy="10164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e 31"/>
          <p:cNvGrpSpPr/>
          <p:nvPr/>
        </p:nvGrpSpPr>
        <p:grpSpPr>
          <a:xfrm>
            <a:off x="4448944" y="2081172"/>
            <a:ext cx="1512168" cy="1796608"/>
            <a:chOff x="2766688" y="1793140"/>
            <a:chExt cx="1512168" cy="1796608"/>
          </a:xfrm>
        </p:grpSpPr>
        <p:sp>
          <p:nvSpPr>
            <p:cNvPr id="33" name="Ellipse 32"/>
            <p:cNvSpPr/>
            <p:nvPr/>
          </p:nvSpPr>
          <p:spPr>
            <a:xfrm>
              <a:off x="2766688" y="1988839"/>
              <a:ext cx="314104" cy="16009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3045416" y="1793140"/>
              <a:ext cx="1233440" cy="422313"/>
              <a:chOff x="-5540" y="469039"/>
              <a:chExt cx="1233440" cy="422313"/>
            </a:xfrm>
          </p:grpSpPr>
          <p:sp>
            <p:nvSpPr>
              <p:cNvPr id="36" name="ZoneTexte 35"/>
              <p:cNvSpPr txBox="1"/>
              <p:nvPr/>
            </p:nvSpPr>
            <p:spPr>
              <a:xfrm>
                <a:off x="65425" y="469039"/>
                <a:ext cx="116247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DACs</a:t>
                </a: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tension</a:t>
                </a:r>
              </a:p>
            </p:txBody>
          </p:sp>
          <p:cxnSp>
            <p:nvCxnSpPr>
              <p:cNvPr id="37" name="Connecteur droit avec flèche 36"/>
              <p:cNvCxnSpPr/>
              <p:nvPr/>
            </p:nvCxnSpPr>
            <p:spPr>
              <a:xfrm flipH="1">
                <a:off x="-5540" y="696727"/>
                <a:ext cx="194848" cy="1946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e 44"/>
          <p:cNvGrpSpPr/>
          <p:nvPr/>
        </p:nvGrpSpPr>
        <p:grpSpPr>
          <a:xfrm>
            <a:off x="4080849" y="3259163"/>
            <a:ext cx="525147" cy="938951"/>
            <a:chOff x="2746687" y="1988840"/>
            <a:chExt cx="525147" cy="938951"/>
          </a:xfrm>
        </p:grpSpPr>
        <p:sp>
          <p:nvSpPr>
            <p:cNvPr id="46" name="Ellipse 45"/>
            <p:cNvSpPr/>
            <p:nvPr/>
          </p:nvSpPr>
          <p:spPr>
            <a:xfrm>
              <a:off x="2766688" y="1988840"/>
              <a:ext cx="314104" cy="3858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2746687" y="2408753"/>
              <a:ext cx="525147" cy="519038"/>
              <a:chOff x="-304269" y="1084652"/>
              <a:chExt cx="525147" cy="519038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-304269" y="1326691"/>
                <a:ext cx="52514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ADC</a:t>
                </a:r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>
              <a:xfrm flipH="1" flipV="1">
                <a:off x="-127216" y="1084652"/>
                <a:ext cx="32158" cy="2604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e 49"/>
          <p:cNvGrpSpPr/>
          <p:nvPr/>
        </p:nvGrpSpPr>
        <p:grpSpPr>
          <a:xfrm>
            <a:off x="3395876" y="4293097"/>
            <a:ext cx="2032156" cy="1515014"/>
            <a:chOff x="2008177" y="1412777"/>
            <a:chExt cx="2032156" cy="1515014"/>
          </a:xfrm>
        </p:grpSpPr>
        <p:sp>
          <p:nvSpPr>
            <p:cNvPr id="51" name="Ellipse 50"/>
            <p:cNvSpPr/>
            <p:nvPr/>
          </p:nvSpPr>
          <p:spPr>
            <a:xfrm>
              <a:off x="2008177" y="1412777"/>
              <a:ext cx="1367172" cy="108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2" name="Groupe 51"/>
            <p:cNvGrpSpPr/>
            <p:nvPr/>
          </p:nvGrpSpPr>
          <p:grpSpPr>
            <a:xfrm>
              <a:off x="2746687" y="2408753"/>
              <a:ext cx="1293646" cy="519038"/>
              <a:chOff x="-304269" y="1084652"/>
              <a:chExt cx="1293646" cy="519038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-304269" y="1326691"/>
                <a:ext cx="1293646" cy="2769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Gestion Peltier</a:t>
                </a:r>
              </a:p>
            </p:txBody>
          </p:sp>
          <p:cxnSp>
            <p:nvCxnSpPr>
              <p:cNvPr id="54" name="Connecteur droit avec flèche 53"/>
              <p:cNvCxnSpPr/>
              <p:nvPr/>
            </p:nvCxnSpPr>
            <p:spPr>
              <a:xfrm flipH="1" flipV="1">
                <a:off x="-127216" y="1084652"/>
                <a:ext cx="32158" cy="2604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e 54"/>
          <p:cNvGrpSpPr/>
          <p:nvPr/>
        </p:nvGrpSpPr>
        <p:grpSpPr>
          <a:xfrm>
            <a:off x="4922520" y="2852935"/>
            <a:ext cx="1686664" cy="2039930"/>
            <a:chOff x="1854492" y="1571125"/>
            <a:chExt cx="1686664" cy="2039930"/>
          </a:xfrm>
        </p:grpSpPr>
        <p:sp>
          <p:nvSpPr>
            <p:cNvPr id="56" name="Ellipse 55"/>
            <p:cNvSpPr/>
            <p:nvPr/>
          </p:nvSpPr>
          <p:spPr>
            <a:xfrm>
              <a:off x="2052612" y="1571125"/>
              <a:ext cx="350520" cy="7368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7" name="Groupe 56"/>
            <p:cNvGrpSpPr/>
            <p:nvPr/>
          </p:nvGrpSpPr>
          <p:grpSpPr>
            <a:xfrm>
              <a:off x="1854492" y="2307939"/>
              <a:ext cx="1686664" cy="1303116"/>
              <a:chOff x="-1196464" y="983838"/>
              <a:chExt cx="1686664" cy="1303116"/>
            </a:xfrm>
          </p:grpSpPr>
          <p:sp>
            <p:nvSpPr>
              <p:cNvPr id="58" name="ZoneTexte 57"/>
              <p:cNvSpPr txBox="1"/>
              <p:nvPr/>
            </p:nvSpPr>
            <p:spPr>
              <a:xfrm>
                <a:off x="-1196464" y="1603690"/>
                <a:ext cx="1686664" cy="6832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Voies analogiques </a:t>
                </a:r>
                <a:r>
                  <a:rPr lang="fr-FR" sz="1200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emCMOS</a:t>
                </a:r>
                <a:endPara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Ampli + sélection gain</a:t>
                </a: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>
              <a:xfrm flipH="1" flipV="1">
                <a:off x="-823084" y="983838"/>
                <a:ext cx="32158" cy="60836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ZoneTexte 59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5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Présentation des </a:t>
            </a: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962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Carte mezzanine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3" y="1836799"/>
            <a:ext cx="4270635" cy="375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69" y="1829488"/>
            <a:ext cx="4176464" cy="371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84654" y="1409978"/>
            <a:ext cx="6480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386041" y="1409978"/>
            <a:ext cx="108012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72480" y="1412776"/>
            <a:ext cx="2376264" cy="3528392"/>
            <a:chOff x="272480" y="1412776"/>
            <a:chExt cx="2376264" cy="3528392"/>
          </a:xfrm>
        </p:grpSpPr>
        <p:grpSp>
          <p:nvGrpSpPr>
            <p:cNvPr id="41" name="Groupe 40"/>
            <p:cNvGrpSpPr/>
            <p:nvPr/>
          </p:nvGrpSpPr>
          <p:grpSpPr>
            <a:xfrm>
              <a:off x="272480" y="1412776"/>
              <a:ext cx="1584176" cy="964664"/>
              <a:chOff x="262735" y="1653084"/>
              <a:chExt cx="1584176" cy="964664"/>
            </a:xfrm>
          </p:grpSpPr>
          <p:sp>
            <p:nvSpPr>
              <p:cNvPr id="42" name="ZoneTexte 41"/>
              <p:cNvSpPr txBox="1"/>
              <p:nvPr/>
            </p:nvSpPr>
            <p:spPr>
              <a:xfrm>
                <a:off x="262735" y="1653084"/>
                <a:ext cx="1584176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Montage gestion pentes + niveaux</a:t>
                </a:r>
              </a:p>
            </p:txBody>
          </p:sp>
          <p:cxnSp>
            <p:nvCxnSpPr>
              <p:cNvPr id="43" name="Connecteur droit avec flèche 42"/>
              <p:cNvCxnSpPr/>
              <p:nvPr/>
            </p:nvCxnSpPr>
            <p:spPr>
              <a:xfrm>
                <a:off x="1198839" y="2069796"/>
                <a:ext cx="262076" cy="5479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à coins arrondis 2"/>
            <p:cNvSpPr/>
            <p:nvPr/>
          </p:nvSpPr>
          <p:spPr>
            <a:xfrm>
              <a:off x="1352600" y="2348880"/>
              <a:ext cx="1296144" cy="25922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4736976" y="1412776"/>
            <a:ext cx="2376264" cy="3654524"/>
            <a:chOff x="272480" y="1412776"/>
            <a:chExt cx="2376264" cy="3654524"/>
          </a:xfrm>
        </p:grpSpPr>
        <p:grpSp>
          <p:nvGrpSpPr>
            <p:cNvPr id="56" name="Groupe 55"/>
            <p:cNvGrpSpPr/>
            <p:nvPr/>
          </p:nvGrpSpPr>
          <p:grpSpPr>
            <a:xfrm>
              <a:off x="272480" y="1412776"/>
              <a:ext cx="1584176" cy="964664"/>
              <a:chOff x="262735" y="1653084"/>
              <a:chExt cx="1584176" cy="964664"/>
            </a:xfrm>
          </p:grpSpPr>
          <p:sp>
            <p:nvSpPr>
              <p:cNvPr id="58" name="ZoneTexte 57"/>
              <p:cNvSpPr txBox="1"/>
              <p:nvPr/>
            </p:nvSpPr>
            <p:spPr>
              <a:xfrm>
                <a:off x="262735" y="1653084"/>
                <a:ext cx="1584176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Montage gestion pentes + niveaux</a:t>
                </a:r>
              </a:p>
            </p:txBody>
          </p:sp>
          <p:cxnSp>
            <p:nvCxnSpPr>
              <p:cNvPr id="59" name="Connecteur droit avec flèche 58"/>
              <p:cNvCxnSpPr/>
              <p:nvPr/>
            </p:nvCxnSpPr>
            <p:spPr>
              <a:xfrm>
                <a:off x="1198839" y="2069796"/>
                <a:ext cx="262076" cy="5479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à coins arrondis 56"/>
            <p:cNvSpPr/>
            <p:nvPr/>
          </p:nvSpPr>
          <p:spPr>
            <a:xfrm>
              <a:off x="1352600" y="2377440"/>
              <a:ext cx="1296144" cy="26898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64076" y="4221088"/>
            <a:ext cx="1584176" cy="1866750"/>
            <a:chOff x="437094" y="4215988"/>
            <a:chExt cx="1584176" cy="1866750"/>
          </a:xfrm>
        </p:grpSpPr>
        <p:grpSp>
          <p:nvGrpSpPr>
            <p:cNvPr id="61" name="Groupe 60"/>
            <p:cNvGrpSpPr/>
            <p:nvPr/>
          </p:nvGrpSpPr>
          <p:grpSpPr>
            <a:xfrm>
              <a:off x="437094" y="4936068"/>
              <a:ext cx="1584176" cy="1146670"/>
              <a:chOff x="427349" y="5176376"/>
              <a:chExt cx="1584176" cy="1146670"/>
            </a:xfrm>
          </p:grpSpPr>
          <p:sp>
            <p:nvSpPr>
              <p:cNvPr id="63" name="ZoneTexte 62"/>
              <p:cNvSpPr txBox="1"/>
              <p:nvPr/>
            </p:nvSpPr>
            <p:spPr>
              <a:xfrm>
                <a:off x="427349" y="5824448"/>
                <a:ext cx="1584176" cy="49859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Sélection tension</a:t>
                </a:r>
              </a:p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+5V, 3,3V</a:t>
                </a:r>
              </a:p>
            </p:txBody>
          </p:sp>
          <p:cxnSp>
            <p:nvCxnSpPr>
              <p:cNvPr id="64" name="Connecteur droit avec flèche 63"/>
              <p:cNvCxnSpPr>
                <a:stCxn id="63" idx="0"/>
              </p:cNvCxnSpPr>
              <p:nvPr/>
            </p:nvCxnSpPr>
            <p:spPr>
              <a:xfrm flipV="1">
                <a:off x="1219437" y="5176376"/>
                <a:ext cx="203508" cy="6480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à coins arrondis 61"/>
            <p:cNvSpPr/>
            <p:nvPr/>
          </p:nvSpPr>
          <p:spPr>
            <a:xfrm>
              <a:off x="1352600" y="4215988"/>
              <a:ext cx="301010" cy="7251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2976836" y="4342120"/>
            <a:ext cx="1584176" cy="1904096"/>
            <a:chOff x="528564" y="4215988"/>
            <a:chExt cx="1584176" cy="1904096"/>
          </a:xfrm>
        </p:grpSpPr>
        <p:grpSp>
          <p:nvGrpSpPr>
            <p:cNvPr id="66" name="Groupe 65"/>
            <p:cNvGrpSpPr/>
            <p:nvPr/>
          </p:nvGrpSpPr>
          <p:grpSpPr>
            <a:xfrm>
              <a:off x="528564" y="4914880"/>
              <a:ext cx="1584176" cy="1205204"/>
              <a:chOff x="518819" y="5155188"/>
              <a:chExt cx="1584176" cy="1205204"/>
            </a:xfrm>
          </p:grpSpPr>
          <p:sp>
            <p:nvSpPr>
              <p:cNvPr id="68" name="ZoneTexte 67"/>
              <p:cNvSpPr txBox="1"/>
              <p:nvPr/>
            </p:nvSpPr>
            <p:spPr>
              <a:xfrm>
                <a:off x="518819" y="5677128"/>
                <a:ext cx="1584176" cy="6832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Sorties analogiques </a:t>
                </a:r>
                <a:r>
                  <a:rPr lang="fr-FR" sz="1200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emCMOS</a:t>
                </a:r>
                <a:endPara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offset + pré-ampli</a:t>
                </a:r>
              </a:p>
            </p:txBody>
          </p:sp>
          <p:cxnSp>
            <p:nvCxnSpPr>
              <p:cNvPr id="69" name="Connecteur droit avec flèche 68"/>
              <p:cNvCxnSpPr>
                <a:stCxn id="68" idx="0"/>
              </p:cNvCxnSpPr>
              <p:nvPr/>
            </p:nvCxnSpPr>
            <p:spPr>
              <a:xfrm flipV="1">
                <a:off x="1310907" y="5155188"/>
                <a:ext cx="219502" cy="5219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à coins arrondis 66"/>
            <p:cNvSpPr/>
            <p:nvPr/>
          </p:nvSpPr>
          <p:spPr>
            <a:xfrm>
              <a:off x="1352600" y="4215988"/>
              <a:ext cx="576064" cy="7251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2720752" y="1353190"/>
            <a:ext cx="1698136" cy="1024250"/>
            <a:chOff x="740626" y="3760255"/>
            <a:chExt cx="1698136" cy="1024250"/>
          </a:xfrm>
        </p:grpSpPr>
        <p:grpSp>
          <p:nvGrpSpPr>
            <p:cNvPr id="71" name="Groupe 70"/>
            <p:cNvGrpSpPr/>
            <p:nvPr/>
          </p:nvGrpSpPr>
          <p:grpSpPr>
            <a:xfrm>
              <a:off x="740626" y="3760255"/>
              <a:ext cx="1698136" cy="620170"/>
              <a:chOff x="730881" y="4000563"/>
              <a:chExt cx="1698136" cy="620170"/>
            </a:xfrm>
          </p:grpSpPr>
          <p:sp>
            <p:nvSpPr>
              <p:cNvPr id="73" name="ZoneTexte 72"/>
              <p:cNvSpPr txBox="1"/>
              <p:nvPr/>
            </p:nvSpPr>
            <p:spPr>
              <a:xfrm>
                <a:off x="730881" y="4000563"/>
                <a:ext cx="1698136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Tensions de références </a:t>
                </a:r>
                <a:r>
                  <a:rPr lang="fr-FR" sz="1200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emCMOS</a:t>
                </a:r>
                <a:endPara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Connecteur droit avec flèche 73"/>
              <p:cNvCxnSpPr/>
              <p:nvPr/>
            </p:nvCxnSpPr>
            <p:spPr>
              <a:xfrm>
                <a:off x="1527178" y="4395905"/>
                <a:ext cx="109751" cy="22482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à coins arrondis 71"/>
            <p:cNvSpPr/>
            <p:nvPr/>
          </p:nvSpPr>
          <p:spPr>
            <a:xfrm>
              <a:off x="1352600" y="4373025"/>
              <a:ext cx="900194" cy="4114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  <p:sp>
        <p:nvSpPr>
          <p:cNvPr id="76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5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Présentation des </a:t>
            </a: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09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651312"/>
            <a:ext cx="4270635" cy="375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0029" y="1410652"/>
            <a:ext cx="252240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7205" y="3973443"/>
            <a:ext cx="23850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625408" y="2060848"/>
            <a:ext cx="6480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409384" y="4797152"/>
            <a:ext cx="1080120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2720752" y="2348880"/>
            <a:ext cx="1894371" cy="22537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615123" y="2230125"/>
            <a:ext cx="1490005" cy="47879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15122" y="3835788"/>
            <a:ext cx="1574081" cy="63797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568623" y="908720"/>
            <a:ext cx="4536505" cy="929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Maintien en température du capteur 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emCMOS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MontureC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vitre possible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7257256" y="1365369"/>
            <a:ext cx="2323688" cy="864756"/>
            <a:chOff x="-330204" y="2085449"/>
            <a:chExt cx="2323688" cy="864756"/>
          </a:xfrm>
        </p:grpSpPr>
        <p:sp>
          <p:nvSpPr>
            <p:cNvPr id="22" name="ZoneTexte 21"/>
            <p:cNvSpPr txBox="1"/>
            <p:nvPr/>
          </p:nvSpPr>
          <p:spPr>
            <a:xfrm>
              <a:off x="409308" y="2085449"/>
              <a:ext cx="1584176" cy="6463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Radiateur cuivre refroidi par module Peltier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-330204" y="2635171"/>
              <a:ext cx="791652" cy="3150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7463564" y="3564722"/>
            <a:ext cx="2323688" cy="864756"/>
            <a:chOff x="-330204" y="2085449"/>
            <a:chExt cx="2323688" cy="864756"/>
          </a:xfrm>
        </p:grpSpPr>
        <p:sp>
          <p:nvSpPr>
            <p:cNvPr id="26" name="ZoneTexte 25"/>
            <p:cNvSpPr txBox="1"/>
            <p:nvPr/>
          </p:nvSpPr>
          <p:spPr>
            <a:xfrm>
              <a:off x="409308" y="2085449"/>
              <a:ext cx="1584176" cy="8309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Calories du module Peltier évacuées par un système water-</a:t>
              </a:r>
              <a:r>
                <a:rPr lang="fr-FR" sz="1200" dirty="0" err="1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cooling</a:t>
              </a:r>
              <a:r>
                <a: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H="1">
              <a:off x="-330204" y="2635171"/>
              <a:ext cx="791652" cy="3150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6944814" y="2026940"/>
            <a:ext cx="2823614" cy="919487"/>
            <a:chOff x="6944814" y="2026940"/>
            <a:chExt cx="2823614" cy="919487"/>
          </a:xfrm>
        </p:grpSpPr>
        <p:sp>
          <p:nvSpPr>
            <p:cNvPr id="29" name="Rectangle 28"/>
            <p:cNvSpPr/>
            <p:nvPr/>
          </p:nvSpPr>
          <p:spPr>
            <a:xfrm>
              <a:off x="6944814" y="2026940"/>
              <a:ext cx="499926" cy="457822"/>
            </a:xfrm>
            <a:prstGeom prst="rect">
              <a:avLst/>
            </a:prstGeom>
            <a:solidFill>
              <a:srgbClr val="79C1D5"/>
            </a:solidFill>
            <a:ln>
              <a:solidFill>
                <a:srgbClr val="79C1D5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E2V</a:t>
              </a:r>
              <a:endParaRPr lang="fr-FR" sz="1100" dirty="0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7444740" y="2469522"/>
              <a:ext cx="2323688" cy="476905"/>
              <a:chOff x="-330204" y="2070209"/>
              <a:chExt cx="2323688" cy="476905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409308" y="2085449"/>
                <a:ext cx="1584176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fr-FR" sz="1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Emplacement du capteur </a:t>
                </a:r>
                <a:r>
                  <a:rPr lang="fr-FR" sz="1200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emCMOS</a:t>
                </a:r>
                <a:endParaRPr lang="fr-FR" sz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Connecteur droit avec flèche 31"/>
              <p:cNvCxnSpPr/>
              <p:nvPr/>
            </p:nvCxnSpPr>
            <p:spPr>
              <a:xfrm flipH="1" flipV="1">
                <a:off x="-330204" y="2070209"/>
                <a:ext cx="792480" cy="22033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ZoneTexte 35"/>
          <p:cNvSpPr txBox="1"/>
          <p:nvPr/>
        </p:nvSpPr>
        <p:spPr>
          <a:xfrm>
            <a:off x="2072680" y="5411373"/>
            <a:ext cx="6480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6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Mécanique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892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848544" y="1628800"/>
            <a:ext cx="8856984" cy="3939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Travail en collaboration avec un informaticien pour le développement d’outils informatique bas niveau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 de connexion réseau avec la carte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Mise en place des fonctions d’écriture/lecture des registres de la carte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Écriture d’outils nécessaire aux tests et 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debug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 système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Logiciel de caractérisation des pixels développé par la personne en charge de l’analyse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Acquisitions </a:t>
            </a: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successives en jouant sur les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paramètres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des données</a:t>
            </a:r>
            <a:endParaRPr lang="fr-FR" sz="16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Mise en forme et génération de pages html détaillant toutes les mesures effectuées et les résultats associés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fr-F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Informatique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701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Plan</a:t>
            </a:r>
            <a:endParaRPr lang="fr-FR" b="1" dirty="0">
              <a:solidFill>
                <a:srgbClr val="79C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8584" y="1268760"/>
            <a:ext cx="7323415" cy="4616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Situation et objectifs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Caractéristiques de la matrice de pixels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Caractéristiques du système d’acquisition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Présentation des cartes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Mécanique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Informatique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fr-FR" sz="2800" b="1" dirty="0" smtClean="0">
                <a:solidFill>
                  <a:srgbClr val="79C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Conclusion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52560" y="1268760"/>
            <a:ext cx="9024976" cy="448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B7DEE8"/>
                </a:solidFill>
              </a:rPr>
              <a:t>Réalisation d’un système complet répondant au cahier des charges.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dirty="0">
              <a:solidFill>
                <a:srgbClr val="B7DEE8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B7DEE8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dirty="0">
              <a:solidFill>
                <a:srgbClr val="B7DEE8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dirty="0" smtClean="0">
              <a:solidFill>
                <a:srgbClr val="B7DEE8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dirty="0">
              <a:solidFill>
                <a:srgbClr val="B7DEE8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B7DEE8"/>
                </a:solidFill>
              </a:rPr>
              <a:t>Tests et caractérisation complète du système avant utilisation sur banc</a:t>
            </a:r>
            <a:r>
              <a:rPr lang="fr-FR" dirty="0">
                <a:solidFill>
                  <a:srgbClr val="B7DEE8"/>
                </a:solidFill>
              </a:rPr>
              <a:t> </a:t>
            </a:r>
            <a:r>
              <a:rPr lang="fr-FR" dirty="0" smtClean="0">
                <a:solidFill>
                  <a:srgbClr val="B7DEE8"/>
                </a:solidFill>
              </a:rPr>
              <a:t>optique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abaques pour </a:t>
            </a:r>
            <a:r>
              <a:rPr lang="fr-FR" dirty="0" smtClean="0">
                <a:solidFill>
                  <a:srgbClr val="B7DEE8"/>
                </a:solidFill>
              </a:rPr>
              <a:t>les correspondances </a:t>
            </a:r>
            <a:r>
              <a:rPr lang="fr-FR" dirty="0" err="1">
                <a:solidFill>
                  <a:srgbClr val="B7DEE8"/>
                </a:solidFill>
              </a:rPr>
              <a:t>Vdac</a:t>
            </a:r>
            <a:r>
              <a:rPr lang="fr-FR" dirty="0">
                <a:solidFill>
                  <a:srgbClr val="B7DEE8"/>
                </a:solidFill>
              </a:rPr>
              <a:t> vs Valeurs </a:t>
            </a:r>
            <a:r>
              <a:rPr lang="fr-FR" dirty="0" smtClean="0">
                <a:solidFill>
                  <a:srgbClr val="B7DEE8"/>
                </a:solidFill>
              </a:rPr>
              <a:t>Physiques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endParaRPr lang="fr-FR" dirty="0">
              <a:solidFill>
                <a:srgbClr val="B7DEE8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B7DEE8"/>
                </a:solidFill>
              </a:rPr>
              <a:t>Caractérisation </a:t>
            </a:r>
            <a:r>
              <a:rPr lang="fr-FR" dirty="0" smtClean="0">
                <a:solidFill>
                  <a:srgbClr val="B7DEE8"/>
                </a:solidFill>
              </a:rPr>
              <a:t>des matrices de pixels en cours d’achèvement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B7DEE8"/>
                </a:solidFill>
              </a:rPr>
              <a:t>Nouveau partenariat envisagé pour un emCMOS_2 suite aux premiers résultats prometteurs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15" y="1700808"/>
            <a:ext cx="4608512" cy="20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265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484784"/>
            <a:ext cx="5407530" cy="32378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59020" y="5445224"/>
            <a:ext cx="239012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fr-FR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37738" y="4886270"/>
            <a:ext cx="643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dirty="0" smtClean="0">
                <a:solidFill>
                  <a:srgbClr val="B7DEE8"/>
                </a:solidFill>
              </a:rPr>
              <a:t>Système sur banc optique pour la caractérisation de l’</a:t>
            </a:r>
            <a:r>
              <a:rPr lang="fr-FR" dirty="0" err="1" smtClean="0">
                <a:solidFill>
                  <a:srgbClr val="B7DEE8"/>
                </a:solidFill>
              </a:rPr>
              <a:t>emCMOS</a:t>
            </a:r>
            <a:endParaRPr lang="fr-FR" dirty="0" smtClean="0">
              <a:solidFill>
                <a:srgbClr val="B7DEE8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2420888"/>
            <a:ext cx="1589234" cy="15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Backup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648744" y="1052736"/>
            <a:ext cx="5616624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Tension sélectionnable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Génération des courants de 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bias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Génération des tensions de référence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Montage conditionnement analogique (sans 3</a:t>
            </a:r>
            <a:r>
              <a:rPr lang="fr-FR" sz="16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ième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état)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Régulation température (module Peltier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)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Offset – préampli – gain variable – ampli 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diff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6496" y="1447616"/>
            <a:ext cx="943304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Alimenter l’</a:t>
            </a:r>
            <a:r>
              <a:rPr lang="fr-FR" dirty="0" err="1" smtClean="0">
                <a:solidFill>
                  <a:srgbClr val="B7DEE8"/>
                </a:solidFill>
              </a:rPr>
              <a:t>emCMOS</a:t>
            </a:r>
            <a:r>
              <a:rPr lang="fr-FR" dirty="0" smtClean="0">
                <a:solidFill>
                  <a:srgbClr val="B7DEE8"/>
                </a:solidFill>
              </a:rPr>
              <a:t> en +5V</a:t>
            </a:r>
            <a:r>
              <a:rPr lang="fr-FR" dirty="0">
                <a:solidFill>
                  <a:srgbClr val="B7DEE8"/>
                </a:solidFill>
              </a:rPr>
              <a:t> </a:t>
            </a:r>
            <a:r>
              <a:rPr lang="fr-FR" dirty="0" smtClean="0">
                <a:solidFill>
                  <a:srgbClr val="B7DEE8"/>
                </a:solidFill>
              </a:rPr>
              <a:t>ou +3.3V</a:t>
            </a:r>
            <a:endParaRPr lang="fr-FR" sz="1600" dirty="0" smtClean="0">
              <a:solidFill>
                <a:srgbClr val="B7DEE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6791" y="4437112"/>
            <a:ext cx="822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B7DEE8"/>
                </a:solidFill>
              </a:rPr>
              <a:t>utilisation d’un switch à glissière pour la </a:t>
            </a:r>
            <a:r>
              <a:rPr lang="fr-FR" dirty="0" smtClean="0">
                <a:solidFill>
                  <a:srgbClr val="B7DEE8"/>
                </a:solidFill>
              </a:rPr>
              <a:t>sélection de la tension de fonctionnement</a:t>
            </a:r>
            <a:endParaRPr lang="fr-FR" dirty="0">
              <a:solidFill>
                <a:srgbClr val="B7DEE8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894" y="2204864"/>
            <a:ext cx="1616965" cy="21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9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6496" y="1447616"/>
            <a:ext cx="943304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Génère </a:t>
            </a:r>
            <a:r>
              <a:rPr lang="fr-FR" dirty="0">
                <a:solidFill>
                  <a:srgbClr val="B7DEE8"/>
                </a:solidFill>
              </a:rPr>
              <a:t>des courants de </a:t>
            </a:r>
            <a:r>
              <a:rPr lang="fr-FR" dirty="0" err="1">
                <a:solidFill>
                  <a:srgbClr val="B7DEE8"/>
                </a:solidFill>
              </a:rPr>
              <a:t>bias</a:t>
            </a:r>
            <a:r>
              <a:rPr lang="fr-FR" dirty="0">
                <a:solidFill>
                  <a:srgbClr val="B7DEE8"/>
                </a:solidFill>
              </a:rPr>
              <a:t> ajustables en </a:t>
            </a:r>
            <a:r>
              <a:rPr lang="fr-FR" dirty="0" smtClean="0">
                <a:solidFill>
                  <a:srgbClr val="B7DEE8"/>
                </a:solidFill>
              </a:rPr>
              <a:t>ligne (10-250µA /  pas de 10uA)</a:t>
            </a:r>
            <a:endParaRPr lang="fr-FR" sz="1600" dirty="0" smtClean="0">
              <a:solidFill>
                <a:srgbClr val="B7DEE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492" y="1988840"/>
            <a:ext cx="60059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768484" y="4077072"/>
            <a:ext cx="1055687" cy="450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Réglage par DAC tension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449004" y="4293096"/>
            <a:ext cx="1055687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Sortie courant de </a:t>
            </a: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bias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52144" y="5157192"/>
            <a:ext cx="5182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B7DEE8"/>
                </a:solidFill>
              </a:rPr>
              <a:t>Utilisation d’un montage ampli-transistor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B7DEE8"/>
                </a:solidFill>
              </a:rPr>
              <a:t>Réglage de la valeur souhaitée par un DAC tension</a:t>
            </a:r>
            <a:endParaRPr lang="fr-FR" dirty="0">
              <a:solidFill>
                <a:srgbClr val="B7DE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6496" y="1447616"/>
            <a:ext cx="943304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Fourni 3 tensions </a:t>
            </a:r>
            <a:r>
              <a:rPr lang="fr-FR" dirty="0">
                <a:solidFill>
                  <a:srgbClr val="B7DEE8"/>
                </a:solidFill>
              </a:rPr>
              <a:t>de référence ajustables en </a:t>
            </a:r>
            <a:r>
              <a:rPr lang="fr-FR" dirty="0" smtClean="0">
                <a:solidFill>
                  <a:srgbClr val="B7DEE8"/>
                </a:solidFill>
              </a:rPr>
              <a:t>ligne (0,5-5V / pas de 100mV)</a:t>
            </a:r>
            <a:endParaRPr lang="fr-FR" sz="1600" dirty="0" smtClean="0">
              <a:solidFill>
                <a:srgbClr val="B7DEE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Points clés du cahier des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charges (1)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83968" y="2612306"/>
            <a:ext cx="738510" cy="3488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 smtClean="0"/>
              <a:t>Tensions ajustables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5028704" y="2780928"/>
            <a:ext cx="792088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361560" y="2780928"/>
            <a:ext cx="792088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272487" y="259995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IHM</a:t>
            </a:r>
            <a:endParaRPr lang="fr-FR" dirty="0"/>
          </a:p>
        </p:txBody>
      </p:sp>
      <p:grpSp>
        <p:nvGrpSpPr>
          <p:cNvPr id="31" name="Groupe 28"/>
          <p:cNvGrpSpPr>
            <a:grpSpLocks noChangeAspect="1"/>
          </p:cNvGrpSpPr>
          <p:nvPr/>
        </p:nvGrpSpPr>
        <p:grpSpPr>
          <a:xfrm>
            <a:off x="5820793" y="1988840"/>
            <a:ext cx="1553114" cy="1656184"/>
            <a:chOff x="4518248" y="1412776"/>
            <a:chExt cx="3168352" cy="3378615"/>
          </a:xfrm>
        </p:grpSpPr>
        <p:sp>
          <p:nvSpPr>
            <p:cNvPr id="32" name="Rectangle 31"/>
            <p:cNvSpPr/>
            <p:nvPr/>
          </p:nvSpPr>
          <p:spPr>
            <a:xfrm>
              <a:off x="4518581" y="1412776"/>
              <a:ext cx="3168019" cy="337861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18248" y="1412776"/>
              <a:ext cx="1152128" cy="216024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accent1"/>
                  </a:solidFill>
                </a:rPr>
                <a:t>FPGA</a:t>
              </a:r>
              <a:endParaRPr lang="fr-FR" sz="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4" name="Groupe 62"/>
          <p:cNvGrpSpPr/>
          <p:nvPr/>
        </p:nvGrpSpPr>
        <p:grpSpPr>
          <a:xfrm>
            <a:off x="467544" y="3573016"/>
            <a:ext cx="7179532" cy="2664297"/>
            <a:chOff x="107504" y="3717032"/>
            <a:chExt cx="7179532" cy="2664297"/>
          </a:xfrm>
        </p:grpSpPr>
        <p:sp>
          <p:nvSpPr>
            <p:cNvPr id="35" name="Rectangle 34"/>
            <p:cNvSpPr/>
            <p:nvPr/>
          </p:nvSpPr>
          <p:spPr>
            <a:xfrm>
              <a:off x="107504" y="3717032"/>
              <a:ext cx="5832648" cy="2664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3789040"/>
              <a:ext cx="5697897" cy="245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ZoneTexte 36"/>
            <p:cNvSpPr txBox="1"/>
            <p:nvPr/>
          </p:nvSpPr>
          <p:spPr>
            <a:xfrm>
              <a:off x="827584" y="5949280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Lien I2C</a:t>
              </a:r>
              <a:endParaRPr lang="fr-FR" dirty="0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V="1">
              <a:off x="1475656" y="5589240"/>
              <a:ext cx="216024" cy="36004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467544" y="4221088"/>
              <a:ext cx="2638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Potentiomètre numérique</a:t>
              </a:r>
              <a:endParaRPr lang="fr-FR" dirty="0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2195736" y="4581128"/>
              <a:ext cx="216024" cy="93610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4427984" y="4797152"/>
              <a:ext cx="28590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Régulateur linéaire ajustable</a:t>
              </a:r>
              <a:endParaRPr lang="fr-FR" dirty="0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 flipV="1">
              <a:off x="4355976" y="4221088"/>
              <a:ext cx="432048" cy="64807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467544" y="1899372"/>
            <a:ext cx="5263961" cy="923330"/>
            <a:chOff x="467544" y="1899372"/>
            <a:chExt cx="5263961" cy="923330"/>
          </a:xfrm>
        </p:grpSpPr>
        <p:sp>
          <p:nvSpPr>
            <p:cNvPr id="29" name="ZoneTexte 28"/>
            <p:cNvSpPr txBox="1"/>
            <p:nvPr/>
          </p:nvSpPr>
          <p:spPr>
            <a:xfrm>
              <a:off x="4807854" y="1988840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Lien I2C</a:t>
              </a:r>
              <a:endParaRPr lang="fr-FR" dirty="0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5341254" y="2286769"/>
              <a:ext cx="89148" cy="49415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67544" y="1899372"/>
              <a:ext cx="368824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 smtClean="0">
                  <a:solidFill>
                    <a:srgbClr val="B7DEE8"/>
                  </a:solidFill>
                </a:rPr>
                <a:t>Régulateur linéaire ajustable + potentiomètre numérique commandé par lien I2C</a:t>
              </a:r>
              <a:endParaRPr lang="fr-FR" dirty="0">
                <a:solidFill>
                  <a:srgbClr val="B7DEE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-0.30972 L -0.03038 -0.09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Montage sans 3</a:t>
            </a:r>
            <a:r>
              <a:rPr lang="fr-FR" sz="16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état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899592" y="1412776"/>
            <a:ext cx="788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Réglage des pentes par DAC tension (charge et décharge d’une capacité à courant constant)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920768" cy="36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20725" y="4221088"/>
            <a:ext cx="650875" cy="487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numérique FPGA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95536" y="3068960"/>
            <a:ext cx="1031875" cy="401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DAC pour le control  de la pente montante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38014" y="5373216"/>
            <a:ext cx="1009650" cy="458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DAC pour le control de la pente descendante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7664" y="2204864"/>
            <a:ext cx="3312368" cy="338437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3203848" y="5589240"/>
            <a:ext cx="504056" cy="216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04048" y="3645024"/>
            <a:ext cx="3744416" cy="21602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072981" y="5796558"/>
            <a:ext cx="803275" cy="446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DAC pour le réglage du niveau haut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7174755" y="5805264"/>
            <a:ext cx="709613" cy="446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DAC pour le réglage du niveau bas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8497317" y="4095353"/>
            <a:ext cx="611187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de pilotage analogique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660232" y="2708920"/>
            <a:ext cx="1152128" cy="6480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Montage gestion niveaux haut et bas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avec flèche 51"/>
          <p:cNvCxnSpPr>
            <a:stCxn id="51" idx="2"/>
          </p:cNvCxnSpPr>
          <p:nvPr/>
        </p:nvCxnSpPr>
        <p:spPr>
          <a:xfrm flipH="1">
            <a:off x="7092280" y="3356992"/>
            <a:ext cx="144016" cy="2880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899592" y="1691516"/>
            <a:ext cx="5045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Les DAC de tensions pilotés par lien I2C piloté par le FPGA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907704" y="5661248"/>
            <a:ext cx="1800200" cy="6480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Montage gestion pente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200" dirty="0" smtClean="0">
                <a:latin typeface="Calibri" pitchFamily="34" charset="0"/>
                <a:cs typeface="Arial" pitchFamily="34" charset="0"/>
              </a:rPr>
              <a:t>(charge décharge capacité à courant constant)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Montage sans 3</a:t>
            </a:r>
            <a:r>
              <a:rPr lang="fr-FR" sz="1600" baseline="30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état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041550" y="1520534"/>
            <a:ext cx="7159922" cy="1821339"/>
            <a:chOff x="683568" y="1912516"/>
            <a:chExt cx="7159922" cy="182133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2598" y="1912516"/>
              <a:ext cx="4968552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AutoShape 2"/>
            <p:cNvCxnSpPr>
              <a:cxnSpLocks noChangeShapeType="1"/>
            </p:cNvCxnSpPr>
            <p:nvPr/>
          </p:nvCxnSpPr>
          <p:spPr bwMode="auto">
            <a:xfrm flipH="1">
              <a:off x="2243007" y="2047646"/>
              <a:ext cx="1754188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" name="AutoShape 3"/>
            <p:cNvCxnSpPr>
              <a:cxnSpLocks noChangeShapeType="1"/>
            </p:cNvCxnSpPr>
            <p:nvPr/>
          </p:nvCxnSpPr>
          <p:spPr bwMode="auto">
            <a:xfrm flipH="1">
              <a:off x="1831054" y="3603679"/>
              <a:ext cx="1754188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 flipV="1">
              <a:off x="3178175" y="2193352"/>
              <a:ext cx="22225" cy="40697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115616" y="1920646"/>
              <a:ext cx="1101991" cy="284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Niveau haut (7.5v)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683568" y="3429001"/>
              <a:ext cx="1118911" cy="3048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Niveau bas (-2V)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376612" y="2450876"/>
              <a:ext cx="1241425" cy="225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10800" rIns="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Pente montante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AutoShape 8"/>
            <p:cNvCxnSpPr>
              <a:cxnSpLocks noChangeShapeType="1"/>
            </p:cNvCxnSpPr>
            <p:nvPr/>
          </p:nvCxnSpPr>
          <p:spPr bwMode="auto">
            <a:xfrm flipV="1">
              <a:off x="2600748" y="2450876"/>
              <a:ext cx="576064" cy="7200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4975541" y="2169266"/>
              <a:ext cx="1111250" cy="225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Pente descendante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AutoShape 10"/>
            <p:cNvCxnSpPr>
              <a:cxnSpLocks noChangeShapeType="1"/>
            </p:cNvCxnSpPr>
            <p:nvPr/>
          </p:nvCxnSpPr>
          <p:spPr bwMode="auto">
            <a:xfrm>
              <a:off x="4871162" y="2430260"/>
              <a:ext cx="24688" cy="44629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6732240" y="3064644"/>
              <a:ext cx="1111250" cy="360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Signal numérique (FPGA)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AutoShape 12"/>
            <p:cNvCxnSpPr>
              <a:cxnSpLocks noChangeShapeType="1"/>
            </p:cNvCxnSpPr>
            <p:nvPr/>
          </p:nvCxnSpPr>
          <p:spPr bwMode="auto">
            <a:xfrm flipH="1" flipV="1">
              <a:off x="6858745" y="2800624"/>
              <a:ext cx="89519" cy="26402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13"/>
            <p:cNvCxnSpPr>
              <a:cxnSpLocks noChangeShapeType="1"/>
            </p:cNvCxnSpPr>
            <p:nvPr/>
          </p:nvCxnSpPr>
          <p:spPr bwMode="auto">
            <a:xfrm flipH="1">
              <a:off x="4877910" y="2431204"/>
              <a:ext cx="203200" cy="2524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32" name="Image 31" descr="riseFall-withoutTristat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9622" y="3541074"/>
            <a:ext cx="5400600" cy="2376294"/>
          </a:xfrm>
          <a:prstGeom prst="rect">
            <a:avLst/>
          </a:prstGeom>
        </p:spPr>
      </p:pic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617614" y="4765210"/>
            <a:ext cx="1241425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Pente montante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AutoShape 8"/>
          <p:cNvCxnSpPr>
            <a:cxnSpLocks noChangeShapeType="1"/>
          </p:cNvCxnSpPr>
          <p:nvPr/>
        </p:nvCxnSpPr>
        <p:spPr bwMode="auto">
          <a:xfrm flipV="1">
            <a:off x="3841750" y="4765210"/>
            <a:ext cx="576064" cy="720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819701" y="4575280"/>
            <a:ext cx="1111250" cy="225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Pente descendante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AutoShape 13"/>
          <p:cNvCxnSpPr>
            <a:cxnSpLocks noChangeShapeType="1"/>
          </p:cNvCxnSpPr>
          <p:nvPr/>
        </p:nvCxnSpPr>
        <p:spPr bwMode="auto">
          <a:xfrm flipH="1">
            <a:off x="6506046" y="4765210"/>
            <a:ext cx="347216" cy="7200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7" name="AutoShape 2"/>
          <p:cNvCxnSpPr>
            <a:cxnSpLocks noChangeShapeType="1"/>
          </p:cNvCxnSpPr>
          <p:nvPr/>
        </p:nvCxnSpPr>
        <p:spPr bwMode="auto">
          <a:xfrm flipH="1">
            <a:off x="2752084" y="4409639"/>
            <a:ext cx="17541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38" name="AutoShape 3"/>
          <p:cNvCxnSpPr>
            <a:cxnSpLocks noChangeShapeType="1"/>
          </p:cNvCxnSpPr>
          <p:nvPr/>
        </p:nvCxnSpPr>
        <p:spPr bwMode="auto">
          <a:xfrm flipH="1">
            <a:off x="2410759" y="5238396"/>
            <a:ext cx="17541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624693" y="4282639"/>
            <a:ext cx="1101991" cy="284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Niveau haut (7.5v)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263273" y="5063718"/>
            <a:ext cx="1118911" cy="3048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Niveau bas (0V)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8162230" y="3973122"/>
            <a:ext cx="1111250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numérique (FPGA)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AutoShape 12"/>
          <p:cNvCxnSpPr>
            <a:cxnSpLocks noChangeShapeType="1"/>
          </p:cNvCxnSpPr>
          <p:nvPr/>
        </p:nvCxnSpPr>
        <p:spPr bwMode="auto">
          <a:xfrm flipH="1" flipV="1">
            <a:off x="6434039" y="3901114"/>
            <a:ext cx="1800199" cy="14401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57" name="ZoneTexte 56"/>
          <p:cNvSpPr txBox="1"/>
          <p:nvPr/>
        </p:nvSpPr>
        <p:spPr>
          <a:xfrm>
            <a:off x="838497" y="2210198"/>
            <a:ext cx="1203053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fr-FR" sz="1600" u="sng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16496" y="3803845"/>
            <a:ext cx="2047557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physiques</a:t>
            </a:r>
            <a:endParaRPr lang="fr-FR" sz="1600" u="sng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régulation du module Peltier</a:t>
            </a:r>
            <a:endParaRPr lang="fr-FR" sz="16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 39" descr="pelti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184" y="188640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Détails partie électronique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– préampli – gain variable – ampli </a:t>
            </a:r>
            <a:r>
              <a:rPr lang="fr-FR" sz="1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</a:t>
            </a:r>
            <a:endParaRPr lang="fr-FR" sz="16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1412776"/>
            <a:ext cx="6051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Offset + amplification des signaux de sorties analogiques du </a:t>
            </a:r>
            <a:r>
              <a:rPr lang="fr-FR" sz="1600" dirty="0" err="1" smtClean="0"/>
              <a:t>Multimos</a:t>
            </a: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Offset réglable par DAC tension piloté par lien I2C</a:t>
            </a:r>
          </a:p>
          <a:p>
            <a:pPr>
              <a:buFontTx/>
              <a:buChar char="-"/>
            </a:pPr>
            <a:r>
              <a:rPr lang="fr-FR" sz="1600" dirty="0" smtClean="0"/>
              <a:t>8 gains d’amplification différents</a:t>
            </a:r>
          </a:p>
          <a:p>
            <a:pPr>
              <a:buFontTx/>
              <a:buChar char="-"/>
            </a:pPr>
            <a:r>
              <a:rPr lang="fr-FR" sz="1600" dirty="0" smtClean="0"/>
              <a:t>Gains sélectionnable en ligne (via le FPGA)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6" y="2852936"/>
            <a:ext cx="79089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5618" y="4293096"/>
            <a:ext cx="478030" cy="2478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Voffset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43608" y="5073790"/>
            <a:ext cx="795564" cy="22741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Vor ouVos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07543" y="2901231"/>
            <a:ext cx="968513" cy="290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Gain variable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1719" y="4259726"/>
            <a:ext cx="968513" cy="17738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protection ADC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523417" y="4221088"/>
            <a:ext cx="1369063" cy="36004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signal différentiel pour ADC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4848" y="116632"/>
            <a:ext cx="5963072" cy="576064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Situation et objectifs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99363" y="2185119"/>
            <a:ext cx="1152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stA="50000" endPos="70000" dist="127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E2V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68176" y="2185119"/>
            <a:ext cx="132440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stA="50000" endPos="70000" dist="127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IPNL</a:t>
            </a:r>
          </a:p>
        </p:txBody>
      </p:sp>
      <p:pic>
        <p:nvPicPr>
          <p:cNvPr id="1026" name="Picture 2" descr="http://www.e2v.com/content/uploads/2013/10/Sapphires_AT3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82" y="3759539"/>
            <a:ext cx="871242" cy="6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60512" y="3193230"/>
            <a:ext cx="4230582" cy="566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  <a:ea typeface="+mn-ea"/>
              </a:rPr>
              <a:t>Développement </a:t>
            </a: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  <a:ea typeface="+mn-ea"/>
              </a:rPr>
              <a:t>de matrices de </a:t>
            </a: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  <a:ea typeface="+mn-ea"/>
              </a:rPr>
              <a:t>nouveaux pixels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>
                <a:solidFill>
                  <a:srgbClr val="79C1D5"/>
                </a:solidFill>
                <a:effectLst/>
                <a:latin typeface="Corbel" pitchFamily="34" charset="0"/>
              </a:rPr>
              <a:t>a</a:t>
            </a: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</a:rPr>
              <a:t>vec multiplication électronique intra-pixel (</a:t>
            </a:r>
            <a:r>
              <a:rPr lang="fr-FR" sz="1400" dirty="0" err="1" smtClean="0">
                <a:solidFill>
                  <a:srgbClr val="79C1D5"/>
                </a:solidFill>
                <a:effectLst/>
                <a:latin typeface="Corbel" pitchFamily="34" charset="0"/>
              </a:rPr>
              <a:t>emCMOS</a:t>
            </a: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</a:rPr>
              <a:t>)</a:t>
            </a:r>
            <a:endParaRPr lang="fr-FR" sz="1400" dirty="0" smtClean="0">
              <a:solidFill>
                <a:srgbClr val="79C1D5"/>
              </a:solidFill>
              <a:effectLst/>
              <a:latin typeface="Corbel" pitchFamily="34" charset="0"/>
              <a:ea typeface="+mn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40316" y="3193230"/>
            <a:ext cx="3179332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  <a:ea typeface="+mn-ea"/>
              </a:rPr>
              <a:t>Conception du système d’acquisition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40317" y="4561383"/>
            <a:ext cx="444918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Caractérisation des matrices de nouveaux pixels sur banc optique</a:t>
            </a:r>
            <a:endParaRPr lang="fr-FR" sz="1400" dirty="0" smtClean="0">
              <a:solidFill>
                <a:srgbClr val="79C1D5"/>
              </a:solidFill>
              <a:effectLst/>
              <a:latin typeface="Corbel" pitchFamily="34" charset="0"/>
              <a:ea typeface="+mn-e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37844" y="2988240"/>
            <a:ext cx="1475917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200" u="sng" dirty="0">
                <a:solidFill>
                  <a:srgbClr val="79C1D5"/>
                </a:solidFill>
                <a:effectLst/>
                <a:latin typeface="Corbel" pitchFamily="34" charset="0"/>
              </a:rPr>
              <a:t>http://www.e2v.com</a:t>
            </a:r>
            <a:endParaRPr lang="fr-FR" sz="1200" u="sng" dirty="0" smtClean="0">
              <a:solidFill>
                <a:srgbClr val="79C1D5"/>
              </a:solidFill>
              <a:effectLst/>
              <a:latin typeface="Corbe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539523" y="3759539"/>
            <a:ext cx="1500793" cy="297788"/>
          </a:xfrm>
          <a:prstGeom prst="straightConnector1">
            <a:avLst/>
          </a:prstGeom>
          <a:ln>
            <a:solidFill>
              <a:srgbClr val="79C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629982" y="3517525"/>
            <a:ext cx="0" cy="390908"/>
          </a:xfrm>
          <a:prstGeom prst="straightConnector1">
            <a:avLst/>
          </a:prstGeom>
          <a:ln>
            <a:solidFill>
              <a:srgbClr val="79C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040316" y="3954147"/>
            <a:ext cx="344196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79C1D5"/>
                </a:solidFill>
                <a:effectLst/>
                <a:latin typeface="Corbel" pitchFamily="34" charset="0"/>
                <a:ea typeface="+mn-ea"/>
              </a:rPr>
              <a:t>Validation et caractérisation du système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629982" y="4259766"/>
            <a:ext cx="0" cy="332608"/>
          </a:xfrm>
          <a:prstGeom prst="straightConnector1">
            <a:avLst/>
          </a:prstGeom>
          <a:ln>
            <a:solidFill>
              <a:srgbClr val="79C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128075" y="1427932"/>
            <a:ext cx="764985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srgbClr val="79C1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Projet dans le cadre d’une collaboration E2V / IPNL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40316" y="3129776"/>
            <a:ext cx="3441968" cy="12353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611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8864" y="142920"/>
            <a:ext cx="6087893" cy="576064"/>
          </a:xfrm>
        </p:spPr>
        <p:txBody>
          <a:bodyPr>
            <a:normAutofit/>
          </a:bodyPr>
          <a:lstStyle/>
          <a:p>
            <a:pPr indent="-360000">
              <a:buFont typeface="+mj-lt"/>
              <a:buAutoNum type="arabicPeriod" startAt="2"/>
            </a:pPr>
            <a:r>
              <a:rPr lang="fr-FR" sz="2400" dirty="0" smtClean="0">
                <a:latin typeface="Corbel" pitchFamily="34" charset="0"/>
              </a:rPr>
              <a:t>Caractéristiques de la matrice de pixels (1)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44888" y="1084997"/>
            <a:ext cx="5904656" cy="3490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Matrice de pixels, pitch 8µm, 144x144 avec adressage X,Y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Entrées de courants de </a:t>
            </a:r>
            <a:r>
              <a:rPr lang="fr-FR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pour véhiculer les charges correctement jusqu’aux buffers de sorties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Entrées de tensions de référence pour le pixel et le système de multiplication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signaux d’adressage et de logique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(type </a:t>
            </a:r>
            <a:r>
              <a:rPr lang="fr-FR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numérique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3.3V ou 5V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signaux de mise en œuvre pixels et de multiplication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(type </a:t>
            </a:r>
            <a:r>
              <a:rPr lang="fr-FR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analogique</a:t>
            </a: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-2V&lt;</a:t>
            </a:r>
            <a:r>
              <a:rPr lang="fr-FR" sz="1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</a:t>
            </a: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&lt;0V ; 1V&lt;</a:t>
            </a:r>
            <a:r>
              <a:rPr lang="fr-FR" sz="1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</a:t>
            </a: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&lt;7,5V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signaux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sorties </a:t>
            </a: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analogiques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matrice</a:t>
            </a:r>
          </a:p>
          <a:p>
            <a:pPr>
              <a:spcBef>
                <a:spcPct val="20000"/>
              </a:spcBef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(Vor : Valeur du pixel après « reset »,</a:t>
            </a:r>
          </a:p>
          <a:p>
            <a:pPr>
              <a:spcBef>
                <a:spcPct val="20000"/>
              </a:spcBef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Vos : Valeur « signal » du pixel )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78843" y="1445516"/>
            <a:ext cx="4623509" cy="3528392"/>
            <a:chOff x="1676020" y="2492896"/>
            <a:chExt cx="4623509" cy="3528392"/>
          </a:xfrm>
        </p:grpSpPr>
        <p:sp>
          <p:nvSpPr>
            <p:cNvPr id="16" name="Rectangle 15"/>
            <p:cNvSpPr/>
            <p:nvPr/>
          </p:nvSpPr>
          <p:spPr>
            <a:xfrm>
              <a:off x="1676020" y="3645024"/>
              <a:ext cx="2690543" cy="237626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31366" y="3933056"/>
              <a:ext cx="1584176" cy="1512168"/>
            </a:xfrm>
            <a:prstGeom prst="rect">
              <a:avLst/>
            </a:prstGeom>
            <a:solidFill>
              <a:srgbClr val="B7DEE8"/>
            </a:solidFill>
            <a:ln>
              <a:solidFill>
                <a:srgbClr val="79C1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Matrice Pixels</a:t>
              </a:r>
            </a:p>
            <a:p>
              <a:pPr algn="ctr"/>
              <a:r>
                <a:rPr lang="fr-FR" dirty="0" smtClean="0"/>
                <a:t>144x144</a:t>
              </a:r>
              <a:endParaRPr lang="fr-FR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71326" y="3933056"/>
              <a:ext cx="216024" cy="1512168"/>
            </a:xfrm>
            <a:prstGeom prst="rect">
              <a:avLst/>
            </a:prstGeom>
            <a:solidFill>
              <a:srgbClr val="B7DEE8"/>
            </a:solidFill>
            <a:ln>
              <a:solidFill>
                <a:srgbClr val="79C1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dirty="0" smtClean="0"/>
                <a:t>Décodeur </a:t>
              </a:r>
              <a:r>
                <a:rPr lang="fr-FR" dirty="0" err="1" smtClean="0"/>
                <a:t>Row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31366" y="5589240"/>
              <a:ext cx="1584176" cy="216024"/>
            </a:xfrm>
            <a:prstGeom prst="rect">
              <a:avLst/>
            </a:prstGeom>
            <a:solidFill>
              <a:srgbClr val="B7DEE8"/>
            </a:solidFill>
            <a:ln>
              <a:solidFill>
                <a:srgbClr val="79C1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Décodeur Col</a:t>
              </a:r>
              <a:endParaRPr lang="fr-FR" dirty="0"/>
            </a:p>
          </p:txBody>
        </p:sp>
        <p:sp>
          <p:nvSpPr>
            <p:cNvPr id="7" name="Triangle isocèle 6"/>
            <p:cNvSpPr/>
            <p:nvPr/>
          </p:nvSpPr>
          <p:spPr>
            <a:xfrm rot="5400000">
              <a:off x="4124292" y="5179921"/>
              <a:ext cx="144016" cy="144016"/>
            </a:xfrm>
            <a:prstGeom prst="triangle">
              <a:avLst/>
            </a:prstGeom>
            <a:solidFill>
              <a:srgbClr val="B7DEE8"/>
            </a:solidFill>
            <a:ln>
              <a:solidFill>
                <a:srgbClr val="79C1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isocèle 7"/>
            <p:cNvSpPr/>
            <p:nvPr/>
          </p:nvSpPr>
          <p:spPr>
            <a:xfrm rot="5400000">
              <a:off x="4124292" y="5323937"/>
              <a:ext cx="144016" cy="144016"/>
            </a:xfrm>
            <a:prstGeom prst="triangle">
              <a:avLst/>
            </a:prstGeom>
            <a:solidFill>
              <a:srgbClr val="B7DEE8"/>
            </a:solidFill>
            <a:ln>
              <a:solidFill>
                <a:srgbClr val="79C1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>
              <a:stCxn id="7" idx="3"/>
            </p:cNvCxnSpPr>
            <p:nvPr/>
          </p:nvCxnSpPr>
          <p:spPr>
            <a:xfrm flipH="1">
              <a:off x="3815542" y="5251929"/>
              <a:ext cx="308750" cy="0"/>
            </a:xfrm>
            <a:prstGeom prst="line">
              <a:avLst/>
            </a:prstGeom>
            <a:ln>
              <a:solidFill>
                <a:srgbClr val="79C1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3815542" y="5395945"/>
              <a:ext cx="308750" cy="0"/>
            </a:xfrm>
            <a:prstGeom prst="line">
              <a:avLst/>
            </a:prstGeom>
            <a:ln>
              <a:solidFill>
                <a:srgbClr val="79C1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4268308" y="5251929"/>
              <a:ext cx="308750" cy="0"/>
            </a:xfrm>
            <a:prstGeom prst="line">
              <a:avLst/>
            </a:prstGeom>
            <a:ln>
              <a:solidFill>
                <a:srgbClr val="79C1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268308" y="5395945"/>
              <a:ext cx="308750" cy="0"/>
            </a:xfrm>
            <a:prstGeom prst="line">
              <a:avLst/>
            </a:prstGeom>
            <a:ln>
              <a:solidFill>
                <a:srgbClr val="79C1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4542317" y="5022931"/>
              <a:ext cx="1757212" cy="5663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Sorties analogiques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Vor, Vos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3789407" y="4375953"/>
              <a:ext cx="669771" cy="216024"/>
            </a:xfrm>
            <a:prstGeom prst="rect">
              <a:avLst/>
            </a:prstGeom>
            <a:solidFill>
              <a:srgbClr val="B7DEE8"/>
            </a:solidFill>
            <a:ln>
              <a:solidFill>
                <a:srgbClr val="79C1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tests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055833" y="2691373"/>
              <a:ext cx="612668" cy="5663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fr-FR" sz="14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bias</a:t>
              </a:r>
              <a:endParaRPr lang="fr-FR" sz="14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Vrefs</a:t>
              </a:r>
              <a:endPara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730062" y="2492896"/>
              <a:ext cx="1218632" cy="781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Signaux pixels,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multiplication</a:t>
              </a:r>
              <a:endPara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2231366" y="3284984"/>
              <a:ext cx="1237838" cy="360040"/>
              <a:chOff x="2015342" y="2852936"/>
              <a:chExt cx="1237838" cy="576064"/>
            </a:xfrm>
          </p:grpSpPr>
          <p:sp>
            <p:nvSpPr>
              <p:cNvPr id="18" name="Flèche vers le bas 17"/>
              <p:cNvSpPr/>
              <p:nvPr/>
            </p:nvSpPr>
            <p:spPr>
              <a:xfrm>
                <a:off x="3037156" y="2852936"/>
                <a:ext cx="216024" cy="576064"/>
              </a:xfrm>
              <a:prstGeom prst="downArrow">
                <a:avLst/>
              </a:prstGeom>
              <a:solidFill>
                <a:srgbClr val="B7DEE8"/>
              </a:solidFill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Flèche vers le bas 20"/>
              <p:cNvSpPr/>
              <p:nvPr/>
            </p:nvSpPr>
            <p:spPr>
              <a:xfrm>
                <a:off x="2015342" y="2852936"/>
                <a:ext cx="216024" cy="576064"/>
              </a:xfrm>
              <a:prstGeom prst="downArrow">
                <a:avLst/>
              </a:prstGeom>
              <a:solidFill>
                <a:srgbClr val="B7DEE8"/>
              </a:solidFill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2" name="ZoneTexte 21"/>
          <p:cNvSpPr txBox="1"/>
          <p:nvPr/>
        </p:nvSpPr>
        <p:spPr>
          <a:xfrm>
            <a:off x="877924" y="5325417"/>
            <a:ext cx="1314138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rIns="36000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Signaux adressage et séquencement</a:t>
            </a:r>
          </a:p>
        </p:txBody>
      </p:sp>
      <p:sp>
        <p:nvSpPr>
          <p:cNvPr id="24" name="Flèche vers le bas 23"/>
          <p:cNvSpPr/>
          <p:nvPr/>
        </p:nvSpPr>
        <p:spPr>
          <a:xfrm flipV="1">
            <a:off x="1426981" y="5001826"/>
            <a:ext cx="216024" cy="323420"/>
          </a:xfrm>
          <a:prstGeom prst="downArrow">
            <a:avLst/>
          </a:prstGeom>
          <a:solidFill>
            <a:srgbClr val="B7DEE8"/>
          </a:solidFill>
          <a:ln>
            <a:solidFill>
              <a:srgbClr val="79C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193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48744" y="1052736"/>
            <a:ext cx="5760640" cy="28992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structures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différentes de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pixels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caractériser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matrices différentes A, B, C)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chronogrammes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séquencement différents</a:t>
            </a:r>
            <a:endParaRPr lang="fr-FR" sz="16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Chaque structure possède 15 variantes (géométrique, 	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technologique…)</a:t>
            </a: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matrice (Z) intègre des sous matrices de différentes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structures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variantes 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4255313" y="4098558"/>
            <a:ext cx="1584176" cy="1512168"/>
            <a:chOff x="3728864" y="4005064"/>
            <a:chExt cx="1584176" cy="1512168"/>
          </a:xfrm>
        </p:grpSpPr>
        <p:grpSp>
          <p:nvGrpSpPr>
            <p:cNvPr id="4" name="Groupe 3"/>
            <p:cNvGrpSpPr/>
            <p:nvPr/>
          </p:nvGrpSpPr>
          <p:grpSpPr>
            <a:xfrm>
              <a:off x="3728864" y="4005064"/>
              <a:ext cx="1584176" cy="1512168"/>
              <a:chOff x="4304928" y="4005064"/>
              <a:chExt cx="1717721" cy="1512168"/>
            </a:xfrm>
            <a:solidFill>
              <a:srgbClr val="B7DEE8"/>
            </a:solidFill>
          </p:grpSpPr>
          <p:sp>
            <p:nvSpPr>
              <p:cNvPr id="3" name="Rectangle 2"/>
              <p:cNvSpPr/>
              <p:nvPr/>
            </p:nvSpPr>
            <p:spPr>
              <a:xfrm>
                <a:off x="4304928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92960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880992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69024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46585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34617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 rot="5400000">
              <a:off x="3764868" y="3969060"/>
              <a:ext cx="1512168" cy="1584176"/>
              <a:chOff x="4304928" y="4005064"/>
              <a:chExt cx="1717721" cy="1512168"/>
            </a:xfrm>
            <a:solidFill>
              <a:srgbClr val="B7DEE8">
                <a:alpha val="54000"/>
              </a:srgb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304928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92960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80992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69024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46585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34617" y="4005064"/>
                <a:ext cx="288032" cy="1512168"/>
              </a:xfrm>
              <a:prstGeom prst="rect">
                <a:avLst/>
              </a:prstGeom>
              <a:grpFill/>
              <a:ln>
                <a:solidFill>
                  <a:srgbClr val="79C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756734" y="4026593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1</a:t>
              </a:r>
              <a:endParaRPr lang="fr-FR" sz="1100" baseline="-25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8012" y="4280158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/>
                <a:t>3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8012" y="4787461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7</a:t>
              </a:r>
              <a:endParaRPr lang="fr-FR" sz="1100" baseline="-25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09632" y="4533723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11</a:t>
              </a:r>
              <a:endParaRPr lang="fr-FR" sz="11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53650" y="5285198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8</a:t>
              </a:r>
              <a:endParaRPr lang="fr-FR" sz="1100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62544" y="503163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10</a:t>
              </a:r>
              <a:endParaRPr lang="fr-FR" sz="1100" baseline="-25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10149" y="402659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9</a:t>
              </a:r>
              <a:endParaRPr lang="fr-FR" sz="1100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22373" y="4026592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 smtClean="0"/>
                <a:t>3</a:t>
              </a:r>
              <a:endParaRPr lang="fr-FR" sz="11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53650" y="4280157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 smtClean="0"/>
                <a:t>13</a:t>
              </a:r>
              <a:endParaRPr lang="fr-FR" sz="11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88012" y="4533722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/>
                <a:t>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56734" y="4533721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/>
                <a:t>8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22373" y="503163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/>
                <a:t>6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10149" y="4787461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 smtClean="0"/>
                <a:t>12</a:t>
              </a:r>
              <a:endParaRPr lang="fr-FR" sz="11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53650" y="503163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/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75271" y="5285197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 smtClean="0"/>
                <a:t>13</a:t>
              </a:r>
              <a:endParaRPr lang="fr-FR" sz="11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75271" y="4533723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 smtClean="0"/>
                <a:t>10</a:t>
              </a:r>
              <a:endParaRPr lang="fr-FR" sz="11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22373" y="5285196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 smtClean="0"/>
                <a:t>9</a:t>
              </a:r>
              <a:endParaRPr lang="fr-FR" sz="11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53650" y="402659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/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87241" y="402659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 smtClean="0"/>
                <a:t>1</a:t>
              </a:r>
              <a:endParaRPr lang="fr-FR" sz="11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75271" y="402659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/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10149" y="4280156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 smtClean="0"/>
                <a:t>14</a:t>
              </a:r>
              <a:endParaRPr lang="fr-FR" sz="1100" baseline="-250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53650" y="4787287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 smtClean="0"/>
                <a:t>15</a:t>
              </a:r>
              <a:endParaRPr lang="fr-FR" sz="1100" baseline="-250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22373" y="4533723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 smtClean="0"/>
                <a:t>10</a:t>
              </a:r>
              <a:endParaRPr lang="fr-FR" sz="1100" baseline="-25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62544" y="4280158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 smtClean="0"/>
                <a:t>11</a:t>
              </a:r>
              <a:endParaRPr lang="fr-FR" sz="1100" baseline="-250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5271" y="4787461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 smtClean="0"/>
                <a:t>12</a:t>
              </a:r>
              <a:endParaRPr lang="fr-FR" sz="1100" baseline="-250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10149" y="5031633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/>
                <a:t>5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88012" y="5031633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/>
                <a:t>7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56734" y="4787286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/>
                <a:t>9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56734" y="5285195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/>
                <a:t>2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10149" y="5285198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/>
                <a:t>4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22373" y="4787833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/>
                <a:t>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075271" y="5031632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13</a:t>
              </a:r>
              <a:endParaRPr lang="fr-FR" sz="1100" baseline="-25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75126" y="4280155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/>
                <a:t>7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22373" y="4280158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B</a:t>
              </a:r>
              <a:r>
                <a:rPr lang="fr-FR" sz="1100" baseline="-25000" dirty="0" smtClean="0"/>
                <a:t>5</a:t>
              </a:r>
              <a:endParaRPr lang="fr-FR" sz="11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53650" y="4533720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A</a:t>
              </a:r>
              <a:r>
                <a:rPr lang="fr-FR" sz="1100" baseline="-25000" dirty="0" smtClean="0"/>
                <a:t>4</a:t>
              </a:r>
              <a:endParaRPr lang="fr-FR" sz="1100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87241" y="5285194"/>
              <a:ext cx="209898" cy="210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100" dirty="0" smtClean="0"/>
                <a:t>C</a:t>
              </a:r>
              <a:r>
                <a:rPr lang="fr-FR" sz="1100" baseline="-25000" dirty="0"/>
                <a:t>6</a:t>
              </a:r>
            </a:p>
          </p:txBody>
        </p:sp>
      </p:grpSp>
      <p:sp>
        <p:nvSpPr>
          <p:cNvPr id="66" name="ZoneTexte 65"/>
          <p:cNvSpPr txBox="1"/>
          <p:nvPr/>
        </p:nvSpPr>
        <p:spPr>
          <a:xfrm>
            <a:off x="4203204" y="5610726"/>
            <a:ext cx="164579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79C1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Exemple de Matrice </a:t>
            </a:r>
            <a:r>
              <a:rPr lang="fr-FR" sz="1600" b="1" dirty="0" smtClean="0">
                <a:solidFill>
                  <a:srgbClr val="79C1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249144" y="4056063"/>
            <a:ext cx="130919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B7DEE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Sous matrice </a:t>
            </a:r>
            <a:r>
              <a:rPr lang="fr-FR" sz="1400" dirty="0" err="1" smtClean="0">
                <a:solidFill>
                  <a:srgbClr val="B7DEE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type,variante</a:t>
            </a:r>
            <a:endParaRPr lang="fr-FR" sz="1400" dirty="0" smtClean="0">
              <a:solidFill>
                <a:srgbClr val="B7DEE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Connecteur droit avec flèche 68"/>
          <p:cNvCxnSpPr>
            <a:stCxn id="67" idx="1"/>
          </p:cNvCxnSpPr>
          <p:nvPr/>
        </p:nvCxnSpPr>
        <p:spPr>
          <a:xfrm flipH="1">
            <a:off x="5768340" y="4317673"/>
            <a:ext cx="480804" cy="118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indent="-360000">
              <a:buFont typeface="+mj-lt"/>
              <a:buAutoNum type="arabicPeriod" startAt="2"/>
            </a:pPr>
            <a:r>
              <a:rPr lang="fr-FR" sz="2400" dirty="0" smtClean="0">
                <a:latin typeface="Corbel" pitchFamily="34" charset="0"/>
              </a:rPr>
              <a:t>Caractéristiques de la matrice de pixels (2)</a:t>
            </a:r>
            <a:endParaRPr lang="fr-FR" sz="2400" dirty="0"/>
          </a:p>
        </p:txBody>
      </p:sp>
      <p:sp>
        <p:nvSpPr>
          <p:cNvPr id="75" name="ZoneTexte 74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691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16496" y="1447616"/>
            <a:ext cx="9433048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Alimenter l’</a:t>
            </a:r>
            <a:r>
              <a:rPr lang="fr-FR" dirty="0" err="1" smtClean="0">
                <a:solidFill>
                  <a:srgbClr val="B7DEE8"/>
                </a:solidFill>
              </a:rPr>
              <a:t>emCMOS</a:t>
            </a:r>
            <a:r>
              <a:rPr lang="fr-FR" dirty="0" smtClean="0">
                <a:solidFill>
                  <a:srgbClr val="B7DEE8"/>
                </a:solidFill>
              </a:rPr>
              <a:t> en +5V</a:t>
            </a:r>
            <a:r>
              <a:rPr lang="fr-FR" dirty="0">
                <a:solidFill>
                  <a:srgbClr val="B7DEE8"/>
                </a:solidFill>
              </a:rPr>
              <a:t> </a:t>
            </a:r>
            <a:r>
              <a:rPr lang="fr-FR" dirty="0" smtClean="0">
                <a:solidFill>
                  <a:srgbClr val="B7DEE8"/>
                </a:solidFill>
              </a:rPr>
              <a:t>ou +3.3V.</a:t>
            </a:r>
            <a:endParaRPr lang="fr-FR" dirty="0">
              <a:solidFill>
                <a:srgbClr val="B7DEE8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Génère </a:t>
            </a:r>
            <a:r>
              <a:rPr lang="fr-FR" dirty="0">
                <a:solidFill>
                  <a:srgbClr val="B7DEE8"/>
                </a:solidFill>
              </a:rPr>
              <a:t>des courants de </a:t>
            </a:r>
            <a:r>
              <a:rPr lang="fr-FR" dirty="0" err="1">
                <a:solidFill>
                  <a:srgbClr val="B7DEE8"/>
                </a:solidFill>
              </a:rPr>
              <a:t>bias</a:t>
            </a:r>
            <a:r>
              <a:rPr lang="fr-FR" dirty="0">
                <a:solidFill>
                  <a:srgbClr val="B7DEE8"/>
                </a:solidFill>
              </a:rPr>
              <a:t> ajustables en </a:t>
            </a:r>
            <a:r>
              <a:rPr lang="fr-FR" dirty="0" smtClean="0">
                <a:solidFill>
                  <a:srgbClr val="B7DEE8"/>
                </a:solidFill>
              </a:rPr>
              <a:t>ligne (10-250µA /  pas de 10uA)</a:t>
            </a:r>
            <a:endParaRPr lang="fr-FR" dirty="0">
              <a:solidFill>
                <a:srgbClr val="B7DEE8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Fourni 3 tensions </a:t>
            </a:r>
            <a:r>
              <a:rPr lang="fr-FR" dirty="0">
                <a:solidFill>
                  <a:srgbClr val="B7DEE8"/>
                </a:solidFill>
              </a:rPr>
              <a:t>de référence ajustables en </a:t>
            </a:r>
            <a:r>
              <a:rPr lang="fr-FR" dirty="0" smtClean="0">
                <a:solidFill>
                  <a:srgbClr val="B7DEE8"/>
                </a:solidFill>
              </a:rPr>
              <a:t>ligne (0,5-5V / pas de 100mV)</a:t>
            </a:r>
            <a:endParaRPr lang="fr-FR" dirty="0">
              <a:solidFill>
                <a:srgbClr val="B7DEE8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Possibilité de régler en ligne, les </a:t>
            </a:r>
            <a:r>
              <a:rPr lang="fr-FR" dirty="0">
                <a:solidFill>
                  <a:srgbClr val="B7DEE8"/>
                </a:solidFill>
              </a:rPr>
              <a:t>pentes </a:t>
            </a:r>
            <a:r>
              <a:rPr lang="fr-FR" dirty="0" smtClean="0">
                <a:solidFill>
                  <a:srgbClr val="B7DEE8"/>
                </a:solidFill>
              </a:rPr>
              <a:t>(</a:t>
            </a:r>
            <a:r>
              <a:rPr lang="fr-FR" dirty="0" err="1" smtClean="0">
                <a:solidFill>
                  <a:srgbClr val="B7DEE8"/>
                </a:solidFill>
              </a:rPr>
              <a:t>Trising</a:t>
            </a:r>
            <a:r>
              <a:rPr lang="fr-FR" dirty="0">
                <a:solidFill>
                  <a:srgbClr val="B7DEE8"/>
                </a:solidFill>
              </a:rPr>
              <a:t>, </a:t>
            </a:r>
            <a:r>
              <a:rPr lang="fr-FR" dirty="0" err="1" smtClean="0">
                <a:solidFill>
                  <a:srgbClr val="B7DEE8"/>
                </a:solidFill>
              </a:rPr>
              <a:t>Tfalling</a:t>
            </a:r>
            <a:r>
              <a:rPr lang="fr-FR" dirty="0" smtClean="0">
                <a:solidFill>
                  <a:srgbClr val="B7DEE8"/>
                </a:solidFill>
              </a:rPr>
              <a:t>) </a:t>
            </a:r>
            <a:r>
              <a:rPr lang="fr-FR" dirty="0">
                <a:solidFill>
                  <a:srgbClr val="B7DEE8"/>
                </a:solidFill>
              </a:rPr>
              <a:t>des signaux </a:t>
            </a:r>
            <a:r>
              <a:rPr lang="fr-FR" dirty="0" smtClean="0">
                <a:solidFill>
                  <a:srgbClr val="B7DEE8"/>
                </a:solidFill>
              </a:rPr>
              <a:t>de mise en œuvre pixels (100ns-1us)</a:t>
            </a:r>
            <a:endParaRPr lang="fr-FR" sz="1600" dirty="0" smtClean="0">
              <a:solidFill>
                <a:srgbClr val="B7DEE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592960" y="2831770"/>
            <a:ext cx="1600200" cy="968837"/>
            <a:chOff x="3771900" y="2604179"/>
            <a:chExt cx="1600200" cy="968837"/>
          </a:xfrm>
        </p:grpSpPr>
        <p:grpSp>
          <p:nvGrpSpPr>
            <p:cNvPr id="48" name="Groupe 47"/>
            <p:cNvGrpSpPr/>
            <p:nvPr/>
          </p:nvGrpSpPr>
          <p:grpSpPr>
            <a:xfrm>
              <a:off x="3771900" y="2780928"/>
              <a:ext cx="1600200" cy="792088"/>
              <a:chOff x="3771900" y="2780928"/>
              <a:chExt cx="1600200" cy="792088"/>
            </a:xfrm>
          </p:grpSpPr>
          <p:sp>
            <p:nvSpPr>
              <p:cNvPr id="12" name="Forme libre 11"/>
              <p:cNvSpPr/>
              <p:nvPr/>
            </p:nvSpPr>
            <p:spPr>
              <a:xfrm>
                <a:off x="3771900" y="2926080"/>
                <a:ext cx="1600200" cy="426720"/>
              </a:xfrm>
              <a:custGeom>
                <a:avLst/>
                <a:gdLst>
                  <a:gd name="connsiteX0" fmla="*/ 0 w 1600200"/>
                  <a:gd name="connsiteY0" fmla="*/ 426720 h 426720"/>
                  <a:gd name="connsiteX1" fmla="*/ 251460 w 1600200"/>
                  <a:gd name="connsiteY1" fmla="*/ 426720 h 426720"/>
                  <a:gd name="connsiteX2" fmla="*/ 541020 w 1600200"/>
                  <a:gd name="connsiteY2" fmla="*/ 0 h 426720"/>
                  <a:gd name="connsiteX3" fmla="*/ 1013460 w 1600200"/>
                  <a:gd name="connsiteY3" fmla="*/ 0 h 426720"/>
                  <a:gd name="connsiteX4" fmla="*/ 1432560 w 1600200"/>
                  <a:gd name="connsiteY4" fmla="*/ 419100 h 426720"/>
                  <a:gd name="connsiteX5" fmla="*/ 1600200 w 1600200"/>
                  <a:gd name="connsiteY5" fmla="*/ 419100 h 4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0200" h="426720">
                    <a:moveTo>
                      <a:pt x="0" y="426720"/>
                    </a:moveTo>
                    <a:lnTo>
                      <a:pt x="251460" y="426720"/>
                    </a:lnTo>
                    <a:lnTo>
                      <a:pt x="541020" y="0"/>
                    </a:lnTo>
                    <a:lnTo>
                      <a:pt x="1013460" y="0"/>
                    </a:lnTo>
                    <a:lnTo>
                      <a:pt x="1432560" y="419100"/>
                    </a:lnTo>
                    <a:lnTo>
                      <a:pt x="1600200" y="41910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 flipV="1">
                <a:off x="4032136" y="2780928"/>
                <a:ext cx="0" cy="7920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flipV="1">
                <a:off x="4304928" y="2780928"/>
                <a:ext cx="0" cy="7920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flipV="1">
                <a:off x="4793744" y="2780928"/>
                <a:ext cx="0" cy="7920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flipV="1">
                <a:off x="5191884" y="2780928"/>
                <a:ext cx="0" cy="7920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>
                <a:off x="4038600" y="2872740"/>
                <a:ext cx="27432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/>
              <p:cNvCxnSpPr/>
              <p:nvPr/>
            </p:nvCxnSpPr>
            <p:spPr>
              <a:xfrm>
                <a:off x="4793744" y="2872740"/>
                <a:ext cx="39814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4001656" y="2604179"/>
              <a:ext cx="333553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Tr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826037" y="2604179"/>
              <a:ext cx="341760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Tf</a:t>
              </a: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416496" y="4073351"/>
            <a:ext cx="792088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Possibilité de régler en ligne, les niveaux </a:t>
            </a:r>
            <a:r>
              <a:rPr lang="fr-FR" dirty="0">
                <a:solidFill>
                  <a:srgbClr val="B7DEE8"/>
                </a:solidFill>
              </a:rPr>
              <a:t>haut et bas (</a:t>
            </a:r>
            <a:r>
              <a:rPr lang="fr-FR" dirty="0" err="1">
                <a:solidFill>
                  <a:srgbClr val="B7DEE8"/>
                </a:solidFill>
              </a:rPr>
              <a:t>Vh</a:t>
            </a:r>
            <a:r>
              <a:rPr lang="fr-FR" dirty="0">
                <a:solidFill>
                  <a:srgbClr val="B7DEE8"/>
                </a:solidFill>
              </a:rPr>
              <a:t>, </a:t>
            </a:r>
            <a:r>
              <a:rPr lang="fr-FR" dirty="0" err="1">
                <a:solidFill>
                  <a:srgbClr val="B7DEE8"/>
                </a:solidFill>
              </a:rPr>
              <a:t>Vl</a:t>
            </a:r>
            <a:r>
              <a:rPr lang="fr-FR" dirty="0" smtClean="0">
                <a:solidFill>
                  <a:srgbClr val="B7DEE8"/>
                </a:solidFill>
              </a:rPr>
              <a:t>) </a:t>
            </a:r>
            <a:r>
              <a:rPr lang="fr-FR" dirty="0">
                <a:solidFill>
                  <a:srgbClr val="B7DEE8"/>
                </a:solidFill>
              </a:rPr>
              <a:t>des signaux de mise en œuvre </a:t>
            </a:r>
            <a:r>
              <a:rPr lang="fr-FR" dirty="0" smtClean="0">
                <a:solidFill>
                  <a:srgbClr val="B7DEE8"/>
                </a:solidFill>
              </a:rPr>
              <a:t>pixels.</a:t>
            </a:r>
            <a:endParaRPr lang="fr-FR" sz="400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reflection stA="50000" endPos="70000" dist="12700" dir="5400000" sy="-100000" algn="bl" rotWithShape="0"/>
              </a:effectLst>
              <a:latin typeface="Corbel" pitchFamily="34" charset="0"/>
              <a:ea typeface="+mn-ea"/>
            </a:endParaRPr>
          </a:p>
        </p:txBody>
      </p:sp>
      <p:sp>
        <p:nvSpPr>
          <p:cNvPr id="87" name="Forme libre 86"/>
          <p:cNvSpPr/>
          <p:nvPr/>
        </p:nvSpPr>
        <p:spPr>
          <a:xfrm>
            <a:off x="4592960" y="4975037"/>
            <a:ext cx="1600200" cy="426720"/>
          </a:xfrm>
          <a:custGeom>
            <a:avLst/>
            <a:gdLst>
              <a:gd name="connsiteX0" fmla="*/ 0 w 1600200"/>
              <a:gd name="connsiteY0" fmla="*/ 426720 h 426720"/>
              <a:gd name="connsiteX1" fmla="*/ 251460 w 1600200"/>
              <a:gd name="connsiteY1" fmla="*/ 426720 h 426720"/>
              <a:gd name="connsiteX2" fmla="*/ 541020 w 1600200"/>
              <a:gd name="connsiteY2" fmla="*/ 0 h 426720"/>
              <a:gd name="connsiteX3" fmla="*/ 1013460 w 1600200"/>
              <a:gd name="connsiteY3" fmla="*/ 0 h 426720"/>
              <a:gd name="connsiteX4" fmla="*/ 1432560 w 1600200"/>
              <a:gd name="connsiteY4" fmla="*/ 419100 h 426720"/>
              <a:gd name="connsiteX5" fmla="*/ 1600200 w 1600200"/>
              <a:gd name="connsiteY5" fmla="*/ 41910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200" h="426720">
                <a:moveTo>
                  <a:pt x="0" y="426720"/>
                </a:moveTo>
                <a:lnTo>
                  <a:pt x="251460" y="426720"/>
                </a:lnTo>
                <a:lnTo>
                  <a:pt x="541020" y="0"/>
                </a:lnTo>
                <a:lnTo>
                  <a:pt x="1013460" y="0"/>
                </a:lnTo>
                <a:lnTo>
                  <a:pt x="1432560" y="419100"/>
                </a:lnTo>
                <a:lnTo>
                  <a:pt x="1600200" y="4191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87"/>
          <p:cNvCxnSpPr/>
          <p:nvPr/>
        </p:nvCxnSpPr>
        <p:spPr>
          <a:xfrm flipH="1">
            <a:off x="4217308" y="5401757"/>
            <a:ext cx="6358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3917325" y="4821148"/>
            <a:ext cx="389850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orbel" pitchFamily="34" charset="0"/>
                <a:ea typeface="+mn-ea"/>
              </a:rPr>
              <a:t>Vh</a:t>
            </a:r>
            <a:endParaRPr lang="fr-FR" sz="14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orbel" pitchFamily="34" charset="0"/>
              <a:ea typeface="+mn-ea"/>
            </a:endParaRPr>
          </a:p>
        </p:txBody>
      </p:sp>
      <p:cxnSp>
        <p:nvCxnSpPr>
          <p:cNvPr id="95" name="Connecteur droit 94"/>
          <p:cNvCxnSpPr/>
          <p:nvPr/>
        </p:nvCxnSpPr>
        <p:spPr>
          <a:xfrm flipH="1">
            <a:off x="4217308" y="4975037"/>
            <a:ext cx="9083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V="1">
            <a:off x="4376936" y="465313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4376936" y="5301208"/>
            <a:ext cx="1959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3944576" y="5252060"/>
            <a:ext cx="335348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fr-FR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orbel" pitchFamily="34" charset="0"/>
                <a:ea typeface="+mn-ea"/>
              </a:rPr>
              <a:t>Vl</a:t>
            </a:r>
            <a:endParaRPr lang="fr-FR" sz="14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orbel" pitchFamily="34" charset="0"/>
              <a:ea typeface="+mn-ea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Points clés du cahier des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charges (1)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3"/>
            </a:pP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Caractéristiques du système d’acquisition</a:t>
            </a:r>
            <a:endParaRPr lang="fr-FR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4535252" y="2914767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535252" y="3573016"/>
            <a:ext cx="1959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17600" y="1556792"/>
            <a:ext cx="8049344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fr-FR" sz="1600" b="1" dirty="0" smtClean="0">
              <a:solidFill>
                <a:srgbClr val="79C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Possibilité de créer et d’ajuster en ligne un troisième niveau analogique (</a:t>
            </a:r>
            <a:r>
              <a:rPr lang="fr-FR" dirty="0" err="1" smtClean="0">
                <a:solidFill>
                  <a:srgbClr val="B7DEE8"/>
                </a:solidFill>
              </a:rPr>
              <a:t>Vm</a:t>
            </a:r>
            <a:r>
              <a:rPr lang="fr-FR" dirty="0" smtClean="0">
                <a:solidFill>
                  <a:srgbClr val="B7DEE8"/>
                </a:solidFill>
              </a:rPr>
              <a:t>) sur certains signaux de mise en œuvre pixels.</a:t>
            </a:r>
            <a:endParaRPr lang="fr-FR" dirty="0">
              <a:solidFill>
                <a:srgbClr val="B7DEE8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417600" y="3790781"/>
            <a:ext cx="792088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Tensions négatives possibles </a:t>
            </a:r>
            <a:r>
              <a:rPr lang="fr-FR" dirty="0">
                <a:solidFill>
                  <a:srgbClr val="B7DEE8"/>
                </a:solidFill>
              </a:rPr>
              <a:t>pour le niveau </a:t>
            </a:r>
            <a:r>
              <a:rPr lang="fr-FR" dirty="0" smtClean="0">
                <a:solidFill>
                  <a:srgbClr val="B7DEE8"/>
                </a:solidFill>
              </a:rPr>
              <a:t>bas </a:t>
            </a:r>
            <a:r>
              <a:rPr lang="fr-FR" dirty="0" err="1" smtClean="0">
                <a:solidFill>
                  <a:srgbClr val="B7DEE8"/>
                </a:solidFill>
              </a:rPr>
              <a:t>Vl</a:t>
            </a:r>
            <a:r>
              <a:rPr lang="fr-FR" dirty="0" smtClean="0">
                <a:solidFill>
                  <a:srgbClr val="B7DEE8"/>
                </a:solidFill>
              </a:rPr>
              <a:t> </a:t>
            </a:r>
            <a:r>
              <a:rPr lang="fr-FR" dirty="0">
                <a:solidFill>
                  <a:srgbClr val="B7DEE8"/>
                </a:solidFill>
              </a:rPr>
              <a:t>(jusqu’à </a:t>
            </a:r>
            <a:r>
              <a:rPr lang="fr-FR" dirty="0" smtClean="0">
                <a:solidFill>
                  <a:srgbClr val="B7DEE8"/>
                </a:solidFill>
              </a:rPr>
              <a:t>-2V)</a:t>
            </a:r>
          </a:p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Possibilité de régulation en température du capteur </a:t>
            </a:r>
            <a:r>
              <a:rPr lang="fr-FR" dirty="0" err="1" smtClean="0">
                <a:solidFill>
                  <a:srgbClr val="B7DEE8"/>
                </a:solidFill>
              </a:rPr>
              <a:t>emCMOS</a:t>
            </a:r>
            <a:r>
              <a:rPr lang="fr-FR" dirty="0" smtClean="0">
                <a:solidFill>
                  <a:srgbClr val="B7DEE8"/>
                </a:solidFill>
              </a:rPr>
              <a:t> (0°C – 20°C)</a:t>
            </a:r>
            <a:endParaRPr lang="fr-FR" dirty="0">
              <a:solidFill>
                <a:srgbClr val="B7DEE8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008784" y="2564904"/>
            <a:ext cx="3024336" cy="1008112"/>
            <a:chOff x="4016896" y="2060848"/>
            <a:chExt cx="3024336" cy="1008112"/>
          </a:xfrm>
        </p:grpSpPr>
        <p:cxnSp>
          <p:nvCxnSpPr>
            <p:cNvPr id="88" name="Connecteur droit 87"/>
            <p:cNvCxnSpPr/>
            <p:nvPr/>
          </p:nvCxnSpPr>
          <p:spPr>
            <a:xfrm flipH="1">
              <a:off x="4316879" y="2821983"/>
              <a:ext cx="63588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4016896" y="2228860"/>
              <a:ext cx="389850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Vh</a:t>
              </a:r>
              <a:endPara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orbel" pitchFamily="34" charset="0"/>
                <a:ea typeface="+mn-ea"/>
              </a:endParaRPr>
            </a:p>
          </p:txBody>
        </p:sp>
        <p:cxnSp>
          <p:nvCxnSpPr>
            <p:cNvPr id="95" name="Connecteur droit 94"/>
            <p:cNvCxnSpPr/>
            <p:nvPr/>
          </p:nvCxnSpPr>
          <p:spPr>
            <a:xfrm flipH="1">
              <a:off x="4316879" y="2382749"/>
              <a:ext cx="90830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flipV="1">
              <a:off x="4476507" y="2060848"/>
              <a:ext cx="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>
              <a:off x="4476507" y="2708920"/>
              <a:ext cx="25647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99"/>
            <p:cNvSpPr txBox="1"/>
            <p:nvPr/>
          </p:nvSpPr>
          <p:spPr>
            <a:xfrm>
              <a:off x="4044147" y="2659772"/>
              <a:ext cx="335348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err="1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/>
                  <a:latin typeface="Corbel" pitchFamily="34" charset="0"/>
                  <a:ea typeface="+mn-ea"/>
                </a:rPr>
                <a:t>Vl</a:t>
              </a:r>
              <a:endPara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orbel" pitchFamily="34" charset="0"/>
                <a:ea typeface="+mn-ea"/>
              </a:endParaRPr>
            </a:p>
          </p:txBody>
        </p:sp>
        <p:sp>
          <p:nvSpPr>
            <p:cNvPr id="4" name="Forme libre 3"/>
            <p:cNvSpPr/>
            <p:nvPr/>
          </p:nvSpPr>
          <p:spPr>
            <a:xfrm>
              <a:off x="4693920" y="2385060"/>
              <a:ext cx="2110740" cy="434340"/>
            </a:xfrm>
            <a:custGeom>
              <a:avLst/>
              <a:gdLst>
                <a:gd name="connsiteX0" fmla="*/ 0 w 2110740"/>
                <a:gd name="connsiteY0" fmla="*/ 434340 h 434340"/>
                <a:gd name="connsiteX1" fmla="*/ 259080 w 2110740"/>
                <a:gd name="connsiteY1" fmla="*/ 434340 h 434340"/>
                <a:gd name="connsiteX2" fmla="*/ 548640 w 2110740"/>
                <a:gd name="connsiteY2" fmla="*/ 7620 h 434340"/>
                <a:gd name="connsiteX3" fmla="*/ 1021080 w 2110740"/>
                <a:gd name="connsiteY3" fmla="*/ 0 h 434340"/>
                <a:gd name="connsiteX4" fmla="*/ 1051560 w 2110740"/>
                <a:gd name="connsiteY4" fmla="*/ 228600 h 434340"/>
                <a:gd name="connsiteX5" fmla="*/ 1341120 w 2110740"/>
                <a:gd name="connsiteY5" fmla="*/ 228600 h 434340"/>
                <a:gd name="connsiteX6" fmla="*/ 1363980 w 2110740"/>
                <a:gd name="connsiteY6" fmla="*/ 0 h 434340"/>
                <a:gd name="connsiteX7" fmla="*/ 1577340 w 2110740"/>
                <a:gd name="connsiteY7" fmla="*/ 0 h 434340"/>
                <a:gd name="connsiteX8" fmla="*/ 1897380 w 2110740"/>
                <a:gd name="connsiteY8" fmla="*/ 411480 h 434340"/>
                <a:gd name="connsiteX9" fmla="*/ 2110740 w 2110740"/>
                <a:gd name="connsiteY9" fmla="*/ 411480 h 434340"/>
                <a:gd name="connsiteX0" fmla="*/ 0 w 2110740"/>
                <a:gd name="connsiteY0" fmla="*/ 434340 h 434340"/>
                <a:gd name="connsiteX1" fmla="*/ 259080 w 2110740"/>
                <a:gd name="connsiteY1" fmla="*/ 434340 h 434340"/>
                <a:gd name="connsiteX2" fmla="*/ 548640 w 2110740"/>
                <a:gd name="connsiteY2" fmla="*/ 7620 h 434340"/>
                <a:gd name="connsiteX3" fmla="*/ 1021080 w 2110740"/>
                <a:gd name="connsiteY3" fmla="*/ 7144 h 434340"/>
                <a:gd name="connsiteX4" fmla="*/ 1051560 w 2110740"/>
                <a:gd name="connsiteY4" fmla="*/ 228600 h 434340"/>
                <a:gd name="connsiteX5" fmla="*/ 1341120 w 2110740"/>
                <a:gd name="connsiteY5" fmla="*/ 228600 h 434340"/>
                <a:gd name="connsiteX6" fmla="*/ 1363980 w 2110740"/>
                <a:gd name="connsiteY6" fmla="*/ 0 h 434340"/>
                <a:gd name="connsiteX7" fmla="*/ 1577340 w 2110740"/>
                <a:gd name="connsiteY7" fmla="*/ 0 h 434340"/>
                <a:gd name="connsiteX8" fmla="*/ 1897380 w 2110740"/>
                <a:gd name="connsiteY8" fmla="*/ 411480 h 434340"/>
                <a:gd name="connsiteX9" fmla="*/ 2110740 w 2110740"/>
                <a:gd name="connsiteY9" fmla="*/ 411480 h 43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0740" h="434340">
                  <a:moveTo>
                    <a:pt x="0" y="434340"/>
                  </a:moveTo>
                  <a:lnTo>
                    <a:pt x="259080" y="434340"/>
                  </a:lnTo>
                  <a:lnTo>
                    <a:pt x="548640" y="7620"/>
                  </a:lnTo>
                  <a:lnTo>
                    <a:pt x="1021080" y="7144"/>
                  </a:lnTo>
                  <a:lnTo>
                    <a:pt x="1051560" y="228600"/>
                  </a:lnTo>
                  <a:lnTo>
                    <a:pt x="1341120" y="228600"/>
                  </a:lnTo>
                  <a:lnTo>
                    <a:pt x="1363980" y="0"/>
                  </a:lnTo>
                  <a:lnTo>
                    <a:pt x="1577340" y="0"/>
                  </a:lnTo>
                  <a:lnTo>
                    <a:pt x="1897380" y="411480"/>
                  </a:lnTo>
                  <a:lnTo>
                    <a:pt x="2110740" y="41148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/>
            <p:cNvCxnSpPr/>
            <p:nvPr/>
          </p:nvCxnSpPr>
          <p:spPr>
            <a:xfrm flipH="1">
              <a:off x="4406746" y="2616112"/>
              <a:ext cx="134707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4031913" y="2462223"/>
              <a:ext cx="437043" cy="3077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fr-FR" sz="1400" dirty="0" err="1" smtClean="0">
                  <a:solidFill>
                    <a:srgbClr val="FF0000"/>
                  </a:solidFill>
                  <a:effectLst/>
                  <a:latin typeface="Corbel" pitchFamily="34" charset="0"/>
                  <a:ea typeface="+mn-ea"/>
                </a:rPr>
                <a:t>Vm</a:t>
              </a:r>
              <a:endParaRPr lang="fr-FR" sz="1400" dirty="0" smtClean="0">
                <a:solidFill>
                  <a:srgbClr val="FF0000"/>
                </a:solidFill>
                <a:effectLst/>
                <a:latin typeface="Corbel" pitchFamily="34" charset="0"/>
                <a:ea typeface="+mn-ea"/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clés du cahier des charges </a:t>
            </a: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fr-FR" sz="16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3"/>
            </a:pP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Caractéristiques du système d’acquisition</a:t>
            </a:r>
            <a:endParaRPr lang="fr-FR" sz="2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08584" y="5004465"/>
            <a:ext cx="763284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algn="ctr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</a:pPr>
            <a:r>
              <a:rPr lang="fr-FR" sz="1600" b="1" dirty="0" smtClean="0">
                <a:solidFill>
                  <a:srgbClr val="79C1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Tous ces paramètres doivent être ajustables facilement, pour faciliter l’étude et trouver le point de fonctionnent optimum de la matrice de pixels.</a:t>
            </a:r>
          </a:p>
        </p:txBody>
      </p:sp>
    </p:spTree>
    <p:extLst>
      <p:ext uri="{BB962C8B-B14F-4D97-AF65-F5344CB8AC3E}">
        <p14:creationId xmlns:p14="http://schemas.microsoft.com/office/powerpoint/2010/main" val="39640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2560" y="1564337"/>
            <a:ext cx="8388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Lien de communication haut débit (10GbitE) sur fibre optique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Système reconfigurable (FPGA)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Possibilité de stocker et sélectionner différents </a:t>
            </a:r>
            <a:r>
              <a:rPr lang="fr-FR" dirty="0" err="1" smtClean="0">
                <a:solidFill>
                  <a:srgbClr val="B7DEE8"/>
                </a:solidFill>
              </a:rPr>
              <a:t>firmwares</a:t>
            </a:r>
            <a:r>
              <a:rPr lang="fr-FR" dirty="0" smtClean="0">
                <a:solidFill>
                  <a:srgbClr val="B7DEE8"/>
                </a:solidFill>
              </a:rPr>
              <a:t> pour le FPGA (mémoire Flash avec </a:t>
            </a:r>
            <a:r>
              <a:rPr lang="fr-FR" dirty="0" err="1" smtClean="0">
                <a:solidFill>
                  <a:srgbClr val="B7DEE8"/>
                </a:solidFill>
              </a:rPr>
              <a:t>bootloader</a:t>
            </a:r>
            <a:r>
              <a:rPr lang="fr-FR" dirty="0" smtClean="0">
                <a:solidFill>
                  <a:srgbClr val="B7DEE8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Modules Mémoire DDR2 (2*1Gbit) interfacés au FPGA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Monitoring du système (températures, hygrométrie)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dirty="0" smtClean="0">
                <a:solidFill>
                  <a:srgbClr val="B7DEE8"/>
                </a:solidFill>
              </a:rPr>
              <a:t>Numérisation des 2 voies analogiques par des ADC 12 bits@20Mhz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48743" y="1052736"/>
            <a:ext cx="6492239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fonctionnalités proposées pour le système</a:t>
            </a:r>
            <a:endParaRPr lang="fr-FR" sz="16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3"/>
            </a:pP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Caractéristiques du système d’acquisition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21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/>
          <p:cNvSpPr txBox="1"/>
          <p:nvPr/>
        </p:nvSpPr>
        <p:spPr>
          <a:xfrm>
            <a:off x="5935942" y="2564904"/>
            <a:ext cx="152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Système d’acquisition</a:t>
            </a:r>
            <a:endParaRPr lang="fr-FR" sz="1200" dirty="0"/>
          </a:p>
        </p:txBody>
      </p:sp>
      <p:sp>
        <p:nvSpPr>
          <p:cNvPr id="61" name="Rectangle 60"/>
          <p:cNvSpPr/>
          <p:nvPr/>
        </p:nvSpPr>
        <p:spPr>
          <a:xfrm>
            <a:off x="3144791" y="2564904"/>
            <a:ext cx="4320480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2137068" y="2852936"/>
            <a:ext cx="792088" cy="792088"/>
          </a:xfrm>
          <a:prstGeom prst="rect">
            <a:avLst/>
          </a:prstGeom>
          <a:solidFill>
            <a:srgbClr val="79C1D5"/>
          </a:solidFill>
          <a:ln>
            <a:solidFill>
              <a:srgbClr val="79C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Matrice pixels</a:t>
            </a:r>
          </a:p>
          <a:p>
            <a:pPr algn="ctr"/>
            <a:r>
              <a:rPr lang="fr-FR" sz="1200" dirty="0" err="1" smtClean="0"/>
              <a:t>emCMOS</a:t>
            </a:r>
            <a:endParaRPr lang="fr-FR" sz="1200" dirty="0" smtClean="0"/>
          </a:p>
          <a:p>
            <a:pPr algn="ctr"/>
            <a:r>
              <a:rPr lang="fr-FR" dirty="0" smtClean="0"/>
              <a:t>e2v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1676636" y="2492896"/>
            <a:ext cx="6552728" cy="36004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424608" y="1620089"/>
            <a:ext cx="770485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Gestion </a:t>
            </a:r>
            <a:r>
              <a:rPr lang="fr-FR" sz="1600" dirty="0" err="1" smtClean="0">
                <a:solidFill>
                  <a:schemeClr val="bg1"/>
                </a:solidFill>
              </a:rPr>
              <a:t>emCMOS</a:t>
            </a:r>
            <a:r>
              <a:rPr lang="fr-FR" sz="1600" dirty="0" smtClean="0">
                <a:solidFill>
                  <a:schemeClr val="bg1"/>
                </a:solidFill>
              </a:rPr>
              <a:t> :	- Orchestre le séquencement de lecture du capteur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		- Réceptionne les données pixels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424608" y="1628800"/>
            <a:ext cx="770485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Gestion Paramètres système :	- Configuration du système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dirty="0" smtClean="0">
                <a:solidFill>
                  <a:schemeClr val="bg1"/>
                </a:solidFill>
              </a:rPr>
              <a:t>		- Centralise les paramètres d’environnement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424608" y="1700808"/>
            <a:ext cx="799288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Monitoring environnement :	- Mesure physique de paramètres extérieur (°C, hygrométrie)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424608" y="1628800"/>
            <a:ext cx="79928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Interface communication :	- Véhicule les informations de contrôle et de configuration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dirty="0" smtClean="0">
                <a:solidFill>
                  <a:schemeClr val="bg1"/>
                </a:solidFill>
              </a:rPr>
              <a:t>		- Remonte les données </a:t>
            </a:r>
            <a:r>
              <a:rPr lang="fr-FR" sz="1600" dirty="0" err="1" smtClean="0">
                <a:solidFill>
                  <a:schemeClr val="bg1"/>
                </a:solidFill>
              </a:rPr>
              <a:t>emCMOS</a:t>
            </a:r>
            <a:r>
              <a:rPr lang="fr-FR" sz="1600" dirty="0" smtClean="0">
                <a:solidFill>
                  <a:schemeClr val="bg1"/>
                </a:solidFill>
              </a:rPr>
              <a:t> vers l’IHM </a:t>
            </a:r>
            <a:endParaRPr lang="fr-FR" sz="1600" dirty="0">
              <a:solidFill>
                <a:schemeClr val="bg1"/>
              </a:solidFill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4332923" y="3573016"/>
            <a:ext cx="1340158" cy="1584176"/>
            <a:chOff x="3627887" y="2996952"/>
            <a:chExt cx="1340158" cy="1584176"/>
          </a:xfrm>
        </p:grpSpPr>
        <p:cxnSp>
          <p:nvCxnSpPr>
            <p:cNvPr id="69" name="Connecteur en angle 68"/>
            <p:cNvCxnSpPr/>
            <p:nvPr/>
          </p:nvCxnSpPr>
          <p:spPr>
            <a:xfrm rot="10800000" flipV="1">
              <a:off x="4391981" y="3496816"/>
              <a:ext cx="576064" cy="288032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>
              <a:stCxn id="79" idx="0"/>
              <a:endCxn id="78" idx="2"/>
            </p:cNvCxnSpPr>
            <p:nvPr/>
          </p:nvCxnSpPr>
          <p:spPr>
            <a:xfrm flipV="1">
              <a:off x="3627887" y="4113076"/>
              <a:ext cx="0" cy="468052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>
              <a:stCxn id="78" idx="0"/>
              <a:endCxn id="77" idx="2"/>
            </p:cNvCxnSpPr>
            <p:nvPr/>
          </p:nvCxnSpPr>
          <p:spPr>
            <a:xfrm flipV="1">
              <a:off x="3627887" y="2996952"/>
              <a:ext cx="0" cy="468052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>
            <a:off x="7177239" y="3501008"/>
            <a:ext cx="2254600" cy="637039"/>
            <a:chOff x="6472203" y="2924944"/>
            <a:chExt cx="2254600" cy="637039"/>
          </a:xfrm>
        </p:grpSpPr>
        <p:cxnSp>
          <p:nvCxnSpPr>
            <p:cNvPr id="73" name="Connecteur droit avec flèche 72"/>
            <p:cNvCxnSpPr/>
            <p:nvPr/>
          </p:nvCxnSpPr>
          <p:spPr>
            <a:xfrm>
              <a:off x="6472203" y="3068960"/>
              <a:ext cx="5448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>
              <a:off x="6472203" y="3429000"/>
              <a:ext cx="544860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6976259" y="2924944"/>
              <a:ext cx="1358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Données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emCMOS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6976259" y="3284984"/>
              <a:ext cx="1750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accent1"/>
                  </a:solidFill>
                </a:rPr>
                <a:t>Contrôle</a:t>
              </a:r>
              <a:r>
                <a:rPr lang="en-US" sz="1200" dirty="0" smtClean="0">
                  <a:solidFill>
                    <a:schemeClr val="accent1"/>
                  </a:solidFill>
                </a:rPr>
                <a:t> et configuration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3648847" y="2924944"/>
            <a:ext cx="1368152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Gestion</a:t>
            </a:r>
          </a:p>
          <a:p>
            <a:pPr algn="ctr"/>
            <a:r>
              <a:rPr lang="fr-FR" sz="1400" dirty="0" err="1" smtClean="0"/>
              <a:t>emCMOS</a:t>
            </a:r>
            <a:endParaRPr lang="fr-FR" sz="1400" dirty="0"/>
          </a:p>
        </p:txBody>
      </p:sp>
      <p:sp>
        <p:nvSpPr>
          <p:cNvPr id="78" name="Rectangle 77"/>
          <p:cNvSpPr/>
          <p:nvPr/>
        </p:nvSpPr>
        <p:spPr>
          <a:xfrm>
            <a:off x="3576839" y="4041068"/>
            <a:ext cx="1512168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Gestion</a:t>
            </a:r>
          </a:p>
          <a:p>
            <a:pPr algn="ctr"/>
            <a:r>
              <a:rPr lang="fr-FR" sz="1400" dirty="0" smtClean="0"/>
              <a:t>Paramètres système</a:t>
            </a:r>
            <a:endParaRPr lang="fr-FR" sz="1400" dirty="0"/>
          </a:p>
        </p:txBody>
      </p:sp>
      <p:sp>
        <p:nvSpPr>
          <p:cNvPr id="79" name="Rectangle 78"/>
          <p:cNvSpPr/>
          <p:nvPr/>
        </p:nvSpPr>
        <p:spPr>
          <a:xfrm>
            <a:off x="3576839" y="5157192"/>
            <a:ext cx="1512168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Monitoring</a:t>
            </a:r>
          </a:p>
          <a:p>
            <a:pPr algn="ctr"/>
            <a:r>
              <a:rPr lang="fr-FR" sz="1400" dirty="0" smtClean="0"/>
              <a:t>Environnement</a:t>
            </a:r>
            <a:endParaRPr lang="fr-FR" sz="1400" dirty="0"/>
          </a:p>
        </p:txBody>
      </p:sp>
      <p:sp>
        <p:nvSpPr>
          <p:cNvPr id="80" name="Rectangle 79"/>
          <p:cNvSpPr/>
          <p:nvPr/>
        </p:nvSpPr>
        <p:spPr>
          <a:xfrm>
            <a:off x="5665071" y="3429000"/>
            <a:ext cx="1512168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Interface</a:t>
            </a:r>
          </a:p>
          <a:p>
            <a:pPr algn="ctr"/>
            <a:r>
              <a:rPr lang="fr-FR" sz="1400" dirty="0" smtClean="0"/>
              <a:t>communication</a:t>
            </a:r>
            <a:endParaRPr lang="fr-FR" sz="1400" dirty="0"/>
          </a:p>
        </p:txBody>
      </p:sp>
      <p:grpSp>
        <p:nvGrpSpPr>
          <p:cNvPr id="81" name="Groupe 80"/>
          <p:cNvGrpSpPr/>
          <p:nvPr/>
        </p:nvGrpSpPr>
        <p:grpSpPr>
          <a:xfrm>
            <a:off x="2928767" y="3068960"/>
            <a:ext cx="2744313" cy="562920"/>
            <a:chOff x="2223731" y="2492896"/>
            <a:chExt cx="2744313" cy="562920"/>
          </a:xfrm>
        </p:grpSpPr>
        <p:cxnSp>
          <p:nvCxnSpPr>
            <p:cNvPr id="82" name="Connecteur droit avec flèche 81"/>
            <p:cNvCxnSpPr/>
            <p:nvPr/>
          </p:nvCxnSpPr>
          <p:spPr>
            <a:xfrm>
              <a:off x="2223731" y="2492896"/>
              <a:ext cx="72008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en angle 82"/>
            <p:cNvCxnSpPr/>
            <p:nvPr/>
          </p:nvCxnSpPr>
          <p:spPr>
            <a:xfrm>
              <a:off x="4319972" y="2659772"/>
              <a:ext cx="648072" cy="39604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 flipH="1">
              <a:off x="2223731" y="2708920"/>
              <a:ext cx="722734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ZoneTexte 86"/>
          <p:cNvSpPr txBox="1"/>
          <p:nvPr/>
        </p:nvSpPr>
        <p:spPr>
          <a:xfrm>
            <a:off x="2648744" y="1052736"/>
            <a:ext cx="567477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Synoptique général des fonctionnalités</a:t>
            </a:r>
          </a:p>
        </p:txBody>
      </p:sp>
      <p:sp>
        <p:nvSpPr>
          <p:cNvPr id="90" name="Titre 1"/>
          <p:cNvSpPr txBox="1">
            <a:spLocks/>
          </p:cNvSpPr>
          <p:nvPr/>
        </p:nvSpPr>
        <p:spPr>
          <a:xfrm>
            <a:off x="3728864" y="142920"/>
            <a:ext cx="608789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fr-FR" sz="3400" b="1" kern="1200" dirty="0" smtClean="0">
                <a:solidFill>
                  <a:srgbClr val="79C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marL="97200" indent="-457200">
              <a:buFont typeface="+mj-lt"/>
              <a:buAutoNum type="arabicPeriod" startAt="3"/>
            </a:pPr>
            <a:r>
              <a:rPr lang="fr-F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Caractéristiques du système d’acquisition</a:t>
            </a:r>
            <a:endParaRPr lang="fr-FR" sz="2400" dirty="0"/>
          </a:p>
        </p:txBody>
      </p:sp>
      <p:sp>
        <p:nvSpPr>
          <p:cNvPr id="91" name="ZoneTexte 90"/>
          <p:cNvSpPr txBox="1"/>
          <p:nvPr/>
        </p:nvSpPr>
        <p:spPr>
          <a:xfrm>
            <a:off x="1648252" y="17552"/>
            <a:ext cx="2193549" cy="82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rtlCol="0">
            <a:spAutoFit/>
          </a:bodyPr>
          <a:lstStyle/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D3EBF1"/>
                </a:solidFill>
                <a:effectLst/>
                <a:latin typeface="Corbel" pitchFamily="34" charset="0"/>
              </a:rPr>
              <a:t>Situation et objectifs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dirty="0" smtClean="0">
                <a:solidFill>
                  <a:srgbClr val="D3EBF1"/>
                </a:solidFill>
                <a:effectLst/>
                <a:latin typeface="Corbel" pitchFamily="34" charset="0"/>
              </a:rPr>
              <a:t>Caractéristiques de la matrice de pixels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1" dirty="0" smtClean="0">
                <a:solidFill>
                  <a:srgbClr val="FF0000"/>
                </a:solidFill>
                <a:effectLst/>
                <a:latin typeface="Corbel" pitchFamily="34" charset="0"/>
              </a:rPr>
              <a:t>Caractéristiques du système d’acquisition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Détails partie électronique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Présentation des cartes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Mécanique</a:t>
            </a:r>
          </a:p>
          <a:p>
            <a:pPr marL="180000" indent="-180000" fontAlgn="auto">
              <a:lnSpc>
                <a:spcPts val="75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Informatique</a:t>
            </a:r>
          </a:p>
          <a:p>
            <a:pPr marL="180000" indent="-180000">
              <a:lnSpc>
                <a:spcPts val="750"/>
              </a:lnSpc>
              <a:buFont typeface="+mj-lt"/>
              <a:buAutoNum type="arabicPeriod"/>
            </a:pPr>
            <a:r>
              <a:rPr lang="fr-FR" sz="800" b="0" dirty="0" smtClean="0">
                <a:solidFill>
                  <a:srgbClr val="79C1D5"/>
                </a:solidFill>
                <a:effectLst/>
                <a:latin typeface="Corbel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288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77" grpId="0" animBg="1"/>
      <p:bldP spid="78" grpId="0" animBg="1"/>
      <p:bldP spid="79" grpId="0" animBg="1"/>
      <p:bldP spid="80" grpId="0" animBg="1"/>
    </p:bldLst>
  </p:timing>
</p:sld>
</file>

<file path=ppt/theme/theme1.xml><?xml version="1.0" encoding="utf-8"?>
<a:theme xmlns:a="http://schemas.openxmlformats.org/drawingml/2006/main" name="Presentation_IPNL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cene3d>
          <a:camera prst="orthographicFront"/>
          <a:lightRig rig="threePt" dir="t"/>
        </a:scene3d>
        <a:sp3d>
          <a:bevelT/>
        </a:sp3d>
      </a:spPr>
      <a:bodyPr/>
      <a:lstStyle>
        <a:defPPr fontAlgn="auto">
          <a:spcBef>
            <a:spcPct val="20000"/>
          </a:spcBef>
          <a:spcAft>
            <a:spcPts val="0"/>
          </a:spcAft>
          <a:defRPr sz="4000" dirty="0" smtClean="0">
            <a:solidFill>
              <a:schemeClr val="accent5">
                <a:lumMod val="40000"/>
                <a:lumOff val="60000"/>
              </a:schemeClr>
            </a:solidFill>
            <a:effectLst>
              <a:reflection stA="50000" endPos="70000" dist="12700" dir="5400000" sy="-100000" algn="bl" rotWithShape="0"/>
            </a:effectLst>
            <a:latin typeface="Corbel" pitchFamily="34" charset="0"/>
            <a:ea typeface="+mn-ea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Presentation_IPNL_v3</Template>
  <TotalTime>11549</TotalTime>
  <Words>1928</Words>
  <Application>Microsoft Office PowerPoint</Application>
  <PresentationFormat>Format A4 (210 x 297 mm)</PresentationFormat>
  <Paragraphs>541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Presentation_IPNL_v3</vt:lpstr>
      <vt:lpstr>Système d'acquisition pour caractérisation d'un imageur à multiplication électronique intra-pixel emCMOS Remi Barbier, Timothée Brugière, David Chaize, Sylvain Ferriol, Cyrille Guérin, William Tromeur, Lionel Vagneron </vt:lpstr>
      <vt:lpstr>             Plan</vt:lpstr>
      <vt:lpstr>Situation et objectifs</vt:lpstr>
      <vt:lpstr>Caractéristiques de la matrice de pixels (1)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Backup</vt:lpstr>
      <vt:lpstr>Détails partie électronique</vt:lpstr>
      <vt:lpstr>Détails partie électronique</vt:lpstr>
      <vt:lpstr>Détails partie électronique</vt:lpstr>
      <vt:lpstr>Détails partie électronique</vt:lpstr>
      <vt:lpstr>Détails partie électronique</vt:lpstr>
      <vt:lpstr>Détails partie électronique</vt:lpstr>
      <vt:lpstr>Détails partie électronique</vt:lpstr>
    </vt:vector>
  </TitlesOfParts>
  <Company>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d'acquisition pour caractérisation d'un imageur à multiplication électronique intra-pixel-emCMOS</dc:title>
  <dc:creator>Cyrille Guerin</dc:creator>
  <cp:lastModifiedBy>Cyrille Guerin</cp:lastModifiedBy>
  <cp:revision>96</cp:revision>
  <dcterms:created xsi:type="dcterms:W3CDTF">2014-06-03T09:18:46Z</dcterms:created>
  <dcterms:modified xsi:type="dcterms:W3CDTF">2014-06-11T11:54:37Z</dcterms:modified>
</cp:coreProperties>
</file>