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269" r:id="rId3"/>
    <p:sldId id="257" r:id="rId4"/>
    <p:sldId id="278" r:id="rId5"/>
    <p:sldId id="258" r:id="rId6"/>
    <p:sldId id="271" r:id="rId7"/>
    <p:sldId id="279" r:id="rId8"/>
    <p:sldId id="276" r:id="rId9"/>
    <p:sldId id="280" r:id="rId10"/>
    <p:sldId id="281" r:id="rId11"/>
    <p:sldId id="282" r:id="rId12"/>
    <p:sldId id="283" r:id="rId13"/>
    <p:sldId id="286" r:id="rId14"/>
    <p:sldId id="284" r:id="rId15"/>
    <p:sldId id="285" r:id="rId16"/>
    <p:sldId id="287" r:id="rId17"/>
  </p:sldIdLst>
  <p:sldSz cx="9144000" cy="6858000" type="screen4x3"/>
  <p:notesSz cx="6858000" cy="9144000"/>
  <p:defaultTextStyle>
    <a:defPPr>
      <a:defRPr lang="fr-FR"/>
    </a:defPPr>
    <a:lvl1pPr marL="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3" autoAdjust="0"/>
    <p:restoredTop sz="85696" autoAdjust="0"/>
  </p:normalViewPr>
  <p:slideViewPr>
    <p:cSldViewPr>
      <p:cViewPr varScale="1">
        <p:scale>
          <a:sx n="76" d="100"/>
          <a:sy n="76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670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xp&#233;rience_ATLAS\PH0_ABBA\Documents\ABBA\ABBA_v0.0\Tests\Transceivers\Avago\Power_vs_Gbps_Avag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xp&#233;rience_ATLAS\PH0_BackEnd\Documents\ABBA\ABBA_v0.0\Tests\Transceivers\Avago\Power_vs_Gbps_Avag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Latency!$A$3</c:f>
              <c:strCache>
                <c:ptCount val="1"/>
                <c:pt idx="0">
                  <c:v>Latency/Gbps (Fiber optics=1m)                  [ns]</c:v>
                </c:pt>
              </c:strCache>
            </c:strRef>
          </c:tx>
          <c:marker>
            <c:symbol val="none"/>
          </c:marker>
          <c:xVal>
            <c:numRef>
              <c:f>Latency!$B$2:$J$2</c:f>
              <c:numCache>
                <c:formatCode>General</c:formatCode>
                <c:ptCount val="9"/>
                <c:pt idx="1">
                  <c:v>1</c:v>
                </c:pt>
                <c:pt idx="2">
                  <c:v>2</c:v>
                </c:pt>
                <c:pt idx="3">
                  <c:v>2.5</c:v>
                </c:pt>
                <c:pt idx="4">
                  <c:v>3.2</c:v>
                </c:pt>
                <c:pt idx="5">
                  <c:v>4</c:v>
                </c:pt>
                <c:pt idx="6">
                  <c:v>5</c:v>
                </c:pt>
                <c:pt idx="7">
                  <c:v>6.4</c:v>
                </c:pt>
                <c:pt idx="8">
                  <c:v>8</c:v>
                </c:pt>
              </c:numCache>
            </c:numRef>
          </c:xVal>
          <c:yVal>
            <c:numRef>
              <c:f>Latency!$B$3:$J$3</c:f>
              <c:numCache>
                <c:formatCode>General</c:formatCode>
                <c:ptCount val="9"/>
                <c:pt idx="1">
                  <c:v>636</c:v>
                </c:pt>
                <c:pt idx="2">
                  <c:v>348</c:v>
                </c:pt>
                <c:pt idx="3">
                  <c:v>256</c:v>
                </c:pt>
                <c:pt idx="4">
                  <c:v>205</c:v>
                </c:pt>
                <c:pt idx="5">
                  <c:v>172</c:v>
                </c:pt>
                <c:pt idx="6">
                  <c:v>142</c:v>
                </c:pt>
                <c:pt idx="7">
                  <c:v>109</c:v>
                </c:pt>
                <c:pt idx="8">
                  <c:v>86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Latency!$A$4</c:f>
              <c:strCache>
                <c:ptCount val="1"/>
                <c:pt idx="0">
                  <c:v>Latency/Gbps (Fiber optics=75m)               [ns]</c:v>
                </c:pt>
              </c:strCache>
            </c:strRef>
          </c:tx>
          <c:marker>
            <c:symbol val="none"/>
          </c:marker>
          <c:xVal>
            <c:numRef>
              <c:f>Latency!$B$2:$J$2</c:f>
              <c:numCache>
                <c:formatCode>General</c:formatCode>
                <c:ptCount val="9"/>
                <c:pt idx="1">
                  <c:v>1</c:v>
                </c:pt>
                <c:pt idx="2">
                  <c:v>2</c:v>
                </c:pt>
                <c:pt idx="3">
                  <c:v>2.5</c:v>
                </c:pt>
                <c:pt idx="4">
                  <c:v>3.2</c:v>
                </c:pt>
                <c:pt idx="5">
                  <c:v>4</c:v>
                </c:pt>
                <c:pt idx="6">
                  <c:v>5</c:v>
                </c:pt>
                <c:pt idx="7">
                  <c:v>6.4</c:v>
                </c:pt>
                <c:pt idx="8">
                  <c:v>8</c:v>
                </c:pt>
              </c:numCache>
            </c:numRef>
          </c:xVal>
          <c:yVal>
            <c:numRef>
              <c:f>Latency!$B$4:$J$4</c:f>
              <c:numCache>
                <c:formatCode>General</c:formatCode>
                <c:ptCount val="9"/>
                <c:pt idx="1">
                  <c:v>1016</c:v>
                </c:pt>
                <c:pt idx="2">
                  <c:v>703</c:v>
                </c:pt>
                <c:pt idx="3">
                  <c:v>638</c:v>
                </c:pt>
                <c:pt idx="4">
                  <c:v>576</c:v>
                </c:pt>
                <c:pt idx="5">
                  <c:v>542</c:v>
                </c:pt>
                <c:pt idx="6">
                  <c:v>503</c:v>
                </c:pt>
                <c:pt idx="7">
                  <c:v>475</c:v>
                </c:pt>
                <c:pt idx="8">
                  <c:v>457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659328"/>
        <c:axId val="127268736"/>
      </c:scatterChart>
      <c:valAx>
        <c:axId val="98659328"/>
        <c:scaling>
          <c:orientation val="minMax"/>
          <c:max val="10"/>
          <c:min val="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Link data</a:t>
                </a:r>
                <a:r>
                  <a:rPr lang="fr-FR" baseline="0"/>
                  <a:t> rate</a:t>
                </a:r>
                <a:r>
                  <a:rPr lang="fr-FR"/>
                  <a:t> </a:t>
                </a:r>
                <a:r>
                  <a:rPr lang="fr-FR" baseline="0"/>
                  <a:t>(Gbps)</a:t>
                </a:r>
                <a:endParaRPr lang="fr-FR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7268736"/>
        <c:crosses val="autoZero"/>
        <c:crossBetween val="midCat"/>
      </c:valAx>
      <c:valAx>
        <c:axId val="127268736"/>
        <c:scaling>
          <c:orientation val="minMax"/>
          <c:max val="1100"/>
          <c:min val="5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 baseline="0"/>
                  <a:t>Latency  (ns)</a:t>
                </a:r>
                <a:endParaRPr lang="fr-FR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86593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3376757813608697"/>
          <c:y val="0.38748759716353354"/>
          <c:w val="0.36365768766973988"/>
          <c:h val="0.2250248056729329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Power!$A$3</c:f>
              <c:strCache>
                <c:ptCount val="1"/>
                <c:pt idx="0">
                  <c:v>Watt/Gbps</c:v>
                </c:pt>
              </c:strCache>
            </c:strRef>
          </c:tx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Power!$B$2:$G$2</c:f>
              <c:numCache>
                <c:formatCode>General</c:formatCode>
                <c:ptCount val="6"/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102.4</c:v>
                </c:pt>
                <c:pt idx="5">
                  <c:v>128</c:v>
                </c:pt>
              </c:numCache>
            </c:numRef>
          </c:xVal>
          <c:yVal>
            <c:numRef>
              <c:f>Power!$B$3:$G$3</c:f>
              <c:numCache>
                <c:formatCode>General</c:formatCode>
                <c:ptCount val="6"/>
                <c:pt idx="1">
                  <c:v>31.2</c:v>
                </c:pt>
                <c:pt idx="2">
                  <c:v>31.68</c:v>
                </c:pt>
                <c:pt idx="3">
                  <c:v>32.159999999999997</c:v>
                </c:pt>
                <c:pt idx="4">
                  <c:v>33.119999999999997</c:v>
                </c:pt>
                <c:pt idx="5">
                  <c:v>33.6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704768"/>
        <c:axId val="97163136"/>
      </c:scatterChart>
      <c:valAx>
        <c:axId val="92704768"/>
        <c:scaling>
          <c:orientation val="minMax"/>
          <c:max val="130"/>
          <c:min val="1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 baseline="0"/>
                  <a:t>Total bandwidth for 16 channel (Gbps)</a:t>
                </a:r>
                <a:endParaRPr lang="fr-FR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7163136"/>
        <c:crosses val="autoZero"/>
        <c:crossBetween val="midCat"/>
      </c:valAx>
      <c:valAx>
        <c:axId val="97163136"/>
        <c:scaling>
          <c:orientation val="minMax"/>
          <c:max val="34"/>
          <c:min val="31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Power</a:t>
                </a:r>
                <a:r>
                  <a:rPr lang="fr-FR" baseline="0"/>
                  <a:t> dissipated (W)</a:t>
                </a:r>
                <a:endParaRPr lang="fr-FR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70476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0646E-7406-49BB-AA54-9C954BF3916D}" type="datetimeFigureOut">
              <a:rPr lang="fr-FR" smtClean="0"/>
              <a:pPr/>
              <a:t>08/06/2014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27DFD-CAE2-4562-9981-7BABB826C7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44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7DFD-CAE2-4562-9981-7BABB826C744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7DFD-CAE2-4562-9981-7BABB826C744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7DFD-CAE2-4562-9981-7BABB826C744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7DFD-CAE2-4562-9981-7BABB826C744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7DFD-CAE2-4562-9981-7BABB826C744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7DFD-CAE2-4562-9981-7BABB826C744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7DFD-CAE2-4562-9981-7BABB826C744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7DFD-CAE2-4562-9981-7BABB826C744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7DFD-CAE2-4562-9981-7BABB826C744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7DFD-CAE2-4562-9981-7BABB826C744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7DFD-CAE2-4562-9981-7BABB826C74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7DFD-CAE2-4562-9981-7BABB826C74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7DFD-CAE2-4562-9981-7BABB826C744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7DFD-CAE2-4562-9981-7BABB826C744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Acquisition ATLAS LArg-VLSI 2014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Acquisition ATLAS LArg-VLSI 2014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Acquisition ATLAS LArg-VLSI 2014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Acquisition ATLAS LArg-VLSI 2014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Acquisition ATLAS LArg-VLSI 2014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Acquisition ATLAS LArg-VLSI 2014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Acquisition ATLAS LArg-VLSI 2014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Acquisition ATLAS LArg-VLSI 2014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Acquisition ATLAS LArg-VLSI 2014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Acquisition ATLAS LArg-VLSI 2014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Acquisition ATLAS LArg-VLSI 2014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11/06/2014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Acquisition ATLAS LArg-VLSI 2014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/>
  <p:txStyles>
    <p:titleStyle>
      <a:lvl1pPr algn="ctr" defTabSz="9143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defTabSz="9143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6" indent="-228576" algn="l" defTabSz="9143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6" algn="l" defTabSz="9143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07505" y="1700809"/>
            <a:ext cx="8928992" cy="1470025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Arial Black" pitchFamily="34" charset="0"/>
              </a:rPr>
              <a:t>Chaine d’acquisition du Calorimètre </a:t>
            </a:r>
            <a:r>
              <a:rPr lang="fr-FR" sz="2400" dirty="0" err="1" smtClean="0">
                <a:latin typeface="Arial Black" pitchFamily="34" charset="0"/>
              </a:rPr>
              <a:t>LArg</a:t>
            </a:r>
            <a:r>
              <a:rPr lang="fr-FR" sz="2400" dirty="0" smtClean="0">
                <a:latin typeface="Arial Black" pitchFamily="34" charset="0"/>
              </a:rPr>
              <a:t> ATLAS</a:t>
            </a:r>
            <a:endParaRPr lang="fr-FR" sz="24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1540" y="4053352"/>
            <a:ext cx="1561237" cy="121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516" y="4227985"/>
            <a:ext cx="2304256" cy="82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7589" y="4293097"/>
            <a:ext cx="1764673" cy="58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7925" y="4185084"/>
            <a:ext cx="891543" cy="89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491880" y="5949280"/>
            <a:ext cx="5364596" cy="307768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r>
              <a:rPr lang="fr-FR" sz="1400" dirty="0"/>
              <a:t>Nicolas Dumont </a:t>
            </a:r>
            <a:r>
              <a:rPr lang="fr-FR" sz="1400" dirty="0" smtClean="0"/>
              <a:t>Dayot pour </a:t>
            </a:r>
            <a:r>
              <a:rPr lang="fr-FR" sz="1400" dirty="0"/>
              <a:t>le groupe ATLAS-LAPP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Acquisition ATLAS LArg-VLSI 2014</a:t>
            </a:r>
            <a:endParaRPr lang="fr-BE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2807804" y="6356352"/>
            <a:ext cx="3600400" cy="365125"/>
          </a:xfrm>
        </p:spPr>
        <p:txBody>
          <a:bodyPr/>
          <a:lstStyle/>
          <a:p>
            <a:r>
              <a:rPr lang="fr-FR" smtClean="0"/>
              <a:t>Acquisition ATLAS LArg-VLSI 2014</a:t>
            </a:r>
            <a:endParaRPr lang="fr-BE" dirty="0"/>
          </a:p>
        </p:txBody>
      </p:sp>
      <p:sp>
        <p:nvSpPr>
          <p:cNvPr id="11" name="Titre 3"/>
          <p:cNvSpPr txBox="1">
            <a:spLocks/>
          </p:cNvSpPr>
          <p:nvPr/>
        </p:nvSpPr>
        <p:spPr>
          <a:xfrm>
            <a:off x="179512" y="440668"/>
            <a:ext cx="8748972" cy="576063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smtClean="0">
                <a:latin typeface="Arial Black" pitchFamily="34" charset="0"/>
                <a:ea typeface="+mj-ea"/>
                <a:cs typeface="+mj-cs"/>
              </a:rPr>
              <a:t>ABBA </a:t>
            </a:r>
            <a:r>
              <a:rPr lang="fr-FR" sz="4000" dirty="0" smtClean="0">
                <a:latin typeface="Arial Black" pitchFamily="34" charset="0"/>
                <a:ea typeface="+mj-ea"/>
                <a:cs typeface="+mj-cs"/>
              </a:rPr>
              <a:t>: </a:t>
            </a:r>
            <a:r>
              <a:rPr lang="fr-FR" sz="4000" dirty="0" smtClean="0">
                <a:latin typeface="Arial Black" pitchFamily="34" charset="0"/>
              </a:rPr>
              <a:t>Test 10GbE</a:t>
            </a:r>
            <a:endParaRPr lang="fr-FR" sz="4000" dirty="0">
              <a:latin typeface="Arial Black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fr-FR" sz="400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251520" y="3157808"/>
            <a:ext cx="7200800" cy="31419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à coins arrondis 14"/>
          <p:cNvSpPr/>
          <p:nvPr/>
        </p:nvSpPr>
        <p:spPr>
          <a:xfrm>
            <a:off x="6048164" y="3337828"/>
            <a:ext cx="792088" cy="28274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6012160" y="4473116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XAUI PHY IP</a:t>
            </a:r>
            <a:endParaRPr lang="en-US" sz="1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624228" y="5786100"/>
            <a:ext cx="104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BACK</a:t>
            </a:r>
          </a:p>
          <a:p>
            <a:pPr algn="ctr"/>
            <a:r>
              <a:rPr lang="en-US" sz="1400" b="1" dirty="0" smtClean="0"/>
              <a:t>FPGA</a:t>
            </a:r>
            <a:endParaRPr lang="en-US" sz="1400" b="1" dirty="0"/>
          </a:p>
        </p:txBody>
      </p:sp>
      <p:sp>
        <p:nvSpPr>
          <p:cNvPr id="18" name="Double flèche horizontale 17"/>
          <p:cNvSpPr/>
          <p:nvPr/>
        </p:nvSpPr>
        <p:spPr>
          <a:xfrm>
            <a:off x="7488324" y="4363941"/>
            <a:ext cx="1260140" cy="800218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7668344" y="450679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10GbE</a:t>
            </a:r>
          </a:p>
          <a:p>
            <a:r>
              <a:rPr lang="en-US" sz="1400" b="1" dirty="0" smtClean="0"/>
              <a:t>ATCA Fabric</a:t>
            </a:r>
            <a:endParaRPr lang="en-US" sz="14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7596336" y="393944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IPBus</a:t>
            </a:r>
            <a:r>
              <a:rPr lang="en-US" sz="1200" b="1" dirty="0" smtClean="0"/>
              <a:t>  CTRL packets without UDP layer </a:t>
            </a:r>
            <a:endParaRPr lang="en-US" sz="1200" b="1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4860032" y="3337828"/>
            <a:ext cx="792088" cy="28274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4824028" y="4489956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10GbE MAC IP</a:t>
            </a:r>
            <a:endParaRPr lang="en-US" sz="1400" b="1" dirty="0"/>
          </a:p>
        </p:txBody>
      </p:sp>
      <p:sp>
        <p:nvSpPr>
          <p:cNvPr id="23" name="Double flèche horizontale 22"/>
          <p:cNvSpPr/>
          <p:nvPr/>
        </p:nvSpPr>
        <p:spPr>
          <a:xfrm>
            <a:off x="5652120" y="4554706"/>
            <a:ext cx="396044" cy="350458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à coins arrondis 23"/>
          <p:cNvSpPr/>
          <p:nvPr/>
        </p:nvSpPr>
        <p:spPr>
          <a:xfrm>
            <a:off x="3671900" y="3337828"/>
            <a:ext cx="792088" cy="282747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uble flèche horizontale 24"/>
          <p:cNvSpPr/>
          <p:nvPr/>
        </p:nvSpPr>
        <p:spPr>
          <a:xfrm>
            <a:off x="4463988" y="4545124"/>
            <a:ext cx="396044" cy="350458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oneTexte 25"/>
          <p:cNvSpPr txBox="1"/>
          <p:nvPr/>
        </p:nvSpPr>
        <p:spPr>
          <a:xfrm>
            <a:off x="3635896" y="4489956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Glue Logic</a:t>
            </a:r>
            <a:endParaRPr lang="en-US" sz="1400" b="1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2519772" y="3337828"/>
            <a:ext cx="792088" cy="28274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ZoneTexte 27"/>
          <p:cNvSpPr txBox="1"/>
          <p:nvPr/>
        </p:nvSpPr>
        <p:spPr>
          <a:xfrm>
            <a:off x="2483768" y="4473116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IPBus</a:t>
            </a:r>
            <a:r>
              <a:rPr lang="en-US" sz="1400" b="1" dirty="0" smtClean="0"/>
              <a:t> CTRL</a:t>
            </a:r>
            <a:endParaRPr lang="en-US" sz="1400" b="1" dirty="0"/>
          </a:p>
        </p:txBody>
      </p:sp>
      <p:sp>
        <p:nvSpPr>
          <p:cNvPr id="29" name="Double flèche horizontale 28"/>
          <p:cNvSpPr/>
          <p:nvPr/>
        </p:nvSpPr>
        <p:spPr>
          <a:xfrm>
            <a:off x="3275856" y="4545124"/>
            <a:ext cx="396044" cy="350458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11560" y="3337828"/>
            <a:ext cx="1260140" cy="244827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uble flèche horizontale 30"/>
          <p:cNvSpPr/>
          <p:nvPr/>
        </p:nvSpPr>
        <p:spPr>
          <a:xfrm>
            <a:off x="1894806" y="4050650"/>
            <a:ext cx="624966" cy="350458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uble flèche horizontale 31"/>
          <p:cNvSpPr/>
          <p:nvPr/>
        </p:nvSpPr>
        <p:spPr>
          <a:xfrm>
            <a:off x="1894806" y="5058762"/>
            <a:ext cx="624966" cy="350458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 rot="16200000">
            <a:off x="2862392" y="3657219"/>
            <a:ext cx="120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64b</a:t>
            </a:r>
          </a:p>
          <a:p>
            <a:r>
              <a:rPr lang="en-US" sz="1200" b="1" dirty="0" smtClean="0"/>
              <a:t>156.25MHz</a:t>
            </a:r>
            <a:endParaRPr lang="en-US" sz="1200" b="1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845586" y="3825044"/>
            <a:ext cx="792088" cy="7825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 rot="16200000">
            <a:off x="1751494" y="3387189"/>
            <a:ext cx="91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32bits</a:t>
            </a:r>
          </a:p>
          <a:p>
            <a:r>
              <a:rPr lang="en-US" sz="1200" b="1" dirty="0" smtClean="0"/>
              <a:t>156.25MHz</a:t>
            </a:r>
            <a:endParaRPr lang="en-US" sz="12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791580" y="3876288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RAM</a:t>
            </a:r>
          </a:p>
          <a:p>
            <a:pPr algn="ctr"/>
            <a:r>
              <a:rPr lang="en-US" sz="1400" b="1" dirty="0" smtClean="0"/>
              <a:t>Even Add</a:t>
            </a:r>
            <a:endParaRPr lang="en-US" sz="1400" b="1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845586" y="4725144"/>
            <a:ext cx="792088" cy="7825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ZoneTexte 37"/>
          <p:cNvSpPr txBox="1"/>
          <p:nvPr/>
        </p:nvSpPr>
        <p:spPr>
          <a:xfrm>
            <a:off x="791580" y="4848396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RAM</a:t>
            </a:r>
          </a:p>
          <a:p>
            <a:pPr algn="ctr"/>
            <a:r>
              <a:rPr lang="en-US" sz="1400" b="1" dirty="0" smtClean="0"/>
              <a:t>Odd Add</a:t>
            </a:r>
            <a:endParaRPr lang="en-US" sz="1400" b="1" dirty="0"/>
          </a:p>
        </p:txBody>
      </p:sp>
      <p:sp>
        <p:nvSpPr>
          <p:cNvPr id="39" name="ZoneTexte 38"/>
          <p:cNvSpPr txBox="1"/>
          <p:nvPr/>
        </p:nvSpPr>
        <p:spPr>
          <a:xfrm rot="16200000">
            <a:off x="1751494" y="5547429"/>
            <a:ext cx="91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32bits</a:t>
            </a:r>
          </a:p>
          <a:p>
            <a:r>
              <a:rPr lang="en-US" sz="1200" b="1" dirty="0" smtClean="0"/>
              <a:t>156.25MHz</a:t>
            </a:r>
            <a:endParaRPr lang="en-US" sz="1200" b="1" dirty="0"/>
          </a:p>
        </p:txBody>
      </p:sp>
      <p:sp>
        <p:nvSpPr>
          <p:cNvPr id="40" name="ZoneTexte 39"/>
          <p:cNvSpPr txBox="1"/>
          <p:nvPr/>
        </p:nvSpPr>
        <p:spPr>
          <a:xfrm rot="16200000">
            <a:off x="4026132" y="3657219"/>
            <a:ext cx="120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64b</a:t>
            </a:r>
          </a:p>
          <a:p>
            <a:r>
              <a:rPr lang="en-US" sz="1200" b="1" dirty="0" smtClean="0"/>
              <a:t>156.25MHz</a:t>
            </a:r>
            <a:endParaRPr lang="en-US" sz="12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719572" y="3330045"/>
            <a:ext cx="1067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Equivalent RAM 32bits</a:t>
            </a:r>
            <a:endParaRPr lang="en-US" sz="1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0" y="908720"/>
            <a:ext cx="9144000" cy="224676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2000" b="1" dirty="0" smtClean="0"/>
              <a:t>Tests lien 10GbE sur fond de panier ATCA :</a:t>
            </a:r>
            <a:endParaRPr lang="fr-FR" sz="2000" b="1" dirty="0"/>
          </a:p>
          <a:p>
            <a:r>
              <a:rPr lang="fr-FR" sz="2000" dirty="0" smtClean="0"/>
              <a:t>- Carte </a:t>
            </a:r>
            <a:r>
              <a:rPr lang="fr-FR" sz="2000" dirty="0" smtClean="0"/>
              <a:t>CPU envoie paquets  </a:t>
            </a:r>
            <a:r>
              <a:rPr lang="fr-FR" sz="2000" dirty="0" err="1" smtClean="0"/>
              <a:t>IPBus</a:t>
            </a:r>
            <a:r>
              <a:rPr lang="fr-FR" sz="2000" dirty="0" smtClean="0"/>
              <a:t> au switch 10GbE -&gt; distribution vers ABBA</a:t>
            </a:r>
            <a:endParaRPr lang="fr-FR" sz="2000" dirty="0" smtClean="0"/>
          </a:p>
          <a:p>
            <a:r>
              <a:rPr lang="fr-FR" sz="2000" dirty="0" smtClean="0"/>
              <a:t>- </a:t>
            </a:r>
            <a:r>
              <a:rPr lang="fr-FR" sz="2000" dirty="0" smtClean="0"/>
              <a:t>Tests avec p</a:t>
            </a:r>
            <a:r>
              <a:rPr lang="fr-FR" sz="2000" dirty="0" smtClean="0"/>
              <a:t>aquets </a:t>
            </a:r>
            <a:r>
              <a:rPr lang="fr-FR" sz="2000" dirty="0" err="1" smtClean="0"/>
              <a:t>IPBus</a:t>
            </a:r>
            <a:r>
              <a:rPr lang="fr-FR" sz="2000" dirty="0" smtClean="0"/>
              <a:t> sans couche UDP Read/</a:t>
            </a:r>
            <a:r>
              <a:rPr lang="fr-FR" sz="2000" dirty="0" err="1" smtClean="0"/>
              <a:t>Write</a:t>
            </a:r>
            <a:endParaRPr lang="fr-FR" sz="2000" dirty="0" smtClean="0"/>
          </a:p>
          <a:p>
            <a:r>
              <a:rPr lang="fr-FR" sz="2000" dirty="0" smtClean="0"/>
              <a:t>- </a:t>
            </a:r>
            <a:r>
              <a:rPr lang="fr-FR" sz="2000" dirty="0" smtClean="0"/>
              <a:t>On arrive à ~5Gbps  en </a:t>
            </a:r>
            <a:r>
              <a:rPr lang="fr-FR" sz="2000" dirty="0" err="1" smtClean="0"/>
              <a:t>read</a:t>
            </a:r>
            <a:r>
              <a:rPr lang="fr-FR" sz="2000" dirty="0" smtClean="0"/>
              <a:t>/</a:t>
            </a:r>
            <a:r>
              <a:rPr lang="fr-FR" sz="2000" dirty="0" err="1" smtClean="0"/>
              <a:t>write</a:t>
            </a:r>
            <a:r>
              <a:rPr lang="fr-FR" sz="2000" dirty="0" smtClean="0"/>
              <a:t> : soft </a:t>
            </a:r>
            <a:endParaRPr lang="fr-FR" sz="2000" dirty="0" smtClean="0"/>
          </a:p>
          <a:p>
            <a:r>
              <a:rPr lang="fr-FR" sz="2000" dirty="0" smtClean="0"/>
              <a:t>- Test distribution </a:t>
            </a:r>
            <a:r>
              <a:rPr lang="fr-FR" sz="2000" dirty="0" err="1" smtClean="0"/>
              <a:t>locking</a:t>
            </a:r>
            <a:r>
              <a:rPr lang="fr-FR" sz="2000" dirty="0" smtClean="0"/>
              <a:t> horloge XAUI :</a:t>
            </a:r>
          </a:p>
          <a:p>
            <a:r>
              <a:rPr lang="fr-FR" sz="2000" dirty="0" smtClean="0"/>
              <a:t>	156.25MHz vient de PLL interne : CPU OK, Switch NOK</a:t>
            </a:r>
          </a:p>
          <a:p>
            <a:r>
              <a:rPr lang="fr-FR" sz="2000" dirty="0" smtClean="0"/>
              <a:t>	156.25MHz vient de pin </a:t>
            </a:r>
            <a:r>
              <a:rPr lang="fr-FR" sz="2000" dirty="0" err="1" smtClean="0"/>
              <a:t>refclk</a:t>
            </a:r>
            <a:r>
              <a:rPr lang="fr-FR" sz="2000" dirty="0" smtClean="0"/>
              <a:t> </a:t>
            </a:r>
            <a:r>
              <a:rPr lang="fr-FR" sz="2000" dirty="0" err="1" smtClean="0"/>
              <a:t>transceivers</a:t>
            </a:r>
            <a:r>
              <a:rPr lang="fr-FR" sz="2000" dirty="0" smtClean="0"/>
              <a:t> : CPU et Switch OK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6869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2807804" y="6356352"/>
            <a:ext cx="3600400" cy="365125"/>
          </a:xfrm>
        </p:spPr>
        <p:txBody>
          <a:bodyPr/>
          <a:lstStyle/>
          <a:p>
            <a:r>
              <a:rPr lang="fr-FR" smtClean="0"/>
              <a:t>Acquisition ATLAS LArg-VLSI 2014</a:t>
            </a:r>
            <a:endParaRPr lang="fr-BE" dirty="0"/>
          </a:p>
        </p:txBody>
      </p:sp>
      <p:sp>
        <p:nvSpPr>
          <p:cNvPr id="11" name="Titre 3"/>
          <p:cNvSpPr txBox="1">
            <a:spLocks/>
          </p:cNvSpPr>
          <p:nvPr/>
        </p:nvSpPr>
        <p:spPr>
          <a:xfrm>
            <a:off x="179512" y="440668"/>
            <a:ext cx="8748972" cy="576063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smtClean="0">
                <a:latin typeface="Arial Black" pitchFamily="34" charset="0"/>
                <a:ea typeface="+mj-ea"/>
                <a:cs typeface="+mj-cs"/>
              </a:rPr>
              <a:t>ABBA </a:t>
            </a:r>
            <a:r>
              <a:rPr lang="fr-FR" sz="4000" dirty="0" smtClean="0">
                <a:latin typeface="Arial Black" pitchFamily="34" charset="0"/>
                <a:ea typeface="+mj-ea"/>
                <a:cs typeface="+mj-cs"/>
              </a:rPr>
              <a:t>: </a:t>
            </a:r>
            <a:r>
              <a:rPr lang="fr-FR" sz="4000" dirty="0" smtClean="0">
                <a:latin typeface="Arial Black" pitchFamily="34" charset="0"/>
              </a:rPr>
              <a:t>Test liens optiques (1)</a:t>
            </a:r>
            <a:endParaRPr lang="fr-FR" sz="4000" dirty="0">
              <a:latin typeface="Arial Black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fr-FR" sz="400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graphicFrame>
        <p:nvGraphicFramePr>
          <p:cNvPr id="43" name="Graphique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769560"/>
              </p:ext>
            </p:extLst>
          </p:nvPr>
        </p:nvGraphicFramePr>
        <p:xfrm>
          <a:off x="4175956" y="2996952"/>
          <a:ext cx="4932548" cy="313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Rectangle 43"/>
          <p:cNvSpPr/>
          <p:nvPr/>
        </p:nvSpPr>
        <p:spPr>
          <a:xfrm>
            <a:off x="935596" y="3914472"/>
            <a:ext cx="54006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2735796" y="3914472"/>
            <a:ext cx="54006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6" name="Connecteur droit avec flèche 45"/>
          <p:cNvCxnSpPr>
            <a:endCxn id="44" idx="1"/>
          </p:cNvCxnSpPr>
          <p:nvPr/>
        </p:nvCxnSpPr>
        <p:spPr>
          <a:xfrm>
            <a:off x="359532" y="4346520"/>
            <a:ext cx="576064" cy="0"/>
          </a:xfrm>
          <a:prstGeom prst="straightConnector1">
            <a:avLst/>
          </a:prstGeom>
          <a:ln w="349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3275856" y="4346520"/>
            <a:ext cx="576064" cy="0"/>
          </a:xfrm>
          <a:prstGeom prst="straightConnector1">
            <a:avLst/>
          </a:prstGeom>
          <a:ln w="349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>
            <a:off x="539552" y="4238508"/>
            <a:ext cx="10801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71500" y="3848851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32bits@ up to 200MHz</a:t>
            </a:r>
            <a:endParaRPr lang="fr-FR" sz="1200" dirty="0"/>
          </a:p>
        </p:txBody>
      </p:sp>
      <p:cxnSp>
        <p:nvCxnSpPr>
          <p:cNvPr id="50" name="Connecteur droit 49"/>
          <p:cNvCxnSpPr/>
          <p:nvPr/>
        </p:nvCxnSpPr>
        <p:spPr>
          <a:xfrm flipH="1">
            <a:off x="3455876" y="4238508"/>
            <a:ext cx="10801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007604" y="4157208"/>
            <a:ext cx="48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Tx</a:t>
            </a:r>
            <a:endParaRPr lang="fr-FR" b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2789802" y="4157208"/>
            <a:ext cx="48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R</a:t>
            </a:r>
            <a:r>
              <a:rPr lang="fr-FR" b="1" dirty="0" err="1" smtClean="0"/>
              <a:t>x</a:t>
            </a:r>
            <a:endParaRPr lang="fr-FR" b="1" dirty="0"/>
          </a:p>
        </p:txBody>
      </p:sp>
      <p:cxnSp>
        <p:nvCxnSpPr>
          <p:cNvPr id="53" name="Connecteur droit avec flèche 52"/>
          <p:cNvCxnSpPr>
            <a:endCxn id="45" idx="1"/>
          </p:cNvCxnSpPr>
          <p:nvPr/>
        </p:nvCxnSpPr>
        <p:spPr>
          <a:xfrm flipV="1">
            <a:off x="1493658" y="4346520"/>
            <a:ext cx="1242138" cy="13345"/>
          </a:xfrm>
          <a:prstGeom prst="straightConnector1">
            <a:avLst/>
          </a:prstGeom>
          <a:ln w="349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1943708" y="4238508"/>
            <a:ext cx="10801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493658" y="4366845"/>
            <a:ext cx="124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12 </a:t>
            </a:r>
            <a:r>
              <a:rPr lang="fr-FR" sz="1200" dirty="0" err="1" smtClean="0"/>
              <a:t>optical</a:t>
            </a:r>
            <a:r>
              <a:rPr lang="fr-FR" sz="1200" dirty="0" smtClean="0"/>
              <a:t> links </a:t>
            </a:r>
            <a:r>
              <a:rPr lang="fr-FR" sz="1200" dirty="0" err="1" smtClean="0"/>
              <a:t>at</a:t>
            </a:r>
            <a:r>
              <a:rPr lang="fr-FR" sz="1200" dirty="0" smtClean="0"/>
              <a:t> up to 8Gbps</a:t>
            </a:r>
            <a:endParaRPr lang="fr-FR" sz="1200" dirty="0"/>
          </a:p>
        </p:txBody>
      </p:sp>
      <p:sp>
        <p:nvSpPr>
          <p:cNvPr id="56" name="ZoneTexte 55"/>
          <p:cNvSpPr txBox="1"/>
          <p:nvPr/>
        </p:nvSpPr>
        <p:spPr>
          <a:xfrm>
            <a:off x="863588" y="4886580"/>
            <a:ext cx="1188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8B10B</a:t>
            </a:r>
          </a:p>
          <a:p>
            <a:r>
              <a:rPr lang="fr-FR" sz="1400" dirty="0" err="1" smtClean="0"/>
              <a:t>Serializer</a:t>
            </a:r>
            <a:endParaRPr lang="fr-FR" sz="1400" dirty="0" smtClean="0"/>
          </a:p>
          <a:p>
            <a:r>
              <a:rPr lang="fr-FR" sz="1400" dirty="0" err="1" smtClean="0"/>
              <a:t>Avago</a:t>
            </a:r>
            <a:r>
              <a:rPr lang="fr-FR" sz="1400" dirty="0" smtClean="0"/>
              <a:t> PPOD</a:t>
            </a:r>
            <a:endParaRPr lang="fr-FR" sz="1400" dirty="0"/>
          </a:p>
        </p:txBody>
      </p:sp>
      <p:sp>
        <p:nvSpPr>
          <p:cNvPr id="57" name="ZoneTexte 56"/>
          <p:cNvSpPr txBox="1"/>
          <p:nvPr/>
        </p:nvSpPr>
        <p:spPr>
          <a:xfrm>
            <a:off x="2663788" y="4886580"/>
            <a:ext cx="1134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8B10B</a:t>
            </a:r>
          </a:p>
          <a:p>
            <a:r>
              <a:rPr lang="fr-FR" sz="1400" dirty="0" smtClean="0"/>
              <a:t>Word aligner</a:t>
            </a:r>
          </a:p>
          <a:p>
            <a:r>
              <a:rPr lang="fr-FR" sz="1400" dirty="0" err="1" smtClean="0"/>
              <a:t>Deserializer</a:t>
            </a:r>
            <a:endParaRPr lang="fr-FR" sz="1400" dirty="0" smtClean="0"/>
          </a:p>
          <a:p>
            <a:r>
              <a:rPr lang="fr-FR" sz="1400" dirty="0" err="1" smtClean="0"/>
              <a:t>Avago</a:t>
            </a:r>
            <a:r>
              <a:rPr lang="fr-FR" sz="1400" dirty="0" smtClean="0"/>
              <a:t> PPOD</a:t>
            </a:r>
            <a:endParaRPr lang="fr-FR" sz="1400" dirty="0"/>
          </a:p>
        </p:txBody>
      </p:sp>
      <p:cxnSp>
        <p:nvCxnSpPr>
          <p:cNvPr id="58" name="Connecteur droit avec flèche 57"/>
          <p:cNvCxnSpPr/>
          <p:nvPr/>
        </p:nvCxnSpPr>
        <p:spPr>
          <a:xfrm>
            <a:off x="593558" y="3573016"/>
            <a:ext cx="297033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>
            <a:endCxn id="49" idx="0"/>
          </p:cNvCxnSpPr>
          <p:nvPr/>
        </p:nvCxnSpPr>
        <p:spPr>
          <a:xfrm>
            <a:off x="593558" y="3573016"/>
            <a:ext cx="0" cy="275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3563888" y="3573016"/>
            <a:ext cx="0" cy="275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1628056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T_Latency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3275856" y="3842464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32bits@ up to 200MHz</a:t>
            </a:r>
            <a:endParaRPr lang="fr-FR" sz="1200" dirty="0"/>
          </a:p>
        </p:txBody>
      </p:sp>
      <p:sp>
        <p:nvSpPr>
          <p:cNvPr id="63" name="ZoneTexte 62"/>
          <p:cNvSpPr txBox="1"/>
          <p:nvPr/>
        </p:nvSpPr>
        <p:spPr>
          <a:xfrm>
            <a:off x="0" y="908720"/>
            <a:ext cx="9144000" cy="163120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2000" b="1" dirty="0" smtClean="0"/>
              <a:t>Mesure latence </a:t>
            </a:r>
            <a:r>
              <a:rPr lang="fr-FR" sz="2000" b="1" dirty="0" err="1" smtClean="0"/>
              <a:t>Tx</a:t>
            </a:r>
            <a:r>
              <a:rPr lang="fr-FR" sz="2000" b="1" dirty="0" smtClean="0"/>
              <a:t>/</a:t>
            </a:r>
            <a:r>
              <a:rPr lang="fr-FR" sz="2000" b="1" dirty="0" err="1" smtClean="0"/>
              <a:t>Rx</a:t>
            </a:r>
            <a:r>
              <a:rPr lang="fr-FR" sz="2000" b="1" dirty="0" smtClean="0"/>
              <a:t> :</a:t>
            </a:r>
            <a:endParaRPr lang="fr-FR" sz="2000" b="1" dirty="0"/>
          </a:p>
          <a:p>
            <a:r>
              <a:rPr lang="fr-FR" sz="2000" dirty="0" smtClean="0"/>
              <a:t>- 12 liens </a:t>
            </a:r>
            <a:r>
              <a:rPr lang="fr-FR" sz="2000" dirty="0" err="1" smtClean="0"/>
              <a:t>Tx</a:t>
            </a:r>
            <a:r>
              <a:rPr lang="fr-FR" sz="2000" dirty="0" smtClean="0"/>
              <a:t>/</a:t>
            </a:r>
            <a:r>
              <a:rPr lang="fr-FR" sz="2000" dirty="0" err="1" smtClean="0"/>
              <a:t>Rx</a:t>
            </a:r>
            <a:r>
              <a:rPr lang="fr-FR" sz="2000" dirty="0" smtClean="0"/>
              <a:t> sur FPGA jusqu’à 8Gbps</a:t>
            </a:r>
          </a:p>
          <a:p>
            <a:r>
              <a:rPr lang="fr-FR" sz="2000" dirty="0" smtClean="0"/>
              <a:t>- Streaming continu, PRBS, 8B10B</a:t>
            </a:r>
            <a:endParaRPr lang="fr-FR" sz="2000" dirty="0" smtClean="0"/>
          </a:p>
          <a:p>
            <a:r>
              <a:rPr lang="fr-FR" sz="2000" dirty="0" smtClean="0"/>
              <a:t>- Avec 1m et </a:t>
            </a:r>
            <a:r>
              <a:rPr lang="fr-FR" sz="2000" dirty="0" smtClean="0"/>
              <a:t>75 m de fibre optique</a:t>
            </a:r>
          </a:p>
          <a:p>
            <a:r>
              <a:rPr lang="fr-FR" sz="2000" dirty="0" smtClean="0"/>
              <a:t>- Latence induite avec 75 m de câble : ~450 ns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8367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2807804" y="6356352"/>
            <a:ext cx="3600400" cy="365125"/>
          </a:xfrm>
        </p:spPr>
        <p:txBody>
          <a:bodyPr/>
          <a:lstStyle/>
          <a:p>
            <a:r>
              <a:rPr lang="fr-FR" smtClean="0"/>
              <a:t>Acquisition ATLAS LArg-VLSI 2014</a:t>
            </a:r>
            <a:endParaRPr lang="fr-BE" dirty="0"/>
          </a:p>
        </p:txBody>
      </p:sp>
      <p:sp>
        <p:nvSpPr>
          <p:cNvPr id="11" name="Titre 3"/>
          <p:cNvSpPr txBox="1">
            <a:spLocks/>
          </p:cNvSpPr>
          <p:nvPr/>
        </p:nvSpPr>
        <p:spPr>
          <a:xfrm>
            <a:off x="179512" y="440668"/>
            <a:ext cx="8748972" cy="576063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smtClean="0">
                <a:latin typeface="Arial Black" pitchFamily="34" charset="0"/>
                <a:ea typeface="+mj-ea"/>
                <a:cs typeface="+mj-cs"/>
              </a:rPr>
              <a:t>ABBA </a:t>
            </a:r>
            <a:r>
              <a:rPr lang="fr-FR" sz="4000" dirty="0" smtClean="0">
                <a:latin typeface="Arial Black" pitchFamily="34" charset="0"/>
                <a:ea typeface="+mj-ea"/>
                <a:cs typeface="+mj-cs"/>
              </a:rPr>
              <a:t>: </a:t>
            </a:r>
            <a:r>
              <a:rPr lang="fr-FR" sz="4000" dirty="0" smtClean="0">
                <a:latin typeface="Arial Black" pitchFamily="34" charset="0"/>
              </a:rPr>
              <a:t>Test liens optiques (2)</a:t>
            </a:r>
            <a:endParaRPr lang="fr-FR" sz="4000" dirty="0">
              <a:latin typeface="Arial Black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fr-FR" sz="400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63" name="ZoneTexte 62"/>
          <p:cNvSpPr txBox="1"/>
          <p:nvPr/>
        </p:nvSpPr>
        <p:spPr>
          <a:xfrm>
            <a:off x="0" y="908720"/>
            <a:ext cx="9144000" cy="101565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2000" b="1" dirty="0" smtClean="0"/>
              <a:t>Puissance consommée :</a:t>
            </a:r>
            <a:endParaRPr lang="fr-FR" sz="2000" b="1" dirty="0"/>
          </a:p>
          <a:p>
            <a:r>
              <a:rPr lang="fr-FR" sz="2000" dirty="0" smtClean="0"/>
              <a:t>- 16 liens </a:t>
            </a:r>
            <a:r>
              <a:rPr lang="fr-FR" sz="2000" dirty="0" err="1" smtClean="0"/>
              <a:t>Tx</a:t>
            </a:r>
            <a:r>
              <a:rPr lang="fr-FR" sz="2000" dirty="0" smtClean="0"/>
              <a:t>/</a:t>
            </a:r>
            <a:r>
              <a:rPr lang="fr-FR" sz="2000" dirty="0" err="1" smtClean="0"/>
              <a:t>Rx</a:t>
            </a:r>
            <a:r>
              <a:rPr lang="fr-FR" sz="2000" dirty="0" smtClean="0"/>
              <a:t> inter FPGA activés : bande passante de 16 à 128 </a:t>
            </a:r>
            <a:r>
              <a:rPr lang="fr-FR" sz="2000" dirty="0" err="1" smtClean="0"/>
              <a:t>Gbps</a:t>
            </a:r>
            <a:endParaRPr lang="fr-FR" sz="2000" dirty="0" smtClean="0"/>
          </a:p>
          <a:p>
            <a:r>
              <a:rPr lang="fr-FR" sz="2000" dirty="0" smtClean="0"/>
              <a:t>- On mesure ~20mW/</a:t>
            </a:r>
            <a:r>
              <a:rPr lang="fr-FR" sz="2000" dirty="0" err="1" smtClean="0"/>
              <a:t>Gbps</a:t>
            </a:r>
            <a:endParaRPr lang="fr-FR" sz="2000" dirty="0" smtClean="0"/>
          </a:p>
        </p:txBody>
      </p:sp>
      <p:graphicFrame>
        <p:nvGraphicFramePr>
          <p:cNvPr id="27" name="Graphique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660175"/>
              </p:ext>
            </p:extLst>
          </p:nvPr>
        </p:nvGraphicFramePr>
        <p:xfrm>
          <a:off x="1475656" y="2708920"/>
          <a:ext cx="6012668" cy="339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37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2807804" y="6356352"/>
            <a:ext cx="3600400" cy="365125"/>
          </a:xfrm>
        </p:spPr>
        <p:txBody>
          <a:bodyPr/>
          <a:lstStyle/>
          <a:p>
            <a:r>
              <a:rPr lang="fr-FR" smtClean="0"/>
              <a:t>Acquisition ATLAS LArg-VLSI 2014</a:t>
            </a:r>
            <a:endParaRPr lang="fr-BE" dirty="0"/>
          </a:p>
        </p:txBody>
      </p:sp>
      <p:sp>
        <p:nvSpPr>
          <p:cNvPr id="11" name="Titre 3"/>
          <p:cNvSpPr txBox="1">
            <a:spLocks/>
          </p:cNvSpPr>
          <p:nvPr/>
        </p:nvSpPr>
        <p:spPr>
          <a:xfrm>
            <a:off x="179512" y="440668"/>
            <a:ext cx="8748972" cy="576063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smtClean="0">
                <a:latin typeface="Arial Black" pitchFamily="34" charset="0"/>
                <a:ea typeface="+mj-ea"/>
                <a:cs typeface="+mj-cs"/>
              </a:rPr>
              <a:t>ABBA </a:t>
            </a:r>
            <a:r>
              <a:rPr lang="fr-FR" sz="4000" dirty="0" smtClean="0">
                <a:latin typeface="Arial Black" pitchFamily="34" charset="0"/>
                <a:ea typeface="+mj-ea"/>
                <a:cs typeface="+mj-cs"/>
              </a:rPr>
              <a:t>: </a:t>
            </a:r>
            <a:r>
              <a:rPr lang="fr-FR" sz="4000" dirty="0" smtClean="0">
                <a:latin typeface="Arial Black" pitchFamily="34" charset="0"/>
              </a:rPr>
              <a:t>Température jonction</a:t>
            </a:r>
            <a:endParaRPr lang="fr-FR" sz="4000" dirty="0">
              <a:latin typeface="Arial Black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fr-FR" sz="400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63" name="ZoneTexte 62"/>
          <p:cNvSpPr txBox="1"/>
          <p:nvPr/>
        </p:nvSpPr>
        <p:spPr>
          <a:xfrm>
            <a:off x="0" y="908720"/>
            <a:ext cx="9144000" cy="101565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2000" b="1" dirty="0" smtClean="0"/>
              <a:t>Mesure température jonction Back FPGA</a:t>
            </a:r>
            <a:r>
              <a:rPr lang="fr-FR" sz="2000" b="1" dirty="0" smtClean="0"/>
              <a:t> :</a:t>
            </a:r>
            <a:endParaRPr lang="fr-FR" sz="2000" b="1" dirty="0"/>
          </a:p>
          <a:p>
            <a:r>
              <a:rPr lang="fr-FR" sz="2000" dirty="0" smtClean="0"/>
              <a:t>- Dans châssis ATCA sans radiateur : ~44°C</a:t>
            </a:r>
          </a:p>
          <a:p>
            <a:r>
              <a:rPr lang="fr-FR" sz="2000" dirty="0" smtClean="0"/>
              <a:t>- Sur table avec ventilateur individuel : ~38°C</a:t>
            </a:r>
            <a:endParaRPr lang="fr-FR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835696" y="2761764"/>
            <a:ext cx="2700300" cy="31419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1943708" y="3609020"/>
            <a:ext cx="792088" cy="15121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2807804" y="3823881"/>
            <a:ext cx="720080" cy="99011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1907704" y="4077072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Ethernet Loopback</a:t>
            </a:r>
            <a:endParaRPr lang="en-US" sz="1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835696" y="2761764"/>
            <a:ext cx="104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BACK</a:t>
            </a:r>
          </a:p>
          <a:p>
            <a:pPr algn="ctr"/>
            <a:r>
              <a:rPr lang="en-US" sz="1400" b="1" dirty="0" smtClean="0"/>
              <a:t>FPGA</a:t>
            </a:r>
            <a:endParaRPr lang="en-US" sz="1400" b="1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3671900" y="3823881"/>
            <a:ext cx="792088" cy="99011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2699792" y="4057908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MAC 10GbE</a:t>
            </a:r>
          </a:p>
        </p:txBody>
      </p:sp>
      <p:sp>
        <p:nvSpPr>
          <p:cNvPr id="18" name="Double flèche horizontale 17"/>
          <p:cNvSpPr/>
          <p:nvPr/>
        </p:nvSpPr>
        <p:spPr>
          <a:xfrm>
            <a:off x="2627784" y="3877888"/>
            <a:ext cx="288032" cy="216024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uble flèche horizontale 18"/>
          <p:cNvSpPr/>
          <p:nvPr/>
        </p:nvSpPr>
        <p:spPr>
          <a:xfrm>
            <a:off x="2627784" y="4561964"/>
            <a:ext cx="288032" cy="216024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uble flèche horizontale 19"/>
          <p:cNvSpPr/>
          <p:nvPr/>
        </p:nvSpPr>
        <p:spPr>
          <a:xfrm>
            <a:off x="3455876" y="4201924"/>
            <a:ext cx="288032" cy="216024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uble flèche horizontale 20"/>
          <p:cNvSpPr/>
          <p:nvPr/>
        </p:nvSpPr>
        <p:spPr>
          <a:xfrm>
            <a:off x="4680012" y="4149079"/>
            <a:ext cx="1260140" cy="691043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4716016" y="422108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10GbE ATCA </a:t>
            </a:r>
          </a:p>
          <a:p>
            <a:pPr algn="ctr"/>
            <a:r>
              <a:rPr lang="en-US" sz="1400" b="1" dirty="0" smtClean="0"/>
              <a:t>Fabric</a:t>
            </a:r>
            <a:endParaRPr lang="en-US" sz="1400" b="1" dirty="0"/>
          </a:p>
        </p:txBody>
      </p:sp>
      <p:sp>
        <p:nvSpPr>
          <p:cNvPr id="23" name="Rectangle 22"/>
          <p:cNvSpPr/>
          <p:nvPr/>
        </p:nvSpPr>
        <p:spPr>
          <a:xfrm>
            <a:off x="5472100" y="2941784"/>
            <a:ext cx="2016224" cy="4872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23"/>
          <p:cNvSpPr txBox="1"/>
          <p:nvPr/>
        </p:nvSpPr>
        <p:spPr>
          <a:xfrm>
            <a:off x="5328084" y="2996952"/>
            <a:ext cx="2268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Temperature Sensor</a:t>
            </a:r>
            <a:endParaRPr lang="en-US" sz="1600" b="1" dirty="0"/>
          </a:p>
        </p:txBody>
      </p:sp>
      <p:cxnSp>
        <p:nvCxnSpPr>
          <p:cNvPr id="25" name="Connecteur droit avec flèche 24"/>
          <p:cNvCxnSpPr>
            <a:endCxn id="23" idx="1"/>
          </p:cNvCxnSpPr>
          <p:nvPr/>
        </p:nvCxnSpPr>
        <p:spPr>
          <a:xfrm>
            <a:off x="4535996" y="3181327"/>
            <a:ext cx="936104" cy="4065"/>
          </a:xfrm>
          <a:prstGeom prst="straightConnector1">
            <a:avLst/>
          </a:prstGeom>
          <a:ln>
            <a:solidFill>
              <a:srgbClr val="92D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25"/>
          <p:cNvSpPr/>
          <p:nvPr/>
        </p:nvSpPr>
        <p:spPr>
          <a:xfrm>
            <a:off x="3689902" y="2906937"/>
            <a:ext cx="792088" cy="87310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ZoneTexte 27"/>
          <p:cNvSpPr txBox="1"/>
          <p:nvPr/>
        </p:nvSpPr>
        <p:spPr>
          <a:xfrm>
            <a:off x="3635896" y="3176972"/>
            <a:ext cx="9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NIOS CPU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734018" y="290693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SPI</a:t>
            </a:r>
            <a:endParaRPr lang="en-US" sz="1400" b="1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4553998" y="4041068"/>
            <a:ext cx="1314146" cy="1"/>
          </a:xfrm>
          <a:prstGeom prst="straightConnector1">
            <a:avLst/>
          </a:prstGeom>
          <a:ln>
            <a:solidFill>
              <a:srgbClr val="92D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5868144" y="3466166"/>
            <a:ext cx="0" cy="573739"/>
          </a:xfrm>
          <a:prstGeom prst="straightConnector1">
            <a:avLst/>
          </a:prstGeom>
          <a:ln>
            <a:solidFill>
              <a:srgbClr val="92D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635896" y="4165339"/>
            <a:ext cx="9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XAUI PHY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680012" y="378904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Temp Diode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525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2807804" y="6356352"/>
            <a:ext cx="3600400" cy="365125"/>
          </a:xfrm>
        </p:spPr>
        <p:txBody>
          <a:bodyPr/>
          <a:lstStyle/>
          <a:p>
            <a:r>
              <a:rPr lang="fr-FR" smtClean="0"/>
              <a:t>Acquisition ATLAS LArg-VLSI 2014</a:t>
            </a:r>
            <a:endParaRPr lang="fr-BE" dirty="0"/>
          </a:p>
        </p:txBody>
      </p:sp>
      <p:sp>
        <p:nvSpPr>
          <p:cNvPr id="11" name="Titre 3"/>
          <p:cNvSpPr txBox="1">
            <a:spLocks/>
          </p:cNvSpPr>
          <p:nvPr/>
        </p:nvSpPr>
        <p:spPr>
          <a:xfrm>
            <a:off x="179512" y="440668"/>
            <a:ext cx="8748972" cy="576063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smtClean="0">
                <a:latin typeface="Arial Black" pitchFamily="34" charset="0"/>
                <a:ea typeface="+mj-ea"/>
                <a:cs typeface="+mj-cs"/>
              </a:rPr>
              <a:t>ABBA : </a:t>
            </a:r>
            <a:r>
              <a:rPr lang="fr-FR" sz="4000" dirty="0" err="1" smtClean="0">
                <a:latin typeface="Arial Black" pitchFamily="34" charset="0"/>
                <a:ea typeface="+mj-ea"/>
                <a:cs typeface="+mj-cs"/>
              </a:rPr>
              <a:t>Status</a:t>
            </a:r>
            <a:endParaRPr lang="fr-FR" sz="4000" dirty="0">
              <a:latin typeface="Arial Black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fr-FR" sz="400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63" name="ZoneTexte 62"/>
          <p:cNvSpPr txBox="1"/>
          <p:nvPr/>
        </p:nvSpPr>
        <p:spPr>
          <a:xfrm>
            <a:off x="0" y="908720"/>
            <a:ext cx="9144000" cy="501675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2000" b="1" dirty="0" smtClean="0"/>
              <a:t>Front FPGA : Tests liens optiques avec LTDB (CERN) </a:t>
            </a:r>
            <a:r>
              <a:rPr lang="fr-FR" sz="2000" b="1" dirty="0" smtClean="0"/>
              <a:t>:</a:t>
            </a:r>
            <a:endParaRPr lang="fr-FR" sz="2000" b="1" dirty="0"/>
          </a:p>
          <a:p>
            <a:r>
              <a:rPr lang="fr-FR" sz="2000" dirty="0" smtClean="0"/>
              <a:t>- LTDB et ABBA synchronisés avec horloge TTC (Timing Trigger Control)</a:t>
            </a:r>
          </a:p>
          <a:p>
            <a:r>
              <a:rPr lang="fr-FR" sz="2000" dirty="0" smtClean="0"/>
              <a:t>- Horloge TTC  sur pin horloge générale (coté droit FPGA)</a:t>
            </a:r>
          </a:p>
          <a:p>
            <a:r>
              <a:rPr lang="fr-FR" sz="2000" dirty="0" smtClean="0"/>
              <a:t>	=&gt; Utilisation PLL interne pour alimenté coté droit et gauche </a:t>
            </a:r>
            <a:r>
              <a:rPr lang="fr-FR" sz="2000" dirty="0" err="1" smtClean="0"/>
              <a:t>transceivers</a:t>
            </a:r>
            <a:endParaRPr lang="fr-FR" sz="2000" dirty="0" smtClean="0"/>
          </a:p>
          <a:p>
            <a:r>
              <a:rPr lang="fr-FR" sz="2000" dirty="0"/>
              <a:t>	</a:t>
            </a:r>
            <a:r>
              <a:rPr lang="fr-FR" sz="2000" dirty="0" smtClean="0"/>
              <a:t>=&gt; OK sur notre setup de test</a:t>
            </a:r>
            <a:endParaRPr lang="fr-FR" sz="2000" dirty="0" smtClean="0"/>
          </a:p>
          <a:p>
            <a:r>
              <a:rPr lang="fr-FR" sz="2000" dirty="0"/>
              <a:t>	</a:t>
            </a:r>
            <a:r>
              <a:rPr lang="fr-FR" sz="2000" dirty="0" smtClean="0"/>
              <a:t>=&gt; Au CERN </a:t>
            </a:r>
            <a:r>
              <a:rPr lang="fr-FR" sz="2000" dirty="0" err="1"/>
              <a:t>t</a:t>
            </a:r>
            <a:r>
              <a:rPr lang="fr-FR" sz="2000" dirty="0" err="1" smtClean="0"/>
              <a:t>ransceivers</a:t>
            </a:r>
            <a:r>
              <a:rPr lang="fr-FR" sz="2000" dirty="0" smtClean="0"/>
              <a:t> droit OK, 2 à gauche NOK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=&gt; On suspecte cascade PLL droite-&gt;gauche 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=&gt; Utilisation oscillateur </a:t>
            </a:r>
            <a:r>
              <a:rPr lang="fr-FR" sz="2000" dirty="0" err="1" smtClean="0"/>
              <a:t>refclk</a:t>
            </a:r>
            <a:r>
              <a:rPr lang="fr-FR" sz="2000" dirty="0" smtClean="0"/>
              <a:t> droite/gauche pour initier </a:t>
            </a:r>
            <a:r>
              <a:rPr lang="fr-FR" sz="2000" dirty="0" err="1" smtClean="0"/>
              <a:t>locking</a:t>
            </a:r>
            <a:r>
              <a:rPr lang="fr-FR" sz="2000" dirty="0" smtClean="0"/>
              <a:t> liens </a:t>
            </a:r>
            <a:r>
              <a:rPr lang="fr-FR" sz="2000" dirty="0" err="1" smtClean="0"/>
              <a:t>Rx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b="1" dirty="0" smtClean="0"/>
              <a:t>Back FPGA : Décodage couche UDP/Ethernet :</a:t>
            </a:r>
          </a:p>
          <a:p>
            <a:r>
              <a:rPr lang="fr-FR" sz="2000" dirty="0" smtClean="0"/>
              <a:t>- Décodage couche réseau ARP/ICMP : test OK </a:t>
            </a:r>
          </a:p>
          <a:p>
            <a:r>
              <a:rPr lang="fr-FR" sz="2000" dirty="0" smtClean="0"/>
              <a:t>- Tests paquets </a:t>
            </a:r>
            <a:r>
              <a:rPr lang="fr-FR" sz="2000" dirty="0" err="1" smtClean="0"/>
              <a:t>IPBus</a:t>
            </a:r>
            <a:endParaRPr lang="fr-FR" sz="2000" dirty="0" smtClean="0"/>
          </a:p>
          <a:p>
            <a:r>
              <a:rPr lang="fr-FR" sz="2000" dirty="0" smtClean="0"/>
              <a:t>	=&gt; un port UDP par Front FPGA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=&gt; redirection vers liens XAUI FPGA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=&gt; tests en cours : simple requête presque OK </a:t>
            </a:r>
            <a:endParaRPr lang="fr-FR" sz="2000" dirty="0"/>
          </a:p>
          <a:p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8289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2807804" y="6356352"/>
            <a:ext cx="3600400" cy="365125"/>
          </a:xfrm>
        </p:spPr>
        <p:txBody>
          <a:bodyPr/>
          <a:lstStyle/>
          <a:p>
            <a:r>
              <a:rPr lang="fr-FR" smtClean="0"/>
              <a:t>Acquisition ATLAS LArg-VLSI 2014</a:t>
            </a:r>
            <a:endParaRPr lang="fr-BE" dirty="0"/>
          </a:p>
        </p:txBody>
      </p:sp>
      <p:sp>
        <p:nvSpPr>
          <p:cNvPr id="11" name="Titre 3"/>
          <p:cNvSpPr txBox="1">
            <a:spLocks/>
          </p:cNvSpPr>
          <p:nvPr/>
        </p:nvSpPr>
        <p:spPr>
          <a:xfrm>
            <a:off x="179512" y="440668"/>
            <a:ext cx="8748972" cy="576063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smtClean="0">
                <a:latin typeface="Arial Black" pitchFamily="34" charset="0"/>
                <a:ea typeface="+mj-ea"/>
                <a:cs typeface="+mj-cs"/>
              </a:rPr>
              <a:t>AMC: Hardware (1)</a:t>
            </a:r>
            <a:endParaRPr lang="fr-FR" sz="4000" dirty="0">
              <a:latin typeface="Arial Black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fr-FR" sz="400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63" name="ZoneTexte 62"/>
          <p:cNvSpPr txBox="1"/>
          <p:nvPr/>
        </p:nvSpPr>
        <p:spPr>
          <a:xfrm>
            <a:off x="0" y="908720"/>
            <a:ext cx="9144000" cy="409342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2000" b="1" dirty="0" smtClean="0"/>
              <a:t>AMC : </a:t>
            </a:r>
            <a:endParaRPr lang="fr-FR" sz="2000" b="1" dirty="0"/>
          </a:p>
          <a:p>
            <a:r>
              <a:rPr lang="fr-FR" sz="2000" dirty="0" smtClean="0"/>
              <a:t>- Une AMC/LTDB</a:t>
            </a:r>
          </a:p>
          <a:p>
            <a:r>
              <a:rPr lang="fr-FR" sz="2000" dirty="0" smtClean="0"/>
              <a:t>- 48 liens </a:t>
            </a:r>
            <a:r>
              <a:rPr lang="fr-FR" sz="2000" dirty="0" err="1" smtClean="0"/>
              <a:t>Tx</a:t>
            </a:r>
            <a:r>
              <a:rPr lang="fr-FR" sz="2000" dirty="0" smtClean="0"/>
              <a:t>/</a:t>
            </a:r>
            <a:r>
              <a:rPr lang="fr-FR" sz="2000" dirty="0" err="1" smtClean="0"/>
              <a:t>Rx</a:t>
            </a:r>
            <a:r>
              <a:rPr lang="fr-FR" sz="2000" dirty="0"/>
              <a:t> </a:t>
            </a:r>
            <a:r>
              <a:rPr lang="fr-FR" sz="2000" dirty="0" smtClean="0"/>
              <a:t>vers LTDB/FEX (carte L1 trigger)</a:t>
            </a:r>
          </a:p>
          <a:p>
            <a:r>
              <a:rPr lang="fr-FR" sz="2000" dirty="0" smtClean="0"/>
              <a:t>- FPGA ARRIA10 </a:t>
            </a:r>
          </a:p>
          <a:p>
            <a:r>
              <a:rPr lang="fr-FR" sz="2000" dirty="0" smtClean="0"/>
              <a:t>- 1GbE, XAUI, GBT vers carte mère</a:t>
            </a:r>
          </a:p>
          <a:p>
            <a:endParaRPr lang="fr-FR" sz="2000" dirty="0" smtClean="0"/>
          </a:p>
          <a:p>
            <a:r>
              <a:rPr lang="fr-FR" sz="2000" b="1" dirty="0" smtClean="0"/>
              <a:t>Choix des composants :</a:t>
            </a:r>
          </a:p>
          <a:p>
            <a:r>
              <a:rPr lang="fr-FR" sz="2000" dirty="0" smtClean="0"/>
              <a:t>- FPGA : 10AX115R4F40I4SGES </a:t>
            </a:r>
            <a:endParaRPr lang="fr-FR" sz="2000" dirty="0"/>
          </a:p>
          <a:p>
            <a:r>
              <a:rPr lang="en-US" sz="2000" dirty="0"/>
              <a:t>	66 transceivers, 1517 DSP cells,72Mb,</a:t>
            </a:r>
          </a:p>
          <a:p>
            <a:r>
              <a:rPr lang="en-US" sz="2000" dirty="0"/>
              <a:t>	low speed grade (4) : 12.5Gbps chip to chip – 10.325Gbps backplane</a:t>
            </a:r>
          </a:p>
          <a:p>
            <a:r>
              <a:rPr lang="fr-FR" sz="2000" dirty="0" smtClean="0"/>
              <a:t>- </a:t>
            </a:r>
            <a:r>
              <a:rPr lang="fr-FR" sz="2000" dirty="0" err="1" smtClean="0"/>
              <a:t>uPOD</a:t>
            </a:r>
            <a:r>
              <a:rPr lang="fr-FR" sz="2000" dirty="0" smtClean="0"/>
              <a:t> : AFBR-77D2SZ </a:t>
            </a:r>
            <a:r>
              <a:rPr lang="fr-FR" sz="2000" dirty="0"/>
              <a:t>et AFBR-78D2SZ </a:t>
            </a:r>
            <a:r>
              <a:rPr lang="fr-FR" sz="2000" dirty="0" smtClean="0"/>
              <a:t>: jusqu’à 12.5Gbps</a:t>
            </a:r>
          </a:p>
          <a:p>
            <a:r>
              <a:rPr lang="en-US" sz="2000" b="1" dirty="0" smtClean="0"/>
              <a:t>	</a:t>
            </a:r>
            <a:r>
              <a:rPr lang="en-US" sz="2000" dirty="0" err="1" smtClean="0"/>
              <a:t>Utilisation</a:t>
            </a:r>
            <a:r>
              <a:rPr lang="en-US" sz="2000" dirty="0" smtClean="0"/>
              <a:t> </a:t>
            </a:r>
            <a:r>
              <a:rPr lang="en-US" sz="2000" dirty="0" err="1" smtClean="0"/>
              <a:t>radiateur</a:t>
            </a:r>
            <a:r>
              <a:rPr lang="en-US" sz="2000" dirty="0" smtClean="0"/>
              <a:t> </a:t>
            </a:r>
            <a:r>
              <a:rPr lang="en-US" sz="2000" dirty="0" err="1" smtClean="0"/>
              <a:t>sur</a:t>
            </a:r>
            <a:r>
              <a:rPr lang="en-US" sz="2000" dirty="0" smtClean="0"/>
              <a:t> </a:t>
            </a:r>
            <a:r>
              <a:rPr lang="en-US" sz="2000" dirty="0" err="1" smtClean="0"/>
              <a:t>mesure</a:t>
            </a:r>
            <a:r>
              <a:rPr lang="en-US" sz="2000" dirty="0" smtClean="0"/>
              <a:t> pour 4 : BNL USA</a:t>
            </a:r>
            <a:endParaRPr lang="en-US" sz="2000" dirty="0"/>
          </a:p>
          <a:p>
            <a:r>
              <a:rPr lang="fr-FR" sz="20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504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2807804" y="6356352"/>
            <a:ext cx="3600400" cy="365125"/>
          </a:xfrm>
        </p:spPr>
        <p:txBody>
          <a:bodyPr/>
          <a:lstStyle/>
          <a:p>
            <a:r>
              <a:rPr lang="fr-FR" smtClean="0"/>
              <a:t>Acquisition ATLAS LArg-VLSI 2014</a:t>
            </a:r>
            <a:endParaRPr lang="fr-BE" dirty="0"/>
          </a:p>
        </p:txBody>
      </p:sp>
      <p:sp>
        <p:nvSpPr>
          <p:cNvPr id="11" name="Titre 3"/>
          <p:cNvSpPr txBox="1">
            <a:spLocks/>
          </p:cNvSpPr>
          <p:nvPr/>
        </p:nvSpPr>
        <p:spPr>
          <a:xfrm>
            <a:off x="179512" y="440668"/>
            <a:ext cx="8748972" cy="576063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smtClean="0">
                <a:latin typeface="Arial Black" pitchFamily="34" charset="0"/>
                <a:ea typeface="+mj-ea"/>
                <a:cs typeface="+mj-cs"/>
              </a:rPr>
              <a:t>AMC: Hardware (2)</a:t>
            </a:r>
            <a:endParaRPr lang="fr-FR" sz="4000" dirty="0">
              <a:latin typeface="Arial Black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fr-FR" sz="400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 dirty="0"/>
          </a:p>
        </p:txBody>
      </p:sp>
      <p:sp>
        <p:nvSpPr>
          <p:cNvPr id="63" name="ZoneTexte 62"/>
          <p:cNvSpPr txBox="1"/>
          <p:nvPr/>
        </p:nvSpPr>
        <p:spPr>
          <a:xfrm>
            <a:off x="0" y="908720"/>
            <a:ext cx="9144000" cy="501675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2000" b="1" dirty="0" smtClean="0"/>
              <a:t>CAO en cours : </a:t>
            </a:r>
            <a:endParaRPr lang="fr-FR" sz="2000" b="1" dirty="0"/>
          </a:p>
          <a:p>
            <a:r>
              <a:rPr lang="en-US" sz="2000" dirty="0"/>
              <a:t>- DC/DC and power </a:t>
            </a:r>
            <a:r>
              <a:rPr lang="en-US" sz="2000" dirty="0" smtClean="0"/>
              <a:t>sequencing (preliminary)</a:t>
            </a:r>
            <a:endParaRPr lang="en-US" sz="2000" dirty="0"/>
          </a:p>
          <a:p>
            <a:r>
              <a:rPr lang="en-US" sz="2000" dirty="0"/>
              <a:t>- </a:t>
            </a:r>
            <a:r>
              <a:rPr lang="en-US" sz="2000" dirty="0" err="1" smtClean="0"/>
              <a:t>uPOD</a:t>
            </a:r>
            <a:r>
              <a:rPr lang="en-US" sz="2000" dirty="0" smtClean="0"/>
              <a:t> (miss footprint)</a:t>
            </a:r>
            <a:endParaRPr lang="en-US" sz="2000" dirty="0"/>
          </a:p>
          <a:p>
            <a:r>
              <a:rPr lang="en-US" sz="2000" dirty="0"/>
              <a:t>- DDR3</a:t>
            </a:r>
          </a:p>
          <a:p>
            <a:r>
              <a:rPr lang="en-US" sz="2000" dirty="0"/>
              <a:t>- Clock distribution (preliminary)</a:t>
            </a:r>
          </a:p>
          <a:p>
            <a:r>
              <a:rPr lang="en-US" sz="2000" dirty="0"/>
              <a:t>- ARRIA10 power, ground, decoupling and non connected pins</a:t>
            </a:r>
          </a:p>
          <a:p>
            <a:r>
              <a:rPr lang="en-US" sz="2000" dirty="0"/>
              <a:t>- ARRIA10 clocks (preliminary)</a:t>
            </a:r>
          </a:p>
          <a:p>
            <a:r>
              <a:rPr lang="en-US" sz="2000" dirty="0" smtClean="0"/>
              <a:t>- ARRIA10 </a:t>
            </a:r>
            <a:r>
              <a:rPr lang="en-US" sz="2000" dirty="0"/>
              <a:t>configuration </a:t>
            </a:r>
            <a:r>
              <a:rPr lang="en-US" sz="2000" dirty="0" smtClean="0"/>
              <a:t>(miss footprint)</a:t>
            </a:r>
          </a:p>
          <a:p>
            <a:r>
              <a:rPr lang="en-US" sz="2000" dirty="0" smtClean="0"/>
              <a:t>- </a:t>
            </a:r>
            <a:r>
              <a:rPr lang="en-US" sz="2000" dirty="0"/>
              <a:t>ARRIA10 left and right transceivers (preliminary)</a:t>
            </a:r>
          </a:p>
          <a:p>
            <a:r>
              <a:rPr lang="en-US" sz="2000" dirty="0" smtClean="0"/>
              <a:t>- ARRIA10 </a:t>
            </a:r>
            <a:r>
              <a:rPr lang="en-US" sz="2000" dirty="0"/>
              <a:t>IO banks : DDR3 </a:t>
            </a:r>
            <a:endParaRPr lang="en-US" sz="2000" dirty="0" smtClean="0"/>
          </a:p>
          <a:p>
            <a:r>
              <a:rPr lang="en-US" sz="2000" dirty="0"/>
              <a:t>- ARRIA10 IO banks : LVDS, 1.8V </a:t>
            </a:r>
            <a:r>
              <a:rPr lang="en-US" sz="2000" dirty="0" smtClean="0"/>
              <a:t>IO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 smtClean="0"/>
              <a:t>A faire :</a:t>
            </a:r>
            <a:endParaRPr lang="en-US" sz="2000" b="1" dirty="0"/>
          </a:p>
          <a:p>
            <a:r>
              <a:rPr lang="en-US" sz="2000" dirty="0"/>
              <a:t>- MMC, slow control, JTAG, voltage translator (ARRIA10 allows 1.8V IO max)</a:t>
            </a:r>
          </a:p>
          <a:p>
            <a:r>
              <a:rPr lang="en-US" sz="2000" dirty="0" smtClean="0"/>
              <a:t>- </a:t>
            </a:r>
            <a:r>
              <a:rPr lang="en-US" sz="2000" dirty="0"/>
              <a:t>AMC connector</a:t>
            </a:r>
          </a:p>
          <a:p>
            <a:r>
              <a:rPr lang="fr-FR" sz="20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771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2519772" y="6356352"/>
            <a:ext cx="4248472" cy="365125"/>
          </a:xfrm>
        </p:spPr>
        <p:txBody>
          <a:bodyPr/>
          <a:lstStyle/>
          <a:p>
            <a:r>
              <a:rPr lang="fr-FR" smtClean="0"/>
              <a:t>Acquisition ATLAS LArg-VLSI 2014</a:t>
            </a:r>
            <a:endParaRPr lang="fr-BE" dirty="0"/>
          </a:p>
        </p:txBody>
      </p:sp>
      <p:sp>
        <p:nvSpPr>
          <p:cNvPr id="12" name="Titre 3"/>
          <p:cNvSpPr txBox="1">
            <a:spLocks/>
          </p:cNvSpPr>
          <p:nvPr/>
        </p:nvSpPr>
        <p:spPr>
          <a:xfrm>
            <a:off x="179512" y="188642"/>
            <a:ext cx="8748972" cy="576063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>
                <a:latin typeface="Arial Black" pitchFamily="34" charset="0"/>
                <a:ea typeface="+mj-ea"/>
                <a:cs typeface="+mj-cs"/>
              </a:rPr>
              <a:t>Sommaire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475656" y="1592796"/>
            <a:ext cx="6264696" cy="230831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3600" b="1" dirty="0">
                <a:latin typeface="+mj-lt"/>
              </a:rPr>
              <a:t>■</a:t>
            </a:r>
            <a:r>
              <a:rPr lang="fr-FR" sz="3600" b="1" dirty="0">
                <a:latin typeface="Albertus MT"/>
              </a:rPr>
              <a:t> </a:t>
            </a:r>
            <a:r>
              <a:rPr lang="fr-FR" sz="3600" b="1" dirty="0"/>
              <a:t>Contexte</a:t>
            </a:r>
            <a:endParaRPr lang="fr-FR" sz="3600" dirty="0"/>
          </a:p>
          <a:p>
            <a:r>
              <a:rPr lang="fr-FR" sz="3600" b="1" dirty="0"/>
              <a:t>■ </a:t>
            </a:r>
            <a:r>
              <a:rPr lang="fr-FR" sz="3600" b="1" dirty="0" smtClean="0"/>
              <a:t>Notre implication</a:t>
            </a:r>
            <a:endParaRPr lang="fr-FR" sz="3600" b="1" dirty="0"/>
          </a:p>
          <a:p>
            <a:r>
              <a:rPr lang="fr-FR" sz="3600" b="1" dirty="0"/>
              <a:t>■ </a:t>
            </a:r>
            <a:r>
              <a:rPr lang="fr-FR" sz="3600" b="1" dirty="0" smtClean="0"/>
              <a:t>Démonstrateur : carte ABBA</a:t>
            </a:r>
            <a:endParaRPr lang="fr-FR" sz="3600" b="1" dirty="0"/>
          </a:p>
          <a:p>
            <a:r>
              <a:rPr lang="fr-FR" sz="3600" b="1" dirty="0"/>
              <a:t>■ </a:t>
            </a:r>
            <a:r>
              <a:rPr lang="fr-FR" sz="3600" b="1" dirty="0" smtClean="0"/>
              <a:t>Développement actuel : AMC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79512" y="188642"/>
            <a:ext cx="8748972" cy="576063"/>
          </a:xfrm>
        </p:spPr>
        <p:txBody>
          <a:bodyPr>
            <a:noAutofit/>
          </a:bodyPr>
          <a:lstStyle/>
          <a:p>
            <a:pPr algn="l"/>
            <a:r>
              <a:rPr lang="fr-FR" sz="4000" dirty="0" smtClean="0">
                <a:latin typeface="Arial Black" pitchFamily="34" charset="0"/>
              </a:rPr>
              <a:t>Contexte : Calorimètre </a:t>
            </a:r>
            <a:r>
              <a:rPr lang="fr-FR" sz="4000" dirty="0" err="1" smtClean="0">
                <a:latin typeface="Arial Black" pitchFamily="34" charset="0"/>
              </a:rPr>
              <a:t>LArg</a:t>
            </a:r>
            <a:endParaRPr lang="fr-FR" sz="4000" dirty="0">
              <a:latin typeface="Arial Black" pitchFamily="34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2843808" y="6356352"/>
            <a:ext cx="3564396" cy="365125"/>
          </a:xfrm>
        </p:spPr>
        <p:txBody>
          <a:bodyPr/>
          <a:lstStyle/>
          <a:p>
            <a:r>
              <a:rPr lang="fr-FR" smtClean="0"/>
              <a:t>Acquisition ATLAS LArg-VLSI 2014</a:t>
            </a:r>
            <a:endParaRPr lang="fr-BE" dirty="0"/>
          </a:p>
        </p:txBody>
      </p:sp>
      <p:sp>
        <p:nvSpPr>
          <p:cNvPr id="13" name="Espace réservé du numéro de diapositive 89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/>
          <a:p>
            <a:pPr algn="r">
              <a:defRPr/>
            </a:pPr>
            <a:fld id="{EC63CD80-A855-4071-B89B-685DD0E11DC1}" type="slidenum">
              <a:rPr lang="fr-F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</a:t>
            </a:fld>
            <a:endParaRPr lang="fr-F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8" name="Espace réservé du numéro de diapositive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 dirty="0"/>
          </a:p>
        </p:txBody>
      </p:sp>
      <p:sp>
        <p:nvSpPr>
          <p:cNvPr id="10" name="AutoShape 4" descr="https://cds.cern.ch/record/910379/files/bul-pho-2005-039.jpg?"/>
          <p:cNvSpPr>
            <a:spLocks noChangeAspect="1" noChangeArrowheads="1"/>
          </p:cNvSpPr>
          <p:nvPr/>
        </p:nvSpPr>
        <p:spPr bwMode="auto">
          <a:xfrm>
            <a:off x="307975" y="-3192463"/>
            <a:ext cx="92964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6" descr="https://cds.cern.ch/record/910379/files/bul-pho-2005-039.jpg?"/>
          <p:cNvSpPr>
            <a:spLocks noChangeAspect="1" noChangeArrowheads="1"/>
          </p:cNvSpPr>
          <p:nvPr/>
        </p:nvSpPr>
        <p:spPr bwMode="auto">
          <a:xfrm>
            <a:off x="460375" y="-3040063"/>
            <a:ext cx="92964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https://mediastream.cern.ch/MediaArchive/Photo/Public/2006/0608015/0608015_06/0608015_06-A5-at-72-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2276872"/>
            <a:ext cx="53435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0" y="908720"/>
            <a:ext cx="9144000" cy="132343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2000" b="1" dirty="0" smtClean="0"/>
              <a:t>Quelques chiffres :</a:t>
            </a:r>
          </a:p>
          <a:p>
            <a:r>
              <a:rPr lang="fr-FR" sz="2000" dirty="0" smtClean="0"/>
              <a:t>- 200 000 cellules</a:t>
            </a:r>
          </a:p>
          <a:p>
            <a:r>
              <a:rPr lang="fr-FR" sz="2000" dirty="0" smtClean="0"/>
              <a:t>- 1600 cartes Front End au plus près du détecteur</a:t>
            </a:r>
            <a:r>
              <a:rPr lang="fr-FR" sz="2000" dirty="0"/>
              <a:t> </a:t>
            </a:r>
            <a:r>
              <a:rPr lang="fr-FR" sz="2000" dirty="0" smtClean="0"/>
              <a:t>-&gt; 1600 fibres optiques</a:t>
            </a:r>
          </a:p>
          <a:p>
            <a:r>
              <a:rPr lang="fr-FR" sz="2000" dirty="0" smtClean="0"/>
              <a:t>- 200 cartes d’acquisition en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79512" y="188642"/>
            <a:ext cx="8748972" cy="576063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 smtClean="0">
                <a:latin typeface="Arial Black" pitchFamily="34" charset="0"/>
              </a:rPr>
              <a:t>Contexte</a:t>
            </a:r>
            <a:r>
              <a:rPr lang="en-US" sz="4000" dirty="0" smtClean="0">
                <a:latin typeface="Arial Black" pitchFamily="34" charset="0"/>
              </a:rPr>
              <a:t> : </a:t>
            </a:r>
            <a:r>
              <a:rPr lang="en-US" sz="4000" dirty="0" err="1" smtClean="0">
                <a:latin typeface="Arial Black" pitchFamily="34" charset="0"/>
              </a:rPr>
              <a:t>synoptique</a:t>
            </a:r>
            <a:endParaRPr lang="fr-FR" sz="4000" dirty="0">
              <a:latin typeface="Arial Black" pitchFamily="34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2843808" y="6356352"/>
            <a:ext cx="3564396" cy="365125"/>
          </a:xfrm>
        </p:spPr>
        <p:txBody>
          <a:bodyPr/>
          <a:lstStyle/>
          <a:p>
            <a:r>
              <a:rPr lang="fr-FR" smtClean="0"/>
              <a:t>Acquisition ATLAS LArg-VLSI 2014</a:t>
            </a:r>
            <a:endParaRPr lang="fr-BE" dirty="0"/>
          </a:p>
        </p:txBody>
      </p:sp>
      <p:sp>
        <p:nvSpPr>
          <p:cNvPr id="13" name="Espace réservé du numéro de diapositive 89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/>
          <a:p>
            <a:pPr algn="r">
              <a:defRPr/>
            </a:pPr>
            <a:fld id="{EC63CD80-A855-4071-B89B-685DD0E11DC1}" type="slidenum">
              <a:rPr lang="fr-F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4</a:t>
            </a:fld>
            <a:endParaRPr lang="fr-F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8" name="Espace réservé du numéro de diapositive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813"/>
            <a:ext cx="8963142" cy="55565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95936" y="4921425"/>
            <a:ext cx="1296144" cy="30777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400" b="1" dirty="0"/>
              <a:t>~ 200 Gbps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6156176" y="4921425"/>
            <a:ext cx="1296144" cy="30777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400" b="1" dirty="0"/>
              <a:t>~ 200 Gbps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895057" y="6057292"/>
            <a:ext cx="1441140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b="1" dirty="0" smtClean="0"/>
              <a:t>Intérêt</a:t>
            </a:r>
            <a:r>
              <a:rPr lang="en-US" b="1" dirty="0" smtClean="0"/>
              <a:t> LAPP</a:t>
            </a:r>
            <a:endParaRPr lang="en-US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503548" y="5085184"/>
            <a:ext cx="212423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b="1" dirty="0" smtClean="0"/>
              <a:t>Collecte Ʃ des FEB </a:t>
            </a:r>
          </a:p>
          <a:p>
            <a:r>
              <a:rPr lang="fr-FR" b="1" dirty="0" smtClean="0"/>
              <a:t>ADC@40MHz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100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2663788" y="6356352"/>
            <a:ext cx="3960440" cy="365125"/>
          </a:xfrm>
        </p:spPr>
        <p:txBody>
          <a:bodyPr/>
          <a:lstStyle/>
          <a:p>
            <a:r>
              <a:rPr lang="fr-FR" smtClean="0"/>
              <a:t>Acquisition ATLAS LArg-VLSI 2014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908720"/>
            <a:ext cx="9144000" cy="347786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2000" b="1" dirty="0" smtClean="0"/>
              <a:t>Conception/Intégration carte ABBA (ATCA Test Board for Baseline Acquisition):</a:t>
            </a:r>
            <a:endParaRPr lang="fr-FR" sz="2000" b="1" dirty="0"/>
          </a:p>
          <a:p>
            <a:r>
              <a:rPr lang="fr-FR" sz="2000" dirty="0" smtClean="0"/>
              <a:t>- Carte format ATCA</a:t>
            </a:r>
          </a:p>
          <a:p>
            <a:r>
              <a:rPr lang="fr-FR" sz="2000" dirty="0" smtClean="0"/>
              <a:t>- 48 fibres optiques entrée/sortie</a:t>
            </a:r>
          </a:p>
          <a:p>
            <a:r>
              <a:rPr lang="fr-FR" sz="2000" dirty="0" smtClean="0"/>
              <a:t>- 3 FPGA </a:t>
            </a:r>
            <a:r>
              <a:rPr lang="fr-FR" sz="2000" dirty="0" err="1" smtClean="0"/>
              <a:t>Stratix</a:t>
            </a:r>
            <a:r>
              <a:rPr lang="fr-FR" sz="2000" dirty="0" smtClean="0"/>
              <a:t> IV pour le traitement</a:t>
            </a:r>
          </a:p>
          <a:p>
            <a:r>
              <a:rPr lang="fr-FR" sz="2000" dirty="0" smtClean="0"/>
              <a:t>- Connexion sur fond de panier ATCA vers switch 10 GbE</a:t>
            </a:r>
          </a:p>
          <a:p>
            <a:r>
              <a:rPr lang="fr-FR" sz="2000" dirty="0" smtClean="0"/>
              <a:t>- Démonstrateur pour validation  nouvelle chaine trigger au CERN : 2014-&gt;2019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Conception/production carte AMC pour LS2 (2018-….):</a:t>
            </a:r>
            <a:endParaRPr lang="fr-FR" sz="2000" b="1" dirty="0"/>
          </a:p>
          <a:p>
            <a:r>
              <a:rPr lang="fr-FR" sz="2000" dirty="0" smtClean="0"/>
              <a:t>- Carte mezzanine ATCA</a:t>
            </a:r>
          </a:p>
          <a:p>
            <a:r>
              <a:rPr lang="fr-FR" sz="2000" dirty="0" smtClean="0"/>
              <a:t>- 48 fibres optiques entrée/sortie</a:t>
            </a:r>
          </a:p>
          <a:p>
            <a:r>
              <a:rPr lang="fr-FR" sz="2000" dirty="0" smtClean="0"/>
              <a:t>- Connexion connecteur AMC vers </a:t>
            </a:r>
            <a:r>
              <a:rPr lang="fr-FR" sz="2000" dirty="0" err="1" smtClean="0"/>
              <a:t>Gbe,XAUI,GBT</a:t>
            </a:r>
            <a:endParaRPr lang="fr-FR" sz="2000" dirty="0" smtClean="0"/>
          </a:p>
        </p:txBody>
      </p:sp>
      <p:sp>
        <p:nvSpPr>
          <p:cNvPr id="12" name="Titre 3"/>
          <p:cNvSpPr txBox="1">
            <a:spLocks/>
          </p:cNvSpPr>
          <p:nvPr/>
        </p:nvSpPr>
        <p:spPr>
          <a:xfrm>
            <a:off x="179512" y="188642"/>
            <a:ext cx="8748972" cy="576063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latin typeface="Arial Black" pitchFamily="34" charset="0"/>
                <a:ea typeface="+mj-ea"/>
                <a:cs typeface="+mj-cs"/>
              </a:rPr>
              <a:t>Notre implication</a:t>
            </a:r>
            <a:endParaRPr lang="fr-FR" sz="400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Acquisition ATLAS LArg-VLSI 2014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179512" y="440668"/>
            <a:ext cx="8748972" cy="576063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smtClean="0">
                <a:latin typeface="Arial Black" pitchFamily="34" charset="0"/>
                <a:ea typeface="+mj-ea"/>
                <a:cs typeface="+mj-cs"/>
              </a:rPr>
              <a:t>ABBA </a:t>
            </a:r>
            <a:r>
              <a:rPr lang="fr-FR" sz="4000" dirty="0" smtClean="0">
                <a:latin typeface="Arial Black" pitchFamily="34" charset="0"/>
                <a:ea typeface="+mj-ea"/>
                <a:cs typeface="+mj-cs"/>
              </a:rPr>
              <a:t>: </a:t>
            </a:r>
            <a:r>
              <a:rPr lang="fr-FR" sz="4000" dirty="0">
                <a:latin typeface="Arial Black" pitchFamily="34" charset="0"/>
                <a:ea typeface="+mj-ea"/>
                <a:cs typeface="+mj-cs"/>
              </a:rPr>
              <a:t>s</a:t>
            </a:r>
            <a:r>
              <a:rPr lang="fr-FR" sz="4000" dirty="0" smtClean="0">
                <a:latin typeface="Arial Black" pitchFamily="34" charset="0"/>
                <a:ea typeface="+mj-ea"/>
                <a:cs typeface="+mj-cs"/>
              </a:rPr>
              <a:t>ynoptique</a:t>
            </a:r>
            <a:endParaRPr lang="fr-FR" sz="4000" dirty="0">
              <a:latin typeface="Arial Black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fr-FR" sz="3200" dirty="0"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5" name="Image 24" descr="synoptiqu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580" y="1052736"/>
            <a:ext cx="7459307" cy="5422771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4572000" y="1196752"/>
            <a:ext cx="1872208" cy="2800767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FPGA building block</a:t>
            </a:r>
          </a:p>
          <a:p>
            <a:endParaRPr lang="en-US" sz="1600" b="1" i="1" dirty="0" smtClean="0"/>
          </a:p>
          <a:p>
            <a:endParaRPr lang="en-US" sz="1600" b="1" i="1" dirty="0" smtClean="0"/>
          </a:p>
          <a:p>
            <a:endParaRPr lang="en-US" sz="1600" b="1" i="1" dirty="0" smtClean="0"/>
          </a:p>
          <a:p>
            <a:endParaRPr lang="en-US" sz="1600" b="1" i="1" dirty="0" smtClean="0"/>
          </a:p>
          <a:p>
            <a:endParaRPr lang="en-US" sz="1600" b="1" i="1" dirty="0" smtClean="0"/>
          </a:p>
          <a:p>
            <a:endParaRPr lang="en-US" sz="1600" b="1" i="1" dirty="0" smtClean="0"/>
          </a:p>
          <a:p>
            <a:endParaRPr lang="en-US" sz="1600" b="1" i="1" dirty="0" smtClean="0"/>
          </a:p>
          <a:p>
            <a:endParaRPr lang="en-US" sz="1600" b="1" i="1" dirty="0" smtClean="0"/>
          </a:p>
          <a:p>
            <a:endParaRPr lang="en-US" sz="1600" b="1" i="1" dirty="0" smtClean="0"/>
          </a:p>
          <a:p>
            <a:endParaRPr lang="en-US" sz="1600" b="1" i="1" dirty="0" smtClean="0"/>
          </a:p>
        </p:txBody>
      </p:sp>
      <p:sp>
        <p:nvSpPr>
          <p:cNvPr id="28" name="ZoneTexte 27"/>
          <p:cNvSpPr txBox="1"/>
          <p:nvPr/>
        </p:nvSpPr>
        <p:spPr>
          <a:xfrm>
            <a:off x="4860032" y="5661248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IPMC &amp;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board management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Acquisition ATLAS LArg-VLSI 2014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179512" y="440668"/>
            <a:ext cx="8748972" cy="576063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smtClean="0">
                <a:latin typeface="Arial Black" pitchFamily="34" charset="0"/>
                <a:ea typeface="+mj-ea"/>
                <a:cs typeface="+mj-cs"/>
              </a:rPr>
              <a:t>ABBA </a:t>
            </a:r>
            <a:r>
              <a:rPr lang="fr-FR" sz="4000" dirty="0" smtClean="0">
                <a:latin typeface="Arial Black" pitchFamily="34" charset="0"/>
                <a:ea typeface="+mj-ea"/>
                <a:cs typeface="+mj-cs"/>
              </a:rPr>
              <a:t>: photo</a:t>
            </a:r>
            <a:endParaRPr lang="fr-FR" sz="4000" dirty="0">
              <a:latin typeface="Arial Black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fr-FR" sz="3200" dirty="0"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13" y="1304764"/>
            <a:ext cx="7664616" cy="507656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31640" y="1866311"/>
            <a:ext cx="1656184" cy="33855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1600" b="1" dirty="0"/>
              <a:t>Tx : 12x8Gbps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295636" y="1196752"/>
            <a:ext cx="1656184" cy="33855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1600" b="1" dirty="0"/>
              <a:t>Rx : 12x8Gbps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135310" y="1484784"/>
            <a:ext cx="1469138" cy="33854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1600" b="1" dirty="0"/>
              <a:t>FPGA:Stratix IV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135310" y="1268761"/>
            <a:ext cx="1469138" cy="33855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1600" b="1" dirty="0"/>
              <a:t>DDR3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128285" y="1686290"/>
            <a:ext cx="1469138" cy="33855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1600" b="1" dirty="0"/>
              <a:t>FLASH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28285" y="1902314"/>
            <a:ext cx="1469138" cy="33855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1600" b="1" dirty="0"/>
              <a:t>CPLD</a:t>
            </a:r>
          </a:p>
        </p:txBody>
      </p:sp>
      <p:cxnSp>
        <p:nvCxnSpPr>
          <p:cNvPr id="14" name="Connecteur droit avec flèche 13"/>
          <p:cNvCxnSpPr>
            <a:stCxn id="10" idx="1"/>
          </p:cNvCxnSpPr>
          <p:nvPr/>
        </p:nvCxnSpPr>
        <p:spPr>
          <a:xfrm flipH="1">
            <a:off x="6264188" y="1438038"/>
            <a:ext cx="871122" cy="109086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6288025" y="1686292"/>
            <a:ext cx="871122" cy="129144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6302990" y="1883178"/>
            <a:ext cx="871122" cy="16538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6588225" y="2150816"/>
            <a:ext cx="585888" cy="138619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531950" y="5373216"/>
            <a:ext cx="1469138" cy="33855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1600" b="1" dirty="0"/>
              <a:t>LAPP-IPMC V1</a:t>
            </a:r>
          </a:p>
        </p:txBody>
      </p:sp>
      <p:cxnSp>
        <p:nvCxnSpPr>
          <p:cNvPr id="24" name="Connecteur droit avec flèche 23"/>
          <p:cNvCxnSpPr>
            <a:stCxn id="23" idx="3"/>
          </p:cNvCxnSpPr>
          <p:nvPr/>
        </p:nvCxnSpPr>
        <p:spPr>
          <a:xfrm>
            <a:off x="3001087" y="5542493"/>
            <a:ext cx="1030853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 rot="400745">
            <a:off x="3914253" y="1878358"/>
            <a:ext cx="1470881" cy="93631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lIns="91430" tIns="45716" rIns="91430" bIns="45716" rtlCol="0">
            <a:spAutoFit/>
          </a:bodyPr>
          <a:lstStyle/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Bloc FPGA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423342" y="2672916"/>
            <a:ext cx="1469138" cy="83099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1600" b="1" dirty="0"/>
              <a:t>Liens rapides vers fond de panier ATCA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7524328" y="3465005"/>
            <a:ext cx="338525" cy="33913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7729594" y="4206570"/>
            <a:ext cx="1198890" cy="33855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fr-FR" sz="1600" b="1" dirty="0"/>
              <a:t>Alim ATCA</a:t>
            </a:r>
          </a:p>
        </p:txBody>
      </p:sp>
      <p:cxnSp>
        <p:nvCxnSpPr>
          <p:cNvPr id="36" name="Connecteur droit avec flèche 35"/>
          <p:cNvCxnSpPr/>
          <p:nvPr/>
        </p:nvCxnSpPr>
        <p:spPr>
          <a:xfrm flipH="1">
            <a:off x="7869880" y="4552440"/>
            <a:ext cx="284572" cy="115933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>
            <a:off x="6264190" y="4552441"/>
            <a:ext cx="1890262" cy="114192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3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2807804" y="6356352"/>
            <a:ext cx="3600400" cy="365125"/>
          </a:xfrm>
        </p:spPr>
        <p:txBody>
          <a:bodyPr/>
          <a:lstStyle/>
          <a:p>
            <a:r>
              <a:rPr lang="fr-FR" smtClean="0"/>
              <a:t>Acquisition ATLAS LArg-VLSI 2014</a:t>
            </a:r>
            <a:endParaRPr lang="fr-BE" dirty="0"/>
          </a:p>
        </p:txBody>
      </p:sp>
      <p:sp>
        <p:nvSpPr>
          <p:cNvPr id="11" name="Titre 3"/>
          <p:cNvSpPr txBox="1">
            <a:spLocks/>
          </p:cNvSpPr>
          <p:nvPr/>
        </p:nvSpPr>
        <p:spPr>
          <a:xfrm>
            <a:off x="179512" y="440668"/>
            <a:ext cx="8748972" cy="576063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smtClean="0">
                <a:latin typeface="Arial Black" pitchFamily="34" charset="0"/>
                <a:ea typeface="+mj-ea"/>
                <a:cs typeface="+mj-cs"/>
              </a:rPr>
              <a:t>ABBA </a:t>
            </a:r>
            <a:r>
              <a:rPr lang="fr-FR" sz="4000" dirty="0" smtClean="0">
                <a:latin typeface="Arial Black" pitchFamily="34" charset="0"/>
                <a:ea typeface="+mj-ea"/>
                <a:cs typeface="+mj-cs"/>
              </a:rPr>
              <a:t>: </a:t>
            </a:r>
            <a:r>
              <a:rPr lang="fr-FR" sz="4000" dirty="0" err="1">
                <a:latin typeface="Arial Black" pitchFamily="34" charset="0"/>
              </a:rPr>
              <a:t>Firmware</a:t>
            </a:r>
            <a:endParaRPr lang="fr-FR" sz="4000" dirty="0">
              <a:latin typeface="Arial Black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fr-FR" sz="400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971600" y="1628800"/>
            <a:ext cx="2700300" cy="20522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èche droite 2"/>
          <p:cNvSpPr/>
          <p:nvPr/>
        </p:nvSpPr>
        <p:spPr>
          <a:xfrm>
            <a:off x="71500" y="2268452"/>
            <a:ext cx="828092" cy="8280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à coins arrondis 3"/>
          <p:cNvSpPr/>
          <p:nvPr/>
        </p:nvSpPr>
        <p:spPr>
          <a:xfrm>
            <a:off x="1079612" y="1700808"/>
            <a:ext cx="792088" cy="19082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à coins arrondis 15"/>
          <p:cNvSpPr/>
          <p:nvPr/>
        </p:nvSpPr>
        <p:spPr>
          <a:xfrm>
            <a:off x="1907704" y="2618909"/>
            <a:ext cx="792088" cy="99011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à coins arrondis 16"/>
          <p:cNvSpPr/>
          <p:nvPr/>
        </p:nvSpPr>
        <p:spPr>
          <a:xfrm>
            <a:off x="1907704" y="1700808"/>
            <a:ext cx="792088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à coins arrondis 17"/>
          <p:cNvSpPr/>
          <p:nvPr/>
        </p:nvSpPr>
        <p:spPr>
          <a:xfrm>
            <a:off x="2735796" y="2348880"/>
            <a:ext cx="792088" cy="6120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043608" y="2465021"/>
            <a:ext cx="9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LTDB PHY</a:t>
            </a:r>
            <a:endParaRPr lang="en-US" sz="1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835696" y="1880828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ADC Buffer</a:t>
            </a:r>
            <a:endParaRPr lang="en-US" sz="14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799692" y="2816932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ADC </a:t>
            </a:r>
          </a:p>
          <a:p>
            <a:pPr algn="ctr"/>
            <a:r>
              <a:rPr lang="en-US" sz="1400" b="1" dirty="0" smtClean="0"/>
              <a:t>Histo.</a:t>
            </a:r>
            <a:endParaRPr lang="en-US" sz="1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2699792" y="2492896"/>
            <a:ext cx="9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XAUI PHY</a:t>
            </a:r>
            <a:endParaRPr lang="en-US" sz="1400" b="1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2735796" y="1700808"/>
            <a:ext cx="792088" cy="6120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23"/>
          <p:cNvSpPr txBox="1"/>
          <p:nvPr/>
        </p:nvSpPr>
        <p:spPr>
          <a:xfrm>
            <a:off x="2699792" y="1861083"/>
            <a:ext cx="9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TTC PHY</a:t>
            </a:r>
            <a:endParaRPr lang="en-US" sz="1400" b="1" dirty="0"/>
          </a:p>
        </p:txBody>
      </p:sp>
      <p:sp>
        <p:nvSpPr>
          <p:cNvPr id="25" name="Flèche droite 24"/>
          <p:cNvSpPr/>
          <p:nvPr/>
        </p:nvSpPr>
        <p:spPr>
          <a:xfrm rot="10800000">
            <a:off x="2627784" y="1897959"/>
            <a:ext cx="180020" cy="234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oneTexte 26"/>
          <p:cNvSpPr txBox="1"/>
          <p:nvPr/>
        </p:nvSpPr>
        <p:spPr>
          <a:xfrm>
            <a:off x="-508" y="2420888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24 liens</a:t>
            </a:r>
          </a:p>
          <a:p>
            <a:pPr algn="ctr"/>
            <a:r>
              <a:rPr lang="en-US" sz="1400" b="1" dirty="0" smtClean="0"/>
              <a:t>LTDB</a:t>
            </a:r>
            <a:endParaRPr lang="en-US" sz="1400" b="1" dirty="0"/>
          </a:p>
        </p:txBody>
      </p:sp>
      <p:sp>
        <p:nvSpPr>
          <p:cNvPr id="28" name="Flèche droite 27"/>
          <p:cNvSpPr/>
          <p:nvPr/>
        </p:nvSpPr>
        <p:spPr>
          <a:xfrm>
            <a:off x="1835696" y="1880828"/>
            <a:ext cx="180020" cy="234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èche droite 28"/>
          <p:cNvSpPr/>
          <p:nvPr/>
        </p:nvSpPr>
        <p:spPr>
          <a:xfrm>
            <a:off x="1835696" y="3122968"/>
            <a:ext cx="180020" cy="234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uble flèche horizontale 30"/>
          <p:cNvSpPr/>
          <p:nvPr/>
        </p:nvSpPr>
        <p:spPr>
          <a:xfrm>
            <a:off x="2591780" y="2348880"/>
            <a:ext cx="288032" cy="216024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uble flèche horizontale 32"/>
          <p:cNvSpPr/>
          <p:nvPr/>
        </p:nvSpPr>
        <p:spPr>
          <a:xfrm>
            <a:off x="2591780" y="2744924"/>
            <a:ext cx="288032" cy="216024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ZoneTexte 33"/>
          <p:cNvSpPr txBox="1"/>
          <p:nvPr/>
        </p:nvSpPr>
        <p:spPr>
          <a:xfrm>
            <a:off x="2519772" y="1700808"/>
            <a:ext cx="45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L1A</a:t>
            </a:r>
            <a:endParaRPr lang="en-US" sz="12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2807804" y="3176972"/>
            <a:ext cx="104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FRONT FPGA0</a:t>
            </a:r>
            <a:endParaRPr lang="en-US" sz="1400" b="1" dirty="0"/>
          </a:p>
        </p:txBody>
      </p:sp>
      <p:sp>
        <p:nvSpPr>
          <p:cNvPr id="55" name="Rectangle 54"/>
          <p:cNvSpPr/>
          <p:nvPr/>
        </p:nvSpPr>
        <p:spPr>
          <a:xfrm>
            <a:off x="971600" y="3861048"/>
            <a:ext cx="2700300" cy="20522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èche droite 55"/>
          <p:cNvSpPr/>
          <p:nvPr/>
        </p:nvSpPr>
        <p:spPr>
          <a:xfrm>
            <a:off x="71500" y="4500700"/>
            <a:ext cx="828092" cy="8280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à coins arrondis 56"/>
          <p:cNvSpPr/>
          <p:nvPr/>
        </p:nvSpPr>
        <p:spPr>
          <a:xfrm>
            <a:off x="1079612" y="3933056"/>
            <a:ext cx="792088" cy="19082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à coins arrondis 57"/>
          <p:cNvSpPr/>
          <p:nvPr/>
        </p:nvSpPr>
        <p:spPr>
          <a:xfrm>
            <a:off x="1907704" y="4851157"/>
            <a:ext cx="792088" cy="99011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à coins arrondis 58"/>
          <p:cNvSpPr/>
          <p:nvPr/>
        </p:nvSpPr>
        <p:spPr>
          <a:xfrm>
            <a:off x="1907704" y="3933056"/>
            <a:ext cx="792088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à coins arrondis 59"/>
          <p:cNvSpPr/>
          <p:nvPr/>
        </p:nvSpPr>
        <p:spPr>
          <a:xfrm>
            <a:off x="2735796" y="4581128"/>
            <a:ext cx="792088" cy="6120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ZoneTexte 60"/>
          <p:cNvSpPr txBox="1"/>
          <p:nvPr/>
        </p:nvSpPr>
        <p:spPr>
          <a:xfrm>
            <a:off x="1043608" y="4697269"/>
            <a:ext cx="9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LTDB PHY</a:t>
            </a:r>
            <a:endParaRPr lang="en-US" sz="1400" b="1" dirty="0"/>
          </a:p>
        </p:txBody>
      </p:sp>
      <p:sp>
        <p:nvSpPr>
          <p:cNvPr id="62" name="ZoneTexte 61"/>
          <p:cNvSpPr txBox="1"/>
          <p:nvPr/>
        </p:nvSpPr>
        <p:spPr>
          <a:xfrm>
            <a:off x="1835696" y="4113076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ADC Buffer</a:t>
            </a:r>
            <a:endParaRPr lang="en-US" sz="1400" b="1" dirty="0"/>
          </a:p>
        </p:txBody>
      </p:sp>
      <p:sp>
        <p:nvSpPr>
          <p:cNvPr id="63" name="ZoneTexte 62"/>
          <p:cNvSpPr txBox="1"/>
          <p:nvPr/>
        </p:nvSpPr>
        <p:spPr>
          <a:xfrm>
            <a:off x="1799692" y="5049180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ADC </a:t>
            </a:r>
          </a:p>
          <a:p>
            <a:pPr algn="ctr"/>
            <a:r>
              <a:rPr lang="en-US" sz="1400" b="1" dirty="0" smtClean="0"/>
              <a:t>Histo.</a:t>
            </a:r>
            <a:endParaRPr lang="en-US" sz="1400" b="1" dirty="0"/>
          </a:p>
        </p:txBody>
      </p:sp>
      <p:sp>
        <p:nvSpPr>
          <p:cNvPr id="64" name="ZoneTexte 63"/>
          <p:cNvSpPr txBox="1"/>
          <p:nvPr/>
        </p:nvSpPr>
        <p:spPr>
          <a:xfrm>
            <a:off x="2699792" y="4725144"/>
            <a:ext cx="9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XAUI PHY</a:t>
            </a:r>
            <a:endParaRPr lang="en-US" sz="1400" b="1" dirty="0"/>
          </a:p>
        </p:txBody>
      </p:sp>
      <p:sp>
        <p:nvSpPr>
          <p:cNvPr id="65" name="Rectangle à coins arrondis 64"/>
          <p:cNvSpPr/>
          <p:nvPr/>
        </p:nvSpPr>
        <p:spPr>
          <a:xfrm>
            <a:off x="2735796" y="3933056"/>
            <a:ext cx="792088" cy="6120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ZoneTexte 65"/>
          <p:cNvSpPr txBox="1"/>
          <p:nvPr/>
        </p:nvSpPr>
        <p:spPr>
          <a:xfrm>
            <a:off x="2699792" y="4093331"/>
            <a:ext cx="9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TTC PHY</a:t>
            </a:r>
            <a:endParaRPr lang="en-US" sz="1400" b="1" dirty="0"/>
          </a:p>
        </p:txBody>
      </p:sp>
      <p:sp>
        <p:nvSpPr>
          <p:cNvPr id="67" name="Flèche droite 66"/>
          <p:cNvSpPr/>
          <p:nvPr/>
        </p:nvSpPr>
        <p:spPr>
          <a:xfrm rot="10800000">
            <a:off x="2627784" y="4130207"/>
            <a:ext cx="180020" cy="234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ZoneTexte 67"/>
          <p:cNvSpPr txBox="1"/>
          <p:nvPr/>
        </p:nvSpPr>
        <p:spPr>
          <a:xfrm>
            <a:off x="-508" y="4653136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24 liens</a:t>
            </a:r>
          </a:p>
          <a:p>
            <a:pPr algn="ctr"/>
            <a:r>
              <a:rPr lang="en-US" sz="1400" b="1" dirty="0" smtClean="0"/>
              <a:t>LTDB</a:t>
            </a:r>
            <a:endParaRPr lang="en-US" sz="1400" b="1" dirty="0"/>
          </a:p>
        </p:txBody>
      </p:sp>
      <p:sp>
        <p:nvSpPr>
          <p:cNvPr id="69" name="Flèche droite 68"/>
          <p:cNvSpPr/>
          <p:nvPr/>
        </p:nvSpPr>
        <p:spPr>
          <a:xfrm>
            <a:off x="1835696" y="4113076"/>
            <a:ext cx="180020" cy="234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èche droite 69"/>
          <p:cNvSpPr/>
          <p:nvPr/>
        </p:nvSpPr>
        <p:spPr>
          <a:xfrm>
            <a:off x="1835696" y="5355216"/>
            <a:ext cx="180020" cy="234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uble flèche horizontale 70"/>
          <p:cNvSpPr/>
          <p:nvPr/>
        </p:nvSpPr>
        <p:spPr>
          <a:xfrm>
            <a:off x="2591780" y="4581128"/>
            <a:ext cx="288032" cy="216024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uble flèche horizontale 71"/>
          <p:cNvSpPr/>
          <p:nvPr/>
        </p:nvSpPr>
        <p:spPr>
          <a:xfrm>
            <a:off x="2591780" y="4977172"/>
            <a:ext cx="288032" cy="216024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ZoneTexte 72"/>
          <p:cNvSpPr txBox="1"/>
          <p:nvPr/>
        </p:nvSpPr>
        <p:spPr>
          <a:xfrm>
            <a:off x="2519772" y="3933056"/>
            <a:ext cx="45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L1A</a:t>
            </a:r>
            <a:endParaRPr lang="en-US" sz="1200" b="1" dirty="0"/>
          </a:p>
        </p:txBody>
      </p:sp>
      <p:sp>
        <p:nvSpPr>
          <p:cNvPr id="74" name="ZoneTexte 73"/>
          <p:cNvSpPr txBox="1"/>
          <p:nvPr/>
        </p:nvSpPr>
        <p:spPr>
          <a:xfrm>
            <a:off x="2807804" y="5409220"/>
            <a:ext cx="104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FRONT FPGA1</a:t>
            </a:r>
            <a:endParaRPr lang="en-US" sz="1400" b="1" dirty="0"/>
          </a:p>
        </p:txBody>
      </p:sp>
      <p:sp>
        <p:nvSpPr>
          <p:cNvPr id="75" name="Rectangle 74"/>
          <p:cNvSpPr/>
          <p:nvPr/>
        </p:nvSpPr>
        <p:spPr>
          <a:xfrm>
            <a:off x="4752020" y="2168860"/>
            <a:ext cx="2700300" cy="31419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à coins arrondis 76"/>
          <p:cNvSpPr/>
          <p:nvPr/>
        </p:nvSpPr>
        <p:spPr>
          <a:xfrm>
            <a:off x="4860032" y="2348880"/>
            <a:ext cx="792088" cy="28274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à coins arrondis 77"/>
          <p:cNvSpPr/>
          <p:nvPr/>
        </p:nvSpPr>
        <p:spPr>
          <a:xfrm>
            <a:off x="5724128" y="3230977"/>
            <a:ext cx="792088" cy="99011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ZoneTexte 80"/>
          <p:cNvSpPr txBox="1"/>
          <p:nvPr/>
        </p:nvSpPr>
        <p:spPr>
          <a:xfrm>
            <a:off x="4824028" y="3581145"/>
            <a:ext cx="9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XAUI PHY</a:t>
            </a:r>
            <a:endParaRPr lang="en-US" sz="1400" b="1" dirty="0"/>
          </a:p>
        </p:txBody>
      </p:sp>
      <p:sp>
        <p:nvSpPr>
          <p:cNvPr id="94" name="ZoneTexte 93"/>
          <p:cNvSpPr txBox="1"/>
          <p:nvPr/>
        </p:nvSpPr>
        <p:spPr>
          <a:xfrm>
            <a:off x="6624228" y="4797152"/>
            <a:ext cx="104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BACK</a:t>
            </a:r>
          </a:p>
          <a:p>
            <a:pPr algn="ctr"/>
            <a:r>
              <a:rPr lang="en-US" sz="1400" b="1" dirty="0" smtClean="0"/>
              <a:t>FPGA</a:t>
            </a:r>
            <a:endParaRPr lang="en-US" sz="1400" b="1" dirty="0"/>
          </a:p>
        </p:txBody>
      </p:sp>
      <p:sp>
        <p:nvSpPr>
          <p:cNvPr id="54" name="Double flèche horizontale 53"/>
          <p:cNvSpPr/>
          <p:nvPr/>
        </p:nvSpPr>
        <p:spPr>
          <a:xfrm>
            <a:off x="3707904" y="2456892"/>
            <a:ext cx="1008112" cy="379204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ZoneTexte 94"/>
          <p:cNvSpPr txBox="1"/>
          <p:nvPr/>
        </p:nvSpPr>
        <p:spPr>
          <a:xfrm>
            <a:off x="3779912" y="2503929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XAUI links</a:t>
            </a:r>
            <a:endParaRPr lang="en-US" sz="1200" b="1" dirty="0"/>
          </a:p>
        </p:txBody>
      </p:sp>
      <p:sp>
        <p:nvSpPr>
          <p:cNvPr id="97" name="Double flèche horizontale 96"/>
          <p:cNvSpPr/>
          <p:nvPr/>
        </p:nvSpPr>
        <p:spPr>
          <a:xfrm>
            <a:off x="3707904" y="4689140"/>
            <a:ext cx="1008112" cy="379204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ZoneTexte 97"/>
          <p:cNvSpPr txBox="1"/>
          <p:nvPr/>
        </p:nvSpPr>
        <p:spPr>
          <a:xfrm>
            <a:off x="3779912" y="4736177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XAUI links</a:t>
            </a:r>
            <a:endParaRPr lang="en-US" sz="1200" b="1" dirty="0"/>
          </a:p>
        </p:txBody>
      </p:sp>
      <p:sp>
        <p:nvSpPr>
          <p:cNvPr id="99" name="Rectangle à coins arrondis 98"/>
          <p:cNvSpPr/>
          <p:nvPr/>
        </p:nvSpPr>
        <p:spPr>
          <a:xfrm>
            <a:off x="6588224" y="3230977"/>
            <a:ext cx="792088" cy="9901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ZoneTexte 99"/>
          <p:cNvSpPr txBox="1"/>
          <p:nvPr/>
        </p:nvSpPr>
        <p:spPr>
          <a:xfrm>
            <a:off x="5688124" y="3338989"/>
            <a:ext cx="9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XAUI DRIVER RECEIVER</a:t>
            </a:r>
          </a:p>
          <a:p>
            <a:pPr algn="ctr"/>
            <a:endParaRPr lang="en-US" sz="1400" b="1" dirty="0"/>
          </a:p>
        </p:txBody>
      </p:sp>
      <p:sp>
        <p:nvSpPr>
          <p:cNvPr id="101" name="ZoneTexte 100"/>
          <p:cNvSpPr txBox="1"/>
          <p:nvPr/>
        </p:nvSpPr>
        <p:spPr>
          <a:xfrm>
            <a:off x="6552220" y="3320988"/>
            <a:ext cx="9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UDP 10GbE MAC-PHY</a:t>
            </a:r>
          </a:p>
          <a:p>
            <a:pPr algn="ctr"/>
            <a:endParaRPr lang="en-US" sz="1400" b="1" dirty="0"/>
          </a:p>
        </p:txBody>
      </p:sp>
      <p:sp>
        <p:nvSpPr>
          <p:cNvPr id="102" name="Double flèche horizontale 101"/>
          <p:cNvSpPr/>
          <p:nvPr/>
        </p:nvSpPr>
        <p:spPr>
          <a:xfrm>
            <a:off x="5580112" y="3284984"/>
            <a:ext cx="288032" cy="216024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Double flèche horizontale 102"/>
          <p:cNvSpPr/>
          <p:nvPr/>
        </p:nvSpPr>
        <p:spPr>
          <a:xfrm>
            <a:off x="5580112" y="3969060"/>
            <a:ext cx="288032" cy="216024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Double flèche horizontale 103"/>
          <p:cNvSpPr/>
          <p:nvPr/>
        </p:nvSpPr>
        <p:spPr>
          <a:xfrm>
            <a:off x="6444208" y="3609020"/>
            <a:ext cx="288032" cy="216024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Double flèche horizontale 104"/>
          <p:cNvSpPr/>
          <p:nvPr/>
        </p:nvSpPr>
        <p:spPr>
          <a:xfrm>
            <a:off x="7488324" y="3447001"/>
            <a:ext cx="1260140" cy="800218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ZoneTexte 105"/>
          <p:cNvSpPr txBox="1"/>
          <p:nvPr/>
        </p:nvSpPr>
        <p:spPr>
          <a:xfrm>
            <a:off x="7668344" y="358985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10GbE</a:t>
            </a:r>
          </a:p>
          <a:p>
            <a:r>
              <a:rPr lang="en-US" sz="1400" b="1" dirty="0" smtClean="0"/>
              <a:t>ATCA Fabric</a:t>
            </a:r>
            <a:endParaRPr lang="en-US" sz="1400" b="1" dirty="0"/>
          </a:p>
        </p:txBody>
      </p:sp>
      <p:sp>
        <p:nvSpPr>
          <p:cNvPr id="110" name="Rectangle à coins arrondis 109"/>
          <p:cNvSpPr/>
          <p:nvPr/>
        </p:nvSpPr>
        <p:spPr>
          <a:xfrm>
            <a:off x="4860032" y="5553236"/>
            <a:ext cx="792088" cy="1495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à coins arrondis 111"/>
          <p:cNvSpPr/>
          <p:nvPr/>
        </p:nvSpPr>
        <p:spPr>
          <a:xfrm>
            <a:off x="4858051" y="5747484"/>
            <a:ext cx="792088" cy="1495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ZoneTexte 95"/>
          <p:cNvSpPr txBox="1"/>
          <p:nvPr/>
        </p:nvSpPr>
        <p:spPr>
          <a:xfrm>
            <a:off x="4932040" y="546148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LAPP</a:t>
            </a:r>
            <a:endParaRPr lang="en-US" sz="1400" b="1" dirty="0"/>
          </a:p>
        </p:txBody>
      </p:sp>
      <p:sp>
        <p:nvSpPr>
          <p:cNvPr id="115" name="ZoneTexte 114"/>
          <p:cNvSpPr txBox="1"/>
          <p:nvPr/>
        </p:nvSpPr>
        <p:spPr>
          <a:xfrm>
            <a:off x="4932040" y="566124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DRESDE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020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11/06/2014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2807804" y="6356352"/>
            <a:ext cx="3600400" cy="365125"/>
          </a:xfrm>
        </p:spPr>
        <p:txBody>
          <a:bodyPr/>
          <a:lstStyle/>
          <a:p>
            <a:r>
              <a:rPr lang="fr-FR" smtClean="0"/>
              <a:t>Acquisition ATLAS LArg-VLSI 2014</a:t>
            </a:r>
            <a:endParaRPr lang="fr-BE" dirty="0"/>
          </a:p>
        </p:txBody>
      </p:sp>
      <p:sp>
        <p:nvSpPr>
          <p:cNvPr id="11" name="Titre 3"/>
          <p:cNvSpPr txBox="1">
            <a:spLocks/>
          </p:cNvSpPr>
          <p:nvPr/>
        </p:nvSpPr>
        <p:spPr>
          <a:xfrm>
            <a:off x="179512" y="440668"/>
            <a:ext cx="8748972" cy="576063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smtClean="0">
                <a:latin typeface="Arial Black" pitchFamily="34" charset="0"/>
                <a:ea typeface="+mj-ea"/>
                <a:cs typeface="+mj-cs"/>
              </a:rPr>
              <a:t>ABBA </a:t>
            </a:r>
            <a:r>
              <a:rPr lang="fr-FR" sz="4000" dirty="0" smtClean="0">
                <a:latin typeface="Arial Black" pitchFamily="34" charset="0"/>
                <a:ea typeface="+mj-ea"/>
                <a:cs typeface="+mj-cs"/>
              </a:rPr>
              <a:t>: </a:t>
            </a:r>
            <a:r>
              <a:rPr lang="fr-FR" sz="4000" dirty="0" smtClean="0">
                <a:latin typeface="Arial Black" pitchFamily="34" charset="0"/>
              </a:rPr>
              <a:t>Setup test</a:t>
            </a:r>
            <a:endParaRPr lang="fr-FR" sz="4000" dirty="0">
              <a:latin typeface="Arial Black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fr-FR" sz="400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1026" name="Picture 2" descr="F:\DCIM\108_PANA\P10803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980728"/>
            <a:ext cx="706827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331640" y="292087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ABBA</a:t>
            </a:r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2267744" y="2456892"/>
            <a:ext cx="1548172" cy="66404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V="1">
            <a:off x="2267744" y="2788913"/>
            <a:ext cx="1980220" cy="33202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1331640" y="3392996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Switch 10GbE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80" name="Connecteur droit avec flèche 79"/>
          <p:cNvCxnSpPr/>
          <p:nvPr/>
        </p:nvCxnSpPr>
        <p:spPr>
          <a:xfrm flipV="1">
            <a:off x="2159732" y="3320988"/>
            <a:ext cx="2592288" cy="49389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1331640" y="416127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CPU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83" name="Connecteur droit avec flèche 82"/>
          <p:cNvCxnSpPr/>
          <p:nvPr/>
        </p:nvCxnSpPr>
        <p:spPr>
          <a:xfrm flipV="1">
            <a:off x="2159732" y="3631332"/>
            <a:ext cx="2952328" cy="78443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4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8454</TotalTime>
  <Words>819</Words>
  <Application>Microsoft Office PowerPoint</Application>
  <PresentationFormat>Affichage à l'écran (4:3)</PresentationFormat>
  <Paragraphs>273</Paragraphs>
  <Slides>16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Chaine d’acquisition du Calorimètre LArg ATLAS</vt:lpstr>
      <vt:lpstr>Présentation PowerPoint</vt:lpstr>
      <vt:lpstr>Contexte : Calorimètre LArg</vt:lpstr>
      <vt:lpstr>Contexte : synoptique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Nicolas DUMONT DAYOT</dc:creator>
  <cp:lastModifiedBy>Nicolas DUMONT DAYOT</cp:lastModifiedBy>
  <cp:revision>1319</cp:revision>
  <dcterms:modified xsi:type="dcterms:W3CDTF">2014-06-08T20:57:50Z</dcterms:modified>
</cp:coreProperties>
</file>