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7" r:id="rId3"/>
    <p:sldId id="338" r:id="rId4"/>
    <p:sldId id="339" r:id="rId5"/>
    <p:sldId id="340" r:id="rId6"/>
    <p:sldId id="341" r:id="rId7"/>
    <p:sldId id="344" r:id="rId8"/>
    <p:sldId id="355" r:id="rId9"/>
    <p:sldId id="345" r:id="rId10"/>
    <p:sldId id="343" r:id="rId11"/>
    <p:sldId id="342" r:id="rId12"/>
    <p:sldId id="348" r:id="rId13"/>
    <p:sldId id="347" r:id="rId14"/>
    <p:sldId id="352" r:id="rId15"/>
    <p:sldId id="350" r:id="rId16"/>
    <p:sldId id="351" r:id="rId17"/>
    <p:sldId id="349" r:id="rId18"/>
    <p:sldId id="356" r:id="rId19"/>
    <p:sldId id="353" r:id="rId20"/>
    <p:sldId id="354" r:id="rId21"/>
  </p:sldIdLst>
  <p:sldSz cx="9906000" cy="6858000" type="A4"/>
  <p:notesSz cx="6623050" cy="98107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AFCCE"/>
    <a:srgbClr val="6600CC"/>
    <a:srgbClr val="00FF00"/>
    <a:srgbClr val="FF0000"/>
    <a:srgbClr val="FFFF00"/>
    <a:srgbClr val="33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7" autoAdjust="0"/>
    <p:restoredTop sz="99766" autoAdjust="0"/>
  </p:normalViewPr>
  <p:slideViewPr>
    <p:cSldViewPr snapToGrid="0">
      <p:cViewPr varScale="1">
        <p:scale>
          <a:sx n="114" d="100"/>
          <a:sy n="114" d="100"/>
        </p:scale>
        <p:origin x="-726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204" y="282"/>
      </p:cViewPr>
      <p:guideLst>
        <p:guide orient="horz" pos="3090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E45833-8673-4187-A58B-095626E194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4050" y="735013"/>
            <a:ext cx="5314950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4659313"/>
            <a:ext cx="52990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9C835F-3E7E-4509-9D23-7EB8ED269CD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6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C785F-F9BD-484A-A8DE-CA314B21DC8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403350" y="0"/>
            <a:ext cx="825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981200" y="0"/>
            <a:ext cx="718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3196455" y="6597650"/>
            <a:ext cx="4067139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/>
              <a:t>E. Bechetoille</a:t>
            </a:r>
            <a:r>
              <a:rPr lang="fr-FR" baseline="0" dirty="0" smtClean="0"/>
              <a:t> _ </a:t>
            </a:r>
            <a:r>
              <a:rPr lang="fr-FR" dirty="0" smtClean="0"/>
              <a:t>VLSI-FPGA-PCB</a:t>
            </a:r>
            <a:r>
              <a:rPr lang="fr-FR" baseline="0" dirty="0" smtClean="0"/>
              <a:t> </a:t>
            </a:r>
            <a:r>
              <a:rPr lang="fr-FR" dirty="0" smtClean="0"/>
              <a:t>@ CPPM_11-13</a:t>
            </a:r>
            <a:r>
              <a:rPr lang="fr-FR" baseline="0" dirty="0" smtClean="0"/>
              <a:t> juin </a:t>
            </a:r>
            <a:r>
              <a:rPr lang="fr-FR" dirty="0" smtClean="0"/>
              <a:t>2014</a:t>
            </a:r>
            <a:endParaRPr lang="fr-FR" dirty="0"/>
          </a:p>
        </p:txBody>
      </p:sp>
      <p:pic>
        <p:nvPicPr>
          <p:cNvPr id="6" name="Picture 21" descr="lp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238" y="0"/>
            <a:ext cx="6397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_UBP"/>
          <p:cNvPicPr>
            <a:picLocks noChangeAspect="1" noChangeArrowheads="1"/>
          </p:cNvPicPr>
          <p:nvPr userDrawn="1"/>
        </p:nvPicPr>
        <p:blipFill>
          <a:blip r:embed="rId3" cstate="print"/>
          <a:srcRect l="12271" r="11626"/>
          <a:stretch>
            <a:fillRect/>
          </a:stretch>
        </p:blipFill>
        <p:spPr bwMode="auto">
          <a:xfrm>
            <a:off x="8607425" y="5668963"/>
            <a:ext cx="12160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IN2P3Filaire-Q_SignV copi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0229" y="274158"/>
            <a:ext cx="1464508" cy="7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6543675"/>
            <a:ext cx="9906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" name="Picture 17" descr="logo-ucbl-universite_lyon_1-nouveau_logo-300dp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89625"/>
            <a:ext cx="27146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Logo_ipnl_RVB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3" y="152400"/>
            <a:ext cx="18081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0" descr="logo_pol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1350" y="1066800"/>
            <a:ext cx="32194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1269752" y="2916142"/>
            <a:ext cx="6904037" cy="939762"/>
          </a:xfrm>
          <a:prstGeom prst="rect">
            <a:avLst/>
          </a:prstGeom>
        </p:spPr>
        <p:txBody>
          <a:bodyPr/>
          <a:lstStyle/>
          <a:p>
            <a:r>
              <a:rPr lang="fr-FR" sz="3200" smtClean="0">
                <a:cs typeface="Arial" charset="0"/>
              </a:rPr>
              <a:t>Cliquez pour modifier le style du titre</a:t>
            </a:r>
            <a:endParaRPr lang="en-US" sz="3200" dirty="0" smtClean="0">
              <a:cs typeface="Arial" charset="0"/>
            </a:endParaRP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161925"/>
            <a:ext cx="2228850" cy="59642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1925"/>
            <a:ext cx="6521450" cy="5964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403350" y="0"/>
            <a:ext cx="825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981200" y="0"/>
            <a:ext cx="718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ctr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96850" y="695325"/>
            <a:ext cx="814388" cy="107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0" y="6543675"/>
            <a:ext cx="9906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3196450" y="6597650"/>
            <a:ext cx="4067139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 smtClean="0"/>
              <a:t>E. Bechetoille</a:t>
            </a:r>
            <a:r>
              <a:rPr lang="fr-FR" baseline="0" dirty="0" smtClean="0"/>
              <a:t> _ </a:t>
            </a:r>
            <a:r>
              <a:rPr lang="fr-FR" dirty="0" smtClean="0"/>
              <a:t>VLSI-FPGA-PCB</a:t>
            </a:r>
            <a:r>
              <a:rPr lang="fr-FR" baseline="0" dirty="0" smtClean="0"/>
              <a:t> </a:t>
            </a:r>
            <a:r>
              <a:rPr lang="fr-FR" dirty="0" smtClean="0"/>
              <a:t>@ CPPM_11-13</a:t>
            </a:r>
            <a:r>
              <a:rPr lang="fr-FR" baseline="0" dirty="0" smtClean="0"/>
              <a:t> juin </a:t>
            </a:r>
            <a:r>
              <a:rPr lang="fr-FR" dirty="0" smtClean="0"/>
              <a:t>2014</a:t>
            </a:r>
            <a:endParaRPr lang="fr-FR" dirty="0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9369425" y="6597650"/>
            <a:ext cx="536575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E89D0A3E-BC39-4772-B2D1-F6474ADA38CE}" type="slidenum">
              <a:rPr lang="fr-FR"/>
              <a:pPr>
                <a:spcBef>
                  <a:spcPct val="50000"/>
                </a:spcBef>
                <a:defRPr/>
              </a:pPr>
              <a:t>‹N°›</a:t>
            </a:fld>
            <a:endParaRPr lang="fr-FR"/>
          </a:p>
        </p:txBody>
      </p:sp>
      <p:pic>
        <p:nvPicPr>
          <p:cNvPr id="1034" name="Image 10" descr="logo_pol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9387"/>
            <a:ext cx="2124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1927952" y="605928"/>
            <a:ext cx="7978048" cy="1227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crhau.in2p3.fr/spip/spip.php?article117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735" y="3114446"/>
            <a:ext cx="6904037" cy="1071964"/>
          </a:xfrm>
        </p:spPr>
        <p:txBody>
          <a:bodyPr/>
          <a:lstStyle/>
          <a:p>
            <a:r>
              <a:rPr lang="fr-FR" sz="3200" dirty="0" smtClean="0"/>
              <a:t>R&amp;D TDC : mesure de temps à 10 </a:t>
            </a:r>
            <a:r>
              <a:rPr lang="fr-FR" sz="3200" dirty="0" err="1" smtClean="0"/>
              <a:t>ps</a:t>
            </a:r>
            <a:r>
              <a:rPr lang="fr-FR" sz="3200" dirty="0" smtClean="0"/>
              <a:t> ajustable</a:t>
            </a:r>
            <a:endParaRPr lang="en-US" sz="32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44479"/>
            <a:ext cx="7677150" cy="400050"/>
          </a:xfrm>
        </p:spPr>
        <p:txBody>
          <a:bodyPr/>
          <a:lstStyle/>
          <a:p>
            <a:r>
              <a:rPr lang="fr-FR" dirty="0" smtClean="0"/>
              <a:t>Variation en température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4276725"/>
            <a:ext cx="8915400" cy="1401764"/>
          </a:xfrm>
        </p:spPr>
        <p:txBody>
          <a:bodyPr/>
          <a:lstStyle/>
          <a:p>
            <a:r>
              <a:rPr lang="fr-FR" sz="2400" dirty="0" smtClean="0"/>
              <a:t>Si on augmente la température, la somme des délai augmentes</a:t>
            </a:r>
          </a:p>
          <a:p>
            <a:r>
              <a:rPr lang="fr-FR" sz="2400" dirty="0" smtClean="0"/>
              <a:t>Si l’on trie les codes par ordre période croissante, la température a un effet sur cet ordre. 8ps pour passer de 27°C-&gt;40°C. </a:t>
            </a:r>
            <a:r>
              <a:rPr lang="fr-FR" sz="2400" dirty="0" smtClean="0">
                <a:sym typeface="Wingdings" pitchFamily="2" charset="2"/>
              </a:rPr>
              <a:t>température ou configuration contrôlée.</a:t>
            </a:r>
            <a:endParaRPr lang="fr-FR" sz="2400" dirty="0"/>
          </a:p>
        </p:txBody>
      </p:sp>
      <p:pic>
        <p:nvPicPr>
          <p:cNvPr id="4098" name="Picture 2" descr="deg27_40_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4" y="714375"/>
            <a:ext cx="7451607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38100"/>
            <a:ext cx="7677150" cy="400050"/>
          </a:xfrm>
        </p:spPr>
        <p:txBody>
          <a:bodyPr/>
          <a:lstStyle/>
          <a:p>
            <a:r>
              <a:rPr lang="fr-FR" dirty="0" smtClean="0"/>
              <a:t>CORE du chip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675" y="981076"/>
            <a:ext cx="8915400" cy="781049"/>
          </a:xfrm>
        </p:spPr>
        <p:txBody>
          <a:bodyPr/>
          <a:lstStyle/>
          <a:p>
            <a:pPr marL="0" indent="0">
              <a:buNone/>
            </a:pPr>
            <a:endParaRPr lang="fr-FR" sz="2400" dirty="0"/>
          </a:p>
        </p:txBody>
      </p:sp>
      <p:pic>
        <p:nvPicPr>
          <p:cNvPr id="7170" name="Picture 2" descr="afs_TDC_BRICK-CORE3-schematic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8950"/>
            <a:ext cx="575627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52975" y="2181225"/>
            <a:ext cx="57562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 bwMode="auto">
          <a:xfrm flipV="1">
            <a:off x="2819400" y="885825"/>
            <a:ext cx="3638550" cy="23050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>
            <a:off x="2819400" y="3762375"/>
            <a:ext cx="3429000" cy="212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à coins arrondis 9"/>
          <p:cNvSpPr/>
          <p:nvPr/>
        </p:nvSpPr>
        <p:spPr bwMode="auto">
          <a:xfrm>
            <a:off x="6286500" y="733425"/>
            <a:ext cx="3124200" cy="5638800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47625"/>
            <a:ext cx="7677150" cy="400050"/>
          </a:xfrm>
        </p:spPr>
        <p:txBody>
          <a:bodyPr/>
          <a:lstStyle/>
          <a:p>
            <a:pPr lvl="0"/>
            <a:r>
              <a:rPr lang="fr-FR" dirty="0" smtClean="0">
                <a:solidFill>
                  <a:schemeClr val="accent2"/>
                </a:solidFill>
                <a:latin typeface="Century" pitchFamily="18" charset="0"/>
                <a:cs typeface="Arial" charset="0"/>
              </a:rPr>
              <a:t>IBM 130nm ASIC XOR TDC</a:t>
            </a:r>
            <a:br>
              <a:rPr lang="fr-FR" dirty="0" smtClean="0">
                <a:solidFill>
                  <a:schemeClr val="accent2"/>
                </a:solidFill>
                <a:latin typeface="Century" pitchFamily="18" charset="0"/>
                <a:cs typeface="Arial" charset="0"/>
              </a:rPr>
            </a:br>
            <a:endParaRPr lang="fr-FR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66775" y="2835275"/>
            <a:ext cx="5913438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 b="1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The DLL frequency is set by a 10-bit selection daisy-chain memorized in D-Flip-flop</a:t>
            </a:r>
          </a:p>
        </p:txBody>
      </p:sp>
      <p:pic>
        <p:nvPicPr>
          <p:cNvPr id="9" name="Picture 35" descr="S:\Asic\doc\tdc\TDCEB\afs_TDC_BRICK-A_flatten_DLL_schema-schematic_0.ps.t_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849313"/>
            <a:ext cx="754062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1336" y="5333258"/>
            <a:ext cx="598150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n-US" sz="1600" b="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dll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seule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mesure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:</a:t>
            </a:r>
            <a:r>
              <a:rPr lang="en-US" sz="1600" b="1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75µm </a:t>
            </a:r>
            <a:r>
              <a:rPr lang="en-US" sz="16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x 6µm </a:t>
            </a:r>
            <a:r>
              <a:rPr lang="en-US" sz="1600" b="1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(NAND et 10-XOR</a:t>
            </a:r>
            <a:r>
              <a:rPr lang="en-US" sz="16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l" eaLnBrk="0" hangingPunct="0"/>
            <a:r>
              <a:rPr lang="en-US" sz="16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Power consumption = SUM(</a:t>
            </a:r>
            <a:r>
              <a:rPr lang="en-US" sz="1600" b="1" dirty="0" err="1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600" b="1" baseline="-25000" dirty="0" err="1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load</a:t>
            </a:r>
            <a:r>
              <a:rPr lang="en-US" sz="16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)*U²*freq</a:t>
            </a:r>
          </a:p>
          <a:p>
            <a:pPr algn="l" eaLnBrk="0" hangingPunct="0"/>
            <a:r>
              <a:rPr lang="en-US" sz="1600" b="1" dirty="0" err="1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Asic</a:t>
            </a:r>
            <a:r>
              <a:rPr lang="en-US" sz="16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has less interconnection than FPGA =&gt; </a:t>
            </a:r>
            <a:r>
              <a:rPr lang="en-US" sz="1600" b="1" dirty="0" err="1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600" b="1" baseline="-25000" dirty="0" err="1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load</a:t>
            </a:r>
            <a:r>
              <a:rPr lang="en-US" sz="16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is smaller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788967" y="1697038"/>
            <a:ext cx="146546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 b="1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Choix</a:t>
            </a:r>
            <a:r>
              <a:rPr lang="en-US" sz="1100" b="1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de la </a:t>
            </a:r>
            <a:r>
              <a:rPr lang="en-US" sz="1100" b="1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famille</a:t>
            </a:r>
            <a:r>
              <a:rPr lang="en-US" sz="1100" b="1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1100" b="1" dirty="0">
              <a:solidFill>
                <a:srgbClr val="23346C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n-US" sz="11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MJKJLLKKLJJ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950" y="4838700"/>
            <a:ext cx="2432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505" y="2262188"/>
            <a:ext cx="91440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461" y="5643344"/>
            <a:ext cx="344646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51238" y="4838700"/>
            <a:ext cx="323002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b="0" dirty="0" err="1"/>
              <a:t>c</a:t>
            </a:r>
            <a:r>
              <a:rPr lang="en-US" sz="1600" b="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hoix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d’un layout </a:t>
            </a:r>
            <a:r>
              <a:rPr lang="en-US" sz="160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entrelacé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600" b="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aurait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pu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b="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etre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 ‘</a:t>
            </a:r>
            <a:r>
              <a:rPr lang="en-US" sz="1600" dirty="0" err="1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replié</a:t>
            </a:r>
            <a:r>
              <a:rPr lang="en-US" sz="1600" b="0" dirty="0" smtClean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</a:rPr>
              <a:t>’</a:t>
            </a:r>
            <a:endParaRPr lang="en-US" sz="1600" b="0" dirty="0">
              <a:solidFill>
                <a:srgbClr val="23346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16587" y="6242844"/>
            <a:ext cx="335915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23346C"/>
                </a:solidFill>
                <a:ea typeface="Arial Unicode MS" pitchFamily="34" charset="-128"/>
                <a:cs typeface="Arial Unicode MS" pitchFamily="34" charset="-128"/>
                <a:hlinkClick r:id="rId6"/>
              </a:rPr>
              <a:t>http://micrhau.in2p3.fr/spip/spip.php?article117</a:t>
            </a:r>
            <a:endParaRPr lang="en-US" sz="1100" b="1" dirty="0">
              <a:solidFill>
                <a:srgbClr val="23346C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1100" b="1" dirty="0">
              <a:solidFill>
                <a:srgbClr val="23346C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57150"/>
            <a:ext cx="7677150" cy="400050"/>
          </a:xfrm>
        </p:spPr>
        <p:txBody>
          <a:bodyPr/>
          <a:lstStyle/>
          <a:p>
            <a:r>
              <a:rPr lang="fr-FR" dirty="0" smtClean="0"/>
              <a:t>TDC : 35u x 75u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819150"/>
            <a:ext cx="91630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 bwMode="auto">
          <a:xfrm>
            <a:off x="561975" y="1552575"/>
            <a:ext cx="3629025" cy="4381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-2500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DLL 1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42925" y="2609850"/>
            <a:ext cx="3629025" cy="4381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-2500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DLL 2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857251" y="2105025"/>
            <a:ext cx="1609724" cy="314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Détecteur de phase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3229549"/>
            <a:ext cx="8410575" cy="358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8638565" y="4762500"/>
            <a:ext cx="1138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 CLK_Q en  //</a:t>
            </a:r>
          </a:p>
          <a:p>
            <a:r>
              <a:rPr lang="fr-FR" dirty="0" smtClean="0"/>
              <a:t>par sortie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638566" y="5309183"/>
            <a:ext cx="1257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smtClean="0"/>
              <a:t>Détecteur de </a:t>
            </a:r>
          </a:p>
          <a:p>
            <a:r>
              <a:rPr lang="fr-FR" b="0" dirty="0" smtClean="0"/>
              <a:t>Phase, avec </a:t>
            </a:r>
          </a:p>
          <a:p>
            <a:r>
              <a:rPr lang="fr-FR" b="0" dirty="0" smtClean="0"/>
              <a:t>Bascule D ’</a:t>
            </a:r>
            <a:r>
              <a:rPr lang="fr-FR" b="0" i="1" dirty="0" smtClean="0"/>
              <a:t>maison’</a:t>
            </a:r>
          </a:p>
          <a:p>
            <a:r>
              <a:rPr lang="fr-FR" b="0" dirty="0" smtClean="0"/>
              <a:t>Faible temps </a:t>
            </a:r>
          </a:p>
          <a:p>
            <a:r>
              <a:rPr lang="fr-FR" b="0" dirty="0" smtClean="0"/>
              <a:t>de setup (3ps)</a:t>
            </a:r>
            <a:endParaRPr lang="fr-FR" b="0" dirty="0"/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8638565" y="5309182"/>
            <a:ext cx="1257727" cy="1242619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4796407" y="6048462"/>
            <a:ext cx="1257727" cy="503340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Connecteur droit 4"/>
          <p:cNvCxnSpPr/>
          <p:nvPr/>
        </p:nvCxnSpPr>
        <p:spPr bwMode="auto">
          <a:xfrm flipV="1">
            <a:off x="6054134" y="6107185"/>
            <a:ext cx="2584431" cy="30999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>
            <a:stCxn id="11" idx="3"/>
            <a:endCxn id="9" idx="1"/>
          </p:cNvCxnSpPr>
          <p:nvPr/>
        </p:nvCxnSpPr>
        <p:spPr bwMode="auto">
          <a:xfrm flipV="1">
            <a:off x="6054134" y="5863181"/>
            <a:ext cx="2584432" cy="436951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44479"/>
            <a:ext cx="7677150" cy="400050"/>
          </a:xfrm>
        </p:spPr>
        <p:txBody>
          <a:bodyPr/>
          <a:lstStyle/>
          <a:p>
            <a:r>
              <a:rPr lang="fr-FR" dirty="0" smtClean="0"/>
              <a:t>Détecteur de phase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571" y="1097703"/>
            <a:ext cx="9667429" cy="3864138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000" dirty="0" smtClean="0"/>
              <a:t>Fonctionne avec des bascules D standard (setup time 200ps =‘offset systématique’ dans ce fonctionnement)</a:t>
            </a:r>
          </a:p>
          <a:p>
            <a:pPr>
              <a:buFontTx/>
              <a:buChar char="-"/>
            </a:pPr>
            <a:r>
              <a:rPr lang="fr-FR" sz="2000" dirty="0" smtClean="0"/>
              <a:t>Bascule D ’maison’ à fenêtrage, pour un temps de setup de 3ps, permettrait une meilleur gestion des ‘bords’ de la dynamique. Set/</a:t>
            </a:r>
            <a:r>
              <a:rPr lang="fr-FR" sz="2000" dirty="0" err="1" smtClean="0"/>
              <a:t>Preset</a:t>
            </a:r>
            <a:r>
              <a:rPr lang="fr-FR" sz="2000" dirty="0" smtClean="0"/>
              <a:t>, </a:t>
            </a:r>
          </a:p>
          <a:p>
            <a:pPr>
              <a:buFontTx/>
              <a:buChar char="-"/>
            </a:pPr>
            <a:endParaRPr lang="fr-FR" sz="2000" dirty="0" smtClean="0"/>
          </a:p>
        </p:txBody>
      </p:sp>
      <p:grpSp>
        <p:nvGrpSpPr>
          <p:cNvPr id="92" name="Groupe 91"/>
          <p:cNvGrpSpPr/>
          <p:nvPr/>
        </p:nvGrpSpPr>
        <p:grpSpPr>
          <a:xfrm>
            <a:off x="298639" y="3027712"/>
            <a:ext cx="6228777" cy="3209914"/>
            <a:chOff x="54576" y="3271675"/>
            <a:chExt cx="6228777" cy="320991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19617" y="3569322"/>
              <a:ext cx="337685" cy="52876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fr-FR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5400000">
              <a:off x="1609472" y="3943646"/>
              <a:ext cx="100383" cy="800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913942" y="3668537"/>
              <a:ext cx="705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19617" y="3602004"/>
              <a:ext cx="200230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D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52249" y="3470106"/>
              <a:ext cx="691606" cy="20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Slow_clock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03612" y="3602004"/>
              <a:ext cx="206724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Q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741920" y="3933501"/>
              <a:ext cx="200230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R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601285" y="3569322"/>
              <a:ext cx="337685" cy="52876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fr-FR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5400000">
              <a:off x="2591140" y="3943646"/>
              <a:ext cx="100383" cy="800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1957302" y="3668537"/>
              <a:ext cx="6439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601285" y="3602004"/>
              <a:ext cx="200230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D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785280" y="3602004"/>
              <a:ext cx="206724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Q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2723588" y="3933501"/>
              <a:ext cx="200230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R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852249" y="3834286"/>
              <a:ext cx="661301" cy="20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Fast_clock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912859" y="3998866"/>
              <a:ext cx="7067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527619" y="3966184"/>
              <a:ext cx="1073666" cy="297647"/>
            </a:xfrm>
            <a:custGeom>
              <a:avLst/>
              <a:gdLst>
                <a:gd name="T0" fmla="*/ 0 w 992"/>
                <a:gd name="T1" fmla="*/ 28 h 255"/>
                <a:gd name="T2" fmla="*/ 0 w 992"/>
                <a:gd name="T3" fmla="*/ 255 h 255"/>
                <a:gd name="T4" fmla="*/ 850 w 992"/>
                <a:gd name="T5" fmla="*/ 255 h 255"/>
                <a:gd name="T6" fmla="*/ 850 w 992"/>
                <a:gd name="T7" fmla="*/ 0 h 255"/>
                <a:gd name="T8" fmla="*/ 992 w 992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2"/>
                <a:gd name="T16" fmla="*/ 0 h 255"/>
                <a:gd name="T17" fmla="*/ 992 w 992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2" h="255">
                  <a:moveTo>
                    <a:pt x="0" y="28"/>
                  </a:moveTo>
                  <a:lnTo>
                    <a:pt x="0" y="255"/>
                  </a:lnTo>
                  <a:lnTo>
                    <a:pt x="850" y="255"/>
                  </a:lnTo>
                  <a:lnTo>
                    <a:pt x="850" y="0"/>
                  </a:lnTo>
                  <a:lnTo>
                    <a:pt x="9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938970" y="3668537"/>
              <a:ext cx="116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4104634" y="3436256"/>
              <a:ext cx="242441" cy="331497"/>
              <a:chOff x="4212" y="1848"/>
              <a:chExt cx="224" cy="284"/>
            </a:xfrm>
          </p:grpSpPr>
          <p:sp>
            <p:nvSpPr>
              <p:cNvPr id="23" name="Arc 23"/>
              <p:cNvSpPr>
                <a:spLocks/>
              </p:cNvSpPr>
              <p:nvPr/>
            </p:nvSpPr>
            <p:spPr bwMode="auto">
              <a:xfrm>
                <a:off x="4212" y="1848"/>
                <a:ext cx="224" cy="274"/>
              </a:xfrm>
              <a:custGeom>
                <a:avLst/>
                <a:gdLst>
                  <a:gd name="T0" fmla="*/ 9 w 22538"/>
                  <a:gd name="T1" fmla="*/ 0 h 43200"/>
                  <a:gd name="T2" fmla="*/ 0 w 22538"/>
                  <a:gd name="T3" fmla="*/ 274 h 43200"/>
                  <a:gd name="T4" fmla="*/ 9 w 22538"/>
                  <a:gd name="T5" fmla="*/ 137 h 43200"/>
                  <a:gd name="T6" fmla="*/ 0 60000 65536"/>
                  <a:gd name="T7" fmla="*/ 0 60000 65536"/>
                  <a:gd name="T8" fmla="*/ 0 60000 65536"/>
                  <a:gd name="T9" fmla="*/ 0 w 22538"/>
                  <a:gd name="T10" fmla="*/ 0 h 43200"/>
                  <a:gd name="T11" fmla="*/ 22538 w 2253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38" h="43200" fill="none" extrusionOk="0">
                    <a:moveTo>
                      <a:pt x="908" y="0"/>
                    </a:moveTo>
                    <a:cubicBezTo>
                      <a:pt x="918" y="0"/>
                      <a:pt x="928" y="-1"/>
                      <a:pt x="938" y="0"/>
                    </a:cubicBezTo>
                    <a:cubicBezTo>
                      <a:pt x="12867" y="0"/>
                      <a:pt x="22538" y="9670"/>
                      <a:pt x="22538" y="21600"/>
                    </a:cubicBezTo>
                    <a:cubicBezTo>
                      <a:pt x="22538" y="33529"/>
                      <a:pt x="12867" y="43200"/>
                      <a:pt x="938" y="43200"/>
                    </a:cubicBezTo>
                    <a:cubicBezTo>
                      <a:pt x="625" y="43200"/>
                      <a:pt x="312" y="43193"/>
                      <a:pt x="0" y="43179"/>
                    </a:cubicBezTo>
                  </a:path>
                  <a:path w="22538" h="43200" stroke="0" extrusionOk="0">
                    <a:moveTo>
                      <a:pt x="908" y="0"/>
                    </a:moveTo>
                    <a:cubicBezTo>
                      <a:pt x="918" y="0"/>
                      <a:pt x="928" y="-1"/>
                      <a:pt x="938" y="0"/>
                    </a:cubicBezTo>
                    <a:cubicBezTo>
                      <a:pt x="12867" y="0"/>
                      <a:pt x="22538" y="9670"/>
                      <a:pt x="22538" y="21600"/>
                    </a:cubicBezTo>
                    <a:cubicBezTo>
                      <a:pt x="22538" y="33529"/>
                      <a:pt x="12867" y="43200"/>
                      <a:pt x="938" y="43200"/>
                    </a:cubicBezTo>
                    <a:cubicBezTo>
                      <a:pt x="625" y="43200"/>
                      <a:pt x="312" y="43193"/>
                      <a:pt x="0" y="43179"/>
                    </a:cubicBezTo>
                    <a:lnTo>
                      <a:pt x="93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4212" y="1848"/>
                <a:ext cx="0" cy="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5" name="Group 28"/>
            <p:cNvGrpSpPr>
              <a:grpSpLocks/>
            </p:cNvGrpSpPr>
            <p:nvPr/>
          </p:nvGrpSpPr>
          <p:grpSpPr bwMode="auto">
            <a:xfrm rot="5400000">
              <a:off x="3311393" y="3267243"/>
              <a:ext cx="264963" cy="273828"/>
              <a:chOff x="1292" y="3464"/>
              <a:chExt cx="227" cy="253"/>
            </a:xfrm>
          </p:grpSpPr>
          <p:sp>
            <p:nvSpPr>
              <p:cNvPr id="26" name="AutoShape 26"/>
              <p:cNvSpPr>
                <a:spLocks noChangeArrowheads="1"/>
              </p:cNvSpPr>
              <p:nvPr/>
            </p:nvSpPr>
            <p:spPr bwMode="auto">
              <a:xfrm>
                <a:off x="1292" y="3521"/>
                <a:ext cx="227" cy="1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1377" y="3464"/>
                <a:ext cx="57" cy="5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386985" y="3403573"/>
              <a:ext cx="919976" cy="264964"/>
            </a:xfrm>
            <a:custGeom>
              <a:avLst/>
              <a:gdLst>
                <a:gd name="T0" fmla="*/ 0 w 1049"/>
                <a:gd name="T1" fmla="*/ 284 h 284"/>
                <a:gd name="T2" fmla="*/ 0 w 1049"/>
                <a:gd name="T3" fmla="*/ 0 h 284"/>
                <a:gd name="T4" fmla="*/ 1049 w 1049"/>
                <a:gd name="T5" fmla="*/ 0 h 284"/>
                <a:gd name="T6" fmla="*/ 0 60000 65536"/>
                <a:gd name="T7" fmla="*/ 0 60000 65536"/>
                <a:gd name="T8" fmla="*/ 0 60000 65536"/>
                <a:gd name="T9" fmla="*/ 0 w 1049"/>
                <a:gd name="T10" fmla="*/ 0 h 284"/>
                <a:gd name="T11" fmla="*/ 1049 w 1049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9" h="284">
                  <a:moveTo>
                    <a:pt x="0" y="284"/>
                  </a:moveTo>
                  <a:lnTo>
                    <a:pt x="0" y="0"/>
                  </a:lnTo>
                  <a:lnTo>
                    <a:pt x="10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582954" y="3403573"/>
              <a:ext cx="521680" cy="99216"/>
            </a:xfrm>
            <a:custGeom>
              <a:avLst/>
              <a:gdLst>
                <a:gd name="T0" fmla="*/ 0 w 482"/>
                <a:gd name="T1" fmla="*/ 0 h 85"/>
                <a:gd name="T2" fmla="*/ 312 w 482"/>
                <a:gd name="T3" fmla="*/ 0 h 85"/>
                <a:gd name="T4" fmla="*/ 312 w 482"/>
                <a:gd name="T5" fmla="*/ 85 h 85"/>
                <a:gd name="T6" fmla="*/ 482 w 482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"/>
                <a:gd name="T13" fmla="*/ 0 h 85"/>
                <a:gd name="T14" fmla="*/ 482 w 482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" h="85">
                  <a:moveTo>
                    <a:pt x="0" y="0"/>
                  </a:moveTo>
                  <a:lnTo>
                    <a:pt x="312" y="0"/>
                  </a:lnTo>
                  <a:lnTo>
                    <a:pt x="312" y="85"/>
                  </a:lnTo>
                  <a:lnTo>
                    <a:pt x="482" y="8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4350321" y="3602004"/>
              <a:ext cx="7976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4380627" y="3403573"/>
              <a:ext cx="886424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Phase detected</a:t>
              </a: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760252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1250544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1741920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2233295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2723588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698559" y="4528794"/>
              <a:ext cx="0" cy="19527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1864223" y="4098082"/>
              <a:ext cx="951363" cy="99215"/>
            </a:xfrm>
            <a:custGeom>
              <a:avLst/>
              <a:gdLst>
                <a:gd name="T0" fmla="*/ 0 w 879"/>
                <a:gd name="T1" fmla="*/ 0 h 85"/>
                <a:gd name="T2" fmla="*/ 0 w 879"/>
                <a:gd name="T3" fmla="*/ 85 h 85"/>
                <a:gd name="T4" fmla="*/ 879 w 879"/>
                <a:gd name="T5" fmla="*/ 85 h 85"/>
                <a:gd name="T6" fmla="*/ 879 w 879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9"/>
                <a:gd name="T13" fmla="*/ 0 h 85"/>
                <a:gd name="T14" fmla="*/ 879 w 879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9" h="85">
                  <a:moveTo>
                    <a:pt x="0" y="0"/>
                  </a:moveTo>
                  <a:lnTo>
                    <a:pt x="0" y="85"/>
                  </a:lnTo>
                  <a:lnTo>
                    <a:pt x="879" y="85"/>
                  </a:lnTo>
                  <a:lnTo>
                    <a:pt x="87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 flipV="1">
              <a:off x="2815585" y="4098082"/>
              <a:ext cx="0" cy="232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 Box 57"/>
            <p:cNvSpPr txBox="1">
              <a:spLocks noChangeArrowheads="1"/>
            </p:cNvSpPr>
            <p:nvPr/>
          </p:nvSpPr>
          <p:spPr bwMode="auto">
            <a:xfrm>
              <a:off x="2048218" y="3499287"/>
              <a:ext cx="246770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q1</a:t>
              </a:r>
            </a:p>
          </p:txBody>
        </p:sp>
        <p:sp>
          <p:nvSpPr>
            <p:cNvPr id="41" name="Text Box 58"/>
            <p:cNvSpPr txBox="1">
              <a:spLocks noChangeArrowheads="1"/>
            </p:cNvSpPr>
            <p:nvPr/>
          </p:nvSpPr>
          <p:spPr bwMode="auto">
            <a:xfrm>
              <a:off x="3429264" y="3502789"/>
              <a:ext cx="246770" cy="20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q2</a:t>
              </a:r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54576" y="4759908"/>
              <a:ext cx="691605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Slow_clock</a:t>
              </a:r>
            </a:p>
          </p:txBody>
        </p:sp>
        <p:sp>
          <p:nvSpPr>
            <p:cNvPr id="43" name="Text Box 61"/>
            <p:cNvSpPr txBox="1">
              <a:spLocks noChangeArrowheads="1"/>
            </p:cNvSpPr>
            <p:nvPr/>
          </p:nvSpPr>
          <p:spPr bwMode="auto">
            <a:xfrm>
              <a:off x="84881" y="5289835"/>
              <a:ext cx="661300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Fast_clock</a:t>
              </a:r>
            </a:p>
          </p:txBody>
        </p: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238571" y="5554799"/>
              <a:ext cx="246770" cy="20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q1</a:t>
              </a:r>
            </a:p>
          </p:txBody>
        </p:sp>
        <p:sp>
          <p:nvSpPr>
            <p:cNvPr id="45" name="Text Box 63"/>
            <p:cNvSpPr txBox="1">
              <a:spLocks noChangeArrowheads="1"/>
            </p:cNvSpPr>
            <p:nvPr/>
          </p:nvSpPr>
          <p:spPr bwMode="auto">
            <a:xfrm>
              <a:off x="238571" y="5852446"/>
              <a:ext cx="246770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q2</a:t>
              </a:r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>
              <a:off x="698559" y="5686697"/>
              <a:ext cx="921058" cy="1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77"/>
            <p:cNvSpPr>
              <a:spLocks noChangeShapeType="1"/>
            </p:cNvSpPr>
            <p:nvPr/>
          </p:nvSpPr>
          <p:spPr bwMode="auto">
            <a:xfrm>
              <a:off x="1619617" y="5686697"/>
              <a:ext cx="5822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79"/>
            <p:cNvSpPr>
              <a:spLocks noChangeShapeType="1"/>
            </p:cNvSpPr>
            <p:nvPr/>
          </p:nvSpPr>
          <p:spPr bwMode="auto">
            <a:xfrm>
              <a:off x="2201908" y="5455584"/>
              <a:ext cx="17187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>
              <a:off x="3214963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82"/>
            <p:cNvSpPr>
              <a:spLocks noChangeShapeType="1"/>
            </p:cNvSpPr>
            <p:nvPr/>
          </p:nvSpPr>
          <p:spPr bwMode="auto">
            <a:xfrm>
              <a:off x="698559" y="5984344"/>
              <a:ext cx="12890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>
              <a:off x="1925915" y="5984344"/>
              <a:ext cx="705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91"/>
            <p:cNvSpPr>
              <a:spLocks/>
            </p:cNvSpPr>
            <p:nvPr/>
          </p:nvSpPr>
          <p:spPr bwMode="auto">
            <a:xfrm>
              <a:off x="698559" y="5058721"/>
              <a:ext cx="429683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99"/>
            <p:cNvSpPr>
              <a:spLocks/>
            </p:cNvSpPr>
            <p:nvPr/>
          </p:nvSpPr>
          <p:spPr bwMode="auto">
            <a:xfrm>
              <a:off x="3705256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100"/>
            <p:cNvSpPr>
              <a:spLocks/>
            </p:cNvSpPr>
            <p:nvPr/>
          </p:nvSpPr>
          <p:spPr bwMode="auto">
            <a:xfrm>
              <a:off x="4196631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101"/>
            <p:cNvSpPr>
              <a:spLocks noChangeShapeType="1"/>
            </p:cNvSpPr>
            <p:nvPr/>
          </p:nvSpPr>
          <p:spPr bwMode="auto">
            <a:xfrm>
              <a:off x="2201908" y="5455584"/>
              <a:ext cx="0" cy="2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Line 102"/>
            <p:cNvSpPr>
              <a:spLocks noChangeShapeType="1"/>
            </p:cNvSpPr>
            <p:nvPr/>
          </p:nvSpPr>
          <p:spPr bwMode="auto">
            <a:xfrm>
              <a:off x="2631590" y="5753230"/>
              <a:ext cx="0" cy="2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Line 103"/>
            <p:cNvSpPr>
              <a:spLocks noChangeShapeType="1"/>
            </p:cNvSpPr>
            <p:nvPr/>
          </p:nvSpPr>
          <p:spPr bwMode="auto">
            <a:xfrm>
              <a:off x="2631590" y="5753230"/>
              <a:ext cx="17187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105"/>
            <p:cNvSpPr>
              <a:spLocks/>
            </p:cNvSpPr>
            <p:nvPr/>
          </p:nvSpPr>
          <p:spPr bwMode="auto">
            <a:xfrm>
              <a:off x="4688007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106"/>
            <p:cNvSpPr>
              <a:spLocks/>
            </p:cNvSpPr>
            <p:nvPr/>
          </p:nvSpPr>
          <p:spPr bwMode="auto">
            <a:xfrm>
              <a:off x="5178300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107"/>
            <p:cNvSpPr>
              <a:spLocks/>
            </p:cNvSpPr>
            <p:nvPr/>
          </p:nvSpPr>
          <p:spPr bwMode="auto">
            <a:xfrm>
              <a:off x="5669675" y="4694542"/>
              <a:ext cx="491375" cy="264964"/>
            </a:xfrm>
            <a:custGeom>
              <a:avLst/>
              <a:gdLst>
                <a:gd name="T0" fmla="*/ 0 w 454"/>
                <a:gd name="T1" fmla="*/ 227 h 227"/>
                <a:gd name="T2" fmla="*/ 227 w 454"/>
                <a:gd name="T3" fmla="*/ 227 h 227"/>
                <a:gd name="T4" fmla="*/ 227 w 454"/>
                <a:gd name="T5" fmla="*/ 0 h 227"/>
                <a:gd name="T6" fmla="*/ 454 w 454"/>
                <a:gd name="T7" fmla="*/ 0 h 227"/>
                <a:gd name="T8" fmla="*/ 454 w 454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227"/>
                <a:gd name="T17" fmla="*/ 454 w 454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227">
                  <a:moveTo>
                    <a:pt x="0" y="227"/>
                  </a:moveTo>
                  <a:lnTo>
                    <a:pt x="227" y="227"/>
                  </a:lnTo>
                  <a:lnTo>
                    <a:pt x="227" y="0"/>
                  </a:lnTo>
                  <a:lnTo>
                    <a:pt x="454" y="0"/>
                  </a:lnTo>
                  <a:lnTo>
                    <a:pt x="454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11"/>
            <p:cNvSpPr>
              <a:spLocks/>
            </p:cNvSpPr>
            <p:nvPr/>
          </p:nvSpPr>
          <p:spPr bwMode="auto">
            <a:xfrm>
              <a:off x="1128242" y="5058721"/>
              <a:ext cx="429682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112"/>
            <p:cNvSpPr>
              <a:spLocks/>
            </p:cNvSpPr>
            <p:nvPr/>
          </p:nvSpPr>
          <p:spPr bwMode="auto">
            <a:xfrm>
              <a:off x="1557924" y="5058721"/>
              <a:ext cx="429683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13"/>
            <p:cNvSpPr>
              <a:spLocks/>
            </p:cNvSpPr>
            <p:nvPr/>
          </p:nvSpPr>
          <p:spPr bwMode="auto">
            <a:xfrm>
              <a:off x="1987608" y="5058721"/>
              <a:ext cx="429682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114"/>
            <p:cNvSpPr>
              <a:spLocks/>
            </p:cNvSpPr>
            <p:nvPr/>
          </p:nvSpPr>
          <p:spPr bwMode="auto">
            <a:xfrm>
              <a:off x="2417290" y="5058721"/>
              <a:ext cx="429683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15"/>
            <p:cNvSpPr>
              <a:spLocks/>
            </p:cNvSpPr>
            <p:nvPr/>
          </p:nvSpPr>
          <p:spPr bwMode="auto">
            <a:xfrm>
              <a:off x="2846973" y="5058721"/>
              <a:ext cx="429682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16"/>
            <p:cNvSpPr>
              <a:spLocks/>
            </p:cNvSpPr>
            <p:nvPr/>
          </p:nvSpPr>
          <p:spPr bwMode="auto">
            <a:xfrm>
              <a:off x="3275574" y="5058721"/>
              <a:ext cx="429682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117"/>
            <p:cNvSpPr>
              <a:spLocks/>
            </p:cNvSpPr>
            <p:nvPr/>
          </p:nvSpPr>
          <p:spPr bwMode="auto">
            <a:xfrm>
              <a:off x="3705256" y="5058721"/>
              <a:ext cx="429683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118"/>
            <p:cNvSpPr>
              <a:spLocks/>
            </p:cNvSpPr>
            <p:nvPr/>
          </p:nvSpPr>
          <p:spPr bwMode="auto">
            <a:xfrm>
              <a:off x="4134939" y="5058721"/>
              <a:ext cx="429682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119"/>
            <p:cNvSpPr>
              <a:spLocks/>
            </p:cNvSpPr>
            <p:nvPr/>
          </p:nvSpPr>
          <p:spPr bwMode="auto">
            <a:xfrm>
              <a:off x="4564622" y="5058721"/>
              <a:ext cx="429683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120"/>
            <p:cNvSpPr>
              <a:spLocks/>
            </p:cNvSpPr>
            <p:nvPr/>
          </p:nvSpPr>
          <p:spPr bwMode="auto">
            <a:xfrm>
              <a:off x="4994305" y="5058721"/>
              <a:ext cx="429682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21"/>
            <p:cNvSpPr>
              <a:spLocks/>
            </p:cNvSpPr>
            <p:nvPr/>
          </p:nvSpPr>
          <p:spPr bwMode="auto">
            <a:xfrm>
              <a:off x="5423987" y="5058721"/>
              <a:ext cx="429683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122"/>
            <p:cNvSpPr>
              <a:spLocks noChangeShapeType="1"/>
            </p:cNvSpPr>
            <p:nvPr/>
          </p:nvSpPr>
          <p:spPr bwMode="auto">
            <a:xfrm>
              <a:off x="3920639" y="5455584"/>
              <a:ext cx="0" cy="2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123"/>
            <p:cNvSpPr>
              <a:spLocks noChangeShapeType="1"/>
            </p:cNvSpPr>
            <p:nvPr/>
          </p:nvSpPr>
          <p:spPr bwMode="auto">
            <a:xfrm>
              <a:off x="3920639" y="5686697"/>
              <a:ext cx="17176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124"/>
            <p:cNvSpPr>
              <a:spLocks noChangeShapeType="1"/>
            </p:cNvSpPr>
            <p:nvPr/>
          </p:nvSpPr>
          <p:spPr bwMode="auto">
            <a:xfrm flipV="1">
              <a:off x="5638288" y="5455584"/>
              <a:ext cx="0" cy="2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125"/>
            <p:cNvSpPr>
              <a:spLocks noChangeShapeType="1"/>
            </p:cNvSpPr>
            <p:nvPr/>
          </p:nvSpPr>
          <p:spPr bwMode="auto">
            <a:xfrm>
              <a:off x="5638288" y="5455584"/>
              <a:ext cx="6320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126"/>
            <p:cNvSpPr>
              <a:spLocks noChangeShapeType="1"/>
            </p:cNvSpPr>
            <p:nvPr/>
          </p:nvSpPr>
          <p:spPr bwMode="auto">
            <a:xfrm>
              <a:off x="4350321" y="5753230"/>
              <a:ext cx="0" cy="2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127"/>
            <p:cNvSpPr>
              <a:spLocks noChangeShapeType="1"/>
            </p:cNvSpPr>
            <p:nvPr/>
          </p:nvSpPr>
          <p:spPr bwMode="auto">
            <a:xfrm>
              <a:off x="4350321" y="5984344"/>
              <a:ext cx="17176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128"/>
            <p:cNvSpPr>
              <a:spLocks/>
            </p:cNvSpPr>
            <p:nvPr/>
          </p:nvSpPr>
          <p:spPr bwMode="auto">
            <a:xfrm>
              <a:off x="5853671" y="5058721"/>
              <a:ext cx="429682" cy="263797"/>
            </a:xfrm>
            <a:custGeom>
              <a:avLst/>
              <a:gdLst>
                <a:gd name="T0" fmla="*/ 0 w 341"/>
                <a:gd name="T1" fmla="*/ 170 h 170"/>
                <a:gd name="T2" fmla="*/ 171 w 341"/>
                <a:gd name="T3" fmla="*/ 170 h 170"/>
                <a:gd name="T4" fmla="*/ 171 w 341"/>
                <a:gd name="T5" fmla="*/ 0 h 170"/>
                <a:gd name="T6" fmla="*/ 341 w 341"/>
                <a:gd name="T7" fmla="*/ 0 h 170"/>
                <a:gd name="T8" fmla="*/ 341 w 341"/>
                <a:gd name="T9" fmla="*/ 17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1"/>
                <a:gd name="T16" fmla="*/ 0 h 170"/>
                <a:gd name="T17" fmla="*/ 341 w 341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1" h="170">
                  <a:moveTo>
                    <a:pt x="0" y="170"/>
                  </a:moveTo>
                  <a:lnTo>
                    <a:pt x="171" y="170"/>
                  </a:lnTo>
                  <a:lnTo>
                    <a:pt x="171" y="0"/>
                  </a:lnTo>
                  <a:lnTo>
                    <a:pt x="341" y="0"/>
                  </a:lnTo>
                  <a:lnTo>
                    <a:pt x="341" y="1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129"/>
            <p:cNvSpPr>
              <a:spLocks noChangeShapeType="1"/>
            </p:cNvSpPr>
            <p:nvPr/>
          </p:nvSpPr>
          <p:spPr bwMode="auto">
            <a:xfrm>
              <a:off x="6067971" y="5753230"/>
              <a:ext cx="0" cy="231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130"/>
            <p:cNvSpPr>
              <a:spLocks noChangeShapeType="1"/>
            </p:cNvSpPr>
            <p:nvPr/>
          </p:nvSpPr>
          <p:spPr bwMode="auto">
            <a:xfrm>
              <a:off x="6067971" y="5753230"/>
              <a:ext cx="202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Text Box 131"/>
            <p:cNvSpPr txBox="1">
              <a:spLocks noChangeArrowheads="1"/>
            </p:cNvSpPr>
            <p:nvPr/>
          </p:nvSpPr>
          <p:spPr bwMode="auto">
            <a:xfrm>
              <a:off x="146573" y="6249308"/>
              <a:ext cx="425354" cy="20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200" b="1"/>
                <a:t>phase</a:t>
              </a:r>
            </a:p>
          </p:txBody>
        </p:sp>
        <p:sp>
          <p:nvSpPr>
            <p:cNvPr id="82" name="Line 132"/>
            <p:cNvSpPr>
              <a:spLocks noChangeShapeType="1"/>
            </p:cNvSpPr>
            <p:nvPr/>
          </p:nvSpPr>
          <p:spPr bwMode="auto">
            <a:xfrm>
              <a:off x="698559" y="6315841"/>
              <a:ext cx="32523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Line 133"/>
            <p:cNvSpPr>
              <a:spLocks noChangeShapeType="1"/>
            </p:cNvSpPr>
            <p:nvPr/>
          </p:nvSpPr>
          <p:spPr bwMode="auto">
            <a:xfrm flipV="1">
              <a:off x="3950944" y="6050877"/>
              <a:ext cx="0" cy="264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Line 134"/>
            <p:cNvSpPr>
              <a:spLocks noChangeShapeType="1"/>
            </p:cNvSpPr>
            <p:nvPr/>
          </p:nvSpPr>
          <p:spPr bwMode="auto">
            <a:xfrm>
              <a:off x="3950944" y="6050877"/>
              <a:ext cx="399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Line 135"/>
            <p:cNvSpPr>
              <a:spLocks noChangeShapeType="1"/>
            </p:cNvSpPr>
            <p:nvPr/>
          </p:nvSpPr>
          <p:spPr bwMode="auto">
            <a:xfrm>
              <a:off x="4350321" y="6050877"/>
              <a:ext cx="0" cy="264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136"/>
            <p:cNvSpPr>
              <a:spLocks noChangeShapeType="1"/>
            </p:cNvSpPr>
            <p:nvPr/>
          </p:nvSpPr>
          <p:spPr bwMode="auto">
            <a:xfrm>
              <a:off x="4350321" y="6315841"/>
              <a:ext cx="1920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Oval 137"/>
            <p:cNvSpPr>
              <a:spLocks noChangeArrowheads="1"/>
            </p:cNvSpPr>
            <p:nvPr/>
          </p:nvSpPr>
          <p:spPr bwMode="auto">
            <a:xfrm>
              <a:off x="3429264" y="4496111"/>
              <a:ext cx="613678" cy="1026005"/>
            </a:xfrm>
            <a:prstGeom prst="ellipse">
              <a:avLst/>
            </a:prstGeom>
            <a:solidFill>
              <a:srgbClr val="BBE0E3">
                <a:alpha val="2509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8" name="Line 139"/>
            <p:cNvSpPr>
              <a:spLocks noChangeShapeType="1"/>
            </p:cNvSpPr>
            <p:nvPr/>
          </p:nvSpPr>
          <p:spPr bwMode="auto">
            <a:xfrm>
              <a:off x="3797254" y="5554799"/>
              <a:ext cx="183995" cy="463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Line 140"/>
            <p:cNvSpPr>
              <a:spLocks noChangeShapeType="1"/>
            </p:cNvSpPr>
            <p:nvPr/>
          </p:nvSpPr>
          <p:spPr bwMode="auto">
            <a:xfrm flipV="1">
              <a:off x="2201908" y="4727225"/>
              <a:ext cx="0" cy="297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141"/>
            <p:cNvSpPr>
              <a:spLocks noChangeShapeType="1"/>
            </p:cNvSpPr>
            <p:nvPr/>
          </p:nvSpPr>
          <p:spPr bwMode="auto">
            <a:xfrm>
              <a:off x="2631590" y="5488266"/>
              <a:ext cx="0" cy="198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365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By-passable Daisy </a:t>
            </a:r>
            <a:r>
              <a:rPr lang="fr-FR" dirty="0" err="1" smtClean="0"/>
              <a:t>chain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852488"/>
            <a:ext cx="72199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144"/>
            <a:ext cx="50006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ebecheto\Desktop\TDCEB\TDC_BRICK_layout_b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18" y="1540865"/>
            <a:ext cx="4781882" cy="49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7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38100"/>
            <a:ext cx="7677150" cy="400050"/>
          </a:xfrm>
        </p:spPr>
        <p:txBody>
          <a:bodyPr/>
          <a:lstStyle/>
          <a:p>
            <a:r>
              <a:rPr lang="fr-FR" sz="2800" dirty="0" smtClean="0"/>
              <a:t>Carte de test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716323" y="2254354"/>
            <a:ext cx="1711353" cy="698571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Raspberry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Pi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./</a:t>
            </a:r>
            <a:r>
              <a:rPr lang="en-US" sz="1800" dirty="0" smtClean="0"/>
              <a:t>script.py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24299" y="3755232"/>
            <a:ext cx="1666875" cy="2369343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TDC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BRICK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65331" y="3928844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Q1: </a:t>
            </a:r>
            <a:r>
              <a:rPr lang="fr-FR" sz="1800" dirty="0" smtClean="0"/>
              <a:t>~300MHz</a:t>
            </a:r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50306" y="419554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Sync1</a:t>
            </a:r>
            <a:endParaRPr lang="fr-FR" sz="18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5591174" y="4114800"/>
            <a:ext cx="485775" cy="447675"/>
            <a:chOff x="5105400" y="4114800"/>
            <a:chExt cx="971550" cy="447675"/>
          </a:xfrm>
        </p:grpSpPr>
        <p:cxnSp>
          <p:nvCxnSpPr>
            <p:cNvPr id="7" name="Connecteur droit avec flèche 6"/>
            <p:cNvCxnSpPr/>
            <p:nvPr/>
          </p:nvCxnSpPr>
          <p:spPr bwMode="auto">
            <a:xfrm>
              <a:off x="5105400" y="4114800"/>
              <a:ext cx="97155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Connecteur droit avec flèche 8"/>
            <p:cNvCxnSpPr/>
            <p:nvPr/>
          </p:nvCxnSpPr>
          <p:spPr bwMode="auto">
            <a:xfrm>
              <a:off x="5105400" y="4333875"/>
              <a:ext cx="97155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>
              <a:off x="5105400" y="4562475"/>
              <a:ext cx="97155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ZoneTexte 11"/>
          <p:cNvSpPr txBox="1"/>
          <p:nvPr/>
        </p:nvSpPr>
        <p:spPr>
          <a:xfrm>
            <a:off x="6202531" y="442414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Qf1</a:t>
            </a:r>
            <a:endParaRPr lang="fr-FR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400" y="4091597"/>
            <a:ext cx="1462436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Forme 14"/>
          <p:cNvCxnSpPr>
            <a:stCxn id="4" idx="3"/>
            <a:endCxn id="9218" idx="0"/>
          </p:cNvCxnSpPr>
          <p:nvPr/>
        </p:nvCxnSpPr>
        <p:spPr bwMode="auto">
          <a:xfrm>
            <a:off x="5427676" y="2603640"/>
            <a:ext cx="3446942" cy="148795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1552574" y="3121491"/>
            <a:ext cx="6258537" cy="314325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Carte de Test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828800" y="4067176"/>
            <a:ext cx="1343025" cy="741376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i2c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gpio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expander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Connecteur en angle 20"/>
          <p:cNvCxnSpPr>
            <a:endCxn id="18" idx="1"/>
          </p:cNvCxnSpPr>
          <p:nvPr/>
        </p:nvCxnSpPr>
        <p:spPr bwMode="auto">
          <a:xfrm rot="10800000" flipV="1">
            <a:off x="1828800" y="2676524"/>
            <a:ext cx="1887522" cy="1761340"/>
          </a:xfrm>
          <a:prstGeom prst="bentConnector3">
            <a:avLst>
              <a:gd name="adj1" fmla="val 129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500312" y="2211241"/>
            <a:ext cx="51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s</a:t>
            </a:r>
            <a:r>
              <a:rPr lang="fr-FR" sz="1800" dirty="0" smtClean="0"/>
              <a:t>pi</a:t>
            </a:r>
            <a:endParaRPr lang="fr-FR" sz="1800" dirty="0"/>
          </a:p>
        </p:txBody>
      </p:sp>
      <p:sp>
        <p:nvSpPr>
          <p:cNvPr id="29" name="ZoneTexte 28"/>
          <p:cNvSpPr txBox="1"/>
          <p:nvPr/>
        </p:nvSpPr>
        <p:spPr>
          <a:xfrm>
            <a:off x="2894586" y="267652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i2c</a:t>
            </a:r>
            <a:endParaRPr lang="fr-FR" sz="18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09550" y="1571626"/>
            <a:ext cx="1547576" cy="64770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Générateur de délai</a:t>
            </a:r>
          </a:p>
        </p:txBody>
      </p:sp>
      <p:cxnSp>
        <p:nvCxnSpPr>
          <p:cNvPr id="37" name="Forme 36"/>
          <p:cNvCxnSpPr>
            <a:stCxn id="4" idx="0"/>
            <a:endCxn id="35" idx="3"/>
          </p:cNvCxnSpPr>
          <p:nvPr/>
        </p:nvCxnSpPr>
        <p:spPr bwMode="auto">
          <a:xfrm rot="16200000" flipV="1">
            <a:off x="2985124" y="667478"/>
            <a:ext cx="358878" cy="2814874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onnecteur en angle 42"/>
          <p:cNvCxnSpPr>
            <a:endCxn id="5" idx="2"/>
          </p:cNvCxnSpPr>
          <p:nvPr/>
        </p:nvCxnSpPr>
        <p:spPr bwMode="auto">
          <a:xfrm>
            <a:off x="495300" y="2219325"/>
            <a:ext cx="4262437" cy="3905250"/>
          </a:xfrm>
          <a:prstGeom prst="bentConnector4">
            <a:avLst>
              <a:gd name="adj1" fmla="val -1501"/>
              <a:gd name="adj2" fmla="val 1058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ZoneTexte 45"/>
          <p:cNvSpPr txBox="1"/>
          <p:nvPr/>
        </p:nvSpPr>
        <p:spPr>
          <a:xfrm>
            <a:off x="1882961" y="1587966"/>
            <a:ext cx="256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eth1  ‘import socket’</a:t>
            </a:r>
            <a:endParaRPr lang="fr-FR" sz="1800" dirty="0"/>
          </a:p>
        </p:txBody>
      </p:sp>
      <p:cxnSp>
        <p:nvCxnSpPr>
          <p:cNvPr id="48" name="Connecteur en angle 47"/>
          <p:cNvCxnSpPr>
            <a:stCxn id="18" idx="3"/>
          </p:cNvCxnSpPr>
          <p:nvPr/>
        </p:nvCxnSpPr>
        <p:spPr bwMode="auto">
          <a:xfrm>
            <a:off x="3171825" y="4437864"/>
            <a:ext cx="771525" cy="5793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ZoneTexte 48"/>
          <p:cNvSpPr txBox="1"/>
          <p:nvPr/>
        </p:nvSpPr>
        <p:spPr>
          <a:xfrm>
            <a:off x="3871188" y="4343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Skip[1-6]</a:t>
            </a:r>
            <a:endParaRPr lang="fr-FR" sz="1800" dirty="0"/>
          </a:p>
        </p:txBody>
      </p:sp>
      <p:cxnSp>
        <p:nvCxnSpPr>
          <p:cNvPr id="50" name="Connecteur droit avec flèche 49"/>
          <p:cNvCxnSpPr/>
          <p:nvPr/>
        </p:nvCxnSpPr>
        <p:spPr bwMode="auto">
          <a:xfrm>
            <a:off x="7592037" y="4525424"/>
            <a:ext cx="43815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Accolade fermante 51"/>
          <p:cNvSpPr/>
          <p:nvPr/>
        </p:nvSpPr>
        <p:spPr bwMode="auto">
          <a:xfrm>
            <a:off x="7414470" y="4019550"/>
            <a:ext cx="304800" cy="216217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3" name="ZoneTexte 52"/>
          <p:cNvSpPr txBox="1"/>
          <p:nvPr/>
        </p:nvSpPr>
        <p:spPr>
          <a:xfrm>
            <a:off x="3830151" y="4808552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-</a:t>
            </a:r>
            <a:r>
              <a:rPr lang="fr-FR" sz="1800" dirty="0" err="1" smtClean="0"/>
              <a:t>Dzi</a:t>
            </a:r>
            <a:endParaRPr lang="fr-FR" sz="1800" dirty="0" smtClean="0"/>
          </a:p>
          <a:p>
            <a:r>
              <a:rPr lang="fr-FR" sz="1800" dirty="0" smtClean="0"/>
              <a:t>-</a:t>
            </a:r>
            <a:r>
              <a:rPr lang="fr-FR" sz="1800" dirty="0" err="1" smtClean="0"/>
              <a:t>Clk</a:t>
            </a:r>
            <a:endParaRPr lang="fr-FR" sz="1800" dirty="0"/>
          </a:p>
        </p:txBody>
      </p:sp>
      <p:sp>
        <p:nvSpPr>
          <p:cNvPr id="54" name="Titre 1"/>
          <p:cNvSpPr txBox="1">
            <a:spLocks/>
          </p:cNvSpPr>
          <p:nvPr/>
        </p:nvSpPr>
        <p:spPr>
          <a:xfrm>
            <a:off x="1492250" y="904875"/>
            <a:ext cx="7677150" cy="400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Pas de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Labview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que des commandes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réseau du type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"*IDN?"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878936" y="5535394"/>
            <a:ext cx="128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in  ‘Slow’</a:t>
            </a:r>
          </a:p>
          <a:p>
            <a:r>
              <a:rPr lang="fr-FR" sz="1800" dirty="0" smtClean="0"/>
              <a:t>in  ‘</a:t>
            </a:r>
            <a:r>
              <a:rPr lang="fr-FR" sz="1800" dirty="0" err="1" smtClean="0"/>
              <a:t>Fast</a:t>
            </a:r>
            <a:r>
              <a:rPr lang="fr-FR" sz="1800" dirty="0" smtClean="0"/>
              <a:t>’</a:t>
            </a:r>
            <a:endParaRPr lang="fr-FR" sz="18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23" y="4867275"/>
            <a:ext cx="485608" cy="47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5633220" y="2181225"/>
            <a:ext cx="277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eth1</a:t>
            </a:r>
            <a:endParaRPr lang="fr-FR" sz="1800" dirty="0"/>
          </a:p>
        </p:txBody>
      </p:sp>
      <p:cxnSp>
        <p:nvCxnSpPr>
          <p:cNvPr id="9219" name="Connecteur en angle 9218"/>
          <p:cNvCxnSpPr>
            <a:stCxn id="4" idx="1"/>
            <a:endCxn id="53" idx="1"/>
          </p:cNvCxnSpPr>
          <p:nvPr/>
        </p:nvCxnSpPr>
        <p:spPr bwMode="auto">
          <a:xfrm rot="10800000" flipH="1" flipV="1">
            <a:off x="3716323" y="2603640"/>
            <a:ext cx="113828" cy="2528078"/>
          </a:xfrm>
          <a:prstGeom prst="bentConnector3">
            <a:avLst>
              <a:gd name="adj1" fmla="val -240442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61257"/>
            <a:ext cx="7677150" cy="559528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81419"/>
            <a:ext cx="89154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++   	faible encombrement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multi-voies</a:t>
            </a:r>
            <a:endParaRPr lang="fr-F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++   	simplicité du montage</a:t>
            </a:r>
          </a:p>
          <a:p>
            <a:pPr marL="0" indent="0">
              <a:buNone/>
            </a:pPr>
            <a:r>
              <a:rPr lang="fr-FR" dirty="0" smtClean="0"/>
              <a:t>??   	</a:t>
            </a:r>
            <a:r>
              <a:rPr lang="fr-FR" dirty="0" err="1" smtClean="0"/>
              <a:t>jitter</a:t>
            </a:r>
            <a:r>
              <a:rPr lang="fr-FR" dirty="0" smtClean="0"/>
              <a:t> cumulé</a:t>
            </a:r>
          </a:p>
          <a:p>
            <a:pPr marL="0" indent="0">
              <a:buNone/>
            </a:pPr>
            <a:r>
              <a:rPr lang="fr-FR" dirty="0" smtClean="0"/>
              <a:t>-      	effet de la température</a:t>
            </a:r>
          </a:p>
          <a:p>
            <a:pPr marL="0" indent="0">
              <a:buNone/>
            </a:pPr>
            <a:r>
              <a:rPr lang="fr-FR" dirty="0" smtClean="0"/>
              <a:t>-  	variation de l’alimentation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Perspectives</a:t>
            </a:r>
          </a:p>
          <a:p>
            <a:pPr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  	Multi détecteur de phase</a:t>
            </a:r>
          </a:p>
          <a:p>
            <a:pPr>
              <a:buFont typeface="Wingdings"/>
              <a:buChar char="à"/>
            </a:pPr>
            <a:r>
              <a:rPr lang="fr-FR" dirty="0" smtClean="0"/>
              <a:t> 	Asservissement slow control d’une consigne</a:t>
            </a:r>
          </a:p>
          <a:p>
            <a:pPr>
              <a:buFont typeface="Wingdings"/>
              <a:buChar char="à"/>
            </a:pPr>
            <a:r>
              <a:rPr lang="fr-FR" dirty="0"/>
              <a:t> </a:t>
            </a:r>
            <a:r>
              <a:rPr lang="fr-FR" dirty="0" smtClean="0"/>
              <a:t>	synthèse numérique</a:t>
            </a:r>
          </a:p>
        </p:txBody>
      </p:sp>
    </p:spTree>
    <p:extLst>
      <p:ext uri="{BB962C8B-B14F-4D97-AF65-F5344CB8AC3E}">
        <p14:creationId xmlns:p14="http://schemas.microsoft.com/office/powerpoint/2010/main" val="400152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9312"/>
            <a:ext cx="7677150" cy="400050"/>
          </a:xfrm>
        </p:spPr>
        <p:txBody>
          <a:bodyPr/>
          <a:lstStyle/>
          <a:p>
            <a:r>
              <a:rPr lang="fr-FR" dirty="0" smtClean="0"/>
              <a:t>Backup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662" y="954157"/>
            <a:ext cx="4134678" cy="190831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Réduction du </a:t>
            </a:r>
            <a:r>
              <a:rPr lang="fr-FR" dirty="0" err="1" smtClean="0"/>
              <a:t>jitter</a:t>
            </a:r>
            <a:r>
              <a:rPr lang="fr-FR" dirty="0" smtClean="0"/>
              <a:t> cumulé: </a:t>
            </a:r>
            <a:r>
              <a:rPr lang="fr-FR" dirty="0" err="1" smtClean="0"/>
              <a:t>Multidétecteur</a:t>
            </a:r>
            <a:r>
              <a:rPr lang="fr-FR" dirty="0" smtClean="0"/>
              <a:t> de phase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4182"/>
            <a:ext cx="5699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723550"/>
            <a:ext cx="5695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699125" y="5261994"/>
            <a:ext cx="3981770" cy="115231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400" b="0" kern="0" dirty="0" smtClean="0"/>
              <a:t>Matrice 10x10 de détecteur de phase </a:t>
            </a:r>
            <a:r>
              <a:rPr lang="fr-FR" sz="2400" b="0" kern="0" dirty="0" smtClean="0">
                <a:sym typeface="Wingdings" panose="05000000000000000000" pitchFamily="2" charset="2"/>
              </a:rPr>
              <a:t> redondance ou réduction du temps mort</a:t>
            </a:r>
            <a:endParaRPr lang="fr-FR" sz="24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3643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3988" y="78035"/>
            <a:ext cx="6904037" cy="400050"/>
          </a:xfrm>
        </p:spPr>
        <p:txBody>
          <a:bodyPr/>
          <a:lstStyle/>
          <a:p>
            <a:r>
              <a:rPr lang="en-US" sz="3200" dirty="0" smtClean="0">
                <a:cs typeface="Arial" charset="0"/>
              </a:rPr>
              <a:t>Context de la R&amp;D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10033" y="3205570"/>
            <a:ext cx="8830356" cy="267271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Voir présentation de Claude GIRERD sur le </a:t>
            </a:r>
            <a:r>
              <a:rPr kumimoji="0" lang="fr-FR" sz="1800" i="1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Vernier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TDC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800" b="0" kern="0" dirty="0" smtClean="0">
              <a:latin typeface="+mj-lt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Réflexion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conjointe entre Claude G. </a:t>
            </a:r>
            <a:r>
              <a:rPr lang="fr-FR" sz="1800" b="0" kern="0" dirty="0" smtClean="0">
                <a:latin typeface="+mj-lt"/>
                <a:ea typeface="+mj-ea"/>
                <a:cs typeface="Arial" charset="0"/>
              </a:rPr>
              <a:t>et Hervé M. et moi même pour porter la mesure de temps faite en FPGA sur ASIC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Gain potentiel: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fr-FR" sz="1800" b="0" kern="0" dirty="0" smtClean="0">
                <a:latin typeface="+mj-lt"/>
                <a:ea typeface="+mj-ea"/>
                <a:cs typeface="Arial" charset="0"/>
              </a:rPr>
              <a:t>La somme des capacités à charger diminue (conso. Optimisé P=UI=</a:t>
            </a:r>
            <a:r>
              <a:rPr lang="fr-FR" sz="1800" b="0" kern="0" dirty="0" err="1" smtClean="0">
                <a:latin typeface="+mj-lt"/>
                <a:ea typeface="+mj-ea"/>
                <a:cs typeface="Arial" charset="0"/>
              </a:rPr>
              <a:t>U.freq</a:t>
            </a:r>
            <a:r>
              <a:rPr lang="fr-FR" sz="1800" b="0" kern="0" dirty="0" smtClean="0">
                <a:latin typeface="+mj-lt"/>
                <a:ea typeface="+mj-ea"/>
                <a:cs typeface="Arial" charset="0"/>
              </a:rPr>
              <a:t>.</a:t>
            </a:r>
            <a:r>
              <a:rPr lang="el-GR" sz="1800" b="0" kern="0" dirty="0" smtClean="0">
                <a:latin typeface="+mj-lt"/>
                <a:ea typeface="+mj-ea"/>
                <a:cs typeface="Arial" charset="0"/>
              </a:rPr>
              <a:t>Σ</a:t>
            </a:r>
            <a:r>
              <a:rPr lang="fr-FR" sz="1800" b="0" kern="0" dirty="0" smtClean="0">
                <a:latin typeface="+mj-lt"/>
                <a:ea typeface="+mj-ea"/>
                <a:cs typeface="Arial" charset="0"/>
              </a:rPr>
              <a:t>C)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fr-FR" sz="1800" b="0" kern="0" dirty="0" smtClean="0">
                <a:latin typeface="+mj-lt"/>
                <a:ea typeface="+mj-ea"/>
                <a:cs typeface="Arial" charset="0"/>
              </a:rPr>
              <a:t>Souplesse dans la variété des portes logiques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fr-FR" sz="1800" b="0" kern="0" dirty="0" smtClean="0">
                <a:latin typeface="+mj-lt"/>
                <a:ea typeface="+mj-ea"/>
                <a:cs typeface="Arial" charset="0"/>
              </a:rPr>
              <a:t>Meilleur </a:t>
            </a:r>
            <a:r>
              <a:rPr lang="fr-FR" sz="1800" b="0" kern="0" dirty="0" err="1" smtClean="0">
                <a:latin typeface="+mj-lt"/>
                <a:ea typeface="+mj-ea"/>
                <a:cs typeface="Arial" charset="0"/>
              </a:rPr>
              <a:t>jitter</a:t>
            </a:r>
            <a:r>
              <a:rPr lang="fr-FR" sz="1800" b="0" kern="0" dirty="0" smtClean="0">
                <a:latin typeface="+mj-lt"/>
                <a:ea typeface="+mj-ea"/>
                <a:cs typeface="Arial" charset="0"/>
              </a:rPr>
              <a:t> cumulé ?</a:t>
            </a:r>
          </a:p>
          <a:p>
            <a:pPr lvl="1" algn="l" eaLnBrk="1" hangingPunct="1">
              <a:buFont typeface="Arial" pitchFamily="34" charset="0"/>
              <a:buChar char="•"/>
            </a:pPr>
            <a:endParaRPr lang="fr-FR" sz="1800" b="0" kern="0" dirty="0" smtClean="0">
              <a:latin typeface="+mj-lt"/>
              <a:ea typeface="+mj-ea"/>
              <a:cs typeface="Arial" charset="0"/>
            </a:endParaRPr>
          </a:p>
          <a:p>
            <a:pPr lvl="1" algn="l" eaLnBrk="1" hangingPunct="1">
              <a:buFont typeface="Arial" pitchFamily="34" charset="0"/>
              <a:buChar char="•"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  <p:pic>
        <p:nvPicPr>
          <p:cNvPr id="4" name="Picture 4" descr="full_l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19" y="1456692"/>
            <a:ext cx="3490776" cy="1534704"/>
          </a:xfrm>
          <a:prstGeom prst="rect">
            <a:avLst/>
          </a:prstGeom>
          <a:noFill/>
          <a:effectLst>
            <a:outerShdw dist="127000" dir="7612194" algn="ctr" rotWithShape="0">
              <a:schemeClr val="bg2"/>
            </a:outerShdw>
          </a:effectLst>
        </p:spPr>
      </p:pic>
      <p:sp>
        <p:nvSpPr>
          <p:cNvPr id="6" name="Flèche courbée vers le bas 5"/>
          <p:cNvSpPr/>
          <p:nvPr/>
        </p:nvSpPr>
        <p:spPr bwMode="auto">
          <a:xfrm>
            <a:off x="3396343" y="770708"/>
            <a:ext cx="3148148" cy="666206"/>
          </a:xfrm>
          <a:prstGeom prst="curvedDownArrow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30124" y="1089387"/>
            <a:ext cx="975225" cy="37365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FPGA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48981" y="1115513"/>
            <a:ext cx="975225" cy="37365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ASIC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648451" y="1325189"/>
            <a:ext cx="1543050" cy="19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ebecheto\Desktop\TDCEB\d_MHIJKLLKJIH_40_27d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39" y="583165"/>
            <a:ext cx="783866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26122"/>
            <a:ext cx="7677150" cy="640082"/>
          </a:xfrm>
        </p:spPr>
        <p:txBody>
          <a:bodyPr/>
          <a:lstStyle/>
          <a:p>
            <a:r>
              <a:rPr lang="fr-FR" smtClean="0"/>
              <a:t>Caractérisation des céllules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1675" y="742951"/>
            <a:ext cx="4041833" cy="5834018"/>
          </a:xfrm>
        </p:spPr>
        <p:txBody>
          <a:bodyPr/>
          <a:lstStyle/>
          <a:p>
            <a:pPr marL="0">
              <a:buNone/>
            </a:pPr>
            <a:r>
              <a:rPr lang="fr-FR" sz="2400" dirty="0" smtClean="0"/>
              <a:t>Période=somme de :</a:t>
            </a:r>
          </a:p>
          <a:p>
            <a:pPr marL="0">
              <a:buNone/>
            </a:pPr>
            <a:r>
              <a:rPr lang="fr-FR" sz="2400" dirty="0" err="1" smtClean="0"/>
              <a:t>delai_falling</a:t>
            </a:r>
            <a:r>
              <a:rPr lang="fr-FR" sz="2400" baseline="-25000" dirty="0" err="1" smtClean="0"/>
              <a:t>i</a:t>
            </a:r>
            <a:endParaRPr lang="fr-FR" sz="2400" baseline="-25000" dirty="0" smtClean="0"/>
          </a:p>
          <a:p>
            <a:pPr marL="0">
              <a:buNone/>
            </a:pPr>
            <a:r>
              <a:rPr lang="fr-FR" sz="2400" dirty="0" err="1" smtClean="0"/>
              <a:t>delai_rising</a:t>
            </a:r>
            <a:r>
              <a:rPr lang="fr-FR" sz="2400" baseline="-25000" dirty="0" err="1" smtClean="0"/>
              <a:t>i</a:t>
            </a:r>
            <a:endParaRPr lang="fr-FR" sz="2400" baseline="-25000" dirty="0" smtClean="0"/>
          </a:p>
          <a:p>
            <a:pPr marL="0">
              <a:buNone/>
            </a:pPr>
            <a:r>
              <a:rPr lang="fr-FR" sz="2400" dirty="0" smtClean="0"/>
              <a:t>=</a:t>
            </a:r>
          </a:p>
          <a:p>
            <a:pPr marL="0">
              <a:buNone/>
            </a:pPr>
            <a:r>
              <a:rPr lang="fr-FR" sz="2400" dirty="0" smtClean="0"/>
              <a:t>2*</a:t>
            </a:r>
            <a:r>
              <a:rPr lang="fr-FR" sz="2400" dirty="0" err="1" smtClean="0"/>
              <a:t>delai_moyen</a:t>
            </a:r>
            <a:r>
              <a:rPr lang="fr-FR" sz="2400" dirty="0" smtClean="0"/>
              <a:t>*</a:t>
            </a:r>
            <a:r>
              <a:rPr lang="fr-FR" sz="2400" dirty="0" err="1" smtClean="0"/>
              <a:t>Nb</a:t>
            </a:r>
            <a:r>
              <a:rPr lang="fr-FR" sz="2400" baseline="-25000" dirty="0" err="1" smtClean="0"/>
              <a:t>étage</a:t>
            </a:r>
            <a:endParaRPr lang="fr-FR" sz="2400" baseline="-25000" dirty="0" smtClean="0"/>
          </a:p>
          <a:p>
            <a:pPr marL="0">
              <a:buNone/>
            </a:pPr>
            <a:endParaRPr lang="fr-FR" sz="2400" i="1" dirty="0" smtClean="0"/>
          </a:p>
          <a:p>
            <a:pPr marL="0">
              <a:buNone/>
            </a:pPr>
            <a:r>
              <a:rPr lang="fr-FR" sz="2400" i="1" dirty="0" smtClean="0"/>
              <a:t>+/- donné par la </a:t>
            </a:r>
            <a:r>
              <a:rPr lang="fr-FR" sz="2400" i="1" dirty="0" err="1" smtClean="0"/>
              <a:t>datasheet</a:t>
            </a:r>
            <a:endParaRPr lang="fr-FR" sz="2400" i="1" dirty="0" smtClean="0"/>
          </a:p>
          <a:p>
            <a:pPr marL="0">
              <a:buNone/>
            </a:pPr>
            <a:r>
              <a:rPr lang="fr-FR" sz="2400" dirty="0" smtClean="0"/>
              <a:t>=&gt; </a:t>
            </a:r>
            <a:r>
              <a:rPr lang="fr-FR" sz="2400" b="1" dirty="0" smtClean="0"/>
              <a:t>Caractérisation</a:t>
            </a:r>
            <a:r>
              <a:rPr lang="fr-FR" sz="2400" dirty="0" smtClean="0"/>
              <a:t> individuelle des </a:t>
            </a:r>
            <a:r>
              <a:rPr lang="fr-FR" sz="2400" dirty="0" err="1" smtClean="0"/>
              <a:t>XORs</a:t>
            </a:r>
            <a:r>
              <a:rPr lang="fr-FR" sz="2400" dirty="0" smtClean="0"/>
              <a:t> donnerai l’information a priori de la fréquence, sans simuler toute la dll.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6188"/>
            <a:ext cx="5705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57225" y="5553075"/>
            <a:ext cx="4552950" cy="763589"/>
          </a:xfrm>
          <a:prstGeom prst="rect">
            <a:avLst/>
          </a:prstGeom>
        </p:spPr>
        <p:txBody>
          <a:bodyPr/>
          <a:lstStyle/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Fonctionnement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DLL: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kern="0" baseline="0" dirty="0" smtClean="0">
                <a:latin typeface="+mn-lt"/>
                <a:ea typeface="+mn-ea"/>
                <a:cs typeface="+mn-cs"/>
              </a:rPr>
              <a:t>Propagation de l’inversion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47625"/>
            <a:ext cx="7677150" cy="400050"/>
          </a:xfrm>
        </p:spPr>
        <p:txBody>
          <a:bodyPr/>
          <a:lstStyle/>
          <a:p>
            <a:r>
              <a:rPr lang="fr-FR" dirty="0" smtClean="0"/>
              <a:t>Ensemble des cas possibles</a:t>
            </a:r>
            <a:endParaRPr lang="fr-FR" dirty="0"/>
          </a:p>
        </p:txBody>
      </p:sp>
      <p:pic>
        <p:nvPicPr>
          <p:cNvPr id="2050" name="Picture 2" descr="xor_c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981075"/>
            <a:ext cx="57515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4000" y="4292600"/>
            <a:ext cx="9652000" cy="1833564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Delai</a:t>
            </a:r>
            <a:r>
              <a:rPr lang="fr-FR" dirty="0" smtClean="0"/>
              <a:t>=fonction(</a:t>
            </a:r>
            <a:r>
              <a:rPr lang="fr-FR" dirty="0" err="1" smtClean="0"/>
              <a:t>rise</a:t>
            </a:r>
            <a:r>
              <a:rPr lang="fr-FR" dirty="0" smtClean="0"/>
              <a:t>/</a:t>
            </a:r>
            <a:r>
              <a:rPr lang="fr-FR" dirty="0" err="1" smtClean="0"/>
              <a:t>fall</a:t>
            </a:r>
            <a:r>
              <a:rPr lang="fr-FR" dirty="0" smtClean="0"/>
              <a:t>, A/B, inverseur/suiveur, </a:t>
            </a:r>
            <a:r>
              <a:rPr lang="fr-FR" dirty="0" err="1" smtClean="0"/>
              <a:t>Cload</a:t>
            </a:r>
            <a:r>
              <a:rPr lang="fr-FR" dirty="0" smtClean="0"/>
              <a:t>, </a:t>
            </a:r>
            <a:r>
              <a:rPr lang="fr-FR" i="1" dirty="0" err="1" smtClean="0"/>
              <a:t>Cin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27" name="Picture 3" descr="C:\Documents and Settings\ebecheto\Bureau\ax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60895" y="317380"/>
            <a:ext cx="1098759" cy="2914687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/>
        </p:nvCxnSpPr>
        <p:spPr bwMode="auto">
          <a:xfrm>
            <a:off x="8801100" y="2641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/>
          <p:nvPr/>
        </p:nvCxnSpPr>
        <p:spPr bwMode="auto">
          <a:xfrm>
            <a:off x="8801100" y="25400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 flipV="1">
            <a:off x="9118600" y="1981200"/>
            <a:ext cx="0" cy="5461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V="1">
            <a:off x="9118600" y="2654300"/>
            <a:ext cx="0" cy="5461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>
            <a:off x="8534400" y="19939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à coins arrondis 14"/>
          <p:cNvSpPr/>
          <p:nvPr/>
        </p:nvSpPr>
        <p:spPr bwMode="auto">
          <a:xfrm>
            <a:off x="6096000" y="901700"/>
            <a:ext cx="3543300" cy="2463800"/>
          </a:xfrm>
          <a:prstGeom prst="roundRect">
            <a:avLst/>
          </a:prstGeom>
          <a:noFill/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4125" y="0"/>
            <a:ext cx="8651876" cy="476250"/>
          </a:xfrm>
        </p:spPr>
        <p:txBody>
          <a:bodyPr/>
          <a:lstStyle/>
          <a:p>
            <a:r>
              <a:rPr lang="fr-FR" dirty="0" smtClean="0"/>
              <a:t>Trop de simulation =&gt; trop de 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698501"/>
            <a:ext cx="8915400" cy="542766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85825"/>
            <a:ext cx="4000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1000125"/>
            <a:ext cx="39433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37" y="3400425"/>
            <a:ext cx="4010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2118" y="0"/>
            <a:ext cx="7677150" cy="679508"/>
          </a:xfrm>
        </p:spPr>
        <p:txBody>
          <a:bodyPr/>
          <a:lstStyle/>
          <a:p>
            <a:r>
              <a:rPr lang="fr-FR" dirty="0" smtClean="0"/>
              <a:t>prévision pertinente in-situ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0700" y="4597401"/>
            <a:ext cx="9563100" cy="2260599"/>
          </a:xfrm>
        </p:spPr>
        <p:txBody>
          <a:bodyPr/>
          <a:lstStyle/>
          <a:p>
            <a:pPr>
              <a:buNone/>
            </a:pPr>
            <a:r>
              <a:rPr lang="fr-FR" dirty="0" err="1" smtClean="0"/>
              <a:t>Delai</a:t>
            </a:r>
            <a:r>
              <a:rPr lang="fr-FR" dirty="0" smtClean="0"/>
              <a:t>=</a:t>
            </a:r>
            <a:r>
              <a:rPr lang="fr-FR" dirty="0" err="1" smtClean="0"/>
              <a:t>fct</a:t>
            </a:r>
            <a:r>
              <a:rPr lang="fr-FR" dirty="0" smtClean="0"/>
              <a:t>(</a:t>
            </a:r>
            <a:r>
              <a:rPr lang="fr-FR" dirty="0" err="1" smtClean="0"/>
              <a:t>paramAvant</a:t>
            </a:r>
            <a:r>
              <a:rPr lang="fr-FR" dirty="0" smtClean="0"/>
              <a:t>, </a:t>
            </a:r>
            <a:r>
              <a:rPr lang="fr-FR" dirty="0" err="1" smtClean="0"/>
              <a:t>paramApres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b="1" baseline="-25000" dirty="0" smtClean="0"/>
          </a:p>
          <a:p>
            <a:pPr>
              <a:buNone/>
            </a:pPr>
            <a:r>
              <a:rPr lang="fr-FR" b="1" dirty="0" smtClean="0"/>
              <a:t>Remarque: </a:t>
            </a:r>
            <a:r>
              <a:rPr lang="fr-FR" b="1" dirty="0" err="1" smtClean="0"/>
              <a:t>Td</a:t>
            </a:r>
            <a:r>
              <a:rPr lang="fr-FR" b="1" baseline="-25000" dirty="0" err="1" smtClean="0"/>
              <a:t>buf</a:t>
            </a:r>
            <a:r>
              <a:rPr lang="fr-FR" b="1" dirty="0" smtClean="0"/>
              <a:t> = </a:t>
            </a:r>
            <a:r>
              <a:rPr lang="fr-FR" b="1" dirty="0" err="1" smtClean="0"/>
              <a:t>Td</a:t>
            </a:r>
            <a:r>
              <a:rPr lang="fr-FR" b="1" baseline="-25000" dirty="0" err="1" smtClean="0"/>
              <a:t>inv</a:t>
            </a:r>
            <a:r>
              <a:rPr lang="fr-FR" b="1" dirty="0" smtClean="0"/>
              <a:t> + </a:t>
            </a:r>
            <a:r>
              <a:rPr lang="fr-FR" b="1" dirty="0" smtClean="0"/>
              <a:t>50ps (H18 famille [23468])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Un </a:t>
            </a:r>
            <a:r>
              <a:rPr lang="fr-FR" dirty="0" err="1" smtClean="0"/>
              <a:t>xor</a:t>
            </a:r>
            <a:r>
              <a:rPr lang="fr-FR" dirty="0" smtClean="0"/>
              <a:t> en mode inverseur est en moyenne 50ps plus lent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077913"/>
            <a:ext cx="28257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 bwMode="auto">
          <a:xfrm>
            <a:off x="2733675" y="1076325"/>
            <a:ext cx="771525" cy="3333750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743075" y="1057275"/>
            <a:ext cx="590550" cy="3333750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38471" y="1861457"/>
            <a:ext cx="798286" cy="46445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DUT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2374900"/>
            <a:ext cx="5724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 bwMode="auto">
          <a:xfrm>
            <a:off x="7581900" y="1469571"/>
            <a:ext cx="1303111" cy="1401082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XOR après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-param1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-param2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216071" y="1482271"/>
            <a:ext cx="1303111" cy="1401082"/>
          </a:xfrm>
          <a:prstGeom prst="round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XOR avant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-param1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-param2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rgbClr val="23346C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0"/>
            <a:ext cx="7677150" cy="533400"/>
          </a:xfrm>
        </p:spPr>
        <p:txBody>
          <a:bodyPr/>
          <a:lstStyle/>
          <a:p>
            <a:r>
              <a:rPr lang="fr-FR" dirty="0" smtClean="0"/>
              <a:t>Choix figé =&gt;2</a:t>
            </a:r>
            <a:r>
              <a:rPr lang="fr-FR" baseline="30000" dirty="0" smtClean="0"/>
              <a:t>N</a:t>
            </a:r>
            <a:r>
              <a:rPr lang="fr-FR" dirty="0" smtClean="0"/>
              <a:t>/2 configurations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905000"/>
            <a:ext cx="8915400" cy="4221164"/>
          </a:xfrm>
        </p:spPr>
        <p:txBody>
          <a:bodyPr/>
          <a:lstStyle/>
          <a:p>
            <a:r>
              <a:rPr lang="fr-FR" dirty="0" smtClean="0"/>
              <a:t>Choix du nombre d’étage : 11 (1 </a:t>
            </a:r>
            <a:r>
              <a:rPr lang="fr-FR" dirty="0" err="1" smtClean="0"/>
              <a:t>nand</a:t>
            </a:r>
            <a:r>
              <a:rPr lang="fr-FR" dirty="0" smtClean="0"/>
              <a:t>, N=10 </a:t>
            </a:r>
            <a:r>
              <a:rPr lang="fr-FR" dirty="0" err="1" smtClean="0"/>
              <a:t>xor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Si le nombre d’étage      la période      la fréquence </a:t>
            </a:r>
          </a:p>
          <a:p>
            <a:r>
              <a:rPr lang="fr-FR" dirty="0" smtClean="0"/>
              <a:t>Choix des XOR (hardware)</a:t>
            </a:r>
          </a:p>
          <a:p>
            <a:r>
              <a:rPr lang="fr-FR" dirty="0" smtClean="0"/>
              <a:t>Choix des combinaisons (config externe) 512 choix</a:t>
            </a:r>
          </a:p>
          <a:p>
            <a:pPr lvl="1"/>
            <a:r>
              <a:rPr lang="fr-FR" dirty="0" smtClean="0"/>
              <a:t>Que des inverseurs</a:t>
            </a:r>
          </a:p>
          <a:p>
            <a:pPr lvl="1"/>
            <a:r>
              <a:rPr lang="fr-FR" dirty="0" smtClean="0"/>
              <a:t>2 buffers, 8 inverseurs</a:t>
            </a:r>
          </a:p>
          <a:p>
            <a:pPr lvl="1"/>
            <a:r>
              <a:rPr lang="fr-FR" dirty="0" smtClean="0"/>
              <a:t>4 buffers, 6 inverseurs</a:t>
            </a:r>
          </a:p>
          <a:p>
            <a:pPr lvl="1"/>
            <a:r>
              <a:rPr lang="fr-FR" dirty="0" smtClean="0"/>
              <a:t>…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941388"/>
            <a:ext cx="8901276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 bwMode="auto">
          <a:xfrm flipV="1">
            <a:off x="4429481" y="2474752"/>
            <a:ext cx="285038" cy="29814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flipV="1">
            <a:off x="6266670" y="2474752"/>
            <a:ext cx="285038" cy="29814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8690900" y="2475451"/>
            <a:ext cx="218208" cy="29744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86424"/>
            <a:ext cx="7677150" cy="400050"/>
          </a:xfrm>
        </p:spPr>
        <p:txBody>
          <a:bodyPr/>
          <a:lstStyle/>
          <a:p>
            <a:r>
              <a:rPr lang="fr-FR" sz="2800" dirty="0" smtClean="0"/>
              <a:t>XOR 7 inverseurs 4 suiveurs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058" y="1208315"/>
            <a:ext cx="2219072" cy="4525963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Famille </a:t>
            </a:r>
            <a:r>
              <a:rPr lang="fr-FR" sz="1800" dirty="0" smtClean="0"/>
              <a:t>varié </a:t>
            </a:r>
          </a:p>
          <a:p>
            <a:pPr marL="0" indent="0">
              <a:buNone/>
            </a:pPr>
            <a:r>
              <a:rPr lang="fr-FR" sz="1800" dirty="0" smtClean="0"/>
              <a:t>Croissante :</a:t>
            </a:r>
          </a:p>
          <a:p>
            <a:pPr marL="0" indent="0">
              <a:buNone/>
            </a:pPr>
            <a:r>
              <a:rPr lang="fr-FR" sz="1800" dirty="0" smtClean="0"/>
              <a:t>ABCDEFHIJKL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Bonne dispersion</a:t>
            </a:r>
          </a:p>
          <a:p>
            <a:pPr marL="0" indent="0">
              <a:buNone/>
            </a:pPr>
            <a:r>
              <a:rPr lang="fr-FR" sz="1800" dirty="0" smtClean="0"/>
              <a:t>+/- </a:t>
            </a:r>
            <a:r>
              <a:rPr lang="fr-FR" sz="1800" dirty="0" smtClean="0"/>
              <a:t>100ps</a:t>
            </a:r>
          </a:p>
          <a:p>
            <a:pPr marL="0" indent="0">
              <a:buNone/>
            </a:pPr>
            <a:r>
              <a:rPr lang="fr-FR" sz="1800" dirty="0" smtClean="0"/>
              <a:t>Période=2.34n±47p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err="1" smtClean="0"/>
              <a:t>Δt</a:t>
            </a:r>
            <a:r>
              <a:rPr lang="fr-FR" sz="1800" dirty="0" smtClean="0"/>
              <a:t>=32p ± 59p </a:t>
            </a:r>
            <a:r>
              <a:rPr lang="fr-FR" sz="1800" dirty="0" err="1" smtClean="0"/>
              <a:t>cad</a:t>
            </a:r>
            <a:r>
              <a:rPr lang="fr-FR" sz="1800" dirty="0" smtClean="0"/>
              <a:t>.</a:t>
            </a:r>
          </a:p>
          <a:p>
            <a:pPr marL="0" indent="0">
              <a:buNone/>
            </a:pPr>
            <a:r>
              <a:rPr lang="fr-FR" sz="1800" dirty="0" smtClean="0"/>
              <a:t>réglage de -100p à +200ps par pas de 20fs (50k config)</a:t>
            </a:r>
            <a:endParaRPr lang="fr-FR" sz="1800" dirty="0"/>
          </a:p>
        </p:txBody>
      </p:sp>
      <p:pic>
        <p:nvPicPr>
          <p:cNvPr id="1026" name="Picture 2" descr="C:\Users\ebecheto\Desktop\TDCEB\Inv7-Buf4_ABCDEFGHIJ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29" y="621201"/>
            <a:ext cx="7577871" cy="59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-9525"/>
            <a:ext cx="7677150" cy="400050"/>
          </a:xfrm>
        </p:spPr>
        <p:txBody>
          <a:bodyPr/>
          <a:lstStyle/>
          <a:p>
            <a:r>
              <a:rPr lang="fr-FR" sz="2000" dirty="0" smtClean="0"/>
              <a:t>Période moyenne : </a:t>
            </a:r>
            <a:r>
              <a:rPr lang="fr-FR" sz="2000" dirty="0" smtClean="0"/>
              <a:t>2.8ns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1700"/>
            <a:ext cx="9286718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96875" y="3457575"/>
            <a:ext cx="8509000" cy="35242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lvl="0" algn="just" eaLnBrk="1" hangingPunct="1">
              <a:defRPr/>
            </a:pPr>
            <a:r>
              <a:rPr lang="fr-FR" sz="2000" dirty="0"/>
              <a:t>512*(512+1)/2=&gt;~130000 combinaisons </a:t>
            </a:r>
            <a:r>
              <a:rPr lang="fr-FR" sz="2000" dirty="0" smtClean="0"/>
              <a:t>par pas de 10fs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1" y="6522963"/>
            <a:ext cx="3087149" cy="35242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0,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temps mort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lèche courbée vers la gauche 6"/>
          <p:cNvSpPr/>
          <p:nvPr/>
        </p:nvSpPr>
        <p:spPr bwMode="auto">
          <a:xfrm>
            <a:off x="1638300" y="2238376"/>
            <a:ext cx="781050" cy="2593684"/>
          </a:xfrm>
          <a:prstGeom prst="curvedLeftArrow">
            <a:avLst>
              <a:gd name="adj1" fmla="val 12608"/>
              <a:gd name="adj2" fmla="val 38937"/>
              <a:gd name="adj3" fmla="val 25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smtClean="0">
              <a:ln>
                <a:noFill/>
              </a:ln>
              <a:solidFill>
                <a:srgbClr val="23346C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AutoShape 2" descr="data:image/jpeg;base64,/9j/4AAQSkZJRgABAQAAAQABAAD/2wCEAAkGBwgHBhMIBxQVFgkXFxwbGBgYGCUeFRshJR0nIiUeHxsbICgjJCExHxwdKDEtJSkrLjExIyIzODM4QygtLywBCgoKBQUFDgUFDisZExkrKysrKysrKysrKysrKysrKysrKysrKysrKysrKysrKysrKysrKysrKysrKysrKysrK//AABEIADkAVgMBIgACEQEDEQH/xAAbAAACAwEBAQAAAAAAAAAAAAAACAQGBwUDAv/EADoQAAECBQEFBQUECwAAAAAAAAECAwAEBQYRBxIhMUFREyJhcYEyUmKRoSNCgpIIFBUWM3KTssHR8P/EABQBAQAAAAAAAAAAAAAAAAAAAAD/xAAUEQEAAAAAAAAAAAAAAAAAAAAA/9oADAMBAAIRAxEAPwDcYIIxrWnUh+lvG3qCvZmcfbODinP3R0OOMBplUuu36Q52VSmmW3PdUsBXyj6pVz0KsL7OmTLLi+iVgn5QnTbU1PPkNBbjx3nAKlHx3b4+nGZ2mvhTiXGnhvBIKVDxHAwDtQRjmjup7lVdTQLhVmbxhpw/f+FXxdOsanXqxJUCkuVOpK2ZZsZJ5noB1JOAICXMzDMqyXplQS0OJUcAepisO6k2c092RnGieoOU/MboXO/L7ql4z5XMKKJEHuNA90Dqeqo5NKtut1hHaUuWecb95KCU/m4Z9YBwaXVqdV2O3pbrbrXVCgR9Imwnco/cdkVVMwlL0vNcgtJSFgciDuUIZrTq8pa8qEJtGEzae66joeo8DygLVBBBAR6jNIkpByac3JQkqPoMwsVgWu/qNdzszUCRKbRceUDvOTuQkn/gB5QwuoRUmxZ8p9r9Wd/sMUL9G9tsWzMuJ9sv7+vsjdAadSKNTaLJCTpTSG2BySMepPEnxO+PaekJOoyxlp9tDjCuKVpBSfQxJggF41X0yNsH94LZ2hJBQKkgnaZOdykq47OfUHnFd1B1FnLxpkpJOApQ2jLw5Ld3ja3ctneOhUocgY3TVy4mLfsx7tMF94FtCTzJG848Bv8AlCuUinv1aptU+VGXnFhKfMmA0DRzT5N1TxqVVB/ZTR4cO0V7v8o5/KGUl2GZVhLEskJaSMBKRgAdABEC2qLLW9Q2qXJj7NtIGep5n1MdOA51folPuCmqp9VQFsKHPiD1B4gjqIwewUTVhauKoLysyzhLeTwUMbSFefLzJhiYwPVJSU61SJa/ibUvn+p/rMBvkEEEBEq0mioUx2Sc9laFJPqMRguidxpta5H7arRCEuL2QScJDiTjBPjwHp1hhYxDW/Tt+YmFXLREFRI+3Qkd7d98Dnu4wG3xHn52Wp0mqcnlpRLoGVKUcACFXomqF30WWEqxMFbI3AOpCyPxHvfMxy7lvO4LnwmsvqW0OCBhLY/CnAJ8TkwHR1OvNy8rgL7eRT2+60k9PeI6mI4tat0m1mLyaylgu4SR7ScY2XD8JUFDfjgn3hHV0v07m7vqAmJwKRR0Hvq4Ffwp/wAnlDMzVKkZukqpTyEmRKNjYx3dnGMAcsDh0gKlprqJIXfIJYfUlFYSO+2d218SOo8Bwi9Qp1/2RUrIrBUjaMiVZaeH0BI4KEeEpqReUmx2LM67sfFhZ/MsE/WAaiu1qn0CmrqFVWES6RxPEnoBxJPQQvNqTkxfusTdScSeyCy5s+4hA7v12fUmKLUarWLjnUmoOuvzBOEhRKjv5JTwHkBDEaM2Iu1aUqeqQxU3gMj3E8k+fWA0iCCCAICMjB4QQQFNuDTG1K8+ZmaYCZg8VNkoJ8SBuJ8xECm6OWfIvB1bSnFA7g4slPqngfWNBggPOXl2ZVkMSyQloDAAGAPSPSCCA8J2Tlp+WMtOoSthXFKhkH0MUec0esyaeLoYUgk7whxQT6DOB6Rf4ICt25YltW252tKl0h731ZUseSlZMWSCCAI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\inf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30" y="6699176"/>
            <a:ext cx="1714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pole">
  <a:themeElements>
    <a:clrScheme name="michrau_L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hrau_LR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1" i="0" u="none" strike="noStrike" cap="none" normalizeH="0" baseline="0" smtClean="0">
            <a:ln>
              <a:noFill/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michrau_L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modèle_pole</Template>
  <TotalTime>1017</TotalTime>
  <Words>608</Words>
  <Application>Microsoft Office PowerPoint</Application>
  <PresentationFormat>Format A4 (210 x 297 mm)</PresentationFormat>
  <Paragraphs>143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modèle_pole</vt:lpstr>
      <vt:lpstr>R&amp;D TDC : mesure de temps à 10 ps ajustable</vt:lpstr>
      <vt:lpstr>Context de la R&amp;D</vt:lpstr>
      <vt:lpstr>Caractérisation des céllules</vt:lpstr>
      <vt:lpstr>Ensemble des cas possibles</vt:lpstr>
      <vt:lpstr>Trop de simulation =&gt; trop de résultats</vt:lpstr>
      <vt:lpstr>prévision pertinente in-situ</vt:lpstr>
      <vt:lpstr>Choix figé =&gt;2N/2 configurations</vt:lpstr>
      <vt:lpstr>XOR 7 inverseurs 4 suiveurs</vt:lpstr>
      <vt:lpstr>Période moyenne : 2.8ns</vt:lpstr>
      <vt:lpstr>Variation en température</vt:lpstr>
      <vt:lpstr>CORE du chip</vt:lpstr>
      <vt:lpstr>IBM 130nm ASIC XOR TDC </vt:lpstr>
      <vt:lpstr>TDC : 35u x 75u</vt:lpstr>
      <vt:lpstr>Détecteur de phase</vt:lpstr>
      <vt:lpstr>By-passable Daisy chain</vt:lpstr>
      <vt:lpstr>Présentation PowerPoint</vt:lpstr>
      <vt:lpstr>Carte de test</vt:lpstr>
      <vt:lpstr>Conclusion</vt:lpstr>
      <vt:lpstr>Backup</vt:lpstr>
      <vt:lpstr>Présentation PowerPoint</vt:lpstr>
    </vt:vector>
  </TitlesOfParts>
  <Company>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TDC : mesure de temps à 10 ps ajustable</dc:title>
  <dc:creator>ebecheto</dc:creator>
  <cp:lastModifiedBy>Edouard Bechetoille</cp:lastModifiedBy>
  <cp:revision>55</cp:revision>
  <dcterms:created xsi:type="dcterms:W3CDTF">2014-06-10T11:31:20Z</dcterms:created>
  <dcterms:modified xsi:type="dcterms:W3CDTF">2014-06-13T08:26:50Z</dcterms:modified>
</cp:coreProperties>
</file>