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1" r:id="rId5"/>
    <p:sldId id="263" r:id="rId6"/>
    <p:sldId id="262" r:id="rId7"/>
    <p:sldId id="264" r:id="rId8"/>
    <p:sldId id="260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663" autoAdjust="0"/>
  </p:normalViewPr>
  <p:slideViewPr>
    <p:cSldViewPr>
      <p:cViewPr varScale="1">
        <p:scale>
          <a:sx n="99" d="100"/>
          <a:sy n="99" d="100"/>
        </p:scale>
        <p:origin x="-3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FC2A1-BF84-43B1-94C6-92140BF89609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3B7ED-88E6-4ED3-BE53-1A9D4377D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6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B7ED-88E6-4ED3-BE53-1A9D4377D6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8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DFD2-E13E-4A03-934C-21804D8669EC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6B31-B7D9-4943-9332-58B3B0705D21}" type="slidenum">
              <a:rPr lang="fr-FR" smtClean="0"/>
              <a:pPr/>
              <a:t>‹N°›</a:t>
            </a:fld>
            <a:r>
              <a:rPr lang="fr-FR" dirty="0" smtClean="0"/>
              <a:t>/11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47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D0D88F32-CDEA-4BBF-809A-0CA6E64A50F5}" type="datetime1">
              <a:rPr lang="fr-FR" smtClean="0"/>
              <a:t>12/06/2014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fr-FR" dirty="0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6B31-B7D9-4943-9332-58B3B0705D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330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D6D-1E25-4249-9A1D-F96147BE2ABC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6B31-B7D9-4943-9332-58B3B0705D21}" type="slidenum">
              <a:rPr lang="fr-FR" smtClean="0"/>
              <a:pPr/>
              <a:t>‹N°›</a:t>
            </a:fld>
            <a:r>
              <a:rPr lang="fr-FR" dirty="0" smtClean="0"/>
              <a:t>/11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3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28358"/>
            <a:ext cx="2133600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F652-10CD-4514-AC32-C693A5F03CD7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28358"/>
            <a:ext cx="2895600" cy="3130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6B31-B7D9-4943-9332-58B3B0705D2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8" y="44624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3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Étude de l'effet de dose sur le </a:t>
            </a:r>
            <a:r>
              <a:rPr lang="fr-FR" dirty="0" err="1" smtClean="0"/>
              <a:t>process</a:t>
            </a:r>
            <a:r>
              <a:rPr lang="fr-FR" smtClean="0"/>
              <a:t> cmos 65 nm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128792" cy="1752600"/>
          </a:xfrm>
        </p:spPr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Menouni</a:t>
            </a:r>
            <a:r>
              <a:rPr lang="en-US" dirty="0" smtClean="0"/>
              <a:t> , D. </a:t>
            </a:r>
            <a:r>
              <a:rPr lang="en-US" dirty="0" err="1" smtClean="0"/>
              <a:t>Fougeron</a:t>
            </a:r>
            <a:r>
              <a:rPr lang="en-US" dirty="0" smtClean="0"/>
              <a:t>, P. </a:t>
            </a:r>
            <a:r>
              <a:rPr lang="en-US" dirty="0" err="1" smtClean="0"/>
              <a:t>Breugnon</a:t>
            </a:r>
            <a:r>
              <a:rPr lang="en-US" dirty="0" smtClean="0"/>
              <a:t>, M. </a:t>
            </a:r>
            <a:r>
              <a:rPr lang="en-US" dirty="0" err="1" smtClean="0"/>
              <a:t>Jevaud</a:t>
            </a:r>
            <a:r>
              <a:rPr lang="en-US" dirty="0" smtClean="0"/>
              <a:t>, F. </a:t>
            </a:r>
            <a:r>
              <a:rPr lang="en-US" dirty="0" err="1" smtClean="0"/>
              <a:t>Bompard</a:t>
            </a:r>
            <a:r>
              <a:rPr lang="en-US" dirty="0" smtClean="0"/>
              <a:t>,  </a:t>
            </a:r>
            <a:r>
              <a:rPr lang="en-US" dirty="0" err="1" smtClean="0"/>
              <a:t>R.Gaglione</a:t>
            </a:r>
            <a:r>
              <a:rPr lang="en-US" dirty="0" smtClean="0"/>
              <a:t> (LAPP), P. </a:t>
            </a:r>
            <a:r>
              <a:rPr lang="en-US" dirty="0" err="1" smtClean="0"/>
              <a:t>Pangaud</a:t>
            </a:r>
            <a:r>
              <a:rPr lang="en-US" dirty="0" smtClean="0"/>
              <a:t>,  M. </a:t>
            </a:r>
            <a:r>
              <a:rPr lang="en-US" dirty="0" err="1" smtClean="0"/>
              <a:t>Barbero</a:t>
            </a:r>
            <a:r>
              <a:rPr lang="en-US" dirty="0" smtClean="0"/>
              <a:t>, A. </a:t>
            </a:r>
            <a:r>
              <a:rPr lang="en-US" dirty="0" err="1" smtClean="0"/>
              <a:t>Rozanov</a:t>
            </a:r>
            <a:endParaRPr lang="en-US" dirty="0" smtClean="0"/>
          </a:p>
          <a:p>
            <a:r>
              <a:rPr lang="en-US" dirty="0" smtClean="0"/>
              <a:t>(CPPM - </a:t>
            </a:r>
            <a:r>
              <a:rPr lang="fr-FR" dirty="0" smtClean="0"/>
              <a:t>Aix-Marseille Université)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A6C-BD87-4A4A-AAD6-0C1EED131547}" type="datetime1">
              <a:rPr lang="fr-FR" smtClean="0"/>
              <a:pPr/>
              <a:t>12/06/2014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6B31-B7D9-4943-9332-58B3B0705D21}" type="slidenum">
              <a:rPr lang="fr-FR" smtClean="0"/>
              <a:pPr/>
              <a:t>1</a:t>
            </a:fld>
            <a:r>
              <a:rPr lang="fr-FR" dirty="0" smtClean="0"/>
              <a:t>/11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4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7116"/>
          <a:stretch/>
        </p:blipFill>
        <p:spPr>
          <a:xfrm>
            <a:off x="3267620" y="3829381"/>
            <a:ext cx="3383508" cy="26083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3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Paramêtre</a:t>
            </a:r>
            <a:r>
              <a:rPr lang="en-US" sz="2800" dirty="0" smtClean="0"/>
              <a:t> Ion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16216" y="1911750"/>
            <a:ext cx="2627784" cy="4525963"/>
          </a:xfrm>
        </p:spPr>
        <p:txBody>
          <a:bodyPr/>
          <a:lstStyle/>
          <a:p>
            <a:r>
              <a:rPr lang="en-US" sz="1800" dirty="0" smtClean="0"/>
              <a:t>NMOS</a:t>
            </a:r>
          </a:p>
          <a:p>
            <a:pPr lvl="1"/>
            <a:r>
              <a:rPr lang="en-US" sz="1200" dirty="0" err="1" smtClean="0"/>
              <a:t>Irrad</a:t>
            </a:r>
            <a:r>
              <a:rPr lang="en-US" sz="1200" dirty="0" smtClean="0"/>
              <a:t>: ION↘70%max</a:t>
            </a:r>
          </a:p>
          <a:p>
            <a:pPr lvl="1"/>
            <a:r>
              <a:rPr lang="en-US" sz="1200" dirty="0" smtClean="0"/>
              <a:t>Anneal.: ION ↗50% </a:t>
            </a:r>
          </a:p>
          <a:p>
            <a:pPr lvl="1"/>
            <a:r>
              <a:rPr lang="en-US" sz="1200" dirty="0" smtClean="0"/>
              <a:t>Forte variation pour </a:t>
            </a:r>
            <a:r>
              <a:rPr lang="en-US" sz="1200" dirty="0" err="1" smtClean="0"/>
              <a:t>Wmin</a:t>
            </a:r>
            <a:endParaRPr lang="en-US" sz="1200" dirty="0" smtClean="0"/>
          </a:p>
          <a:p>
            <a:pPr lvl="1"/>
            <a:endParaRPr lang="en-US" sz="1200" dirty="0"/>
          </a:p>
          <a:p>
            <a:r>
              <a:rPr lang="en-US" sz="1800" dirty="0" smtClean="0"/>
              <a:t>PMOS</a:t>
            </a:r>
          </a:p>
          <a:p>
            <a:pPr lvl="1"/>
            <a:r>
              <a:rPr lang="en-US" sz="1200" dirty="0" err="1"/>
              <a:t>Irrad</a:t>
            </a:r>
            <a:r>
              <a:rPr lang="en-US" sz="1200" dirty="0"/>
              <a:t>: ION</a:t>
            </a:r>
            <a:r>
              <a:rPr lang="en-US" sz="1200" dirty="0" smtClean="0"/>
              <a:t>↘100%max</a:t>
            </a:r>
            <a:endParaRPr lang="en-US" sz="1200" dirty="0"/>
          </a:p>
          <a:p>
            <a:pPr lvl="1"/>
            <a:r>
              <a:rPr lang="en-US" sz="1200" dirty="0"/>
              <a:t>Anneal.: ION </a:t>
            </a:r>
            <a:r>
              <a:rPr lang="en-US" sz="1200" dirty="0" smtClean="0"/>
              <a:t>↗20%</a:t>
            </a:r>
          </a:p>
          <a:p>
            <a:pPr lvl="1"/>
            <a:r>
              <a:rPr lang="en-US" sz="1200" dirty="0"/>
              <a:t>Forte variation pour </a:t>
            </a:r>
            <a:r>
              <a:rPr lang="en-US" sz="1200" dirty="0" err="1" smtClean="0"/>
              <a:t>Wmin</a:t>
            </a:r>
            <a:endParaRPr lang="en-US" sz="1200" dirty="0" smtClean="0"/>
          </a:p>
          <a:p>
            <a:pPr lvl="1"/>
            <a:endParaRPr lang="en-US" sz="1200" dirty="0" smtClean="0"/>
          </a:p>
          <a:p>
            <a:r>
              <a:rPr lang="en-US" sz="1400" dirty="0" err="1" smtClean="0"/>
              <a:t>Récupération</a:t>
            </a:r>
            <a:r>
              <a:rPr lang="en-US" sz="1400" dirty="0" smtClean="0"/>
              <a:t> </a:t>
            </a:r>
            <a:r>
              <a:rPr lang="en-US" sz="1400" dirty="0" err="1" smtClean="0"/>
              <a:t>significative</a:t>
            </a:r>
            <a:r>
              <a:rPr lang="en-US" sz="1400" dirty="0" smtClean="0"/>
              <a:t> à +100°C</a:t>
            </a:r>
            <a:endParaRPr lang="en-US" sz="14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 smtClean="0"/>
              <a:t>	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D6D-1E25-4249-9A1D-F96147BE2ABC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6B31-B7D9-4943-9332-58B3B0705D21}" type="slidenum">
              <a:rPr lang="fr-FR" smtClean="0"/>
              <a:t>10</a:t>
            </a:fld>
            <a:r>
              <a:rPr lang="fr-FR" dirty="0" smtClean="0"/>
              <a:t>/11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r="7022"/>
          <a:stretch/>
        </p:blipFill>
        <p:spPr>
          <a:xfrm>
            <a:off x="35496" y="836712"/>
            <a:ext cx="3240360" cy="27755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t="68929" r="46847" b="11582"/>
          <a:stretch/>
        </p:blipFill>
        <p:spPr>
          <a:xfrm>
            <a:off x="448996" y="2302140"/>
            <a:ext cx="1964854" cy="7297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7529"/>
          <a:stretch/>
        </p:blipFill>
        <p:spPr>
          <a:xfrm>
            <a:off x="3275856" y="836713"/>
            <a:ext cx="3285288" cy="277554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3692925" y="2128546"/>
            <a:ext cx="518463" cy="8398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35896" y="4260324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400" dirty="0" smtClean="0">
                <a:solidFill>
                  <a:srgbClr val="C00000"/>
                </a:solidFill>
              </a:rPr>
              <a:t>T = -25°C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211388" y="2128546"/>
            <a:ext cx="1857801" cy="8398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069189" y="2128546"/>
            <a:ext cx="292878" cy="8398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678606" y="4250949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400" dirty="0" smtClean="0">
                <a:solidFill>
                  <a:srgbClr val="C00000"/>
                </a:solidFill>
              </a:rPr>
              <a:t>T=100°C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580597" y="426032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400" dirty="0" smtClean="0">
                <a:solidFill>
                  <a:srgbClr val="C00000"/>
                </a:solidFill>
              </a:rPr>
              <a:t>T = 25°C</a:t>
            </a:r>
            <a:endParaRPr lang="fr-FR" sz="1400" dirty="0">
              <a:solidFill>
                <a:srgbClr val="C00000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743" r="3522" b="-743"/>
          <a:stretch/>
        </p:blipFill>
        <p:spPr>
          <a:xfrm>
            <a:off x="51552" y="3828275"/>
            <a:ext cx="3224304" cy="260944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t="68889" r="46067" b="11172"/>
          <a:stretch/>
        </p:blipFill>
        <p:spPr>
          <a:xfrm>
            <a:off x="376882" y="5229200"/>
            <a:ext cx="2036968" cy="744277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>
            <a:off x="3747457" y="4797152"/>
            <a:ext cx="36004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563888" y="1484784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400" dirty="0" smtClean="0">
                <a:solidFill>
                  <a:srgbClr val="C00000"/>
                </a:solidFill>
              </a:rPr>
              <a:t>T = -25°C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107497" y="4797152"/>
            <a:ext cx="180020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907697" y="4797152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861040" y="1484784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400" dirty="0" smtClean="0">
                <a:solidFill>
                  <a:srgbClr val="C00000"/>
                </a:solidFill>
              </a:rPr>
              <a:t>T=100°C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96131" y="149444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400" dirty="0" smtClean="0">
                <a:solidFill>
                  <a:srgbClr val="C00000"/>
                </a:solidFill>
              </a:rPr>
              <a:t>T = 25°C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15616" y="3552382"/>
            <a:ext cx="1488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Irradiation Ion </a:t>
            </a:r>
            <a:r>
              <a:rPr lang="en-US" sz="1200" dirty="0" err="1" smtClean="0"/>
              <a:t>nmos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267169" y="3538573"/>
            <a:ext cx="1460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Annealing Ion </a:t>
            </a:r>
            <a:r>
              <a:rPr lang="en-US" sz="1200" dirty="0" err="1" smtClean="0"/>
              <a:t>nmos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1" name="ZoneTexte 30"/>
          <p:cNvSpPr txBox="1"/>
          <p:nvPr/>
        </p:nvSpPr>
        <p:spPr>
          <a:xfrm>
            <a:off x="4337196" y="6299214"/>
            <a:ext cx="1460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Annealing Ion </a:t>
            </a:r>
            <a:r>
              <a:rPr lang="en-US" sz="1200" dirty="0" err="1" smtClean="0"/>
              <a:t>pmos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969820" y="6309320"/>
            <a:ext cx="1488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Irradiation Ion </a:t>
            </a:r>
            <a:r>
              <a:rPr lang="en-US" sz="1200" dirty="0" err="1" smtClean="0"/>
              <a:t>pmos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71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US" dirty="0" err="1" smtClean="0"/>
              <a:t>bilan</a:t>
            </a:r>
            <a:r>
              <a:rPr lang="en-US" dirty="0" smtClean="0"/>
              <a:t>/perspectives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err="1" smtClean="0"/>
              <a:t>Bila</a:t>
            </a:r>
            <a:r>
              <a:rPr lang="en-US" u="sng" dirty="0" err="1" smtClean="0"/>
              <a:t>n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irradiation: ~12 </a:t>
            </a:r>
            <a:r>
              <a:rPr lang="en-US" dirty="0" smtClean="0"/>
              <a:t>transistors (120nm&lt;W&lt;1µm L=60nm) </a:t>
            </a:r>
            <a:r>
              <a:rPr lang="en-US" dirty="0" err="1" smtClean="0"/>
              <a:t>jusqu’à</a:t>
            </a:r>
            <a:r>
              <a:rPr lang="en-US" dirty="0" smtClean="0"/>
              <a:t> </a:t>
            </a:r>
            <a:r>
              <a:rPr lang="en-US" dirty="0" smtClean="0"/>
              <a:t>1Grad</a:t>
            </a:r>
          </a:p>
          <a:p>
            <a:r>
              <a:rPr lang="en-US" dirty="0" err="1" smtClean="0"/>
              <a:t>dégradation</a:t>
            </a:r>
            <a:r>
              <a:rPr lang="en-US" dirty="0" smtClean="0"/>
              <a:t> des </a:t>
            </a:r>
            <a:r>
              <a:rPr lang="en-US" dirty="0" err="1" smtClean="0"/>
              <a:t>paramêtres</a:t>
            </a:r>
            <a:r>
              <a:rPr lang="en-US" dirty="0" smtClean="0"/>
              <a:t> observable à </a:t>
            </a:r>
            <a:r>
              <a:rPr lang="en-US" dirty="0" err="1" smtClean="0"/>
              <a:t>partir</a:t>
            </a:r>
            <a:r>
              <a:rPr lang="en-US" dirty="0" smtClean="0"/>
              <a:t> de 100-200Mrad</a:t>
            </a:r>
            <a:endParaRPr lang="en-US" dirty="0" smtClean="0"/>
          </a:p>
          <a:p>
            <a:r>
              <a:rPr lang="en-US" dirty="0" err="1" smtClean="0"/>
              <a:t>récupération</a:t>
            </a:r>
            <a:r>
              <a:rPr lang="en-US" dirty="0" smtClean="0"/>
              <a:t>: </a:t>
            </a:r>
            <a:r>
              <a:rPr lang="en-US" dirty="0" err="1" smtClean="0"/>
              <a:t>significative</a:t>
            </a:r>
            <a:r>
              <a:rPr lang="en-US" dirty="0" smtClean="0"/>
              <a:t> </a:t>
            </a:r>
            <a:r>
              <a:rPr lang="en-US" dirty="0" smtClean="0"/>
              <a:t>à </a:t>
            </a:r>
            <a:r>
              <a:rPr lang="en-US" dirty="0" smtClean="0"/>
              <a:t>100°C (1 </a:t>
            </a:r>
            <a:r>
              <a:rPr lang="en-US" dirty="0" err="1" smtClean="0"/>
              <a:t>semaine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NMOS: </a:t>
            </a:r>
          </a:p>
          <a:p>
            <a:pPr lvl="2"/>
            <a:r>
              <a:rPr lang="en-US" sz="1800" dirty="0" err="1" smtClean="0"/>
              <a:t>Vth_Irrad</a:t>
            </a:r>
            <a:r>
              <a:rPr lang="en-US" sz="1800" dirty="0" smtClean="0"/>
              <a:t> ↗ 320mV, </a:t>
            </a:r>
            <a:r>
              <a:rPr lang="en-US" sz="1800" dirty="0" err="1" smtClean="0"/>
              <a:t>Vth_Annealing</a:t>
            </a:r>
            <a:r>
              <a:rPr lang="en-US" sz="1800" dirty="0" smtClean="0"/>
              <a:t> </a:t>
            </a:r>
            <a:r>
              <a:rPr lang="en-US" sz="1800" dirty="0"/>
              <a:t>↘</a:t>
            </a:r>
            <a:r>
              <a:rPr lang="en-US" sz="1800" dirty="0" smtClean="0"/>
              <a:t> 200mV</a:t>
            </a:r>
          </a:p>
          <a:p>
            <a:pPr lvl="2"/>
            <a:r>
              <a:rPr lang="en-US" sz="1800" dirty="0" err="1" smtClean="0"/>
              <a:t>Gm_Irrad</a:t>
            </a:r>
            <a:r>
              <a:rPr lang="en-US" sz="1800" dirty="0" smtClean="0"/>
              <a:t> </a:t>
            </a:r>
            <a:r>
              <a:rPr lang="en-US" sz="1800" dirty="0"/>
              <a:t>↘ </a:t>
            </a:r>
            <a:r>
              <a:rPr lang="en-US" sz="1800" dirty="0" smtClean="0"/>
              <a:t>40%, </a:t>
            </a:r>
            <a:r>
              <a:rPr lang="en-US" sz="1800" dirty="0" err="1" smtClean="0"/>
              <a:t>Gm_Annealing</a:t>
            </a:r>
            <a:r>
              <a:rPr lang="en-US" sz="1800" dirty="0" smtClean="0"/>
              <a:t> </a:t>
            </a:r>
            <a:r>
              <a:rPr lang="en-US" sz="1800" dirty="0"/>
              <a:t>↗ </a:t>
            </a:r>
            <a:r>
              <a:rPr lang="en-US" sz="1800" dirty="0" smtClean="0"/>
              <a:t>20%</a:t>
            </a:r>
            <a:endParaRPr lang="en-US" sz="1800" dirty="0"/>
          </a:p>
          <a:p>
            <a:pPr lvl="1"/>
            <a:r>
              <a:rPr lang="en-US" dirty="0" smtClean="0"/>
              <a:t>PMOS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sz="1800" dirty="0" err="1" smtClean="0"/>
              <a:t>Vth_Irrad</a:t>
            </a:r>
            <a:r>
              <a:rPr lang="en-US" sz="1800" dirty="0" smtClean="0"/>
              <a:t> </a:t>
            </a:r>
            <a:r>
              <a:rPr lang="en-US" sz="1800" dirty="0"/>
              <a:t>↗ </a:t>
            </a:r>
            <a:r>
              <a:rPr lang="en-US" sz="1800" dirty="0" smtClean="0"/>
              <a:t>120mV </a:t>
            </a:r>
            <a:r>
              <a:rPr lang="en-US" sz="1800" dirty="0" err="1"/>
              <a:t>Vth_Annealing</a:t>
            </a:r>
            <a:r>
              <a:rPr lang="en-US" sz="1800" dirty="0"/>
              <a:t> ↗</a:t>
            </a:r>
            <a:r>
              <a:rPr lang="en-US" sz="1800" dirty="0" smtClean="0"/>
              <a:t> </a:t>
            </a:r>
            <a:r>
              <a:rPr lang="en-US" sz="1800" dirty="0"/>
              <a:t>200mV </a:t>
            </a:r>
            <a:r>
              <a:rPr lang="en-US" sz="1800" dirty="0" smtClean="0"/>
              <a:t>(reverse annealing)</a:t>
            </a:r>
          </a:p>
          <a:p>
            <a:pPr lvl="2"/>
            <a:r>
              <a:rPr lang="en-US" sz="1800" dirty="0" err="1"/>
              <a:t>Gm_Irrad</a:t>
            </a:r>
            <a:r>
              <a:rPr lang="en-US" sz="1800" dirty="0"/>
              <a:t> ↘ </a:t>
            </a:r>
            <a:r>
              <a:rPr lang="en-US" sz="1800" dirty="0" smtClean="0"/>
              <a:t>90</a:t>
            </a:r>
            <a:r>
              <a:rPr lang="en-US" sz="1800" dirty="0"/>
              <a:t>%, </a:t>
            </a:r>
            <a:r>
              <a:rPr lang="en-US" sz="1800" dirty="0" err="1"/>
              <a:t>Gm_Annealing</a:t>
            </a:r>
            <a:r>
              <a:rPr lang="en-US" sz="1800" dirty="0"/>
              <a:t> ↗ </a:t>
            </a:r>
            <a:r>
              <a:rPr lang="en-US" sz="1800" dirty="0" smtClean="0"/>
              <a:t>80%</a:t>
            </a:r>
          </a:p>
          <a:p>
            <a:r>
              <a:rPr lang="en-US" dirty="0" smtClean="0"/>
              <a:t>Tests à </a:t>
            </a:r>
            <a:r>
              <a:rPr lang="en-US" dirty="0" err="1" smtClean="0"/>
              <a:t>froid</a:t>
            </a:r>
            <a:r>
              <a:rPr lang="en-US" dirty="0" smtClean="0"/>
              <a:t> </a:t>
            </a:r>
            <a:r>
              <a:rPr lang="en-US" dirty="0" err="1" smtClean="0"/>
              <a:t>réalisés</a:t>
            </a:r>
            <a:r>
              <a:rPr lang="en-US" dirty="0" smtClean="0"/>
              <a:t> par </a:t>
            </a:r>
            <a:r>
              <a:rPr lang="en-US" dirty="0" err="1" smtClean="0"/>
              <a:t>l’équipe</a:t>
            </a:r>
            <a:r>
              <a:rPr lang="en-US" dirty="0" smtClean="0"/>
              <a:t> du CERN →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meilleurs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Perspectives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mise</a:t>
            </a:r>
            <a:r>
              <a:rPr lang="en-US" dirty="0" smtClean="0"/>
              <a:t> en place tests à </a:t>
            </a:r>
            <a:r>
              <a:rPr lang="en-US" dirty="0" err="1" smtClean="0"/>
              <a:t>froid</a:t>
            </a:r>
            <a:endParaRPr lang="en-US" dirty="0" smtClean="0"/>
          </a:p>
          <a:p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espérés</a:t>
            </a:r>
            <a:r>
              <a:rPr lang="en-US" dirty="0" smtClean="0"/>
              <a:t> en fin </a:t>
            </a:r>
            <a:r>
              <a:rPr lang="en-US" dirty="0" err="1" smtClean="0"/>
              <a:t>d’année</a:t>
            </a:r>
            <a:endParaRPr lang="en-US" dirty="0" smtClean="0"/>
          </a:p>
          <a:p>
            <a:r>
              <a:rPr lang="en-US" dirty="0" err="1" smtClean="0"/>
              <a:t>comparaison</a:t>
            </a:r>
            <a:r>
              <a:rPr lang="en-US" dirty="0" smtClean="0"/>
              <a:t> de </a:t>
            </a:r>
            <a:r>
              <a:rPr lang="en-US" dirty="0" err="1" smtClean="0"/>
              <a:t>plusieurs</a:t>
            </a:r>
            <a:r>
              <a:rPr lang="en-US" dirty="0" smtClean="0"/>
              <a:t> techno.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D6D-1E25-4249-9A1D-F96147BE2ABC}" type="datetime1">
              <a:rPr lang="fr-FR" smtClean="0"/>
              <a:t>12/06/2014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6B31-B7D9-4943-9332-58B3B0705D21}" type="slidenum">
              <a:rPr lang="fr-FR" smtClean="0"/>
              <a:t>11</a:t>
            </a:fld>
            <a:r>
              <a:rPr lang="fr-FR" dirty="0" smtClean="0"/>
              <a:t>/11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4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E348-B9C3-4B6A-A1D3-BC76A9094591}" type="datetime1">
              <a:rPr lang="fr-FR" smtClean="0"/>
              <a:t>12/06/2014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11560" y="1694011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introduction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set </a:t>
            </a:r>
            <a:r>
              <a:rPr lang="en-US" sz="2400" dirty="0" smtClean="0"/>
              <a:t>up irradiation source </a:t>
            </a:r>
            <a:r>
              <a:rPr lang="en-US" sz="2400" dirty="0" err="1" smtClean="0"/>
              <a:t>Xray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Installation, banc,..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scénario</a:t>
            </a:r>
            <a:r>
              <a:rPr lang="en-US" sz="2400" dirty="0" smtClean="0"/>
              <a:t> </a:t>
            </a:r>
            <a:r>
              <a:rPr lang="en-US" sz="2400" dirty="0" smtClean="0"/>
              <a:t>Post irradiation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résultats obtenus</a:t>
            </a:r>
            <a:r>
              <a:rPr lang="en-US" sz="2400" dirty="0" smtClean="0"/>
              <a:t> </a:t>
            </a:r>
            <a:r>
              <a:rPr lang="en-US" sz="2400" dirty="0" smtClean="0"/>
              <a:t>NMOS/PMOS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bilan</a:t>
            </a:r>
            <a:r>
              <a:rPr lang="en-US" sz="2400" dirty="0" smtClean="0"/>
              <a:t>/perspectives</a:t>
            </a:r>
            <a:endParaRPr lang="en-US" sz="240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95264" cy="241002"/>
          </a:xfrm>
        </p:spPr>
        <p:txBody>
          <a:bodyPr/>
          <a:lstStyle/>
          <a:p>
            <a:fld id="{0B676B31-B7D9-4943-9332-58B3B0705D21}" type="slidenum">
              <a:rPr lang="fr-FR" smtClean="0"/>
              <a:pPr/>
              <a:t>2</a:t>
            </a:fld>
            <a:r>
              <a:rPr lang="fr-FR" dirty="0" smtClean="0"/>
              <a:t>/11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496" y="1556792"/>
            <a:ext cx="8229600" cy="4525963"/>
          </a:xfrm>
        </p:spPr>
        <p:txBody>
          <a:bodyPr/>
          <a:lstStyle/>
          <a:p>
            <a:r>
              <a:rPr lang="fr-FR" sz="2200" dirty="0" err="1"/>
              <a:t>Ref</a:t>
            </a:r>
            <a:r>
              <a:rPr lang="fr-FR" sz="2200" dirty="0"/>
              <a:t> LBL: </a:t>
            </a:r>
            <a:r>
              <a:rPr lang="fr-FR" sz="2200" dirty="0" smtClean="0"/>
              <a:t>chip ATPIX65A </a:t>
            </a:r>
          </a:p>
          <a:p>
            <a:pPr lvl="1"/>
            <a:r>
              <a:rPr lang="fr-FR" sz="2000" dirty="0" smtClean="0"/>
              <a:t>matrice de 16x32 pixels 25x125µm</a:t>
            </a:r>
          </a:p>
          <a:p>
            <a:pPr lvl="1"/>
            <a:r>
              <a:rPr lang="fr-FR" sz="2000" dirty="0" smtClean="0"/>
              <a:t>8 bits de configuration / pixel</a:t>
            </a:r>
          </a:p>
          <a:p>
            <a:pPr lvl="2"/>
            <a:r>
              <a:rPr lang="fr-FR" sz="1800" dirty="0" smtClean="0"/>
              <a:t>triple </a:t>
            </a:r>
            <a:r>
              <a:rPr lang="fr-FR" sz="1800" dirty="0"/>
              <a:t>redondance avec correction d’erreur</a:t>
            </a:r>
          </a:p>
          <a:p>
            <a:pPr lvl="1"/>
            <a:r>
              <a:rPr lang="fr-FR" sz="2000" dirty="0"/>
              <a:t>Chip irradié avec apparition d’erreurs </a:t>
            </a:r>
            <a:r>
              <a:rPr lang="fr-FR" sz="2000" dirty="0" smtClean="0"/>
              <a:t>systématiques</a:t>
            </a:r>
          </a:p>
          <a:p>
            <a:pPr lvl="2"/>
            <a:r>
              <a:rPr lang="fr-FR" sz="1600" dirty="0" smtClean="0"/>
              <a:t>Test effectués au CERN:</a:t>
            </a:r>
          </a:p>
          <a:p>
            <a:pPr lvl="3"/>
            <a:r>
              <a:rPr lang="fr-FR" sz="1600" dirty="0" smtClean="0"/>
              <a:t>Ligne du PS: Proton 24GeV</a:t>
            </a:r>
          </a:p>
          <a:p>
            <a:pPr lvl="3"/>
            <a:r>
              <a:rPr lang="fr-FR" sz="1600" dirty="0" err="1" smtClean="0"/>
              <a:t>Xray</a:t>
            </a:r>
            <a:r>
              <a:rPr lang="fr-FR" sz="1600" dirty="0" smtClean="0"/>
              <a:t> source 10keV</a:t>
            </a:r>
          </a:p>
          <a:p>
            <a:pPr lvl="2"/>
            <a:r>
              <a:rPr lang="fr-FR" sz="1600" dirty="0" smtClean="0"/>
              <a:t>Dose atteinte ~950Mrad</a:t>
            </a:r>
          </a:p>
          <a:p>
            <a:pPr lvl="2"/>
            <a:r>
              <a:rPr lang="fr-FR" sz="1600" dirty="0" smtClean="0"/>
              <a:t>Erreurs systématiques sur un shift </a:t>
            </a:r>
            <a:r>
              <a:rPr lang="fr-FR" sz="1600" dirty="0" err="1" smtClean="0"/>
              <a:t>register</a:t>
            </a:r>
            <a:r>
              <a:rPr lang="fr-FR" sz="1600" dirty="0" smtClean="0"/>
              <a:t> à 400Mrad</a:t>
            </a:r>
          </a:p>
          <a:p>
            <a:pPr lvl="2"/>
            <a:r>
              <a:rPr lang="fr-FR" sz="1600" dirty="0" smtClean="0"/>
              <a:t>Comportement identique avec les 2 sources</a:t>
            </a:r>
          </a:p>
          <a:p>
            <a:pPr lvl="1"/>
            <a:r>
              <a:rPr lang="fr-FR" dirty="0" smtClean="0"/>
              <a:t>Transistors de tests</a:t>
            </a:r>
          </a:p>
          <a:p>
            <a:pPr lvl="3"/>
            <a:r>
              <a:rPr lang="fr-FR" sz="1400" dirty="0" smtClean="0"/>
              <a:t>Dégradations significatives , Ion, </a:t>
            </a:r>
            <a:r>
              <a:rPr lang="fr-FR" sz="1400" dirty="0" err="1" smtClean="0"/>
              <a:t>Kp</a:t>
            </a:r>
            <a:r>
              <a:rPr lang="fr-FR" sz="1400" dirty="0" smtClean="0"/>
              <a:t>, </a:t>
            </a:r>
            <a:r>
              <a:rPr lang="fr-FR" sz="1400" dirty="0" err="1" smtClean="0"/>
              <a:t>Vt</a:t>
            </a:r>
            <a:endParaRPr lang="fr-FR" sz="1400" dirty="0" smtClean="0"/>
          </a:p>
          <a:p>
            <a:pPr marL="914400" lvl="2" indent="0">
              <a:buNone/>
            </a:pPr>
            <a:endParaRPr lang="fr-FR" sz="16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36B-266A-40A2-A583-E6F3A4EA9F78}" type="datetime1">
              <a:rPr lang="fr-FR" smtClean="0"/>
              <a:t>12/06/2014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6B31-B7D9-4943-9332-58B3B0705D21}" type="slidenum">
              <a:rPr lang="fr-FR" smtClean="0"/>
              <a:t>3</a:t>
            </a:fld>
            <a:r>
              <a:rPr lang="fr-FR" dirty="0" smtClean="0"/>
              <a:t>/11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2232248" cy="163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027594" y="2968377"/>
            <a:ext cx="1641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Schema point </a:t>
            </a:r>
            <a:r>
              <a:rPr lang="en-US" sz="1200" dirty="0" err="1" smtClean="0"/>
              <a:t>mémoire</a:t>
            </a:r>
            <a:endParaRPr lang="en-US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705108" y="4765611"/>
            <a:ext cx="1396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 irradiation au PS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32" y="3415258"/>
            <a:ext cx="3275856" cy="135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43" y="5042610"/>
            <a:ext cx="2526234" cy="13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705108" y="6439510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SR annealing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65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 up irradiation source </a:t>
            </a:r>
            <a:r>
              <a:rPr lang="en-US" dirty="0" err="1" smtClean="0"/>
              <a:t>Xray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Possibilité</a:t>
            </a:r>
            <a:r>
              <a:rPr lang="en-US" dirty="0" smtClean="0"/>
              <a:t> </a:t>
            </a:r>
            <a:r>
              <a:rPr lang="en-US" dirty="0" err="1" smtClean="0"/>
              <a:t>d’atteindre</a:t>
            </a:r>
            <a:r>
              <a:rPr lang="en-US" dirty="0" smtClean="0"/>
              <a:t> 1Grad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débit</a:t>
            </a:r>
            <a:r>
              <a:rPr lang="en-US" dirty="0" smtClean="0"/>
              <a:t>: 9Mrad/</a:t>
            </a:r>
            <a:r>
              <a:rPr lang="en-US" dirty="0" err="1" smtClean="0"/>
              <a:t>heure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Irradiation par </a:t>
            </a:r>
            <a:r>
              <a:rPr lang="en-US" dirty="0" err="1" smtClean="0"/>
              <a:t>étape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(10krad, 1Mrad, 10Mrad, 100Mrad </a:t>
            </a:r>
            <a:r>
              <a:rPr lang="en-US" dirty="0" err="1" smtClean="0"/>
              <a:t>puis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200M, 300M..1Grad</a:t>
            </a:r>
          </a:p>
          <a:p>
            <a:r>
              <a:rPr lang="en-US" dirty="0" err="1" smtClean="0"/>
              <a:t>Mesure</a:t>
            </a:r>
            <a:r>
              <a:rPr lang="en-US" dirty="0" smtClean="0"/>
              <a:t> à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étape</a:t>
            </a:r>
            <a:r>
              <a:rPr lang="en-US" dirty="0" smtClean="0"/>
              <a:t> (3-4 </a:t>
            </a:r>
            <a:r>
              <a:rPr lang="en-US" dirty="0" err="1" smtClean="0"/>
              <a:t>heures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Test chip </a:t>
            </a:r>
          </a:p>
          <a:p>
            <a:pPr lvl="1"/>
            <a:r>
              <a:rPr lang="en-US" dirty="0" err="1" smtClean="0"/>
              <a:t>matrice</a:t>
            </a:r>
            <a:r>
              <a:rPr lang="en-US" dirty="0" smtClean="0"/>
              <a:t> de transistors </a:t>
            </a:r>
          </a:p>
          <a:p>
            <a:pPr lvl="2"/>
            <a:r>
              <a:rPr lang="en-US" dirty="0" err="1" smtClean="0"/>
              <a:t>différentes</a:t>
            </a:r>
            <a:r>
              <a:rPr lang="en-US" dirty="0" smtClean="0"/>
              <a:t> </a:t>
            </a:r>
            <a:r>
              <a:rPr lang="en-US" dirty="0" err="1" smtClean="0"/>
              <a:t>tailles</a:t>
            </a:r>
            <a:endParaRPr lang="en-US" dirty="0"/>
          </a:p>
          <a:p>
            <a:pPr lvl="2"/>
            <a:r>
              <a:rPr lang="en-US" dirty="0" err="1" smtClean="0"/>
              <a:t>différentes</a:t>
            </a:r>
            <a:r>
              <a:rPr lang="en-US" dirty="0" smtClean="0"/>
              <a:t> techno.</a:t>
            </a:r>
            <a:endParaRPr lang="en-US" dirty="0"/>
          </a:p>
          <a:p>
            <a:r>
              <a:rPr lang="en-US" dirty="0" err="1" smtClean="0"/>
              <a:t>mise</a:t>
            </a:r>
            <a:r>
              <a:rPr lang="en-US" dirty="0" smtClean="0"/>
              <a:t> en </a:t>
            </a:r>
            <a:r>
              <a:rPr lang="en-US" dirty="0" err="1" smtClean="0"/>
              <a:t>évidence</a:t>
            </a:r>
            <a:r>
              <a:rPr lang="en-US" dirty="0" smtClean="0"/>
              <a:t> de </a:t>
            </a:r>
            <a:r>
              <a:rPr lang="en-US" dirty="0" err="1" smtClean="0"/>
              <a:t>l’effet</a:t>
            </a:r>
            <a:r>
              <a:rPr lang="en-US" dirty="0" smtClean="0"/>
              <a:t> de dose</a:t>
            </a:r>
          </a:p>
          <a:p>
            <a:pPr lvl="1"/>
            <a:r>
              <a:rPr lang="en-US" dirty="0" smtClean="0"/>
              <a:t>→incidence pour les </a:t>
            </a:r>
            <a:r>
              <a:rPr lang="en-US" dirty="0" err="1" smtClean="0"/>
              <a:t>librairies</a:t>
            </a:r>
            <a:r>
              <a:rPr lang="en-US" dirty="0" smtClean="0"/>
              <a:t> </a:t>
            </a:r>
            <a:r>
              <a:rPr lang="en-US" dirty="0" err="1" smtClean="0"/>
              <a:t>digitales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D6D-1E25-4249-9A1D-F96147BE2ABC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6B31-B7D9-4943-9332-58B3B0705D21}" type="slidenum">
              <a:rPr lang="fr-FR" smtClean="0"/>
              <a:t>4</a:t>
            </a:fld>
            <a:r>
              <a:rPr lang="fr-FR" dirty="0" smtClean="0"/>
              <a:t>/11</a:t>
            </a:r>
            <a:endParaRPr lang="fr-FR" dirty="0"/>
          </a:p>
        </p:txBody>
      </p:sp>
      <p:pic>
        <p:nvPicPr>
          <p:cNvPr id="8" name="Espace réservé du contenu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07" y="1412776"/>
            <a:ext cx="3170005" cy="475252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57991" y="6165304"/>
            <a:ext cx="2008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Installation source </a:t>
            </a:r>
            <a:r>
              <a:rPr lang="en-US" sz="1200" dirty="0" err="1" smtClean="0"/>
              <a:t>Xray</a:t>
            </a:r>
            <a:r>
              <a:rPr lang="en-US" sz="1200" dirty="0" smtClean="0"/>
              <a:t> CERN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49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/>
              <a:t>Schematique</a:t>
            </a:r>
            <a:r>
              <a:rPr lang="en-US" dirty="0" smtClean="0"/>
              <a:t> banc de test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D6D-1E25-4249-9A1D-F96147BE2ABC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71143" y="6428358"/>
            <a:ext cx="2133600" cy="241002"/>
          </a:xfrm>
        </p:spPr>
        <p:txBody>
          <a:bodyPr/>
          <a:lstStyle/>
          <a:p>
            <a:fld id="{0B676B31-B7D9-4943-9332-58B3B0705D21}" type="slidenum">
              <a:rPr lang="fr-FR" smtClean="0"/>
              <a:t>5</a:t>
            </a:fld>
            <a:r>
              <a:rPr lang="fr-FR" dirty="0" smtClean="0"/>
              <a:t>/11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414206" y="1397900"/>
            <a:ext cx="6547420" cy="5027389"/>
            <a:chOff x="2555776" y="1340768"/>
            <a:chExt cx="6547420" cy="5027389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7019230" y="3731419"/>
              <a:ext cx="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8676456" y="3095724"/>
              <a:ext cx="819" cy="11804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 flipV="1">
              <a:off x="3981749" y="3641031"/>
              <a:ext cx="3228676" cy="2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 flipV="1">
              <a:off x="7886700" y="3364806"/>
              <a:ext cx="4292" cy="9283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7207721" y="3638649"/>
              <a:ext cx="323" cy="6298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7555706" y="1938440"/>
              <a:ext cx="1" cy="146446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 flipV="1">
              <a:off x="4488656" y="5860356"/>
              <a:ext cx="540777" cy="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H="1">
              <a:off x="4566097" y="6036568"/>
              <a:ext cx="4572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4486275" y="1484785"/>
              <a:ext cx="2381" cy="43898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 flipV="1">
              <a:off x="4564856" y="1484784"/>
              <a:ext cx="7144" cy="4608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3988892" y="3902968"/>
              <a:ext cx="2614314" cy="32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 flipV="1">
              <a:off x="3983460" y="4209083"/>
              <a:ext cx="2024434" cy="1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e 19"/>
            <p:cNvGrpSpPr/>
            <p:nvPr/>
          </p:nvGrpSpPr>
          <p:grpSpPr>
            <a:xfrm>
              <a:off x="2927350" y="2924944"/>
              <a:ext cx="1226992" cy="1424657"/>
              <a:chOff x="3072408" y="1400845"/>
              <a:chExt cx="1226992" cy="1424657"/>
            </a:xfrm>
          </p:grpSpPr>
          <p:sp>
            <p:nvSpPr>
              <p:cNvPr id="805" name="ZoneTexte 804"/>
              <p:cNvSpPr txBox="1"/>
              <p:nvPr/>
            </p:nvSpPr>
            <p:spPr>
              <a:xfrm flipH="1">
                <a:off x="3875733" y="1446114"/>
                <a:ext cx="42366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In1</a:t>
                </a:r>
                <a:endParaRPr lang="fr-FR" sz="600" dirty="0"/>
              </a:p>
            </p:txBody>
          </p:sp>
          <p:cxnSp>
            <p:nvCxnSpPr>
              <p:cNvPr id="806" name="Connecteur droit 805"/>
              <p:cNvCxnSpPr/>
              <p:nvPr/>
            </p:nvCxnSpPr>
            <p:spPr>
              <a:xfrm flipH="1" flipV="1">
                <a:off x="3838860" y="1582141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7" name="Groupe 806"/>
              <p:cNvGrpSpPr/>
              <p:nvPr/>
            </p:nvGrpSpPr>
            <p:grpSpPr>
              <a:xfrm flipH="1">
                <a:off x="4084396" y="1503915"/>
                <a:ext cx="87874" cy="149450"/>
                <a:chOff x="2627784" y="2132856"/>
                <a:chExt cx="144016" cy="288032"/>
              </a:xfrm>
            </p:grpSpPr>
            <p:sp>
              <p:nvSpPr>
                <p:cNvPr id="968" name="Ellipse 967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9" name="Ellipse 968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08" name="Groupe 807"/>
              <p:cNvGrpSpPr/>
              <p:nvPr/>
            </p:nvGrpSpPr>
            <p:grpSpPr>
              <a:xfrm flipH="1">
                <a:off x="4082957" y="1653364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963" name="Connecteur droit 962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4" name="Connecteur droit 963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Connecteur droit 964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Connecteur droit 965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Connecteur droit 966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9" name="Groupe 808"/>
              <p:cNvGrpSpPr/>
              <p:nvPr/>
            </p:nvGrpSpPr>
            <p:grpSpPr>
              <a:xfrm flipH="1">
                <a:off x="3631193" y="1636066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958" name="Connecteur droit 957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9" name="Connecteur droit 958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0" name="Connecteur droit 959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1" name="Connecteur droit 960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2" name="Connecteur droit 961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0" name="Groupe 809"/>
              <p:cNvGrpSpPr/>
              <p:nvPr/>
            </p:nvGrpSpPr>
            <p:grpSpPr>
              <a:xfrm flipH="1">
                <a:off x="3673519" y="1537570"/>
                <a:ext cx="170047" cy="111536"/>
                <a:chOff x="3166493" y="2197720"/>
                <a:chExt cx="278689" cy="214961"/>
              </a:xfrm>
            </p:grpSpPr>
            <p:sp>
              <p:nvSpPr>
                <p:cNvPr id="951" name="Ellipse 950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52" name="Ellipse 951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953" name="Connecteur droit 952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4" name="Connecteur droit 953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5" name="Ellipse 954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956" name="Connecteur droit 955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Connecteur droit 956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1" name="Groupe 810"/>
              <p:cNvGrpSpPr/>
              <p:nvPr/>
            </p:nvGrpSpPr>
            <p:grpSpPr>
              <a:xfrm flipH="1">
                <a:off x="3073846" y="1466552"/>
                <a:ext cx="87874" cy="149450"/>
                <a:chOff x="2627784" y="2132856"/>
                <a:chExt cx="144016" cy="288032"/>
              </a:xfrm>
            </p:grpSpPr>
            <p:sp>
              <p:nvSpPr>
                <p:cNvPr id="949" name="Ellipse 948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50" name="Ellipse 949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12" name="Groupe 811"/>
              <p:cNvGrpSpPr/>
              <p:nvPr/>
            </p:nvGrpSpPr>
            <p:grpSpPr>
              <a:xfrm flipH="1">
                <a:off x="3072408" y="1616002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944" name="Connecteur droit 943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Connecteur droit 944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Connecteur droit 945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Connecteur droit 946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Connecteur droit 947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3" name="Groupe 812"/>
              <p:cNvGrpSpPr/>
              <p:nvPr/>
            </p:nvGrpSpPr>
            <p:grpSpPr>
              <a:xfrm flipH="1">
                <a:off x="3073846" y="1728089"/>
                <a:ext cx="87874" cy="149450"/>
                <a:chOff x="2627784" y="2132856"/>
                <a:chExt cx="144016" cy="288032"/>
              </a:xfrm>
            </p:grpSpPr>
            <p:sp>
              <p:nvSpPr>
                <p:cNvPr id="942" name="Ellipse 941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3" name="Ellipse 942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14" name="Groupe 813"/>
              <p:cNvGrpSpPr/>
              <p:nvPr/>
            </p:nvGrpSpPr>
            <p:grpSpPr>
              <a:xfrm flipH="1">
                <a:off x="3072408" y="1877539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937" name="Connecteur droit 936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Connecteur droit 937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Connecteur droit 938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Connecteur droit 939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Connecteur droit 940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5" name="Connecteur droit 814"/>
              <p:cNvCxnSpPr/>
              <p:nvPr/>
            </p:nvCxnSpPr>
            <p:spPr>
              <a:xfrm flipH="1" flipV="1">
                <a:off x="3119729" y="1546219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Connecteur droit 815"/>
              <p:cNvCxnSpPr/>
              <p:nvPr/>
            </p:nvCxnSpPr>
            <p:spPr>
              <a:xfrm flipH="1" flipV="1">
                <a:off x="3121182" y="1804449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Connecteur droit 816"/>
              <p:cNvCxnSpPr/>
              <p:nvPr/>
            </p:nvCxnSpPr>
            <p:spPr>
              <a:xfrm flipH="1">
                <a:off x="3402517" y="1541277"/>
                <a:ext cx="0" cy="2615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8" name="Ellipse 817"/>
              <p:cNvSpPr/>
              <p:nvPr/>
            </p:nvSpPr>
            <p:spPr>
              <a:xfrm flipH="1">
                <a:off x="3386699" y="1534482"/>
                <a:ext cx="27896" cy="23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819" name="Connecteur droit 818"/>
              <p:cNvCxnSpPr/>
              <p:nvPr/>
            </p:nvCxnSpPr>
            <p:spPr>
              <a:xfrm flipH="1" flipV="1">
                <a:off x="3844090" y="1846941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0" name="Groupe 819"/>
              <p:cNvGrpSpPr/>
              <p:nvPr/>
            </p:nvGrpSpPr>
            <p:grpSpPr>
              <a:xfrm flipH="1">
                <a:off x="4089626" y="1768715"/>
                <a:ext cx="87874" cy="149450"/>
                <a:chOff x="2627784" y="2132856"/>
                <a:chExt cx="144016" cy="288032"/>
              </a:xfrm>
            </p:grpSpPr>
            <p:sp>
              <p:nvSpPr>
                <p:cNvPr id="935" name="Ellipse 934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36" name="Ellipse 935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21" name="Groupe 820"/>
              <p:cNvGrpSpPr/>
              <p:nvPr/>
            </p:nvGrpSpPr>
            <p:grpSpPr>
              <a:xfrm flipH="1">
                <a:off x="4088189" y="1918164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930" name="Connecteur droit 929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Connecteur droit 930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Connecteur droit 931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Connecteur droit 932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Connecteur droit 933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2" name="Groupe 821"/>
              <p:cNvGrpSpPr/>
              <p:nvPr/>
            </p:nvGrpSpPr>
            <p:grpSpPr>
              <a:xfrm flipH="1">
                <a:off x="3636424" y="1900866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925" name="Connecteur droit 924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Connecteur droit 925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Connecteur droit 926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Connecteur droit 927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Connecteur droit 928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3" name="Groupe 822"/>
              <p:cNvGrpSpPr/>
              <p:nvPr/>
            </p:nvGrpSpPr>
            <p:grpSpPr>
              <a:xfrm flipH="1">
                <a:off x="3678750" y="1802370"/>
                <a:ext cx="170047" cy="111536"/>
                <a:chOff x="3166493" y="2197720"/>
                <a:chExt cx="278689" cy="214961"/>
              </a:xfrm>
            </p:grpSpPr>
            <p:sp>
              <p:nvSpPr>
                <p:cNvPr id="918" name="Ellipse 917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19" name="Ellipse 918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920" name="Connecteur droit 919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Connecteur droit 920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2" name="Ellipse 921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923" name="Connecteur droit 922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Connecteur droit 923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4" name="Connecteur droit 823"/>
              <p:cNvCxnSpPr/>
              <p:nvPr/>
            </p:nvCxnSpPr>
            <p:spPr>
              <a:xfrm flipH="1" flipV="1">
                <a:off x="3844090" y="2115695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5" name="Groupe 824"/>
              <p:cNvGrpSpPr/>
              <p:nvPr/>
            </p:nvGrpSpPr>
            <p:grpSpPr>
              <a:xfrm flipH="1">
                <a:off x="4089626" y="2037469"/>
                <a:ext cx="87874" cy="149450"/>
                <a:chOff x="2627784" y="2132856"/>
                <a:chExt cx="144016" cy="288032"/>
              </a:xfrm>
            </p:grpSpPr>
            <p:sp>
              <p:nvSpPr>
                <p:cNvPr id="916" name="Ellipse 915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17" name="Ellipse 916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26" name="Groupe 825"/>
              <p:cNvGrpSpPr/>
              <p:nvPr/>
            </p:nvGrpSpPr>
            <p:grpSpPr>
              <a:xfrm flipH="1">
                <a:off x="4088189" y="2186919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911" name="Connecteur droit 910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Connecteur droit 911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Connecteur droit 912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Connecteur droit 913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Connecteur droit 914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7" name="Groupe 826"/>
              <p:cNvGrpSpPr/>
              <p:nvPr/>
            </p:nvGrpSpPr>
            <p:grpSpPr>
              <a:xfrm flipH="1">
                <a:off x="3636424" y="2169621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906" name="Connecteur droit 905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7" name="Connecteur droit 906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8" name="Connecteur droit 907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9" name="Connecteur droit 908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Connecteur droit 909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8" name="Groupe 827"/>
              <p:cNvGrpSpPr/>
              <p:nvPr/>
            </p:nvGrpSpPr>
            <p:grpSpPr>
              <a:xfrm flipH="1">
                <a:off x="3678750" y="2071125"/>
                <a:ext cx="170047" cy="111536"/>
                <a:chOff x="3166493" y="2197720"/>
                <a:chExt cx="278689" cy="214961"/>
              </a:xfrm>
            </p:grpSpPr>
            <p:sp>
              <p:nvSpPr>
                <p:cNvPr id="899" name="Ellipse 898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0" name="Ellipse 899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901" name="Connecteur droit 900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Connecteur droit 901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3" name="Ellipse 902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904" name="Connecteur droit 903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Connecteur droit 904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9" name="Connecteur droit 828"/>
              <p:cNvCxnSpPr/>
              <p:nvPr/>
            </p:nvCxnSpPr>
            <p:spPr>
              <a:xfrm flipH="1" flipV="1">
                <a:off x="3406764" y="1541368"/>
                <a:ext cx="290296" cy="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Connecteur droit 829"/>
              <p:cNvCxnSpPr>
                <a:stCxn id="897" idx="2"/>
                <a:endCxn id="833" idx="4"/>
              </p:cNvCxnSpPr>
              <p:nvPr/>
            </p:nvCxnSpPr>
            <p:spPr>
              <a:xfrm flipV="1">
                <a:off x="3609031" y="1552644"/>
                <a:ext cx="1705" cy="9482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Connecteur droit 830"/>
              <p:cNvCxnSpPr/>
              <p:nvPr/>
            </p:nvCxnSpPr>
            <p:spPr>
              <a:xfrm flipH="1" flipV="1">
                <a:off x="3612198" y="2075270"/>
                <a:ext cx="81714" cy="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Connecteur droit 831"/>
              <p:cNvCxnSpPr/>
              <p:nvPr/>
            </p:nvCxnSpPr>
            <p:spPr>
              <a:xfrm flipH="1" flipV="1">
                <a:off x="3614756" y="1805768"/>
                <a:ext cx="81714" cy="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3" name="Ellipse 832"/>
              <p:cNvSpPr/>
              <p:nvPr/>
            </p:nvSpPr>
            <p:spPr>
              <a:xfrm flipH="1">
                <a:off x="3596788" y="1528922"/>
                <a:ext cx="27896" cy="23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4" name="Ellipse 833"/>
              <p:cNvSpPr/>
              <p:nvPr/>
            </p:nvSpPr>
            <p:spPr>
              <a:xfrm flipH="1">
                <a:off x="3598831" y="1793942"/>
                <a:ext cx="27896" cy="23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35" name="Groupe 834"/>
              <p:cNvGrpSpPr/>
              <p:nvPr/>
            </p:nvGrpSpPr>
            <p:grpSpPr>
              <a:xfrm flipH="1">
                <a:off x="3581881" y="2463673"/>
                <a:ext cx="61100" cy="86281"/>
                <a:chOff x="3491880" y="3212976"/>
                <a:chExt cx="100137" cy="166289"/>
              </a:xfrm>
            </p:grpSpPr>
            <p:grpSp>
              <p:nvGrpSpPr>
                <p:cNvPr id="893" name="Groupe 892"/>
                <p:cNvGrpSpPr/>
                <p:nvPr/>
              </p:nvGrpSpPr>
              <p:grpSpPr>
                <a:xfrm>
                  <a:off x="3491880" y="3212976"/>
                  <a:ext cx="97755" cy="137144"/>
                  <a:chOff x="3190309" y="3225184"/>
                  <a:chExt cx="97755" cy="137144"/>
                </a:xfrm>
              </p:grpSpPr>
              <p:sp>
                <p:nvSpPr>
                  <p:cNvPr id="897" name="Arc 896"/>
                  <p:cNvSpPr/>
                  <p:nvPr/>
                </p:nvSpPr>
                <p:spPr>
                  <a:xfrm rot="18318922">
                    <a:off x="3190309" y="3290320"/>
                    <a:ext cx="72008" cy="7200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98" name="Arc 897"/>
                  <p:cNvSpPr/>
                  <p:nvPr/>
                </p:nvSpPr>
                <p:spPr>
                  <a:xfrm rot="7263956">
                    <a:off x="3216056" y="3225184"/>
                    <a:ext cx="72008" cy="7200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894" name="Groupe 893"/>
                <p:cNvGrpSpPr/>
                <p:nvPr/>
              </p:nvGrpSpPr>
              <p:grpSpPr>
                <a:xfrm>
                  <a:off x="3494262" y="3242121"/>
                  <a:ext cx="97755" cy="137144"/>
                  <a:chOff x="3190309" y="3225184"/>
                  <a:chExt cx="97755" cy="137144"/>
                </a:xfrm>
              </p:grpSpPr>
              <p:sp>
                <p:nvSpPr>
                  <p:cNvPr id="895" name="Arc 894"/>
                  <p:cNvSpPr/>
                  <p:nvPr/>
                </p:nvSpPr>
                <p:spPr>
                  <a:xfrm rot="18318922">
                    <a:off x="3190309" y="3290320"/>
                    <a:ext cx="72008" cy="7200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896" name="Arc 895"/>
                  <p:cNvSpPr/>
                  <p:nvPr/>
                </p:nvSpPr>
                <p:spPr>
                  <a:xfrm rot="7263956">
                    <a:off x="3216056" y="3225184"/>
                    <a:ext cx="72008" cy="7200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cxnSp>
            <p:nvCxnSpPr>
              <p:cNvPr id="836" name="Connecteur droit 835"/>
              <p:cNvCxnSpPr/>
              <p:nvPr/>
            </p:nvCxnSpPr>
            <p:spPr>
              <a:xfrm flipH="1" flipV="1">
                <a:off x="3611028" y="2516564"/>
                <a:ext cx="0" cy="1367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7" name="ZoneTexte 836"/>
              <p:cNvSpPr txBox="1"/>
              <p:nvPr/>
            </p:nvSpPr>
            <p:spPr>
              <a:xfrm flipH="1">
                <a:off x="3877543" y="1709635"/>
                <a:ext cx="3621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In2</a:t>
                </a:r>
                <a:endParaRPr lang="fr-FR" sz="600" dirty="0"/>
              </a:p>
            </p:txBody>
          </p:sp>
          <p:sp>
            <p:nvSpPr>
              <p:cNvPr id="838" name="ZoneTexte 837"/>
              <p:cNvSpPr txBox="1"/>
              <p:nvPr/>
            </p:nvSpPr>
            <p:spPr>
              <a:xfrm flipH="1">
                <a:off x="3884600" y="1984611"/>
                <a:ext cx="30827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In3</a:t>
                </a:r>
                <a:endParaRPr lang="fr-FR" sz="600" dirty="0"/>
              </a:p>
            </p:txBody>
          </p:sp>
          <p:sp>
            <p:nvSpPr>
              <p:cNvPr id="839" name="ZoneTexte 838"/>
              <p:cNvSpPr txBox="1"/>
              <p:nvPr/>
            </p:nvSpPr>
            <p:spPr>
              <a:xfrm flipH="1">
                <a:off x="3089820" y="1400845"/>
                <a:ext cx="4612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Out1</a:t>
                </a:r>
                <a:endParaRPr lang="fr-FR" sz="600" dirty="0"/>
              </a:p>
            </p:txBody>
          </p:sp>
          <p:sp>
            <p:nvSpPr>
              <p:cNvPr id="840" name="ZoneTexte 839"/>
              <p:cNvSpPr txBox="1"/>
              <p:nvPr/>
            </p:nvSpPr>
            <p:spPr>
              <a:xfrm flipH="1">
                <a:off x="3088728" y="1672871"/>
                <a:ext cx="39838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Out2</a:t>
                </a:r>
                <a:endParaRPr lang="fr-FR" sz="600" dirty="0"/>
              </a:p>
            </p:txBody>
          </p:sp>
          <p:cxnSp>
            <p:nvCxnSpPr>
              <p:cNvPr id="841" name="Connecteur droit 840"/>
              <p:cNvCxnSpPr/>
              <p:nvPr/>
            </p:nvCxnSpPr>
            <p:spPr>
              <a:xfrm flipH="1" flipV="1">
                <a:off x="3842920" y="2380499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2" name="Groupe 841"/>
              <p:cNvGrpSpPr/>
              <p:nvPr/>
            </p:nvGrpSpPr>
            <p:grpSpPr>
              <a:xfrm flipH="1">
                <a:off x="4088456" y="2302273"/>
                <a:ext cx="87874" cy="149450"/>
                <a:chOff x="2627784" y="2132856"/>
                <a:chExt cx="144016" cy="288032"/>
              </a:xfrm>
            </p:grpSpPr>
            <p:sp>
              <p:nvSpPr>
                <p:cNvPr id="891" name="Ellipse 890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92" name="Ellipse 891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43" name="Groupe 842"/>
              <p:cNvGrpSpPr/>
              <p:nvPr/>
            </p:nvGrpSpPr>
            <p:grpSpPr>
              <a:xfrm flipH="1">
                <a:off x="4087018" y="2451722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886" name="Connecteur droit 885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Connecteur droit 886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Connecteur droit 887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Connecteur droit 888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Connecteur droit 889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4" name="Groupe 843"/>
              <p:cNvGrpSpPr/>
              <p:nvPr/>
            </p:nvGrpSpPr>
            <p:grpSpPr>
              <a:xfrm flipH="1">
                <a:off x="3635254" y="2434424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881" name="Connecteur droit 880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Connecteur droit 881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Connecteur droit 882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Connecteur droit 883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Connecteur droit 884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5" name="Groupe 844"/>
              <p:cNvGrpSpPr/>
              <p:nvPr/>
            </p:nvGrpSpPr>
            <p:grpSpPr>
              <a:xfrm flipH="1">
                <a:off x="3677580" y="2335928"/>
                <a:ext cx="170047" cy="111536"/>
                <a:chOff x="3166493" y="2197720"/>
                <a:chExt cx="278689" cy="214961"/>
              </a:xfrm>
            </p:grpSpPr>
            <p:sp>
              <p:nvSpPr>
                <p:cNvPr id="874" name="Ellipse 873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5" name="Ellipse 874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76" name="Connecteur droit 875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Connecteur droit 876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8" name="Ellipse 877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79" name="Connecteur droit 878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Connecteur droit 879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6" name="Connecteur droit 845"/>
              <p:cNvCxnSpPr/>
              <p:nvPr/>
            </p:nvCxnSpPr>
            <p:spPr>
              <a:xfrm flipH="1" flipV="1">
                <a:off x="3611028" y="2340073"/>
                <a:ext cx="81714" cy="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ZoneTexte 846"/>
              <p:cNvSpPr txBox="1"/>
              <p:nvPr/>
            </p:nvSpPr>
            <p:spPr>
              <a:xfrm flipH="1">
                <a:off x="3878682" y="2246164"/>
                <a:ext cx="30827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In4</a:t>
                </a:r>
                <a:endParaRPr lang="fr-FR" sz="600" dirty="0"/>
              </a:p>
            </p:txBody>
          </p:sp>
          <p:cxnSp>
            <p:nvCxnSpPr>
              <p:cNvPr id="848" name="Connecteur droit 847"/>
              <p:cNvCxnSpPr/>
              <p:nvPr/>
            </p:nvCxnSpPr>
            <p:spPr>
              <a:xfrm flipH="1" flipV="1">
                <a:off x="3842920" y="2685731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9" name="Groupe 848"/>
              <p:cNvGrpSpPr/>
              <p:nvPr/>
            </p:nvGrpSpPr>
            <p:grpSpPr>
              <a:xfrm flipH="1">
                <a:off x="4088456" y="2607505"/>
                <a:ext cx="87874" cy="149450"/>
                <a:chOff x="2627784" y="2132856"/>
                <a:chExt cx="144016" cy="288032"/>
              </a:xfrm>
            </p:grpSpPr>
            <p:sp>
              <p:nvSpPr>
                <p:cNvPr id="872" name="Ellipse 871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3" name="Ellipse 872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0" name="Groupe 849"/>
              <p:cNvGrpSpPr/>
              <p:nvPr/>
            </p:nvGrpSpPr>
            <p:grpSpPr>
              <a:xfrm flipH="1">
                <a:off x="4087018" y="2756955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867" name="Connecteur droit 866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Connecteur droit 867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Connecteur droit 868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Connecteur droit 869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Connecteur droit 870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1" name="Groupe 850"/>
              <p:cNvGrpSpPr/>
              <p:nvPr/>
            </p:nvGrpSpPr>
            <p:grpSpPr>
              <a:xfrm flipH="1">
                <a:off x="3635254" y="2739657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862" name="Connecteur droit 861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Connecteur droit 862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Connecteur droit 863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Connecteur droit 864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Connecteur droit 865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2" name="Groupe 851"/>
              <p:cNvGrpSpPr/>
              <p:nvPr/>
            </p:nvGrpSpPr>
            <p:grpSpPr>
              <a:xfrm flipH="1">
                <a:off x="3677580" y="2641161"/>
                <a:ext cx="170047" cy="111536"/>
                <a:chOff x="3166493" y="2197720"/>
                <a:chExt cx="278689" cy="214961"/>
              </a:xfrm>
            </p:grpSpPr>
            <p:sp>
              <p:nvSpPr>
                <p:cNvPr id="855" name="Ellipse 854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6" name="Ellipse 855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57" name="Connecteur droit 856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Connecteur droit 857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9" name="Ellipse 858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60" name="Connecteur droit 859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Connecteur droit 860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3" name="Connecteur droit 852"/>
              <p:cNvCxnSpPr/>
              <p:nvPr/>
            </p:nvCxnSpPr>
            <p:spPr>
              <a:xfrm flipH="1" flipV="1">
                <a:off x="3611028" y="2645306"/>
                <a:ext cx="81714" cy="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4" name="ZoneTexte 853"/>
              <p:cNvSpPr txBox="1"/>
              <p:nvPr/>
            </p:nvSpPr>
            <p:spPr>
              <a:xfrm flipH="1">
                <a:off x="3846587" y="2554519"/>
                <a:ext cx="41438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In10</a:t>
                </a:r>
                <a:endParaRPr lang="fr-FR" sz="600" dirty="0"/>
              </a:p>
            </p:txBody>
          </p:sp>
        </p:grpSp>
        <p:cxnSp>
          <p:nvCxnSpPr>
            <p:cNvPr id="21" name="Connecteur droit 20"/>
            <p:cNvCxnSpPr/>
            <p:nvPr/>
          </p:nvCxnSpPr>
          <p:spPr>
            <a:xfrm flipH="1">
              <a:off x="3988796" y="3369568"/>
              <a:ext cx="3902667" cy="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/>
            <p:cNvGrpSpPr/>
            <p:nvPr/>
          </p:nvGrpSpPr>
          <p:grpSpPr>
            <a:xfrm>
              <a:off x="2915816" y="4941168"/>
              <a:ext cx="1188568" cy="1424657"/>
              <a:chOff x="3072408" y="1400845"/>
              <a:chExt cx="1188568" cy="1424657"/>
            </a:xfrm>
          </p:grpSpPr>
          <p:cxnSp>
            <p:nvCxnSpPr>
              <p:cNvPr id="640" name="Connecteur droit 639"/>
              <p:cNvCxnSpPr/>
              <p:nvPr/>
            </p:nvCxnSpPr>
            <p:spPr>
              <a:xfrm flipH="1" flipV="1">
                <a:off x="3838860" y="1582141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1" name="Groupe 56"/>
              <p:cNvGrpSpPr/>
              <p:nvPr/>
            </p:nvGrpSpPr>
            <p:grpSpPr>
              <a:xfrm flipH="1">
                <a:off x="4084396" y="1503915"/>
                <a:ext cx="87874" cy="149450"/>
                <a:chOff x="2627784" y="2132856"/>
                <a:chExt cx="144016" cy="288032"/>
              </a:xfrm>
            </p:grpSpPr>
            <p:sp>
              <p:nvSpPr>
                <p:cNvPr id="803" name="Ellipse 3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4" name="Ellipse 4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42" name="Groupe 24"/>
              <p:cNvGrpSpPr/>
              <p:nvPr/>
            </p:nvGrpSpPr>
            <p:grpSpPr>
              <a:xfrm flipH="1">
                <a:off x="4082957" y="1653364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798" name="Connecteur droit 9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Connecteur droit 13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Connecteur droit 18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Connecteur droit 800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Connecteur droit 21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3" name="Groupe 47"/>
              <p:cNvGrpSpPr/>
              <p:nvPr/>
            </p:nvGrpSpPr>
            <p:grpSpPr>
              <a:xfrm flipH="1">
                <a:off x="3631193" y="1636066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793" name="Connecteur droit 48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4" name="Connecteur droit 793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Connecteur droit 794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Connecteur droit 795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Connecteur droit 796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4" name="Groupe 41"/>
              <p:cNvGrpSpPr/>
              <p:nvPr/>
            </p:nvGrpSpPr>
            <p:grpSpPr>
              <a:xfrm flipH="1">
                <a:off x="3673519" y="1537570"/>
                <a:ext cx="170047" cy="111536"/>
                <a:chOff x="3166493" y="2197720"/>
                <a:chExt cx="278689" cy="214961"/>
              </a:xfrm>
            </p:grpSpPr>
            <p:sp>
              <p:nvSpPr>
                <p:cNvPr id="786" name="Ellipse 785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7" name="Ellipse 786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88" name="Connecteur droit 787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Connecteur droit 788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0" name="Ellipse 789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91" name="Connecteur droit 790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Connecteur droit 791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5" name="Groupe 60"/>
              <p:cNvGrpSpPr/>
              <p:nvPr/>
            </p:nvGrpSpPr>
            <p:grpSpPr>
              <a:xfrm flipH="1">
                <a:off x="3073846" y="1466552"/>
                <a:ext cx="87874" cy="149450"/>
                <a:chOff x="2627784" y="2132856"/>
                <a:chExt cx="144016" cy="288032"/>
              </a:xfrm>
            </p:grpSpPr>
            <p:sp>
              <p:nvSpPr>
                <p:cNvPr id="784" name="Ellipse 783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5" name="Ellipse 784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46" name="Groupe 63"/>
              <p:cNvGrpSpPr/>
              <p:nvPr/>
            </p:nvGrpSpPr>
            <p:grpSpPr>
              <a:xfrm flipH="1">
                <a:off x="3072408" y="1616002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779" name="Connecteur droit 778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Connecteur droit 779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Connecteur droit 780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2" name="Connecteur droit 781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3" name="Connecteur droit 782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7" name="Groupe 69"/>
              <p:cNvGrpSpPr/>
              <p:nvPr/>
            </p:nvGrpSpPr>
            <p:grpSpPr>
              <a:xfrm flipH="1">
                <a:off x="3073846" y="1728089"/>
                <a:ext cx="87874" cy="149450"/>
                <a:chOff x="2627784" y="2132856"/>
                <a:chExt cx="144016" cy="288032"/>
              </a:xfrm>
            </p:grpSpPr>
            <p:sp>
              <p:nvSpPr>
                <p:cNvPr id="777" name="Ellipse 776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8" name="Ellipse 777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48" name="Groupe 72"/>
              <p:cNvGrpSpPr/>
              <p:nvPr/>
            </p:nvGrpSpPr>
            <p:grpSpPr>
              <a:xfrm flipH="1">
                <a:off x="3072408" y="1877539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772" name="Connecteur droit 771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Connecteur droit 772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Connecteur droit 773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Connecteur droit 774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Connecteur droit 775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9" name="Connecteur droit 648"/>
              <p:cNvCxnSpPr/>
              <p:nvPr/>
            </p:nvCxnSpPr>
            <p:spPr>
              <a:xfrm flipH="1" flipV="1">
                <a:off x="3119729" y="1546219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Connecteur droit 649"/>
              <p:cNvCxnSpPr/>
              <p:nvPr/>
            </p:nvCxnSpPr>
            <p:spPr>
              <a:xfrm flipH="1" flipV="1">
                <a:off x="3121182" y="1804449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Connecteur droit 650"/>
              <p:cNvCxnSpPr/>
              <p:nvPr/>
            </p:nvCxnSpPr>
            <p:spPr>
              <a:xfrm flipH="1">
                <a:off x="3402517" y="1541277"/>
                <a:ext cx="0" cy="2615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2" name="Ellipse 651"/>
              <p:cNvSpPr/>
              <p:nvPr/>
            </p:nvSpPr>
            <p:spPr>
              <a:xfrm flipH="1">
                <a:off x="3386699" y="1534482"/>
                <a:ext cx="27896" cy="23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53" name="Connecteur droit 652"/>
              <p:cNvCxnSpPr/>
              <p:nvPr/>
            </p:nvCxnSpPr>
            <p:spPr>
              <a:xfrm flipH="1" flipV="1">
                <a:off x="3844090" y="1846941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4" name="Groupe 86"/>
              <p:cNvGrpSpPr/>
              <p:nvPr/>
            </p:nvGrpSpPr>
            <p:grpSpPr>
              <a:xfrm flipH="1">
                <a:off x="4089626" y="1768715"/>
                <a:ext cx="87874" cy="149450"/>
                <a:chOff x="2627784" y="2132856"/>
                <a:chExt cx="144016" cy="288032"/>
              </a:xfrm>
            </p:grpSpPr>
            <p:sp>
              <p:nvSpPr>
                <p:cNvPr id="770" name="Ellipse 769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1" name="Ellipse 770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55" name="Groupe 89"/>
              <p:cNvGrpSpPr/>
              <p:nvPr/>
            </p:nvGrpSpPr>
            <p:grpSpPr>
              <a:xfrm flipH="1">
                <a:off x="4088189" y="1918164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765" name="Connecteur droit 90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Connecteur droit 91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Connecteur droit 766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Connecteur droit 767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Connecteur droit 768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6" name="Groupe 95"/>
              <p:cNvGrpSpPr/>
              <p:nvPr/>
            </p:nvGrpSpPr>
            <p:grpSpPr>
              <a:xfrm flipH="1">
                <a:off x="3636424" y="1900866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760" name="Connecteur droit 759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Connecteur droit 760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2" name="Connecteur droit 761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Connecteur droit 762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Connecteur droit 763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7" name="Groupe 101"/>
              <p:cNvGrpSpPr/>
              <p:nvPr/>
            </p:nvGrpSpPr>
            <p:grpSpPr>
              <a:xfrm flipH="1">
                <a:off x="3678750" y="1802370"/>
                <a:ext cx="170047" cy="111536"/>
                <a:chOff x="3166493" y="2197720"/>
                <a:chExt cx="278689" cy="214961"/>
              </a:xfrm>
            </p:grpSpPr>
            <p:sp>
              <p:nvSpPr>
                <p:cNvPr id="753" name="Ellipse 752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4" name="Ellipse 753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55" name="Connecteur droit 754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Connecteur droit 755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7" name="Ellipse 756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58" name="Connecteur droit 757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Connecteur droit 758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8" name="Connecteur droit 657"/>
              <p:cNvCxnSpPr/>
              <p:nvPr/>
            </p:nvCxnSpPr>
            <p:spPr>
              <a:xfrm flipH="1" flipV="1">
                <a:off x="3844090" y="2115695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9" name="Groupe 110"/>
              <p:cNvGrpSpPr/>
              <p:nvPr/>
            </p:nvGrpSpPr>
            <p:grpSpPr>
              <a:xfrm flipH="1">
                <a:off x="4089626" y="2037469"/>
                <a:ext cx="87874" cy="149450"/>
                <a:chOff x="2627784" y="2132856"/>
                <a:chExt cx="144016" cy="288032"/>
              </a:xfrm>
            </p:grpSpPr>
            <p:sp>
              <p:nvSpPr>
                <p:cNvPr id="751" name="Ellipse 750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2" name="Ellipse 751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60" name="Groupe 113"/>
              <p:cNvGrpSpPr/>
              <p:nvPr/>
            </p:nvGrpSpPr>
            <p:grpSpPr>
              <a:xfrm flipH="1">
                <a:off x="4088189" y="2186919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746" name="Connecteur droit 745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Connecteur droit 746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Connecteur droit 747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Connecteur droit 748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Connecteur droit 749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1" name="Groupe 119"/>
              <p:cNvGrpSpPr/>
              <p:nvPr/>
            </p:nvGrpSpPr>
            <p:grpSpPr>
              <a:xfrm flipH="1">
                <a:off x="3636424" y="2169621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741" name="Connecteur droit 740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Connecteur droit 741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Connecteur droit 742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Connecteur droit 743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Connecteur droit 744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2" name="Groupe 125"/>
              <p:cNvGrpSpPr/>
              <p:nvPr/>
            </p:nvGrpSpPr>
            <p:grpSpPr>
              <a:xfrm flipH="1">
                <a:off x="3678750" y="2071125"/>
                <a:ext cx="170047" cy="111536"/>
                <a:chOff x="3166493" y="2197720"/>
                <a:chExt cx="278689" cy="214961"/>
              </a:xfrm>
            </p:grpSpPr>
            <p:sp>
              <p:nvSpPr>
                <p:cNvPr id="734" name="Ellipse 733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35" name="Ellipse 734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36" name="Connecteur droit 735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Connecteur droit 736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8" name="Ellipse 737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39" name="Connecteur droit 738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Connecteur droit 739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3" name="Connecteur droit 662"/>
              <p:cNvCxnSpPr/>
              <p:nvPr/>
            </p:nvCxnSpPr>
            <p:spPr>
              <a:xfrm flipH="1" flipV="1">
                <a:off x="3406764" y="1541368"/>
                <a:ext cx="290296" cy="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Connecteur droit 663"/>
              <p:cNvCxnSpPr>
                <a:stCxn id="732" idx="2"/>
                <a:endCxn id="667" idx="4"/>
              </p:cNvCxnSpPr>
              <p:nvPr/>
            </p:nvCxnSpPr>
            <p:spPr>
              <a:xfrm flipV="1">
                <a:off x="3609031" y="1552644"/>
                <a:ext cx="1705" cy="9482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Connecteur droit 664"/>
              <p:cNvCxnSpPr/>
              <p:nvPr/>
            </p:nvCxnSpPr>
            <p:spPr>
              <a:xfrm flipH="1" flipV="1">
                <a:off x="3612198" y="2075270"/>
                <a:ext cx="81714" cy="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Connecteur droit 665"/>
              <p:cNvCxnSpPr/>
              <p:nvPr/>
            </p:nvCxnSpPr>
            <p:spPr>
              <a:xfrm flipH="1" flipV="1">
                <a:off x="3614756" y="1805768"/>
                <a:ext cx="81714" cy="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7" name="Ellipse 666"/>
              <p:cNvSpPr/>
              <p:nvPr/>
            </p:nvSpPr>
            <p:spPr>
              <a:xfrm flipH="1">
                <a:off x="3596788" y="1528922"/>
                <a:ext cx="27896" cy="23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8" name="Ellipse 667"/>
              <p:cNvSpPr/>
              <p:nvPr/>
            </p:nvSpPr>
            <p:spPr>
              <a:xfrm flipH="1">
                <a:off x="3598831" y="1793942"/>
                <a:ext cx="27896" cy="23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69" name="Groupe 668"/>
              <p:cNvGrpSpPr/>
              <p:nvPr/>
            </p:nvGrpSpPr>
            <p:grpSpPr>
              <a:xfrm flipH="1">
                <a:off x="3581881" y="2463673"/>
                <a:ext cx="61100" cy="86281"/>
                <a:chOff x="3491880" y="3212976"/>
                <a:chExt cx="100137" cy="166289"/>
              </a:xfrm>
            </p:grpSpPr>
            <p:grpSp>
              <p:nvGrpSpPr>
                <p:cNvPr id="728" name="Groupe 207"/>
                <p:cNvGrpSpPr/>
                <p:nvPr/>
              </p:nvGrpSpPr>
              <p:grpSpPr>
                <a:xfrm>
                  <a:off x="3491880" y="3212976"/>
                  <a:ext cx="97755" cy="137144"/>
                  <a:chOff x="3190309" y="3225184"/>
                  <a:chExt cx="97755" cy="137144"/>
                </a:xfrm>
              </p:grpSpPr>
              <p:sp>
                <p:nvSpPr>
                  <p:cNvPr id="732" name="Arc 731"/>
                  <p:cNvSpPr/>
                  <p:nvPr/>
                </p:nvSpPr>
                <p:spPr>
                  <a:xfrm rot="18318922">
                    <a:off x="3190309" y="3290320"/>
                    <a:ext cx="72008" cy="7200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3" name="Arc 732"/>
                  <p:cNvSpPr/>
                  <p:nvPr/>
                </p:nvSpPr>
                <p:spPr>
                  <a:xfrm rot="7263956">
                    <a:off x="3216056" y="3225184"/>
                    <a:ext cx="72008" cy="7200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729" name="Groupe 209"/>
                <p:cNvGrpSpPr/>
                <p:nvPr/>
              </p:nvGrpSpPr>
              <p:grpSpPr>
                <a:xfrm>
                  <a:off x="3494262" y="3242121"/>
                  <a:ext cx="97755" cy="137144"/>
                  <a:chOff x="3190309" y="3225184"/>
                  <a:chExt cx="97755" cy="137144"/>
                </a:xfrm>
              </p:grpSpPr>
              <p:sp>
                <p:nvSpPr>
                  <p:cNvPr id="730" name="Arc 729"/>
                  <p:cNvSpPr/>
                  <p:nvPr/>
                </p:nvSpPr>
                <p:spPr>
                  <a:xfrm rot="18318922">
                    <a:off x="3190309" y="3290320"/>
                    <a:ext cx="72008" cy="7200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1" name="Arc 730"/>
                  <p:cNvSpPr/>
                  <p:nvPr/>
                </p:nvSpPr>
                <p:spPr>
                  <a:xfrm rot="7263956">
                    <a:off x="3216056" y="3225184"/>
                    <a:ext cx="72008" cy="7200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cxnSp>
            <p:nvCxnSpPr>
              <p:cNvPr id="670" name="Connecteur droit 669"/>
              <p:cNvCxnSpPr/>
              <p:nvPr/>
            </p:nvCxnSpPr>
            <p:spPr>
              <a:xfrm flipH="1" flipV="1">
                <a:off x="3611028" y="2516564"/>
                <a:ext cx="0" cy="1367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1" name="ZoneTexte 670"/>
              <p:cNvSpPr txBox="1"/>
              <p:nvPr/>
            </p:nvSpPr>
            <p:spPr>
              <a:xfrm flipH="1">
                <a:off x="3877543" y="1709635"/>
                <a:ext cx="3621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In2</a:t>
                </a:r>
                <a:endParaRPr lang="fr-FR" sz="600" dirty="0"/>
              </a:p>
            </p:txBody>
          </p:sp>
          <p:sp>
            <p:nvSpPr>
              <p:cNvPr id="672" name="ZoneTexte 671"/>
              <p:cNvSpPr txBox="1"/>
              <p:nvPr/>
            </p:nvSpPr>
            <p:spPr>
              <a:xfrm flipH="1">
                <a:off x="3884600" y="1984611"/>
                <a:ext cx="30827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In3</a:t>
                </a:r>
                <a:endParaRPr lang="fr-FR" sz="600" dirty="0"/>
              </a:p>
            </p:txBody>
          </p:sp>
          <p:sp>
            <p:nvSpPr>
              <p:cNvPr id="673" name="ZoneTexte 672"/>
              <p:cNvSpPr txBox="1"/>
              <p:nvPr/>
            </p:nvSpPr>
            <p:spPr>
              <a:xfrm flipH="1">
                <a:off x="3089820" y="1400845"/>
                <a:ext cx="4612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Out1</a:t>
                </a:r>
                <a:endParaRPr lang="fr-FR" sz="600" dirty="0"/>
              </a:p>
            </p:txBody>
          </p:sp>
          <p:sp>
            <p:nvSpPr>
              <p:cNvPr id="674" name="ZoneTexte 673"/>
              <p:cNvSpPr txBox="1"/>
              <p:nvPr/>
            </p:nvSpPr>
            <p:spPr>
              <a:xfrm flipH="1">
                <a:off x="3088728" y="1672871"/>
                <a:ext cx="39838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Out2</a:t>
                </a:r>
                <a:endParaRPr lang="fr-FR" sz="600" dirty="0"/>
              </a:p>
            </p:txBody>
          </p:sp>
          <p:cxnSp>
            <p:nvCxnSpPr>
              <p:cNvPr id="675" name="Connecteur droit 674"/>
              <p:cNvCxnSpPr/>
              <p:nvPr/>
            </p:nvCxnSpPr>
            <p:spPr>
              <a:xfrm flipH="1" flipV="1">
                <a:off x="3842920" y="2380499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6" name="Groupe 714"/>
              <p:cNvGrpSpPr/>
              <p:nvPr/>
            </p:nvGrpSpPr>
            <p:grpSpPr>
              <a:xfrm flipH="1">
                <a:off x="4088456" y="2302273"/>
                <a:ext cx="87874" cy="149450"/>
                <a:chOff x="2627784" y="2132856"/>
                <a:chExt cx="144016" cy="288032"/>
              </a:xfrm>
            </p:grpSpPr>
            <p:sp>
              <p:nvSpPr>
                <p:cNvPr id="726" name="Ellipse 725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7" name="Ellipse 726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77" name="Groupe 717"/>
              <p:cNvGrpSpPr/>
              <p:nvPr/>
            </p:nvGrpSpPr>
            <p:grpSpPr>
              <a:xfrm flipH="1">
                <a:off x="4087018" y="2451722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721" name="Connecteur droit 720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Connecteur droit 721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Connecteur droit 722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Connecteur droit 723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Connecteur droit 724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8" name="Groupe 723"/>
              <p:cNvGrpSpPr/>
              <p:nvPr/>
            </p:nvGrpSpPr>
            <p:grpSpPr>
              <a:xfrm flipH="1">
                <a:off x="3635254" y="2434424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716" name="Connecteur droit 715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Connecteur droit 716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Connecteur droit 717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9" name="Connecteur droit 718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Connecteur droit 719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9" name="Groupe 729"/>
              <p:cNvGrpSpPr/>
              <p:nvPr/>
            </p:nvGrpSpPr>
            <p:grpSpPr>
              <a:xfrm flipH="1">
                <a:off x="3677580" y="2335928"/>
                <a:ext cx="170047" cy="111536"/>
                <a:chOff x="3166493" y="2197720"/>
                <a:chExt cx="278689" cy="214961"/>
              </a:xfrm>
            </p:grpSpPr>
            <p:sp>
              <p:nvSpPr>
                <p:cNvPr id="709" name="Ellipse 708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0" name="Ellipse 709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11" name="Connecteur droit 710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Connecteur droit 711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3" name="Ellipse 712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14" name="Connecteur droit 713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Connecteur droit 714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0" name="Connecteur droit 679"/>
              <p:cNvCxnSpPr/>
              <p:nvPr/>
            </p:nvCxnSpPr>
            <p:spPr>
              <a:xfrm flipH="1" flipV="1">
                <a:off x="3611028" y="2340073"/>
                <a:ext cx="81714" cy="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1" name="ZoneTexte 680"/>
              <p:cNvSpPr txBox="1"/>
              <p:nvPr/>
            </p:nvSpPr>
            <p:spPr>
              <a:xfrm flipH="1">
                <a:off x="3878682" y="2246164"/>
                <a:ext cx="30827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In4</a:t>
                </a:r>
                <a:endParaRPr lang="fr-FR" sz="600" dirty="0"/>
              </a:p>
            </p:txBody>
          </p:sp>
          <p:cxnSp>
            <p:nvCxnSpPr>
              <p:cNvPr id="682" name="Connecteur droit 681"/>
              <p:cNvCxnSpPr/>
              <p:nvPr/>
            </p:nvCxnSpPr>
            <p:spPr>
              <a:xfrm flipH="1" flipV="1">
                <a:off x="3842920" y="2685731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3" name="Groupe 741"/>
              <p:cNvGrpSpPr/>
              <p:nvPr/>
            </p:nvGrpSpPr>
            <p:grpSpPr>
              <a:xfrm flipH="1">
                <a:off x="4088456" y="2607505"/>
                <a:ext cx="87874" cy="149450"/>
                <a:chOff x="2627784" y="2132856"/>
                <a:chExt cx="144016" cy="288032"/>
              </a:xfrm>
            </p:grpSpPr>
            <p:sp>
              <p:nvSpPr>
                <p:cNvPr id="707" name="Ellipse 706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8" name="Ellipse 707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84" name="Groupe 744"/>
              <p:cNvGrpSpPr/>
              <p:nvPr/>
            </p:nvGrpSpPr>
            <p:grpSpPr>
              <a:xfrm flipH="1">
                <a:off x="4087018" y="2756955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702" name="Connecteur droit 701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Connecteur droit 702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4" name="Connecteur droit 703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Connecteur droit 704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Connecteur droit 705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5" name="Groupe 750"/>
              <p:cNvGrpSpPr/>
              <p:nvPr/>
            </p:nvGrpSpPr>
            <p:grpSpPr>
              <a:xfrm flipH="1">
                <a:off x="3635254" y="2739657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697" name="Connecteur droit 696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Connecteur droit 697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Connecteur droit 698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Connecteur droit 699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Connecteur droit 700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6" name="Groupe 756"/>
              <p:cNvGrpSpPr/>
              <p:nvPr/>
            </p:nvGrpSpPr>
            <p:grpSpPr>
              <a:xfrm flipH="1">
                <a:off x="3677580" y="2641161"/>
                <a:ext cx="170047" cy="111536"/>
                <a:chOff x="3166493" y="2197720"/>
                <a:chExt cx="278689" cy="214961"/>
              </a:xfrm>
            </p:grpSpPr>
            <p:sp>
              <p:nvSpPr>
                <p:cNvPr id="690" name="Ellipse 689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1" name="Ellipse 690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92" name="Connecteur droit 691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Connecteur droit 692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4" name="Ellipse 693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95" name="Connecteur droit 694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Connecteur droit 695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7" name="Connecteur droit 686"/>
              <p:cNvCxnSpPr/>
              <p:nvPr/>
            </p:nvCxnSpPr>
            <p:spPr>
              <a:xfrm flipH="1" flipV="1">
                <a:off x="3611028" y="2645306"/>
                <a:ext cx="81714" cy="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8" name="ZoneTexte 687"/>
              <p:cNvSpPr txBox="1"/>
              <p:nvPr/>
            </p:nvSpPr>
            <p:spPr>
              <a:xfrm flipH="1">
                <a:off x="3846587" y="2554519"/>
                <a:ext cx="41438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In10</a:t>
                </a:r>
                <a:endParaRPr lang="fr-FR" sz="600" dirty="0"/>
              </a:p>
            </p:txBody>
          </p:sp>
          <p:cxnSp>
            <p:nvCxnSpPr>
              <p:cNvPr id="689" name="Connecteur droit 688"/>
              <p:cNvCxnSpPr/>
              <p:nvPr/>
            </p:nvCxnSpPr>
            <p:spPr>
              <a:xfrm flipH="1" flipV="1">
                <a:off x="4132223" y="2687796"/>
                <a:ext cx="114506" cy="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22"/>
            <p:cNvGrpSpPr/>
            <p:nvPr/>
          </p:nvGrpSpPr>
          <p:grpSpPr>
            <a:xfrm>
              <a:off x="2915816" y="1484784"/>
              <a:ext cx="1188568" cy="1424657"/>
              <a:chOff x="3072408" y="1400845"/>
              <a:chExt cx="1188568" cy="1424657"/>
            </a:xfrm>
          </p:grpSpPr>
          <p:cxnSp>
            <p:nvCxnSpPr>
              <p:cNvPr id="476" name="Connecteur droit 475"/>
              <p:cNvCxnSpPr/>
              <p:nvPr/>
            </p:nvCxnSpPr>
            <p:spPr>
              <a:xfrm flipH="1" flipV="1">
                <a:off x="3838860" y="1582141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7" name="Groupe 56"/>
              <p:cNvGrpSpPr/>
              <p:nvPr/>
            </p:nvGrpSpPr>
            <p:grpSpPr>
              <a:xfrm flipH="1">
                <a:off x="4084396" y="1503915"/>
                <a:ext cx="87874" cy="149450"/>
                <a:chOff x="2627784" y="2132856"/>
                <a:chExt cx="144016" cy="288032"/>
              </a:xfrm>
            </p:grpSpPr>
            <p:sp>
              <p:nvSpPr>
                <p:cNvPr id="638" name="Ellipse 3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39" name="Ellipse 4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78" name="Groupe 24"/>
              <p:cNvGrpSpPr/>
              <p:nvPr/>
            </p:nvGrpSpPr>
            <p:grpSpPr>
              <a:xfrm flipH="1">
                <a:off x="4082957" y="1653364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633" name="Connecteur droit 9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Connecteur droit 13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Connecteur droit 18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6" name="Connecteur droit 635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Connecteur droit 21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9" name="Groupe 47"/>
              <p:cNvGrpSpPr/>
              <p:nvPr/>
            </p:nvGrpSpPr>
            <p:grpSpPr>
              <a:xfrm flipH="1">
                <a:off x="3631193" y="1636066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628" name="Connecteur droit 48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Connecteur droit 628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Connecteur droit 629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Connecteur droit 630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Connecteur droit 631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" name="Groupe 41"/>
              <p:cNvGrpSpPr/>
              <p:nvPr/>
            </p:nvGrpSpPr>
            <p:grpSpPr>
              <a:xfrm flipH="1">
                <a:off x="3673519" y="1537570"/>
                <a:ext cx="170047" cy="111536"/>
                <a:chOff x="3166493" y="2197720"/>
                <a:chExt cx="278689" cy="214961"/>
              </a:xfrm>
            </p:grpSpPr>
            <p:sp>
              <p:nvSpPr>
                <p:cNvPr id="621" name="Ellipse 620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22" name="Ellipse 621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23" name="Connecteur droit 622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Connecteur droit 623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5" name="Ellipse 624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26" name="Connecteur droit 625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Connecteur droit 626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1" name="Groupe 60"/>
              <p:cNvGrpSpPr/>
              <p:nvPr/>
            </p:nvGrpSpPr>
            <p:grpSpPr>
              <a:xfrm flipH="1">
                <a:off x="3073846" y="1466552"/>
                <a:ext cx="87874" cy="149450"/>
                <a:chOff x="2627784" y="2132856"/>
                <a:chExt cx="144016" cy="288032"/>
              </a:xfrm>
            </p:grpSpPr>
            <p:sp>
              <p:nvSpPr>
                <p:cNvPr id="619" name="Ellipse 618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20" name="Ellipse 619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82" name="Groupe 63"/>
              <p:cNvGrpSpPr/>
              <p:nvPr/>
            </p:nvGrpSpPr>
            <p:grpSpPr>
              <a:xfrm flipH="1">
                <a:off x="3072408" y="1616002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614" name="Connecteur droit 613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Connecteur droit 614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Connecteur droit 615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Connecteur droit 616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Connecteur droit 617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" name="Groupe 69"/>
              <p:cNvGrpSpPr/>
              <p:nvPr/>
            </p:nvGrpSpPr>
            <p:grpSpPr>
              <a:xfrm flipH="1">
                <a:off x="3073846" y="1728089"/>
                <a:ext cx="87874" cy="149450"/>
                <a:chOff x="2627784" y="2132856"/>
                <a:chExt cx="144016" cy="288032"/>
              </a:xfrm>
            </p:grpSpPr>
            <p:sp>
              <p:nvSpPr>
                <p:cNvPr id="612" name="Ellipse 611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3" name="Ellipse 612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84" name="Groupe 72"/>
              <p:cNvGrpSpPr/>
              <p:nvPr/>
            </p:nvGrpSpPr>
            <p:grpSpPr>
              <a:xfrm flipH="1">
                <a:off x="3072408" y="1877539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607" name="Connecteur droit 606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Connecteur droit 607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Connecteur droit 608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0" name="Connecteur droit 609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Connecteur droit 610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5" name="Connecteur droit 484"/>
              <p:cNvCxnSpPr/>
              <p:nvPr/>
            </p:nvCxnSpPr>
            <p:spPr>
              <a:xfrm flipH="1" flipV="1">
                <a:off x="3119729" y="1546219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Connecteur droit 485"/>
              <p:cNvCxnSpPr/>
              <p:nvPr/>
            </p:nvCxnSpPr>
            <p:spPr>
              <a:xfrm flipH="1" flipV="1">
                <a:off x="3121182" y="1804449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Connecteur droit 486"/>
              <p:cNvCxnSpPr/>
              <p:nvPr/>
            </p:nvCxnSpPr>
            <p:spPr>
              <a:xfrm flipH="1">
                <a:off x="3402517" y="1541277"/>
                <a:ext cx="0" cy="2615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8" name="Ellipse 487"/>
              <p:cNvSpPr/>
              <p:nvPr/>
            </p:nvSpPr>
            <p:spPr>
              <a:xfrm flipH="1">
                <a:off x="3386699" y="1534482"/>
                <a:ext cx="27896" cy="23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89" name="Connecteur droit 488"/>
              <p:cNvCxnSpPr/>
              <p:nvPr/>
            </p:nvCxnSpPr>
            <p:spPr>
              <a:xfrm flipH="1" flipV="1">
                <a:off x="3844090" y="1846941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0" name="Groupe 86"/>
              <p:cNvGrpSpPr/>
              <p:nvPr/>
            </p:nvGrpSpPr>
            <p:grpSpPr>
              <a:xfrm flipH="1">
                <a:off x="4089626" y="1768715"/>
                <a:ext cx="87874" cy="149450"/>
                <a:chOff x="2627784" y="2132856"/>
                <a:chExt cx="144016" cy="288032"/>
              </a:xfrm>
            </p:grpSpPr>
            <p:sp>
              <p:nvSpPr>
                <p:cNvPr id="605" name="Ellipse 604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6" name="Ellipse 605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91" name="Groupe 89"/>
              <p:cNvGrpSpPr/>
              <p:nvPr/>
            </p:nvGrpSpPr>
            <p:grpSpPr>
              <a:xfrm flipH="1">
                <a:off x="4088189" y="1918164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600" name="Connecteur droit 90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Connecteur droit 91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Connecteur droit 601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Connecteur droit 602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Connecteur droit 603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2" name="Groupe 95"/>
              <p:cNvGrpSpPr/>
              <p:nvPr/>
            </p:nvGrpSpPr>
            <p:grpSpPr>
              <a:xfrm flipH="1">
                <a:off x="3636424" y="1900866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595" name="Connecteur droit 594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Connecteur droit 595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Connecteur droit 596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Connecteur droit 597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Connecteur droit 598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3" name="Groupe 101"/>
              <p:cNvGrpSpPr/>
              <p:nvPr/>
            </p:nvGrpSpPr>
            <p:grpSpPr>
              <a:xfrm flipH="1">
                <a:off x="3678750" y="1802370"/>
                <a:ext cx="170047" cy="111536"/>
                <a:chOff x="3166493" y="2197720"/>
                <a:chExt cx="278689" cy="214961"/>
              </a:xfrm>
            </p:grpSpPr>
            <p:sp>
              <p:nvSpPr>
                <p:cNvPr id="588" name="Ellipse 587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9" name="Ellipse 588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90" name="Connecteur droit 589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Connecteur droit 590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2" name="Ellipse 591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93" name="Connecteur droit 592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Connecteur droit 593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4" name="Connecteur droit 493"/>
              <p:cNvCxnSpPr/>
              <p:nvPr/>
            </p:nvCxnSpPr>
            <p:spPr>
              <a:xfrm flipH="1" flipV="1">
                <a:off x="3844090" y="2115695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5" name="Groupe 110"/>
              <p:cNvGrpSpPr/>
              <p:nvPr/>
            </p:nvGrpSpPr>
            <p:grpSpPr>
              <a:xfrm flipH="1">
                <a:off x="4089626" y="2037469"/>
                <a:ext cx="87874" cy="149450"/>
                <a:chOff x="2627784" y="2132856"/>
                <a:chExt cx="144016" cy="288032"/>
              </a:xfrm>
            </p:grpSpPr>
            <p:sp>
              <p:nvSpPr>
                <p:cNvPr id="586" name="Ellipse 585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7" name="Ellipse 586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96" name="Groupe 113"/>
              <p:cNvGrpSpPr/>
              <p:nvPr/>
            </p:nvGrpSpPr>
            <p:grpSpPr>
              <a:xfrm flipH="1">
                <a:off x="4088189" y="2186919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581" name="Connecteur droit 580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Connecteur droit 581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Connecteur droit 582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Connecteur droit 583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Connecteur droit 584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7" name="Groupe 119"/>
              <p:cNvGrpSpPr/>
              <p:nvPr/>
            </p:nvGrpSpPr>
            <p:grpSpPr>
              <a:xfrm flipH="1">
                <a:off x="3636424" y="2169621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576" name="Connecteur droit 575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Connecteur droit 576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Connecteur droit 577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Connecteur droit 578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Connecteur droit 579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8" name="Groupe 125"/>
              <p:cNvGrpSpPr/>
              <p:nvPr/>
            </p:nvGrpSpPr>
            <p:grpSpPr>
              <a:xfrm flipH="1">
                <a:off x="3678750" y="2071125"/>
                <a:ext cx="170047" cy="111536"/>
                <a:chOff x="3166493" y="2197720"/>
                <a:chExt cx="278689" cy="214961"/>
              </a:xfrm>
            </p:grpSpPr>
            <p:sp>
              <p:nvSpPr>
                <p:cNvPr id="569" name="Ellipse 568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0" name="Ellipse 569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71" name="Connecteur droit 570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Connecteur droit 571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3" name="Ellipse 572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74" name="Connecteur droit 573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Connecteur droit 574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9" name="Connecteur droit 498"/>
              <p:cNvCxnSpPr/>
              <p:nvPr/>
            </p:nvCxnSpPr>
            <p:spPr>
              <a:xfrm flipH="1" flipV="1">
                <a:off x="3406764" y="1541368"/>
                <a:ext cx="290296" cy="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Connecteur droit 499"/>
              <p:cNvCxnSpPr>
                <a:stCxn id="567" idx="2"/>
                <a:endCxn id="503" idx="4"/>
              </p:cNvCxnSpPr>
              <p:nvPr/>
            </p:nvCxnSpPr>
            <p:spPr>
              <a:xfrm flipV="1">
                <a:off x="3609031" y="1552644"/>
                <a:ext cx="1705" cy="9482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Connecteur droit 500"/>
              <p:cNvCxnSpPr/>
              <p:nvPr/>
            </p:nvCxnSpPr>
            <p:spPr>
              <a:xfrm flipH="1" flipV="1">
                <a:off x="3612198" y="2075270"/>
                <a:ext cx="81714" cy="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Connecteur droit 501"/>
              <p:cNvCxnSpPr/>
              <p:nvPr/>
            </p:nvCxnSpPr>
            <p:spPr>
              <a:xfrm flipH="1" flipV="1">
                <a:off x="3614756" y="1805768"/>
                <a:ext cx="81714" cy="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3" name="Ellipse 502"/>
              <p:cNvSpPr/>
              <p:nvPr/>
            </p:nvSpPr>
            <p:spPr>
              <a:xfrm flipH="1">
                <a:off x="3596788" y="1528922"/>
                <a:ext cx="27896" cy="23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4" name="Ellipse 503"/>
              <p:cNvSpPr/>
              <p:nvPr/>
            </p:nvSpPr>
            <p:spPr>
              <a:xfrm flipH="1">
                <a:off x="3598831" y="1793942"/>
                <a:ext cx="27896" cy="23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05" name="Groupe 212"/>
              <p:cNvGrpSpPr/>
              <p:nvPr/>
            </p:nvGrpSpPr>
            <p:grpSpPr>
              <a:xfrm flipH="1">
                <a:off x="3581881" y="2463673"/>
                <a:ext cx="61100" cy="86281"/>
                <a:chOff x="3491880" y="3212976"/>
                <a:chExt cx="100137" cy="166289"/>
              </a:xfrm>
            </p:grpSpPr>
            <p:grpSp>
              <p:nvGrpSpPr>
                <p:cNvPr id="563" name="Groupe 207"/>
                <p:cNvGrpSpPr/>
                <p:nvPr/>
              </p:nvGrpSpPr>
              <p:grpSpPr>
                <a:xfrm>
                  <a:off x="3491880" y="3212976"/>
                  <a:ext cx="97755" cy="137144"/>
                  <a:chOff x="3190309" y="3225184"/>
                  <a:chExt cx="97755" cy="137144"/>
                </a:xfrm>
              </p:grpSpPr>
              <p:sp>
                <p:nvSpPr>
                  <p:cNvPr id="567" name="Arc 566"/>
                  <p:cNvSpPr/>
                  <p:nvPr/>
                </p:nvSpPr>
                <p:spPr>
                  <a:xfrm rot="18318922">
                    <a:off x="3190309" y="3290320"/>
                    <a:ext cx="72008" cy="7200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8" name="Arc 567"/>
                  <p:cNvSpPr/>
                  <p:nvPr/>
                </p:nvSpPr>
                <p:spPr>
                  <a:xfrm rot="7263956">
                    <a:off x="3216056" y="3225184"/>
                    <a:ext cx="72008" cy="7200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64" name="Groupe 209"/>
                <p:cNvGrpSpPr/>
                <p:nvPr/>
              </p:nvGrpSpPr>
              <p:grpSpPr>
                <a:xfrm>
                  <a:off x="3494262" y="3242121"/>
                  <a:ext cx="97755" cy="137144"/>
                  <a:chOff x="3190309" y="3225184"/>
                  <a:chExt cx="97755" cy="137144"/>
                </a:xfrm>
              </p:grpSpPr>
              <p:sp>
                <p:nvSpPr>
                  <p:cNvPr id="565" name="Arc 564"/>
                  <p:cNvSpPr/>
                  <p:nvPr/>
                </p:nvSpPr>
                <p:spPr>
                  <a:xfrm rot="18318922">
                    <a:off x="3190309" y="3290320"/>
                    <a:ext cx="72008" cy="7200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6" name="Arc 565"/>
                  <p:cNvSpPr/>
                  <p:nvPr/>
                </p:nvSpPr>
                <p:spPr>
                  <a:xfrm rot="7263956">
                    <a:off x="3216056" y="3225184"/>
                    <a:ext cx="72008" cy="72008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cxnSp>
            <p:nvCxnSpPr>
              <p:cNvPr id="506" name="Connecteur droit 505"/>
              <p:cNvCxnSpPr/>
              <p:nvPr/>
            </p:nvCxnSpPr>
            <p:spPr>
              <a:xfrm flipH="1" flipV="1">
                <a:off x="3611028" y="2516564"/>
                <a:ext cx="0" cy="1367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7" name="ZoneTexte 506"/>
              <p:cNvSpPr txBox="1"/>
              <p:nvPr/>
            </p:nvSpPr>
            <p:spPr>
              <a:xfrm flipH="1">
                <a:off x="3877543" y="1709635"/>
                <a:ext cx="3621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In2</a:t>
                </a:r>
                <a:endParaRPr lang="fr-FR" sz="600" dirty="0"/>
              </a:p>
            </p:txBody>
          </p:sp>
          <p:sp>
            <p:nvSpPr>
              <p:cNvPr id="508" name="ZoneTexte 507"/>
              <p:cNvSpPr txBox="1"/>
              <p:nvPr/>
            </p:nvSpPr>
            <p:spPr>
              <a:xfrm flipH="1">
                <a:off x="3884600" y="1984611"/>
                <a:ext cx="30827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In3</a:t>
                </a:r>
                <a:endParaRPr lang="fr-FR" sz="600" dirty="0"/>
              </a:p>
            </p:txBody>
          </p:sp>
          <p:sp>
            <p:nvSpPr>
              <p:cNvPr id="509" name="ZoneTexte 508"/>
              <p:cNvSpPr txBox="1"/>
              <p:nvPr/>
            </p:nvSpPr>
            <p:spPr>
              <a:xfrm flipH="1">
                <a:off x="3089820" y="1400845"/>
                <a:ext cx="4612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Out1</a:t>
                </a:r>
                <a:endParaRPr lang="fr-FR" sz="600" dirty="0"/>
              </a:p>
            </p:txBody>
          </p:sp>
          <p:sp>
            <p:nvSpPr>
              <p:cNvPr id="510" name="ZoneTexte 509"/>
              <p:cNvSpPr txBox="1"/>
              <p:nvPr/>
            </p:nvSpPr>
            <p:spPr>
              <a:xfrm flipH="1">
                <a:off x="3088728" y="1672871"/>
                <a:ext cx="39838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Out2</a:t>
                </a:r>
                <a:endParaRPr lang="fr-FR" sz="600" dirty="0"/>
              </a:p>
            </p:txBody>
          </p:sp>
          <p:cxnSp>
            <p:nvCxnSpPr>
              <p:cNvPr id="511" name="Connecteur droit 510"/>
              <p:cNvCxnSpPr/>
              <p:nvPr/>
            </p:nvCxnSpPr>
            <p:spPr>
              <a:xfrm flipH="1" flipV="1">
                <a:off x="3842920" y="2380499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2" name="Groupe 714"/>
              <p:cNvGrpSpPr/>
              <p:nvPr/>
            </p:nvGrpSpPr>
            <p:grpSpPr>
              <a:xfrm flipH="1">
                <a:off x="4088456" y="2302273"/>
                <a:ext cx="87874" cy="149450"/>
                <a:chOff x="2627784" y="2132856"/>
                <a:chExt cx="144016" cy="288032"/>
              </a:xfrm>
            </p:grpSpPr>
            <p:sp>
              <p:nvSpPr>
                <p:cNvPr id="561" name="Ellipse 560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2" name="Ellipse 561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13" name="Groupe 717"/>
              <p:cNvGrpSpPr/>
              <p:nvPr/>
            </p:nvGrpSpPr>
            <p:grpSpPr>
              <a:xfrm flipH="1">
                <a:off x="4087018" y="2451722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556" name="Connecteur droit 555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Connecteur droit 556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Connecteur droit 557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Connecteur droit 558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Connecteur droit 559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4" name="Groupe 723"/>
              <p:cNvGrpSpPr/>
              <p:nvPr/>
            </p:nvGrpSpPr>
            <p:grpSpPr>
              <a:xfrm flipH="1">
                <a:off x="3635254" y="2434424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551" name="Connecteur droit 550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Connecteur droit 551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Connecteur droit 552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Connecteur droit 553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Connecteur droit 554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5" name="Groupe 729"/>
              <p:cNvGrpSpPr/>
              <p:nvPr/>
            </p:nvGrpSpPr>
            <p:grpSpPr>
              <a:xfrm flipH="1">
                <a:off x="3677580" y="2335928"/>
                <a:ext cx="170047" cy="111536"/>
                <a:chOff x="3166493" y="2197720"/>
                <a:chExt cx="278689" cy="214961"/>
              </a:xfrm>
            </p:grpSpPr>
            <p:sp>
              <p:nvSpPr>
                <p:cNvPr id="544" name="Ellipse 543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5" name="Ellipse 544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46" name="Connecteur droit 545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Connecteur droit 546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8" name="Ellipse 547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49" name="Connecteur droit 548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Connecteur droit 549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6" name="Connecteur droit 515"/>
              <p:cNvCxnSpPr/>
              <p:nvPr/>
            </p:nvCxnSpPr>
            <p:spPr>
              <a:xfrm flipH="1" flipV="1">
                <a:off x="3611028" y="2340073"/>
                <a:ext cx="81714" cy="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7" name="ZoneTexte 516"/>
              <p:cNvSpPr txBox="1"/>
              <p:nvPr/>
            </p:nvSpPr>
            <p:spPr>
              <a:xfrm flipH="1">
                <a:off x="3878682" y="2246164"/>
                <a:ext cx="30827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In4</a:t>
                </a:r>
                <a:endParaRPr lang="fr-FR" sz="600" dirty="0"/>
              </a:p>
            </p:txBody>
          </p:sp>
          <p:cxnSp>
            <p:nvCxnSpPr>
              <p:cNvPr id="518" name="Connecteur droit 517"/>
              <p:cNvCxnSpPr/>
              <p:nvPr/>
            </p:nvCxnSpPr>
            <p:spPr>
              <a:xfrm flipH="1" flipV="1">
                <a:off x="3842920" y="2685731"/>
                <a:ext cx="284241" cy="2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9" name="Groupe 741"/>
              <p:cNvGrpSpPr/>
              <p:nvPr/>
            </p:nvGrpSpPr>
            <p:grpSpPr>
              <a:xfrm flipH="1">
                <a:off x="4088456" y="2607505"/>
                <a:ext cx="87874" cy="149450"/>
                <a:chOff x="2627784" y="2132856"/>
                <a:chExt cx="144016" cy="288032"/>
              </a:xfrm>
            </p:grpSpPr>
            <p:sp>
              <p:nvSpPr>
                <p:cNvPr id="542" name="Ellipse 541"/>
                <p:cNvSpPr/>
                <p:nvPr/>
              </p:nvSpPr>
              <p:spPr>
                <a:xfrm>
                  <a:off x="2627784" y="2132856"/>
                  <a:ext cx="144016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3" name="Ellipse 542"/>
                <p:cNvSpPr/>
                <p:nvPr/>
              </p:nvSpPr>
              <p:spPr>
                <a:xfrm>
                  <a:off x="2678361" y="226258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20" name="Groupe 744"/>
              <p:cNvGrpSpPr/>
              <p:nvPr/>
            </p:nvGrpSpPr>
            <p:grpSpPr>
              <a:xfrm flipH="1">
                <a:off x="4087018" y="2756955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537" name="Connecteur droit 536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Connecteur droit 537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Connecteur droit 538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Connecteur droit 539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Connecteur droit 540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1" name="Groupe 750"/>
              <p:cNvGrpSpPr/>
              <p:nvPr/>
            </p:nvGrpSpPr>
            <p:grpSpPr>
              <a:xfrm flipH="1">
                <a:off x="3635254" y="2739657"/>
                <a:ext cx="110425" cy="68547"/>
                <a:chOff x="2593182" y="2420888"/>
                <a:chExt cx="180974" cy="132110"/>
              </a:xfrm>
            </p:grpSpPr>
            <p:cxnSp>
              <p:nvCxnSpPr>
                <p:cNvPr id="532" name="Connecteur droit 531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Connecteur droit 532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Connecteur droit 533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Connecteur droit 534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Connecteur droit 535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2" name="Groupe 756"/>
              <p:cNvGrpSpPr/>
              <p:nvPr/>
            </p:nvGrpSpPr>
            <p:grpSpPr>
              <a:xfrm flipH="1">
                <a:off x="3677580" y="2641161"/>
                <a:ext cx="170047" cy="111536"/>
                <a:chOff x="3166493" y="2197720"/>
                <a:chExt cx="278689" cy="214961"/>
              </a:xfrm>
            </p:grpSpPr>
            <p:sp>
              <p:nvSpPr>
                <p:cNvPr id="525" name="Ellipse 524"/>
                <p:cNvSpPr/>
                <p:nvPr/>
              </p:nvSpPr>
              <p:spPr>
                <a:xfrm>
                  <a:off x="3166493" y="2262187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6" name="Ellipse 525"/>
                <p:cNvSpPr/>
                <p:nvPr/>
              </p:nvSpPr>
              <p:spPr>
                <a:xfrm>
                  <a:off x="3314130" y="2366962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27" name="Connecteur droit 526"/>
                <p:cNvCxnSpPr/>
                <p:nvPr/>
              </p:nvCxnSpPr>
              <p:spPr>
                <a:xfrm>
                  <a:off x="3220334" y="2284018"/>
                  <a:ext cx="161041" cy="94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Connecteur droit 527"/>
                <p:cNvCxnSpPr/>
                <p:nvPr/>
              </p:nvCxnSpPr>
              <p:spPr>
                <a:xfrm flipV="1">
                  <a:off x="3365103" y="2389932"/>
                  <a:ext cx="80079" cy="3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9" name="Ellipse 528"/>
                <p:cNvSpPr/>
                <p:nvPr/>
              </p:nvSpPr>
              <p:spPr>
                <a:xfrm>
                  <a:off x="3316908" y="2197720"/>
                  <a:ext cx="45719" cy="457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30" name="Connecteur droit 529"/>
                <p:cNvCxnSpPr/>
                <p:nvPr/>
              </p:nvCxnSpPr>
              <p:spPr>
                <a:xfrm flipV="1">
                  <a:off x="3371850" y="2209800"/>
                  <a:ext cx="0" cy="40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Connecteur droit 530"/>
                <p:cNvCxnSpPr/>
                <p:nvPr/>
              </p:nvCxnSpPr>
              <p:spPr>
                <a:xfrm flipV="1">
                  <a:off x="3347864" y="2205038"/>
                  <a:ext cx="81136" cy="2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3" name="Connecteur droit 522"/>
              <p:cNvCxnSpPr/>
              <p:nvPr/>
            </p:nvCxnSpPr>
            <p:spPr>
              <a:xfrm flipH="1" flipV="1">
                <a:off x="3611028" y="2645306"/>
                <a:ext cx="81714" cy="20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4" name="ZoneTexte 523"/>
              <p:cNvSpPr txBox="1"/>
              <p:nvPr/>
            </p:nvSpPr>
            <p:spPr>
              <a:xfrm flipH="1">
                <a:off x="3846587" y="2554519"/>
                <a:ext cx="41438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dirty="0" smtClean="0"/>
                  <a:t>In10</a:t>
                </a:r>
                <a:endParaRPr lang="fr-FR" sz="600" dirty="0"/>
              </a:p>
            </p:txBody>
          </p:sp>
        </p:grpSp>
        <p:cxnSp>
          <p:nvCxnSpPr>
            <p:cNvPr id="24" name="Connecteur droit 23"/>
            <p:cNvCxnSpPr/>
            <p:nvPr/>
          </p:nvCxnSpPr>
          <p:spPr>
            <a:xfrm flipV="1">
              <a:off x="2695773" y="3071813"/>
              <a:ext cx="9327" cy="201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2693392" y="5090517"/>
              <a:ext cx="2547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 flipV="1">
              <a:off x="2590800" y="1917005"/>
              <a:ext cx="368179" cy="22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4417219" y="1478856"/>
              <a:ext cx="4762" cy="30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 flipV="1">
              <a:off x="5507831" y="2764732"/>
              <a:ext cx="2382" cy="147161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8331994" y="1662214"/>
              <a:ext cx="4762" cy="146922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 flipV="1">
              <a:off x="6877050" y="2219425"/>
              <a:ext cx="2381" cy="144541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 flipV="1">
              <a:off x="6231731" y="2462312"/>
              <a:ext cx="2382" cy="146446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 flipV="1">
              <a:off x="3973563" y="1667920"/>
              <a:ext cx="4367956" cy="14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 flipV="1">
              <a:off x="3976887" y="2219722"/>
              <a:ext cx="2900163" cy="20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 flipV="1">
              <a:off x="3974310" y="2464696"/>
              <a:ext cx="2259803" cy="237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>
              <a:off x="3970989" y="2767112"/>
              <a:ext cx="1541605" cy="104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2771800" y="1340768"/>
              <a:ext cx="1440160" cy="475252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Titre 1"/>
            <p:cNvSpPr txBox="1">
              <a:spLocks/>
            </p:cNvSpPr>
            <p:nvPr/>
          </p:nvSpPr>
          <p:spPr>
            <a:xfrm>
              <a:off x="4963816" y="4677278"/>
              <a:ext cx="567319" cy="8930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myPDB3AC_CDM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38" name="Connecteur droit 37"/>
            <p:cNvCxnSpPr>
              <a:stCxn id="37" idx="0"/>
            </p:cNvCxnSpPr>
            <p:nvPr/>
          </p:nvCxnSpPr>
          <p:spPr>
            <a:xfrm flipV="1">
              <a:off x="5247476" y="4528431"/>
              <a:ext cx="0" cy="148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itre 1"/>
            <p:cNvSpPr txBox="1">
              <a:spLocks/>
            </p:cNvSpPr>
            <p:nvPr/>
          </p:nvSpPr>
          <p:spPr>
            <a:xfrm>
              <a:off x="4860032" y="4293096"/>
              <a:ext cx="442124" cy="27224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smtClean="0">
                  <a:latin typeface="+mj-lt"/>
                  <a:ea typeface="+mj-ea"/>
                  <a:cs typeface="+mj-cs"/>
                </a:rPr>
                <a:t>N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VDD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40" name="Connecteur droit 39"/>
            <p:cNvCxnSpPr/>
            <p:nvPr/>
          </p:nvCxnSpPr>
          <p:spPr>
            <a:xfrm flipH="1" flipV="1">
              <a:off x="5020548" y="4528433"/>
              <a:ext cx="226791" cy="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rganigramme : Connecteur page suivante 40"/>
            <p:cNvSpPr/>
            <p:nvPr/>
          </p:nvSpPr>
          <p:spPr>
            <a:xfrm rot="16200000">
              <a:off x="4907067" y="4477585"/>
              <a:ext cx="126403" cy="103858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Titre 1"/>
            <p:cNvSpPr txBox="1">
              <a:spLocks/>
            </p:cNvSpPr>
            <p:nvPr/>
          </p:nvSpPr>
          <p:spPr>
            <a:xfrm>
              <a:off x="4860032" y="5607278"/>
              <a:ext cx="328093" cy="2652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VSS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3" name="Organigramme : Connecteur page suivante 42"/>
            <p:cNvSpPr/>
            <p:nvPr/>
          </p:nvSpPr>
          <p:spPr>
            <a:xfrm rot="16200000">
              <a:off x="4950374" y="5807238"/>
              <a:ext cx="126403" cy="103858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43"/>
            <p:cNvCxnSpPr/>
            <p:nvPr/>
          </p:nvCxnSpPr>
          <p:spPr>
            <a:xfrm flipV="1">
              <a:off x="5247475" y="5570362"/>
              <a:ext cx="0" cy="2976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>
              <a:off x="5020664" y="5860571"/>
              <a:ext cx="2269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itre 1"/>
            <p:cNvSpPr txBox="1">
              <a:spLocks/>
            </p:cNvSpPr>
            <p:nvPr/>
          </p:nvSpPr>
          <p:spPr>
            <a:xfrm>
              <a:off x="4499992" y="4797152"/>
              <a:ext cx="528256" cy="3281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Ngate1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7" name="Organigramme : Connecteur page suivante 46"/>
            <p:cNvSpPr/>
            <p:nvPr/>
          </p:nvSpPr>
          <p:spPr>
            <a:xfrm rot="16200000">
              <a:off x="4629036" y="5072974"/>
              <a:ext cx="126403" cy="103858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8" name="Connecteur droit 47"/>
            <p:cNvCxnSpPr/>
            <p:nvPr/>
          </p:nvCxnSpPr>
          <p:spPr>
            <a:xfrm flipH="1">
              <a:off x="5531135" y="5123820"/>
              <a:ext cx="2269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10800000" flipH="1" flipV="1">
              <a:off x="5871697" y="5011890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H="1">
              <a:off x="5756012" y="5124411"/>
              <a:ext cx="115684" cy="4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rot="10800000" flipH="1" flipV="1">
              <a:off x="5901323" y="5011890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10800000">
              <a:off x="5901380" y="5230649"/>
              <a:ext cx="1036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5921771" y="5231239"/>
              <a:ext cx="6003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10800000" flipV="1">
              <a:off x="5899914" y="5016531"/>
              <a:ext cx="103304" cy="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e 60"/>
            <p:cNvGrpSpPr/>
            <p:nvPr/>
          </p:nvGrpSpPr>
          <p:grpSpPr>
            <a:xfrm rot="10800000" flipH="1">
              <a:off x="5944970" y="5085442"/>
              <a:ext cx="94701" cy="84550"/>
              <a:chOff x="3226247" y="2339925"/>
              <a:chExt cx="121791" cy="81806"/>
            </a:xfrm>
          </p:grpSpPr>
          <p:cxnSp>
            <p:nvCxnSpPr>
              <p:cNvPr id="474" name="Connecteur droit 473"/>
              <p:cNvCxnSpPr/>
              <p:nvPr/>
            </p:nvCxnSpPr>
            <p:spPr>
              <a:xfrm flipH="1" flipV="1">
                <a:off x="3226247" y="2339925"/>
                <a:ext cx="347" cy="818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Connecteur droit 474"/>
              <p:cNvCxnSpPr/>
              <p:nvPr/>
            </p:nvCxnSpPr>
            <p:spPr>
              <a:xfrm flipH="1" flipV="1">
                <a:off x="3226247" y="2383359"/>
                <a:ext cx="121791" cy="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rganigramme : Connecteur page suivante 55"/>
            <p:cNvSpPr/>
            <p:nvPr/>
          </p:nvSpPr>
          <p:spPr>
            <a:xfrm>
              <a:off x="5958100" y="4230736"/>
              <a:ext cx="96355" cy="136246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7" name="Connecteur droit 56"/>
            <p:cNvCxnSpPr/>
            <p:nvPr/>
          </p:nvCxnSpPr>
          <p:spPr>
            <a:xfrm flipH="1">
              <a:off x="5247304" y="5860597"/>
              <a:ext cx="1388336" cy="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rganigramme : Connecteur page suivante 57"/>
            <p:cNvSpPr/>
            <p:nvPr/>
          </p:nvSpPr>
          <p:spPr>
            <a:xfrm rot="16200000">
              <a:off x="4951919" y="5993720"/>
              <a:ext cx="126403" cy="103858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Titre 1"/>
            <p:cNvSpPr txBox="1">
              <a:spLocks/>
            </p:cNvSpPr>
            <p:nvPr/>
          </p:nvSpPr>
          <p:spPr>
            <a:xfrm>
              <a:off x="4851946" y="6016712"/>
              <a:ext cx="648072" cy="297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Nsource1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0" name="Connecteur droit 59"/>
            <p:cNvCxnSpPr/>
            <p:nvPr/>
          </p:nvCxnSpPr>
          <p:spPr>
            <a:xfrm flipH="1" flipV="1">
              <a:off x="6003752" y="5230239"/>
              <a:ext cx="3400" cy="817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V="1">
              <a:off x="6005628" y="4329745"/>
              <a:ext cx="429" cy="691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V="1">
              <a:off x="6035294" y="5121361"/>
              <a:ext cx="2052" cy="736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itre 1"/>
            <p:cNvSpPr txBox="1">
              <a:spLocks/>
            </p:cNvSpPr>
            <p:nvPr/>
          </p:nvSpPr>
          <p:spPr>
            <a:xfrm rot="16200000">
              <a:off x="5652327" y="4362777"/>
              <a:ext cx="567528" cy="1994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smtClean="0">
                  <a:latin typeface="+mj-lt"/>
                  <a:ea typeface="+mj-ea"/>
                  <a:cs typeface="+mj-cs"/>
                </a:rPr>
                <a:t>d012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4" name="Titre 1"/>
            <p:cNvSpPr txBox="1">
              <a:spLocks/>
            </p:cNvSpPr>
            <p:nvPr/>
          </p:nvSpPr>
          <p:spPr>
            <a:xfrm>
              <a:off x="5980228" y="4965448"/>
              <a:ext cx="458671" cy="2900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7500" lnSpcReduction="2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W=120n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smtClean="0">
                  <a:latin typeface="+mj-lt"/>
                  <a:ea typeface="+mj-ea"/>
                  <a:cs typeface="+mj-cs"/>
                </a:rPr>
                <a:t>l=60n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5" name="Connecteur droit 64"/>
            <p:cNvCxnSpPr/>
            <p:nvPr/>
          </p:nvCxnSpPr>
          <p:spPr>
            <a:xfrm flipV="1">
              <a:off x="6607499" y="5227778"/>
              <a:ext cx="919" cy="8198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>
              <a:off x="6345844" y="5347091"/>
              <a:ext cx="5105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H="1">
              <a:off x="5701331" y="5347091"/>
              <a:ext cx="68078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V="1">
              <a:off x="5701331" y="5123820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lipse 68"/>
            <p:cNvSpPr/>
            <p:nvPr/>
          </p:nvSpPr>
          <p:spPr>
            <a:xfrm>
              <a:off x="5682570" y="5106003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5988118" y="6021826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230454" y="5837858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2" name="Connecteur droit 71"/>
            <p:cNvCxnSpPr/>
            <p:nvPr/>
          </p:nvCxnSpPr>
          <p:spPr>
            <a:xfrm flipH="1" flipV="1">
              <a:off x="5058345" y="6043977"/>
              <a:ext cx="1543525" cy="12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10800000" flipH="1" flipV="1">
              <a:off x="6476538" y="5012479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flipH="1" flipV="1">
              <a:off x="6360853" y="5126282"/>
              <a:ext cx="112584" cy="5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10800000" flipH="1" flipV="1">
              <a:off x="6506164" y="5012479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10800000">
              <a:off x="6506221" y="5231238"/>
              <a:ext cx="1036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/>
            <p:nvPr/>
          </p:nvCxnSpPr>
          <p:spPr>
            <a:xfrm>
              <a:off x="6526612" y="5231828"/>
              <a:ext cx="6003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rot="10800000" flipV="1">
              <a:off x="6504755" y="5017120"/>
              <a:ext cx="103304" cy="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e 60"/>
            <p:cNvGrpSpPr/>
            <p:nvPr/>
          </p:nvGrpSpPr>
          <p:grpSpPr>
            <a:xfrm rot="10800000" flipH="1">
              <a:off x="6549811" y="5086031"/>
              <a:ext cx="94701" cy="84550"/>
              <a:chOff x="3226247" y="2339925"/>
              <a:chExt cx="121791" cy="81806"/>
            </a:xfrm>
          </p:grpSpPr>
          <p:cxnSp>
            <p:nvCxnSpPr>
              <p:cNvPr id="472" name="Connecteur droit 471"/>
              <p:cNvCxnSpPr/>
              <p:nvPr/>
            </p:nvCxnSpPr>
            <p:spPr>
              <a:xfrm flipH="1" flipV="1">
                <a:off x="3226247" y="2339925"/>
                <a:ext cx="347" cy="818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Connecteur droit 472"/>
              <p:cNvCxnSpPr/>
              <p:nvPr/>
            </p:nvCxnSpPr>
            <p:spPr>
              <a:xfrm flipH="1" flipV="1">
                <a:off x="3226247" y="2383359"/>
                <a:ext cx="121791" cy="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Connecteur droit 79"/>
            <p:cNvCxnSpPr/>
            <p:nvPr/>
          </p:nvCxnSpPr>
          <p:spPr>
            <a:xfrm flipV="1">
              <a:off x="6362728" y="5121360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>
              <a:off x="6345726" y="5318276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Organigramme : Connecteur page suivante 81"/>
            <p:cNvSpPr/>
            <p:nvPr/>
          </p:nvSpPr>
          <p:spPr>
            <a:xfrm>
              <a:off x="6556571" y="4228275"/>
              <a:ext cx="96355" cy="136246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3" name="Connecteur droit 82"/>
            <p:cNvCxnSpPr/>
            <p:nvPr/>
          </p:nvCxnSpPr>
          <p:spPr>
            <a:xfrm flipV="1">
              <a:off x="6604098" y="4329746"/>
              <a:ext cx="429" cy="691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H="1" flipV="1">
              <a:off x="6640937" y="5118899"/>
              <a:ext cx="2208" cy="7441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Ellipse 84"/>
            <p:cNvSpPr/>
            <p:nvPr/>
          </p:nvSpPr>
          <p:spPr>
            <a:xfrm>
              <a:off x="6018583" y="5840394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Ellipse 85"/>
            <p:cNvSpPr/>
            <p:nvPr/>
          </p:nvSpPr>
          <p:spPr>
            <a:xfrm>
              <a:off x="6623876" y="5838525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Ellipse 86"/>
            <p:cNvSpPr/>
            <p:nvPr/>
          </p:nvSpPr>
          <p:spPr>
            <a:xfrm>
              <a:off x="6590106" y="6021827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8" name="Connecteur droit 87"/>
            <p:cNvCxnSpPr/>
            <p:nvPr/>
          </p:nvCxnSpPr>
          <p:spPr>
            <a:xfrm flipH="1">
              <a:off x="6601870" y="6043977"/>
              <a:ext cx="250809" cy="120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H="1">
              <a:off x="6633764" y="5863058"/>
              <a:ext cx="228882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itre 1"/>
            <p:cNvSpPr txBox="1">
              <a:spLocks/>
            </p:cNvSpPr>
            <p:nvPr/>
          </p:nvSpPr>
          <p:spPr>
            <a:xfrm>
              <a:off x="6568629" y="4990423"/>
              <a:ext cx="551990" cy="2745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W=480n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smtClean="0">
                  <a:latin typeface="+mj-lt"/>
                  <a:ea typeface="+mj-ea"/>
                  <a:cs typeface="+mj-cs"/>
                </a:rPr>
                <a:t>l=60n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1" name="Titre 1"/>
            <p:cNvSpPr txBox="1">
              <a:spLocks/>
            </p:cNvSpPr>
            <p:nvPr/>
          </p:nvSpPr>
          <p:spPr>
            <a:xfrm rot="16200000">
              <a:off x="6278887" y="4314402"/>
              <a:ext cx="457572" cy="2709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smtClean="0">
                  <a:latin typeface="+mj-lt"/>
                  <a:ea typeface="+mj-ea"/>
                  <a:cs typeface="+mj-cs"/>
                </a:rPr>
                <a:t>d024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2" name="Connecteur droit 91"/>
            <p:cNvCxnSpPr/>
            <p:nvPr/>
          </p:nvCxnSpPr>
          <p:spPr>
            <a:xfrm flipV="1">
              <a:off x="7895761" y="5232777"/>
              <a:ext cx="919" cy="8198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H="1">
              <a:off x="7637858" y="5347169"/>
              <a:ext cx="5105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rot="10800000" flipH="1" flipV="1">
              <a:off x="7764801" y="5017479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H="1" flipV="1">
              <a:off x="7649116" y="5131282"/>
              <a:ext cx="108780" cy="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rot="10800000" flipH="1" flipV="1">
              <a:off x="7794427" y="5017479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rot="10800000">
              <a:off x="7794484" y="5236238"/>
              <a:ext cx="1036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avec flèche 97"/>
            <p:cNvCxnSpPr/>
            <p:nvPr/>
          </p:nvCxnSpPr>
          <p:spPr>
            <a:xfrm>
              <a:off x="7814875" y="5236828"/>
              <a:ext cx="6003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rot="10800000" flipV="1">
              <a:off x="7793018" y="5022120"/>
              <a:ext cx="103304" cy="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e 60"/>
            <p:cNvGrpSpPr/>
            <p:nvPr/>
          </p:nvGrpSpPr>
          <p:grpSpPr>
            <a:xfrm rot="10800000" flipH="1">
              <a:off x="7838074" y="5091031"/>
              <a:ext cx="94701" cy="84550"/>
              <a:chOff x="3226247" y="2339925"/>
              <a:chExt cx="121791" cy="81806"/>
            </a:xfrm>
          </p:grpSpPr>
          <p:cxnSp>
            <p:nvCxnSpPr>
              <p:cNvPr id="470" name="Connecteur droit 469"/>
              <p:cNvCxnSpPr/>
              <p:nvPr/>
            </p:nvCxnSpPr>
            <p:spPr>
              <a:xfrm flipH="1" flipV="1">
                <a:off x="3226247" y="2339925"/>
                <a:ext cx="347" cy="818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Connecteur droit 470"/>
              <p:cNvCxnSpPr/>
              <p:nvPr/>
            </p:nvCxnSpPr>
            <p:spPr>
              <a:xfrm flipH="1" flipV="1">
                <a:off x="3226247" y="2383359"/>
                <a:ext cx="121791" cy="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Connecteur droit 100"/>
            <p:cNvCxnSpPr/>
            <p:nvPr/>
          </p:nvCxnSpPr>
          <p:spPr>
            <a:xfrm flipV="1">
              <a:off x="7650990" y="5126359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Ellipse 101"/>
            <p:cNvSpPr/>
            <p:nvPr/>
          </p:nvSpPr>
          <p:spPr>
            <a:xfrm>
              <a:off x="7633988" y="5323275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Organigramme : Connecteur page suivante 102"/>
            <p:cNvSpPr/>
            <p:nvPr/>
          </p:nvSpPr>
          <p:spPr>
            <a:xfrm>
              <a:off x="7844833" y="4233275"/>
              <a:ext cx="96355" cy="136246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4" name="Connecteur droit 103"/>
            <p:cNvCxnSpPr/>
            <p:nvPr/>
          </p:nvCxnSpPr>
          <p:spPr>
            <a:xfrm flipV="1">
              <a:off x="7892360" y="4334745"/>
              <a:ext cx="429" cy="691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H="1" flipV="1">
              <a:off x="7929199" y="5123898"/>
              <a:ext cx="2208" cy="7441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Ellipse 105"/>
            <p:cNvSpPr/>
            <p:nvPr/>
          </p:nvSpPr>
          <p:spPr>
            <a:xfrm>
              <a:off x="7912138" y="5843524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7878368" y="6026827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8" name="Connecteur droit 107"/>
            <p:cNvCxnSpPr/>
            <p:nvPr/>
          </p:nvCxnSpPr>
          <p:spPr>
            <a:xfrm flipH="1">
              <a:off x="7890132" y="6048977"/>
              <a:ext cx="250809" cy="120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 flipH="1">
              <a:off x="7922026" y="5868057"/>
              <a:ext cx="228882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itre 1"/>
            <p:cNvSpPr txBox="1">
              <a:spLocks/>
            </p:cNvSpPr>
            <p:nvPr/>
          </p:nvSpPr>
          <p:spPr>
            <a:xfrm>
              <a:off x="7861034" y="4979972"/>
              <a:ext cx="453856" cy="297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7500" lnSpcReduction="2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W=500n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smtClean="0">
                  <a:latin typeface="+mj-lt"/>
                  <a:ea typeface="+mj-ea"/>
                  <a:cs typeface="+mj-cs"/>
                </a:rPr>
                <a:t>l=300n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1" name="Titre 1"/>
            <p:cNvSpPr txBox="1">
              <a:spLocks/>
            </p:cNvSpPr>
            <p:nvPr/>
          </p:nvSpPr>
          <p:spPr>
            <a:xfrm rot="16200000">
              <a:off x="7531505" y="4405554"/>
              <a:ext cx="459989" cy="2160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smtClean="0">
                  <a:latin typeface="+mj-lt"/>
                  <a:ea typeface="+mj-ea"/>
                  <a:cs typeface="+mj-cs"/>
                </a:rPr>
                <a:t>dz50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2" name="Titre 1"/>
            <p:cNvSpPr txBox="1">
              <a:spLocks/>
            </p:cNvSpPr>
            <p:nvPr/>
          </p:nvSpPr>
          <p:spPr>
            <a:xfrm>
              <a:off x="5891988" y="4751702"/>
              <a:ext cx="453856" cy="297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200" dirty="0" smtClean="0"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err="1" smtClean="0">
                  <a:latin typeface="+mj-lt"/>
                  <a:ea typeface="+mj-ea"/>
                  <a:cs typeface="+mj-cs"/>
                </a:rPr>
                <a:t>nch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3" name="Titre 1"/>
            <p:cNvSpPr txBox="1">
              <a:spLocks/>
            </p:cNvSpPr>
            <p:nvPr/>
          </p:nvSpPr>
          <p:spPr>
            <a:xfrm>
              <a:off x="6482270" y="4751702"/>
              <a:ext cx="453856" cy="297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200" dirty="0" smtClean="0"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err="1" smtClean="0">
                  <a:latin typeface="+mj-lt"/>
                  <a:ea typeface="+mj-ea"/>
                  <a:cs typeface="+mj-cs"/>
                </a:rPr>
                <a:t>nch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4" name="Titre 1"/>
            <p:cNvSpPr txBox="1">
              <a:spLocks/>
            </p:cNvSpPr>
            <p:nvPr/>
          </p:nvSpPr>
          <p:spPr>
            <a:xfrm>
              <a:off x="7808562" y="4751702"/>
              <a:ext cx="453856" cy="297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200" dirty="0" smtClean="0"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err="1" smtClean="0">
                  <a:latin typeface="+mj-lt"/>
                  <a:ea typeface="+mj-ea"/>
                  <a:cs typeface="+mj-cs"/>
                </a:rPr>
                <a:t>nch_na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5" name="Connecteur droit 114"/>
            <p:cNvCxnSpPr/>
            <p:nvPr/>
          </p:nvCxnSpPr>
          <p:spPr>
            <a:xfrm flipH="1">
              <a:off x="6799699" y="5347091"/>
              <a:ext cx="397124" cy="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 flipH="1" flipV="1">
              <a:off x="6798273" y="5863802"/>
              <a:ext cx="512756" cy="1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>
            <a:xfrm flipH="1" flipV="1">
              <a:off x="6783264" y="6043464"/>
              <a:ext cx="512756" cy="1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itre 1"/>
            <p:cNvSpPr txBox="1">
              <a:spLocks/>
            </p:cNvSpPr>
            <p:nvPr/>
          </p:nvSpPr>
          <p:spPr>
            <a:xfrm rot="16200000">
              <a:off x="7437170" y="3870742"/>
              <a:ext cx="1187934" cy="3721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Transistor N_0VT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9" name="Connecteur droit 118"/>
            <p:cNvCxnSpPr/>
            <p:nvPr/>
          </p:nvCxnSpPr>
          <p:spPr>
            <a:xfrm flipV="1">
              <a:off x="8684068" y="5233290"/>
              <a:ext cx="919" cy="8198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rot="10800000" flipH="1" flipV="1">
              <a:off x="8553107" y="5017991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 flipH="1">
              <a:off x="8437422" y="5131794"/>
              <a:ext cx="11618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 rot="10800000" flipH="1" flipV="1">
              <a:off x="8582733" y="5017991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rot="10800000">
              <a:off x="8582790" y="5236750"/>
              <a:ext cx="1036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/>
            <p:nvPr/>
          </p:nvCxnSpPr>
          <p:spPr>
            <a:xfrm>
              <a:off x="8603181" y="5237340"/>
              <a:ext cx="6003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 rot="10800000" flipV="1">
              <a:off x="8581324" y="5022632"/>
              <a:ext cx="103304" cy="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e 60"/>
            <p:cNvGrpSpPr/>
            <p:nvPr/>
          </p:nvGrpSpPr>
          <p:grpSpPr>
            <a:xfrm rot="10800000" flipH="1">
              <a:off x="8626380" y="5091543"/>
              <a:ext cx="94701" cy="84550"/>
              <a:chOff x="3226247" y="2339925"/>
              <a:chExt cx="121791" cy="81806"/>
            </a:xfrm>
          </p:grpSpPr>
          <p:cxnSp>
            <p:nvCxnSpPr>
              <p:cNvPr id="468" name="Connecteur droit 467"/>
              <p:cNvCxnSpPr/>
              <p:nvPr/>
            </p:nvCxnSpPr>
            <p:spPr>
              <a:xfrm flipH="1" flipV="1">
                <a:off x="3226247" y="2339925"/>
                <a:ext cx="347" cy="818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Connecteur droit 468"/>
              <p:cNvCxnSpPr/>
              <p:nvPr/>
            </p:nvCxnSpPr>
            <p:spPr>
              <a:xfrm flipH="1" flipV="1">
                <a:off x="3226247" y="2383359"/>
                <a:ext cx="121791" cy="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Connecteur droit 126"/>
            <p:cNvCxnSpPr/>
            <p:nvPr/>
          </p:nvCxnSpPr>
          <p:spPr>
            <a:xfrm flipV="1">
              <a:off x="8439297" y="5126871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Ellipse 127"/>
            <p:cNvSpPr/>
            <p:nvPr/>
          </p:nvSpPr>
          <p:spPr>
            <a:xfrm>
              <a:off x="8422295" y="5323788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Organigramme : Connecteur page suivante 128"/>
            <p:cNvSpPr/>
            <p:nvPr/>
          </p:nvSpPr>
          <p:spPr>
            <a:xfrm>
              <a:off x="8633140" y="4233787"/>
              <a:ext cx="96355" cy="136246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0" name="Connecteur droit 129"/>
            <p:cNvCxnSpPr/>
            <p:nvPr/>
          </p:nvCxnSpPr>
          <p:spPr>
            <a:xfrm flipV="1">
              <a:off x="8680667" y="4335258"/>
              <a:ext cx="429" cy="691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flipH="1" flipV="1">
              <a:off x="8717506" y="5124411"/>
              <a:ext cx="2208" cy="7441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Ellipse 131"/>
            <p:cNvSpPr/>
            <p:nvPr/>
          </p:nvSpPr>
          <p:spPr>
            <a:xfrm>
              <a:off x="8700445" y="5844037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8666675" y="6027339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Titre 1"/>
            <p:cNvSpPr txBox="1">
              <a:spLocks/>
            </p:cNvSpPr>
            <p:nvPr/>
          </p:nvSpPr>
          <p:spPr>
            <a:xfrm>
              <a:off x="8649340" y="4980485"/>
              <a:ext cx="453856" cy="297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7500" lnSpcReduction="2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W=200n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smtClean="0">
                  <a:latin typeface="+mj-lt"/>
                  <a:ea typeface="+mj-ea"/>
                  <a:cs typeface="+mj-cs"/>
                </a:rPr>
                <a:t>l=60n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5" name="Titre 1"/>
            <p:cNvSpPr txBox="1">
              <a:spLocks/>
            </p:cNvSpPr>
            <p:nvPr/>
          </p:nvSpPr>
          <p:spPr>
            <a:xfrm>
              <a:off x="8623583" y="4752215"/>
              <a:ext cx="453856" cy="297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200" dirty="0" smtClean="0"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err="1" smtClean="0">
                  <a:latin typeface="+mj-lt"/>
                  <a:ea typeface="+mj-ea"/>
                  <a:cs typeface="+mj-cs"/>
                </a:rPr>
                <a:t>nch_hvt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6" name="Titre 1"/>
            <p:cNvSpPr txBox="1">
              <a:spLocks/>
            </p:cNvSpPr>
            <p:nvPr/>
          </p:nvSpPr>
          <p:spPr>
            <a:xfrm rot="16200000">
              <a:off x="8181093" y="3780348"/>
              <a:ext cx="1218828" cy="3721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Transistor N_HVT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37" name="Connecteur droit 136"/>
            <p:cNvCxnSpPr/>
            <p:nvPr/>
          </p:nvCxnSpPr>
          <p:spPr>
            <a:xfrm flipH="1">
              <a:off x="8148954" y="5347091"/>
              <a:ext cx="397124" cy="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itre 1"/>
            <p:cNvSpPr txBox="1">
              <a:spLocks/>
            </p:cNvSpPr>
            <p:nvPr/>
          </p:nvSpPr>
          <p:spPr>
            <a:xfrm rot="16200000">
              <a:off x="8316048" y="4437481"/>
              <a:ext cx="534411" cy="2456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smtClean="0">
                  <a:latin typeface="+mj-lt"/>
                  <a:ea typeface="+mj-ea"/>
                  <a:cs typeface="+mj-cs"/>
                </a:rPr>
                <a:t>dh020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39" name="Connecteur droit 138"/>
            <p:cNvCxnSpPr/>
            <p:nvPr/>
          </p:nvCxnSpPr>
          <p:spPr>
            <a:xfrm flipH="1" flipV="1">
              <a:off x="8143328" y="5867469"/>
              <a:ext cx="676208" cy="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/>
            <p:cNvCxnSpPr/>
            <p:nvPr/>
          </p:nvCxnSpPr>
          <p:spPr>
            <a:xfrm flipH="1" flipV="1">
              <a:off x="8124565" y="6048900"/>
              <a:ext cx="676208" cy="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/>
            <p:nvPr/>
          </p:nvCxnSpPr>
          <p:spPr>
            <a:xfrm flipV="1">
              <a:off x="7211597" y="5229745"/>
              <a:ext cx="919" cy="8198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 flipH="1">
              <a:off x="6949943" y="5349058"/>
              <a:ext cx="5105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/>
            <p:cNvCxnSpPr/>
            <p:nvPr/>
          </p:nvCxnSpPr>
          <p:spPr>
            <a:xfrm rot="10800000" flipH="1" flipV="1">
              <a:off x="7080637" y="5014446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/>
            <p:cNvCxnSpPr/>
            <p:nvPr/>
          </p:nvCxnSpPr>
          <p:spPr>
            <a:xfrm flipH="1">
              <a:off x="6964952" y="5126871"/>
              <a:ext cx="115685" cy="1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 rot="10800000" flipH="1" flipV="1">
              <a:off x="7110263" y="5014446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 rot="10800000">
              <a:off x="7110320" y="5233205"/>
              <a:ext cx="1036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avec flèche 146"/>
            <p:cNvCxnSpPr/>
            <p:nvPr/>
          </p:nvCxnSpPr>
          <p:spPr>
            <a:xfrm>
              <a:off x="7130711" y="5233795"/>
              <a:ext cx="6003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 rot="10800000" flipV="1">
              <a:off x="7108854" y="5019087"/>
              <a:ext cx="103304" cy="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e 60"/>
            <p:cNvGrpSpPr/>
            <p:nvPr/>
          </p:nvGrpSpPr>
          <p:grpSpPr>
            <a:xfrm rot="10800000" flipH="1">
              <a:off x="7153910" y="5087998"/>
              <a:ext cx="94701" cy="84550"/>
              <a:chOff x="3226247" y="2339925"/>
              <a:chExt cx="121791" cy="81806"/>
            </a:xfrm>
          </p:grpSpPr>
          <p:cxnSp>
            <p:nvCxnSpPr>
              <p:cNvPr id="466" name="Connecteur droit 465"/>
              <p:cNvCxnSpPr/>
              <p:nvPr/>
            </p:nvCxnSpPr>
            <p:spPr>
              <a:xfrm flipH="1" flipV="1">
                <a:off x="3226247" y="2339925"/>
                <a:ext cx="347" cy="818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Connecteur droit 466"/>
              <p:cNvCxnSpPr/>
              <p:nvPr/>
            </p:nvCxnSpPr>
            <p:spPr>
              <a:xfrm flipH="1" flipV="1">
                <a:off x="3226247" y="2383359"/>
                <a:ext cx="121791" cy="2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0" name="Connecteur droit 149"/>
            <p:cNvCxnSpPr/>
            <p:nvPr/>
          </p:nvCxnSpPr>
          <p:spPr>
            <a:xfrm flipV="1">
              <a:off x="6966827" y="5123326"/>
              <a:ext cx="0" cy="223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Ellipse 150"/>
            <p:cNvSpPr/>
            <p:nvPr/>
          </p:nvSpPr>
          <p:spPr>
            <a:xfrm>
              <a:off x="6949825" y="5320243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Organigramme : Connecteur page suivante 151"/>
            <p:cNvSpPr/>
            <p:nvPr/>
          </p:nvSpPr>
          <p:spPr>
            <a:xfrm>
              <a:off x="7160670" y="4230242"/>
              <a:ext cx="96355" cy="136246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3" name="Connecteur droit 152"/>
            <p:cNvCxnSpPr/>
            <p:nvPr/>
          </p:nvCxnSpPr>
          <p:spPr>
            <a:xfrm flipV="1">
              <a:off x="7208197" y="4331713"/>
              <a:ext cx="429" cy="691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/>
            <p:cNvCxnSpPr/>
            <p:nvPr/>
          </p:nvCxnSpPr>
          <p:spPr>
            <a:xfrm flipH="1" flipV="1">
              <a:off x="7245036" y="5120866"/>
              <a:ext cx="2208" cy="7441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Ellipse 154"/>
            <p:cNvSpPr/>
            <p:nvPr/>
          </p:nvSpPr>
          <p:spPr>
            <a:xfrm>
              <a:off x="7227975" y="5840491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7194205" y="6023794"/>
              <a:ext cx="36020" cy="472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7" name="Connecteur droit 156"/>
            <p:cNvCxnSpPr/>
            <p:nvPr/>
          </p:nvCxnSpPr>
          <p:spPr>
            <a:xfrm flipH="1">
              <a:off x="7205969" y="6045944"/>
              <a:ext cx="250809" cy="120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157"/>
            <p:cNvCxnSpPr/>
            <p:nvPr/>
          </p:nvCxnSpPr>
          <p:spPr>
            <a:xfrm flipH="1">
              <a:off x="7237863" y="5865025"/>
              <a:ext cx="228882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itre 1"/>
            <p:cNvSpPr txBox="1">
              <a:spLocks/>
            </p:cNvSpPr>
            <p:nvPr/>
          </p:nvSpPr>
          <p:spPr>
            <a:xfrm>
              <a:off x="7207337" y="4974381"/>
              <a:ext cx="417076" cy="2996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W=1u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smtClean="0">
                  <a:latin typeface="+mj-lt"/>
                  <a:ea typeface="+mj-ea"/>
                  <a:cs typeface="+mj-cs"/>
                </a:rPr>
                <a:t>l=60n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60" name="Titre 1"/>
            <p:cNvSpPr txBox="1">
              <a:spLocks/>
            </p:cNvSpPr>
            <p:nvPr/>
          </p:nvSpPr>
          <p:spPr>
            <a:xfrm rot="16200000">
              <a:off x="6874426" y="4390175"/>
              <a:ext cx="497048" cy="2160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smtClean="0">
                  <a:latin typeface="+mj-lt"/>
                  <a:ea typeface="+mj-ea"/>
                  <a:cs typeface="+mj-cs"/>
                </a:rPr>
                <a:t>d1u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61" name="Titre 1"/>
            <p:cNvSpPr txBox="1">
              <a:spLocks/>
            </p:cNvSpPr>
            <p:nvPr/>
          </p:nvSpPr>
          <p:spPr>
            <a:xfrm>
              <a:off x="7086369" y="4753669"/>
              <a:ext cx="453856" cy="2976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200" dirty="0" smtClean="0"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dirty="0" err="1" smtClean="0">
                  <a:latin typeface="+mj-lt"/>
                  <a:ea typeface="+mj-ea"/>
                  <a:cs typeface="+mj-cs"/>
                </a:rPr>
                <a:t>nch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62" name="Connecteur droit 161"/>
            <p:cNvCxnSpPr/>
            <p:nvPr/>
          </p:nvCxnSpPr>
          <p:spPr>
            <a:xfrm flipH="1">
              <a:off x="7403798" y="5349058"/>
              <a:ext cx="397124" cy="6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/>
            <p:cNvCxnSpPr/>
            <p:nvPr/>
          </p:nvCxnSpPr>
          <p:spPr>
            <a:xfrm flipH="1" flipV="1">
              <a:off x="7406124" y="5865769"/>
              <a:ext cx="512756" cy="1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>
            <a:xfrm flipH="1" flipV="1">
              <a:off x="7389239" y="6047892"/>
              <a:ext cx="512756" cy="17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/>
            <p:nvPr/>
          </p:nvCxnSpPr>
          <p:spPr>
            <a:xfrm flipV="1">
              <a:off x="3973688" y="5122863"/>
              <a:ext cx="984174" cy="24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 flipH="1">
              <a:off x="4414838" y="4529088"/>
              <a:ext cx="556771" cy="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/>
            <p:cNvCxnSpPr/>
            <p:nvPr/>
          </p:nvCxnSpPr>
          <p:spPr>
            <a:xfrm flipH="1">
              <a:off x="3986412" y="3100487"/>
              <a:ext cx="4695626" cy="7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/>
            <p:cNvCxnSpPr/>
            <p:nvPr/>
          </p:nvCxnSpPr>
          <p:spPr>
            <a:xfrm flipH="1" flipV="1">
              <a:off x="3979268" y="1931120"/>
              <a:ext cx="3581201" cy="255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/>
            <p:nvPr/>
          </p:nvCxnSpPr>
          <p:spPr>
            <a:xfrm flipV="1">
              <a:off x="6599684" y="3900587"/>
              <a:ext cx="1141" cy="422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/>
            <p:cNvCxnSpPr/>
            <p:nvPr/>
          </p:nvCxnSpPr>
          <p:spPr>
            <a:xfrm flipH="1" flipV="1">
              <a:off x="6005513" y="4207768"/>
              <a:ext cx="794" cy="105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oupe 170"/>
            <p:cNvGrpSpPr/>
            <p:nvPr/>
          </p:nvGrpSpPr>
          <p:grpSpPr>
            <a:xfrm>
              <a:off x="5599385" y="3981476"/>
              <a:ext cx="216024" cy="432048"/>
              <a:chOff x="1187624" y="4077072"/>
              <a:chExt cx="864096" cy="2016224"/>
            </a:xfrm>
          </p:grpSpPr>
          <p:cxnSp>
            <p:nvCxnSpPr>
              <p:cNvPr id="423" name="Connecteur droit 422"/>
              <p:cNvCxnSpPr/>
              <p:nvPr/>
            </p:nvCxnSpPr>
            <p:spPr>
              <a:xfrm>
                <a:off x="1656826" y="5140557"/>
                <a:ext cx="39489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Connecteur droit 423"/>
              <p:cNvCxnSpPr/>
              <p:nvPr/>
            </p:nvCxnSpPr>
            <p:spPr>
              <a:xfrm flipV="1">
                <a:off x="1854717" y="5044267"/>
                <a:ext cx="0" cy="20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Connecteur droit 424"/>
              <p:cNvCxnSpPr/>
              <p:nvPr/>
            </p:nvCxnSpPr>
            <p:spPr>
              <a:xfrm flipH="1">
                <a:off x="1864430" y="5211556"/>
                <a:ext cx="93996" cy="322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Connecteur droit 425"/>
              <p:cNvCxnSpPr/>
              <p:nvPr/>
            </p:nvCxnSpPr>
            <p:spPr>
              <a:xfrm>
                <a:off x="1854773" y="5240038"/>
                <a:ext cx="174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Connecteur droit 426"/>
              <p:cNvCxnSpPr/>
              <p:nvPr/>
            </p:nvCxnSpPr>
            <p:spPr>
              <a:xfrm>
                <a:off x="1864430" y="5533722"/>
                <a:ext cx="0" cy="148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Connecteur droit 427"/>
              <p:cNvCxnSpPr/>
              <p:nvPr/>
            </p:nvCxnSpPr>
            <p:spPr>
              <a:xfrm>
                <a:off x="1578544" y="5395953"/>
                <a:ext cx="309406" cy="164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Connecteur droit 428"/>
              <p:cNvCxnSpPr/>
              <p:nvPr/>
            </p:nvCxnSpPr>
            <p:spPr>
              <a:xfrm flipH="1">
                <a:off x="1853601" y="5047311"/>
                <a:ext cx="79" cy="175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0" name="Groupe 410"/>
              <p:cNvGrpSpPr/>
              <p:nvPr/>
            </p:nvGrpSpPr>
            <p:grpSpPr>
              <a:xfrm>
                <a:off x="1726418" y="5968912"/>
                <a:ext cx="241256" cy="124384"/>
                <a:chOff x="2593182" y="2420888"/>
                <a:chExt cx="180974" cy="132110"/>
              </a:xfrm>
            </p:grpSpPr>
            <p:cxnSp>
              <p:nvCxnSpPr>
                <p:cNvPr id="461" name="Connecteur droit 460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Connecteur droit 461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Connecteur droit 462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Connecteur droit 463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Connecteur droit 464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1" name="Groupe 66"/>
              <p:cNvGrpSpPr/>
              <p:nvPr/>
            </p:nvGrpSpPr>
            <p:grpSpPr>
              <a:xfrm>
                <a:off x="1187624" y="5246412"/>
                <a:ext cx="394894" cy="340570"/>
                <a:chOff x="4355976" y="5164271"/>
                <a:chExt cx="333682" cy="299778"/>
              </a:xfrm>
            </p:grpSpPr>
            <p:sp>
              <p:nvSpPr>
                <p:cNvPr id="452" name="Rectangle 451"/>
                <p:cNvSpPr/>
                <p:nvPr/>
              </p:nvSpPr>
              <p:spPr>
                <a:xfrm>
                  <a:off x="4355976" y="5244399"/>
                  <a:ext cx="333682" cy="1309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453" name="Connecteur droit 452"/>
                <p:cNvCxnSpPr/>
                <p:nvPr/>
              </p:nvCxnSpPr>
              <p:spPr>
                <a:xfrm flipH="1">
                  <a:off x="4432988" y="5244399"/>
                  <a:ext cx="169255" cy="1319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Connecteur droit 453"/>
                <p:cNvCxnSpPr/>
                <p:nvPr/>
              </p:nvCxnSpPr>
              <p:spPr>
                <a:xfrm flipH="1" flipV="1">
                  <a:off x="4521265" y="5164271"/>
                  <a:ext cx="1555" cy="801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5" name="Groupe 410"/>
                <p:cNvGrpSpPr/>
                <p:nvPr/>
              </p:nvGrpSpPr>
              <p:grpSpPr>
                <a:xfrm>
                  <a:off x="4437509" y="5376292"/>
                  <a:ext cx="152400" cy="87757"/>
                  <a:chOff x="2593182" y="2420888"/>
                  <a:chExt cx="180974" cy="132110"/>
                </a:xfrm>
              </p:grpSpPr>
              <p:cxnSp>
                <p:nvCxnSpPr>
                  <p:cNvPr id="456" name="Connecteur droit 455"/>
                  <p:cNvCxnSpPr/>
                  <p:nvPr/>
                </p:nvCxnSpPr>
                <p:spPr>
                  <a:xfrm flipH="1" flipV="1">
                    <a:off x="2699794" y="2420888"/>
                    <a:ext cx="544" cy="722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Connecteur droit 34"/>
                  <p:cNvCxnSpPr/>
                  <p:nvPr/>
                </p:nvCxnSpPr>
                <p:spPr>
                  <a:xfrm>
                    <a:off x="2627784" y="2493022"/>
                    <a:ext cx="146372" cy="1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Connecteur droit 457"/>
                  <p:cNvCxnSpPr/>
                  <p:nvPr/>
                </p:nvCxnSpPr>
                <p:spPr>
                  <a:xfrm flipV="1">
                    <a:off x="2593182" y="2492897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Connecteur droit 458"/>
                  <p:cNvCxnSpPr/>
                  <p:nvPr/>
                </p:nvCxnSpPr>
                <p:spPr>
                  <a:xfrm flipV="1">
                    <a:off x="2667000" y="2492897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Connecteur droit 459"/>
                  <p:cNvCxnSpPr/>
                  <p:nvPr/>
                </p:nvCxnSpPr>
                <p:spPr>
                  <a:xfrm flipV="1">
                    <a:off x="2736032" y="2493195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2" name="Groupe 47"/>
              <p:cNvGrpSpPr/>
              <p:nvPr/>
            </p:nvGrpSpPr>
            <p:grpSpPr>
              <a:xfrm>
                <a:off x="1740877" y="5682308"/>
                <a:ext cx="247110" cy="294798"/>
                <a:chOff x="5157787" y="5163509"/>
                <a:chExt cx="208806" cy="259488"/>
              </a:xfrm>
            </p:grpSpPr>
            <p:cxnSp>
              <p:nvCxnSpPr>
                <p:cNvPr id="447" name="Connecteur droit 13"/>
                <p:cNvCxnSpPr/>
                <p:nvPr/>
              </p:nvCxnSpPr>
              <p:spPr>
                <a:xfrm>
                  <a:off x="5173644" y="5289991"/>
                  <a:ext cx="174644" cy="1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8" name="Triangle isocèle 447"/>
                <p:cNvSpPr/>
                <p:nvPr/>
              </p:nvSpPr>
              <p:spPr>
                <a:xfrm>
                  <a:off x="5182682" y="5292097"/>
                  <a:ext cx="166841" cy="1309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9" name="Triangle isocèle 448"/>
                <p:cNvSpPr/>
                <p:nvPr/>
              </p:nvSpPr>
              <p:spPr>
                <a:xfrm rot="10800000">
                  <a:off x="5181541" y="5163509"/>
                  <a:ext cx="166841" cy="1309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450" name="Connecteur droit 449"/>
                <p:cNvCxnSpPr/>
                <p:nvPr/>
              </p:nvCxnSpPr>
              <p:spPr>
                <a:xfrm flipV="1">
                  <a:off x="5157787" y="5290592"/>
                  <a:ext cx="24011" cy="243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Connecteur droit 450"/>
                <p:cNvCxnSpPr/>
                <p:nvPr/>
              </p:nvCxnSpPr>
              <p:spPr>
                <a:xfrm flipV="1">
                  <a:off x="5342582" y="5269856"/>
                  <a:ext cx="24011" cy="243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3" name="Connecteur droit 432"/>
              <p:cNvCxnSpPr/>
              <p:nvPr/>
            </p:nvCxnSpPr>
            <p:spPr>
              <a:xfrm>
                <a:off x="1743176" y="4467059"/>
                <a:ext cx="206682" cy="1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Triangle isocèle 433"/>
              <p:cNvSpPr/>
              <p:nvPr/>
            </p:nvSpPr>
            <p:spPr>
              <a:xfrm>
                <a:off x="1753872" y="4469452"/>
                <a:ext cx="197447" cy="14871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5" name="Triangle isocèle 434"/>
              <p:cNvSpPr/>
              <p:nvPr/>
            </p:nvSpPr>
            <p:spPr>
              <a:xfrm rot="10800000">
                <a:off x="1752521" y="4323366"/>
                <a:ext cx="197447" cy="14871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36" name="Connecteur droit 435"/>
              <p:cNvCxnSpPr/>
              <p:nvPr/>
            </p:nvCxnSpPr>
            <p:spPr>
              <a:xfrm flipV="1">
                <a:off x="1724410" y="4467742"/>
                <a:ext cx="28416" cy="276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Connecteur droit 436"/>
              <p:cNvCxnSpPr/>
              <p:nvPr/>
            </p:nvCxnSpPr>
            <p:spPr>
              <a:xfrm flipV="1">
                <a:off x="1943105" y="4444184"/>
                <a:ext cx="28416" cy="276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Connecteur droit 437"/>
              <p:cNvCxnSpPr/>
              <p:nvPr/>
            </p:nvCxnSpPr>
            <p:spPr>
              <a:xfrm flipH="1">
                <a:off x="1852042" y="4733258"/>
                <a:ext cx="93996" cy="322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Connecteur droit 438"/>
              <p:cNvCxnSpPr/>
              <p:nvPr/>
            </p:nvCxnSpPr>
            <p:spPr>
              <a:xfrm>
                <a:off x="1842385" y="4761739"/>
                <a:ext cx="174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Connecteur droit 439"/>
              <p:cNvCxnSpPr/>
              <p:nvPr/>
            </p:nvCxnSpPr>
            <p:spPr>
              <a:xfrm>
                <a:off x="1725084" y="4865718"/>
                <a:ext cx="162190" cy="31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Connecteur droit 440"/>
              <p:cNvCxnSpPr/>
              <p:nvPr/>
            </p:nvCxnSpPr>
            <p:spPr>
              <a:xfrm flipH="1">
                <a:off x="1847966" y="4616833"/>
                <a:ext cx="1114" cy="151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Connecteur droit 441"/>
              <p:cNvCxnSpPr/>
              <p:nvPr/>
            </p:nvCxnSpPr>
            <p:spPr>
              <a:xfrm flipH="1">
                <a:off x="1849346" y="4168855"/>
                <a:ext cx="1114" cy="151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" name="Triangle isocèle 442"/>
              <p:cNvSpPr/>
              <p:nvPr/>
            </p:nvSpPr>
            <p:spPr>
              <a:xfrm>
                <a:off x="1770614" y="4077072"/>
                <a:ext cx="150058" cy="90944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4" name="Ellipse 443"/>
              <p:cNvSpPr/>
              <p:nvPr/>
            </p:nvSpPr>
            <p:spPr>
              <a:xfrm>
                <a:off x="1809627" y="5098373"/>
                <a:ext cx="85218" cy="818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45" name="Connecteur droit 444"/>
              <p:cNvCxnSpPr/>
              <p:nvPr/>
            </p:nvCxnSpPr>
            <p:spPr>
              <a:xfrm flipH="1" flipV="1">
                <a:off x="1730281" y="4857296"/>
                <a:ext cx="440" cy="5440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6" name="Ellipse 445"/>
              <p:cNvSpPr/>
              <p:nvPr/>
            </p:nvSpPr>
            <p:spPr>
              <a:xfrm>
                <a:off x="1702540" y="5368902"/>
                <a:ext cx="54106" cy="519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72" name="Connecteur droit 171"/>
            <p:cNvCxnSpPr/>
            <p:nvPr/>
          </p:nvCxnSpPr>
          <p:spPr>
            <a:xfrm flipH="1" flipV="1">
              <a:off x="5510041" y="4232475"/>
              <a:ext cx="139823" cy="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e 172"/>
            <p:cNvGrpSpPr/>
            <p:nvPr/>
          </p:nvGrpSpPr>
          <p:grpSpPr>
            <a:xfrm>
              <a:off x="6304235" y="3676676"/>
              <a:ext cx="216024" cy="432048"/>
              <a:chOff x="1187624" y="4077072"/>
              <a:chExt cx="864096" cy="2016224"/>
            </a:xfrm>
          </p:grpSpPr>
          <p:cxnSp>
            <p:nvCxnSpPr>
              <p:cNvPr id="380" name="Connecteur droit 379"/>
              <p:cNvCxnSpPr/>
              <p:nvPr/>
            </p:nvCxnSpPr>
            <p:spPr>
              <a:xfrm>
                <a:off x="1656826" y="5140557"/>
                <a:ext cx="39489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Connecteur droit 380"/>
              <p:cNvCxnSpPr/>
              <p:nvPr/>
            </p:nvCxnSpPr>
            <p:spPr>
              <a:xfrm flipV="1">
                <a:off x="1854717" y="5044267"/>
                <a:ext cx="0" cy="20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Connecteur droit 381"/>
              <p:cNvCxnSpPr/>
              <p:nvPr/>
            </p:nvCxnSpPr>
            <p:spPr>
              <a:xfrm flipH="1">
                <a:off x="1864430" y="5211556"/>
                <a:ext cx="93996" cy="322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Connecteur droit 382"/>
              <p:cNvCxnSpPr/>
              <p:nvPr/>
            </p:nvCxnSpPr>
            <p:spPr>
              <a:xfrm>
                <a:off x="1854773" y="5240038"/>
                <a:ext cx="174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Connecteur droit 383"/>
              <p:cNvCxnSpPr/>
              <p:nvPr/>
            </p:nvCxnSpPr>
            <p:spPr>
              <a:xfrm>
                <a:off x="1864430" y="5533722"/>
                <a:ext cx="0" cy="148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Connecteur droit 384"/>
              <p:cNvCxnSpPr/>
              <p:nvPr/>
            </p:nvCxnSpPr>
            <p:spPr>
              <a:xfrm>
                <a:off x="1578544" y="5395953"/>
                <a:ext cx="309406" cy="164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Connecteur droit 385"/>
              <p:cNvCxnSpPr/>
              <p:nvPr/>
            </p:nvCxnSpPr>
            <p:spPr>
              <a:xfrm flipH="1">
                <a:off x="1853601" y="5047311"/>
                <a:ext cx="79" cy="175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7" name="Groupe 410"/>
              <p:cNvGrpSpPr/>
              <p:nvPr/>
            </p:nvGrpSpPr>
            <p:grpSpPr>
              <a:xfrm>
                <a:off x="1726418" y="5968912"/>
                <a:ext cx="241256" cy="124384"/>
                <a:chOff x="2593182" y="2420888"/>
                <a:chExt cx="180974" cy="132110"/>
              </a:xfrm>
            </p:grpSpPr>
            <p:cxnSp>
              <p:nvCxnSpPr>
                <p:cNvPr id="418" name="Connecteur droit 417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Connecteur droit 418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Connecteur droit 419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Connecteur droit 420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Connecteur droit 421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" name="Groupe 66"/>
              <p:cNvGrpSpPr/>
              <p:nvPr/>
            </p:nvGrpSpPr>
            <p:grpSpPr>
              <a:xfrm>
                <a:off x="1187624" y="5246412"/>
                <a:ext cx="394894" cy="340570"/>
                <a:chOff x="4355976" y="5164271"/>
                <a:chExt cx="333682" cy="299778"/>
              </a:xfrm>
            </p:grpSpPr>
            <p:sp>
              <p:nvSpPr>
                <p:cNvPr id="409" name="Rectangle 408"/>
                <p:cNvSpPr/>
                <p:nvPr/>
              </p:nvSpPr>
              <p:spPr>
                <a:xfrm>
                  <a:off x="4355976" y="5244399"/>
                  <a:ext cx="333682" cy="1309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410" name="Connecteur droit 409"/>
                <p:cNvCxnSpPr/>
                <p:nvPr/>
              </p:nvCxnSpPr>
              <p:spPr>
                <a:xfrm flipH="1">
                  <a:off x="4432988" y="5244399"/>
                  <a:ext cx="169255" cy="1319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Connecteur droit 410"/>
                <p:cNvCxnSpPr/>
                <p:nvPr/>
              </p:nvCxnSpPr>
              <p:spPr>
                <a:xfrm flipH="1" flipV="1">
                  <a:off x="4521265" y="5164271"/>
                  <a:ext cx="1555" cy="801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2" name="Groupe 410"/>
                <p:cNvGrpSpPr/>
                <p:nvPr/>
              </p:nvGrpSpPr>
              <p:grpSpPr>
                <a:xfrm>
                  <a:off x="4437509" y="5376292"/>
                  <a:ext cx="152400" cy="87757"/>
                  <a:chOff x="2593182" y="2420888"/>
                  <a:chExt cx="180974" cy="132110"/>
                </a:xfrm>
              </p:grpSpPr>
              <p:cxnSp>
                <p:nvCxnSpPr>
                  <p:cNvPr id="413" name="Connecteur droit 412"/>
                  <p:cNvCxnSpPr/>
                  <p:nvPr/>
                </p:nvCxnSpPr>
                <p:spPr>
                  <a:xfrm flipH="1" flipV="1">
                    <a:off x="2699794" y="2420888"/>
                    <a:ext cx="544" cy="722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4" name="Connecteur droit 34"/>
                  <p:cNvCxnSpPr/>
                  <p:nvPr/>
                </p:nvCxnSpPr>
                <p:spPr>
                  <a:xfrm>
                    <a:off x="2627784" y="2493022"/>
                    <a:ext cx="146372" cy="1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" name="Connecteur droit 414"/>
                  <p:cNvCxnSpPr/>
                  <p:nvPr/>
                </p:nvCxnSpPr>
                <p:spPr>
                  <a:xfrm flipV="1">
                    <a:off x="2593182" y="2492897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Connecteur droit 415"/>
                  <p:cNvCxnSpPr/>
                  <p:nvPr/>
                </p:nvCxnSpPr>
                <p:spPr>
                  <a:xfrm flipV="1">
                    <a:off x="2667000" y="2492897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7" name="Connecteur droit 416"/>
                  <p:cNvCxnSpPr/>
                  <p:nvPr/>
                </p:nvCxnSpPr>
                <p:spPr>
                  <a:xfrm flipV="1">
                    <a:off x="2736032" y="2493195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9" name="Groupe 47"/>
              <p:cNvGrpSpPr/>
              <p:nvPr/>
            </p:nvGrpSpPr>
            <p:grpSpPr>
              <a:xfrm>
                <a:off x="1740877" y="5682308"/>
                <a:ext cx="247110" cy="294798"/>
                <a:chOff x="5157787" y="5163509"/>
                <a:chExt cx="208806" cy="259488"/>
              </a:xfrm>
            </p:grpSpPr>
            <p:cxnSp>
              <p:nvCxnSpPr>
                <p:cNvPr id="404" name="Connecteur droit 13"/>
                <p:cNvCxnSpPr/>
                <p:nvPr/>
              </p:nvCxnSpPr>
              <p:spPr>
                <a:xfrm>
                  <a:off x="5173644" y="5289991"/>
                  <a:ext cx="174644" cy="1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5" name="Triangle isocèle 404"/>
                <p:cNvSpPr/>
                <p:nvPr/>
              </p:nvSpPr>
              <p:spPr>
                <a:xfrm>
                  <a:off x="5182682" y="5292097"/>
                  <a:ext cx="166841" cy="1309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6" name="Triangle isocèle 405"/>
                <p:cNvSpPr/>
                <p:nvPr/>
              </p:nvSpPr>
              <p:spPr>
                <a:xfrm rot="10800000">
                  <a:off x="5181541" y="5163509"/>
                  <a:ext cx="166841" cy="1309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407" name="Connecteur droit 406"/>
                <p:cNvCxnSpPr/>
                <p:nvPr/>
              </p:nvCxnSpPr>
              <p:spPr>
                <a:xfrm flipV="1">
                  <a:off x="5157787" y="5290592"/>
                  <a:ext cx="24011" cy="243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Connecteur droit 407"/>
                <p:cNvCxnSpPr/>
                <p:nvPr/>
              </p:nvCxnSpPr>
              <p:spPr>
                <a:xfrm flipV="1">
                  <a:off x="5342582" y="5269856"/>
                  <a:ext cx="24011" cy="243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0" name="Connecteur droit 389"/>
              <p:cNvCxnSpPr/>
              <p:nvPr/>
            </p:nvCxnSpPr>
            <p:spPr>
              <a:xfrm>
                <a:off x="1743176" y="4467059"/>
                <a:ext cx="206682" cy="1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1" name="Triangle isocèle 390"/>
              <p:cNvSpPr/>
              <p:nvPr/>
            </p:nvSpPr>
            <p:spPr>
              <a:xfrm>
                <a:off x="1753872" y="4469452"/>
                <a:ext cx="197447" cy="14871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2" name="Triangle isocèle 391"/>
              <p:cNvSpPr/>
              <p:nvPr/>
            </p:nvSpPr>
            <p:spPr>
              <a:xfrm rot="10800000">
                <a:off x="1752521" y="4323366"/>
                <a:ext cx="197447" cy="14871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93" name="Connecteur droit 392"/>
              <p:cNvCxnSpPr/>
              <p:nvPr/>
            </p:nvCxnSpPr>
            <p:spPr>
              <a:xfrm flipV="1">
                <a:off x="1724410" y="4467742"/>
                <a:ext cx="28416" cy="276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Connecteur droit 393"/>
              <p:cNvCxnSpPr/>
              <p:nvPr/>
            </p:nvCxnSpPr>
            <p:spPr>
              <a:xfrm flipV="1">
                <a:off x="1943105" y="4444184"/>
                <a:ext cx="28416" cy="276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Connecteur droit 394"/>
              <p:cNvCxnSpPr/>
              <p:nvPr/>
            </p:nvCxnSpPr>
            <p:spPr>
              <a:xfrm flipH="1">
                <a:off x="1852042" y="4733258"/>
                <a:ext cx="93996" cy="322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Connecteur droit 395"/>
              <p:cNvCxnSpPr/>
              <p:nvPr/>
            </p:nvCxnSpPr>
            <p:spPr>
              <a:xfrm>
                <a:off x="1842385" y="4761739"/>
                <a:ext cx="174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Connecteur droit 396"/>
              <p:cNvCxnSpPr/>
              <p:nvPr/>
            </p:nvCxnSpPr>
            <p:spPr>
              <a:xfrm>
                <a:off x="1725084" y="4865718"/>
                <a:ext cx="162190" cy="31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Connecteur droit 397"/>
              <p:cNvCxnSpPr/>
              <p:nvPr/>
            </p:nvCxnSpPr>
            <p:spPr>
              <a:xfrm flipH="1">
                <a:off x="1847966" y="4616833"/>
                <a:ext cx="1114" cy="151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Connecteur droit 398"/>
              <p:cNvCxnSpPr/>
              <p:nvPr/>
            </p:nvCxnSpPr>
            <p:spPr>
              <a:xfrm flipH="1">
                <a:off x="1849346" y="4168855"/>
                <a:ext cx="1114" cy="151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" name="Triangle isocèle 399"/>
              <p:cNvSpPr/>
              <p:nvPr/>
            </p:nvSpPr>
            <p:spPr>
              <a:xfrm>
                <a:off x="1770614" y="4077072"/>
                <a:ext cx="150058" cy="90944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1" name="Ellipse 400"/>
              <p:cNvSpPr/>
              <p:nvPr/>
            </p:nvSpPr>
            <p:spPr>
              <a:xfrm>
                <a:off x="1809627" y="5098373"/>
                <a:ext cx="85218" cy="818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02" name="Connecteur droit 401"/>
              <p:cNvCxnSpPr/>
              <p:nvPr/>
            </p:nvCxnSpPr>
            <p:spPr>
              <a:xfrm flipH="1" flipV="1">
                <a:off x="1730281" y="4857296"/>
                <a:ext cx="440" cy="5440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Ellipse 402"/>
              <p:cNvSpPr/>
              <p:nvPr/>
            </p:nvSpPr>
            <p:spPr>
              <a:xfrm>
                <a:off x="1702540" y="5368902"/>
                <a:ext cx="54106" cy="519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4" name="Groupe 173"/>
            <p:cNvGrpSpPr/>
            <p:nvPr/>
          </p:nvGrpSpPr>
          <p:grpSpPr>
            <a:xfrm>
              <a:off x="6956698" y="3414739"/>
              <a:ext cx="216024" cy="432048"/>
              <a:chOff x="1187624" y="4077072"/>
              <a:chExt cx="864096" cy="2016224"/>
            </a:xfrm>
          </p:grpSpPr>
          <p:cxnSp>
            <p:nvCxnSpPr>
              <p:cNvPr id="337" name="Connecteur droit 336"/>
              <p:cNvCxnSpPr/>
              <p:nvPr/>
            </p:nvCxnSpPr>
            <p:spPr>
              <a:xfrm>
                <a:off x="1656826" y="5140557"/>
                <a:ext cx="39489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Connecteur droit 337"/>
              <p:cNvCxnSpPr/>
              <p:nvPr/>
            </p:nvCxnSpPr>
            <p:spPr>
              <a:xfrm flipV="1">
                <a:off x="1854717" y="5044267"/>
                <a:ext cx="0" cy="20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Connecteur droit 338"/>
              <p:cNvCxnSpPr/>
              <p:nvPr/>
            </p:nvCxnSpPr>
            <p:spPr>
              <a:xfrm flipH="1">
                <a:off x="1864430" y="5211556"/>
                <a:ext cx="93996" cy="322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Connecteur droit 339"/>
              <p:cNvCxnSpPr/>
              <p:nvPr/>
            </p:nvCxnSpPr>
            <p:spPr>
              <a:xfrm>
                <a:off x="1854773" y="5240038"/>
                <a:ext cx="174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Connecteur droit 340"/>
              <p:cNvCxnSpPr/>
              <p:nvPr/>
            </p:nvCxnSpPr>
            <p:spPr>
              <a:xfrm>
                <a:off x="1864430" y="5533722"/>
                <a:ext cx="0" cy="148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Connecteur droit 341"/>
              <p:cNvCxnSpPr/>
              <p:nvPr/>
            </p:nvCxnSpPr>
            <p:spPr>
              <a:xfrm>
                <a:off x="1578544" y="5395953"/>
                <a:ext cx="309406" cy="164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Connecteur droit 342"/>
              <p:cNvCxnSpPr/>
              <p:nvPr/>
            </p:nvCxnSpPr>
            <p:spPr>
              <a:xfrm flipH="1">
                <a:off x="1853601" y="5047311"/>
                <a:ext cx="79" cy="175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4" name="Groupe 410"/>
              <p:cNvGrpSpPr/>
              <p:nvPr/>
            </p:nvGrpSpPr>
            <p:grpSpPr>
              <a:xfrm>
                <a:off x="1726418" y="5968912"/>
                <a:ext cx="241256" cy="124384"/>
                <a:chOff x="2593182" y="2420888"/>
                <a:chExt cx="180974" cy="132110"/>
              </a:xfrm>
            </p:grpSpPr>
            <p:cxnSp>
              <p:nvCxnSpPr>
                <p:cNvPr id="375" name="Connecteur droit 374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Connecteur droit 375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Connecteur droit 376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Connecteur droit 377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Connecteur droit 378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5" name="Groupe 66"/>
              <p:cNvGrpSpPr/>
              <p:nvPr/>
            </p:nvGrpSpPr>
            <p:grpSpPr>
              <a:xfrm>
                <a:off x="1187624" y="5246412"/>
                <a:ext cx="394894" cy="340570"/>
                <a:chOff x="4355976" y="5164271"/>
                <a:chExt cx="333682" cy="299778"/>
              </a:xfrm>
            </p:grpSpPr>
            <p:sp>
              <p:nvSpPr>
                <p:cNvPr id="366" name="Rectangle 365"/>
                <p:cNvSpPr/>
                <p:nvPr/>
              </p:nvSpPr>
              <p:spPr>
                <a:xfrm>
                  <a:off x="4355976" y="5244399"/>
                  <a:ext cx="333682" cy="1309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67" name="Connecteur droit 366"/>
                <p:cNvCxnSpPr/>
                <p:nvPr/>
              </p:nvCxnSpPr>
              <p:spPr>
                <a:xfrm flipH="1">
                  <a:off x="4432988" y="5244399"/>
                  <a:ext cx="169255" cy="1319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Connecteur droit 367"/>
                <p:cNvCxnSpPr/>
                <p:nvPr/>
              </p:nvCxnSpPr>
              <p:spPr>
                <a:xfrm flipH="1" flipV="1">
                  <a:off x="4521265" y="5164271"/>
                  <a:ext cx="1555" cy="801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9" name="Groupe 410"/>
                <p:cNvGrpSpPr/>
                <p:nvPr/>
              </p:nvGrpSpPr>
              <p:grpSpPr>
                <a:xfrm>
                  <a:off x="4437509" y="5376292"/>
                  <a:ext cx="152400" cy="87757"/>
                  <a:chOff x="2593182" y="2420888"/>
                  <a:chExt cx="180974" cy="132110"/>
                </a:xfrm>
              </p:grpSpPr>
              <p:cxnSp>
                <p:nvCxnSpPr>
                  <p:cNvPr id="370" name="Connecteur droit 369"/>
                  <p:cNvCxnSpPr/>
                  <p:nvPr/>
                </p:nvCxnSpPr>
                <p:spPr>
                  <a:xfrm flipH="1" flipV="1">
                    <a:off x="2699794" y="2420888"/>
                    <a:ext cx="544" cy="722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Connecteur droit 34"/>
                  <p:cNvCxnSpPr/>
                  <p:nvPr/>
                </p:nvCxnSpPr>
                <p:spPr>
                  <a:xfrm>
                    <a:off x="2627784" y="2493022"/>
                    <a:ext cx="146372" cy="1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Connecteur droit 371"/>
                  <p:cNvCxnSpPr/>
                  <p:nvPr/>
                </p:nvCxnSpPr>
                <p:spPr>
                  <a:xfrm flipV="1">
                    <a:off x="2593182" y="2492897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Connecteur droit 372"/>
                  <p:cNvCxnSpPr/>
                  <p:nvPr/>
                </p:nvCxnSpPr>
                <p:spPr>
                  <a:xfrm flipV="1">
                    <a:off x="2667000" y="2492897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Connecteur droit 373"/>
                  <p:cNvCxnSpPr/>
                  <p:nvPr/>
                </p:nvCxnSpPr>
                <p:spPr>
                  <a:xfrm flipV="1">
                    <a:off x="2736032" y="2493195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46" name="Groupe 47"/>
              <p:cNvGrpSpPr/>
              <p:nvPr/>
            </p:nvGrpSpPr>
            <p:grpSpPr>
              <a:xfrm>
                <a:off x="1740877" y="5682308"/>
                <a:ext cx="247110" cy="294798"/>
                <a:chOff x="5157787" y="5163509"/>
                <a:chExt cx="208806" cy="259488"/>
              </a:xfrm>
            </p:grpSpPr>
            <p:cxnSp>
              <p:nvCxnSpPr>
                <p:cNvPr id="361" name="Connecteur droit 13"/>
                <p:cNvCxnSpPr/>
                <p:nvPr/>
              </p:nvCxnSpPr>
              <p:spPr>
                <a:xfrm>
                  <a:off x="5173644" y="5289991"/>
                  <a:ext cx="174644" cy="1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2" name="Triangle isocèle 361"/>
                <p:cNvSpPr/>
                <p:nvPr/>
              </p:nvSpPr>
              <p:spPr>
                <a:xfrm>
                  <a:off x="5182682" y="5292097"/>
                  <a:ext cx="166841" cy="1309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3" name="Triangle isocèle 362"/>
                <p:cNvSpPr/>
                <p:nvPr/>
              </p:nvSpPr>
              <p:spPr>
                <a:xfrm rot="10800000">
                  <a:off x="5181541" y="5163509"/>
                  <a:ext cx="166841" cy="1309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64" name="Connecteur droit 363"/>
                <p:cNvCxnSpPr/>
                <p:nvPr/>
              </p:nvCxnSpPr>
              <p:spPr>
                <a:xfrm flipV="1">
                  <a:off x="5157787" y="5290592"/>
                  <a:ext cx="24011" cy="243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Connecteur droit 364"/>
                <p:cNvCxnSpPr/>
                <p:nvPr/>
              </p:nvCxnSpPr>
              <p:spPr>
                <a:xfrm flipV="1">
                  <a:off x="5342582" y="5269856"/>
                  <a:ext cx="24011" cy="243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7" name="Connecteur droit 346"/>
              <p:cNvCxnSpPr/>
              <p:nvPr/>
            </p:nvCxnSpPr>
            <p:spPr>
              <a:xfrm>
                <a:off x="1743176" y="4467059"/>
                <a:ext cx="206682" cy="1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Triangle isocèle 347"/>
              <p:cNvSpPr/>
              <p:nvPr/>
            </p:nvSpPr>
            <p:spPr>
              <a:xfrm>
                <a:off x="1753872" y="4469452"/>
                <a:ext cx="197447" cy="14871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9" name="Triangle isocèle 348"/>
              <p:cNvSpPr/>
              <p:nvPr/>
            </p:nvSpPr>
            <p:spPr>
              <a:xfrm rot="10800000">
                <a:off x="1752521" y="4323366"/>
                <a:ext cx="197447" cy="14871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50" name="Connecteur droit 349"/>
              <p:cNvCxnSpPr/>
              <p:nvPr/>
            </p:nvCxnSpPr>
            <p:spPr>
              <a:xfrm flipV="1">
                <a:off x="1724410" y="4467742"/>
                <a:ext cx="28416" cy="276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Connecteur droit 350"/>
              <p:cNvCxnSpPr/>
              <p:nvPr/>
            </p:nvCxnSpPr>
            <p:spPr>
              <a:xfrm flipV="1">
                <a:off x="1943105" y="4444184"/>
                <a:ext cx="28416" cy="276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Connecteur droit 351"/>
              <p:cNvCxnSpPr/>
              <p:nvPr/>
            </p:nvCxnSpPr>
            <p:spPr>
              <a:xfrm flipH="1">
                <a:off x="1852042" y="4733258"/>
                <a:ext cx="93996" cy="322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Connecteur droit 352"/>
              <p:cNvCxnSpPr/>
              <p:nvPr/>
            </p:nvCxnSpPr>
            <p:spPr>
              <a:xfrm>
                <a:off x="1842385" y="4761739"/>
                <a:ext cx="174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Connecteur droit 353"/>
              <p:cNvCxnSpPr/>
              <p:nvPr/>
            </p:nvCxnSpPr>
            <p:spPr>
              <a:xfrm>
                <a:off x="1725084" y="4865718"/>
                <a:ext cx="162190" cy="31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Connecteur droit 354"/>
              <p:cNvCxnSpPr/>
              <p:nvPr/>
            </p:nvCxnSpPr>
            <p:spPr>
              <a:xfrm flipH="1">
                <a:off x="1847966" y="4616833"/>
                <a:ext cx="1114" cy="151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Connecteur droit 355"/>
              <p:cNvCxnSpPr/>
              <p:nvPr/>
            </p:nvCxnSpPr>
            <p:spPr>
              <a:xfrm flipH="1">
                <a:off x="1849346" y="4168855"/>
                <a:ext cx="1114" cy="151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Triangle isocèle 356"/>
              <p:cNvSpPr/>
              <p:nvPr/>
            </p:nvSpPr>
            <p:spPr>
              <a:xfrm>
                <a:off x="1770614" y="4077072"/>
                <a:ext cx="150058" cy="90944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8" name="Ellipse 357"/>
              <p:cNvSpPr/>
              <p:nvPr/>
            </p:nvSpPr>
            <p:spPr>
              <a:xfrm>
                <a:off x="1809627" y="5098373"/>
                <a:ext cx="85218" cy="818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59" name="Connecteur droit 358"/>
              <p:cNvCxnSpPr/>
              <p:nvPr/>
            </p:nvCxnSpPr>
            <p:spPr>
              <a:xfrm flipH="1" flipV="1">
                <a:off x="1730281" y="4857296"/>
                <a:ext cx="440" cy="5440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Ellipse 359"/>
              <p:cNvSpPr/>
              <p:nvPr/>
            </p:nvSpPr>
            <p:spPr>
              <a:xfrm>
                <a:off x="1702540" y="5368902"/>
                <a:ext cx="54106" cy="519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75" name="Connecteur droit 174"/>
            <p:cNvCxnSpPr/>
            <p:nvPr/>
          </p:nvCxnSpPr>
          <p:spPr>
            <a:xfrm flipH="1">
              <a:off x="6229350" y="3931543"/>
              <a:ext cx="123825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/>
            <p:cNvCxnSpPr/>
            <p:nvPr/>
          </p:nvCxnSpPr>
          <p:spPr>
            <a:xfrm flipH="1" flipV="1">
              <a:off x="6874669" y="3664843"/>
              <a:ext cx="138138" cy="21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e 176"/>
            <p:cNvGrpSpPr/>
            <p:nvPr/>
          </p:nvGrpSpPr>
          <p:grpSpPr>
            <a:xfrm>
              <a:off x="7619008" y="3141764"/>
              <a:ext cx="216024" cy="432048"/>
              <a:chOff x="1187624" y="4077072"/>
              <a:chExt cx="864096" cy="2016224"/>
            </a:xfrm>
          </p:grpSpPr>
          <p:cxnSp>
            <p:nvCxnSpPr>
              <p:cNvPr id="294" name="Connecteur droit 293"/>
              <p:cNvCxnSpPr/>
              <p:nvPr/>
            </p:nvCxnSpPr>
            <p:spPr>
              <a:xfrm>
                <a:off x="1656826" y="5140557"/>
                <a:ext cx="39489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Connecteur droit 294"/>
              <p:cNvCxnSpPr/>
              <p:nvPr/>
            </p:nvCxnSpPr>
            <p:spPr>
              <a:xfrm flipV="1">
                <a:off x="1854717" y="5044267"/>
                <a:ext cx="0" cy="20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Connecteur droit 295"/>
              <p:cNvCxnSpPr/>
              <p:nvPr/>
            </p:nvCxnSpPr>
            <p:spPr>
              <a:xfrm flipH="1">
                <a:off x="1864430" y="5211556"/>
                <a:ext cx="93996" cy="322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Connecteur droit 296"/>
              <p:cNvCxnSpPr/>
              <p:nvPr/>
            </p:nvCxnSpPr>
            <p:spPr>
              <a:xfrm>
                <a:off x="1854773" y="5240038"/>
                <a:ext cx="174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Connecteur droit 297"/>
              <p:cNvCxnSpPr/>
              <p:nvPr/>
            </p:nvCxnSpPr>
            <p:spPr>
              <a:xfrm>
                <a:off x="1864430" y="5533722"/>
                <a:ext cx="0" cy="148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Connecteur droit 298"/>
              <p:cNvCxnSpPr/>
              <p:nvPr/>
            </p:nvCxnSpPr>
            <p:spPr>
              <a:xfrm>
                <a:off x="1578544" y="5395953"/>
                <a:ext cx="309406" cy="164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Connecteur droit 299"/>
              <p:cNvCxnSpPr/>
              <p:nvPr/>
            </p:nvCxnSpPr>
            <p:spPr>
              <a:xfrm flipH="1">
                <a:off x="1853601" y="5047311"/>
                <a:ext cx="79" cy="175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1" name="Groupe 410"/>
              <p:cNvGrpSpPr/>
              <p:nvPr/>
            </p:nvGrpSpPr>
            <p:grpSpPr>
              <a:xfrm>
                <a:off x="1726418" y="5968912"/>
                <a:ext cx="241256" cy="124384"/>
                <a:chOff x="2593182" y="2420888"/>
                <a:chExt cx="180974" cy="132110"/>
              </a:xfrm>
            </p:grpSpPr>
            <p:cxnSp>
              <p:nvCxnSpPr>
                <p:cNvPr id="332" name="Connecteur droit 331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Connecteur droit 332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Connecteur droit 333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Connecteur droit 334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Connecteur droit 335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2" name="Groupe 66"/>
              <p:cNvGrpSpPr/>
              <p:nvPr/>
            </p:nvGrpSpPr>
            <p:grpSpPr>
              <a:xfrm>
                <a:off x="1187624" y="5246412"/>
                <a:ext cx="394894" cy="340570"/>
                <a:chOff x="4355976" y="5164271"/>
                <a:chExt cx="333682" cy="299778"/>
              </a:xfrm>
            </p:grpSpPr>
            <p:sp>
              <p:nvSpPr>
                <p:cNvPr id="323" name="Rectangle 322"/>
                <p:cNvSpPr/>
                <p:nvPr/>
              </p:nvSpPr>
              <p:spPr>
                <a:xfrm>
                  <a:off x="4355976" y="5244399"/>
                  <a:ext cx="333682" cy="1309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24" name="Connecteur droit 323"/>
                <p:cNvCxnSpPr/>
                <p:nvPr/>
              </p:nvCxnSpPr>
              <p:spPr>
                <a:xfrm flipH="1">
                  <a:off x="4432988" y="5244399"/>
                  <a:ext cx="169255" cy="1319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Connecteur droit 324"/>
                <p:cNvCxnSpPr/>
                <p:nvPr/>
              </p:nvCxnSpPr>
              <p:spPr>
                <a:xfrm flipH="1" flipV="1">
                  <a:off x="4521265" y="5164271"/>
                  <a:ext cx="1555" cy="801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6" name="Groupe 410"/>
                <p:cNvGrpSpPr/>
                <p:nvPr/>
              </p:nvGrpSpPr>
              <p:grpSpPr>
                <a:xfrm>
                  <a:off x="4437509" y="5376292"/>
                  <a:ext cx="152400" cy="87757"/>
                  <a:chOff x="2593182" y="2420888"/>
                  <a:chExt cx="180974" cy="132110"/>
                </a:xfrm>
              </p:grpSpPr>
              <p:cxnSp>
                <p:nvCxnSpPr>
                  <p:cNvPr id="327" name="Connecteur droit 326"/>
                  <p:cNvCxnSpPr/>
                  <p:nvPr/>
                </p:nvCxnSpPr>
                <p:spPr>
                  <a:xfrm flipH="1" flipV="1">
                    <a:off x="2699794" y="2420888"/>
                    <a:ext cx="544" cy="722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Connecteur droit 34"/>
                  <p:cNvCxnSpPr/>
                  <p:nvPr/>
                </p:nvCxnSpPr>
                <p:spPr>
                  <a:xfrm>
                    <a:off x="2627784" y="2493022"/>
                    <a:ext cx="146372" cy="1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Connecteur droit 328"/>
                  <p:cNvCxnSpPr/>
                  <p:nvPr/>
                </p:nvCxnSpPr>
                <p:spPr>
                  <a:xfrm flipV="1">
                    <a:off x="2593182" y="2492897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Connecteur droit 329"/>
                  <p:cNvCxnSpPr/>
                  <p:nvPr/>
                </p:nvCxnSpPr>
                <p:spPr>
                  <a:xfrm flipV="1">
                    <a:off x="2667000" y="2492897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Connecteur droit 330"/>
                  <p:cNvCxnSpPr/>
                  <p:nvPr/>
                </p:nvCxnSpPr>
                <p:spPr>
                  <a:xfrm flipV="1">
                    <a:off x="2736032" y="2493195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3" name="Groupe 47"/>
              <p:cNvGrpSpPr/>
              <p:nvPr/>
            </p:nvGrpSpPr>
            <p:grpSpPr>
              <a:xfrm>
                <a:off x="1740877" y="5682308"/>
                <a:ext cx="247110" cy="294798"/>
                <a:chOff x="5157787" y="5163509"/>
                <a:chExt cx="208806" cy="259488"/>
              </a:xfrm>
            </p:grpSpPr>
            <p:cxnSp>
              <p:nvCxnSpPr>
                <p:cNvPr id="318" name="Connecteur droit 13"/>
                <p:cNvCxnSpPr/>
                <p:nvPr/>
              </p:nvCxnSpPr>
              <p:spPr>
                <a:xfrm>
                  <a:off x="5173644" y="5289991"/>
                  <a:ext cx="174644" cy="1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9" name="Triangle isocèle 318"/>
                <p:cNvSpPr/>
                <p:nvPr/>
              </p:nvSpPr>
              <p:spPr>
                <a:xfrm>
                  <a:off x="5182682" y="5292097"/>
                  <a:ext cx="166841" cy="1309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0" name="Triangle isocèle 319"/>
                <p:cNvSpPr/>
                <p:nvPr/>
              </p:nvSpPr>
              <p:spPr>
                <a:xfrm rot="10800000">
                  <a:off x="5181541" y="5163509"/>
                  <a:ext cx="166841" cy="1309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21" name="Connecteur droit 320"/>
                <p:cNvCxnSpPr/>
                <p:nvPr/>
              </p:nvCxnSpPr>
              <p:spPr>
                <a:xfrm flipV="1">
                  <a:off x="5157787" y="5290592"/>
                  <a:ext cx="24011" cy="243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Connecteur droit 321"/>
                <p:cNvCxnSpPr/>
                <p:nvPr/>
              </p:nvCxnSpPr>
              <p:spPr>
                <a:xfrm flipV="1">
                  <a:off x="5342582" y="5269856"/>
                  <a:ext cx="24011" cy="243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4" name="Connecteur droit 303"/>
              <p:cNvCxnSpPr/>
              <p:nvPr/>
            </p:nvCxnSpPr>
            <p:spPr>
              <a:xfrm>
                <a:off x="1743176" y="4467059"/>
                <a:ext cx="206682" cy="1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Triangle isocèle 304"/>
              <p:cNvSpPr/>
              <p:nvPr/>
            </p:nvSpPr>
            <p:spPr>
              <a:xfrm>
                <a:off x="1753872" y="4469452"/>
                <a:ext cx="197447" cy="14871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6" name="Triangle isocèle 305"/>
              <p:cNvSpPr/>
              <p:nvPr/>
            </p:nvSpPr>
            <p:spPr>
              <a:xfrm rot="10800000">
                <a:off x="1752521" y="4323366"/>
                <a:ext cx="197447" cy="14871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07" name="Connecteur droit 306"/>
              <p:cNvCxnSpPr/>
              <p:nvPr/>
            </p:nvCxnSpPr>
            <p:spPr>
              <a:xfrm flipV="1">
                <a:off x="1724410" y="4467742"/>
                <a:ext cx="28416" cy="276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Connecteur droit 307"/>
              <p:cNvCxnSpPr/>
              <p:nvPr/>
            </p:nvCxnSpPr>
            <p:spPr>
              <a:xfrm flipV="1">
                <a:off x="1943105" y="4444184"/>
                <a:ext cx="28416" cy="276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Connecteur droit 308"/>
              <p:cNvCxnSpPr/>
              <p:nvPr/>
            </p:nvCxnSpPr>
            <p:spPr>
              <a:xfrm flipH="1">
                <a:off x="1852042" y="4733258"/>
                <a:ext cx="93996" cy="322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Connecteur droit 309"/>
              <p:cNvCxnSpPr/>
              <p:nvPr/>
            </p:nvCxnSpPr>
            <p:spPr>
              <a:xfrm>
                <a:off x="1842385" y="4761739"/>
                <a:ext cx="174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Connecteur droit 310"/>
              <p:cNvCxnSpPr/>
              <p:nvPr/>
            </p:nvCxnSpPr>
            <p:spPr>
              <a:xfrm>
                <a:off x="1725084" y="4865718"/>
                <a:ext cx="162190" cy="31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Connecteur droit 311"/>
              <p:cNvCxnSpPr/>
              <p:nvPr/>
            </p:nvCxnSpPr>
            <p:spPr>
              <a:xfrm flipH="1">
                <a:off x="1847966" y="4616833"/>
                <a:ext cx="1114" cy="151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Connecteur droit 312"/>
              <p:cNvCxnSpPr/>
              <p:nvPr/>
            </p:nvCxnSpPr>
            <p:spPr>
              <a:xfrm flipH="1">
                <a:off x="1849346" y="4168855"/>
                <a:ext cx="1114" cy="151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4" name="Triangle isocèle 313"/>
              <p:cNvSpPr/>
              <p:nvPr/>
            </p:nvSpPr>
            <p:spPr>
              <a:xfrm>
                <a:off x="1770614" y="4077072"/>
                <a:ext cx="150058" cy="90944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1809627" y="5098373"/>
                <a:ext cx="85218" cy="818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16" name="Connecteur droit 315"/>
              <p:cNvCxnSpPr/>
              <p:nvPr/>
            </p:nvCxnSpPr>
            <p:spPr>
              <a:xfrm flipH="1" flipV="1">
                <a:off x="1730281" y="4857296"/>
                <a:ext cx="440" cy="5440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Ellipse 316"/>
              <p:cNvSpPr/>
              <p:nvPr/>
            </p:nvSpPr>
            <p:spPr>
              <a:xfrm>
                <a:off x="1702540" y="5368902"/>
                <a:ext cx="54106" cy="519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78" name="Connecteur droit 177"/>
            <p:cNvCxnSpPr/>
            <p:nvPr/>
          </p:nvCxnSpPr>
          <p:spPr>
            <a:xfrm flipH="1" flipV="1">
              <a:off x="7550944" y="3393381"/>
              <a:ext cx="120556" cy="174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oupe 178"/>
            <p:cNvGrpSpPr/>
            <p:nvPr/>
          </p:nvGrpSpPr>
          <p:grpSpPr>
            <a:xfrm>
              <a:off x="8389913" y="2872212"/>
              <a:ext cx="216024" cy="432048"/>
              <a:chOff x="1187624" y="4077072"/>
              <a:chExt cx="864096" cy="2016224"/>
            </a:xfrm>
          </p:grpSpPr>
          <p:cxnSp>
            <p:nvCxnSpPr>
              <p:cNvPr id="251" name="Connecteur droit 250"/>
              <p:cNvCxnSpPr/>
              <p:nvPr/>
            </p:nvCxnSpPr>
            <p:spPr>
              <a:xfrm>
                <a:off x="1656826" y="5140557"/>
                <a:ext cx="39489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Connecteur droit 251"/>
              <p:cNvCxnSpPr/>
              <p:nvPr/>
            </p:nvCxnSpPr>
            <p:spPr>
              <a:xfrm flipV="1">
                <a:off x="1854717" y="5044267"/>
                <a:ext cx="0" cy="20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Connecteur droit 252"/>
              <p:cNvCxnSpPr/>
              <p:nvPr/>
            </p:nvCxnSpPr>
            <p:spPr>
              <a:xfrm flipH="1">
                <a:off x="1864430" y="5211556"/>
                <a:ext cx="93996" cy="322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necteur droit 253"/>
              <p:cNvCxnSpPr/>
              <p:nvPr/>
            </p:nvCxnSpPr>
            <p:spPr>
              <a:xfrm>
                <a:off x="1854773" y="5240038"/>
                <a:ext cx="174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Connecteur droit 254"/>
              <p:cNvCxnSpPr/>
              <p:nvPr/>
            </p:nvCxnSpPr>
            <p:spPr>
              <a:xfrm>
                <a:off x="1864430" y="5533722"/>
                <a:ext cx="0" cy="148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Connecteur droit 255"/>
              <p:cNvCxnSpPr/>
              <p:nvPr/>
            </p:nvCxnSpPr>
            <p:spPr>
              <a:xfrm>
                <a:off x="1578544" y="5395953"/>
                <a:ext cx="309406" cy="164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Connecteur droit 256"/>
              <p:cNvCxnSpPr/>
              <p:nvPr/>
            </p:nvCxnSpPr>
            <p:spPr>
              <a:xfrm flipH="1">
                <a:off x="1853601" y="5047311"/>
                <a:ext cx="79" cy="1750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8" name="Groupe 410"/>
              <p:cNvGrpSpPr/>
              <p:nvPr/>
            </p:nvGrpSpPr>
            <p:grpSpPr>
              <a:xfrm>
                <a:off x="1726418" y="5968912"/>
                <a:ext cx="241256" cy="124384"/>
                <a:chOff x="2593182" y="2420888"/>
                <a:chExt cx="180974" cy="132110"/>
              </a:xfrm>
            </p:grpSpPr>
            <p:cxnSp>
              <p:nvCxnSpPr>
                <p:cNvPr id="289" name="Connecteur droit 288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Connecteur droit 289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Connecteur droit 290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Connecteur droit 291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Connecteur droit 292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e 66"/>
              <p:cNvGrpSpPr/>
              <p:nvPr/>
            </p:nvGrpSpPr>
            <p:grpSpPr>
              <a:xfrm>
                <a:off x="1187624" y="5246412"/>
                <a:ext cx="394894" cy="340570"/>
                <a:chOff x="4355976" y="5164271"/>
                <a:chExt cx="333682" cy="299778"/>
              </a:xfrm>
            </p:grpSpPr>
            <p:sp>
              <p:nvSpPr>
                <p:cNvPr id="280" name="Rectangle 279"/>
                <p:cNvSpPr/>
                <p:nvPr/>
              </p:nvSpPr>
              <p:spPr>
                <a:xfrm>
                  <a:off x="4355976" y="5244399"/>
                  <a:ext cx="333682" cy="1309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81" name="Connecteur droit 280"/>
                <p:cNvCxnSpPr/>
                <p:nvPr/>
              </p:nvCxnSpPr>
              <p:spPr>
                <a:xfrm flipH="1">
                  <a:off x="4432988" y="5244399"/>
                  <a:ext cx="169255" cy="1319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Connecteur droit 281"/>
                <p:cNvCxnSpPr/>
                <p:nvPr/>
              </p:nvCxnSpPr>
              <p:spPr>
                <a:xfrm flipH="1" flipV="1">
                  <a:off x="4521265" y="5164271"/>
                  <a:ext cx="1555" cy="801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3" name="Groupe 410"/>
                <p:cNvGrpSpPr/>
                <p:nvPr/>
              </p:nvGrpSpPr>
              <p:grpSpPr>
                <a:xfrm>
                  <a:off x="4437509" y="5376292"/>
                  <a:ext cx="152400" cy="87757"/>
                  <a:chOff x="2593182" y="2420888"/>
                  <a:chExt cx="180974" cy="132110"/>
                </a:xfrm>
              </p:grpSpPr>
              <p:cxnSp>
                <p:nvCxnSpPr>
                  <p:cNvPr id="284" name="Connecteur droit 283"/>
                  <p:cNvCxnSpPr/>
                  <p:nvPr/>
                </p:nvCxnSpPr>
                <p:spPr>
                  <a:xfrm flipH="1" flipV="1">
                    <a:off x="2699794" y="2420888"/>
                    <a:ext cx="544" cy="722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Connecteur droit 34"/>
                  <p:cNvCxnSpPr/>
                  <p:nvPr/>
                </p:nvCxnSpPr>
                <p:spPr>
                  <a:xfrm>
                    <a:off x="2627784" y="2493022"/>
                    <a:ext cx="146372" cy="1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Connecteur droit 285"/>
                  <p:cNvCxnSpPr/>
                  <p:nvPr/>
                </p:nvCxnSpPr>
                <p:spPr>
                  <a:xfrm flipV="1">
                    <a:off x="2593182" y="2492897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Connecteur droit 286"/>
                  <p:cNvCxnSpPr/>
                  <p:nvPr/>
                </p:nvCxnSpPr>
                <p:spPr>
                  <a:xfrm flipV="1">
                    <a:off x="2667000" y="2492897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Connecteur droit 287"/>
                  <p:cNvCxnSpPr/>
                  <p:nvPr/>
                </p:nvCxnSpPr>
                <p:spPr>
                  <a:xfrm flipV="1">
                    <a:off x="2736032" y="2493195"/>
                    <a:ext cx="37440" cy="598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0" name="Groupe 47"/>
              <p:cNvGrpSpPr/>
              <p:nvPr/>
            </p:nvGrpSpPr>
            <p:grpSpPr>
              <a:xfrm>
                <a:off x="1740877" y="5682308"/>
                <a:ext cx="247110" cy="294798"/>
                <a:chOff x="5157787" y="5163509"/>
                <a:chExt cx="208806" cy="259488"/>
              </a:xfrm>
            </p:grpSpPr>
            <p:cxnSp>
              <p:nvCxnSpPr>
                <p:cNvPr id="275" name="Connecteur droit 13"/>
                <p:cNvCxnSpPr/>
                <p:nvPr/>
              </p:nvCxnSpPr>
              <p:spPr>
                <a:xfrm>
                  <a:off x="5173644" y="5289991"/>
                  <a:ext cx="174644" cy="1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6" name="Triangle isocèle 275"/>
                <p:cNvSpPr/>
                <p:nvPr/>
              </p:nvSpPr>
              <p:spPr>
                <a:xfrm>
                  <a:off x="5182682" y="5292097"/>
                  <a:ext cx="166841" cy="1309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7" name="Triangle isocèle 276"/>
                <p:cNvSpPr/>
                <p:nvPr/>
              </p:nvSpPr>
              <p:spPr>
                <a:xfrm rot="10800000">
                  <a:off x="5181541" y="5163509"/>
                  <a:ext cx="166841" cy="1309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78" name="Connecteur droit 277"/>
                <p:cNvCxnSpPr/>
                <p:nvPr/>
              </p:nvCxnSpPr>
              <p:spPr>
                <a:xfrm flipV="1">
                  <a:off x="5157787" y="5290592"/>
                  <a:ext cx="24011" cy="243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Connecteur droit 278"/>
                <p:cNvCxnSpPr/>
                <p:nvPr/>
              </p:nvCxnSpPr>
              <p:spPr>
                <a:xfrm flipV="1">
                  <a:off x="5342582" y="5269856"/>
                  <a:ext cx="24011" cy="243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1" name="Connecteur droit 260"/>
              <p:cNvCxnSpPr/>
              <p:nvPr/>
            </p:nvCxnSpPr>
            <p:spPr>
              <a:xfrm>
                <a:off x="1743176" y="4467059"/>
                <a:ext cx="206682" cy="1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riangle isocèle 261"/>
              <p:cNvSpPr/>
              <p:nvPr/>
            </p:nvSpPr>
            <p:spPr>
              <a:xfrm>
                <a:off x="1753872" y="4469452"/>
                <a:ext cx="197447" cy="14871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3" name="Triangle isocèle 262"/>
              <p:cNvSpPr/>
              <p:nvPr/>
            </p:nvSpPr>
            <p:spPr>
              <a:xfrm rot="10800000">
                <a:off x="1752521" y="4323366"/>
                <a:ext cx="197447" cy="14871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64" name="Connecteur droit 263"/>
              <p:cNvCxnSpPr/>
              <p:nvPr/>
            </p:nvCxnSpPr>
            <p:spPr>
              <a:xfrm flipV="1">
                <a:off x="1724410" y="4467742"/>
                <a:ext cx="28416" cy="276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onnecteur droit 264"/>
              <p:cNvCxnSpPr/>
              <p:nvPr/>
            </p:nvCxnSpPr>
            <p:spPr>
              <a:xfrm flipV="1">
                <a:off x="1943105" y="4444184"/>
                <a:ext cx="28416" cy="276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Connecteur droit 265"/>
              <p:cNvCxnSpPr/>
              <p:nvPr/>
            </p:nvCxnSpPr>
            <p:spPr>
              <a:xfrm flipH="1">
                <a:off x="1852042" y="4733258"/>
                <a:ext cx="93996" cy="3221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Connecteur droit 266"/>
              <p:cNvCxnSpPr/>
              <p:nvPr/>
            </p:nvCxnSpPr>
            <p:spPr>
              <a:xfrm>
                <a:off x="1842385" y="4761739"/>
                <a:ext cx="1744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Connecteur droit 267"/>
              <p:cNvCxnSpPr/>
              <p:nvPr/>
            </p:nvCxnSpPr>
            <p:spPr>
              <a:xfrm>
                <a:off x="1725084" y="4865718"/>
                <a:ext cx="162190" cy="31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Connecteur droit 268"/>
              <p:cNvCxnSpPr/>
              <p:nvPr/>
            </p:nvCxnSpPr>
            <p:spPr>
              <a:xfrm flipH="1">
                <a:off x="1847966" y="4616833"/>
                <a:ext cx="1114" cy="151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Connecteur droit 269"/>
              <p:cNvCxnSpPr/>
              <p:nvPr/>
            </p:nvCxnSpPr>
            <p:spPr>
              <a:xfrm flipH="1">
                <a:off x="1849346" y="4168855"/>
                <a:ext cx="1114" cy="151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Triangle isocèle 270"/>
              <p:cNvSpPr/>
              <p:nvPr/>
            </p:nvSpPr>
            <p:spPr>
              <a:xfrm>
                <a:off x="1770614" y="4077072"/>
                <a:ext cx="150058" cy="90944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2" name="Ellipse 271"/>
              <p:cNvSpPr/>
              <p:nvPr/>
            </p:nvSpPr>
            <p:spPr>
              <a:xfrm>
                <a:off x="1809627" y="5098373"/>
                <a:ext cx="85218" cy="818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73" name="Connecteur droit 272"/>
              <p:cNvCxnSpPr/>
              <p:nvPr/>
            </p:nvCxnSpPr>
            <p:spPr>
              <a:xfrm flipH="1" flipV="1">
                <a:off x="1730281" y="4857296"/>
                <a:ext cx="440" cy="5440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Ellipse 273"/>
              <p:cNvSpPr/>
              <p:nvPr/>
            </p:nvSpPr>
            <p:spPr>
              <a:xfrm>
                <a:off x="1702540" y="5368902"/>
                <a:ext cx="54106" cy="519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80" name="Connecteur droit 179"/>
            <p:cNvCxnSpPr/>
            <p:nvPr/>
          </p:nvCxnSpPr>
          <p:spPr>
            <a:xfrm flipH="1" flipV="1">
              <a:off x="8329043" y="3123259"/>
              <a:ext cx="120556" cy="174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Ellipse 180"/>
            <p:cNvSpPr/>
            <p:nvPr/>
          </p:nvSpPr>
          <p:spPr>
            <a:xfrm>
              <a:off x="5220072" y="3717032"/>
              <a:ext cx="792088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2" name="Connecteur droit avec flèche 181"/>
            <p:cNvCxnSpPr/>
            <p:nvPr/>
          </p:nvCxnSpPr>
          <p:spPr>
            <a:xfrm flipH="1">
              <a:off x="3394438" y="4077074"/>
              <a:ext cx="1861639" cy="4497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e 182"/>
            <p:cNvGrpSpPr/>
            <p:nvPr/>
          </p:nvGrpSpPr>
          <p:grpSpPr>
            <a:xfrm>
              <a:off x="4656584" y="4530478"/>
              <a:ext cx="144017" cy="316705"/>
              <a:chOff x="4656584" y="4818510"/>
              <a:chExt cx="144017" cy="316705"/>
            </a:xfrm>
          </p:grpSpPr>
          <p:grpSp>
            <p:nvGrpSpPr>
              <p:cNvPr id="237" name="Groupe 236"/>
              <p:cNvGrpSpPr/>
              <p:nvPr/>
            </p:nvGrpSpPr>
            <p:grpSpPr>
              <a:xfrm>
                <a:off x="4656585" y="4818510"/>
                <a:ext cx="144016" cy="266674"/>
                <a:chOff x="366074" y="4424547"/>
                <a:chExt cx="247111" cy="599051"/>
              </a:xfrm>
            </p:grpSpPr>
            <p:cxnSp>
              <p:nvCxnSpPr>
                <p:cNvPr id="244" name="Connecteur droit 243"/>
                <p:cNvCxnSpPr/>
                <p:nvPr/>
              </p:nvCxnSpPr>
              <p:spPr>
                <a:xfrm>
                  <a:off x="384840" y="4722751"/>
                  <a:ext cx="206682" cy="13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5" name="Triangle isocèle 244"/>
                <p:cNvSpPr/>
                <p:nvPr/>
              </p:nvSpPr>
              <p:spPr>
                <a:xfrm>
                  <a:off x="395536" y="4725144"/>
                  <a:ext cx="197447" cy="14871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6" name="Triangle isocèle 245"/>
                <p:cNvSpPr/>
                <p:nvPr/>
              </p:nvSpPr>
              <p:spPr>
                <a:xfrm rot="10800000">
                  <a:off x="394185" y="4579058"/>
                  <a:ext cx="197447" cy="14871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47" name="Connecteur droit 246"/>
                <p:cNvCxnSpPr/>
                <p:nvPr/>
              </p:nvCxnSpPr>
              <p:spPr>
                <a:xfrm flipV="1">
                  <a:off x="366074" y="4723434"/>
                  <a:ext cx="28416" cy="276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Connecteur droit 247"/>
                <p:cNvCxnSpPr/>
                <p:nvPr/>
              </p:nvCxnSpPr>
              <p:spPr>
                <a:xfrm flipV="1">
                  <a:off x="584769" y="4699876"/>
                  <a:ext cx="28416" cy="276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Connecteur droit 248"/>
                <p:cNvCxnSpPr/>
                <p:nvPr/>
              </p:nvCxnSpPr>
              <p:spPr>
                <a:xfrm flipH="1">
                  <a:off x="489630" y="4872525"/>
                  <a:ext cx="1114" cy="1510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Connecteur droit 249"/>
                <p:cNvCxnSpPr/>
                <p:nvPr/>
              </p:nvCxnSpPr>
              <p:spPr>
                <a:xfrm flipH="1">
                  <a:off x="491010" y="4424547"/>
                  <a:ext cx="1114" cy="1510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e 410"/>
              <p:cNvGrpSpPr/>
              <p:nvPr/>
            </p:nvGrpSpPr>
            <p:grpSpPr>
              <a:xfrm>
                <a:off x="4656584" y="5086350"/>
                <a:ext cx="120628" cy="48865"/>
                <a:chOff x="2593182" y="2420888"/>
                <a:chExt cx="180974" cy="132110"/>
              </a:xfrm>
            </p:grpSpPr>
            <p:cxnSp>
              <p:nvCxnSpPr>
                <p:cNvPr id="239" name="Connecteur droit 238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Connecteur droit 239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Connecteur droit 240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Connecteur droit 241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Connecteur droit 242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4" name="Groupe 183"/>
            <p:cNvGrpSpPr/>
            <p:nvPr/>
          </p:nvGrpSpPr>
          <p:grpSpPr>
            <a:xfrm>
              <a:off x="4740027" y="5118002"/>
              <a:ext cx="144017" cy="316705"/>
              <a:chOff x="4656584" y="4818510"/>
              <a:chExt cx="144017" cy="316705"/>
            </a:xfrm>
          </p:grpSpPr>
          <p:grpSp>
            <p:nvGrpSpPr>
              <p:cNvPr id="223" name="Groupe 1231"/>
              <p:cNvGrpSpPr/>
              <p:nvPr/>
            </p:nvGrpSpPr>
            <p:grpSpPr>
              <a:xfrm>
                <a:off x="4656585" y="4818510"/>
                <a:ext cx="144016" cy="266674"/>
                <a:chOff x="366074" y="4424547"/>
                <a:chExt cx="247111" cy="599051"/>
              </a:xfrm>
            </p:grpSpPr>
            <p:cxnSp>
              <p:nvCxnSpPr>
                <p:cNvPr id="230" name="Connecteur droit 229"/>
                <p:cNvCxnSpPr/>
                <p:nvPr/>
              </p:nvCxnSpPr>
              <p:spPr>
                <a:xfrm>
                  <a:off x="384840" y="4722751"/>
                  <a:ext cx="206682" cy="13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Triangle isocèle 230"/>
                <p:cNvSpPr/>
                <p:nvPr/>
              </p:nvSpPr>
              <p:spPr>
                <a:xfrm>
                  <a:off x="395536" y="4725144"/>
                  <a:ext cx="197447" cy="14871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2" name="Triangle isocèle 231"/>
                <p:cNvSpPr/>
                <p:nvPr/>
              </p:nvSpPr>
              <p:spPr>
                <a:xfrm rot="10800000">
                  <a:off x="394185" y="4579058"/>
                  <a:ext cx="197447" cy="14871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33" name="Connecteur droit 232"/>
                <p:cNvCxnSpPr/>
                <p:nvPr/>
              </p:nvCxnSpPr>
              <p:spPr>
                <a:xfrm flipV="1">
                  <a:off x="366074" y="4723434"/>
                  <a:ext cx="28416" cy="276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Connecteur droit 233"/>
                <p:cNvCxnSpPr/>
                <p:nvPr/>
              </p:nvCxnSpPr>
              <p:spPr>
                <a:xfrm flipV="1">
                  <a:off x="584769" y="4699876"/>
                  <a:ext cx="28416" cy="276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Connecteur droit 234"/>
                <p:cNvCxnSpPr/>
                <p:nvPr/>
              </p:nvCxnSpPr>
              <p:spPr>
                <a:xfrm flipH="1">
                  <a:off x="489630" y="4872525"/>
                  <a:ext cx="1114" cy="1510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Connecteur droit 235"/>
                <p:cNvCxnSpPr/>
                <p:nvPr/>
              </p:nvCxnSpPr>
              <p:spPr>
                <a:xfrm flipH="1">
                  <a:off x="491010" y="4424547"/>
                  <a:ext cx="1114" cy="1510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e 410"/>
              <p:cNvGrpSpPr/>
              <p:nvPr/>
            </p:nvGrpSpPr>
            <p:grpSpPr>
              <a:xfrm>
                <a:off x="4656584" y="5086350"/>
                <a:ext cx="120628" cy="48865"/>
                <a:chOff x="2593182" y="2420888"/>
                <a:chExt cx="180974" cy="132110"/>
              </a:xfrm>
            </p:grpSpPr>
            <p:cxnSp>
              <p:nvCxnSpPr>
                <p:cNvPr id="225" name="Connecteur droit 224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Connecteur droit 225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Connecteur droit 226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Connecteur droit 227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Connecteur droit 228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5" name="Groupe 184"/>
            <p:cNvGrpSpPr/>
            <p:nvPr/>
          </p:nvGrpSpPr>
          <p:grpSpPr>
            <a:xfrm>
              <a:off x="4406652" y="5822852"/>
              <a:ext cx="144017" cy="316705"/>
              <a:chOff x="4656584" y="4818510"/>
              <a:chExt cx="144017" cy="316705"/>
            </a:xfrm>
          </p:grpSpPr>
          <p:grpSp>
            <p:nvGrpSpPr>
              <p:cNvPr id="209" name="Groupe 1231"/>
              <p:cNvGrpSpPr/>
              <p:nvPr/>
            </p:nvGrpSpPr>
            <p:grpSpPr>
              <a:xfrm>
                <a:off x="4656585" y="4818510"/>
                <a:ext cx="144016" cy="266674"/>
                <a:chOff x="366074" y="4424547"/>
                <a:chExt cx="247111" cy="599051"/>
              </a:xfrm>
            </p:grpSpPr>
            <p:cxnSp>
              <p:nvCxnSpPr>
                <p:cNvPr id="216" name="Connecteur droit 215"/>
                <p:cNvCxnSpPr/>
                <p:nvPr/>
              </p:nvCxnSpPr>
              <p:spPr>
                <a:xfrm>
                  <a:off x="384840" y="4722751"/>
                  <a:ext cx="206682" cy="13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7" name="Triangle isocèle 216"/>
                <p:cNvSpPr/>
                <p:nvPr/>
              </p:nvSpPr>
              <p:spPr>
                <a:xfrm>
                  <a:off x="395536" y="4725144"/>
                  <a:ext cx="197447" cy="14871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8" name="Triangle isocèle 217"/>
                <p:cNvSpPr/>
                <p:nvPr/>
              </p:nvSpPr>
              <p:spPr>
                <a:xfrm rot="10800000">
                  <a:off x="394185" y="4579058"/>
                  <a:ext cx="197447" cy="14871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19" name="Connecteur droit 218"/>
                <p:cNvCxnSpPr/>
                <p:nvPr/>
              </p:nvCxnSpPr>
              <p:spPr>
                <a:xfrm flipV="1">
                  <a:off x="366074" y="4723434"/>
                  <a:ext cx="28416" cy="276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Connecteur droit 219"/>
                <p:cNvCxnSpPr/>
                <p:nvPr/>
              </p:nvCxnSpPr>
              <p:spPr>
                <a:xfrm flipV="1">
                  <a:off x="584769" y="4699876"/>
                  <a:ext cx="28416" cy="276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Connecteur droit 220"/>
                <p:cNvCxnSpPr/>
                <p:nvPr/>
              </p:nvCxnSpPr>
              <p:spPr>
                <a:xfrm flipH="1">
                  <a:off x="489630" y="4872525"/>
                  <a:ext cx="1114" cy="1510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Connecteur droit 221"/>
                <p:cNvCxnSpPr/>
                <p:nvPr/>
              </p:nvCxnSpPr>
              <p:spPr>
                <a:xfrm flipH="1">
                  <a:off x="491010" y="4424547"/>
                  <a:ext cx="1114" cy="1510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e 410"/>
              <p:cNvGrpSpPr/>
              <p:nvPr/>
            </p:nvGrpSpPr>
            <p:grpSpPr>
              <a:xfrm>
                <a:off x="4656584" y="5086350"/>
                <a:ext cx="120628" cy="48865"/>
                <a:chOff x="2593182" y="2420888"/>
                <a:chExt cx="180974" cy="132110"/>
              </a:xfrm>
            </p:grpSpPr>
            <p:cxnSp>
              <p:nvCxnSpPr>
                <p:cNvPr id="211" name="Connecteur droit 210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Connecteur droit 211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Connecteur droit 212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Connecteur droit 213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Connecteur droit 214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6" name="Groupe 185"/>
            <p:cNvGrpSpPr/>
            <p:nvPr/>
          </p:nvGrpSpPr>
          <p:grpSpPr>
            <a:xfrm>
              <a:off x="4492377" y="6051452"/>
              <a:ext cx="144017" cy="316705"/>
              <a:chOff x="4656584" y="4818510"/>
              <a:chExt cx="144017" cy="316705"/>
            </a:xfrm>
          </p:grpSpPr>
          <p:grpSp>
            <p:nvGrpSpPr>
              <p:cNvPr id="195" name="Groupe 1231"/>
              <p:cNvGrpSpPr/>
              <p:nvPr/>
            </p:nvGrpSpPr>
            <p:grpSpPr>
              <a:xfrm>
                <a:off x="4656585" y="4818510"/>
                <a:ext cx="144016" cy="266674"/>
                <a:chOff x="366074" y="4424547"/>
                <a:chExt cx="247111" cy="599051"/>
              </a:xfrm>
            </p:grpSpPr>
            <p:cxnSp>
              <p:nvCxnSpPr>
                <p:cNvPr id="202" name="Connecteur droit 201"/>
                <p:cNvCxnSpPr/>
                <p:nvPr/>
              </p:nvCxnSpPr>
              <p:spPr>
                <a:xfrm>
                  <a:off x="384840" y="4722751"/>
                  <a:ext cx="206682" cy="13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Triangle isocèle 202"/>
                <p:cNvSpPr/>
                <p:nvPr/>
              </p:nvSpPr>
              <p:spPr>
                <a:xfrm>
                  <a:off x="395536" y="4725144"/>
                  <a:ext cx="197447" cy="14871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4" name="Triangle isocèle 203"/>
                <p:cNvSpPr/>
                <p:nvPr/>
              </p:nvSpPr>
              <p:spPr>
                <a:xfrm rot="10800000">
                  <a:off x="394185" y="4579058"/>
                  <a:ext cx="197447" cy="148712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05" name="Connecteur droit 204"/>
                <p:cNvCxnSpPr/>
                <p:nvPr/>
              </p:nvCxnSpPr>
              <p:spPr>
                <a:xfrm flipV="1">
                  <a:off x="366074" y="4723434"/>
                  <a:ext cx="28416" cy="276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Connecteur droit 205"/>
                <p:cNvCxnSpPr/>
                <p:nvPr/>
              </p:nvCxnSpPr>
              <p:spPr>
                <a:xfrm flipV="1">
                  <a:off x="584769" y="4699876"/>
                  <a:ext cx="28416" cy="276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Connecteur droit 206"/>
                <p:cNvCxnSpPr/>
                <p:nvPr/>
              </p:nvCxnSpPr>
              <p:spPr>
                <a:xfrm flipH="1">
                  <a:off x="489630" y="4872525"/>
                  <a:ext cx="1114" cy="1510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necteur droit 207"/>
                <p:cNvCxnSpPr/>
                <p:nvPr/>
              </p:nvCxnSpPr>
              <p:spPr>
                <a:xfrm flipH="1">
                  <a:off x="491010" y="4424547"/>
                  <a:ext cx="1114" cy="1510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e 410"/>
              <p:cNvGrpSpPr/>
              <p:nvPr/>
            </p:nvGrpSpPr>
            <p:grpSpPr>
              <a:xfrm>
                <a:off x="4656584" y="5086350"/>
                <a:ext cx="120628" cy="48865"/>
                <a:chOff x="2593182" y="2420888"/>
                <a:chExt cx="180974" cy="132110"/>
              </a:xfrm>
            </p:grpSpPr>
            <p:cxnSp>
              <p:nvCxnSpPr>
                <p:cNvPr id="197" name="Connecteur droit 196"/>
                <p:cNvCxnSpPr/>
                <p:nvPr/>
              </p:nvCxnSpPr>
              <p:spPr>
                <a:xfrm flipH="1" flipV="1">
                  <a:off x="2699794" y="2420888"/>
                  <a:ext cx="544" cy="722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>
                  <a:off x="2627784" y="2493022"/>
                  <a:ext cx="146372" cy="1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Connecteur droit 198"/>
                <p:cNvCxnSpPr/>
                <p:nvPr/>
              </p:nvCxnSpPr>
              <p:spPr>
                <a:xfrm flipV="1">
                  <a:off x="2593182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Connecteur droit 199"/>
                <p:cNvCxnSpPr/>
                <p:nvPr/>
              </p:nvCxnSpPr>
              <p:spPr>
                <a:xfrm flipV="1">
                  <a:off x="2667000" y="2492897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Connecteur droit 200"/>
                <p:cNvCxnSpPr/>
                <p:nvPr/>
              </p:nvCxnSpPr>
              <p:spPr>
                <a:xfrm flipV="1">
                  <a:off x="2736032" y="2493195"/>
                  <a:ext cx="37440" cy="598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7" name="Titre 1"/>
            <p:cNvSpPr txBox="1">
              <a:spLocks/>
            </p:cNvSpPr>
            <p:nvPr/>
          </p:nvSpPr>
          <p:spPr>
            <a:xfrm>
              <a:off x="2555776" y="1988840"/>
              <a:ext cx="1080120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200" dirty="0" smtClean="0"/>
                <a:t>slot2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8" name="Titre 1"/>
            <p:cNvSpPr txBox="1">
              <a:spLocks/>
            </p:cNvSpPr>
            <p:nvPr/>
          </p:nvSpPr>
          <p:spPr>
            <a:xfrm>
              <a:off x="2555776" y="3501008"/>
              <a:ext cx="1080120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200" dirty="0" smtClean="0"/>
                <a:t>slot1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89" name="Titre 1"/>
            <p:cNvSpPr txBox="1">
              <a:spLocks/>
            </p:cNvSpPr>
            <p:nvPr/>
          </p:nvSpPr>
          <p:spPr>
            <a:xfrm>
              <a:off x="2627784" y="5517232"/>
              <a:ext cx="1080120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200" dirty="0" smtClean="0"/>
                <a:t>slot5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190" name="Groupe 189"/>
            <p:cNvGrpSpPr/>
            <p:nvPr/>
          </p:nvGrpSpPr>
          <p:grpSpPr>
            <a:xfrm>
              <a:off x="2624746" y="3638649"/>
              <a:ext cx="910188" cy="1296144"/>
              <a:chOff x="1645588" y="3284984"/>
              <a:chExt cx="910188" cy="1296144"/>
            </a:xfrm>
          </p:grpSpPr>
          <p:sp>
            <p:nvSpPr>
              <p:cNvPr id="193" name="Ellipse 192"/>
              <p:cNvSpPr/>
              <p:nvPr/>
            </p:nvSpPr>
            <p:spPr>
              <a:xfrm>
                <a:off x="1645588" y="3284984"/>
                <a:ext cx="910188" cy="1296144"/>
              </a:xfrm>
              <a:prstGeom prst="ellipse">
                <a:avLst/>
              </a:prstGeom>
              <a:blipFill dpi="0" rotWithShape="1">
                <a:blip r:embed="rId2" cstate="print"/>
                <a:srcRect/>
                <a:stretch>
                  <a:fillRect l="16000" t="19000" r="19000" b="10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1753600" y="3520546"/>
                <a:ext cx="648072" cy="95155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91" name="Connecteur droit 190"/>
            <p:cNvCxnSpPr/>
            <p:nvPr/>
          </p:nvCxnSpPr>
          <p:spPr>
            <a:xfrm flipH="1" flipV="1">
              <a:off x="2705100" y="3070316"/>
              <a:ext cx="269572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/>
            <p:cNvCxnSpPr/>
            <p:nvPr/>
          </p:nvCxnSpPr>
          <p:spPr>
            <a:xfrm>
              <a:off x="2705100" y="1941476"/>
              <a:ext cx="0" cy="11303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0" name="ZoneTexte 969"/>
          <p:cNvSpPr txBox="1"/>
          <p:nvPr/>
        </p:nvSpPr>
        <p:spPr>
          <a:xfrm>
            <a:off x="3156152" y="1019465"/>
            <a:ext cx="3511923" cy="369332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Fixed power supplies (NVDD-PVDD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971" name="ZoneTexte 970"/>
          <p:cNvSpPr txBox="1"/>
          <p:nvPr/>
        </p:nvSpPr>
        <p:spPr>
          <a:xfrm>
            <a:off x="24482" y="1765061"/>
            <a:ext cx="1376082" cy="369332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sourcemetre</a:t>
            </a:r>
            <a:endParaRPr lang="fr-FR" dirty="0"/>
          </a:p>
        </p:txBody>
      </p:sp>
      <p:sp>
        <p:nvSpPr>
          <p:cNvPr id="1091" name="Rectangle 1090"/>
          <p:cNvSpPr/>
          <p:nvPr/>
        </p:nvSpPr>
        <p:spPr>
          <a:xfrm>
            <a:off x="6677326" y="2790760"/>
            <a:ext cx="910266" cy="11087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3" name="Connecteur droit avec flèche 1092"/>
          <p:cNvCxnSpPr/>
          <p:nvPr/>
        </p:nvCxnSpPr>
        <p:spPr>
          <a:xfrm flipH="1">
            <a:off x="6923204" y="3743103"/>
            <a:ext cx="197644" cy="5815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Connecteur droit avec flèche 1093"/>
          <p:cNvCxnSpPr/>
          <p:nvPr/>
        </p:nvCxnSpPr>
        <p:spPr>
          <a:xfrm flipH="1">
            <a:off x="6170778" y="3700544"/>
            <a:ext cx="851248" cy="5848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Connecteur droit avec flèche 1098"/>
          <p:cNvCxnSpPr>
            <a:endCxn id="138" idx="3"/>
          </p:cNvCxnSpPr>
          <p:nvPr/>
        </p:nvCxnSpPr>
        <p:spPr>
          <a:xfrm>
            <a:off x="7228026" y="3709720"/>
            <a:ext cx="213658" cy="6405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6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432161" y="2601546"/>
            <a:ext cx="6395124" cy="1186993"/>
            <a:chOff x="382761" y="3486211"/>
            <a:chExt cx="6395124" cy="1186993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419725" y="3581080"/>
              <a:ext cx="641070" cy="47108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398985" y="3573707"/>
              <a:ext cx="149225" cy="1066165"/>
            </a:xfrm>
            <a:prstGeom prst="rect">
              <a:avLst/>
            </a:prstGeom>
            <a:gradFill rotWithShape="1">
              <a:gsLst>
                <a:gs pos="0">
                  <a:srgbClr val="A5A5A5">
                    <a:gamma/>
                    <a:shade val="46275"/>
                    <a:invGamma/>
                  </a:srgbClr>
                </a:gs>
                <a:gs pos="100000">
                  <a:srgbClr val="A5A5A5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927377" y="3579734"/>
              <a:ext cx="149225" cy="1066165"/>
            </a:xfrm>
            <a:prstGeom prst="rect">
              <a:avLst/>
            </a:prstGeom>
            <a:gradFill rotWithShape="1">
              <a:gsLst>
                <a:gs pos="0">
                  <a:srgbClr val="A5A5A5">
                    <a:gamma/>
                    <a:shade val="46275"/>
                    <a:invGamma/>
                  </a:srgbClr>
                </a:gs>
                <a:gs pos="100000">
                  <a:srgbClr val="A5A5A5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941145" y="3518140"/>
              <a:ext cx="2258040" cy="6159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993725" y="4599545"/>
              <a:ext cx="2485380" cy="73659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65000"/>
                    <a:lumOff val="0"/>
                  </a:schemeClr>
                </a:gs>
                <a:gs pos="100000">
                  <a:schemeClr val="bg1">
                    <a:lumMod val="65000"/>
                    <a:lumOff val="0"/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951284" y="3579735"/>
              <a:ext cx="116840" cy="230203"/>
            </a:xfrm>
            <a:prstGeom prst="rect">
              <a:avLst/>
            </a:prstGeom>
            <a:gradFill rotWithShape="1">
              <a:gsLst>
                <a:gs pos="0">
                  <a:srgbClr val="A5A5A5">
                    <a:gamma/>
                    <a:shade val="46275"/>
                    <a:invGamma/>
                  </a:srgbClr>
                </a:gs>
                <a:gs pos="100000">
                  <a:srgbClr val="A5A5A5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39" name="Groupe 38"/>
            <p:cNvGrpSpPr>
              <a:grpSpLocks/>
            </p:cNvGrpSpPr>
            <p:nvPr/>
          </p:nvGrpSpPr>
          <p:grpSpPr bwMode="auto">
            <a:xfrm>
              <a:off x="4346889" y="3729928"/>
              <a:ext cx="638810" cy="81280"/>
              <a:chOff x="6125" y="10221"/>
              <a:chExt cx="929" cy="114"/>
            </a:xfrm>
          </p:grpSpPr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6125" y="10221"/>
                <a:ext cx="929" cy="106"/>
              </a:xfrm>
              <a:prstGeom prst="rect">
                <a:avLst/>
              </a:prstGeom>
              <a:solidFill>
                <a:schemeClr val="bg2">
                  <a:lumMod val="5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61" name="AutoShape 1596"/>
              <p:cNvCxnSpPr>
                <a:cxnSpLocks noChangeShapeType="1"/>
              </p:cNvCxnSpPr>
              <p:nvPr/>
            </p:nvCxnSpPr>
            <p:spPr bwMode="auto">
              <a:xfrm>
                <a:off x="6244" y="10222"/>
                <a:ext cx="0" cy="106"/>
              </a:xfrm>
              <a:prstGeom prst="straightConnector1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AutoShape 1597"/>
              <p:cNvCxnSpPr>
                <a:cxnSpLocks noChangeShapeType="1"/>
              </p:cNvCxnSpPr>
              <p:nvPr/>
            </p:nvCxnSpPr>
            <p:spPr bwMode="auto">
              <a:xfrm>
                <a:off x="6379" y="10222"/>
                <a:ext cx="0" cy="106"/>
              </a:xfrm>
              <a:prstGeom prst="straightConnector1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AutoShape 1598"/>
              <p:cNvCxnSpPr>
                <a:cxnSpLocks noChangeShapeType="1"/>
              </p:cNvCxnSpPr>
              <p:nvPr/>
            </p:nvCxnSpPr>
            <p:spPr bwMode="auto">
              <a:xfrm>
                <a:off x="6310" y="10222"/>
                <a:ext cx="0" cy="106"/>
              </a:xfrm>
              <a:prstGeom prst="straightConnector1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AutoShape 1599"/>
              <p:cNvCxnSpPr>
                <a:cxnSpLocks noChangeShapeType="1"/>
              </p:cNvCxnSpPr>
              <p:nvPr/>
            </p:nvCxnSpPr>
            <p:spPr bwMode="auto">
              <a:xfrm>
                <a:off x="6448" y="10222"/>
                <a:ext cx="0" cy="106"/>
              </a:xfrm>
              <a:prstGeom prst="straightConnector1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AutoShape 1600"/>
              <p:cNvCxnSpPr>
                <a:cxnSpLocks noChangeShapeType="1"/>
              </p:cNvCxnSpPr>
              <p:nvPr/>
            </p:nvCxnSpPr>
            <p:spPr bwMode="auto">
              <a:xfrm>
                <a:off x="6518" y="10222"/>
                <a:ext cx="0" cy="106"/>
              </a:xfrm>
              <a:prstGeom prst="straightConnector1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AutoShape 1601"/>
              <p:cNvCxnSpPr>
                <a:cxnSpLocks noChangeShapeType="1"/>
              </p:cNvCxnSpPr>
              <p:nvPr/>
            </p:nvCxnSpPr>
            <p:spPr bwMode="auto">
              <a:xfrm>
                <a:off x="6592" y="10222"/>
                <a:ext cx="0" cy="106"/>
              </a:xfrm>
              <a:prstGeom prst="straightConnector1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AutoShape 1602"/>
              <p:cNvCxnSpPr>
                <a:cxnSpLocks noChangeShapeType="1"/>
              </p:cNvCxnSpPr>
              <p:nvPr/>
            </p:nvCxnSpPr>
            <p:spPr bwMode="auto">
              <a:xfrm>
                <a:off x="6727" y="10222"/>
                <a:ext cx="0" cy="106"/>
              </a:xfrm>
              <a:prstGeom prst="straightConnector1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AutoShape 1603"/>
              <p:cNvCxnSpPr>
                <a:cxnSpLocks noChangeShapeType="1"/>
              </p:cNvCxnSpPr>
              <p:nvPr/>
            </p:nvCxnSpPr>
            <p:spPr bwMode="auto">
              <a:xfrm>
                <a:off x="6658" y="10222"/>
                <a:ext cx="0" cy="106"/>
              </a:xfrm>
              <a:prstGeom prst="straightConnector1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AutoShape 1604"/>
              <p:cNvCxnSpPr>
                <a:cxnSpLocks noChangeShapeType="1"/>
              </p:cNvCxnSpPr>
              <p:nvPr/>
            </p:nvCxnSpPr>
            <p:spPr bwMode="auto">
              <a:xfrm>
                <a:off x="6796" y="10222"/>
                <a:ext cx="0" cy="106"/>
              </a:xfrm>
              <a:prstGeom prst="straightConnector1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AutoShape 1605"/>
              <p:cNvCxnSpPr>
                <a:cxnSpLocks noChangeShapeType="1"/>
              </p:cNvCxnSpPr>
              <p:nvPr/>
            </p:nvCxnSpPr>
            <p:spPr bwMode="auto">
              <a:xfrm>
                <a:off x="6866" y="10222"/>
                <a:ext cx="0" cy="106"/>
              </a:xfrm>
              <a:prstGeom prst="straightConnector1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AutoShape 1606"/>
              <p:cNvCxnSpPr>
                <a:cxnSpLocks noChangeShapeType="1"/>
              </p:cNvCxnSpPr>
              <p:nvPr/>
            </p:nvCxnSpPr>
            <p:spPr bwMode="auto">
              <a:xfrm>
                <a:off x="6937" y="10229"/>
                <a:ext cx="0" cy="106"/>
              </a:xfrm>
              <a:prstGeom prst="straightConnector1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911153" y="3804224"/>
              <a:ext cx="1451101" cy="7874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4908229" y="3657538"/>
              <a:ext cx="204470" cy="146685"/>
            </a:xfrm>
            <a:custGeom>
              <a:avLst/>
              <a:gdLst>
                <a:gd name="connsiteX0" fmla="*/ 0 w 244798"/>
                <a:gd name="connsiteY0" fmla="*/ 64444 h 154743"/>
                <a:gd name="connsiteX1" fmla="*/ 104775 w 244798"/>
                <a:gd name="connsiteY1" fmla="*/ 2532 h 154743"/>
                <a:gd name="connsiteX2" fmla="*/ 190500 w 244798"/>
                <a:gd name="connsiteY2" fmla="*/ 140644 h 154743"/>
                <a:gd name="connsiteX3" fmla="*/ 242888 w 244798"/>
                <a:gd name="connsiteY3" fmla="*/ 150169 h 154743"/>
                <a:gd name="connsiteX4" fmla="*/ 233363 w 244798"/>
                <a:gd name="connsiteY4" fmla="*/ 140644 h 154743"/>
                <a:gd name="connsiteX5" fmla="*/ 233363 w 244798"/>
                <a:gd name="connsiteY5" fmla="*/ 150169 h 15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798" h="154743">
                  <a:moveTo>
                    <a:pt x="0" y="64444"/>
                  </a:moveTo>
                  <a:cubicBezTo>
                    <a:pt x="36512" y="27138"/>
                    <a:pt x="73025" y="-10168"/>
                    <a:pt x="104775" y="2532"/>
                  </a:cubicBezTo>
                  <a:cubicBezTo>
                    <a:pt x="136525" y="15232"/>
                    <a:pt x="167481" y="116038"/>
                    <a:pt x="190500" y="140644"/>
                  </a:cubicBezTo>
                  <a:cubicBezTo>
                    <a:pt x="213519" y="165250"/>
                    <a:pt x="235744" y="150169"/>
                    <a:pt x="242888" y="150169"/>
                  </a:cubicBezTo>
                  <a:cubicBezTo>
                    <a:pt x="250032" y="150169"/>
                    <a:pt x="234950" y="140644"/>
                    <a:pt x="233363" y="140644"/>
                  </a:cubicBezTo>
                  <a:cubicBezTo>
                    <a:pt x="231776" y="140644"/>
                    <a:pt x="232569" y="145406"/>
                    <a:pt x="233363" y="1501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2" name="Forme libre 41"/>
            <p:cNvSpPr/>
            <p:nvPr/>
          </p:nvSpPr>
          <p:spPr>
            <a:xfrm flipH="1">
              <a:off x="4230049" y="3657538"/>
              <a:ext cx="189865" cy="146685"/>
            </a:xfrm>
            <a:custGeom>
              <a:avLst/>
              <a:gdLst>
                <a:gd name="connsiteX0" fmla="*/ 0 w 244798"/>
                <a:gd name="connsiteY0" fmla="*/ 64444 h 154743"/>
                <a:gd name="connsiteX1" fmla="*/ 104775 w 244798"/>
                <a:gd name="connsiteY1" fmla="*/ 2532 h 154743"/>
                <a:gd name="connsiteX2" fmla="*/ 190500 w 244798"/>
                <a:gd name="connsiteY2" fmla="*/ 140644 h 154743"/>
                <a:gd name="connsiteX3" fmla="*/ 242888 w 244798"/>
                <a:gd name="connsiteY3" fmla="*/ 150169 h 154743"/>
                <a:gd name="connsiteX4" fmla="*/ 233363 w 244798"/>
                <a:gd name="connsiteY4" fmla="*/ 140644 h 154743"/>
                <a:gd name="connsiteX5" fmla="*/ 233363 w 244798"/>
                <a:gd name="connsiteY5" fmla="*/ 150169 h 15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798" h="154743">
                  <a:moveTo>
                    <a:pt x="0" y="64444"/>
                  </a:moveTo>
                  <a:cubicBezTo>
                    <a:pt x="36512" y="27138"/>
                    <a:pt x="73025" y="-10168"/>
                    <a:pt x="104775" y="2532"/>
                  </a:cubicBezTo>
                  <a:cubicBezTo>
                    <a:pt x="136525" y="15232"/>
                    <a:pt x="167481" y="116038"/>
                    <a:pt x="190500" y="140644"/>
                  </a:cubicBezTo>
                  <a:cubicBezTo>
                    <a:pt x="213519" y="165250"/>
                    <a:pt x="235744" y="150169"/>
                    <a:pt x="242888" y="150169"/>
                  </a:cubicBezTo>
                  <a:cubicBezTo>
                    <a:pt x="250032" y="150169"/>
                    <a:pt x="234950" y="140644"/>
                    <a:pt x="233363" y="140644"/>
                  </a:cubicBezTo>
                  <a:cubicBezTo>
                    <a:pt x="231776" y="140644"/>
                    <a:pt x="232569" y="145406"/>
                    <a:pt x="233363" y="1501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86817" y="3518140"/>
              <a:ext cx="1054328" cy="6159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941145" y="3579735"/>
              <a:ext cx="169808" cy="1619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771337" y="3579735"/>
              <a:ext cx="169808" cy="1619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82761" y="3579734"/>
              <a:ext cx="792088" cy="48158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47" name="Groupe 46"/>
            <p:cNvGrpSpPr/>
            <p:nvPr/>
          </p:nvGrpSpPr>
          <p:grpSpPr>
            <a:xfrm flipH="1">
              <a:off x="1635705" y="3486211"/>
              <a:ext cx="135632" cy="187045"/>
              <a:chOff x="2191782" y="4137474"/>
              <a:chExt cx="147970" cy="187045"/>
            </a:xfrm>
          </p:grpSpPr>
          <p:sp>
            <p:nvSpPr>
              <p:cNvPr id="58" name="Arc 57"/>
              <p:cNvSpPr/>
              <p:nvPr/>
            </p:nvSpPr>
            <p:spPr>
              <a:xfrm rot="5400000">
                <a:off x="2172244" y="4157012"/>
                <a:ext cx="187045" cy="147970"/>
              </a:xfrm>
              <a:prstGeom prst="arc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9" name="Connecteur droit 58"/>
              <p:cNvCxnSpPr/>
              <p:nvPr/>
            </p:nvCxnSpPr>
            <p:spPr>
              <a:xfrm flipV="1">
                <a:off x="2195736" y="4324517"/>
                <a:ext cx="72008" cy="1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5206950" y="3580063"/>
              <a:ext cx="116840" cy="230203"/>
            </a:xfrm>
            <a:prstGeom prst="rect">
              <a:avLst/>
            </a:prstGeom>
            <a:gradFill rotWithShape="1">
              <a:gsLst>
                <a:gs pos="0">
                  <a:srgbClr val="A5A5A5">
                    <a:gamma/>
                    <a:shade val="46275"/>
                    <a:invGamma/>
                  </a:srgbClr>
                </a:gs>
                <a:gs pos="100000">
                  <a:srgbClr val="A5A5A5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5074772" y="3518634"/>
              <a:ext cx="1129020" cy="6159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783361" y="4589551"/>
              <a:ext cx="994524" cy="83653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65000"/>
                    <a:lumOff val="0"/>
                  </a:schemeClr>
                </a:gs>
                <a:gs pos="100000">
                  <a:schemeClr val="bg1">
                    <a:lumMod val="65000"/>
                    <a:lumOff val="0"/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036066" y="3580230"/>
              <a:ext cx="149225" cy="1019316"/>
            </a:xfrm>
            <a:prstGeom prst="rect">
              <a:avLst/>
            </a:prstGeom>
            <a:gradFill rotWithShape="1">
              <a:gsLst>
                <a:gs pos="0">
                  <a:srgbClr val="A5A5A5">
                    <a:gamma/>
                    <a:shade val="46275"/>
                    <a:invGamma/>
                  </a:srgbClr>
                </a:gs>
                <a:gs pos="100000">
                  <a:srgbClr val="A5A5A5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087623" y="3737101"/>
              <a:ext cx="116840" cy="720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263081" y="3580229"/>
              <a:ext cx="636280" cy="47108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cxnSp>
          <p:nvCxnSpPr>
            <p:cNvPr id="54" name="Connecteur droit avec flèche 53"/>
            <p:cNvCxnSpPr/>
            <p:nvPr/>
          </p:nvCxnSpPr>
          <p:spPr>
            <a:xfrm>
              <a:off x="4856424" y="3486211"/>
              <a:ext cx="7416" cy="25544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e 54"/>
            <p:cNvGrpSpPr/>
            <p:nvPr/>
          </p:nvGrpSpPr>
          <p:grpSpPr>
            <a:xfrm>
              <a:off x="2110953" y="3487557"/>
              <a:ext cx="127983" cy="187045"/>
              <a:chOff x="2191782" y="4137474"/>
              <a:chExt cx="147970" cy="187045"/>
            </a:xfrm>
          </p:grpSpPr>
          <p:sp>
            <p:nvSpPr>
              <p:cNvPr id="56" name="Arc 55"/>
              <p:cNvSpPr/>
              <p:nvPr/>
            </p:nvSpPr>
            <p:spPr>
              <a:xfrm rot="5400000">
                <a:off x="2172244" y="4157012"/>
                <a:ext cx="187045" cy="147970"/>
              </a:xfrm>
              <a:prstGeom prst="arc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7" name="Connecteur droit 56"/>
              <p:cNvCxnSpPr/>
              <p:nvPr/>
            </p:nvCxnSpPr>
            <p:spPr>
              <a:xfrm flipV="1">
                <a:off x="2195736" y="4324517"/>
                <a:ext cx="72008" cy="1"/>
              </a:xfrm>
              <a:prstGeom prst="line">
                <a:avLst/>
              </a:prstGeom>
              <a:ln w="222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Banc de tests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791" y="1290040"/>
            <a:ext cx="8229600" cy="4525963"/>
          </a:xfrm>
        </p:spPr>
        <p:txBody>
          <a:bodyPr/>
          <a:lstStyle/>
          <a:p>
            <a:r>
              <a:rPr lang="en-US" dirty="0" smtClean="0"/>
              <a:t>2ie </a:t>
            </a:r>
            <a:r>
              <a:rPr lang="en-US" dirty="0" err="1" smtClean="0"/>
              <a:t>évolution</a:t>
            </a:r>
            <a:r>
              <a:rPr lang="en-US" dirty="0" smtClean="0"/>
              <a:t> en </a:t>
            </a:r>
            <a:r>
              <a:rPr lang="en-US" dirty="0" err="1" smtClean="0"/>
              <a:t>cours</a:t>
            </a:r>
            <a:r>
              <a:rPr lang="en-US" dirty="0" smtClean="0"/>
              <a:t> </a:t>
            </a:r>
            <a:r>
              <a:rPr lang="en-US" dirty="0" err="1" smtClean="0"/>
              <a:t>d’assemblage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→ test à -20°C, </a:t>
            </a:r>
            <a:r>
              <a:rPr lang="en-US" dirty="0" err="1" smtClean="0"/>
              <a:t>connectique</a:t>
            </a:r>
            <a:r>
              <a:rPr lang="en-US" dirty="0" smtClean="0"/>
              <a:t> </a:t>
            </a:r>
            <a:r>
              <a:rPr lang="en-US" dirty="0" err="1" smtClean="0"/>
              <a:t>triaxiale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D6D-1E25-4249-9A1D-F96147BE2ABC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6B31-B7D9-4943-9332-58B3B0705D21}" type="slidenum">
              <a:rPr lang="fr-FR" smtClean="0"/>
              <a:t>6</a:t>
            </a:fld>
            <a:r>
              <a:rPr lang="fr-FR" dirty="0" smtClean="0"/>
              <a:t>/11</a:t>
            </a:r>
            <a:endParaRPr lang="fr-FR" dirty="0"/>
          </a:p>
        </p:txBody>
      </p:sp>
      <p:sp>
        <p:nvSpPr>
          <p:cNvPr id="7" name="Flèche vers le bas 6"/>
          <p:cNvSpPr>
            <a:spLocks noChangeArrowheads="1"/>
          </p:cNvSpPr>
          <p:nvPr/>
        </p:nvSpPr>
        <p:spPr bwMode="auto">
          <a:xfrm>
            <a:off x="4636319" y="2216086"/>
            <a:ext cx="99060" cy="379095"/>
          </a:xfrm>
          <a:prstGeom prst="downArrow">
            <a:avLst>
              <a:gd name="adj1" fmla="val 50000"/>
              <a:gd name="adj2" fmla="val 95673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8" name="Zone de texte 1607"/>
          <p:cNvSpPr txBox="1">
            <a:spLocks noChangeArrowheads="1"/>
          </p:cNvSpPr>
          <p:nvPr/>
        </p:nvSpPr>
        <p:spPr bwMode="auto">
          <a:xfrm>
            <a:off x="4230578" y="1986703"/>
            <a:ext cx="1084192" cy="27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effectLst/>
                <a:latin typeface="Calibri"/>
                <a:ea typeface="Calibri"/>
                <a:cs typeface="Times New Roman"/>
              </a:rPr>
              <a:t>X ray source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60566" y="3004727"/>
            <a:ext cx="1052710" cy="3238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89241" y="3328576"/>
            <a:ext cx="2016223" cy="8627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3125" y="3793621"/>
            <a:ext cx="2485380" cy="397730"/>
          </a:xfrm>
          <a:prstGeom prst="rect">
            <a:avLst/>
          </a:prstGeom>
          <a:gradFill rotWithShape="1">
            <a:gsLst>
              <a:gs pos="0">
                <a:schemeClr val="bg1">
                  <a:lumMod val="65000"/>
                  <a:lumOff val="0"/>
                </a:schemeClr>
              </a:gs>
              <a:gs pos="100000">
                <a:schemeClr val="bg1">
                  <a:lumMod val="65000"/>
                  <a:lumOff val="0"/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32761" y="3793621"/>
            <a:ext cx="1152128" cy="397730"/>
          </a:xfrm>
          <a:prstGeom prst="rect">
            <a:avLst/>
          </a:prstGeom>
          <a:gradFill rotWithShape="1">
            <a:gsLst>
              <a:gs pos="0">
                <a:schemeClr val="bg1">
                  <a:lumMod val="65000"/>
                  <a:lumOff val="0"/>
                </a:schemeClr>
              </a:gs>
              <a:gs pos="100000">
                <a:schemeClr val="bg1">
                  <a:lumMod val="65000"/>
                  <a:lumOff val="0"/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77375" y="4191351"/>
            <a:ext cx="2214680" cy="3977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21" y="3339217"/>
            <a:ext cx="1917176" cy="127761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126002" y="4818267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Thermal </a:t>
            </a:r>
            <a:r>
              <a:rPr lang="fr-FR" sz="1400" dirty="0" err="1" smtClean="0"/>
              <a:t>chuck</a:t>
            </a:r>
            <a:r>
              <a:rPr lang="fr-FR" sz="1400" dirty="0" smtClean="0"/>
              <a:t> (Ø~15cm)</a:t>
            </a:r>
          </a:p>
          <a:p>
            <a:r>
              <a:rPr lang="fr-FR" sz="1400" dirty="0" err="1" smtClean="0"/>
              <a:t>Temperature</a:t>
            </a:r>
            <a:r>
              <a:rPr lang="fr-FR" sz="1400" dirty="0" smtClean="0"/>
              <a:t> </a:t>
            </a:r>
            <a:r>
              <a:rPr lang="fr-FR" sz="1400" dirty="0" err="1" smtClean="0"/>
              <a:t>at</a:t>
            </a:r>
            <a:r>
              <a:rPr lang="fr-FR" sz="1400" dirty="0" smtClean="0"/>
              <a:t> -20°C</a:t>
            </a:r>
            <a:endParaRPr lang="fr-FR" sz="1400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5124172" y="4488551"/>
            <a:ext cx="1801484" cy="32403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6925656" y="3867315"/>
            <a:ext cx="1367002" cy="94527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663316" y="2918828"/>
            <a:ext cx="610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relays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45386" y="2216086"/>
            <a:ext cx="1433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Lemo</a:t>
            </a:r>
            <a:r>
              <a:rPr lang="fr-FR" sz="1400" dirty="0" smtClean="0"/>
              <a:t> </a:t>
            </a:r>
            <a:r>
              <a:rPr lang="fr-FR" sz="1400" dirty="0" err="1" smtClean="0"/>
              <a:t>connectors</a:t>
            </a:r>
            <a:endParaRPr lang="fr-FR" sz="1400" dirty="0"/>
          </a:p>
        </p:txBody>
      </p:sp>
      <p:grpSp>
        <p:nvGrpSpPr>
          <p:cNvPr id="20" name="Groupe 19"/>
          <p:cNvGrpSpPr/>
          <p:nvPr/>
        </p:nvGrpSpPr>
        <p:grpSpPr>
          <a:xfrm>
            <a:off x="4464103" y="3158637"/>
            <a:ext cx="411742" cy="970141"/>
            <a:chOff x="4349101" y="3943611"/>
            <a:chExt cx="411742" cy="970141"/>
          </a:xfrm>
        </p:grpSpPr>
        <p:cxnSp>
          <p:nvCxnSpPr>
            <p:cNvPr id="21" name="Connecteur en arc 20"/>
            <p:cNvCxnSpPr/>
            <p:nvPr/>
          </p:nvCxnSpPr>
          <p:spPr>
            <a:xfrm rot="5400000">
              <a:off x="3948157" y="4353576"/>
              <a:ext cx="961120" cy="15923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en arc 21"/>
            <p:cNvCxnSpPr/>
            <p:nvPr/>
          </p:nvCxnSpPr>
          <p:spPr>
            <a:xfrm rot="5400000">
              <a:off x="4084770" y="4344555"/>
              <a:ext cx="961120" cy="15923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en arc 22"/>
            <p:cNvCxnSpPr/>
            <p:nvPr/>
          </p:nvCxnSpPr>
          <p:spPr>
            <a:xfrm rot="5400000">
              <a:off x="4200667" y="4353576"/>
              <a:ext cx="961120" cy="15923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/>
          <p:cNvSpPr txBox="1"/>
          <p:nvPr/>
        </p:nvSpPr>
        <p:spPr>
          <a:xfrm>
            <a:off x="6439891" y="2644462"/>
            <a:ext cx="1731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metallic wedge</a:t>
            </a:r>
          </a:p>
          <a:p>
            <a:r>
              <a:rPr lang="en-US" sz="1400" dirty="0" smtClean="0"/>
              <a:t>(thermal conduction)</a:t>
            </a:r>
            <a:endParaRPr lang="en-US" sz="1400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5539149" y="2958929"/>
            <a:ext cx="1026467" cy="463747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113725" y="2780928"/>
            <a:ext cx="258448" cy="16652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660960" y="2466121"/>
            <a:ext cx="105300" cy="34437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endCxn id="52" idx="0"/>
          </p:cNvCxnSpPr>
          <p:nvPr/>
        </p:nvCxnSpPr>
        <p:spPr>
          <a:xfrm>
            <a:off x="4000684" y="2433983"/>
            <a:ext cx="194759" cy="418453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030500" y="2126206"/>
            <a:ext cx="2248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Temperature</a:t>
            </a:r>
            <a:r>
              <a:rPr lang="fr-FR" sz="1400" dirty="0" smtClean="0"/>
              <a:t> </a:t>
            </a:r>
            <a:r>
              <a:rPr lang="fr-FR" sz="1400" dirty="0" err="1" smtClean="0"/>
              <a:t>sensor</a:t>
            </a:r>
            <a:r>
              <a:rPr lang="fr-FR" sz="1400" dirty="0" smtClean="0"/>
              <a:t> (PT100)</a:t>
            </a:r>
            <a:endParaRPr lang="fr-FR" sz="1400" dirty="0"/>
          </a:p>
        </p:txBody>
      </p:sp>
      <p:cxnSp>
        <p:nvCxnSpPr>
          <p:cNvPr id="30" name="Connecteur droit avec flèche 29"/>
          <p:cNvCxnSpPr>
            <a:endCxn id="60" idx="2"/>
          </p:cNvCxnSpPr>
          <p:nvPr/>
        </p:nvCxnSpPr>
        <p:spPr>
          <a:xfrm flipH="1">
            <a:off x="4715694" y="2124180"/>
            <a:ext cx="1758116" cy="796659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Espace réservé du contenu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5" y="4511557"/>
            <a:ext cx="2921200" cy="1608056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cxnSp>
        <p:nvCxnSpPr>
          <p:cNvPr id="73" name="Connecteur droit 72"/>
          <p:cNvCxnSpPr/>
          <p:nvPr/>
        </p:nvCxnSpPr>
        <p:spPr>
          <a:xfrm flipH="1">
            <a:off x="1961362" y="4400550"/>
            <a:ext cx="10313" cy="1764754"/>
          </a:xfrm>
          <a:prstGeom prst="line">
            <a:avLst/>
          </a:prstGeom>
          <a:ln w="317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re 1"/>
          <p:cNvSpPr txBox="1">
            <a:spLocks/>
          </p:cNvSpPr>
          <p:nvPr/>
        </p:nvSpPr>
        <p:spPr>
          <a:xfrm>
            <a:off x="445386" y="4947350"/>
            <a:ext cx="1338725" cy="73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rgbClr val="FF0000"/>
                </a:solidFill>
              </a:rPr>
              <a:t>IBM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5" name="Titre 1"/>
          <p:cNvSpPr txBox="1">
            <a:spLocks/>
          </p:cNvSpPr>
          <p:nvPr/>
        </p:nvSpPr>
        <p:spPr>
          <a:xfrm>
            <a:off x="2075449" y="4886679"/>
            <a:ext cx="1338725" cy="73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rgbClr val="FF0000"/>
                </a:solidFill>
              </a:rPr>
              <a:t>TSMC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538842" y="6141292"/>
            <a:ext cx="845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Cartes</a:t>
            </a:r>
            <a:r>
              <a:rPr lang="en-US" sz="1200" dirty="0" smtClean="0"/>
              <a:t> </a:t>
            </a:r>
            <a:r>
              <a:rPr lang="en-US" sz="1200" dirty="0" err="1" smtClean="0"/>
              <a:t>fille</a:t>
            </a:r>
            <a:endParaRPr lang="en-US" sz="1200" dirty="0"/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18" y="1455208"/>
            <a:ext cx="1417319" cy="1062989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sp>
        <p:nvSpPr>
          <p:cNvPr id="86" name="ZoneTexte 85"/>
          <p:cNvSpPr txBox="1"/>
          <p:nvPr/>
        </p:nvSpPr>
        <p:spPr>
          <a:xfrm>
            <a:off x="6392743" y="2503929"/>
            <a:ext cx="1563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Chip TSMC </a:t>
            </a:r>
            <a:r>
              <a:rPr lang="en-US" sz="1200" dirty="0" err="1" smtClean="0"/>
              <a:t>wirebondé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0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en-US" dirty="0" smtClean="0"/>
              <a:t> des devices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D6D-1E25-4249-9A1D-F96147BE2ABC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6B31-B7D9-4943-9332-58B3B0705D21}" type="slidenum">
              <a:rPr lang="fr-FR" smtClean="0"/>
              <a:t>7</a:t>
            </a:fld>
            <a:r>
              <a:rPr lang="fr-FR" dirty="0" smtClean="0"/>
              <a:t>/11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968044"/>
              </p:ext>
            </p:extLst>
          </p:nvPr>
        </p:nvGraphicFramePr>
        <p:xfrm>
          <a:off x="467544" y="1700808"/>
          <a:ext cx="792088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21"/>
                <a:gridCol w="1551091"/>
                <a:gridCol w="1606566"/>
                <a:gridCol w="1655579"/>
                <a:gridCol w="18504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Flavors of transistors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TSMC 65nm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GF 130nm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IBM65nm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TJ180nm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SVT (N&amp;P)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120n/60n, 240n/60n, 480n/60n,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1u/60n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150n/130n,</a:t>
                      </a:r>
                      <a:endParaRPr lang="fr-FR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200n/15µ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120n/60n, 240n/60n, 480n/60n, 1u/60n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120n/2µ, 1µ/1µ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220n/180n,</a:t>
                      </a:r>
                    </a:p>
                    <a:p>
                      <a:r>
                        <a:rPr lang="fr-FR" sz="1400" dirty="0" smtClean="0"/>
                        <a:t>500n/180n,</a:t>
                      </a:r>
                    </a:p>
                    <a:p>
                      <a:r>
                        <a:rPr lang="fr-FR" sz="1400" dirty="0" smtClean="0"/>
                        <a:t>1µ/180n,</a:t>
                      </a:r>
                    </a:p>
                    <a:p>
                      <a:r>
                        <a:rPr lang="fr-FR" sz="1400" dirty="0" smtClean="0"/>
                        <a:t>2µ/180n</a:t>
                      </a:r>
                    </a:p>
                  </a:txBody>
                  <a:tcPr/>
                </a:tc>
              </a:tr>
              <a:tr h="442312">
                <a:tc>
                  <a:txBody>
                    <a:bodyPr/>
                    <a:lstStyle/>
                    <a:p>
                      <a:r>
                        <a:rPr lang="fr-FR" dirty="0" smtClean="0"/>
                        <a:t>0VT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(N)500n/300n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120n/60n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(N) 420n/500n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HVT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(N&amp;P) 200n/60n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120n/60n	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(N&amp;P) 220n/180n</a:t>
                      </a:r>
                    </a:p>
                    <a:p>
                      <a:r>
                        <a:rPr lang="fr-FR" sz="1400" dirty="0" smtClean="0"/>
                        <a:t>(P) 1µ/180n 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ELT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(N)</a:t>
                      </a:r>
                      <a:r>
                        <a:rPr lang="fr-FR" sz="1400" baseline="0" dirty="0" smtClean="0"/>
                        <a:t> 800n/60n,</a:t>
                      </a:r>
                    </a:p>
                    <a:p>
                      <a:r>
                        <a:rPr lang="fr-FR" sz="1400" baseline="0" dirty="0" smtClean="0"/>
                        <a:t>(P) 1.48µ/60n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(N&amp;P) 2.639µ/130n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FoxFET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N+/N+, NW/N+, NW/NW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NW/NW</a:t>
                      </a:r>
                      <a:r>
                        <a:rPr lang="fr-FR" sz="1400" baseline="0" dirty="0" smtClean="0"/>
                        <a:t> (200n/1,4µ),</a:t>
                      </a:r>
                      <a:r>
                        <a:rPr lang="fr-FR" sz="1400" dirty="0" smtClean="0"/>
                        <a:t> N+/N+ (200n/440n),</a:t>
                      </a:r>
                    </a:p>
                    <a:p>
                      <a:r>
                        <a:rPr lang="fr-FR" sz="1400" dirty="0" smtClean="0"/>
                        <a:t>NW/N+ (200n/430n)  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fougeron\Desktop\objectif-vali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32" y="2084223"/>
            <a:ext cx="217693" cy="21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fougeron\Desktop\constructi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76" y="1950319"/>
            <a:ext cx="364352" cy="3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fougeron\Desktop\constructi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64" y="1950318"/>
            <a:ext cx="364352" cy="3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fougeron\Desktop\objectif-vali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18" y="2063984"/>
            <a:ext cx="217693" cy="21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Post irradiation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D6D-1E25-4249-9A1D-F96147BE2ABC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6B31-B7D9-4943-9332-58B3B0705D21}" type="slidenum">
              <a:rPr lang="fr-FR" smtClean="0"/>
              <a:t>8</a:t>
            </a:fld>
            <a:r>
              <a:rPr lang="fr-FR" dirty="0" smtClean="0"/>
              <a:t>/11</a:t>
            </a:r>
            <a:endParaRPr lang="fr-FR" dirty="0"/>
          </a:p>
        </p:txBody>
      </p:sp>
      <p:sp>
        <p:nvSpPr>
          <p:cNvPr id="7" name="Espace réservé du texte 20"/>
          <p:cNvSpPr txBox="1">
            <a:spLocks/>
          </p:cNvSpPr>
          <p:nvPr/>
        </p:nvSpPr>
        <p:spPr>
          <a:xfrm>
            <a:off x="20127" y="5819658"/>
            <a:ext cx="7417775" cy="63367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pmos</a:t>
            </a:r>
            <a:r>
              <a:rPr lang="en-US" dirty="0" smtClean="0"/>
              <a:t> and </a:t>
            </a:r>
            <a:r>
              <a:rPr lang="en-US" dirty="0" err="1" smtClean="0"/>
              <a:t>nmos</a:t>
            </a:r>
            <a:r>
              <a:rPr lang="en-US" dirty="0" smtClean="0"/>
              <a:t> devices are set in “ON” state during annealing</a:t>
            </a:r>
          </a:p>
          <a:p>
            <a:pPr lvl="1"/>
            <a:r>
              <a:rPr lang="en-US" dirty="0" smtClean="0"/>
              <a:t> |VGS|=1.2 V and |VDS| = 1.2 V</a:t>
            </a:r>
          </a:p>
          <a:p>
            <a:pPr lvl="1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08224" y="3402540"/>
            <a:ext cx="5115503" cy="6340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 smtClean="0"/>
              <a:t>Annealing at Ambient temperature during ~ 41 days</a:t>
            </a:r>
          </a:p>
          <a:p>
            <a:pPr algn="ctr">
              <a:buNone/>
            </a:pPr>
            <a:r>
              <a:rPr lang="en-US" sz="1600" dirty="0" smtClean="0"/>
              <a:t>Measurement of IDS = f(VGS)</a:t>
            </a:r>
            <a:endParaRPr lang="en-US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713678" y="2150390"/>
            <a:ext cx="4148893" cy="6340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 smtClean="0"/>
              <a:t>Cooling down the chip to -20°C for 5 days</a:t>
            </a:r>
          </a:p>
          <a:p>
            <a:pPr algn="ctr">
              <a:buNone/>
            </a:pPr>
            <a:endParaRPr lang="en-US" sz="16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841901" y="4439466"/>
            <a:ext cx="3918060" cy="122495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 smtClean="0"/>
              <a:t>Annealing at high temperature (100 °C)</a:t>
            </a:r>
          </a:p>
          <a:p>
            <a:pPr algn="ctr">
              <a:buNone/>
            </a:pPr>
            <a:r>
              <a:rPr lang="en-US" sz="1600" dirty="0" smtClean="0"/>
              <a:t>T=100 °C for 168 hours (7 days)</a:t>
            </a:r>
          </a:p>
          <a:p>
            <a:pPr algn="ctr">
              <a:buNone/>
            </a:pPr>
            <a:r>
              <a:rPr lang="en-US" sz="1600" dirty="0" smtClean="0"/>
              <a:t>T=100 </a:t>
            </a:r>
            <a:r>
              <a:rPr lang="en-US" sz="1600" dirty="0"/>
              <a:t>°C for </a:t>
            </a:r>
            <a:r>
              <a:rPr lang="en-US" sz="1600" dirty="0" smtClean="0"/>
              <a:t>5 days</a:t>
            </a:r>
          </a:p>
          <a:p>
            <a:pPr algn="ctr">
              <a:buNone/>
            </a:pPr>
            <a:r>
              <a:rPr lang="en-US" sz="1600" dirty="0" smtClean="0"/>
              <a:t>Repeat…..</a:t>
            </a:r>
            <a:endParaRPr lang="en-US" sz="1600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800539" y="2826470"/>
            <a:ext cx="0" cy="576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907794" y="4538640"/>
            <a:ext cx="2483372" cy="9294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 smtClean="0"/>
              <a:t>Cooled down to room </a:t>
            </a:r>
          </a:p>
          <a:p>
            <a:pPr algn="ctr">
              <a:buNone/>
            </a:pPr>
            <a:r>
              <a:rPr lang="en-US" sz="1600" dirty="0" smtClean="0"/>
              <a:t>temperature before </a:t>
            </a:r>
          </a:p>
          <a:p>
            <a:pPr algn="ctr">
              <a:buNone/>
            </a:pPr>
            <a:r>
              <a:rPr lang="en-US" sz="1600" dirty="0" smtClean="0"/>
              <a:t>IDS(VGS) measurement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08224" y="983046"/>
            <a:ext cx="5242140" cy="6340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 smtClean="0"/>
              <a:t>Chip at Ambient temperature without bias for 1 day</a:t>
            </a:r>
          </a:p>
          <a:p>
            <a:pPr algn="ctr">
              <a:buNone/>
            </a:pPr>
            <a:r>
              <a:rPr lang="en-US" sz="1600" dirty="0" smtClean="0"/>
              <a:t>Measurement of IDS = f(VGS)</a:t>
            </a:r>
            <a:endParaRPr lang="en-US" sz="1600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800539" y="1616723"/>
            <a:ext cx="0" cy="5656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911317" y="2019972"/>
            <a:ext cx="3053171" cy="8802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 smtClean="0"/>
              <a:t>Measurement</a:t>
            </a:r>
          </a:p>
          <a:p>
            <a:pPr algn="ctr">
              <a:buNone/>
            </a:pPr>
            <a:r>
              <a:rPr lang="en-US" sz="1600" dirty="0" smtClean="0"/>
              <a:t>of IDS = f(VGS) at Ambient Temperature</a:t>
            </a:r>
            <a:endParaRPr lang="en-US" sz="1600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4862571" y="2480828"/>
            <a:ext cx="10487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4755654" y="5057103"/>
            <a:ext cx="115213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800539" y="4036217"/>
            <a:ext cx="0" cy="4032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098305"/>
            <a:ext cx="8341074" cy="1139007"/>
          </a:xfrm>
        </p:spPr>
        <p:txBody>
          <a:bodyPr/>
          <a:lstStyle/>
          <a:p>
            <a:r>
              <a:rPr lang="fr-FR" sz="1800" dirty="0" smtClean="0"/>
              <a:t>Mesure Ids de Vgs </a:t>
            </a:r>
          </a:p>
          <a:p>
            <a:r>
              <a:rPr lang="fr-FR" sz="1800" dirty="0" smtClean="0"/>
              <a:t>Transistors </a:t>
            </a:r>
            <a:r>
              <a:rPr lang="fr-FR" sz="1800" dirty="0"/>
              <a:t>à l’état « ON » pendant </a:t>
            </a:r>
            <a:r>
              <a:rPr lang="fr-FR" sz="1800" dirty="0" smtClean="0"/>
              <a:t>l’irradiation</a:t>
            </a:r>
          </a:p>
          <a:p>
            <a:r>
              <a:rPr lang="fr-FR" sz="1800" dirty="0" smtClean="0"/>
              <a:t>Extraction </a:t>
            </a:r>
            <a:r>
              <a:rPr lang="fr-FR" sz="1800" dirty="0"/>
              <a:t>du courant Ion, </a:t>
            </a:r>
            <a:r>
              <a:rPr lang="fr-FR" sz="1800" dirty="0" err="1"/>
              <a:t>Vth</a:t>
            </a:r>
            <a:r>
              <a:rPr lang="fr-FR" sz="1800" dirty="0"/>
              <a:t>, </a:t>
            </a:r>
            <a:r>
              <a:rPr lang="fr-FR" sz="1800" dirty="0" err="1" smtClean="0"/>
              <a:t>Kp</a:t>
            </a:r>
            <a:endParaRPr lang="fr-FR" sz="1800" dirty="0" smtClean="0"/>
          </a:p>
          <a:p>
            <a:endParaRPr lang="fr-FR" sz="1800" dirty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D6D-1E25-4249-9A1D-F96147BE2ABC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6B31-B7D9-4943-9332-58B3B0705D21}" type="slidenum">
              <a:rPr lang="fr-FR" smtClean="0"/>
              <a:t>9</a:t>
            </a:fld>
            <a:r>
              <a:rPr lang="fr-FR" dirty="0" smtClean="0"/>
              <a:t>/11</a:t>
            </a:r>
            <a:endParaRPr lang="fr-FR" dirty="0"/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1759935" y="4703776"/>
            <a:ext cx="1440160" cy="38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 err="1">
                <a:solidFill>
                  <a:schemeClr val="tx1">
                    <a:tint val="75000"/>
                  </a:schemeClr>
                </a:solidFill>
              </a:rPr>
              <a:t>Nmos</a:t>
            </a:r>
            <a:r>
              <a:rPr lang="fr-FR" sz="1500" dirty="0">
                <a:solidFill>
                  <a:schemeClr val="tx1">
                    <a:tint val="75000"/>
                  </a:schemeClr>
                </a:solidFill>
              </a:rPr>
              <a:t> 120n/60n</a:t>
            </a:r>
          </a:p>
        </p:txBody>
      </p:sp>
      <p:sp>
        <p:nvSpPr>
          <p:cNvPr id="16" name="Titre 12"/>
          <p:cNvSpPr txBox="1">
            <a:spLocks/>
          </p:cNvSpPr>
          <p:nvPr/>
        </p:nvSpPr>
        <p:spPr>
          <a:xfrm>
            <a:off x="1331640" y="102290"/>
            <a:ext cx="5926545" cy="74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Résultats obtenus</a:t>
            </a:r>
            <a:endParaRPr lang="en-US" sz="36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9178"/>
            <a:ext cx="4385564" cy="329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70" y="1359177"/>
            <a:ext cx="4385564" cy="3291000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6372200" y="4703776"/>
            <a:ext cx="1440160" cy="381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Pmos</a:t>
            </a:r>
            <a:r>
              <a:rPr lang="fr-FR" dirty="0" smtClean="0"/>
              <a:t> 120n/60n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6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832</Words>
  <Application>Microsoft Office PowerPoint</Application>
  <PresentationFormat>Affichage à l'écran (4:3)</PresentationFormat>
  <Paragraphs>247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Étude de l'effet de dose sur le process cmos 65 nm </vt:lpstr>
      <vt:lpstr>plan</vt:lpstr>
      <vt:lpstr>introduction</vt:lpstr>
      <vt:lpstr>Set up irradiation source Xray </vt:lpstr>
      <vt:lpstr>Schematique banc de test</vt:lpstr>
      <vt:lpstr>Banc de tests</vt:lpstr>
      <vt:lpstr>Liste des devices</vt:lpstr>
      <vt:lpstr>planning Post irradiation </vt:lpstr>
      <vt:lpstr>Présentation PowerPoint</vt:lpstr>
      <vt:lpstr>Paramêtre Ion</vt:lpstr>
      <vt:lpstr>bilan/perspectives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Étude de l'effet de dose sur le process cmos 65 nm</dc:title>
  <dc:creator>fougeron denis</dc:creator>
  <cp:lastModifiedBy>fougeron denis</cp:lastModifiedBy>
  <cp:revision>75</cp:revision>
  <dcterms:created xsi:type="dcterms:W3CDTF">2014-06-10T14:21:19Z</dcterms:created>
  <dcterms:modified xsi:type="dcterms:W3CDTF">2014-06-12T10:42:11Z</dcterms:modified>
</cp:coreProperties>
</file>