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307" r:id="rId4"/>
    <p:sldId id="309" r:id="rId5"/>
    <p:sldId id="305" r:id="rId6"/>
    <p:sldId id="298" r:id="rId7"/>
    <p:sldId id="299" r:id="rId8"/>
    <p:sldId id="300" r:id="rId9"/>
    <p:sldId id="301" r:id="rId10"/>
    <p:sldId id="302" r:id="rId11"/>
    <p:sldId id="290" r:id="rId12"/>
    <p:sldId id="291" r:id="rId13"/>
    <p:sldId id="292" r:id="rId14"/>
    <p:sldId id="293" r:id="rId15"/>
    <p:sldId id="294" r:id="rId16"/>
    <p:sldId id="275" r:id="rId17"/>
    <p:sldId id="295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3F9A14-0D60-49F8-A82C-51596F19A15D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76C1529-C0EE-4ED5-AD36-5819BDD9D8D4}">
      <dgm:prSet phldrT="[文本]" custT="1"/>
      <dgm:spPr/>
      <dgm:t>
        <a:bodyPr/>
        <a:lstStyle/>
        <a:p>
          <a:r>
            <a:rPr lang="en-US" altLang="zh-CN" sz="2800" b="1" dirty="0" err="1" smtClean="0"/>
            <a:t>Sde</a:t>
          </a:r>
          <a:endParaRPr lang="en-US" sz="2800" b="1" dirty="0"/>
        </a:p>
      </dgm:t>
    </dgm:pt>
    <dgm:pt modelId="{0D62EA16-8E2B-47CC-B14B-CC31C8BB55D5}" type="parTrans" cxnId="{CA7D4275-176A-48B6-9C8E-43C551543DEF}">
      <dgm:prSet/>
      <dgm:spPr/>
      <dgm:t>
        <a:bodyPr/>
        <a:lstStyle/>
        <a:p>
          <a:endParaRPr lang="en-US"/>
        </a:p>
      </dgm:t>
    </dgm:pt>
    <dgm:pt modelId="{A6F06A37-4267-4E74-A376-BDD20F3442C9}" type="sibTrans" cxnId="{CA7D4275-176A-48B6-9C8E-43C551543DEF}">
      <dgm:prSet/>
      <dgm:spPr/>
      <dgm:t>
        <a:bodyPr/>
        <a:lstStyle/>
        <a:p>
          <a:endParaRPr lang="en-US"/>
        </a:p>
      </dgm:t>
    </dgm:pt>
    <dgm:pt modelId="{B358F21C-1593-493A-BEED-BC46888D8A95}">
      <dgm:prSet phldrT="[文本]"/>
      <dgm:spPr/>
      <dgm:t>
        <a:bodyPr/>
        <a:lstStyle/>
        <a:p>
          <a:r>
            <a:rPr lang="en-US" dirty="0" smtClean="0"/>
            <a:t>Input: xx_sde.cmd</a:t>
          </a:r>
        </a:p>
        <a:p>
          <a:r>
            <a:rPr lang="en-US" dirty="0" smtClean="0"/>
            <a:t>          xx_sde.sat</a:t>
          </a:r>
          <a:endParaRPr lang="en-US" dirty="0"/>
        </a:p>
      </dgm:t>
    </dgm:pt>
    <dgm:pt modelId="{7FA57257-103C-4671-B038-F0166BC675C4}" type="parTrans" cxnId="{484B0CE6-EE25-47BB-9225-EC515DB64B39}">
      <dgm:prSet/>
      <dgm:spPr/>
      <dgm:t>
        <a:bodyPr/>
        <a:lstStyle/>
        <a:p>
          <a:endParaRPr lang="en-US"/>
        </a:p>
      </dgm:t>
    </dgm:pt>
    <dgm:pt modelId="{F08ED2B8-14C0-447A-990C-354FD69DA125}" type="sibTrans" cxnId="{484B0CE6-EE25-47BB-9225-EC515DB64B39}">
      <dgm:prSet/>
      <dgm:spPr/>
      <dgm:t>
        <a:bodyPr/>
        <a:lstStyle/>
        <a:p>
          <a:endParaRPr lang="en-US"/>
        </a:p>
      </dgm:t>
    </dgm:pt>
    <dgm:pt modelId="{0032FAC9-181C-44AF-8741-76029B030FC6}">
      <dgm:prSet phldrT="[文本]"/>
      <dgm:spPr/>
      <dgm:t>
        <a:bodyPr/>
        <a:lstStyle/>
        <a:p>
          <a:r>
            <a:rPr lang="en-US" dirty="0" smtClean="0"/>
            <a:t>Output: xx_bnd.tdr</a:t>
          </a:r>
          <a:endParaRPr lang="en-US" dirty="0"/>
        </a:p>
      </dgm:t>
    </dgm:pt>
    <dgm:pt modelId="{BC193D5C-7B7C-4B5F-9013-A8F758198D4E}" type="parTrans" cxnId="{C5B6EED7-1E39-475A-A6F2-C4BBD344D0C6}">
      <dgm:prSet/>
      <dgm:spPr/>
      <dgm:t>
        <a:bodyPr/>
        <a:lstStyle/>
        <a:p>
          <a:endParaRPr lang="en-US"/>
        </a:p>
      </dgm:t>
    </dgm:pt>
    <dgm:pt modelId="{FED60F23-A762-4787-ADA4-580B205076A5}" type="sibTrans" cxnId="{C5B6EED7-1E39-475A-A6F2-C4BBD344D0C6}">
      <dgm:prSet/>
      <dgm:spPr/>
      <dgm:t>
        <a:bodyPr/>
        <a:lstStyle/>
        <a:p>
          <a:endParaRPr lang="en-US"/>
        </a:p>
      </dgm:t>
    </dgm:pt>
    <dgm:pt modelId="{5E0B2FF6-3047-487C-BA06-D4F31F23E720}">
      <dgm:prSet phldrT="[文本]" custT="1"/>
      <dgm:spPr/>
      <dgm:t>
        <a:bodyPr/>
        <a:lstStyle/>
        <a:p>
          <a:r>
            <a:rPr lang="en-US" sz="2800" dirty="0" err="1" smtClean="0"/>
            <a:t>Snmesh</a:t>
          </a:r>
          <a:endParaRPr lang="en-US" sz="2800" dirty="0"/>
        </a:p>
      </dgm:t>
    </dgm:pt>
    <dgm:pt modelId="{C02B470C-C032-41EC-9A6A-F2C3A6BA23AB}" type="parTrans" cxnId="{42F5C7C6-A3B1-40B9-88FB-ECD491715198}">
      <dgm:prSet/>
      <dgm:spPr/>
      <dgm:t>
        <a:bodyPr/>
        <a:lstStyle/>
        <a:p>
          <a:endParaRPr lang="en-US"/>
        </a:p>
      </dgm:t>
    </dgm:pt>
    <dgm:pt modelId="{E67BF669-B76C-4193-A197-CDE4E1F85700}" type="sibTrans" cxnId="{42F5C7C6-A3B1-40B9-88FB-ECD491715198}">
      <dgm:prSet/>
      <dgm:spPr/>
      <dgm:t>
        <a:bodyPr/>
        <a:lstStyle/>
        <a:p>
          <a:endParaRPr lang="en-US"/>
        </a:p>
      </dgm:t>
    </dgm:pt>
    <dgm:pt modelId="{C2C04711-65A5-40BB-A05B-C22BB5711E2A}">
      <dgm:prSet phldrT="[文本]"/>
      <dgm:spPr/>
      <dgm:t>
        <a:bodyPr/>
        <a:lstStyle/>
        <a:p>
          <a:r>
            <a:rPr lang="en-US" dirty="0" smtClean="0"/>
            <a:t>Input: xx_bnd.tdr</a:t>
          </a:r>
          <a:endParaRPr lang="en-US" dirty="0"/>
        </a:p>
      </dgm:t>
    </dgm:pt>
    <dgm:pt modelId="{BECE9304-2D9F-4E9D-BCF8-BB9A9E48F0CD}" type="parTrans" cxnId="{0E0AB76C-32AB-4B77-A0DF-6D9689D2D11D}">
      <dgm:prSet/>
      <dgm:spPr/>
      <dgm:t>
        <a:bodyPr/>
        <a:lstStyle/>
        <a:p>
          <a:endParaRPr lang="en-US"/>
        </a:p>
      </dgm:t>
    </dgm:pt>
    <dgm:pt modelId="{3A24E0A3-4414-41A0-BCFD-6C57CB7BA3C0}" type="sibTrans" cxnId="{0E0AB76C-32AB-4B77-A0DF-6D9689D2D11D}">
      <dgm:prSet/>
      <dgm:spPr/>
      <dgm:t>
        <a:bodyPr/>
        <a:lstStyle/>
        <a:p>
          <a:endParaRPr lang="en-US"/>
        </a:p>
      </dgm:t>
    </dgm:pt>
    <dgm:pt modelId="{07548B6A-F4B0-4B2F-82E7-BEDE55A1AF98}">
      <dgm:prSet phldrT="[文本]"/>
      <dgm:spPr/>
      <dgm:t>
        <a:bodyPr/>
        <a:lstStyle/>
        <a:p>
          <a:r>
            <a:rPr lang="en-US" dirty="0" smtClean="0"/>
            <a:t>Output: xx_msh.tdr</a:t>
          </a:r>
          <a:endParaRPr lang="en-US" dirty="0"/>
        </a:p>
      </dgm:t>
    </dgm:pt>
    <dgm:pt modelId="{A6DA7076-F001-4E97-BA9B-6C8E619610F6}" type="parTrans" cxnId="{27C53881-AD05-46B0-95D0-3E13BFE6713E}">
      <dgm:prSet/>
      <dgm:spPr/>
      <dgm:t>
        <a:bodyPr/>
        <a:lstStyle/>
        <a:p>
          <a:endParaRPr lang="en-US"/>
        </a:p>
      </dgm:t>
    </dgm:pt>
    <dgm:pt modelId="{C7951293-2FD6-448F-91F8-6A774759963B}" type="sibTrans" cxnId="{27C53881-AD05-46B0-95D0-3E13BFE6713E}">
      <dgm:prSet/>
      <dgm:spPr/>
      <dgm:t>
        <a:bodyPr/>
        <a:lstStyle/>
        <a:p>
          <a:endParaRPr lang="en-US"/>
        </a:p>
      </dgm:t>
    </dgm:pt>
    <dgm:pt modelId="{41064791-D4A7-4860-8E49-E5F63C1B8446}">
      <dgm:prSet phldrT="[文本]" custT="1"/>
      <dgm:spPr/>
      <dgm:t>
        <a:bodyPr/>
        <a:lstStyle/>
        <a:p>
          <a:r>
            <a:rPr lang="en-US" sz="2800" dirty="0" err="1" smtClean="0"/>
            <a:t>Sdevice</a:t>
          </a:r>
          <a:endParaRPr lang="en-US" sz="2800" dirty="0"/>
        </a:p>
      </dgm:t>
    </dgm:pt>
    <dgm:pt modelId="{E1A76D02-92FF-41BC-9BCF-841670BDA5C6}" type="parTrans" cxnId="{5BACFE76-FF12-4C98-AA1B-73FE04C32DAB}">
      <dgm:prSet/>
      <dgm:spPr/>
      <dgm:t>
        <a:bodyPr/>
        <a:lstStyle/>
        <a:p>
          <a:endParaRPr lang="en-US"/>
        </a:p>
      </dgm:t>
    </dgm:pt>
    <dgm:pt modelId="{2C304091-1011-4717-A756-22FF5ED63822}" type="sibTrans" cxnId="{5BACFE76-FF12-4C98-AA1B-73FE04C32DAB}">
      <dgm:prSet/>
      <dgm:spPr/>
      <dgm:t>
        <a:bodyPr/>
        <a:lstStyle/>
        <a:p>
          <a:endParaRPr lang="en-US"/>
        </a:p>
      </dgm:t>
    </dgm:pt>
    <dgm:pt modelId="{33B5D09A-C7B6-464F-8F53-B913ACD4D0C4}">
      <dgm:prSet phldrT="[文本]"/>
      <dgm:spPr/>
      <dgm:t>
        <a:bodyPr/>
        <a:lstStyle/>
        <a:p>
          <a:r>
            <a:rPr lang="en-US" dirty="0" smtClean="0"/>
            <a:t>Input: xx_des.tdr xx_des.plt xx_des.log </a:t>
          </a:r>
          <a:endParaRPr lang="en-US" dirty="0"/>
        </a:p>
      </dgm:t>
    </dgm:pt>
    <dgm:pt modelId="{996AEB08-3942-4157-B484-B8734981100B}" type="parTrans" cxnId="{DA6C8FA6-EA20-4FE4-8D8B-178350CF0C97}">
      <dgm:prSet/>
      <dgm:spPr/>
      <dgm:t>
        <a:bodyPr/>
        <a:lstStyle/>
        <a:p>
          <a:endParaRPr lang="en-US"/>
        </a:p>
      </dgm:t>
    </dgm:pt>
    <dgm:pt modelId="{097D6845-6965-4A2A-A6E5-0B2287D0A19C}" type="sibTrans" cxnId="{DA6C8FA6-EA20-4FE4-8D8B-178350CF0C97}">
      <dgm:prSet/>
      <dgm:spPr/>
      <dgm:t>
        <a:bodyPr/>
        <a:lstStyle/>
        <a:p>
          <a:endParaRPr lang="en-US"/>
        </a:p>
      </dgm:t>
    </dgm:pt>
    <dgm:pt modelId="{A46D6E87-008D-496E-80B7-5D9C030DD641}">
      <dgm:prSet phldrT="[文本]" custT="1"/>
      <dgm:spPr/>
      <dgm:t>
        <a:bodyPr/>
        <a:lstStyle/>
        <a:p>
          <a:r>
            <a:rPr lang="en-US" sz="2800" dirty="0" err="1" smtClean="0"/>
            <a:t>Svisual</a:t>
          </a:r>
          <a:endParaRPr lang="en-US" sz="2800" dirty="0"/>
        </a:p>
      </dgm:t>
    </dgm:pt>
    <dgm:pt modelId="{E6ED0AB8-3905-4E93-908B-6DF179FE930C}" type="parTrans" cxnId="{5D91A0FD-40DF-4FB5-BEAD-AD055B298649}">
      <dgm:prSet/>
      <dgm:spPr/>
      <dgm:t>
        <a:bodyPr/>
        <a:lstStyle/>
        <a:p>
          <a:endParaRPr lang="en-US"/>
        </a:p>
      </dgm:t>
    </dgm:pt>
    <dgm:pt modelId="{8FFE3E53-8CF2-4F0A-B5F1-856AA486E7DC}" type="sibTrans" cxnId="{5D91A0FD-40DF-4FB5-BEAD-AD055B298649}">
      <dgm:prSet/>
      <dgm:spPr/>
      <dgm:t>
        <a:bodyPr/>
        <a:lstStyle/>
        <a:p>
          <a:endParaRPr lang="en-US"/>
        </a:p>
      </dgm:t>
    </dgm:pt>
    <dgm:pt modelId="{AC45F46F-9383-476E-9A0E-92BFDEC9D509}">
      <dgm:prSet phldrT="[文本]"/>
      <dgm:spPr/>
      <dgm:t>
        <a:bodyPr/>
        <a:lstStyle/>
        <a:p>
          <a:r>
            <a:rPr lang="en-US" dirty="0" smtClean="0"/>
            <a:t>Output: xx_des.tdr </a:t>
          </a:r>
        </a:p>
        <a:p>
          <a:r>
            <a:rPr lang="en-US" dirty="0" smtClean="0"/>
            <a:t>               xx_des.plt</a:t>
          </a:r>
        </a:p>
        <a:p>
          <a:r>
            <a:rPr lang="en-US" dirty="0" smtClean="0"/>
            <a:t>                   xx_des.log …</a:t>
          </a:r>
          <a:endParaRPr lang="en-US" dirty="0"/>
        </a:p>
      </dgm:t>
    </dgm:pt>
    <dgm:pt modelId="{B5F18E39-AE04-4C5E-A077-7D685FFFDFB0}" type="parTrans" cxnId="{5D047E9F-4D79-4FE9-BAEB-B122C91DB56E}">
      <dgm:prSet/>
      <dgm:spPr/>
      <dgm:t>
        <a:bodyPr/>
        <a:lstStyle/>
        <a:p>
          <a:endParaRPr lang="en-US"/>
        </a:p>
      </dgm:t>
    </dgm:pt>
    <dgm:pt modelId="{01D2DA15-1433-493B-8DCD-11FD70281E33}" type="sibTrans" cxnId="{5D047E9F-4D79-4FE9-BAEB-B122C91DB56E}">
      <dgm:prSet/>
      <dgm:spPr/>
      <dgm:t>
        <a:bodyPr/>
        <a:lstStyle/>
        <a:p>
          <a:endParaRPr lang="en-US"/>
        </a:p>
      </dgm:t>
    </dgm:pt>
    <dgm:pt modelId="{DF3535D7-DAA2-44FA-96AD-CBEF70EE323F}">
      <dgm:prSet phldrT="[文本]"/>
      <dgm:spPr/>
      <dgm:t>
        <a:bodyPr/>
        <a:lstStyle/>
        <a:p>
          <a:r>
            <a:rPr lang="en-US" dirty="0" smtClean="0"/>
            <a:t>Input: xx_msh.tdr        xx_sdevice_des.cmd</a:t>
          </a:r>
          <a:endParaRPr lang="en-US" dirty="0"/>
        </a:p>
      </dgm:t>
    </dgm:pt>
    <dgm:pt modelId="{CBA033EB-4C83-4FA9-9B73-D9445C8B6442}" type="parTrans" cxnId="{C8BEADFB-6CD6-4AFA-A5D1-610C2299BBD0}">
      <dgm:prSet/>
      <dgm:spPr/>
      <dgm:t>
        <a:bodyPr/>
        <a:lstStyle/>
        <a:p>
          <a:endParaRPr lang="en-US"/>
        </a:p>
      </dgm:t>
    </dgm:pt>
    <dgm:pt modelId="{E32143CC-DD81-4A16-8F91-B4431A467FA4}" type="sibTrans" cxnId="{C8BEADFB-6CD6-4AFA-A5D1-610C2299BBD0}">
      <dgm:prSet/>
      <dgm:spPr/>
      <dgm:t>
        <a:bodyPr/>
        <a:lstStyle/>
        <a:p>
          <a:endParaRPr lang="en-US"/>
        </a:p>
      </dgm:t>
    </dgm:pt>
    <dgm:pt modelId="{CD791511-CE9C-4684-8F31-F71DA5BEB38F}" type="pres">
      <dgm:prSet presAssocID="{D53F9A14-0D60-49F8-A82C-51596F19A1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8B38D7-FB0D-454C-B064-B173230C6C0D}" type="pres">
      <dgm:prSet presAssocID="{A46D6E87-008D-496E-80B7-5D9C030DD641}" presName="boxAndChildren" presStyleCnt="0"/>
      <dgm:spPr/>
    </dgm:pt>
    <dgm:pt modelId="{D66D2E42-838E-4490-9201-9397EFFBEDB8}" type="pres">
      <dgm:prSet presAssocID="{A46D6E87-008D-496E-80B7-5D9C030DD641}" presName="parentTextBox" presStyleLbl="node1" presStyleIdx="0" presStyleCnt="4"/>
      <dgm:spPr/>
      <dgm:t>
        <a:bodyPr/>
        <a:lstStyle/>
        <a:p>
          <a:endParaRPr lang="en-US"/>
        </a:p>
      </dgm:t>
    </dgm:pt>
    <dgm:pt modelId="{BA4C59C0-41C1-483E-A21C-9F84BF3C25D8}" type="pres">
      <dgm:prSet presAssocID="{A46D6E87-008D-496E-80B7-5D9C030DD641}" presName="entireBox" presStyleLbl="node1" presStyleIdx="0" presStyleCnt="4" custScaleY="72030"/>
      <dgm:spPr/>
      <dgm:t>
        <a:bodyPr/>
        <a:lstStyle/>
        <a:p>
          <a:endParaRPr lang="en-US"/>
        </a:p>
      </dgm:t>
    </dgm:pt>
    <dgm:pt modelId="{20AE0E9F-0D89-4D5C-8FDC-FD6479C17C62}" type="pres">
      <dgm:prSet presAssocID="{A46D6E87-008D-496E-80B7-5D9C030DD641}" presName="descendantBox" presStyleCnt="0"/>
      <dgm:spPr/>
    </dgm:pt>
    <dgm:pt modelId="{9CA7DE1D-93D5-429C-8126-4B35ADAF8419}" type="pres">
      <dgm:prSet presAssocID="{33B5D09A-C7B6-464F-8F53-B913ACD4D0C4}" presName="childTextBox" presStyleLbl="f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EC6232-10DC-418A-ABE7-9A1254DC8B34}" type="pres">
      <dgm:prSet presAssocID="{2C304091-1011-4717-A756-22FF5ED63822}" presName="sp" presStyleCnt="0"/>
      <dgm:spPr/>
    </dgm:pt>
    <dgm:pt modelId="{A3008B3B-823D-44BE-AC31-6D9ABFF02ABE}" type="pres">
      <dgm:prSet presAssocID="{41064791-D4A7-4860-8E49-E5F63C1B8446}" presName="arrowAndChildren" presStyleCnt="0"/>
      <dgm:spPr/>
    </dgm:pt>
    <dgm:pt modelId="{D49B9AD2-4DF2-49E3-8345-17106D01697F}" type="pres">
      <dgm:prSet presAssocID="{41064791-D4A7-4860-8E49-E5F63C1B8446}" presName="parentTextArrow" presStyleLbl="node1" presStyleIdx="0" presStyleCnt="4"/>
      <dgm:spPr/>
      <dgm:t>
        <a:bodyPr/>
        <a:lstStyle/>
        <a:p>
          <a:endParaRPr lang="en-US"/>
        </a:p>
      </dgm:t>
    </dgm:pt>
    <dgm:pt modelId="{1F671AB6-876B-4C9C-B7FB-713A18C8B797}" type="pres">
      <dgm:prSet presAssocID="{41064791-D4A7-4860-8E49-E5F63C1B8446}" presName="arrow" presStyleLbl="node1" presStyleIdx="1" presStyleCnt="4"/>
      <dgm:spPr/>
      <dgm:t>
        <a:bodyPr/>
        <a:lstStyle/>
        <a:p>
          <a:endParaRPr lang="en-US"/>
        </a:p>
      </dgm:t>
    </dgm:pt>
    <dgm:pt modelId="{41872AD3-D9B6-4F4C-A763-74007E50D1B9}" type="pres">
      <dgm:prSet presAssocID="{41064791-D4A7-4860-8E49-E5F63C1B8446}" presName="descendantArrow" presStyleCnt="0"/>
      <dgm:spPr/>
    </dgm:pt>
    <dgm:pt modelId="{80B1990C-9775-4C59-93AE-981D8417A657}" type="pres">
      <dgm:prSet presAssocID="{DF3535D7-DAA2-44FA-96AD-CBEF70EE323F}" presName="childTextArrow" presStyleLbl="fgAccFollowNode1" presStyleIdx="1" presStyleCnt="7" custScaleY="1710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6F38E-780F-4A38-89EF-DAE50315CC39}" type="pres">
      <dgm:prSet presAssocID="{AC45F46F-9383-476E-9A0E-92BFDEC9D509}" presName="childTextArrow" presStyleLbl="fgAccFollowNode1" presStyleIdx="2" presStyleCnt="7" custScaleY="1710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6EF1BB-9CAE-4835-8429-023CF19FA77B}" type="pres">
      <dgm:prSet presAssocID="{E67BF669-B76C-4193-A197-CDE4E1F85700}" presName="sp" presStyleCnt="0"/>
      <dgm:spPr/>
    </dgm:pt>
    <dgm:pt modelId="{26915E2A-5B4F-4FFA-8E1B-A42A2B832944}" type="pres">
      <dgm:prSet presAssocID="{5E0B2FF6-3047-487C-BA06-D4F31F23E720}" presName="arrowAndChildren" presStyleCnt="0"/>
      <dgm:spPr/>
    </dgm:pt>
    <dgm:pt modelId="{58A1CBC9-08DA-4F1C-9C8C-6FED98993048}" type="pres">
      <dgm:prSet presAssocID="{5E0B2FF6-3047-487C-BA06-D4F31F23E720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419B9C66-67A2-46DC-B5BD-C6732437E68E}" type="pres">
      <dgm:prSet presAssocID="{5E0B2FF6-3047-487C-BA06-D4F31F23E720}" presName="arrow" presStyleLbl="node1" presStyleIdx="2" presStyleCnt="4"/>
      <dgm:spPr/>
      <dgm:t>
        <a:bodyPr/>
        <a:lstStyle/>
        <a:p>
          <a:endParaRPr lang="en-US"/>
        </a:p>
      </dgm:t>
    </dgm:pt>
    <dgm:pt modelId="{669A01B4-5EB8-4CDA-84A4-F9AA9C2F858C}" type="pres">
      <dgm:prSet presAssocID="{5E0B2FF6-3047-487C-BA06-D4F31F23E720}" presName="descendantArrow" presStyleCnt="0"/>
      <dgm:spPr/>
    </dgm:pt>
    <dgm:pt modelId="{3C670AA9-5DA3-4FA8-AE4E-7898A4183CC5}" type="pres">
      <dgm:prSet presAssocID="{C2C04711-65A5-40BB-A05B-C22BB5711E2A}" presName="childTextArrow" presStyleLbl="f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247980-E30E-4968-99E4-2AEC2A91C17D}" type="pres">
      <dgm:prSet presAssocID="{07548B6A-F4B0-4B2F-82E7-BEDE55A1AF98}" presName="childTextArrow" presStyleLbl="f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E11175-2BE6-43B7-B7B1-E3E265E7F123}" type="pres">
      <dgm:prSet presAssocID="{A6F06A37-4267-4E74-A376-BDD20F3442C9}" presName="sp" presStyleCnt="0"/>
      <dgm:spPr/>
    </dgm:pt>
    <dgm:pt modelId="{2C4DC7D9-0E79-4A5E-BCC4-17CF46958300}" type="pres">
      <dgm:prSet presAssocID="{B76C1529-C0EE-4ED5-AD36-5819BDD9D8D4}" presName="arrowAndChildren" presStyleCnt="0"/>
      <dgm:spPr/>
    </dgm:pt>
    <dgm:pt modelId="{D1108AAF-6E68-4EF8-8591-A27117CC8D7B}" type="pres">
      <dgm:prSet presAssocID="{B76C1529-C0EE-4ED5-AD36-5819BDD9D8D4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98D8664D-AFA7-4C61-9822-E395D916FD49}" type="pres">
      <dgm:prSet presAssocID="{B76C1529-C0EE-4ED5-AD36-5819BDD9D8D4}" presName="arrow" presStyleLbl="node1" presStyleIdx="3" presStyleCnt="4" custLinFactNeighborY="-55"/>
      <dgm:spPr/>
      <dgm:t>
        <a:bodyPr/>
        <a:lstStyle/>
        <a:p>
          <a:endParaRPr lang="en-US"/>
        </a:p>
      </dgm:t>
    </dgm:pt>
    <dgm:pt modelId="{EDBC5736-0248-4457-8420-48DA2DE5C0C3}" type="pres">
      <dgm:prSet presAssocID="{B76C1529-C0EE-4ED5-AD36-5819BDD9D8D4}" presName="descendantArrow" presStyleCnt="0"/>
      <dgm:spPr/>
    </dgm:pt>
    <dgm:pt modelId="{9D41C5DE-96F8-404D-875E-A1EAF5C6B32D}" type="pres">
      <dgm:prSet presAssocID="{B358F21C-1593-493A-BEED-BC46888D8A95}" presName="childTextArrow" presStyleLbl="fgAccFollowNode1" presStyleIdx="5" presStyleCnt="7" custScaleY="160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11B866-B9A9-4EAE-84A4-406E6C86F688}" type="pres">
      <dgm:prSet presAssocID="{0032FAC9-181C-44AF-8741-76029B030FC6}" presName="childTextArrow" presStyleLbl="fgAccFollowNode1" presStyleIdx="6" presStyleCnt="7" custScaleY="160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B6EED7-1E39-475A-A6F2-C4BBD344D0C6}" srcId="{B76C1529-C0EE-4ED5-AD36-5819BDD9D8D4}" destId="{0032FAC9-181C-44AF-8741-76029B030FC6}" srcOrd="1" destOrd="0" parTransId="{BC193D5C-7B7C-4B5F-9013-A8F758198D4E}" sibTransId="{FED60F23-A762-4787-ADA4-580B205076A5}"/>
    <dgm:cxn modelId="{484B0CE6-EE25-47BB-9225-EC515DB64B39}" srcId="{B76C1529-C0EE-4ED5-AD36-5819BDD9D8D4}" destId="{B358F21C-1593-493A-BEED-BC46888D8A95}" srcOrd="0" destOrd="0" parTransId="{7FA57257-103C-4671-B038-F0166BC675C4}" sibTransId="{F08ED2B8-14C0-447A-990C-354FD69DA125}"/>
    <dgm:cxn modelId="{595E716A-0653-46AD-927A-5F60F484D469}" type="presOf" srcId="{A46D6E87-008D-496E-80B7-5D9C030DD641}" destId="{D66D2E42-838E-4490-9201-9397EFFBEDB8}" srcOrd="0" destOrd="0" presId="urn:microsoft.com/office/officeart/2005/8/layout/process4"/>
    <dgm:cxn modelId="{5BACFE76-FF12-4C98-AA1B-73FE04C32DAB}" srcId="{D53F9A14-0D60-49F8-A82C-51596F19A15D}" destId="{41064791-D4A7-4860-8E49-E5F63C1B8446}" srcOrd="2" destOrd="0" parTransId="{E1A76D02-92FF-41BC-9BCF-841670BDA5C6}" sibTransId="{2C304091-1011-4717-A756-22FF5ED63822}"/>
    <dgm:cxn modelId="{A0DDD47F-FF81-4BDE-AEB3-C9129040A989}" type="presOf" srcId="{5E0B2FF6-3047-487C-BA06-D4F31F23E720}" destId="{419B9C66-67A2-46DC-B5BD-C6732437E68E}" srcOrd="1" destOrd="0" presId="urn:microsoft.com/office/officeart/2005/8/layout/process4"/>
    <dgm:cxn modelId="{F8600050-7ACD-488E-89DE-B8200572D7A2}" type="presOf" srcId="{C2C04711-65A5-40BB-A05B-C22BB5711E2A}" destId="{3C670AA9-5DA3-4FA8-AE4E-7898A4183CC5}" srcOrd="0" destOrd="0" presId="urn:microsoft.com/office/officeart/2005/8/layout/process4"/>
    <dgm:cxn modelId="{FE544958-AB86-4DC4-A280-CE3A91C31B27}" type="presOf" srcId="{41064791-D4A7-4860-8E49-E5F63C1B8446}" destId="{1F671AB6-876B-4C9C-B7FB-713A18C8B797}" srcOrd="1" destOrd="0" presId="urn:microsoft.com/office/officeart/2005/8/layout/process4"/>
    <dgm:cxn modelId="{02E53A78-EF85-4452-8ED3-47FE4A1D83D3}" type="presOf" srcId="{D53F9A14-0D60-49F8-A82C-51596F19A15D}" destId="{CD791511-CE9C-4684-8F31-F71DA5BEB38F}" srcOrd="0" destOrd="0" presId="urn:microsoft.com/office/officeart/2005/8/layout/process4"/>
    <dgm:cxn modelId="{F1AAC631-0695-4273-A6F3-C8F92E9AEC21}" type="presOf" srcId="{0032FAC9-181C-44AF-8741-76029B030FC6}" destId="{DE11B866-B9A9-4EAE-84A4-406E6C86F688}" srcOrd="0" destOrd="0" presId="urn:microsoft.com/office/officeart/2005/8/layout/process4"/>
    <dgm:cxn modelId="{4BC9F24B-A8D7-41FD-A94E-3542AB9AAB82}" type="presOf" srcId="{41064791-D4A7-4860-8E49-E5F63C1B8446}" destId="{D49B9AD2-4DF2-49E3-8345-17106D01697F}" srcOrd="0" destOrd="0" presId="urn:microsoft.com/office/officeart/2005/8/layout/process4"/>
    <dgm:cxn modelId="{FC66C6C9-4D60-4B29-8D01-75898D73A15F}" type="presOf" srcId="{33B5D09A-C7B6-464F-8F53-B913ACD4D0C4}" destId="{9CA7DE1D-93D5-429C-8126-4B35ADAF8419}" srcOrd="0" destOrd="0" presId="urn:microsoft.com/office/officeart/2005/8/layout/process4"/>
    <dgm:cxn modelId="{3EAC74CB-1537-4AC7-A210-20EED94E7783}" type="presOf" srcId="{DF3535D7-DAA2-44FA-96AD-CBEF70EE323F}" destId="{80B1990C-9775-4C59-93AE-981D8417A657}" srcOrd="0" destOrd="0" presId="urn:microsoft.com/office/officeart/2005/8/layout/process4"/>
    <dgm:cxn modelId="{CA7D4275-176A-48B6-9C8E-43C551543DEF}" srcId="{D53F9A14-0D60-49F8-A82C-51596F19A15D}" destId="{B76C1529-C0EE-4ED5-AD36-5819BDD9D8D4}" srcOrd="0" destOrd="0" parTransId="{0D62EA16-8E2B-47CC-B14B-CC31C8BB55D5}" sibTransId="{A6F06A37-4267-4E74-A376-BDD20F3442C9}"/>
    <dgm:cxn modelId="{C8BEADFB-6CD6-4AFA-A5D1-610C2299BBD0}" srcId="{41064791-D4A7-4860-8E49-E5F63C1B8446}" destId="{DF3535D7-DAA2-44FA-96AD-CBEF70EE323F}" srcOrd="0" destOrd="0" parTransId="{CBA033EB-4C83-4FA9-9B73-D9445C8B6442}" sibTransId="{E32143CC-DD81-4A16-8F91-B4431A467FA4}"/>
    <dgm:cxn modelId="{5D047E9F-4D79-4FE9-BAEB-B122C91DB56E}" srcId="{41064791-D4A7-4860-8E49-E5F63C1B8446}" destId="{AC45F46F-9383-476E-9A0E-92BFDEC9D509}" srcOrd="1" destOrd="0" parTransId="{B5F18E39-AE04-4C5E-A077-7D685FFFDFB0}" sibTransId="{01D2DA15-1433-493B-8DCD-11FD70281E33}"/>
    <dgm:cxn modelId="{1F2B45C8-83FC-42DE-81C5-099D8435B41A}" type="presOf" srcId="{B358F21C-1593-493A-BEED-BC46888D8A95}" destId="{9D41C5DE-96F8-404D-875E-A1EAF5C6B32D}" srcOrd="0" destOrd="0" presId="urn:microsoft.com/office/officeart/2005/8/layout/process4"/>
    <dgm:cxn modelId="{462A37A6-383A-43F9-A21A-5B5BBB549D85}" type="presOf" srcId="{A46D6E87-008D-496E-80B7-5D9C030DD641}" destId="{BA4C59C0-41C1-483E-A21C-9F84BF3C25D8}" srcOrd="1" destOrd="0" presId="urn:microsoft.com/office/officeart/2005/8/layout/process4"/>
    <dgm:cxn modelId="{66DF1935-851F-476F-8CD4-74CD3A34B5E9}" type="presOf" srcId="{B76C1529-C0EE-4ED5-AD36-5819BDD9D8D4}" destId="{D1108AAF-6E68-4EF8-8591-A27117CC8D7B}" srcOrd="0" destOrd="0" presId="urn:microsoft.com/office/officeart/2005/8/layout/process4"/>
    <dgm:cxn modelId="{5D91A0FD-40DF-4FB5-BEAD-AD055B298649}" srcId="{D53F9A14-0D60-49F8-A82C-51596F19A15D}" destId="{A46D6E87-008D-496E-80B7-5D9C030DD641}" srcOrd="3" destOrd="0" parTransId="{E6ED0AB8-3905-4E93-908B-6DF179FE930C}" sibTransId="{8FFE3E53-8CF2-4F0A-B5F1-856AA486E7DC}"/>
    <dgm:cxn modelId="{B7623832-B6FC-41F4-8B9A-DDA8C1E1AC3A}" type="presOf" srcId="{07548B6A-F4B0-4B2F-82E7-BEDE55A1AF98}" destId="{5B247980-E30E-4968-99E4-2AEC2A91C17D}" srcOrd="0" destOrd="0" presId="urn:microsoft.com/office/officeart/2005/8/layout/process4"/>
    <dgm:cxn modelId="{DA6C8FA6-EA20-4FE4-8D8B-178350CF0C97}" srcId="{A46D6E87-008D-496E-80B7-5D9C030DD641}" destId="{33B5D09A-C7B6-464F-8F53-B913ACD4D0C4}" srcOrd="0" destOrd="0" parTransId="{996AEB08-3942-4157-B484-B8734981100B}" sibTransId="{097D6845-6965-4A2A-A6E5-0B2287D0A19C}"/>
    <dgm:cxn modelId="{86D754FE-6F81-4456-A207-AD621A15A1D5}" type="presOf" srcId="{B76C1529-C0EE-4ED5-AD36-5819BDD9D8D4}" destId="{98D8664D-AFA7-4C61-9822-E395D916FD49}" srcOrd="1" destOrd="0" presId="urn:microsoft.com/office/officeart/2005/8/layout/process4"/>
    <dgm:cxn modelId="{BBAA32CD-BC6B-48ED-ADE8-C0397BCB62DF}" type="presOf" srcId="{5E0B2FF6-3047-487C-BA06-D4F31F23E720}" destId="{58A1CBC9-08DA-4F1C-9C8C-6FED98993048}" srcOrd="0" destOrd="0" presId="urn:microsoft.com/office/officeart/2005/8/layout/process4"/>
    <dgm:cxn modelId="{27C53881-AD05-46B0-95D0-3E13BFE6713E}" srcId="{5E0B2FF6-3047-487C-BA06-D4F31F23E720}" destId="{07548B6A-F4B0-4B2F-82E7-BEDE55A1AF98}" srcOrd="1" destOrd="0" parTransId="{A6DA7076-F001-4E97-BA9B-6C8E619610F6}" sibTransId="{C7951293-2FD6-448F-91F8-6A774759963B}"/>
    <dgm:cxn modelId="{0E0AB76C-32AB-4B77-A0DF-6D9689D2D11D}" srcId="{5E0B2FF6-3047-487C-BA06-D4F31F23E720}" destId="{C2C04711-65A5-40BB-A05B-C22BB5711E2A}" srcOrd="0" destOrd="0" parTransId="{BECE9304-2D9F-4E9D-BCF8-BB9A9E48F0CD}" sibTransId="{3A24E0A3-4414-41A0-BCFD-6C57CB7BA3C0}"/>
    <dgm:cxn modelId="{E0A6DBCA-DC02-4264-A785-70A75F8955F1}" type="presOf" srcId="{AC45F46F-9383-476E-9A0E-92BFDEC9D509}" destId="{A3E6F38E-780F-4A38-89EF-DAE50315CC39}" srcOrd="0" destOrd="0" presId="urn:microsoft.com/office/officeart/2005/8/layout/process4"/>
    <dgm:cxn modelId="{42F5C7C6-A3B1-40B9-88FB-ECD491715198}" srcId="{D53F9A14-0D60-49F8-A82C-51596F19A15D}" destId="{5E0B2FF6-3047-487C-BA06-D4F31F23E720}" srcOrd="1" destOrd="0" parTransId="{C02B470C-C032-41EC-9A6A-F2C3A6BA23AB}" sibTransId="{E67BF669-B76C-4193-A197-CDE4E1F85700}"/>
    <dgm:cxn modelId="{40E869F8-813B-4E1C-8C83-1C35524D1C57}" type="presParOf" srcId="{CD791511-CE9C-4684-8F31-F71DA5BEB38F}" destId="{628B38D7-FB0D-454C-B064-B173230C6C0D}" srcOrd="0" destOrd="0" presId="urn:microsoft.com/office/officeart/2005/8/layout/process4"/>
    <dgm:cxn modelId="{B86D08CF-CDA5-4DE8-B394-49DF986F4427}" type="presParOf" srcId="{628B38D7-FB0D-454C-B064-B173230C6C0D}" destId="{D66D2E42-838E-4490-9201-9397EFFBEDB8}" srcOrd="0" destOrd="0" presId="urn:microsoft.com/office/officeart/2005/8/layout/process4"/>
    <dgm:cxn modelId="{449FF965-489F-47ED-AB87-7C8199ADE600}" type="presParOf" srcId="{628B38D7-FB0D-454C-B064-B173230C6C0D}" destId="{BA4C59C0-41C1-483E-A21C-9F84BF3C25D8}" srcOrd="1" destOrd="0" presId="urn:microsoft.com/office/officeart/2005/8/layout/process4"/>
    <dgm:cxn modelId="{31C16CEC-40E4-40FF-B52B-8746DD567F62}" type="presParOf" srcId="{628B38D7-FB0D-454C-B064-B173230C6C0D}" destId="{20AE0E9F-0D89-4D5C-8FDC-FD6479C17C62}" srcOrd="2" destOrd="0" presId="urn:microsoft.com/office/officeart/2005/8/layout/process4"/>
    <dgm:cxn modelId="{A4C027A4-523A-4CB9-9E5A-EF90BDDA94BB}" type="presParOf" srcId="{20AE0E9F-0D89-4D5C-8FDC-FD6479C17C62}" destId="{9CA7DE1D-93D5-429C-8126-4B35ADAF8419}" srcOrd="0" destOrd="0" presId="urn:microsoft.com/office/officeart/2005/8/layout/process4"/>
    <dgm:cxn modelId="{81BC4DA3-4FBF-446E-892E-467093FFBB30}" type="presParOf" srcId="{CD791511-CE9C-4684-8F31-F71DA5BEB38F}" destId="{12EC6232-10DC-418A-ABE7-9A1254DC8B34}" srcOrd="1" destOrd="0" presId="urn:microsoft.com/office/officeart/2005/8/layout/process4"/>
    <dgm:cxn modelId="{9E366AC5-DB2D-431B-A623-70F4D70FDDE9}" type="presParOf" srcId="{CD791511-CE9C-4684-8F31-F71DA5BEB38F}" destId="{A3008B3B-823D-44BE-AC31-6D9ABFF02ABE}" srcOrd="2" destOrd="0" presId="urn:microsoft.com/office/officeart/2005/8/layout/process4"/>
    <dgm:cxn modelId="{27163202-A9FD-4E86-A728-D0215D56A8E0}" type="presParOf" srcId="{A3008B3B-823D-44BE-AC31-6D9ABFF02ABE}" destId="{D49B9AD2-4DF2-49E3-8345-17106D01697F}" srcOrd="0" destOrd="0" presId="urn:microsoft.com/office/officeart/2005/8/layout/process4"/>
    <dgm:cxn modelId="{08A6BF06-8D8F-4AF5-B48E-1628B206C171}" type="presParOf" srcId="{A3008B3B-823D-44BE-AC31-6D9ABFF02ABE}" destId="{1F671AB6-876B-4C9C-B7FB-713A18C8B797}" srcOrd="1" destOrd="0" presId="urn:microsoft.com/office/officeart/2005/8/layout/process4"/>
    <dgm:cxn modelId="{13095A08-82A5-40ED-BAC5-BBED08D69311}" type="presParOf" srcId="{A3008B3B-823D-44BE-AC31-6D9ABFF02ABE}" destId="{41872AD3-D9B6-4F4C-A763-74007E50D1B9}" srcOrd="2" destOrd="0" presId="urn:microsoft.com/office/officeart/2005/8/layout/process4"/>
    <dgm:cxn modelId="{33BD94BB-9432-44F4-8F3D-3006ECC635DC}" type="presParOf" srcId="{41872AD3-D9B6-4F4C-A763-74007E50D1B9}" destId="{80B1990C-9775-4C59-93AE-981D8417A657}" srcOrd="0" destOrd="0" presId="urn:microsoft.com/office/officeart/2005/8/layout/process4"/>
    <dgm:cxn modelId="{5D6440F7-F844-4139-8D99-D623642A67C4}" type="presParOf" srcId="{41872AD3-D9B6-4F4C-A763-74007E50D1B9}" destId="{A3E6F38E-780F-4A38-89EF-DAE50315CC39}" srcOrd="1" destOrd="0" presId="urn:microsoft.com/office/officeart/2005/8/layout/process4"/>
    <dgm:cxn modelId="{988AFDE5-4064-4628-99AF-D1EED2B9D47C}" type="presParOf" srcId="{CD791511-CE9C-4684-8F31-F71DA5BEB38F}" destId="{7F6EF1BB-9CAE-4835-8429-023CF19FA77B}" srcOrd="3" destOrd="0" presId="urn:microsoft.com/office/officeart/2005/8/layout/process4"/>
    <dgm:cxn modelId="{458C88BA-139A-4FC2-B803-B0D133419C8B}" type="presParOf" srcId="{CD791511-CE9C-4684-8F31-F71DA5BEB38F}" destId="{26915E2A-5B4F-4FFA-8E1B-A42A2B832944}" srcOrd="4" destOrd="0" presId="urn:microsoft.com/office/officeart/2005/8/layout/process4"/>
    <dgm:cxn modelId="{81B77C51-0601-4E27-B57E-7BD09332A002}" type="presParOf" srcId="{26915E2A-5B4F-4FFA-8E1B-A42A2B832944}" destId="{58A1CBC9-08DA-4F1C-9C8C-6FED98993048}" srcOrd="0" destOrd="0" presId="urn:microsoft.com/office/officeart/2005/8/layout/process4"/>
    <dgm:cxn modelId="{625CCBDB-622E-4EEE-89D8-2C5253069AA2}" type="presParOf" srcId="{26915E2A-5B4F-4FFA-8E1B-A42A2B832944}" destId="{419B9C66-67A2-46DC-B5BD-C6732437E68E}" srcOrd="1" destOrd="0" presId="urn:microsoft.com/office/officeart/2005/8/layout/process4"/>
    <dgm:cxn modelId="{A7CCBB7F-C75C-40EE-A610-54BE7CDB6016}" type="presParOf" srcId="{26915E2A-5B4F-4FFA-8E1B-A42A2B832944}" destId="{669A01B4-5EB8-4CDA-84A4-F9AA9C2F858C}" srcOrd="2" destOrd="0" presId="urn:microsoft.com/office/officeart/2005/8/layout/process4"/>
    <dgm:cxn modelId="{5A95E032-C73C-44E1-BFC5-5B8C67E08912}" type="presParOf" srcId="{669A01B4-5EB8-4CDA-84A4-F9AA9C2F858C}" destId="{3C670AA9-5DA3-4FA8-AE4E-7898A4183CC5}" srcOrd="0" destOrd="0" presId="urn:microsoft.com/office/officeart/2005/8/layout/process4"/>
    <dgm:cxn modelId="{F724284C-B203-4731-AFE3-E0FBC38A8638}" type="presParOf" srcId="{669A01B4-5EB8-4CDA-84A4-F9AA9C2F858C}" destId="{5B247980-E30E-4968-99E4-2AEC2A91C17D}" srcOrd="1" destOrd="0" presId="urn:microsoft.com/office/officeart/2005/8/layout/process4"/>
    <dgm:cxn modelId="{F3DB74D3-A4CC-4F88-83A4-7129A8ED7E08}" type="presParOf" srcId="{CD791511-CE9C-4684-8F31-F71DA5BEB38F}" destId="{91E11175-2BE6-43B7-B7B1-E3E265E7F123}" srcOrd="5" destOrd="0" presId="urn:microsoft.com/office/officeart/2005/8/layout/process4"/>
    <dgm:cxn modelId="{2223AF8F-5910-4ED8-926B-91085CC832E8}" type="presParOf" srcId="{CD791511-CE9C-4684-8F31-F71DA5BEB38F}" destId="{2C4DC7D9-0E79-4A5E-BCC4-17CF46958300}" srcOrd="6" destOrd="0" presId="urn:microsoft.com/office/officeart/2005/8/layout/process4"/>
    <dgm:cxn modelId="{76109143-3F5C-48EB-861F-BC74582349A6}" type="presParOf" srcId="{2C4DC7D9-0E79-4A5E-BCC4-17CF46958300}" destId="{D1108AAF-6E68-4EF8-8591-A27117CC8D7B}" srcOrd="0" destOrd="0" presId="urn:microsoft.com/office/officeart/2005/8/layout/process4"/>
    <dgm:cxn modelId="{71C25E24-807B-41E2-B224-7BBC6E583F3D}" type="presParOf" srcId="{2C4DC7D9-0E79-4A5E-BCC4-17CF46958300}" destId="{98D8664D-AFA7-4C61-9822-E395D916FD49}" srcOrd="1" destOrd="0" presId="urn:microsoft.com/office/officeart/2005/8/layout/process4"/>
    <dgm:cxn modelId="{BA6AE3B3-B2F2-4CEA-8356-C86C1A6BBA61}" type="presParOf" srcId="{2C4DC7D9-0E79-4A5E-BCC4-17CF46958300}" destId="{EDBC5736-0248-4457-8420-48DA2DE5C0C3}" srcOrd="2" destOrd="0" presId="urn:microsoft.com/office/officeart/2005/8/layout/process4"/>
    <dgm:cxn modelId="{C36EC82A-6BE0-4295-9285-B97BD94F0F51}" type="presParOf" srcId="{EDBC5736-0248-4457-8420-48DA2DE5C0C3}" destId="{9D41C5DE-96F8-404D-875E-A1EAF5C6B32D}" srcOrd="0" destOrd="0" presId="urn:microsoft.com/office/officeart/2005/8/layout/process4"/>
    <dgm:cxn modelId="{A4DB9A9C-2E07-43D9-82AB-39073BD44FE8}" type="presParOf" srcId="{EDBC5736-0248-4457-8420-48DA2DE5C0C3}" destId="{DE11B866-B9A9-4EAE-84A4-406E6C86F688}" srcOrd="1" destOrd="0" presId="urn:microsoft.com/office/officeart/2005/8/layout/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5AE4B-BA04-4B29-BDE5-C3981524C8B1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4F23D-BA96-494E-871D-5B450CF0DF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4F23D-BA96-494E-871D-5B450CF0DF3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4F23D-BA96-494E-871D-5B450CF0DF3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12/June/2014    Jian LIU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785818"/>
          </a:xfr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7958"/>
            <a:ext cx="9144000" cy="50004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>
          <a:xfrm>
            <a:off x="142844" y="6572272"/>
            <a:ext cx="2133600" cy="142876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altLang="zh-CN" smtClean="0"/>
              <a:t>12/June/2014    Jian LIU</a:t>
            </a:r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1"/>
          </p:nvPr>
        </p:nvSpPr>
        <p:spPr>
          <a:xfrm>
            <a:off x="6867556" y="6500834"/>
            <a:ext cx="2133600" cy="21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12/June/2014    Jian LIU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35.pn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7.jpeg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36.png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4.pn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71612"/>
            <a:ext cx="7772400" cy="1928826"/>
          </a:xfrm>
        </p:spPr>
        <p:txBody>
          <a:bodyPr>
            <a:normAutofit/>
          </a:bodyPr>
          <a:lstStyle/>
          <a:p>
            <a:r>
              <a:rPr lang="fr-FR" sz="3600" dirty="0" smtClean="0"/>
              <a:t>Exemples d'utilisation des outils TCAD pour la technologie HVCMOS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7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4000504"/>
            <a:ext cx="9144000" cy="1428760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Journées VLSI - FPGA - PCB de l'IN2P3, Marseille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Jian</a:t>
            </a:r>
            <a:r>
              <a:rPr lang="en-US" dirty="0" smtClean="0">
                <a:solidFill>
                  <a:schemeClr val="tx1"/>
                </a:solidFill>
              </a:rPr>
              <a:t> LIU — SDU/CPPM  (PhD Student) </a:t>
            </a:r>
          </a:p>
          <a:p>
            <a:r>
              <a:rPr lang="en-US" sz="3300" dirty="0" smtClean="0"/>
              <a:t>12 </a:t>
            </a:r>
            <a:r>
              <a:rPr lang="en-US" altLang="zh-CN" sz="3300" dirty="0" smtClean="0"/>
              <a:t>June</a:t>
            </a:r>
            <a:r>
              <a:rPr lang="en-US" sz="3300" dirty="0" smtClean="0"/>
              <a:t> 2014</a:t>
            </a:r>
          </a:p>
          <a:p>
            <a:r>
              <a:rPr lang="en-US" dirty="0" smtClean="0"/>
              <a:t>On behalf of the HV CMOS ATLAS Collaboration</a:t>
            </a:r>
            <a:endParaRPr lang="en-US" dirty="0"/>
          </a:p>
        </p:txBody>
      </p:sp>
      <p:pic>
        <p:nvPicPr>
          <p:cNvPr id="7" name="图片 6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3" y="142852"/>
            <a:ext cx="2399037" cy="857256"/>
          </a:xfrm>
          <a:prstGeom prst="rect">
            <a:avLst/>
          </a:prstGeom>
        </p:spPr>
      </p:pic>
      <p:pic>
        <p:nvPicPr>
          <p:cNvPr id="8" name="图片 7" descr="CPPM 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71414"/>
            <a:ext cx="785818" cy="967313"/>
          </a:xfrm>
          <a:prstGeom prst="rect">
            <a:avLst/>
          </a:prstGeom>
        </p:spPr>
      </p:pic>
      <p:pic>
        <p:nvPicPr>
          <p:cNvPr id="66561" name="Picture 1" descr="D:\ADUM\downlo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10467" y="0"/>
            <a:ext cx="1633533" cy="906312"/>
          </a:xfrm>
          <a:prstGeom prst="rect">
            <a:avLst/>
          </a:prstGeom>
          <a:noFill/>
        </p:spPr>
      </p:pic>
      <p:pic>
        <p:nvPicPr>
          <p:cNvPr id="66562" name="Picture 2" descr="D:\cppm\CCPD\Journées_VLSI-FPGA-PCB_de_l'IN2P3\atlas(1)_imag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873601"/>
            <a:ext cx="1857356" cy="984399"/>
          </a:xfrm>
          <a:prstGeom prst="rect">
            <a:avLst/>
          </a:prstGeom>
          <a:noFill/>
        </p:spPr>
      </p:pic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43892" y="5857892"/>
            <a:ext cx="1000108" cy="100010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/>
          <a:lstStyle/>
          <a:p>
            <a:r>
              <a:rPr lang="en-US" dirty="0" smtClean="0"/>
              <a:t>Goals of Simulation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8229600" cy="4840303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1) </a:t>
            </a:r>
            <a:r>
              <a:rPr lang="en-US" sz="3000" dirty="0" smtClean="0">
                <a:solidFill>
                  <a:srgbClr val="FF0000"/>
                </a:solidFill>
              </a:rPr>
              <a:t>Depletion</a:t>
            </a:r>
            <a:r>
              <a:rPr lang="en-US" sz="3000" dirty="0" smtClean="0"/>
              <a:t> </a:t>
            </a:r>
            <a:r>
              <a:rPr lang="en-US" sz="3000" dirty="0" smtClean="0">
                <a:sym typeface="Wingdings" pitchFamily="2" charset="2"/>
              </a:rPr>
              <a:t></a:t>
            </a:r>
            <a:r>
              <a:rPr lang="en-US" sz="3000" dirty="0" smtClean="0"/>
              <a:t> signal amplitude, charge sharing</a:t>
            </a:r>
          </a:p>
          <a:p>
            <a:r>
              <a:rPr lang="en-US" sz="3000" dirty="0" smtClean="0"/>
              <a:t>2) Electrical Field &amp; Weighting Potential </a:t>
            </a:r>
            <a:r>
              <a:rPr lang="en-US" sz="3000" dirty="0" smtClean="0">
                <a:sym typeface="Wingdings" pitchFamily="2" charset="2"/>
              </a:rPr>
              <a:t> signal formation, breakdown voltage</a:t>
            </a:r>
            <a:endParaRPr lang="en-US" sz="3000" dirty="0" smtClean="0"/>
          </a:p>
          <a:p>
            <a:r>
              <a:rPr lang="en-US" sz="3000" dirty="0" smtClean="0"/>
              <a:t>3) </a:t>
            </a:r>
            <a:r>
              <a:rPr lang="en-US" sz="3000" dirty="0" smtClean="0">
                <a:solidFill>
                  <a:srgbClr val="FF0000"/>
                </a:solidFill>
              </a:rPr>
              <a:t>Leakage Current </a:t>
            </a:r>
            <a:r>
              <a:rPr lang="en-US" sz="3000" dirty="0" smtClean="0">
                <a:sym typeface="Wingdings" pitchFamily="2" charset="2"/>
              </a:rPr>
              <a:t> SNR</a:t>
            </a:r>
            <a:endParaRPr lang="en-US" sz="3000" dirty="0" smtClean="0"/>
          </a:p>
          <a:p>
            <a:r>
              <a:rPr lang="en-US" sz="3000" dirty="0" smtClean="0"/>
              <a:t>4) Breakdown &amp; Punch Through</a:t>
            </a:r>
          </a:p>
          <a:p>
            <a:r>
              <a:rPr lang="en-US" sz="3000" dirty="0" smtClean="0"/>
              <a:t>5) </a:t>
            </a:r>
            <a:r>
              <a:rPr lang="en-US" sz="3000" dirty="0" smtClean="0">
                <a:solidFill>
                  <a:srgbClr val="FF0000"/>
                </a:solidFill>
              </a:rPr>
              <a:t>Capacitance</a:t>
            </a:r>
            <a:r>
              <a:rPr lang="en-US" sz="3000" dirty="0" smtClean="0"/>
              <a:t> </a:t>
            </a:r>
            <a:r>
              <a:rPr lang="en-US" sz="3000" dirty="0" smtClean="0">
                <a:sym typeface="Wingdings" pitchFamily="2" charset="2"/>
              </a:rPr>
              <a:t> SNR</a:t>
            </a:r>
            <a:endParaRPr lang="en-US" sz="3000" dirty="0" smtClean="0"/>
          </a:p>
          <a:p>
            <a:r>
              <a:rPr lang="en-US" sz="3000" dirty="0" smtClean="0"/>
              <a:t>6) Noise </a:t>
            </a:r>
            <a:r>
              <a:rPr lang="en-US" sz="3000" dirty="0" smtClean="0">
                <a:sym typeface="Wingdings" pitchFamily="2" charset="2"/>
              </a:rPr>
              <a:t> SNR</a:t>
            </a:r>
            <a:endParaRPr lang="en-US" sz="3000" dirty="0" smtClean="0"/>
          </a:p>
          <a:p>
            <a:r>
              <a:rPr lang="en-US" sz="3000" dirty="0" smtClean="0"/>
              <a:t>7) </a:t>
            </a:r>
            <a:r>
              <a:rPr lang="en-US" sz="3000" dirty="0" smtClean="0">
                <a:solidFill>
                  <a:srgbClr val="FF0000"/>
                </a:solidFill>
              </a:rPr>
              <a:t>MIPs Response </a:t>
            </a:r>
            <a:r>
              <a:rPr lang="en-US" sz="3000" dirty="0" smtClean="0"/>
              <a:t>and Efficiency </a:t>
            </a:r>
            <a:r>
              <a:rPr lang="en-US" sz="3000" dirty="0" smtClean="0">
                <a:sym typeface="Wingdings" pitchFamily="2" charset="2"/>
              </a:rPr>
              <a:t> signal formation</a:t>
            </a:r>
            <a:endParaRPr lang="en-US" sz="3000" dirty="0" smtClean="0"/>
          </a:p>
          <a:p>
            <a:r>
              <a:rPr lang="en-US" sz="3000" dirty="0" smtClean="0"/>
              <a:t>8) Spice Parameter Extraction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12/June/2014    Jian LIU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85786" y="5786454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Above items will be simulated with both NIEL and TID effects.</a:t>
            </a:r>
            <a:endParaRPr lang="en-US" sz="2000" dirty="0"/>
          </a:p>
        </p:txBody>
      </p:sp>
      <p:pic>
        <p:nvPicPr>
          <p:cNvPr id="7" name="图片 6" descr="CPPM 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2910" cy="791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GF </a:t>
            </a:r>
            <a:r>
              <a:rPr lang="en-US" dirty="0" err="1" smtClean="0"/>
              <a:t>BCDlite</a:t>
            </a:r>
            <a:r>
              <a:rPr lang="en-US" dirty="0" smtClean="0"/>
              <a:t> TCAD Simulation Geometry </a:t>
            </a:r>
            <a:endParaRPr lang="en-US" dirty="0"/>
          </a:p>
        </p:txBody>
      </p:sp>
      <p:pic>
        <p:nvPicPr>
          <p:cNvPr id="6" name="内容占位符 5" descr="layout_cadenc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785794"/>
            <a:ext cx="3571900" cy="2232438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12/June/2014    Jian LIU</a:t>
            </a:r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pic>
        <p:nvPicPr>
          <p:cNvPr id="7" name="图片 6" descr="layout_sy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027" y="857232"/>
            <a:ext cx="3429022" cy="214314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714752"/>
            <a:ext cx="3786214" cy="2357454"/>
          </a:xfrm>
          <a:prstGeom prst="rect">
            <a:avLst/>
          </a:prstGeom>
          <a:noFill/>
        </p:spPr>
      </p:pic>
      <p:pic>
        <p:nvPicPr>
          <p:cNvPr id="9" name="图片 8" descr="st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3500438"/>
            <a:ext cx="1928794" cy="24372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14413" y="3000372"/>
            <a:ext cx="214314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Layout in Cadence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57752" y="2988230"/>
            <a:ext cx="335758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Transport to </a:t>
            </a:r>
            <a:r>
              <a:rPr lang="en-US" dirty="0" err="1" smtClean="0"/>
              <a:t>Sentaurus</a:t>
            </a:r>
            <a:r>
              <a:rPr lang="en-US" dirty="0" smtClean="0"/>
              <a:t> Ligament</a:t>
            </a:r>
            <a:endParaRPr lang="en-US" dirty="0"/>
          </a:p>
        </p:txBody>
      </p:sp>
      <p:cxnSp>
        <p:nvCxnSpPr>
          <p:cNvPr id="12" name="直接箭头连接符 11"/>
          <p:cNvCxnSpPr>
            <a:stCxn id="10" idx="3"/>
            <a:endCxn id="11" idx="1"/>
          </p:cNvCxnSpPr>
          <p:nvPr/>
        </p:nvCxnSpPr>
        <p:spPr>
          <a:xfrm flipV="1">
            <a:off x="3357553" y="3172896"/>
            <a:ext cx="1500199" cy="121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29190" y="5857892"/>
            <a:ext cx="350046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3-pixel device generated by </a:t>
            </a:r>
            <a:r>
              <a:rPr lang="en-US" dirty="0" err="1" smtClean="0"/>
              <a:t>Procem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15140" y="3857628"/>
            <a:ext cx="2286016" cy="16619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Pixel size: 33*125um</a:t>
            </a:r>
            <a:r>
              <a:rPr lang="en-US" baseline="30000" dirty="0" smtClean="0"/>
              <a:t>2</a:t>
            </a:r>
          </a:p>
          <a:p>
            <a:endParaRPr lang="en-US" baseline="30000" dirty="0" smtClean="0"/>
          </a:p>
          <a:p>
            <a:r>
              <a:rPr lang="en-US" dirty="0" smtClean="0"/>
              <a:t>Substrate thickness:</a:t>
            </a:r>
          </a:p>
          <a:p>
            <a:r>
              <a:rPr lang="en-US" dirty="0" smtClean="0"/>
              <a:t>200um</a:t>
            </a:r>
          </a:p>
          <a:p>
            <a:r>
              <a:rPr lang="en-US" dirty="0" smtClean="0"/>
              <a:t>Substrate resistivity: p-type 10 ohm.cm</a:t>
            </a:r>
          </a:p>
        </p:txBody>
      </p:sp>
      <p:pic>
        <p:nvPicPr>
          <p:cNvPr id="15" name="图片 14" descr="CPPM JP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642910" cy="791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GF Doping Profile</a:t>
            </a:r>
            <a:endParaRPr lang="en-US" dirty="0"/>
          </a:p>
        </p:txBody>
      </p:sp>
      <p:pic>
        <p:nvPicPr>
          <p:cNvPr id="36" name="内容占位符 35" descr="str_slice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57818" y="831863"/>
            <a:ext cx="3581805" cy="4525963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12/June/2014    Jian LIU</a:t>
            </a:r>
            <a:endParaRPr lang="zh-CN" altLang="en-US"/>
          </a:p>
        </p:txBody>
      </p:sp>
      <p:sp>
        <p:nvSpPr>
          <p:cNvPr id="41" name="灯片编号占位符 4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grpSp>
        <p:nvGrpSpPr>
          <p:cNvPr id="3" name="组合 5"/>
          <p:cNvGrpSpPr/>
          <p:nvPr/>
        </p:nvGrpSpPr>
        <p:grpSpPr>
          <a:xfrm>
            <a:off x="214282" y="1071546"/>
            <a:ext cx="4857784" cy="2500330"/>
            <a:chOff x="4071934" y="3357562"/>
            <a:chExt cx="4857784" cy="2500330"/>
          </a:xfrm>
        </p:grpSpPr>
        <p:grpSp>
          <p:nvGrpSpPr>
            <p:cNvPr id="6" name="组合 19"/>
            <p:cNvGrpSpPr/>
            <p:nvPr/>
          </p:nvGrpSpPr>
          <p:grpSpPr>
            <a:xfrm>
              <a:off x="4071934" y="3357562"/>
              <a:ext cx="4857784" cy="2500330"/>
              <a:chOff x="4000496" y="3357562"/>
              <a:chExt cx="4857784" cy="2500330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4000496" y="5357826"/>
                <a:ext cx="4857784" cy="50006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P-SUB</a:t>
                </a:r>
                <a:endParaRPr lang="en-US" dirty="0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4000496" y="3714752"/>
                <a:ext cx="4857784" cy="1643074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572132" y="3714752"/>
                <a:ext cx="1857388" cy="1643074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DNW (N-</a:t>
                </a:r>
                <a:r>
                  <a:rPr lang="en-US" dirty="0" err="1" smtClean="0"/>
                  <a:t>epi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  <p:sp>
            <p:nvSpPr>
              <p:cNvPr id="25" name="矩形 24"/>
              <p:cNvSpPr/>
              <p:nvPr/>
            </p:nvSpPr>
            <p:spPr>
              <a:xfrm flipH="1">
                <a:off x="8001024" y="3714752"/>
                <a:ext cx="214314" cy="64294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4857752" y="3714752"/>
                <a:ext cx="204790" cy="64294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5929322" y="3714752"/>
                <a:ext cx="1143008" cy="64294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DW</a:t>
                </a:r>
                <a:endParaRPr lang="en-US" dirty="0"/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4000496" y="3714752"/>
                <a:ext cx="633418" cy="64294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PF1VA</a:t>
                </a:r>
                <a:endParaRPr lang="en-US" sz="1200" dirty="0"/>
              </a:p>
            </p:txBody>
          </p:sp>
          <p:sp>
            <p:nvSpPr>
              <p:cNvPr id="29" name="矩形 28"/>
              <p:cNvSpPr/>
              <p:nvPr/>
            </p:nvSpPr>
            <p:spPr>
              <a:xfrm flipH="1">
                <a:off x="8358214" y="3714752"/>
                <a:ext cx="500066" cy="64294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4643438" y="3357562"/>
                <a:ext cx="214314" cy="142876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8215338" y="3357562"/>
                <a:ext cx="214314" cy="142876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5072066" y="3357562"/>
                <a:ext cx="500066" cy="142876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NAT</a:t>
                </a:r>
                <a:endParaRPr lang="en-US" sz="1000" dirty="0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7500958" y="3357562"/>
                <a:ext cx="500066" cy="142876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4071934" y="4357694"/>
              <a:ext cx="642942" cy="10001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143504" y="4357694"/>
              <a:ext cx="500066" cy="10001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7500958" y="4357694"/>
              <a:ext cx="571504" cy="10001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8429652" y="4357694"/>
              <a:ext cx="500066" cy="10001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4714876" y="4357694"/>
              <a:ext cx="214314" cy="10001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143504" y="3714752"/>
              <a:ext cx="500066" cy="6429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7500958" y="3714752"/>
              <a:ext cx="571504" cy="6429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8286776" y="4357694"/>
              <a:ext cx="142876" cy="10001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6" name="对象 15"/>
            <p:cNvGraphicFramePr>
              <a:graphicFrameLocks noChangeAspect="1"/>
            </p:cNvGraphicFramePr>
            <p:nvPr/>
          </p:nvGraphicFramePr>
          <p:xfrm>
            <a:off x="4241798" y="4560896"/>
            <a:ext cx="401640" cy="439740"/>
          </p:xfrm>
          <a:graphic>
            <a:graphicData uri="http://schemas.openxmlformats.org/presentationml/2006/ole">
              <p:oleObj spid="_x0000_s44034" name="公式" r:id="rId4" imgW="88560" imgH="164880" progId="Equation.3">
                <p:embed/>
              </p:oleObj>
            </a:graphicData>
          </a:graphic>
        </p:graphicFrame>
        <p:graphicFrame>
          <p:nvGraphicFramePr>
            <p:cNvPr id="17" name="Object 3"/>
            <p:cNvGraphicFramePr>
              <a:graphicFrameLocks noChangeAspect="1"/>
            </p:cNvGraphicFramePr>
            <p:nvPr/>
          </p:nvGraphicFramePr>
          <p:xfrm>
            <a:off x="4670425" y="4556125"/>
            <a:ext cx="515938" cy="473075"/>
          </p:xfrm>
          <a:graphic>
            <a:graphicData uri="http://schemas.openxmlformats.org/presentationml/2006/ole">
              <p:oleObj spid="_x0000_s44035" name="公式" r:id="rId5" imgW="114120" imgH="177480" progId="Equation.3">
                <p:embed/>
              </p:oleObj>
            </a:graphicData>
          </a:graphic>
        </p:graphicFrame>
        <p:graphicFrame>
          <p:nvGraphicFramePr>
            <p:cNvPr id="18" name="Object 4"/>
            <p:cNvGraphicFramePr>
              <a:graphicFrameLocks noChangeAspect="1"/>
            </p:cNvGraphicFramePr>
            <p:nvPr/>
          </p:nvGraphicFramePr>
          <p:xfrm>
            <a:off x="5157788" y="3759200"/>
            <a:ext cx="515937" cy="473075"/>
          </p:xfrm>
          <a:graphic>
            <a:graphicData uri="http://schemas.openxmlformats.org/presentationml/2006/ole">
              <p:oleObj spid="_x0000_s44036" name="公式" r:id="rId6" imgW="114120" imgH="177480" progId="Equation.3">
                <p:embed/>
              </p:oleObj>
            </a:graphicData>
          </a:graphic>
        </p:graphicFrame>
        <p:graphicFrame>
          <p:nvGraphicFramePr>
            <p:cNvPr id="19" name="Object 5"/>
            <p:cNvGraphicFramePr>
              <a:graphicFrameLocks noChangeAspect="1"/>
            </p:cNvGraphicFramePr>
            <p:nvPr/>
          </p:nvGraphicFramePr>
          <p:xfrm>
            <a:off x="5156200" y="4545013"/>
            <a:ext cx="574675" cy="473075"/>
          </p:xfrm>
          <a:graphic>
            <a:graphicData uri="http://schemas.openxmlformats.org/presentationml/2006/ole">
              <p:oleObj spid="_x0000_s44037" name="公式" r:id="rId7" imgW="126720" imgH="177480" progId="Equation.3">
                <p:embed/>
              </p:oleObj>
            </a:graphicData>
          </a:graphic>
        </p:graphicFrame>
        <p:graphicFrame>
          <p:nvGraphicFramePr>
            <p:cNvPr id="20" name="Object 6"/>
            <p:cNvGraphicFramePr>
              <a:graphicFrameLocks noChangeAspect="1"/>
            </p:cNvGraphicFramePr>
            <p:nvPr/>
          </p:nvGraphicFramePr>
          <p:xfrm>
            <a:off x="4857752" y="4572000"/>
            <a:ext cx="573087" cy="439738"/>
          </p:xfrm>
          <a:graphic>
            <a:graphicData uri="http://schemas.openxmlformats.org/presentationml/2006/ole">
              <p:oleObj spid="_x0000_s44038" name="公式" r:id="rId8" imgW="126720" imgH="164880" progId="Equation.3">
                <p:embed/>
              </p:oleObj>
            </a:graphicData>
          </a:graphic>
        </p:graphicFrame>
        <p:graphicFrame>
          <p:nvGraphicFramePr>
            <p:cNvPr id="21" name="Object 7"/>
            <p:cNvGraphicFramePr>
              <a:graphicFrameLocks noChangeAspect="1"/>
            </p:cNvGraphicFramePr>
            <p:nvPr/>
          </p:nvGraphicFramePr>
          <p:xfrm>
            <a:off x="4643438" y="3786190"/>
            <a:ext cx="573088" cy="439738"/>
          </p:xfrm>
          <a:graphic>
            <a:graphicData uri="http://schemas.openxmlformats.org/presentationml/2006/ole">
              <p:oleObj spid="_x0000_s44039" name="公式" r:id="rId9" imgW="126720" imgH="164880" progId="Equation.3">
                <p:embed/>
              </p:oleObj>
            </a:graphicData>
          </a:graphic>
        </p:graphicFrame>
      </p:grpSp>
      <p:sp>
        <p:nvSpPr>
          <p:cNvPr id="34" name="TextBox 33"/>
          <p:cNvSpPr txBox="1"/>
          <p:nvPr/>
        </p:nvSpPr>
        <p:spPr>
          <a:xfrm>
            <a:off x="357158" y="4112319"/>
            <a:ext cx="4857784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By checking design rules, mask generation and doping schematic, try to use </a:t>
            </a:r>
            <a:r>
              <a:rPr lang="en-US" dirty="0" smtClean="0">
                <a:solidFill>
                  <a:srgbClr val="FF0000"/>
                </a:solidFill>
              </a:rPr>
              <a:t>an uniform p-type doping in regions 1-6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P-region</a:t>
            </a:r>
            <a:r>
              <a:rPr lang="en-US" dirty="0" smtClean="0"/>
              <a:t>).  </a:t>
            </a:r>
          </a:p>
          <a:p>
            <a:endParaRPr lang="en-US" dirty="0" smtClean="0"/>
          </a:p>
          <a:p>
            <a:r>
              <a:rPr lang="en-US" dirty="0" smtClean="0"/>
              <a:t>Note: the p-region is the </a:t>
            </a:r>
            <a:r>
              <a:rPr lang="en-US" altLang="zh-CN" dirty="0" smtClean="0"/>
              <a:t>most crucial area, which will determine the </a:t>
            </a:r>
            <a:r>
              <a:rPr lang="en-US" altLang="zh-CN" dirty="0" smtClean="0">
                <a:solidFill>
                  <a:srgbClr val="FF0000"/>
                </a:solidFill>
              </a:rPr>
              <a:t>breakdown</a:t>
            </a: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and</a:t>
            </a:r>
            <a:r>
              <a:rPr lang="en-US" altLang="zh-CN" dirty="0" smtClean="0">
                <a:solidFill>
                  <a:srgbClr val="FF0000"/>
                </a:solidFill>
              </a:rPr>
              <a:t> lateral capacitance</a:t>
            </a:r>
            <a:r>
              <a:rPr lang="en-US" altLang="zh-CN" dirty="0" smtClean="0"/>
              <a:t>.</a:t>
            </a:r>
            <a:endParaRPr lang="en-US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1000100" y="3571876"/>
            <a:ext cx="342902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GF </a:t>
            </a:r>
            <a:r>
              <a:rPr lang="en-US" dirty="0" err="1" smtClean="0"/>
              <a:t>BCDlite</a:t>
            </a:r>
            <a:r>
              <a:rPr lang="en-US" dirty="0" smtClean="0"/>
              <a:t> doping schematic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072198" y="5345684"/>
            <a:ext cx="271464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Architecture in simulation</a:t>
            </a:r>
            <a:endParaRPr lang="en-US" dirty="0"/>
          </a:p>
        </p:txBody>
      </p:sp>
      <p:pic>
        <p:nvPicPr>
          <p:cNvPr id="40" name="图片 39" descr="cutplan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53758" y="1214422"/>
            <a:ext cx="1475960" cy="928694"/>
          </a:xfrm>
          <a:prstGeom prst="rect">
            <a:avLst/>
          </a:prstGeom>
        </p:spPr>
      </p:pic>
      <p:pic>
        <p:nvPicPr>
          <p:cNvPr id="38" name="图片 37" descr="CPPM JPG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642910" cy="791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de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094" y="642918"/>
            <a:ext cx="3326996" cy="421481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GF Simulation — Depletion </a:t>
            </a:r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428596" y="1000108"/>
            <a:ext cx="4500594" cy="272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12/June/2014    Jian LIU</a:t>
            </a:r>
            <a:endParaRPr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3857628"/>
            <a:ext cx="3714776" cy="642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~</a:t>
            </a:r>
            <a:r>
              <a:rPr lang="en-US" dirty="0" smtClean="0">
                <a:solidFill>
                  <a:srgbClr val="00B050"/>
                </a:solidFill>
              </a:rPr>
              <a:t>4.8um</a:t>
            </a:r>
            <a:r>
              <a:rPr lang="en-US" dirty="0" smtClean="0"/>
              <a:t> depletion depth is obtained @</a:t>
            </a:r>
            <a:r>
              <a:rPr lang="en-US" dirty="0" err="1" smtClean="0"/>
              <a:t>Vsub</a:t>
            </a:r>
            <a:r>
              <a:rPr lang="en-US" dirty="0" smtClean="0"/>
              <a:t>= -30V </a:t>
            </a:r>
            <a:r>
              <a:rPr lang="en-US" dirty="0" smtClean="0">
                <a:sym typeface="Wingdings" pitchFamily="2" charset="2"/>
              </a:rPr>
              <a:t> 384e (MIPs)</a:t>
            </a:r>
            <a:endParaRPr lang="en-US" dirty="0"/>
          </a:p>
        </p:txBody>
      </p:sp>
      <p:sp>
        <p:nvSpPr>
          <p:cNvPr id="9" name="椭圆 8"/>
          <p:cNvSpPr/>
          <p:nvPr/>
        </p:nvSpPr>
        <p:spPr>
          <a:xfrm>
            <a:off x="5857884" y="1500174"/>
            <a:ext cx="571504" cy="7143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椭圆 9"/>
          <p:cNvSpPr/>
          <p:nvPr/>
        </p:nvSpPr>
        <p:spPr>
          <a:xfrm>
            <a:off x="7715272" y="1500174"/>
            <a:ext cx="571504" cy="7143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直接箭头连接符 11"/>
          <p:cNvCxnSpPr>
            <a:endCxn id="9" idx="5"/>
          </p:cNvCxnSpPr>
          <p:nvPr/>
        </p:nvCxnSpPr>
        <p:spPr>
          <a:xfrm rot="16200000" flipV="1">
            <a:off x="5942323" y="2513306"/>
            <a:ext cx="1962006" cy="11552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endCxn id="10" idx="3"/>
          </p:cNvCxnSpPr>
          <p:nvPr/>
        </p:nvCxnSpPr>
        <p:spPr>
          <a:xfrm rot="5400000" flipH="1" flipV="1">
            <a:off x="6633241" y="2977655"/>
            <a:ext cx="2033444" cy="29800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357686" y="4148744"/>
            <a:ext cx="450056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Depletion width is ~1.5um @ </a:t>
            </a:r>
            <a:r>
              <a:rPr lang="en-US" dirty="0" err="1" smtClean="0"/>
              <a:t>Vsub</a:t>
            </a:r>
            <a:r>
              <a:rPr lang="en-US" dirty="0" smtClean="0"/>
              <a:t>= -30V. </a:t>
            </a:r>
          </a:p>
          <a:p>
            <a:r>
              <a:rPr lang="en-US" dirty="0" smtClean="0"/>
              <a:t>Due to the relative </a:t>
            </a:r>
            <a:r>
              <a:rPr lang="en-US" dirty="0" smtClean="0">
                <a:solidFill>
                  <a:srgbClr val="FF0000"/>
                </a:solidFill>
              </a:rPr>
              <a:t>heavy doping in the p-region</a:t>
            </a:r>
            <a:r>
              <a:rPr lang="en-US" dirty="0" smtClean="0"/>
              <a:t>, large dead region exits between pixels.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5720" y="5286388"/>
            <a:ext cx="857256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Vsub</a:t>
            </a:r>
            <a:r>
              <a:rPr lang="en-US" dirty="0" smtClean="0"/>
              <a:t>=-30V: the simulation junction capacitance is ~80fF, which is agree with the calculated value ~60fF(using SPICE model parameters)</a:t>
            </a:r>
            <a:endParaRPr lang="en-US" dirty="0"/>
          </a:p>
        </p:txBody>
      </p:sp>
      <p:pic>
        <p:nvPicPr>
          <p:cNvPr id="22" name="图片 21" descr="CPPM 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42910" cy="791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hcurrent_sli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1214422"/>
            <a:ext cx="3731083" cy="2347648"/>
          </a:xfrm>
          <a:prstGeom prst="rect">
            <a:avLst/>
          </a:prstGeom>
        </p:spPr>
      </p:pic>
      <p:pic>
        <p:nvPicPr>
          <p:cNvPr id="22" name="图片 21" descr="doping_hcurr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786190"/>
            <a:ext cx="1973653" cy="2500330"/>
          </a:xfrm>
          <a:prstGeom prst="rect">
            <a:avLst/>
          </a:prstGeom>
        </p:spPr>
      </p:pic>
      <p:pic>
        <p:nvPicPr>
          <p:cNvPr id="21" name="图片 20" descr="hcurre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857232"/>
            <a:ext cx="1928826" cy="244354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GF Simulation — Breakdown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12/June/2014    Jian LIU</a:t>
            </a:r>
            <a:endParaRPr lang="zh-CN" altLang="en-US"/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pic>
        <p:nvPicPr>
          <p:cNvPr id="9" name="图片 8" descr="leakpn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06" y="3500438"/>
            <a:ext cx="4500594" cy="28388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5310" y="6000768"/>
            <a:ext cx="91917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doping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28728" y="3357562"/>
            <a:ext cx="214314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Hole current density </a:t>
            </a:r>
            <a:endParaRPr lang="en-US" dirty="0"/>
          </a:p>
        </p:txBody>
      </p:sp>
      <p:cxnSp>
        <p:nvCxnSpPr>
          <p:cNvPr id="26" name="直接箭头连接符 25"/>
          <p:cNvCxnSpPr/>
          <p:nvPr/>
        </p:nvCxnSpPr>
        <p:spPr>
          <a:xfrm rot="10800000">
            <a:off x="4357686" y="1928802"/>
            <a:ext cx="1916574" cy="21431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>
            <a:stCxn id="32" idx="1"/>
          </p:cNvCxnSpPr>
          <p:nvPr/>
        </p:nvCxnSpPr>
        <p:spPr>
          <a:xfrm rot="10800000" flipV="1">
            <a:off x="4286248" y="2100338"/>
            <a:ext cx="928694" cy="32852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214942" y="1500174"/>
            <a:ext cx="385762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Breakdown occurs at metallurgy junction and beneath the STI.</a:t>
            </a:r>
          </a:p>
          <a:p>
            <a:r>
              <a:rPr lang="en-US" dirty="0" smtClean="0"/>
              <a:t>If </a:t>
            </a:r>
            <a:r>
              <a:rPr lang="en-US" dirty="0" smtClean="0">
                <a:solidFill>
                  <a:srgbClr val="00B050"/>
                </a:solidFill>
              </a:rPr>
              <a:t>reduce</a:t>
            </a:r>
            <a:r>
              <a:rPr lang="en-US" dirty="0" smtClean="0"/>
              <a:t> p-region doping,  </a:t>
            </a:r>
            <a:r>
              <a:rPr lang="en-US" dirty="0" smtClean="0">
                <a:solidFill>
                  <a:srgbClr val="00B050"/>
                </a:solidFill>
              </a:rPr>
              <a:t>increasing</a:t>
            </a:r>
            <a:r>
              <a:rPr lang="en-US" dirty="0" smtClean="0"/>
              <a:t> breakdown is obtained.</a:t>
            </a:r>
            <a:endParaRPr lang="en-US" dirty="0"/>
          </a:p>
        </p:txBody>
      </p:sp>
      <p:cxnSp>
        <p:nvCxnSpPr>
          <p:cNvPr id="34" name="直接连接符 33"/>
          <p:cNvCxnSpPr/>
          <p:nvPr/>
        </p:nvCxnSpPr>
        <p:spPr>
          <a:xfrm rot="5400000">
            <a:off x="964381" y="2536025"/>
            <a:ext cx="1071570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V="1">
            <a:off x="1500166" y="2285992"/>
            <a:ext cx="1071570" cy="2143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椭圆 37"/>
          <p:cNvSpPr/>
          <p:nvPr/>
        </p:nvSpPr>
        <p:spPr>
          <a:xfrm>
            <a:off x="5357816" y="4429107"/>
            <a:ext cx="785820" cy="8572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直接箭头连接符 38"/>
          <p:cNvCxnSpPr/>
          <p:nvPr/>
        </p:nvCxnSpPr>
        <p:spPr>
          <a:xfrm flipV="1">
            <a:off x="4357686" y="5160822"/>
            <a:ext cx="1071570" cy="3398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285984" y="5429264"/>
            <a:ext cx="228601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Breakdown ~</a:t>
            </a:r>
            <a:r>
              <a:rPr lang="en-US" altLang="zh-CN" dirty="0" smtClean="0"/>
              <a:t>-</a:t>
            </a:r>
            <a:r>
              <a:rPr lang="en-US" dirty="0" smtClean="0"/>
              <a:t>40V</a:t>
            </a:r>
          </a:p>
          <a:p>
            <a:r>
              <a:rPr lang="en-US" dirty="0" smtClean="0"/>
              <a:t>Measured value ~</a:t>
            </a:r>
            <a:r>
              <a:rPr lang="en-US" altLang="zh-CN" dirty="0" smtClean="0"/>
              <a:t>-</a:t>
            </a:r>
            <a:r>
              <a:rPr lang="en-US" dirty="0" smtClean="0"/>
              <a:t>33V</a:t>
            </a:r>
            <a:endParaRPr lang="en-US" dirty="0"/>
          </a:p>
        </p:txBody>
      </p:sp>
      <p:pic>
        <p:nvPicPr>
          <p:cNvPr id="20" name="图片 19" descr="CPPM JP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642910" cy="791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GF Simulation — Leakage Current with NIEL Effect </a:t>
            </a:r>
            <a:endParaRPr lang="en-US" sz="2400" dirty="0"/>
          </a:p>
        </p:txBody>
      </p:sp>
      <p:pic>
        <p:nvPicPr>
          <p:cNvPr id="6" name="内容占位符 5" descr="leakage8niel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571744"/>
            <a:ext cx="9144000" cy="3857652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12/June/2014    Jian LIU</a:t>
            </a:r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0" y="928670"/>
          <a:ext cx="3548034" cy="1534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4017"/>
                <a:gridCol w="1774017"/>
              </a:tblGrid>
              <a:tr h="315498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Fluence</a:t>
                      </a:r>
                      <a:r>
                        <a:rPr lang="en-US" sz="1400" dirty="0" smtClean="0"/>
                        <a:t>(    )/neq.cm</a:t>
                      </a:r>
                      <a:r>
                        <a:rPr lang="en-US" sz="1400" baseline="30000" dirty="0" smtClean="0"/>
                        <a:t>-2</a:t>
                      </a:r>
                      <a:endParaRPr 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Current/A @ -30V</a:t>
                      </a:r>
                      <a:endParaRPr lang="en-US" sz="1400" dirty="0"/>
                    </a:p>
                  </a:txBody>
                  <a:tcPr/>
                </a:tc>
              </a:tr>
              <a:tr h="28624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6.5e-13</a:t>
                      </a:r>
                      <a:endParaRPr lang="en-US" sz="1400" dirty="0"/>
                    </a:p>
                  </a:txBody>
                  <a:tcPr/>
                </a:tc>
              </a:tr>
              <a:tr h="28624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1e14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7.8e-11</a:t>
                      </a:r>
                      <a:endParaRPr lang="en-US" sz="1400" dirty="0"/>
                    </a:p>
                  </a:txBody>
                  <a:tcPr/>
                </a:tc>
              </a:tr>
              <a:tr h="28624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1e15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7.9e-10</a:t>
                      </a:r>
                      <a:endParaRPr lang="en-US" sz="1400" dirty="0"/>
                    </a:p>
                  </a:txBody>
                  <a:tcPr/>
                </a:tc>
              </a:tr>
              <a:tr h="28624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1e16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8.2e-9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6165850" y="2357438"/>
          <a:ext cx="2884488" cy="285750"/>
        </p:xfrm>
        <a:graphic>
          <a:graphicData uri="http://schemas.openxmlformats.org/presentationml/2006/ole">
            <p:oleObj spid="_x0000_s45058" name="公式" r:id="rId4" imgW="2031840" imgH="203040" progId="Equation.3">
              <p:embed/>
            </p:oleObj>
          </a:graphicData>
        </a:graphic>
      </p:graphicFrame>
      <p:pic>
        <p:nvPicPr>
          <p:cNvPr id="9" name="图片 8" descr="QQ截图20131118213322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5643570" y="1428736"/>
            <a:ext cx="3500462" cy="785818"/>
          </a:xfrm>
          <a:prstGeom prst="rect">
            <a:avLst/>
          </a:prstGeom>
        </p:spPr>
      </p:pic>
      <p:sp>
        <p:nvSpPr>
          <p:cNvPr id="10" name="圆角矩形标注 9"/>
          <p:cNvSpPr/>
          <p:nvPr/>
        </p:nvSpPr>
        <p:spPr>
          <a:xfrm>
            <a:off x="2571736" y="1928802"/>
            <a:ext cx="3214710" cy="500066"/>
          </a:xfrm>
          <a:prstGeom prst="wedgeRoundRectCallout">
            <a:avLst>
              <a:gd name="adj1" fmla="val -43611"/>
              <a:gd name="adj2" fmla="val -15089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/>
              <a:t>Measured value is ~</a:t>
            </a:r>
            <a:r>
              <a:rPr lang="en-US" sz="1200" dirty="0" smtClean="0">
                <a:solidFill>
                  <a:srgbClr val="00B050"/>
                </a:solidFill>
              </a:rPr>
              <a:t>9e-13A</a:t>
            </a:r>
            <a:r>
              <a:rPr lang="en-US" sz="1200" dirty="0" smtClean="0"/>
              <a:t> (matrix ~1nA)</a:t>
            </a:r>
          </a:p>
          <a:p>
            <a:r>
              <a:rPr lang="en-US" sz="1200" dirty="0" smtClean="0"/>
              <a:t> (source meter has a large fluctuation +-1nA)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071934" y="785794"/>
            <a:ext cx="5072066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To simulate non-ionizing energy loss (NIEL) effect, we can implement discrete traps into the forbidden gap.</a:t>
            </a:r>
            <a:endParaRPr lang="en-US" sz="1600" dirty="0"/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642910" y="1000110"/>
          <a:ext cx="233362" cy="214312"/>
        </p:xfrm>
        <a:graphic>
          <a:graphicData uri="http://schemas.openxmlformats.org/presentationml/2006/ole">
            <p:oleObj spid="_x0000_s45059" name="公式" r:id="rId6" imgW="164880" imgH="152280" progId="Equation.3">
              <p:embed/>
            </p:oleObj>
          </a:graphicData>
        </a:graphic>
      </p:graphicFrame>
      <p:pic>
        <p:nvPicPr>
          <p:cNvPr id="14" name="图片 13" descr="CPPM JP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642910" cy="791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 and Perspective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126055"/>
          </a:xfrm>
        </p:spPr>
        <p:txBody>
          <a:bodyPr>
            <a:normAutofit fontScale="77500" lnSpcReduction="20000"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>What we can do using </a:t>
            </a:r>
            <a:r>
              <a:rPr lang="en-US" dirty="0" err="1" smtClean="0"/>
              <a:t>Sentaurus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2D/3D Process/Device simulations</a:t>
            </a:r>
          </a:p>
          <a:p>
            <a:pPr lvl="2"/>
            <a:r>
              <a:rPr lang="en-US" dirty="0" smtClean="0"/>
              <a:t>DC/AC parameters extraction</a:t>
            </a:r>
          </a:p>
          <a:p>
            <a:pPr lvl="2"/>
            <a:r>
              <a:rPr lang="en-US" dirty="0" smtClean="0"/>
              <a:t>Transient response(MIPs)</a:t>
            </a:r>
          </a:p>
          <a:p>
            <a:pPr lvl="2"/>
            <a:r>
              <a:rPr lang="en-US" dirty="0" smtClean="0"/>
              <a:t>Irradiation effects</a:t>
            </a:r>
          </a:p>
          <a:p>
            <a:pPr lvl="1"/>
            <a:r>
              <a:rPr lang="en-US" dirty="0" smtClean="0"/>
              <a:t>Multi projects manipulation</a:t>
            </a:r>
          </a:p>
          <a:p>
            <a:pPr lvl="2"/>
            <a:r>
              <a:rPr lang="en-US" dirty="0" smtClean="0"/>
              <a:t>Define parameters and variables for a specific technology in Workbench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By TCAD simulation (GF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BCDlite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~77% p-region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between pixels is un-depleted, which will reduce the efficiency!!  Alternative approach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altLang="zh-CN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Normal 130nm LP Process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with HR substrate.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Will continue to perform simulations of NIEL, TID effects and transient response.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12/June/2014    Jian LIU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pic>
        <p:nvPicPr>
          <p:cNvPr id="7" name="图片 6" descr="CPPM 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2910" cy="791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/>
          <a:lstStyle/>
          <a:p>
            <a:endParaRPr lang="en-US" i="1" dirty="0" smtClean="0">
              <a:solidFill>
                <a:srgbClr val="FF0000"/>
              </a:solidFill>
            </a:endParaRPr>
          </a:p>
          <a:p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i="1" dirty="0" smtClean="0">
                <a:solidFill>
                  <a:srgbClr val="FF0000"/>
                </a:solidFill>
              </a:rPr>
              <a:t>                  </a:t>
            </a:r>
          </a:p>
          <a:p>
            <a:pPr>
              <a:buNone/>
            </a:pPr>
            <a:r>
              <a:rPr lang="en-US" sz="3600" i="1" smtClean="0">
                <a:solidFill>
                  <a:srgbClr val="FF0000"/>
                </a:solidFill>
              </a:rPr>
              <a:t>                 </a:t>
            </a:r>
            <a:r>
              <a:rPr lang="en-US" sz="3600" i="1" dirty="0" smtClean="0">
                <a:solidFill>
                  <a:srgbClr val="FF0000"/>
                </a:solidFill>
              </a:rPr>
              <a:t>Thanks for your attention!!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12/June/2014    Jian LIU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pic>
        <p:nvPicPr>
          <p:cNvPr id="6" name="图片 5" descr="CPPM 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2910" cy="791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Outline </a:t>
            </a:r>
            <a:endParaRPr 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ATLAS Phase II Upgrade and HV CMOS Introduction</a:t>
            </a:r>
          </a:p>
          <a:p>
            <a:r>
              <a:rPr lang="en-US" dirty="0" err="1" smtClean="0"/>
              <a:t>Sentaurus</a:t>
            </a:r>
            <a:r>
              <a:rPr lang="en-US" dirty="0" smtClean="0"/>
              <a:t> TCAD Introduction and Simulation Procedure </a:t>
            </a:r>
          </a:p>
          <a:p>
            <a:r>
              <a:rPr lang="en-US" dirty="0" smtClean="0"/>
              <a:t>GF </a:t>
            </a:r>
            <a:r>
              <a:rPr lang="en-US" dirty="0" err="1" smtClean="0"/>
              <a:t>BCDlite</a:t>
            </a:r>
            <a:r>
              <a:rPr lang="en-US" dirty="0" smtClean="0"/>
              <a:t> Technology TCAD Simulation</a:t>
            </a:r>
          </a:p>
          <a:p>
            <a:r>
              <a:rPr lang="en-US" dirty="0" smtClean="0"/>
              <a:t>Conclusion and Perspective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12/June/2014    Jian LIU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pic>
        <p:nvPicPr>
          <p:cNvPr id="6" name="图片 5" descr="CPPM 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42910" cy="791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TI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2000240"/>
            <a:ext cx="3786214" cy="28761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HL-LHC Environment </a:t>
            </a:r>
            <a:endParaRPr lang="en-US" dirty="0"/>
          </a:p>
        </p:txBody>
      </p:sp>
      <p:sp>
        <p:nvSpPr>
          <p:cNvPr id="13" name="日期占位符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12/June/2014    Jian LIU</a:t>
            </a:r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1406" y="4857760"/>
            <a:ext cx="3643338" cy="10001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Fluence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at 5 cm radius:</a:t>
            </a:r>
          </a:p>
          <a:p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NIEL: ~1-2•10</a:t>
            </a:r>
            <a:r>
              <a:rPr lang="en-US" altLang="zh-CN" sz="2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neq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cm</a:t>
            </a:r>
            <a:r>
              <a:rPr lang="en-US" altLang="zh-CN" sz="2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-2 </a:t>
            </a:r>
          </a:p>
          <a:p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TID:    ~1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GRad</a:t>
            </a:r>
            <a:endParaRPr lang="en-US" altLang="zh-CN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10014" y="4857760"/>
            <a:ext cx="5219704" cy="10001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new Inner Tracker should be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rad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-hard, cope with high occupancy and lower material budget.</a:t>
            </a:r>
          </a:p>
        </p:txBody>
      </p:sp>
      <p:pic>
        <p:nvPicPr>
          <p:cNvPr id="16" name="图片 15" descr="fluenc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4" y="2000240"/>
            <a:ext cx="4143372" cy="26373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857232"/>
            <a:ext cx="9144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After the Phase II upgrade ~2025,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The HL-LHC will operate at a nominal instantaneous luminosity of 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5×10</a:t>
            </a:r>
            <a:r>
              <a:rPr lang="en-US" altLang="zh-CN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altLang="zh-CN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altLang="zh-CN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baseline="30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Total pixel silicon area of ATLAS Inner Tracker (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ITk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) is 8.2m</a:t>
            </a:r>
            <a:r>
              <a:rPr lang="en-US" altLang="zh-CN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zh-CN" baseline="30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2" y="5978743"/>
            <a:ext cx="8715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More detail of ATLAS Upgrade please see Patrick </a:t>
            </a:r>
            <a:r>
              <a:rPr lang="en-US" sz="1400" i="1" dirty="0" err="1" smtClean="0"/>
              <a:t>Pangaud’s</a:t>
            </a:r>
            <a:r>
              <a:rPr lang="en-US" sz="1400" i="1" dirty="0" smtClean="0"/>
              <a:t> talk: </a:t>
            </a:r>
            <a:r>
              <a:rPr lang="fr-FR" sz="1400" i="1" dirty="0" smtClean="0"/>
              <a:t>La technologie HVCMOS pour les upgrades de LHC</a:t>
            </a:r>
            <a:r>
              <a:rPr lang="en-US" sz="1400" i="1" dirty="0" smtClean="0"/>
              <a:t> </a:t>
            </a:r>
            <a:endParaRPr lang="en-US" sz="1400" i="1" dirty="0"/>
          </a:p>
        </p:txBody>
      </p:sp>
      <p:pic>
        <p:nvPicPr>
          <p:cNvPr id="12" name="图片 11" descr="CPPM 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42910" cy="791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HV CMOS for Phase II Upgrade </a:t>
            </a:r>
            <a:endParaRPr lang="en-US" dirty="0"/>
          </a:p>
        </p:txBody>
      </p:sp>
      <p:pic>
        <p:nvPicPr>
          <p:cNvPr id="9" name="内容占位符 8" descr="dnw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3570" y="785794"/>
            <a:ext cx="3500462" cy="2071702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2943051"/>
            <a:ext cx="9144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Explore industry standard CMOS processes as sensors:</a:t>
            </a:r>
          </a:p>
          <a:p>
            <a:pPr marL="274320"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Basic requirement is Deep N Well(DNW)=&gt;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high substrate bias voltage=&gt;drift=&gt;</a:t>
            </a:r>
            <a:r>
              <a:rPr lang="en-US" altLang="zh-CN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rad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-hard</a:t>
            </a:r>
          </a:p>
          <a:p>
            <a:pPr marL="274320">
              <a:buFont typeface="Arial" pitchFamily="34" charset="0"/>
              <a:buChar char="•"/>
            </a:pP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Existing in many processes, especially in 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HV CMOS 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technologies, such as AMS  0.18um HV CMOS, GF 0.13um </a:t>
            </a:r>
            <a:r>
              <a:rPr lang="en-US" altLang="zh-CN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BCDlite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LF 150nm technology…</a:t>
            </a:r>
            <a:endParaRPr lang="en-US" altLang="zh-C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2" y="785794"/>
            <a:ext cx="5857916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Main advantages:</a:t>
            </a:r>
          </a:p>
          <a:p>
            <a:pPr marL="182880"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Commercial CMOS technology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lower price per unit area.</a:t>
            </a:r>
          </a:p>
          <a:p>
            <a:pPr marL="182880">
              <a:buFont typeface="Arial" pitchFamily="34" charset="0"/>
              <a:buChar char="•"/>
            </a:pP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 be thinned to tens of um 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material budget reduced.</a:t>
            </a:r>
            <a:endParaRPr lang="en-US" altLang="zh-CN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880">
              <a:buFont typeface="Arial" pitchFamily="34" charset="0"/>
              <a:buChar char="•"/>
            </a:pP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Pixel size can be reduced.</a:t>
            </a:r>
          </a:p>
          <a:p>
            <a:pPr marL="182880">
              <a:buFont typeface="Arial" pitchFamily="34" charset="0"/>
              <a:buChar char="•"/>
            </a:pP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1st amplifier in-sensor 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apacitive coupling to a specific digital part by gluing 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(compatible with ATLAS FE-I4).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32" y="4714884"/>
            <a:ext cx="46482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Questions:</a:t>
            </a:r>
          </a:p>
          <a:p>
            <a:pPr>
              <a:buFont typeface="Wingdings"/>
              <a:buChar char="à"/>
            </a:pP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Radiation hardness (sensor / transistors).</a:t>
            </a:r>
          </a:p>
          <a:p>
            <a:pPr>
              <a:buFont typeface="Wingdings"/>
              <a:buChar char="à"/>
            </a:pP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Signal to Noise Ratio / Efficiency.</a:t>
            </a:r>
            <a:endParaRPr lang="en-US" altLang="zh-C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12/June/2014    Jian LIU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86314" y="4452002"/>
            <a:ext cx="421481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In order to verify the feasibility of specific HV CMOS technologies, we need to understand the 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DNW electrical behavior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carefully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3D TCAD simulations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were and are being performed using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Sentaurus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4282" y="5978743"/>
            <a:ext cx="8715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More detail of HV CMOS project please see Patrick </a:t>
            </a:r>
            <a:r>
              <a:rPr lang="en-US" sz="1400" i="1" dirty="0" err="1" smtClean="0"/>
              <a:t>Pangaud’s</a:t>
            </a:r>
            <a:r>
              <a:rPr lang="en-US" sz="1400" i="1" dirty="0" smtClean="0"/>
              <a:t> talk: </a:t>
            </a:r>
            <a:r>
              <a:rPr lang="fr-FR" sz="1400" i="1" dirty="0" smtClean="0"/>
              <a:t>La technologie HVCMOS pour les upgrades de LHC</a:t>
            </a:r>
            <a:r>
              <a:rPr lang="en-US" sz="1400" i="1" dirty="0" smtClean="0"/>
              <a:t> </a:t>
            </a:r>
            <a:endParaRPr lang="en-US" sz="1400" i="1" dirty="0"/>
          </a:p>
        </p:txBody>
      </p:sp>
      <p:pic>
        <p:nvPicPr>
          <p:cNvPr id="11" name="图片 10" descr="CPPM 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42910" cy="791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Sentaurus</a:t>
            </a:r>
            <a:r>
              <a:rPr lang="en-US" altLang="zh-CN" dirty="0" smtClean="0"/>
              <a:t> Framework and Tools</a:t>
            </a:r>
            <a:endParaRPr lang="en-US" dirty="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12/June/2014    Jian LIU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pic>
        <p:nvPicPr>
          <p:cNvPr id="6" name="内容占位符 5" descr="sentaurus_fram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1973"/>
            <a:ext cx="9144000" cy="49944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5917188"/>
            <a:ext cx="828680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Green items : we are using at this moment.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857232"/>
            <a:ext cx="628654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Sentaurus</a:t>
            </a:r>
            <a:r>
              <a:rPr lang="en-US" dirty="0" smtClean="0"/>
              <a:t> is a suite of TCAD tools which simulates the fabrication, operation and reliability of semiconductor devices.</a:t>
            </a:r>
          </a:p>
          <a:p>
            <a:endParaRPr lang="en-US" dirty="0"/>
          </a:p>
        </p:txBody>
      </p:sp>
      <p:pic>
        <p:nvPicPr>
          <p:cNvPr id="10" name="图片 9" descr="CPPM 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42910" cy="791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/>
        </p:nvGraphicFramePr>
        <p:xfrm>
          <a:off x="571472" y="1000108"/>
          <a:ext cx="357190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矩形标注 18"/>
          <p:cNvSpPr/>
          <p:nvPr/>
        </p:nvSpPr>
        <p:spPr>
          <a:xfrm>
            <a:off x="4643438" y="5500702"/>
            <a:ext cx="4500562" cy="1143008"/>
          </a:xfrm>
          <a:prstGeom prst="wedgeRectCallout">
            <a:avLst>
              <a:gd name="adj1" fmla="val -71626"/>
              <a:gd name="adj2" fmla="val -608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err="1" smtClean="0"/>
              <a:t>Sentaurus</a:t>
            </a:r>
            <a:r>
              <a:rPr lang="en-US" sz="1600" dirty="0" smtClean="0"/>
              <a:t> Visual allows you </a:t>
            </a:r>
            <a:r>
              <a:rPr lang="en-US" sz="1600" dirty="0" smtClean="0">
                <a:solidFill>
                  <a:srgbClr val="00B050"/>
                </a:solidFill>
              </a:rPr>
              <a:t>to visualize complex simulation results generated by physical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simulation tools </a:t>
            </a:r>
            <a:r>
              <a:rPr lang="en-US" sz="1600" dirty="0" smtClean="0"/>
              <a:t>in one, two and three dimensions.</a:t>
            </a:r>
            <a:endParaRPr lang="en-US" sz="1600" dirty="0"/>
          </a:p>
        </p:txBody>
      </p:sp>
      <p:sp>
        <p:nvSpPr>
          <p:cNvPr id="18" name="矩形标注 17"/>
          <p:cNvSpPr/>
          <p:nvPr/>
        </p:nvSpPr>
        <p:spPr>
          <a:xfrm>
            <a:off x="4643438" y="4071942"/>
            <a:ext cx="4500562" cy="1143008"/>
          </a:xfrm>
          <a:prstGeom prst="wedgeRectCallout">
            <a:avLst>
              <a:gd name="adj1" fmla="val -81785"/>
              <a:gd name="adj2" fmla="val -2858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err="1" smtClean="0"/>
              <a:t>Sentaurus</a:t>
            </a:r>
            <a:r>
              <a:rPr lang="en-US" sz="1600" dirty="0" smtClean="0"/>
              <a:t> Device </a:t>
            </a:r>
            <a:r>
              <a:rPr lang="en-US" sz="1600" dirty="0" smtClean="0">
                <a:solidFill>
                  <a:srgbClr val="00B050"/>
                </a:solidFill>
              </a:rPr>
              <a:t>simulates numerically the electrical behavior </a:t>
            </a:r>
            <a:r>
              <a:rPr lang="en-US" sz="1600" dirty="0" smtClean="0"/>
              <a:t>of a single semiconductor</a:t>
            </a:r>
          </a:p>
          <a:p>
            <a:r>
              <a:rPr lang="en-US" sz="1600" dirty="0" smtClean="0"/>
              <a:t>device in isolation or several physical devices combined in a circuit.</a:t>
            </a:r>
            <a:endParaRPr lang="en-US" sz="1600" dirty="0"/>
          </a:p>
        </p:txBody>
      </p:sp>
      <p:sp>
        <p:nvSpPr>
          <p:cNvPr id="17" name="矩形标注 16"/>
          <p:cNvSpPr/>
          <p:nvPr/>
        </p:nvSpPr>
        <p:spPr>
          <a:xfrm>
            <a:off x="4643438" y="2500306"/>
            <a:ext cx="4500562" cy="1143008"/>
          </a:xfrm>
          <a:prstGeom prst="wedgeRectCallout">
            <a:avLst>
              <a:gd name="adj1" fmla="val -81785"/>
              <a:gd name="adj2" fmla="val -2858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Mesh Generation Tools is a suite of tools that </a:t>
            </a:r>
            <a:r>
              <a:rPr lang="en-US" sz="1600" dirty="0" smtClean="0">
                <a:solidFill>
                  <a:srgbClr val="00B050"/>
                </a:solidFill>
              </a:rPr>
              <a:t>produce finite-element meshes for use in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applications </a:t>
            </a:r>
            <a:r>
              <a:rPr lang="en-US" sz="1600" dirty="0" smtClean="0"/>
              <a:t>such as semiconductor device simulation, process simulation.</a:t>
            </a:r>
          </a:p>
        </p:txBody>
      </p:sp>
      <p:sp>
        <p:nvSpPr>
          <p:cNvPr id="16" name="矩形标注 15"/>
          <p:cNvSpPr/>
          <p:nvPr/>
        </p:nvSpPr>
        <p:spPr>
          <a:xfrm>
            <a:off x="4643438" y="928670"/>
            <a:ext cx="4500562" cy="1143008"/>
          </a:xfrm>
          <a:prstGeom prst="wedgeRectCallout">
            <a:avLst>
              <a:gd name="adj1" fmla="val -81785"/>
              <a:gd name="adj2" fmla="val -2858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err="1" smtClean="0"/>
              <a:t>Sentaurus</a:t>
            </a:r>
            <a:r>
              <a:rPr lang="en-US" sz="1600" dirty="0" smtClean="0"/>
              <a:t> Structure Editor </a:t>
            </a:r>
            <a:r>
              <a:rPr lang="en-US" sz="1600" dirty="0" smtClean="0">
                <a:solidFill>
                  <a:srgbClr val="00B050"/>
                </a:solidFill>
              </a:rPr>
              <a:t>can be used as a two-dimensional (2D) or three-dimensional (3D)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structure editor, and a 3D process emulator to create TCAD devices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Device Simulation Flow</a:t>
            </a:r>
            <a:endParaRPr lang="en-US" dirty="0"/>
          </a:p>
        </p:txBody>
      </p:sp>
      <p:pic>
        <p:nvPicPr>
          <p:cNvPr id="9" name="内容占位符 8" descr="sde.pn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4500562" y="3000372"/>
            <a:ext cx="3571899" cy="2286016"/>
          </a:xfrm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12/June/2014    Jian LIU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7" name="线形标注 2 6"/>
          <p:cNvSpPr/>
          <p:nvPr/>
        </p:nvSpPr>
        <p:spPr>
          <a:xfrm>
            <a:off x="4500562" y="928670"/>
            <a:ext cx="4643438" cy="2214578"/>
          </a:xfrm>
          <a:prstGeom prst="borderCallout2">
            <a:avLst>
              <a:gd name="adj1" fmla="val 18750"/>
              <a:gd name="adj2" fmla="val 360"/>
              <a:gd name="adj3" fmla="val 17065"/>
              <a:gd name="adj4" fmla="val -17184"/>
              <a:gd name="adj5" fmla="val 31279"/>
              <a:gd name="adj6" fmla="val -4477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200" dirty="0" smtClean="0"/>
          </a:p>
          <a:p>
            <a:r>
              <a:rPr lang="en-US" sz="1200" b="1" dirty="0" smtClean="0"/>
              <a:t>Substrate boundary and doping</a:t>
            </a:r>
            <a:r>
              <a:rPr lang="en-US" sz="1200" dirty="0" smtClean="0"/>
              <a:t>:</a:t>
            </a:r>
          </a:p>
          <a:p>
            <a:r>
              <a:rPr lang="en-US" sz="1200" dirty="0" smtClean="0"/>
              <a:t>(</a:t>
            </a:r>
            <a:r>
              <a:rPr lang="en-US" sz="1200" dirty="0" err="1" smtClean="0"/>
              <a:t>sdegeo:</a:t>
            </a:r>
            <a:r>
              <a:rPr lang="en-US" sz="1200" dirty="0" err="1" smtClean="0">
                <a:solidFill>
                  <a:srgbClr val="FF0000"/>
                </a:solidFill>
              </a:rPr>
              <a:t>create-cuboid</a:t>
            </a:r>
            <a:r>
              <a:rPr lang="en-US" sz="1200" dirty="0" smtClean="0"/>
              <a:t> (position 0 0 0)  (position 387.47 878.28 250) "Silicon" "bulk" )</a:t>
            </a:r>
          </a:p>
          <a:p>
            <a:r>
              <a:rPr lang="en-US" sz="1200" dirty="0" smtClean="0"/>
              <a:t>(</a:t>
            </a:r>
            <a:r>
              <a:rPr lang="en-US" sz="1200" dirty="0" err="1" smtClean="0"/>
              <a:t>sdedr:define</a:t>
            </a:r>
            <a:r>
              <a:rPr lang="en-US" sz="1200" dirty="0" smtClean="0"/>
              <a:t>-refinement-size "bulk" 30 80 50 2 2 2 )</a:t>
            </a:r>
          </a:p>
          <a:p>
            <a:r>
              <a:rPr lang="en-US" sz="1200" dirty="0" smtClean="0"/>
              <a:t>(</a:t>
            </a:r>
            <a:r>
              <a:rPr lang="en-US" sz="1200" dirty="0" err="1" smtClean="0"/>
              <a:t>sdedr:define</a:t>
            </a:r>
            <a:r>
              <a:rPr lang="en-US" sz="1200" dirty="0" smtClean="0"/>
              <a:t>-refinement-placement "bulk" "bulk" (list "material" "Silicon" ) )</a:t>
            </a:r>
          </a:p>
          <a:p>
            <a:r>
              <a:rPr lang="en-US" sz="1200" dirty="0" smtClean="0"/>
              <a:t>(</a:t>
            </a:r>
            <a:r>
              <a:rPr lang="en-US" sz="1200" dirty="0" err="1" smtClean="0"/>
              <a:t>sdedr:define</a:t>
            </a:r>
            <a:r>
              <a:rPr lang="en-US" sz="1200" dirty="0" smtClean="0"/>
              <a:t>-refinement-function "bulk" "</a:t>
            </a:r>
            <a:r>
              <a:rPr lang="en-US" sz="1200" dirty="0" err="1" smtClean="0"/>
              <a:t>BoronActiveConcentration</a:t>
            </a:r>
            <a:r>
              <a:rPr lang="en-US" sz="1200" dirty="0" smtClean="0"/>
              <a:t>" "</a:t>
            </a:r>
            <a:r>
              <a:rPr lang="en-US" sz="1200" dirty="0" err="1" smtClean="0"/>
              <a:t>MaxTransDiff</a:t>
            </a:r>
            <a:r>
              <a:rPr lang="en-US" sz="1200" dirty="0" smtClean="0"/>
              <a:t>" 1e10)</a:t>
            </a:r>
          </a:p>
          <a:p>
            <a:r>
              <a:rPr lang="en-US" sz="1200" dirty="0" smtClean="0"/>
              <a:t>(</a:t>
            </a:r>
            <a:r>
              <a:rPr lang="en-US" sz="1200" dirty="0" err="1" smtClean="0"/>
              <a:t>sdedr:</a:t>
            </a:r>
            <a:r>
              <a:rPr lang="en-US" sz="1200" dirty="0" err="1" smtClean="0">
                <a:solidFill>
                  <a:srgbClr val="FF0000"/>
                </a:solidFill>
              </a:rPr>
              <a:t>define</a:t>
            </a:r>
            <a:r>
              <a:rPr lang="en-US" sz="1200" dirty="0" smtClean="0">
                <a:solidFill>
                  <a:srgbClr val="FF0000"/>
                </a:solidFill>
              </a:rPr>
              <a:t>-constant-profile</a:t>
            </a:r>
            <a:r>
              <a:rPr lang="en-US" sz="1200" dirty="0" smtClean="0"/>
              <a:t> "bulk" "</a:t>
            </a:r>
            <a:r>
              <a:rPr lang="en-US" sz="1200" dirty="0" err="1" smtClean="0"/>
              <a:t>BoronActiveConcentration</a:t>
            </a:r>
            <a:r>
              <a:rPr lang="en-US" sz="1200" dirty="0" smtClean="0"/>
              <a:t>" 1.34e15)</a:t>
            </a:r>
          </a:p>
          <a:p>
            <a:r>
              <a:rPr lang="en-US" sz="1200" dirty="0" smtClean="0"/>
              <a:t>(</a:t>
            </a:r>
            <a:r>
              <a:rPr lang="en-US" sz="1200" dirty="0" err="1" smtClean="0"/>
              <a:t>sdedr:define</a:t>
            </a:r>
            <a:r>
              <a:rPr lang="en-US" sz="1200" dirty="0" smtClean="0"/>
              <a:t>-constant-profile-material "bulk" "bulk" "Silicon")</a:t>
            </a:r>
            <a:endParaRPr lang="en-US" sz="1200" dirty="0"/>
          </a:p>
        </p:txBody>
      </p:sp>
      <p:sp>
        <p:nvSpPr>
          <p:cNvPr id="8" name="线形标注 2 7"/>
          <p:cNvSpPr/>
          <p:nvPr/>
        </p:nvSpPr>
        <p:spPr>
          <a:xfrm>
            <a:off x="4429124" y="0"/>
            <a:ext cx="4429124" cy="6858000"/>
          </a:xfrm>
          <a:prstGeom prst="borderCallout2">
            <a:avLst>
              <a:gd name="adj1" fmla="val 62776"/>
              <a:gd name="adj2" fmla="val -405"/>
              <a:gd name="adj3" fmla="val 64971"/>
              <a:gd name="adj4" fmla="val -17676"/>
              <a:gd name="adj5" fmla="val 73343"/>
              <a:gd name="adj6" fmla="val -5164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FF0000"/>
                </a:solidFill>
              </a:rPr>
              <a:t>File</a:t>
            </a:r>
            <a:r>
              <a:rPr lang="en-US" sz="1200" dirty="0" smtClean="0"/>
              <a:t> {</a:t>
            </a:r>
          </a:p>
          <a:p>
            <a:r>
              <a:rPr lang="en-US" sz="1200" dirty="0" smtClean="0"/>
              <a:t>*input files:</a:t>
            </a:r>
          </a:p>
          <a:p>
            <a:r>
              <a:rPr lang="en-US" sz="1200" dirty="0" smtClean="0"/>
              <a:t>Grid= "n3_ccpd_ams_msh.tdr“</a:t>
            </a:r>
          </a:p>
          <a:p>
            <a:r>
              <a:rPr lang="en-US" sz="1200" dirty="0" smtClean="0"/>
              <a:t>*output files:</a:t>
            </a:r>
          </a:p>
          <a:p>
            <a:r>
              <a:rPr lang="en-US" sz="1200" dirty="0" smtClean="0"/>
              <a:t>Plot= "n1_des.tdr“</a:t>
            </a:r>
          </a:p>
          <a:p>
            <a:r>
              <a:rPr lang="en-US" sz="1200" dirty="0" smtClean="0"/>
              <a:t>Current = "n1_des.plt“</a:t>
            </a:r>
          </a:p>
          <a:p>
            <a:r>
              <a:rPr lang="en-US" sz="1200" dirty="0" smtClean="0"/>
              <a:t>Output = "n1_des.log“</a:t>
            </a:r>
          </a:p>
          <a:p>
            <a:r>
              <a:rPr lang="en-US" sz="1200" dirty="0" smtClean="0"/>
              <a:t>}</a:t>
            </a:r>
          </a:p>
          <a:p>
            <a:pPr>
              <a:buFont typeface="Arial" charset="0"/>
              <a:buChar char="•"/>
            </a:pPr>
            <a:endParaRPr lang="en-US" sz="1200" dirty="0" smtClean="0"/>
          </a:p>
          <a:p>
            <a:r>
              <a:rPr lang="en-US" sz="1200" dirty="0" smtClean="0">
                <a:solidFill>
                  <a:srgbClr val="FF0000"/>
                </a:solidFill>
              </a:rPr>
              <a:t>Electrode</a:t>
            </a:r>
            <a:r>
              <a:rPr lang="en-US" sz="1200" dirty="0" smtClean="0"/>
              <a:t> {</a:t>
            </a:r>
          </a:p>
          <a:p>
            <a:r>
              <a:rPr lang="en-US" sz="1200" dirty="0" smtClean="0"/>
              <a:t>{ Name="dnw1" Voltage=1.8 }</a:t>
            </a:r>
          </a:p>
          <a:p>
            <a:r>
              <a:rPr lang="en-US" sz="1200" dirty="0" smtClean="0"/>
              <a:t>{ Name="p+2" Voltage=0 }</a:t>
            </a:r>
          </a:p>
          <a:p>
            <a:r>
              <a:rPr lang="en-US" sz="1200" dirty="0" smtClean="0"/>
              <a:t>}</a:t>
            </a:r>
          </a:p>
          <a:p>
            <a:endParaRPr lang="en-US" sz="1200" dirty="0" smtClean="0"/>
          </a:p>
          <a:p>
            <a:r>
              <a:rPr lang="en-US" sz="1200" dirty="0" smtClean="0">
                <a:solidFill>
                  <a:srgbClr val="FF0000"/>
                </a:solidFill>
              </a:rPr>
              <a:t>Physics</a:t>
            </a:r>
            <a:r>
              <a:rPr lang="en-US" sz="1200" dirty="0" smtClean="0"/>
              <a:t>{   </a:t>
            </a:r>
          </a:p>
          <a:p>
            <a:r>
              <a:rPr lang="en-US" sz="1200" dirty="0" smtClean="0"/>
              <a:t>Mobility(      </a:t>
            </a:r>
            <a:r>
              <a:rPr lang="en-US" sz="1200" dirty="0" err="1" smtClean="0"/>
              <a:t>PhuMob</a:t>
            </a:r>
            <a:r>
              <a:rPr lang="en-US" sz="1200" dirty="0" smtClean="0"/>
              <a:t>      </a:t>
            </a:r>
            <a:r>
              <a:rPr lang="en-US" sz="1200" dirty="0" err="1" smtClean="0"/>
              <a:t>HighFieldSaturation</a:t>
            </a:r>
            <a:r>
              <a:rPr lang="en-US" sz="1200" dirty="0" smtClean="0"/>
              <a:t>      </a:t>
            </a:r>
            <a:r>
              <a:rPr lang="en-US" sz="1200" dirty="0" err="1" smtClean="0"/>
              <a:t>Enormal</a:t>
            </a:r>
            <a:r>
              <a:rPr lang="en-US" sz="1200" dirty="0" smtClean="0"/>
              <a:t>   ) </a:t>
            </a:r>
          </a:p>
          <a:p>
            <a:r>
              <a:rPr lang="en-US" sz="1200" dirty="0" smtClean="0"/>
              <a:t>  Recombination(      SRH( </a:t>
            </a:r>
            <a:r>
              <a:rPr lang="en-US" sz="1200" dirty="0" err="1" smtClean="0"/>
              <a:t>DopingDependence</a:t>
            </a:r>
            <a:r>
              <a:rPr lang="en-US" sz="1200" dirty="0" smtClean="0"/>
              <a:t> )   )    </a:t>
            </a:r>
          </a:p>
          <a:p>
            <a:r>
              <a:rPr lang="en-US" sz="1200" dirty="0" smtClean="0"/>
              <a:t>       }</a:t>
            </a:r>
          </a:p>
          <a:p>
            <a:endParaRPr lang="en-US" sz="1200" dirty="0" smtClean="0"/>
          </a:p>
          <a:p>
            <a:r>
              <a:rPr lang="en-US" sz="1200" dirty="0" smtClean="0">
                <a:solidFill>
                  <a:srgbClr val="FF0000"/>
                </a:solidFill>
              </a:rPr>
              <a:t>Plot</a:t>
            </a:r>
            <a:r>
              <a:rPr lang="en-US" sz="1200" dirty="0" smtClean="0"/>
              <a:t> {</a:t>
            </a:r>
            <a:r>
              <a:rPr lang="en-US" sz="1200" dirty="0" err="1" smtClean="0"/>
              <a:t>eDensity</a:t>
            </a:r>
            <a:r>
              <a:rPr lang="en-US" sz="1200" dirty="0" smtClean="0"/>
              <a:t> </a:t>
            </a:r>
            <a:r>
              <a:rPr lang="en-US" sz="1200" dirty="0" err="1" smtClean="0"/>
              <a:t>hDensity</a:t>
            </a:r>
            <a:r>
              <a:rPr lang="en-US" sz="1200" dirty="0" smtClean="0"/>
              <a:t> </a:t>
            </a:r>
            <a:r>
              <a:rPr lang="en-US" sz="1200" dirty="0" err="1" smtClean="0"/>
              <a:t>eCurrent</a:t>
            </a:r>
            <a:r>
              <a:rPr lang="en-US" sz="1200" dirty="0" smtClean="0"/>
              <a:t> </a:t>
            </a:r>
            <a:r>
              <a:rPr lang="en-US" sz="1200" dirty="0" err="1" smtClean="0"/>
              <a:t>hCurrentPotential</a:t>
            </a:r>
            <a:r>
              <a:rPr lang="en-US" sz="1200" dirty="0" smtClean="0"/>
              <a:t> </a:t>
            </a:r>
            <a:r>
              <a:rPr lang="en-US" sz="1200" dirty="0" err="1" smtClean="0"/>
              <a:t>SpaceCharge</a:t>
            </a:r>
            <a:r>
              <a:rPr lang="en-US" sz="1200" dirty="0" smtClean="0"/>
              <a:t> </a:t>
            </a:r>
            <a:r>
              <a:rPr lang="en-US" sz="1200" dirty="0" err="1" smtClean="0"/>
              <a:t>ElectricFieldeMobility</a:t>
            </a:r>
            <a:r>
              <a:rPr lang="en-US" sz="1200" dirty="0" smtClean="0"/>
              <a:t> </a:t>
            </a:r>
            <a:r>
              <a:rPr lang="en-US" sz="1200" dirty="0" err="1" smtClean="0"/>
              <a:t>hMobility</a:t>
            </a:r>
            <a:r>
              <a:rPr lang="en-US" sz="1200" dirty="0" smtClean="0"/>
              <a:t> </a:t>
            </a:r>
            <a:r>
              <a:rPr lang="en-US" sz="1200" dirty="0" err="1" smtClean="0"/>
              <a:t>eVelocity</a:t>
            </a:r>
            <a:r>
              <a:rPr lang="en-US" sz="1200" dirty="0" smtClean="0"/>
              <a:t> </a:t>
            </a:r>
            <a:r>
              <a:rPr lang="en-US" sz="1200" dirty="0" err="1" smtClean="0"/>
              <a:t>hVelocityDoping</a:t>
            </a:r>
            <a:r>
              <a:rPr lang="en-US" sz="1200" dirty="0" smtClean="0"/>
              <a:t> </a:t>
            </a:r>
            <a:r>
              <a:rPr lang="en-US" sz="1200" dirty="0" err="1" smtClean="0"/>
              <a:t>DonorConcentration</a:t>
            </a:r>
            <a:r>
              <a:rPr lang="en-US" sz="1200" dirty="0" smtClean="0"/>
              <a:t> </a:t>
            </a:r>
            <a:r>
              <a:rPr lang="en-US" sz="1200" dirty="0" err="1" smtClean="0"/>
              <a:t>AcceptorConcentration</a:t>
            </a:r>
            <a:r>
              <a:rPr lang="en-US" sz="1200" dirty="0" smtClean="0"/>
              <a:t>}</a:t>
            </a:r>
          </a:p>
          <a:p>
            <a:endParaRPr lang="en-US" sz="1200" dirty="0" smtClean="0"/>
          </a:p>
          <a:p>
            <a:r>
              <a:rPr lang="en-US" sz="1200" dirty="0" smtClean="0">
                <a:solidFill>
                  <a:srgbClr val="FF0000"/>
                </a:solidFill>
              </a:rPr>
              <a:t>Math</a:t>
            </a:r>
            <a:r>
              <a:rPr lang="en-US" sz="1200" dirty="0" smtClean="0"/>
              <a:t> {</a:t>
            </a:r>
          </a:p>
          <a:p>
            <a:r>
              <a:rPr lang="en-US" sz="1200" dirty="0" err="1" smtClean="0"/>
              <a:t>Wallclock</a:t>
            </a:r>
            <a:r>
              <a:rPr lang="en-US" sz="1200" dirty="0" smtClean="0"/>
              <a:t> </a:t>
            </a:r>
            <a:r>
              <a:rPr lang="en-US" sz="1200" dirty="0" err="1" smtClean="0"/>
              <a:t>ParallelLicense</a:t>
            </a:r>
            <a:r>
              <a:rPr lang="en-US" sz="1200" dirty="0" smtClean="0"/>
              <a:t> (Wait) </a:t>
            </a:r>
            <a:r>
              <a:rPr lang="en-US" sz="1200" dirty="0" err="1" smtClean="0"/>
              <a:t>Number_of_Threads</a:t>
            </a:r>
            <a:r>
              <a:rPr lang="en-US" sz="1200" dirty="0" smtClean="0"/>
              <a:t> = 4 Extrapolate </a:t>
            </a:r>
            <a:r>
              <a:rPr lang="en-US" sz="1200" dirty="0" err="1" smtClean="0"/>
              <a:t>RelErrControl</a:t>
            </a:r>
            <a:r>
              <a:rPr lang="en-US" sz="1200" dirty="0" smtClean="0"/>
              <a:t> </a:t>
            </a:r>
            <a:r>
              <a:rPr lang="en-US" sz="1200" dirty="0" err="1" smtClean="0"/>
              <a:t>NotDamped</a:t>
            </a:r>
            <a:r>
              <a:rPr lang="en-US" sz="1200" dirty="0" smtClean="0"/>
              <a:t>=50 Iterations=20</a:t>
            </a:r>
          </a:p>
          <a:p>
            <a:r>
              <a:rPr lang="en-US" sz="1200" dirty="0" smtClean="0"/>
              <a:t>}</a:t>
            </a:r>
          </a:p>
          <a:p>
            <a:endParaRPr lang="en-US" sz="1200" dirty="0" smtClean="0"/>
          </a:p>
          <a:p>
            <a:r>
              <a:rPr lang="en-US" sz="1200" dirty="0" smtClean="0">
                <a:solidFill>
                  <a:srgbClr val="FF0000"/>
                </a:solidFill>
              </a:rPr>
              <a:t>Solve</a:t>
            </a:r>
            <a:r>
              <a:rPr lang="en-US" sz="1200" dirty="0" smtClean="0"/>
              <a:t> {</a:t>
            </a:r>
          </a:p>
          <a:p>
            <a:r>
              <a:rPr lang="en-US" sz="1200" dirty="0" err="1" smtClean="0"/>
              <a:t>PoissonCoupled</a:t>
            </a:r>
            <a:r>
              <a:rPr lang="en-US" sz="1200" dirty="0" smtClean="0"/>
              <a:t> {Poisson Electron}Coupled {Poisson Hole Electron }</a:t>
            </a:r>
          </a:p>
          <a:p>
            <a:r>
              <a:rPr lang="en-US" sz="1200" dirty="0" err="1" smtClean="0"/>
              <a:t>Quasistationary</a:t>
            </a:r>
            <a:r>
              <a:rPr lang="en-US" sz="1200" dirty="0" smtClean="0"/>
              <a:t> (Goal { Name="p+1" Voltage=-60 }</a:t>
            </a:r>
            <a:r>
              <a:rPr lang="en-US" sz="1200" dirty="0" err="1" smtClean="0"/>
              <a:t>InitialStep</a:t>
            </a:r>
            <a:r>
              <a:rPr lang="en-US" sz="1200" dirty="0" smtClean="0"/>
              <a:t>=-0.1 </a:t>
            </a:r>
            <a:r>
              <a:rPr lang="en-US" sz="1200" dirty="0" err="1" smtClean="0"/>
              <a:t>Maxstep</a:t>
            </a:r>
            <a:r>
              <a:rPr lang="en-US" sz="1200" dirty="0" smtClean="0"/>
              <a:t>=-5 </a:t>
            </a:r>
            <a:r>
              <a:rPr lang="en-US" sz="1200" dirty="0" err="1" smtClean="0"/>
              <a:t>MinStep</a:t>
            </a:r>
            <a:r>
              <a:rPr lang="en-US" sz="1200" dirty="0" smtClean="0"/>
              <a:t>=-0.01){Coupled {Poisson Electron Hole }}</a:t>
            </a:r>
          </a:p>
          <a:p>
            <a:r>
              <a:rPr lang="en-US" sz="1200" dirty="0" smtClean="0"/>
              <a:t>}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000760" y="5214950"/>
            <a:ext cx="1143008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3D Structure</a:t>
            </a:r>
            <a:endParaRPr lang="en-US" sz="1200" dirty="0"/>
          </a:p>
        </p:txBody>
      </p:sp>
      <p:pic>
        <p:nvPicPr>
          <p:cNvPr id="11" name="图片 10" descr="svisu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1968" y="642918"/>
            <a:ext cx="4572032" cy="2857520"/>
          </a:xfrm>
          <a:prstGeom prst="rect">
            <a:avLst/>
          </a:prstGeom>
        </p:spPr>
      </p:pic>
      <p:pic>
        <p:nvPicPr>
          <p:cNvPr id="12" name="图片 11" descr="svisual_mesh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1" y="3786190"/>
            <a:ext cx="4572000" cy="2857500"/>
          </a:xfrm>
          <a:prstGeom prst="rect">
            <a:avLst/>
          </a:prstGeom>
        </p:spPr>
      </p:pic>
      <p:cxnSp>
        <p:nvCxnSpPr>
          <p:cNvPr id="13" name="直接箭头连接符 12"/>
          <p:cNvCxnSpPr/>
          <p:nvPr/>
        </p:nvCxnSpPr>
        <p:spPr>
          <a:xfrm rot="10800000" flipV="1">
            <a:off x="3428992" y="5072074"/>
            <a:ext cx="1143008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rot="5400000">
            <a:off x="2285984" y="3714752"/>
            <a:ext cx="3286148" cy="12858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357950" y="1000108"/>
            <a:ext cx="2500298" cy="615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Define input and output file</a:t>
            </a:r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357950" y="2000240"/>
            <a:ext cx="2500298" cy="615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Declare electrodes</a:t>
            </a:r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357950" y="2857496"/>
            <a:ext cx="2500298" cy="615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Declare physics models </a:t>
            </a:r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357950" y="3571876"/>
            <a:ext cx="2500298" cy="861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Declare parameters which will be saved to .</a:t>
            </a:r>
            <a:r>
              <a:rPr lang="en-US" sz="1600" dirty="0" err="1" smtClean="0"/>
              <a:t>tdr</a:t>
            </a:r>
            <a:r>
              <a:rPr lang="en-US" sz="1600" dirty="0" smtClean="0"/>
              <a:t> file</a:t>
            </a:r>
          </a:p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357950" y="4572008"/>
            <a:ext cx="2500298" cy="861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Declare math method and settings</a:t>
            </a: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357950" y="5643578"/>
            <a:ext cx="2500298" cy="861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Declare solve method and steps</a:t>
            </a:r>
          </a:p>
          <a:p>
            <a:endParaRPr lang="en-US" dirty="0"/>
          </a:p>
        </p:txBody>
      </p:sp>
      <p:pic>
        <p:nvPicPr>
          <p:cNvPr id="28" name="图片 27" descr="CPPM JP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642910" cy="791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19" grpId="3" animBg="1"/>
      <p:bldP spid="19" grpId="4" animBg="1"/>
      <p:bldP spid="18" grpId="0" animBg="1"/>
      <p:bldP spid="18" grpId="1" animBg="1"/>
      <p:bldP spid="18" grpId="2" animBg="1"/>
      <p:bldP spid="18" grpId="3" animBg="1"/>
      <p:bldP spid="18" grpId="4" animBg="1"/>
      <p:bldP spid="17" grpId="0" animBg="1"/>
      <p:bldP spid="17" grpId="1" animBg="1"/>
      <p:bldP spid="17" grpId="2" animBg="1"/>
      <p:bldP spid="17" grpId="3" animBg="1"/>
      <p:bldP spid="17" grpId="4" animBg="1"/>
      <p:bldP spid="16" grpId="0" animBg="1"/>
      <p:bldP spid="16" grpId="1" animBg="1"/>
      <p:bldP spid="16" grpId="2" animBg="1"/>
      <p:bldP spid="16" grpId="3" animBg="1"/>
      <p:bldP spid="16" grpId="4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/>
          <a:lstStyle/>
          <a:p>
            <a:r>
              <a:rPr lang="en-US" dirty="0" err="1" smtClean="0"/>
              <a:t>Sdevice</a:t>
            </a:r>
            <a:r>
              <a:rPr lang="en-US" dirty="0" smtClean="0"/>
              <a:t> Physics 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/>
        </p:nvGraphicFramePr>
        <p:xfrm>
          <a:off x="428596" y="1000108"/>
          <a:ext cx="8286808" cy="521646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143404"/>
                <a:gridCol w="4143404"/>
              </a:tblGrid>
              <a:tr h="594178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Physics</a:t>
                      </a:r>
                      <a:endParaRPr lang="fr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Models</a:t>
                      </a:r>
                      <a:endParaRPr lang="fr-CA" sz="3200" dirty="0"/>
                    </a:p>
                  </a:txBody>
                  <a:tcPr/>
                </a:tc>
              </a:tr>
              <a:tr h="1219627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Mobility</a:t>
                      </a:r>
                      <a:endParaRPr lang="fr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 smtClean="0"/>
                        <a:t>Concentration-dependent mobility , High-Field saturation, Mobility degradation at interfaces, Philips Unified mobility(temperature dependence)</a:t>
                      </a:r>
                      <a:endParaRPr lang="fr-CA" sz="1800" dirty="0"/>
                    </a:p>
                  </a:txBody>
                  <a:tcPr/>
                </a:tc>
              </a:tr>
              <a:tr h="938174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Generation recombination</a:t>
                      </a:r>
                      <a:r>
                        <a:rPr lang="en-CA" sz="2400" baseline="0" dirty="0" smtClean="0"/>
                        <a:t> </a:t>
                      </a:r>
                      <a:endParaRPr lang="fr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CA" sz="1800" kern="1200" baseline="0" dirty="0" smtClean="0"/>
                        <a:t>Concentration dependent Shockley-Read-Hall(SRH),</a:t>
                      </a:r>
                    </a:p>
                    <a:p>
                      <a:pPr algn="ctr"/>
                      <a:r>
                        <a:rPr kumimoji="0" lang="en-US" sz="1800" kern="1200" baseline="0" dirty="0" smtClean="0"/>
                        <a:t>Avalanche generation</a:t>
                      </a:r>
                      <a:endParaRPr lang="fr-CA" sz="1800" dirty="0"/>
                    </a:p>
                  </a:txBody>
                  <a:tcPr/>
                </a:tc>
              </a:tr>
              <a:tr h="581353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Traps and</a:t>
                      </a:r>
                      <a:r>
                        <a:rPr lang="en-CA" sz="2400" baseline="0" dirty="0" smtClean="0"/>
                        <a:t> Fixed Charges</a:t>
                      </a:r>
                      <a:endParaRPr lang="fr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CA" sz="1800" kern="1200" baseline="0" dirty="0" smtClean="0"/>
                        <a:t>Bulk traps, interface traps, charges</a:t>
                      </a:r>
                      <a:endParaRPr lang="fr-CA" sz="1800" dirty="0"/>
                    </a:p>
                  </a:txBody>
                  <a:tcPr/>
                </a:tc>
              </a:tr>
              <a:tr h="656723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err="1" smtClean="0"/>
                        <a:t>Tunneling</a:t>
                      </a:r>
                      <a:endParaRPr lang="fr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CA" sz="1800" kern="1200" baseline="0" dirty="0" smtClean="0"/>
                        <a:t>Band-to-band tunneling, Trap-Assisted tunneling, Fowler-Nordheim tunneling</a:t>
                      </a:r>
                      <a:endParaRPr lang="fr-CA" sz="1800" dirty="0"/>
                    </a:p>
                  </a:txBody>
                  <a:tcPr/>
                </a:tc>
              </a:tr>
              <a:tr h="586327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Radiation</a:t>
                      </a:r>
                      <a:endParaRPr lang="fr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dirty="0" smtClean="0"/>
                        <a:t>Heavy Ion Model,</a:t>
                      </a:r>
                      <a:endParaRPr lang="fr-CA" sz="1800" dirty="0"/>
                    </a:p>
                  </a:txBody>
                  <a:tcPr/>
                </a:tc>
              </a:tr>
              <a:tr h="638589">
                <a:tc>
                  <a:txBody>
                    <a:bodyPr/>
                    <a:lstStyle/>
                    <a:p>
                      <a:pPr algn="ctr"/>
                      <a:r>
                        <a:rPr lang="fr-CA" sz="2400" b="0" dirty="0" smtClean="0"/>
                        <a:t>Hot</a:t>
                      </a:r>
                      <a:r>
                        <a:rPr lang="fr-CA" sz="2400" b="0" baseline="0" dirty="0" smtClean="0"/>
                        <a:t> carrier</a:t>
                      </a:r>
                      <a:endParaRPr lang="fr-CA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dirty="0" smtClean="0"/>
                        <a:t>Classical lucky</a:t>
                      </a:r>
                      <a:r>
                        <a:rPr lang="fr-CA" sz="1800" baseline="0" dirty="0" smtClean="0"/>
                        <a:t> electron injection,</a:t>
                      </a:r>
                      <a:r>
                        <a:rPr lang="fr-CA" sz="1800" baseline="0" dirty="0"/>
                        <a:t> </a:t>
                      </a:r>
                      <a:r>
                        <a:rPr lang="fr-CA" sz="1800" baseline="0" dirty="0" smtClean="0"/>
                        <a:t>Fiegna Hot-Carrier Injection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12/June/2014    Jian LIU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7" name="图片 6" descr="CPPM 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2910" cy="791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Damage Model 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Implement radiation damage effects via traps in the forbidden gap.</a:t>
            </a:r>
          </a:p>
          <a:p>
            <a:pPr lvl="0"/>
            <a:endParaRPr lang="en-US" sz="2800" dirty="0" smtClean="0">
              <a:ea typeface="ＭＳ Ｐゴシック" charset="-128"/>
              <a:cs typeface="ＭＳ Ｐゴシック" charset="-128"/>
            </a:endParaRPr>
          </a:p>
          <a:p>
            <a:pPr lvl="0"/>
            <a:endParaRPr lang="en-US" sz="2800" dirty="0" smtClean="0">
              <a:ea typeface="ＭＳ Ｐゴシック" charset="-128"/>
              <a:cs typeface="ＭＳ Ｐゴシック" charset="-128"/>
            </a:endParaRPr>
          </a:p>
          <a:p>
            <a:pPr lvl="0"/>
            <a:endParaRPr lang="en-US" sz="2800" dirty="0" smtClean="0">
              <a:ea typeface="ＭＳ Ｐゴシック" charset="-128"/>
              <a:cs typeface="ＭＳ Ｐゴシック" charset="-128"/>
            </a:endParaRPr>
          </a:p>
          <a:p>
            <a:pPr lvl="0"/>
            <a:endParaRPr lang="en-US" sz="2800" dirty="0" smtClean="0">
              <a:ea typeface="ＭＳ Ｐゴシック" charset="-128"/>
              <a:cs typeface="ＭＳ Ｐゴシック" charset="-128"/>
            </a:endParaRPr>
          </a:p>
          <a:p>
            <a:pPr lvl="0"/>
            <a:endParaRPr lang="en-US" sz="2800" dirty="0" smtClean="0">
              <a:ea typeface="ＭＳ Ｐゴシック" charset="-128"/>
              <a:cs typeface="ＭＳ Ｐゴシック" charset="-128"/>
            </a:endParaRPr>
          </a:p>
          <a:p>
            <a:pPr lvl="0"/>
            <a:endParaRPr lang="en-US" sz="2800" dirty="0" smtClean="0">
              <a:ea typeface="ＭＳ Ｐゴシック" charset="-128"/>
              <a:cs typeface="ＭＳ Ｐゴシック" charset="-128"/>
            </a:endParaRPr>
          </a:p>
          <a:p>
            <a:pPr lvl="0"/>
            <a:endParaRPr lang="en-US" sz="28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12/June/2014    Jian LIU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pic>
        <p:nvPicPr>
          <p:cNvPr id="5" name="图片 4" descr="QQ截图201311182133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500306"/>
            <a:ext cx="8360490" cy="20002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728" y="4786322"/>
            <a:ext cx="7715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Eremin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E.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Verbitskaya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Z. Li,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Instr. and Meth. A 476 (3) (2002) 537.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5286388"/>
            <a:ext cx="742955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Notice: this model is valid for Non Ionizing Energy Loss (NIEL) and equivalent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fluence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up to 1e16neq/cm2 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925281"/>
            <a:ext cx="9144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Bulk damage is induced by interaction of the incident particles with the nuclei of the silicon lattice atoms.</a:t>
            </a:r>
            <a:endParaRPr lang="en-US" dirty="0"/>
          </a:p>
        </p:txBody>
      </p:sp>
      <p:pic>
        <p:nvPicPr>
          <p:cNvPr id="12" name="图片 11" descr="CPPM 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42910" cy="791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TID Effect Simulation (X-ray)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12/June/2014    Jian LIU</a:t>
            </a:r>
            <a:endParaRPr lang="zh-CN" altLang="en-US"/>
          </a:p>
        </p:txBody>
      </p:sp>
      <p:pic>
        <p:nvPicPr>
          <p:cNvPr id="6" name="内容占位符 5" descr="ti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42984"/>
            <a:ext cx="3479243" cy="2071702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3643314"/>
            <a:ext cx="3500462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Total Ionization Dose effects,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Calculate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density from analytical models;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ot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simulated as a fixed charge sheet in the oxide;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simulated with a TCAD interface trap model. 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3571868" y="1500174"/>
            <a:ext cx="2286016" cy="2071702"/>
          </a:xfrm>
          <a:prstGeom prst="roundRect">
            <a:avLst>
              <a:gd name="adj" fmla="val 1128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841" name="Object 1"/>
          <p:cNvGraphicFramePr>
            <a:graphicFrameLocks noChangeAspect="1"/>
          </p:cNvGraphicFramePr>
          <p:nvPr/>
        </p:nvGraphicFramePr>
        <p:xfrm>
          <a:off x="3643306" y="1643050"/>
          <a:ext cx="1928826" cy="357190"/>
        </p:xfrm>
        <a:graphic>
          <a:graphicData uri="http://schemas.openxmlformats.org/presentationml/2006/ole">
            <p:oleObj spid="_x0000_s74754" name="公式" r:id="rId4" imgW="1282700" imgH="241300" progId="Equation.3">
              <p:embed/>
            </p:oleObj>
          </a:graphicData>
        </a:graphic>
      </p:graphicFrame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组合 52"/>
          <p:cNvGrpSpPr/>
          <p:nvPr/>
        </p:nvGrpSpPr>
        <p:grpSpPr>
          <a:xfrm>
            <a:off x="3643306" y="1946268"/>
            <a:ext cx="1637579" cy="1509718"/>
            <a:chOff x="4572000" y="2500306"/>
            <a:chExt cx="1637579" cy="1509718"/>
          </a:xfrm>
        </p:grpSpPr>
        <p:graphicFrame>
          <p:nvGraphicFramePr>
            <p:cNvPr id="35844" name="Object 4"/>
            <p:cNvGraphicFramePr>
              <a:graphicFrameLocks noChangeAspect="1"/>
            </p:cNvGraphicFramePr>
            <p:nvPr/>
          </p:nvGraphicFramePr>
          <p:xfrm>
            <a:off x="4572000" y="2500306"/>
            <a:ext cx="1637579" cy="571504"/>
          </p:xfrm>
          <a:graphic>
            <a:graphicData uri="http://schemas.openxmlformats.org/presentationml/2006/ole">
              <p:oleObj spid="_x0000_s74756" name="公式" r:id="rId5" imgW="1422400" imgH="482600" progId="Equation.3">
                <p:embed/>
              </p:oleObj>
            </a:graphicData>
          </a:graphic>
        </p:graphicFrame>
        <p:graphicFrame>
          <p:nvGraphicFramePr>
            <p:cNvPr id="11" name="内容占位符 10"/>
            <p:cNvGraphicFramePr>
              <a:graphicFrameLocks noChangeAspect="1"/>
            </p:cNvGraphicFramePr>
            <p:nvPr>
              <p:ph idx="1"/>
            </p:nvPr>
          </p:nvGraphicFramePr>
          <p:xfrm>
            <a:off x="4643438" y="3768724"/>
            <a:ext cx="1435100" cy="241300"/>
          </p:xfrm>
          <a:graphic>
            <a:graphicData uri="http://schemas.openxmlformats.org/presentationml/2006/ole">
              <p:oleObj spid="_x0000_s74755" name="公式" r:id="rId6" imgW="1434960" imgH="241200" progId="Equation.3">
                <p:embed/>
              </p:oleObj>
            </a:graphicData>
          </a:graphic>
        </p:graphicFrame>
        <p:graphicFrame>
          <p:nvGraphicFramePr>
            <p:cNvPr id="14" name="对象 13"/>
            <p:cNvGraphicFramePr>
              <a:graphicFrameLocks noChangeAspect="1"/>
            </p:cNvGraphicFramePr>
            <p:nvPr/>
          </p:nvGraphicFramePr>
          <p:xfrm>
            <a:off x="4572000" y="3071810"/>
            <a:ext cx="1428760" cy="259775"/>
          </p:xfrm>
          <a:graphic>
            <a:graphicData uri="http://schemas.openxmlformats.org/presentationml/2006/ole">
              <p:oleObj spid="_x0000_s74757" name="公式" r:id="rId7" imgW="1066680" imgH="177480" progId="Equation.3">
                <p:embed/>
              </p:oleObj>
            </a:graphicData>
          </a:graphic>
        </p:graphicFrame>
        <p:graphicFrame>
          <p:nvGraphicFramePr>
            <p:cNvPr id="15" name="对象 14"/>
            <p:cNvGraphicFramePr>
              <a:graphicFrameLocks noChangeAspect="1"/>
            </p:cNvGraphicFramePr>
            <p:nvPr/>
          </p:nvGraphicFramePr>
          <p:xfrm>
            <a:off x="4572001" y="3429000"/>
            <a:ext cx="857256" cy="237067"/>
          </p:xfrm>
          <a:graphic>
            <a:graphicData uri="http://schemas.openxmlformats.org/presentationml/2006/ole">
              <p:oleObj spid="_x0000_s74758" name="公式" r:id="rId8" imgW="495000" imgH="177480" progId="Equation.3">
                <p:embed/>
              </p:oleObj>
            </a:graphicData>
          </a:graphic>
        </p:graphicFrame>
      </p:grpSp>
      <p:sp>
        <p:nvSpPr>
          <p:cNvPr id="16" name="圆角矩形 15"/>
          <p:cNvSpPr/>
          <p:nvPr/>
        </p:nvSpPr>
        <p:spPr>
          <a:xfrm>
            <a:off x="3571868" y="4286256"/>
            <a:ext cx="2286016" cy="1500198"/>
          </a:xfrm>
          <a:prstGeom prst="roundRect">
            <a:avLst>
              <a:gd name="adj" fmla="val 1128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848" name="Object 8"/>
          <p:cNvGraphicFramePr>
            <a:graphicFrameLocks noChangeAspect="1"/>
          </p:cNvGraphicFramePr>
          <p:nvPr/>
        </p:nvGraphicFramePr>
        <p:xfrm>
          <a:off x="3786182" y="4482931"/>
          <a:ext cx="1214446" cy="374829"/>
        </p:xfrm>
        <a:graphic>
          <a:graphicData uri="http://schemas.openxmlformats.org/presentationml/2006/ole">
            <p:oleObj spid="_x0000_s74759" name="公式" r:id="rId9" imgW="761669" imgH="241195" progId="Equation.3">
              <p:embed/>
            </p:oleObj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3786182" y="5000636"/>
          <a:ext cx="1654354" cy="285752"/>
        </p:xfrm>
        <a:graphic>
          <a:graphicData uri="http://schemas.openxmlformats.org/presentationml/2006/ole">
            <p:oleObj spid="_x0000_s74760" name="公式" r:id="rId10" imgW="1396800" imgH="241200" progId="Equation.3">
              <p:embed/>
            </p:oleObj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3857620" y="5486416"/>
          <a:ext cx="596900" cy="228600"/>
        </p:xfrm>
        <a:graphic>
          <a:graphicData uri="http://schemas.openxmlformats.org/presentationml/2006/ole">
            <p:oleObj spid="_x0000_s74761" name="公式" r:id="rId11" imgW="596880" imgH="228600" progId="Equation.3">
              <p:embed/>
            </p:oleObj>
          </a:graphicData>
        </a:graphic>
      </p:graphicFrame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5286380" y="1350973"/>
            <a:ext cx="3643306" cy="3578225"/>
            <a:chOff x="2812" y="4512"/>
            <a:chExt cx="4864" cy="5950"/>
          </a:xfrm>
        </p:grpSpPr>
        <p:sp>
          <p:nvSpPr>
            <p:cNvPr id="35868" name="AutoShape 28"/>
            <p:cNvSpPr>
              <a:spLocks noChangeArrowheads="1"/>
            </p:cNvSpPr>
            <p:nvPr/>
          </p:nvSpPr>
          <p:spPr bwMode="auto">
            <a:xfrm>
              <a:off x="4903" y="5789"/>
              <a:ext cx="2405" cy="802"/>
            </a:xfrm>
            <a:prstGeom prst="flowChartProcess">
              <a:avLst/>
            </a:prstGeom>
            <a:solidFill>
              <a:srgbClr val="4BACC6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SimSun" pitchFamily="2" charset="-122"/>
                  <a:cs typeface="Arial" pitchFamily="34" charset="0"/>
                </a:rPr>
                <a:t>Pre-irradiation TCAD device simulation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69" name="AutoShape 29"/>
            <p:cNvSpPr>
              <a:spLocks noChangeArrowheads="1"/>
            </p:cNvSpPr>
            <p:nvPr/>
          </p:nvSpPr>
          <p:spPr bwMode="auto">
            <a:xfrm>
              <a:off x="5154" y="4512"/>
              <a:ext cx="1875" cy="774"/>
            </a:xfrm>
            <a:prstGeom prst="flowChartPreparation">
              <a:avLst/>
            </a:prstGeom>
            <a:solidFill>
              <a:srgbClr val="FFFFFF"/>
            </a:solidFill>
            <a:ln w="31750">
              <a:solidFill>
                <a:srgbClr val="8064A2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SimSun" pitchFamily="2" charset="-122"/>
                  <a:cs typeface="Arial" pitchFamily="34" charset="0"/>
                </a:rPr>
                <a:t>Bias conditions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5870" name="AutoShape 30"/>
            <p:cNvCxnSpPr>
              <a:cxnSpLocks noChangeShapeType="1"/>
            </p:cNvCxnSpPr>
            <p:nvPr/>
          </p:nvCxnSpPr>
          <p:spPr bwMode="auto">
            <a:xfrm>
              <a:off x="6085" y="5286"/>
              <a:ext cx="0" cy="502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5871" name="AutoShape 31"/>
            <p:cNvSpPr>
              <a:spLocks noChangeArrowheads="1"/>
            </p:cNvSpPr>
            <p:nvPr/>
          </p:nvSpPr>
          <p:spPr bwMode="auto">
            <a:xfrm>
              <a:off x="5582" y="7061"/>
              <a:ext cx="1943" cy="774"/>
            </a:xfrm>
            <a:prstGeom prst="flowChartPreparation">
              <a:avLst/>
            </a:prstGeom>
            <a:solidFill>
              <a:srgbClr val="FFFFFF"/>
            </a:solidFill>
            <a:ln w="31750">
              <a:solidFill>
                <a:srgbClr val="F79646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SimSun" pitchFamily="2" charset="-122"/>
                  <a:cs typeface="Arial" pitchFamily="34" charset="0"/>
                </a:rPr>
                <a:t>Eox extraction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72" name="AutoShape 32"/>
            <p:cNvSpPr>
              <a:spLocks noChangeArrowheads="1"/>
            </p:cNvSpPr>
            <p:nvPr/>
          </p:nvSpPr>
          <p:spPr bwMode="auto">
            <a:xfrm>
              <a:off x="3043" y="8221"/>
              <a:ext cx="2111" cy="774"/>
            </a:xfrm>
            <a:prstGeom prst="flowChartPreparation">
              <a:avLst/>
            </a:prstGeom>
            <a:solidFill>
              <a:srgbClr val="FFFFFF"/>
            </a:solidFill>
            <a:ln w="31750">
              <a:solidFill>
                <a:srgbClr val="C0504D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SimSun" pitchFamily="2" charset="-122"/>
                  <a:cs typeface="Arial" pitchFamily="34" charset="0"/>
                </a:rPr>
                <a:t>Nit calculation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73" name="AutoShape 33"/>
            <p:cNvSpPr>
              <a:spLocks noChangeArrowheads="1"/>
            </p:cNvSpPr>
            <p:nvPr/>
          </p:nvSpPr>
          <p:spPr bwMode="auto">
            <a:xfrm>
              <a:off x="5664" y="8221"/>
              <a:ext cx="2012" cy="774"/>
            </a:xfrm>
            <a:prstGeom prst="flowChartPreparation">
              <a:avLst/>
            </a:prstGeom>
            <a:solidFill>
              <a:srgbClr val="FFFFFF"/>
            </a:solidFill>
            <a:ln w="31750">
              <a:solidFill>
                <a:srgbClr val="F79646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SimSun" pitchFamily="2" charset="-122"/>
                  <a:cs typeface="Arial" pitchFamily="34" charset="0"/>
                </a:rPr>
                <a:t>Not calculation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74" name="AutoShape 34"/>
            <p:cNvSpPr>
              <a:spLocks noChangeArrowheads="1"/>
            </p:cNvSpPr>
            <p:nvPr/>
          </p:nvSpPr>
          <p:spPr bwMode="auto">
            <a:xfrm>
              <a:off x="2812" y="7007"/>
              <a:ext cx="2437" cy="856"/>
            </a:xfrm>
            <a:prstGeom prst="flowChartPreparation">
              <a:avLst/>
            </a:prstGeom>
            <a:solidFill>
              <a:srgbClr val="FFFFFF"/>
            </a:solidFill>
            <a:ln w="31750">
              <a:solidFill>
                <a:srgbClr val="C0504D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SimSun" pitchFamily="2" charset="-122"/>
                  <a:cs typeface="Arial" pitchFamily="34" charset="0"/>
                </a:rPr>
                <a:t>Irradiation condition (D)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75" name="AutoShape 35"/>
            <p:cNvSpPr>
              <a:spLocks noChangeArrowheads="1"/>
            </p:cNvSpPr>
            <p:nvPr/>
          </p:nvSpPr>
          <p:spPr bwMode="auto">
            <a:xfrm>
              <a:off x="4903" y="9674"/>
              <a:ext cx="2405" cy="788"/>
            </a:xfrm>
            <a:prstGeom prst="flowChartProcess">
              <a:avLst/>
            </a:prstGeom>
            <a:solidFill>
              <a:srgbClr val="4BACC6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SimSun" pitchFamily="2" charset="-122"/>
                  <a:cs typeface="Arial" pitchFamily="34" charset="0"/>
                </a:rPr>
                <a:t>Post-irradiation TCAD device simulation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5876" name="AutoShape 36"/>
            <p:cNvCxnSpPr>
              <a:cxnSpLocks noChangeShapeType="1"/>
            </p:cNvCxnSpPr>
            <p:nvPr/>
          </p:nvCxnSpPr>
          <p:spPr bwMode="auto">
            <a:xfrm>
              <a:off x="6643" y="6560"/>
              <a:ext cx="0" cy="502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5877" name="AutoShape 37"/>
            <p:cNvCxnSpPr>
              <a:cxnSpLocks noChangeShapeType="1"/>
            </p:cNvCxnSpPr>
            <p:nvPr/>
          </p:nvCxnSpPr>
          <p:spPr bwMode="auto">
            <a:xfrm>
              <a:off x="4103" y="7835"/>
              <a:ext cx="1" cy="385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5878" name="AutoShape 38"/>
            <p:cNvCxnSpPr>
              <a:cxnSpLocks noChangeShapeType="1"/>
            </p:cNvCxnSpPr>
            <p:nvPr/>
          </p:nvCxnSpPr>
          <p:spPr bwMode="auto">
            <a:xfrm>
              <a:off x="6643" y="7835"/>
              <a:ext cx="1" cy="385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5879" name="AutoShape 39"/>
            <p:cNvCxnSpPr>
              <a:cxnSpLocks noChangeShapeType="1"/>
            </p:cNvCxnSpPr>
            <p:nvPr/>
          </p:nvCxnSpPr>
          <p:spPr bwMode="auto">
            <a:xfrm>
              <a:off x="5054" y="7582"/>
              <a:ext cx="816" cy="801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5880" name="AutoShape 40"/>
            <p:cNvCxnSpPr>
              <a:cxnSpLocks noChangeShapeType="1"/>
            </p:cNvCxnSpPr>
            <p:nvPr/>
          </p:nvCxnSpPr>
          <p:spPr bwMode="auto">
            <a:xfrm>
              <a:off x="6644" y="8994"/>
              <a:ext cx="0" cy="67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5881" name="AutoShape 41"/>
            <p:cNvCxnSpPr>
              <a:cxnSpLocks noChangeShapeType="1"/>
            </p:cNvCxnSpPr>
            <p:nvPr/>
          </p:nvCxnSpPr>
          <p:spPr bwMode="auto">
            <a:xfrm>
              <a:off x="4578" y="8994"/>
              <a:ext cx="1004" cy="67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54" name="圆角矩形 53"/>
          <p:cNvSpPr/>
          <p:nvPr/>
        </p:nvSpPr>
        <p:spPr>
          <a:xfrm>
            <a:off x="3571868" y="1142984"/>
            <a:ext cx="1357322" cy="3571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Fix charge</a:t>
            </a:r>
            <a:endParaRPr lang="en-US" dirty="0"/>
          </a:p>
        </p:txBody>
      </p:sp>
      <p:sp>
        <p:nvSpPr>
          <p:cNvPr id="55" name="圆角矩形 54"/>
          <p:cNvSpPr/>
          <p:nvPr/>
        </p:nvSpPr>
        <p:spPr>
          <a:xfrm>
            <a:off x="3571868" y="3929066"/>
            <a:ext cx="1571636" cy="3571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Interface trap</a:t>
            </a:r>
            <a:endParaRPr lang="en-US" dirty="0"/>
          </a:p>
        </p:txBody>
      </p:sp>
      <p:sp>
        <p:nvSpPr>
          <p:cNvPr id="57" name="圆角矩形 56"/>
          <p:cNvSpPr/>
          <p:nvPr/>
        </p:nvSpPr>
        <p:spPr>
          <a:xfrm>
            <a:off x="5857884" y="5205426"/>
            <a:ext cx="2786082" cy="581028"/>
          </a:xfrm>
          <a:prstGeom prst="roundRect">
            <a:avLst>
              <a:gd name="adj" fmla="val 1128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B050"/>
                </a:solidFill>
              </a:rPr>
              <a:t>Two discrete levels at 0.3 and 0.8 </a:t>
            </a:r>
            <a:r>
              <a:rPr lang="en-US" sz="1600" dirty="0" err="1" smtClean="0">
                <a:solidFill>
                  <a:srgbClr val="00B050"/>
                </a:solidFill>
              </a:rPr>
              <a:t>eV</a:t>
            </a:r>
            <a:r>
              <a:rPr lang="en-US" sz="1600" dirty="0" smtClean="0">
                <a:solidFill>
                  <a:srgbClr val="00B050"/>
                </a:solidFill>
              </a:rPr>
              <a:t> from Valence band</a:t>
            </a:r>
            <a:endParaRPr lang="en-US" sz="1600" dirty="0">
              <a:solidFill>
                <a:srgbClr val="00B050"/>
              </a:solidFill>
            </a:endParaRPr>
          </a:p>
        </p:txBody>
      </p:sp>
      <p:pic>
        <p:nvPicPr>
          <p:cNvPr id="39" name="图片 38" descr="CPPM JPG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642910" cy="791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5177</TotalTime>
  <Words>1472</Words>
  <PresentationFormat>全屏显示(4:3)</PresentationFormat>
  <Paragraphs>252</Paragraphs>
  <Slides>17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Office 主题</vt:lpstr>
      <vt:lpstr>公式</vt:lpstr>
      <vt:lpstr>Exemples d'utilisation des outils TCAD pour la technologie HVCMOS </vt:lpstr>
      <vt:lpstr>Outline </vt:lpstr>
      <vt:lpstr>HL-LHC Environment </vt:lpstr>
      <vt:lpstr>HV CMOS for Phase II Upgrade </vt:lpstr>
      <vt:lpstr>Sentaurus Framework and Tools</vt:lpstr>
      <vt:lpstr>Device Simulation Flow</vt:lpstr>
      <vt:lpstr>Sdevice Physics </vt:lpstr>
      <vt:lpstr>Bulk Damage Model </vt:lpstr>
      <vt:lpstr>TID Effect Simulation (X-ray)</vt:lpstr>
      <vt:lpstr>Goals of Simulation</vt:lpstr>
      <vt:lpstr>GF BCDlite TCAD Simulation Geometry </vt:lpstr>
      <vt:lpstr>GF Doping Profile</vt:lpstr>
      <vt:lpstr>GF Simulation — Depletion </vt:lpstr>
      <vt:lpstr>GF Simulation — Breakdown</vt:lpstr>
      <vt:lpstr>GF Simulation — Leakage Current with NIEL Effect </vt:lpstr>
      <vt:lpstr>Conclusion and Perspective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JIAN_LIU</dc:creator>
  <cp:lastModifiedBy>Think</cp:lastModifiedBy>
  <cp:revision>373</cp:revision>
  <dcterms:created xsi:type="dcterms:W3CDTF">2014-03-04T20:09:51Z</dcterms:created>
  <dcterms:modified xsi:type="dcterms:W3CDTF">2014-06-12T09:31:21Z</dcterms:modified>
</cp:coreProperties>
</file>