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61"/>
  </p:notesMasterIdLst>
  <p:handoutMasterIdLst>
    <p:handoutMasterId r:id="rId62"/>
  </p:handoutMasterIdLst>
  <p:sldIdLst>
    <p:sldId id="400" r:id="rId2"/>
    <p:sldId id="610" r:id="rId3"/>
    <p:sldId id="627" r:id="rId4"/>
    <p:sldId id="666" r:id="rId5"/>
    <p:sldId id="668" r:id="rId6"/>
    <p:sldId id="669" r:id="rId7"/>
    <p:sldId id="611" r:id="rId8"/>
    <p:sldId id="665" r:id="rId9"/>
    <p:sldId id="612" r:id="rId10"/>
    <p:sldId id="613" r:id="rId11"/>
    <p:sldId id="632" r:id="rId12"/>
    <p:sldId id="614" r:id="rId13"/>
    <p:sldId id="615" r:id="rId14"/>
    <p:sldId id="634" r:id="rId15"/>
    <p:sldId id="616" r:id="rId16"/>
    <p:sldId id="617" r:id="rId17"/>
    <p:sldId id="618" r:id="rId18"/>
    <p:sldId id="635" r:id="rId19"/>
    <p:sldId id="636" r:id="rId20"/>
    <p:sldId id="637" r:id="rId21"/>
    <p:sldId id="638" r:id="rId22"/>
    <p:sldId id="639" r:id="rId23"/>
    <p:sldId id="640" r:id="rId24"/>
    <p:sldId id="642" r:id="rId25"/>
    <p:sldId id="646" r:id="rId26"/>
    <p:sldId id="647" r:id="rId27"/>
    <p:sldId id="648" r:id="rId28"/>
    <p:sldId id="649" r:id="rId29"/>
    <p:sldId id="641" r:id="rId30"/>
    <p:sldId id="643" r:id="rId31"/>
    <p:sldId id="644" r:id="rId32"/>
    <p:sldId id="645" r:id="rId33"/>
    <p:sldId id="633" r:id="rId34"/>
    <p:sldId id="601" r:id="rId35"/>
    <p:sldId id="554" r:id="rId36"/>
    <p:sldId id="548" r:id="rId37"/>
    <p:sldId id="590" r:id="rId38"/>
    <p:sldId id="650" r:id="rId39"/>
    <p:sldId id="651" r:id="rId40"/>
    <p:sldId id="652" r:id="rId41"/>
    <p:sldId id="653" r:id="rId42"/>
    <p:sldId id="654" r:id="rId43"/>
    <p:sldId id="555" r:id="rId44"/>
    <p:sldId id="658" r:id="rId45"/>
    <p:sldId id="655" r:id="rId46"/>
    <p:sldId id="656" r:id="rId47"/>
    <p:sldId id="657" r:id="rId48"/>
    <p:sldId id="659" r:id="rId49"/>
    <p:sldId id="591" r:id="rId50"/>
    <p:sldId id="660" r:id="rId51"/>
    <p:sldId id="597" r:id="rId52"/>
    <p:sldId id="661" r:id="rId53"/>
    <p:sldId id="662" r:id="rId54"/>
    <p:sldId id="663" r:id="rId55"/>
    <p:sldId id="671" r:id="rId56"/>
    <p:sldId id="567" r:id="rId57"/>
    <p:sldId id="560" r:id="rId58"/>
    <p:sldId id="571" r:id="rId59"/>
    <p:sldId id="602" r:id="rId60"/>
  </p:sldIdLst>
  <p:sldSz cx="9144000" cy="6858000" type="screen4x3"/>
  <p:notesSz cx="6797675" cy="9926638"/>
  <p:defaultTextStyle>
    <a:defPPr>
      <a:defRPr lang="en-US"/>
    </a:defPPr>
    <a:lvl1pPr algn="l" rtl="0" fontAlgn="base">
      <a:spcBef>
        <a:spcPct val="0"/>
      </a:spcBef>
      <a:spcAft>
        <a:spcPct val="0"/>
      </a:spcAft>
      <a:defRPr sz="2000" kern="1200">
        <a:solidFill>
          <a:schemeClr val="tx1"/>
        </a:solidFill>
        <a:latin typeface="Verdana" pitchFamily="34" charset="0"/>
        <a:ea typeface="+mn-ea"/>
        <a:cs typeface="+mn-cs"/>
      </a:defRPr>
    </a:lvl1pPr>
    <a:lvl2pPr marL="457200" algn="l" rtl="0" fontAlgn="base">
      <a:spcBef>
        <a:spcPct val="0"/>
      </a:spcBef>
      <a:spcAft>
        <a:spcPct val="0"/>
      </a:spcAft>
      <a:defRPr sz="2000" kern="1200">
        <a:solidFill>
          <a:schemeClr val="tx1"/>
        </a:solidFill>
        <a:latin typeface="Verdana" pitchFamily="34" charset="0"/>
        <a:ea typeface="+mn-ea"/>
        <a:cs typeface="+mn-cs"/>
      </a:defRPr>
    </a:lvl2pPr>
    <a:lvl3pPr marL="914400" algn="l" rtl="0" fontAlgn="base">
      <a:spcBef>
        <a:spcPct val="0"/>
      </a:spcBef>
      <a:spcAft>
        <a:spcPct val="0"/>
      </a:spcAft>
      <a:defRPr sz="2000" kern="1200">
        <a:solidFill>
          <a:schemeClr val="tx1"/>
        </a:solidFill>
        <a:latin typeface="Verdana" pitchFamily="34" charset="0"/>
        <a:ea typeface="+mn-ea"/>
        <a:cs typeface="+mn-cs"/>
      </a:defRPr>
    </a:lvl3pPr>
    <a:lvl4pPr marL="1371600" algn="l" rtl="0" fontAlgn="base">
      <a:spcBef>
        <a:spcPct val="0"/>
      </a:spcBef>
      <a:spcAft>
        <a:spcPct val="0"/>
      </a:spcAft>
      <a:defRPr sz="2000" kern="1200">
        <a:solidFill>
          <a:schemeClr val="tx1"/>
        </a:solidFill>
        <a:latin typeface="Verdana" pitchFamily="34" charset="0"/>
        <a:ea typeface="+mn-ea"/>
        <a:cs typeface="+mn-cs"/>
      </a:defRPr>
    </a:lvl4pPr>
    <a:lvl5pPr marL="1828800" algn="l" rtl="0" fontAlgn="base">
      <a:spcBef>
        <a:spcPct val="0"/>
      </a:spcBef>
      <a:spcAft>
        <a:spcPct val="0"/>
      </a:spcAft>
      <a:defRPr sz="2000" kern="1200">
        <a:solidFill>
          <a:schemeClr val="tx1"/>
        </a:solidFill>
        <a:latin typeface="Verdana" pitchFamily="34" charset="0"/>
        <a:ea typeface="+mn-ea"/>
        <a:cs typeface="+mn-cs"/>
      </a:defRPr>
    </a:lvl5pPr>
    <a:lvl6pPr marL="2286000" algn="l" defTabSz="914400" rtl="0" eaLnBrk="1" latinLnBrk="0" hangingPunct="1">
      <a:defRPr sz="2000" kern="1200">
        <a:solidFill>
          <a:schemeClr val="tx1"/>
        </a:solidFill>
        <a:latin typeface="Verdana" pitchFamily="34" charset="0"/>
        <a:ea typeface="+mn-ea"/>
        <a:cs typeface="+mn-cs"/>
      </a:defRPr>
    </a:lvl6pPr>
    <a:lvl7pPr marL="2743200" algn="l" defTabSz="914400" rtl="0" eaLnBrk="1" latinLnBrk="0" hangingPunct="1">
      <a:defRPr sz="2000" kern="1200">
        <a:solidFill>
          <a:schemeClr val="tx1"/>
        </a:solidFill>
        <a:latin typeface="Verdana" pitchFamily="34" charset="0"/>
        <a:ea typeface="+mn-ea"/>
        <a:cs typeface="+mn-cs"/>
      </a:defRPr>
    </a:lvl7pPr>
    <a:lvl8pPr marL="3200400" algn="l" defTabSz="914400" rtl="0" eaLnBrk="1" latinLnBrk="0" hangingPunct="1">
      <a:defRPr sz="2000" kern="1200">
        <a:solidFill>
          <a:schemeClr val="tx1"/>
        </a:solidFill>
        <a:latin typeface="Verdana" pitchFamily="34" charset="0"/>
        <a:ea typeface="+mn-ea"/>
        <a:cs typeface="+mn-cs"/>
      </a:defRPr>
    </a:lvl8pPr>
    <a:lvl9pPr marL="3657600" algn="l" defTabSz="914400" rtl="0" eaLnBrk="1" latinLnBrk="0" hangingPunct="1">
      <a:defRPr sz="2000"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000"/>
    <a:srgbClr val="EA792F"/>
    <a:srgbClr val="FF9999"/>
    <a:srgbClr val="3164AB"/>
    <a:srgbClr val="FF0000"/>
    <a:srgbClr val="B2B2B2"/>
    <a:srgbClr val="9C6214"/>
    <a:srgbClr val="EAAE5C"/>
    <a:srgbClr val="93A0CC"/>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888" autoAdjust="0"/>
    <p:restoredTop sz="90401" autoAdjust="0"/>
  </p:normalViewPr>
  <p:slideViewPr>
    <p:cSldViewPr>
      <p:cViewPr varScale="1">
        <p:scale>
          <a:sx n="109" d="100"/>
          <a:sy n="109" d="100"/>
        </p:scale>
        <p:origin x="-114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7" d="100"/>
          <a:sy n="77" d="100"/>
        </p:scale>
        <p:origin x="-2106" y="-10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CE7D9C-1B53-45C9-BEF4-4DCDC57ED960}" type="doc">
      <dgm:prSet loTypeId="urn:microsoft.com/office/officeart/2005/8/layout/venn1" loCatId="relationship" qsTypeId="urn:microsoft.com/office/officeart/2005/8/quickstyle/simple1" qsCatId="simple" csTypeId="urn:microsoft.com/office/officeart/2005/8/colors/colorful5" csCatId="colorful" phldr="1"/>
      <dgm:spPr/>
    </dgm:pt>
    <dgm:pt modelId="{C5FCF840-1C77-41AF-94A6-25E210576599}">
      <dgm:prSet phldrT="[Texto]"/>
      <dgm:spPr>
        <a:solidFill>
          <a:srgbClr val="00B0F0">
            <a:alpha val="50000"/>
          </a:srgbClr>
        </a:solidFill>
      </dgm:spPr>
      <dgm:t>
        <a:bodyPr/>
        <a:lstStyle/>
        <a:p>
          <a:r>
            <a:rPr lang="en-GB" dirty="0" smtClean="0"/>
            <a:t>R&amp;D</a:t>
          </a:r>
          <a:endParaRPr lang="en-GB" dirty="0"/>
        </a:p>
      </dgm:t>
    </dgm:pt>
    <dgm:pt modelId="{F667A911-0C82-4EB1-88AE-E0D3EB28076F}" type="parTrans" cxnId="{AD89C063-A30E-4C01-950E-7819F3EC8BD5}">
      <dgm:prSet/>
      <dgm:spPr/>
      <dgm:t>
        <a:bodyPr/>
        <a:lstStyle/>
        <a:p>
          <a:endParaRPr lang="en-GB"/>
        </a:p>
      </dgm:t>
    </dgm:pt>
    <dgm:pt modelId="{B3A0BA6A-61A0-4263-BF00-D8E13A105C52}" type="sibTrans" cxnId="{AD89C063-A30E-4C01-950E-7819F3EC8BD5}">
      <dgm:prSet/>
      <dgm:spPr/>
      <dgm:t>
        <a:bodyPr/>
        <a:lstStyle/>
        <a:p>
          <a:endParaRPr lang="en-GB"/>
        </a:p>
      </dgm:t>
    </dgm:pt>
    <dgm:pt modelId="{900E8F07-A134-4D6A-BBD0-DC464D4E4FB7}">
      <dgm:prSet phldrT="[Texto]"/>
      <dgm:spPr>
        <a:solidFill>
          <a:srgbClr val="00B050">
            <a:alpha val="50000"/>
          </a:srgbClr>
        </a:solidFill>
      </dgm:spPr>
      <dgm:t>
        <a:bodyPr/>
        <a:lstStyle/>
        <a:p>
          <a:r>
            <a:rPr lang="en-GB" dirty="0" smtClean="0"/>
            <a:t>Training</a:t>
          </a:r>
          <a:endParaRPr lang="en-GB" dirty="0"/>
        </a:p>
      </dgm:t>
    </dgm:pt>
    <dgm:pt modelId="{7AFB513F-610F-4AB0-A903-91E9BFDBBF70}" type="parTrans" cxnId="{AE7F51ED-1CA0-49E3-90DC-10B00D380E77}">
      <dgm:prSet/>
      <dgm:spPr/>
      <dgm:t>
        <a:bodyPr/>
        <a:lstStyle/>
        <a:p>
          <a:endParaRPr lang="en-GB"/>
        </a:p>
      </dgm:t>
    </dgm:pt>
    <dgm:pt modelId="{748D6324-A77E-4F6D-9DF8-47866D8C4CAE}" type="sibTrans" cxnId="{AE7F51ED-1CA0-49E3-90DC-10B00D380E77}">
      <dgm:prSet/>
      <dgm:spPr/>
      <dgm:t>
        <a:bodyPr/>
        <a:lstStyle/>
        <a:p>
          <a:endParaRPr lang="en-GB"/>
        </a:p>
      </dgm:t>
    </dgm:pt>
    <dgm:pt modelId="{FC73A030-A163-41CE-84A8-2F60C73AFDF7}">
      <dgm:prSet phldrT="[Texto]"/>
      <dgm:spPr>
        <a:solidFill>
          <a:srgbClr val="FF0000">
            <a:alpha val="50000"/>
          </a:srgbClr>
        </a:solidFill>
      </dgm:spPr>
      <dgm:t>
        <a:bodyPr/>
        <a:lstStyle/>
        <a:p>
          <a:r>
            <a:rPr lang="en-GB" dirty="0" smtClean="0"/>
            <a:t>Technology Transfer</a:t>
          </a:r>
          <a:endParaRPr lang="en-GB" dirty="0"/>
        </a:p>
      </dgm:t>
    </dgm:pt>
    <dgm:pt modelId="{79CABD50-51DC-47D9-8636-DF6D7DE71A5F}" type="parTrans" cxnId="{804A2D07-BE3D-49F3-84C8-BA731F11163C}">
      <dgm:prSet/>
      <dgm:spPr/>
      <dgm:t>
        <a:bodyPr/>
        <a:lstStyle/>
        <a:p>
          <a:endParaRPr lang="en-GB"/>
        </a:p>
      </dgm:t>
    </dgm:pt>
    <dgm:pt modelId="{D81DA838-8E98-4852-A9C1-D9122E157C0C}" type="sibTrans" cxnId="{804A2D07-BE3D-49F3-84C8-BA731F11163C}">
      <dgm:prSet/>
      <dgm:spPr/>
      <dgm:t>
        <a:bodyPr/>
        <a:lstStyle/>
        <a:p>
          <a:endParaRPr lang="en-GB"/>
        </a:p>
      </dgm:t>
    </dgm:pt>
    <dgm:pt modelId="{AEFD1EDD-E3BF-46D4-9698-2E320F7D6DE7}" type="pres">
      <dgm:prSet presAssocID="{21CE7D9C-1B53-45C9-BEF4-4DCDC57ED960}" presName="compositeShape" presStyleCnt="0">
        <dgm:presLayoutVars>
          <dgm:chMax val="7"/>
          <dgm:dir/>
          <dgm:resizeHandles val="exact"/>
        </dgm:presLayoutVars>
      </dgm:prSet>
      <dgm:spPr/>
    </dgm:pt>
    <dgm:pt modelId="{AB7D3547-BF28-404A-9B9D-1044224E134F}" type="pres">
      <dgm:prSet presAssocID="{C5FCF840-1C77-41AF-94A6-25E210576599}" presName="circ1" presStyleLbl="vennNode1" presStyleIdx="0" presStyleCnt="3"/>
      <dgm:spPr/>
      <dgm:t>
        <a:bodyPr/>
        <a:lstStyle/>
        <a:p>
          <a:endParaRPr lang="en-GB"/>
        </a:p>
      </dgm:t>
    </dgm:pt>
    <dgm:pt modelId="{B168D3DA-2BD3-4FB9-AC5A-B559FA509DDE}" type="pres">
      <dgm:prSet presAssocID="{C5FCF840-1C77-41AF-94A6-25E210576599}" presName="circ1Tx" presStyleLbl="revTx" presStyleIdx="0" presStyleCnt="0">
        <dgm:presLayoutVars>
          <dgm:chMax val="0"/>
          <dgm:chPref val="0"/>
          <dgm:bulletEnabled val="1"/>
        </dgm:presLayoutVars>
      </dgm:prSet>
      <dgm:spPr/>
      <dgm:t>
        <a:bodyPr/>
        <a:lstStyle/>
        <a:p>
          <a:endParaRPr lang="en-GB"/>
        </a:p>
      </dgm:t>
    </dgm:pt>
    <dgm:pt modelId="{A2C5E401-86A7-4017-BECC-086AD8A45F90}" type="pres">
      <dgm:prSet presAssocID="{900E8F07-A134-4D6A-BBD0-DC464D4E4FB7}" presName="circ2" presStyleLbl="vennNode1" presStyleIdx="1" presStyleCnt="3"/>
      <dgm:spPr/>
      <dgm:t>
        <a:bodyPr/>
        <a:lstStyle/>
        <a:p>
          <a:endParaRPr lang="en-GB"/>
        </a:p>
      </dgm:t>
    </dgm:pt>
    <dgm:pt modelId="{82360582-B423-4BAA-8EAB-6597FC8745A6}" type="pres">
      <dgm:prSet presAssocID="{900E8F07-A134-4D6A-BBD0-DC464D4E4FB7}" presName="circ2Tx" presStyleLbl="revTx" presStyleIdx="0" presStyleCnt="0">
        <dgm:presLayoutVars>
          <dgm:chMax val="0"/>
          <dgm:chPref val="0"/>
          <dgm:bulletEnabled val="1"/>
        </dgm:presLayoutVars>
      </dgm:prSet>
      <dgm:spPr/>
      <dgm:t>
        <a:bodyPr/>
        <a:lstStyle/>
        <a:p>
          <a:endParaRPr lang="en-GB"/>
        </a:p>
      </dgm:t>
    </dgm:pt>
    <dgm:pt modelId="{47D2B5A8-F7E9-4C17-A2C0-49653D3FD3FE}" type="pres">
      <dgm:prSet presAssocID="{FC73A030-A163-41CE-84A8-2F60C73AFDF7}" presName="circ3" presStyleLbl="vennNode1" presStyleIdx="2" presStyleCnt="3"/>
      <dgm:spPr/>
      <dgm:t>
        <a:bodyPr/>
        <a:lstStyle/>
        <a:p>
          <a:endParaRPr lang="en-GB"/>
        </a:p>
      </dgm:t>
    </dgm:pt>
    <dgm:pt modelId="{835BE88A-4EAA-45B4-8EEC-EF33DCC23472}" type="pres">
      <dgm:prSet presAssocID="{FC73A030-A163-41CE-84A8-2F60C73AFDF7}" presName="circ3Tx" presStyleLbl="revTx" presStyleIdx="0" presStyleCnt="0">
        <dgm:presLayoutVars>
          <dgm:chMax val="0"/>
          <dgm:chPref val="0"/>
          <dgm:bulletEnabled val="1"/>
        </dgm:presLayoutVars>
      </dgm:prSet>
      <dgm:spPr/>
      <dgm:t>
        <a:bodyPr/>
        <a:lstStyle/>
        <a:p>
          <a:endParaRPr lang="en-GB"/>
        </a:p>
      </dgm:t>
    </dgm:pt>
  </dgm:ptLst>
  <dgm:cxnLst>
    <dgm:cxn modelId="{F6A3013E-A445-41D5-8144-62D0B7846455}" type="presOf" srcId="{900E8F07-A134-4D6A-BBD0-DC464D4E4FB7}" destId="{82360582-B423-4BAA-8EAB-6597FC8745A6}" srcOrd="1" destOrd="0" presId="urn:microsoft.com/office/officeart/2005/8/layout/venn1"/>
    <dgm:cxn modelId="{21AC4648-0F0A-459B-833D-6B4F812DD542}" type="presOf" srcId="{900E8F07-A134-4D6A-BBD0-DC464D4E4FB7}" destId="{A2C5E401-86A7-4017-BECC-086AD8A45F90}" srcOrd="0" destOrd="0" presId="urn:microsoft.com/office/officeart/2005/8/layout/venn1"/>
    <dgm:cxn modelId="{A09F95C4-ACD6-49F0-AB62-F3719C5F9764}" type="presOf" srcId="{C5FCF840-1C77-41AF-94A6-25E210576599}" destId="{AB7D3547-BF28-404A-9B9D-1044224E134F}" srcOrd="0" destOrd="0" presId="urn:microsoft.com/office/officeart/2005/8/layout/venn1"/>
    <dgm:cxn modelId="{16424391-CFD4-4DF6-8753-035457C85AAC}" type="presOf" srcId="{21CE7D9C-1B53-45C9-BEF4-4DCDC57ED960}" destId="{AEFD1EDD-E3BF-46D4-9698-2E320F7D6DE7}" srcOrd="0" destOrd="0" presId="urn:microsoft.com/office/officeart/2005/8/layout/venn1"/>
    <dgm:cxn modelId="{804A2D07-BE3D-49F3-84C8-BA731F11163C}" srcId="{21CE7D9C-1B53-45C9-BEF4-4DCDC57ED960}" destId="{FC73A030-A163-41CE-84A8-2F60C73AFDF7}" srcOrd="2" destOrd="0" parTransId="{79CABD50-51DC-47D9-8636-DF6D7DE71A5F}" sibTransId="{D81DA838-8E98-4852-A9C1-D9122E157C0C}"/>
    <dgm:cxn modelId="{F926132A-81FB-48C6-9ADD-F4765FEBA647}" type="presOf" srcId="{FC73A030-A163-41CE-84A8-2F60C73AFDF7}" destId="{835BE88A-4EAA-45B4-8EEC-EF33DCC23472}" srcOrd="1" destOrd="0" presId="urn:microsoft.com/office/officeart/2005/8/layout/venn1"/>
    <dgm:cxn modelId="{AE7F51ED-1CA0-49E3-90DC-10B00D380E77}" srcId="{21CE7D9C-1B53-45C9-BEF4-4DCDC57ED960}" destId="{900E8F07-A134-4D6A-BBD0-DC464D4E4FB7}" srcOrd="1" destOrd="0" parTransId="{7AFB513F-610F-4AB0-A903-91E9BFDBBF70}" sibTransId="{748D6324-A77E-4F6D-9DF8-47866D8C4CAE}"/>
    <dgm:cxn modelId="{AD89C063-A30E-4C01-950E-7819F3EC8BD5}" srcId="{21CE7D9C-1B53-45C9-BEF4-4DCDC57ED960}" destId="{C5FCF840-1C77-41AF-94A6-25E210576599}" srcOrd="0" destOrd="0" parTransId="{F667A911-0C82-4EB1-88AE-E0D3EB28076F}" sibTransId="{B3A0BA6A-61A0-4263-BF00-D8E13A105C52}"/>
    <dgm:cxn modelId="{1E4C6D28-9F02-4E6F-AC5F-4E6BED81271C}" type="presOf" srcId="{C5FCF840-1C77-41AF-94A6-25E210576599}" destId="{B168D3DA-2BD3-4FB9-AC5A-B559FA509DDE}" srcOrd="1" destOrd="0" presId="urn:microsoft.com/office/officeart/2005/8/layout/venn1"/>
    <dgm:cxn modelId="{63839EE5-E6F8-4D70-AF4B-F1CE6DC062EF}" type="presOf" srcId="{FC73A030-A163-41CE-84A8-2F60C73AFDF7}" destId="{47D2B5A8-F7E9-4C17-A2C0-49653D3FD3FE}" srcOrd="0" destOrd="0" presId="urn:microsoft.com/office/officeart/2005/8/layout/venn1"/>
    <dgm:cxn modelId="{2DCFEFDA-9F9C-414B-9CDF-402C610353EE}" type="presParOf" srcId="{AEFD1EDD-E3BF-46D4-9698-2E320F7D6DE7}" destId="{AB7D3547-BF28-404A-9B9D-1044224E134F}" srcOrd="0" destOrd="0" presId="urn:microsoft.com/office/officeart/2005/8/layout/venn1"/>
    <dgm:cxn modelId="{14110F32-E75A-490A-B34F-0B8714ED6286}" type="presParOf" srcId="{AEFD1EDD-E3BF-46D4-9698-2E320F7D6DE7}" destId="{B168D3DA-2BD3-4FB9-AC5A-B559FA509DDE}" srcOrd="1" destOrd="0" presId="urn:microsoft.com/office/officeart/2005/8/layout/venn1"/>
    <dgm:cxn modelId="{ECEC0F0D-C149-4FA6-8D17-031393E187D2}" type="presParOf" srcId="{AEFD1EDD-E3BF-46D4-9698-2E320F7D6DE7}" destId="{A2C5E401-86A7-4017-BECC-086AD8A45F90}" srcOrd="2" destOrd="0" presId="urn:microsoft.com/office/officeart/2005/8/layout/venn1"/>
    <dgm:cxn modelId="{BD875F0D-B963-466E-8CA0-4132960DB903}" type="presParOf" srcId="{AEFD1EDD-E3BF-46D4-9698-2E320F7D6DE7}" destId="{82360582-B423-4BAA-8EAB-6597FC8745A6}" srcOrd="3" destOrd="0" presId="urn:microsoft.com/office/officeart/2005/8/layout/venn1"/>
    <dgm:cxn modelId="{5C83B6F0-0820-4D24-A1C7-79192C97A4C9}" type="presParOf" srcId="{AEFD1EDD-E3BF-46D4-9698-2E320F7D6DE7}" destId="{47D2B5A8-F7E9-4C17-A2C0-49653D3FD3FE}" srcOrd="4" destOrd="0" presId="urn:microsoft.com/office/officeart/2005/8/layout/venn1"/>
    <dgm:cxn modelId="{694FC8E0-9601-4417-9E4F-92D2ACCFCCA3}" type="presParOf" srcId="{AEFD1EDD-E3BF-46D4-9698-2E320F7D6DE7}" destId="{835BE88A-4EAA-45B4-8EEC-EF33DCC23472}"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7D3547-BF28-404A-9B9D-1044224E134F}">
      <dsp:nvSpPr>
        <dsp:cNvPr id="0" name=""/>
        <dsp:cNvSpPr/>
      </dsp:nvSpPr>
      <dsp:spPr>
        <a:xfrm>
          <a:off x="1411255" y="45202"/>
          <a:ext cx="2169705" cy="2169705"/>
        </a:xfrm>
        <a:prstGeom prst="ellipse">
          <a:avLst/>
        </a:prstGeom>
        <a:solidFill>
          <a:srgbClr val="00B0F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GB" sz="1800" kern="1200" dirty="0" smtClean="0"/>
            <a:t>R&amp;D</a:t>
          </a:r>
          <a:endParaRPr lang="en-GB" sz="1800" kern="1200" dirty="0"/>
        </a:p>
      </dsp:txBody>
      <dsp:txXfrm>
        <a:off x="1700549" y="424900"/>
        <a:ext cx="1591117" cy="976367"/>
      </dsp:txXfrm>
    </dsp:sp>
    <dsp:sp modelId="{A2C5E401-86A7-4017-BECC-086AD8A45F90}">
      <dsp:nvSpPr>
        <dsp:cNvPr id="0" name=""/>
        <dsp:cNvSpPr/>
      </dsp:nvSpPr>
      <dsp:spPr>
        <a:xfrm>
          <a:off x="2194157" y="1401268"/>
          <a:ext cx="2169705" cy="2169705"/>
        </a:xfrm>
        <a:prstGeom prst="ellipse">
          <a:avLst/>
        </a:prstGeom>
        <a:solidFill>
          <a:srgbClr val="00B05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GB" sz="1800" kern="1200" dirty="0" smtClean="0"/>
            <a:t>Training</a:t>
          </a:r>
          <a:endParaRPr lang="en-GB" sz="1800" kern="1200" dirty="0"/>
        </a:p>
      </dsp:txBody>
      <dsp:txXfrm>
        <a:off x="2857725" y="1961775"/>
        <a:ext cx="1301823" cy="1193338"/>
      </dsp:txXfrm>
    </dsp:sp>
    <dsp:sp modelId="{47D2B5A8-F7E9-4C17-A2C0-49653D3FD3FE}">
      <dsp:nvSpPr>
        <dsp:cNvPr id="0" name=""/>
        <dsp:cNvSpPr/>
      </dsp:nvSpPr>
      <dsp:spPr>
        <a:xfrm>
          <a:off x="628353" y="1401268"/>
          <a:ext cx="2169705" cy="2169705"/>
        </a:xfrm>
        <a:prstGeom prst="ellipse">
          <a:avLst/>
        </a:prstGeom>
        <a:solidFill>
          <a:srgbClr val="FF00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GB" sz="1800" kern="1200" dirty="0" smtClean="0"/>
            <a:t>Technology Transfer</a:t>
          </a:r>
          <a:endParaRPr lang="en-GB" sz="1800" kern="1200" dirty="0"/>
        </a:p>
      </dsp:txBody>
      <dsp:txXfrm>
        <a:off x="832667" y="1961775"/>
        <a:ext cx="1301823" cy="1193338"/>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pPr>
              <a:defRPr/>
            </a:pPr>
            <a:endParaRPr lang="es-ES"/>
          </a:p>
        </p:txBody>
      </p:sp>
      <p:sp>
        <p:nvSpPr>
          <p:cNvPr id="3" name="2 Marcador de fecha"/>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pPr>
              <a:defRPr/>
            </a:pPr>
            <a:fld id="{5873D25B-0F5A-4DE6-B161-F3B204C01BC5}" type="datetimeFigureOut">
              <a:rPr lang="es-ES"/>
              <a:pPr>
                <a:defRPr/>
              </a:pPr>
              <a:t>18/09/2014</a:t>
            </a:fld>
            <a:endParaRPr lang="es-ES"/>
          </a:p>
        </p:txBody>
      </p:sp>
      <p:sp>
        <p:nvSpPr>
          <p:cNvPr id="4" name="3 Marcador de pie de página"/>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pPr>
              <a:defRPr/>
            </a:pPr>
            <a:endParaRPr lang="es-ES"/>
          </a:p>
        </p:txBody>
      </p:sp>
      <p:sp>
        <p:nvSpPr>
          <p:cNvPr id="5" name="4 Marcador de número de diapositiva"/>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pPr>
              <a:defRPr/>
            </a:pPr>
            <a:fld id="{EB5ED686-E543-49FE-8FEB-DFA32C99BFA1}" type="slidenum">
              <a:rPr lang="es-ES"/>
              <a:pPr>
                <a:defRPr/>
              </a:pPr>
              <a:t>‹Nº›</a:t>
            </a:fld>
            <a:endParaRPr lang="es-ES"/>
          </a:p>
        </p:txBody>
      </p:sp>
    </p:spTree>
    <p:extLst>
      <p:ext uri="{BB962C8B-B14F-4D97-AF65-F5344CB8AC3E}">
        <p14:creationId xmlns:p14="http://schemas.microsoft.com/office/powerpoint/2010/main" val="39712517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pPr>
              <a:defRPr/>
            </a:pPr>
            <a:endParaRPr lang="es-ES"/>
          </a:p>
        </p:txBody>
      </p:sp>
      <p:sp>
        <p:nvSpPr>
          <p:cNvPr id="3" name="2 Marcador de fecha"/>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pPr>
              <a:defRPr/>
            </a:pPr>
            <a:fld id="{C11C8F41-8E40-4FFF-A764-EAFEAC9205B4}" type="datetimeFigureOut">
              <a:rPr lang="es-ES"/>
              <a:pPr>
                <a:defRPr/>
              </a:pPr>
              <a:t>18/09/2014</a:t>
            </a:fld>
            <a:endParaRPr lang="es-ES"/>
          </a:p>
        </p:txBody>
      </p:sp>
      <p:sp>
        <p:nvSpPr>
          <p:cNvPr id="4" name="3 Marcador de imagen de diapositiva"/>
          <p:cNvSpPr>
            <a:spLocks noGrp="1" noRot="1" noChangeAspect="1"/>
          </p:cNvSpPr>
          <p:nvPr>
            <p:ph type="sldImg" idx="2"/>
          </p:nvPr>
        </p:nvSpPr>
        <p:spPr>
          <a:xfrm>
            <a:off x="915988" y="744538"/>
            <a:ext cx="4965700" cy="3722687"/>
          </a:xfrm>
          <a:prstGeom prst="rect">
            <a:avLst/>
          </a:prstGeom>
          <a:noFill/>
          <a:ln w="12700">
            <a:solidFill>
              <a:prstClr val="black"/>
            </a:solidFill>
          </a:ln>
        </p:spPr>
        <p:txBody>
          <a:bodyPr vert="horz" lIns="91440" tIns="45720" rIns="91440" bIns="45720" rtlCol="0" anchor="ctr"/>
          <a:lstStyle/>
          <a:p>
            <a:pPr lvl="0"/>
            <a:endParaRPr lang="es-ES" noProof="0"/>
          </a:p>
        </p:txBody>
      </p:sp>
      <p:sp>
        <p:nvSpPr>
          <p:cNvPr id="5" name="4 Marcador de notas"/>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S" noProof="0"/>
          </a:p>
        </p:txBody>
      </p:sp>
      <p:sp>
        <p:nvSpPr>
          <p:cNvPr id="6" name="5 Marcador de pie de página"/>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pPr>
              <a:defRPr/>
            </a:pPr>
            <a:endParaRPr lang="es-ES"/>
          </a:p>
        </p:txBody>
      </p:sp>
      <p:sp>
        <p:nvSpPr>
          <p:cNvPr id="7" name="6 Marcador de número de diapositiva"/>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pPr>
              <a:defRPr/>
            </a:pPr>
            <a:fld id="{AF5AFAFB-9F5A-4165-B5E7-11187BBE7D69}" type="slidenum">
              <a:rPr lang="es-ES"/>
              <a:pPr>
                <a:defRPr/>
              </a:pPr>
              <a:t>‹Nº›</a:t>
            </a:fld>
            <a:endParaRPr lang="es-ES"/>
          </a:p>
        </p:txBody>
      </p:sp>
    </p:spTree>
    <p:extLst>
      <p:ext uri="{BB962C8B-B14F-4D97-AF65-F5344CB8AC3E}">
        <p14:creationId xmlns:p14="http://schemas.microsoft.com/office/powerpoint/2010/main" val="7626775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sz="1200" kern="1200" dirty="0">
              <a:solidFill>
                <a:schemeClr val="tx1"/>
              </a:solidFill>
              <a:effectLst/>
              <a:latin typeface="+mn-lt"/>
              <a:ea typeface="+mn-ea"/>
              <a:cs typeface="+mn-cs"/>
            </a:endParaRPr>
          </a:p>
        </p:txBody>
      </p:sp>
      <p:sp>
        <p:nvSpPr>
          <p:cNvPr id="4710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Verdana" pitchFamily="34" charset="0"/>
              </a:defRPr>
            </a:lvl1pPr>
            <a:lvl2pPr marL="742950" indent="-285750" eaLnBrk="0" hangingPunct="0">
              <a:defRPr sz="2000">
                <a:solidFill>
                  <a:schemeClr val="tx1"/>
                </a:solidFill>
                <a:latin typeface="Verdana" pitchFamily="34" charset="0"/>
              </a:defRPr>
            </a:lvl2pPr>
            <a:lvl3pPr marL="1143000" indent="-228600" eaLnBrk="0" hangingPunct="0">
              <a:defRPr sz="2000">
                <a:solidFill>
                  <a:schemeClr val="tx1"/>
                </a:solidFill>
                <a:latin typeface="Verdana" pitchFamily="34" charset="0"/>
              </a:defRPr>
            </a:lvl3pPr>
            <a:lvl4pPr marL="1600200" indent="-228600" eaLnBrk="0" hangingPunct="0">
              <a:defRPr sz="2000">
                <a:solidFill>
                  <a:schemeClr val="tx1"/>
                </a:solidFill>
                <a:latin typeface="Verdana" pitchFamily="34" charset="0"/>
              </a:defRPr>
            </a:lvl4pPr>
            <a:lvl5pPr marL="2057400" indent="-228600" eaLnBrk="0" hangingPunct="0">
              <a:defRPr sz="2000">
                <a:solidFill>
                  <a:schemeClr val="tx1"/>
                </a:solidFill>
                <a:latin typeface="Verdana" pitchFamily="34" charset="0"/>
              </a:defRPr>
            </a:lvl5pPr>
            <a:lvl6pPr marL="2514600" indent="-228600" eaLnBrk="0" fontAlgn="base" hangingPunct="0">
              <a:spcBef>
                <a:spcPct val="0"/>
              </a:spcBef>
              <a:spcAft>
                <a:spcPct val="0"/>
              </a:spcAft>
              <a:defRPr sz="2000">
                <a:solidFill>
                  <a:schemeClr val="tx1"/>
                </a:solidFill>
                <a:latin typeface="Verdana" pitchFamily="34" charset="0"/>
              </a:defRPr>
            </a:lvl6pPr>
            <a:lvl7pPr marL="2971800" indent="-228600" eaLnBrk="0" fontAlgn="base" hangingPunct="0">
              <a:spcBef>
                <a:spcPct val="0"/>
              </a:spcBef>
              <a:spcAft>
                <a:spcPct val="0"/>
              </a:spcAft>
              <a:defRPr sz="2000">
                <a:solidFill>
                  <a:schemeClr val="tx1"/>
                </a:solidFill>
                <a:latin typeface="Verdana" pitchFamily="34" charset="0"/>
              </a:defRPr>
            </a:lvl7pPr>
            <a:lvl8pPr marL="3429000" indent="-228600" eaLnBrk="0" fontAlgn="base" hangingPunct="0">
              <a:spcBef>
                <a:spcPct val="0"/>
              </a:spcBef>
              <a:spcAft>
                <a:spcPct val="0"/>
              </a:spcAft>
              <a:defRPr sz="2000">
                <a:solidFill>
                  <a:schemeClr val="tx1"/>
                </a:solidFill>
                <a:latin typeface="Verdana" pitchFamily="34" charset="0"/>
              </a:defRPr>
            </a:lvl8pPr>
            <a:lvl9pPr marL="3886200" indent="-228600" eaLnBrk="0" fontAlgn="base" hangingPunct="0">
              <a:spcBef>
                <a:spcPct val="0"/>
              </a:spcBef>
              <a:spcAft>
                <a:spcPct val="0"/>
              </a:spcAft>
              <a:defRPr sz="2000">
                <a:solidFill>
                  <a:schemeClr val="tx1"/>
                </a:solidFill>
                <a:latin typeface="Verdana" pitchFamily="34" charset="0"/>
              </a:defRPr>
            </a:lvl9pPr>
          </a:lstStyle>
          <a:p>
            <a:pPr eaLnBrk="1" hangingPunct="1"/>
            <a:fld id="{9DB34D2E-0921-4643-BAFC-01F8A5820009}" type="slidenum">
              <a:rPr lang="es-ES" sz="1200" smtClean="0"/>
              <a:pPr eaLnBrk="1" hangingPunct="1"/>
              <a:t>1</a:t>
            </a:fld>
            <a:endParaRPr lang="es-ES" sz="1200" dirty="0" smtClean="0"/>
          </a:p>
        </p:txBody>
      </p:sp>
    </p:spTree>
    <p:extLst>
      <p:ext uri="{BB962C8B-B14F-4D97-AF65-F5344CB8AC3E}">
        <p14:creationId xmlns:p14="http://schemas.microsoft.com/office/powerpoint/2010/main" val="5420494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17575" y="744538"/>
            <a:ext cx="4962525" cy="3722687"/>
          </a:xfrm>
        </p:spPr>
      </p:sp>
      <p:sp>
        <p:nvSpPr>
          <p:cNvPr id="3" name="2 Marcador de notas"/>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In all cases identified as "good devices", the reverse leakage current is less than one micro ampere for voltages lower than the breakdown voltage. This voltage reaches a value of eleven hundred volts for all wafers (1100 V), except the eighth wafer that reaches eight hundred volts, as planned.</a:t>
            </a:r>
            <a:endParaRPr lang="es-ES" sz="1200" kern="1200" dirty="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pPr>
              <a:defRPr/>
            </a:pPr>
            <a:fld id="{AF5AFAFB-9F5A-4165-B5E7-11187BBE7D69}" type="slidenum">
              <a:rPr lang="es-ES" smtClean="0"/>
              <a:pPr>
                <a:defRPr/>
              </a:pPr>
              <a:t>57</a:t>
            </a:fld>
            <a:endParaRPr lang="es-ES"/>
          </a:p>
        </p:txBody>
      </p:sp>
    </p:spTree>
    <p:extLst>
      <p:ext uri="{BB962C8B-B14F-4D97-AF65-F5344CB8AC3E}">
        <p14:creationId xmlns:p14="http://schemas.microsoft.com/office/powerpoint/2010/main" val="21397816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17575" y="744538"/>
            <a:ext cx="4962525" cy="3722687"/>
          </a:xfrm>
        </p:spPr>
      </p:sp>
      <p:sp>
        <p:nvSpPr>
          <p:cNvPr id="3" name="2 Marcador de notas"/>
          <p:cNvSpPr>
            <a:spLocks noGrp="1"/>
          </p:cNvSpPr>
          <p:nvPr>
            <p:ph type="body" idx="1"/>
          </p:nvPr>
        </p:nvSpPr>
        <p:spPr/>
        <p:txBody>
          <a:bodyPr/>
          <a:lstStyle/>
          <a:p>
            <a:r>
              <a:rPr lang="en-US" sz="1200" kern="1200" dirty="0" smtClean="0">
                <a:solidFill>
                  <a:schemeClr val="tx1"/>
                </a:solidFill>
                <a:effectLst/>
                <a:latin typeface="+mn-lt"/>
                <a:ea typeface="+mn-ea"/>
                <a:cs typeface="+mn-cs"/>
              </a:rPr>
              <a:t>The Detectors characterization using a tri-alpha source, shows how the gain increases with voltage, which is in the range of 10.</a:t>
            </a:r>
            <a:endParaRPr lang="es-E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s-E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Irradiation measures through the back of the detector, provide better results than the measurements performed irradiating through the cathode.</a:t>
            </a:r>
            <a:endParaRPr lang="es-ES" sz="1200" kern="1200" dirty="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pPr>
              <a:defRPr/>
            </a:pPr>
            <a:fld id="{AF5AFAFB-9F5A-4165-B5E7-11187BBE7D69}" type="slidenum">
              <a:rPr lang="es-ES" smtClean="0"/>
              <a:pPr>
                <a:defRPr/>
              </a:pPr>
              <a:t>58</a:t>
            </a:fld>
            <a:endParaRPr lang="es-ES"/>
          </a:p>
        </p:txBody>
      </p:sp>
    </p:spTree>
    <p:extLst>
      <p:ext uri="{BB962C8B-B14F-4D97-AF65-F5344CB8AC3E}">
        <p14:creationId xmlns:p14="http://schemas.microsoft.com/office/powerpoint/2010/main" val="16013356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917575" y="744538"/>
            <a:ext cx="4962525" cy="3722687"/>
          </a:xfrm>
        </p:spPr>
      </p:sp>
      <p:sp>
        <p:nvSpPr>
          <p:cNvPr id="3" name="Marcador de notas 2"/>
          <p:cNvSpPr>
            <a:spLocks noGrp="1"/>
          </p:cNvSpPr>
          <p:nvPr>
            <p:ph type="body" idx="1"/>
          </p:nvPr>
        </p:nvSpPr>
        <p:spPr/>
        <p:txBody>
          <a:bodyPr/>
          <a:lstStyle/>
          <a:p>
            <a:r>
              <a:rPr lang="en-US" sz="1200" kern="1200" dirty="0" smtClean="0">
                <a:solidFill>
                  <a:schemeClr val="tx1"/>
                </a:solidFill>
                <a:effectLst/>
                <a:latin typeface="+mn-lt"/>
                <a:ea typeface="+mn-ea"/>
                <a:cs typeface="+mn-cs"/>
              </a:rPr>
              <a:t>That's all. Thank you very much for your attention.</a:t>
            </a:r>
            <a:endParaRPr lang="es-ES"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pPr>
              <a:defRPr/>
            </a:pPr>
            <a:fld id="{AF5AFAFB-9F5A-4165-B5E7-11187BBE7D69}" type="slidenum">
              <a:rPr lang="es-ES" smtClean="0"/>
              <a:pPr>
                <a:defRPr/>
              </a:pPr>
              <a:t>59</a:t>
            </a:fld>
            <a:endParaRPr lang="es-ES"/>
          </a:p>
        </p:txBody>
      </p:sp>
    </p:spTree>
    <p:extLst>
      <p:ext uri="{BB962C8B-B14F-4D97-AF65-F5344CB8AC3E}">
        <p14:creationId xmlns:p14="http://schemas.microsoft.com/office/powerpoint/2010/main" val="3465971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917575" y="744538"/>
            <a:ext cx="4962525" cy="3722687"/>
          </a:xfrm>
        </p:spPr>
      </p:sp>
      <p:sp>
        <p:nvSpPr>
          <p:cNvPr id="3" name="Marcador de notas 2"/>
          <p:cNvSpPr>
            <a:spLocks noGrp="1"/>
          </p:cNvSpPr>
          <p:nvPr>
            <p:ph type="body" idx="1"/>
          </p:nvPr>
        </p:nvSpPr>
        <p:spPr/>
        <p:txBody>
          <a:bodyPr/>
          <a:lstStyle/>
          <a:p>
            <a:r>
              <a:rPr lang="en-US" sz="1200" kern="1200" dirty="0" smtClean="0">
                <a:solidFill>
                  <a:schemeClr val="tx1"/>
                </a:solidFill>
                <a:effectLst/>
                <a:latin typeface="+mn-lt"/>
                <a:ea typeface="+mn-ea"/>
                <a:cs typeface="+mn-cs"/>
              </a:rPr>
              <a:t>The aim of this work is to improve the performance and stability against radiation of </a:t>
            </a:r>
            <a:r>
              <a:rPr lang="en-US" sz="1200" kern="1200" dirty="0" err="1" smtClean="0">
                <a:solidFill>
                  <a:schemeClr val="tx1"/>
                </a:solidFill>
                <a:effectLst/>
                <a:latin typeface="+mn-lt"/>
                <a:ea typeface="+mn-ea"/>
                <a:cs typeface="+mn-cs"/>
              </a:rPr>
              <a:t>PiN</a:t>
            </a:r>
            <a:r>
              <a:rPr lang="en-US" sz="1200" kern="1200" dirty="0" smtClean="0">
                <a:solidFill>
                  <a:schemeClr val="tx1"/>
                </a:solidFill>
                <a:effectLst/>
                <a:latin typeface="+mn-lt"/>
                <a:ea typeface="+mn-ea"/>
                <a:cs typeface="+mn-cs"/>
              </a:rPr>
              <a:t> diode detectors for tracking applications.</a:t>
            </a:r>
            <a:endParaRPr lang="es-ES" sz="1200" kern="1200" dirty="0" smtClean="0">
              <a:solidFill>
                <a:schemeClr val="tx1"/>
              </a:solidFill>
              <a:effectLst/>
              <a:latin typeface="+mn-lt"/>
              <a:ea typeface="+mn-ea"/>
              <a:cs typeface="+mn-cs"/>
            </a:endParaRPr>
          </a:p>
          <a:p>
            <a:endParaRPr lang="es-E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this sense, the controlled use of avalanche phenomenon, characteristic of a PN junction polarized in reverse mode, allow us to improve some characteristics of the </a:t>
            </a:r>
            <a:r>
              <a:rPr lang="en-US" sz="1200" kern="1200" dirty="0" err="1" smtClean="0">
                <a:solidFill>
                  <a:schemeClr val="tx1"/>
                </a:solidFill>
                <a:effectLst/>
                <a:latin typeface="+mn-lt"/>
                <a:ea typeface="+mn-ea"/>
                <a:cs typeface="+mn-cs"/>
              </a:rPr>
              <a:t>PiN</a:t>
            </a:r>
            <a:r>
              <a:rPr lang="en-US" sz="1200" kern="1200" dirty="0" smtClean="0">
                <a:solidFill>
                  <a:schemeClr val="tx1"/>
                </a:solidFill>
                <a:effectLst/>
                <a:latin typeface="+mn-lt"/>
                <a:ea typeface="+mn-ea"/>
                <a:cs typeface="+mn-cs"/>
              </a:rPr>
              <a:t> diodes used in such applications.</a:t>
            </a:r>
            <a:endParaRPr lang="es-E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s-E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Thus, we will be able to get more stable detectors, reducing degradation due to radiation, and achieving a higher signal to noise ratio. This will allow more accurate detection of the particles and the fabrication of thinner detectors with the same signal and greater collection efficiency.</a:t>
            </a:r>
            <a:endParaRPr lang="es-ES"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pPr>
              <a:defRPr/>
            </a:pPr>
            <a:fld id="{AF5AFAFB-9F5A-4165-B5E7-11187BBE7D69}" type="slidenum">
              <a:rPr lang="es-ES" smtClean="0"/>
              <a:pPr>
                <a:defRPr/>
              </a:pPr>
              <a:t>34</a:t>
            </a:fld>
            <a:endParaRPr lang="es-ES"/>
          </a:p>
        </p:txBody>
      </p:sp>
    </p:spTree>
    <p:extLst>
      <p:ext uri="{BB962C8B-B14F-4D97-AF65-F5344CB8AC3E}">
        <p14:creationId xmlns:p14="http://schemas.microsoft.com/office/powerpoint/2010/main" val="323557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17575" y="744538"/>
            <a:ext cx="4962525" cy="3722687"/>
          </a:xfrm>
        </p:spPr>
      </p:sp>
      <p:sp>
        <p:nvSpPr>
          <p:cNvPr id="3" name="2 Marcador de notas"/>
          <p:cNvSpPr>
            <a:spLocks noGrp="1"/>
          </p:cNvSpPr>
          <p:nvPr>
            <p:ph type="body" idx="1"/>
          </p:nvPr>
        </p:nvSpPr>
        <p:spPr/>
        <p:txBody>
          <a:bodyPr/>
          <a:lstStyle/>
          <a:p>
            <a:r>
              <a:rPr lang="en-US" sz="1200" kern="1200" dirty="0" smtClean="0">
                <a:solidFill>
                  <a:schemeClr val="tx1"/>
                </a:solidFill>
                <a:effectLst/>
                <a:latin typeface="+mn-lt"/>
                <a:ea typeface="+mn-ea"/>
                <a:cs typeface="+mn-cs"/>
              </a:rPr>
              <a:t>Since we are interested in a detector with a moderate gain and a proportional response, we fix its operating point in the linear region with a voltage below its breakdown voltage.</a:t>
            </a:r>
            <a:endParaRPr lang="es-E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s-E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this situation, we consider the Gain as the ratio between the signal at this point and the constant signal at low voltage, taking into account the procedure fixed by </a:t>
            </a:r>
            <a:r>
              <a:rPr lang="en-US" sz="1200" kern="1200" dirty="0" err="1" smtClean="0">
                <a:solidFill>
                  <a:schemeClr val="tx1"/>
                </a:solidFill>
                <a:effectLst/>
                <a:latin typeface="+mn-lt"/>
                <a:ea typeface="+mn-ea"/>
                <a:cs typeface="+mn-cs"/>
              </a:rPr>
              <a:t>Tapan</a:t>
            </a:r>
            <a:r>
              <a:rPr lang="en-US" sz="1200" kern="1200" dirty="0" smtClean="0">
                <a:solidFill>
                  <a:schemeClr val="tx1"/>
                </a:solidFill>
                <a:effectLst/>
                <a:latin typeface="+mn-lt"/>
                <a:ea typeface="+mn-ea"/>
                <a:cs typeface="+mn-cs"/>
              </a:rPr>
              <a:t> in 1997.</a:t>
            </a:r>
            <a:endParaRPr lang="es-ES" sz="1200" kern="1200" dirty="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pPr>
              <a:defRPr/>
            </a:pPr>
            <a:fld id="{AF5AFAFB-9F5A-4165-B5E7-11187BBE7D69}" type="slidenum">
              <a:rPr lang="es-ES" smtClean="0"/>
              <a:pPr>
                <a:defRPr/>
              </a:pPr>
              <a:t>35</a:t>
            </a:fld>
            <a:endParaRPr lang="es-ES"/>
          </a:p>
        </p:txBody>
      </p:sp>
    </p:spTree>
    <p:extLst>
      <p:ext uri="{BB962C8B-B14F-4D97-AF65-F5344CB8AC3E}">
        <p14:creationId xmlns:p14="http://schemas.microsoft.com/office/powerpoint/2010/main" val="2943296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17575" y="744538"/>
            <a:ext cx="4962525" cy="3722687"/>
          </a:xfrm>
        </p:spPr>
      </p:sp>
      <p:sp>
        <p:nvSpPr>
          <p:cNvPr id="3" name="2 Marcador de notas"/>
          <p:cNvSpPr>
            <a:spLocks noGrp="1"/>
          </p:cNvSpPr>
          <p:nvPr>
            <p:ph type="body" idx="1"/>
          </p:nvPr>
        </p:nvSpPr>
        <p:spPr/>
        <p:txBody>
          <a:bodyPr/>
          <a:lstStyle/>
          <a:p>
            <a:r>
              <a:rPr lang="en-US" sz="1200" kern="1200" dirty="0" smtClean="0">
                <a:solidFill>
                  <a:schemeClr val="tx1"/>
                </a:solidFill>
                <a:effectLst/>
                <a:latin typeface="+mn-lt"/>
                <a:ea typeface="+mn-ea"/>
                <a:cs typeface="+mn-cs"/>
              </a:rPr>
              <a:t>The structure on which we have worked is based on a </a:t>
            </a:r>
            <a:r>
              <a:rPr lang="en-US" sz="1200" kern="1200" dirty="0" err="1" smtClean="0">
                <a:solidFill>
                  <a:schemeClr val="tx1"/>
                </a:solidFill>
                <a:effectLst/>
                <a:latin typeface="+mn-lt"/>
                <a:ea typeface="+mn-ea"/>
                <a:cs typeface="+mn-cs"/>
              </a:rPr>
              <a:t>PiN</a:t>
            </a:r>
            <a:r>
              <a:rPr lang="en-US" sz="1200" kern="1200" dirty="0" smtClean="0">
                <a:solidFill>
                  <a:schemeClr val="tx1"/>
                </a:solidFill>
                <a:effectLst/>
                <a:latin typeface="+mn-lt"/>
                <a:ea typeface="+mn-ea"/>
                <a:cs typeface="+mn-cs"/>
              </a:rPr>
              <a:t>-PAD diode with an area of 25 square millimeters.</a:t>
            </a:r>
            <a:endParaRPr lang="es-ES" sz="1200" kern="1200" dirty="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pPr>
              <a:defRPr/>
            </a:pPr>
            <a:fld id="{AF5AFAFB-9F5A-4165-B5E7-11187BBE7D69}" type="slidenum">
              <a:rPr lang="es-ES" smtClean="0"/>
              <a:pPr>
                <a:defRPr/>
              </a:pPr>
              <a:t>36</a:t>
            </a:fld>
            <a:endParaRPr lang="es-ES"/>
          </a:p>
        </p:txBody>
      </p:sp>
    </p:spTree>
    <p:extLst>
      <p:ext uri="{BB962C8B-B14F-4D97-AF65-F5344CB8AC3E}">
        <p14:creationId xmlns:p14="http://schemas.microsoft.com/office/powerpoint/2010/main" val="248871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17575" y="744538"/>
            <a:ext cx="4962525" cy="3722687"/>
          </a:xfrm>
        </p:spPr>
      </p:sp>
      <p:sp>
        <p:nvSpPr>
          <p:cNvPr id="3" name="2 Marcador de notas"/>
          <p:cNvSpPr>
            <a:spLocks noGrp="1"/>
          </p:cNvSpPr>
          <p:nvPr>
            <p:ph type="body" idx="1"/>
          </p:nvPr>
        </p:nvSpPr>
        <p:spPr/>
        <p:txBody>
          <a:bodyPr/>
          <a:lstStyle/>
          <a:p>
            <a:r>
              <a:rPr lang="en-US" sz="1200" kern="1200" dirty="0" smtClean="0">
                <a:solidFill>
                  <a:schemeClr val="tx1"/>
                </a:solidFill>
                <a:effectLst/>
                <a:latin typeface="+mn-lt"/>
                <a:ea typeface="+mn-ea"/>
                <a:cs typeface="+mn-cs"/>
              </a:rPr>
              <a:t>On a highly resistive P-type substrate, prior to N-plus well to form the diffusion cathode, we have defined a P well to be the multiplication layer. The objective of this layer is to enhance the value of the electric field in that region, and its impurity profile will be the main technological parameter to define in order to adjust the gain value.</a:t>
            </a:r>
            <a:endParaRPr lang="es-ES" sz="1200" kern="1200" dirty="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pPr>
              <a:defRPr/>
            </a:pPr>
            <a:fld id="{AF5AFAFB-9F5A-4165-B5E7-11187BBE7D69}" type="slidenum">
              <a:rPr lang="es-ES" smtClean="0"/>
              <a:pPr>
                <a:defRPr/>
              </a:pPr>
              <a:t>37</a:t>
            </a:fld>
            <a:endParaRPr lang="es-ES"/>
          </a:p>
        </p:txBody>
      </p:sp>
    </p:spTree>
    <p:extLst>
      <p:ext uri="{BB962C8B-B14F-4D97-AF65-F5344CB8AC3E}">
        <p14:creationId xmlns:p14="http://schemas.microsoft.com/office/powerpoint/2010/main" val="248871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17575" y="744538"/>
            <a:ext cx="4962525" cy="3722687"/>
          </a:xfrm>
        </p:spPr>
      </p:sp>
      <p:sp>
        <p:nvSpPr>
          <p:cNvPr id="3" name="2 Marcador de notas"/>
          <p:cNvSpPr>
            <a:spLocks noGrp="1"/>
          </p:cNvSpPr>
          <p:nvPr>
            <p:ph type="body" idx="1"/>
          </p:nvPr>
        </p:nvSpPr>
        <p:spPr/>
        <p:txBody>
          <a:bodyPr/>
          <a:lstStyle/>
          <a:p>
            <a:r>
              <a:rPr lang="en-US" sz="1200" kern="1200" dirty="0" smtClean="0">
                <a:solidFill>
                  <a:schemeClr val="tx1"/>
                </a:solidFill>
                <a:effectLst/>
                <a:latin typeface="+mn-lt"/>
                <a:ea typeface="+mn-ea"/>
                <a:cs typeface="+mn-cs"/>
              </a:rPr>
              <a:t>The simulations show that the adjustment of the impurity profile in this region is critical, due to its effect on the gain and on the voltage capability for the analyzed detector. The P well dose must be enough to obtain a determined gain without a high reduction on its breakdown voltage.</a:t>
            </a:r>
            <a:endParaRPr lang="es-E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s-E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Thus, small modifications in the Boron implant dose, in the order of ten to twelve atoms per square centimeter, can induce great changes on the gain and breakdown voltage values.</a:t>
            </a:r>
            <a:endParaRPr lang="es-E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s-E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Therefore, the accurate control of the doping profile in the multiplication area, is the most important technological condition for its fabrication.</a:t>
            </a:r>
            <a:endParaRPr lang="es-ES" sz="1200" kern="1200" dirty="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pPr>
              <a:defRPr/>
            </a:pPr>
            <a:fld id="{AF5AFAFB-9F5A-4165-B5E7-11187BBE7D69}" type="slidenum">
              <a:rPr lang="es-ES" smtClean="0"/>
              <a:pPr>
                <a:defRPr/>
              </a:pPr>
              <a:t>43</a:t>
            </a:fld>
            <a:endParaRPr lang="es-ES"/>
          </a:p>
        </p:txBody>
      </p:sp>
    </p:spTree>
    <p:extLst>
      <p:ext uri="{BB962C8B-B14F-4D97-AF65-F5344CB8AC3E}">
        <p14:creationId xmlns:p14="http://schemas.microsoft.com/office/powerpoint/2010/main" val="3012320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17575" y="744538"/>
            <a:ext cx="4962525" cy="3722687"/>
          </a:xfrm>
        </p:spPr>
      </p:sp>
      <p:sp>
        <p:nvSpPr>
          <p:cNvPr id="3" name="2 Marcador de notas"/>
          <p:cNvSpPr>
            <a:spLocks noGrp="1"/>
          </p:cNvSpPr>
          <p:nvPr>
            <p:ph type="body" idx="1"/>
          </p:nvPr>
        </p:nvSpPr>
        <p:spPr/>
        <p:txBody>
          <a:bodyPr/>
          <a:lstStyle/>
          <a:p>
            <a:r>
              <a:rPr lang="en-US" sz="1200" kern="1200" dirty="0" smtClean="0">
                <a:solidFill>
                  <a:schemeClr val="tx1"/>
                </a:solidFill>
                <a:effectLst/>
                <a:latin typeface="+mn-lt"/>
                <a:ea typeface="+mn-ea"/>
                <a:cs typeface="+mn-cs"/>
              </a:rPr>
              <a:t>To achieve this condition, we define a low doping N-well in the periphery of the cathode diffusion, deeper than this, and with the aim to increase the voltage </a:t>
            </a:r>
            <a:r>
              <a:rPr lang="en-US" sz="1200" kern="1200" dirty="0" err="1" smtClean="0">
                <a:solidFill>
                  <a:schemeClr val="tx1"/>
                </a:solidFill>
                <a:effectLst/>
                <a:latin typeface="+mn-lt"/>
                <a:ea typeface="+mn-ea"/>
                <a:cs typeface="+mn-cs"/>
              </a:rPr>
              <a:t>cability</a:t>
            </a:r>
            <a:r>
              <a:rPr lang="en-US" sz="1200" kern="1200" dirty="0" smtClean="0">
                <a:solidFill>
                  <a:schemeClr val="tx1"/>
                </a:solidFill>
                <a:effectLst/>
                <a:latin typeface="+mn-lt"/>
                <a:ea typeface="+mn-ea"/>
                <a:cs typeface="+mn-cs"/>
              </a:rPr>
              <a:t> of the peripheral zone. This low doping N-well is known as Junction Termination Extension (JTE).</a:t>
            </a:r>
            <a:endParaRPr lang="es-ES" sz="1200" kern="1200" dirty="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pPr>
              <a:defRPr/>
            </a:pPr>
            <a:fld id="{AF5AFAFB-9F5A-4165-B5E7-11187BBE7D69}" type="slidenum">
              <a:rPr lang="es-ES" smtClean="0"/>
              <a:pPr>
                <a:defRPr/>
              </a:pPr>
              <a:t>49</a:t>
            </a:fld>
            <a:endParaRPr lang="es-ES"/>
          </a:p>
        </p:txBody>
      </p:sp>
    </p:spTree>
    <p:extLst>
      <p:ext uri="{BB962C8B-B14F-4D97-AF65-F5344CB8AC3E}">
        <p14:creationId xmlns:p14="http://schemas.microsoft.com/office/powerpoint/2010/main" val="248871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17575" y="744538"/>
            <a:ext cx="4962525" cy="3722687"/>
          </a:xfrm>
        </p:spPr>
      </p:sp>
      <p:sp>
        <p:nvSpPr>
          <p:cNvPr id="3" name="2 Marcador de notas"/>
          <p:cNvSpPr>
            <a:spLocks noGrp="1"/>
          </p:cNvSpPr>
          <p:nvPr>
            <p:ph type="body" idx="1"/>
          </p:nvPr>
        </p:nvSpPr>
        <p:spPr/>
        <p:txBody>
          <a:bodyPr/>
          <a:lstStyle/>
          <a:p>
            <a:r>
              <a:rPr lang="en-US" sz="1200" kern="1200" dirty="0" smtClean="0">
                <a:solidFill>
                  <a:schemeClr val="tx1"/>
                </a:solidFill>
                <a:effectLst/>
                <a:latin typeface="+mn-lt"/>
                <a:ea typeface="+mn-ea"/>
                <a:cs typeface="+mn-cs"/>
              </a:rPr>
              <a:t>The reduction in the peripheral electric field, allows that the maximum Electric Field is reached in the multiplication area. We can also see how, if we add a field plate on the end of the JTE, we can increase the reduction of the electric field, increasing the breakdown voltage in that area.</a:t>
            </a:r>
            <a:endParaRPr lang="es-ES" sz="1200" kern="1200" dirty="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pPr>
              <a:defRPr/>
            </a:pPr>
            <a:fld id="{AF5AFAFB-9F5A-4165-B5E7-11187BBE7D69}" type="slidenum">
              <a:rPr lang="es-ES" smtClean="0"/>
              <a:pPr>
                <a:defRPr/>
              </a:pPr>
              <a:t>51</a:t>
            </a:fld>
            <a:endParaRPr lang="es-ES"/>
          </a:p>
        </p:txBody>
      </p:sp>
    </p:spTree>
    <p:extLst>
      <p:ext uri="{BB962C8B-B14F-4D97-AF65-F5344CB8AC3E}">
        <p14:creationId xmlns:p14="http://schemas.microsoft.com/office/powerpoint/2010/main" val="3012320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17575" y="744538"/>
            <a:ext cx="4962525" cy="3722687"/>
          </a:xfrm>
        </p:spPr>
      </p:sp>
      <p:sp>
        <p:nvSpPr>
          <p:cNvPr id="3" name="2 Marcador de notas"/>
          <p:cNvSpPr>
            <a:spLocks noGrp="1"/>
          </p:cNvSpPr>
          <p:nvPr>
            <p:ph type="body" idx="1"/>
          </p:nvPr>
        </p:nvSpPr>
        <p:spPr/>
        <p:txBody>
          <a:bodyPr/>
          <a:lstStyle/>
          <a:p>
            <a:r>
              <a:rPr lang="en-US" sz="1200" kern="1200" dirty="0" smtClean="0">
                <a:solidFill>
                  <a:schemeClr val="tx1"/>
                </a:solidFill>
                <a:effectLst/>
                <a:latin typeface="+mn-lt"/>
                <a:ea typeface="+mn-ea"/>
                <a:cs typeface="+mn-cs"/>
              </a:rPr>
              <a:t>Taking into account that the value of the electric field in the junction, causes the appearance of the charge multiplication, using numerical simulations we can compare the electric field profile of an irradiated detector with an un-irradiated one.</a:t>
            </a:r>
            <a:endParaRPr lang="es-E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s-E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Thus, simulations show that the electric field at the junction of a </a:t>
            </a:r>
            <a:r>
              <a:rPr lang="en-US" sz="1200" kern="1200" dirty="0" err="1" smtClean="0">
                <a:solidFill>
                  <a:schemeClr val="tx1"/>
                </a:solidFill>
                <a:effectLst/>
                <a:latin typeface="+mn-lt"/>
                <a:ea typeface="+mn-ea"/>
                <a:cs typeface="+mn-cs"/>
              </a:rPr>
              <a:t>PiN</a:t>
            </a:r>
            <a:r>
              <a:rPr lang="en-US" sz="1200" kern="1200" dirty="0" smtClean="0">
                <a:solidFill>
                  <a:schemeClr val="tx1"/>
                </a:solidFill>
                <a:effectLst/>
                <a:latin typeface="+mn-lt"/>
                <a:ea typeface="+mn-ea"/>
                <a:cs typeface="+mn-cs"/>
              </a:rPr>
              <a:t> diode increases by the action of radiation, while maintaining substantially equal in the low gain avalanche diode (LGAD).</a:t>
            </a:r>
            <a:endParaRPr lang="es-ES" sz="1200" kern="1200" dirty="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pPr>
              <a:defRPr/>
            </a:pPr>
            <a:fld id="{AF5AFAFB-9F5A-4165-B5E7-11187BBE7D69}" type="slidenum">
              <a:rPr lang="es-ES" smtClean="0"/>
              <a:pPr>
                <a:defRPr/>
              </a:pPr>
              <a:t>56</a:t>
            </a:fld>
            <a:endParaRPr lang="es-ES"/>
          </a:p>
        </p:txBody>
      </p:sp>
    </p:spTree>
    <p:extLst>
      <p:ext uri="{BB962C8B-B14F-4D97-AF65-F5344CB8AC3E}">
        <p14:creationId xmlns:p14="http://schemas.microsoft.com/office/powerpoint/2010/main" val="3012320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8421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3206697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17499595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1525"/>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3152326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56460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extLst>
      <p:ext uri="{BB962C8B-B14F-4D97-AF65-F5344CB8AC3E}">
        <p14:creationId xmlns:p14="http://schemas.microsoft.com/office/powerpoint/2010/main" val="2143871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699401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1592210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Tree>
    <p:extLst>
      <p:ext uri="{BB962C8B-B14F-4D97-AF65-F5344CB8AC3E}">
        <p14:creationId xmlns:p14="http://schemas.microsoft.com/office/powerpoint/2010/main" val="3666899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2291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2882088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3728941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15"/>
          <p:cNvSpPr>
            <a:spLocks noChangeArrowheads="1"/>
          </p:cNvSpPr>
          <p:nvPr/>
        </p:nvSpPr>
        <p:spPr bwMode="auto">
          <a:xfrm>
            <a:off x="4643438" y="0"/>
            <a:ext cx="4500562" cy="333375"/>
          </a:xfrm>
          <a:prstGeom prst="rect">
            <a:avLst/>
          </a:prstGeom>
          <a:solidFill>
            <a:srgbClr val="93A0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a:r>
              <a:rPr lang="es-ES_tradnl" sz="1200" dirty="0" smtClean="0">
                <a:solidFill>
                  <a:schemeClr val="bg1"/>
                </a:solidFill>
              </a:rPr>
              <a:t>SIM-</a:t>
            </a:r>
            <a:r>
              <a:rPr lang="es-ES_tradnl" sz="1200" dirty="0" err="1" smtClean="0">
                <a:solidFill>
                  <a:schemeClr val="bg1"/>
                </a:solidFill>
              </a:rPr>
              <a:t>Détecteurs</a:t>
            </a:r>
            <a:r>
              <a:rPr lang="es-ES_tradnl" sz="1200" dirty="0" smtClean="0">
                <a:solidFill>
                  <a:schemeClr val="bg1"/>
                </a:solidFill>
              </a:rPr>
              <a:t> 2014           LPNHE Paris</a:t>
            </a:r>
            <a:endParaRPr lang="es-ES" sz="1200" dirty="0">
              <a:solidFill>
                <a:schemeClr val="bg1"/>
              </a:solidFill>
            </a:endParaRPr>
          </a:p>
        </p:txBody>
      </p:sp>
      <p:sp>
        <p:nvSpPr>
          <p:cNvPr id="1028" name="Rectangle 16"/>
          <p:cNvSpPr>
            <a:spLocks noChangeArrowheads="1"/>
          </p:cNvSpPr>
          <p:nvPr/>
        </p:nvSpPr>
        <p:spPr bwMode="auto">
          <a:xfrm>
            <a:off x="0" y="333375"/>
            <a:ext cx="9144000" cy="71438"/>
          </a:xfrm>
          <a:prstGeom prst="rect">
            <a:avLst/>
          </a:prstGeom>
          <a:solidFill>
            <a:srgbClr val="EAAE5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ES"/>
          </a:p>
        </p:txBody>
      </p:sp>
      <p:sp>
        <p:nvSpPr>
          <p:cNvPr id="1029" name="Rectangle 17"/>
          <p:cNvSpPr>
            <a:spLocks noChangeArrowheads="1"/>
          </p:cNvSpPr>
          <p:nvPr/>
        </p:nvSpPr>
        <p:spPr bwMode="auto">
          <a:xfrm>
            <a:off x="0" y="6453188"/>
            <a:ext cx="4643438" cy="404812"/>
          </a:xfrm>
          <a:prstGeom prst="rect">
            <a:avLst/>
          </a:prstGeom>
          <a:solidFill>
            <a:srgbClr val="93A0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a:r>
              <a:rPr lang="es-ES" sz="1200">
                <a:solidFill>
                  <a:schemeClr val="bg1"/>
                </a:solidFill>
              </a:rPr>
              <a:t>Centro Nacional de Microelectrónica</a:t>
            </a:r>
          </a:p>
        </p:txBody>
      </p:sp>
      <p:sp>
        <p:nvSpPr>
          <p:cNvPr id="1030" name="Rectangle 18"/>
          <p:cNvSpPr>
            <a:spLocks noChangeArrowheads="1"/>
          </p:cNvSpPr>
          <p:nvPr/>
        </p:nvSpPr>
        <p:spPr bwMode="auto">
          <a:xfrm>
            <a:off x="4643438" y="6453188"/>
            <a:ext cx="4500562" cy="404812"/>
          </a:xfrm>
          <a:prstGeom prst="rect">
            <a:avLst/>
          </a:prstGeom>
          <a:solidFill>
            <a:srgbClr val="3164A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s-ES" sz="1200">
                <a:solidFill>
                  <a:schemeClr val="bg1"/>
                </a:solidFill>
              </a:rPr>
              <a:t>Instituto de Microelectrónica de Barcelona </a:t>
            </a:r>
          </a:p>
        </p:txBody>
      </p:sp>
      <p:sp>
        <p:nvSpPr>
          <p:cNvPr id="1031" name="Rectangle 19"/>
          <p:cNvSpPr>
            <a:spLocks noChangeArrowheads="1"/>
          </p:cNvSpPr>
          <p:nvPr/>
        </p:nvSpPr>
        <p:spPr bwMode="auto">
          <a:xfrm>
            <a:off x="0" y="6381750"/>
            <a:ext cx="9144000" cy="71438"/>
          </a:xfrm>
          <a:prstGeom prst="rect">
            <a:avLst/>
          </a:prstGeom>
          <a:solidFill>
            <a:srgbClr val="EAAE5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ES"/>
          </a:p>
        </p:txBody>
      </p:sp>
      <p:pic>
        <p:nvPicPr>
          <p:cNvPr id="1032" name="Picture 20" descr="cnmlogo"/>
          <p:cNvPicPr>
            <a:picLocks noChangeAspect="1" noChangeArrowheads="1"/>
          </p:cNvPicPr>
          <p:nvPr/>
        </p:nvPicPr>
        <p:blipFill>
          <a:blip r:embed="rId14" cstate="print">
            <a:extLst>
              <a:ext uri="{28A0092B-C50C-407E-A947-70E740481C1C}">
                <a14:useLocalDpi xmlns:a14="http://schemas.microsoft.com/office/drawing/2010/main" val="0"/>
              </a:ext>
            </a:extLst>
          </a:blip>
          <a:srcRect b="20998"/>
          <a:stretch>
            <a:fillRect/>
          </a:stretch>
        </p:blipFill>
        <p:spPr bwMode="auto">
          <a:xfrm>
            <a:off x="80963" y="6521450"/>
            <a:ext cx="117792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21" descr="csiclogo"/>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005763" y="6567488"/>
            <a:ext cx="1117600"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4"/>
          <p:cNvSpPr>
            <a:spLocks noChangeArrowheads="1"/>
          </p:cNvSpPr>
          <p:nvPr/>
        </p:nvSpPr>
        <p:spPr bwMode="auto">
          <a:xfrm>
            <a:off x="0" y="0"/>
            <a:ext cx="4643438" cy="333375"/>
          </a:xfrm>
          <a:prstGeom prst="rect">
            <a:avLst/>
          </a:prstGeom>
          <a:solidFill>
            <a:srgbClr val="3164AB"/>
          </a:solidFill>
          <a:ln w="9525">
            <a:noFill/>
            <a:miter lim="800000"/>
            <a:headEnd/>
            <a:tailEnd/>
          </a:ln>
          <a:effectLst/>
        </p:spPr>
        <p:txBody>
          <a:bodyPr wrap="none" anchor="ctr"/>
          <a:lstStyle/>
          <a:p>
            <a:r>
              <a:rPr lang="en-US" sz="1200" dirty="0" smtClean="0">
                <a:solidFill>
                  <a:schemeClr val="bg1"/>
                </a:solidFill>
              </a:rPr>
              <a:t>Simulation od Radiation Effects and</a:t>
            </a:r>
            <a:r>
              <a:rPr lang="en-US" sz="1200" baseline="0" dirty="0" smtClean="0">
                <a:solidFill>
                  <a:schemeClr val="bg1"/>
                </a:solidFill>
              </a:rPr>
              <a:t> LGAD Design</a:t>
            </a:r>
            <a:endParaRPr lang="en-US" sz="12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845"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Lst>
  <p:timing>
    <p:tnLst>
      <p:par>
        <p:cTn id="1" dur="indefinite" restart="never" nodeType="tmRoot"/>
      </p:par>
    </p:tnLst>
  </p:timing>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aramond" pitchFamily="18" charset="0"/>
        </a:defRPr>
      </a:lvl2pPr>
      <a:lvl3pPr algn="l" rtl="0" eaLnBrk="0" fontAlgn="base" hangingPunct="0">
        <a:spcBef>
          <a:spcPct val="0"/>
        </a:spcBef>
        <a:spcAft>
          <a:spcPct val="0"/>
        </a:spcAft>
        <a:defRPr sz="4400">
          <a:solidFill>
            <a:schemeClr val="tx2"/>
          </a:solidFill>
          <a:latin typeface="Garamond" pitchFamily="18" charset="0"/>
        </a:defRPr>
      </a:lvl3pPr>
      <a:lvl4pPr algn="l" rtl="0" eaLnBrk="0" fontAlgn="base" hangingPunct="0">
        <a:spcBef>
          <a:spcPct val="0"/>
        </a:spcBef>
        <a:spcAft>
          <a:spcPct val="0"/>
        </a:spcAft>
        <a:defRPr sz="4400">
          <a:solidFill>
            <a:schemeClr val="tx2"/>
          </a:solidFill>
          <a:latin typeface="Garamond" pitchFamily="18" charset="0"/>
        </a:defRPr>
      </a:lvl4pPr>
      <a:lvl5pPr algn="l" rtl="0" eaLnBrk="0" fontAlgn="base" hangingPunct="0">
        <a:spcBef>
          <a:spcPct val="0"/>
        </a:spcBef>
        <a:spcAft>
          <a:spcPct val="0"/>
        </a:spcAft>
        <a:defRPr sz="4400">
          <a:solidFill>
            <a:schemeClr val="tx2"/>
          </a:solidFill>
          <a:latin typeface="Garamond" pitchFamily="18" charset="0"/>
        </a:defRPr>
      </a:lvl5pPr>
      <a:lvl6pPr marL="457200" algn="l" rtl="0" fontAlgn="base">
        <a:spcBef>
          <a:spcPct val="0"/>
        </a:spcBef>
        <a:spcAft>
          <a:spcPct val="0"/>
        </a:spcAft>
        <a:defRPr sz="4400">
          <a:solidFill>
            <a:schemeClr val="tx2"/>
          </a:solidFill>
          <a:latin typeface="Garamond" pitchFamily="18" charset="0"/>
        </a:defRPr>
      </a:lvl6pPr>
      <a:lvl7pPr marL="914400" algn="l" rtl="0" fontAlgn="base">
        <a:spcBef>
          <a:spcPct val="0"/>
        </a:spcBef>
        <a:spcAft>
          <a:spcPct val="0"/>
        </a:spcAft>
        <a:defRPr sz="4400">
          <a:solidFill>
            <a:schemeClr val="tx2"/>
          </a:solidFill>
          <a:latin typeface="Garamond" pitchFamily="18" charset="0"/>
        </a:defRPr>
      </a:lvl7pPr>
      <a:lvl8pPr marL="1371600" algn="l" rtl="0" fontAlgn="base">
        <a:spcBef>
          <a:spcPct val="0"/>
        </a:spcBef>
        <a:spcAft>
          <a:spcPct val="0"/>
        </a:spcAft>
        <a:defRPr sz="4400">
          <a:solidFill>
            <a:schemeClr val="tx2"/>
          </a:solidFill>
          <a:latin typeface="Garamond" pitchFamily="18" charset="0"/>
        </a:defRPr>
      </a:lvl8pPr>
      <a:lvl9pPr marL="1828800" algn="l" rtl="0" fontAlgn="base">
        <a:spcBef>
          <a:spcPct val="0"/>
        </a:spcBef>
        <a:spcAft>
          <a:spcPct val="0"/>
        </a:spcAft>
        <a:defRPr sz="44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p"/>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accent1"/>
        </a:buClr>
        <a:buSzPct val="65000"/>
        <a:buFont typeface="Wingdings" pitchFamily="2" charset="2"/>
        <a:buChar char="p"/>
        <a:defRPr sz="2000">
          <a:solidFill>
            <a:schemeClr val="tx1"/>
          </a:solidFill>
          <a:latin typeface="+mn-lt"/>
        </a:defRPr>
      </a:lvl3pPr>
      <a:lvl4pPr marL="16002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9.png"/></Relationships>
</file>

<file path=ppt/slides/_rels/slide3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4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1.jpeg"/></Relationships>
</file>

<file path=ppt/slides/_rels/slide57.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3.tiff"/></Relationships>
</file>

<file path=ppt/slides/_rels/slide58.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5.jpeg"/></Relationships>
</file>

<file path=ppt/slides/_rels/slide5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395536" y="4815532"/>
            <a:ext cx="8352928" cy="1277764"/>
          </a:xfrm>
          <a:prstGeom prst="rect">
            <a:avLst/>
          </a:prstGeom>
          <a:solidFill>
            <a:srgbClr val="FFFFFF"/>
          </a:solidFill>
          <a:ln>
            <a:miter lim="800000"/>
            <a:headEnd/>
            <a:tailEnd/>
          </a:ln>
        </p:spPr>
        <p:txBody>
          <a:bodyPr/>
          <a:lstStyle>
            <a:lvl1pPr marL="342900" indent="-342900" algn="l" rtl="0" eaLnBrk="0" fontAlgn="base" hangingPunct="0">
              <a:spcBef>
                <a:spcPct val="20000"/>
              </a:spcBef>
              <a:spcAft>
                <a:spcPct val="0"/>
              </a:spcAft>
              <a:buClr>
                <a:schemeClr val="bg2"/>
              </a:buClr>
              <a:buSzPct val="75000"/>
              <a:buFont typeface="Wingdings" pitchFamily="2" charset="2"/>
              <a:buChar char="p"/>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accent1"/>
              </a:buClr>
              <a:buSzPct val="65000"/>
              <a:buFont typeface="Wingdings" pitchFamily="2" charset="2"/>
              <a:buChar char="p"/>
              <a:defRPr sz="2000">
                <a:solidFill>
                  <a:schemeClr val="tx1"/>
                </a:solidFill>
                <a:latin typeface="+mn-lt"/>
              </a:defRPr>
            </a:lvl3pPr>
            <a:lvl4pPr marL="16002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9pPr>
          </a:lstStyle>
          <a:p>
            <a:pPr marL="0" indent="0" algn="ctr" eaLnBrk="1" hangingPunct="1">
              <a:lnSpc>
                <a:spcPct val="90000"/>
              </a:lnSpc>
              <a:buFont typeface="Wingdings" pitchFamily="2" charset="2"/>
              <a:buNone/>
            </a:pPr>
            <a:r>
              <a:rPr lang="es-ES" sz="1800" b="1" dirty="0" smtClean="0"/>
              <a:t>Dr. David Flores</a:t>
            </a:r>
          </a:p>
          <a:p>
            <a:pPr marL="0" indent="0" algn="ctr" eaLnBrk="1" hangingPunct="1">
              <a:lnSpc>
                <a:spcPct val="90000"/>
              </a:lnSpc>
              <a:buFont typeface="Wingdings" pitchFamily="2" charset="2"/>
              <a:buNone/>
            </a:pPr>
            <a:endParaRPr lang="es-ES" sz="1600" dirty="0" smtClean="0"/>
          </a:p>
          <a:p>
            <a:pPr marL="0" indent="0" algn="ctr" eaLnBrk="1" hangingPunct="1">
              <a:lnSpc>
                <a:spcPct val="90000"/>
              </a:lnSpc>
              <a:buFont typeface="Wingdings" pitchFamily="2" charset="2"/>
              <a:buNone/>
            </a:pPr>
            <a:r>
              <a:rPr lang="es-ES" sz="1400" b="1" dirty="0" smtClean="0"/>
              <a:t>Instituto de Microelectrónica de Barcelona (IMB-CNM-CSIC)</a:t>
            </a:r>
          </a:p>
          <a:p>
            <a:pPr marL="0" indent="0" algn="ctr" eaLnBrk="1" hangingPunct="1">
              <a:lnSpc>
                <a:spcPct val="90000"/>
              </a:lnSpc>
              <a:buFont typeface="Wingdings" pitchFamily="2" charset="2"/>
              <a:buNone/>
            </a:pPr>
            <a:r>
              <a:rPr lang="es-ES" sz="1400" b="1" dirty="0" smtClean="0"/>
              <a:t>Barcelona, </a:t>
            </a:r>
            <a:r>
              <a:rPr lang="es-ES" sz="1400" b="1" dirty="0" err="1" smtClean="0"/>
              <a:t>Spain</a:t>
            </a:r>
            <a:endParaRPr lang="es-ES" sz="1400" b="1" dirty="0" smtClean="0"/>
          </a:p>
          <a:p>
            <a:pPr marL="0" indent="0" algn="ctr" eaLnBrk="1" hangingPunct="1">
              <a:lnSpc>
                <a:spcPct val="90000"/>
              </a:lnSpc>
              <a:buFont typeface="Wingdings" pitchFamily="2" charset="2"/>
              <a:buNone/>
            </a:pPr>
            <a:endParaRPr lang="es-ES" sz="800" b="1" dirty="0" smtClean="0"/>
          </a:p>
          <a:p>
            <a:pPr marL="0" indent="0" algn="ctr" eaLnBrk="1" hangingPunct="1">
              <a:lnSpc>
                <a:spcPct val="90000"/>
              </a:lnSpc>
              <a:buNone/>
            </a:pPr>
            <a:r>
              <a:rPr lang="es-ES" sz="1400" b="1" dirty="0"/>
              <a:t>david.flores@imb-cnm.csic.es</a:t>
            </a:r>
          </a:p>
          <a:p>
            <a:pPr marL="0" indent="0" algn="ctr" eaLnBrk="1" hangingPunct="1">
              <a:lnSpc>
                <a:spcPct val="90000"/>
              </a:lnSpc>
              <a:buFont typeface="Wingdings" pitchFamily="2" charset="2"/>
              <a:buNone/>
            </a:pPr>
            <a:endParaRPr lang="es-ES" sz="1400" b="1" dirty="0" smtClean="0"/>
          </a:p>
        </p:txBody>
      </p:sp>
      <p:sp>
        <p:nvSpPr>
          <p:cNvPr id="2" name="CuadroTexto 1"/>
          <p:cNvSpPr txBox="1"/>
          <p:nvPr/>
        </p:nvSpPr>
        <p:spPr>
          <a:xfrm>
            <a:off x="467545" y="1988840"/>
            <a:ext cx="8208912" cy="2031325"/>
          </a:xfrm>
          <a:prstGeom prst="rect">
            <a:avLst/>
          </a:prstGeom>
          <a:noFill/>
        </p:spPr>
        <p:txBody>
          <a:bodyPr wrap="square" rtlCol="0">
            <a:spAutoFit/>
          </a:bodyPr>
          <a:lstStyle/>
          <a:p>
            <a:pPr algn="ctr"/>
            <a:r>
              <a:rPr lang="en-US" sz="3200" b="1" dirty="0"/>
              <a:t>Simulation of Radiation </a:t>
            </a:r>
            <a:r>
              <a:rPr lang="en-US" sz="3200" b="1" dirty="0" smtClean="0"/>
              <a:t>Effects</a:t>
            </a:r>
          </a:p>
          <a:p>
            <a:pPr algn="ctr"/>
            <a:r>
              <a:rPr lang="en-US" sz="3200" b="1" dirty="0" smtClean="0"/>
              <a:t>on </a:t>
            </a:r>
            <a:r>
              <a:rPr lang="en-US" sz="3200" b="1" dirty="0"/>
              <a:t>Semiconductors</a:t>
            </a:r>
          </a:p>
          <a:p>
            <a:pPr algn="ctr"/>
            <a:endParaRPr lang="en-US" sz="1800" dirty="0"/>
          </a:p>
          <a:p>
            <a:pPr algn="ctr"/>
            <a:r>
              <a:rPr lang="en-US" sz="2400" dirty="0"/>
              <a:t>Design of Low Gain Avalanche Detectors</a:t>
            </a:r>
          </a:p>
          <a:p>
            <a:endParaRPr lang="es-ES" dirty="0"/>
          </a:p>
        </p:txBody>
      </p:sp>
      <p:cxnSp>
        <p:nvCxnSpPr>
          <p:cNvPr id="4" name="6 Conector recto"/>
          <p:cNvCxnSpPr>
            <a:cxnSpLocks noChangeShapeType="1"/>
          </p:cNvCxnSpPr>
          <p:nvPr/>
        </p:nvCxnSpPr>
        <p:spPr bwMode="auto">
          <a:xfrm>
            <a:off x="286643" y="4005064"/>
            <a:ext cx="8605837" cy="0"/>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txBox="1">
            <a:spLocks noChangeArrowheads="1"/>
          </p:cNvSpPr>
          <p:nvPr/>
        </p:nvSpPr>
        <p:spPr>
          <a:xfrm>
            <a:off x="1116013" y="476250"/>
            <a:ext cx="7127875" cy="576263"/>
          </a:xfrm>
          <a:prstGeom prst="rect">
            <a:avLst/>
          </a:prstGeom>
        </p:spPr>
        <p:txBody>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aramond" pitchFamily="18" charset="0"/>
              </a:defRPr>
            </a:lvl2pPr>
            <a:lvl3pPr algn="l" rtl="0" eaLnBrk="0" fontAlgn="base" hangingPunct="0">
              <a:spcBef>
                <a:spcPct val="0"/>
              </a:spcBef>
              <a:spcAft>
                <a:spcPct val="0"/>
              </a:spcAft>
              <a:defRPr sz="4400">
                <a:solidFill>
                  <a:schemeClr val="tx2"/>
                </a:solidFill>
                <a:latin typeface="Garamond" pitchFamily="18" charset="0"/>
              </a:defRPr>
            </a:lvl3pPr>
            <a:lvl4pPr algn="l" rtl="0" eaLnBrk="0" fontAlgn="base" hangingPunct="0">
              <a:spcBef>
                <a:spcPct val="0"/>
              </a:spcBef>
              <a:spcAft>
                <a:spcPct val="0"/>
              </a:spcAft>
              <a:defRPr sz="4400">
                <a:solidFill>
                  <a:schemeClr val="tx2"/>
                </a:solidFill>
                <a:latin typeface="Garamond" pitchFamily="18" charset="0"/>
              </a:defRPr>
            </a:lvl4pPr>
            <a:lvl5pPr algn="l" rtl="0" eaLnBrk="0" fontAlgn="base" hangingPunct="0">
              <a:spcBef>
                <a:spcPct val="0"/>
              </a:spcBef>
              <a:spcAft>
                <a:spcPct val="0"/>
              </a:spcAft>
              <a:defRPr sz="4400">
                <a:solidFill>
                  <a:schemeClr val="tx2"/>
                </a:solidFill>
                <a:latin typeface="Garamond" pitchFamily="18" charset="0"/>
              </a:defRPr>
            </a:lvl5pPr>
            <a:lvl6pPr marL="457200" algn="l" rtl="0" fontAlgn="base">
              <a:spcBef>
                <a:spcPct val="0"/>
              </a:spcBef>
              <a:spcAft>
                <a:spcPct val="0"/>
              </a:spcAft>
              <a:defRPr sz="4400">
                <a:solidFill>
                  <a:schemeClr val="tx2"/>
                </a:solidFill>
                <a:latin typeface="Garamond" pitchFamily="18" charset="0"/>
              </a:defRPr>
            </a:lvl6pPr>
            <a:lvl7pPr marL="914400" algn="l" rtl="0" fontAlgn="base">
              <a:spcBef>
                <a:spcPct val="0"/>
              </a:spcBef>
              <a:spcAft>
                <a:spcPct val="0"/>
              </a:spcAft>
              <a:defRPr sz="4400">
                <a:solidFill>
                  <a:schemeClr val="tx2"/>
                </a:solidFill>
                <a:latin typeface="Garamond" pitchFamily="18" charset="0"/>
              </a:defRPr>
            </a:lvl7pPr>
            <a:lvl8pPr marL="1371600" algn="l" rtl="0" fontAlgn="base">
              <a:spcBef>
                <a:spcPct val="0"/>
              </a:spcBef>
              <a:spcAft>
                <a:spcPct val="0"/>
              </a:spcAft>
              <a:defRPr sz="4400">
                <a:solidFill>
                  <a:schemeClr val="tx2"/>
                </a:solidFill>
                <a:latin typeface="Garamond" pitchFamily="18" charset="0"/>
              </a:defRPr>
            </a:lvl8pPr>
            <a:lvl9pPr marL="1828800" algn="l" rtl="0" fontAlgn="base">
              <a:spcBef>
                <a:spcPct val="0"/>
              </a:spcBef>
              <a:spcAft>
                <a:spcPct val="0"/>
              </a:spcAft>
              <a:defRPr sz="4400">
                <a:solidFill>
                  <a:schemeClr val="tx2"/>
                </a:solidFill>
                <a:latin typeface="Garamond" pitchFamily="18" charset="0"/>
              </a:defRPr>
            </a:lvl9pPr>
          </a:lstStyle>
          <a:p>
            <a:pPr algn="ctr"/>
            <a:r>
              <a:rPr lang="en-US" sz="2000" b="1" kern="0" dirty="0" smtClean="0">
                <a:solidFill>
                  <a:schemeClr val="tx1"/>
                </a:solidFill>
                <a:latin typeface="+mn-lt"/>
                <a:ea typeface="ＭＳ Ｐゴシック" pitchFamily="34" charset="-128"/>
              </a:rPr>
              <a:t>General Considerations</a:t>
            </a:r>
            <a:endParaRPr lang="en-US" sz="2000" kern="0" dirty="0" smtClean="0">
              <a:solidFill>
                <a:schemeClr val="tx1"/>
              </a:solidFill>
              <a:latin typeface="+mn-lt"/>
            </a:endParaRPr>
          </a:p>
        </p:txBody>
      </p:sp>
      <p:cxnSp>
        <p:nvCxnSpPr>
          <p:cNvPr id="3" name="6 Conector recto"/>
          <p:cNvCxnSpPr>
            <a:cxnSpLocks noChangeShapeType="1"/>
          </p:cNvCxnSpPr>
          <p:nvPr/>
        </p:nvCxnSpPr>
        <p:spPr bwMode="auto">
          <a:xfrm>
            <a:off x="286643" y="980728"/>
            <a:ext cx="8605837" cy="0"/>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sp>
        <p:nvSpPr>
          <p:cNvPr id="4" name="Rectangle 2"/>
          <p:cNvSpPr txBox="1">
            <a:spLocks noChangeArrowheads="1"/>
          </p:cNvSpPr>
          <p:nvPr/>
        </p:nvSpPr>
        <p:spPr bwMode="auto">
          <a:xfrm>
            <a:off x="286642" y="1196752"/>
            <a:ext cx="8605837" cy="4104456"/>
          </a:xfrm>
          <a:prstGeom prst="rect">
            <a:avLst/>
          </a:prstGeom>
          <a:noFill/>
          <a:ln w="9525">
            <a:noFill/>
            <a:miter lim="800000"/>
            <a:headEnd/>
            <a:tailEnd/>
          </a:ln>
        </p:spPr>
        <p:txBody>
          <a:bodyPr lIns="92075" tIns="46038" rIns="92075" bIns="46038"/>
          <a:lstStyle/>
          <a:p>
            <a:pPr marL="342900" indent="-342900" algn="just">
              <a:lnSpc>
                <a:spcPct val="150000"/>
              </a:lnSpc>
              <a:spcBef>
                <a:spcPts val="0"/>
              </a:spcBef>
              <a:spcAft>
                <a:spcPts val="0"/>
              </a:spcAft>
              <a:buClr>
                <a:schemeClr val="tx1"/>
              </a:buClr>
              <a:buSzPct val="130000"/>
              <a:buFont typeface="Wingdings" pitchFamily="2" charset="2"/>
              <a:buChar char="q"/>
              <a:defRPr/>
            </a:pPr>
            <a:r>
              <a:rPr lang="en-GB" sz="1200" b="1" kern="0" dirty="0" smtClean="0">
                <a:solidFill>
                  <a:srgbClr val="FF0000"/>
                </a:solidFill>
              </a:rPr>
              <a:t>Relation between absorbed dose and energy transfer</a:t>
            </a:r>
            <a:endParaRPr lang="en-GB" sz="1200" b="1" kern="0" dirty="0" smtClean="0">
              <a:ea typeface="+mj-ea"/>
              <a:cs typeface="+mj-cs"/>
            </a:endParaRPr>
          </a:p>
          <a:p>
            <a:pPr marL="800100" lvl="1" indent="-342900" algn="just">
              <a:lnSpc>
                <a:spcPct val="150000"/>
              </a:lnSpc>
              <a:spcBef>
                <a:spcPts val="0"/>
              </a:spcBef>
              <a:spcAft>
                <a:spcPts val="0"/>
              </a:spcAft>
              <a:buFont typeface="Wingdings" panose="05000000000000000000" pitchFamily="2" charset="2"/>
              <a:buChar char="ü"/>
              <a:defRPr/>
            </a:pPr>
            <a:r>
              <a:rPr lang="en-GB" sz="1200" b="1" u="sng" kern="0" dirty="0" smtClean="0">
                <a:ea typeface="+mj-ea"/>
                <a:cs typeface="+mj-cs"/>
              </a:rPr>
              <a:t>Flux (</a:t>
            </a:r>
            <a:r>
              <a:rPr lang="en-GB" sz="1200" b="1" i="1" u="sng" kern="0" dirty="0" smtClean="0">
                <a:ea typeface="+mj-ea"/>
                <a:cs typeface="+mj-cs"/>
              </a:rPr>
              <a:t>Φ</a:t>
            </a:r>
            <a:r>
              <a:rPr lang="en-GB" sz="1200" b="1" u="sng" kern="0" dirty="0" smtClean="0">
                <a:ea typeface="+mj-ea"/>
                <a:cs typeface="+mj-cs"/>
              </a:rPr>
              <a:t>):</a:t>
            </a:r>
            <a:r>
              <a:rPr lang="en-GB" sz="1200" b="1" kern="0" dirty="0" smtClean="0">
                <a:ea typeface="+mj-ea"/>
                <a:cs typeface="+mj-cs"/>
              </a:rPr>
              <a:t> 	Number of incident particles (cm</a:t>
            </a:r>
            <a:r>
              <a:rPr lang="en-GB" sz="1200" b="1" kern="0" baseline="30000" dirty="0" smtClean="0">
                <a:ea typeface="+mj-ea"/>
                <a:cs typeface="+mj-cs"/>
              </a:rPr>
              <a:t>-2</a:t>
            </a:r>
            <a:r>
              <a:rPr lang="en-GB" sz="1200" b="1" kern="0" dirty="0" smtClean="0">
                <a:ea typeface="+mj-ea"/>
                <a:cs typeface="+mj-cs"/>
              </a:rPr>
              <a:t>·s</a:t>
            </a:r>
            <a:r>
              <a:rPr lang="en-GB" sz="1200" b="1" kern="0" baseline="30000" dirty="0" smtClean="0">
                <a:ea typeface="+mj-ea"/>
                <a:cs typeface="+mj-cs"/>
              </a:rPr>
              <a:t>-1</a:t>
            </a:r>
            <a:r>
              <a:rPr lang="en-GB" sz="1200" b="1" kern="0" dirty="0" smtClean="0">
                <a:ea typeface="+mj-ea"/>
                <a:cs typeface="+mj-cs"/>
              </a:rPr>
              <a:t>)</a:t>
            </a:r>
          </a:p>
          <a:p>
            <a:pPr marL="800100" lvl="1" indent="-342900" algn="just">
              <a:lnSpc>
                <a:spcPct val="150000"/>
              </a:lnSpc>
              <a:spcBef>
                <a:spcPts val="0"/>
              </a:spcBef>
              <a:spcAft>
                <a:spcPts val="0"/>
              </a:spcAft>
              <a:buFont typeface="Wingdings" panose="05000000000000000000" pitchFamily="2" charset="2"/>
              <a:buChar char="ü"/>
              <a:defRPr/>
            </a:pPr>
            <a:r>
              <a:rPr lang="en-GB" sz="1200" b="1" u="sng" kern="0" dirty="0" smtClean="0">
                <a:ea typeface="+mj-ea"/>
                <a:cs typeface="+mj-cs"/>
              </a:rPr>
              <a:t>Integrated Flux or </a:t>
            </a:r>
            <a:r>
              <a:rPr lang="en-GB" sz="1200" b="1" u="sng" kern="0" dirty="0" err="1" smtClean="0">
                <a:ea typeface="+mj-ea"/>
                <a:cs typeface="+mj-cs"/>
              </a:rPr>
              <a:t>Fluence</a:t>
            </a:r>
            <a:r>
              <a:rPr lang="en-GB" sz="1200" b="1" u="sng" kern="0" dirty="0" smtClean="0">
                <a:ea typeface="+mj-ea"/>
                <a:cs typeface="+mj-cs"/>
              </a:rPr>
              <a:t> (Φ):</a:t>
            </a:r>
            <a:r>
              <a:rPr lang="en-GB" sz="1200" b="1" kern="0" dirty="0" smtClean="0">
                <a:ea typeface="+mj-ea"/>
                <a:cs typeface="+mj-cs"/>
              </a:rPr>
              <a:t> Total number of incident particles (cm</a:t>
            </a:r>
            <a:r>
              <a:rPr lang="en-GB" sz="1200" b="1" kern="0" baseline="30000" dirty="0" smtClean="0">
                <a:ea typeface="+mj-ea"/>
                <a:cs typeface="+mj-cs"/>
              </a:rPr>
              <a:t>-2</a:t>
            </a:r>
            <a:r>
              <a:rPr lang="en-GB" sz="1200" b="1" kern="0" dirty="0" smtClean="0">
                <a:ea typeface="+mj-ea"/>
                <a:cs typeface="+mj-cs"/>
              </a:rPr>
              <a:t>)</a:t>
            </a:r>
          </a:p>
          <a:p>
            <a:pPr marL="800100" lvl="1" indent="-342900" algn="just">
              <a:lnSpc>
                <a:spcPct val="150000"/>
              </a:lnSpc>
              <a:spcBef>
                <a:spcPts val="0"/>
              </a:spcBef>
              <a:spcAft>
                <a:spcPts val="0"/>
              </a:spcAft>
              <a:buFont typeface="Wingdings" panose="05000000000000000000" pitchFamily="2" charset="2"/>
              <a:buChar char="ü"/>
              <a:defRPr/>
            </a:pPr>
            <a:r>
              <a:rPr lang="en-GB" sz="1200" b="1" u="sng" kern="0" dirty="0" smtClean="0">
                <a:ea typeface="+mj-ea"/>
                <a:cs typeface="+mj-cs"/>
              </a:rPr>
              <a:t>Dose (D):</a:t>
            </a:r>
            <a:r>
              <a:rPr lang="en-GB" sz="1200" b="1" kern="0" dirty="0" smtClean="0">
                <a:ea typeface="+mj-ea"/>
                <a:cs typeface="+mj-cs"/>
              </a:rPr>
              <a:t> 	Absorbed energy per unit mass	</a:t>
            </a:r>
            <a:r>
              <a:rPr lang="en-GB" sz="1200" b="1" kern="0" dirty="0">
                <a:ea typeface="+mj-ea"/>
                <a:cs typeface="+mj-cs"/>
              </a:rPr>
              <a:t>	</a:t>
            </a:r>
            <a:r>
              <a:rPr lang="en-GB" sz="1200" b="1" kern="0" dirty="0" smtClean="0">
                <a:ea typeface="+mj-ea"/>
                <a:cs typeface="+mj-cs"/>
              </a:rPr>
              <a:t>(</a:t>
            </a:r>
            <a:r>
              <a:rPr lang="en-GB" sz="1200" b="1" kern="0" dirty="0" err="1" smtClean="0">
                <a:ea typeface="+mj-ea"/>
                <a:cs typeface="+mj-cs"/>
              </a:rPr>
              <a:t>Gray</a:t>
            </a:r>
            <a:r>
              <a:rPr lang="en-GB" sz="1200" b="1" kern="0" dirty="0" smtClean="0">
                <a:ea typeface="+mj-ea"/>
                <a:cs typeface="+mj-cs"/>
              </a:rPr>
              <a:t>: 1 </a:t>
            </a:r>
            <a:r>
              <a:rPr lang="en-GB" sz="1200" b="1" kern="0" dirty="0" err="1" smtClean="0">
                <a:ea typeface="+mj-ea"/>
                <a:cs typeface="+mj-cs"/>
              </a:rPr>
              <a:t>Gy</a:t>
            </a:r>
            <a:r>
              <a:rPr lang="en-GB" sz="1200" b="1" kern="0" dirty="0" smtClean="0">
                <a:ea typeface="+mj-ea"/>
                <a:cs typeface="+mj-cs"/>
              </a:rPr>
              <a:t> = 100 J·Kg</a:t>
            </a:r>
            <a:r>
              <a:rPr lang="en-GB" sz="1200" b="1" kern="0" baseline="30000" dirty="0" smtClean="0">
                <a:ea typeface="+mj-ea"/>
                <a:cs typeface="+mj-cs"/>
              </a:rPr>
              <a:t>-1</a:t>
            </a:r>
            <a:r>
              <a:rPr lang="en-GB" sz="1200" b="1" kern="0" dirty="0" smtClean="0">
                <a:ea typeface="+mj-ea"/>
                <a:cs typeface="+mj-cs"/>
              </a:rPr>
              <a:t>)</a:t>
            </a:r>
          </a:p>
          <a:p>
            <a:pPr lvl="1" algn="just">
              <a:lnSpc>
                <a:spcPct val="150000"/>
              </a:lnSpc>
              <a:spcBef>
                <a:spcPts val="0"/>
              </a:spcBef>
              <a:spcAft>
                <a:spcPts val="0"/>
              </a:spcAft>
              <a:defRPr/>
            </a:pPr>
            <a:r>
              <a:rPr lang="en-GB" sz="1200" b="1" kern="0" dirty="0">
                <a:ea typeface="+mj-ea"/>
                <a:cs typeface="+mj-cs"/>
              </a:rPr>
              <a:t>	</a:t>
            </a:r>
            <a:r>
              <a:rPr lang="en-GB" sz="1200" b="1" kern="0" dirty="0" smtClean="0">
                <a:ea typeface="+mj-ea"/>
                <a:cs typeface="+mj-cs"/>
              </a:rPr>
              <a:t>					(rad; 1 rad = 100 erg·s</a:t>
            </a:r>
            <a:r>
              <a:rPr lang="en-GB" sz="1200" b="1" kern="0" baseline="30000" dirty="0" smtClean="0">
                <a:ea typeface="+mj-ea"/>
                <a:cs typeface="+mj-cs"/>
              </a:rPr>
              <a:t>-1</a:t>
            </a:r>
            <a:r>
              <a:rPr lang="en-GB" sz="1200" b="1" kern="0" dirty="0" smtClean="0">
                <a:ea typeface="+mj-ea"/>
                <a:cs typeface="+mj-cs"/>
              </a:rPr>
              <a:t>)</a:t>
            </a:r>
          </a:p>
          <a:p>
            <a:pPr marL="800100" lvl="1" indent="-342900" algn="just">
              <a:lnSpc>
                <a:spcPct val="150000"/>
              </a:lnSpc>
              <a:spcBef>
                <a:spcPts val="0"/>
              </a:spcBef>
              <a:spcAft>
                <a:spcPts val="0"/>
              </a:spcAft>
              <a:buFont typeface="Wingdings"/>
              <a:buChar char="à"/>
              <a:defRPr/>
            </a:pPr>
            <a:endParaRPr lang="en-GB" sz="1200" b="1" kern="0" dirty="0">
              <a:ea typeface="+mj-ea"/>
              <a:cs typeface="+mj-cs"/>
            </a:endParaRPr>
          </a:p>
          <a:p>
            <a:pPr lvl="1" algn="just">
              <a:lnSpc>
                <a:spcPct val="150000"/>
              </a:lnSpc>
              <a:spcBef>
                <a:spcPts val="0"/>
              </a:spcBef>
              <a:spcAft>
                <a:spcPts val="0"/>
              </a:spcAft>
              <a:defRPr/>
            </a:pPr>
            <a:endParaRPr lang="en-GB" sz="1200" b="1" kern="0" dirty="0" smtClean="0">
              <a:ea typeface="+mj-ea"/>
              <a:cs typeface="+mj-cs"/>
            </a:endParaRPr>
          </a:p>
          <a:p>
            <a:pPr marL="800100" lvl="1" indent="-342900" algn="just">
              <a:lnSpc>
                <a:spcPct val="150000"/>
              </a:lnSpc>
              <a:spcBef>
                <a:spcPts val="0"/>
              </a:spcBef>
              <a:spcAft>
                <a:spcPts val="0"/>
              </a:spcAft>
              <a:buFont typeface="Wingdings" panose="05000000000000000000" pitchFamily="2" charset="2"/>
              <a:buChar char="ü"/>
              <a:defRPr/>
            </a:pPr>
            <a:r>
              <a:rPr lang="en-GB" sz="1200" b="1" u="sng" kern="0" dirty="0" smtClean="0">
                <a:ea typeface="+mj-ea"/>
                <a:cs typeface="+mj-cs"/>
              </a:rPr>
              <a:t>Stopping Power</a:t>
            </a:r>
            <a:r>
              <a:rPr lang="en-GB" sz="1200" b="1" kern="0" dirty="0" smtClean="0">
                <a:ea typeface="+mj-ea"/>
                <a:cs typeface="+mj-cs"/>
              </a:rPr>
              <a:t> (S): Energy transfer, normalised to the material density (MeV·cm</a:t>
            </a:r>
            <a:r>
              <a:rPr lang="en-GB" sz="1200" b="1" kern="0" baseline="30000" dirty="0" smtClean="0">
                <a:ea typeface="+mj-ea"/>
                <a:cs typeface="+mj-cs"/>
              </a:rPr>
              <a:t>2</a:t>
            </a:r>
            <a:r>
              <a:rPr lang="en-GB" sz="1200" b="1" kern="0" dirty="0" smtClean="0">
                <a:ea typeface="+mj-ea"/>
                <a:cs typeface="+mj-cs"/>
              </a:rPr>
              <a:t>·Kg</a:t>
            </a:r>
            <a:r>
              <a:rPr lang="en-GB" sz="1200" b="1" kern="0" baseline="30000" dirty="0" smtClean="0">
                <a:ea typeface="+mj-ea"/>
                <a:cs typeface="+mj-cs"/>
              </a:rPr>
              <a:t>-1</a:t>
            </a:r>
            <a:r>
              <a:rPr lang="en-GB" sz="1200" b="1" kern="0" dirty="0" smtClean="0">
                <a:ea typeface="+mj-ea"/>
                <a:cs typeface="+mj-cs"/>
              </a:rPr>
              <a:t>)</a:t>
            </a:r>
            <a:endParaRPr lang="en-GB" sz="1200" b="1" kern="0" dirty="0">
              <a:ea typeface="+mj-ea"/>
              <a:cs typeface="+mj-cs"/>
            </a:endParaRPr>
          </a:p>
          <a:p>
            <a:pPr marL="800100" lvl="1" indent="-342900" algn="just">
              <a:lnSpc>
                <a:spcPct val="150000"/>
              </a:lnSpc>
              <a:spcBef>
                <a:spcPts val="0"/>
              </a:spcBef>
              <a:spcAft>
                <a:spcPts val="0"/>
              </a:spcAft>
              <a:buFont typeface="Wingdings"/>
              <a:buChar char="à"/>
              <a:defRPr/>
            </a:pPr>
            <a:endParaRPr lang="en-GB" sz="1200" b="1" kern="0" dirty="0" smtClean="0">
              <a:ea typeface="+mj-ea"/>
              <a:cs typeface="+mj-cs"/>
            </a:endParaRPr>
          </a:p>
          <a:p>
            <a:pPr marL="800100" lvl="1" indent="-342900" algn="just">
              <a:lnSpc>
                <a:spcPct val="150000"/>
              </a:lnSpc>
              <a:spcBef>
                <a:spcPts val="0"/>
              </a:spcBef>
              <a:spcAft>
                <a:spcPts val="0"/>
              </a:spcAft>
              <a:buFont typeface="Wingdings"/>
              <a:buChar char="à"/>
              <a:defRPr/>
            </a:pPr>
            <a:endParaRPr lang="en-GB" sz="1200" b="1" kern="0" dirty="0" smtClean="0">
              <a:ea typeface="+mj-ea"/>
              <a:cs typeface="+mj-cs"/>
            </a:endParaRPr>
          </a:p>
          <a:p>
            <a:pPr marL="800100" lvl="1" indent="-342900" algn="just">
              <a:lnSpc>
                <a:spcPct val="150000"/>
              </a:lnSpc>
              <a:spcBef>
                <a:spcPts val="0"/>
              </a:spcBef>
              <a:spcAft>
                <a:spcPts val="0"/>
              </a:spcAft>
              <a:buFont typeface="Wingdings"/>
              <a:buChar char="à"/>
              <a:defRPr/>
            </a:pPr>
            <a:endParaRPr lang="en-GB" sz="1200" b="1" kern="0" dirty="0">
              <a:ea typeface="+mj-ea"/>
              <a:cs typeface="+mj-cs"/>
            </a:endParaRPr>
          </a:p>
          <a:p>
            <a:pPr marL="800100" lvl="1" indent="-342900" algn="just">
              <a:lnSpc>
                <a:spcPct val="150000"/>
              </a:lnSpc>
              <a:spcBef>
                <a:spcPts val="0"/>
              </a:spcBef>
              <a:spcAft>
                <a:spcPts val="0"/>
              </a:spcAft>
              <a:buFont typeface="Wingdings"/>
              <a:buChar char="à"/>
              <a:defRPr/>
            </a:pPr>
            <a:endParaRPr lang="en-GB" sz="1200" b="1" kern="0" dirty="0" smtClean="0">
              <a:ea typeface="+mj-ea"/>
              <a:cs typeface="+mj-cs"/>
            </a:endParaRPr>
          </a:p>
          <a:p>
            <a:pPr marL="800100" lvl="1" indent="-342900" algn="just">
              <a:lnSpc>
                <a:spcPct val="150000"/>
              </a:lnSpc>
              <a:spcBef>
                <a:spcPts val="0"/>
              </a:spcBef>
              <a:spcAft>
                <a:spcPts val="0"/>
              </a:spcAft>
              <a:buFont typeface="Wingdings"/>
              <a:buChar char="à"/>
              <a:defRPr/>
            </a:pPr>
            <a:endParaRPr lang="en-GB" sz="1200" b="1" kern="0" dirty="0" smtClean="0">
              <a:ea typeface="+mj-ea"/>
              <a:cs typeface="+mj-cs"/>
            </a:endParaRPr>
          </a:p>
          <a:p>
            <a:pPr marL="800100" lvl="1" indent="-342900" algn="just">
              <a:lnSpc>
                <a:spcPct val="150000"/>
              </a:lnSpc>
              <a:spcBef>
                <a:spcPts val="0"/>
              </a:spcBef>
              <a:spcAft>
                <a:spcPts val="0"/>
              </a:spcAft>
              <a:buFont typeface="Wingdings"/>
              <a:buChar char="à"/>
              <a:defRPr/>
            </a:pPr>
            <a:endParaRPr lang="en-GB" sz="1200" b="1" kern="0" dirty="0">
              <a:ea typeface="+mj-ea"/>
              <a:cs typeface="+mj-cs"/>
            </a:endParaRPr>
          </a:p>
          <a:p>
            <a:pPr marL="800100" lvl="1" indent="-342900" algn="just">
              <a:lnSpc>
                <a:spcPct val="150000"/>
              </a:lnSpc>
              <a:spcBef>
                <a:spcPts val="0"/>
              </a:spcBef>
              <a:spcAft>
                <a:spcPts val="0"/>
              </a:spcAft>
              <a:buFont typeface="Wingdings"/>
              <a:buChar char="à"/>
              <a:defRPr/>
            </a:pPr>
            <a:endParaRPr lang="en-GB" sz="1200" b="1" kern="0" dirty="0" smtClean="0">
              <a:ea typeface="+mj-ea"/>
              <a:cs typeface="+mj-cs"/>
            </a:endParaRPr>
          </a:p>
          <a:p>
            <a:pPr marL="800100" lvl="1" indent="-342900" algn="just">
              <a:lnSpc>
                <a:spcPct val="150000"/>
              </a:lnSpc>
              <a:spcBef>
                <a:spcPts val="0"/>
              </a:spcBef>
              <a:spcAft>
                <a:spcPts val="0"/>
              </a:spcAft>
              <a:buFont typeface="Wingdings"/>
              <a:buChar char="à"/>
              <a:defRPr/>
            </a:pPr>
            <a:endParaRPr lang="en-GB" sz="1200" b="1" kern="0" dirty="0">
              <a:ea typeface="+mj-ea"/>
              <a:cs typeface="+mj-cs"/>
            </a:endParaRPr>
          </a:p>
          <a:p>
            <a:pPr lvl="1" algn="just">
              <a:lnSpc>
                <a:spcPct val="150000"/>
              </a:lnSpc>
              <a:spcBef>
                <a:spcPts val="0"/>
              </a:spcBef>
              <a:spcAft>
                <a:spcPts val="0"/>
              </a:spcAft>
              <a:defRPr/>
            </a:pPr>
            <a:endParaRPr lang="en-GB" sz="1200" b="1" kern="0" dirty="0" smtClean="0">
              <a:ea typeface="+mj-ea"/>
              <a:cs typeface="+mj-cs"/>
            </a:endParaRPr>
          </a:p>
          <a:p>
            <a:pPr marL="800100" lvl="1" indent="-342900" algn="just">
              <a:lnSpc>
                <a:spcPct val="150000"/>
              </a:lnSpc>
              <a:spcBef>
                <a:spcPts val="0"/>
              </a:spcBef>
              <a:spcAft>
                <a:spcPts val="0"/>
              </a:spcAft>
              <a:buFont typeface="Wingdings"/>
              <a:buChar char="à"/>
              <a:defRPr/>
            </a:pPr>
            <a:endParaRPr lang="en-GB" sz="1200" b="1" kern="0" dirty="0" smtClean="0">
              <a:ea typeface="+mj-ea"/>
              <a:cs typeface="+mj-cs"/>
            </a:endParaRPr>
          </a:p>
          <a:p>
            <a:pPr marL="800100" lvl="1" indent="-342900" algn="just">
              <a:lnSpc>
                <a:spcPct val="150000"/>
              </a:lnSpc>
              <a:spcBef>
                <a:spcPts val="0"/>
              </a:spcBef>
              <a:spcAft>
                <a:spcPts val="0"/>
              </a:spcAft>
              <a:buFont typeface="Wingdings"/>
              <a:buChar char="à"/>
              <a:defRPr/>
            </a:pPr>
            <a:endParaRPr lang="en-GB" sz="1200" b="1" kern="0" dirty="0" smtClean="0">
              <a:ea typeface="+mj-ea"/>
              <a:cs typeface="+mj-cs"/>
            </a:endParaRPr>
          </a:p>
          <a:p>
            <a:pPr lvl="1" algn="just">
              <a:lnSpc>
                <a:spcPct val="150000"/>
              </a:lnSpc>
              <a:spcBef>
                <a:spcPts val="0"/>
              </a:spcBef>
              <a:spcAft>
                <a:spcPts val="0"/>
              </a:spcAft>
              <a:defRPr/>
            </a:pPr>
            <a:endParaRPr lang="en-GB" sz="1200" b="1" kern="0" dirty="0" smtClean="0"/>
          </a:p>
          <a:p>
            <a:pPr algn="just">
              <a:lnSpc>
                <a:spcPct val="150000"/>
              </a:lnSpc>
              <a:spcBef>
                <a:spcPts val="0"/>
              </a:spcBef>
              <a:spcAft>
                <a:spcPts val="0"/>
              </a:spcAft>
              <a:defRPr/>
            </a:pPr>
            <a:endParaRPr lang="en-GB" sz="1200" b="1" kern="0" dirty="0" smtClean="0">
              <a:ea typeface="+mj-ea"/>
              <a:cs typeface="+mj-cs"/>
            </a:endParaRPr>
          </a:p>
        </p:txBody>
      </p:sp>
      <p:pic>
        <p:nvPicPr>
          <p:cNvPr id="3074" name="Picture 2" descr="C:\Users\David\Desktop\Equació.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9" y="2608615"/>
            <a:ext cx="936104" cy="40637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David\Desktop\Equació.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3645024"/>
            <a:ext cx="1167436" cy="67127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David\Desktop\Equació.JPG"/>
          <p:cNvPicPr>
            <a:picLocks noChangeAspect="1" noChangeArrowheads="1"/>
          </p:cNvPicPr>
          <p:nvPr/>
        </p:nvPicPr>
        <p:blipFill rotWithShape="1">
          <a:blip r:embed="rId4">
            <a:extLst>
              <a:ext uri="{28A0092B-C50C-407E-A947-70E740481C1C}">
                <a14:useLocalDpi xmlns:a14="http://schemas.microsoft.com/office/drawing/2010/main" val="0"/>
              </a:ext>
            </a:extLst>
          </a:blip>
          <a:srcRect r="26472"/>
          <a:stretch/>
        </p:blipFill>
        <p:spPr bwMode="auto">
          <a:xfrm>
            <a:off x="4106227" y="3550336"/>
            <a:ext cx="4137661" cy="860652"/>
          </a:xfrm>
          <a:prstGeom prst="rect">
            <a:avLst/>
          </a:prstGeom>
          <a:noFill/>
          <a:extLst>
            <a:ext uri="{909E8E84-426E-40DD-AFC4-6F175D3DCCD1}">
              <a14:hiddenFill xmlns:a14="http://schemas.microsoft.com/office/drawing/2010/main">
                <a:solidFill>
                  <a:srgbClr val="FFFFFF"/>
                </a:solidFill>
              </a14:hiddenFill>
            </a:ext>
          </a:extLst>
        </p:spPr>
      </p:pic>
      <p:sp>
        <p:nvSpPr>
          <p:cNvPr id="5" name="4 Elipse"/>
          <p:cNvSpPr/>
          <p:nvPr/>
        </p:nvSpPr>
        <p:spPr bwMode="auto">
          <a:xfrm>
            <a:off x="4106226" y="3550336"/>
            <a:ext cx="2265973" cy="1030792"/>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a-ES" sz="2000" b="0" i="0" u="none" strike="noStrike" cap="none" normalizeH="0" baseline="0" smtClean="0">
              <a:ln>
                <a:noFill/>
              </a:ln>
              <a:solidFill>
                <a:schemeClr val="tx1"/>
              </a:solidFill>
              <a:effectLst/>
              <a:latin typeface="Verdana" pitchFamily="34" charset="0"/>
            </a:endParaRPr>
          </a:p>
        </p:txBody>
      </p:sp>
      <p:sp>
        <p:nvSpPr>
          <p:cNvPr id="9" name="8 Elipse"/>
          <p:cNvSpPr/>
          <p:nvPr/>
        </p:nvSpPr>
        <p:spPr bwMode="auto">
          <a:xfrm>
            <a:off x="6012160" y="3542127"/>
            <a:ext cx="2376264" cy="1030792"/>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a-ES" sz="2000" b="0" i="0" u="none" strike="noStrike" cap="none" normalizeH="0" baseline="0" smtClean="0">
              <a:ln>
                <a:noFill/>
              </a:ln>
              <a:solidFill>
                <a:schemeClr val="tx1"/>
              </a:solidFill>
              <a:effectLst/>
              <a:latin typeface="Verdana" pitchFamily="34" charset="0"/>
            </a:endParaRPr>
          </a:p>
        </p:txBody>
      </p:sp>
      <p:sp>
        <p:nvSpPr>
          <p:cNvPr id="6" name="5 CuadroTexto"/>
          <p:cNvSpPr txBox="1"/>
          <p:nvPr/>
        </p:nvSpPr>
        <p:spPr>
          <a:xfrm>
            <a:off x="1280344" y="4839543"/>
            <a:ext cx="2690160" cy="461665"/>
          </a:xfrm>
          <a:prstGeom prst="rect">
            <a:avLst/>
          </a:prstGeom>
          <a:solidFill>
            <a:schemeClr val="accent1">
              <a:lumMod val="40000"/>
              <a:lumOff val="60000"/>
            </a:schemeClr>
          </a:solidFill>
        </p:spPr>
        <p:txBody>
          <a:bodyPr wrap="none" rtlCol="0">
            <a:spAutoFit/>
          </a:bodyPr>
          <a:lstStyle/>
          <a:p>
            <a:r>
              <a:rPr lang="en-GB" sz="1200" b="1" dirty="0" smtClean="0"/>
              <a:t>Ionising Energy Loss (IEL)</a:t>
            </a:r>
          </a:p>
          <a:p>
            <a:r>
              <a:rPr lang="en-GB" sz="1200" b="1" dirty="0" smtClean="0"/>
              <a:t>Linear Energy Transfer (LET)</a:t>
            </a:r>
            <a:endParaRPr lang="en-GB" sz="1200" b="1" dirty="0"/>
          </a:p>
        </p:txBody>
      </p:sp>
      <p:sp>
        <p:nvSpPr>
          <p:cNvPr id="11" name="10 CuadroTexto"/>
          <p:cNvSpPr txBox="1"/>
          <p:nvPr/>
        </p:nvSpPr>
        <p:spPr>
          <a:xfrm>
            <a:off x="5600824" y="4908434"/>
            <a:ext cx="3044423" cy="276999"/>
          </a:xfrm>
          <a:prstGeom prst="rect">
            <a:avLst/>
          </a:prstGeom>
          <a:solidFill>
            <a:schemeClr val="accent1">
              <a:lumMod val="40000"/>
              <a:lumOff val="60000"/>
            </a:schemeClr>
          </a:solidFill>
        </p:spPr>
        <p:txBody>
          <a:bodyPr wrap="none" rtlCol="0">
            <a:spAutoFit/>
          </a:bodyPr>
          <a:lstStyle/>
          <a:p>
            <a:r>
              <a:rPr lang="en-GB" sz="1200" b="1" dirty="0" smtClean="0"/>
              <a:t>Non-Ionising Energy Loss (NIEL)</a:t>
            </a:r>
          </a:p>
        </p:txBody>
      </p:sp>
      <p:cxnSp>
        <p:nvCxnSpPr>
          <p:cNvPr id="12" name="11 Conector recto de flecha"/>
          <p:cNvCxnSpPr/>
          <p:nvPr/>
        </p:nvCxnSpPr>
        <p:spPr bwMode="auto">
          <a:xfrm flipH="1">
            <a:off x="3131840" y="4221088"/>
            <a:ext cx="1008114" cy="618455"/>
          </a:xfrm>
          <a:prstGeom prst="straightConnector1">
            <a:avLst/>
          </a:prstGeom>
          <a:solidFill>
            <a:schemeClr val="accent1"/>
          </a:solidFill>
          <a:ln w="19050" cap="flat" cmpd="sng" algn="ctr">
            <a:solidFill>
              <a:srgbClr val="FF0000"/>
            </a:solidFill>
            <a:prstDash val="solid"/>
            <a:round/>
            <a:headEnd type="none" w="med" len="med"/>
            <a:tailEnd type="triangle"/>
          </a:ln>
          <a:effectLst/>
        </p:spPr>
      </p:cxnSp>
      <p:cxnSp>
        <p:nvCxnSpPr>
          <p:cNvPr id="18" name="17 Conector recto de flecha"/>
          <p:cNvCxnSpPr>
            <a:endCxn id="11" idx="0"/>
          </p:cNvCxnSpPr>
          <p:nvPr/>
        </p:nvCxnSpPr>
        <p:spPr bwMode="auto">
          <a:xfrm>
            <a:off x="6876256" y="4566978"/>
            <a:ext cx="246780" cy="341456"/>
          </a:xfrm>
          <a:prstGeom prst="straightConnector1">
            <a:avLst/>
          </a:prstGeom>
          <a:solidFill>
            <a:schemeClr val="accent1"/>
          </a:solidFill>
          <a:ln w="19050" cap="flat" cmpd="sng" algn="ctr">
            <a:solidFill>
              <a:srgbClr val="FF0000"/>
            </a:solidFill>
            <a:prstDash val="solid"/>
            <a:round/>
            <a:headEnd type="none" w="med" len="med"/>
            <a:tailEnd type="triangle"/>
          </a:ln>
          <a:effectLst/>
        </p:spPr>
      </p:cxnSp>
      <p:pic>
        <p:nvPicPr>
          <p:cNvPr id="3077" name="Picture 5" descr="C:\Users\David\Desktop\Equació.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9212" y="5642281"/>
            <a:ext cx="1866478" cy="643613"/>
          </a:xfrm>
          <a:prstGeom prst="rect">
            <a:avLst/>
          </a:prstGeom>
          <a:noFill/>
          <a:extLst>
            <a:ext uri="{909E8E84-426E-40DD-AFC4-6F175D3DCCD1}">
              <a14:hiddenFill xmlns:a14="http://schemas.microsoft.com/office/drawing/2010/main">
                <a:solidFill>
                  <a:srgbClr val="FFFFFF"/>
                </a:solidFill>
              </a14:hiddenFill>
            </a:ext>
          </a:extLst>
        </p:spPr>
      </p:pic>
      <p:sp>
        <p:nvSpPr>
          <p:cNvPr id="24" name="23 CuadroTexto"/>
          <p:cNvSpPr txBox="1"/>
          <p:nvPr/>
        </p:nvSpPr>
        <p:spPr>
          <a:xfrm>
            <a:off x="1775990" y="5733256"/>
            <a:ext cx="3203121" cy="498598"/>
          </a:xfrm>
          <a:prstGeom prst="rect">
            <a:avLst/>
          </a:prstGeom>
          <a:noFill/>
        </p:spPr>
        <p:txBody>
          <a:bodyPr wrap="none" rtlCol="0">
            <a:spAutoFit/>
          </a:bodyPr>
          <a:lstStyle/>
          <a:p>
            <a:pPr>
              <a:lnSpc>
                <a:spcPct val="110000"/>
              </a:lnSpc>
            </a:pPr>
            <a:r>
              <a:rPr lang="en-GB" sz="1200" b="1" dirty="0" smtClean="0"/>
              <a:t>Total Ionising Dose (TID)</a:t>
            </a:r>
          </a:p>
          <a:p>
            <a:pPr>
              <a:lnSpc>
                <a:spcPct val="110000"/>
              </a:lnSpc>
            </a:pPr>
            <a:r>
              <a:rPr lang="en-GB" sz="1200" b="1" dirty="0" smtClean="0"/>
              <a:t>Displacement Damage Dose (DDD)</a:t>
            </a:r>
            <a:endParaRPr lang="en-GB" sz="1200" b="1" dirty="0"/>
          </a:p>
        </p:txBody>
      </p:sp>
      <p:sp>
        <p:nvSpPr>
          <p:cNvPr id="21" name="20 Rectángulo"/>
          <p:cNvSpPr/>
          <p:nvPr/>
        </p:nvSpPr>
        <p:spPr bwMode="auto">
          <a:xfrm>
            <a:off x="1775990" y="5630333"/>
            <a:ext cx="5302143" cy="635000"/>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a-ES" sz="2000" b="0" i="0" u="none" strike="noStrike" cap="none" normalizeH="0" baseline="0" smtClean="0">
              <a:ln>
                <a:noFill/>
              </a:ln>
              <a:solidFill>
                <a:schemeClr val="tx1"/>
              </a:solidFill>
              <a:effectLst/>
              <a:latin typeface="Verdana" pitchFamily="34" charset="0"/>
            </a:endParaRPr>
          </a:p>
        </p:txBody>
      </p:sp>
    </p:spTree>
    <p:extLst>
      <p:ext uri="{BB962C8B-B14F-4D97-AF65-F5344CB8AC3E}">
        <p14:creationId xmlns:p14="http://schemas.microsoft.com/office/powerpoint/2010/main" val="3838655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txBox="1">
            <a:spLocks noChangeArrowheads="1"/>
          </p:cNvSpPr>
          <p:nvPr/>
        </p:nvSpPr>
        <p:spPr>
          <a:xfrm>
            <a:off x="251520" y="2636713"/>
            <a:ext cx="8712967" cy="576263"/>
          </a:xfrm>
          <a:prstGeom prst="rect">
            <a:avLst/>
          </a:prstGeom>
        </p:spPr>
        <p:txBody>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aramond" pitchFamily="18" charset="0"/>
              </a:defRPr>
            </a:lvl2pPr>
            <a:lvl3pPr algn="l" rtl="0" eaLnBrk="0" fontAlgn="base" hangingPunct="0">
              <a:spcBef>
                <a:spcPct val="0"/>
              </a:spcBef>
              <a:spcAft>
                <a:spcPct val="0"/>
              </a:spcAft>
              <a:defRPr sz="4400">
                <a:solidFill>
                  <a:schemeClr val="tx2"/>
                </a:solidFill>
                <a:latin typeface="Garamond" pitchFamily="18" charset="0"/>
              </a:defRPr>
            </a:lvl3pPr>
            <a:lvl4pPr algn="l" rtl="0" eaLnBrk="0" fontAlgn="base" hangingPunct="0">
              <a:spcBef>
                <a:spcPct val="0"/>
              </a:spcBef>
              <a:spcAft>
                <a:spcPct val="0"/>
              </a:spcAft>
              <a:defRPr sz="4400">
                <a:solidFill>
                  <a:schemeClr val="tx2"/>
                </a:solidFill>
                <a:latin typeface="Garamond" pitchFamily="18" charset="0"/>
              </a:defRPr>
            </a:lvl4pPr>
            <a:lvl5pPr algn="l" rtl="0" eaLnBrk="0" fontAlgn="base" hangingPunct="0">
              <a:spcBef>
                <a:spcPct val="0"/>
              </a:spcBef>
              <a:spcAft>
                <a:spcPct val="0"/>
              </a:spcAft>
              <a:defRPr sz="4400">
                <a:solidFill>
                  <a:schemeClr val="tx2"/>
                </a:solidFill>
                <a:latin typeface="Garamond" pitchFamily="18" charset="0"/>
              </a:defRPr>
            </a:lvl5pPr>
            <a:lvl6pPr marL="457200" algn="l" rtl="0" fontAlgn="base">
              <a:spcBef>
                <a:spcPct val="0"/>
              </a:spcBef>
              <a:spcAft>
                <a:spcPct val="0"/>
              </a:spcAft>
              <a:defRPr sz="4400">
                <a:solidFill>
                  <a:schemeClr val="tx2"/>
                </a:solidFill>
                <a:latin typeface="Garamond" pitchFamily="18" charset="0"/>
              </a:defRPr>
            </a:lvl6pPr>
            <a:lvl7pPr marL="914400" algn="l" rtl="0" fontAlgn="base">
              <a:spcBef>
                <a:spcPct val="0"/>
              </a:spcBef>
              <a:spcAft>
                <a:spcPct val="0"/>
              </a:spcAft>
              <a:defRPr sz="4400">
                <a:solidFill>
                  <a:schemeClr val="tx2"/>
                </a:solidFill>
                <a:latin typeface="Garamond" pitchFamily="18" charset="0"/>
              </a:defRPr>
            </a:lvl7pPr>
            <a:lvl8pPr marL="1371600" algn="l" rtl="0" fontAlgn="base">
              <a:spcBef>
                <a:spcPct val="0"/>
              </a:spcBef>
              <a:spcAft>
                <a:spcPct val="0"/>
              </a:spcAft>
              <a:defRPr sz="4400">
                <a:solidFill>
                  <a:schemeClr val="tx2"/>
                </a:solidFill>
                <a:latin typeface="Garamond" pitchFamily="18" charset="0"/>
              </a:defRPr>
            </a:lvl8pPr>
            <a:lvl9pPr marL="1828800" algn="l" rtl="0" fontAlgn="base">
              <a:spcBef>
                <a:spcPct val="0"/>
              </a:spcBef>
              <a:spcAft>
                <a:spcPct val="0"/>
              </a:spcAft>
              <a:defRPr sz="4400">
                <a:solidFill>
                  <a:schemeClr val="tx2"/>
                </a:solidFill>
                <a:latin typeface="Garamond" pitchFamily="18" charset="0"/>
              </a:defRPr>
            </a:lvl9pPr>
          </a:lstStyle>
          <a:p>
            <a:pPr algn="ctr"/>
            <a:r>
              <a:rPr lang="en-GB" sz="4000" b="1" kern="0" dirty="0" smtClean="0">
                <a:solidFill>
                  <a:schemeClr val="tx1"/>
                </a:solidFill>
                <a:latin typeface="+mn-lt"/>
                <a:ea typeface="ＭＳ Ｐゴシック" pitchFamily="34" charset="-128"/>
              </a:rPr>
              <a:t>Ionisation Damage Simulation</a:t>
            </a:r>
            <a:endParaRPr lang="en-GB" sz="4000" kern="0" dirty="0" smtClean="0">
              <a:solidFill>
                <a:schemeClr val="tx1"/>
              </a:solidFill>
              <a:latin typeface="+mn-lt"/>
            </a:endParaRPr>
          </a:p>
        </p:txBody>
      </p:sp>
    </p:spTree>
    <p:extLst>
      <p:ext uri="{BB962C8B-B14F-4D97-AF65-F5344CB8AC3E}">
        <p14:creationId xmlns:p14="http://schemas.microsoft.com/office/powerpoint/2010/main" val="24852881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txBox="1">
            <a:spLocks noChangeArrowheads="1"/>
          </p:cNvSpPr>
          <p:nvPr/>
        </p:nvSpPr>
        <p:spPr>
          <a:xfrm>
            <a:off x="1116013" y="476250"/>
            <a:ext cx="7127875" cy="576263"/>
          </a:xfrm>
          <a:prstGeom prst="rect">
            <a:avLst/>
          </a:prstGeom>
        </p:spPr>
        <p:txBody>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aramond" pitchFamily="18" charset="0"/>
              </a:defRPr>
            </a:lvl2pPr>
            <a:lvl3pPr algn="l" rtl="0" eaLnBrk="0" fontAlgn="base" hangingPunct="0">
              <a:spcBef>
                <a:spcPct val="0"/>
              </a:spcBef>
              <a:spcAft>
                <a:spcPct val="0"/>
              </a:spcAft>
              <a:defRPr sz="4400">
                <a:solidFill>
                  <a:schemeClr val="tx2"/>
                </a:solidFill>
                <a:latin typeface="Garamond" pitchFamily="18" charset="0"/>
              </a:defRPr>
            </a:lvl3pPr>
            <a:lvl4pPr algn="l" rtl="0" eaLnBrk="0" fontAlgn="base" hangingPunct="0">
              <a:spcBef>
                <a:spcPct val="0"/>
              </a:spcBef>
              <a:spcAft>
                <a:spcPct val="0"/>
              </a:spcAft>
              <a:defRPr sz="4400">
                <a:solidFill>
                  <a:schemeClr val="tx2"/>
                </a:solidFill>
                <a:latin typeface="Garamond" pitchFamily="18" charset="0"/>
              </a:defRPr>
            </a:lvl4pPr>
            <a:lvl5pPr algn="l" rtl="0" eaLnBrk="0" fontAlgn="base" hangingPunct="0">
              <a:spcBef>
                <a:spcPct val="0"/>
              </a:spcBef>
              <a:spcAft>
                <a:spcPct val="0"/>
              </a:spcAft>
              <a:defRPr sz="4400">
                <a:solidFill>
                  <a:schemeClr val="tx2"/>
                </a:solidFill>
                <a:latin typeface="Garamond" pitchFamily="18" charset="0"/>
              </a:defRPr>
            </a:lvl5pPr>
            <a:lvl6pPr marL="457200" algn="l" rtl="0" fontAlgn="base">
              <a:spcBef>
                <a:spcPct val="0"/>
              </a:spcBef>
              <a:spcAft>
                <a:spcPct val="0"/>
              </a:spcAft>
              <a:defRPr sz="4400">
                <a:solidFill>
                  <a:schemeClr val="tx2"/>
                </a:solidFill>
                <a:latin typeface="Garamond" pitchFamily="18" charset="0"/>
              </a:defRPr>
            </a:lvl6pPr>
            <a:lvl7pPr marL="914400" algn="l" rtl="0" fontAlgn="base">
              <a:spcBef>
                <a:spcPct val="0"/>
              </a:spcBef>
              <a:spcAft>
                <a:spcPct val="0"/>
              </a:spcAft>
              <a:defRPr sz="4400">
                <a:solidFill>
                  <a:schemeClr val="tx2"/>
                </a:solidFill>
                <a:latin typeface="Garamond" pitchFamily="18" charset="0"/>
              </a:defRPr>
            </a:lvl7pPr>
            <a:lvl8pPr marL="1371600" algn="l" rtl="0" fontAlgn="base">
              <a:spcBef>
                <a:spcPct val="0"/>
              </a:spcBef>
              <a:spcAft>
                <a:spcPct val="0"/>
              </a:spcAft>
              <a:defRPr sz="4400">
                <a:solidFill>
                  <a:schemeClr val="tx2"/>
                </a:solidFill>
                <a:latin typeface="Garamond" pitchFamily="18" charset="0"/>
              </a:defRPr>
            </a:lvl8pPr>
            <a:lvl9pPr marL="1828800" algn="l" rtl="0" fontAlgn="base">
              <a:spcBef>
                <a:spcPct val="0"/>
              </a:spcBef>
              <a:spcAft>
                <a:spcPct val="0"/>
              </a:spcAft>
              <a:defRPr sz="4400">
                <a:solidFill>
                  <a:schemeClr val="tx2"/>
                </a:solidFill>
                <a:latin typeface="Garamond" pitchFamily="18" charset="0"/>
              </a:defRPr>
            </a:lvl9pPr>
          </a:lstStyle>
          <a:p>
            <a:pPr algn="ctr"/>
            <a:r>
              <a:rPr lang="en-GB" sz="2000" b="1" kern="0" dirty="0" smtClean="0">
                <a:solidFill>
                  <a:schemeClr val="tx1"/>
                </a:solidFill>
                <a:latin typeface="+mn-lt"/>
                <a:ea typeface="ＭＳ Ｐゴシック" pitchFamily="34" charset="-128"/>
              </a:rPr>
              <a:t>Ionisation Damage Simulation</a:t>
            </a:r>
            <a:endParaRPr lang="en-GB" sz="2000" kern="0" dirty="0" smtClean="0">
              <a:solidFill>
                <a:schemeClr val="tx1"/>
              </a:solidFill>
              <a:latin typeface="+mn-lt"/>
            </a:endParaRPr>
          </a:p>
        </p:txBody>
      </p:sp>
      <p:cxnSp>
        <p:nvCxnSpPr>
          <p:cNvPr id="3" name="6 Conector recto"/>
          <p:cNvCxnSpPr>
            <a:cxnSpLocks noChangeShapeType="1"/>
          </p:cNvCxnSpPr>
          <p:nvPr/>
        </p:nvCxnSpPr>
        <p:spPr bwMode="auto">
          <a:xfrm>
            <a:off x="286643" y="980728"/>
            <a:ext cx="8605837" cy="0"/>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sp>
        <p:nvSpPr>
          <p:cNvPr id="4" name="Rectangle 2"/>
          <p:cNvSpPr txBox="1">
            <a:spLocks noChangeArrowheads="1"/>
          </p:cNvSpPr>
          <p:nvPr/>
        </p:nvSpPr>
        <p:spPr bwMode="auto">
          <a:xfrm>
            <a:off x="286642" y="1196752"/>
            <a:ext cx="8605837" cy="4104456"/>
          </a:xfrm>
          <a:prstGeom prst="rect">
            <a:avLst/>
          </a:prstGeom>
          <a:noFill/>
          <a:ln w="9525">
            <a:noFill/>
            <a:miter lim="800000"/>
            <a:headEnd/>
            <a:tailEnd/>
          </a:ln>
        </p:spPr>
        <p:txBody>
          <a:bodyPr lIns="92075" tIns="46038" rIns="92075" bIns="46038"/>
          <a:lstStyle/>
          <a:p>
            <a:pPr marL="342900" indent="-342900" algn="just">
              <a:lnSpc>
                <a:spcPct val="150000"/>
              </a:lnSpc>
              <a:spcBef>
                <a:spcPts val="0"/>
              </a:spcBef>
              <a:spcAft>
                <a:spcPts val="0"/>
              </a:spcAft>
              <a:buClr>
                <a:schemeClr val="tx1"/>
              </a:buClr>
              <a:buSzPct val="130000"/>
              <a:buFont typeface="Wingdings" pitchFamily="2" charset="2"/>
              <a:buChar char="q"/>
              <a:defRPr/>
            </a:pPr>
            <a:r>
              <a:rPr lang="en-GB" sz="1200" b="1" kern="0" dirty="0" smtClean="0">
                <a:solidFill>
                  <a:srgbClr val="FF0000"/>
                </a:solidFill>
              </a:rPr>
              <a:t>The incident particle transfer its energy to a cortical electron, creating an electron-hole pair</a:t>
            </a:r>
          </a:p>
          <a:p>
            <a:pPr marL="342900" indent="-342900" algn="just">
              <a:lnSpc>
                <a:spcPct val="150000"/>
              </a:lnSpc>
              <a:spcBef>
                <a:spcPts val="0"/>
              </a:spcBef>
              <a:spcAft>
                <a:spcPts val="0"/>
              </a:spcAft>
              <a:buClr>
                <a:schemeClr val="tx1"/>
              </a:buClr>
              <a:buSzPct val="130000"/>
              <a:buFont typeface="Wingdings" pitchFamily="2" charset="2"/>
              <a:buChar char="q"/>
              <a:defRPr/>
            </a:pPr>
            <a:r>
              <a:rPr lang="en-GB" sz="1200" b="1" kern="0" dirty="0" smtClean="0">
                <a:solidFill>
                  <a:srgbClr val="FF0000"/>
                </a:solidFill>
                <a:ea typeface="+mj-ea"/>
                <a:cs typeface="+mj-cs"/>
              </a:rPr>
              <a:t>The minimum energy to create an electron-hole pair (Shockley theory) is:</a:t>
            </a:r>
          </a:p>
          <a:p>
            <a:pPr marL="342900" indent="-342900" algn="just">
              <a:lnSpc>
                <a:spcPct val="150000"/>
              </a:lnSpc>
              <a:spcBef>
                <a:spcPts val="0"/>
              </a:spcBef>
              <a:spcAft>
                <a:spcPts val="0"/>
              </a:spcAft>
              <a:buClr>
                <a:schemeClr val="tx1"/>
              </a:buClr>
              <a:buSzPct val="130000"/>
              <a:buFont typeface="Wingdings" pitchFamily="2" charset="2"/>
              <a:buChar char="q"/>
              <a:defRPr/>
            </a:pPr>
            <a:endParaRPr lang="en-GB" sz="1200" b="1" kern="0" dirty="0">
              <a:solidFill>
                <a:srgbClr val="FF0000"/>
              </a:solidFill>
              <a:ea typeface="+mj-ea"/>
              <a:cs typeface="+mj-cs"/>
            </a:endParaRPr>
          </a:p>
          <a:p>
            <a:pPr marL="342900" indent="-342900" algn="just">
              <a:lnSpc>
                <a:spcPct val="150000"/>
              </a:lnSpc>
              <a:spcBef>
                <a:spcPts val="0"/>
              </a:spcBef>
              <a:spcAft>
                <a:spcPts val="0"/>
              </a:spcAft>
              <a:buClr>
                <a:schemeClr val="tx1"/>
              </a:buClr>
              <a:buSzPct val="130000"/>
              <a:buFont typeface="Wingdings" pitchFamily="2" charset="2"/>
              <a:buChar char="q"/>
              <a:defRPr/>
            </a:pPr>
            <a:endParaRPr lang="en-GB" sz="1200" b="1" kern="0" dirty="0" smtClean="0">
              <a:solidFill>
                <a:srgbClr val="FF0000"/>
              </a:solidFill>
              <a:ea typeface="+mj-ea"/>
              <a:cs typeface="+mj-cs"/>
            </a:endParaRPr>
          </a:p>
          <a:p>
            <a:pPr marL="342900" indent="-342900" algn="just">
              <a:lnSpc>
                <a:spcPct val="150000"/>
              </a:lnSpc>
              <a:spcBef>
                <a:spcPts val="0"/>
              </a:spcBef>
              <a:spcAft>
                <a:spcPts val="0"/>
              </a:spcAft>
              <a:buClr>
                <a:schemeClr val="tx1"/>
              </a:buClr>
              <a:buSzPct val="130000"/>
              <a:buFont typeface="Wingdings" pitchFamily="2" charset="2"/>
              <a:buChar char="q"/>
              <a:defRPr/>
            </a:pPr>
            <a:endParaRPr lang="en-GB" sz="1200" b="1" kern="0" dirty="0" smtClean="0">
              <a:solidFill>
                <a:srgbClr val="FF0000"/>
              </a:solidFill>
              <a:ea typeface="+mj-ea"/>
              <a:cs typeface="+mj-cs"/>
            </a:endParaRPr>
          </a:p>
          <a:p>
            <a:pPr marL="342900" indent="-342900" algn="just">
              <a:lnSpc>
                <a:spcPct val="150000"/>
              </a:lnSpc>
              <a:spcBef>
                <a:spcPts val="0"/>
              </a:spcBef>
              <a:spcAft>
                <a:spcPts val="0"/>
              </a:spcAft>
              <a:buClr>
                <a:schemeClr val="tx1"/>
              </a:buClr>
              <a:buSzPct val="130000"/>
              <a:buFont typeface="Wingdings" pitchFamily="2" charset="2"/>
              <a:buChar char="q"/>
              <a:defRPr/>
            </a:pPr>
            <a:endParaRPr lang="en-GB" sz="1200" b="1" kern="0" dirty="0">
              <a:solidFill>
                <a:srgbClr val="FF0000"/>
              </a:solidFill>
              <a:ea typeface="+mj-ea"/>
              <a:cs typeface="+mj-cs"/>
            </a:endParaRPr>
          </a:p>
          <a:p>
            <a:pPr marL="342900" indent="-342900" algn="just">
              <a:lnSpc>
                <a:spcPct val="150000"/>
              </a:lnSpc>
              <a:spcBef>
                <a:spcPts val="0"/>
              </a:spcBef>
              <a:spcAft>
                <a:spcPts val="0"/>
              </a:spcAft>
              <a:buClr>
                <a:schemeClr val="tx1"/>
              </a:buClr>
              <a:buSzPct val="130000"/>
              <a:buFont typeface="Wingdings" pitchFamily="2" charset="2"/>
              <a:buChar char="q"/>
              <a:defRPr/>
            </a:pPr>
            <a:r>
              <a:rPr lang="en-GB" sz="1200" b="1" kern="0" dirty="0" smtClean="0">
                <a:solidFill>
                  <a:srgbClr val="FF0000"/>
                </a:solidFill>
                <a:ea typeface="+mj-ea"/>
                <a:cs typeface="+mj-cs"/>
              </a:rPr>
              <a:t>The </a:t>
            </a:r>
            <a:r>
              <a:rPr lang="en-GB" sz="1200" b="1" u="sng" kern="0" dirty="0" smtClean="0">
                <a:solidFill>
                  <a:srgbClr val="FF0000"/>
                </a:solidFill>
                <a:ea typeface="+mj-ea"/>
                <a:cs typeface="+mj-cs"/>
              </a:rPr>
              <a:t>generation rate</a:t>
            </a:r>
            <a:r>
              <a:rPr lang="en-GB" sz="1200" b="1" kern="0" dirty="0" smtClean="0">
                <a:solidFill>
                  <a:srgbClr val="FF0000"/>
                </a:solidFill>
                <a:ea typeface="+mj-ea"/>
                <a:cs typeface="+mj-cs"/>
              </a:rPr>
              <a:t> accounts for the electron-hole pairs created by a TID</a:t>
            </a:r>
            <a:r>
              <a:rPr lang="en-GB" sz="1200" b="1" kern="0" baseline="-25000" dirty="0" smtClean="0">
                <a:solidFill>
                  <a:srgbClr val="FF0000"/>
                </a:solidFill>
                <a:ea typeface="+mj-ea"/>
                <a:cs typeface="+mj-cs"/>
              </a:rPr>
              <a:t>0</a:t>
            </a:r>
            <a:r>
              <a:rPr lang="en-GB" sz="1200" b="1" kern="0" dirty="0" smtClean="0">
                <a:solidFill>
                  <a:srgbClr val="FF0000"/>
                </a:solidFill>
                <a:ea typeface="+mj-ea"/>
                <a:cs typeface="+mj-cs"/>
              </a:rPr>
              <a:t> = 1 Rad in 1 cm</a:t>
            </a:r>
            <a:r>
              <a:rPr lang="en-GB" sz="1200" b="1" kern="0" baseline="30000" dirty="0" smtClean="0">
                <a:solidFill>
                  <a:srgbClr val="FF0000"/>
                </a:solidFill>
                <a:ea typeface="+mj-ea"/>
                <a:cs typeface="+mj-cs"/>
              </a:rPr>
              <a:t>3</a:t>
            </a:r>
            <a:r>
              <a:rPr lang="en-GB" sz="1200" b="1" kern="0" dirty="0" smtClean="0">
                <a:solidFill>
                  <a:srgbClr val="FF0000"/>
                </a:solidFill>
                <a:ea typeface="+mj-ea"/>
                <a:cs typeface="+mj-cs"/>
              </a:rPr>
              <a:t> </a:t>
            </a:r>
          </a:p>
          <a:p>
            <a:pPr marL="342900" indent="-342900" algn="just">
              <a:lnSpc>
                <a:spcPct val="150000"/>
              </a:lnSpc>
              <a:spcBef>
                <a:spcPts val="0"/>
              </a:spcBef>
              <a:spcAft>
                <a:spcPts val="0"/>
              </a:spcAft>
              <a:buClr>
                <a:schemeClr val="tx1"/>
              </a:buClr>
              <a:buSzPct val="130000"/>
              <a:buFont typeface="Wingdings" pitchFamily="2" charset="2"/>
              <a:buChar char="q"/>
              <a:defRPr/>
            </a:pPr>
            <a:endParaRPr lang="en-GB" sz="1200" b="1" kern="0" dirty="0">
              <a:solidFill>
                <a:srgbClr val="FF0000"/>
              </a:solidFill>
              <a:ea typeface="+mj-ea"/>
              <a:cs typeface="+mj-cs"/>
            </a:endParaRPr>
          </a:p>
          <a:p>
            <a:pPr marL="800100" lvl="1" indent="-342900" algn="just">
              <a:lnSpc>
                <a:spcPct val="150000"/>
              </a:lnSpc>
              <a:spcBef>
                <a:spcPts val="0"/>
              </a:spcBef>
              <a:spcAft>
                <a:spcPts val="0"/>
              </a:spcAft>
              <a:buFont typeface="Wingdings"/>
              <a:buChar char="à"/>
              <a:defRPr/>
            </a:pPr>
            <a:endParaRPr lang="en-GB" sz="1200" b="1" kern="0" dirty="0" smtClean="0">
              <a:ea typeface="+mj-ea"/>
              <a:cs typeface="+mj-cs"/>
            </a:endParaRPr>
          </a:p>
          <a:p>
            <a:pPr marL="800100" lvl="1" indent="-342900" algn="just">
              <a:lnSpc>
                <a:spcPct val="150000"/>
              </a:lnSpc>
              <a:spcBef>
                <a:spcPts val="0"/>
              </a:spcBef>
              <a:spcAft>
                <a:spcPts val="0"/>
              </a:spcAft>
              <a:buFont typeface="Wingdings"/>
              <a:buChar char="à"/>
              <a:defRPr/>
            </a:pPr>
            <a:endParaRPr lang="en-GB" sz="1200" b="1" kern="0" dirty="0">
              <a:ea typeface="+mj-ea"/>
              <a:cs typeface="+mj-cs"/>
            </a:endParaRPr>
          </a:p>
          <a:p>
            <a:pPr marL="800100" lvl="1" indent="-342900" algn="just">
              <a:lnSpc>
                <a:spcPct val="150000"/>
              </a:lnSpc>
              <a:spcBef>
                <a:spcPts val="0"/>
              </a:spcBef>
              <a:spcAft>
                <a:spcPts val="0"/>
              </a:spcAft>
              <a:buFont typeface="Wingdings"/>
              <a:buChar char="à"/>
              <a:defRPr/>
            </a:pPr>
            <a:endParaRPr lang="en-GB" sz="1200" b="1" kern="0" dirty="0" smtClean="0">
              <a:ea typeface="+mj-ea"/>
              <a:cs typeface="+mj-cs"/>
            </a:endParaRPr>
          </a:p>
          <a:p>
            <a:pPr marL="800100" lvl="1" indent="-342900" algn="just">
              <a:lnSpc>
                <a:spcPct val="150000"/>
              </a:lnSpc>
              <a:spcBef>
                <a:spcPts val="0"/>
              </a:spcBef>
              <a:spcAft>
                <a:spcPts val="0"/>
              </a:spcAft>
              <a:buFont typeface="Wingdings"/>
              <a:buChar char="à"/>
              <a:defRPr/>
            </a:pPr>
            <a:endParaRPr lang="en-GB" sz="1200" b="1" kern="0" dirty="0" smtClean="0">
              <a:ea typeface="+mj-ea"/>
              <a:cs typeface="+mj-cs"/>
            </a:endParaRPr>
          </a:p>
          <a:p>
            <a:pPr marL="800100" lvl="1" indent="-342900" algn="just">
              <a:lnSpc>
                <a:spcPct val="150000"/>
              </a:lnSpc>
              <a:spcBef>
                <a:spcPts val="0"/>
              </a:spcBef>
              <a:spcAft>
                <a:spcPts val="0"/>
              </a:spcAft>
              <a:buFont typeface="Wingdings"/>
              <a:buChar char="à"/>
              <a:defRPr/>
            </a:pPr>
            <a:endParaRPr lang="en-GB" sz="1200" b="1" kern="0" dirty="0">
              <a:ea typeface="+mj-ea"/>
              <a:cs typeface="+mj-cs"/>
            </a:endParaRPr>
          </a:p>
          <a:p>
            <a:pPr marL="800100" lvl="1" indent="-342900" algn="just">
              <a:lnSpc>
                <a:spcPct val="150000"/>
              </a:lnSpc>
              <a:spcBef>
                <a:spcPts val="0"/>
              </a:spcBef>
              <a:spcAft>
                <a:spcPts val="0"/>
              </a:spcAft>
              <a:buFont typeface="Wingdings"/>
              <a:buChar char="à"/>
              <a:defRPr/>
            </a:pPr>
            <a:endParaRPr lang="en-GB" sz="1200" b="1" kern="0" dirty="0" smtClean="0">
              <a:ea typeface="+mj-ea"/>
              <a:cs typeface="+mj-cs"/>
            </a:endParaRPr>
          </a:p>
          <a:p>
            <a:pPr marL="800100" lvl="1" indent="-342900" algn="just">
              <a:lnSpc>
                <a:spcPct val="150000"/>
              </a:lnSpc>
              <a:spcBef>
                <a:spcPts val="0"/>
              </a:spcBef>
              <a:spcAft>
                <a:spcPts val="0"/>
              </a:spcAft>
              <a:buFont typeface="Wingdings"/>
              <a:buChar char="à"/>
              <a:defRPr/>
            </a:pPr>
            <a:endParaRPr lang="en-GB" sz="1200" b="1" kern="0" dirty="0">
              <a:ea typeface="+mj-ea"/>
              <a:cs typeface="+mj-cs"/>
            </a:endParaRPr>
          </a:p>
          <a:p>
            <a:pPr lvl="1" algn="just">
              <a:lnSpc>
                <a:spcPct val="150000"/>
              </a:lnSpc>
              <a:spcBef>
                <a:spcPts val="0"/>
              </a:spcBef>
              <a:spcAft>
                <a:spcPts val="0"/>
              </a:spcAft>
              <a:defRPr/>
            </a:pPr>
            <a:endParaRPr lang="en-GB" sz="1200" b="1" kern="0" dirty="0" smtClean="0">
              <a:ea typeface="+mj-ea"/>
              <a:cs typeface="+mj-cs"/>
            </a:endParaRPr>
          </a:p>
          <a:p>
            <a:pPr marL="800100" lvl="1" indent="-342900" algn="just">
              <a:lnSpc>
                <a:spcPct val="150000"/>
              </a:lnSpc>
              <a:spcBef>
                <a:spcPts val="0"/>
              </a:spcBef>
              <a:spcAft>
                <a:spcPts val="0"/>
              </a:spcAft>
              <a:buFont typeface="Wingdings"/>
              <a:buChar char="à"/>
              <a:defRPr/>
            </a:pPr>
            <a:endParaRPr lang="en-GB" sz="1200" b="1" kern="0" dirty="0" smtClean="0">
              <a:ea typeface="+mj-ea"/>
              <a:cs typeface="+mj-cs"/>
            </a:endParaRPr>
          </a:p>
          <a:p>
            <a:pPr marL="800100" lvl="1" indent="-342900" algn="just">
              <a:lnSpc>
                <a:spcPct val="150000"/>
              </a:lnSpc>
              <a:spcBef>
                <a:spcPts val="0"/>
              </a:spcBef>
              <a:spcAft>
                <a:spcPts val="0"/>
              </a:spcAft>
              <a:buFont typeface="Wingdings"/>
              <a:buChar char="à"/>
              <a:defRPr/>
            </a:pPr>
            <a:endParaRPr lang="en-GB" sz="1200" b="1" kern="0" dirty="0" smtClean="0">
              <a:ea typeface="+mj-ea"/>
              <a:cs typeface="+mj-cs"/>
            </a:endParaRPr>
          </a:p>
          <a:p>
            <a:pPr lvl="1" algn="just">
              <a:lnSpc>
                <a:spcPct val="150000"/>
              </a:lnSpc>
              <a:spcBef>
                <a:spcPts val="0"/>
              </a:spcBef>
              <a:spcAft>
                <a:spcPts val="0"/>
              </a:spcAft>
              <a:defRPr/>
            </a:pPr>
            <a:endParaRPr lang="en-GB" sz="1200" b="1" kern="0" dirty="0" smtClean="0"/>
          </a:p>
          <a:p>
            <a:pPr algn="just">
              <a:lnSpc>
                <a:spcPct val="150000"/>
              </a:lnSpc>
              <a:spcBef>
                <a:spcPts val="0"/>
              </a:spcBef>
              <a:spcAft>
                <a:spcPts val="0"/>
              </a:spcAft>
              <a:defRPr/>
            </a:pPr>
            <a:endParaRPr lang="en-GB" sz="1200" b="1" kern="0" dirty="0" smtClean="0">
              <a:ea typeface="+mj-ea"/>
              <a:cs typeface="+mj-cs"/>
            </a:endParaRPr>
          </a:p>
        </p:txBody>
      </p:sp>
      <p:pic>
        <p:nvPicPr>
          <p:cNvPr id="4098" name="Picture 2" descr="C:\Users\David\Desktop\Equació.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1988840"/>
            <a:ext cx="2214017" cy="34310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David\Desktop\Equació.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3323860"/>
            <a:ext cx="1303287" cy="62119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David\Desktop\Equació.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6" y="4191322"/>
            <a:ext cx="4497771" cy="2117998"/>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2754716" y="2411015"/>
            <a:ext cx="3068469" cy="276999"/>
          </a:xfrm>
          <a:prstGeom prst="rect">
            <a:avLst/>
          </a:prstGeom>
          <a:noFill/>
        </p:spPr>
        <p:txBody>
          <a:bodyPr wrap="none" rtlCol="0">
            <a:spAutoFit/>
          </a:bodyPr>
          <a:lstStyle/>
          <a:p>
            <a:r>
              <a:rPr lang="ca-ES" sz="1200" b="1" dirty="0" smtClean="0"/>
              <a:t>E</a:t>
            </a:r>
            <a:r>
              <a:rPr lang="ca-ES" sz="1200" b="1" baseline="-25000" dirty="0" smtClean="0"/>
              <a:t>G</a:t>
            </a:r>
            <a:r>
              <a:rPr lang="ca-ES" sz="1200" b="1" dirty="0" smtClean="0"/>
              <a:t> (gap), E</a:t>
            </a:r>
            <a:r>
              <a:rPr lang="ca-ES" sz="1200" b="1" baseline="-25000" dirty="0" smtClean="0"/>
              <a:t>R</a:t>
            </a:r>
            <a:r>
              <a:rPr lang="ca-ES" sz="1200" b="1" dirty="0" smtClean="0"/>
              <a:t> (</a:t>
            </a:r>
            <a:r>
              <a:rPr lang="ca-ES" sz="1200" b="1" dirty="0" err="1" smtClean="0"/>
              <a:t>Raman</a:t>
            </a:r>
            <a:r>
              <a:rPr lang="ca-ES" sz="1200" b="1" dirty="0" smtClean="0"/>
              <a:t>), </a:t>
            </a:r>
            <a:r>
              <a:rPr lang="ca-ES" sz="1200" b="1" dirty="0" err="1" smtClean="0"/>
              <a:t>E</a:t>
            </a:r>
            <a:r>
              <a:rPr lang="ca-ES" sz="1200" b="1" baseline="-25000" dirty="0" err="1" smtClean="0"/>
              <a:t>f</a:t>
            </a:r>
            <a:r>
              <a:rPr lang="ca-ES" sz="1200" b="1" dirty="0" smtClean="0"/>
              <a:t>(Fonons)</a:t>
            </a:r>
            <a:endParaRPr lang="en-GB" sz="1200" b="1" dirty="0"/>
          </a:p>
        </p:txBody>
      </p:sp>
    </p:spTree>
    <p:extLst>
      <p:ext uri="{BB962C8B-B14F-4D97-AF65-F5344CB8AC3E}">
        <p14:creationId xmlns:p14="http://schemas.microsoft.com/office/powerpoint/2010/main" val="10545038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txBox="1">
            <a:spLocks noChangeArrowheads="1"/>
          </p:cNvSpPr>
          <p:nvPr/>
        </p:nvSpPr>
        <p:spPr>
          <a:xfrm>
            <a:off x="1116013" y="476250"/>
            <a:ext cx="7127875" cy="576263"/>
          </a:xfrm>
          <a:prstGeom prst="rect">
            <a:avLst/>
          </a:prstGeom>
        </p:spPr>
        <p:txBody>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aramond" pitchFamily="18" charset="0"/>
              </a:defRPr>
            </a:lvl2pPr>
            <a:lvl3pPr algn="l" rtl="0" eaLnBrk="0" fontAlgn="base" hangingPunct="0">
              <a:spcBef>
                <a:spcPct val="0"/>
              </a:spcBef>
              <a:spcAft>
                <a:spcPct val="0"/>
              </a:spcAft>
              <a:defRPr sz="4400">
                <a:solidFill>
                  <a:schemeClr val="tx2"/>
                </a:solidFill>
                <a:latin typeface="Garamond" pitchFamily="18" charset="0"/>
              </a:defRPr>
            </a:lvl3pPr>
            <a:lvl4pPr algn="l" rtl="0" eaLnBrk="0" fontAlgn="base" hangingPunct="0">
              <a:spcBef>
                <a:spcPct val="0"/>
              </a:spcBef>
              <a:spcAft>
                <a:spcPct val="0"/>
              </a:spcAft>
              <a:defRPr sz="4400">
                <a:solidFill>
                  <a:schemeClr val="tx2"/>
                </a:solidFill>
                <a:latin typeface="Garamond" pitchFamily="18" charset="0"/>
              </a:defRPr>
            </a:lvl4pPr>
            <a:lvl5pPr algn="l" rtl="0" eaLnBrk="0" fontAlgn="base" hangingPunct="0">
              <a:spcBef>
                <a:spcPct val="0"/>
              </a:spcBef>
              <a:spcAft>
                <a:spcPct val="0"/>
              </a:spcAft>
              <a:defRPr sz="4400">
                <a:solidFill>
                  <a:schemeClr val="tx2"/>
                </a:solidFill>
                <a:latin typeface="Garamond" pitchFamily="18" charset="0"/>
              </a:defRPr>
            </a:lvl5pPr>
            <a:lvl6pPr marL="457200" algn="l" rtl="0" fontAlgn="base">
              <a:spcBef>
                <a:spcPct val="0"/>
              </a:spcBef>
              <a:spcAft>
                <a:spcPct val="0"/>
              </a:spcAft>
              <a:defRPr sz="4400">
                <a:solidFill>
                  <a:schemeClr val="tx2"/>
                </a:solidFill>
                <a:latin typeface="Garamond" pitchFamily="18" charset="0"/>
              </a:defRPr>
            </a:lvl6pPr>
            <a:lvl7pPr marL="914400" algn="l" rtl="0" fontAlgn="base">
              <a:spcBef>
                <a:spcPct val="0"/>
              </a:spcBef>
              <a:spcAft>
                <a:spcPct val="0"/>
              </a:spcAft>
              <a:defRPr sz="4400">
                <a:solidFill>
                  <a:schemeClr val="tx2"/>
                </a:solidFill>
                <a:latin typeface="Garamond" pitchFamily="18" charset="0"/>
              </a:defRPr>
            </a:lvl7pPr>
            <a:lvl8pPr marL="1371600" algn="l" rtl="0" fontAlgn="base">
              <a:spcBef>
                <a:spcPct val="0"/>
              </a:spcBef>
              <a:spcAft>
                <a:spcPct val="0"/>
              </a:spcAft>
              <a:defRPr sz="4400">
                <a:solidFill>
                  <a:schemeClr val="tx2"/>
                </a:solidFill>
                <a:latin typeface="Garamond" pitchFamily="18" charset="0"/>
              </a:defRPr>
            </a:lvl8pPr>
            <a:lvl9pPr marL="1828800" algn="l" rtl="0" fontAlgn="base">
              <a:spcBef>
                <a:spcPct val="0"/>
              </a:spcBef>
              <a:spcAft>
                <a:spcPct val="0"/>
              </a:spcAft>
              <a:defRPr sz="4400">
                <a:solidFill>
                  <a:schemeClr val="tx2"/>
                </a:solidFill>
                <a:latin typeface="Garamond" pitchFamily="18" charset="0"/>
              </a:defRPr>
            </a:lvl9pPr>
          </a:lstStyle>
          <a:p>
            <a:pPr algn="ctr"/>
            <a:r>
              <a:rPr lang="en-GB" sz="2000" b="1" kern="0" dirty="0" smtClean="0">
                <a:solidFill>
                  <a:schemeClr val="tx1"/>
                </a:solidFill>
                <a:latin typeface="+mn-lt"/>
                <a:ea typeface="ＭＳ Ｐゴシック" pitchFamily="34" charset="-128"/>
              </a:rPr>
              <a:t>Ionisation Damage Simulation</a:t>
            </a:r>
            <a:endParaRPr lang="en-GB" sz="2000" kern="0" dirty="0" smtClean="0">
              <a:solidFill>
                <a:schemeClr val="tx1"/>
              </a:solidFill>
              <a:latin typeface="+mn-lt"/>
            </a:endParaRPr>
          </a:p>
        </p:txBody>
      </p:sp>
      <p:cxnSp>
        <p:nvCxnSpPr>
          <p:cNvPr id="3" name="6 Conector recto"/>
          <p:cNvCxnSpPr>
            <a:cxnSpLocks noChangeShapeType="1"/>
          </p:cNvCxnSpPr>
          <p:nvPr/>
        </p:nvCxnSpPr>
        <p:spPr bwMode="auto">
          <a:xfrm>
            <a:off x="286643" y="980728"/>
            <a:ext cx="8605837" cy="0"/>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sp>
        <p:nvSpPr>
          <p:cNvPr id="4" name="Rectangle 2"/>
          <p:cNvSpPr txBox="1">
            <a:spLocks noChangeArrowheads="1"/>
          </p:cNvSpPr>
          <p:nvPr/>
        </p:nvSpPr>
        <p:spPr bwMode="auto">
          <a:xfrm>
            <a:off x="286642" y="1268760"/>
            <a:ext cx="8605837" cy="4896544"/>
          </a:xfrm>
          <a:prstGeom prst="rect">
            <a:avLst/>
          </a:prstGeom>
          <a:noFill/>
          <a:ln w="9525">
            <a:noFill/>
            <a:miter lim="800000"/>
            <a:headEnd/>
            <a:tailEnd/>
          </a:ln>
        </p:spPr>
        <p:txBody>
          <a:bodyPr lIns="92075" tIns="46038" rIns="92075" bIns="46038"/>
          <a:lstStyle/>
          <a:p>
            <a:pPr marL="342900" indent="-342900" algn="just">
              <a:lnSpc>
                <a:spcPct val="150000"/>
              </a:lnSpc>
              <a:spcBef>
                <a:spcPts val="0"/>
              </a:spcBef>
              <a:spcAft>
                <a:spcPts val="0"/>
              </a:spcAft>
              <a:buClr>
                <a:schemeClr val="tx1"/>
              </a:buClr>
              <a:buSzPct val="130000"/>
              <a:buFont typeface="Wingdings" pitchFamily="2" charset="2"/>
              <a:buChar char="q"/>
              <a:defRPr/>
            </a:pPr>
            <a:r>
              <a:rPr lang="en-GB" sz="1200" b="1" kern="0" dirty="0" smtClean="0">
                <a:solidFill>
                  <a:srgbClr val="FF0000"/>
                </a:solidFill>
              </a:rPr>
              <a:t>The damage introduced by the generation of a great amount of electron-hole pairs depends on the </a:t>
            </a:r>
            <a:r>
              <a:rPr lang="en-GB" sz="1200" b="1" u="sng" kern="0" dirty="0" smtClean="0">
                <a:solidFill>
                  <a:srgbClr val="FF0000"/>
                </a:solidFill>
              </a:rPr>
              <a:t>transient evolution </a:t>
            </a:r>
            <a:r>
              <a:rPr lang="en-GB" sz="1200" b="1" kern="0" dirty="0" smtClean="0">
                <a:solidFill>
                  <a:srgbClr val="FF0000"/>
                </a:solidFill>
              </a:rPr>
              <a:t>of the charge and also on the </a:t>
            </a:r>
            <a:r>
              <a:rPr lang="en-GB" sz="1200" b="1" u="sng" kern="0" dirty="0" smtClean="0">
                <a:solidFill>
                  <a:srgbClr val="FF0000"/>
                </a:solidFill>
              </a:rPr>
              <a:t>bias</a:t>
            </a:r>
            <a:r>
              <a:rPr lang="en-GB" sz="1200" b="1" kern="0" dirty="0" smtClean="0">
                <a:solidFill>
                  <a:srgbClr val="FF0000"/>
                </a:solidFill>
              </a:rPr>
              <a:t> and </a:t>
            </a:r>
            <a:r>
              <a:rPr lang="en-GB" sz="1200" b="1" u="sng" kern="0" dirty="0" smtClean="0">
                <a:solidFill>
                  <a:srgbClr val="FF0000"/>
                </a:solidFill>
              </a:rPr>
              <a:t>ambient conditions</a:t>
            </a:r>
          </a:p>
          <a:p>
            <a:pPr lvl="1" algn="just">
              <a:lnSpc>
                <a:spcPct val="150000"/>
              </a:lnSpc>
              <a:spcBef>
                <a:spcPts val="0"/>
              </a:spcBef>
              <a:spcAft>
                <a:spcPts val="0"/>
              </a:spcAft>
              <a:defRPr/>
            </a:pPr>
            <a:endParaRPr lang="en-GB" sz="1200" b="1" kern="0" dirty="0" smtClean="0">
              <a:ea typeface="+mj-ea"/>
              <a:cs typeface="+mj-cs"/>
            </a:endParaRPr>
          </a:p>
          <a:p>
            <a:pPr marL="800100" lvl="1" indent="-342900" algn="just">
              <a:lnSpc>
                <a:spcPct val="150000"/>
              </a:lnSpc>
              <a:spcBef>
                <a:spcPts val="0"/>
              </a:spcBef>
              <a:spcAft>
                <a:spcPts val="0"/>
              </a:spcAft>
              <a:buFont typeface="Wingdings" panose="05000000000000000000" pitchFamily="2" charset="2"/>
              <a:buChar char="ü"/>
              <a:defRPr/>
            </a:pPr>
            <a:r>
              <a:rPr lang="en-GB" sz="1200" b="1" u="sng" kern="0" dirty="0" smtClean="0">
                <a:ea typeface="+mj-ea"/>
                <a:cs typeface="+mj-cs"/>
              </a:rPr>
              <a:t>Semiconductors</a:t>
            </a:r>
            <a:r>
              <a:rPr lang="en-GB" sz="1200" b="1" kern="0" dirty="0" smtClean="0">
                <a:ea typeface="+mj-ea"/>
                <a:cs typeface="+mj-cs"/>
              </a:rPr>
              <a:t>: </a:t>
            </a:r>
          </a:p>
          <a:p>
            <a:pPr marL="1257300" lvl="2" indent="-342900" algn="just">
              <a:lnSpc>
                <a:spcPct val="150000"/>
              </a:lnSpc>
              <a:spcBef>
                <a:spcPts val="0"/>
              </a:spcBef>
              <a:spcAft>
                <a:spcPts val="0"/>
              </a:spcAft>
              <a:buFont typeface="Wingdings" panose="05000000000000000000" pitchFamily="2" charset="2"/>
              <a:buChar char="§"/>
              <a:defRPr/>
            </a:pPr>
            <a:r>
              <a:rPr lang="en-GB" sz="1200" b="1" kern="0" dirty="0" smtClean="0">
                <a:ea typeface="+mj-ea"/>
                <a:cs typeface="+mj-cs"/>
              </a:rPr>
              <a:t>If no bias is applied, charge disappears </a:t>
            </a:r>
            <a:r>
              <a:rPr lang="en-GB" sz="1200" b="1" kern="0" dirty="0">
                <a:ea typeface="+mj-ea"/>
                <a:cs typeface="+mj-cs"/>
              </a:rPr>
              <a:t>due to </a:t>
            </a:r>
            <a:r>
              <a:rPr lang="en-GB" sz="1200" b="1" kern="0" dirty="0" smtClean="0">
                <a:ea typeface="+mj-ea"/>
                <a:cs typeface="+mj-cs"/>
              </a:rPr>
              <a:t>recombination. The </a:t>
            </a:r>
            <a:r>
              <a:rPr lang="en-GB" sz="1200" b="1" kern="0" dirty="0">
                <a:ea typeface="+mj-ea"/>
                <a:cs typeface="+mj-cs"/>
              </a:rPr>
              <a:t>process is ruled by the carrier </a:t>
            </a:r>
            <a:r>
              <a:rPr lang="en-GB" sz="1200" b="1" kern="0" dirty="0" smtClean="0">
                <a:ea typeface="+mj-ea"/>
                <a:cs typeface="+mj-cs"/>
              </a:rPr>
              <a:t>lifetimes and does not degrade the material. </a:t>
            </a:r>
            <a:r>
              <a:rPr lang="en-GB" sz="1200" b="1" kern="0" dirty="0" smtClean="0">
                <a:solidFill>
                  <a:srgbClr val="FF0000"/>
                </a:solidFill>
                <a:ea typeface="+mj-ea"/>
                <a:cs typeface="+mj-cs"/>
              </a:rPr>
              <a:t>No simulation interest</a:t>
            </a:r>
            <a:endParaRPr lang="en-GB" sz="1200" b="1" kern="0" dirty="0" smtClean="0">
              <a:ea typeface="+mj-ea"/>
              <a:cs typeface="+mj-cs"/>
            </a:endParaRPr>
          </a:p>
          <a:p>
            <a:pPr marL="1257300" lvl="2" indent="-342900" algn="just">
              <a:lnSpc>
                <a:spcPct val="150000"/>
              </a:lnSpc>
              <a:spcBef>
                <a:spcPts val="0"/>
              </a:spcBef>
              <a:spcAft>
                <a:spcPts val="0"/>
              </a:spcAft>
              <a:buFont typeface="Wingdings" panose="05000000000000000000" pitchFamily="2" charset="2"/>
              <a:buChar char="§"/>
              <a:defRPr/>
            </a:pPr>
            <a:r>
              <a:rPr lang="en-GB" sz="1200" b="1" kern="0" dirty="0" smtClean="0">
                <a:ea typeface="+mj-ea"/>
                <a:cs typeface="+mj-cs"/>
              </a:rPr>
              <a:t>If bias is applied, mobile charge is accelerated by the electric field in the depletion region and a transient current is observed. </a:t>
            </a:r>
            <a:r>
              <a:rPr lang="en-GB" sz="1200" b="1" kern="0" dirty="0" smtClean="0">
                <a:solidFill>
                  <a:srgbClr val="FF0000"/>
                </a:solidFill>
                <a:ea typeface="+mj-ea"/>
                <a:cs typeface="+mj-cs"/>
              </a:rPr>
              <a:t>Single Event Effects</a:t>
            </a:r>
          </a:p>
          <a:p>
            <a:pPr marL="1257300" lvl="2" indent="-342900" algn="just">
              <a:lnSpc>
                <a:spcPct val="150000"/>
              </a:lnSpc>
              <a:spcBef>
                <a:spcPts val="0"/>
              </a:spcBef>
              <a:spcAft>
                <a:spcPts val="0"/>
              </a:spcAft>
              <a:buFont typeface="Wingdings" panose="05000000000000000000" pitchFamily="2" charset="2"/>
              <a:buChar char="§"/>
              <a:defRPr/>
            </a:pPr>
            <a:r>
              <a:rPr lang="en-GB" sz="1200" b="1" kern="0" dirty="0" smtClean="0">
                <a:solidFill>
                  <a:srgbClr val="0070C0"/>
                </a:solidFill>
                <a:ea typeface="+mj-ea"/>
                <a:cs typeface="+mj-cs"/>
              </a:rPr>
              <a:t>Transient simulation.</a:t>
            </a:r>
            <a:endParaRPr lang="en-GB" sz="1200" b="1" kern="0" dirty="0">
              <a:solidFill>
                <a:srgbClr val="0070C0"/>
              </a:solidFill>
              <a:ea typeface="+mj-ea"/>
              <a:cs typeface="+mj-cs"/>
            </a:endParaRPr>
          </a:p>
          <a:p>
            <a:pPr marL="800100" lvl="1" indent="-342900" algn="just">
              <a:lnSpc>
                <a:spcPct val="150000"/>
              </a:lnSpc>
              <a:spcBef>
                <a:spcPts val="0"/>
              </a:spcBef>
              <a:spcAft>
                <a:spcPts val="0"/>
              </a:spcAft>
              <a:buFont typeface="Wingdings" panose="05000000000000000000" pitchFamily="2" charset="2"/>
              <a:buChar char="§"/>
              <a:defRPr/>
            </a:pPr>
            <a:endParaRPr lang="en-GB" sz="1200" b="1" kern="0" dirty="0" smtClean="0">
              <a:ea typeface="+mj-ea"/>
              <a:cs typeface="+mj-cs"/>
            </a:endParaRPr>
          </a:p>
          <a:p>
            <a:pPr marL="800100" lvl="1" indent="-342900" algn="just">
              <a:lnSpc>
                <a:spcPct val="150000"/>
              </a:lnSpc>
              <a:spcBef>
                <a:spcPts val="0"/>
              </a:spcBef>
              <a:spcAft>
                <a:spcPts val="0"/>
              </a:spcAft>
              <a:buFont typeface="Wingdings" panose="05000000000000000000" pitchFamily="2" charset="2"/>
              <a:buChar char="ü"/>
              <a:defRPr/>
            </a:pPr>
            <a:r>
              <a:rPr lang="en-GB" sz="1200" b="1" u="sng" kern="0" dirty="0" smtClean="0"/>
              <a:t>Dielectrics</a:t>
            </a:r>
            <a:r>
              <a:rPr lang="en-GB" sz="1200" b="1" kern="0" dirty="0" smtClean="0"/>
              <a:t>: </a:t>
            </a:r>
            <a:endParaRPr lang="en-GB" sz="1200" b="1" kern="0" dirty="0"/>
          </a:p>
          <a:p>
            <a:pPr marL="1257300" lvl="2" indent="-342900" algn="just">
              <a:lnSpc>
                <a:spcPct val="150000"/>
              </a:lnSpc>
              <a:spcBef>
                <a:spcPts val="0"/>
              </a:spcBef>
              <a:spcAft>
                <a:spcPts val="0"/>
              </a:spcAft>
              <a:buFont typeface="Wingdings" panose="05000000000000000000" pitchFamily="2" charset="2"/>
              <a:buChar char="§"/>
              <a:defRPr/>
            </a:pPr>
            <a:r>
              <a:rPr lang="en-GB" sz="1200" b="1" kern="0" dirty="0" smtClean="0"/>
              <a:t>The number of generated electron-hole pairs is much lower than in semiconductors</a:t>
            </a:r>
          </a:p>
          <a:p>
            <a:pPr marL="1257300" lvl="2" indent="-342900" algn="just">
              <a:lnSpc>
                <a:spcPct val="150000"/>
              </a:lnSpc>
              <a:spcBef>
                <a:spcPts val="0"/>
              </a:spcBef>
              <a:spcAft>
                <a:spcPts val="0"/>
              </a:spcAft>
              <a:buFont typeface="Wingdings" panose="05000000000000000000" pitchFamily="2" charset="2"/>
              <a:buChar char="§"/>
              <a:defRPr/>
            </a:pPr>
            <a:r>
              <a:rPr lang="en-GB" sz="1200" b="1" kern="0" dirty="0" smtClean="0"/>
              <a:t>The charge mobility is also much lower than in semiconductors</a:t>
            </a:r>
          </a:p>
          <a:p>
            <a:pPr marL="1257300" lvl="2" indent="-342900" algn="just">
              <a:lnSpc>
                <a:spcPct val="150000"/>
              </a:lnSpc>
              <a:spcBef>
                <a:spcPts val="0"/>
              </a:spcBef>
              <a:spcAft>
                <a:spcPts val="0"/>
              </a:spcAft>
              <a:buFont typeface="Wingdings" panose="05000000000000000000" pitchFamily="2" charset="2"/>
              <a:buChar char="§"/>
              <a:defRPr/>
            </a:pPr>
            <a:r>
              <a:rPr lang="en-GB" sz="1200" b="1" kern="0" dirty="0" smtClean="0"/>
              <a:t>As a consequence, carrier are trapped and a certain density of fixed charge is created. </a:t>
            </a:r>
            <a:r>
              <a:rPr lang="en-GB" sz="1200" b="1" kern="0" dirty="0" smtClean="0">
                <a:solidFill>
                  <a:srgbClr val="FF0000"/>
                </a:solidFill>
              </a:rPr>
              <a:t>Critical in active devices</a:t>
            </a:r>
            <a:endParaRPr lang="en-GB" sz="1200" b="1" kern="0" dirty="0" smtClean="0"/>
          </a:p>
          <a:p>
            <a:pPr marL="1257300" lvl="2" indent="-342900" algn="just">
              <a:lnSpc>
                <a:spcPct val="150000"/>
              </a:lnSpc>
              <a:spcBef>
                <a:spcPts val="0"/>
              </a:spcBef>
              <a:spcAft>
                <a:spcPts val="0"/>
              </a:spcAft>
              <a:buFont typeface="Wingdings" panose="05000000000000000000" pitchFamily="2" charset="2"/>
              <a:buChar char="§"/>
              <a:defRPr/>
            </a:pPr>
            <a:r>
              <a:rPr lang="en-GB" sz="1200" b="1" kern="0" dirty="0" smtClean="0">
                <a:solidFill>
                  <a:srgbClr val="0070C0"/>
                </a:solidFill>
              </a:rPr>
              <a:t>Quasi </a:t>
            </a:r>
            <a:r>
              <a:rPr lang="en-GB" sz="1200" b="1" kern="0" dirty="0">
                <a:solidFill>
                  <a:srgbClr val="0070C0"/>
                </a:solidFill>
              </a:rPr>
              <a:t>s</a:t>
            </a:r>
            <a:r>
              <a:rPr lang="en-GB" sz="1200" b="1" kern="0" dirty="0" smtClean="0">
                <a:solidFill>
                  <a:srgbClr val="0070C0"/>
                </a:solidFill>
              </a:rPr>
              <a:t>tationary simulation</a:t>
            </a:r>
            <a:endParaRPr lang="en-GB" sz="1200" b="1" kern="0" dirty="0">
              <a:solidFill>
                <a:srgbClr val="0070C0"/>
              </a:solidFill>
            </a:endParaRPr>
          </a:p>
        </p:txBody>
      </p:sp>
    </p:spTree>
    <p:extLst>
      <p:ext uri="{BB962C8B-B14F-4D97-AF65-F5344CB8AC3E}">
        <p14:creationId xmlns:p14="http://schemas.microsoft.com/office/powerpoint/2010/main" val="40614239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txBox="1">
            <a:spLocks noChangeArrowheads="1"/>
          </p:cNvSpPr>
          <p:nvPr/>
        </p:nvSpPr>
        <p:spPr>
          <a:xfrm>
            <a:off x="323528" y="1924794"/>
            <a:ext cx="8568951" cy="2368302"/>
          </a:xfrm>
          <a:prstGeom prst="rect">
            <a:avLst/>
          </a:prstGeom>
        </p:spPr>
        <p:txBody>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aramond" pitchFamily="18" charset="0"/>
              </a:defRPr>
            </a:lvl2pPr>
            <a:lvl3pPr algn="l" rtl="0" eaLnBrk="0" fontAlgn="base" hangingPunct="0">
              <a:spcBef>
                <a:spcPct val="0"/>
              </a:spcBef>
              <a:spcAft>
                <a:spcPct val="0"/>
              </a:spcAft>
              <a:defRPr sz="4400">
                <a:solidFill>
                  <a:schemeClr val="tx2"/>
                </a:solidFill>
                <a:latin typeface="Garamond" pitchFamily="18" charset="0"/>
              </a:defRPr>
            </a:lvl3pPr>
            <a:lvl4pPr algn="l" rtl="0" eaLnBrk="0" fontAlgn="base" hangingPunct="0">
              <a:spcBef>
                <a:spcPct val="0"/>
              </a:spcBef>
              <a:spcAft>
                <a:spcPct val="0"/>
              </a:spcAft>
              <a:defRPr sz="4400">
                <a:solidFill>
                  <a:schemeClr val="tx2"/>
                </a:solidFill>
                <a:latin typeface="Garamond" pitchFamily="18" charset="0"/>
              </a:defRPr>
            </a:lvl4pPr>
            <a:lvl5pPr algn="l" rtl="0" eaLnBrk="0" fontAlgn="base" hangingPunct="0">
              <a:spcBef>
                <a:spcPct val="0"/>
              </a:spcBef>
              <a:spcAft>
                <a:spcPct val="0"/>
              </a:spcAft>
              <a:defRPr sz="4400">
                <a:solidFill>
                  <a:schemeClr val="tx2"/>
                </a:solidFill>
                <a:latin typeface="Garamond" pitchFamily="18" charset="0"/>
              </a:defRPr>
            </a:lvl5pPr>
            <a:lvl6pPr marL="457200" algn="l" rtl="0" fontAlgn="base">
              <a:spcBef>
                <a:spcPct val="0"/>
              </a:spcBef>
              <a:spcAft>
                <a:spcPct val="0"/>
              </a:spcAft>
              <a:defRPr sz="4400">
                <a:solidFill>
                  <a:schemeClr val="tx2"/>
                </a:solidFill>
                <a:latin typeface="Garamond" pitchFamily="18" charset="0"/>
              </a:defRPr>
            </a:lvl6pPr>
            <a:lvl7pPr marL="914400" algn="l" rtl="0" fontAlgn="base">
              <a:spcBef>
                <a:spcPct val="0"/>
              </a:spcBef>
              <a:spcAft>
                <a:spcPct val="0"/>
              </a:spcAft>
              <a:defRPr sz="4400">
                <a:solidFill>
                  <a:schemeClr val="tx2"/>
                </a:solidFill>
                <a:latin typeface="Garamond" pitchFamily="18" charset="0"/>
              </a:defRPr>
            </a:lvl7pPr>
            <a:lvl8pPr marL="1371600" algn="l" rtl="0" fontAlgn="base">
              <a:spcBef>
                <a:spcPct val="0"/>
              </a:spcBef>
              <a:spcAft>
                <a:spcPct val="0"/>
              </a:spcAft>
              <a:defRPr sz="4400">
                <a:solidFill>
                  <a:schemeClr val="tx2"/>
                </a:solidFill>
                <a:latin typeface="Garamond" pitchFamily="18" charset="0"/>
              </a:defRPr>
            </a:lvl8pPr>
            <a:lvl9pPr marL="1828800" algn="l" rtl="0" fontAlgn="base">
              <a:spcBef>
                <a:spcPct val="0"/>
              </a:spcBef>
              <a:spcAft>
                <a:spcPct val="0"/>
              </a:spcAft>
              <a:defRPr sz="4400">
                <a:solidFill>
                  <a:schemeClr val="tx2"/>
                </a:solidFill>
                <a:latin typeface="Garamond" pitchFamily="18" charset="0"/>
              </a:defRPr>
            </a:lvl9pPr>
          </a:lstStyle>
          <a:p>
            <a:pPr algn="ctr"/>
            <a:r>
              <a:rPr lang="en-GB" altLang="ja-JP" sz="4000" b="1" kern="0" dirty="0" smtClean="0">
                <a:solidFill>
                  <a:schemeClr val="tx1"/>
                </a:solidFill>
                <a:latin typeface="+mn-lt"/>
                <a:ea typeface="ＭＳ Ｐゴシック" pitchFamily="34" charset="-128"/>
              </a:rPr>
              <a:t>Ionisation Damage in Semiconductors</a:t>
            </a:r>
          </a:p>
          <a:p>
            <a:pPr algn="ctr"/>
            <a:endParaRPr lang="en-GB" altLang="ja-JP" sz="4000" b="1" kern="0" dirty="0" smtClean="0">
              <a:solidFill>
                <a:schemeClr val="tx1"/>
              </a:solidFill>
              <a:latin typeface="+mn-lt"/>
              <a:ea typeface="ＭＳ Ｐゴシック" pitchFamily="34" charset="-128"/>
            </a:endParaRPr>
          </a:p>
        </p:txBody>
      </p:sp>
    </p:spTree>
    <p:extLst>
      <p:ext uri="{BB962C8B-B14F-4D97-AF65-F5344CB8AC3E}">
        <p14:creationId xmlns:p14="http://schemas.microsoft.com/office/powerpoint/2010/main" val="7180516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txBox="1">
            <a:spLocks noChangeArrowheads="1"/>
          </p:cNvSpPr>
          <p:nvPr/>
        </p:nvSpPr>
        <p:spPr>
          <a:xfrm>
            <a:off x="899592" y="476250"/>
            <a:ext cx="7632848" cy="576263"/>
          </a:xfrm>
          <a:prstGeom prst="rect">
            <a:avLst/>
          </a:prstGeom>
        </p:spPr>
        <p:txBody>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aramond" pitchFamily="18" charset="0"/>
              </a:defRPr>
            </a:lvl2pPr>
            <a:lvl3pPr algn="l" rtl="0" eaLnBrk="0" fontAlgn="base" hangingPunct="0">
              <a:spcBef>
                <a:spcPct val="0"/>
              </a:spcBef>
              <a:spcAft>
                <a:spcPct val="0"/>
              </a:spcAft>
              <a:defRPr sz="4400">
                <a:solidFill>
                  <a:schemeClr val="tx2"/>
                </a:solidFill>
                <a:latin typeface="Garamond" pitchFamily="18" charset="0"/>
              </a:defRPr>
            </a:lvl3pPr>
            <a:lvl4pPr algn="l" rtl="0" eaLnBrk="0" fontAlgn="base" hangingPunct="0">
              <a:spcBef>
                <a:spcPct val="0"/>
              </a:spcBef>
              <a:spcAft>
                <a:spcPct val="0"/>
              </a:spcAft>
              <a:defRPr sz="4400">
                <a:solidFill>
                  <a:schemeClr val="tx2"/>
                </a:solidFill>
                <a:latin typeface="Garamond" pitchFamily="18" charset="0"/>
              </a:defRPr>
            </a:lvl4pPr>
            <a:lvl5pPr algn="l" rtl="0" eaLnBrk="0" fontAlgn="base" hangingPunct="0">
              <a:spcBef>
                <a:spcPct val="0"/>
              </a:spcBef>
              <a:spcAft>
                <a:spcPct val="0"/>
              </a:spcAft>
              <a:defRPr sz="4400">
                <a:solidFill>
                  <a:schemeClr val="tx2"/>
                </a:solidFill>
                <a:latin typeface="Garamond" pitchFamily="18" charset="0"/>
              </a:defRPr>
            </a:lvl5pPr>
            <a:lvl6pPr marL="457200" algn="l" rtl="0" fontAlgn="base">
              <a:spcBef>
                <a:spcPct val="0"/>
              </a:spcBef>
              <a:spcAft>
                <a:spcPct val="0"/>
              </a:spcAft>
              <a:defRPr sz="4400">
                <a:solidFill>
                  <a:schemeClr val="tx2"/>
                </a:solidFill>
                <a:latin typeface="Garamond" pitchFamily="18" charset="0"/>
              </a:defRPr>
            </a:lvl6pPr>
            <a:lvl7pPr marL="914400" algn="l" rtl="0" fontAlgn="base">
              <a:spcBef>
                <a:spcPct val="0"/>
              </a:spcBef>
              <a:spcAft>
                <a:spcPct val="0"/>
              </a:spcAft>
              <a:defRPr sz="4400">
                <a:solidFill>
                  <a:schemeClr val="tx2"/>
                </a:solidFill>
                <a:latin typeface="Garamond" pitchFamily="18" charset="0"/>
              </a:defRPr>
            </a:lvl7pPr>
            <a:lvl8pPr marL="1371600" algn="l" rtl="0" fontAlgn="base">
              <a:spcBef>
                <a:spcPct val="0"/>
              </a:spcBef>
              <a:spcAft>
                <a:spcPct val="0"/>
              </a:spcAft>
              <a:defRPr sz="4400">
                <a:solidFill>
                  <a:schemeClr val="tx2"/>
                </a:solidFill>
                <a:latin typeface="Garamond" pitchFamily="18" charset="0"/>
              </a:defRPr>
            </a:lvl8pPr>
            <a:lvl9pPr marL="1828800" algn="l" rtl="0" fontAlgn="base">
              <a:spcBef>
                <a:spcPct val="0"/>
              </a:spcBef>
              <a:spcAft>
                <a:spcPct val="0"/>
              </a:spcAft>
              <a:defRPr sz="4400">
                <a:solidFill>
                  <a:schemeClr val="tx2"/>
                </a:solidFill>
                <a:latin typeface="Garamond" pitchFamily="18" charset="0"/>
              </a:defRPr>
            </a:lvl9pPr>
          </a:lstStyle>
          <a:p>
            <a:pPr algn="ctr"/>
            <a:r>
              <a:rPr lang="en-GB" sz="2000" b="1" kern="0" dirty="0" smtClean="0">
                <a:solidFill>
                  <a:schemeClr val="tx1"/>
                </a:solidFill>
                <a:latin typeface="+mn-lt"/>
                <a:ea typeface="ＭＳ Ｐゴシック" pitchFamily="34" charset="-128"/>
              </a:rPr>
              <a:t>Ionisation Damage Simulation in Semiconductors</a:t>
            </a:r>
            <a:endParaRPr lang="en-GB" sz="2000" kern="0" dirty="0" smtClean="0">
              <a:solidFill>
                <a:schemeClr val="tx1"/>
              </a:solidFill>
              <a:latin typeface="+mn-lt"/>
            </a:endParaRPr>
          </a:p>
        </p:txBody>
      </p:sp>
      <p:cxnSp>
        <p:nvCxnSpPr>
          <p:cNvPr id="3" name="6 Conector recto"/>
          <p:cNvCxnSpPr>
            <a:cxnSpLocks noChangeShapeType="1"/>
          </p:cNvCxnSpPr>
          <p:nvPr/>
        </p:nvCxnSpPr>
        <p:spPr bwMode="auto">
          <a:xfrm>
            <a:off x="286643" y="980728"/>
            <a:ext cx="8605837" cy="0"/>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sp>
        <p:nvSpPr>
          <p:cNvPr id="4" name="Rectangle 2"/>
          <p:cNvSpPr txBox="1">
            <a:spLocks noChangeArrowheads="1"/>
          </p:cNvSpPr>
          <p:nvPr/>
        </p:nvSpPr>
        <p:spPr bwMode="auto">
          <a:xfrm>
            <a:off x="286642" y="1196752"/>
            <a:ext cx="8605837" cy="4464496"/>
          </a:xfrm>
          <a:prstGeom prst="rect">
            <a:avLst/>
          </a:prstGeom>
          <a:noFill/>
          <a:ln w="9525">
            <a:noFill/>
            <a:miter lim="800000"/>
            <a:headEnd/>
            <a:tailEnd/>
          </a:ln>
        </p:spPr>
        <p:txBody>
          <a:bodyPr lIns="92075" tIns="46038" rIns="92075" bIns="46038"/>
          <a:lstStyle/>
          <a:p>
            <a:pPr marL="342900" indent="-342900" algn="just">
              <a:lnSpc>
                <a:spcPct val="150000"/>
              </a:lnSpc>
              <a:spcBef>
                <a:spcPts val="0"/>
              </a:spcBef>
              <a:spcAft>
                <a:spcPts val="0"/>
              </a:spcAft>
              <a:buClr>
                <a:schemeClr val="tx1"/>
              </a:buClr>
              <a:buSzPct val="130000"/>
              <a:buFont typeface="Wingdings" pitchFamily="2" charset="2"/>
              <a:buChar char="q"/>
              <a:defRPr/>
            </a:pPr>
            <a:r>
              <a:rPr lang="en-GB" sz="1200" b="1" kern="0" dirty="0" smtClean="0">
                <a:solidFill>
                  <a:srgbClr val="FF0000"/>
                </a:solidFill>
              </a:rPr>
              <a:t>The simulation of ionising particles is only relevant when the density of generated electron-hole pairs is really high (electron-hole plasma)</a:t>
            </a:r>
          </a:p>
          <a:p>
            <a:pPr lvl="1" algn="just">
              <a:lnSpc>
                <a:spcPct val="150000"/>
              </a:lnSpc>
              <a:spcBef>
                <a:spcPts val="0"/>
              </a:spcBef>
              <a:spcAft>
                <a:spcPts val="0"/>
              </a:spcAft>
              <a:defRPr/>
            </a:pPr>
            <a:endParaRPr lang="en-GB" sz="1200" b="1" kern="0" dirty="0" smtClean="0">
              <a:ea typeface="+mj-ea"/>
              <a:cs typeface="+mj-cs"/>
            </a:endParaRPr>
          </a:p>
          <a:p>
            <a:pPr marL="800100" lvl="1" indent="-342900" algn="just">
              <a:lnSpc>
                <a:spcPct val="150000"/>
              </a:lnSpc>
              <a:spcBef>
                <a:spcPts val="0"/>
              </a:spcBef>
              <a:spcAft>
                <a:spcPts val="0"/>
              </a:spcAft>
              <a:buFont typeface="Wingdings" panose="05000000000000000000" pitchFamily="2" charset="2"/>
              <a:buChar char="ü"/>
              <a:defRPr/>
            </a:pPr>
            <a:r>
              <a:rPr lang="en-GB" sz="1200" b="1" u="sng" kern="0" dirty="0" smtClean="0">
                <a:ea typeface="+mj-ea"/>
                <a:cs typeface="+mj-cs"/>
              </a:rPr>
              <a:t>Heavy ions</a:t>
            </a:r>
            <a:r>
              <a:rPr lang="en-GB" sz="1200" b="1" kern="0" dirty="0" smtClean="0">
                <a:ea typeface="+mj-ea"/>
                <a:cs typeface="+mj-cs"/>
              </a:rPr>
              <a:t> typically create </a:t>
            </a:r>
            <a:r>
              <a:rPr lang="en-GB" sz="1200" b="1" kern="0" dirty="0">
                <a:ea typeface="+mj-ea"/>
                <a:cs typeface="+mj-cs"/>
              </a:rPr>
              <a:t>a</a:t>
            </a:r>
            <a:r>
              <a:rPr lang="en-GB" sz="1200" b="1" kern="0" dirty="0" smtClean="0">
                <a:ea typeface="+mj-ea"/>
                <a:cs typeface="+mj-cs"/>
              </a:rPr>
              <a:t>n electron-hole plasma</a:t>
            </a:r>
          </a:p>
          <a:p>
            <a:pPr marL="800100" lvl="1" indent="-342900" algn="just">
              <a:lnSpc>
                <a:spcPct val="150000"/>
              </a:lnSpc>
              <a:spcBef>
                <a:spcPts val="0"/>
              </a:spcBef>
              <a:spcAft>
                <a:spcPts val="0"/>
              </a:spcAft>
              <a:buFont typeface="Wingdings" panose="05000000000000000000" pitchFamily="2" charset="2"/>
              <a:buChar char="ü"/>
              <a:defRPr/>
            </a:pPr>
            <a:r>
              <a:rPr lang="en-GB" sz="1200" b="1" kern="0" dirty="0" smtClean="0">
                <a:ea typeface="+mj-ea"/>
                <a:cs typeface="+mj-cs"/>
              </a:rPr>
              <a:t>Transport equation in a non-linear regime have to be solved</a:t>
            </a:r>
          </a:p>
          <a:p>
            <a:pPr marL="800100" lvl="1" indent="-342900" algn="just">
              <a:lnSpc>
                <a:spcPct val="150000"/>
              </a:lnSpc>
              <a:spcBef>
                <a:spcPts val="0"/>
              </a:spcBef>
              <a:spcAft>
                <a:spcPts val="0"/>
              </a:spcAft>
              <a:buFont typeface="Wingdings" panose="05000000000000000000" pitchFamily="2" charset="2"/>
              <a:buChar char="ü"/>
              <a:defRPr/>
            </a:pPr>
            <a:r>
              <a:rPr lang="en-GB" sz="1200" b="1" kern="0" dirty="0" smtClean="0">
                <a:ea typeface="+mj-ea"/>
                <a:cs typeface="+mj-cs"/>
              </a:rPr>
              <a:t>Strong injection conditions are easily reached </a:t>
            </a:r>
          </a:p>
          <a:p>
            <a:pPr marL="800100" lvl="1" indent="-342900" algn="just">
              <a:lnSpc>
                <a:spcPct val="150000"/>
              </a:lnSpc>
              <a:spcBef>
                <a:spcPts val="0"/>
              </a:spcBef>
              <a:spcAft>
                <a:spcPts val="0"/>
              </a:spcAft>
              <a:buFont typeface="Wingdings" panose="05000000000000000000" pitchFamily="2" charset="2"/>
              <a:buChar char="ü"/>
              <a:defRPr/>
            </a:pPr>
            <a:endParaRPr lang="en-GB" sz="1200" b="1" kern="0" dirty="0" smtClean="0">
              <a:ea typeface="+mj-ea"/>
              <a:cs typeface="+mj-cs"/>
            </a:endParaRPr>
          </a:p>
          <a:p>
            <a:pPr marL="800100" lvl="1" indent="-342900" algn="just">
              <a:lnSpc>
                <a:spcPct val="150000"/>
              </a:lnSpc>
              <a:spcBef>
                <a:spcPts val="0"/>
              </a:spcBef>
              <a:spcAft>
                <a:spcPts val="0"/>
              </a:spcAft>
              <a:buFont typeface="Wingdings" panose="05000000000000000000" pitchFamily="2" charset="2"/>
              <a:buChar char="ü"/>
              <a:defRPr/>
            </a:pPr>
            <a:r>
              <a:rPr lang="en-GB" sz="1200" b="1" kern="0" dirty="0" smtClean="0">
                <a:ea typeface="+mj-ea"/>
                <a:cs typeface="+mj-cs"/>
              </a:rPr>
              <a:t>The </a:t>
            </a:r>
            <a:r>
              <a:rPr lang="en-GB" sz="1200" b="1" u="sng" kern="0" dirty="0" err="1" smtClean="0">
                <a:ea typeface="+mj-ea"/>
                <a:cs typeface="+mj-cs"/>
              </a:rPr>
              <a:t>Sentaurus</a:t>
            </a:r>
            <a:r>
              <a:rPr lang="en-GB" sz="1200" b="1" u="sng" kern="0" dirty="0" smtClean="0">
                <a:ea typeface="+mj-ea"/>
                <a:cs typeface="+mj-cs"/>
              </a:rPr>
              <a:t> Heavy Ion model</a:t>
            </a:r>
            <a:r>
              <a:rPr lang="en-GB" sz="1200" b="1" kern="0" dirty="0" smtClean="0">
                <a:ea typeface="+mj-ea"/>
                <a:cs typeface="+mj-cs"/>
              </a:rPr>
              <a:t> works properly to emulate the transient evolution of the generated charge (Single Event Effects)</a:t>
            </a:r>
          </a:p>
          <a:p>
            <a:pPr marL="1257300" lvl="2" indent="-342900" algn="just">
              <a:lnSpc>
                <a:spcPct val="150000"/>
              </a:lnSpc>
              <a:spcBef>
                <a:spcPts val="0"/>
              </a:spcBef>
              <a:spcAft>
                <a:spcPts val="0"/>
              </a:spcAft>
              <a:buFont typeface="Wingdings" panose="05000000000000000000" pitchFamily="2" charset="2"/>
              <a:buChar char="§"/>
              <a:defRPr/>
            </a:pPr>
            <a:r>
              <a:rPr lang="en-GB" sz="1200" b="1" kern="0" dirty="0" smtClean="0">
                <a:ea typeface="+mj-ea"/>
                <a:cs typeface="+mj-cs"/>
              </a:rPr>
              <a:t>Simulation of particles with Minimum Ionizing Energy is of great interest since the number of generated electron-hole pairs is perfectly known.</a:t>
            </a:r>
          </a:p>
          <a:p>
            <a:pPr marL="1257300" lvl="2" indent="-342900" algn="just">
              <a:lnSpc>
                <a:spcPct val="150000"/>
              </a:lnSpc>
              <a:spcBef>
                <a:spcPts val="0"/>
              </a:spcBef>
              <a:spcAft>
                <a:spcPts val="0"/>
              </a:spcAft>
              <a:buFont typeface="Wingdings" panose="05000000000000000000" pitchFamily="2" charset="2"/>
              <a:buChar char="§"/>
              <a:defRPr/>
            </a:pPr>
            <a:r>
              <a:rPr lang="en-GB" sz="1200" b="1" kern="0" dirty="0" smtClean="0">
                <a:ea typeface="+mj-ea"/>
                <a:cs typeface="+mj-cs"/>
              </a:rPr>
              <a:t>Transient simulations are time costly if accuracy is expected.</a:t>
            </a:r>
          </a:p>
          <a:p>
            <a:pPr marL="1257300" lvl="2" indent="-342900" algn="just">
              <a:lnSpc>
                <a:spcPct val="150000"/>
              </a:lnSpc>
              <a:spcBef>
                <a:spcPts val="0"/>
              </a:spcBef>
              <a:spcAft>
                <a:spcPts val="0"/>
              </a:spcAft>
              <a:buFont typeface="Wingdings" panose="05000000000000000000" pitchFamily="2" charset="2"/>
              <a:buChar char="§"/>
              <a:defRPr/>
            </a:pPr>
            <a:r>
              <a:rPr lang="en-GB" sz="1200" b="1" kern="0" dirty="0" smtClean="0">
                <a:solidFill>
                  <a:srgbClr val="FF0000"/>
                </a:solidFill>
                <a:ea typeface="+mj-ea"/>
                <a:cs typeface="+mj-cs"/>
              </a:rPr>
              <a:t>The distribution of the generated electron-hole pairs in the semiconductor has to be previously determined by using a SRIM/TRIM simulator (Stopping and Range of Ions in Matter)</a:t>
            </a:r>
          </a:p>
        </p:txBody>
      </p:sp>
    </p:spTree>
    <p:extLst>
      <p:ext uri="{BB962C8B-B14F-4D97-AF65-F5344CB8AC3E}">
        <p14:creationId xmlns:p14="http://schemas.microsoft.com/office/powerpoint/2010/main" val="587171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4"/>
          <p:cNvSpPr txBox="1">
            <a:spLocks noChangeArrowheads="1"/>
          </p:cNvSpPr>
          <p:nvPr/>
        </p:nvSpPr>
        <p:spPr>
          <a:xfrm>
            <a:off x="286643" y="476250"/>
            <a:ext cx="8605837" cy="576263"/>
          </a:xfrm>
          <a:prstGeom prst="rect">
            <a:avLst/>
          </a:prstGeom>
        </p:spPr>
        <p:txBody>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aramond" pitchFamily="18" charset="0"/>
              </a:defRPr>
            </a:lvl2pPr>
            <a:lvl3pPr algn="l" rtl="0" eaLnBrk="0" fontAlgn="base" hangingPunct="0">
              <a:spcBef>
                <a:spcPct val="0"/>
              </a:spcBef>
              <a:spcAft>
                <a:spcPct val="0"/>
              </a:spcAft>
              <a:defRPr sz="4400">
                <a:solidFill>
                  <a:schemeClr val="tx2"/>
                </a:solidFill>
                <a:latin typeface="Garamond" pitchFamily="18" charset="0"/>
              </a:defRPr>
            </a:lvl3pPr>
            <a:lvl4pPr algn="l" rtl="0" eaLnBrk="0" fontAlgn="base" hangingPunct="0">
              <a:spcBef>
                <a:spcPct val="0"/>
              </a:spcBef>
              <a:spcAft>
                <a:spcPct val="0"/>
              </a:spcAft>
              <a:defRPr sz="4400">
                <a:solidFill>
                  <a:schemeClr val="tx2"/>
                </a:solidFill>
                <a:latin typeface="Garamond" pitchFamily="18" charset="0"/>
              </a:defRPr>
            </a:lvl4pPr>
            <a:lvl5pPr algn="l" rtl="0" eaLnBrk="0" fontAlgn="base" hangingPunct="0">
              <a:spcBef>
                <a:spcPct val="0"/>
              </a:spcBef>
              <a:spcAft>
                <a:spcPct val="0"/>
              </a:spcAft>
              <a:defRPr sz="4400">
                <a:solidFill>
                  <a:schemeClr val="tx2"/>
                </a:solidFill>
                <a:latin typeface="Garamond" pitchFamily="18" charset="0"/>
              </a:defRPr>
            </a:lvl5pPr>
            <a:lvl6pPr marL="457200" algn="l" rtl="0" fontAlgn="base">
              <a:spcBef>
                <a:spcPct val="0"/>
              </a:spcBef>
              <a:spcAft>
                <a:spcPct val="0"/>
              </a:spcAft>
              <a:defRPr sz="4400">
                <a:solidFill>
                  <a:schemeClr val="tx2"/>
                </a:solidFill>
                <a:latin typeface="Garamond" pitchFamily="18" charset="0"/>
              </a:defRPr>
            </a:lvl6pPr>
            <a:lvl7pPr marL="914400" algn="l" rtl="0" fontAlgn="base">
              <a:spcBef>
                <a:spcPct val="0"/>
              </a:spcBef>
              <a:spcAft>
                <a:spcPct val="0"/>
              </a:spcAft>
              <a:defRPr sz="4400">
                <a:solidFill>
                  <a:schemeClr val="tx2"/>
                </a:solidFill>
                <a:latin typeface="Garamond" pitchFamily="18" charset="0"/>
              </a:defRPr>
            </a:lvl7pPr>
            <a:lvl8pPr marL="1371600" algn="l" rtl="0" fontAlgn="base">
              <a:spcBef>
                <a:spcPct val="0"/>
              </a:spcBef>
              <a:spcAft>
                <a:spcPct val="0"/>
              </a:spcAft>
              <a:defRPr sz="4400">
                <a:solidFill>
                  <a:schemeClr val="tx2"/>
                </a:solidFill>
                <a:latin typeface="Garamond" pitchFamily="18" charset="0"/>
              </a:defRPr>
            </a:lvl8pPr>
            <a:lvl9pPr marL="1828800" algn="l" rtl="0" fontAlgn="base">
              <a:spcBef>
                <a:spcPct val="0"/>
              </a:spcBef>
              <a:spcAft>
                <a:spcPct val="0"/>
              </a:spcAft>
              <a:defRPr sz="4400">
                <a:solidFill>
                  <a:schemeClr val="tx2"/>
                </a:solidFill>
                <a:latin typeface="Garamond" pitchFamily="18" charset="0"/>
              </a:defRPr>
            </a:lvl9pPr>
          </a:lstStyle>
          <a:p>
            <a:pPr algn="ctr"/>
            <a:r>
              <a:rPr lang="en-US" sz="2000" b="1" kern="0" dirty="0" smtClean="0">
                <a:solidFill>
                  <a:schemeClr val="tx1"/>
                </a:solidFill>
                <a:latin typeface="+mn-lt"/>
                <a:ea typeface="ＭＳ Ｐゴシック" pitchFamily="34" charset="-128"/>
              </a:rPr>
              <a:t>Single Event Effects: Experimental Study and Simulation</a:t>
            </a:r>
            <a:endParaRPr lang="en-US" sz="2000" kern="0" dirty="0" smtClean="0">
              <a:solidFill>
                <a:schemeClr val="tx1"/>
              </a:solidFill>
              <a:latin typeface="+mn-lt"/>
            </a:endParaRPr>
          </a:p>
        </p:txBody>
      </p:sp>
      <p:cxnSp>
        <p:nvCxnSpPr>
          <p:cNvPr id="3" name="6 Conector recto"/>
          <p:cNvCxnSpPr>
            <a:cxnSpLocks noChangeShapeType="1"/>
          </p:cNvCxnSpPr>
          <p:nvPr/>
        </p:nvCxnSpPr>
        <p:spPr bwMode="auto">
          <a:xfrm>
            <a:off x="286643" y="980728"/>
            <a:ext cx="8605837" cy="0"/>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sp>
        <p:nvSpPr>
          <p:cNvPr id="6" name="Rectangle 3"/>
          <p:cNvSpPr txBox="1">
            <a:spLocks noChangeArrowheads="1"/>
          </p:cNvSpPr>
          <p:nvPr/>
        </p:nvSpPr>
        <p:spPr bwMode="auto">
          <a:xfrm>
            <a:off x="468313" y="1556792"/>
            <a:ext cx="8207375" cy="374441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itchFamily="2" charset="2"/>
              <a:buChar char="p"/>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accent1"/>
              </a:buClr>
              <a:buSzPct val="65000"/>
              <a:buFont typeface="Wingdings" pitchFamily="2" charset="2"/>
              <a:buChar char="p"/>
              <a:defRPr sz="2000">
                <a:solidFill>
                  <a:schemeClr val="tx1"/>
                </a:solidFill>
                <a:latin typeface="+mn-lt"/>
              </a:defRPr>
            </a:lvl3pPr>
            <a:lvl4pPr marL="16002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9pPr>
          </a:lstStyle>
          <a:p>
            <a:pPr>
              <a:buClr>
                <a:schemeClr val="tx1"/>
              </a:buClr>
              <a:buFont typeface="Wingdings" panose="05000000000000000000" pitchFamily="2" charset="2"/>
              <a:buChar char="q"/>
            </a:pPr>
            <a:r>
              <a:rPr lang="en-GB" altLang="es-ES" sz="1800" b="1" kern="0" dirty="0" smtClean="0">
                <a:solidFill>
                  <a:srgbClr val="FF0000"/>
                </a:solidFill>
              </a:rPr>
              <a:t>Single Event Effects (SEE):</a:t>
            </a:r>
          </a:p>
          <a:p>
            <a:pPr marL="0" indent="0">
              <a:buClr>
                <a:schemeClr val="tx1"/>
              </a:buClr>
              <a:buNone/>
            </a:pPr>
            <a:endParaRPr lang="en-GB" altLang="es-ES" sz="1000" b="1" kern="0" dirty="0" smtClean="0">
              <a:solidFill>
                <a:srgbClr val="FF0000"/>
              </a:solidFill>
            </a:endParaRPr>
          </a:p>
          <a:p>
            <a:pPr lvl="1">
              <a:spcBef>
                <a:spcPts val="0"/>
              </a:spcBef>
              <a:buClr>
                <a:schemeClr val="tx1"/>
              </a:buClr>
              <a:buSzPct val="100000"/>
              <a:buFont typeface="Wingdings" panose="05000000000000000000" pitchFamily="2" charset="2"/>
              <a:buChar char="ü"/>
            </a:pPr>
            <a:r>
              <a:rPr lang="en-GB" altLang="es-ES" sz="1400" b="1" kern="0" dirty="0" smtClean="0"/>
              <a:t>Produced by high energy particle hits on sensitive circuit regions</a:t>
            </a:r>
          </a:p>
          <a:p>
            <a:pPr lvl="1">
              <a:spcBef>
                <a:spcPts val="0"/>
              </a:spcBef>
              <a:buClr>
                <a:schemeClr val="tx1"/>
              </a:buClr>
              <a:buSzPct val="100000"/>
              <a:buFont typeface="Wingdings" panose="05000000000000000000" pitchFamily="2" charset="2"/>
              <a:buChar char="ü"/>
            </a:pPr>
            <a:r>
              <a:rPr lang="en-GB" altLang="es-ES" sz="1400" b="1" kern="0" dirty="0" smtClean="0"/>
              <a:t>Main topic in reliability and device performance in space applications</a:t>
            </a:r>
          </a:p>
          <a:p>
            <a:pPr marL="457200" lvl="1" indent="0">
              <a:buClr>
                <a:srgbClr val="3164AB"/>
              </a:buClr>
              <a:buNone/>
            </a:pPr>
            <a:endParaRPr lang="en-GB" altLang="es-ES" sz="1800" b="1" kern="0" dirty="0" smtClean="0"/>
          </a:p>
          <a:p>
            <a:pPr>
              <a:buClr>
                <a:schemeClr val="tx1"/>
              </a:buClr>
              <a:buFont typeface="Wingdings" panose="05000000000000000000" pitchFamily="2" charset="2"/>
              <a:buChar char="q"/>
            </a:pPr>
            <a:r>
              <a:rPr lang="en-GB" altLang="es-ES" sz="1800" b="1" kern="0" dirty="0" smtClean="0">
                <a:solidFill>
                  <a:srgbClr val="FF0000"/>
                </a:solidFill>
              </a:rPr>
              <a:t>Study and prediction of SEE require test in particle accelerator facilities</a:t>
            </a:r>
          </a:p>
          <a:p>
            <a:pPr>
              <a:buClr>
                <a:schemeClr val="tx1"/>
              </a:buClr>
              <a:buFont typeface="Wingdings" panose="05000000000000000000" pitchFamily="2" charset="2"/>
              <a:buChar char="q"/>
            </a:pPr>
            <a:endParaRPr lang="en-GB" altLang="es-ES" sz="1000" b="1" kern="0" dirty="0" smtClean="0">
              <a:solidFill>
                <a:srgbClr val="FF0000"/>
              </a:solidFill>
            </a:endParaRPr>
          </a:p>
          <a:p>
            <a:pPr lvl="1">
              <a:buClr>
                <a:schemeClr val="tx1"/>
              </a:buClr>
              <a:buSzPct val="100000"/>
              <a:buFont typeface="Wingdings" panose="05000000000000000000" pitchFamily="2" charset="2"/>
              <a:buChar char="ü"/>
            </a:pPr>
            <a:r>
              <a:rPr lang="en-GB" altLang="es-ES" sz="1400" b="1" kern="0" dirty="0" smtClean="0"/>
              <a:t>Heavy Ion accelerator provide high energy capabilities</a:t>
            </a:r>
          </a:p>
          <a:p>
            <a:pPr lvl="1">
              <a:buClr>
                <a:schemeClr val="tx1"/>
              </a:buClr>
              <a:buSzPct val="100000"/>
              <a:buFont typeface="Wingdings" panose="05000000000000000000" pitchFamily="2" charset="2"/>
              <a:buChar char="ü"/>
            </a:pPr>
            <a:r>
              <a:rPr lang="en-GB" altLang="es-ES" sz="1400" b="1" kern="0" dirty="0" smtClean="0"/>
              <a:t>High cost and limited availability impose alternative methodologies</a:t>
            </a:r>
          </a:p>
          <a:p>
            <a:pPr marL="457200" lvl="1" indent="0">
              <a:buClr>
                <a:srgbClr val="3164AB"/>
              </a:buClr>
              <a:buNone/>
            </a:pPr>
            <a:endParaRPr lang="en-GB" altLang="es-ES" sz="1800" b="1" kern="0" dirty="0" smtClean="0"/>
          </a:p>
          <a:p>
            <a:pPr>
              <a:buClr>
                <a:schemeClr val="tx1"/>
              </a:buClr>
              <a:buFont typeface="Wingdings" panose="05000000000000000000" pitchFamily="2" charset="2"/>
              <a:buChar char="q"/>
            </a:pPr>
            <a:r>
              <a:rPr lang="en-GB" altLang="es-ES" sz="1800" b="1" kern="0" dirty="0" smtClean="0">
                <a:solidFill>
                  <a:srgbClr val="FF0000"/>
                </a:solidFill>
              </a:rPr>
              <a:t>Numerical simulation techniques are able to predict device and circuit behaviour after an ion hit</a:t>
            </a:r>
          </a:p>
        </p:txBody>
      </p:sp>
    </p:spTree>
    <p:extLst>
      <p:ext uri="{BB962C8B-B14F-4D97-AF65-F5344CB8AC3E}">
        <p14:creationId xmlns:p14="http://schemas.microsoft.com/office/powerpoint/2010/main" val="2312749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3" name="6 Conector recto"/>
          <p:cNvCxnSpPr>
            <a:cxnSpLocks noChangeShapeType="1"/>
          </p:cNvCxnSpPr>
          <p:nvPr/>
        </p:nvCxnSpPr>
        <p:spPr bwMode="auto">
          <a:xfrm>
            <a:off x="286643" y="980728"/>
            <a:ext cx="8605837" cy="0"/>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sp>
        <p:nvSpPr>
          <p:cNvPr id="4" name="Rectangle 14"/>
          <p:cNvSpPr txBox="1">
            <a:spLocks noChangeArrowheads="1"/>
          </p:cNvSpPr>
          <p:nvPr/>
        </p:nvSpPr>
        <p:spPr>
          <a:xfrm>
            <a:off x="286643" y="476250"/>
            <a:ext cx="8605837" cy="576263"/>
          </a:xfrm>
          <a:prstGeom prst="rect">
            <a:avLst/>
          </a:prstGeom>
        </p:spPr>
        <p:txBody>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aramond" pitchFamily="18" charset="0"/>
              </a:defRPr>
            </a:lvl2pPr>
            <a:lvl3pPr algn="l" rtl="0" eaLnBrk="0" fontAlgn="base" hangingPunct="0">
              <a:spcBef>
                <a:spcPct val="0"/>
              </a:spcBef>
              <a:spcAft>
                <a:spcPct val="0"/>
              </a:spcAft>
              <a:defRPr sz="4400">
                <a:solidFill>
                  <a:schemeClr val="tx2"/>
                </a:solidFill>
                <a:latin typeface="Garamond" pitchFamily="18" charset="0"/>
              </a:defRPr>
            </a:lvl3pPr>
            <a:lvl4pPr algn="l" rtl="0" eaLnBrk="0" fontAlgn="base" hangingPunct="0">
              <a:spcBef>
                <a:spcPct val="0"/>
              </a:spcBef>
              <a:spcAft>
                <a:spcPct val="0"/>
              </a:spcAft>
              <a:defRPr sz="4400">
                <a:solidFill>
                  <a:schemeClr val="tx2"/>
                </a:solidFill>
                <a:latin typeface="Garamond" pitchFamily="18" charset="0"/>
              </a:defRPr>
            </a:lvl4pPr>
            <a:lvl5pPr algn="l" rtl="0" eaLnBrk="0" fontAlgn="base" hangingPunct="0">
              <a:spcBef>
                <a:spcPct val="0"/>
              </a:spcBef>
              <a:spcAft>
                <a:spcPct val="0"/>
              </a:spcAft>
              <a:defRPr sz="4400">
                <a:solidFill>
                  <a:schemeClr val="tx2"/>
                </a:solidFill>
                <a:latin typeface="Garamond" pitchFamily="18" charset="0"/>
              </a:defRPr>
            </a:lvl5pPr>
            <a:lvl6pPr marL="457200" algn="l" rtl="0" fontAlgn="base">
              <a:spcBef>
                <a:spcPct val="0"/>
              </a:spcBef>
              <a:spcAft>
                <a:spcPct val="0"/>
              </a:spcAft>
              <a:defRPr sz="4400">
                <a:solidFill>
                  <a:schemeClr val="tx2"/>
                </a:solidFill>
                <a:latin typeface="Garamond" pitchFamily="18" charset="0"/>
              </a:defRPr>
            </a:lvl6pPr>
            <a:lvl7pPr marL="914400" algn="l" rtl="0" fontAlgn="base">
              <a:spcBef>
                <a:spcPct val="0"/>
              </a:spcBef>
              <a:spcAft>
                <a:spcPct val="0"/>
              </a:spcAft>
              <a:defRPr sz="4400">
                <a:solidFill>
                  <a:schemeClr val="tx2"/>
                </a:solidFill>
                <a:latin typeface="Garamond" pitchFamily="18" charset="0"/>
              </a:defRPr>
            </a:lvl7pPr>
            <a:lvl8pPr marL="1371600" algn="l" rtl="0" fontAlgn="base">
              <a:spcBef>
                <a:spcPct val="0"/>
              </a:spcBef>
              <a:spcAft>
                <a:spcPct val="0"/>
              </a:spcAft>
              <a:defRPr sz="4400">
                <a:solidFill>
                  <a:schemeClr val="tx2"/>
                </a:solidFill>
                <a:latin typeface="Garamond" pitchFamily="18" charset="0"/>
              </a:defRPr>
            </a:lvl8pPr>
            <a:lvl9pPr marL="1828800" algn="l" rtl="0" fontAlgn="base">
              <a:spcBef>
                <a:spcPct val="0"/>
              </a:spcBef>
              <a:spcAft>
                <a:spcPct val="0"/>
              </a:spcAft>
              <a:defRPr sz="4400">
                <a:solidFill>
                  <a:schemeClr val="tx2"/>
                </a:solidFill>
                <a:latin typeface="Garamond" pitchFamily="18" charset="0"/>
              </a:defRPr>
            </a:lvl9pPr>
          </a:lstStyle>
          <a:p>
            <a:pPr algn="ctr"/>
            <a:r>
              <a:rPr lang="en-US" sz="2000" b="1" kern="0" dirty="0" smtClean="0">
                <a:solidFill>
                  <a:schemeClr val="tx1"/>
                </a:solidFill>
                <a:latin typeface="+mn-lt"/>
                <a:ea typeface="ＭＳ Ｐゴシック" pitchFamily="34" charset="-128"/>
              </a:rPr>
              <a:t>Single Event Effects: Experimental Study and Simulation</a:t>
            </a:r>
            <a:endParaRPr lang="en-US" sz="2000" kern="0" dirty="0" smtClean="0">
              <a:solidFill>
                <a:schemeClr val="tx1"/>
              </a:solidFill>
              <a:latin typeface="+mn-lt"/>
            </a:endParaRPr>
          </a:p>
        </p:txBody>
      </p:sp>
      <p:sp>
        <p:nvSpPr>
          <p:cNvPr id="5" name="Rectangle 3"/>
          <p:cNvSpPr txBox="1">
            <a:spLocks noChangeArrowheads="1"/>
          </p:cNvSpPr>
          <p:nvPr/>
        </p:nvSpPr>
        <p:spPr bwMode="auto">
          <a:xfrm>
            <a:off x="829121" y="1700808"/>
            <a:ext cx="8207375" cy="432070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itchFamily="2" charset="2"/>
              <a:buChar char="p"/>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accent1"/>
              </a:buClr>
              <a:buSzPct val="65000"/>
              <a:buFont typeface="Wingdings" pitchFamily="2" charset="2"/>
              <a:buChar char="p"/>
              <a:defRPr sz="2000">
                <a:solidFill>
                  <a:schemeClr val="tx1"/>
                </a:solidFill>
                <a:latin typeface="+mn-lt"/>
              </a:defRPr>
            </a:lvl3pPr>
            <a:lvl4pPr marL="16002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9pPr>
          </a:lstStyle>
          <a:p>
            <a:pPr>
              <a:buClr>
                <a:schemeClr val="tx1"/>
              </a:buClr>
              <a:buSzPct val="100000"/>
              <a:buFont typeface="Wingdings" panose="05000000000000000000" pitchFamily="2" charset="2"/>
              <a:buChar char="ü"/>
            </a:pPr>
            <a:r>
              <a:rPr lang="en-GB" altLang="es-ES" sz="1400" b="1" kern="0" dirty="0" smtClean="0"/>
              <a:t>Physics of the incident particle and its interaction with matter (SRIM-Stopping and Rang of Ions in Matter):</a:t>
            </a:r>
          </a:p>
          <a:p>
            <a:pPr>
              <a:buClr>
                <a:schemeClr val="tx1"/>
              </a:buClr>
              <a:buSzPct val="100000"/>
              <a:buFont typeface="Wingdings" panose="05000000000000000000" pitchFamily="2" charset="2"/>
              <a:buChar char="ü"/>
            </a:pPr>
            <a:endParaRPr lang="en-GB" altLang="es-ES" sz="800" b="1" kern="0" dirty="0" smtClean="0"/>
          </a:p>
          <a:p>
            <a:pPr lvl="1">
              <a:buClr>
                <a:schemeClr val="tx1"/>
              </a:buClr>
              <a:buSzPct val="100000"/>
              <a:buFont typeface="Wingdings" panose="05000000000000000000" pitchFamily="2" charset="2"/>
              <a:buChar char="§"/>
            </a:pPr>
            <a:r>
              <a:rPr lang="en-GB" altLang="es-ES" sz="1200" b="1" kern="0" dirty="0" smtClean="0"/>
              <a:t>Calculations on the energy deposition of ions passing through matter</a:t>
            </a:r>
          </a:p>
          <a:p>
            <a:pPr lvl="1">
              <a:buClr>
                <a:schemeClr val="tx1"/>
              </a:buClr>
              <a:buSzPct val="100000"/>
              <a:buFont typeface="Wingdings" panose="05000000000000000000" pitchFamily="2" charset="2"/>
              <a:buChar char="§"/>
            </a:pPr>
            <a:r>
              <a:rPr lang="en-GB" altLang="es-ES" sz="1200" b="1" kern="0" dirty="0" smtClean="0"/>
              <a:t>Linear Energy Transfer (LET) profile along the particle track can be obtained</a:t>
            </a:r>
          </a:p>
          <a:p>
            <a:pPr marL="457200" lvl="1" indent="0">
              <a:buClr>
                <a:srgbClr val="3164AB"/>
              </a:buClr>
              <a:buNone/>
            </a:pPr>
            <a:r>
              <a:rPr lang="en-GB" altLang="es-ES" sz="1600" b="1" kern="0" dirty="0" smtClean="0"/>
              <a:t> </a:t>
            </a:r>
          </a:p>
          <a:p>
            <a:pPr>
              <a:buClr>
                <a:schemeClr val="tx1"/>
              </a:buClr>
              <a:buSzPct val="100000"/>
              <a:buFont typeface="Wingdings" panose="05000000000000000000" pitchFamily="2" charset="2"/>
              <a:buChar char="ü"/>
            </a:pPr>
            <a:r>
              <a:rPr lang="en-GB" altLang="es-ES" sz="1400" b="1" kern="0" dirty="0" smtClean="0"/>
              <a:t>Electric performance of the circuit after the perturbation (CADENCE-SPECTRE):</a:t>
            </a:r>
          </a:p>
          <a:p>
            <a:pPr>
              <a:buClr>
                <a:schemeClr val="tx1"/>
              </a:buClr>
              <a:buSzPct val="100000"/>
              <a:buFont typeface="Wingdings" panose="05000000000000000000" pitchFamily="2" charset="2"/>
              <a:buChar char="ü"/>
            </a:pPr>
            <a:endParaRPr lang="en-GB" altLang="es-ES" sz="800" b="1" kern="0" dirty="0" smtClean="0"/>
          </a:p>
          <a:p>
            <a:pPr lvl="1">
              <a:buClr>
                <a:schemeClr val="tx1"/>
              </a:buClr>
              <a:buSzPct val="100000"/>
              <a:buFont typeface="Wingdings" panose="05000000000000000000" pitchFamily="2" charset="2"/>
              <a:buChar char="§"/>
            </a:pPr>
            <a:r>
              <a:rPr lang="en-GB" altLang="es-ES" sz="1200" b="1" kern="0" dirty="0" smtClean="0"/>
              <a:t>Perturbation is replaced by a pulsed current in the affected node</a:t>
            </a:r>
          </a:p>
          <a:p>
            <a:pPr lvl="1">
              <a:buClr>
                <a:schemeClr val="tx1"/>
              </a:buClr>
              <a:buSzPct val="100000"/>
              <a:buFont typeface="Wingdings" panose="05000000000000000000" pitchFamily="2" charset="2"/>
              <a:buChar char="§"/>
            </a:pPr>
            <a:r>
              <a:rPr lang="en-GB" altLang="es-ES" sz="1200" b="1" kern="0" dirty="0" smtClean="0"/>
              <a:t>Single Event evolution can be followed</a:t>
            </a:r>
          </a:p>
          <a:p>
            <a:pPr marL="457200" lvl="1" indent="0">
              <a:buClr>
                <a:srgbClr val="3164AB"/>
              </a:buClr>
              <a:buNone/>
            </a:pPr>
            <a:endParaRPr lang="en-GB" altLang="es-ES" sz="1600" b="1" kern="0" dirty="0" smtClean="0"/>
          </a:p>
          <a:p>
            <a:pPr>
              <a:buClr>
                <a:schemeClr val="tx1"/>
              </a:buClr>
              <a:buSzPct val="100000"/>
              <a:buFont typeface="Wingdings" panose="05000000000000000000" pitchFamily="2" charset="2"/>
              <a:buChar char="ü"/>
            </a:pPr>
            <a:r>
              <a:rPr lang="en-GB" altLang="es-ES" sz="1400" b="1" kern="0" dirty="0" smtClean="0"/>
              <a:t>Semiconductor solid state physics (Synopsys </a:t>
            </a:r>
            <a:r>
              <a:rPr lang="en-GB" altLang="es-ES" sz="1400" b="1" kern="0" dirty="0" err="1" smtClean="0"/>
              <a:t>Sentaurus</a:t>
            </a:r>
            <a:r>
              <a:rPr lang="en-GB" altLang="es-ES" sz="1400" b="1" kern="0" dirty="0" smtClean="0"/>
              <a:t> TCAD):</a:t>
            </a:r>
          </a:p>
          <a:p>
            <a:pPr>
              <a:buClr>
                <a:schemeClr val="tx1"/>
              </a:buClr>
              <a:buSzPct val="100000"/>
              <a:buFont typeface="Wingdings" panose="05000000000000000000" pitchFamily="2" charset="2"/>
              <a:buChar char="ü"/>
            </a:pPr>
            <a:endParaRPr lang="en-GB" altLang="es-ES" sz="800" b="1" kern="0" dirty="0" smtClean="0"/>
          </a:p>
          <a:p>
            <a:pPr lvl="1">
              <a:buClr>
                <a:schemeClr val="tx1"/>
              </a:buClr>
              <a:buSzPct val="100000"/>
              <a:buFont typeface="Wingdings" panose="05000000000000000000" pitchFamily="2" charset="2"/>
              <a:buChar char="§"/>
            </a:pPr>
            <a:r>
              <a:rPr lang="en-GB" altLang="es-ES" sz="1200" b="1" kern="0" dirty="0" smtClean="0"/>
              <a:t>Exact reproduction of the charge collection phenomenology</a:t>
            </a:r>
          </a:p>
          <a:p>
            <a:pPr lvl="1">
              <a:buClr>
                <a:schemeClr val="tx1"/>
              </a:buClr>
              <a:buSzPct val="100000"/>
              <a:buFont typeface="Wingdings" panose="05000000000000000000" pitchFamily="2" charset="2"/>
              <a:buChar char="§"/>
            </a:pPr>
            <a:r>
              <a:rPr lang="en-GB" altLang="es-ES" sz="1200" b="1" kern="0" dirty="0" smtClean="0"/>
              <a:t>Accurate consequences over the electrical characteristics can be evaluated</a:t>
            </a:r>
          </a:p>
        </p:txBody>
      </p:sp>
      <p:sp>
        <p:nvSpPr>
          <p:cNvPr id="6" name="Rectangle 2"/>
          <p:cNvSpPr txBox="1">
            <a:spLocks noChangeArrowheads="1"/>
          </p:cNvSpPr>
          <p:nvPr/>
        </p:nvSpPr>
        <p:spPr bwMode="auto">
          <a:xfrm>
            <a:off x="474761" y="1196752"/>
            <a:ext cx="8229600" cy="6492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aramond" pitchFamily="18" charset="0"/>
              </a:defRPr>
            </a:lvl2pPr>
            <a:lvl3pPr algn="l" rtl="0" eaLnBrk="0" fontAlgn="base" hangingPunct="0">
              <a:spcBef>
                <a:spcPct val="0"/>
              </a:spcBef>
              <a:spcAft>
                <a:spcPct val="0"/>
              </a:spcAft>
              <a:defRPr sz="4400">
                <a:solidFill>
                  <a:schemeClr val="tx2"/>
                </a:solidFill>
                <a:latin typeface="Garamond" pitchFamily="18" charset="0"/>
              </a:defRPr>
            </a:lvl3pPr>
            <a:lvl4pPr algn="l" rtl="0" eaLnBrk="0" fontAlgn="base" hangingPunct="0">
              <a:spcBef>
                <a:spcPct val="0"/>
              </a:spcBef>
              <a:spcAft>
                <a:spcPct val="0"/>
              </a:spcAft>
              <a:defRPr sz="4400">
                <a:solidFill>
                  <a:schemeClr val="tx2"/>
                </a:solidFill>
                <a:latin typeface="Garamond" pitchFamily="18" charset="0"/>
              </a:defRPr>
            </a:lvl4pPr>
            <a:lvl5pPr algn="l" rtl="0" eaLnBrk="0" fontAlgn="base" hangingPunct="0">
              <a:spcBef>
                <a:spcPct val="0"/>
              </a:spcBef>
              <a:spcAft>
                <a:spcPct val="0"/>
              </a:spcAft>
              <a:defRPr sz="4400">
                <a:solidFill>
                  <a:schemeClr val="tx2"/>
                </a:solidFill>
                <a:latin typeface="Garamond" pitchFamily="18" charset="0"/>
              </a:defRPr>
            </a:lvl5pPr>
            <a:lvl6pPr marL="457200" algn="l" rtl="0" fontAlgn="base">
              <a:spcBef>
                <a:spcPct val="0"/>
              </a:spcBef>
              <a:spcAft>
                <a:spcPct val="0"/>
              </a:spcAft>
              <a:defRPr sz="4400">
                <a:solidFill>
                  <a:schemeClr val="tx2"/>
                </a:solidFill>
                <a:latin typeface="Garamond" pitchFamily="18" charset="0"/>
              </a:defRPr>
            </a:lvl6pPr>
            <a:lvl7pPr marL="914400" algn="l" rtl="0" fontAlgn="base">
              <a:spcBef>
                <a:spcPct val="0"/>
              </a:spcBef>
              <a:spcAft>
                <a:spcPct val="0"/>
              </a:spcAft>
              <a:defRPr sz="4400">
                <a:solidFill>
                  <a:schemeClr val="tx2"/>
                </a:solidFill>
                <a:latin typeface="Garamond" pitchFamily="18" charset="0"/>
              </a:defRPr>
            </a:lvl7pPr>
            <a:lvl8pPr marL="1371600" algn="l" rtl="0" fontAlgn="base">
              <a:spcBef>
                <a:spcPct val="0"/>
              </a:spcBef>
              <a:spcAft>
                <a:spcPct val="0"/>
              </a:spcAft>
              <a:defRPr sz="4400">
                <a:solidFill>
                  <a:schemeClr val="tx2"/>
                </a:solidFill>
                <a:latin typeface="Garamond" pitchFamily="18" charset="0"/>
              </a:defRPr>
            </a:lvl8pPr>
            <a:lvl9pPr marL="1828800" algn="l" rtl="0" fontAlgn="base">
              <a:spcBef>
                <a:spcPct val="0"/>
              </a:spcBef>
              <a:spcAft>
                <a:spcPct val="0"/>
              </a:spcAft>
              <a:defRPr sz="4400">
                <a:solidFill>
                  <a:schemeClr val="tx2"/>
                </a:solidFill>
                <a:latin typeface="Garamond" pitchFamily="18" charset="0"/>
              </a:defRPr>
            </a:lvl9pPr>
          </a:lstStyle>
          <a:p>
            <a:pPr marL="342900" indent="-342900">
              <a:buClr>
                <a:schemeClr val="tx1"/>
              </a:buClr>
              <a:buSzPct val="75000"/>
              <a:buFont typeface="Wingdings" panose="05000000000000000000" pitchFamily="2" charset="2"/>
              <a:buChar char="q"/>
            </a:pPr>
            <a:r>
              <a:rPr lang="en-GB" altLang="es-ES" sz="1800" b="1" kern="0" dirty="0" smtClean="0">
                <a:solidFill>
                  <a:srgbClr val="FF0000"/>
                </a:solidFill>
                <a:latin typeface="Verdana" pitchFamily="34" charset="0"/>
              </a:rPr>
              <a:t>Simulation Techniques: Different Approaches.</a:t>
            </a:r>
          </a:p>
        </p:txBody>
      </p:sp>
    </p:spTree>
    <p:extLst>
      <p:ext uri="{BB962C8B-B14F-4D97-AF65-F5344CB8AC3E}">
        <p14:creationId xmlns:p14="http://schemas.microsoft.com/office/powerpoint/2010/main" val="1193585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txBox="1">
            <a:spLocks noChangeArrowheads="1"/>
          </p:cNvSpPr>
          <p:nvPr/>
        </p:nvSpPr>
        <p:spPr>
          <a:xfrm>
            <a:off x="135509" y="1924794"/>
            <a:ext cx="8892479" cy="2368302"/>
          </a:xfrm>
          <a:prstGeom prst="rect">
            <a:avLst/>
          </a:prstGeom>
        </p:spPr>
        <p:txBody>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aramond" pitchFamily="18" charset="0"/>
              </a:defRPr>
            </a:lvl2pPr>
            <a:lvl3pPr algn="l" rtl="0" eaLnBrk="0" fontAlgn="base" hangingPunct="0">
              <a:spcBef>
                <a:spcPct val="0"/>
              </a:spcBef>
              <a:spcAft>
                <a:spcPct val="0"/>
              </a:spcAft>
              <a:defRPr sz="4400">
                <a:solidFill>
                  <a:schemeClr val="tx2"/>
                </a:solidFill>
                <a:latin typeface="Garamond" pitchFamily="18" charset="0"/>
              </a:defRPr>
            </a:lvl3pPr>
            <a:lvl4pPr algn="l" rtl="0" eaLnBrk="0" fontAlgn="base" hangingPunct="0">
              <a:spcBef>
                <a:spcPct val="0"/>
              </a:spcBef>
              <a:spcAft>
                <a:spcPct val="0"/>
              </a:spcAft>
              <a:defRPr sz="4400">
                <a:solidFill>
                  <a:schemeClr val="tx2"/>
                </a:solidFill>
                <a:latin typeface="Garamond" pitchFamily="18" charset="0"/>
              </a:defRPr>
            </a:lvl4pPr>
            <a:lvl5pPr algn="l" rtl="0" eaLnBrk="0" fontAlgn="base" hangingPunct="0">
              <a:spcBef>
                <a:spcPct val="0"/>
              </a:spcBef>
              <a:spcAft>
                <a:spcPct val="0"/>
              </a:spcAft>
              <a:defRPr sz="4400">
                <a:solidFill>
                  <a:schemeClr val="tx2"/>
                </a:solidFill>
                <a:latin typeface="Garamond" pitchFamily="18" charset="0"/>
              </a:defRPr>
            </a:lvl5pPr>
            <a:lvl6pPr marL="457200" algn="l" rtl="0" fontAlgn="base">
              <a:spcBef>
                <a:spcPct val="0"/>
              </a:spcBef>
              <a:spcAft>
                <a:spcPct val="0"/>
              </a:spcAft>
              <a:defRPr sz="4400">
                <a:solidFill>
                  <a:schemeClr val="tx2"/>
                </a:solidFill>
                <a:latin typeface="Garamond" pitchFamily="18" charset="0"/>
              </a:defRPr>
            </a:lvl6pPr>
            <a:lvl7pPr marL="914400" algn="l" rtl="0" fontAlgn="base">
              <a:spcBef>
                <a:spcPct val="0"/>
              </a:spcBef>
              <a:spcAft>
                <a:spcPct val="0"/>
              </a:spcAft>
              <a:defRPr sz="4400">
                <a:solidFill>
                  <a:schemeClr val="tx2"/>
                </a:solidFill>
                <a:latin typeface="Garamond" pitchFamily="18" charset="0"/>
              </a:defRPr>
            </a:lvl7pPr>
            <a:lvl8pPr marL="1371600" algn="l" rtl="0" fontAlgn="base">
              <a:spcBef>
                <a:spcPct val="0"/>
              </a:spcBef>
              <a:spcAft>
                <a:spcPct val="0"/>
              </a:spcAft>
              <a:defRPr sz="4400">
                <a:solidFill>
                  <a:schemeClr val="tx2"/>
                </a:solidFill>
                <a:latin typeface="Garamond" pitchFamily="18" charset="0"/>
              </a:defRPr>
            </a:lvl8pPr>
            <a:lvl9pPr marL="1828800" algn="l" rtl="0" fontAlgn="base">
              <a:spcBef>
                <a:spcPct val="0"/>
              </a:spcBef>
              <a:spcAft>
                <a:spcPct val="0"/>
              </a:spcAft>
              <a:defRPr sz="4400">
                <a:solidFill>
                  <a:schemeClr val="tx2"/>
                </a:solidFill>
                <a:latin typeface="Garamond" pitchFamily="18" charset="0"/>
              </a:defRPr>
            </a:lvl9pPr>
          </a:lstStyle>
          <a:p>
            <a:pPr algn="ctr"/>
            <a:r>
              <a:rPr lang="en-GB" altLang="ja-JP" sz="4000" b="1" kern="0" dirty="0" smtClean="0">
                <a:solidFill>
                  <a:schemeClr val="tx1"/>
                </a:solidFill>
                <a:latin typeface="+mn-lt"/>
                <a:ea typeface="ＭＳ Ｐゴシック" pitchFamily="34" charset="-128"/>
              </a:rPr>
              <a:t>Ionisation Damage in Oxides</a:t>
            </a:r>
          </a:p>
          <a:p>
            <a:pPr algn="ctr"/>
            <a:endParaRPr lang="en-GB" altLang="ja-JP" sz="4000" b="1" kern="0" dirty="0" smtClean="0">
              <a:solidFill>
                <a:schemeClr val="tx1"/>
              </a:solidFill>
              <a:latin typeface="+mn-lt"/>
              <a:ea typeface="ＭＳ Ｐゴシック" pitchFamily="34" charset="-128"/>
            </a:endParaRPr>
          </a:p>
          <a:p>
            <a:pPr algn="ctr"/>
            <a:r>
              <a:rPr lang="en-GB" altLang="ja-JP" sz="3200" b="1" kern="0" dirty="0" smtClean="0">
                <a:solidFill>
                  <a:schemeClr val="tx1"/>
                </a:solidFill>
                <a:latin typeface="+mn-lt"/>
                <a:ea typeface="ＭＳ Ｐゴシック" pitchFamily="34" charset="-128"/>
              </a:rPr>
              <a:t>Case Study: Power LDMOS Transistor</a:t>
            </a:r>
            <a:endParaRPr lang="en-GB" sz="3200" kern="0" dirty="0" smtClean="0">
              <a:solidFill>
                <a:schemeClr val="tx1"/>
              </a:solidFill>
              <a:latin typeface="+mn-lt"/>
            </a:endParaRPr>
          </a:p>
        </p:txBody>
      </p:sp>
      <p:cxnSp>
        <p:nvCxnSpPr>
          <p:cNvPr id="3" name="6 Conector recto"/>
          <p:cNvCxnSpPr>
            <a:cxnSpLocks noChangeShapeType="1"/>
          </p:cNvCxnSpPr>
          <p:nvPr/>
        </p:nvCxnSpPr>
        <p:spPr bwMode="auto">
          <a:xfrm>
            <a:off x="286643" y="2924944"/>
            <a:ext cx="8605837" cy="0"/>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6440182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txBox="1">
            <a:spLocks noChangeArrowheads="1"/>
          </p:cNvSpPr>
          <p:nvPr/>
        </p:nvSpPr>
        <p:spPr>
          <a:xfrm>
            <a:off x="899592" y="476250"/>
            <a:ext cx="7632848" cy="576263"/>
          </a:xfrm>
          <a:prstGeom prst="rect">
            <a:avLst/>
          </a:prstGeom>
        </p:spPr>
        <p:txBody>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aramond" pitchFamily="18" charset="0"/>
              </a:defRPr>
            </a:lvl2pPr>
            <a:lvl3pPr algn="l" rtl="0" eaLnBrk="0" fontAlgn="base" hangingPunct="0">
              <a:spcBef>
                <a:spcPct val="0"/>
              </a:spcBef>
              <a:spcAft>
                <a:spcPct val="0"/>
              </a:spcAft>
              <a:defRPr sz="4400">
                <a:solidFill>
                  <a:schemeClr val="tx2"/>
                </a:solidFill>
                <a:latin typeface="Garamond" pitchFamily="18" charset="0"/>
              </a:defRPr>
            </a:lvl3pPr>
            <a:lvl4pPr algn="l" rtl="0" eaLnBrk="0" fontAlgn="base" hangingPunct="0">
              <a:spcBef>
                <a:spcPct val="0"/>
              </a:spcBef>
              <a:spcAft>
                <a:spcPct val="0"/>
              </a:spcAft>
              <a:defRPr sz="4400">
                <a:solidFill>
                  <a:schemeClr val="tx2"/>
                </a:solidFill>
                <a:latin typeface="Garamond" pitchFamily="18" charset="0"/>
              </a:defRPr>
            </a:lvl4pPr>
            <a:lvl5pPr algn="l" rtl="0" eaLnBrk="0" fontAlgn="base" hangingPunct="0">
              <a:spcBef>
                <a:spcPct val="0"/>
              </a:spcBef>
              <a:spcAft>
                <a:spcPct val="0"/>
              </a:spcAft>
              <a:defRPr sz="4400">
                <a:solidFill>
                  <a:schemeClr val="tx2"/>
                </a:solidFill>
                <a:latin typeface="Garamond" pitchFamily="18" charset="0"/>
              </a:defRPr>
            </a:lvl5pPr>
            <a:lvl6pPr marL="457200" algn="l" rtl="0" fontAlgn="base">
              <a:spcBef>
                <a:spcPct val="0"/>
              </a:spcBef>
              <a:spcAft>
                <a:spcPct val="0"/>
              </a:spcAft>
              <a:defRPr sz="4400">
                <a:solidFill>
                  <a:schemeClr val="tx2"/>
                </a:solidFill>
                <a:latin typeface="Garamond" pitchFamily="18" charset="0"/>
              </a:defRPr>
            </a:lvl6pPr>
            <a:lvl7pPr marL="914400" algn="l" rtl="0" fontAlgn="base">
              <a:spcBef>
                <a:spcPct val="0"/>
              </a:spcBef>
              <a:spcAft>
                <a:spcPct val="0"/>
              </a:spcAft>
              <a:defRPr sz="4400">
                <a:solidFill>
                  <a:schemeClr val="tx2"/>
                </a:solidFill>
                <a:latin typeface="Garamond" pitchFamily="18" charset="0"/>
              </a:defRPr>
            </a:lvl7pPr>
            <a:lvl8pPr marL="1371600" algn="l" rtl="0" fontAlgn="base">
              <a:spcBef>
                <a:spcPct val="0"/>
              </a:spcBef>
              <a:spcAft>
                <a:spcPct val="0"/>
              </a:spcAft>
              <a:defRPr sz="4400">
                <a:solidFill>
                  <a:schemeClr val="tx2"/>
                </a:solidFill>
                <a:latin typeface="Garamond" pitchFamily="18" charset="0"/>
              </a:defRPr>
            </a:lvl8pPr>
            <a:lvl9pPr marL="1828800" algn="l" rtl="0" fontAlgn="base">
              <a:spcBef>
                <a:spcPct val="0"/>
              </a:spcBef>
              <a:spcAft>
                <a:spcPct val="0"/>
              </a:spcAft>
              <a:defRPr sz="4400">
                <a:solidFill>
                  <a:schemeClr val="tx2"/>
                </a:solidFill>
                <a:latin typeface="Garamond" pitchFamily="18" charset="0"/>
              </a:defRPr>
            </a:lvl9pPr>
          </a:lstStyle>
          <a:p>
            <a:pPr algn="ctr"/>
            <a:r>
              <a:rPr lang="en-GB" sz="2000" b="1" kern="0" dirty="0" smtClean="0">
                <a:solidFill>
                  <a:schemeClr val="tx1"/>
                </a:solidFill>
                <a:latin typeface="+mn-lt"/>
                <a:ea typeface="ＭＳ Ｐゴシック" pitchFamily="34" charset="-128"/>
              </a:rPr>
              <a:t>Ionisation Damage Simulation in Oxides</a:t>
            </a:r>
            <a:endParaRPr lang="en-GB" sz="2000" kern="0" dirty="0" smtClean="0">
              <a:solidFill>
                <a:schemeClr val="tx1"/>
              </a:solidFill>
              <a:latin typeface="+mn-lt"/>
            </a:endParaRPr>
          </a:p>
        </p:txBody>
      </p:sp>
      <p:cxnSp>
        <p:nvCxnSpPr>
          <p:cNvPr id="3" name="6 Conector recto"/>
          <p:cNvCxnSpPr>
            <a:cxnSpLocks noChangeShapeType="1"/>
          </p:cNvCxnSpPr>
          <p:nvPr/>
        </p:nvCxnSpPr>
        <p:spPr bwMode="auto">
          <a:xfrm>
            <a:off x="286643" y="980728"/>
            <a:ext cx="8605837" cy="0"/>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sp>
        <p:nvSpPr>
          <p:cNvPr id="4" name="Rectangle 2"/>
          <p:cNvSpPr txBox="1">
            <a:spLocks noChangeArrowheads="1"/>
          </p:cNvSpPr>
          <p:nvPr/>
        </p:nvSpPr>
        <p:spPr bwMode="auto">
          <a:xfrm>
            <a:off x="286642" y="1196752"/>
            <a:ext cx="8605837" cy="4464496"/>
          </a:xfrm>
          <a:prstGeom prst="rect">
            <a:avLst/>
          </a:prstGeom>
          <a:noFill/>
          <a:ln w="9525">
            <a:noFill/>
            <a:miter lim="800000"/>
            <a:headEnd/>
            <a:tailEnd/>
          </a:ln>
        </p:spPr>
        <p:txBody>
          <a:bodyPr lIns="92075" tIns="46038" rIns="92075" bIns="46038"/>
          <a:lstStyle/>
          <a:p>
            <a:pPr marL="342900" indent="-342900" algn="just">
              <a:lnSpc>
                <a:spcPct val="150000"/>
              </a:lnSpc>
              <a:spcBef>
                <a:spcPts val="0"/>
              </a:spcBef>
              <a:spcAft>
                <a:spcPts val="0"/>
              </a:spcAft>
              <a:buClr>
                <a:schemeClr val="tx1"/>
              </a:buClr>
              <a:buSzPct val="100000"/>
              <a:buFont typeface="Wingdings" pitchFamily="2" charset="2"/>
              <a:buChar char="q"/>
              <a:defRPr/>
            </a:pPr>
            <a:r>
              <a:rPr lang="en-GB" sz="1400" b="1" kern="0" dirty="0" smtClean="0">
                <a:solidFill>
                  <a:srgbClr val="FF0000"/>
                </a:solidFill>
              </a:rPr>
              <a:t>Two approaches can be contemplated:</a:t>
            </a:r>
          </a:p>
          <a:p>
            <a:pPr lvl="1" algn="just">
              <a:lnSpc>
                <a:spcPct val="150000"/>
              </a:lnSpc>
              <a:spcBef>
                <a:spcPts val="0"/>
              </a:spcBef>
              <a:spcAft>
                <a:spcPts val="0"/>
              </a:spcAft>
              <a:defRPr/>
            </a:pPr>
            <a:endParaRPr lang="en-GB" sz="800" b="1" kern="0" dirty="0" smtClean="0">
              <a:ea typeface="+mj-ea"/>
              <a:cs typeface="+mj-cs"/>
            </a:endParaRPr>
          </a:p>
          <a:p>
            <a:pPr marL="800100" lvl="1" indent="-342900" algn="just">
              <a:lnSpc>
                <a:spcPct val="150000"/>
              </a:lnSpc>
              <a:spcBef>
                <a:spcPts val="0"/>
              </a:spcBef>
              <a:spcAft>
                <a:spcPts val="0"/>
              </a:spcAft>
              <a:buClr>
                <a:schemeClr val="tx1"/>
              </a:buClr>
              <a:buSzPct val="75000"/>
              <a:buFont typeface="+mj-lt"/>
              <a:buAutoNum type="arabicPeriod"/>
              <a:defRPr/>
            </a:pPr>
            <a:r>
              <a:rPr lang="en-GB" sz="1200" b="1" kern="0" dirty="0" smtClean="0">
                <a:ea typeface="+mj-ea"/>
                <a:cs typeface="+mj-cs"/>
              </a:rPr>
              <a:t>Simulation of the defect evolution</a:t>
            </a:r>
          </a:p>
          <a:p>
            <a:pPr marL="1257300" lvl="2" indent="-342900" algn="just">
              <a:lnSpc>
                <a:spcPct val="150000"/>
              </a:lnSpc>
              <a:spcBef>
                <a:spcPts val="0"/>
              </a:spcBef>
              <a:spcAft>
                <a:spcPts val="0"/>
              </a:spcAft>
              <a:buFont typeface="Wingdings" panose="05000000000000000000" pitchFamily="2" charset="2"/>
              <a:buChar char="§"/>
              <a:defRPr/>
            </a:pPr>
            <a:r>
              <a:rPr lang="en-GB" sz="1200" b="1" kern="0" dirty="0" smtClean="0">
                <a:ea typeface="+mj-ea"/>
                <a:cs typeface="+mj-cs"/>
              </a:rPr>
              <a:t>Transport, anneal and recombination models</a:t>
            </a:r>
          </a:p>
          <a:p>
            <a:pPr marL="1257300" lvl="2" indent="-342900" algn="just">
              <a:lnSpc>
                <a:spcPct val="150000"/>
              </a:lnSpc>
              <a:spcBef>
                <a:spcPts val="0"/>
              </a:spcBef>
              <a:spcAft>
                <a:spcPts val="0"/>
              </a:spcAft>
              <a:buFont typeface="Wingdings" panose="05000000000000000000" pitchFamily="2" charset="2"/>
              <a:buChar char="§"/>
              <a:defRPr/>
            </a:pPr>
            <a:r>
              <a:rPr lang="en-GB" sz="1200" b="1" kern="0" dirty="0" smtClean="0">
                <a:ea typeface="+mj-ea"/>
                <a:cs typeface="+mj-cs"/>
              </a:rPr>
              <a:t>Transient simulation (time costly)</a:t>
            </a:r>
          </a:p>
          <a:p>
            <a:pPr marL="1257300" lvl="2" indent="-342900" algn="just">
              <a:lnSpc>
                <a:spcPct val="150000"/>
              </a:lnSpc>
              <a:spcBef>
                <a:spcPts val="0"/>
              </a:spcBef>
              <a:spcAft>
                <a:spcPts val="0"/>
              </a:spcAft>
              <a:buFont typeface="Wingdings" panose="05000000000000000000" pitchFamily="2" charset="2"/>
              <a:buChar char="§"/>
              <a:defRPr/>
            </a:pPr>
            <a:r>
              <a:rPr lang="en-GB" sz="1200" b="1" kern="0" dirty="0" smtClean="0">
                <a:ea typeface="+mj-ea"/>
                <a:cs typeface="+mj-cs"/>
              </a:rPr>
              <a:t>Continuity equations are not solved in oxides</a:t>
            </a:r>
          </a:p>
          <a:p>
            <a:pPr marL="1714500" lvl="3" indent="-342900" algn="just">
              <a:lnSpc>
                <a:spcPct val="150000"/>
              </a:lnSpc>
              <a:spcBef>
                <a:spcPts val="0"/>
              </a:spcBef>
              <a:spcAft>
                <a:spcPts val="0"/>
              </a:spcAft>
              <a:buClr>
                <a:schemeClr val="tx1"/>
              </a:buClr>
              <a:buFont typeface="Verdana" panose="020B0604030504040204" pitchFamily="34" charset="0"/>
              <a:buChar char="−"/>
              <a:defRPr/>
            </a:pPr>
            <a:r>
              <a:rPr lang="en-GB" sz="1200" b="1" kern="0" dirty="0" smtClean="0">
                <a:solidFill>
                  <a:srgbClr val="FF0000"/>
                </a:solidFill>
                <a:ea typeface="+mj-ea"/>
                <a:cs typeface="+mj-cs"/>
              </a:rPr>
              <a:t>“Oxide as semiconductor” option has to be selected and a correct set of parameters have to be introduced (good knowledge of the dielectric)</a:t>
            </a:r>
          </a:p>
          <a:p>
            <a:pPr lvl="3" algn="just">
              <a:lnSpc>
                <a:spcPct val="150000"/>
              </a:lnSpc>
              <a:spcBef>
                <a:spcPts val="0"/>
              </a:spcBef>
              <a:spcAft>
                <a:spcPts val="0"/>
              </a:spcAft>
              <a:defRPr/>
            </a:pPr>
            <a:endParaRPr lang="en-GB" sz="800" b="1" kern="0" dirty="0" smtClean="0">
              <a:solidFill>
                <a:srgbClr val="FF0000"/>
              </a:solidFill>
              <a:ea typeface="+mj-ea"/>
              <a:cs typeface="+mj-cs"/>
            </a:endParaRPr>
          </a:p>
          <a:p>
            <a:pPr marL="800100" lvl="1" indent="-342900" algn="just">
              <a:lnSpc>
                <a:spcPct val="150000"/>
              </a:lnSpc>
              <a:spcBef>
                <a:spcPts val="0"/>
              </a:spcBef>
              <a:spcAft>
                <a:spcPts val="0"/>
              </a:spcAft>
              <a:buClr>
                <a:schemeClr val="tx1"/>
              </a:buClr>
              <a:buSzPct val="75000"/>
              <a:buFont typeface="+mj-lt"/>
              <a:buAutoNum type="arabicPeriod"/>
              <a:defRPr/>
            </a:pPr>
            <a:r>
              <a:rPr lang="en-GB" sz="1200" b="1" kern="0" dirty="0" smtClean="0">
                <a:ea typeface="+mj-ea"/>
                <a:cs typeface="+mj-cs"/>
              </a:rPr>
              <a:t>Simulation of the permanent damage using </a:t>
            </a:r>
            <a:r>
              <a:rPr lang="en-GB" sz="1200" b="1" u="sng" kern="0" dirty="0" err="1" smtClean="0">
                <a:ea typeface="+mj-ea"/>
                <a:cs typeface="+mj-cs"/>
              </a:rPr>
              <a:t>Sentaurus</a:t>
            </a:r>
            <a:r>
              <a:rPr lang="en-GB" sz="1200" b="1" u="sng" kern="0" dirty="0" smtClean="0">
                <a:ea typeface="+mj-ea"/>
                <a:cs typeface="+mj-cs"/>
              </a:rPr>
              <a:t> Fixed Charge and Traps models</a:t>
            </a:r>
            <a:r>
              <a:rPr lang="en-GB" sz="1200" b="1" kern="0" dirty="0" smtClean="0">
                <a:ea typeface="+mj-ea"/>
                <a:cs typeface="+mj-cs"/>
              </a:rPr>
              <a:t> </a:t>
            </a:r>
          </a:p>
          <a:p>
            <a:pPr marL="1257300" lvl="2" indent="-342900" algn="just">
              <a:lnSpc>
                <a:spcPct val="150000"/>
              </a:lnSpc>
              <a:spcBef>
                <a:spcPts val="0"/>
              </a:spcBef>
              <a:spcAft>
                <a:spcPts val="0"/>
              </a:spcAft>
              <a:buFont typeface="Wingdings" panose="05000000000000000000" pitchFamily="2" charset="2"/>
              <a:buChar char="§"/>
              <a:defRPr/>
            </a:pPr>
            <a:r>
              <a:rPr lang="en-GB" sz="1200" b="1" kern="0" dirty="0" smtClean="0">
                <a:ea typeface="+mj-ea"/>
                <a:cs typeface="+mj-cs"/>
              </a:rPr>
              <a:t>Quasi-static simulation</a:t>
            </a:r>
          </a:p>
          <a:p>
            <a:pPr marL="1257300" lvl="2" indent="-342900" algn="just">
              <a:lnSpc>
                <a:spcPct val="150000"/>
              </a:lnSpc>
              <a:spcBef>
                <a:spcPts val="0"/>
              </a:spcBef>
              <a:spcAft>
                <a:spcPts val="0"/>
              </a:spcAft>
              <a:buClr>
                <a:schemeClr val="tx1"/>
              </a:buClr>
              <a:buFont typeface="Wingdings" panose="05000000000000000000" pitchFamily="2" charset="2"/>
              <a:buChar char="§"/>
              <a:defRPr/>
            </a:pPr>
            <a:r>
              <a:rPr lang="en-GB" sz="1200" b="1" kern="0" dirty="0" smtClean="0">
                <a:solidFill>
                  <a:srgbClr val="FF0000"/>
                </a:solidFill>
                <a:ea typeface="+mj-ea"/>
                <a:cs typeface="+mj-cs"/>
              </a:rPr>
              <a:t>Average final values necessary</a:t>
            </a:r>
          </a:p>
          <a:p>
            <a:pPr lvl="2" algn="just">
              <a:lnSpc>
                <a:spcPct val="150000"/>
              </a:lnSpc>
              <a:spcBef>
                <a:spcPts val="0"/>
              </a:spcBef>
              <a:spcAft>
                <a:spcPts val="0"/>
              </a:spcAft>
              <a:defRPr/>
            </a:pPr>
            <a:endParaRPr lang="en-GB" sz="800" b="1" kern="0" dirty="0" smtClean="0">
              <a:solidFill>
                <a:srgbClr val="FF0000"/>
              </a:solidFill>
              <a:ea typeface="+mj-ea"/>
              <a:cs typeface="+mj-cs"/>
            </a:endParaRPr>
          </a:p>
          <a:p>
            <a:pPr marL="800100" lvl="1" indent="-342900" algn="just">
              <a:lnSpc>
                <a:spcPct val="150000"/>
              </a:lnSpc>
              <a:spcBef>
                <a:spcPts val="0"/>
              </a:spcBef>
              <a:spcAft>
                <a:spcPts val="0"/>
              </a:spcAft>
              <a:buClr>
                <a:schemeClr val="tx1"/>
              </a:buClr>
              <a:buSzPct val="75000"/>
              <a:buFont typeface="Wingdings" panose="05000000000000000000" pitchFamily="2" charset="2"/>
              <a:buChar char="ü"/>
              <a:defRPr/>
            </a:pPr>
            <a:r>
              <a:rPr lang="en-GB" sz="1200" b="1" kern="0" dirty="0" smtClean="0">
                <a:ea typeface="+mj-ea"/>
                <a:cs typeface="+mj-cs"/>
              </a:rPr>
              <a:t>A relation between defects and Dose (TID) is needed</a:t>
            </a:r>
          </a:p>
          <a:p>
            <a:pPr marL="800100" lvl="1" indent="-342900" algn="just">
              <a:lnSpc>
                <a:spcPct val="150000"/>
              </a:lnSpc>
              <a:spcBef>
                <a:spcPts val="0"/>
              </a:spcBef>
              <a:spcAft>
                <a:spcPts val="0"/>
              </a:spcAft>
              <a:buFont typeface="Wingdings"/>
              <a:buChar char="à"/>
              <a:defRPr/>
            </a:pPr>
            <a:endParaRPr lang="en-GB" sz="800" b="1" kern="0" dirty="0" smtClean="0">
              <a:ea typeface="+mj-ea"/>
              <a:cs typeface="+mj-cs"/>
            </a:endParaRPr>
          </a:p>
          <a:p>
            <a:pPr marL="1257300" lvl="2" indent="-342900" algn="just">
              <a:lnSpc>
                <a:spcPct val="150000"/>
              </a:lnSpc>
              <a:spcBef>
                <a:spcPts val="0"/>
              </a:spcBef>
              <a:spcAft>
                <a:spcPts val="0"/>
              </a:spcAft>
              <a:buFont typeface="Wingdings" panose="05000000000000000000" pitchFamily="2" charset="2"/>
              <a:buChar char="§"/>
              <a:defRPr/>
            </a:pPr>
            <a:r>
              <a:rPr lang="en-GB" sz="1200" b="1" kern="0" dirty="0" smtClean="0">
                <a:ea typeface="+mj-ea"/>
                <a:cs typeface="+mj-cs"/>
              </a:rPr>
              <a:t>Generation of </a:t>
            </a:r>
            <a:r>
              <a:rPr lang="en-GB" sz="1200" b="1" u="sng" kern="0" dirty="0" smtClean="0">
                <a:ea typeface="+mj-ea"/>
                <a:cs typeface="+mj-cs"/>
              </a:rPr>
              <a:t>fixed charge</a:t>
            </a:r>
            <a:r>
              <a:rPr lang="en-GB" sz="1200" b="1" kern="0" dirty="0" smtClean="0">
                <a:ea typeface="+mj-ea"/>
                <a:cs typeface="+mj-cs"/>
              </a:rPr>
              <a:t> (N</a:t>
            </a:r>
            <a:r>
              <a:rPr lang="en-GB" sz="1200" b="1" kern="0" baseline="-25000" dirty="0" smtClean="0">
                <a:ea typeface="+mj-ea"/>
                <a:cs typeface="+mj-cs"/>
              </a:rPr>
              <a:t>ot</a:t>
            </a:r>
            <a:r>
              <a:rPr lang="en-GB" sz="1200" b="1" kern="0" dirty="0" smtClean="0">
                <a:ea typeface="+mj-ea"/>
                <a:cs typeface="+mj-cs"/>
              </a:rPr>
              <a:t>) and </a:t>
            </a:r>
            <a:r>
              <a:rPr lang="en-GB" sz="1200" b="1" u="sng" kern="0" dirty="0" smtClean="0">
                <a:ea typeface="+mj-ea"/>
                <a:cs typeface="+mj-cs"/>
              </a:rPr>
              <a:t>interface traps</a:t>
            </a:r>
            <a:r>
              <a:rPr lang="en-GB" sz="1200" b="1" kern="0" dirty="0" smtClean="0">
                <a:ea typeface="+mj-ea"/>
                <a:cs typeface="+mj-cs"/>
              </a:rPr>
              <a:t> (N</a:t>
            </a:r>
            <a:r>
              <a:rPr lang="en-GB" sz="1200" b="1" kern="0" baseline="-25000" dirty="0" smtClean="0">
                <a:ea typeface="+mj-ea"/>
                <a:cs typeface="+mj-cs"/>
              </a:rPr>
              <a:t>it</a:t>
            </a:r>
            <a:r>
              <a:rPr lang="en-GB" sz="1200" b="1" kern="0" dirty="0" smtClean="0">
                <a:ea typeface="+mj-ea"/>
                <a:cs typeface="+mj-cs"/>
              </a:rPr>
              <a:t>)</a:t>
            </a:r>
          </a:p>
          <a:p>
            <a:pPr marL="1257300" lvl="2" indent="-342900" algn="just">
              <a:lnSpc>
                <a:spcPct val="150000"/>
              </a:lnSpc>
              <a:spcBef>
                <a:spcPts val="0"/>
              </a:spcBef>
              <a:spcAft>
                <a:spcPts val="0"/>
              </a:spcAft>
              <a:buFont typeface="Wingdings" panose="05000000000000000000" pitchFamily="2" charset="2"/>
              <a:buChar char="§"/>
              <a:defRPr/>
            </a:pPr>
            <a:r>
              <a:rPr lang="en-GB" sz="1200" b="1" u="sng" kern="0" dirty="0" smtClean="0">
                <a:ea typeface="+mj-ea"/>
                <a:cs typeface="+mj-cs"/>
              </a:rPr>
              <a:t>Energy distribution of traps</a:t>
            </a:r>
            <a:r>
              <a:rPr lang="en-GB" sz="1200" b="1" kern="0" dirty="0" smtClean="0">
                <a:ea typeface="+mj-ea"/>
                <a:cs typeface="+mj-cs"/>
              </a:rPr>
              <a:t> (</a:t>
            </a:r>
            <a:r>
              <a:rPr lang="en-GB" sz="1200" b="1" kern="0" dirty="0" err="1" smtClean="0">
                <a:ea typeface="+mj-ea"/>
                <a:cs typeface="+mj-cs"/>
              </a:rPr>
              <a:t>D</a:t>
            </a:r>
            <a:r>
              <a:rPr lang="en-GB" sz="1200" b="1" kern="0" baseline="-25000" dirty="0" err="1" smtClean="0">
                <a:ea typeface="+mj-ea"/>
                <a:cs typeface="+mj-cs"/>
              </a:rPr>
              <a:t>it</a:t>
            </a:r>
            <a:r>
              <a:rPr lang="en-GB" sz="1200" b="1" kern="0" dirty="0" smtClean="0">
                <a:ea typeface="+mj-ea"/>
                <a:cs typeface="+mj-cs"/>
              </a:rPr>
              <a:t>)</a:t>
            </a:r>
          </a:p>
          <a:p>
            <a:pPr marL="1257300" lvl="2" indent="-342900" algn="just">
              <a:lnSpc>
                <a:spcPct val="150000"/>
              </a:lnSpc>
              <a:spcBef>
                <a:spcPts val="0"/>
              </a:spcBef>
              <a:spcAft>
                <a:spcPts val="0"/>
              </a:spcAft>
              <a:buFont typeface="Wingdings" panose="05000000000000000000" pitchFamily="2" charset="2"/>
              <a:buChar char="§"/>
              <a:defRPr/>
            </a:pPr>
            <a:r>
              <a:rPr lang="en-GB" sz="1200" b="1" kern="0" dirty="0" smtClean="0">
                <a:ea typeface="+mj-ea"/>
                <a:cs typeface="+mj-cs"/>
              </a:rPr>
              <a:t>Strong electric field dependence (irradiation bias conditions to be emulated)</a:t>
            </a:r>
          </a:p>
        </p:txBody>
      </p:sp>
    </p:spTree>
    <p:extLst>
      <p:ext uri="{BB962C8B-B14F-4D97-AF65-F5344CB8AC3E}">
        <p14:creationId xmlns:p14="http://schemas.microsoft.com/office/powerpoint/2010/main" val="10846588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txBox="1">
            <a:spLocks noChangeArrowheads="1"/>
          </p:cNvSpPr>
          <p:nvPr/>
        </p:nvSpPr>
        <p:spPr>
          <a:xfrm>
            <a:off x="1116013" y="476250"/>
            <a:ext cx="7127875" cy="576263"/>
          </a:xfrm>
          <a:prstGeom prst="rect">
            <a:avLst/>
          </a:prstGeom>
        </p:spPr>
        <p:txBody>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aramond" pitchFamily="18" charset="0"/>
              </a:defRPr>
            </a:lvl2pPr>
            <a:lvl3pPr algn="l" rtl="0" eaLnBrk="0" fontAlgn="base" hangingPunct="0">
              <a:spcBef>
                <a:spcPct val="0"/>
              </a:spcBef>
              <a:spcAft>
                <a:spcPct val="0"/>
              </a:spcAft>
              <a:defRPr sz="4400">
                <a:solidFill>
                  <a:schemeClr val="tx2"/>
                </a:solidFill>
                <a:latin typeface="Garamond" pitchFamily="18" charset="0"/>
              </a:defRPr>
            </a:lvl3pPr>
            <a:lvl4pPr algn="l" rtl="0" eaLnBrk="0" fontAlgn="base" hangingPunct="0">
              <a:spcBef>
                <a:spcPct val="0"/>
              </a:spcBef>
              <a:spcAft>
                <a:spcPct val="0"/>
              </a:spcAft>
              <a:defRPr sz="4400">
                <a:solidFill>
                  <a:schemeClr val="tx2"/>
                </a:solidFill>
                <a:latin typeface="Garamond" pitchFamily="18" charset="0"/>
              </a:defRPr>
            </a:lvl4pPr>
            <a:lvl5pPr algn="l" rtl="0" eaLnBrk="0" fontAlgn="base" hangingPunct="0">
              <a:spcBef>
                <a:spcPct val="0"/>
              </a:spcBef>
              <a:spcAft>
                <a:spcPct val="0"/>
              </a:spcAft>
              <a:defRPr sz="4400">
                <a:solidFill>
                  <a:schemeClr val="tx2"/>
                </a:solidFill>
                <a:latin typeface="Garamond" pitchFamily="18" charset="0"/>
              </a:defRPr>
            </a:lvl5pPr>
            <a:lvl6pPr marL="457200" algn="l" rtl="0" fontAlgn="base">
              <a:spcBef>
                <a:spcPct val="0"/>
              </a:spcBef>
              <a:spcAft>
                <a:spcPct val="0"/>
              </a:spcAft>
              <a:defRPr sz="4400">
                <a:solidFill>
                  <a:schemeClr val="tx2"/>
                </a:solidFill>
                <a:latin typeface="Garamond" pitchFamily="18" charset="0"/>
              </a:defRPr>
            </a:lvl6pPr>
            <a:lvl7pPr marL="914400" algn="l" rtl="0" fontAlgn="base">
              <a:spcBef>
                <a:spcPct val="0"/>
              </a:spcBef>
              <a:spcAft>
                <a:spcPct val="0"/>
              </a:spcAft>
              <a:defRPr sz="4400">
                <a:solidFill>
                  <a:schemeClr val="tx2"/>
                </a:solidFill>
                <a:latin typeface="Garamond" pitchFamily="18" charset="0"/>
              </a:defRPr>
            </a:lvl7pPr>
            <a:lvl8pPr marL="1371600" algn="l" rtl="0" fontAlgn="base">
              <a:spcBef>
                <a:spcPct val="0"/>
              </a:spcBef>
              <a:spcAft>
                <a:spcPct val="0"/>
              </a:spcAft>
              <a:defRPr sz="4400">
                <a:solidFill>
                  <a:schemeClr val="tx2"/>
                </a:solidFill>
                <a:latin typeface="Garamond" pitchFamily="18" charset="0"/>
              </a:defRPr>
            </a:lvl8pPr>
            <a:lvl9pPr marL="1828800" algn="l" rtl="0" fontAlgn="base">
              <a:spcBef>
                <a:spcPct val="0"/>
              </a:spcBef>
              <a:spcAft>
                <a:spcPct val="0"/>
              </a:spcAft>
              <a:defRPr sz="4400">
                <a:solidFill>
                  <a:schemeClr val="tx2"/>
                </a:solidFill>
                <a:latin typeface="Garamond" pitchFamily="18" charset="0"/>
              </a:defRPr>
            </a:lvl9pPr>
          </a:lstStyle>
          <a:p>
            <a:pPr algn="ctr"/>
            <a:r>
              <a:rPr lang="en-US" sz="2000" b="1" kern="0" dirty="0" smtClean="0">
                <a:solidFill>
                  <a:schemeClr val="tx1"/>
                </a:solidFill>
                <a:latin typeface="+mn-lt"/>
                <a:ea typeface="ＭＳ Ｐゴシック" pitchFamily="34" charset="-128"/>
              </a:rPr>
              <a:t>Outline</a:t>
            </a:r>
            <a:endParaRPr lang="en-US" sz="2000" kern="0" dirty="0" smtClean="0">
              <a:solidFill>
                <a:schemeClr val="tx1"/>
              </a:solidFill>
              <a:latin typeface="+mn-lt"/>
            </a:endParaRPr>
          </a:p>
        </p:txBody>
      </p:sp>
      <p:cxnSp>
        <p:nvCxnSpPr>
          <p:cNvPr id="3" name="6 Conector recto"/>
          <p:cNvCxnSpPr>
            <a:cxnSpLocks noChangeShapeType="1"/>
          </p:cNvCxnSpPr>
          <p:nvPr/>
        </p:nvCxnSpPr>
        <p:spPr bwMode="auto">
          <a:xfrm>
            <a:off x="286643" y="980728"/>
            <a:ext cx="8605837" cy="0"/>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sp>
        <p:nvSpPr>
          <p:cNvPr id="4" name="Rectangle 2"/>
          <p:cNvSpPr txBox="1">
            <a:spLocks noChangeArrowheads="1"/>
          </p:cNvSpPr>
          <p:nvPr/>
        </p:nvSpPr>
        <p:spPr bwMode="auto">
          <a:xfrm>
            <a:off x="683568" y="1329198"/>
            <a:ext cx="7704856" cy="4764098"/>
          </a:xfrm>
          <a:prstGeom prst="rect">
            <a:avLst/>
          </a:prstGeom>
          <a:noFill/>
          <a:ln w="9525">
            <a:noFill/>
            <a:miter lim="800000"/>
            <a:headEnd/>
            <a:tailEnd/>
          </a:ln>
        </p:spPr>
        <p:txBody>
          <a:bodyPr lIns="92075" tIns="46038" rIns="92075" bIns="46038"/>
          <a:lstStyle/>
          <a:p>
            <a:pPr marL="342900" indent="-342900" algn="just">
              <a:lnSpc>
                <a:spcPct val="150000"/>
              </a:lnSpc>
              <a:spcBef>
                <a:spcPts val="0"/>
              </a:spcBef>
              <a:spcAft>
                <a:spcPts val="0"/>
              </a:spcAft>
              <a:buClr>
                <a:schemeClr val="tx1"/>
              </a:buClr>
              <a:buSzPct val="130000"/>
              <a:buFont typeface="Wingdings" pitchFamily="2" charset="2"/>
              <a:buChar char="q"/>
              <a:defRPr/>
            </a:pPr>
            <a:r>
              <a:rPr lang="en-US" sz="1400" b="1" kern="0" dirty="0" smtClean="0">
                <a:solidFill>
                  <a:srgbClr val="FF0000"/>
                </a:solidFill>
                <a:ea typeface="+mj-ea"/>
                <a:cs typeface="+mj-cs"/>
              </a:rPr>
              <a:t>General Considerations</a:t>
            </a:r>
          </a:p>
          <a:p>
            <a:pPr marL="800100" lvl="1" indent="-342900" algn="just">
              <a:lnSpc>
                <a:spcPct val="150000"/>
              </a:lnSpc>
              <a:spcBef>
                <a:spcPts val="0"/>
              </a:spcBef>
              <a:spcAft>
                <a:spcPts val="0"/>
              </a:spcAft>
              <a:buClr>
                <a:schemeClr val="tx1"/>
              </a:buClr>
              <a:buSzPct val="100000"/>
              <a:buFont typeface="Wingdings" panose="05000000000000000000" pitchFamily="2" charset="2"/>
              <a:buChar char="ü"/>
              <a:defRPr/>
            </a:pPr>
            <a:r>
              <a:rPr lang="en-US" sz="1400" b="1" kern="0" dirty="0" smtClean="0">
                <a:ea typeface="+mj-ea"/>
                <a:cs typeface="+mj-cs"/>
              </a:rPr>
              <a:t>Background</a:t>
            </a:r>
          </a:p>
          <a:p>
            <a:pPr marL="800100" lvl="1" indent="-342900" algn="just">
              <a:lnSpc>
                <a:spcPct val="150000"/>
              </a:lnSpc>
              <a:spcBef>
                <a:spcPts val="0"/>
              </a:spcBef>
              <a:spcAft>
                <a:spcPts val="0"/>
              </a:spcAft>
              <a:buClr>
                <a:schemeClr val="tx1"/>
              </a:buClr>
              <a:buSzPct val="100000"/>
              <a:buFont typeface="Wingdings" panose="05000000000000000000" pitchFamily="2" charset="2"/>
              <a:buChar char="ü"/>
              <a:defRPr/>
            </a:pPr>
            <a:r>
              <a:rPr lang="en-US" sz="1400" b="1" kern="0" dirty="0" smtClean="0">
                <a:ea typeface="+mj-ea"/>
                <a:cs typeface="+mj-cs"/>
              </a:rPr>
              <a:t>Basic principles</a:t>
            </a:r>
          </a:p>
          <a:p>
            <a:pPr marL="342900" indent="-342900" algn="just">
              <a:lnSpc>
                <a:spcPct val="150000"/>
              </a:lnSpc>
              <a:spcBef>
                <a:spcPts val="0"/>
              </a:spcBef>
              <a:spcAft>
                <a:spcPts val="0"/>
              </a:spcAft>
              <a:buClr>
                <a:schemeClr val="tx1"/>
              </a:buClr>
              <a:buSzPct val="130000"/>
              <a:buFont typeface="Wingdings" pitchFamily="2" charset="2"/>
              <a:buChar char="q"/>
              <a:defRPr/>
            </a:pPr>
            <a:r>
              <a:rPr lang="en-US" sz="1400" b="1" kern="0" dirty="0" smtClean="0">
                <a:solidFill>
                  <a:srgbClr val="FF0000"/>
                </a:solidFill>
                <a:ea typeface="+mj-ea"/>
                <a:cs typeface="+mj-cs"/>
              </a:rPr>
              <a:t>Ionization Damage Simulation</a:t>
            </a:r>
          </a:p>
          <a:p>
            <a:pPr marL="742950" lvl="1" indent="-285750" algn="just">
              <a:lnSpc>
                <a:spcPct val="150000"/>
              </a:lnSpc>
              <a:spcBef>
                <a:spcPts val="0"/>
              </a:spcBef>
              <a:spcAft>
                <a:spcPts val="0"/>
              </a:spcAft>
              <a:buClr>
                <a:schemeClr val="tx1"/>
              </a:buClr>
              <a:buSzPct val="100000"/>
              <a:buFont typeface="Wingdings" panose="05000000000000000000" pitchFamily="2" charset="2"/>
              <a:buChar char="ü"/>
              <a:defRPr/>
            </a:pPr>
            <a:r>
              <a:rPr lang="en-US" sz="1400" b="1" kern="0" dirty="0" smtClean="0">
                <a:ea typeface="+mj-ea"/>
                <a:cs typeface="+mj-cs"/>
              </a:rPr>
              <a:t>Silicon</a:t>
            </a:r>
          </a:p>
          <a:p>
            <a:pPr marL="742950" lvl="1" indent="-285750" algn="just">
              <a:lnSpc>
                <a:spcPct val="150000"/>
              </a:lnSpc>
              <a:spcBef>
                <a:spcPts val="0"/>
              </a:spcBef>
              <a:spcAft>
                <a:spcPts val="0"/>
              </a:spcAft>
              <a:buClr>
                <a:schemeClr val="tx1"/>
              </a:buClr>
              <a:buSzPct val="100000"/>
              <a:buFont typeface="Wingdings" panose="05000000000000000000" pitchFamily="2" charset="2"/>
              <a:buChar char="ü"/>
              <a:defRPr/>
            </a:pPr>
            <a:r>
              <a:rPr lang="en-US" sz="1400" b="1" kern="0" dirty="0" smtClean="0">
                <a:ea typeface="+mj-ea"/>
                <a:cs typeface="+mj-cs"/>
              </a:rPr>
              <a:t>Silicon oxide</a:t>
            </a:r>
          </a:p>
          <a:p>
            <a:pPr marL="342900" indent="-342900" algn="just">
              <a:lnSpc>
                <a:spcPct val="150000"/>
              </a:lnSpc>
              <a:spcBef>
                <a:spcPts val="0"/>
              </a:spcBef>
              <a:spcAft>
                <a:spcPts val="0"/>
              </a:spcAft>
              <a:buClr>
                <a:schemeClr val="tx1"/>
              </a:buClr>
              <a:buSzPct val="130000"/>
              <a:buFont typeface="Wingdings" pitchFamily="2" charset="2"/>
              <a:buChar char="q"/>
              <a:defRPr/>
            </a:pPr>
            <a:r>
              <a:rPr lang="en-US" sz="1400" b="1" kern="0" dirty="0" smtClean="0">
                <a:solidFill>
                  <a:srgbClr val="FF0000"/>
                </a:solidFill>
                <a:ea typeface="+mj-ea"/>
                <a:cs typeface="+mj-cs"/>
              </a:rPr>
              <a:t>Displacement Damage Simulation</a:t>
            </a:r>
          </a:p>
          <a:p>
            <a:pPr marL="800100" lvl="1" indent="-342900" algn="just">
              <a:lnSpc>
                <a:spcPct val="150000"/>
              </a:lnSpc>
              <a:spcBef>
                <a:spcPts val="0"/>
              </a:spcBef>
              <a:spcAft>
                <a:spcPts val="0"/>
              </a:spcAft>
              <a:buClr>
                <a:schemeClr val="tx1"/>
              </a:buClr>
              <a:buSzPct val="100000"/>
              <a:buFont typeface="Wingdings" panose="05000000000000000000" pitchFamily="2" charset="2"/>
              <a:buChar char="ü"/>
              <a:defRPr/>
            </a:pPr>
            <a:r>
              <a:rPr lang="en-US" sz="1400" b="1" kern="0" dirty="0" smtClean="0">
                <a:ea typeface="+mj-ea"/>
                <a:cs typeface="+mj-cs"/>
              </a:rPr>
              <a:t>Semiconductor</a:t>
            </a:r>
          </a:p>
          <a:p>
            <a:pPr marL="342900" indent="-342900" algn="just">
              <a:lnSpc>
                <a:spcPct val="150000"/>
              </a:lnSpc>
              <a:spcBef>
                <a:spcPts val="0"/>
              </a:spcBef>
              <a:spcAft>
                <a:spcPts val="0"/>
              </a:spcAft>
              <a:buClr>
                <a:schemeClr val="tx1"/>
              </a:buClr>
              <a:buSzPct val="130000"/>
              <a:buFont typeface="Wingdings" pitchFamily="2" charset="2"/>
              <a:buChar char="q"/>
              <a:defRPr/>
            </a:pPr>
            <a:r>
              <a:rPr lang="en-US" sz="1400" b="1" kern="0" dirty="0" smtClean="0">
                <a:solidFill>
                  <a:srgbClr val="FF0000"/>
                </a:solidFill>
                <a:ea typeface="+mj-ea"/>
                <a:cs typeface="+mj-cs"/>
              </a:rPr>
              <a:t>Case Study: Design of Low Gain Avalanche </a:t>
            </a:r>
            <a:r>
              <a:rPr lang="en-US" sz="1400" b="1" kern="0" dirty="0" err="1" smtClean="0">
                <a:solidFill>
                  <a:srgbClr val="FF0000"/>
                </a:solidFill>
                <a:ea typeface="+mj-ea"/>
                <a:cs typeface="+mj-cs"/>
              </a:rPr>
              <a:t>Photodetectors</a:t>
            </a:r>
            <a:endParaRPr lang="en-US" sz="1400" b="1" kern="0" dirty="0" smtClean="0">
              <a:solidFill>
                <a:srgbClr val="FF0000"/>
              </a:solidFill>
              <a:ea typeface="+mj-ea"/>
              <a:cs typeface="+mj-cs"/>
            </a:endParaRPr>
          </a:p>
          <a:p>
            <a:pPr marL="800100" lvl="1" indent="-342900" algn="just">
              <a:lnSpc>
                <a:spcPct val="150000"/>
              </a:lnSpc>
              <a:spcBef>
                <a:spcPts val="0"/>
              </a:spcBef>
              <a:spcAft>
                <a:spcPts val="0"/>
              </a:spcAft>
              <a:buClr>
                <a:schemeClr val="tx1"/>
              </a:buClr>
              <a:buSzPct val="100000"/>
              <a:buFont typeface="Wingdings" panose="05000000000000000000" pitchFamily="2" charset="2"/>
              <a:buChar char="ü"/>
              <a:defRPr/>
            </a:pPr>
            <a:r>
              <a:rPr lang="en-US" sz="1400" b="1" kern="0" dirty="0" smtClean="0">
                <a:ea typeface="+mj-ea"/>
                <a:cs typeface="+mj-cs"/>
              </a:rPr>
              <a:t>LGAD structure and application</a:t>
            </a:r>
          </a:p>
          <a:p>
            <a:pPr marL="800100" lvl="1" indent="-342900" algn="just">
              <a:lnSpc>
                <a:spcPct val="150000"/>
              </a:lnSpc>
              <a:spcBef>
                <a:spcPts val="0"/>
              </a:spcBef>
              <a:spcAft>
                <a:spcPts val="0"/>
              </a:spcAft>
              <a:buClr>
                <a:schemeClr val="tx1"/>
              </a:buClr>
              <a:buSzPct val="100000"/>
              <a:buFont typeface="Wingdings" panose="05000000000000000000" pitchFamily="2" charset="2"/>
              <a:buChar char="ü"/>
              <a:defRPr/>
            </a:pPr>
            <a:r>
              <a:rPr lang="en-US" sz="1400" b="1" kern="0" dirty="0" smtClean="0">
                <a:ea typeface="+mj-ea"/>
                <a:cs typeface="+mj-cs"/>
              </a:rPr>
              <a:t>Gain simulation</a:t>
            </a:r>
          </a:p>
          <a:p>
            <a:pPr marL="800100" lvl="1" indent="-342900" algn="just">
              <a:lnSpc>
                <a:spcPct val="150000"/>
              </a:lnSpc>
              <a:spcBef>
                <a:spcPts val="0"/>
              </a:spcBef>
              <a:spcAft>
                <a:spcPts val="0"/>
              </a:spcAft>
              <a:buClr>
                <a:schemeClr val="tx1"/>
              </a:buClr>
              <a:buSzPct val="100000"/>
              <a:buFont typeface="Wingdings" panose="05000000000000000000" pitchFamily="2" charset="2"/>
              <a:buChar char="ü"/>
              <a:defRPr/>
            </a:pPr>
            <a:r>
              <a:rPr lang="en-US" sz="1400" b="1" kern="0" dirty="0" smtClean="0">
                <a:ea typeface="+mj-ea"/>
                <a:cs typeface="+mj-cs"/>
              </a:rPr>
              <a:t>Design of active region</a:t>
            </a:r>
          </a:p>
          <a:p>
            <a:pPr marL="800100" lvl="1" indent="-342900" algn="just">
              <a:lnSpc>
                <a:spcPct val="150000"/>
              </a:lnSpc>
              <a:spcBef>
                <a:spcPts val="0"/>
              </a:spcBef>
              <a:spcAft>
                <a:spcPts val="0"/>
              </a:spcAft>
              <a:buClr>
                <a:schemeClr val="tx1"/>
              </a:buClr>
              <a:buSzPct val="100000"/>
              <a:buFont typeface="Wingdings" panose="05000000000000000000" pitchFamily="2" charset="2"/>
              <a:buChar char="ü"/>
              <a:defRPr/>
            </a:pPr>
            <a:r>
              <a:rPr lang="en-US" sz="1400" b="1" kern="0" dirty="0" smtClean="0">
                <a:ea typeface="+mj-ea"/>
                <a:cs typeface="+mj-cs"/>
              </a:rPr>
              <a:t>Design of periphery and edge termination region</a:t>
            </a:r>
          </a:p>
          <a:p>
            <a:pPr marL="800100" lvl="1" indent="-342900" algn="just">
              <a:lnSpc>
                <a:spcPct val="150000"/>
              </a:lnSpc>
              <a:spcBef>
                <a:spcPts val="0"/>
              </a:spcBef>
              <a:spcAft>
                <a:spcPts val="0"/>
              </a:spcAft>
              <a:buClr>
                <a:schemeClr val="tx1"/>
              </a:buClr>
              <a:buSzPct val="100000"/>
              <a:buFont typeface="Wingdings" panose="05000000000000000000" pitchFamily="2" charset="2"/>
              <a:buChar char="ü"/>
              <a:defRPr/>
            </a:pPr>
            <a:r>
              <a:rPr lang="en-US" sz="1400" b="1" kern="0" dirty="0" smtClean="0">
                <a:ea typeface="+mj-ea"/>
                <a:cs typeface="+mj-cs"/>
              </a:rPr>
              <a:t>Fabrication and Experimental results</a:t>
            </a:r>
          </a:p>
        </p:txBody>
      </p:sp>
    </p:spTree>
    <p:extLst>
      <p:ext uri="{BB962C8B-B14F-4D97-AF65-F5344CB8AC3E}">
        <p14:creationId xmlns:p14="http://schemas.microsoft.com/office/powerpoint/2010/main" val="10412953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esktop\Captur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564904"/>
            <a:ext cx="3690077" cy="280540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4"/>
          <p:cNvSpPr txBox="1">
            <a:spLocks noChangeArrowheads="1"/>
          </p:cNvSpPr>
          <p:nvPr/>
        </p:nvSpPr>
        <p:spPr>
          <a:xfrm>
            <a:off x="899592" y="476250"/>
            <a:ext cx="7632848" cy="576263"/>
          </a:xfrm>
          <a:prstGeom prst="rect">
            <a:avLst/>
          </a:prstGeom>
        </p:spPr>
        <p:txBody>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aramond" pitchFamily="18" charset="0"/>
              </a:defRPr>
            </a:lvl2pPr>
            <a:lvl3pPr algn="l" rtl="0" eaLnBrk="0" fontAlgn="base" hangingPunct="0">
              <a:spcBef>
                <a:spcPct val="0"/>
              </a:spcBef>
              <a:spcAft>
                <a:spcPct val="0"/>
              </a:spcAft>
              <a:defRPr sz="4400">
                <a:solidFill>
                  <a:schemeClr val="tx2"/>
                </a:solidFill>
                <a:latin typeface="Garamond" pitchFamily="18" charset="0"/>
              </a:defRPr>
            </a:lvl3pPr>
            <a:lvl4pPr algn="l" rtl="0" eaLnBrk="0" fontAlgn="base" hangingPunct="0">
              <a:spcBef>
                <a:spcPct val="0"/>
              </a:spcBef>
              <a:spcAft>
                <a:spcPct val="0"/>
              </a:spcAft>
              <a:defRPr sz="4400">
                <a:solidFill>
                  <a:schemeClr val="tx2"/>
                </a:solidFill>
                <a:latin typeface="Garamond" pitchFamily="18" charset="0"/>
              </a:defRPr>
            </a:lvl4pPr>
            <a:lvl5pPr algn="l" rtl="0" eaLnBrk="0" fontAlgn="base" hangingPunct="0">
              <a:spcBef>
                <a:spcPct val="0"/>
              </a:spcBef>
              <a:spcAft>
                <a:spcPct val="0"/>
              </a:spcAft>
              <a:defRPr sz="4400">
                <a:solidFill>
                  <a:schemeClr val="tx2"/>
                </a:solidFill>
                <a:latin typeface="Garamond" pitchFamily="18" charset="0"/>
              </a:defRPr>
            </a:lvl5pPr>
            <a:lvl6pPr marL="457200" algn="l" rtl="0" fontAlgn="base">
              <a:spcBef>
                <a:spcPct val="0"/>
              </a:spcBef>
              <a:spcAft>
                <a:spcPct val="0"/>
              </a:spcAft>
              <a:defRPr sz="4400">
                <a:solidFill>
                  <a:schemeClr val="tx2"/>
                </a:solidFill>
                <a:latin typeface="Garamond" pitchFamily="18" charset="0"/>
              </a:defRPr>
            </a:lvl6pPr>
            <a:lvl7pPr marL="914400" algn="l" rtl="0" fontAlgn="base">
              <a:spcBef>
                <a:spcPct val="0"/>
              </a:spcBef>
              <a:spcAft>
                <a:spcPct val="0"/>
              </a:spcAft>
              <a:defRPr sz="4400">
                <a:solidFill>
                  <a:schemeClr val="tx2"/>
                </a:solidFill>
                <a:latin typeface="Garamond" pitchFamily="18" charset="0"/>
              </a:defRPr>
            </a:lvl7pPr>
            <a:lvl8pPr marL="1371600" algn="l" rtl="0" fontAlgn="base">
              <a:spcBef>
                <a:spcPct val="0"/>
              </a:spcBef>
              <a:spcAft>
                <a:spcPct val="0"/>
              </a:spcAft>
              <a:defRPr sz="4400">
                <a:solidFill>
                  <a:schemeClr val="tx2"/>
                </a:solidFill>
                <a:latin typeface="Garamond" pitchFamily="18" charset="0"/>
              </a:defRPr>
            </a:lvl8pPr>
            <a:lvl9pPr marL="1828800" algn="l" rtl="0" fontAlgn="base">
              <a:spcBef>
                <a:spcPct val="0"/>
              </a:spcBef>
              <a:spcAft>
                <a:spcPct val="0"/>
              </a:spcAft>
              <a:defRPr sz="4400">
                <a:solidFill>
                  <a:schemeClr val="tx2"/>
                </a:solidFill>
                <a:latin typeface="Garamond" pitchFamily="18" charset="0"/>
              </a:defRPr>
            </a:lvl9pPr>
          </a:lstStyle>
          <a:p>
            <a:pPr algn="ctr"/>
            <a:r>
              <a:rPr lang="en-GB" sz="2000" b="1" kern="0" dirty="0" smtClean="0">
                <a:solidFill>
                  <a:schemeClr val="tx1"/>
                </a:solidFill>
                <a:latin typeface="+mn-lt"/>
                <a:ea typeface="ＭＳ Ｐゴシック" pitchFamily="34" charset="-128"/>
              </a:rPr>
              <a:t>Ionisation Damage Simulation in Oxides</a:t>
            </a:r>
            <a:endParaRPr lang="en-GB" sz="2000" kern="0" dirty="0" smtClean="0">
              <a:solidFill>
                <a:schemeClr val="tx1"/>
              </a:solidFill>
              <a:latin typeface="+mn-lt"/>
            </a:endParaRPr>
          </a:p>
        </p:txBody>
      </p:sp>
      <p:cxnSp>
        <p:nvCxnSpPr>
          <p:cNvPr id="3" name="6 Conector recto"/>
          <p:cNvCxnSpPr>
            <a:cxnSpLocks noChangeShapeType="1"/>
          </p:cNvCxnSpPr>
          <p:nvPr/>
        </p:nvCxnSpPr>
        <p:spPr bwMode="auto">
          <a:xfrm>
            <a:off x="286643" y="980728"/>
            <a:ext cx="8605837" cy="0"/>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sp>
        <p:nvSpPr>
          <p:cNvPr id="4" name="Rectangle 2"/>
          <p:cNvSpPr txBox="1">
            <a:spLocks noChangeArrowheads="1"/>
          </p:cNvSpPr>
          <p:nvPr/>
        </p:nvSpPr>
        <p:spPr bwMode="auto">
          <a:xfrm>
            <a:off x="286643" y="1196752"/>
            <a:ext cx="8245798" cy="4464496"/>
          </a:xfrm>
          <a:prstGeom prst="rect">
            <a:avLst/>
          </a:prstGeom>
          <a:noFill/>
          <a:ln w="9525">
            <a:noFill/>
            <a:miter lim="800000"/>
            <a:headEnd/>
            <a:tailEnd/>
          </a:ln>
        </p:spPr>
        <p:txBody>
          <a:bodyPr lIns="92075" tIns="46038" rIns="92075" bIns="46038"/>
          <a:lstStyle/>
          <a:p>
            <a:pPr marL="342900" indent="-342900" algn="just">
              <a:lnSpc>
                <a:spcPct val="150000"/>
              </a:lnSpc>
              <a:spcBef>
                <a:spcPts val="0"/>
              </a:spcBef>
              <a:spcAft>
                <a:spcPts val="0"/>
              </a:spcAft>
              <a:buClr>
                <a:schemeClr val="tx1"/>
              </a:buClr>
              <a:buSzPct val="100000"/>
              <a:buFont typeface="Wingdings" pitchFamily="2" charset="2"/>
              <a:buChar char="q"/>
              <a:defRPr/>
            </a:pPr>
            <a:r>
              <a:rPr lang="en-GB" sz="1400" b="1" kern="0" dirty="0" smtClean="0">
                <a:solidFill>
                  <a:srgbClr val="FF0000"/>
                </a:solidFill>
              </a:rPr>
              <a:t>Calculation of the recombination efficiency (</a:t>
            </a:r>
            <a:r>
              <a:rPr lang="en-GB" sz="1400" b="1" kern="0" dirty="0" err="1" smtClean="0">
                <a:solidFill>
                  <a:srgbClr val="FF0000"/>
                </a:solidFill>
              </a:rPr>
              <a:t>f</a:t>
            </a:r>
            <a:r>
              <a:rPr lang="en-GB" sz="1400" b="1" kern="0" baseline="-25000" dirty="0" err="1" smtClean="0">
                <a:solidFill>
                  <a:srgbClr val="FF0000"/>
                </a:solidFill>
              </a:rPr>
              <a:t>y</a:t>
            </a:r>
            <a:r>
              <a:rPr lang="en-GB" sz="1400" b="1" kern="0" dirty="0" smtClean="0">
                <a:solidFill>
                  <a:srgbClr val="FF0000"/>
                </a:solidFill>
              </a:rPr>
              <a:t>)</a:t>
            </a:r>
          </a:p>
          <a:p>
            <a:pPr lvl="1" algn="just">
              <a:lnSpc>
                <a:spcPct val="150000"/>
              </a:lnSpc>
              <a:spcBef>
                <a:spcPts val="0"/>
              </a:spcBef>
              <a:spcAft>
                <a:spcPts val="0"/>
              </a:spcAft>
              <a:defRPr/>
            </a:pPr>
            <a:endParaRPr lang="en-GB" sz="800" b="1" kern="0" dirty="0" smtClean="0">
              <a:ea typeface="+mj-ea"/>
              <a:cs typeface="+mj-cs"/>
            </a:endParaRPr>
          </a:p>
          <a:p>
            <a:pPr marL="800100" lvl="1" indent="-342900" algn="just">
              <a:lnSpc>
                <a:spcPct val="150000"/>
              </a:lnSpc>
              <a:spcBef>
                <a:spcPts val="0"/>
              </a:spcBef>
              <a:spcAft>
                <a:spcPts val="0"/>
              </a:spcAft>
              <a:buClr>
                <a:schemeClr val="tx1"/>
              </a:buClr>
              <a:buSzPct val="75000"/>
              <a:buFont typeface="Wingdings" panose="05000000000000000000" pitchFamily="2" charset="2"/>
              <a:buChar char="ü"/>
              <a:defRPr/>
            </a:pPr>
            <a:r>
              <a:rPr lang="en-GB" sz="1200" b="1" kern="0" dirty="0" smtClean="0">
                <a:ea typeface="+mj-ea"/>
                <a:cs typeface="+mj-cs"/>
              </a:rPr>
              <a:t>Efficiency of the recombination process (</a:t>
            </a:r>
            <a:r>
              <a:rPr lang="en-GB" sz="1200" b="1" kern="0" dirty="0" err="1" smtClean="0">
                <a:ea typeface="+mj-ea"/>
                <a:cs typeface="+mj-cs"/>
              </a:rPr>
              <a:t>f</a:t>
            </a:r>
            <a:r>
              <a:rPr lang="en-GB" sz="1200" b="1" kern="0" baseline="-25000" dirty="0" err="1" smtClean="0">
                <a:ea typeface="+mj-ea"/>
                <a:cs typeface="+mj-cs"/>
              </a:rPr>
              <a:t>y</a:t>
            </a:r>
            <a:r>
              <a:rPr lang="en-GB" sz="1200" b="1" kern="0" dirty="0" smtClean="0">
                <a:ea typeface="+mj-ea"/>
                <a:cs typeface="+mj-cs"/>
              </a:rPr>
              <a:t>) is the ratio between surviving holes and total generated holes</a:t>
            </a:r>
          </a:p>
          <a:p>
            <a:pPr marL="800100" lvl="1" indent="-342900" algn="just">
              <a:lnSpc>
                <a:spcPct val="150000"/>
              </a:lnSpc>
              <a:spcBef>
                <a:spcPts val="0"/>
              </a:spcBef>
              <a:spcAft>
                <a:spcPts val="0"/>
              </a:spcAft>
              <a:buClr>
                <a:schemeClr val="tx1"/>
              </a:buClr>
              <a:buSzPct val="75000"/>
              <a:buFont typeface="Wingdings" panose="05000000000000000000" pitchFamily="2" charset="2"/>
              <a:buChar char="ü"/>
              <a:defRPr/>
            </a:pPr>
            <a:r>
              <a:rPr lang="en-GB" sz="1200" b="1" kern="0" dirty="0" smtClean="0">
                <a:ea typeface="+mj-ea"/>
                <a:cs typeface="+mj-cs"/>
              </a:rPr>
              <a:t>Recombination strongly depends on the ionising particle</a:t>
            </a:r>
          </a:p>
          <a:p>
            <a:pPr marL="800100" lvl="1" indent="-342900" algn="just">
              <a:lnSpc>
                <a:spcPct val="150000"/>
              </a:lnSpc>
              <a:spcBef>
                <a:spcPts val="0"/>
              </a:spcBef>
              <a:spcAft>
                <a:spcPts val="0"/>
              </a:spcAft>
              <a:buClr>
                <a:schemeClr val="tx1"/>
              </a:buClr>
              <a:buSzPct val="75000"/>
              <a:buFont typeface="Wingdings" panose="05000000000000000000" pitchFamily="2" charset="2"/>
              <a:buChar char="ü"/>
              <a:defRPr/>
            </a:pPr>
            <a:endParaRPr lang="en-GB" sz="1200" b="1" kern="0" dirty="0" smtClean="0">
              <a:ea typeface="+mj-ea"/>
              <a:cs typeface="+mj-cs"/>
            </a:endParaRPr>
          </a:p>
          <a:p>
            <a:pPr marL="1257300" lvl="2" indent="-342900" algn="just">
              <a:lnSpc>
                <a:spcPct val="150000"/>
              </a:lnSpc>
              <a:spcBef>
                <a:spcPts val="0"/>
              </a:spcBef>
              <a:spcAft>
                <a:spcPts val="0"/>
              </a:spcAft>
              <a:buFont typeface="Wingdings" panose="05000000000000000000" pitchFamily="2" charset="2"/>
              <a:buChar char="§"/>
              <a:defRPr/>
            </a:pPr>
            <a:endParaRPr lang="en-GB" sz="1200" b="1" kern="0" dirty="0" smtClean="0">
              <a:ea typeface="+mj-ea"/>
              <a:cs typeface="+mj-cs"/>
            </a:endParaRPr>
          </a:p>
          <a:p>
            <a:pPr lvl="8" algn="just">
              <a:lnSpc>
                <a:spcPct val="150000"/>
              </a:lnSpc>
              <a:defRPr/>
            </a:pPr>
            <a:r>
              <a:rPr lang="en-GB" sz="1200" b="1" kern="0" dirty="0" smtClean="0">
                <a:ea typeface="+mj-ea"/>
                <a:cs typeface="+mj-cs"/>
              </a:rPr>
              <a:t>X or γ rays (</a:t>
            </a:r>
            <a:r>
              <a:rPr lang="en-GB" sz="1200" b="1" kern="0" baseline="30000" dirty="0" smtClean="0">
                <a:ea typeface="+mj-ea"/>
                <a:cs typeface="+mj-cs"/>
              </a:rPr>
              <a:t>60</a:t>
            </a:r>
            <a:r>
              <a:rPr lang="en-GB" sz="1200" b="1" kern="0" dirty="0" smtClean="0">
                <a:ea typeface="+mj-ea"/>
                <a:cs typeface="+mj-cs"/>
              </a:rPr>
              <a:t>Co) generate charges in almost all the dielectric volume (Slow recombination)</a:t>
            </a:r>
          </a:p>
          <a:p>
            <a:pPr lvl="8" algn="just">
              <a:lnSpc>
                <a:spcPct val="150000"/>
              </a:lnSpc>
              <a:defRPr/>
            </a:pPr>
            <a:endParaRPr lang="en-GB" sz="1200" b="1" kern="0" dirty="0" smtClean="0">
              <a:ea typeface="+mj-ea"/>
              <a:cs typeface="+mj-cs"/>
            </a:endParaRPr>
          </a:p>
          <a:p>
            <a:pPr lvl="8" algn="just">
              <a:lnSpc>
                <a:spcPct val="150000"/>
              </a:lnSpc>
              <a:defRPr/>
            </a:pPr>
            <a:r>
              <a:rPr lang="en-GB" sz="1200" b="1" kern="0" dirty="0" smtClean="0"/>
              <a:t>α particles generate charges in the neighbourhood of their trajectory (Fast recombination)</a:t>
            </a:r>
          </a:p>
          <a:p>
            <a:pPr marL="4000500" lvl="8" indent="-342900" algn="just">
              <a:lnSpc>
                <a:spcPct val="150000"/>
              </a:lnSpc>
              <a:buFont typeface="Wingdings" panose="05000000000000000000" pitchFamily="2" charset="2"/>
              <a:buChar char="§"/>
              <a:defRPr/>
            </a:pPr>
            <a:endParaRPr lang="en-GB" sz="1200" b="1" kern="0" dirty="0" smtClean="0">
              <a:solidFill>
                <a:srgbClr val="FF0000"/>
              </a:solidFill>
              <a:ea typeface="+mj-ea"/>
              <a:cs typeface="+mj-cs"/>
            </a:endParaRPr>
          </a:p>
          <a:p>
            <a:pPr marL="4000500" lvl="8" indent="-342900" algn="just">
              <a:lnSpc>
                <a:spcPct val="150000"/>
              </a:lnSpc>
              <a:buFont typeface="Wingdings" panose="05000000000000000000" pitchFamily="2" charset="2"/>
              <a:buChar char="§"/>
              <a:defRPr/>
            </a:pPr>
            <a:endParaRPr lang="en-GB" sz="1200" b="1" kern="0" dirty="0" smtClean="0">
              <a:solidFill>
                <a:srgbClr val="FF0000"/>
              </a:solidFill>
              <a:ea typeface="+mj-ea"/>
              <a:cs typeface="+mj-cs"/>
            </a:endParaRPr>
          </a:p>
          <a:p>
            <a:pPr marL="4000500" lvl="8" indent="-342900" algn="just">
              <a:lnSpc>
                <a:spcPct val="150000"/>
              </a:lnSpc>
              <a:buFont typeface="Wingdings" panose="05000000000000000000" pitchFamily="2" charset="2"/>
              <a:buChar char="§"/>
              <a:defRPr/>
            </a:pPr>
            <a:endParaRPr lang="en-GB" sz="1200" b="1" kern="0" dirty="0" smtClean="0">
              <a:solidFill>
                <a:srgbClr val="FF0000"/>
              </a:solidFill>
              <a:ea typeface="+mj-ea"/>
              <a:cs typeface="+mj-cs"/>
            </a:endParaRPr>
          </a:p>
          <a:p>
            <a:pPr marL="4000500" lvl="8" indent="-342900" algn="just">
              <a:lnSpc>
                <a:spcPct val="150000"/>
              </a:lnSpc>
              <a:buFont typeface="Wingdings" panose="05000000000000000000" pitchFamily="2" charset="2"/>
              <a:buChar char="§"/>
              <a:defRPr/>
            </a:pPr>
            <a:endParaRPr lang="en-GB" sz="800" b="1" kern="0" dirty="0" smtClean="0">
              <a:solidFill>
                <a:srgbClr val="FF0000"/>
              </a:solidFill>
              <a:ea typeface="+mj-ea"/>
              <a:cs typeface="+mj-cs"/>
            </a:endParaRPr>
          </a:p>
          <a:p>
            <a:pPr marL="800100" lvl="1" indent="-342900" algn="just">
              <a:lnSpc>
                <a:spcPct val="150000"/>
              </a:lnSpc>
              <a:spcBef>
                <a:spcPts val="0"/>
              </a:spcBef>
              <a:spcAft>
                <a:spcPts val="0"/>
              </a:spcAft>
              <a:buClr>
                <a:schemeClr val="tx1"/>
              </a:buClr>
              <a:buSzPct val="75000"/>
              <a:buFont typeface="Wingdings" panose="05000000000000000000" pitchFamily="2" charset="2"/>
              <a:buChar char="ü"/>
              <a:defRPr/>
            </a:pPr>
            <a:r>
              <a:rPr lang="en-GB" sz="1200" b="1" kern="0" dirty="0" smtClean="0">
                <a:ea typeface="+mj-ea"/>
                <a:cs typeface="+mj-cs"/>
              </a:rPr>
              <a:t>The efficiency of the recombination also depends on the electric field</a:t>
            </a:r>
          </a:p>
          <a:p>
            <a:pPr lvl="2" algn="just">
              <a:lnSpc>
                <a:spcPct val="150000"/>
              </a:lnSpc>
              <a:spcBef>
                <a:spcPts val="0"/>
              </a:spcBef>
              <a:spcAft>
                <a:spcPts val="0"/>
              </a:spcAft>
              <a:defRPr/>
            </a:pPr>
            <a:r>
              <a:rPr lang="en-GB" sz="1200" b="1" kern="0" dirty="0" smtClean="0">
                <a:ea typeface="+mj-ea"/>
                <a:cs typeface="+mj-cs"/>
              </a:rPr>
              <a:t>				</a:t>
            </a:r>
          </a:p>
          <a:p>
            <a:pPr lvl="2" algn="just">
              <a:lnSpc>
                <a:spcPct val="150000"/>
              </a:lnSpc>
              <a:spcBef>
                <a:spcPts val="0"/>
              </a:spcBef>
              <a:spcAft>
                <a:spcPts val="0"/>
              </a:spcAft>
              <a:defRPr/>
            </a:pPr>
            <a:r>
              <a:rPr lang="en-GB" sz="1200" b="1" kern="0" dirty="0" smtClean="0">
                <a:ea typeface="+mj-ea"/>
                <a:cs typeface="+mj-cs"/>
              </a:rPr>
              <a:t>			For </a:t>
            </a:r>
            <a:r>
              <a:rPr lang="en-GB" sz="1200" b="1" kern="0" baseline="30000" dirty="0" smtClean="0">
                <a:ea typeface="+mj-ea"/>
                <a:cs typeface="+mj-cs"/>
              </a:rPr>
              <a:t>60</a:t>
            </a:r>
            <a:r>
              <a:rPr lang="en-GB" sz="1200" b="1" kern="0" dirty="0" smtClean="0">
                <a:ea typeface="+mj-ea"/>
                <a:cs typeface="+mj-cs"/>
              </a:rPr>
              <a:t>Co: m=0.7 and E</a:t>
            </a:r>
            <a:r>
              <a:rPr lang="en-GB" sz="1200" b="1" kern="0" baseline="-25000" dirty="0" smtClean="0">
                <a:ea typeface="+mj-ea"/>
                <a:cs typeface="+mj-cs"/>
              </a:rPr>
              <a:t>1</a:t>
            </a:r>
            <a:r>
              <a:rPr lang="en-GB" sz="1200" b="1" kern="0" dirty="0" smtClean="0">
                <a:ea typeface="+mj-ea"/>
                <a:cs typeface="+mj-cs"/>
              </a:rPr>
              <a:t>=0.55 MV/cm</a:t>
            </a:r>
          </a:p>
        </p:txBody>
      </p:sp>
      <p:pic>
        <p:nvPicPr>
          <p:cNvPr id="3075" name="Picture 3" descr="C:\Users\user\Desktop\Captura.PNG"/>
          <p:cNvPicPr>
            <a:picLocks noChangeAspect="1" noChangeArrowheads="1"/>
          </p:cNvPicPr>
          <p:nvPr/>
        </p:nvPicPr>
        <p:blipFill rotWithShape="1">
          <a:blip r:embed="rId3">
            <a:extLst>
              <a:ext uri="{28A0092B-C50C-407E-A947-70E740481C1C}">
                <a14:useLocalDpi xmlns:a14="http://schemas.microsoft.com/office/drawing/2010/main" val="0"/>
              </a:ext>
            </a:extLst>
          </a:blip>
          <a:srcRect t="16974"/>
          <a:stretch/>
        </p:blipFill>
        <p:spPr bwMode="auto">
          <a:xfrm>
            <a:off x="1403648" y="5816600"/>
            <a:ext cx="2088232" cy="573532"/>
          </a:xfrm>
          <a:prstGeom prst="rect">
            <a:avLst/>
          </a:prstGeom>
          <a:noFill/>
          <a:extLst>
            <a:ext uri="{909E8E84-426E-40DD-AFC4-6F175D3DCCD1}">
              <a14:hiddenFill xmlns:a14="http://schemas.microsoft.com/office/drawing/2010/main">
                <a:solidFill>
                  <a:srgbClr val="FFFFFF"/>
                </a:solidFill>
              </a14:hiddenFill>
            </a:ext>
          </a:extLst>
        </p:spPr>
      </p:pic>
      <p:cxnSp>
        <p:nvCxnSpPr>
          <p:cNvPr id="6" name="5 Conector recto de flecha"/>
          <p:cNvCxnSpPr/>
          <p:nvPr/>
        </p:nvCxnSpPr>
        <p:spPr bwMode="auto">
          <a:xfrm flipH="1">
            <a:off x="3226420" y="4102678"/>
            <a:ext cx="697508" cy="432048"/>
          </a:xfrm>
          <a:prstGeom prst="straightConnector1">
            <a:avLst/>
          </a:prstGeom>
          <a:solidFill>
            <a:schemeClr val="accent1"/>
          </a:solidFill>
          <a:ln w="19050" cap="flat" cmpd="sng" algn="ctr">
            <a:solidFill>
              <a:srgbClr val="FF0000"/>
            </a:solidFill>
            <a:prstDash val="solid"/>
            <a:round/>
            <a:headEnd type="none" w="med" len="med"/>
            <a:tailEnd type="triangle"/>
          </a:ln>
          <a:effectLst/>
        </p:spPr>
      </p:cxnSp>
      <p:cxnSp>
        <p:nvCxnSpPr>
          <p:cNvPr id="12" name="11 Conector recto de flecha"/>
          <p:cNvCxnSpPr/>
          <p:nvPr/>
        </p:nvCxnSpPr>
        <p:spPr bwMode="auto">
          <a:xfrm flipH="1" flipV="1">
            <a:off x="3140226" y="2996952"/>
            <a:ext cx="783702" cy="288032"/>
          </a:xfrm>
          <a:prstGeom prst="straightConnector1">
            <a:avLst/>
          </a:prstGeom>
          <a:solidFill>
            <a:schemeClr val="accent1"/>
          </a:solidFill>
          <a:ln w="1905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706725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txBox="1">
            <a:spLocks noChangeArrowheads="1"/>
          </p:cNvSpPr>
          <p:nvPr/>
        </p:nvSpPr>
        <p:spPr>
          <a:xfrm>
            <a:off x="899592" y="476250"/>
            <a:ext cx="7632848" cy="576263"/>
          </a:xfrm>
          <a:prstGeom prst="rect">
            <a:avLst/>
          </a:prstGeom>
        </p:spPr>
        <p:txBody>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aramond" pitchFamily="18" charset="0"/>
              </a:defRPr>
            </a:lvl2pPr>
            <a:lvl3pPr algn="l" rtl="0" eaLnBrk="0" fontAlgn="base" hangingPunct="0">
              <a:spcBef>
                <a:spcPct val="0"/>
              </a:spcBef>
              <a:spcAft>
                <a:spcPct val="0"/>
              </a:spcAft>
              <a:defRPr sz="4400">
                <a:solidFill>
                  <a:schemeClr val="tx2"/>
                </a:solidFill>
                <a:latin typeface="Garamond" pitchFamily="18" charset="0"/>
              </a:defRPr>
            </a:lvl3pPr>
            <a:lvl4pPr algn="l" rtl="0" eaLnBrk="0" fontAlgn="base" hangingPunct="0">
              <a:spcBef>
                <a:spcPct val="0"/>
              </a:spcBef>
              <a:spcAft>
                <a:spcPct val="0"/>
              </a:spcAft>
              <a:defRPr sz="4400">
                <a:solidFill>
                  <a:schemeClr val="tx2"/>
                </a:solidFill>
                <a:latin typeface="Garamond" pitchFamily="18" charset="0"/>
              </a:defRPr>
            </a:lvl4pPr>
            <a:lvl5pPr algn="l" rtl="0" eaLnBrk="0" fontAlgn="base" hangingPunct="0">
              <a:spcBef>
                <a:spcPct val="0"/>
              </a:spcBef>
              <a:spcAft>
                <a:spcPct val="0"/>
              </a:spcAft>
              <a:defRPr sz="4400">
                <a:solidFill>
                  <a:schemeClr val="tx2"/>
                </a:solidFill>
                <a:latin typeface="Garamond" pitchFamily="18" charset="0"/>
              </a:defRPr>
            </a:lvl5pPr>
            <a:lvl6pPr marL="457200" algn="l" rtl="0" fontAlgn="base">
              <a:spcBef>
                <a:spcPct val="0"/>
              </a:spcBef>
              <a:spcAft>
                <a:spcPct val="0"/>
              </a:spcAft>
              <a:defRPr sz="4400">
                <a:solidFill>
                  <a:schemeClr val="tx2"/>
                </a:solidFill>
                <a:latin typeface="Garamond" pitchFamily="18" charset="0"/>
              </a:defRPr>
            </a:lvl6pPr>
            <a:lvl7pPr marL="914400" algn="l" rtl="0" fontAlgn="base">
              <a:spcBef>
                <a:spcPct val="0"/>
              </a:spcBef>
              <a:spcAft>
                <a:spcPct val="0"/>
              </a:spcAft>
              <a:defRPr sz="4400">
                <a:solidFill>
                  <a:schemeClr val="tx2"/>
                </a:solidFill>
                <a:latin typeface="Garamond" pitchFamily="18" charset="0"/>
              </a:defRPr>
            </a:lvl7pPr>
            <a:lvl8pPr marL="1371600" algn="l" rtl="0" fontAlgn="base">
              <a:spcBef>
                <a:spcPct val="0"/>
              </a:spcBef>
              <a:spcAft>
                <a:spcPct val="0"/>
              </a:spcAft>
              <a:defRPr sz="4400">
                <a:solidFill>
                  <a:schemeClr val="tx2"/>
                </a:solidFill>
                <a:latin typeface="Garamond" pitchFamily="18" charset="0"/>
              </a:defRPr>
            </a:lvl8pPr>
            <a:lvl9pPr marL="1828800" algn="l" rtl="0" fontAlgn="base">
              <a:spcBef>
                <a:spcPct val="0"/>
              </a:spcBef>
              <a:spcAft>
                <a:spcPct val="0"/>
              </a:spcAft>
              <a:defRPr sz="4400">
                <a:solidFill>
                  <a:schemeClr val="tx2"/>
                </a:solidFill>
                <a:latin typeface="Garamond" pitchFamily="18" charset="0"/>
              </a:defRPr>
            </a:lvl9pPr>
          </a:lstStyle>
          <a:p>
            <a:pPr algn="ctr"/>
            <a:r>
              <a:rPr lang="en-GB" sz="2000" b="1" kern="0" dirty="0" smtClean="0">
                <a:solidFill>
                  <a:schemeClr val="tx1"/>
                </a:solidFill>
                <a:latin typeface="+mn-lt"/>
                <a:ea typeface="ＭＳ Ｐゴシック" pitchFamily="34" charset="-128"/>
              </a:rPr>
              <a:t>Ionisation Damage Simulation in Oxides</a:t>
            </a:r>
            <a:endParaRPr lang="en-GB" sz="2000" kern="0" dirty="0" smtClean="0">
              <a:solidFill>
                <a:schemeClr val="tx1"/>
              </a:solidFill>
              <a:latin typeface="+mn-lt"/>
            </a:endParaRPr>
          </a:p>
        </p:txBody>
      </p:sp>
      <p:cxnSp>
        <p:nvCxnSpPr>
          <p:cNvPr id="3" name="6 Conector recto"/>
          <p:cNvCxnSpPr>
            <a:cxnSpLocks noChangeShapeType="1"/>
          </p:cNvCxnSpPr>
          <p:nvPr/>
        </p:nvCxnSpPr>
        <p:spPr bwMode="auto">
          <a:xfrm>
            <a:off x="286643" y="980728"/>
            <a:ext cx="8605837" cy="0"/>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sp>
        <p:nvSpPr>
          <p:cNvPr id="4" name="Rectangle 2"/>
          <p:cNvSpPr txBox="1">
            <a:spLocks noChangeArrowheads="1"/>
          </p:cNvSpPr>
          <p:nvPr/>
        </p:nvSpPr>
        <p:spPr bwMode="auto">
          <a:xfrm>
            <a:off x="286642" y="1196752"/>
            <a:ext cx="8605837" cy="4464496"/>
          </a:xfrm>
          <a:prstGeom prst="rect">
            <a:avLst/>
          </a:prstGeom>
          <a:noFill/>
          <a:ln w="9525">
            <a:noFill/>
            <a:miter lim="800000"/>
            <a:headEnd/>
            <a:tailEnd/>
          </a:ln>
        </p:spPr>
        <p:txBody>
          <a:bodyPr lIns="92075" tIns="46038" rIns="92075" bIns="46038"/>
          <a:lstStyle/>
          <a:p>
            <a:pPr marL="342900" indent="-342900" algn="just">
              <a:lnSpc>
                <a:spcPct val="150000"/>
              </a:lnSpc>
              <a:spcBef>
                <a:spcPts val="0"/>
              </a:spcBef>
              <a:spcAft>
                <a:spcPts val="0"/>
              </a:spcAft>
              <a:buClr>
                <a:schemeClr val="tx1"/>
              </a:buClr>
              <a:buSzPct val="100000"/>
              <a:buFont typeface="Wingdings" pitchFamily="2" charset="2"/>
              <a:buChar char="q"/>
              <a:defRPr/>
            </a:pPr>
            <a:r>
              <a:rPr lang="en-US" sz="1400" b="1" kern="0" dirty="0" smtClean="0">
                <a:solidFill>
                  <a:srgbClr val="FF0000"/>
                </a:solidFill>
              </a:rPr>
              <a:t>Charge generation and evolution in a MOS structure</a:t>
            </a:r>
          </a:p>
          <a:p>
            <a:pPr lvl="1" algn="just">
              <a:lnSpc>
                <a:spcPct val="150000"/>
              </a:lnSpc>
              <a:spcBef>
                <a:spcPts val="0"/>
              </a:spcBef>
              <a:spcAft>
                <a:spcPts val="0"/>
              </a:spcAft>
              <a:defRPr/>
            </a:pPr>
            <a:endParaRPr lang="en-US" sz="800" b="1" kern="0" dirty="0" smtClean="0">
              <a:ea typeface="+mj-ea"/>
              <a:cs typeface="+mj-cs"/>
            </a:endParaRPr>
          </a:p>
          <a:p>
            <a:pPr marL="800100" lvl="1" indent="-342900" algn="just">
              <a:lnSpc>
                <a:spcPct val="150000"/>
              </a:lnSpc>
              <a:spcBef>
                <a:spcPts val="0"/>
              </a:spcBef>
              <a:spcAft>
                <a:spcPts val="0"/>
              </a:spcAft>
              <a:buClr>
                <a:schemeClr val="tx1"/>
              </a:buClr>
              <a:buSzPct val="75000"/>
              <a:buFont typeface="Wingdings" panose="05000000000000000000" pitchFamily="2" charset="2"/>
              <a:buChar char="ü"/>
              <a:defRPr/>
            </a:pPr>
            <a:r>
              <a:rPr lang="en-US" sz="1200" b="1" kern="0" dirty="0" smtClean="0">
                <a:ea typeface="+mj-ea"/>
                <a:cs typeface="+mj-cs"/>
              </a:rPr>
              <a:t>Electron-hole pairs suffer an initial recombination (low electric field)</a:t>
            </a:r>
          </a:p>
          <a:p>
            <a:pPr marL="800100" lvl="1" indent="-342900" algn="just">
              <a:lnSpc>
                <a:spcPct val="150000"/>
              </a:lnSpc>
              <a:spcBef>
                <a:spcPts val="0"/>
              </a:spcBef>
              <a:spcAft>
                <a:spcPts val="0"/>
              </a:spcAft>
              <a:buClr>
                <a:schemeClr val="tx1"/>
              </a:buClr>
              <a:buSzPct val="75000"/>
              <a:buFont typeface="Wingdings" panose="05000000000000000000" pitchFamily="2" charset="2"/>
              <a:buChar char="ü"/>
              <a:defRPr/>
            </a:pPr>
            <a:r>
              <a:rPr lang="en-US" sz="1200" b="1" kern="0" dirty="0" smtClean="0">
                <a:ea typeface="+mj-ea"/>
                <a:cs typeface="+mj-cs"/>
              </a:rPr>
              <a:t>Under high electric field electrons are immediately removed through the gate electrode</a:t>
            </a:r>
          </a:p>
          <a:p>
            <a:pPr marL="800100" lvl="1" indent="-342900" algn="just">
              <a:lnSpc>
                <a:spcPct val="150000"/>
              </a:lnSpc>
              <a:spcBef>
                <a:spcPts val="0"/>
              </a:spcBef>
              <a:spcAft>
                <a:spcPts val="0"/>
              </a:spcAft>
              <a:buClr>
                <a:schemeClr val="tx1"/>
              </a:buClr>
              <a:buSzPct val="75000"/>
              <a:buFont typeface="Wingdings" panose="05000000000000000000" pitchFamily="2" charset="2"/>
              <a:buChar char="ü"/>
              <a:defRPr/>
            </a:pPr>
            <a:r>
              <a:rPr lang="en-US" sz="1200" b="1" kern="0" dirty="0" smtClean="0">
                <a:ea typeface="+mj-ea"/>
                <a:cs typeface="+mj-cs"/>
              </a:rPr>
              <a:t>Holes are also drift by the high electric field, but their mobility is low and take time to reach the Si/SiO</a:t>
            </a:r>
            <a:r>
              <a:rPr lang="en-US" sz="1200" b="1" kern="0" baseline="-25000" dirty="0" smtClean="0">
                <a:ea typeface="+mj-ea"/>
                <a:cs typeface="+mj-cs"/>
              </a:rPr>
              <a:t>2</a:t>
            </a:r>
            <a:r>
              <a:rPr lang="en-US" sz="1200" b="1" kern="0" dirty="0" smtClean="0">
                <a:ea typeface="+mj-ea"/>
                <a:cs typeface="+mj-cs"/>
              </a:rPr>
              <a:t> interface (hopping transport)</a:t>
            </a:r>
          </a:p>
          <a:p>
            <a:pPr marL="800100" lvl="1" indent="-342900" algn="just">
              <a:lnSpc>
                <a:spcPct val="150000"/>
              </a:lnSpc>
              <a:spcBef>
                <a:spcPts val="0"/>
              </a:spcBef>
              <a:spcAft>
                <a:spcPts val="0"/>
              </a:spcAft>
              <a:buClr>
                <a:schemeClr val="tx1"/>
              </a:buClr>
              <a:buSzPct val="75000"/>
              <a:buFont typeface="Wingdings" panose="05000000000000000000" pitchFamily="2" charset="2"/>
              <a:buChar char="ü"/>
              <a:defRPr/>
            </a:pPr>
            <a:r>
              <a:rPr lang="en-US" sz="1200" b="1" kern="0" dirty="0" smtClean="0">
                <a:ea typeface="+mj-ea"/>
                <a:cs typeface="+mj-cs"/>
              </a:rPr>
              <a:t>Some holes are trapped in the deep levels at the region close to the Si/SiO</a:t>
            </a:r>
            <a:r>
              <a:rPr lang="en-US" sz="1200" b="1" kern="0" baseline="-25000" dirty="0" smtClean="0">
                <a:ea typeface="+mj-ea"/>
                <a:cs typeface="+mj-cs"/>
              </a:rPr>
              <a:t>2</a:t>
            </a:r>
            <a:r>
              <a:rPr lang="en-US" sz="1200" b="1" kern="0" dirty="0" smtClean="0">
                <a:ea typeface="+mj-ea"/>
                <a:cs typeface="+mj-cs"/>
              </a:rPr>
              <a:t> interface creating fixed charges and interface traps</a:t>
            </a:r>
          </a:p>
        </p:txBody>
      </p:sp>
      <p:pic>
        <p:nvPicPr>
          <p:cNvPr id="4098" name="Picture 2" descr="C:\Users\user\Desktop\Captur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7" y="3429000"/>
            <a:ext cx="4581941" cy="29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30180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txBox="1">
            <a:spLocks noChangeArrowheads="1"/>
          </p:cNvSpPr>
          <p:nvPr/>
        </p:nvSpPr>
        <p:spPr>
          <a:xfrm>
            <a:off x="899592" y="476250"/>
            <a:ext cx="7632848" cy="576263"/>
          </a:xfrm>
          <a:prstGeom prst="rect">
            <a:avLst/>
          </a:prstGeom>
        </p:spPr>
        <p:txBody>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aramond" pitchFamily="18" charset="0"/>
              </a:defRPr>
            </a:lvl2pPr>
            <a:lvl3pPr algn="l" rtl="0" eaLnBrk="0" fontAlgn="base" hangingPunct="0">
              <a:spcBef>
                <a:spcPct val="0"/>
              </a:spcBef>
              <a:spcAft>
                <a:spcPct val="0"/>
              </a:spcAft>
              <a:defRPr sz="4400">
                <a:solidFill>
                  <a:schemeClr val="tx2"/>
                </a:solidFill>
                <a:latin typeface="Garamond" pitchFamily="18" charset="0"/>
              </a:defRPr>
            </a:lvl3pPr>
            <a:lvl4pPr algn="l" rtl="0" eaLnBrk="0" fontAlgn="base" hangingPunct="0">
              <a:spcBef>
                <a:spcPct val="0"/>
              </a:spcBef>
              <a:spcAft>
                <a:spcPct val="0"/>
              </a:spcAft>
              <a:defRPr sz="4400">
                <a:solidFill>
                  <a:schemeClr val="tx2"/>
                </a:solidFill>
                <a:latin typeface="Garamond" pitchFamily="18" charset="0"/>
              </a:defRPr>
            </a:lvl4pPr>
            <a:lvl5pPr algn="l" rtl="0" eaLnBrk="0" fontAlgn="base" hangingPunct="0">
              <a:spcBef>
                <a:spcPct val="0"/>
              </a:spcBef>
              <a:spcAft>
                <a:spcPct val="0"/>
              </a:spcAft>
              <a:defRPr sz="4400">
                <a:solidFill>
                  <a:schemeClr val="tx2"/>
                </a:solidFill>
                <a:latin typeface="Garamond" pitchFamily="18" charset="0"/>
              </a:defRPr>
            </a:lvl5pPr>
            <a:lvl6pPr marL="457200" algn="l" rtl="0" fontAlgn="base">
              <a:spcBef>
                <a:spcPct val="0"/>
              </a:spcBef>
              <a:spcAft>
                <a:spcPct val="0"/>
              </a:spcAft>
              <a:defRPr sz="4400">
                <a:solidFill>
                  <a:schemeClr val="tx2"/>
                </a:solidFill>
                <a:latin typeface="Garamond" pitchFamily="18" charset="0"/>
              </a:defRPr>
            </a:lvl6pPr>
            <a:lvl7pPr marL="914400" algn="l" rtl="0" fontAlgn="base">
              <a:spcBef>
                <a:spcPct val="0"/>
              </a:spcBef>
              <a:spcAft>
                <a:spcPct val="0"/>
              </a:spcAft>
              <a:defRPr sz="4400">
                <a:solidFill>
                  <a:schemeClr val="tx2"/>
                </a:solidFill>
                <a:latin typeface="Garamond" pitchFamily="18" charset="0"/>
              </a:defRPr>
            </a:lvl7pPr>
            <a:lvl8pPr marL="1371600" algn="l" rtl="0" fontAlgn="base">
              <a:spcBef>
                <a:spcPct val="0"/>
              </a:spcBef>
              <a:spcAft>
                <a:spcPct val="0"/>
              </a:spcAft>
              <a:defRPr sz="4400">
                <a:solidFill>
                  <a:schemeClr val="tx2"/>
                </a:solidFill>
                <a:latin typeface="Garamond" pitchFamily="18" charset="0"/>
              </a:defRPr>
            </a:lvl8pPr>
            <a:lvl9pPr marL="1828800" algn="l" rtl="0" fontAlgn="base">
              <a:spcBef>
                <a:spcPct val="0"/>
              </a:spcBef>
              <a:spcAft>
                <a:spcPct val="0"/>
              </a:spcAft>
              <a:defRPr sz="4400">
                <a:solidFill>
                  <a:schemeClr val="tx2"/>
                </a:solidFill>
                <a:latin typeface="Garamond" pitchFamily="18" charset="0"/>
              </a:defRPr>
            </a:lvl9pPr>
          </a:lstStyle>
          <a:p>
            <a:pPr algn="ctr"/>
            <a:r>
              <a:rPr lang="en-GB" sz="2000" b="1" kern="0" dirty="0" smtClean="0">
                <a:solidFill>
                  <a:schemeClr val="tx1"/>
                </a:solidFill>
                <a:latin typeface="+mn-lt"/>
                <a:ea typeface="ＭＳ Ｐゴシック" pitchFamily="34" charset="-128"/>
              </a:rPr>
              <a:t>Ionisation Damage Simulation in Oxides</a:t>
            </a:r>
            <a:endParaRPr lang="en-GB" sz="2000" kern="0" dirty="0" smtClean="0">
              <a:solidFill>
                <a:schemeClr val="tx1"/>
              </a:solidFill>
              <a:latin typeface="+mn-lt"/>
            </a:endParaRPr>
          </a:p>
        </p:txBody>
      </p:sp>
      <p:cxnSp>
        <p:nvCxnSpPr>
          <p:cNvPr id="3" name="6 Conector recto"/>
          <p:cNvCxnSpPr>
            <a:cxnSpLocks noChangeShapeType="1"/>
          </p:cNvCxnSpPr>
          <p:nvPr/>
        </p:nvCxnSpPr>
        <p:spPr bwMode="auto">
          <a:xfrm>
            <a:off x="286643" y="980728"/>
            <a:ext cx="8605837" cy="0"/>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sp>
        <p:nvSpPr>
          <p:cNvPr id="4" name="Rectangle 2"/>
          <p:cNvSpPr txBox="1">
            <a:spLocks noChangeArrowheads="1"/>
          </p:cNvSpPr>
          <p:nvPr/>
        </p:nvSpPr>
        <p:spPr bwMode="auto">
          <a:xfrm>
            <a:off x="286643" y="1196752"/>
            <a:ext cx="8029774" cy="4464496"/>
          </a:xfrm>
          <a:prstGeom prst="rect">
            <a:avLst/>
          </a:prstGeom>
          <a:noFill/>
          <a:ln w="9525">
            <a:noFill/>
            <a:miter lim="800000"/>
            <a:headEnd/>
            <a:tailEnd/>
          </a:ln>
        </p:spPr>
        <p:txBody>
          <a:bodyPr lIns="92075" tIns="46038" rIns="92075" bIns="46038"/>
          <a:lstStyle/>
          <a:p>
            <a:pPr marL="342900" indent="-342900" algn="just">
              <a:lnSpc>
                <a:spcPct val="150000"/>
              </a:lnSpc>
              <a:spcBef>
                <a:spcPts val="0"/>
              </a:spcBef>
              <a:spcAft>
                <a:spcPts val="0"/>
              </a:spcAft>
              <a:buClr>
                <a:schemeClr val="tx1"/>
              </a:buClr>
              <a:buSzPct val="100000"/>
              <a:buFont typeface="Wingdings" pitchFamily="2" charset="2"/>
              <a:buChar char="q"/>
              <a:defRPr/>
            </a:pPr>
            <a:r>
              <a:rPr lang="en-US" sz="1400" b="1" kern="0" dirty="0" smtClean="0">
                <a:solidFill>
                  <a:srgbClr val="FF0000"/>
                </a:solidFill>
              </a:rPr>
              <a:t>Calculation of the trapping efficiency (</a:t>
            </a:r>
            <a:r>
              <a:rPr lang="en-US" sz="1400" b="1" kern="0" dirty="0" err="1" smtClean="0">
                <a:solidFill>
                  <a:srgbClr val="FF0000"/>
                </a:solidFill>
              </a:rPr>
              <a:t>f</a:t>
            </a:r>
            <a:r>
              <a:rPr lang="en-US" sz="1400" b="1" kern="0" baseline="-25000" dirty="0" err="1" smtClean="0">
                <a:solidFill>
                  <a:srgbClr val="FF0000"/>
                </a:solidFill>
              </a:rPr>
              <a:t>ot</a:t>
            </a:r>
            <a:r>
              <a:rPr lang="en-US" sz="1400" b="1" kern="0" dirty="0" smtClean="0">
                <a:solidFill>
                  <a:srgbClr val="FF0000"/>
                </a:solidFill>
              </a:rPr>
              <a:t>) and fixed charges (N</a:t>
            </a:r>
            <a:r>
              <a:rPr lang="en-US" sz="1400" b="1" kern="0" baseline="-25000" dirty="0" smtClean="0">
                <a:solidFill>
                  <a:srgbClr val="FF0000"/>
                </a:solidFill>
              </a:rPr>
              <a:t>ot</a:t>
            </a:r>
            <a:r>
              <a:rPr lang="en-US" sz="1400" b="1" kern="0" dirty="0" smtClean="0">
                <a:solidFill>
                  <a:srgbClr val="FF0000"/>
                </a:solidFill>
              </a:rPr>
              <a:t>)</a:t>
            </a:r>
          </a:p>
          <a:p>
            <a:pPr lvl="1" algn="just">
              <a:lnSpc>
                <a:spcPct val="150000"/>
              </a:lnSpc>
              <a:spcBef>
                <a:spcPts val="0"/>
              </a:spcBef>
              <a:spcAft>
                <a:spcPts val="0"/>
              </a:spcAft>
              <a:defRPr/>
            </a:pPr>
            <a:endParaRPr lang="en-US" sz="800" b="1" kern="0" dirty="0" smtClean="0">
              <a:ea typeface="+mj-ea"/>
              <a:cs typeface="+mj-cs"/>
            </a:endParaRPr>
          </a:p>
          <a:p>
            <a:pPr marL="800100" lvl="1" indent="-342900" algn="just">
              <a:lnSpc>
                <a:spcPct val="150000"/>
              </a:lnSpc>
              <a:spcBef>
                <a:spcPts val="0"/>
              </a:spcBef>
              <a:spcAft>
                <a:spcPts val="0"/>
              </a:spcAft>
              <a:buClr>
                <a:schemeClr val="tx1"/>
              </a:buClr>
              <a:buSzPct val="75000"/>
              <a:buFont typeface="Wingdings" panose="05000000000000000000" pitchFamily="2" charset="2"/>
              <a:buChar char="ü"/>
              <a:defRPr/>
            </a:pPr>
            <a:r>
              <a:rPr lang="en-US" sz="1200" b="1" kern="0" dirty="0" smtClean="0">
                <a:ea typeface="+mj-ea"/>
                <a:cs typeface="+mj-cs"/>
              </a:rPr>
              <a:t>Survivor holes (to the eventual initial recombination) travel through the oxide</a:t>
            </a:r>
          </a:p>
          <a:p>
            <a:pPr marL="800100" lvl="1" indent="-342900" algn="just">
              <a:lnSpc>
                <a:spcPct val="150000"/>
              </a:lnSpc>
              <a:spcBef>
                <a:spcPts val="0"/>
              </a:spcBef>
              <a:spcAft>
                <a:spcPts val="0"/>
              </a:spcAft>
              <a:buClr>
                <a:schemeClr val="tx1"/>
              </a:buClr>
              <a:buSzPct val="75000"/>
              <a:buFont typeface="Wingdings" panose="05000000000000000000" pitchFamily="2" charset="2"/>
              <a:buChar char="ü"/>
              <a:defRPr/>
            </a:pPr>
            <a:r>
              <a:rPr lang="en-US" sz="1200" b="1" kern="0" dirty="0" smtClean="0">
                <a:ea typeface="+mj-ea"/>
                <a:cs typeface="+mj-cs"/>
              </a:rPr>
              <a:t>Holes can be trapped in their way to the oxide interface</a:t>
            </a:r>
          </a:p>
          <a:p>
            <a:pPr marL="800100" lvl="1" indent="-342900" algn="just">
              <a:lnSpc>
                <a:spcPct val="150000"/>
              </a:lnSpc>
              <a:spcBef>
                <a:spcPts val="0"/>
              </a:spcBef>
              <a:spcAft>
                <a:spcPts val="0"/>
              </a:spcAft>
              <a:buClr>
                <a:schemeClr val="tx1"/>
              </a:buClr>
              <a:buSzPct val="75000"/>
              <a:buFont typeface="Wingdings" panose="05000000000000000000" pitchFamily="2" charset="2"/>
              <a:buChar char="ü"/>
              <a:defRPr/>
            </a:pPr>
            <a:r>
              <a:rPr lang="en-US" sz="1200" b="1" kern="0" dirty="0" smtClean="0"/>
              <a:t>The efficiency </a:t>
            </a:r>
            <a:r>
              <a:rPr lang="en-US" sz="1200" b="1" kern="0" dirty="0"/>
              <a:t>of the </a:t>
            </a:r>
            <a:r>
              <a:rPr lang="en-US" sz="1200" b="1" kern="0" dirty="0" smtClean="0"/>
              <a:t>trapping process </a:t>
            </a:r>
            <a:r>
              <a:rPr lang="en-US" sz="1200" b="1" kern="0" dirty="0"/>
              <a:t>(</a:t>
            </a:r>
            <a:r>
              <a:rPr lang="en-US" sz="1200" b="1" kern="0" dirty="0" err="1" smtClean="0"/>
              <a:t>f</a:t>
            </a:r>
            <a:r>
              <a:rPr lang="en-US" sz="1200" b="1" kern="0" baseline="-25000" dirty="0" err="1" smtClean="0"/>
              <a:t>ot</a:t>
            </a:r>
            <a:r>
              <a:rPr lang="en-US" sz="1200" b="1" kern="0" dirty="0" smtClean="0"/>
              <a:t>) </a:t>
            </a:r>
            <a:r>
              <a:rPr lang="en-US" sz="1200" b="1" kern="0" dirty="0"/>
              <a:t>is the ratio between </a:t>
            </a:r>
            <a:r>
              <a:rPr lang="en-US" sz="1200" b="1" kern="0" dirty="0" smtClean="0"/>
              <a:t>trapped holes and surviving holes</a:t>
            </a:r>
          </a:p>
          <a:p>
            <a:pPr marL="1257300" lvl="2" indent="-342900" algn="just">
              <a:lnSpc>
                <a:spcPct val="150000"/>
              </a:lnSpc>
              <a:spcBef>
                <a:spcPts val="0"/>
              </a:spcBef>
              <a:spcAft>
                <a:spcPts val="0"/>
              </a:spcAft>
              <a:buClr>
                <a:schemeClr val="tx1"/>
              </a:buClr>
              <a:buSzPct val="100000"/>
              <a:buFont typeface="Wingdings" panose="05000000000000000000" pitchFamily="2" charset="2"/>
              <a:buChar char="§"/>
              <a:defRPr/>
            </a:pPr>
            <a:r>
              <a:rPr lang="en-US" sz="1200" b="1" kern="0" dirty="0" smtClean="0"/>
              <a:t>The trapping efficiency depends on the electric field and on the oxide quality</a:t>
            </a:r>
          </a:p>
          <a:p>
            <a:pPr marL="1257300" lvl="2" indent="-342900" algn="just">
              <a:lnSpc>
                <a:spcPct val="150000"/>
              </a:lnSpc>
              <a:spcBef>
                <a:spcPts val="0"/>
              </a:spcBef>
              <a:spcAft>
                <a:spcPts val="0"/>
              </a:spcAft>
              <a:buClr>
                <a:schemeClr val="tx1"/>
              </a:buClr>
              <a:buSzPct val="100000"/>
              <a:buFont typeface="Wingdings" panose="05000000000000000000" pitchFamily="2" charset="2"/>
              <a:buChar char="§"/>
              <a:defRPr/>
            </a:pPr>
            <a:r>
              <a:rPr lang="en-US" sz="1200" b="1" kern="0" dirty="0" smtClean="0"/>
              <a:t>If the oxide thickness is lower than </a:t>
            </a:r>
            <a:r>
              <a:rPr lang="en-US" sz="1200" b="1" kern="0" dirty="0" smtClean="0">
                <a:solidFill>
                  <a:srgbClr val="FF0000"/>
                </a:solidFill>
              </a:rPr>
              <a:t>15 nm</a:t>
            </a:r>
            <a:r>
              <a:rPr lang="en-US" sz="1200" b="1" kern="0" dirty="0" smtClean="0"/>
              <a:t>, holes are completely removed by </a:t>
            </a:r>
            <a:r>
              <a:rPr lang="en-US" sz="1200" b="1" kern="0" dirty="0" smtClean="0">
                <a:solidFill>
                  <a:srgbClr val="FF0000"/>
                </a:solidFill>
              </a:rPr>
              <a:t>tunneling</a:t>
            </a:r>
            <a:r>
              <a:rPr lang="en-US" sz="1200" b="1" kern="0" dirty="0" smtClean="0"/>
              <a:t> effect (</a:t>
            </a:r>
            <a:r>
              <a:rPr lang="en-US" sz="1200" b="1" kern="0" dirty="0" err="1" smtClean="0"/>
              <a:t>f</a:t>
            </a:r>
            <a:r>
              <a:rPr lang="en-US" sz="1200" b="1" kern="0" baseline="-25000" dirty="0" err="1" smtClean="0"/>
              <a:t>ot</a:t>
            </a:r>
            <a:r>
              <a:rPr lang="en-US" sz="1200" b="1" kern="0" dirty="0" smtClean="0"/>
              <a:t>=0)</a:t>
            </a:r>
          </a:p>
          <a:p>
            <a:pPr marL="1257300" lvl="2" indent="-342900" algn="just">
              <a:lnSpc>
                <a:spcPct val="150000"/>
              </a:lnSpc>
              <a:spcBef>
                <a:spcPts val="0"/>
              </a:spcBef>
              <a:spcAft>
                <a:spcPts val="0"/>
              </a:spcAft>
              <a:buClr>
                <a:schemeClr val="tx1"/>
              </a:buClr>
              <a:buSzPct val="100000"/>
              <a:buFont typeface="Wingdings" panose="05000000000000000000" pitchFamily="2" charset="2"/>
              <a:buChar char="§"/>
              <a:defRPr/>
            </a:pPr>
            <a:endParaRPr lang="en-US" sz="1200" b="1" kern="0" dirty="0" smtClean="0"/>
          </a:p>
          <a:p>
            <a:pPr marL="800100" lvl="1" indent="-342900" algn="just">
              <a:lnSpc>
                <a:spcPct val="150000"/>
              </a:lnSpc>
              <a:spcBef>
                <a:spcPts val="0"/>
              </a:spcBef>
              <a:spcAft>
                <a:spcPts val="0"/>
              </a:spcAft>
              <a:buClr>
                <a:schemeClr val="tx1"/>
              </a:buClr>
              <a:buSzPct val="75000"/>
              <a:buFont typeface="Wingdings" panose="05000000000000000000" pitchFamily="2" charset="2"/>
              <a:buChar char="ü"/>
              <a:defRPr/>
            </a:pPr>
            <a:r>
              <a:rPr lang="en-US" sz="1200" b="1" kern="0" dirty="0" smtClean="0"/>
              <a:t>Finally:</a:t>
            </a:r>
          </a:p>
          <a:p>
            <a:pPr marL="1257300" lvl="2" indent="-342900" algn="just">
              <a:lnSpc>
                <a:spcPct val="150000"/>
              </a:lnSpc>
              <a:spcBef>
                <a:spcPts val="0"/>
              </a:spcBef>
              <a:spcAft>
                <a:spcPts val="0"/>
              </a:spcAft>
              <a:buClr>
                <a:schemeClr val="tx1"/>
              </a:buClr>
              <a:buSzPct val="100000"/>
              <a:buFont typeface="Wingdings" panose="05000000000000000000" pitchFamily="2" charset="2"/>
              <a:buChar char="§"/>
              <a:defRPr/>
            </a:pPr>
            <a:r>
              <a:rPr lang="en-US" sz="1200" b="1" kern="0" dirty="0" smtClean="0">
                <a:ea typeface="+mj-ea"/>
                <a:cs typeface="+mj-cs"/>
              </a:rPr>
              <a:t>The </a:t>
            </a:r>
            <a:r>
              <a:rPr lang="en-US" sz="1200" b="1" u="sng" kern="0" dirty="0" smtClean="0">
                <a:ea typeface="+mj-ea"/>
                <a:cs typeface="+mj-cs"/>
              </a:rPr>
              <a:t>fixed charges</a:t>
            </a:r>
            <a:r>
              <a:rPr lang="en-US" sz="1200" b="1" kern="0" dirty="0" smtClean="0">
                <a:ea typeface="+mj-ea"/>
                <a:cs typeface="+mj-cs"/>
              </a:rPr>
              <a:t> are described by</a:t>
            </a:r>
          </a:p>
          <a:p>
            <a:pPr marL="1257300" lvl="2" indent="-342900" algn="just">
              <a:lnSpc>
                <a:spcPct val="150000"/>
              </a:lnSpc>
              <a:spcBef>
                <a:spcPts val="0"/>
              </a:spcBef>
              <a:spcAft>
                <a:spcPts val="0"/>
              </a:spcAft>
              <a:buClr>
                <a:schemeClr val="tx1"/>
              </a:buClr>
              <a:buSzPct val="100000"/>
              <a:buFont typeface="Wingdings" panose="05000000000000000000" pitchFamily="2" charset="2"/>
              <a:buChar char="§"/>
              <a:defRPr/>
            </a:pPr>
            <a:endParaRPr lang="en-US" sz="1200" b="1" kern="0" dirty="0">
              <a:ea typeface="+mj-ea"/>
              <a:cs typeface="+mj-cs"/>
            </a:endParaRPr>
          </a:p>
          <a:p>
            <a:pPr marL="1257300" lvl="2" indent="-342900" algn="just">
              <a:lnSpc>
                <a:spcPct val="150000"/>
              </a:lnSpc>
              <a:spcBef>
                <a:spcPts val="0"/>
              </a:spcBef>
              <a:spcAft>
                <a:spcPts val="0"/>
              </a:spcAft>
              <a:buClr>
                <a:schemeClr val="tx1"/>
              </a:buClr>
              <a:buSzPct val="100000"/>
              <a:buFont typeface="Wingdings" panose="05000000000000000000" pitchFamily="2" charset="2"/>
              <a:buChar char="§"/>
              <a:defRPr/>
            </a:pPr>
            <a:endParaRPr lang="en-US" sz="1200" b="1" kern="0" dirty="0">
              <a:ea typeface="+mj-ea"/>
              <a:cs typeface="+mj-cs"/>
            </a:endParaRPr>
          </a:p>
        </p:txBody>
      </p:sp>
      <p:pic>
        <p:nvPicPr>
          <p:cNvPr id="5123" name="Picture 3" descr="C:\Users\user\Desktop\Captura.PNG"/>
          <p:cNvPicPr>
            <a:picLocks noChangeAspect="1" noChangeArrowheads="1"/>
          </p:cNvPicPr>
          <p:nvPr/>
        </p:nvPicPr>
        <p:blipFill rotWithShape="1">
          <a:blip r:embed="rId2">
            <a:extLst>
              <a:ext uri="{28A0092B-C50C-407E-A947-70E740481C1C}">
                <a14:useLocalDpi xmlns:a14="http://schemas.microsoft.com/office/drawing/2010/main" val="0"/>
              </a:ext>
            </a:extLst>
          </a:blip>
          <a:srcRect t="78295"/>
          <a:stretch/>
        </p:blipFill>
        <p:spPr bwMode="auto">
          <a:xfrm>
            <a:off x="4997202" y="4191000"/>
            <a:ext cx="1714500" cy="355600"/>
          </a:xfrm>
          <a:prstGeom prst="rect">
            <a:avLst/>
          </a:prstGeom>
          <a:noFill/>
          <a:extLst>
            <a:ext uri="{909E8E84-426E-40DD-AFC4-6F175D3DCCD1}">
              <a14:hiddenFill xmlns:a14="http://schemas.microsoft.com/office/drawing/2010/main">
                <a:solidFill>
                  <a:srgbClr val="FFFFFF"/>
                </a:solidFill>
              </a14:hiddenFill>
            </a:ext>
          </a:extLst>
        </p:spPr>
      </p:pic>
      <p:sp>
        <p:nvSpPr>
          <p:cNvPr id="5" name="4 Elipse"/>
          <p:cNvSpPr/>
          <p:nvPr/>
        </p:nvSpPr>
        <p:spPr bwMode="auto">
          <a:xfrm>
            <a:off x="5613362" y="4088281"/>
            <a:ext cx="589756" cy="534144"/>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0" i="0" u="none" strike="noStrike" cap="none" normalizeH="0" baseline="0" smtClean="0">
              <a:ln>
                <a:noFill/>
              </a:ln>
              <a:solidFill>
                <a:schemeClr val="tx1"/>
              </a:solidFill>
              <a:effectLst/>
              <a:latin typeface="Verdana" pitchFamily="34" charset="0"/>
            </a:endParaRPr>
          </a:p>
        </p:txBody>
      </p:sp>
      <p:cxnSp>
        <p:nvCxnSpPr>
          <p:cNvPr id="7" name="6 Conector recto de flecha"/>
          <p:cNvCxnSpPr/>
          <p:nvPr/>
        </p:nvCxnSpPr>
        <p:spPr bwMode="auto">
          <a:xfrm flipV="1">
            <a:off x="4315779" y="4622425"/>
            <a:ext cx="1408349" cy="894341"/>
          </a:xfrm>
          <a:prstGeom prst="straightConnector1">
            <a:avLst/>
          </a:prstGeom>
          <a:solidFill>
            <a:schemeClr val="accent1"/>
          </a:solidFill>
          <a:ln w="19050" cap="flat" cmpd="sng" algn="ctr">
            <a:solidFill>
              <a:srgbClr val="FF0000"/>
            </a:solidFill>
            <a:prstDash val="solid"/>
            <a:round/>
            <a:headEnd type="none" w="med" len="med"/>
            <a:tailEnd type="triangle"/>
          </a:ln>
          <a:effectLst/>
        </p:spPr>
      </p:cxnSp>
      <p:sp>
        <p:nvSpPr>
          <p:cNvPr id="8" name="AutoShape 9"/>
          <p:cNvSpPr>
            <a:spLocks noChangeArrowheads="1"/>
          </p:cNvSpPr>
          <p:nvPr/>
        </p:nvSpPr>
        <p:spPr bwMode="auto">
          <a:xfrm>
            <a:off x="3779912" y="5534508"/>
            <a:ext cx="1833450" cy="253480"/>
          </a:xfrm>
          <a:prstGeom prst="roundRect">
            <a:avLst>
              <a:gd name="adj" fmla="val 15046"/>
            </a:avLst>
          </a:prstGeom>
          <a:solidFill>
            <a:srgbClr val="FF8000"/>
          </a:solidFill>
          <a:ln w="9525">
            <a:noFill/>
            <a:round/>
            <a:headEnd/>
            <a:tailEnd/>
          </a:ln>
          <a:effectLst>
            <a:outerShdw dist="89803" dir="2700000" algn="ctr" rotWithShape="0">
              <a:srgbClr val="B2B2B2">
                <a:alpha val="50000"/>
              </a:srgbClr>
            </a:outerShdw>
          </a:effectLst>
        </p:spPr>
        <p:txBody>
          <a:bodyPr anchor="ctr"/>
          <a:lstStyle/>
          <a:p>
            <a:pPr algn="ctr">
              <a:defRPr/>
            </a:pPr>
            <a:r>
              <a:rPr lang="en-US" sz="1200" b="1" kern="0" dirty="0" smtClean="0"/>
              <a:t>Initially generated</a:t>
            </a:r>
            <a:endParaRPr lang="en-US" sz="1200" b="1" kern="0" baseline="30000" dirty="0" smtClean="0"/>
          </a:p>
        </p:txBody>
      </p:sp>
    </p:spTree>
    <p:extLst>
      <p:ext uri="{BB962C8B-B14F-4D97-AF65-F5344CB8AC3E}">
        <p14:creationId xmlns:p14="http://schemas.microsoft.com/office/powerpoint/2010/main" val="14593801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user\Desktop\Captur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9220" y="3523868"/>
            <a:ext cx="1143000" cy="4000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txBox="1">
            <a:spLocks noChangeArrowheads="1"/>
          </p:cNvSpPr>
          <p:nvPr/>
        </p:nvSpPr>
        <p:spPr bwMode="auto">
          <a:xfrm>
            <a:off x="286642" y="1196752"/>
            <a:ext cx="8605837" cy="4464496"/>
          </a:xfrm>
          <a:prstGeom prst="rect">
            <a:avLst/>
          </a:prstGeom>
          <a:noFill/>
          <a:ln w="9525">
            <a:noFill/>
            <a:miter lim="800000"/>
            <a:headEnd/>
            <a:tailEnd/>
          </a:ln>
        </p:spPr>
        <p:txBody>
          <a:bodyPr lIns="92075" tIns="46038" rIns="92075" bIns="46038"/>
          <a:lstStyle/>
          <a:p>
            <a:pPr marL="342900" indent="-342900" algn="just">
              <a:lnSpc>
                <a:spcPct val="150000"/>
              </a:lnSpc>
              <a:spcBef>
                <a:spcPts val="0"/>
              </a:spcBef>
              <a:spcAft>
                <a:spcPts val="0"/>
              </a:spcAft>
              <a:buClr>
                <a:schemeClr val="tx1"/>
              </a:buClr>
              <a:buSzPct val="100000"/>
              <a:buFont typeface="Wingdings" pitchFamily="2" charset="2"/>
              <a:buChar char="q"/>
              <a:defRPr/>
            </a:pPr>
            <a:r>
              <a:rPr lang="en-GB" sz="1400" b="1" kern="0" dirty="0" smtClean="0">
                <a:solidFill>
                  <a:srgbClr val="FF0000"/>
                </a:solidFill>
              </a:rPr>
              <a:t>Calculation of the Interface traps</a:t>
            </a:r>
          </a:p>
          <a:p>
            <a:pPr lvl="1" algn="just">
              <a:lnSpc>
                <a:spcPct val="150000"/>
              </a:lnSpc>
              <a:spcBef>
                <a:spcPts val="0"/>
              </a:spcBef>
              <a:spcAft>
                <a:spcPts val="0"/>
              </a:spcAft>
              <a:defRPr/>
            </a:pPr>
            <a:endParaRPr lang="en-GB" sz="800" b="1" kern="0" dirty="0" smtClean="0">
              <a:ea typeface="+mj-ea"/>
              <a:cs typeface="+mj-cs"/>
            </a:endParaRPr>
          </a:p>
          <a:p>
            <a:pPr marL="800100" lvl="1" indent="-342900" algn="just">
              <a:lnSpc>
                <a:spcPct val="150000"/>
              </a:lnSpc>
              <a:spcBef>
                <a:spcPts val="0"/>
              </a:spcBef>
              <a:spcAft>
                <a:spcPts val="0"/>
              </a:spcAft>
              <a:buClr>
                <a:schemeClr val="tx1"/>
              </a:buClr>
              <a:buSzPct val="75000"/>
              <a:buFont typeface="Wingdings" panose="05000000000000000000" pitchFamily="2" charset="2"/>
              <a:buChar char="ü"/>
              <a:defRPr/>
            </a:pPr>
            <a:r>
              <a:rPr lang="en-GB" sz="1200" b="1" kern="0" dirty="0" smtClean="0">
                <a:ea typeface="+mj-ea"/>
                <a:cs typeface="+mj-cs"/>
              </a:rPr>
              <a:t>Traps in the Si/SiO</a:t>
            </a:r>
            <a:r>
              <a:rPr lang="en-GB" sz="1200" b="1" kern="0" baseline="-25000" dirty="0" smtClean="0">
                <a:ea typeface="+mj-ea"/>
                <a:cs typeface="+mj-cs"/>
              </a:rPr>
              <a:t>2</a:t>
            </a:r>
            <a:r>
              <a:rPr lang="en-GB" sz="1200" b="1" kern="0" dirty="0" smtClean="0">
                <a:ea typeface="+mj-ea"/>
                <a:cs typeface="+mj-cs"/>
              </a:rPr>
              <a:t> interface are related with the H</a:t>
            </a:r>
            <a:r>
              <a:rPr lang="en-GB" sz="1200" b="1" kern="0" baseline="30000" dirty="0" smtClean="0">
                <a:ea typeface="+mj-ea"/>
                <a:cs typeface="+mj-cs"/>
              </a:rPr>
              <a:t>+</a:t>
            </a:r>
            <a:r>
              <a:rPr lang="en-GB" sz="1200" b="1" kern="0" dirty="0" smtClean="0">
                <a:ea typeface="+mj-ea"/>
                <a:cs typeface="+mj-cs"/>
              </a:rPr>
              <a:t> density in the oxide (depends on the growth process) and are identified as </a:t>
            </a:r>
            <a:r>
              <a:rPr lang="en-GB" sz="1200" b="1" kern="0" dirty="0" err="1" smtClean="0">
                <a:ea typeface="+mj-ea"/>
                <a:cs typeface="+mj-cs"/>
              </a:rPr>
              <a:t>P</a:t>
            </a:r>
            <a:r>
              <a:rPr lang="en-GB" sz="1200" b="1" kern="0" baseline="-25000" dirty="0" err="1" smtClean="0">
                <a:ea typeface="+mj-ea"/>
                <a:cs typeface="+mj-cs"/>
              </a:rPr>
              <a:t>b</a:t>
            </a:r>
            <a:endParaRPr lang="en-GB" sz="1200" b="1" kern="0" baseline="-25000" dirty="0" smtClean="0">
              <a:ea typeface="+mj-ea"/>
              <a:cs typeface="+mj-cs"/>
            </a:endParaRPr>
          </a:p>
          <a:p>
            <a:pPr marL="1257300" lvl="2" indent="-342900" algn="just">
              <a:lnSpc>
                <a:spcPct val="150000"/>
              </a:lnSpc>
              <a:spcBef>
                <a:spcPts val="0"/>
              </a:spcBef>
              <a:spcAft>
                <a:spcPts val="0"/>
              </a:spcAft>
              <a:buClr>
                <a:schemeClr val="tx1"/>
              </a:buClr>
              <a:buSzPct val="100000"/>
              <a:buFont typeface="Wingdings" panose="05000000000000000000" pitchFamily="2" charset="2"/>
              <a:buChar char="§"/>
              <a:defRPr/>
            </a:pPr>
            <a:r>
              <a:rPr lang="en-GB" sz="1200" b="1" kern="0" dirty="0" smtClean="0">
                <a:ea typeface="+mj-ea"/>
                <a:cs typeface="+mj-cs"/>
              </a:rPr>
              <a:t>Incident particles release H</a:t>
            </a:r>
            <a:r>
              <a:rPr lang="en-GB" sz="1200" b="1" kern="0" baseline="30000" dirty="0" smtClean="0">
                <a:ea typeface="+mj-ea"/>
                <a:cs typeface="+mj-cs"/>
              </a:rPr>
              <a:t>+</a:t>
            </a:r>
            <a:r>
              <a:rPr lang="en-GB" sz="1200" b="1" kern="0" dirty="0" smtClean="0">
                <a:ea typeface="+mj-ea"/>
                <a:cs typeface="+mj-cs"/>
              </a:rPr>
              <a:t> which are drift to the Si/SiO</a:t>
            </a:r>
            <a:r>
              <a:rPr lang="en-GB" sz="1200" b="1" kern="0" baseline="-25000" dirty="0" smtClean="0">
                <a:ea typeface="+mj-ea"/>
                <a:cs typeface="+mj-cs"/>
              </a:rPr>
              <a:t>2</a:t>
            </a:r>
            <a:r>
              <a:rPr lang="en-GB" sz="1200" b="1" kern="0" dirty="0" smtClean="0">
                <a:ea typeface="+mj-ea"/>
                <a:cs typeface="+mj-cs"/>
              </a:rPr>
              <a:t> interface where they create dangling bonds (traps)</a:t>
            </a:r>
          </a:p>
          <a:p>
            <a:pPr marL="1257300" lvl="2" indent="-342900" algn="just">
              <a:lnSpc>
                <a:spcPct val="150000"/>
              </a:lnSpc>
              <a:spcBef>
                <a:spcPts val="0"/>
              </a:spcBef>
              <a:spcAft>
                <a:spcPts val="0"/>
              </a:spcAft>
              <a:buClr>
                <a:schemeClr val="tx1"/>
              </a:buClr>
              <a:buSzPct val="100000"/>
              <a:buFont typeface="Wingdings" panose="05000000000000000000" pitchFamily="2" charset="2"/>
              <a:buChar char="§"/>
              <a:defRPr/>
            </a:pPr>
            <a:endParaRPr lang="en-GB" sz="1200" b="1" kern="0" dirty="0" smtClean="0">
              <a:ea typeface="+mj-ea"/>
              <a:cs typeface="+mj-cs"/>
            </a:endParaRPr>
          </a:p>
          <a:p>
            <a:pPr marL="1257300" lvl="2" indent="-342900" algn="just">
              <a:lnSpc>
                <a:spcPct val="150000"/>
              </a:lnSpc>
              <a:spcBef>
                <a:spcPts val="0"/>
              </a:spcBef>
              <a:spcAft>
                <a:spcPts val="0"/>
              </a:spcAft>
              <a:buClr>
                <a:schemeClr val="tx1"/>
              </a:buClr>
              <a:buSzPct val="100000"/>
              <a:buFont typeface="Wingdings" panose="05000000000000000000" pitchFamily="2" charset="2"/>
              <a:buChar char="§"/>
              <a:defRPr/>
            </a:pPr>
            <a:endParaRPr lang="en-GB" sz="800" b="1" kern="0" dirty="0" smtClean="0"/>
          </a:p>
          <a:p>
            <a:pPr marL="800100" lvl="1" indent="-342900" algn="just">
              <a:lnSpc>
                <a:spcPct val="150000"/>
              </a:lnSpc>
              <a:spcBef>
                <a:spcPts val="0"/>
              </a:spcBef>
              <a:spcAft>
                <a:spcPts val="0"/>
              </a:spcAft>
              <a:buClr>
                <a:schemeClr val="tx1"/>
              </a:buClr>
              <a:buSzPct val="75000"/>
              <a:buFont typeface="Wingdings" panose="05000000000000000000" pitchFamily="2" charset="2"/>
              <a:buChar char="ü"/>
              <a:defRPr/>
            </a:pPr>
            <a:r>
              <a:rPr lang="en-GB" sz="1200" b="1" kern="0" dirty="0" smtClean="0"/>
              <a:t>Finally:</a:t>
            </a:r>
          </a:p>
          <a:p>
            <a:pPr marL="1257300" lvl="2" indent="-342900" algn="just">
              <a:lnSpc>
                <a:spcPct val="150000"/>
              </a:lnSpc>
              <a:spcBef>
                <a:spcPts val="0"/>
              </a:spcBef>
              <a:spcAft>
                <a:spcPts val="0"/>
              </a:spcAft>
              <a:buClr>
                <a:schemeClr val="tx1"/>
              </a:buClr>
              <a:buSzPct val="100000"/>
              <a:buFont typeface="Wingdings" panose="05000000000000000000" pitchFamily="2" charset="2"/>
              <a:buChar char="§"/>
              <a:defRPr/>
            </a:pPr>
            <a:r>
              <a:rPr lang="en-GB" sz="1200" b="1" kern="0" dirty="0" smtClean="0">
                <a:ea typeface="+mj-ea"/>
                <a:cs typeface="+mj-cs"/>
              </a:rPr>
              <a:t>The </a:t>
            </a:r>
            <a:r>
              <a:rPr lang="en-GB" sz="1200" b="1" u="sng" kern="0" dirty="0" smtClean="0">
                <a:ea typeface="+mj-ea"/>
                <a:cs typeface="+mj-cs"/>
              </a:rPr>
              <a:t>interface traps</a:t>
            </a:r>
            <a:r>
              <a:rPr lang="en-GB" sz="1200" b="1" kern="0" dirty="0" smtClean="0">
                <a:ea typeface="+mj-ea"/>
                <a:cs typeface="+mj-cs"/>
              </a:rPr>
              <a:t> (N</a:t>
            </a:r>
            <a:r>
              <a:rPr lang="en-GB" sz="1200" b="1" kern="0" baseline="-25000" dirty="0" smtClean="0">
                <a:ea typeface="+mj-ea"/>
                <a:cs typeface="+mj-cs"/>
              </a:rPr>
              <a:t>it</a:t>
            </a:r>
            <a:r>
              <a:rPr lang="en-GB" sz="1200" b="1" kern="0" dirty="0" smtClean="0">
                <a:ea typeface="+mj-ea"/>
                <a:cs typeface="+mj-cs"/>
              </a:rPr>
              <a:t>) are described by</a:t>
            </a:r>
          </a:p>
          <a:p>
            <a:pPr lvl="2" algn="just">
              <a:lnSpc>
                <a:spcPct val="150000"/>
              </a:lnSpc>
              <a:spcBef>
                <a:spcPts val="0"/>
              </a:spcBef>
              <a:spcAft>
                <a:spcPts val="0"/>
              </a:spcAft>
              <a:buClr>
                <a:schemeClr val="tx1"/>
              </a:buClr>
              <a:buSzPct val="100000"/>
              <a:tabLst>
                <a:tab pos="1250950" algn="l"/>
              </a:tabLst>
              <a:defRPr/>
            </a:pPr>
            <a:r>
              <a:rPr lang="en-GB" sz="1200" b="1" kern="0" dirty="0" smtClean="0">
                <a:ea typeface="+mj-ea"/>
                <a:cs typeface="+mj-cs"/>
              </a:rPr>
              <a:t>		</a:t>
            </a:r>
            <a:r>
              <a:rPr lang="en-GB" sz="1200" b="1" kern="0" dirty="0" smtClean="0">
                <a:solidFill>
                  <a:srgbClr val="FF0000"/>
                </a:solidFill>
                <a:ea typeface="+mj-ea"/>
                <a:cs typeface="+mj-cs"/>
              </a:rPr>
              <a:t>(where a</a:t>
            </a:r>
            <a:r>
              <a:rPr lang="en-GB" sz="1200" b="1" kern="0" baseline="-25000" dirty="0" smtClean="0">
                <a:solidFill>
                  <a:srgbClr val="FF0000"/>
                </a:solidFill>
                <a:ea typeface="+mj-ea"/>
                <a:cs typeface="+mj-cs"/>
              </a:rPr>
              <a:t>it</a:t>
            </a:r>
            <a:r>
              <a:rPr lang="en-GB" sz="1200" b="1" kern="0" dirty="0" smtClean="0">
                <a:solidFill>
                  <a:srgbClr val="FF0000"/>
                </a:solidFill>
                <a:ea typeface="+mj-ea"/>
                <a:cs typeface="+mj-cs"/>
              </a:rPr>
              <a:t> is the kinetic constant and p is the H</a:t>
            </a:r>
            <a:r>
              <a:rPr lang="en-GB" sz="1200" b="1" kern="0" baseline="30000" dirty="0" smtClean="0">
                <a:solidFill>
                  <a:srgbClr val="FF0000"/>
                </a:solidFill>
                <a:ea typeface="+mj-ea"/>
                <a:cs typeface="+mj-cs"/>
              </a:rPr>
              <a:t>+</a:t>
            </a:r>
            <a:r>
              <a:rPr lang="en-GB" sz="1200" b="1" kern="0" dirty="0" smtClean="0">
                <a:solidFill>
                  <a:srgbClr val="FF0000"/>
                </a:solidFill>
                <a:ea typeface="+mj-ea"/>
                <a:cs typeface="+mj-cs"/>
              </a:rPr>
              <a:t> concentration)</a:t>
            </a:r>
          </a:p>
          <a:p>
            <a:pPr lvl="2" algn="just">
              <a:lnSpc>
                <a:spcPct val="150000"/>
              </a:lnSpc>
              <a:spcBef>
                <a:spcPts val="0"/>
              </a:spcBef>
              <a:spcAft>
                <a:spcPts val="0"/>
              </a:spcAft>
              <a:buClr>
                <a:schemeClr val="tx1"/>
              </a:buClr>
              <a:buSzPct val="100000"/>
              <a:tabLst>
                <a:tab pos="1250950" algn="l"/>
              </a:tabLst>
              <a:defRPr/>
            </a:pPr>
            <a:endParaRPr lang="en-GB" sz="800" b="1" kern="0" dirty="0" smtClean="0">
              <a:ea typeface="+mj-ea"/>
              <a:cs typeface="+mj-cs"/>
            </a:endParaRPr>
          </a:p>
          <a:p>
            <a:pPr marL="1257300" lvl="2" indent="-342900" algn="just">
              <a:lnSpc>
                <a:spcPct val="150000"/>
              </a:lnSpc>
              <a:spcBef>
                <a:spcPts val="0"/>
              </a:spcBef>
              <a:spcAft>
                <a:spcPts val="0"/>
              </a:spcAft>
              <a:buClr>
                <a:schemeClr val="tx1"/>
              </a:buClr>
              <a:buSzPct val="100000"/>
              <a:buFont typeface="Wingdings" panose="05000000000000000000" pitchFamily="2" charset="2"/>
              <a:buChar char="§"/>
              <a:defRPr/>
            </a:pPr>
            <a:r>
              <a:rPr lang="en-GB" sz="1200" b="1" kern="0" dirty="0" smtClean="0"/>
              <a:t>N</a:t>
            </a:r>
            <a:r>
              <a:rPr lang="en-GB" sz="1200" b="1" kern="0" baseline="-25000" dirty="0" smtClean="0"/>
              <a:t>it</a:t>
            </a:r>
            <a:r>
              <a:rPr lang="en-GB" sz="1200" b="1" kern="0" dirty="0" smtClean="0"/>
              <a:t> can also be expressed as a function of the ionising dose (TID) as</a:t>
            </a:r>
          </a:p>
          <a:p>
            <a:pPr marL="1257300" lvl="2" indent="-342900" algn="just">
              <a:lnSpc>
                <a:spcPct val="150000"/>
              </a:lnSpc>
              <a:spcBef>
                <a:spcPts val="0"/>
              </a:spcBef>
              <a:spcAft>
                <a:spcPts val="0"/>
              </a:spcAft>
              <a:buClr>
                <a:schemeClr val="tx1"/>
              </a:buClr>
              <a:buSzPct val="100000"/>
              <a:buFont typeface="Wingdings" panose="05000000000000000000" pitchFamily="2" charset="2"/>
              <a:buChar char="§"/>
              <a:defRPr/>
            </a:pPr>
            <a:endParaRPr lang="en-GB" sz="1200" b="1" kern="0" dirty="0" smtClean="0">
              <a:ea typeface="+mj-ea"/>
              <a:cs typeface="+mj-cs"/>
            </a:endParaRPr>
          </a:p>
          <a:p>
            <a:pPr marL="898525" lvl="2" indent="12700" algn="just">
              <a:lnSpc>
                <a:spcPct val="150000"/>
              </a:lnSpc>
              <a:spcBef>
                <a:spcPts val="0"/>
              </a:spcBef>
              <a:spcAft>
                <a:spcPts val="0"/>
              </a:spcAft>
              <a:buClr>
                <a:schemeClr val="tx1"/>
              </a:buClr>
              <a:buSzPct val="100000"/>
              <a:tabLst>
                <a:tab pos="717550" algn="l"/>
                <a:tab pos="901700" algn="l"/>
              </a:tabLst>
              <a:defRPr/>
            </a:pPr>
            <a:r>
              <a:rPr lang="en-GB" sz="1200" b="1" kern="0" dirty="0" smtClean="0">
                <a:ea typeface="+mj-ea"/>
                <a:cs typeface="+mj-cs"/>
              </a:rPr>
              <a:t>	</a:t>
            </a:r>
            <a:r>
              <a:rPr lang="en-GB" sz="1200" b="1" kern="0" dirty="0">
                <a:ea typeface="+mj-ea"/>
                <a:cs typeface="+mj-cs"/>
              </a:rPr>
              <a:t>	</a:t>
            </a:r>
            <a:r>
              <a:rPr lang="en-GB" sz="1200" b="1" kern="0" dirty="0" smtClean="0">
                <a:solidFill>
                  <a:srgbClr val="FF0000"/>
                </a:solidFill>
                <a:ea typeface="+mj-ea"/>
                <a:cs typeface="+mj-cs"/>
              </a:rPr>
              <a:t>(where b</a:t>
            </a:r>
            <a:r>
              <a:rPr lang="en-GB" sz="1200" b="1" kern="0" baseline="-25000" dirty="0" smtClean="0">
                <a:solidFill>
                  <a:srgbClr val="FF0000"/>
                </a:solidFill>
                <a:ea typeface="+mj-ea"/>
                <a:cs typeface="+mj-cs"/>
              </a:rPr>
              <a:t>it</a:t>
            </a:r>
            <a:r>
              <a:rPr lang="en-GB" sz="1200" b="1" kern="0" dirty="0" smtClean="0">
                <a:solidFill>
                  <a:srgbClr val="FF0000"/>
                </a:solidFill>
                <a:ea typeface="+mj-ea"/>
                <a:cs typeface="+mj-cs"/>
              </a:rPr>
              <a:t> depends on the process technology and is determined by</a:t>
            </a:r>
          </a:p>
          <a:p>
            <a:pPr marL="898525" lvl="2" indent="12700" algn="just">
              <a:lnSpc>
                <a:spcPct val="150000"/>
              </a:lnSpc>
              <a:spcBef>
                <a:spcPts val="0"/>
              </a:spcBef>
              <a:spcAft>
                <a:spcPts val="0"/>
              </a:spcAft>
              <a:buClr>
                <a:schemeClr val="tx1"/>
              </a:buClr>
              <a:buSzPct val="100000"/>
              <a:tabLst>
                <a:tab pos="717550" algn="l"/>
                <a:tab pos="901700" algn="l"/>
              </a:tabLst>
              <a:defRPr/>
            </a:pPr>
            <a:r>
              <a:rPr lang="en-GB" sz="1200" b="1" kern="0" dirty="0" smtClean="0">
                <a:solidFill>
                  <a:srgbClr val="FF0000"/>
                </a:solidFill>
                <a:ea typeface="+mj-ea"/>
                <a:cs typeface="+mj-cs"/>
              </a:rPr>
              <a:t>		performing tests on capacitors. Typically b</a:t>
            </a:r>
            <a:r>
              <a:rPr lang="en-GB" sz="1200" b="1" kern="0" baseline="-25000" dirty="0" smtClean="0">
                <a:solidFill>
                  <a:srgbClr val="FF0000"/>
                </a:solidFill>
                <a:ea typeface="+mj-ea"/>
                <a:cs typeface="+mj-cs"/>
              </a:rPr>
              <a:t>it</a:t>
            </a:r>
            <a:r>
              <a:rPr lang="en-GB" sz="1200" b="1" kern="0" dirty="0" smtClean="0">
                <a:solidFill>
                  <a:srgbClr val="FF0000"/>
                </a:solidFill>
                <a:ea typeface="+mj-ea"/>
                <a:cs typeface="+mj-cs"/>
              </a:rPr>
              <a:t>~1) </a:t>
            </a:r>
          </a:p>
          <a:p>
            <a:pPr lvl="1" algn="just">
              <a:lnSpc>
                <a:spcPct val="150000"/>
              </a:lnSpc>
              <a:spcBef>
                <a:spcPts val="0"/>
              </a:spcBef>
              <a:spcAft>
                <a:spcPts val="0"/>
              </a:spcAft>
              <a:buClr>
                <a:schemeClr val="tx1"/>
              </a:buClr>
              <a:buSzPct val="100000"/>
              <a:tabLst>
                <a:tab pos="1250950" algn="l"/>
              </a:tabLst>
              <a:defRPr/>
            </a:pPr>
            <a:endParaRPr lang="en-GB" sz="800" b="1" kern="0" dirty="0" smtClean="0">
              <a:solidFill>
                <a:srgbClr val="FF0000"/>
              </a:solidFill>
              <a:ea typeface="+mj-ea"/>
              <a:cs typeface="+mj-cs"/>
            </a:endParaRPr>
          </a:p>
          <a:p>
            <a:pPr marL="628650" lvl="1" indent="-171450" algn="just">
              <a:lnSpc>
                <a:spcPct val="150000"/>
              </a:lnSpc>
              <a:spcBef>
                <a:spcPts val="0"/>
              </a:spcBef>
              <a:spcAft>
                <a:spcPts val="0"/>
              </a:spcAft>
              <a:buClr>
                <a:schemeClr val="tx1"/>
              </a:buClr>
              <a:buSzPct val="100000"/>
              <a:buFont typeface="Wingdings" panose="05000000000000000000" pitchFamily="2" charset="2"/>
              <a:buChar char="ü"/>
              <a:tabLst>
                <a:tab pos="1250950" algn="l"/>
              </a:tabLst>
              <a:defRPr/>
            </a:pPr>
            <a:r>
              <a:rPr lang="en-GB" sz="1200" b="1" kern="0" dirty="0" smtClean="0">
                <a:ea typeface="+mj-ea"/>
                <a:cs typeface="+mj-cs"/>
              </a:rPr>
              <a:t>Only two energy levels are considered: E</a:t>
            </a:r>
            <a:r>
              <a:rPr lang="en-GB" sz="1200" b="1" kern="0" baseline="-25000" dirty="0" smtClean="0">
                <a:ea typeface="+mj-ea"/>
                <a:cs typeface="+mj-cs"/>
              </a:rPr>
              <a:t>V</a:t>
            </a:r>
            <a:r>
              <a:rPr lang="en-GB" sz="1200" b="1" kern="0" dirty="0" smtClean="0">
                <a:ea typeface="+mj-ea"/>
                <a:cs typeface="+mj-cs"/>
              </a:rPr>
              <a:t>+0.3 eV (acceptor) and E</a:t>
            </a:r>
            <a:r>
              <a:rPr lang="en-GB" sz="1200" b="1" kern="0" baseline="-25000" dirty="0" smtClean="0">
                <a:ea typeface="+mj-ea"/>
                <a:cs typeface="+mj-cs"/>
              </a:rPr>
              <a:t>v</a:t>
            </a:r>
            <a:r>
              <a:rPr lang="en-GB" sz="1200" b="1" kern="0" dirty="0" smtClean="0">
                <a:ea typeface="+mj-ea"/>
                <a:cs typeface="+mj-cs"/>
              </a:rPr>
              <a:t>+0.8 eV (donor)</a:t>
            </a:r>
            <a:endParaRPr lang="en-GB" sz="1200" b="1" kern="0" dirty="0">
              <a:ea typeface="+mj-ea"/>
              <a:cs typeface="+mj-cs"/>
            </a:endParaRPr>
          </a:p>
        </p:txBody>
      </p:sp>
      <p:sp>
        <p:nvSpPr>
          <p:cNvPr id="4" name="Rectangle 14"/>
          <p:cNvSpPr txBox="1">
            <a:spLocks noChangeArrowheads="1"/>
          </p:cNvSpPr>
          <p:nvPr/>
        </p:nvSpPr>
        <p:spPr>
          <a:xfrm>
            <a:off x="899592" y="476250"/>
            <a:ext cx="7632848" cy="576263"/>
          </a:xfrm>
          <a:prstGeom prst="rect">
            <a:avLst/>
          </a:prstGeom>
        </p:spPr>
        <p:txBody>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aramond" pitchFamily="18" charset="0"/>
              </a:defRPr>
            </a:lvl2pPr>
            <a:lvl3pPr algn="l" rtl="0" eaLnBrk="0" fontAlgn="base" hangingPunct="0">
              <a:spcBef>
                <a:spcPct val="0"/>
              </a:spcBef>
              <a:spcAft>
                <a:spcPct val="0"/>
              </a:spcAft>
              <a:defRPr sz="4400">
                <a:solidFill>
                  <a:schemeClr val="tx2"/>
                </a:solidFill>
                <a:latin typeface="Garamond" pitchFamily="18" charset="0"/>
              </a:defRPr>
            </a:lvl3pPr>
            <a:lvl4pPr algn="l" rtl="0" eaLnBrk="0" fontAlgn="base" hangingPunct="0">
              <a:spcBef>
                <a:spcPct val="0"/>
              </a:spcBef>
              <a:spcAft>
                <a:spcPct val="0"/>
              </a:spcAft>
              <a:defRPr sz="4400">
                <a:solidFill>
                  <a:schemeClr val="tx2"/>
                </a:solidFill>
                <a:latin typeface="Garamond" pitchFamily="18" charset="0"/>
              </a:defRPr>
            </a:lvl4pPr>
            <a:lvl5pPr algn="l" rtl="0" eaLnBrk="0" fontAlgn="base" hangingPunct="0">
              <a:spcBef>
                <a:spcPct val="0"/>
              </a:spcBef>
              <a:spcAft>
                <a:spcPct val="0"/>
              </a:spcAft>
              <a:defRPr sz="4400">
                <a:solidFill>
                  <a:schemeClr val="tx2"/>
                </a:solidFill>
                <a:latin typeface="Garamond" pitchFamily="18" charset="0"/>
              </a:defRPr>
            </a:lvl5pPr>
            <a:lvl6pPr marL="457200" algn="l" rtl="0" fontAlgn="base">
              <a:spcBef>
                <a:spcPct val="0"/>
              </a:spcBef>
              <a:spcAft>
                <a:spcPct val="0"/>
              </a:spcAft>
              <a:defRPr sz="4400">
                <a:solidFill>
                  <a:schemeClr val="tx2"/>
                </a:solidFill>
                <a:latin typeface="Garamond" pitchFamily="18" charset="0"/>
              </a:defRPr>
            </a:lvl6pPr>
            <a:lvl7pPr marL="914400" algn="l" rtl="0" fontAlgn="base">
              <a:spcBef>
                <a:spcPct val="0"/>
              </a:spcBef>
              <a:spcAft>
                <a:spcPct val="0"/>
              </a:spcAft>
              <a:defRPr sz="4400">
                <a:solidFill>
                  <a:schemeClr val="tx2"/>
                </a:solidFill>
                <a:latin typeface="Garamond" pitchFamily="18" charset="0"/>
              </a:defRPr>
            </a:lvl7pPr>
            <a:lvl8pPr marL="1371600" algn="l" rtl="0" fontAlgn="base">
              <a:spcBef>
                <a:spcPct val="0"/>
              </a:spcBef>
              <a:spcAft>
                <a:spcPct val="0"/>
              </a:spcAft>
              <a:defRPr sz="4400">
                <a:solidFill>
                  <a:schemeClr val="tx2"/>
                </a:solidFill>
                <a:latin typeface="Garamond" pitchFamily="18" charset="0"/>
              </a:defRPr>
            </a:lvl8pPr>
            <a:lvl9pPr marL="1828800" algn="l" rtl="0" fontAlgn="base">
              <a:spcBef>
                <a:spcPct val="0"/>
              </a:spcBef>
              <a:spcAft>
                <a:spcPct val="0"/>
              </a:spcAft>
              <a:defRPr sz="4400">
                <a:solidFill>
                  <a:schemeClr val="tx2"/>
                </a:solidFill>
                <a:latin typeface="Garamond" pitchFamily="18" charset="0"/>
              </a:defRPr>
            </a:lvl9pPr>
          </a:lstStyle>
          <a:p>
            <a:pPr algn="ctr"/>
            <a:r>
              <a:rPr lang="en-GB" sz="2000" b="1" kern="0" dirty="0" smtClean="0">
                <a:solidFill>
                  <a:schemeClr val="tx1"/>
                </a:solidFill>
                <a:latin typeface="+mn-lt"/>
                <a:ea typeface="ＭＳ Ｐゴシック" pitchFamily="34" charset="-128"/>
              </a:rPr>
              <a:t>Ionisation Damage Simulation in Oxides</a:t>
            </a:r>
            <a:endParaRPr lang="en-GB" sz="2000" kern="0" dirty="0" smtClean="0">
              <a:solidFill>
                <a:schemeClr val="tx1"/>
              </a:solidFill>
              <a:latin typeface="+mn-lt"/>
            </a:endParaRPr>
          </a:p>
        </p:txBody>
      </p:sp>
      <p:cxnSp>
        <p:nvCxnSpPr>
          <p:cNvPr id="5" name="6 Conector recto"/>
          <p:cNvCxnSpPr>
            <a:cxnSpLocks noChangeShapeType="1"/>
          </p:cNvCxnSpPr>
          <p:nvPr/>
        </p:nvCxnSpPr>
        <p:spPr bwMode="auto">
          <a:xfrm>
            <a:off x="286643" y="980728"/>
            <a:ext cx="8605837" cy="0"/>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pic>
        <p:nvPicPr>
          <p:cNvPr id="6146" name="Picture 2" descr="C:\Users\user\Desktop\Captura.PNG"/>
          <p:cNvPicPr>
            <a:picLocks noChangeAspect="1" noChangeArrowheads="1"/>
          </p:cNvPicPr>
          <p:nvPr/>
        </p:nvPicPr>
        <p:blipFill rotWithShape="1">
          <a:blip r:embed="rId3">
            <a:extLst>
              <a:ext uri="{28A0092B-C50C-407E-A947-70E740481C1C}">
                <a14:useLocalDpi xmlns:a14="http://schemas.microsoft.com/office/drawing/2010/main" val="0"/>
              </a:ext>
            </a:extLst>
          </a:blip>
          <a:srcRect t="23476" b="20353"/>
          <a:stretch/>
        </p:blipFill>
        <p:spPr bwMode="auto">
          <a:xfrm>
            <a:off x="3591916" y="4602481"/>
            <a:ext cx="1419225" cy="251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52075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user\Desktop\Captur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643" y="1124522"/>
            <a:ext cx="4121214" cy="518479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14"/>
          <p:cNvSpPr txBox="1">
            <a:spLocks noChangeArrowheads="1"/>
          </p:cNvSpPr>
          <p:nvPr/>
        </p:nvSpPr>
        <p:spPr>
          <a:xfrm>
            <a:off x="899592" y="476250"/>
            <a:ext cx="7632848" cy="576263"/>
          </a:xfrm>
          <a:prstGeom prst="rect">
            <a:avLst/>
          </a:prstGeom>
        </p:spPr>
        <p:txBody>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aramond" pitchFamily="18" charset="0"/>
              </a:defRPr>
            </a:lvl2pPr>
            <a:lvl3pPr algn="l" rtl="0" eaLnBrk="0" fontAlgn="base" hangingPunct="0">
              <a:spcBef>
                <a:spcPct val="0"/>
              </a:spcBef>
              <a:spcAft>
                <a:spcPct val="0"/>
              </a:spcAft>
              <a:defRPr sz="4400">
                <a:solidFill>
                  <a:schemeClr val="tx2"/>
                </a:solidFill>
                <a:latin typeface="Garamond" pitchFamily="18" charset="0"/>
              </a:defRPr>
            </a:lvl3pPr>
            <a:lvl4pPr algn="l" rtl="0" eaLnBrk="0" fontAlgn="base" hangingPunct="0">
              <a:spcBef>
                <a:spcPct val="0"/>
              </a:spcBef>
              <a:spcAft>
                <a:spcPct val="0"/>
              </a:spcAft>
              <a:defRPr sz="4400">
                <a:solidFill>
                  <a:schemeClr val="tx2"/>
                </a:solidFill>
                <a:latin typeface="Garamond" pitchFamily="18" charset="0"/>
              </a:defRPr>
            </a:lvl4pPr>
            <a:lvl5pPr algn="l" rtl="0" eaLnBrk="0" fontAlgn="base" hangingPunct="0">
              <a:spcBef>
                <a:spcPct val="0"/>
              </a:spcBef>
              <a:spcAft>
                <a:spcPct val="0"/>
              </a:spcAft>
              <a:defRPr sz="4400">
                <a:solidFill>
                  <a:schemeClr val="tx2"/>
                </a:solidFill>
                <a:latin typeface="Garamond" pitchFamily="18" charset="0"/>
              </a:defRPr>
            </a:lvl5pPr>
            <a:lvl6pPr marL="457200" algn="l" rtl="0" fontAlgn="base">
              <a:spcBef>
                <a:spcPct val="0"/>
              </a:spcBef>
              <a:spcAft>
                <a:spcPct val="0"/>
              </a:spcAft>
              <a:defRPr sz="4400">
                <a:solidFill>
                  <a:schemeClr val="tx2"/>
                </a:solidFill>
                <a:latin typeface="Garamond" pitchFamily="18" charset="0"/>
              </a:defRPr>
            </a:lvl6pPr>
            <a:lvl7pPr marL="914400" algn="l" rtl="0" fontAlgn="base">
              <a:spcBef>
                <a:spcPct val="0"/>
              </a:spcBef>
              <a:spcAft>
                <a:spcPct val="0"/>
              </a:spcAft>
              <a:defRPr sz="4400">
                <a:solidFill>
                  <a:schemeClr val="tx2"/>
                </a:solidFill>
                <a:latin typeface="Garamond" pitchFamily="18" charset="0"/>
              </a:defRPr>
            </a:lvl7pPr>
            <a:lvl8pPr marL="1371600" algn="l" rtl="0" fontAlgn="base">
              <a:spcBef>
                <a:spcPct val="0"/>
              </a:spcBef>
              <a:spcAft>
                <a:spcPct val="0"/>
              </a:spcAft>
              <a:defRPr sz="4400">
                <a:solidFill>
                  <a:schemeClr val="tx2"/>
                </a:solidFill>
                <a:latin typeface="Garamond" pitchFamily="18" charset="0"/>
              </a:defRPr>
            </a:lvl8pPr>
            <a:lvl9pPr marL="1828800" algn="l" rtl="0" fontAlgn="base">
              <a:spcBef>
                <a:spcPct val="0"/>
              </a:spcBef>
              <a:spcAft>
                <a:spcPct val="0"/>
              </a:spcAft>
              <a:defRPr sz="4400">
                <a:solidFill>
                  <a:schemeClr val="tx2"/>
                </a:solidFill>
                <a:latin typeface="Garamond" pitchFamily="18" charset="0"/>
              </a:defRPr>
            </a:lvl9pPr>
          </a:lstStyle>
          <a:p>
            <a:pPr algn="ctr"/>
            <a:r>
              <a:rPr lang="en-GB" sz="2000" b="1" kern="0" dirty="0" smtClean="0">
                <a:solidFill>
                  <a:schemeClr val="tx1"/>
                </a:solidFill>
                <a:latin typeface="+mn-lt"/>
                <a:ea typeface="ＭＳ Ｐゴシック" pitchFamily="34" charset="-128"/>
              </a:rPr>
              <a:t>Ionisation Damage Simulation Procedure in Oxides</a:t>
            </a:r>
            <a:endParaRPr lang="en-GB" sz="2000" kern="0" dirty="0" smtClean="0">
              <a:solidFill>
                <a:schemeClr val="tx1"/>
              </a:solidFill>
              <a:latin typeface="+mn-lt"/>
            </a:endParaRPr>
          </a:p>
        </p:txBody>
      </p:sp>
      <p:cxnSp>
        <p:nvCxnSpPr>
          <p:cNvPr id="4" name="6 Conector recto"/>
          <p:cNvCxnSpPr>
            <a:cxnSpLocks noChangeShapeType="1"/>
          </p:cNvCxnSpPr>
          <p:nvPr/>
        </p:nvCxnSpPr>
        <p:spPr bwMode="auto">
          <a:xfrm>
            <a:off x="286643" y="980728"/>
            <a:ext cx="8605837" cy="0"/>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sp>
        <p:nvSpPr>
          <p:cNvPr id="5" name="Rectangle 2"/>
          <p:cNvSpPr txBox="1">
            <a:spLocks noChangeArrowheads="1"/>
          </p:cNvSpPr>
          <p:nvPr/>
        </p:nvSpPr>
        <p:spPr bwMode="auto">
          <a:xfrm>
            <a:off x="4407857" y="2564904"/>
            <a:ext cx="4484622" cy="2664296"/>
          </a:xfrm>
          <a:prstGeom prst="rect">
            <a:avLst/>
          </a:prstGeom>
          <a:noFill/>
          <a:ln w="9525">
            <a:noFill/>
            <a:miter lim="800000"/>
            <a:headEnd/>
            <a:tailEnd/>
          </a:ln>
        </p:spPr>
        <p:txBody>
          <a:bodyPr lIns="92075" tIns="46038" rIns="92075" bIns="46038"/>
          <a:lstStyle/>
          <a:p>
            <a:pPr marL="342900" indent="-342900" algn="just">
              <a:lnSpc>
                <a:spcPct val="150000"/>
              </a:lnSpc>
              <a:spcBef>
                <a:spcPts val="0"/>
              </a:spcBef>
              <a:spcAft>
                <a:spcPts val="0"/>
              </a:spcAft>
              <a:buClr>
                <a:schemeClr val="tx1"/>
              </a:buClr>
              <a:buSzPct val="75000"/>
              <a:buFont typeface="Wingdings" panose="05000000000000000000" pitchFamily="2" charset="2"/>
              <a:buChar char="ü"/>
              <a:defRPr/>
            </a:pPr>
            <a:r>
              <a:rPr lang="en-US" sz="1200" b="1" kern="0" dirty="0" smtClean="0">
                <a:ea typeface="+mj-ea"/>
                <a:cs typeface="+mj-cs"/>
              </a:rPr>
              <a:t>Fixed charge (N</a:t>
            </a:r>
            <a:r>
              <a:rPr lang="en-US" sz="1200" b="1" kern="0" baseline="-25000" dirty="0" smtClean="0">
                <a:ea typeface="+mj-ea"/>
                <a:cs typeface="+mj-cs"/>
              </a:rPr>
              <a:t>ot</a:t>
            </a:r>
            <a:r>
              <a:rPr lang="en-US" sz="1200" b="1" kern="0" dirty="0" smtClean="0">
                <a:ea typeface="+mj-ea"/>
                <a:cs typeface="+mj-cs"/>
              </a:rPr>
              <a:t>) is introduced in </a:t>
            </a:r>
            <a:r>
              <a:rPr lang="en-US" sz="1200" b="1" kern="0" dirty="0" err="1" smtClean="0">
                <a:ea typeface="+mj-ea"/>
                <a:cs typeface="+mj-cs"/>
              </a:rPr>
              <a:t>Sentaurus</a:t>
            </a:r>
            <a:r>
              <a:rPr lang="en-US" sz="1200" b="1" kern="0" dirty="0" smtClean="0">
                <a:ea typeface="+mj-ea"/>
                <a:cs typeface="+mj-cs"/>
              </a:rPr>
              <a:t> by setting the </a:t>
            </a:r>
            <a:r>
              <a:rPr lang="en-US" sz="1200" b="1" i="1" u="sng" kern="0" dirty="0" smtClean="0">
                <a:ea typeface="+mj-ea"/>
                <a:cs typeface="+mj-cs"/>
              </a:rPr>
              <a:t>charge</a:t>
            </a:r>
            <a:r>
              <a:rPr lang="en-US" sz="1200" b="1" u="sng" kern="0" dirty="0" smtClean="0">
                <a:ea typeface="+mj-ea"/>
                <a:cs typeface="+mj-cs"/>
              </a:rPr>
              <a:t> parameter</a:t>
            </a:r>
          </a:p>
          <a:p>
            <a:pPr marL="342900" indent="-342900" algn="just">
              <a:lnSpc>
                <a:spcPct val="150000"/>
              </a:lnSpc>
              <a:spcBef>
                <a:spcPts val="0"/>
              </a:spcBef>
              <a:spcAft>
                <a:spcPts val="0"/>
              </a:spcAft>
              <a:buClr>
                <a:schemeClr val="tx1"/>
              </a:buClr>
              <a:buSzPct val="75000"/>
              <a:buFont typeface="Wingdings" panose="05000000000000000000" pitchFamily="2" charset="2"/>
              <a:buChar char="ü"/>
              <a:defRPr/>
            </a:pPr>
            <a:endParaRPr lang="en-US" sz="1200" b="1" u="sng" kern="0" dirty="0" smtClean="0">
              <a:ea typeface="+mj-ea"/>
              <a:cs typeface="+mj-cs"/>
            </a:endParaRPr>
          </a:p>
          <a:p>
            <a:pPr marL="342900" indent="-342900" algn="just">
              <a:lnSpc>
                <a:spcPct val="150000"/>
              </a:lnSpc>
              <a:spcBef>
                <a:spcPts val="0"/>
              </a:spcBef>
              <a:spcAft>
                <a:spcPts val="0"/>
              </a:spcAft>
              <a:buClr>
                <a:schemeClr val="tx1"/>
              </a:buClr>
              <a:buSzPct val="75000"/>
              <a:buFont typeface="Wingdings" panose="05000000000000000000" pitchFamily="2" charset="2"/>
              <a:buChar char="ü"/>
              <a:defRPr/>
            </a:pPr>
            <a:r>
              <a:rPr lang="en-US" sz="1200" b="1" kern="0" dirty="0" smtClean="0">
                <a:ea typeface="+mj-ea"/>
                <a:cs typeface="+mj-cs"/>
              </a:rPr>
              <a:t>Traps in the Si/SiO</a:t>
            </a:r>
            <a:r>
              <a:rPr lang="en-US" sz="1200" b="1" kern="0" baseline="-25000" dirty="0" smtClean="0">
                <a:ea typeface="+mj-ea"/>
                <a:cs typeface="+mj-cs"/>
              </a:rPr>
              <a:t>2</a:t>
            </a:r>
            <a:r>
              <a:rPr lang="en-US" sz="1200" b="1" kern="0" dirty="0" smtClean="0">
                <a:ea typeface="+mj-ea"/>
                <a:cs typeface="+mj-cs"/>
              </a:rPr>
              <a:t> interface are set by:</a:t>
            </a:r>
            <a:endParaRPr lang="en-US" sz="1200" b="1" kern="0" baseline="-25000" dirty="0" smtClean="0">
              <a:ea typeface="+mj-ea"/>
              <a:cs typeface="+mj-cs"/>
            </a:endParaRPr>
          </a:p>
          <a:p>
            <a:pPr marL="800100" lvl="1" indent="-342900" algn="just">
              <a:lnSpc>
                <a:spcPct val="150000"/>
              </a:lnSpc>
              <a:spcBef>
                <a:spcPts val="0"/>
              </a:spcBef>
              <a:spcAft>
                <a:spcPts val="0"/>
              </a:spcAft>
              <a:buClr>
                <a:schemeClr val="tx1"/>
              </a:buClr>
              <a:buSzPct val="100000"/>
              <a:buFont typeface="Wingdings" panose="05000000000000000000" pitchFamily="2" charset="2"/>
              <a:buChar char="§"/>
              <a:defRPr/>
            </a:pPr>
            <a:r>
              <a:rPr lang="en-US" sz="1200" b="1" kern="0" dirty="0" smtClean="0">
                <a:ea typeface="+mj-ea"/>
                <a:cs typeface="+mj-cs"/>
              </a:rPr>
              <a:t>The two energy levels (</a:t>
            </a:r>
            <a:r>
              <a:rPr lang="en-US" sz="1200" b="1" kern="0" dirty="0" smtClean="0"/>
              <a:t>E</a:t>
            </a:r>
            <a:r>
              <a:rPr lang="en-US" sz="1200" b="1" kern="0" baseline="-25000" dirty="0" smtClean="0"/>
              <a:t>V</a:t>
            </a:r>
            <a:r>
              <a:rPr lang="en-US" sz="1200" b="1" kern="0" dirty="0" smtClean="0"/>
              <a:t>+0.3 </a:t>
            </a:r>
            <a:r>
              <a:rPr lang="en-US" sz="1200" b="1" kern="0" dirty="0"/>
              <a:t>eV </a:t>
            </a:r>
            <a:r>
              <a:rPr lang="en-US" sz="1200" b="1" kern="0" dirty="0" smtClean="0"/>
              <a:t>and E</a:t>
            </a:r>
            <a:r>
              <a:rPr lang="en-US" sz="1200" b="1" kern="0" baseline="-25000" dirty="0" smtClean="0"/>
              <a:t>v</a:t>
            </a:r>
            <a:r>
              <a:rPr lang="en-US" sz="1200" b="1" kern="0" dirty="0" smtClean="0"/>
              <a:t>+0.8 eV)</a:t>
            </a:r>
            <a:endParaRPr lang="en-US" sz="1200" b="1" kern="0" dirty="0"/>
          </a:p>
          <a:p>
            <a:pPr marL="800100" lvl="1" indent="-342900" algn="just">
              <a:lnSpc>
                <a:spcPct val="150000"/>
              </a:lnSpc>
              <a:spcBef>
                <a:spcPts val="0"/>
              </a:spcBef>
              <a:spcAft>
                <a:spcPts val="0"/>
              </a:spcAft>
              <a:buClr>
                <a:schemeClr val="tx1"/>
              </a:buClr>
              <a:buSzPct val="100000"/>
              <a:buFont typeface="Wingdings" panose="05000000000000000000" pitchFamily="2" charset="2"/>
              <a:buChar char="§"/>
              <a:defRPr/>
            </a:pPr>
            <a:r>
              <a:rPr lang="en-US" sz="1200" b="1" kern="0" dirty="0" smtClean="0">
                <a:ea typeface="+mj-ea"/>
                <a:cs typeface="+mj-cs"/>
              </a:rPr>
              <a:t>The superficial trap concentration (N</a:t>
            </a:r>
            <a:r>
              <a:rPr lang="en-US" sz="1200" b="1" kern="0" baseline="-25000" dirty="0" smtClean="0">
                <a:ea typeface="+mj-ea"/>
                <a:cs typeface="+mj-cs"/>
              </a:rPr>
              <a:t>it</a:t>
            </a:r>
            <a:r>
              <a:rPr lang="en-US" sz="1200" b="1" kern="0" dirty="0" smtClean="0">
                <a:ea typeface="+mj-ea"/>
                <a:cs typeface="+mj-cs"/>
              </a:rPr>
              <a:t>)</a:t>
            </a:r>
          </a:p>
          <a:p>
            <a:pPr marL="800100" lvl="1" indent="-342900" algn="just">
              <a:lnSpc>
                <a:spcPct val="150000"/>
              </a:lnSpc>
              <a:spcBef>
                <a:spcPts val="0"/>
              </a:spcBef>
              <a:spcAft>
                <a:spcPts val="0"/>
              </a:spcAft>
              <a:buClr>
                <a:schemeClr val="tx1"/>
              </a:buClr>
              <a:buSzPct val="100000"/>
              <a:buFont typeface="Wingdings" panose="05000000000000000000" pitchFamily="2" charset="2"/>
              <a:buChar char="§"/>
              <a:defRPr/>
            </a:pPr>
            <a:r>
              <a:rPr lang="en-US" sz="1200" b="1" kern="0" dirty="0" smtClean="0">
                <a:ea typeface="+mj-ea"/>
                <a:cs typeface="+mj-cs"/>
              </a:rPr>
              <a:t>Capture cross-section of electrons and holes</a:t>
            </a:r>
            <a:endParaRPr lang="en-US" sz="1200" b="1" kern="0" dirty="0">
              <a:ea typeface="+mj-ea"/>
              <a:cs typeface="+mj-cs"/>
            </a:endParaRPr>
          </a:p>
        </p:txBody>
      </p:sp>
    </p:spTree>
    <p:extLst>
      <p:ext uri="{BB962C8B-B14F-4D97-AF65-F5344CB8AC3E}">
        <p14:creationId xmlns:p14="http://schemas.microsoft.com/office/powerpoint/2010/main" val="36644934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txBox="1">
            <a:spLocks noChangeArrowheads="1"/>
          </p:cNvSpPr>
          <p:nvPr/>
        </p:nvSpPr>
        <p:spPr>
          <a:xfrm>
            <a:off x="899592" y="476250"/>
            <a:ext cx="7632848" cy="576263"/>
          </a:xfrm>
          <a:prstGeom prst="rect">
            <a:avLst/>
          </a:prstGeom>
        </p:spPr>
        <p:txBody>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aramond" pitchFamily="18" charset="0"/>
              </a:defRPr>
            </a:lvl2pPr>
            <a:lvl3pPr algn="l" rtl="0" eaLnBrk="0" fontAlgn="base" hangingPunct="0">
              <a:spcBef>
                <a:spcPct val="0"/>
              </a:spcBef>
              <a:spcAft>
                <a:spcPct val="0"/>
              </a:spcAft>
              <a:defRPr sz="4400">
                <a:solidFill>
                  <a:schemeClr val="tx2"/>
                </a:solidFill>
                <a:latin typeface="Garamond" pitchFamily="18" charset="0"/>
              </a:defRPr>
            </a:lvl3pPr>
            <a:lvl4pPr algn="l" rtl="0" eaLnBrk="0" fontAlgn="base" hangingPunct="0">
              <a:spcBef>
                <a:spcPct val="0"/>
              </a:spcBef>
              <a:spcAft>
                <a:spcPct val="0"/>
              </a:spcAft>
              <a:defRPr sz="4400">
                <a:solidFill>
                  <a:schemeClr val="tx2"/>
                </a:solidFill>
                <a:latin typeface="Garamond" pitchFamily="18" charset="0"/>
              </a:defRPr>
            </a:lvl4pPr>
            <a:lvl5pPr algn="l" rtl="0" eaLnBrk="0" fontAlgn="base" hangingPunct="0">
              <a:spcBef>
                <a:spcPct val="0"/>
              </a:spcBef>
              <a:spcAft>
                <a:spcPct val="0"/>
              </a:spcAft>
              <a:defRPr sz="4400">
                <a:solidFill>
                  <a:schemeClr val="tx2"/>
                </a:solidFill>
                <a:latin typeface="Garamond" pitchFamily="18" charset="0"/>
              </a:defRPr>
            </a:lvl5pPr>
            <a:lvl6pPr marL="457200" algn="l" rtl="0" fontAlgn="base">
              <a:spcBef>
                <a:spcPct val="0"/>
              </a:spcBef>
              <a:spcAft>
                <a:spcPct val="0"/>
              </a:spcAft>
              <a:defRPr sz="4400">
                <a:solidFill>
                  <a:schemeClr val="tx2"/>
                </a:solidFill>
                <a:latin typeface="Garamond" pitchFamily="18" charset="0"/>
              </a:defRPr>
            </a:lvl6pPr>
            <a:lvl7pPr marL="914400" algn="l" rtl="0" fontAlgn="base">
              <a:spcBef>
                <a:spcPct val="0"/>
              </a:spcBef>
              <a:spcAft>
                <a:spcPct val="0"/>
              </a:spcAft>
              <a:defRPr sz="4400">
                <a:solidFill>
                  <a:schemeClr val="tx2"/>
                </a:solidFill>
                <a:latin typeface="Garamond" pitchFamily="18" charset="0"/>
              </a:defRPr>
            </a:lvl7pPr>
            <a:lvl8pPr marL="1371600" algn="l" rtl="0" fontAlgn="base">
              <a:spcBef>
                <a:spcPct val="0"/>
              </a:spcBef>
              <a:spcAft>
                <a:spcPct val="0"/>
              </a:spcAft>
              <a:defRPr sz="4400">
                <a:solidFill>
                  <a:schemeClr val="tx2"/>
                </a:solidFill>
                <a:latin typeface="Garamond" pitchFamily="18" charset="0"/>
              </a:defRPr>
            </a:lvl8pPr>
            <a:lvl9pPr marL="1828800" algn="l" rtl="0" fontAlgn="base">
              <a:spcBef>
                <a:spcPct val="0"/>
              </a:spcBef>
              <a:spcAft>
                <a:spcPct val="0"/>
              </a:spcAft>
              <a:defRPr sz="4400">
                <a:solidFill>
                  <a:schemeClr val="tx2"/>
                </a:solidFill>
                <a:latin typeface="Garamond" pitchFamily="18" charset="0"/>
              </a:defRPr>
            </a:lvl9pPr>
          </a:lstStyle>
          <a:p>
            <a:pPr algn="ctr"/>
            <a:r>
              <a:rPr lang="en-GB" sz="2000" b="1" kern="0" dirty="0" smtClean="0">
                <a:solidFill>
                  <a:schemeClr val="tx1"/>
                </a:solidFill>
                <a:latin typeface="+mn-lt"/>
                <a:ea typeface="ＭＳ Ｐゴシック" pitchFamily="34" charset="-128"/>
              </a:rPr>
              <a:t>Ionisation Damage in LDMOS Transistors</a:t>
            </a:r>
            <a:endParaRPr lang="en-GB" sz="2000" kern="0" dirty="0" smtClean="0">
              <a:solidFill>
                <a:schemeClr val="tx1"/>
              </a:solidFill>
              <a:latin typeface="+mn-lt"/>
            </a:endParaRPr>
          </a:p>
        </p:txBody>
      </p:sp>
      <p:cxnSp>
        <p:nvCxnSpPr>
          <p:cNvPr id="3" name="6 Conector recto"/>
          <p:cNvCxnSpPr>
            <a:cxnSpLocks noChangeShapeType="1"/>
          </p:cNvCxnSpPr>
          <p:nvPr/>
        </p:nvCxnSpPr>
        <p:spPr bwMode="auto">
          <a:xfrm>
            <a:off x="286643" y="980728"/>
            <a:ext cx="8605837" cy="0"/>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sp>
        <p:nvSpPr>
          <p:cNvPr id="4" name="Rectangle 2"/>
          <p:cNvSpPr txBox="1">
            <a:spLocks noChangeArrowheads="1"/>
          </p:cNvSpPr>
          <p:nvPr/>
        </p:nvSpPr>
        <p:spPr bwMode="auto">
          <a:xfrm>
            <a:off x="286642" y="1196752"/>
            <a:ext cx="8605837" cy="4464496"/>
          </a:xfrm>
          <a:prstGeom prst="rect">
            <a:avLst/>
          </a:prstGeom>
          <a:noFill/>
          <a:ln w="9525">
            <a:noFill/>
            <a:miter lim="800000"/>
            <a:headEnd/>
            <a:tailEnd/>
          </a:ln>
        </p:spPr>
        <p:txBody>
          <a:bodyPr lIns="92075" tIns="46038" rIns="92075" bIns="46038"/>
          <a:lstStyle/>
          <a:p>
            <a:pPr marL="342900" indent="-342900" algn="just">
              <a:lnSpc>
                <a:spcPct val="150000"/>
              </a:lnSpc>
              <a:spcBef>
                <a:spcPts val="0"/>
              </a:spcBef>
              <a:spcAft>
                <a:spcPts val="0"/>
              </a:spcAft>
              <a:buClr>
                <a:schemeClr val="tx1"/>
              </a:buClr>
              <a:buSzPct val="100000"/>
              <a:buFont typeface="Wingdings" pitchFamily="2" charset="2"/>
              <a:buChar char="q"/>
              <a:defRPr/>
            </a:pPr>
            <a:r>
              <a:rPr lang="en-GB" sz="1400" b="1" kern="0" dirty="0" smtClean="0">
                <a:solidFill>
                  <a:srgbClr val="FF0000"/>
                </a:solidFill>
              </a:rPr>
              <a:t>LDMOS transistors will be used in DC-DC converters for the HL-LHC upgrade</a:t>
            </a:r>
          </a:p>
          <a:p>
            <a:pPr marL="342900" indent="-342900" algn="just">
              <a:lnSpc>
                <a:spcPct val="150000"/>
              </a:lnSpc>
              <a:spcBef>
                <a:spcPts val="0"/>
              </a:spcBef>
              <a:spcAft>
                <a:spcPts val="0"/>
              </a:spcAft>
              <a:buClr>
                <a:schemeClr val="tx1"/>
              </a:buClr>
              <a:buSzPct val="100000"/>
              <a:buFont typeface="Wingdings" pitchFamily="2" charset="2"/>
              <a:buChar char="q"/>
              <a:defRPr/>
            </a:pPr>
            <a:endParaRPr lang="en-GB" sz="1400" b="1" kern="0" dirty="0">
              <a:solidFill>
                <a:srgbClr val="FF0000"/>
              </a:solidFill>
            </a:endParaRPr>
          </a:p>
          <a:p>
            <a:pPr marL="342900" indent="-342900" algn="just">
              <a:lnSpc>
                <a:spcPct val="150000"/>
              </a:lnSpc>
              <a:spcBef>
                <a:spcPts val="0"/>
              </a:spcBef>
              <a:spcAft>
                <a:spcPts val="0"/>
              </a:spcAft>
              <a:buClr>
                <a:schemeClr val="tx1"/>
              </a:buClr>
              <a:buSzPct val="100000"/>
              <a:buFont typeface="Wingdings" pitchFamily="2" charset="2"/>
              <a:buChar char="q"/>
              <a:defRPr/>
            </a:pPr>
            <a:endParaRPr lang="en-GB" sz="1400" b="1" kern="0" dirty="0" smtClean="0">
              <a:solidFill>
                <a:srgbClr val="FF0000"/>
              </a:solidFill>
            </a:endParaRPr>
          </a:p>
          <a:p>
            <a:pPr marL="342900" indent="-342900" algn="just">
              <a:lnSpc>
                <a:spcPct val="150000"/>
              </a:lnSpc>
              <a:spcBef>
                <a:spcPts val="0"/>
              </a:spcBef>
              <a:spcAft>
                <a:spcPts val="0"/>
              </a:spcAft>
              <a:buClr>
                <a:schemeClr val="tx1"/>
              </a:buClr>
              <a:buSzPct val="100000"/>
              <a:buFont typeface="Wingdings" pitchFamily="2" charset="2"/>
              <a:buChar char="q"/>
              <a:defRPr/>
            </a:pPr>
            <a:endParaRPr lang="en-GB" sz="1400" b="1" kern="0" dirty="0">
              <a:solidFill>
                <a:srgbClr val="FF0000"/>
              </a:solidFill>
            </a:endParaRPr>
          </a:p>
          <a:p>
            <a:pPr marL="342900" indent="-342900" algn="just">
              <a:lnSpc>
                <a:spcPct val="150000"/>
              </a:lnSpc>
              <a:spcBef>
                <a:spcPts val="0"/>
              </a:spcBef>
              <a:spcAft>
                <a:spcPts val="0"/>
              </a:spcAft>
              <a:buClr>
                <a:schemeClr val="tx1"/>
              </a:buClr>
              <a:buSzPct val="100000"/>
              <a:buFont typeface="Wingdings" pitchFamily="2" charset="2"/>
              <a:buChar char="q"/>
              <a:defRPr/>
            </a:pPr>
            <a:endParaRPr lang="en-GB" sz="1400" b="1" kern="0" dirty="0" smtClean="0">
              <a:solidFill>
                <a:srgbClr val="FF0000"/>
              </a:solidFill>
            </a:endParaRPr>
          </a:p>
          <a:p>
            <a:pPr marL="342900" indent="-342900" algn="just">
              <a:lnSpc>
                <a:spcPct val="150000"/>
              </a:lnSpc>
              <a:spcBef>
                <a:spcPts val="0"/>
              </a:spcBef>
              <a:spcAft>
                <a:spcPts val="0"/>
              </a:spcAft>
              <a:buClr>
                <a:schemeClr val="tx1"/>
              </a:buClr>
              <a:buSzPct val="100000"/>
              <a:buFont typeface="Wingdings" pitchFamily="2" charset="2"/>
              <a:buChar char="q"/>
              <a:defRPr/>
            </a:pPr>
            <a:endParaRPr lang="en-GB" sz="1400" b="1" kern="0" dirty="0">
              <a:solidFill>
                <a:srgbClr val="FF0000"/>
              </a:solidFill>
            </a:endParaRPr>
          </a:p>
          <a:p>
            <a:pPr marL="342900" indent="-342900" algn="just">
              <a:lnSpc>
                <a:spcPct val="150000"/>
              </a:lnSpc>
              <a:spcBef>
                <a:spcPts val="0"/>
              </a:spcBef>
              <a:spcAft>
                <a:spcPts val="0"/>
              </a:spcAft>
              <a:buClr>
                <a:schemeClr val="tx1"/>
              </a:buClr>
              <a:buSzPct val="100000"/>
              <a:buFont typeface="Wingdings" pitchFamily="2" charset="2"/>
              <a:buChar char="q"/>
              <a:defRPr/>
            </a:pPr>
            <a:endParaRPr lang="en-GB" sz="1400" b="1" kern="0" dirty="0" smtClean="0">
              <a:solidFill>
                <a:srgbClr val="FF0000"/>
              </a:solidFill>
            </a:endParaRPr>
          </a:p>
          <a:p>
            <a:pPr marL="342900" indent="-342900" algn="just">
              <a:lnSpc>
                <a:spcPct val="150000"/>
              </a:lnSpc>
              <a:spcBef>
                <a:spcPts val="0"/>
              </a:spcBef>
              <a:spcAft>
                <a:spcPts val="0"/>
              </a:spcAft>
              <a:buClr>
                <a:schemeClr val="tx1"/>
              </a:buClr>
              <a:buSzPct val="100000"/>
              <a:buFont typeface="Wingdings" pitchFamily="2" charset="2"/>
              <a:buChar char="q"/>
              <a:defRPr/>
            </a:pPr>
            <a:endParaRPr lang="en-GB" sz="1400" b="1" kern="0" dirty="0" smtClean="0">
              <a:solidFill>
                <a:srgbClr val="FF0000"/>
              </a:solidFill>
            </a:endParaRPr>
          </a:p>
          <a:p>
            <a:pPr marL="800100" lvl="1" indent="-342900" algn="just">
              <a:lnSpc>
                <a:spcPct val="150000"/>
              </a:lnSpc>
              <a:spcBef>
                <a:spcPts val="0"/>
              </a:spcBef>
              <a:spcAft>
                <a:spcPts val="0"/>
              </a:spcAft>
              <a:buClr>
                <a:schemeClr val="tx1"/>
              </a:buClr>
              <a:buSzPct val="75000"/>
              <a:buFont typeface="Wingdings" panose="05000000000000000000" pitchFamily="2" charset="2"/>
              <a:buChar char="ü"/>
              <a:defRPr/>
            </a:pPr>
            <a:endParaRPr lang="en-GB" sz="1200" b="1" kern="0" dirty="0" smtClean="0">
              <a:ea typeface="+mj-ea"/>
              <a:cs typeface="+mj-cs"/>
            </a:endParaRPr>
          </a:p>
          <a:p>
            <a:pPr marL="800100" lvl="1" indent="-342900" algn="just">
              <a:lnSpc>
                <a:spcPct val="150000"/>
              </a:lnSpc>
              <a:spcBef>
                <a:spcPts val="0"/>
              </a:spcBef>
              <a:spcAft>
                <a:spcPts val="0"/>
              </a:spcAft>
              <a:buClr>
                <a:schemeClr val="tx1"/>
              </a:buClr>
              <a:buSzPct val="75000"/>
              <a:buFont typeface="Wingdings" panose="05000000000000000000" pitchFamily="2" charset="2"/>
              <a:buChar char="ü"/>
              <a:defRPr/>
            </a:pPr>
            <a:r>
              <a:rPr lang="en-GB" sz="1200" b="1" kern="0" dirty="0" smtClean="0">
                <a:ea typeface="+mj-ea"/>
                <a:cs typeface="+mj-cs"/>
              </a:rPr>
              <a:t>Transistors from </a:t>
            </a:r>
            <a:r>
              <a:rPr lang="en-GB" sz="1200" b="1" u="sng" kern="0" dirty="0" smtClean="0">
                <a:ea typeface="+mj-ea"/>
                <a:cs typeface="+mj-cs"/>
              </a:rPr>
              <a:t>IHP Microelectronics (DE)</a:t>
            </a:r>
            <a:r>
              <a:rPr lang="en-GB" sz="1200" b="1" kern="0" dirty="0" smtClean="0">
                <a:ea typeface="+mj-ea"/>
                <a:cs typeface="+mj-cs"/>
              </a:rPr>
              <a:t> (0.25 µm SGB25V GOD </a:t>
            </a:r>
            <a:r>
              <a:rPr lang="en-GB" sz="1200" b="1" kern="0" dirty="0" err="1" smtClean="0">
                <a:ea typeface="+mj-ea"/>
                <a:cs typeface="+mj-cs"/>
              </a:rPr>
              <a:t>SiGe</a:t>
            </a:r>
            <a:r>
              <a:rPr lang="en-GB" sz="1200" b="1" kern="0" dirty="0" smtClean="0">
                <a:ea typeface="+mj-ea"/>
                <a:cs typeface="+mj-cs"/>
              </a:rPr>
              <a:t> </a:t>
            </a:r>
            <a:r>
              <a:rPr lang="en-GB" sz="1200" b="1" kern="0" dirty="0" err="1" smtClean="0">
                <a:ea typeface="+mj-ea"/>
                <a:cs typeface="+mj-cs"/>
              </a:rPr>
              <a:t>BiCMOS</a:t>
            </a:r>
            <a:r>
              <a:rPr lang="en-GB" sz="1200" b="1" kern="0" dirty="0" smtClean="0">
                <a:ea typeface="+mj-ea"/>
                <a:cs typeface="+mj-cs"/>
              </a:rPr>
              <a:t>)</a:t>
            </a:r>
          </a:p>
          <a:p>
            <a:pPr marL="800100" lvl="1" indent="-342900" algn="just">
              <a:lnSpc>
                <a:spcPct val="150000"/>
              </a:lnSpc>
              <a:spcBef>
                <a:spcPts val="0"/>
              </a:spcBef>
              <a:spcAft>
                <a:spcPts val="0"/>
              </a:spcAft>
              <a:buClr>
                <a:schemeClr val="tx1"/>
              </a:buClr>
              <a:buSzPct val="75000"/>
              <a:buFont typeface="Wingdings" panose="05000000000000000000" pitchFamily="2" charset="2"/>
              <a:buChar char="ü"/>
              <a:defRPr/>
            </a:pPr>
            <a:r>
              <a:rPr lang="en-GB" sz="1200" b="1" kern="0" dirty="0" smtClean="0">
                <a:ea typeface="+mj-ea"/>
                <a:cs typeface="+mj-cs"/>
              </a:rPr>
              <a:t>Submitted to neutron irradiation (0.5, 5 and 10 </a:t>
            </a:r>
            <a:r>
              <a:rPr lang="en-GB" sz="1200" b="1" kern="0" dirty="0" err="1" smtClean="0">
                <a:ea typeface="+mj-ea"/>
                <a:cs typeface="+mj-cs"/>
              </a:rPr>
              <a:t>Mrad</a:t>
            </a:r>
            <a:r>
              <a:rPr lang="en-GB" sz="1200" b="1" kern="0" dirty="0" smtClean="0">
                <a:ea typeface="+mj-ea"/>
                <a:cs typeface="+mj-cs"/>
              </a:rPr>
              <a:t>)</a:t>
            </a:r>
          </a:p>
          <a:p>
            <a:pPr marL="800100" lvl="1" indent="-342900" algn="just">
              <a:lnSpc>
                <a:spcPct val="150000"/>
              </a:lnSpc>
              <a:spcBef>
                <a:spcPts val="0"/>
              </a:spcBef>
              <a:spcAft>
                <a:spcPts val="0"/>
              </a:spcAft>
              <a:buClr>
                <a:schemeClr val="tx1"/>
              </a:buClr>
              <a:buSzPct val="75000"/>
              <a:buFont typeface="Wingdings" panose="05000000000000000000" pitchFamily="2" charset="2"/>
              <a:buChar char="ü"/>
              <a:defRPr/>
            </a:pPr>
            <a:endParaRPr lang="en-GB" sz="1200" b="1" kern="0" dirty="0" smtClean="0">
              <a:ea typeface="+mj-ea"/>
              <a:cs typeface="+mj-cs"/>
            </a:endParaRPr>
          </a:p>
          <a:p>
            <a:pPr marL="342900" indent="-342900" algn="just">
              <a:lnSpc>
                <a:spcPct val="120000"/>
              </a:lnSpc>
              <a:spcBef>
                <a:spcPts val="0"/>
              </a:spcBef>
              <a:spcAft>
                <a:spcPts val="0"/>
              </a:spcAft>
              <a:buClr>
                <a:schemeClr val="tx1"/>
              </a:buClr>
              <a:buSzPct val="100000"/>
              <a:buFont typeface="Wingdings" panose="05000000000000000000" pitchFamily="2" charset="2"/>
              <a:buChar char="q"/>
              <a:defRPr/>
            </a:pPr>
            <a:r>
              <a:rPr lang="en-GB" sz="1400" b="1" u="sng" kern="0" dirty="0" smtClean="0">
                <a:solidFill>
                  <a:srgbClr val="FF0000"/>
                </a:solidFill>
              </a:rPr>
              <a:t>First step</a:t>
            </a:r>
            <a:r>
              <a:rPr lang="en-GB" sz="1400" b="1" kern="0" dirty="0" smtClean="0">
                <a:solidFill>
                  <a:srgbClr val="FF0000"/>
                </a:solidFill>
              </a:rPr>
              <a:t>: Technological and electrical simulation of basic cell and fitting with experimental data</a:t>
            </a:r>
          </a:p>
          <a:p>
            <a:pPr marL="342900" indent="-342900" algn="just">
              <a:lnSpc>
                <a:spcPct val="150000"/>
              </a:lnSpc>
              <a:spcBef>
                <a:spcPts val="0"/>
              </a:spcBef>
              <a:spcAft>
                <a:spcPts val="0"/>
              </a:spcAft>
              <a:buClr>
                <a:schemeClr val="tx1"/>
              </a:buClr>
              <a:buSzPct val="100000"/>
              <a:buFont typeface="Wingdings" panose="05000000000000000000" pitchFamily="2" charset="2"/>
              <a:buChar char="q"/>
              <a:defRPr/>
            </a:pPr>
            <a:r>
              <a:rPr lang="en-GB" sz="1400" b="1" u="sng" kern="0" dirty="0" smtClean="0">
                <a:solidFill>
                  <a:srgbClr val="FF0000"/>
                </a:solidFill>
              </a:rPr>
              <a:t>Second step</a:t>
            </a:r>
            <a:r>
              <a:rPr lang="en-GB" sz="1400" b="1" kern="0" dirty="0" smtClean="0">
                <a:solidFill>
                  <a:srgbClr val="FF0000"/>
                </a:solidFill>
              </a:rPr>
              <a:t>: Electric field distribution (oxides and semiconductors)</a:t>
            </a:r>
            <a:endParaRPr lang="en-GB" sz="1400" b="1" kern="0" dirty="0">
              <a:solidFill>
                <a:srgbClr val="FF0000"/>
              </a:solidFill>
            </a:endParaRPr>
          </a:p>
          <a:p>
            <a:pPr marL="800100" lvl="1" indent="-342900" algn="just">
              <a:lnSpc>
                <a:spcPct val="150000"/>
              </a:lnSpc>
              <a:spcBef>
                <a:spcPts val="0"/>
              </a:spcBef>
              <a:spcAft>
                <a:spcPts val="0"/>
              </a:spcAft>
              <a:buClr>
                <a:schemeClr val="tx1"/>
              </a:buClr>
              <a:buSzPct val="75000"/>
              <a:buFont typeface="Wingdings" panose="05000000000000000000" pitchFamily="2" charset="2"/>
              <a:buChar char="ü"/>
              <a:defRPr/>
            </a:pPr>
            <a:endParaRPr lang="en-GB" sz="1200" b="1" kern="0" dirty="0" smtClean="0">
              <a:ea typeface="+mj-ea"/>
              <a:cs typeface="+mj-cs"/>
            </a:endParaRPr>
          </a:p>
        </p:txBody>
      </p:sp>
      <p:pic>
        <p:nvPicPr>
          <p:cNvPr id="11266" name="Picture 2" descr="C:\Users\user\Desktop\Captura.PNG"/>
          <p:cNvPicPr>
            <a:picLocks noChangeAspect="1" noChangeArrowheads="1"/>
          </p:cNvPicPr>
          <p:nvPr/>
        </p:nvPicPr>
        <p:blipFill rotWithShape="1">
          <a:blip r:embed="rId2">
            <a:extLst>
              <a:ext uri="{28A0092B-C50C-407E-A947-70E740481C1C}">
                <a14:useLocalDpi xmlns:a14="http://schemas.microsoft.com/office/drawing/2010/main" val="0"/>
              </a:ext>
            </a:extLst>
          </a:blip>
          <a:srcRect b="51817"/>
          <a:stretch/>
        </p:blipFill>
        <p:spPr bwMode="auto">
          <a:xfrm>
            <a:off x="467544" y="1522214"/>
            <a:ext cx="3807073" cy="2281326"/>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C:\Users\user\Desktop\Captura.PNG"/>
          <p:cNvPicPr>
            <a:picLocks noChangeAspect="1" noChangeArrowheads="1"/>
          </p:cNvPicPr>
          <p:nvPr/>
        </p:nvPicPr>
        <p:blipFill rotWithShape="1">
          <a:blip r:embed="rId2">
            <a:extLst>
              <a:ext uri="{28A0092B-C50C-407E-A947-70E740481C1C}">
                <a14:useLocalDpi xmlns:a14="http://schemas.microsoft.com/office/drawing/2010/main" val="0"/>
              </a:ext>
            </a:extLst>
          </a:blip>
          <a:srcRect t="53645"/>
          <a:stretch/>
        </p:blipFill>
        <p:spPr bwMode="auto">
          <a:xfrm>
            <a:off x="4788024" y="1522214"/>
            <a:ext cx="3807072" cy="2194818"/>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9"/>
          <p:cNvSpPr>
            <a:spLocks noChangeArrowheads="1"/>
          </p:cNvSpPr>
          <p:nvPr/>
        </p:nvSpPr>
        <p:spPr bwMode="auto">
          <a:xfrm>
            <a:off x="1907704" y="3465657"/>
            <a:ext cx="2241340" cy="296498"/>
          </a:xfrm>
          <a:prstGeom prst="roundRect">
            <a:avLst>
              <a:gd name="adj" fmla="val 15046"/>
            </a:avLst>
          </a:prstGeom>
          <a:solidFill>
            <a:srgbClr val="FF8000"/>
          </a:solidFill>
          <a:ln w="9525">
            <a:noFill/>
            <a:round/>
            <a:headEnd/>
            <a:tailEnd/>
          </a:ln>
          <a:effectLst>
            <a:outerShdw dist="89803" dir="2700000" algn="ctr" rotWithShape="0">
              <a:srgbClr val="B2B2B2">
                <a:alpha val="50000"/>
              </a:srgbClr>
            </a:outerShdw>
          </a:effectLst>
        </p:spPr>
        <p:txBody>
          <a:bodyPr anchor="ctr"/>
          <a:lstStyle/>
          <a:p>
            <a:pPr algn="ctr">
              <a:defRPr/>
            </a:pPr>
            <a:r>
              <a:rPr lang="en-US" sz="1200" b="1" kern="0" dirty="0" smtClean="0"/>
              <a:t>V</a:t>
            </a:r>
            <a:r>
              <a:rPr lang="en-US" sz="1200" b="1" kern="0" baseline="-25000" dirty="0" smtClean="0"/>
              <a:t>BD</a:t>
            </a:r>
            <a:r>
              <a:rPr lang="en-US" sz="1200" b="1" kern="0" dirty="0" smtClean="0"/>
              <a:t> = 22 V, </a:t>
            </a:r>
            <a:r>
              <a:rPr lang="en-US" sz="1200" b="1" kern="0" dirty="0" err="1" smtClean="0"/>
              <a:t>f</a:t>
            </a:r>
            <a:r>
              <a:rPr lang="en-US" sz="1200" b="1" kern="0" baseline="-25000" dirty="0" err="1" smtClean="0"/>
              <a:t>T</a:t>
            </a:r>
            <a:r>
              <a:rPr lang="en-US" sz="1200" b="1" kern="0" dirty="0" smtClean="0"/>
              <a:t> = 20 GHz</a:t>
            </a:r>
            <a:endParaRPr lang="en-US" sz="1200" b="1" kern="0" baseline="30000" dirty="0" smtClean="0"/>
          </a:p>
        </p:txBody>
      </p:sp>
      <p:sp>
        <p:nvSpPr>
          <p:cNvPr id="8" name="AutoShape 9"/>
          <p:cNvSpPr>
            <a:spLocks noChangeArrowheads="1"/>
          </p:cNvSpPr>
          <p:nvPr/>
        </p:nvSpPr>
        <p:spPr bwMode="auto">
          <a:xfrm>
            <a:off x="6065948" y="3501008"/>
            <a:ext cx="2376264" cy="331849"/>
          </a:xfrm>
          <a:prstGeom prst="roundRect">
            <a:avLst>
              <a:gd name="adj" fmla="val 15046"/>
            </a:avLst>
          </a:prstGeom>
          <a:solidFill>
            <a:srgbClr val="FF8000"/>
          </a:solidFill>
          <a:ln w="9525">
            <a:noFill/>
            <a:round/>
            <a:headEnd/>
            <a:tailEnd/>
          </a:ln>
          <a:effectLst>
            <a:outerShdw dist="89803" dir="2700000" algn="ctr" rotWithShape="0">
              <a:srgbClr val="B2B2B2">
                <a:alpha val="50000"/>
              </a:srgbClr>
            </a:outerShdw>
          </a:effectLst>
        </p:spPr>
        <p:txBody>
          <a:bodyPr anchor="ctr"/>
          <a:lstStyle/>
          <a:p>
            <a:pPr algn="ctr">
              <a:defRPr/>
            </a:pPr>
            <a:r>
              <a:rPr lang="en-US" sz="1200" b="1" kern="0" dirty="0" smtClean="0"/>
              <a:t>V</a:t>
            </a:r>
            <a:r>
              <a:rPr lang="en-US" sz="1200" b="1" kern="0" baseline="-25000" dirty="0" smtClean="0"/>
              <a:t>BD</a:t>
            </a:r>
            <a:r>
              <a:rPr lang="en-US" sz="1200" b="1" kern="0" dirty="0" smtClean="0"/>
              <a:t> = -16 V, </a:t>
            </a:r>
            <a:r>
              <a:rPr lang="en-US" sz="1200" b="1" kern="0" dirty="0" err="1" smtClean="0"/>
              <a:t>f</a:t>
            </a:r>
            <a:r>
              <a:rPr lang="en-US" sz="1200" b="1" kern="0" baseline="-25000" dirty="0" err="1" smtClean="0"/>
              <a:t>T</a:t>
            </a:r>
            <a:r>
              <a:rPr lang="en-US" sz="1200" b="1" kern="0" dirty="0" smtClean="0"/>
              <a:t> = 10 GHz</a:t>
            </a:r>
            <a:endParaRPr lang="en-US" sz="1200" b="1" kern="0" baseline="30000" dirty="0" smtClean="0"/>
          </a:p>
        </p:txBody>
      </p:sp>
    </p:spTree>
    <p:extLst>
      <p:ext uri="{BB962C8B-B14F-4D97-AF65-F5344CB8AC3E}">
        <p14:creationId xmlns:p14="http://schemas.microsoft.com/office/powerpoint/2010/main" val="25330161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4"/>
          <p:cNvSpPr txBox="1">
            <a:spLocks noChangeArrowheads="1"/>
          </p:cNvSpPr>
          <p:nvPr/>
        </p:nvSpPr>
        <p:spPr>
          <a:xfrm>
            <a:off x="899592" y="476250"/>
            <a:ext cx="7632848" cy="576263"/>
          </a:xfrm>
          <a:prstGeom prst="rect">
            <a:avLst/>
          </a:prstGeom>
        </p:spPr>
        <p:txBody>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aramond" pitchFamily="18" charset="0"/>
              </a:defRPr>
            </a:lvl2pPr>
            <a:lvl3pPr algn="l" rtl="0" eaLnBrk="0" fontAlgn="base" hangingPunct="0">
              <a:spcBef>
                <a:spcPct val="0"/>
              </a:spcBef>
              <a:spcAft>
                <a:spcPct val="0"/>
              </a:spcAft>
              <a:defRPr sz="4400">
                <a:solidFill>
                  <a:schemeClr val="tx2"/>
                </a:solidFill>
                <a:latin typeface="Garamond" pitchFamily="18" charset="0"/>
              </a:defRPr>
            </a:lvl3pPr>
            <a:lvl4pPr algn="l" rtl="0" eaLnBrk="0" fontAlgn="base" hangingPunct="0">
              <a:spcBef>
                <a:spcPct val="0"/>
              </a:spcBef>
              <a:spcAft>
                <a:spcPct val="0"/>
              </a:spcAft>
              <a:defRPr sz="4400">
                <a:solidFill>
                  <a:schemeClr val="tx2"/>
                </a:solidFill>
                <a:latin typeface="Garamond" pitchFamily="18" charset="0"/>
              </a:defRPr>
            </a:lvl4pPr>
            <a:lvl5pPr algn="l" rtl="0" eaLnBrk="0" fontAlgn="base" hangingPunct="0">
              <a:spcBef>
                <a:spcPct val="0"/>
              </a:spcBef>
              <a:spcAft>
                <a:spcPct val="0"/>
              </a:spcAft>
              <a:defRPr sz="4400">
                <a:solidFill>
                  <a:schemeClr val="tx2"/>
                </a:solidFill>
                <a:latin typeface="Garamond" pitchFamily="18" charset="0"/>
              </a:defRPr>
            </a:lvl5pPr>
            <a:lvl6pPr marL="457200" algn="l" rtl="0" fontAlgn="base">
              <a:spcBef>
                <a:spcPct val="0"/>
              </a:spcBef>
              <a:spcAft>
                <a:spcPct val="0"/>
              </a:spcAft>
              <a:defRPr sz="4400">
                <a:solidFill>
                  <a:schemeClr val="tx2"/>
                </a:solidFill>
                <a:latin typeface="Garamond" pitchFamily="18" charset="0"/>
              </a:defRPr>
            </a:lvl6pPr>
            <a:lvl7pPr marL="914400" algn="l" rtl="0" fontAlgn="base">
              <a:spcBef>
                <a:spcPct val="0"/>
              </a:spcBef>
              <a:spcAft>
                <a:spcPct val="0"/>
              </a:spcAft>
              <a:defRPr sz="4400">
                <a:solidFill>
                  <a:schemeClr val="tx2"/>
                </a:solidFill>
                <a:latin typeface="Garamond" pitchFamily="18" charset="0"/>
              </a:defRPr>
            </a:lvl7pPr>
            <a:lvl8pPr marL="1371600" algn="l" rtl="0" fontAlgn="base">
              <a:spcBef>
                <a:spcPct val="0"/>
              </a:spcBef>
              <a:spcAft>
                <a:spcPct val="0"/>
              </a:spcAft>
              <a:defRPr sz="4400">
                <a:solidFill>
                  <a:schemeClr val="tx2"/>
                </a:solidFill>
                <a:latin typeface="Garamond" pitchFamily="18" charset="0"/>
              </a:defRPr>
            </a:lvl8pPr>
            <a:lvl9pPr marL="1828800" algn="l" rtl="0" fontAlgn="base">
              <a:spcBef>
                <a:spcPct val="0"/>
              </a:spcBef>
              <a:spcAft>
                <a:spcPct val="0"/>
              </a:spcAft>
              <a:defRPr sz="4400">
                <a:solidFill>
                  <a:schemeClr val="tx2"/>
                </a:solidFill>
                <a:latin typeface="Garamond" pitchFamily="18" charset="0"/>
              </a:defRPr>
            </a:lvl9pPr>
          </a:lstStyle>
          <a:p>
            <a:pPr algn="ctr"/>
            <a:r>
              <a:rPr lang="en-GB" sz="2000" b="1" kern="0" dirty="0" smtClean="0">
                <a:solidFill>
                  <a:schemeClr val="tx1"/>
                </a:solidFill>
                <a:latin typeface="+mn-lt"/>
                <a:ea typeface="ＭＳ Ｐゴシック" pitchFamily="34" charset="-128"/>
              </a:rPr>
              <a:t>Ionisation Damage in LDMOS Transistors</a:t>
            </a:r>
            <a:endParaRPr lang="en-GB" sz="2000" kern="0" dirty="0" smtClean="0">
              <a:solidFill>
                <a:schemeClr val="tx1"/>
              </a:solidFill>
              <a:latin typeface="+mn-lt"/>
            </a:endParaRPr>
          </a:p>
        </p:txBody>
      </p:sp>
      <p:cxnSp>
        <p:nvCxnSpPr>
          <p:cNvPr id="4" name="6 Conector recto"/>
          <p:cNvCxnSpPr>
            <a:cxnSpLocks noChangeShapeType="1"/>
          </p:cNvCxnSpPr>
          <p:nvPr/>
        </p:nvCxnSpPr>
        <p:spPr bwMode="auto">
          <a:xfrm>
            <a:off x="286643" y="980728"/>
            <a:ext cx="8605837" cy="0"/>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sp>
        <p:nvSpPr>
          <p:cNvPr id="5" name="Rectangle 2"/>
          <p:cNvSpPr txBox="1">
            <a:spLocks noChangeArrowheads="1"/>
          </p:cNvSpPr>
          <p:nvPr/>
        </p:nvSpPr>
        <p:spPr bwMode="auto">
          <a:xfrm>
            <a:off x="286642" y="1196752"/>
            <a:ext cx="8605837" cy="4464496"/>
          </a:xfrm>
          <a:prstGeom prst="rect">
            <a:avLst/>
          </a:prstGeom>
          <a:noFill/>
          <a:ln w="9525">
            <a:noFill/>
            <a:miter lim="800000"/>
            <a:headEnd/>
            <a:tailEnd/>
          </a:ln>
        </p:spPr>
        <p:txBody>
          <a:bodyPr lIns="92075" tIns="46038" rIns="92075" bIns="46038"/>
          <a:lstStyle/>
          <a:p>
            <a:pPr marL="342900" indent="-342900" algn="just">
              <a:lnSpc>
                <a:spcPct val="150000"/>
              </a:lnSpc>
              <a:spcBef>
                <a:spcPts val="0"/>
              </a:spcBef>
              <a:spcAft>
                <a:spcPts val="0"/>
              </a:spcAft>
              <a:buClr>
                <a:schemeClr val="tx1"/>
              </a:buClr>
              <a:buSzPct val="100000"/>
              <a:buFont typeface="Wingdings" pitchFamily="2" charset="2"/>
              <a:buChar char="q"/>
              <a:defRPr/>
            </a:pPr>
            <a:r>
              <a:rPr lang="en-GB" sz="1400" b="1" u="sng" kern="0" dirty="0" smtClean="0">
                <a:solidFill>
                  <a:srgbClr val="FF0000"/>
                </a:solidFill>
              </a:rPr>
              <a:t>Third step</a:t>
            </a:r>
            <a:r>
              <a:rPr lang="en-GB" sz="1400" b="1" kern="0" dirty="0" smtClean="0">
                <a:solidFill>
                  <a:srgbClr val="FF0000"/>
                </a:solidFill>
              </a:rPr>
              <a:t>: Definition of oxide blocks for fixed charge and interface traps</a:t>
            </a:r>
          </a:p>
          <a:p>
            <a:pPr marL="342900" indent="-342900" algn="just">
              <a:lnSpc>
                <a:spcPct val="150000"/>
              </a:lnSpc>
              <a:spcBef>
                <a:spcPts val="0"/>
              </a:spcBef>
              <a:spcAft>
                <a:spcPts val="0"/>
              </a:spcAft>
              <a:buClr>
                <a:schemeClr val="tx1"/>
              </a:buClr>
              <a:buSzPct val="100000"/>
              <a:buFont typeface="Wingdings" pitchFamily="2" charset="2"/>
              <a:buChar char="q"/>
              <a:defRPr/>
            </a:pPr>
            <a:endParaRPr lang="en-GB" sz="1400" b="1" kern="0" dirty="0">
              <a:solidFill>
                <a:srgbClr val="FF0000"/>
              </a:solidFill>
            </a:endParaRPr>
          </a:p>
          <a:p>
            <a:pPr marL="342900" indent="-342900" algn="just">
              <a:lnSpc>
                <a:spcPct val="150000"/>
              </a:lnSpc>
              <a:spcBef>
                <a:spcPts val="0"/>
              </a:spcBef>
              <a:spcAft>
                <a:spcPts val="0"/>
              </a:spcAft>
              <a:buClr>
                <a:schemeClr val="tx1"/>
              </a:buClr>
              <a:buSzPct val="100000"/>
              <a:buFont typeface="Wingdings" pitchFamily="2" charset="2"/>
              <a:buChar char="q"/>
              <a:defRPr/>
            </a:pPr>
            <a:endParaRPr lang="en-GB" sz="1400" b="1" kern="0" dirty="0" smtClean="0">
              <a:solidFill>
                <a:srgbClr val="FF0000"/>
              </a:solidFill>
            </a:endParaRPr>
          </a:p>
          <a:p>
            <a:pPr marL="342900" indent="-342900" algn="just">
              <a:lnSpc>
                <a:spcPct val="150000"/>
              </a:lnSpc>
              <a:spcBef>
                <a:spcPts val="0"/>
              </a:spcBef>
              <a:spcAft>
                <a:spcPts val="0"/>
              </a:spcAft>
              <a:buClr>
                <a:schemeClr val="tx1"/>
              </a:buClr>
              <a:buSzPct val="100000"/>
              <a:buFont typeface="Wingdings" pitchFamily="2" charset="2"/>
              <a:buChar char="q"/>
              <a:defRPr/>
            </a:pPr>
            <a:endParaRPr lang="en-GB" sz="1400" b="1" kern="0" dirty="0">
              <a:solidFill>
                <a:srgbClr val="FF0000"/>
              </a:solidFill>
            </a:endParaRPr>
          </a:p>
          <a:p>
            <a:pPr marL="342900" indent="-342900" algn="just">
              <a:lnSpc>
                <a:spcPct val="150000"/>
              </a:lnSpc>
              <a:spcBef>
                <a:spcPts val="0"/>
              </a:spcBef>
              <a:spcAft>
                <a:spcPts val="0"/>
              </a:spcAft>
              <a:buClr>
                <a:schemeClr val="tx1"/>
              </a:buClr>
              <a:buSzPct val="100000"/>
              <a:buFont typeface="Wingdings" pitchFamily="2" charset="2"/>
              <a:buChar char="q"/>
              <a:defRPr/>
            </a:pPr>
            <a:endParaRPr lang="en-GB" sz="1400" b="1" kern="0" dirty="0" smtClean="0">
              <a:solidFill>
                <a:srgbClr val="FF0000"/>
              </a:solidFill>
            </a:endParaRPr>
          </a:p>
          <a:p>
            <a:pPr marL="342900" indent="-342900" algn="just">
              <a:lnSpc>
                <a:spcPct val="120000"/>
              </a:lnSpc>
              <a:spcBef>
                <a:spcPts val="0"/>
              </a:spcBef>
              <a:spcAft>
                <a:spcPts val="0"/>
              </a:spcAft>
              <a:buClr>
                <a:schemeClr val="tx1"/>
              </a:buClr>
              <a:buSzPct val="100000"/>
              <a:buFont typeface="Wingdings" pitchFamily="2" charset="2"/>
              <a:buChar char="q"/>
              <a:defRPr/>
            </a:pPr>
            <a:r>
              <a:rPr lang="en-GB" sz="1400" b="1" u="sng" kern="0" dirty="0" smtClean="0">
                <a:solidFill>
                  <a:srgbClr val="FF0000"/>
                </a:solidFill>
              </a:rPr>
              <a:t>Fourth step</a:t>
            </a:r>
            <a:r>
              <a:rPr lang="en-GB" sz="1400" b="1" kern="0" dirty="0" smtClean="0">
                <a:solidFill>
                  <a:srgbClr val="FF0000"/>
                </a:solidFill>
              </a:rPr>
              <a:t>: Calculation of recombination efficiency </a:t>
            </a:r>
            <a:r>
              <a:rPr lang="en-GB" sz="1400" b="1" kern="0" dirty="0" err="1" smtClean="0">
                <a:solidFill>
                  <a:srgbClr val="FF0000"/>
                </a:solidFill>
              </a:rPr>
              <a:t>f</a:t>
            </a:r>
            <a:r>
              <a:rPr lang="en-GB" sz="1400" b="1" kern="0" baseline="-25000" dirty="0" err="1" smtClean="0">
                <a:solidFill>
                  <a:srgbClr val="FF0000"/>
                </a:solidFill>
              </a:rPr>
              <a:t>y</a:t>
            </a:r>
            <a:r>
              <a:rPr lang="en-GB" sz="1400" b="1" kern="0" dirty="0" smtClean="0">
                <a:solidFill>
                  <a:srgbClr val="FF0000"/>
                </a:solidFill>
              </a:rPr>
              <a:t>(</a:t>
            </a:r>
            <a:r>
              <a:rPr lang="en-GB" sz="1400" b="1" kern="0" dirty="0" err="1" smtClean="0">
                <a:solidFill>
                  <a:srgbClr val="FF0000"/>
                </a:solidFill>
              </a:rPr>
              <a:t>E</a:t>
            </a:r>
            <a:r>
              <a:rPr lang="en-GB" sz="1400" b="1" kern="0" baseline="-25000" dirty="0" err="1" smtClean="0">
                <a:solidFill>
                  <a:srgbClr val="FF0000"/>
                </a:solidFill>
              </a:rPr>
              <a:t>ox</a:t>
            </a:r>
            <a:r>
              <a:rPr lang="en-GB" sz="1400" b="1" kern="0" dirty="0" smtClean="0">
                <a:solidFill>
                  <a:srgbClr val="FF0000"/>
                </a:solidFill>
              </a:rPr>
              <a:t>) and fixed charges N</a:t>
            </a:r>
            <a:r>
              <a:rPr lang="en-GB" sz="1400" b="1" kern="0" baseline="-25000" dirty="0" smtClean="0">
                <a:solidFill>
                  <a:srgbClr val="FF0000"/>
                </a:solidFill>
              </a:rPr>
              <a:t>ot </a:t>
            </a:r>
            <a:r>
              <a:rPr lang="en-GB" sz="1400" b="1" kern="0" dirty="0" smtClean="0">
                <a:solidFill>
                  <a:srgbClr val="FF0000"/>
                </a:solidFill>
              </a:rPr>
              <a:t>(</a:t>
            </a:r>
            <a:r>
              <a:rPr lang="en-GB" sz="1400" b="1" kern="0" dirty="0" err="1" smtClean="0">
                <a:solidFill>
                  <a:srgbClr val="FF0000"/>
                </a:solidFill>
              </a:rPr>
              <a:t>f</a:t>
            </a:r>
            <a:r>
              <a:rPr lang="en-GB" sz="1400" b="1" kern="0" baseline="-25000" dirty="0" err="1" smtClean="0">
                <a:solidFill>
                  <a:srgbClr val="FF0000"/>
                </a:solidFill>
              </a:rPr>
              <a:t>ot</a:t>
            </a:r>
            <a:r>
              <a:rPr lang="en-GB" sz="1400" b="1" kern="0" dirty="0" smtClean="0">
                <a:solidFill>
                  <a:srgbClr val="FF0000"/>
                </a:solidFill>
              </a:rPr>
              <a:t> has to be tuned with available irradiation data)</a:t>
            </a:r>
          </a:p>
          <a:p>
            <a:pPr marL="800100" lvl="1" indent="-342900" algn="just">
              <a:lnSpc>
                <a:spcPct val="150000"/>
              </a:lnSpc>
              <a:spcBef>
                <a:spcPts val="0"/>
              </a:spcBef>
              <a:spcAft>
                <a:spcPts val="0"/>
              </a:spcAft>
              <a:buClr>
                <a:schemeClr val="tx1"/>
              </a:buClr>
              <a:buSzPct val="75000"/>
              <a:buFont typeface="Wingdings" panose="05000000000000000000" pitchFamily="2" charset="2"/>
              <a:buChar char="ü"/>
              <a:defRPr/>
            </a:pPr>
            <a:endParaRPr lang="en-GB" sz="800" b="1" kern="0" dirty="0" smtClean="0">
              <a:ea typeface="+mj-ea"/>
              <a:cs typeface="+mj-cs"/>
            </a:endParaRPr>
          </a:p>
          <a:p>
            <a:pPr marL="800100" lvl="1" indent="-342900" algn="just">
              <a:lnSpc>
                <a:spcPct val="150000"/>
              </a:lnSpc>
              <a:spcBef>
                <a:spcPts val="0"/>
              </a:spcBef>
              <a:spcAft>
                <a:spcPts val="0"/>
              </a:spcAft>
              <a:buClr>
                <a:schemeClr val="tx1"/>
              </a:buClr>
              <a:buSzPct val="75000"/>
              <a:buFont typeface="Wingdings" panose="05000000000000000000" pitchFamily="2" charset="2"/>
              <a:buChar char="ü"/>
              <a:defRPr/>
            </a:pPr>
            <a:r>
              <a:rPr lang="en-GB" sz="1200" b="1" kern="0" dirty="0" smtClean="0">
                <a:ea typeface="+mj-ea"/>
                <a:cs typeface="+mj-cs"/>
              </a:rPr>
              <a:t>N</a:t>
            </a:r>
            <a:r>
              <a:rPr lang="en-GB" sz="1200" b="1" kern="0" baseline="-25000" dirty="0" smtClean="0">
                <a:ea typeface="+mj-ea"/>
                <a:cs typeface="+mj-cs"/>
              </a:rPr>
              <a:t>ot</a:t>
            </a:r>
            <a:r>
              <a:rPr lang="en-GB" sz="1200" b="1" kern="0" dirty="0" smtClean="0">
                <a:ea typeface="+mj-ea"/>
                <a:cs typeface="+mj-cs"/>
              </a:rPr>
              <a:t> values are introduced in </a:t>
            </a:r>
            <a:r>
              <a:rPr lang="en-GB" sz="1200" b="1" kern="0" dirty="0" err="1" smtClean="0">
                <a:ea typeface="+mj-ea"/>
                <a:cs typeface="+mj-cs"/>
              </a:rPr>
              <a:t>Sentaurus</a:t>
            </a:r>
            <a:r>
              <a:rPr lang="en-GB" sz="1200" b="1" kern="0" dirty="0" smtClean="0">
                <a:ea typeface="+mj-ea"/>
                <a:cs typeface="+mj-cs"/>
              </a:rPr>
              <a:t> as fixed charges in each oxide block</a:t>
            </a:r>
          </a:p>
          <a:p>
            <a:pPr marL="800100" lvl="1" indent="-342900" algn="just">
              <a:lnSpc>
                <a:spcPct val="150000"/>
              </a:lnSpc>
              <a:spcBef>
                <a:spcPts val="0"/>
              </a:spcBef>
              <a:spcAft>
                <a:spcPts val="0"/>
              </a:spcAft>
              <a:buClr>
                <a:schemeClr val="tx1"/>
              </a:buClr>
              <a:buSzPct val="75000"/>
              <a:buFont typeface="Wingdings" panose="05000000000000000000" pitchFamily="2" charset="2"/>
              <a:buChar char="ü"/>
              <a:defRPr/>
            </a:pPr>
            <a:endParaRPr lang="en-GB" sz="800" b="1" kern="0" dirty="0" smtClean="0">
              <a:ea typeface="+mj-ea"/>
              <a:cs typeface="+mj-cs"/>
            </a:endParaRPr>
          </a:p>
          <a:p>
            <a:pPr marL="342900" indent="-342900" algn="just">
              <a:lnSpc>
                <a:spcPct val="150000"/>
              </a:lnSpc>
              <a:spcBef>
                <a:spcPts val="0"/>
              </a:spcBef>
              <a:spcAft>
                <a:spcPts val="0"/>
              </a:spcAft>
              <a:buClr>
                <a:schemeClr val="tx1"/>
              </a:buClr>
              <a:buSzPct val="100000"/>
              <a:buFont typeface="Wingdings" panose="05000000000000000000" pitchFamily="2" charset="2"/>
              <a:buChar char="q"/>
              <a:defRPr/>
            </a:pPr>
            <a:r>
              <a:rPr lang="en-GB" sz="1400" b="1" u="sng" kern="0" dirty="0" smtClean="0">
                <a:solidFill>
                  <a:srgbClr val="FF0000"/>
                </a:solidFill>
              </a:rPr>
              <a:t>Fifth step</a:t>
            </a:r>
            <a:r>
              <a:rPr lang="en-GB" sz="1400" b="1" kern="0" dirty="0" smtClean="0">
                <a:solidFill>
                  <a:srgbClr val="FF0000"/>
                </a:solidFill>
              </a:rPr>
              <a:t>: Calculation of interface traps N</a:t>
            </a:r>
            <a:r>
              <a:rPr lang="en-GB" sz="1400" b="1" kern="0" baseline="-25000" dirty="0" smtClean="0">
                <a:solidFill>
                  <a:srgbClr val="FF0000"/>
                </a:solidFill>
              </a:rPr>
              <a:t>it</a:t>
            </a:r>
            <a:r>
              <a:rPr lang="en-GB" sz="1400" b="1" kern="0" dirty="0" smtClean="0">
                <a:solidFill>
                  <a:srgbClr val="FF0000"/>
                </a:solidFill>
              </a:rPr>
              <a:t> according to:		</a:t>
            </a:r>
          </a:p>
          <a:p>
            <a:pPr algn="just">
              <a:lnSpc>
                <a:spcPct val="150000"/>
              </a:lnSpc>
              <a:spcBef>
                <a:spcPts val="0"/>
              </a:spcBef>
              <a:spcAft>
                <a:spcPts val="0"/>
              </a:spcAft>
              <a:buClr>
                <a:schemeClr val="tx1"/>
              </a:buClr>
              <a:buSzPct val="100000"/>
              <a:tabLst>
                <a:tab pos="363538" algn="l"/>
              </a:tabLst>
              <a:defRPr/>
            </a:pPr>
            <a:r>
              <a:rPr lang="en-GB" sz="1400" b="1" kern="0" dirty="0">
                <a:solidFill>
                  <a:srgbClr val="FF0000"/>
                </a:solidFill>
              </a:rPr>
              <a:t>	</a:t>
            </a:r>
            <a:r>
              <a:rPr lang="en-GB" sz="1400" b="1" kern="0" dirty="0" smtClean="0">
                <a:solidFill>
                  <a:srgbClr val="FF0000"/>
                </a:solidFill>
              </a:rPr>
              <a:t>(a</a:t>
            </a:r>
            <a:r>
              <a:rPr lang="en-GB" sz="1400" b="1" kern="0" baseline="-25000" dirty="0" smtClean="0">
                <a:solidFill>
                  <a:srgbClr val="FF0000"/>
                </a:solidFill>
              </a:rPr>
              <a:t>it</a:t>
            </a:r>
            <a:r>
              <a:rPr lang="en-GB" sz="1400" b="1" kern="0" dirty="0" smtClean="0">
                <a:solidFill>
                  <a:srgbClr val="FF0000"/>
                </a:solidFill>
              </a:rPr>
              <a:t> </a:t>
            </a:r>
            <a:r>
              <a:rPr lang="en-GB" sz="1400" b="1" kern="0" dirty="0">
                <a:solidFill>
                  <a:srgbClr val="FF0000"/>
                </a:solidFill>
              </a:rPr>
              <a:t>has to be tuned with available irradiation data)</a:t>
            </a:r>
            <a:endParaRPr lang="en-GB" sz="1400" b="1" kern="0" dirty="0" smtClean="0">
              <a:solidFill>
                <a:srgbClr val="FF0000"/>
              </a:solidFill>
            </a:endParaRPr>
          </a:p>
          <a:p>
            <a:pPr marL="800100" lvl="1" indent="-342900" algn="just">
              <a:lnSpc>
                <a:spcPct val="150000"/>
              </a:lnSpc>
              <a:spcBef>
                <a:spcPts val="0"/>
              </a:spcBef>
              <a:spcAft>
                <a:spcPts val="0"/>
              </a:spcAft>
              <a:buClr>
                <a:schemeClr val="tx1"/>
              </a:buClr>
              <a:buSzPct val="75000"/>
              <a:buFont typeface="Wingdings" panose="05000000000000000000" pitchFamily="2" charset="2"/>
              <a:buChar char="ü"/>
              <a:defRPr/>
            </a:pPr>
            <a:endParaRPr lang="en-GB" sz="1200" b="1" kern="0" dirty="0" smtClean="0">
              <a:ea typeface="+mj-ea"/>
              <a:cs typeface="+mj-cs"/>
            </a:endParaRPr>
          </a:p>
        </p:txBody>
      </p:sp>
      <p:pic>
        <p:nvPicPr>
          <p:cNvPr id="12290" name="Picture 2" descr="C:\Users\user\Desktop\Captura.PNG"/>
          <p:cNvPicPr>
            <a:picLocks noChangeAspect="1" noChangeArrowheads="1"/>
          </p:cNvPicPr>
          <p:nvPr/>
        </p:nvPicPr>
        <p:blipFill rotWithShape="1">
          <a:blip r:embed="rId2">
            <a:extLst>
              <a:ext uri="{28A0092B-C50C-407E-A947-70E740481C1C}">
                <a14:useLocalDpi xmlns:a14="http://schemas.microsoft.com/office/drawing/2010/main" val="0"/>
              </a:ext>
            </a:extLst>
          </a:blip>
          <a:srcRect b="50000"/>
          <a:stretch/>
        </p:blipFill>
        <p:spPr bwMode="auto">
          <a:xfrm>
            <a:off x="107504" y="1556792"/>
            <a:ext cx="4325004" cy="12559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user\Desktop\Captura.PNG"/>
          <p:cNvPicPr>
            <a:picLocks noChangeAspect="1" noChangeArrowheads="1"/>
          </p:cNvPicPr>
          <p:nvPr/>
        </p:nvPicPr>
        <p:blipFill rotWithShape="1">
          <a:blip r:embed="rId2">
            <a:extLst>
              <a:ext uri="{28A0092B-C50C-407E-A947-70E740481C1C}">
                <a14:useLocalDpi xmlns:a14="http://schemas.microsoft.com/office/drawing/2010/main" val="0"/>
              </a:ext>
            </a:extLst>
          </a:blip>
          <a:srcRect t="52174"/>
          <a:stretch/>
        </p:blipFill>
        <p:spPr bwMode="auto">
          <a:xfrm>
            <a:off x="4639484" y="1556792"/>
            <a:ext cx="4325004" cy="120128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user\Desktop\Captura.PNG"/>
          <p:cNvPicPr>
            <a:picLocks noChangeAspect="1" noChangeArrowheads="1"/>
          </p:cNvPicPr>
          <p:nvPr/>
        </p:nvPicPr>
        <p:blipFill rotWithShape="1">
          <a:blip r:embed="rId3">
            <a:extLst>
              <a:ext uri="{28A0092B-C50C-407E-A947-70E740481C1C}">
                <a14:useLocalDpi xmlns:a14="http://schemas.microsoft.com/office/drawing/2010/main" val="0"/>
              </a:ext>
            </a:extLst>
          </a:blip>
          <a:srcRect t="23476" r="16321" b="20353"/>
          <a:stretch/>
        </p:blipFill>
        <p:spPr bwMode="auto">
          <a:xfrm>
            <a:off x="6408740" y="4047331"/>
            <a:ext cx="1187596" cy="251460"/>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descr="C:\Users\user\Desktop\Captur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4810790"/>
            <a:ext cx="3339839" cy="1290392"/>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9"/>
          <p:cNvSpPr>
            <a:spLocks noChangeArrowheads="1"/>
          </p:cNvSpPr>
          <p:nvPr/>
        </p:nvSpPr>
        <p:spPr bwMode="auto">
          <a:xfrm>
            <a:off x="5580112" y="5256094"/>
            <a:ext cx="2630554" cy="506961"/>
          </a:xfrm>
          <a:prstGeom prst="roundRect">
            <a:avLst>
              <a:gd name="adj" fmla="val 15046"/>
            </a:avLst>
          </a:prstGeom>
          <a:solidFill>
            <a:srgbClr val="FF8000"/>
          </a:solidFill>
          <a:ln w="9525">
            <a:noFill/>
            <a:round/>
            <a:headEnd/>
            <a:tailEnd/>
          </a:ln>
          <a:effectLst>
            <a:outerShdw dist="89803" dir="2700000" algn="ctr" rotWithShape="0">
              <a:srgbClr val="B2B2B2">
                <a:alpha val="50000"/>
              </a:srgbClr>
            </a:outerShdw>
          </a:effectLst>
        </p:spPr>
        <p:txBody>
          <a:bodyPr anchor="ctr"/>
          <a:lstStyle/>
          <a:p>
            <a:pPr algn="ctr">
              <a:defRPr/>
            </a:pPr>
            <a:r>
              <a:rPr lang="en-US" sz="1200" b="1" kern="0" dirty="0" err="1" smtClean="0"/>
              <a:t>f</a:t>
            </a:r>
            <a:r>
              <a:rPr lang="en-US" sz="1200" b="1" kern="0" baseline="-25000" dirty="0" err="1" smtClean="0"/>
              <a:t>ot</a:t>
            </a:r>
            <a:r>
              <a:rPr lang="en-US" sz="1200" b="1" kern="0" dirty="0" smtClean="0"/>
              <a:t> and </a:t>
            </a:r>
            <a:r>
              <a:rPr lang="en-US" sz="1200" b="1" kern="0" dirty="0" err="1" smtClean="0"/>
              <a:t>a</a:t>
            </a:r>
            <a:r>
              <a:rPr lang="en-US" sz="1200" b="1" kern="0" baseline="-25000" dirty="0" err="1" smtClean="0"/>
              <a:t>it</a:t>
            </a:r>
            <a:r>
              <a:rPr lang="en-US" sz="1200" b="1" kern="0" dirty="0" smtClean="0"/>
              <a:t> values according to available irradiation data</a:t>
            </a:r>
            <a:endParaRPr lang="en-US" sz="1200" b="1" kern="0" baseline="30000" dirty="0" smtClean="0"/>
          </a:p>
        </p:txBody>
      </p:sp>
    </p:spTree>
    <p:extLst>
      <p:ext uri="{BB962C8B-B14F-4D97-AF65-F5344CB8AC3E}">
        <p14:creationId xmlns:p14="http://schemas.microsoft.com/office/powerpoint/2010/main" val="37522495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txBox="1">
            <a:spLocks noChangeArrowheads="1"/>
          </p:cNvSpPr>
          <p:nvPr/>
        </p:nvSpPr>
        <p:spPr>
          <a:xfrm>
            <a:off x="899592" y="476250"/>
            <a:ext cx="7632848" cy="576263"/>
          </a:xfrm>
          <a:prstGeom prst="rect">
            <a:avLst/>
          </a:prstGeom>
        </p:spPr>
        <p:txBody>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aramond" pitchFamily="18" charset="0"/>
              </a:defRPr>
            </a:lvl2pPr>
            <a:lvl3pPr algn="l" rtl="0" eaLnBrk="0" fontAlgn="base" hangingPunct="0">
              <a:spcBef>
                <a:spcPct val="0"/>
              </a:spcBef>
              <a:spcAft>
                <a:spcPct val="0"/>
              </a:spcAft>
              <a:defRPr sz="4400">
                <a:solidFill>
                  <a:schemeClr val="tx2"/>
                </a:solidFill>
                <a:latin typeface="Garamond" pitchFamily="18" charset="0"/>
              </a:defRPr>
            </a:lvl3pPr>
            <a:lvl4pPr algn="l" rtl="0" eaLnBrk="0" fontAlgn="base" hangingPunct="0">
              <a:spcBef>
                <a:spcPct val="0"/>
              </a:spcBef>
              <a:spcAft>
                <a:spcPct val="0"/>
              </a:spcAft>
              <a:defRPr sz="4400">
                <a:solidFill>
                  <a:schemeClr val="tx2"/>
                </a:solidFill>
                <a:latin typeface="Garamond" pitchFamily="18" charset="0"/>
              </a:defRPr>
            </a:lvl4pPr>
            <a:lvl5pPr algn="l" rtl="0" eaLnBrk="0" fontAlgn="base" hangingPunct="0">
              <a:spcBef>
                <a:spcPct val="0"/>
              </a:spcBef>
              <a:spcAft>
                <a:spcPct val="0"/>
              </a:spcAft>
              <a:defRPr sz="4400">
                <a:solidFill>
                  <a:schemeClr val="tx2"/>
                </a:solidFill>
                <a:latin typeface="Garamond" pitchFamily="18" charset="0"/>
              </a:defRPr>
            </a:lvl5pPr>
            <a:lvl6pPr marL="457200" algn="l" rtl="0" fontAlgn="base">
              <a:spcBef>
                <a:spcPct val="0"/>
              </a:spcBef>
              <a:spcAft>
                <a:spcPct val="0"/>
              </a:spcAft>
              <a:defRPr sz="4400">
                <a:solidFill>
                  <a:schemeClr val="tx2"/>
                </a:solidFill>
                <a:latin typeface="Garamond" pitchFamily="18" charset="0"/>
              </a:defRPr>
            </a:lvl6pPr>
            <a:lvl7pPr marL="914400" algn="l" rtl="0" fontAlgn="base">
              <a:spcBef>
                <a:spcPct val="0"/>
              </a:spcBef>
              <a:spcAft>
                <a:spcPct val="0"/>
              </a:spcAft>
              <a:defRPr sz="4400">
                <a:solidFill>
                  <a:schemeClr val="tx2"/>
                </a:solidFill>
                <a:latin typeface="Garamond" pitchFamily="18" charset="0"/>
              </a:defRPr>
            </a:lvl7pPr>
            <a:lvl8pPr marL="1371600" algn="l" rtl="0" fontAlgn="base">
              <a:spcBef>
                <a:spcPct val="0"/>
              </a:spcBef>
              <a:spcAft>
                <a:spcPct val="0"/>
              </a:spcAft>
              <a:defRPr sz="4400">
                <a:solidFill>
                  <a:schemeClr val="tx2"/>
                </a:solidFill>
                <a:latin typeface="Garamond" pitchFamily="18" charset="0"/>
              </a:defRPr>
            </a:lvl8pPr>
            <a:lvl9pPr marL="1828800" algn="l" rtl="0" fontAlgn="base">
              <a:spcBef>
                <a:spcPct val="0"/>
              </a:spcBef>
              <a:spcAft>
                <a:spcPct val="0"/>
              </a:spcAft>
              <a:defRPr sz="4400">
                <a:solidFill>
                  <a:schemeClr val="tx2"/>
                </a:solidFill>
                <a:latin typeface="Garamond" pitchFamily="18" charset="0"/>
              </a:defRPr>
            </a:lvl9pPr>
          </a:lstStyle>
          <a:p>
            <a:pPr algn="ctr"/>
            <a:r>
              <a:rPr lang="en-GB" sz="2000" b="1" kern="0" dirty="0" smtClean="0">
                <a:solidFill>
                  <a:schemeClr val="tx1"/>
                </a:solidFill>
                <a:latin typeface="+mn-lt"/>
                <a:ea typeface="ＭＳ Ｐゴシック" pitchFamily="34" charset="-128"/>
              </a:rPr>
              <a:t>Ionisation Damage in LDMOS Transistors</a:t>
            </a:r>
            <a:endParaRPr lang="en-GB" sz="2000" kern="0" dirty="0" smtClean="0">
              <a:solidFill>
                <a:schemeClr val="tx1"/>
              </a:solidFill>
              <a:latin typeface="+mn-lt"/>
            </a:endParaRPr>
          </a:p>
        </p:txBody>
      </p:sp>
      <p:cxnSp>
        <p:nvCxnSpPr>
          <p:cNvPr id="3" name="6 Conector recto"/>
          <p:cNvCxnSpPr>
            <a:cxnSpLocks noChangeShapeType="1"/>
          </p:cNvCxnSpPr>
          <p:nvPr/>
        </p:nvCxnSpPr>
        <p:spPr bwMode="auto">
          <a:xfrm>
            <a:off x="286643" y="980728"/>
            <a:ext cx="8605837" cy="0"/>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pic>
        <p:nvPicPr>
          <p:cNvPr id="6" name="Picture 2" descr="C:\Users\user\Desktop\Captur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9" y="1657499"/>
            <a:ext cx="4247447" cy="30779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user\Desktop\Captur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628800"/>
            <a:ext cx="4211573" cy="3106663"/>
          </a:xfrm>
          <a:prstGeom prst="rect">
            <a:avLst/>
          </a:prstGeom>
          <a:noFill/>
          <a:extLst>
            <a:ext uri="{909E8E84-426E-40DD-AFC4-6F175D3DCCD1}">
              <a14:hiddenFill xmlns:a14="http://schemas.microsoft.com/office/drawing/2010/main">
                <a:solidFill>
                  <a:srgbClr val="FFFFFF"/>
                </a:solidFill>
              </a14:hiddenFill>
            </a:ext>
          </a:extLst>
        </p:spPr>
      </p:pic>
      <p:cxnSp>
        <p:nvCxnSpPr>
          <p:cNvPr id="8" name="7 Conector recto de flecha"/>
          <p:cNvCxnSpPr/>
          <p:nvPr/>
        </p:nvCxnSpPr>
        <p:spPr bwMode="auto">
          <a:xfrm flipV="1">
            <a:off x="1435459" y="3933056"/>
            <a:ext cx="0" cy="1090439"/>
          </a:xfrm>
          <a:prstGeom prst="straightConnector1">
            <a:avLst/>
          </a:prstGeom>
          <a:solidFill>
            <a:schemeClr val="accent1"/>
          </a:solidFill>
          <a:ln w="19050" cap="flat" cmpd="sng" algn="ctr">
            <a:solidFill>
              <a:srgbClr val="FF0000"/>
            </a:solidFill>
            <a:prstDash val="solid"/>
            <a:round/>
            <a:headEnd type="none" w="med" len="med"/>
            <a:tailEnd type="triangle"/>
          </a:ln>
          <a:effectLst/>
        </p:spPr>
      </p:cxnSp>
      <p:sp>
        <p:nvSpPr>
          <p:cNvPr id="11" name="AutoShape 9"/>
          <p:cNvSpPr>
            <a:spLocks noChangeArrowheads="1"/>
          </p:cNvSpPr>
          <p:nvPr/>
        </p:nvSpPr>
        <p:spPr bwMode="auto">
          <a:xfrm>
            <a:off x="899592" y="5041237"/>
            <a:ext cx="1118386" cy="253480"/>
          </a:xfrm>
          <a:prstGeom prst="roundRect">
            <a:avLst>
              <a:gd name="adj" fmla="val 15046"/>
            </a:avLst>
          </a:prstGeom>
          <a:solidFill>
            <a:srgbClr val="FF8000"/>
          </a:solidFill>
          <a:ln w="9525">
            <a:noFill/>
            <a:round/>
            <a:headEnd/>
            <a:tailEnd/>
          </a:ln>
          <a:effectLst>
            <a:outerShdw dist="89803" dir="2700000" algn="ctr" rotWithShape="0">
              <a:srgbClr val="B2B2B2">
                <a:alpha val="50000"/>
              </a:srgbClr>
            </a:outerShdw>
          </a:effectLst>
        </p:spPr>
        <p:txBody>
          <a:bodyPr anchor="ctr"/>
          <a:lstStyle/>
          <a:p>
            <a:pPr algn="ctr">
              <a:defRPr/>
            </a:pPr>
            <a:r>
              <a:rPr lang="en-US" sz="1200" b="1" kern="0" dirty="0" smtClean="0"/>
              <a:t>N</a:t>
            </a:r>
            <a:r>
              <a:rPr lang="en-US" sz="1200" b="1" kern="0" baseline="-25000" dirty="0" smtClean="0"/>
              <a:t>ot</a:t>
            </a:r>
            <a:r>
              <a:rPr lang="en-US" sz="1200" b="1" kern="0" dirty="0" smtClean="0"/>
              <a:t> effect</a:t>
            </a:r>
            <a:endParaRPr lang="en-US" sz="1200" b="1" kern="0" baseline="30000" dirty="0" smtClean="0"/>
          </a:p>
        </p:txBody>
      </p:sp>
      <p:cxnSp>
        <p:nvCxnSpPr>
          <p:cNvPr id="12" name="11 Conector recto de flecha"/>
          <p:cNvCxnSpPr/>
          <p:nvPr/>
        </p:nvCxnSpPr>
        <p:spPr bwMode="auto">
          <a:xfrm flipV="1">
            <a:off x="3197393" y="3717032"/>
            <a:ext cx="0" cy="1312954"/>
          </a:xfrm>
          <a:prstGeom prst="straightConnector1">
            <a:avLst/>
          </a:prstGeom>
          <a:solidFill>
            <a:schemeClr val="accent1"/>
          </a:solidFill>
          <a:ln w="19050" cap="flat" cmpd="sng" algn="ctr">
            <a:solidFill>
              <a:srgbClr val="FF0000"/>
            </a:solidFill>
            <a:prstDash val="solid"/>
            <a:round/>
            <a:headEnd type="none" w="med" len="med"/>
            <a:tailEnd type="triangle"/>
          </a:ln>
          <a:effectLst/>
        </p:spPr>
      </p:cxnSp>
      <p:sp>
        <p:nvSpPr>
          <p:cNvPr id="13" name="AutoShape 9"/>
          <p:cNvSpPr>
            <a:spLocks noChangeArrowheads="1"/>
          </p:cNvSpPr>
          <p:nvPr/>
        </p:nvSpPr>
        <p:spPr bwMode="auto">
          <a:xfrm>
            <a:off x="2661526" y="5047728"/>
            <a:ext cx="1118386" cy="253480"/>
          </a:xfrm>
          <a:prstGeom prst="roundRect">
            <a:avLst>
              <a:gd name="adj" fmla="val 15046"/>
            </a:avLst>
          </a:prstGeom>
          <a:solidFill>
            <a:srgbClr val="FF8000"/>
          </a:solidFill>
          <a:ln w="9525">
            <a:noFill/>
            <a:round/>
            <a:headEnd/>
            <a:tailEnd/>
          </a:ln>
          <a:effectLst>
            <a:outerShdw dist="89803" dir="2700000" algn="ctr" rotWithShape="0">
              <a:srgbClr val="B2B2B2">
                <a:alpha val="50000"/>
              </a:srgbClr>
            </a:outerShdw>
          </a:effectLst>
        </p:spPr>
        <p:txBody>
          <a:bodyPr anchor="ctr"/>
          <a:lstStyle/>
          <a:p>
            <a:pPr algn="ctr">
              <a:defRPr/>
            </a:pPr>
            <a:r>
              <a:rPr lang="en-US" sz="1200" b="1" kern="0" dirty="0" smtClean="0"/>
              <a:t>N</a:t>
            </a:r>
            <a:r>
              <a:rPr lang="en-US" sz="1200" b="1" kern="0" baseline="-25000" dirty="0" smtClean="0"/>
              <a:t>it</a:t>
            </a:r>
            <a:r>
              <a:rPr lang="en-US" sz="1200" b="1" kern="0" dirty="0" smtClean="0"/>
              <a:t> effect</a:t>
            </a:r>
            <a:endParaRPr lang="en-US" sz="1200" b="1" kern="0" baseline="30000" dirty="0" smtClean="0"/>
          </a:p>
        </p:txBody>
      </p:sp>
    </p:spTree>
    <p:extLst>
      <p:ext uri="{BB962C8B-B14F-4D97-AF65-F5344CB8AC3E}">
        <p14:creationId xmlns:p14="http://schemas.microsoft.com/office/powerpoint/2010/main" val="31190321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txBox="1">
            <a:spLocks noChangeArrowheads="1"/>
          </p:cNvSpPr>
          <p:nvPr/>
        </p:nvSpPr>
        <p:spPr>
          <a:xfrm>
            <a:off x="899592" y="476250"/>
            <a:ext cx="7632848" cy="576263"/>
          </a:xfrm>
          <a:prstGeom prst="rect">
            <a:avLst/>
          </a:prstGeom>
        </p:spPr>
        <p:txBody>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aramond" pitchFamily="18" charset="0"/>
              </a:defRPr>
            </a:lvl2pPr>
            <a:lvl3pPr algn="l" rtl="0" eaLnBrk="0" fontAlgn="base" hangingPunct="0">
              <a:spcBef>
                <a:spcPct val="0"/>
              </a:spcBef>
              <a:spcAft>
                <a:spcPct val="0"/>
              </a:spcAft>
              <a:defRPr sz="4400">
                <a:solidFill>
                  <a:schemeClr val="tx2"/>
                </a:solidFill>
                <a:latin typeface="Garamond" pitchFamily="18" charset="0"/>
              </a:defRPr>
            </a:lvl3pPr>
            <a:lvl4pPr algn="l" rtl="0" eaLnBrk="0" fontAlgn="base" hangingPunct="0">
              <a:spcBef>
                <a:spcPct val="0"/>
              </a:spcBef>
              <a:spcAft>
                <a:spcPct val="0"/>
              </a:spcAft>
              <a:defRPr sz="4400">
                <a:solidFill>
                  <a:schemeClr val="tx2"/>
                </a:solidFill>
                <a:latin typeface="Garamond" pitchFamily="18" charset="0"/>
              </a:defRPr>
            </a:lvl4pPr>
            <a:lvl5pPr algn="l" rtl="0" eaLnBrk="0" fontAlgn="base" hangingPunct="0">
              <a:spcBef>
                <a:spcPct val="0"/>
              </a:spcBef>
              <a:spcAft>
                <a:spcPct val="0"/>
              </a:spcAft>
              <a:defRPr sz="4400">
                <a:solidFill>
                  <a:schemeClr val="tx2"/>
                </a:solidFill>
                <a:latin typeface="Garamond" pitchFamily="18" charset="0"/>
              </a:defRPr>
            </a:lvl5pPr>
            <a:lvl6pPr marL="457200" algn="l" rtl="0" fontAlgn="base">
              <a:spcBef>
                <a:spcPct val="0"/>
              </a:spcBef>
              <a:spcAft>
                <a:spcPct val="0"/>
              </a:spcAft>
              <a:defRPr sz="4400">
                <a:solidFill>
                  <a:schemeClr val="tx2"/>
                </a:solidFill>
                <a:latin typeface="Garamond" pitchFamily="18" charset="0"/>
              </a:defRPr>
            </a:lvl6pPr>
            <a:lvl7pPr marL="914400" algn="l" rtl="0" fontAlgn="base">
              <a:spcBef>
                <a:spcPct val="0"/>
              </a:spcBef>
              <a:spcAft>
                <a:spcPct val="0"/>
              </a:spcAft>
              <a:defRPr sz="4400">
                <a:solidFill>
                  <a:schemeClr val="tx2"/>
                </a:solidFill>
                <a:latin typeface="Garamond" pitchFamily="18" charset="0"/>
              </a:defRPr>
            </a:lvl7pPr>
            <a:lvl8pPr marL="1371600" algn="l" rtl="0" fontAlgn="base">
              <a:spcBef>
                <a:spcPct val="0"/>
              </a:spcBef>
              <a:spcAft>
                <a:spcPct val="0"/>
              </a:spcAft>
              <a:defRPr sz="4400">
                <a:solidFill>
                  <a:schemeClr val="tx2"/>
                </a:solidFill>
                <a:latin typeface="Garamond" pitchFamily="18" charset="0"/>
              </a:defRPr>
            </a:lvl8pPr>
            <a:lvl9pPr marL="1828800" algn="l" rtl="0" fontAlgn="base">
              <a:spcBef>
                <a:spcPct val="0"/>
              </a:spcBef>
              <a:spcAft>
                <a:spcPct val="0"/>
              </a:spcAft>
              <a:defRPr sz="4400">
                <a:solidFill>
                  <a:schemeClr val="tx2"/>
                </a:solidFill>
                <a:latin typeface="Garamond" pitchFamily="18" charset="0"/>
              </a:defRPr>
            </a:lvl9pPr>
          </a:lstStyle>
          <a:p>
            <a:pPr algn="ctr"/>
            <a:r>
              <a:rPr lang="en-GB" sz="2000" b="1" kern="0" dirty="0" smtClean="0">
                <a:solidFill>
                  <a:schemeClr val="tx1"/>
                </a:solidFill>
                <a:latin typeface="+mn-lt"/>
                <a:ea typeface="ＭＳ Ｐゴシック" pitchFamily="34" charset="-128"/>
              </a:rPr>
              <a:t>Ionisation Damage in LDMOS Transistors</a:t>
            </a:r>
            <a:endParaRPr lang="en-GB" sz="2000" kern="0" dirty="0" smtClean="0">
              <a:solidFill>
                <a:schemeClr val="tx1"/>
              </a:solidFill>
              <a:latin typeface="+mn-lt"/>
            </a:endParaRPr>
          </a:p>
        </p:txBody>
      </p:sp>
      <p:cxnSp>
        <p:nvCxnSpPr>
          <p:cNvPr id="3" name="6 Conector recto"/>
          <p:cNvCxnSpPr>
            <a:cxnSpLocks noChangeShapeType="1"/>
          </p:cNvCxnSpPr>
          <p:nvPr/>
        </p:nvCxnSpPr>
        <p:spPr bwMode="auto">
          <a:xfrm>
            <a:off x="286643" y="980728"/>
            <a:ext cx="8605837" cy="0"/>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pic>
        <p:nvPicPr>
          <p:cNvPr id="14338" name="Picture 2" descr="C:\Users\user\Desktop\Captur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412776"/>
            <a:ext cx="8888413" cy="3038475"/>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9"/>
          <p:cNvSpPr>
            <a:spLocks noChangeArrowheads="1"/>
          </p:cNvSpPr>
          <p:nvPr/>
        </p:nvSpPr>
        <p:spPr bwMode="auto">
          <a:xfrm>
            <a:off x="2824675" y="4941167"/>
            <a:ext cx="3782682" cy="661319"/>
          </a:xfrm>
          <a:prstGeom prst="roundRect">
            <a:avLst>
              <a:gd name="adj" fmla="val 15046"/>
            </a:avLst>
          </a:prstGeom>
          <a:solidFill>
            <a:srgbClr val="FF8000"/>
          </a:solidFill>
          <a:ln w="9525">
            <a:noFill/>
            <a:round/>
            <a:headEnd/>
            <a:tailEnd/>
          </a:ln>
          <a:effectLst>
            <a:outerShdw dist="89803" dir="2700000" algn="ctr" rotWithShape="0">
              <a:srgbClr val="B2B2B2">
                <a:alpha val="50000"/>
              </a:srgbClr>
            </a:outerShdw>
          </a:effectLst>
        </p:spPr>
        <p:txBody>
          <a:bodyPr anchor="ctr"/>
          <a:lstStyle/>
          <a:p>
            <a:pPr algn="ctr">
              <a:defRPr/>
            </a:pPr>
            <a:r>
              <a:rPr lang="en-US" sz="1200" b="1" kern="0" dirty="0" smtClean="0"/>
              <a:t>Accurate fitting between simulated and measured I</a:t>
            </a:r>
            <a:r>
              <a:rPr lang="en-US" sz="1200" b="1" kern="0" baseline="-25000" dirty="0" smtClean="0"/>
              <a:t>DS</a:t>
            </a:r>
            <a:r>
              <a:rPr lang="en-US" sz="1200" b="1" kern="0" dirty="0" smtClean="0"/>
              <a:t> versus V</a:t>
            </a:r>
            <a:r>
              <a:rPr lang="en-US" sz="1200" b="1" kern="0" baseline="-25000" dirty="0" smtClean="0"/>
              <a:t>DS</a:t>
            </a:r>
            <a:r>
              <a:rPr lang="en-US" sz="1200" b="1" kern="0" dirty="0" smtClean="0"/>
              <a:t> curves</a:t>
            </a:r>
            <a:endParaRPr lang="en-US" sz="1200" b="1" kern="0" baseline="30000" dirty="0" smtClean="0"/>
          </a:p>
        </p:txBody>
      </p:sp>
    </p:spTree>
    <p:extLst>
      <p:ext uri="{BB962C8B-B14F-4D97-AF65-F5344CB8AC3E}">
        <p14:creationId xmlns:p14="http://schemas.microsoft.com/office/powerpoint/2010/main" val="10550813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txBox="1">
            <a:spLocks noChangeArrowheads="1"/>
          </p:cNvSpPr>
          <p:nvPr/>
        </p:nvSpPr>
        <p:spPr>
          <a:xfrm>
            <a:off x="135509" y="2492896"/>
            <a:ext cx="8892479" cy="900100"/>
          </a:xfrm>
          <a:prstGeom prst="rect">
            <a:avLst/>
          </a:prstGeom>
        </p:spPr>
        <p:txBody>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aramond" pitchFamily="18" charset="0"/>
              </a:defRPr>
            </a:lvl2pPr>
            <a:lvl3pPr algn="l" rtl="0" eaLnBrk="0" fontAlgn="base" hangingPunct="0">
              <a:spcBef>
                <a:spcPct val="0"/>
              </a:spcBef>
              <a:spcAft>
                <a:spcPct val="0"/>
              </a:spcAft>
              <a:defRPr sz="4400">
                <a:solidFill>
                  <a:schemeClr val="tx2"/>
                </a:solidFill>
                <a:latin typeface="Garamond" pitchFamily="18" charset="0"/>
              </a:defRPr>
            </a:lvl3pPr>
            <a:lvl4pPr algn="l" rtl="0" eaLnBrk="0" fontAlgn="base" hangingPunct="0">
              <a:spcBef>
                <a:spcPct val="0"/>
              </a:spcBef>
              <a:spcAft>
                <a:spcPct val="0"/>
              </a:spcAft>
              <a:defRPr sz="4400">
                <a:solidFill>
                  <a:schemeClr val="tx2"/>
                </a:solidFill>
                <a:latin typeface="Garamond" pitchFamily="18" charset="0"/>
              </a:defRPr>
            </a:lvl4pPr>
            <a:lvl5pPr algn="l" rtl="0" eaLnBrk="0" fontAlgn="base" hangingPunct="0">
              <a:spcBef>
                <a:spcPct val="0"/>
              </a:spcBef>
              <a:spcAft>
                <a:spcPct val="0"/>
              </a:spcAft>
              <a:defRPr sz="4400">
                <a:solidFill>
                  <a:schemeClr val="tx2"/>
                </a:solidFill>
                <a:latin typeface="Garamond" pitchFamily="18" charset="0"/>
              </a:defRPr>
            </a:lvl5pPr>
            <a:lvl6pPr marL="457200" algn="l" rtl="0" fontAlgn="base">
              <a:spcBef>
                <a:spcPct val="0"/>
              </a:spcBef>
              <a:spcAft>
                <a:spcPct val="0"/>
              </a:spcAft>
              <a:defRPr sz="4400">
                <a:solidFill>
                  <a:schemeClr val="tx2"/>
                </a:solidFill>
                <a:latin typeface="Garamond" pitchFamily="18" charset="0"/>
              </a:defRPr>
            </a:lvl6pPr>
            <a:lvl7pPr marL="914400" algn="l" rtl="0" fontAlgn="base">
              <a:spcBef>
                <a:spcPct val="0"/>
              </a:spcBef>
              <a:spcAft>
                <a:spcPct val="0"/>
              </a:spcAft>
              <a:defRPr sz="4400">
                <a:solidFill>
                  <a:schemeClr val="tx2"/>
                </a:solidFill>
                <a:latin typeface="Garamond" pitchFamily="18" charset="0"/>
              </a:defRPr>
            </a:lvl7pPr>
            <a:lvl8pPr marL="1371600" algn="l" rtl="0" fontAlgn="base">
              <a:spcBef>
                <a:spcPct val="0"/>
              </a:spcBef>
              <a:spcAft>
                <a:spcPct val="0"/>
              </a:spcAft>
              <a:defRPr sz="4400">
                <a:solidFill>
                  <a:schemeClr val="tx2"/>
                </a:solidFill>
                <a:latin typeface="Garamond" pitchFamily="18" charset="0"/>
              </a:defRPr>
            </a:lvl8pPr>
            <a:lvl9pPr marL="1828800" algn="l" rtl="0" fontAlgn="base">
              <a:spcBef>
                <a:spcPct val="0"/>
              </a:spcBef>
              <a:spcAft>
                <a:spcPct val="0"/>
              </a:spcAft>
              <a:defRPr sz="4400">
                <a:solidFill>
                  <a:schemeClr val="tx2"/>
                </a:solidFill>
                <a:latin typeface="Garamond" pitchFamily="18" charset="0"/>
              </a:defRPr>
            </a:lvl9pPr>
          </a:lstStyle>
          <a:p>
            <a:pPr algn="ctr"/>
            <a:r>
              <a:rPr lang="en-US" altLang="ja-JP" sz="4000" b="1" kern="0" dirty="0" smtClean="0">
                <a:solidFill>
                  <a:schemeClr val="tx1"/>
                </a:solidFill>
                <a:latin typeface="+mn-lt"/>
                <a:ea typeface="ＭＳ Ｐゴシック" pitchFamily="34" charset="-128"/>
              </a:rPr>
              <a:t>Displacement Damage</a:t>
            </a:r>
          </a:p>
        </p:txBody>
      </p:sp>
    </p:spTree>
    <p:extLst>
      <p:ext uri="{BB962C8B-B14F-4D97-AF65-F5344CB8AC3E}">
        <p14:creationId xmlns:p14="http://schemas.microsoft.com/office/powerpoint/2010/main" val="10233460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txBox="1">
            <a:spLocks noChangeArrowheads="1"/>
          </p:cNvSpPr>
          <p:nvPr/>
        </p:nvSpPr>
        <p:spPr>
          <a:xfrm>
            <a:off x="1116013" y="2492697"/>
            <a:ext cx="7127875" cy="576263"/>
          </a:xfrm>
          <a:prstGeom prst="rect">
            <a:avLst/>
          </a:prstGeom>
        </p:spPr>
        <p:txBody>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aramond" pitchFamily="18" charset="0"/>
              </a:defRPr>
            </a:lvl2pPr>
            <a:lvl3pPr algn="l" rtl="0" eaLnBrk="0" fontAlgn="base" hangingPunct="0">
              <a:spcBef>
                <a:spcPct val="0"/>
              </a:spcBef>
              <a:spcAft>
                <a:spcPct val="0"/>
              </a:spcAft>
              <a:defRPr sz="4400">
                <a:solidFill>
                  <a:schemeClr val="tx2"/>
                </a:solidFill>
                <a:latin typeface="Garamond" pitchFamily="18" charset="0"/>
              </a:defRPr>
            </a:lvl3pPr>
            <a:lvl4pPr algn="l" rtl="0" eaLnBrk="0" fontAlgn="base" hangingPunct="0">
              <a:spcBef>
                <a:spcPct val="0"/>
              </a:spcBef>
              <a:spcAft>
                <a:spcPct val="0"/>
              </a:spcAft>
              <a:defRPr sz="4400">
                <a:solidFill>
                  <a:schemeClr val="tx2"/>
                </a:solidFill>
                <a:latin typeface="Garamond" pitchFamily="18" charset="0"/>
              </a:defRPr>
            </a:lvl4pPr>
            <a:lvl5pPr algn="l" rtl="0" eaLnBrk="0" fontAlgn="base" hangingPunct="0">
              <a:spcBef>
                <a:spcPct val="0"/>
              </a:spcBef>
              <a:spcAft>
                <a:spcPct val="0"/>
              </a:spcAft>
              <a:defRPr sz="4400">
                <a:solidFill>
                  <a:schemeClr val="tx2"/>
                </a:solidFill>
                <a:latin typeface="Garamond" pitchFamily="18" charset="0"/>
              </a:defRPr>
            </a:lvl5pPr>
            <a:lvl6pPr marL="457200" algn="l" rtl="0" fontAlgn="base">
              <a:spcBef>
                <a:spcPct val="0"/>
              </a:spcBef>
              <a:spcAft>
                <a:spcPct val="0"/>
              </a:spcAft>
              <a:defRPr sz="4400">
                <a:solidFill>
                  <a:schemeClr val="tx2"/>
                </a:solidFill>
                <a:latin typeface="Garamond" pitchFamily="18" charset="0"/>
              </a:defRPr>
            </a:lvl6pPr>
            <a:lvl7pPr marL="914400" algn="l" rtl="0" fontAlgn="base">
              <a:spcBef>
                <a:spcPct val="0"/>
              </a:spcBef>
              <a:spcAft>
                <a:spcPct val="0"/>
              </a:spcAft>
              <a:defRPr sz="4400">
                <a:solidFill>
                  <a:schemeClr val="tx2"/>
                </a:solidFill>
                <a:latin typeface="Garamond" pitchFamily="18" charset="0"/>
              </a:defRPr>
            </a:lvl7pPr>
            <a:lvl8pPr marL="1371600" algn="l" rtl="0" fontAlgn="base">
              <a:spcBef>
                <a:spcPct val="0"/>
              </a:spcBef>
              <a:spcAft>
                <a:spcPct val="0"/>
              </a:spcAft>
              <a:defRPr sz="4400">
                <a:solidFill>
                  <a:schemeClr val="tx2"/>
                </a:solidFill>
                <a:latin typeface="Garamond" pitchFamily="18" charset="0"/>
              </a:defRPr>
            </a:lvl8pPr>
            <a:lvl9pPr marL="1828800" algn="l" rtl="0" fontAlgn="base">
              <a:spcBef>
                <a:spcPct val="0"/>
              </a:spcBef>
              <a:spcAft>
                <a:spcPct val="0"/>
              </a:spcAft>
              <a:defRPr sz="4400">
                <a:solidFill>
                  <a:schemeClr val="tx2"/>
                </a:solidFill>
                <a:latin typeface="Garamond" pitchFamily="18" charset="0"/>
              </a:defRPr>
            </a:lvl9pPr>
          </a:lstStyle>
          <a:p>
            <a:pPr algn="ctr"/>
            <a:r>
              <a:rPr lang="en-US" sz="4000" b="1" kern="0" dirty="0" smtClean="0">
                <a:solidFill>
                  <a:schemeClr val="tx1"/>
                </a:solidFill>
                <a:latin typeface="+mn-lt"/>
                <a:ea typeface="ＭＳ Ｐゴシック" pitchFamily="34" charset="-128"/>
              </a:rPr>
              <a:t>General Considerations</a:t>
            </a:r>
            <a:endParaRPr lang="en-US" sz="4000" kern="0" dirty="0" smtClean="0">
              <a:solidFill>
                <a:schemeClr val="tx1"/>
              </a:solidFill>
              <a:latin typeface="+mn-lt"/>
            </a:endParaRPr>
          </a:p>
        </p:txBody>
      </p:sp>
    </p:spTree>
    <p:extLst>
      <p:ext uri="{BB962C8B-B14F-4D97-AF65-F5344CB8AC3E}">
        <p14:creationId xmlns:p14="http://schemas.microsoft.com/office/powerpoint/2010/main" val="5851805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txBox="1">
            <a:spLocks noChangeArrowheads="1"/>
          </p:cNvSpPr>
          <p:nvPr/>
        </p:nvSpPr>
        <p:spPr>
          <a:xfrm>
            <a:off x="899592" y="476250"/>
            <a:ext cx="7632848" cy="576263"/>
          </a:xfrm>
          <a:prstGeom prst="rect">
            <a:avLst/>
          </a:prstGeom>
        </p:spPr>
        <p:txBody>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aramond" pitchFamily="18" charset="0"/>
              </a:defRPr>
            </a:lvl2pPr>
            <a:lvl3pPr algn="l" rtl="0" eaLnBrk="0" fontAlgn="base" hangingPunct="0">
              <a:spcBef>
                <a:spcPct val="0"/>
              </a:spcBef>
              <a:spcAft>
                <a:spcPct val="0"/>
              </a:spcAft>
              <a:defRPr sz="4400">
                <a:solidFill>
                  <a:schemeClr val="tx2"/>
                </a:solidFill>
                <a:latin typeface="Garamond" pitchFamily="18" charset="0"/>
              </a:defRPr>
            </a:lvl3pPr>
            <a:lvl4pPr algn="l" rtl="0" eaLnBrk="0" fontAlgn="base" hangingPunct="0">
              <a:spcBef>
                <a:spcPct val="0"/>
              </a:spcBef>
              <a:spcAft>
                <a:spcPct val="0"/>
              </a:spcAft>
              <a:defRPr sz="4400">
                <a:solidFill>
                  <a:schemeClr val="tx2"/>
                </a:solidFill>
                <a:latin typeface="Garamond" pitchFamily="18" charset="0"/>
              </a:defRPr>
            </a:lvl4pPr>
            <a:lvl5pPr algn="l" rtl="0" eaLnBrk="0" fontAlgn="base" hangingPunct="0">
              <a:spcBef>
                <a:spcPct val="0"/>
              </a:spcBef>
              <a:spcAft>
                <a:spcPct val="0"/>
              </a:spcAft>
              <a:defRPr sz="4400">
                <a:solidFill>
                  <a:schemeClr val="tx2"/>
                </a:solidFill>
                <a:latin typeface="Garamond" pitchFamily="18" charset="0"/>
              </a:defRPr>
            </a:lvl5pPr>
            <a:lvl6pPr marL="457200" algn="l" rtl="0" fontAlgn="base">
              <a:spcBef>
                <a:spcPct val="0"/>
              </a:spcBef>
              <a:spcAft>
                <a:spcPct val="0"/>
              </a:spcAft>
              <a:defRPr sz="4400">
                <a:solidFill>
                  <a:schemeClr val="tx2"/>
                </a:solidFill>
                <a:latin typeface="Garamond" pitchFamily="18" charset="0"/>
              </a:defRPr>
            </a:lvl6pPr>
            <a:lvl7pPr marL="914400" algn="l" rtl="0" fontAlgn="base">
              <a:spcBef>
                <a:spcPct val="0"/>
              </a:spcBef>
              <a:spcAft>
                <a:spcPct val="0"/>
              </a:spcAft>
              <a:defRPr sz="4400">
                <a:solidFill>
                  <a:schemeClr val="tx2"/>
                </a:solidFill>
                <a:latin typeface="Garamond" pitchFamily="18" charset="0"/>
              </a:defRPr>
            </a:lvl7pPr>
            <a:lvl8pPr marL="1371600" algn="l" rtl="0" fontAlgn="base">
              <a:spcBef>
                <a:spcPct val="0"/>
              </a:spcBef>
              <a:spcAft>
                <a:spcPct val="0"/>
              </a:spcAft>
              <a:defRPr sz="4400">
                <a:solidFill>
                  <a:schemeClr val="tx2"/>
                </a:solidFill>
                <a:latin typeface="Garamond" pitchFamily="18" charset="0"/>
              </a:defRPr>
            </a:lvl8pPr>
            <a:lvl9pPr marL="1828800" algn="l" rtl="0" fontAlgn="base">
              <a:spcBef>
                <a:spcPct val="0"/>
              </a:spcBef>
              <a:spcAft>
                <a:spcPct val="0"/>
              </a:spcAft>
              <a:defRPr sz="4400">
                <a:solidFill>
                  <a:schemeClr val="tx2"/>
                </a:solidFill>
                <a:latin typeface="Garamond" pitchFamily="18" charset="0"/>
              </a:defRPr>
            </a:lvl9pPr>
          </a:lstStyle>
          <a:p>
            <a:pPr algn="ctr"/>
            <a:r>
              <a:rPr lang="en-US" sz="2000" b="1" kern="0" dirty="0" smtClean="0">
                <a:solidFill>
                  <a:schemeClr val="tx1"/>
                </a:solidFill>
                <a:latin typeface="+mn-lt"/>
                <a:ea typeface="ＭＳ Ｐゴシック" pitchFamily="34" charset="-128"/>
              </a:rPr>
              <a:t>Displacement Damage Simulation</a:t>
            </a:r>
            <a:endParaRPr lang="en-US" sz="2000" kern="0" dirty="0" smtClean="0">
              <a:solidFill>
                <a:schemeClr val="tx1"/>
              </a:solidFill>
              <a:latin typeface="+mn-lt"/>
            </a:endParaRPr>
          </a:p>
        </p:txBody>
      </p:sp>
      <p:cxnSp>
        <p:nvCxnSpPr>
          <p:cNvPr id="3" name="6 Conector recto"/>
          <p:cNvCxnSpPr>
            <a:cxnSpLocks noChangeShapeType="1"/>
          </p:cNvCxnSpPr>
          <p:nvPr/>
        </p:nvCxnSpPr>
        <p:spPr bwMode="auto">
          <a:xfrm>
            <a:off x="286643" y="980728"/>
            <a:ext cx="8605837" cy="0"/>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sp>
        <p:nvSpPr>
          <p:cNvPr id="4" name="Rectangle 2"/>
          <p:cNvSpPr txBox="1">
            <a:spLocks noChangeArrowheads="1"/>
          </p:cNvSpPr>
          <p:nvPr/>
        </p:nvSpPr>
        <p:spPr bwMode="auto">
          <a:xfrm>
            <a:off x="286642" y="1196752"/>
            <a:ext cx="8605837" cy="4464496"/>
          </a:xfrm>
          <a:prstGeom prst="rect">
            <a:avLst/>
          </a:prstGeom>
          <a:noFill/>
          <a:ln w="9525">
            <a:noFill/>
            <a:miter lim="800000"/>
            <a:headEnd/>
            <a:tailEnd/>
          </a:ln>
        </p:spPr>
        <p:txBody>
          <a:bodyPr lIns="92075" tIns="46038" rIns="92075" bIns="46038"/>
          <a:lstStyle/>
          <a:p>
            <a:pPr marL="342900" indent="-342900" algn="just">
              <a:lnSpc>
                <a:spcPct val="150000"/>
              </a:lnSpc>
              <a:spcBef>
                <a:spcPts val="0"/>
              </a:spcBef>
              <a:spcAft>
                <a:spcPts val="0"/>
              </a:spcAft>
              <a:buClr>
                <a:schemeClr val="tx1"/>
              </a:buClr>
              <a:buSzPct val="100000"/>
              <a:buFont typeface="Wingdings" pitchFamily="2" charset="2"/>
              <a:buChar char="q"/>
              <a:defRPr/>
            </a:pPr>
            <a:r>
              <a:rPr lang="en-US" sz="1400" b="1" kern="0" dirty="0" smtClean="0">
                <a:solidFill>
                  <a:srgbClr val="FF0000"/>
                </a:solidFill>
              </a:rPr>
              <a:t>Displacement damage in oxides is not relevant (only optical effects)</a:t>
            </a:r>
          </a:p>
          <a:p>
            <a:pPr marL="342900" indent="-342900" algn="just">
              <a:lnSpc>
                <a:spcPct val="150000"/>
              </a:lnSpc>
              <a:spcBef>
                <a:spcPts val="0"/>
              </a:spcBef>
              <a:spcAft>
                <a:spcPts val="0"/>
              </a:spcAft>
              <a:buClr>
                <a:schemeClr val="tx1"/>
              </a:buClr>
              <a:buSzPct val="100000"/>
              <a:buFont typeface="Wingdings" pitchFamily="2" charset="2"/>
              <a:buChar char="q"/>
              <a:defRPr/>
            </a:pPr>
            <a:r>
              <a:rPr lang="en-US" sz="1400" b="1" kern="0" dirty="0" smtClean="0">
                <a:solidFill>
                  <a:srgbClr val="FF0000"/>
                </a:solidFill>
              </a:rPr>
              <a:t>Displacement damage in semiconductors creates energy levels in the gap</a:t>
            </a:r>
          </a:p>
          <a:p>
            <a:pPr lvl="1" algn="just">
              <a:lnSpc>
                <a:spcPct val="150000"/>
              </a:lnSpc>
              <a:spcBef>
                <a:spcPts val="0"/>
              </a:spcBef>
              <a:spcAft>
                <a:spcPts val="0"/>
              </a:spcAft>
              <a:defRPr/>
            </a:pPr>
            <a:endParaRPr lang="en-US" sz="800" b="1" kern="0" dirty="0" smtClean="0">
              <a:ea typeface="+mj-ea"/>
              <a:cs typeface="+mj-cs"/>
            </a:endParaRPr>
          </a:p>
          <a:p>
            <a:pPr lvl="1" algn="just">
              <a:lnSpc>
                <a:spcPct val="150000"/>
              </a:lnSpc>
              <a:spcBef>
                <a:spcPts val="0"/>
              </a:spcBef>
              <a:spcAft>
                <a:spcPts val="0"/>
              </a:spcAft>
              <a:defRPr/>
            </a:pPr>
            <a:endParaRPr lang="en-US" sz="800" b="1" kern="0" dirty="0">
              <a:ea typeface="+mj-ea"/>
              <a:cs typeface="+mj-cs"/>
            </a:endParaRPr>
          </a:p>
          <a:p>
            <a:pPr lvl="1" algn="just">
              <a:lnSpc>
                <a:spcPct val="150000"/>
              </a:lnSpc>
              <a:spcBef>
                <a:spcPts val="0"/>
              </a:spcBef>
              <a:spcAft>
                <a:spcPts val="0"/>
              </a:spcAft>
              <a:defRPr/>
            </a:pPr>
            <a:endParaRPr lang="en-US" sz="800" b="1" kern="0" dirty="0" smtClean="0">
              <a:ea typeface="+mj-ea"/>
              <a:cs typeface="+mj-cs"/>
            </a:endParaRPr>
          </a:p>
          <a:p>
            <a:pPr lvl="1" algn="just">
              <a:lnSpc>
                <a:spcPct val="150000"/>
              </a:lnSpc>
              <a:spcBef>
                <a:spcPts val="0"/>
              </a:spcBef>
              <a:spcAft>
                <a:spcPts val="0"/>
              </a:spcAft>
              <a:defRPr/>
            </a:pPr>
            <a:endParaRPr lang="en-US" sz="800" b="1" kern="0" dirty="0">
              <a:ea typeface="+mj-ea"/>
              <a:cs typeface="+mj-cs"/>
            </a:endParaRPr>
          </a:p>
          <a:p>
            <a:pPr lvl="1" algn="just">
              <a:lnSpc>
                <a:spcPct val="150000"/>
              </a:lnSpc>
              <a:spcBef>
                <a:spcPts val="0"/>
              </a:spcBef>
              <a:spcAft>
                <a:spcPts val="0"/>
              </a:spcAft>
              <a:defRPr/>
            </a:pPr>
            <a:endParaRPr lang="en-US" sz="800" b="1" kern="0" dirty="0" smtClean="0">
              <a:ea typeface="+mj-ea"/>
              <a:cs typeface="+mj-cs"/>
            </a:endParaRPr>
          </a:p>
          <a:p>
            <a:pPr lvl="1" algn="just">
              <a:lnSpc>
                <a:spcPct val="150000"/>
              </a:lnSpc>
              <a:spcBef>
                <a:spcPts val="0"/>
              </a:spcBef>
              <a:spcAft>
                <a:spcPts val="0"/>
              </a:spcAft>
              <a:defRPr/>
            </a:pPr>
            <a:endParaRPr lang="en-US" sz="800" b="1" kern="0" dirty="0">
              <a:ea typeface="+mj-ea"/>
              <a:cs typeface="+mj-cs"/>
            </a:endParaRPr>
          </a:p>
          <a:p>
            <a:pPr lvl="1" algn="just">
              <a:lnSpc>
                <a:spcPct val="150000"/>
              </a:lnSpc>
              <a:spcBef>
                <a:spcPts val="0"/>
              </a:spcBef>
              <a:spcAft>
                <a:spcPts val="0"/>
              </a:spcAft>
              <a:defRPr/>
            </a:pPr>
            <a:endParaRPr lang="en-US" sz="800" b="1" kern="0" dirty="0" smtClean="0">
              <a:ea typeface="+mj-ea"/>
              <a:cs typeface="+mj-cs"/>
            </a:endParaRPr>
          </a:p>
          <a:p>
            <a:pPr lvl="1" algn="just">
              <a:lnSpc>
                <a:spcPct val="150000"/>
              </a:lnSpc>
              <a:spcBef>
                <a:spcPts val="0"/>
              </a:spcBef>
              <a:spcAft>
                <a:spcPts val="0"/>
              </a:spcAft>
              <a:defRPr/>
            </a:pPr>
            <a:endParaRPr lang="en-US" sz="800" b="1" kern="0" dirty="0">
              <a:ea typeface="+mj-ea"/>
              <a:cs typeface="+mj-cs"/>
            </a:endParaRPr>
          </a:p>
          <a:p>
            <a:pPr lvl="1" algn="just">
              <a:lnSpc>
                <a:spcPct val="150000"/>
              </a:lnSpc>
              <a:spcBef>
                <a:spcPts val="0"/>
              </a:spcBef>
              <a:spcAft>
                <a:spcPts val="0"/>
              </a:spcAft>
              <a:defRPr/>
            </a:pPr>
            <a:endParaRPr lang="en-US" sz="800" b="1" kern="0" dirty="0" smtClean="0">
              <a:ea typeface="+mj-ea"/>
              <a:cs typeface="+mj-cs"/>
            </a:endParaRPr>
          </a:p>
          <a:p>
            <a:pPr lvl="1" algn="just">
              <a:lnSpc>
                <a:spcPct val="150000"/>
              </a:lnSpc>
              <a:spcBef>
                <a:spcPts val="0"/>
              </a:spcBef>
              <a:spcAft>
                <a:spcPts val="0"/>
              </a:spcAft>
              <a:defRPr/>
            </a:pPr>
            <a:endParaRPr lang="en-US" sz="800" b="1" kern="0" dirty="0">
              <a:ea typeface="+mj-ea"/>
              <a:cs typeface="+mj-cs"/>
            </a:endParaRPr>
          </a:p>
          <a:p>
            <a:pPr lvl="1" algn="just">
              <a:lnSpc>
                <a:spcPct val="150000"/>
              </a:lnSpc>
              <a:spcBef>
                <a:spcPts val="0"/>
              </a:spcBef>
              <a:spcAft>
                <a:spcPts val="0"/>
              </a:spcAft>
              <a:defRPr/>
            </a:pPr>
            <a:endParaRPr lang="en-US" sz="800" b="1" kern="0" dirty="0" smtClean="0">
              <a:ea typeface="+mj-ea"/>
              <a:cs typeface="+mj-cs"/>
            </a:endParaRPr>
          </a:p>
          <a:p>
            <a:pPr lvl="1" algn="just">
              <a:lnSpc>
                <a:spcPct val="150000"/>
              </a:lnSpc>
              <a:spcBef>
                <a:spcPts val="0"/>
              </a:spcBef>
              <a:spcAft>
                <a:spcPts val="0"/>
              </a:spcAft>
              <a:defRPr/>
            </a:pPr>
            <a:endParaRPr lang="en-US" sz="800" b="1" kern="0" dirty="0" smtClean="0">
              <a:ea typeface="+mj-ea"/>
              <a:cs typeface="+mj-cs"/>
            </a:endParaRPr>
          </a:p>
          <a:p>
            <a:pPr lvl="1" algn="just">
              <a:lnSpc>
                <a:spcPct val="150000"/>
              </a:lnSpc>
              <a:spcBef>
                <a:spcPts val="0"/>
              </a:spcBef>
              <a:spcAft>
                <a:spcPts val="0"/>
              </a:spcAft>
              <a:defRPr/>
            </a:pPr>
            <a:endParaRPr lang="en-US" sz="800" b="1" kern="0" dirty="0" smtClean="0">
              <a:ea typeface="+mj-ea"/>
              <a:cs typeface="+mj-cs"/>
            </a:endParaRPr>
          </a:p>
          <a:p>
            <a:pPr lvl="1" algn="just">
              <a:lnSpc>
                <a:spcPct val="150000"/>
              </a:lnSpc>
              <a:spcBef>
                <a:spcPts val="0"/>
              </a:spcBef>
              <a:spcAft>
                <a:spcPts val="0"/>
              </a:spcAft>
              <a:defRPr/>
            </a:pPr>
            <a:endParaRPr lang="en-US" sz="800" b="1" kern="0" dirty="0">
              <a:ea typeface="+mj-ea"/>
              <a:cs typeface="+mj-cs"/>
            </a:endParaRPr>
          </a:p>
          <a:p>
            <a:pPr lvl="1" algn="just">
              <a:lnSpc>
                <a:spcPct val="150000"/>
              </a:lnSpc>
              <a:spcBef>
                <a:spcPts val="0"/>
              </a:spcBef>
              <a:spcAft>
                <a:spcPts val="0"/>
              </a:spcAft>
              <a:defRPr/>
            </a:pPr>
            <a:endParaRPr lang="en-US" sz="800" b="1" kern="0" dirty="0" smtClean="0">
              <a:ea typeface="+mj-ea"/>
              <a:cs typeface="+mj-cs"/>
            </a:endParaRPr>
          </a:p>
          <a:p>
            <a:pPr lvl="1" algn="just">
              <a:lnSpc>
                <a:spcPct val="150000"/>
              </a:lnSpc>
              <a:spcBef>
                <a:spcPts val="0"/>
              </a:spcBef>
              <a:spcAft>
                <a:spcPts val="0"/>
              </a:spcAft>
              <a:defRPr/>
            </a:pPr>
            <a:endParaRPr lang="en-US" sz="800" b="1" kern="0" dirty="0">
              <a:ea typeface="+mj-ea"/>
              <a:cs typeface="+mj-cs"/>
            </a:endParaRPr>
          </a:p>
          <a:p>
            <a:pPr lvl="1" algn="just">
              <a:lnSpc>
                <a:spcPct val="150000"/>
              </a:lnSpc>
              <a:spcBef>
                <a:spcPts val="0"/>
              </a:spcBef>
              <a:spcAft>
                <a:spcPts val="0"/>
              </a:spcAft>
              <a:defRPr/>
            </a:pPr>
            <a:endParaRPr lang="en-US" sz="800" b="1" kern="0" dirty="0" smtClean="0">
              <a:ea typeface="+mj-ea"/>
              <a:cs typeface="+mj-cs"/>
            </a:endParaRPr>
          </a:p>
          <a:p>
            <a:pPr marL="800100" lvl="1" indent="-342900" algn="just">
              <a:lnSpc>
                <a:spcPct val="150000"/>
              </a:lnSpc>
              <a:spcBef>
                <a:spcPts val="0"/>
              </a:spcBef>
              <a:spcAft>
                <a:spcPts val="0"/>
              </a:spcAft>
              <a:buClr>
                <a:schemeClr val="tx1"/>
              </a:buClr>
              <a:buSzPct val="75000"/>
              <a:buFont typeface="Wingdings" panose="05000000000000000000" pitchFamily="2" charset="2"/>
              <a:buChar char="ü"/>
              <a:defRPr/>
            </a:pPr>
            <a:r>
              <a:rPr lang="en-US" sz="1200" b="1" kern="0" dirty="0" smtClean="0">
                <a:ea typeface="+mj-ea"/>
                <a:cs typeface="+mj-cs"/>
              </a:rPr>
              <a:t>Minority carrier lifetime reduction</a:t>
            </a:r>
          </a:p>
          <a:p>
            <a:pPr marL="800100" lvl="1" indent="-342900" algn="just">
              <a:lnSpc>
                <a:spcPct val="150000"/>
              </a:lnSpc>
              <a:spcBef>
                <a:spcPts val="0"/>
              </a:spcBef>
              <a:spcAft>
                <a:spcPts val="0"/>
              </a:spcAft>
              <a:buClr>
                <a:schemeClr val="tx1"/>
              </a:buClr>
              <a:buSzPct val="75000"/>
              <a:buFont typeface="Wingdings" panose="05000000000000000000" pitchFamily="2" charset="2"/>
              <a:buChar char="ü"/>
              <a:defRPr/>
            </a:pPr>
            <a:r>
              <a:rPr lang="en-US" sz="1200" b="1" kern="0" dirty="0" smtClean="0">
                <a:ea typeface="+mj-ea"/>
                <a:cs typeface="+mj-cs"/>
              </a:rPr>
              <a:t>Reduction of carriers (n or p)</a:t>
            </a:r>
          </a:p>
          <a:p>
            <a:pPr marL="800100" lvl="1" indent="-342900" algn="just">
              <a:lnSpc>
                <a:spcPct val="150000"/>
              </a:lnSpc>
              <a:spcBef>
                <a:spcPts val="0"/>
              </a:spcBef>
              <a:spcAft>
                <a:spcPts val="0"/>
              </a:spcAft>
              <a:buClr>
                <a:schemeClr val="tx1"/>
              </a:buClr>
              <a:buSzPct val="75000"/>
              <a:buFont typeface="Wingdings" panose="05000000000000000000" pitchFamily="2" charset="2"/>
              <a:buChar char="ü"/>
              <a:defRPr/>
            </a:pPr>
            <a:r>
              <a:rPr lang="en-US" sz="1200" b="1" kern="0" dirty="0" smtClean="0">
                <a:ea typeface="+mj-ea"/>
                <a:cs typeface="+mj-cs"/>
              </a:rPr>
              <a:t>Mobility degradation</a:t>
            </a:r>
            <a:endParaRPr lang="en-US" sz="1200" b="1" kern="0" baseline="-25000" dirty="0" smtClean="0">
              <a:ea typeface="+mj-ea"/>
              <a:cs typeface="+mj-cs"/>
            </a:endParaRPr>
          </a:p>
        </p:txBody>
      </p:sp>
      <p:pic>
        <p:nvPicPr>
          <p:cNvPr id="8194" name="Picture 2" descr="C:\Users\user\Desktop\Captur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850886"/>
            <a:ext cx="5472608" cy="1476997"/>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user\Desktop\Captur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3429001"/>
            <a:ext cx="5256584" cy="1344216"/>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9"/>
          <p:cNvSpPr>
            <a:spLocks noChangeArrowheads="1"/>
          </p:cNvSpPr>
          <p:nvPr/>
        </p:nvSpPr>
        <p:spPr bwMode="auto">
          <a:xfrm>
            <a:off x="6588224" y="3212976"/>
            <a:ext cx="2448272" cy="672109"/>
          </a:xfrm>
          <a:prstGeom prst="roundRect">
            <a:avLst>
              <a:gd name="adj" fmla="val 15046"/>
            </a:avLst>
          </a:prstGeom>
          <a:solidFill>
            <a:srgbClr val="FF8000"/>
          </a:solidFill>
          <a:ln w="9525">
            <a:noFill/>
            <a:round/>
            <a:headEnd/>
            <a:tailEnd/>
          </a:ln>
          <a:effectLst>
            <a:outerShdw dist="89803" dir="2700000" algn="ctr" rotWithShape="0">
              <a:srgbClr val="B2B2B2">
                <a:alpha val="50000"/>
              </a:srgbClr>
            </a:outerShdw>
          </a:effectLst>
        </p:spPr>
        <p:txBody>
          <a:bodyPr anchor="ctr"/>
          <a:lstStyle/>
          <a:p>
            <a:pPr algn="ctr">
              <a:defRPr/>
            </a:pPr>
            <a:r>
              <a:rPr lang="en-US" sz="1200" b="1" kern="0" dirty="0" err="1" smtClean="0"/>
              <a:t>E</a:t>
            </a:r>
            <a:r>
              <a:rPr lang="en-US" sz="1200" b="1" kern="0" baseline="-25000" dirty="0" err="1" smtClean="0"/>
              <a:t>displ</a:t>
            </a:r>
            <a:r>
              <a:rPr lang="en-US" sz="1200" b="1" kern="0" dirty="0" smtClean="0"/>
              <a:t> = </a:t>
            </a:r>
            <a:r>
              <a:rPr lang="en-US" sz="1200" b="1" kern="0" dirty="0">
                <a:ea typeface="+mj-ea"/>
                <a:cs typeface="+mj-cs"/>
              </a:rPr>
              <a:t>Minimum energy for atomic </a:t>
            </a:r>
            <a:r>
              <a:rPr lang="en-US" sz="1200" b="1" kern="0" dirty="0" smtClean="0">
                <a:ea typeface="+mj-ea"/>
                <a:cs typeface="+mj-cs"/>
              </a:rPr>
              <a:t>dislocation</a:t>
            </a:r>
            <a:endParaRPr lang="en-GB" sz="1200" b="1" dirty="0"/>
          </a:p>
        </p:txBody>
      </p:sp>
      <p:cxnSp>
        <p:nvCxnSpPr>
          <p:cNvPr id="9" name="8 Conector recto de flecha"/>
          <p:cNvCxnSpPr>
            <a:endCxn id="8195" idx="3"/>
          </p:cNvCxnSpPr>
          <p:nvPr/>
        </p:nvCxnSpPr>
        <p:spPr bwMode="auto">
          <a:xfrm flipH="1">
            <a:off x="5652120" y="3669061"/>
            <a:ext cx="872480" cy="432048"/>
          </a:xfrm>
          <a:prstGeom prst="straightConnector1">
            <a:avLst/>
          </a:prstGeom>
          <a:solidFill>
            <a:schemeClr val="accent1"/>
          </a:solidFill>
          <a:ln w="19050" cap="flat" cmpd="sng" algn="ctr">
            <a:solidFill>
              <a:srgbClr val="FF0000"/>
            </a:solidFill>
            <a:prstDash val="solid"/>
            <a:round/>
            <a:headEnd type="none" w="med" len="med"/>
            <a:tailEnd type="triangle"/>
          </a:ln>
          <a:effectLst/>
        </p:spPr>
      </p:cxnSp>
      <p:sp>
        <p:nvSpPr>
          <p:cNvPr id="11" name="AutoShape 9"/>
          <p:cNvSpPr>
            <a:spLocks noChangeArrowheads="1"/>
          </p:cNvSpPr>
          <p:nvPr/>
        </p:nvSpPr>
        <p:spPr bwMode="auto">
          <a:xfrm>
            <a:off x="6588224" y="4125043"/>
            <a:ext cx="2448272" cy="672109"/>
          </a:xfrm>
          <a:prstGeom prst="roundRect">
            <a:avLst>
              <a:gd name="adj" fmla="val 15046"/>
            </a:avLst>
          </a:prstGeom>
          <a:solidFill>
            <a:srgbClr val="FF8000"/>
          </a:solidFill>
          <a:ln w="9525">
            <a:noFill/>
            <a:round/>
            <a:headEnd/>
            <a:tailEnd/>
          </a:ln>
          <a:effectLst>
            <a:outerShdw dist="89803" dir="2700000" algn="ctr" rotWithShape="0">
              <a:srgbClr val="B2B2B2">
                <a:alpha val="50000"/>
              </a:srgbClr>
            </a:outerShdw>
          </a:effectLst>
        </p:spPr>
        <p:txBody>
          <a:bodyPr anchor="ctr"/>
          <a:lstStyle/>
          <a:p>
            <a:pPr algn="ctr">
              <a:defRPr/>
            </a:pPr>
            <a:r>
              <a:rPr lang="en-US" sz="1200" b="1" kern="0" dirty="0" err="1"/>
              <a:t>E</a:t>
            </a:r>
            <a:r>
              <a:rPr lang="en-US" sz="1200" b="1" kern="0" baseline="-25000" dirty="0" err="1"/>
              <a:t>displ-th</a:t>
            </a:r>
            <a:r>
              <a:rPr lang="en-US" sz="1200" b="1" kern="0" baseline="-25000" dirty="0"/>
              <a:t> </a:t>
            </a:r>
            <a:r>
              <a:rPr lang="en-US" sz="1200" b="1" kern="0" dirty="0" smtClean="0"/>
              <a:t>= </a:t>
            </a:r>
            <a:r>
              <a:rPr lang="en-US" sz="1200" b="1" kern="0" dirty="0"/>
              <a:t>Minimum energy for relevant displacement damage </a:t>
            </a:r>
            <a:endParaRPr lang="en-GB" sz="1200" b="1" dirty="0"/>
          </a:p>
        </p:txBody>
      </p:sp>
      <p:cxnSp>
        <p:nvCxnSpPr>
          <p:cNvPr id="13" name="12 Conector recto de flecha"/>
          <p:cNvCxnSpPr/>
          <p:nvPr/>
        </p:nvCxnSpPr>
        <p:spPr bwMode="auto">
          <a:xfrm flipH="1">
            <a:off x="5652120" y="4456324"/>
            <a:ext cx="872480" cy="0"/>
          </a:xfrm>
          <a:prstGeom prst="straightConnector1">
            <a:avLst/>
          </a:prstGeom>
          <a:solidFill>
            <a:schemeClr val="accent1"/>
          </a:solidFill>
          <a:ln w="1905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17215845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txBox="1">
            <a:spLocks noChangeArrowheads="1"/>
          </p:cNvSpPr>
          <p:nvPr/>
        </p:nvSpPr>
        <p:spPr>
          <a:xfrm>
            <a:off x="899592" y="476250"/>
            <a:ext cx="7632848" cy="576263"/>
          </a:xfrm>
          <a:prstGeom prst="rect">
            <a:avLst/>
          </a:prstGeom>
        </p:spPr>
        <p:txBody>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aramond" pitchFamily="18" charset="0"/>
              </a:defRPr>
            </a:lvl2pPr>
            <a:lvl3pPr algn="l" rtl="0" eaLnBrk="0" fontAlgn="base" hangingPunct="0">
              <a:spcBef>
                <a:spcPct val="0"/>
              </a:spcBef>
              <a:spcAft>
                <a:spcPct val="0"/>
              </a:spcAft>
              <a:defRPr sz="4400">
                <a:solidFill>
                  <a:schemeClr val="tx2"/>
                </a:solidFill>
                <a:latin typeface="Garamond" pitchFamily="18" charset="0"/>
              </a:defRPr>
            </a:lvl3pPr>
            <a:lvl4pPr algn="l" rtl="0" eaLnBrk="0" fontAlgn="base" hangingPunct="0">
              <a:spcBef>
                <a:spcPct val="0"/>
              </a:spcBef>
              <a:spcAft>
                <a:spcPct val="0"/>
              </a:spcAft>
              <a:defRPr sz="4400">
                <a:solidFill>
                  <a:schemeClr val="tx2"/>
                </a:solidFill>
                <a:latin typeface="Garamond" pitchFamily="18" charset="0"/>
              </a:defRPr>
            </a:lvl4pPr>
            <a:lvl5pPr algn="l" rtl="0" eaLnBrk="0" fontAlgn="base" hangingPunct="0">
              <a:spcBef>
                <a:spcPct val="0"/>
              </a:spcBef>
              <a:spcAft>
                <a:spcPct val="0"/>
              </a:spcAft>
              <a:defRPr sz="4400">
                <a:solidFill>
                  <a:schemeClr val="tx2"/>
                </a:solidFill>
                <a:latin typeface="Garamond" pitchFamily="18" charset="0"/>
              </a:defRPr>
            </a:lvl5pPr>
            <a:lvl6pPr marL="457200" algn="l" rtl="0" fontAlgn="base">
              <a:spcBef>
                <a:spcPct val="0"/>
              </a:spcBef>
              <a:spcAft>
                <a:spcPct val="0"/>
              </a:spcAft>
              <a:defRPr sz="4400">
                <a:solidFill>
                  <a:schemeClr val="tx2"/>
                </a:solidFill>
                <a:latin typeface="Garamond" pitchFamily="18" charset="0"/>
              </a:defRPr>
            </a:lvl6pPr>
            <a:lvl7pPr marL="914400" algn="l" rtl="0" fontAlgn="base">
              <a:spcBef>
                <a:spcPct val="0"/>
              </a:spcBef>
              <a:spcAft>
                <a:spcPct val="0"/>
              </a:spcAft>
              <a:defRPr sz="4400">
                <a:solidFill>
                  <a:schemeClr val="tx2"/>
                </a:solidFill>
                <a:latin typeface="Garamond" pitchFamily="18" charset="0"/>
              </a:defRPr>
            </a:lvl7pPr>
            <a:lvl8pPr marL="1371600" algn="l" rtl="0" fontAlgn="base">
              <a:spcBef>
                <a:spcPct val="0"/>
              </a:spcBef>
              <a:spcAft>
                <a:spcPct val="0"/>
              </a:spcAft>
              <a:defRPr sz="4400">
                <a:solidFill>
                  <a:schemeClr val="tx2"/>
                </a:solidFill>
                <a:latin typeface="Garamond" pitchFamily="18" charset="0"/>
              </a:defRPr>
            </a:lvl8pPr>
            <a:lvl9pPr marL="1828800" algn="l" rtl="0" fontAlgn="base">
              <a:spcBef>
                <a:spcPct val="0"/>
              </a:spcBef>
              <a:spcAft>
                <a:spcPct val="0"/>
              </a:spcAft>
              <a:defRPr sz="4400">
                <a:solidFill>
                  <a:schemeClr val="tx2"/>
                </a:solidFill>
                <a:latin typeface="Garamond" pitchFamily="18" charset="0"/>
              </a:defRPr>
            </a:lvl9pPr>
          </a:lstStyle>
          <a:p>
            <a:pPr algn="ctr"/>
            <a:r>
              <a:rPr lang="en-US" sz="2000" b="1" kern="0" dirty="0" smtClean="0">
                <a:solidFill>
                  <a:schemeClr val="tx1"/>
                </a:solidFill>
                <a:latin typeface="+mn-lt"/>
                <a:ea typeface="ＭＳ Ｐゴシック" pitchFamily="34" charset="-128"/>
              </a:rPr>
              <a:t>Displacement Damage Simulation Procedure</a:t>
            </a:r>
            <a:endParaRPr lang="en-US" sz="2000" kern="0" dirty="0" smtClean="0">
              <a:solidFill>
                <a:schemeClr val="tx1"/>
              </a:solidFill>
              <a:latin typeface="+mn-lt"/>
            </a:endParaRPr>
          </a:p>
        </p:txBody>
      </p:sp>
      <p:cxnSp>
        <p:nvCxnSpPr>
          <p:cNvPr id="3" name="6 Conector recto"/>
          <p:cNvCxnSpPr>
            <a:cxnSpLocks noChangeShapeType="1"/>
          </p:cNvCxnSpPr>
          <p:nvPr/>
        </p:nvCxnSpPr>
        <p:spPr bwMode="auto">
          <a:xfrm>
            <a:off x="286643" y="980728"/>
            <a:ext cx="8605837" cy="0"/>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sp>
        <p:nvSpPr>
          <p:cNvPr id="4" name="Rectangle 2"/>
          <p:cNvSpPr txBox="1">
            <a:spLocks noChangeArrowheads="1"/>
          </p:cNvSpPr>
          <p:nvPr/>
        </p:nvSpPr>
        <p:spPr bwMode="auto">
          <a:xfrm>
            <a:off x="286642" y="1196752"/>
            <a:ext cx="8605837" cy="4464496"/>
          </a:xfrm>
          <a:prstGeom prst="rect">
            <a:avLst/>
          </a:prstGeom>
          <a:noFill/>
          <a:ln w="9525">
            <a:noFill/>
            <a:miter lim="800000"/>
            <a:headEnd/>
            <a:tailEnd/>
          </a:ln>
        </p:spPr>
        <p:txBody>
          <a:bodyPr lIns="92075" tIns="46038" rIns="92075" bIns="46038"/>
          <a:lstStyle/>
          <a:p>
            <a:pPr marL="342900" indent="-342900" algn="just">
              <a:lnSpc>
                <a:spcPct val="150000"/>
              </a:lnSpc>
              <a:spcBef>
                <a:spcPts val="0"/>
              </a:spcBef>
              <a:spcAft>
                <a:spcPts val="0"/>
              </a:spcAft>
              <a:buClr>
                <a:schemeClr val="tx1"/>
              </a:buClr>
              <a:buSzPct val="100000"/>
              <a:buFont typeface="Wingdings" pitchFamily="2" charset="2"/>
              <a:buChar char="q"/>
              <a:defRPr/>
            </a:pPr>
            <a:r>
              <a:rPr lang="en-US" sz="1400" b="1" kern="0" dirty="0" err="1" smtClean="0">
                <a:solidFill>
                  <a:srgbClr val="FF0000"/>
                </a:solidFill>
              </a:rPr>
              <a:t>Sentaurus</a:t>
            </a:r>
            <a:r>
              <a:rPr lang="en-US" sz="1400" b="1" kern="0" dirty="0" smtClean="0">
                <a:solidFill>
                  <a:srgbClr val="FF0000"/>
                </a:solidFill>
              </a:rPr>
              <a:t> includes a model for Semiconductor Traps</a:t>
            </a:r>
          </a:p>
          <a:p>
            <a:pPr marL="342900" indent="-342900" algn="just">
              <a:lnSpc>
                <a:spcPct val="150000"/>
              </a:lnSpc>
              <a:spcBef>
                <a:spcPts val="0"/>
              </a:spcBef>
              <a:spcAft>
                <a:spcPts val="0"/>
              </a:spcAft>
              <a:buClr>
                <a:schemeClr val="tx1"/>
              </a:buClr>
              <a:buSzPct val="100000"/>
              <a:buFont typeface="Wingdings" pitchFamily="2" charset="2"/>
              <a:buChar char="q"/>
              <a:defRPr/>
            </a:pPr>
            <a:r>
              <a:rPr lang="en-US" sz="1400" b="1" kern="0" dirty="0" smtClean="0">
                <a:solidFill>
                  <a:srgbClr val="FF0000"/>
                </a:solidFill>
              </a:rPr>
              <a:t>Typical traps in Float Zone substrates for Silicon detectors are perfectly determined</a:t>
            </a:r>
          </a:p>
          <a:p>
            <a:pPr marL="342900" indent="-342900" algn="just">
              <a:lnSpc>
                <a:spcPct val="150000"/>
              </a:lnSpc>
              <a:spcBef>
                <a:spcPts val="0"/>
              </a:spcBef>
              <a:spcAft>
                <a:spcPts val="0"/>
              </a:spcAft>
              <a:buClr>
                <a:schemeClr val="tx1"/>
              </a:buClr>
              <a:buSzPct val="100000"/>
              <a:buFont typeface="Wingdings" pitchFamily="2" charset="2"/>
              <a:buChar char="q"/>
              <a:defRPr/>
            </a:pPr>
            <a:endParaRPr lang="en-US" sz="1400" b="1" kern="0" dirty="0" smtClean="0">
              <a:solidFill>
                <a:srgbClr val="FF0000"/>
              </a:solidFill>
            </a:endParaRPr>
          </a:p>
          <a:p>
            <a:pPr marL="342900" indent="-342900" algn="just">
              <a:lnSpc>
                <a:spcPct val="150000"/>
              </a:lnSpc>
              <a:spcBef>
                <a:spcPts val="0"/>
              </a:spcBef>
              <a:spcAft>
                <a:spcPts val="0"/>
              </a:spcAft>
              <a:buClr>
                <a:schemeClr val="tx1"/>
              </a:buClr>
              <a:buSzPct val="100000"/>
              <a:buFont typeface="Wingdings" pitchFamily="2" charset="2"/>
              <a:buChar char="q"/>
              <a:defRPr/>
            </a:pPr>
            <a:endParaRPr lang="en-US" sz="1400" b="1" kern="0" dirty="0" smtClean="0">
              <a:solidFill>
                <a:srgbClr val="FF0000"/>
              </a:solidFill>
            </a:endParaRPr>
          </a:p>
          <a:p>
            <a:pPr marL="342900" indent="-342900" algn="just">
              <a:lnSpc>
                <a:spcPct val="150000"/>
              </a:lnSpc>
              <a:spcBef>
                <a:spcPts val="0"/>
              </a:spcBef>
              <a:spcAft>
                <a:spcPts val="0"/>
              </a:spcAft>
              <a:buClr>
                <a:schemeClr val="tx1"/>
              </a:buClr>
              <a:buSzPct val="100000"/>
              <a:buFont typeface="Wingdings" pitchFamily="2" charset="2"/>
              <a:buChar char="q"/>
              <a:defRPr/>
            </a:pPr>
            <a:endParaRPr lang="en-US" sz="1400" b="1" kern="0" dirty="0" smtClean="0">
              <a:solidFill>
                <a:srgbClr val="FF0000"/>
              </a:solidFill>
            </a:endParaRPr>
          </a:p>
          <a:p>
            <a:pPr marL="342900" indent="-342900" algn="just">
              <a:lnSpc>
                <a:spcPct val="150000"/>
              </a:lnSpc>
              <a:spcBef>
                <a:spcPts val="0"/>
              </a:spcBef>
              <a:spcAft>
                <a:spcPts val="0"/>
              </a:spcAft>
              <a:buClr>
                <a:schemeClr val="tx1"/>
              </a:buClr>
              <a:buSzPct val="100000"/>
              <a:buFont typeface="Wingdings" pitchFamily="2" charset="2"/>
              <a:buChar char="q"/>
              <a:defRPr/>
            </a:pPr>
            <a:endParaRPr lang="en-US" sz="1400" b="1" kern="0" dirty="0" smtClean="0">
              <a:solidFill>
                <a:srgbClr val="FF0000"/>
              </a:solidFill>
            </a:endParaRPr>
          </a:p>
          <a:p>
            <a:pPr marL="342900" indent="-342900" algn="just">
              <a:lnSpc>
                <a:spcPct val="150000"/>
              </a:lnSpc>
              <a:spcBef>
                <a:spcPts val="0"/>
              </a:spcBef>
              <a:spcAft>
                <a:spcPts val="0"/>
              </a:spcAft>
              <a:buClr>
                <a:schemeClr val="tx1"/>
              </a:buClr>
              <a:buSzPct val="100000"/>
              <a:buFont typeface="Wingdings" pitchFamily="2" charset="2"/>
              <a:buChar char="q"/>
              <a:defRPr/>
            </a:pPr>
            <a:endParaRPr lang="en-US" sz="1400" b="1" kern="0" dirty="0" smtClean="0">
              <a:solidFill>
                <a:srgbClr val="FF0000"/>
              </a:solidFill>
            </a:endParaRPr>
          </a:p>
          <a:p>
            <a:pPr marL="800100" lvl="1" indent="-342900" algn="just">
              <a:lnSpc>
                <a:spcPct val="150000"/>
              </a:lnSpc>
              <a:spcBef>
                <a:spcPts val="0"/>
              </a:spcBef>
              <a:spcAft>
                <a:spcPts val="0"/>
              </a:spcAft>
              <a:buClr>
                <a:schemeClr val="tx1"/>
              </a:buClr>
              <a:buSzPct val="75000"/>
              <a:buFont typeface="Wingdings" panose="05000000000000000000" pitchFamily="2" charset="2"/>
              <a:buChar char="ü"/>
              <a:defRPr/>
            </a:pPr>
            <a:r>
              <a:rPr lang="en-US" sz="1200" b="1" kern="0" dirty="0" smtClean="0">
                <a:ea typeface="+mj-ea"/>
                <a:cs typeface="+mj-cs"/>
              </a:rPr>
              <a:t>The total </a:t>
            </a:r>
            <a:r>
              <a:rPr lang="en-US" sz="1200" b="1" u="sng" kern="0" dirty="0" smtClean="0">
                <a:ea typeface="+mj-ea"/>
                <a:cs typeface="+mj-cs"/>
              </a:rPr>
              <a:t>trap concentration</a:t>
            </a:r>
            <a:r>
              <a:rPr lang="en-US" sz="1200" b="1" kern="0" dirty="0" smtClean="0">
                <a:ea typeface="+mj-ea"/>
                <a:cs typeface="+mj-cs"/>
              </a:rPr>
              <a:t> (</a:t>
            </a:r>
            <a:r>
              <a:rPr lang="en-US" sz="1200" b="1" kern="0" dirty="0" err="1" smtClean="0">
                <a:ea typeface="+mj-ea"/>
                <a:cs typeface="+mj-cs"/>
              </a:rPr>
              <a:t>N</a:t>
            </a:r>
            <a:r>
              <a:rPr lang="en-US" sz="1200" b="1" kern="0" baseline="-25000" dirty="0" err="1" smtClean="0">
                <a:ea typeface="+mj-ea"/>
                <a:cs typeface="+mj-cs"/>
              </a:rPr>
              <a:t>t</a:t>
            </a:r>
            <a:r>
              <a:rPr lang="en-US" sz="1200" b="1" kern="0" dirty="0" smtClean="0">
                <a:ea typeface="+mj-ea"/>
                <a:cs typeface="+mj-cs"/>
              </a:rPr>
              <a:t>) is the added contribution of filled (</a:t>
            </a:r>
            <a:r>
              <a:rPr lang="en-US" sz="1200" b="1" kern="0" dirty="0" err="1" smtClean="0">
                <a:ea typeface="+mj-ea"/>
                <a:cs typeface="+mj-cs"/>
              </a:rPr>
              <a:t>n</a:t>
            </a:r>
            <a:r>
              <a:rPr lang="en-US" sz="1200" b="1" kern="0" baseline="-25000" dirty="0" err="1" smtClean="0">
                <a:ea typeface="+mj-ea"/>
                <a:cs typeface="+mj-cs"/>
              </a:rPr>
              <a:t>t</a:t>
            </a:r>
            <a:r>
              <a:rPr lang="en-US" sz="1200" b="1" kern="0" dirty="0" smtClean="0">
                <a:ea typeface="+mj-ea"/>
                <a:cs typeface="+mj-cs"/>
              </a:rPr>
              <a:t>) and empty (</a:t>
            </a:r>
            <a:r>
              <a:rPr lang="en-US" sz="1200" b="1" kern="0" dirty="0" err="1" smtClean="0">
                <a:ea typeface="+mj-ea"/>
                <a:cs typeface="+mj-cs"/>
              </a:rPr>
              <a:t>p</a:t>
            </a:r>
            <a:r>
              <a:rPr lang="en-US" sz="1200" b="1" kern="0" baseline="-25000" dirty="0" err="1" smtClean="0">
                <a:ea typeface="+mj-ea"/>
                <a:cs typeface="+mj-cs"/>
              </a:rPr>
              <a:t>t</a:t>
            </a:r>
            <a:r>
              <a:rPr lang="en-US" sz="1200" b="1" kern="0" dirty="0" smtClean="0">
                <a:ea typeface="+mj-ea"/>
                <a:cs typeface="+mj-cs"/>
              </a:rPr>
              <a:t>) </a:t>
            </a:r>
          </a:p>
          <a:p>
            <a:pPr marL="800100" lvl="1" indent="-342900" algn="just">
              <a:lnSpc>
                <a:spcPct val="150000"/>
              </a:lnSpc>
              <a:spcBef>
                <a:spcPts val="0"/>
              </a:spcBef>
              <a:spcAft>
                <a:spcPts val="0"/>
              </a:spcAft>
              <a:buClr>
                <a:schemeClr val="tx1"/>
              </a:buClr>
              <a:buSzPct val="75000"/>
              <a:buFont typeface="Wingdings" panose="05000000000000000000" pitchFamily="2" charset="2"/>
              <a:buChar char="ü"/>
              <a:defRPr/>
            </a:pPr>
            <a:endParaRPr lang="en-US" sz="1200" b="1" kern="0" dirty="0" smtClean="0">
              <a:ea typeface="+mj-ea"/>
              <a:cs typeface="+mj-cs"/>
            </a:endParaRPr>
          </a:p>
          <a:p>
            <a:pPr marL="800100" lvl="1" indent="-342900" algn="just">
              <a:lnSpc>
                <a:spcPct val="150000"/>
              </a:lnSpc>
              <a:spcBef>
                <a:spcPts val="0"/>
              </a:spcBef>
              <a:spcAft>
                <a:spcPts val="0"/>
              </a:spcAft>
              <a:buClr>
                <a:schemeClr val="tx1"/>
              </a:buClr>
              <a:buSzPct val="75000"/>
              <a:buFont typeface="Wingdings" panose="05000000000000000000" pitchFamily="2" charset="2"/>
              <a:buChar char="ü"/>
              <a:defRPr/>
            </a:pPr>
            <a:endParaRPr lang="en-US" sz="1200" b="1" kern="0" dirty="0" smtClean="0">
              <a:ea typeface="+mj-ea"/>
              <a:cs typeface="+mj-cs"/>
            </a:endParaRPr>
          </a:p>
          <a:p>
            <a:pPr lvl="1" algn="just">
              <a:lnSpc>
                <a:spcPct val="150000"/>
              </a:lnSpc>
              <a:spcBef>
                <a:spcPts val="0"/>
              </a:spcBef>
              <a:spcAft>
                <a:spcPts val="0"/>
              </a:spcAft>
              <a:buClr>
                <a:schemeClr val="tx1"/>
              </a:buClr>
              <a:buSzPct val="75000"/>
              <a:defRPr/>
            </a:pPr>
            <a:r>
              <a:rPr lang="en-US" sz="1200" b="1" kern="0" dirty="0" smtClean="0">
                <a:solidFill>
                  <a:srgbClr val="FF0000"/>
                </a:solidFill>
                <a:ea typeface="+mj-ea"/>
                <a:cs typeface="+mj-cs"/>
              </a:rPr>
              <a:t>		(where η is the introduction rate, determined by DLTS measures)</a:t>
            </a:r>
          </a:p>
          <a:p>
            <a:pPr lvl="1" algn="just">
              <a:lnSpc>
                <a:spcPct val="150000"/>
              </a:lnSpc>
              <a:spcBef>
                <a:spcPts val="0"/>
              </a:spcBef>
              <a:spcAft>
                <a:spcPts val="0"/>
              </a:spcAft>
              <a:buClr>
                <a:schemeClr val="tx1"/>
              </a:buClr>
              <a:buSzPct val="75000"/>
              <a:defRPr/>
            </a:pPr>
            <a:endParaRPr lang="en-US" sz="1200" b="1" kern="0" dirty="0" smtClean="0">
              <a:solidFill>
                <a:srgbClr val="FF0000"/>
              </a:solidFill>
              <a:ea typeface="+mj-ea"/>
              <a:cs typeface="+mj-cs"/>
            </a:endParaRPr>
          </a:p>
          <a:p>
            <a:pPr marL="800100" lvl="1" indent="-342900" algn="just">
              <a:lnSpc>
                <a:spcPct val="150000"/>
              </a:lnSpc>
              <a:spcBef>
                <a:spcPts val="0"/>
              </a:spcBef>
              <a:spcAft>
                <a:spcPts val="0"/>
              </a:spcAft>
              <a:buClr>
                <a:schemeClr val="tx1"/>
              </a:buClr>
              <a:buSzPct val="75000"/>
              <a:buFont typeface="Wingdings" panose="05000000000000000000" pitchFamily="2" charset="2"/>
              <a:buChar char="ü"/>
              <a:defRPr/>
            </a:pPr>
            <a:r>
              <a:rPr lang="en-US" sz="1200" b="1" kern="0" dirty="0" smtClean="0">
                <a:ea typeface="+mj-ea"/>
                <a:cs typeface="+mj-cs"/>
              </a:rPr>
              <a:t>The </a:t>
            </a:r>
            <a:r>
              <a:rPr lang="en-US" sz="1200" b="1" u="sng" kern="0" dirty="0" smtClean="0">
                <a:ea typeface="+mj-ea"/>
                <a:cs typeface="+mj-cs"/>
              </a:rPr>
              <a:t>effective doping concentration</a:t>
            </a:r>
            <a:r>
              <a:rPr lang="en-US" sz="1200" b="1" kern="0" dirty="0" smtClean="0">
                <a:ea typeface="+mj-ea"/>
                <a:cs typeface="+mj-cs"/>
              </a:rPr>
              <a:t> in the P-type substrate is finally given by:</a:t>
            </a:r>
          </a:p>
          <a:p>
            <a:pPr marL="800100" lvl="1" indent="-342900" algn="just">
              <a:lnSpc>
                <a:spcPct val="150000"/>
              </a:lnSpc>
              <a:spcBef>
                <a:spcPts val="0"/>
              </a:spcBef>
              <a:spcAft>
                <a:spcPts val="0"/>
              </a:spcAft>
              <a:buClr>
                <a:schemeClr val="tx1"/>
              </a:buClr>
              <a:buSzPct val="75000"/>
              <a:buFont typeface="Wingdings" panose="05000000000000000000" pitchFamily="2" charset="2"/>
              <a:buChar char="ü"/>
              <a:defRPr/>
            </a:pPr>
            <a:endParaRPr lang="en-US" sz="1200" b="1" kern="0" dirty="0" smtClean="0">
              <a:ea typeface="+mj-ea"/>
              <a:cs typeface="+mj-cs"/>
            </a:endParaRPr>
          </a:p>
          <a:p>
            <a:pPr marL="800100" lvl="1" indent="-342900" algn="just">
              <a:lnSpc>
                <a:spcPct val="150000"/>
              </a:lnSpc>
              <a:spcBef>
                <a:spcPts val="0"/>
              </a:spcBef>
              <a:spcAft>
                <a:spcPts val="0"/>
              </a:spcAft>
              <a:buClr>
                <a:schemeClr val="tx1"/>
              </a:buClr>
              <a:buSzPct val="75000"/>
              <a:buFont typeface="Wingdings" panose="05000000000000000000" pitchFamily="2" charset="2"/>
              <a:buChar char="ü"/>
              <a:defRPr/>
            </a:pPr>
            <a:endParaRPr lang="en-US" sz="1200" b="1" kern="0" dirty="0" smtClean="0">
              <a:ea typeface="+mj-ea"/>
              <a:cs typeface="+mj-cs"/>
            </a:endParaRPr>
          </a:p>
          <a:p>
            <a:pPr marL="800100" lvl="1" indent="-342900" algn="just">
              <a:lnSpc>
                <a:spcPct val="150000"/>
              </a:lnSpc>
              <a:spcBef>
                <a:spcPts val="0"/>
              </a:spcBef>
              <a:spcAft>
                <a:spcPts val="0"/>
              </a:spcAft>
              <a:buClr>
                <a:schemeClr val="tx1"/>
              </a:buClr>
              <a:buSzPct val="75000"/>
              <a:buFont typeface="Wingdings" panose="05000000000000000000" pitchFamily="2" charset="2"/>
              <a:buChar char="ü"/>
              <a:defRPr/>
            </a:pPr>
            <a:endParaRPr lang="en-US" sz="1200" b="1" kern="0" dirty="0">
              <a:ea typeface="+mj-ea"/>
              <a:cs typeface="+mj-cs"/>
            </a:endParaRPr>
          </a:p>
        </p:txBody>
      </p:sp>
      <p:pic>
        <p:nvPicPr>
          <p:cNvPr id="9218" name="Picture 2" descr="C:\Users\user\Desktop\Captur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153340"/>
            <a:ext cx="5885757" cy="1505131"/>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user\Desktop\Captur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4127914"/>
            <a:ext cx="1330422" cy="391698"/>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C:\Users\user\Desktop\Captur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2305" y="5615467"/>
            <a:ext cx="3657079" cy="549837"/>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descr="C:\Users\user\Desktop\Captur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02834" y="4085051"/>
            <a:ext cx="1200794" cy="477424"/>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9"/>
          <p:cNvSpPr>
            <a:spLocks noChangeArrowheads="1"/>
          </p:cNvSpPr>
          <p:nvPr/>
        </p:nvSpPr>
        <p:spPr bwMode="auto">
          <a:xfrm>
            <a:off x="6732240" y="2564904"/>
            <a:ext cx="2123728" cy="792088"/>
          </a:xfrm>
          <a:prstGeom prst="roundRect">
            <a:avLst>
              <a:gd name="adj" fmla="val 15046"/>
            </a:avLst>
          </a:prstGeom>
          <a:solidFill>
            <a:srgbClr val="FF8000"/>
          </a:solidFill>
          <a:ln w="9525">
            <a:noFill/>
            <a:round/>
            <a:headEnd/>
            <a:tailEnd/>
          </a:ln>
          <a:effectLst>
            <a:outerShdw dist="89803" dir="2700000" algn="ctr" rotWithShape="0">
              <a:srgbClr val="B2B2B2">
                <a:alpha val="50000"/>
              </a:srgbClr>
            </a:outerShdw>
          </a:effectLst>
        </p:spPr>
        <p:txBody>
          <a:bodyPr anchor="ctr"/>
          <a:lstStyle/>
          <a:p>
            <a:pPr algn="ctr">
              <a:defRPr/>
            </a:pPr>
            <a:r>
              <a:rPr lang="en-US" sz="1200" b="1" kern="0" dirty="0" smtClean="0"/>
              <a:t>University of </a:t>
            </a:r>
            <a:r>
              <a:rPr lang="en-US" sz="1200" b="1" kern="0" dirty="0" err="1" smtClean="0"/>
              <a:t>Peruggia</a:t>
            </a:r>
            <a:r>
              <a:rPr lang="en-US" sz="1200" b="1" kern="0" dirty="0" smtClean="0"/>
              <a:t> model, including </a:t>
            </a:r>
            <a:r>
              <a:rPr lang="en-US" sz="1200" b="1" kern="0" dirty="0" err="1" smtClean="0"/>
              <a:t>Pennicard</a:t>
            </a:r>
            <a:r>
              <a:rPr lang="en-US" sz="1200" b="1" kern="0" dirty="0" smtClean="0"/>
              <a:t> corrections</a:t>
            </a:r>
            <a:endParaRPr lang="en-GB" sz="1200" b="1" dirty="0"/>
          </a:p>
        </p:txBody>
      </p:sp>
    </p:spTree>
    <p:extLst>
      <p:ext uri="{BB962C8B-B14F-4D97-AF65-F5344CB8AC3E}">
        <p14:creationId xmlns:p14="http://schemas.microsoft.com/office/powerpoint/2010/main" val="28080472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txBox="1">
            <a:spLocks noChangeArrowheads="1"/>
          </p:cNvSpPr>
          <p:nvPr/>
        </p:nvSpPr>
        <p:spPr>
          <a:xfrm>
            <a:off x="899592" y="476250"/>
            <a:ext cx="7632848" cy="576263"/>
          </a:xfrm>
          <a:prstGeom prst="rect">
            <a:avLst/>
          </a:prstGeom>
        </p:spPr>
        <p:txBody>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aramond" pitchFamily="18" charset="0"/>
              </a:defRPr>
            </a:lvl2pPr>
            <a:lvl3pPr algn="l" rtl="0" eaLnBrk="0" fontAlgn="base" hangingPunct="0">
              <a:spcBef>
                <a:spcPct val="0"/>
              </a:spcBef>
              <a:spcAft>
                <a:spcPct val="0"/>
              </a:spcAft>
              <a:defRPr sz="4400">
                <a:solidFill>
                  <a:schemeClr val="tx2"/>
                </a:solidFill>
                <a:latin typeface="Garamond" pitchFamily="18" charset="0"/>
              </a:defRPr>
            </a:lvl3pPr>
            <a:lvl4pPr algn="l" rtl="0" eaLnBrk="0" fontAlgn="base" hangingPunct="0">
              <a:spcBef>
                <a:spcPct val="0"/>
              </a:spcBef>
              <a:spcAft>
                <a:spcPct val="0"/>
              </a:spcAft>
              <a:defRPr sz="4400">
                <a:solidFill>
                  <a:schemeClr val="tx2"/>
                </a:solidFill>
                <a:latin typeface="Garamond" pitchFamily="18" charset="0"/>
              </a:defRPr>
            </a:lvl4pPr>
            <a:lvl5pPr algn="l" rtl="0" eaLnBrk="0" fontAlgn="base" hangingPunct="0">
              <a:spcBef>
                <a:spcPct val="0"/>
              </a:spcBef>
              <a:spcAft>
                <a:spcPct val="0"/>
              </a:spcAft>
              <a:defRPr sz="4400">
                <a:solidFill>
                  <a:schemeClr val="tx2"/>
                </a:solidFill>
                <a:latin typeface="Garamond" pitchFamily="18" charset="0"/>
              </a:defRPr>
            </a:lvl5pPr>
            <a:lvl6pPr marL="457200" algn="l" rtl="0" fontAlgn="base">
              <a:spcBef>
                <a:spcPct val="0"/>
              </a:spcBef>
              <a:spcAft>
                <a:spcPct val="0"/>
              </a:spcAft>
              <a:defRPr sz="4400">
                <a:solidFill>
                  <a:schemeClr val="tx2"/>
                </a:solidFill>
                <a:latin typeface="Garamond" pitchFamily="18" charset="0"/>
              </a:defRPr>
            </a:lvl6pPr>
            <a:lvl7pPr marL="914400" algn="l" rtl="0" fontAlgn="base">
              <a:spcBef>
                <a:spcPct val="0"/>
              </a:spcBef>
              <a:spcAft>
                <a:spcPct val="0"/>
              </a:spcAft>
              <a:defRPr sz="4400">
                <a:solidFill>
                  <a:schemeClr val="tx2"/>
                </a:solidFill>
                <a:latin typeface="Garamond" pitchFamily="18" charset="0"/>
              </a:defRPr>
            </a:lvl7pPr>
            <a:lvl8pPr marL="1371600" algn="l" rtl="0" fontAlgn="base">
              <a:spcBef>
                <a:spcPct val="0"/>
              </a:spcBef>
              <a:spcAft>
                <a:spcPct val="0"/>
              </a:spcAft>
              <a:defRPr sz="4400">
                <a:solidFill>
                  <a:schemeClr val="tx2"/>
                </a:solidFill>
                <a:latin typeface="Garamond" pitchFamily="18" charset="0"/>
              </a:defRPr>
            </a:lvl8pPr>
            <a:lvl9pPr marL="1828800" algn="l" rtl="0" fontAlgn="base">
              <a:spcBef>
                <a:spcPct val="0"/>
              </a:spcBef>
              <a:spcAft>
                <a:spcPct val="0"/>
              </a:spcAft>
              <a:defRPr sz="4400">
                <a:solidFill>
                  <a:schemeClr val="tx2"/>
                </a:solidFill>
                <a:latin typeface="Garamond" pitchFamily="18" charset="0"/>
              </a:defRPr>
            </a:lvl9pPr>
          </a:lstStyle>
          <a:p>
            <a:pPr algn="ctr"/>
            <a:r>
              <a:rPr lang="en-GB" sz="2000" b="1" kern="0" dirty="0" smtClean="0">
                <a:solidFill>
                  <a:schemeClr val="tx1"/>
                </a:solidFill>
                <a:latin typeface="+mn-lt"/>
                <a:ea typeface="ＭＳ Ｐゴシック" pitchFamily="34" charset="-128"/>
              </a:rPr>
              <a:t>Displacement Damage in MOS Capacitors</a:t>
            </a:r>
            <a:endParaRPr lang="en-GB" sz="2000" kern="0" dirty="0" smtClean="0">
              <a:solidFill>
                <a:schemeClr val="tx1"/>
              </a:solidFill>
              <a:latin typeface="+mn-lt"/>
            </a:endParaRPr>
          </a:p>
        </p:txBody>
      </p:sp>
      <p:cxnSp>
        <p:nvCxnSpPr>
          <p:cNvPr id="3" name="6 Conector recto"/>
          <p:cNvCxnSpPr>
            <a:cxnSpLocks noChangeShapeType="1"/>
          </p:cNvCxnSpPr>
          <p:nvPr/>
        </p:nvCxnSpPr>
        <p:spPr bwMode="auto">
          <a:xfrm>
            <a:off x="286643" y="980728"/>
            <a:ext cx="8605837" cy="0"/>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sp>
        <p:nvSpPr>
          <p:cNvPr id="4" name="Rectangle 2"/>
          <p:cNvSpPr txBox="1">
            <a:spLocks noChangeArrowheads="1"/>
          </p:cNvSpPr>
          <p:nvPr/>
        </p:nvSpPr>
        <p:spPr bwMode="auto">
          <a:xfrm>
            <a:off x="286642" y="1196752"/>
            <a:ext cx="8605837" cy="4464496"/>
          </a:xfrm>
          <a:prstGeom prst="rect">
            <a:avLst/>
          </a:prstGeom>
          <a:noFill/>
          <a:ln w="9525">
            <a:noFill/>
            <a:miter lim="800000"/>
            <a:headEnd/>
            <a:tailEnd/>
          </a:ln>
        </p:spPr>
        <p:txBody>
          <a:bodyPr lIns="92075" tIns="46038" rIns="92075" bIns="46038"/>
          <a:lstStyle/>
          <a:p>
            <a:pPr marL="342900" indent="-342900" algn="just">
              <a:lnSpc>
                <a:spcPct val="150000"/>
              </a:lnSpc>
              <a:spcBef>
                <a:spcPts val="0"/>
              </a:spcBef>
              <a:spcAft>
                <a:spcPts val="0"/>
              </a:spcAft>
              <a:buClr>
                <a:schemeClr val="tx1"/>
              </a:buClr>
              <a:buSzPct val="100000"/>
              <a:buFont typeface="Wingdings" pitchFamily="2" charset="2"/>
              <a:buChar char="q"/>
              <a:defRPr/>
            </a:pPr>
            <a:r>
              <a:rPr lang="en-US" sz="1400" b="1" kern="0" dirty="0" smtClean="0">
                <a:solidFill>
                  <a:srgbClr val="FF0000"/>
                </a:solidFill>
              </a:rPr>
              <a:t>Simulation of displacement damage in MOS capacitors under 24 </a:t>
            </a:r>
            <a:r>
              <a:rPr lang="en-US" sz="1400" b="1" kern="0" dirty="0" err="1" smtClean="0">
                <a:solidFill>
                  <a:srgbClr val="FF0000"/>
                </a:solidFill>
              </a:rPr>
              <a:t>GeV</a:t>
            </a:r>
            <a:r>
              <a:rPr lang="en-US" sz="1400" b="1" kern="0" dirty="0" smtClean="0">
                <a:solidFill>
                  <a:srgbClr val="FF0000"/>
                </a:solidFill>
              </a:rPr>
              <a:t> proton irradiation conditions</a:t>
            </a:r>
          </a:p>
          <a:p>
            <a:pPr marL="800100" lvl="1" indent="-342900" algn="just">
              <a:lnSpc>
                <a:spcPct val="150000"/>
              </a:lnSpc>
              <a:spcBef>
                <a:spcPts val="0"/>
              </a:spcBef>
              <a:spcAft>
                <a:spcPts val="0"/>
              </a:spcAft>
              <a:buClr>
                <a:schemeClr val="tx1"/>
              </a:buClr>
              <a:buSzPct val="75000"/>
              <a:buFont typeface="Wingdings" panose="05000000000000000000" pitchFamily="2" charset="2"/>
              <a:buChar char="ü"/>
              <a:defRPr/>
            </a:pPr>
            <a:endParaRPr lang="en-US" sz="800" b="1" kern="0" dirty="0" smtClean="0">
              <a:ea typeface="+mj-ea"/>
              <a:cs typeface="+mj-cs"/>
            </a:endParaRPr>
          </a:p>
          <a:p>
            <a:pPr marL="800100" lvl="1" indent="-342900" algn="just">
              <a:lnSpc>
                <a:spcPct val="150000"/>
              </a:lnSpc>
              <a:spcBef>
                <a:spcPts val="0"/>
              </a:spcBef>
              <a:spcAft>
                <a:spcPts val="0"/>
              </a:spcAft>
              <a:buClr>
                <a:schemeClr val="tx1"/>
              </a:buClr>
              <a:buSzPct val="75000"/>
              <a:buFont typeface="Wingdings" panose="05000000000000000000" pitchFamily="2" charset="2"/>
              <a:buChar char="ü"/>
              <a:defRPr/>
            </a:pPr>
            <a:r>
              <a:rPr lang="en-US" sz="1200" b="1" kern="0" dirty="0" smtClean="0">
                <a:ea typeface="+mj-ea"/>
                <a:cs typeface="+mj-cs"/>
              </a:rPr>
              <a:t>The introduction rate (</a:t>
            </a:r>
            <a:r>
              <a:rPr lang="en-US" sz="1200" b="1" kern="0" dirty="0" smtClean="0"/>
              <a:t>η)</a:t>
            </a:r>
            <a:r>
              <a:rPr lang="en-US" sz="1200" b="1" kern="0" dirty="0" smtClean="0">
                <a:ea typeface="+mj-ea"/>
                <a:cs typeface="+mj-cs"/>
              </a:rPr>
              <a:t> is calculated for the equivalent 1 MeV neutrons. Hence, the </a:t>
            </a:r>
            <a:r>
              <a:rPr lang="en-US" sz="1200" b="1" kern="0" dirty="0" err="1" smtClean="0">
                <a:ea typeface="+mj-ea"/>
                <a:cs typeface="+mj-cs"/>
              </a:rPr>
              <a:t>fluence</a:t>
            </a:r>
            <a:r>
              <a:rPr lang="en-US" sz="1200" b="1" kern="0" dirty="0" smtClean="0">
                <a:ea typeface="+mj-ea"/>
                <a:cs typeface="+mj-cs"/>
              </a:rPr>
              <a:t> has to be corrected according to the 24 </a:t>
            </a:r>
            <a:r>
              <a:rPr lang="en-US" sz="1200" b="1" kern="0" dirty="0" err="1" smtClean="0">
                <a:ea typeface="+mj-ea"/>
                <a:cs typeface="+mj-cs"/>
              </a:rPr>
              <a:t>GeV</a:t>
            </a:r>
            <a:r>
              <a:rPr lang="en-US" sz="1200" b="1" kern="0" dirty="0" smtClean="0">
                <a:ea typeface="+mj-ea"/>
                <a:cs typeface="+mj-cs"/>
              </a:rPr>
              <a:t> protons</a:t>
            </a:r>
          </a:p>
          <a:p>
            <a:pPr marL="800100" lvl="1" indent="-342900" algn="just">
              <a:lnSpc>
                <a:spcPct val="150000"/>
              </a:lnSpc>
              <a:spcBef>
                <a:spcPts val="0"/>
              </a:spcBef>
              <a:spcAft>
                <a:spcPts val="0"/>
              </a:spcAft>
              <a:buClr>
                <a:schemeClr val="tx1"/>
              </a:buClr>
              <a:buSzPct val="75000"/>
              <a:buFont typeface="Wingdings" panose="05000000000000000000" pitchFamily="2" charset="2"/>
              <a:buChar char="ü"/>
              <a:defRPr/>
            </a:pPr>
            <a:endParaRPr lang="en-US" sz="1200" b="1" kern="0" dirty="0" smtClean="0">
              <a:ea typeface="+mj-ea"/>
              <a:cs typeface="+mj-cs"/>
            </a:endParaRPr>
          </a:p>
        </p:txBody>
      </p:sp>
      <p:pic>
        <p:nvPicPr>
          <p:cNvPr id="10242" name="Picture 2" descr="C:\Users\user\Desktop\Captur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973" y="2807986"/>
            <a:ext cx="3871987" cy="2853262"/>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Users\user\Desktop\Captur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6904" y="2875221"/>
            <a:ext cx="3859552" cy="2786027"/>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9"/>
          <p:cNvSpPr>
            <a:spLocks noChangeArrowheads="1"/>
          </p:cNvSpPr>
          <p:nvPr/>
        </p:nvSpPr>
        <p:spPr bwMode="auto">
          <a:xfrm>
            <a:off x="2987824" y="5774886"/>
            <a:ext cx="3384376" cy="592995"/>
          </a:xfrm>
          <a:prstGeom prst="roundRect">
            <a:avLst>
              <a:gd name="adj" fmla="val 15046"/>
            </a:avLst>
          </a:prstGeom>
          <a:solidFill>
            <a:srgbClr val="FF8000"/>
          </a:solidFill>
          <a:ln w="9525">
            <a:noFill/>
            <a:round/>
            <a:headEnd/>
            <a:tailEnd/>
          </a:ln>
          <a:effectLst>
            <a:outerShdw dist="89803" dir="2700000" algn="ctr" rotWithShape="0">
              <a:srgbClr val="B2B2B2">
                <a:alpha val="50000"/>
              </a:srgbClr>
            </a:outerShdw>
          </a:effectLst>
        </p:spPr>
        <p:txBody>
          <a:bodyPr anchor="ctr"/>
          <a:lstStyle/>
          <a:p>
            <a:pPr algn="ctr">
              <a:defRPr/>
            </a:pPr>
            <a:r>
              <a:rPr lang="en-US" sz="1200" b="1" kern="0" dirty="0" smtClean="0"/>
              <a:t>Boron concentration = 8e14 cm</a:t>
            </a:r>
            <a:r>
              <a:rPr lang="en-US" sz="1200" b="1" kern="0" baseline="30000" dirty="0" smtClean="0"/>
              <a:t>-3</a:t>
            </a:r>
          </a:p>
          <a:p>
            <a:pPr algn="ctr">
              <a:defRPr/>
            </a:pPr>
            <a:r>
              <a:rPr lang="en-US" sz="1200" b="1" kern="0" dirty="0" smtClean="0"/>
              <a:t>Oxide thickness = 10 nm</a:t>
            </a:r>
            <a:endParaRPr lang="en-GB" sz="1200" b="1" dirty="0"/>
          </a:p>
        </p:txBody>
      </p:sp>
    </p:spTree>
    <p:extLst>
      <p:ext uri="{BB962C8B-B14F-4D97-AF65-F5344CB8AC3E}">
        <p14:creationId xmlns:p14="http://schemas.microsoft.com/office/powerpoint/2010/main" val="26374942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txBox="1">
            <a:spLocks noChangeArrowheads="1"/>
          </p:cNvSpPr>
          <p:nvPr/>
        </p:nvSpPr>
        <p:spPr>
          <a:xfrm>
            <a:off x="323528" y="2492896"/>
            <a:ext cx="8568951" cy="2304455"/>
          </a:xfrm>
          <a:prstGeom prst="rect">
            <a:avLst/>
          </a:prstGeom>
        </p:spPr>
        <p:txBody>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aramond" pitchFamily="18" charset="0"/>
              </a:defRPr>
            </a:lvl2pPr>
            <a:lvl3pPr algn="l" rtl="0" eaLnBrk="0" fontAlgn="base" hangingPunct="0">
              <a:spcBef>
                <a:spcPct val="0"/>
              </a:spcBef>
              <a:spcAft>
                <a:spcPct val="0"/>
              </a:spcAft>
              <a:defRPr sz="4400">
                <a:solidFill>
                  <a:schemeClr val="tx2"/>
                </a:solidFill>
                <a:latin typeface="Garamond" pitchFamily="18" charset="0"/>
              </a:defRPr>
            </a:lvl3pPr>
            <a:lvl4pPr algn="l" rtl="0" eaLnBrk="0" fontAlgn="base" hangingPunct="0">
              <a:spcBef>
                <a:spcPct val="0"/>
              </a:spcBef>
              <a:spcAft>
                <a:spcPct val="0"/>
              </a:spcAft>
              <a:defRPr sz="4400">
                <a:solidFill>
                  <a:schemeClr val="tx2"/>
                </a:solidFill>
                <a:latin typeface="Garamond" pitchFamily="18" charset="0"/>
              </a:defRPr>
            </a:lvl4pPr>
            <a:lvl5pPr algn="l" rtl="0" eaLnBrk="0" fontAlgn="base" hangingPunct="0">
              <a:spcBef>
                <a:spcPct val="0"/>
              </a:spcBef>
              <a:spcAft>
                <a:spcPct val="0"/>
              </a:spcAft>
              <a:defRPr sz="4400">
                <a:solidFill>
                  <a:schemeClr val="tx2"/>
                </a:solidFill>
                <a:latin typeface="Garamond" pitchFamily="18" charset="0"/>
              </a:defRPr>
            </a:lvl5pPr>
            <a:lvl6pPr marL="457200" algn="l" rtl="0" fontAlgn="base">
              <a:spcBef>
                <a:spcPct val="0"/>
              </a:spcBef>
              <a:spcAft>
                <a:spcPct val="0"/>
              </a:spcAft>
              <a:defRPr sz="4400">
                <a:solidFill>
                  <a:schemeClr val="tx2"/>
                </a:solidFill>
                <a:latin typeface="Garamond" pitchFamily="18" charset="0"/>
              </a:defRPr>
            </a:lvl6pPr>
            <a:lvl7pPr marL="914400" algn="l" rtl="0" fontAlgn="base">
              <a:spcBef>
                <a:spcPct val="0"/>
              </a:spcBef>
              <a:spcAft>
                <a:spcPct val="0"/>
              </a:spcAft>
              <a:defRPr sz="4400">
                <a:solidFill>
                  <a:schemeClr val="tx2"/>
                </a:solidFill>
                <a:latin typeface="Garamond" pitchFamily="18" charset="0"/>
              </a:defRPr>
            </a:lvl7pPr>
            <a:lvl8pPr marL="1371600" algn="l" rtl="0" fontAlgn="base">
              <a:spcBef>
                <a:spcPct val="0"/>
              </a:spcBef>
              <a:spcAft>
                <a:spcPct val="0"/>
              </a:spcAft>
              <a:defRPr sz="4400">
                <a:solidFill>
                  <a:schemeClr val="tx2"/>
                </a:solidFill>
                <a:latin typeface="Garamond" pitchFamily="18" charset="0"/>
              </a:defRPr>
            </a:lvl8pPr>
            <a:lvl9pPr marL="1828800" algn="l" rtl="0" fontAlgn="base">
              <a:spcBef>
                <a:spcPct val="0"/>
              </a:spcBef>
              <a:spcAft>
                <a:spcPct val="0"/>
              </a:spcAft>
              <a:defRPr sz="4400">
                <a:solidFill>
                  <a:schemeClr val="tx2"/>
                </a:solidFill>
                <a:latin typeface="Garamond" pitchFamily="18" charset="0"/>
              </a:defRPr>
            </a:lvl9pPr>
          </a:lstStyle>
          <a:p>
            <a:pPr algn="ctr"/>
            <a:r>
              <a:rPr lang="en-US" altLang="ja-JP" sz="4000" b="1" kern="0" dirty="0" smtClean="0">
                <a:solidFill>
                  <a:schemeClr val="tx1"/>
                </a:solidFill>
                <a:latin typeface="+mn-lt"/>
                <a:ea typeface="ＭＳ Ｐゴシック" pitchFamily="34" charset="-128"/>
              </a:rPr>
              <a:t>Case Study: Design of</a:t>
            </a:r>
          </a:p>
          <a:p>
            <a:pPr algn="ctr"/>
            <a:r>
              <a:rPr lang="en-US" altLang="ja-JP" sz="4000" b="1" kern="0" dirty="0" smtClean="0">
                <a:solidFill>
                  <a:schemeClr val="tx1"/>
                </a:solidFill>
                <a:latin typeface="+mn-lt"/>
                <a:ea typeface="ＭＳ Ｐゴシック" pitchFamily="34" charset="-128"/>
              </a:rPr>
              <a:t>Low Gain Avalanche </a:t>
            </a:r>
            <a:r>
              <a:rPr lang="en-US" altLang="ja-JP" sz="4000" b="1" kern="0" dirty="0" err="1" smtClean="0">
                <a:solidFill>
                  <a:schemeClr val="tx1"/>
                </a:solidFill>
                <a:latin typeface="+mn-lt"/>
                <a:ea typeface="ＭＳ Ｐゴシック" pitchFamily="34" charset="-128"/>
              </a:rPr>
              <a:t>Photodetectors</a:t>
            </a:r>
            <a:endParaRPr lang="en-US" sz="4000" kern="0" dirty="0" smtClean="0">
              <a:solidFill>
                <a:schemeClr val="tx1"/>
              </a:solidFill>
              <a:latin typeface="+mn-lt"/>
            </a:endParaRPr>
          </a:p>
        </p:txBody>
      </p:sp>
    </p:spTree>
    <p:extLst>
      <p:ext uri="{BB962C8B-B14F-4D97-AF65-F5344CB8AC3E}">
        <p14:creationId xmlns:p14="http://schemas.microsoft.com/office/powerpoint/2010/main" val="36163993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35496" y="2060848"/>
            <a:ext cx="4608512" cy="4104456"/>
          </a:xfrm>
          <a:prstGeom prst="rect">
            <a:avLst/>
          </a:prstGeom>
          <a:noFill/>
          <a:ln w="9525">
            <a:noFill/>
            <a:miter lim="800000"/>
            <a:headEnd/>
            <a:tailEnd/>
          </a:ln>
        </p:spPr>
        <p:txBody>
          <a:bodyPr lIns="92075" tIns="46038" rIns="92075" bIns="46038"/>
          <a:lstStyle/>
          <a:p>
            <a:pPr marL="342900" indent="-342900" algn="just">
              <a:lnSpc>
                <a:spcPct val="150000"/>
              </a:lnSpc>
              <a:spcBef>
                <a:spcPts val="0"/>
              </a:spcBef>
              <a:spcAft>
                <a:spcPts val="0"/>
              </a:spcAft>
              <a:buClr>
                <a:schemeClr val="tx1"/>
              </a:buClr>
              <a:buSzPct val="130000"/>
              <a:buFont typeface="Wingdings" pitchFamily="2" charset="2"/>
              <a:buChar char="q"/>
              <a:defRPr/>
            </a:pPr>
            <a:r>
              <a:rPr lang="en-US" sz="1200" b="1" u="sng" kern="0" dirty="0" err="1" smtClean="0">
                <a:solidFill>
                  <a:srgbClr val="FF0000"/>
                </a:solidFill>
              </a:rPr>
              <a:t>PiN</a:t>
            </a:r>
            <a:r>
              <a:rPr lang="en-US" sz="1200" b="1" u="sng" kern="0" dirty="0" smtClean="0">
                <a:solidFill>
                  <a:srgbClr val="FF0000"/>
                </a:solidFill>
              </a:rPr>
              <a:t> Diodes</a:t>
            </a:r>
            <a:endParaRPr lang="en-US" sz="1200" b="1" u="sng" kern="0" dirty="0">
              <a:solidFill>
                <a:srgbClr val="FF0000"/>
              </a:solidFill>
              <a:ea typeface="+mj-ea"/>
              <a:cs typeface="+mj-cs"/>
            </a:endParaRPr>
          </a:p>
          <a:p>
            <a:pPr marL="800100" lvl="1" indent="-342900" algn="just">
              <a:lnSpc>
                <a:spcPct val="150000"/>
              </a:lnSpc>
              <a:spcBef>
                <a:spcPts val="0"/>
              </a:spcBef>
              <a:spcAft>
                <a:spcPts val="0"/>
              </a:spcAft>
              <a:buClr>
                <a:schemeClr val="tx1"/>
              </a:buClr>
              <a:buSzPct val="75000"/>
              <a:buFont typeface="Wingdings" panose="05000000000000000000" pitchFamily="2" charset="2"/>
              <a:buChar char=""/>
              <a:defRPr/>
            </a:pPr>
            <a:r>
              <a:rPr lang="en-US" sz="1200" b="1" kern="0" dirty="0">
                <a:ea typeface="+mj-ea"/>
                <a:cs typeface="+mj-cs"/>
              </a:rPr>
              <a:t>Proportional r</a:t>
            </a:r>
            <a:r>
              <a:rPr lang="en-US" sz="1200" b="1" kern="0" dirty="0" smtClean="0">
                <a:ea typeface="+mj-ea"/>
                <a:cs typeface="+mj-cs"/>
              </a:rPr>
              <a:t>esponse</a:t>
            </a:r>
            <a:endParaRPr lang="en-US" sz="1200" b="1" kern="0" dirty="0">
              <a:ea typeface="+mj-ea"/>
              <a:cs typeface="+mj-cs"/>
            </a:endParaRPr>
          </a:p>
          <a:p>
            <a:pPr marL="800100" lvl="1" indent="-342900" algn="just">
              <a:lnSpc>
                <a:spcPct val="150000"/>
              </a:lnSpc>
              <a:spcBef>
                <a:spcPts val="0"/>
              </a:spcBef>
              <a:spcAft>
                <a:spcPts val="0"/>
              </a:spcAft>
              <a:buClr>
                <a:schemeClr val="tx1"/>
              </a:buClr>
              <a:buSzPct val="75000"/>
              <a:buFont typeface="Wingdings" panose="05000000000000000000" pitchFamily="2" charset="2"/>
              <a:buChar char=""/>
              <a:defRPr/>
            </a:pPr>
            <a:r>
              <a:rPr lang="en-US" sz="1200" b="1" kern="0" dirty="0">
                <a:ea typeface="+mj-ea"/>
                <a:cs typeface="+mj-cs"/>
              </a:rPr>
              <a:t>Good efficiency</a:t>
            </a:r>
            <a:endParaRPr lang="en-US" sz="1000" b="1" kern="0" dirty="0">
              <a:ea typeface="+mj-ea"/>
              <a:cs typeface="+mj-cs"/>
            </a:endParaRPr>
          </a:p>
          <a:p>
            <a:pPr marL="800100" lvl="1" indent="-342900" algn="just">
              <a:lnSpc>
                <a:spcPct val="150000"/>
              </a:lnSpc>
              <a:spcBef>
                <a:spcPts val="0"/>
              </a:spcBef>
              <a:spcAft>
                <a:spcPts val="0"/>
              </a:spcAft>
              <a:buClr>
                <a:schemeClr val="tx1"/>
              </a:buClr>
              <a:buSzPct val="75000"/>
              <a:buFont typeface="Wingdings" panose="05000000000000000000" pitchFamily="2" charset="2"/>
              <a:buChar char=""/>
              <a:defRPr/>
            </a:pPr>
            <a:r>
              <a:rPr lang="en-US" sz="1200" b="1" kern="0" dirty="0">
                <a:ea typeface="+mj-ea"/>
                <a:cs typeface="+mj-cs"/>
              </a:rPr>
              <a:t>Good spectral </a:t>
            </a:r>
            <a:r>
              <a:rPr lang="en-US" sz="1200" b="1" kern="0" dirty="0" smtClean="0">
                <a:ea typeface="+mj-ea"/>
                <a:cs typeface="+mj-cs"/>
              </a:rPr>
              <a:t>range</a:t>
            </a:r>
          </a:p>
          <a:p>
            <a:pPr marL="800100" lvl="1" indent="-342900" algn="just">
              <a:lnSpc>
                <a:spcPct val="150000"/>
              </a:lnSpc>
              <a:spcBef>
                <a:spcPts val="0"/>
              </a:spcBef>
              <a:spcAft>
                <a:spcPts val="0"/>
              </a:spcAft>
              <a:buClr>
                <a:schemeClr val="tx1"/>
              </a:buClr>
              <a:buSzPct val="75000"/>
              <a:buFont typeface="Wingdings" panose="05000000000000000000" pitchFamily="2" charset="2"/>
              <a:buChar char=""/>
              <a:defRPr/>
            </a:pPr>
            <a:r>
              <a:rPr lang="en-US" sz="1200" b="1" kern="0" dirty="0" smtClean="0">
                <a:ea typeface="+mj-ea"/>
                <a:cs typeface="+mj-cs"/>
              </a:rPr>
              <a:t>Segmentation is technologically available (strip and pixel detectors).</a:t>
            </a:r>
          </a:p>
          <a:p>
            <a:pPr marL="800100" lvl="1" indent="-342900" algn="just">
              <a:lnSpc>
                <a:spcPct val="150000"/>
              </a:lnSpc>
              <a:spcBef>
                <a:spcPts val="0"/>
              </a:spcBef>
              <a:spcAft>
                <a:spcPts val="0"/>
              </a:spcAft>
              <a:buFont typeface="Wingdings"/>
              <a:buChar char="à"/>
              <a:defRPr/>
            </a:pPr>
            <a:endParaRPr lang="en-US" sz="1200" b="1" kern="0" dirty="0" smtClean="0">
              <a:ea typeface="+mj-ea"/>
              <a:cs typeface="+mj-cs"/>
            </a:endParaRPr>
          </a:p>
          <a:p>
            <a:pPr lvl="1" algn="just">
              <a:lnSpc>
                <a:spcPct val="150000"/>
              </a:lnSpc>
              <a:spcBef>
                <a:spcPts val="0"/>
              </a:spcBef>
              <a:spcAft>
                <a:spcPts val="0"/>
              </a:spcAft>
              <a:defRPr/>
            </a:pPr>
            <a:r>
              <a:rPr lang="en-US" sz="1200" b="1" kern="0" dirty="0" smtClean="0">
                <a:solidFill>
                  <a:srgbClr val="FF0000"/>
                </a:solidFill>
                <a:ea typeface="+mj-ea"/>
                <a:cs typeface="+mj-cs"/>
              </a:rPr>
              <a:t>After Irradiation</a:t>
            </a:r>
            <a:endParaRPr lang="en-US" sz="1200" b="1" kern="0" dirty="0" smtClean="0">
              <a:ea typeface="+mj-ea"/>
              <a:cs typeface="+mj-cs"/>
            </a:endParaRPr>
          </a:p>
          <a:p>
            <a:pPr marL="800100" lvl="1" indent="-342900" algn="just">
              <a:lnSpc>
                <a:spcPct val="150000"/>
              </a:lnSpc>
              <a:spcBef>
                <a:spcPts val="0"/>
              </a:spcBef>
              <a:spcAft>
                <a:spcPts val="0"/>
              </a:spcAft>
              <a:buClr>
                <a:srgbClr val="FF0000"/>
              </a:buClr>
              <a:buSzPct val="150000"/>
              <a:buFont typeface="Wingdings" pitchFamily="2" charset="2"/>
              <a:buChar char=""/>
              <a:defRPr/>
            </a:pPr>
            <a:r>
              <a:rPr lang="en-US" sz="1200" b="1" kern="0" dirty="0" smtClean="0"/>
              <a:t>Worse signal to noise ratio (lower quality signal + noise increment)</a:t>
            </a:r>
          </a:p>
          <a:p>
            <a:pPr marL="800100" lvl="1" indent="-342900" algn="just">
              <a:lnSpc>
                <a:spcPct val="150000"/>
              </a:lnSpc>
              <a:spcBef>
                <a:spcPts val="0"/>
              </a:spcBef>
              <a:spcAft>
                <a:spcPts val="0"/>
              </a:spcAft>
              <a:buClr>
                <a:srgbClr val="FF0000"/>
              </a:buClr>
              <a:buSzPct val="150000"/>
              <a:buFont typeface="Wingdings" pitchFamily="2" charset="2"/>
              <a:buChar char=""/>
              <a:defRPr/>
            </a:pPr>
            <a:r>
              <a:rPr lang="en-US" sz="1200" b="1" kern="0" dirty="0" smtClean="0"/>
              <a:t>Increment of the power consumption (leakage current increase)</a:t>
            </a:r>
          </a:p>
          <a:p>
            <a:pPr marL="800100" lvl="1" indent="-342900" algn="just">
              <a:lnSpc>
                <a:spcPct val="150000"/>
              </a:lnSpc>
              <a:spcBef>
                <a:spcPts val="0"/>
              </a:spcBef>
              <a:spcAft>
                <a:spcPts val="0"/>
              </a:spcAft>
              <a:buClr>
                <a:srgbClr val="FF0000"/>
              </a:buClr>
              <a:buSzPct val="150000"/>
              <a:buFont typeface="Wingdings" pitchFamily="2" charset="2"/>
              <a:buChar char=""/>
              <a:defRPr/>
            </a:pPr>
            <a:r>
              <a:rPr lang="en-US" sz="1200" b="1" kern="0" dirty="0" err="1" smtClean="0"/>
              <a:t>Ionisation</a:t>
            </a:r>
            <a:r>
              <a:rPr lang="en-US" sz="1200" b="1" kern="0" dirty="0" smtClean="0"/>
              <a:t> damage (relevant </a:t>
            </a:r>
            <a:r>
              <a:rPr lang="en-US" sz="1200" b="1" kern="0" dirty="0"/>
              <a:t>on </a:t>
            </a:r>
            <a:r>
              <a:rPr lang="en-US" sz="1200" b="1" kern="0" dirty="0" smtClean="0"/>
              <a:t>n-on-p </a:t>
            </a:r>
            <a:r>
              <a:rPr lang="en-US" sz="1200" b="1" kern="0" dirty="0"/>
              <a:t>structures</a:t>
            </a:r>
            <a:r>
              <a:rPr lang="en-US" sz="1200" b="1" kern="0" dirty="0" smtClean="0"/>
              <a:t>)</a:t>
            </a:r>
            <a:endParaRPr lang="en-US" sz="1200" b="1" kern="0" dirty="0"/>
          </a:p>
        </p:txBody>
      </p:sp>
      <p:sp>
        <p:nvSpPr>
          <p:cNvPr id="3" name="Rectangle 2"/>
          <p:cNvSpPr txBox="1">
            <a:spLocks noChangeArrowheads="1"/>
          </p:cNvSpPr>
          <p:nvPr/>
        </p:nvSpPr>
        <p:spPr bwMode="auto">
          <a:xfrm>
            <a:off x="4499992" y="1316054"/>
            <a:ext cx="4536504" cy="5065274"/>
          </a:xfrm>
          <a:prstGeom prst="rect">
            <a:avLst/>
          </a:prstGeom>
          <a:noFill/>
          <a:ln w="9525">
            <a:noFill/>
            <a:miter lim="800000"/>
            <a:headEnd/>
            <a:tailEnd/>
          </a:ln>
        </p:spPr>
        <p:txBody>
          <a:bodyPr lIns="92075" tIns="46038" rIns="92075" bIns="46038"/>
          <a:lstStyle/>
          <a:p>
            <a:pPr marL="342900" indent="-342900" algn="just">
              <a:lnSpc>
                <a:spcPct val="150000"/>
              </a:lnSpc>
              <a:spcBef>
                <a:spcPts val="0"/>
              </a:spcBef>
              <a:spcAft>
                <a:spcPts val="0"/>
              </a:spcAft>
              <a:buClr>
                <a:schemeClr val="tx1"/>
              </a:buClr>
              <a:buSzPct val="130000"/>
              <a:buFont typeface="Wingdings" pitchFamily="2" charset="2"/>
              <a:buChar char="q"/>
              <a:defRPr/>
            </a:pPr>
            <a:r>
              <a:rPr lang="en-US" sz="1200" b="1" u="sng" kern="0" dirty="0">
                <a:solidFill>
                  <a:srgbClr val="FF0000"/>
                </a:solidFill>
              </a:rPr>
              <a:t>Low Gain Avalanche Detectors (LGAD</a:t>
            </a:r>
            <a:r>
              <a:rPr lang="en-US" sz="1200" b="1" u="sng" kern="0" dirty="0" smtClean="0">
                <a:solidFill>
                  <a:srgbClr val="FF0000"/>
                </a:solidFill>
              </a:rPr>
              <a:t>)</a:t>
            </a:r>
          </a:p>
          <a:p>
            <a:pPr marL="803275" lvl="1" indent="-358775" algn="just">
              <a:lnSpc>
                <a:spcPct val="150000"/>
              </a:lnSpc>
              <a:spcBef>
                <a:spcPts val="0"/>
              </a:spcBef>
              <a:spcAft>
                <a:spcPts val="0"/>
              </a:spcAft>
              <a:buClr>
                <a:srgbClr val="00B050"/>
              </a:buClr>
              <a:buSzPct val="130000"/>
              <a:buFont typeface="Wingdings" panose="05000000000000000000" pitchFamily="2" charset="2"/>
              <a:buChar char="ü"/>
              <a:defRPr/>
            </a:pPr>
            <a:r>
              <a:rPr lang="en-US" sz="1200" b="1" kern="0" dirty="0" smtClean="0">
                <a:ea typeface="+mj-ea"/>
                <a:cs typeface="+mj-cs"/>
              </a:rPr>
              <a:t>Proportional response (linear mode operation)</a:t>
            </a:r>
          </a:p>
          <a:p>
            <a:pPr marL="803275" lvl="1" indent="-358775" algn="just">
              <a:lnSpc>
                <a:spcPct val="150000"/>
              </a:lnSpc>
              <a:spcBef>
                <a:spcPts val="0"/>
              </a:spcBef>
              <a:spcAft>
                <a:spcPts val="0"/>
              </a:spcAft>
              <a:buClr>
                <a:srgbClr val="00B050"/>
              </a:buClr>
              <a:buSzPct val="130000"/>
              <a:buFont typeface="Wingdings" panose="05000000000000000000" pitchFamily="2" charset="2"/>
              <a:buChar char="ü"/>
              <a:defRPr/>
            </a:pPr>
            <a:r>
              <a:rPr lang="en-US" sz="1200" b="1" kern="0" dirty="0" smtClean="0">
                <a:ea typeface="+mj-ea"/>
                <a:cs typeface="+mj-cs"/>
              </a:rPr>
              <a:t>Good </a:t>
            </a:r>
            <a:r>
              <a:rPr lang="en-US" sz="1200" b="1" kern="0" dirty="0">
                <a:ea typeface="+mj-ea"/>
                <a:cs typeface="+mj-cs"/>
              </a:rPr>
              <a:t>efficiency</a:t>
            </a:r>
            <a:endParaRPr lang="en-US" sz="1000" b="1" kern="0" dirty="0">
              <a:ea typeface="+mj-ea"/>
              <a:cs typeface="+mj-cs"/>
            </a:endParaRPr>
          </a:p>
          <a:p>
            <a:pPr marL="803275" lvl="1" indent="-358775" algn="just">
              <a:lnSpc>
                <a:spcPct val="150000"/>
              </a:lnSpc>
              <a:spcBef>
                <a:spcPts val="0"/>
              </a:spcBef>
              <a:spcAft>
                <a:spcPts val="0"/>
              </a:spcAft>
              <a:buClr>
                <a:srgbClr val="00B050"/>
              </a:buClr>
              <a:buSzPct val="130000"/>
              <a:buFont typeface="Wingdings" panose="05000000000000000000" pitchFamily="2" charset="2"/>
              <a:buChar char="ü"/>
              <a:defRPr/>
            </a:pPr>
            <a:r>
              <a:rPr lang="en-US" sz="1200" b="1" kern="0" dirty="0"/>
              <a:t>Good spectral range</a:t>
            </a:r>
          </a:p>
          <a:p>
            <a:pPr marL="803275" lvl="1" indent="-358775" algn="just">
              <a:lnSpc>
                <a:spcPct val="150000"/>
              </a:lnSpc>
              <a:spcBef>
                <a:spcPts val="0"/>
              </a:spcBef>
              <a:spcAft>
                <a:spcPts val="0"/>
              </a:spcAft>
              <a:buClr>
                <a:srgbClr val="00B050"/>
              </a:buClr>
              <a:buSzPct val="130000"/>
              <a:buFont typeface="Wingdings" panose="05000000000000000000" pitchFamily="2" charset="2"/>
              <a:buChar char="ü"/>
              <a:defRPr/>
            </a:pPr>
            <a:r>
              <a:rPr lang="en-US" sz="1200" b="1" kern="0" dirty="0">
                <a:ea typeface="+mj-ea"/>
                <a:cs typeface="+mj-cs"/>
              </a:rPr>
              <a:t>Better </a:t>
            </a:r>
            <a:r>
              <a:rPr lang="en-US" sz="1200" b="1" kern="0" dirty="0" smtClean="0">
                <a:ea typeface="+mj-ea"/>
                <a:cs typeface="+mj-cs"/>
              </a:rPr>
              <a:t>sensibility (Gain)</a:t>
            </a:r>
          </a:p>
          <a:p>
            <a:pPr marL="803275" lvl="1" indent="-358775" algn="just">
              <a:lnSpc>
                <a:spcPct val="150000"/>
              </a:lnSpc>
              <a:spcBef>
                <a:spcPts val="0"/>
              </a:spcBef>
              <a:spcAft>
                <a:spcPts val="0"/>
              </a:spcAft>
              <a:buClr>
                <a:srgbClr val="00B050"/>
              </a:buClr>
              <a:buSzPct val="130000"/>
              <a:buFont typeface="Wingdings" panose="05000000000000000000" pitchFamily="2" charset="2"/>
              <a:buChar char="ü"/>
              <a:defRPr/>
            </a:pPr>
            <a:r>
              <a:rPr lang="en-US" sz="1200" b="1" kern="0" dirty="0" smtClean="0">
                <a:ea typeface="+mj-ea"/>
                <a:cs typeface="+mj-cs"/>
              </a:rPr>
              <a:t>Thin detector integration with the same signal and higher collection efficiency</a:t>
            </a:r>
            <a:endParaRPr lang="en-US" sz="1200" b="1" kern="0" dirty="0">
              <a:ea typeface="+mj-ea"/>
              <a:cs typeface="+mj-cs"/>
            </a:endParaRPr>
          </a:p>
          <a:p>
            <a:pPr marL="803275" lvl="1" indent="-358775" algn="just">
              <a:lnSpc>
                <a:spcPct val="150000"/>
              </a:lnSpc>
              <a:spcBef>
                <a:spcPts val="0"/>
              </a:spcBef>
              <a:spcAft>
                <a:spcPts val="0"/>
              </a:spcAft>
              <a:buClr>
                <a:srgbClr val="00B050"/>
              </a:buClr>
              <a:buSzPct val="130000"/>
              <a:buFont typeface="Wingdings" panose="05000000000000000000" pitchFamily="2" charset="2"/>
              <a:buChar char="ü"/>
              <a:defRPr/>
            </a:pPr>
            <a:r>
              <a:rPr lang="en-US" sz="1200" b="1" kern="0" dirty="0">
                <a:ea typeface="+mj-ea"/>
                <a:cs typeface="+mj-cs"/>
              </a:rPr>
              <a:t>Better signal/noise </a:t>
            </a:r>
            <a:r>
              <a:rPr lang="en-US" sz="1200" b="1" kern="0" dirty="0" smtClean="0">
                <a:ea typeface="+mj-ea"/>
                <a:cs typeface="+mj-cs"/>
              </a:rPr>
              <a:t>ratio</a:t>
            </a:r>
          </a:p>
          <a:p>
            <a:pPr marL="800100" lvl="1" indent="-342900" algn="just">
              <a:lnSpc>
                <a:spcPct val="150000"/>
              </a:lnSpc>
              <a:spcBef>
                <a:spcPts val="0"/>
              </a:spcBef>
              <a:spcAft>
                <a:spcPts val="0"/>
              </a:spcAft>
              <a:buClr>
                <a:srgbClr val="00B050"/>
              </a:buClr>
              <a:buSzPct val="150000"/>
              <a:buFont typeface="Wingdings" pitchFamily="2" charset="2"/>
              <a:buChar char="ü"/>
              <a:defRPr/>
            </a:pPr>
            <a:endParaRPr lang="en-US" sz="1200" b="1" kern="0" dirty="0" smtClean="0">
              <a:ea typeface="+mj-ea"/>
              <a:cs typeface="+mj-cs"/>
            </a:endParaRPr>
          </a:p>
          <a:p>
            <a:pPr lvl="1" algn="just">
              <a:lnSpc>
                <a:spcPct val="150000"/>
              </a:lnSpc>
              <a:spcBef>
                <a:spcPts val="0"/>
              </a:spcBef>
              <a:spcAft>
                <a:spcPts val="0"/>
              </a:spcAft>
              <a:buClr>
                <a:schemeClr val="tx1"/>
              </a:buClr>
              <a:defRPr/>
            </a:pPr>
            <a:r>
              <a:rPr lang="en-US" sz="1200" b="1" kern="0" dirty="0" smtClean="0">
                <a:solidFill>
                  <a:srgbClr val="FF0000"/>
                </a:solidFill>
                <a:ea typeface="+mj-ea"/>
                <a:cs typeface="+mj-cs"/>
              </a:rPr>
              <a:t>After Irradiation</a:t>
            </a:r>
          </a:p>
          <a:p>
            <a:pPr marL="800100" lvl="1" indent="-342900" algn="just">
              <a:lnSpc>
                <a:spcPct val="150000"/>
              </a:lnSpc>
              <a:spcBef>
                <a:spcPts val="0"/>
              </a:spcBef>
              <a:spcAft>
                <a:spcPts val="0"/>
              </a:spcAft>
              <a:buClr>
                <a:srgbClr val="00B050"/>
              </a:buClr>
              <a:buSzPct val="130000"/>
              <a:buFont typeface="Wingdings" pitchFamily="2" charset="2"/>
              <a:buChar char="ü"/>
              <a:defRPr/>
            </a:pPr>
            <a:r>
              <a:rPr lang="en-US" sz="1200" b="1" kern="0" dirty="0" smtClean="0"/>
              <a:t>Similar pre &amp; post irradiation signal (higher quality signal + lower noise increase)</a:t>
            </a:r>
          </a:p>
          <a:p>
            <a:pPr marL="800100" lvl="1" indent="-342900" algn="just">
              <a:lnSpc>
                <a:spcPct val="150000"/>
              </a:lnSpc>
              <a:spcBef>
                <a:spcPts val="0"/>
              </a:spcBef>
              <a:spcAft>
                <a:spcPts val="0"/>
              </a:spcAft>
              <a:buClr>
                <a:srgbClr val="00B050"/>
              </a:buClr>
              <a:buSzPct val="130000"/>
              <a:buFont typeface="Wingdings" pitchFamily="2" charset="2"/>
              <a:buChar char="ü"/>
              <a:defRPr/>
            </a:pPr>
            <a:r>
              <a:rPr lang="en-US" sz="1200" b="1" kern="0" dirty="0" smtClean="0"/>
              <a:t>Power consumption slightly increased</a:t>
            </a:r>
          </a:p>
          <a:p>
            <a:pPr marL="800100" lvl="1" indent="-342900" algn="just">
              <a:lnSpc>
                <a:spcPct val="150000"/>
              </a:lnSpc>
              <a:spcBef>
                <a:spcPts val="0"/>
              </a:spcBef>
              <a:spcAft>
                <a:spcPts val="0"/>
              </a:spcAft>
              <a:buClr>
                <a:srgbClr val="FF0000"/>
              </a:buClr>
              <a:buSzPct val="150000"/>
              <a:buFont typeface="Wingdings" pitchFamily="2" charset="2"/>
              <a:buChar char="û"/>
              <a:defRPr/>
            </a:pPr>
            <a:r>
              <a:rPr lang="en-US" sz="1200" b="1" kern="0" dirty="0" err="1" smtClean="0"/>
              <a:t>Ionisation</a:t>
            </a:r>
            <a:r>
              <a:rPr lang="en-US" sz="1200" b="1" kern="0" dirty="0" smtClean="0"/>
              <a:t> damage in oxides (relevant </a:t>
            </a:r>
            <a:r>
              <a:rPr lang="en-US" sz="1200" b="1" kern="0" dirty="0"/>
              <a:t>on </a:t>
            </a:r>
            <a:r>
              <a:rPr lang="en-US" sz="1200" b="1" kern="0" dirty="0" smtClean="0"/>
              <a:t>n-on-p </a:t>
            </a:r>
            <a:r>
              <a:rPr lang="en-US" sz="1200" b="1" kern="0" dirty="0"/>
              <a:t>structures)</a:t>
            </a:r>
          </a:p>
          <a:p>
            <a:pPr marL="800100" lvl="1" indent="-342900" algn="just">
              <a:lnSpc>
                <a:spcPct val="150000"/>
              </a:lnSpc>
              <a:spcBef>
                <a:spcPts val="0"/>
              </a:spcBef>
              <a:spcAft>
                <a:spcPts val="0"/>
              </a:spcAft>
              <a:buFont typeface="Wingdings"/>
              <a:buChar char="à"/>
              <a:defRPr/>
            </a:pPr>
            <a:endParaRPr lang="en-US" sz="1200" b="1" kern="0" dirty="0" smtClean="0">
              <a:solidFill>
                <a:srgbClr val="FF0000"/>
              </a:solidFill>
              <a:ea typeface="+mj-ea"/>
              <a:cs typeface="+mj-cs"/>
            </a:endParaRPr>
          </a:p>
          <a:p>
            <a:pPr marL="800100" lvl="1" indent="-342900" algn="just">
              <a:lnSpc>
                <a:spcPct val="150000"/>
              </a:lnSpc>
              <a:spcBef>
                <a:spcPts val="0"/>
              </a:spcBef>
              <a:spcAft>
                <a:spcPts val="0"/>
              </a:spcAft>
              <a:buFont typeface="Wingdings"/>
              <a:buChar char="à"/>
              <a:defRPr/>
            </a:pPr>
            <a:endParaRPr lang="en-US" sz="1200" b="1" kern="0" dirty="0">
              <a:solidFill>
                <a:srgbClr val="FF0000"/>
              </a:solidFill>
              <a:ea typeface="+mj-ea"/>
              <a:cs typeface="+mj-cs"/>
            </a:endParaRPr>
          </a:p>
        </p:txBody>
      </p:sp>
      <p:sp>
        <p:nvSpPr>
          <p:cNvPr id="4" name="Rectangle 14"/>
          <p:cNvSpPr txBox="1">
            <a:spLocks noChangeArrowheads="1"/>
          </p:cNvSpPr>
          <p:nvPr/>
        </p:nvSpPr>
        <p:spPr>
          <a:xfrm>
            <a:off x="251147" y="476250"/>
            <a:ext cx="8605837" cy="576263"/>
          </a:xfrm>
          <a:prstGeom prst="rect">
            <a:avLst/>
          </a:prstGeom>
        </p:spPr>
        <p:txBody>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aramond" pitchFamily="18" charset="0"/>
              </a:defRPr>
            </a:lvl2pPr>
            <a:lvl3pPr algn="l" rtl="0" eaLnBrk="0" fontAlgn="base" hangingPunct="0">
              <a:spcBef>
                <a:spcPct val="0"/>
              </a:spcBef>
              <a:spcAft>
                <a:spcPct val="0"/>
              </a:spcAft>
              <a:defRPr sz="4400">
                <a:solidFill>
                  <a:schemeClr val="tx2"/>
                </a:solidFill>
                <a:latin typeface="Garamond" pitchFamily="18" charset="0"/>
              </a:defRPr>
            </a:lvl3pPr>
            <a:lvl4pPr algn="l" rtl="0" eaLnBrk="0" fontAlgn="base" hangingPunct="0">
              <a:spcBef>
                <a:spcPct val="0"/>
              </a:spcBef>
              <a:spcAft>
                <a:spcPct val="0"/>
              </a:spcAft>
              <a:defRPr sz="4400">
                <a:solidFill>
                  <a:schemeClr val="tx2"/>
                </a:solidFill>
                <a:latin typeface="Garamond" pitchFamily="18" charset="0"/>
              </a:defRPr>
            </a:lvl4pPr>
            <a:lvl5pPr algn="l" rtl="0" eaLnBrk="0" fontAlgn="base" hangingPunct="0">
              <a:spcBef>
                <a:spcPct val="0"/>
              </a:spcBef>
              <a:spcAft>
                <a:spcPct val="0"/>
              </a:spcAft>
              <a:defRPr sz="4400">
                <a:solidFill>
                  <a:schemeClr val="tx2"/>
                </a:solidFill>
                <a:latin typeface="Garamond" pitchFamily="18" charset="0"/>
              </a:defRPr>
            </a:lvl5pPr>
            <a:lvl6pPr marL="457200" algn="l" rtl="0" fontAlgn="base">
              <a:spcBef>
                <a:spcPct val="0"/>
              </a:spcBef>
              <a:spcAft>
                <a:spcPct val="0"/>
              </a:spcAft>
              <a:defRPr sz="4400">
                <a:solidFill>
                  <a:schemeClr val="tx2"/>
                </a:solidFill>
                <a:latin typeface="Garamond" pitchFamily="18" charset="0"/>
              </a:defRPr>
            </a:lvl6pPr>
            <a:lvl7pPr marL="914400" algn="l" rtl="0" fontAlgn="base">
              <a:spcBef>
                <a:spcPct val="0"/>
              </a:spcBef>
              <a:spcAft>
                <a:spcPct val="0"/>
              </a:spcAft>
              <a:defRPr sz="4400">
                <a:solidFill>
                  <a:schemeClr val="tx2"/>
                </a:solidFill>
                <a:latin typeface="Garamond" pitchFamily="18" charset="0"/>
              </a:defRPr>
            </a:lvl7pPr>
            <a:lvl8pPr marL="1371600" algn="l" rtl="0" fontAlgn="base">
              <a:spcBef>
                <a:spcPct val="0"/>
              </a:spcBef>
              <a:spcAft>
                <a:spcPct val="0"/>
              </a:spcAft>
              <a:defRPr sz="4400">
                <a:solidFill>
                  <a:schemeClr val="tx2"/>
                </a:solidFill>
                <a:latin typeface="Garamond" pitchFamily="18" charset="0"/>
              </a:defRPr>
            </a:lvl8pPr>
            <a:lvl9pPr marL="1828800" algn="l" rtl="0" fontAlgn="base">
              <a:spcBef>
                <a:spcPct val="0"/>
              </a:spcBef>
              <a:spcAft>
                <a:spcPct val="0"/>
              </a:spcAft>
              <a:defRPr sz="4400">
                <a:solidFill>
                  <a:schemeClr val="tx2"/>
                </a:solidFill>
                <a:latin typeface="Garamond" pitchFamily="18" charset="0"/>
              </a:defRPr>
            </a:lvl9pPr>
          </a:lstStyle>
          <a:p>
            <a:pPr algn="ctr"/>
            <a:r>
              <a:rPr lang="en-US" altLang="ja-JP" sz="2000" b="1" kern="0" dirty="0" smtClean="0">
                <a:solidFill>
                  <a:schemeClr val="tx1"/>
                </a:solidFill>
                <a:latin typeface="+mn-lt"/>
                <a:ea typeface="ＭＳ Ｐゴシック" pitchFamily="34" charset="-128"/>
              </a:rPr>
              <a:t>Silicon Detectors with Internal Gain and Proportional Response</a:t>
            </a:r>
            <a:endParaRPr lang="en-US" sz="2000" kern="0" dirty="0" smtClean="0">
              <a:solidFill>
                <a:schemeClr val="tx1"/>
              </a:solidFill>
              <a:latin typeface="+mn-lt"/>
            </a:endParaRPr>
          </a:p>
        </p:txBody>
      </p:sp>
      <p:cxnSp>
        <p:nvCxnSpPr>
          <p:cNvPr id="5" name="6 Conector recto"/>
          <p:cNvCxnSpPr>
            <a:cxnSpLocks noChangeShapeType="1"/>
          </p:cNvCxnSpPr>
          <p:nvPr/>
        </p:nvCxnSpPr>
        <p:spPr bwMode="auto">
          <a:xfrm>
            <a:off x="251147" y="1196752"/>
            <a:ext cx="8605837" cy="0"/>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sp>
        <p:nvSpPr>
          <p:cNvPr id="6" name="AutoShape 9"/>
          <p:cNvSpPr>
            <a:spLocks noChangeArrowheads="1"/>
          </p:cNvSpPr>
          <p:nvPr/>
        </p:nvSpPr>
        <p:spPr bwMode="auto">
          <a:xfrm>
            <a:off x="1403648" y="1443345"/>
            <a:ext cx="1908224" cy="401479"/>
          </a:xfrm>
          <a:prstGeom prst="roundRect">
            <a:avLst>
              <a:gd name="adj" fmla="val 15046"/>
            </a:avLst>
          </a:prstGeom>
          <a:solidFill>
            <a:srgbClr val="FF8000"/>
          </a:solidFill>
          <a:ln w="9525">
            <a:noFill/>
            <a:round/>
            <a:headEnd/>
            <a:tailEnd/>
          </a:ln>
          <a:effectLst>
            <a:outerShdw dist="89803" dir="2700000" algn="ctr" rotWithShape="0">
              <a:srgbClr val="B2B2B2">
                <a:alpha val="50000"/>
              </a:srgbClr>
            </a:outerShdw>
          </a:effectLst>
        </p:spPr>
        <p:txBody>
          <a:bodyPr wrap="square" anchor="ctr">
            <a:spAutoFit/>
          </a:bodyPr>
          <a:lstStyle/>
          <a:p>
            <a:pPr algn="ctr">
              <a:lnSpc>
                <a:spcPct val="150000"/>
              </a:lnSpc>
              <a:spcBef>
                <a:spcPts val="0"/>
              </a:spcBef>
              <a:spcAft>
                <a:spcPts val="0"/>
              </a:spcAft>
              <a:defRPr/>
            </a:pPr>
            <a:r>
              <a:rPr lang="en-US" sz="1200" b="1" kern="0" dirty="0" smtClean="0"/>
              <a:t>Tracking Detectors</a:t>
            </a:r>
            <a:endParaRPr lang="en-US" sz="1200" b="1" kern="0" baseline="-25000" dirty="0"/>
          </a:p>
        </p:txBody>
      </p:sp>
      <p:grpSp>
        <p:nvGrpSpPr>
          <p:cNvPr id="9" name="Grupo 8"/>
          <p:cNvGrpSpPr/>
          <p:nvPr/>
        </p:nvGrpSpPr>
        <p:grpSpPr>
          <a:xfrm>
            <a:off x="3473673" y="2003698"/>
            <a:ext cx="1458367" cy="633214"/>
            <a:chOff x="3329657" y="2371627"/>
            <a:chExt cx="1458367" cy="633214"/>
          </a:xfrm>
        </p:grpSpPr>
        <p:sp>
          <p:nvSpPr>
            <p:cNvPr id="7" name="30 Flecha abajo"/>
            <p:cNvSpPr>
              <a:spLocks noChangeArrowheads="1"/>
            </p:cNvSpPr>
            <p:nvPr/>
          </p:nvSpPr>
          <p:spPr bwMode="auto">
            <a:xfrm rot="16200000">
              <a:off x="3923804" y="2500016"/>
              <a:ext cx="288925" cy="720725"/>
            </a:xfrm>
            <a:prstGeom prst="downArrow">
              <a:avLst>
                <a:gd name="adj1" fmla="val 50000"/>
                <a:gd name="adj2" fmla="val 49890"/>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s-ES">
                <a:solidFill>
                  <a:schemeClr val="accent1"/>
                </a:solidFill>
              </a:endParaRPr>
            </a:p>
          </p:txBody>
        </p:sp>
        <p:sp>
          <p:nvSpPr>
            <p:cNvPr id="8" name="Rectangle 2"/>
            <p:cNvSpPr txBox="1">
              <a:spLocks noChangeArrowheads="1"/>
            </p:cNvSpPr>
            <p:nvPr/>
          </p:nvSpPr>
          <p:spPr bwMode="auto">
            <a:xfrm>
              <a:off x="3329657" y="2371627"/>
              <a:ext cx="1458367" cy="358775"/>
            </a:xfrm>
            <a:prstGeom prst="rect">
              <a:avLst/>
            </a:prstGeom>
            <a:noFill/>
            <a:ln w="9525">
              <a:noFill/>
              <a:miter lim="800000"/>
              <a:headEnd/>
              <a:tailEnd/>
            </a:ln>
          </p:spPr>
          <p:txBody>
            <a:bodyPr lIns="92075" tIns="46038" rIns="92075" bIns="46038"/>
            <a:lstStyle/>
            <a:p>
              <a:pPr marL="0" lvl="1" algn="ctr">
                <a:lnSpc>
                  <a:spcPct val="150000"/>
                </a:lnSpc>
                <a:spcBef>
                  <a:spcPts val="0"/>
                </a:spcBef>
                <a:spcAft>
                  <a:spcPts val="0"/>
                </a:spcAft>
                <a:defRPr/>
              </a:pPr>
              <a:r>
                <a:rPr lang="en-US" sz="1200" b="1" kern="0" dirty="0" smtClean="0">
                  <a:solidFill>
                    <a:schemeClr val="accent1"/>
                  </a:solidFill>
                  <a:ea typeface="+mj-ea"/>
                  <a:cs typeface="+mj-cs"/>
                </a:rPr>
                <a:t>Internal Gain</a:t>
              </a:r>
              <a:endParaRPr lang="en-US" sz="1200" b="1" kern="0" dirty="0">
                <a:solidFill>
                  <a:schemeClr val="accent1"/>
                </a:solidFill>
                <a:ea typeface="+mj-ea"/>
                <a:cs typeface="+mj-cs"/>
              </a:endParaRPr>
            </a:p>
          </p:txBody>
        </p:sp>
      </p:grpSp>
    </p:spTree>
    <p:extLst>
      <p:ext uri="{BB962C8B-B14F-4D97-AF65-F5344CB8AC3E}">
        <p14:creationId xmlns:p14="http://schemas.microsoft.com/office/powerpoint/2010/main" val="24030929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4"/>
          <p:cNvSpPr>
            <a:spLocks noGrp="1" noChangeArrowheads="1"/>
          </p:cNvSpPr>
          <p:nvPr>
            <p:ph type="title"/>
          </p:nvPr>
        </p:nvSpPr>
        <p:spPr>
          <a:xfrm>
            <a:off x="1116013" y="476250"/>
            <a:ext cx="7127875" cy="576263"/>
          </a:xfrm>
        </p:spPr>
        <p:txBody>
          <a:bodyPr/>
          <a:lstStyle/>
          <a:p>
            <a:pPr algn="ctr"/>
            <a:r>
              <a:rPr lang="en-US" sz="2000" b="1" dirty="0" smtClean="0">
                <a:solidFill>
                  <a:schemeClr val="tx1"/>
                </a:solidFill>
                <a:latin typeface="+mn-lt"/>
                <a:ea typeface="ＭＳ Ｐゴシック" pitchFamily="34" charset="-128"/>
              </a:rPr>
              <a:t>Linear Mode Operation. Gain Definition</a:t>
            </a:r>
            <a:endParaRPr lang="en-US" sz="2000" dirty="0" smtClean="0">
              <a:solidFill>
                <a:schemeClr val="tx1"/>
              </a:solidFill>
              <a:latin typeface="+mn-lt"/>
            </a:endParaRPr>
          </a:p>
        </p:txBody>
      </p:sp>
      <p:cxnSp>
        <p:nvCxnSpPr>
          <p:cNvPr id="16" name="6 Conector recto"/>
          <p:cNvCxnSpPr>
            <a:cxnSpLocks noChangeShapeType="1"/>
          </p:cNvCxnSpPr>
          <p:nvPr/>
        </p:nvCxnSpPr>
        <p:spPr bwMode="auto">
          <a:xfrm>
            <a:off x="286643" y="980728"/>
            <a:ext cx="8605837" cy="0"/>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sp>
        <p:nvSpPr>
          <p:cNvPr id="4" name="Rectangle 2"/>
          <p:cNvSpPr txBox="1">
            <a:spLocks noChangeArrowheads="1"/>
          </p:cNvSpPr>
          <p:nvPr/>
        </p:nvSpPr>
        <p:spPr bwMode="auto">
          <a:xfrm>
            <a:off x="107504" y="1257190"/>
            <a:ext cx="8784976" cy="1019682"/>
          </a:xfrm>
          <a:prstGeom prst="rect">
            <a:avLst/>
          </a:prstGeom>
          <a:noFill/>
          <a:ln w="9525">
            <a:noFill/>
            <a:miter lim="800000"/>
            <a:headEnd/>
            <a:tailEnd/>
          </a:ln>
        </p:spPr>
        <p:txBody>
          <a:bodyPr lIns="92075" tIns="46038" rIns="92075" bIns="46038"/>
          <a:lstStyle/>
          <a:p>
            <a:pPr marL="342900" indent="-342900" algn="just">
              <a:lnSpc>
                <a:spcPct val="150000"/>
              </a:lnSpc>
              <a:spcBef>
                <a:spcPts val="0"/>
              </a:spcBef>
              <a:spcAft>
                <a:spcPts val="0"/>
              </a:spcAft>
              <a:buClr>
                <a:schemeClr val="tx1"/>
              </a:buClr>
              <a:buSzPct val="130000"/>
              <a:buFont typeface="Wingdings" pitchFamily="2" charset="2"/>
              <a:buChar char="q"/>
              <a:defRPr/>
            </a:pPr>
            <a:r>
              <a:rPr lang="en-US" sz="1200" b="1" kern="0" dirty="0" smtClean="0">
                <a:solidFill>
                  <a:srgbClr val="FF0000"/>
                </a:solidFill>
                <a:ea typeface="+mj-ea"/>
                <a:cs typeface="+mj-cs"/>
              </a:rPr>
              <a:t>Diodes with multiplication </a:t>
            </a:r>
            <a:r>
              <a:rPr lang="en-US" sz="1200" b="1" kern="0" dirty="0" smtClean="0">
                <a:ea typeface="+mj-ea"/>
                <a:cs typeface="+mj-cs"/>
              </a:rPr>
              <a:t>can operate in Linear or </a:t>
            </a:r>
            <a:r>
              <a:rPr lang="en-US" sz="1200" b="1" kern="0" dirty="0">
                <a:ea typeface="+mj-ea"/>
                <a:cs typeface="+mj-cs"/>
              </a:rPr>
              <a:t>G</a:t>
            </a:r>
            <a:r>
              <a:rPr lang="en-US" sz="1200" b="1" kern="0" dirty="0" smtClean="0">
                <a:ea typeface="+mj-ea"/>
                <a:cs typeface="+mj-cs"/>
              </a:rPr>
              <a:t>eiger mode</a:t>
            </a:r>
          </a:p>
          <a:p>
            <a:pPr marL="800100" lvl="1" indent="-342900" algn="just">
              <a:lnSpc>
                <a:spcPct val="150000"/>
              </a:lnSpc>
              <a:spcBef>
                <a:spcPts val="0"/>
              </a:spcBef>
              <a:spcAft>
                <a:spcPts val="0"/>
              </a:spcAft>
              <a:buClr>
                <a:schemeClr val="tx1"/>
              </a:buClr>
              <a:buSzPct val="100000"/>
              <a:buFont typeface="Wingdings" panose="05000000000000000000" pitchFamily="2" charset="2"/>
              <a:buChar char="ü"/>
              <a:defRPr/>
            </a:pPr>
            <a:r>
              <a:rPr lang="en-US" sz="1200" b="1" u="sng" kern="0" dirty="0" smtClean="0">
                <a:ea typeface="+mj-ea"/>
                <a:cs typeface="+mj-cs"/>
              </a:rPr>
              <a:t>Linear mode</a:t>
            </a:r>
            <a:r>
              <a:rPr lang="en-US" sz="1200" b="1" kern="0" dirty="0" smtClean="0">
                <a:ea typeface="+mj-ea"/>
                <a:cs typeface="+mj-cs"/>
              </a:rPr>
              <a:t>: Moderate gain: Proportional response to the deposited energy </a:t>
            </a:r>
          </a:p>
          <a:p>
            <a:pPr marL="800100" lvl="1" indent="-342900" algn="just">
              <a:lnSpc>
                <a:spcPct val="150000"/>
              </a:lnSpc>
              <a:spcBef>
                <a:spcPts val="0"/>
              </a:spcBef>
              <a:spcAft>
                <a:spcPts val="0"/>
              </a:spcAft>
              <a:buClr>
                <a:schemeClr val="tx1"/>
              </a:buClr>
              <a:buSzPct val="100000"/>
              <a:buFont typeface="Wingdings" panose="05000000000000000000" pitchFamily="2" charset="2"/>
              <a:buChar char="ü"/>
              <a:defRPr/>
            </a:pPr>
            <a:r>
              <a:rPr lang="en-US" sz="1200" b="1" u="sng" kern="0" dirty="0" smtClean="0">
                <a:ea typeface="+mj-ea"/>
                <a:cs typeface="+mj-cs"/>
              </a:rPr>
              <a:t>Geiger mode</a:t>
            </a:r>
            <a:r>
              <a:rPr lang="en-US" sz="1200" b="1" kern="0" dirty="0" smtClean="0">
                <a:ea typeface="+mj-ea"/>
                <a:cs typeface="+mj-cs"/>
              </a:rPr>
              <a:t>: Very high gain: Digital response (detection or not detection) </a:t>
            </a:r>
            <a:endParaRPr lang="en-US" sz="1200" b="1" kern="0" dirty="0">
              <a:ea typeface="+mj-ea"/>
              <a:cs typeface="+mj-cs"/>
            </a:endParaRPr>
          </a:p>
        </p:txBody>
      </p:sp>
      <p:grpSp>
        <p:nvGrpSpPr>
          <p:cNvPr id="7" name="6 Grupo"/>
          <p:cNvGrpSpPr/>
          <p:nvPr/>
        </p:nvGrpSpPr>
        <p:grpSpPr>
          <a:xfrm>
            <a:off x="2411760" y="2588186"/>
            <a:ext cx="5112568" cy="3577117"/>
            <a:chOff x="4272389" y="3073574"/>
            <a:chExt cx="4956973" cy="3213805"/>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2389" y="3073574"/>
              <a:ext cx="3953247" cy="2762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4272389" y="6066166"/>
              <a:ext cx="4075855" cy="221213"/>
            </a:xfrm>
            <a:prstGeom prst="rect">
              <a:avLst/>
            </a:prstGeom>
            <a:noFill/>
          </p:spPr>
          <p:txBody>
            <a:bodyPr wrap="square" rtlCol="0">
              <a:spAutoFit/>
            </a:bodyPr>
            <a:lstStyle/>
            <a:p>
              <a:pPr algn="ctr"/>
              <a:r>
                <a:rPr lang="en-US" sz="1000" b="1" dirty="0" smtClean="0"/>
                <a:t>[1] A.G. Stewart et al. in Proc. of SPIE, Vol. 6119, 2006</a:t>
              </a:r>
              <a:endParaRPr lang="en-US" sz="1000" b="1" dirty="0"/>
            </a:p>
          </p:txBody>
        </p:sp>
        <p:sp>
          <p:nvSpPr>
            <p:cNvPr id="8" name="7 Elipse"/>
            <p:cNvSpPr/>
            <p:nvPr/>
          </p:nvSpPr>
          <p:spPr bwMode="auto">
            <a:xfrm rot="20957194">
              <a:off x="5176979" y="4300859"/>
              <a:ext cx="2250986" cy="366643"/>
            </a:xfrm>
            <a:prstGeom prst="ellipse">
              <a:avLst/>
            </a:prstGeom>
            <a:noFill/>
            <a:ln w="19050" cap="flat" cmpd="sng" algn="ctr">
              <a:solidFill>
                <a:srgbClr val="3164AB"/>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Verdana" pitchFamily="34" charset="0"/>
              </a:endParaRPr>
            </a:p>
          </p:txBody>
        </p:sp>
        <p:sp>
          <p:nvSpPr>
            <p:cNvPr id="5" name="4 CuadroTexto"/>
            <p:cNvSpPr txBox="1"/>
            <p:nvPr/>
          </p:nvSpPr>
          <p:spPr>
            <a:xfrm>
              <a:off x="4572000" y="4177933"/>
              <a:ext cx="862737" cy="276999"/>
            </a:xfrm>
            <a:prstGeom prst="rect">
              <a:avLst/>
            </a:prstGeom>
            <a:solidFill>
              <a:schemeClr val="bg1"/>
            </a:solidFill>
          </p:spPr>
          <p:txBody>
            <a:bodyPr wrap="none" rtlCol="0">
              <a:spAutoFit/>
            </a:bodyPr>
            <a:lstStyle/>
            <a:p>
              <a:r>
                <a:rPr lang="en-US" sz="1200" b="1" dirty="0" smtClean="0">
                  <a:solidFill>
                    <a:srgbClr val="3164AB"/>
                  </a:solidFill>
                </a:rPr>
                <a:t>No Gain</a:t>
              </a:r>
              <a:endParaRPr lang="en-US" sz="1200" b="1" dirty="0">
                <a:solidFill>
                  <a:srgbClr val="3164AB"/>
                </a:solidFill>
              </a:endParaRPr>
            </a:p>
          </p:txBody>
        </p:sp>
        <p:sp>
          <p:nvSpPr>
            <p:cNvPr id="10" name="9 CuadroTexto"/>
            <p:cNvSpPr txBox="1"/>
            <p:nvPr/>
          </p:nvSpPr>
          <p:spPr>
            <a:xfrm>
              <a:off x="5277807" y="4725144"/>
              <a:ext cx="2103461" cy="646331"/>
            </a:xfrm>
            <a:prstGeom prst="rect">
              <a:avLst/>
            </a:prstGeom>
            <a:noFill/>
          </p:spPr>
          <p:txBody>
            <a:bodyPr wrap="none" rtlCol="0">
              <a:spAutoFit/>
            </a:bodyPr>
            <a:lstStyle/>
            <a:p>
              <a:pPr algn="ctr"/>
              <a:r>
                <a:rPr lang="en-US" sz="1200" b="1" dirty="0" smtClean="0">
                  <a:solidFill>
                    <a:srgbClr val="3164AB"/>
                  </a:solidFill>
                </a:rPr>
                <a:t>Moderate Gain </a:t>
              </a:r>
            </a:p>
            <a:p>
              <a:pPr algn="ctr"/>
              <a:r>
                <a:rPr lang="en-US" sz="1200" b="1" dirty="0" smtClean="0">
                  <a:solidFill>
                    <a:srgbClr val="3164AB"/>
                  </a:solidFill>
                </a:rPr>
                <a:t>&amp; </a:t>
              </a:r>
            </a:p>
            <a:p>
              <a:pPr algn="ctr"/>
              <a:r>
                <a:rPr lang="en-US" sz="1200" b="1" dirty="0" smtClean="0">
                  <a:solidFill>
                    <a:srgbClr val="3164AB"/>
                  </a:solidFill>
                </a:rPr>
                <a:t>Proportional response</a:t>
              </a:r>
              <a:endParaRPr lang="en-US" sz="1200" b="1" dirty="0">
                <a:solidFill>
                  <a:srgbClr val="3164AB"/>
                </a:solidFill>
              </a:endParaRPr>
            </a:p>
          </p:txBody>
        </p:sp>
        <p:sp>
          <p:nvSpPr>
            <p:cNvPr id="11" name="10 CuadroTexto"/>
            <p:cNvSpPr txBox="1"/>
            <p:nvPr/>
          </p:nvSpPr>
          <p:spPr>
            <a:xfrm>
              <a:off x="7584757" y="4484180"/>
              <a:ext cx="1644605" cy="461665"/>
            </a:xfrm>
            <a:prstGeom prst="rect">
              <a:avLst/>
            </a:prstGeom>
            <a:solidFill>
              <a:schemeClr val="bg1"/>
            </a:solidFill>
            <a:ln>
              <a:noFill/>
            </a:ln>
          </p:spPr>
          <p:txBody>
            <a:bodyPr wrap="square" rtlCol="0">
              <a:spAutoFit/>
            </a:bodyPr>
            <a:lstStyle/>
            <a:p>
              <a:pPr algn="ctr"/>
              <a:r>
                <a:rPr lang="en-US" sz="1200" b="1" dirty="0" smtClean="0">
                  <a:solidFill>
                    <a:srgbClr val="3164AB"/>
                  </a:solidFill>
                </a:rPr>
                <a:t>Gain &gt; 10</a:t>
              </a:r>
              <a:r>
                <a:rPr lang="en-US" sz="1200" b="1" baseline="30000" dirty="0" smtClean="0">
                  <a:solidFill>
                    <a:srgbClr val="3164AB"/>
                  </a:solidFill>
                </a:rPr>
                <a:t>4</a:t>
              </a:r>
              <a:endParaRPr lang="en-US" sz="1200" b="1" dirty="0" smtClean="0">
                <a:solidFill>
                  <a:srgbClr val="3164AB"/>
                </a:solidFill>
              </a:endParaRPr>
            </a:p>
            <a:p>
              <a:pPr algn="ctr"/>
              <a:r>
                <a:rPr lang="en-US" sz="1200" b="1" dirty="0" smtClean="0">
                  <a:solidFill>
                    <a:srgbClr val="3164AB"/>
                  </a:solidFill>
                </a:rPr>
                <a:t>Digital response</a:t>
              </a:r>
              <a:endParaRPr lang="en-US" sz="1200" b="1" dirty="0">
                <a:solidFill>
                  <a:srgbClr val="3164AB"/>
                </a:solidFill>
              </a:endParaRPr>
            </a:p>
          </p:txBody>
        </p:sp>
        <p:sp>
          <p:nvSpPr>
            <p:cNvPr id="13" name="12 CuadroTexto"/>
            <p:cNvSpPr txBox="1"/>
            <p:nvPr/>
          </p:nvSpPr>
          <p:spPr>
            <a:xfrm>
              <a:off x="5724128" y="3861628"/>
              <a:ext cx="1439492" cy="215444"/>
            </a:xfrm>
            <a:prstGeom prst="rect">
              <a:avLst/>
            </a:prstGeom>
            <a:solidFill>
              <a:schemeClr val="bg1"/>
            </a:solidFill>
          </p:spPr>
          <p:txBody>
            <a:bodyPr wrap="square" rtlCol="0">
              <a:spAutoFit/>
            </a:bodyPr>
            <a:lstStyle/>
            <a:p>
              <a:pPr algn="ctr"/>
              <a:r>
                <a:rPr lang="en-US" sz="800" b="1" dirty="0" smtClean="0"/>
                <a:t>Linear mode</a:t>
              </a:r>
              <a:endParaRPr lang="en-US" sz="800" b="1" dirty="0"/>
            </a:p>
          </p:txBody>
        </p:sp>
      </p:grpSp>
      <mc:AlternateContent xmlns:mc="http://schemas.openxmlformats.org/markup-compatibility/2006" xmlns:a14="http://schemas.microsoft.com/office/drawing/2010/main">
        <mc:Choice Requires="a14">
          <p:sp>
            <p:nvSpPr>
              <p:cNvPr id="29" name="28 CuadroTexto"/>
              <p:cNvSpPr txBox="1"/>
              <p:nvPr/>
            </p:nvSpPr>
            <p:spPr>
              <a:xfrm>
                <a:off x="5004048" y="4642567"/>
                <a:ext cx="4032448" cy="400110"/>
              </a:xfrm>
              <a:prstGeom prst="rect">
                <a:avLst/>
              </a:prstGeom>
              <a:noFill/>
            </p:spPr>
            <p:txBody>
              <a:bodyPr wrap="square" rtlCol="0">
                <a:spAutoFit/>
              </a:bodyPr>
              <a:lstStyle/>
              <a:p>
                <a:endParaRPr lang="es-ES" dirty="0"/>
              </a:p>
            </p:txBody>
          </p:sp>
        </mc:Choice>
        <mc:Fallback xmlns="">
          <p:sp>
            <p:nvSpPr>
              <p:cNvPr id="29" name="28 CuadroTexto"/>
              <p:cNvSpPr txBox="1">
                <a:spLocks noRot="1" noChangeAspect="1" noMove="1" noResize="1" noEditPoints="1" noAdjustHandles="1" noChangeArrowheads="1" noChangeShapeType="1" noTextEdit="1"/>
              </p:cNvSpPr>
              <p:nvPr/>
            </p:nvSpPr>
            <p:spPr>
              <a:xfrm>
                <a:off x="5004048" y="4642567"/>
                <a:ext cx="4032448" cy="400110"/>
              </a:xfrm>
              <a:prstGeom prst="rect">
                <a:avLst/>
              </a:prstGeom>
              <a:blipFill rotWithShape="1">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1304382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pablo\Dropbox\Personal\Presentación Nuevo México\Estructura Pi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791" y="1636654"/>
            <a:ext cx="8783117" cy="2889504"/>
          </a:xfrm>
          <a:prstGeom prst="rect">
            <a:avLst/>
          </a:prstGeom>
          <a:noFill/>
          <a:extLst>
            <a:ext uri="{909E8E84-426E-40DD-AFC4-6F175D3DCCD1}">
              <a14:hiddenFill xmlns:a14="http://schemas.microsoft.com/office/drawing/2010/main">
                <a:solidFill>
                  <a:srgbClr val="FFFFFF"/>
                </a:solidFill>
              </a14:hiddenFill>
            </a:ext>
          </a:extLst>
        </p:spPr>
      </p:pic>
      <p:sp>
        <p:nvSpPr>
          <p:cNvPr id="5129" name="4 CuadroTexto"/>
          <p:cNvSpPr txBox="1">
            <a:spLocks noChangeArrowheads="1"/>
          </p:cNvSpPr>
          <p:nvPr/>
        </p:nvSpPr>
        <p:spPr bwMode="auto">
          <a:xfrm>
            <a:off x="2297306" y="3930270"/>
            <a:ext cx="21547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Verdana" pitchFamily="34" charset="0"/>
              </a:defRPr>
            </a:lvl1pPr>
            <a:lvl2pPr marL="742950" indent="-285750">
              <a:defRPr sz="2000">
                <a:solidFill>
                  <a:schemeClr val="tx1"/>
                </a:solidFill>
                <a:latin typeface="Verdana" pitchFamily="34" charset="0"/>
              </a:defRPr>
            </a:lvl2pPr>
            <a:lvl3pPr marL="1143000" indent="-228600">
              <a:defRPr sz="2000">
                <a:solidFill>
                  <a:schemeClr val="tx1"/>
                </a:solidFill>
                <a:latin typeface="Verdana" pitchFamily="34" charset="0"/>
              </a:defRPr>
            </a:lvl3pPr>
            <a:lvl4pPr marL="1600200" indent="-228600">
              <a:defRPr sz="2000">
                <a:solidFill>
                  <a:schemeClr val="tx1"/>
                </a:solidFill>
                <a:latin typeface="Verdana" pitchFamily="34" charset="0"/>
              </a:defRPr>
            </a:lvl4pPr>
            <a:lvl5pPr marL="2057400" indent="-228600">
              <a:defRPr sz="2000">
                <a:solidFill>
                  <a:schemeClr val="tx1"/>
                </a:solidFill>
                <a:latin typeface="Verdana" pitchFamily="34" charset="0"/>
              </a:defRPr>
            </a:lvl5pPr>
            <a:lvl6pPr marL="2514600" indent="-228600" eaLnBrk="0" fontAlgn="base" hangingPunct="0">
              <a:spcBef>
                <a:spcPct val="0"/>
              </a:spcBef>
              <a:spcAft>
                <a:spcPct val="0"/>
              </a:spcAft>
              <a:defRPr sz="2000">
                <a:solidFill>
                  <a:schemeClr val="tx1"/>
                </a:solidFill>
                <a:latin typeface="Verdana" pitchFamily="34" charset="0"/>
              </a:defRPr>
            </a:lvl6pPr>
            <a:lvl7pPr marL="2971800" indent="-228600" eaLnBrk="0" fontAlgn="base" hangingPunct="0">
              <a:spcBef>
                <a:spcPct val="0"/>
              </a:spcBef>
              <a:spcAft>
                <a:spcPct val="0"/>
              </a:spcAft>
              <a:defRPr sz="2000">
                <a:solidFill>
                  <a:schemeClr val="tx1"/>
                </a:solidFill>
                <a:latin typeface="Verdana" pitchFamily="34" charset="0"/>
              </a:defRPr>
            </a:lvl7pPr>
            <a:lvl8pPr marL="3429000" indent="-228600" eaLnBrk="0" fontAlgn="base" hangingPunct="0">
              <a:spcBef>
                <a:spcPct val="0"/>
              </a:spcBef>
              <a:spcAft>
                <a:spcPct val="0"/>
              </a:spcAft>
              <a:defRPr sz="2000">
                <a:solidFill>
                  <a:schemeClr val="tx1"/>
                </a:solidFill>
                <a:latin typeface="Verdana" pitchFamily="34" charset="0"/>
              </a:defRPr>
            </a:lvl8pPr>
            <a:lvl9pPr marL="3886200" indent="-228600" eaLnBrk="0" fontAlgn="base" hangingPunct="0">
              <a:spcBef>
                <a:spcPct val="0"/>
              </a:spcBef>
              <a:spcAft>
                <a:spcPct val="0"/>
              </a:spcAft>
              <a:defRPr sz="2000">
                <a:solidFill>
                  <a:schemeClr val="tx1"/>
                </a:solidFill>
                <a:latin typeface="Verdana" pitchFamily="34" charset="0"/>
              </a:defRPr>
            </a:lvl9pPr>
          </a:lstStyle>
          <a:p>
            <a:pPr eaLnBrk="1" hangingPunct="1"/>
            <a:r>
              <a:rPr lang="en-US" sz="1400" b="1" dirty="0" smtClean="0"/>
              <a:t>P-type (</a:t>
            </a:r>
            <a:r>
              <a:rPr lang="el-GR" sz="1400" b="1" dirty="0" smtClean="0">
                <a:latin typeface="+mj-lt"/>
              </a:rPr>
              <a:t>π</a:t>
            </a:r>
            <a:r>
              <a:rPr lang="en-US" sz="1400" b="1" dirty="0" smtClean="0"/>
              <a:t>)substrate</a:t>
            </a:r>
            <a:endParaRPr lang="en-US" sz="1400" b="1" dirty="0"/>
          </a:p>
        </p:txBody>
      </p:sp>
      <p:cxnSp>
        <p:nvCxnSpPr>
          <p:cNvPr id="5132" name="29 Conector recto de flecha"/>
          <p:cNvCxnSpPr>
            <a:cxnSpLocks noChangeShapeType="1"/>
          </p:cNvCxnSpPr>
          <p:nvPr/>
        </p:nvCxnSpPr>
        <p:spPr bwMode="auto">
          <a:xfrm flipV="1">
            <a:off x="4823109" y="1396285"/>
            <a:ext cx="421308" cy="68538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133" name="34 CuadroTexto"/>
          <p:cNvSpPr txBox="1">
            <a:spLocks noChangeArrowheads="1"/>
          </p:cNvSpPr>
          <p:nvPr/>
        </p:nvSpPr>
        <p:spPr bwMode="auto">
          <a:xfrm>
            <a:off x="4682253" y="1124744"/>
            <a:ext cx="13051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Verdana" pitchFamily="34" charset="0"/>
              </a:defRPr>
            </a:lvl1pPr>
            <a:lvl2pPr marL="742950" indent="-285750">
              <a:defRPr sz="2000">
                <a:solidFill>
                  <a:schemeClr val="tx1"/>
                </a:solidFill>
                <a:latin typeface="Verdana" pitchFamily="34" charset="0"/>
              </a:defRPr>
            </a:lvl2pPr>
            <a:lvl3pPr marL="1143000" indent="-228600">
              <a:defRPr sz="2000">
                <a:solidFill>
                  <a:schemeClr val="tx1"/>
                </a:solidFill>
                <a:latin typeface="Verdana" pitchFamily="34" charset="0"/>
              </a:defRPr>
            </a:lvl3pPr>
            <a:lvl4pPr marL="1600200" indent="-228600">
              <a:defRPr sz="2000">
                <a:solidFill>
                  <a:schemeClr val="tx1"/>
                </a:solidFill>
                <a:latin typeface="Verdana" pitchFamily="34" charset="0"/>
              </a:defRPr>
            </a:lvl4pPr>
            <a:lvl5pPr marL="2057400" indent="-228600">
              <a:defRPr sz="2000">
                <a:solidFill>
                  <a:schemeClr val="tx1"/>
                </a:solidFill>
                <a:latin typeface="Verdana" pitchFamily="34" charset="0"/>
              </a:defRPr>
            </a:lvl5pPr>
            <a:lvl6pPr marL="2514600" indent="-228600" eaLnBrk="0" fontAlgn="base" hangingPunct="0">
              <a:spcBef>
                <a:spcPct val="0"/>
              </a:spcBef>
              <a:spcAft>
                <a:spcPct val="0"/>
              </a:spcAft>
              <a:defRPr sz="2000">
                <a:solidFill>
                  <a:schemeClr val="tx1"/>
                </a:solidFill>
                <a:latin typeface="Verdana" pitchFamily="34" charset="0"/>
              </a:defRPr>
            </a:lvl6pPr>
            <a:lvl7pPr marL="2971800" indent="-228600" eaLnBrk="0" fontAlgn="base" hangingPunct="0">
              <a:spcBef>
                <a:spcPct val="0"/>
              </a:spcBef>
              <a:spcAft>
                <a:spcPct val="0"/>
              </a:spcAft>
              <a:defRPr sz="2000">
                <a:solidFill>
                  <a:schemeClr val="tx1"/>
                </a:solidFill>
                <a:latin typeface="Verdana" pitchFamily="34" charset="0"/>
              </a:defRPr>
            </a:lvl7pPr>
            <a:lvl8pPr marL="3429000" indent="-228600" eaLnBrk="0" fontAlgn="base" hangingPunct="0">
              <a:spcBef>
                <a:spcPct val="0"/>
              </a:spcBef>
              <a:spcAft>
                <a:spcPct val="0"/>
              </a:spcAft>
              <a:defRPr sz="2000">
                <a:solidFill>
                  <a:schemeClr val="tx1"/>
                </a:solidFill>
                <a:latin typeface="Verdana" pitchFamily="34" charset="0"/>
              </a:defRPr>
            </a:lvl8pPr>
            <a:lvl9pPr marL="3886200" indent="-228600" eaLnBrk="0" fontAlgn="base" hangingPunct="0">
              <a:spcBef>
                <a:spcPct val="0"/>
              </a:spcBef>
              <a:spcAft>
                <a:spcPct val="0"/>
              </a:spcAft>
              <a:defRPr sz="2000">
                <a:solidFill>
                  <a:schemeClr val="tx1"/>
                </a:solidFill>
                <a:latin typeface="Verdana" pitchFamily="34" charset="0"/>
              </a:defRPr>
            </a:lvl9pPr>
          </a:lstStyle>
          <a:p>
            <a:pPr eaLnBrk="1" hangingPunct="1"/>
            <a:r>
              <a:rPr lang="en-US" sz="1400" b="1" dirty="0"/>
              <a:t>N</a:t>
            </a:r>
            <a:r>
              <a:rPr lang="en-US" sz="1400" b="1" baseline="30000" dirty="0"/>
              <a:t>+</a:t>
            </a:r>
            <a:r>
              <a:rPr lang="en-US" sz="1400" b="1" dirty="0"/>
              <a:t> cathode</a:t>
            </a:r>
          </a:p>
        </p:txBody>
      </p:sp>
      <p:sp>
        <p:nvSpPr>
          <p:cNvPr id="5134" name="35 CuadroTexto"/>
          <p:cNvSpPr txBox="1">
            <a:spLocks noChangeArrowheads="1"/>
          </p:cNvSpPr>
          <p:nvPr/>
        </p:nvSpPr>
        <p:spPr bwMode="auto">
          <a:xfrm>
            <a:off x="5033763" y="4866453"/>
            <a:ext cx="109677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Verdana" pitchFamily="34" charset="0"/>
              </a:defRPr>
            </a:lvl1pPr>
            <a:lvl2pPr marL="742950" indent="-285750">
              <a:defRPr sz="2000">
                <a:solidFill>
                  <a:schemeClr val="tx1"/>
                </a:solidFill>
                <a:latin typeface="Verdana" pitchFamily="34" charset="0"/>
              </a:defRPr>
            </a:lvl2pPr>
            <a:lvl3pPr marL="1143000" indent="-228600">
              <a:defRPr sz="2000">
                <a:solidFill>
                  <a:schemeClr val="tx1"/>
                </a:solidFill>
                <a:latin typeface="Verdana" pitchFamily="34" charset="0"/>
              </a:defRPr>
            </a:lvl3pPr>
            <a:lvl4pPr marL="1600200" indent="-228600">
              <a:defRPr sz="2000">
                <a:solidFill>
                  <a:schemeClr val="tx1"/>
                </a:solidFill>
                <a:latin typeface="Verdana" pitchFamily="34" charset="0"/>
              </a:defRPr>
            </a:lvl4pPr>
            <a:lvl5pPr marL="2057400" indent="-228600">
              <a:defRPr sz="2000">
                <a:solidFill>
                  <a:schemeClr val="tx1"/>
                </a:solidFill>
                <a:latin typeface="Verdana" pitchFamily="34" charset="0"/>
              </a:defRPr>
            </a:lvl5pPr>
            <a:lvl6pPr marL="2514600" indent="-228600" eaLnBrk="0" fontAlgn="base" hangingPunct="0">
              <a:spcBef>
                <a:spcPct val="0"/>
              </a:spcBef>
              <a:spcAft>
                <a:spcPct val="0"/>
              </a:spcAft>
              <a:defRPr sz="2000">
                <a:solidFill>
                  <a:schemeClr val="tx1"/>
                </a:solidFill>
                <a:latin typeface="Verdana" pitchFamily="34" charset="0"/>
              </a:defRPr>
            </a:lvl6pPr>
            <a:lvl7pPr marL="2971800" indent="-228600" eaLnBrk="0" fontAlgn="base" hangingPunct="0">
              <a:spcBef>
                <a:spcPct val="0"/>
              </a:spcBef>
              <a:spcAft>
                <a:spcPct val="0"/>
              </a:spcAft>
              <a:defRPr sz="2000">
                <a:solidFill>
                  <a:schemeClr val="tx1"/>
                </a:solidFill>
                <a:latin typeface="Verdana" pitchFamily="34" charset="0"/>
              </a:defRPr>
            </a:lvl7pPr>
            <a:lvl8pPr marL="3429000" indent="-228600" eaLnBrk="0" fontAlgn="base" hangingPunct="0">
              <a:spcBef>
                <a:spcPct val="0"/>
              </a:spcBef>
              <a:spcAft>
                <a:spcPct val="0"/>
              </a:spcAft>
              <a:defRPr sz="2000">
                <a:solidFill>
                  <a:schemeClr val="tx1"/>
                </a:solidFill>
                <a:latin typeface="Verdana" pitchFamily="34" charset="0"/>
              </a:defRPr>
            </a:lvl8pPr>
            <a:lvl9pPr marL="3886200" indent="-228600" eaLnBrk="0" fontAlgn="base" hangingPunct="0">
              <a:spcBef>
                <a:spcPct val="0"/>
              </a:spcBef>
              <a:spcAft>
                <a:spcPct val="0"/>
              </a:spcAft>
              <a:defRPr sz="2000">
                <a:solidFill>
                  <a:schemeClr val="tx1"/>
                </a:solidFill>
                <a:latin typeface="Verdana" pitchFamily="34" charset="0"/>
              </a:defRPr>
            </a:lvl9pPr>
          </a:lstStyle>
          <a:p>
            <a:pPr eaLnBrk="1" hangingPunct="1"/>
            <a:r>
              <a:rPr lang="en-US" sz="1400" b="1" dirty="0"/>
              <a:t>P</a:t>
            </a:r>
            <a:r>
              <a:rPr lang="en-US" sz="1400" b="1" baseline="30000" dirty="0"/>
              <a:t>+</a:t>
            </a:r>
            <a:r>
              <a:rPr lang="en-US" sz="1400" b="1" dirty="0"/>
              <a:t> anode</a:t>
            </a:r>
          </a:p>
        </p:txBody>
      </p:sp>
      <p:cxnSp>
        <p:nvCxnSpPr>
          <p:cNvPr id="5135" name="36 Conector recto de flecha"/>
          <p:cNvCxnSpPr>
            <a:cxnSpLocks noChangeShapeType="1"/>
          </p:cNvCxnSpPr>
          <p:nvPr/>
        </p:nvCxnSpPr>
        <p:spPr bwMode="auto">
          <a:xfrm>
            <a:off x="5206999" y="4417727"/>
            <a:ext cx="283358" cy="425623"/>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4" name="Rectangle 14"/>
          <p:cNvSpPr>
            <a:spLocks noGrp="1" noChangeArrowheads="1"/>
          </p:cNvSpPr>
          <p:nvPr>
            <p:ph type="title"/>
          </p:nvPr>
        </p:nvSpPr>
        <p:spPr>
          <a:xfrm>
            <a:off x="1116013" y="476251"/>
            <a:ext cx="7127875" cy="432470"/>
          </a:xfrm>
        </p:spPr>
        <p:txBody>
          <a:bodyPr/>
          <a:lstStyle/>
          <a:p>
            <a:pPr algn="ctr"/>
            <a:r>
              <a:rPr lang="en-US" altLang="ja-JP" sz="2000" b="1" smtClean="0">
                <a:solidFill>
                  <a:schemeClr val="tx1"/>
                </a:solidFill>
                <a:latin typeface="+mn-lt"/>
                <a:ea typeface="ＭＳ Ｐゴシック" pitchFamily="34" charset="-128"/>
              </a:rPr>
              <a:t>PiN Diode (No Gain)</a:t>
            </a:r>
            <a:endParaRPr lang="en-US" sz="2000" dirty="0" smtClean="0">
              <a:solidFill>
                <a:schemeClr val="tx1"/>
              </a:solidFill>
              <a:latin typeface="+mn-lt"/>
            </a:endParaRPr>
          </a:p>
        </p:txBody>
      </p:sp>
      <p:cxnSp>
        <p:nvCxnSpPr>
          <p:cNvPr id="25" name="6 Conector recto"/>
          <p:cNvCxnSpPr>
            <a:cxnSpLocks noChangeShapeType="1"/>
          </p:cNvCxnSpPr>
          <p:nvPr/>
        </p:nvCxnSpPr>
        <p:spPr bwMode="auto">
          <a:xfrm>
            <a:off x="254148" y="980728"/>
            <a:ext cx="8686276" cy="0"/>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sp>
        <p:nvSpPr>
          <p:cNvPr id="11" name="Rectangle 2"/>
          <p:cNvSpPr txBox="1">
            <a:spLocks noChangeArrowheads="1"/>
          </p:cNvSpPr>
          <p:nvPr/>
        </p:nvSpPr>
        <p:spPr bwMode="auto">
          <a:xfrm>
            <a:off x="107504" y="5217630"/>
            <a:ext cx="8858404" cy="1019682"/>
          </a:xfrm>
          <a:prstGeom prst="rect">
            <a:avLst/>
          </a:prstGeom>
          <a:noFill/>
          <a:ln w="9525">
            <a:noFill/>
            <a:miter lim="800000"/>
            <a:headEnd/>
            <a:tailEnd/>
          </a:ln>
        </p:spPr>
        <p:txBody>
          <a:bodyPr lIns="92075" tIns="46038" rIns="92075" bIns="46038"/>
          <a:lstStyle/>
          <a:p>
            <a:pPr marL="342900" indent="-342900" algn="just">
              <a:lnSpc>
                <a:spcPct val="150000"/>
              </a:lnSpc>
              <a:spcBef>
                <a:spcPts val="0"/>
              </a:spcBef>
              <a:spcAft>
                <a:spcPts val="0"/>
              </a:spcAft>
              <a:buClr>
                <a:schemeClr val="tx1"/>
              </a:buClr>
              <a:buSzPct val="130000"/>
              <a:buFont typeface="Wingdings" pitchFamily="2" charset="2"/>
              <a:buChar char="q"/>
              <a:defRPr/>
            </a:pPr>
            <a:r>
              <a:rPr lang="en-US" sz="1200" b="1" kern="0" dirty="0" smtClean="0">
                <a:solidFill>
                  <a:srgbClr val="FF0000"/>
                </a:solidFill>
                <a:ea typeface="+mj-ea"/>
                <a:cs typeface="+mj-cs"/>
              </a:rPr>
              <a:t>Abrupt N</a:t>
            </a:r>
            <a:r>
              <a:rPr lang="en-US" sz="1200" b="1" kern="0" baseline="30000" dirty="0" smtClean="0">
                <a:solidFill>
                  <a:srgbClr val="FF0000"/>
                </a:solidFill>
                <a:ea typeface="+mj-ea"/>
                <a:cs typeface="+mj-cs"/>
              </a:rPr>
              <a:t>+</a:t>
            </a:r>
            <a:r>
              <a:rPr lang="en-US" sz="1200" b="1" kern="0" dirty="0" smtClean="0">
                <a:solidFill>
                  <a:srgbClr val="FF0000"/>
                </a:solidFill>
                <a:ea typeface="+mj-ea"/>
                <a:cs typeface="+mj-cs"/>
              </a:rPr>
              <a:t>P junction with trapezoidal electric field profile (linearly decreasing in the P substrate)</a:t>
            </a:r>
          </a:p>
          <a:p>
            <a:pPr marL="800100" lvl="1" indent="-342900" algn="just">
              <a:lnSpc>
                <a:spcPct val="150000"/>
              </a:lnSpc>
              <a:spcBef>
                <a:spcPts val="0"/>
              </a:spcBef>
              <a:spcAft>
                <a:spcPts val="0"/>
              </a:spcAft>
              <a:buClr>
                <a:schemeClr val="tx1"/>
              </a:buClr>
              <a:buSzPct val="100000"/>
              <a:buFont typeface="Wingdings" panose="05000000000000000000" pitchFamily="2" charset="2"/>
              <a:buChar char="ü"/>
              <a:defRPr/>
            </a:pPr>
            <a:r>
              <a:rPr lang="en-US" sz="1200" b="1" kern="0" dirty="0" smtClean="0">
                <a:ea typeface="+mj-ea"/>
                <a:cs typeface="+mj-cs"/>
              </a:rPr>
              <a:t>Electrons are accelerated towards the N</a:t>
            </a:r>
            <a:r>
              <a:rPr lang="en-US" sz="1200" b="1" kern="0" baseline="30000" dirty="0" smtClean="0">
                <a:ea typeface="+mj-ea"/>
                <a:cs typeface="+mj-cs"/>
              </a:rPr>
              <a:t>+</a:t>
            </a:r>
            <a:r>
              <a:rPr lang="en-US" sz="1200" b="1" kern="0" dirty="0" smtClean="0">
                <a:ea typeface="+mj-ea"/>
                <a:cs typeface="+mj-cs"/>
              </a:rPr>
              <a:t> region until they reach the saturation velocity</a:t>
            </a:r>
          </a:p>
          <a:p>
            <a:pPr marL="800100" lvl="1" indent="-342900" algn="just">
              <a:lnSpc>
                <a:spcPct val="150000"/>
              </a:lnSpc>
              <a:spcBef>
                <a:spcPts val="0"/>
              </a:spcBef>
              <a:spcAft>
                <a:spcPts val="0"/>
              </a:spcAft>
              <a:buClr>
                <a:schemeClr val="tx1"/>
              </a:buClr>
              <a:buSzPct val="100000"/>
              <a:buFont typeface="Wingdings" panose="05000000000000000000" pitchFamily="2" charset="2"/>
              <a:buChar char="ü"/>
              <a:defRPr/>
            </a:pPr>
            <a:r>
              <a:rPr lang="en-US" sz="1200" b="1" kern="0" dirty="0" smtClean="0">
                <a:ea typeface="+mj-ea"/>
                <a:cs typeface="+mj-cs"/>
              </a:rPr>
              <a:t>Since the electric field is much lower than </a:t>
            </a:r>
            <a:r>
              <a:rPr lang="en-US" sz="1200" b="1" kern="0" dirty="0" err="1" smtClean="0">
                <a:ea typeface="+mj-ea"/>
                <a:cs typeface="+mj-cs"/>
              </a:rPr>
              <a:t>E</a:t>
            </a:r>
            <a:r>
              <a:rPr lang="en-US" sz="1200" b="1" kern="0" baseline="-25000" dirty="0" err="1" smtClean="0">
                <a:ea typeface="+mj-ea"/>
                <a:cs typeface="+mj-cs"/>
              </a:rPr>
              <a:t>crit</a:t>
            </a:r>
            <a:r>
              <a:rPr lang="en-US" sz="1200" b="1" kern="0" dirty="0" smtClean="0">
                <a:ea typeface="+mj-ea"/>
                <a:cs typeface="+mj-cs"/>
              </a:rPr>
              <a:t>, electrons can not generate new carriers</a:t>
            </a:r>
          </a:p>
          <a:p>
            <a:pPr lvl="1" algn="just">
              <a:lnSpc>
                <a:spcPct val="150000"/>
              </a:lnSpc>
              <a:spcBef>
                <a:spcPts val="0"/>
              </a:spcBef>
              <a:spcAft>
                <a:spcPts val="0"/>
              </a:spcAft>
              <a:buClr>
                <a:schemeClr val="tx1"/>
              </a:buClr>
              <a:buSzPct val="100000"/>
              <a:tabLst>
                <a:tab pos="806450" algn="l"/>
              </a:tabLst>
              <a:defRPr/>
            </a:pPr>
            <a:r>
              <a:rPr lang="en-US" sz="1200" b="1" kern="0" dirty="0" smtClean="0">
                <a:solidFill>
                  <a:srgbClr val="FF0000"/>
                </a:solidFill>
                <a:ea typeface="+mj-ea"/>
                <a:cs typeface="+mj-cs"/>
              </a:rPr>
              <a:t>	(no impact </a:t>
            </a:r>
            <a:r>
              <a:rPr lang="en-US" sz="1200" b="1" kern="0" dirty="0" err="1" smtClean="0">
                <a:solidFill>
                  <a:srgbClr val="FF0000"/>
                </a:solidFill>
                <a:ea typeface="+mj-ea"/>
                <a:cs typeface="+mj-cs"/>
              </a:rPr>
              <a:t>ionisation</a:t>
            </a:r>
            <a:r>
              <a:rPr lang="en-US" sz="1200" b="1" kern="0" dirty="0" smtClean="0">
                <a:solidFill>
                  <a:srgbClr val="FF0000"/>
                </a:solidFill>
                <a:ea typeface="+mj-ea"/>
                <a:cs typeface="+mj-cs"/>
              </a:rPr>
              <a:t> and no gain)</a:t>
            </a:r>
            <a:endParaRPr lang="en-US" sz="1200" b="1" kern="0" dirty="0">
              <a:solidFill>
                <a:srgbClr val="FF0000"/>
              </a:solidFill>
              <a:ea typeface="+mj-ea"/>
              <a:cs typeface="+mj-cs"/>
            </a:endParaRPr>
          </a:p>
        </p:txBody>
      </p:sp>
    </p:spTree>
    <p:extLst>
      <p:ext uri="{BB962C8B-B14F-4D97-AF65-F5344CB8AC3E}">
        <p14:creationId xmlns:p14="http://schemas.microsoft.com/office/powerpoint/2010/main" val="2342447163"/>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pablo\Dropbox\Personal\Presentación Nuevo México\Estructura sin JT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600" y="1633963"/>
            <a:ext cx="8783117" cy="2889504"/>
          </a:xfrm>
          <a:prstGeom prst="rect">
            <a:avLst/>
          </a:prstGeom>
          <a:noFill/>
          <a:extLst>
            <a:ext uri="{909E8E84-426E-40DD-AFC4-6F175D3DCCD1}">
              <a14:hiddenFill xmlns:a14="http://schemas.microsoft.com/office/drawing/2010/main">
                <a:solidFill>
                  <a:srgbClr val="FFFFFF"/>
                </a:solidFill>
              </a14:hiddenFill>
            </a:ext>
          </a:extLst>
        </p:spPr>
      </p:pic>
      <p:sp>
        <p:nvSpPr>
          <p:cNvPr id="5129" name="4 CuadroTexto"/>
          <p:cNvSpPr txBox="1">
            <a:spLocks noChangeArrowheads="1"/>
          </p:cNvSpPr>
          <p:nvPr/>
        </p:nvSpPr>
        <p:spPr bwMode="auto">
          <a:xfrm>
            <a:off x="2297306" y="3930270"/>
            <a:ext cx="21547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Verdana" pitchFamily="34" charset="0"/>
              </a:defRPr>
            </a:lvl1pPr>
            <a:lvl2pPr marL="742950" indent="-285750">
              <a:defRPr sz="2000">
                <a:solidFill>
                  <a:schemeClr val="tx1"/>
                </a:solidFill>
                <a:latin typeface="Verdana" pitchFamily="34" charset="0"/>
              </a:defRPr>
            </a:lvl2pPr>
            <a:lvl3pPr marL="1143000" indent="-228600">
              <a:defRPr sz="2000">
                <a:solidFill>
                  <a:schemeClr val="tx1"/>
                </a:solidFill>
                <a:latin typeface="Verdana" pitchFamily="34" charset="0"/>
              </a:defRPr>
            </a:lvl3pPr>
            <a:lvl4pPr marL="1600200" indent="-228600">
              <a:defRPr sz="2000">
                <a:solidFill>
                  <a:schemeClr val="tx1"/>
                </a:solidFill>
                <a:latin typeface="Verdana" pitchFamily="34" charset="0"/>
              </a:defRPr>
            </a:lvl4pPr>
            <a:lvl5pPr marL="2057400" indent="-228600">
              <a:defRPr sz="2000">
                <a:solidFill>
                  <a:schemeClr val="tx1"/>
                </a:solidFill>
                <a:latin typeface="Verdana" pitchFamily="34" charset="0"/>
              </a:defRPr>
            </a:lvl5pPr>
            <a:lvl6pPr marL="2514600" indent="-228600" eaLnBrk="0" fontAlgn="base" hangingPunct="0">
              <a:spcBef>
                <a:spcPct val="0"/>
              </a:spcBef>
              <a:spcAft>
                <a:spcPct val="0"/>
              </a:spcAft>
              <a:defRPr sz="2000">
                <a:solidFill>
                  <a:schemeClr val="tx1"/>
                </a:solidFill>
                <a:latin typeface="Verdana" pitchFamily="34" charset="0"/>
              </a:defRPr>
            </a:lvl6pPr>
            <a:lvl7pPr marL="2971800" indent="-228600" eaLnBrk="0" fontAlgn="base" hangingPunct="0">
              <a:spcBef>
                <a:spcPct val="0"/>
              </a:spcBef>
              <a:spcAft>
                <a:spcPct val="0"/>
              </a:spcAft>
              <a:defRPr sz="2000">
                <a:solidFill>
                  <a:schemeClr val="tx1"/>
                </a:solidFill>
                <a:latin typeface="Verdana" pitchFamily="34" charset="0"/>
              </a:defRPr>
            </a:lvl7pPr>
            <a:lvl8pPr marL="3429000" indent="-228600" eaLnBrk="0" fontAlgn="base" hangingPunct="0">
              <a:spcBef>
                <a:spcPct val="0"/>
              </a:spcBef>
              <a:spcAft>
                <a:spcPct val="0"/>
              </a:spcAft>
              <a:defRPr sz="2000">
                <a:solidFill>
                  <a:schemeClr val="tx1"/>
                </a:solidFill>
                <a:latin typeface="Verdana" pitchFamily="34" charset="0"/>
              </a:defRPr>
            </a:lvl8pPr>
            <a:lvl9pPr marL="3886200" indent="-228600" eaLnBrk="0" fontAlgn="base" hangingPunct="0">
              <a:spcBef>
                <a:spcPct val="0"/>
              </a:spcBef>
              <a:spcAft>
                <a:spcPct val="0"/>
              </a:spcAft>
              <a:defRPr sz="2000">
                <a:solidFill>
                  <a:schemeClr val="tx1"/>
                </a:solidFill>
                <a:latin typeface="Verdana" pitchFamily="34" charset="0"/>
              </a:defRPr>
            </a:lvl9pPr>
          </a:lstStyle>
          <a:p>
            <a:pPr eaLnBrk="1" hangingPunct="1"/>
            <a:r>
              <a:rPr lang="en-US" sz="1400" b="1" dirty="0" smtClean="0"/>
              <a:t>P-type (</a:t>
            </a:r>
            <a:r>
              <a:rPr lang="el-GR" sz="1400" b="1" dirty="0" smtClean="0">
                <a:latin typeface="+mj-lt"/>
              </a:rPr>
              <a:t>π</a:t>
            </a:r>
            <a:r>
              <a:rPr lang="en-US" sz="1400" b="1" dirty="0" smtClean="0"/>
              <a:t>)substrate</a:t>
            </a:r>
            <a:endParaRPr lang="en-US" sz="1400" b="1" dirty="0"/>
          </a:p>
        </p:txBody>
      </p:sp>
      <p:cxnSp>
        <p:nvCxnSpPr>
          <p:cNvPr id="5130" name="23 Conector recto de flecha"/>
          <p:cNvCxnSpPr>
            <a:cxnSpLocks noChangeShapeType="1"/>
          </p:cNvCxnSpPr>
          <p:nvPr/>
        </p:nvCxnSpPr>
        <p:spPr bwMode="auto">
          <a:xfrm>
            <a:off x="4323504" y="2253791"/>
            <a:ext cx="225567" cy="707286"/>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131" name="24 CuadroTexto"/>
          <p:cNvSpPr txBox="1">
            <a:spLocks noChangeArrowheads="1"/>
          </p:cNvSpPr>
          <p:nvPr/>
        </p:nvSpPr>
        <p:spPr bwMode="auto">
          <a:xfrm>
            <a:off x="3250611" y="2940474"/>
            <a:ext cx="28632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Verdana" pitchFamily="34" charset="0"/>
              </a:defRPr>
            </a:lvl1pPr>
            <a:lvl2pPr marL="742950" indent="-285750">
              <a:defRPr sz="2000">
                <a:solidFill>
                  <a:schemeClr val="tx1"/>
                </a:solidFill>
                <a:latin typeface="Verdana" pitchFamily="34" charset="0"/>
              </a:defRPr>
            </a:lvl2pPr>
            <a:lvl3pPr marL="1143000" indent="-228600">
              <a:defRPr sz="2000">
                <a:solidFill>
                  <a:schemeClr val="tx1"/>
                </a:solidFill>
                <a:latin typeface="Verdana" pitchFamily="34" charset="0"/>
              </a:defRPr>
            </a:lvl3pPr>
            <a:lvl4pPr marL="1600200" indent="-228600">
              <a:defRPr sz="2000">
                <a:solidFill>
                  <a:schemeClr val="tx1"/>
                </a:solidFill>
                <a:latin typeface="Verdana" pitchFamily="34" charset="0"/>
              </a:defRPr>
            </a:lvl4pPr>
            <a:lvl5pPr marL="2057400" indent="-228600">
              <a:defRPr sz="2000">
                <a:solidFill>
                  <a:schemeClr val="tx1"/>
                </a:solidFill>
                <a:latin typeface="Verdana" pitchFamily="34" charset="0"/>
              </a:defRPr>
            </a:lvl5pPr>
            <a:lvl6pPr marL="2514600" indent="-228600" eaLnBrk="0" fontAlgn="base" hangingPunct="0">
              <a:spcBef>
                <a:spcPct val="0"/>
              </a:spcBef>
              <a:spcAft>
                <a:spcPct val="0"/>
              </a:spcAft>
              <a:defRPr sz="2000">
                <a:solidFill>
                  <a:schemeClr val="tx1"/>
                </a:solidFill>
                <a:latin typeface="Verdana" pitchFamily="34" charset="0"/>
              </a:defRPr>
            </a:lvl6pPr>
            <a:lvl7pPr marL="2971800" indent="-228600" eaLnBrk="0" fontAlgn="base" hangingPunct="0">
              <a:spcBef>
                <a:spcPct val="0"/>
              </a:spcBef>
              <a:spcAft>
                <a:spcPct val="0"/>
              </a:spcAft>
              <a:defRPr sz="2000">
                <a:solidFill>
                  <a:schemeClr val="tx1"/>
                </a:solidFill>
                <a:latin typeface="Verdana" pitchFamily="34" charset="0"/>
              </a:defRPr>
            </a:lvl7pPr>
            <a:lvl8pPr marL="3429000" indent="-228600" eaLnBrk="0" fontAlgn="base" hangingPunct="0">
              <a:spcBef>
                <a:spcPct val="0"/>
              </a:spcBef>
              <a:spcAft>
                <a:spcPct val="0"/>
              </a:spcAft>
              <a:defRPr sz="2000">
                <a:solidFill>
                  <a:schemeClr val="tx1"/>
                </a:solidFill>
                <a:latin typeface="Verdana" pitchFamily="34" charset="0"/>
              </a:defRPr>
            </a:lvl8pPr>
            <a:lvl9pPr marL="3886200" indent="-228600" eaLnBrk="0" fontAlgn="base" hangingPunct="0">
              <a:spcBef>
                <a:spcPct val="0"/>
              </a:spcBef>
              <a:spcAft>
                <a:spcPct val="0"/>
              </a:spcAft>
              <a:defRPr sz="2000">
                <a:solidFill>
                  <a:schemeClr val="tx1"/>
                </a:solidFill>
                <a:latin typeface="Verdana" pitchFamily="34" charset="0"/>
              </a:defRPr>
            </a:lvl9pPr>
          </a:lstStyle>
          <a:p>
            <a:pPr eaLnBrk="1" hangingPunct="1"/>
            <a:r>
              <a:rPr lang="en-US" sz="1400" b="1" dirty="0"/>
              <a:t>P-type </a:t>
            </a:r>
            <a:r>
              <a:rPr lang="en-US" sz="1400" b="1" dirty="0" smtClean="0"/>
              <a:t>multiplication layer</a:t>
            </a:r>
            <a:endParaRPr lang="en-US" sz="1400" b="1" dirty="0"/>
          </a:p>
        </p:txBody>
      </p:sp>
      <p:cxnSp>
        <p:nvCxnSpPr>
          <p:cNvPr id="5132" name="29 Conector recto de flecha"/>
          <p:cNvCxnSpPr>
            <a:cxnSpLocks noChangeShapeType="1"/>
          </p:cNvCxnSpPr>
          <p:nvPr/>
        </p:nvCxnSpPr>
        <p:spPr bwMode="auto">
          <a:xfrm flipV="1">
            <a:off x="4823109" y="1396285"/>
            <a:ext cx="421308" cy="68538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133" name="34 CuadroTexto"/>
          <p:cNvSpPr txBox="1">
            <a:spLocks noChangeArrowheads="1"/>
          </p:cNvSpPr>
          <p:nvPr/>
        </p:nvSpPr>
        <p:spPr bwMode="auto">
          <a:xfrm>
            <a:off x="4682253" y="1124744"/>
            <a:ext cx="13051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Verdana" pitchFamily="34" charset="0"/>
              </a:defRPr>
            </a:lvl1pPr>
            <a:lvl2pPr marL="742950" indent="-285750">
              <a:defRPr sz="2000">
                <a:solidFill>
                  <a:schemeClr val="tx1"/>
                </a:solidFill>
                <a:latin typeface="Verdana" pitchFamily="34" charset="0"/>
              </a:defRPr>
            </a:lvl2pPr>
            <a:lvl3pPr marL="1143000" indent="-228600">
              <a:defRPr sz="2000">
                <a:solidFill>
                  <a:schemeClr val="tx1"/>
                </a:solidFill>
                <a:latin typeface="Verdana" pitchFamily="34" charset="0"/>
              </a:defRPr>
            </a:lvl3pPr>
            <a:lvl4pPr marL="1600200" indent="-228600">
              <a:defRPr sz="2000">
                <a:solidFill>
                  <a:schemeClr val="tx1"/>
                </a:solidFill>
                <a:latin typeface="Verdana" pitchFamily="34" charset="0"/>
              </a:defRPr>
            </a:lvl4pPr>
            <a:lvl5pPr marL="2057400" indent="-228600">
              <a:defRPr sz="2000">
                <a:solidFill>
                  <a:schemeClr val="tx1"/>
                </a:solidFill>
                <a:latin typeface="Verdana" pitchFamily="34" charset="0"/>
              </a:defRPr>
            </a:lvl5pPr>
            <a:lvl6pPr marL="2514600" indent="-228600" eaLnBrk="0" fontAlgn="base" hangingPunct="0">
              <a:spcBef>
                <a:spcPct val="0"/>
              </a:spcBef>
              <a:spcAft>
                <a:spcPct val="0"/>
              </a:spcAft>
              <a:defRPr sz="2000">
                <a:solidFill>
                  <a:schemeClr val="tx1"/>
                </a:solidFill>
                <a:latin typeface="Verdana" pitchFamily="34" charset="0"/>
              </a:defRPr>
            </a:lvl6pPr>
            <a:lvl7pPr marL="2971800" indent="-228600" eaLnBrk="0" fontAlgn="base" hangingPunct="0">
              <a:spcBef>
                <a:spcPct val="0"/>
              </a:spcBef>
              <a:spcAft>
                <a:spcPct val="0"/>
              </a:spcAft>
              <a:defRPr sz="2000">
                <a:solidFill>
                  <a:schemeClr val="tx1"/>
                </a:solidFill>
                <a:latin typeface="Verdana" pitchFamily="34" charset="0"/>
              </a:defRPr>
            </a:lvl7pPr>
            <a:lvl8pPr marL="3429000" indent="-228600" eaLnBrk="0" fontAlgn="base" hangingPunct="0">
              <a:spcBef>
                <a:spcPct val="0"/>
              </a:spcBef>
              <a:spcAft>
                <a:spcPct val="0"/>
              </a:spcAft>
              <a:defRPr sz="2000">
                <a:solidFill>
                  <a:schemeClr val="tx1"/>
                </a:solidFill>
                <a:latin typeface="Verdana" pitchFamily="34" charset="0"/>
              </a:defRPr>
            </a:lvl8pPr>
            <a:lvl9pPr marL="3886200" indent="-228600" eaLnBrk="0" fontAlgn="base" hangingPunct="0">
              <a:spcBef>
                <a:spcPct val="0"/>
              </a:spcBef>
              <a:spcAft>
                <a:spcPct val="0"/>
              </a:spcAft>
              <a:defRPr sz="2000">
                <a:solidFill>
                  <a:schemeClr val="tx1"/>
                </a:solidFill>
                <a:latin typeface="Verdana" pitchFamily="34" charset="0"/>
              </a:defRPr>
            </a:lvl9pPr>
          </a:lstStyle>
          <a:p>
            <a:pPr eaLnBrk="1" hangingPunct="1"/>
            <a:r>
              <a:rPr lang="en-US" sz="1400" b="1"/>
              <a:t>N</a:t>
            </a:r>
            <a:r>
              <a:rPr lang="en-US" sz="1400" b="1" baseline="30000"/>
              <a:t>+</a:t>
            </a:r>
            <a:r>
              <a:rPr lang="en-US" sz="1400" b="1"/>
              <a:t> cathode</a:t>
            </a:r>
          </a:p>
        </p:txBody>
      </p:sp>
      <p:sp>
        <p:nvSpPr>
          <p:cNvPr id="5134" name="35 CuadroTexto"/>
          <p:cNvSpPr txBox="1">
            <a:spLocks noChangeArrowheads="1"/>
          </p:cNvSpPr>
          <p:nvPr/>
        </p:nvSpPr>
        <p:spPr bwMode="auto">
          <a:xfrm>
            <a:off x="5033763" y="4866453"/>
            <a:ext cx="109677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Verdana" pitchFamily="34" charset="0"/>
              </a:defRPr>
            </a:lvl1pPr>
            <a:lvl2pPr marL="742950" indent="-285750">
              <a:defRPr sz="2000">
                <a:solidFill>
                  <a:schemeClr val="tx1"/>
                </a:solidFill>
                <a:latin typeface="Verdana" pitchFamily="34" charset="0"/>
              </a:defRPr>
            </a:lvl2pPr>
            <a:lvl3pPr marL="1143000" indent="-228600">
              <a:defRPr sz="2000">
                <a:solidFill>
                  <a:schemeClr val="tx1"/>
                </a:solidFill>
                <a:latin typeface="Verdana" pitchFamily="34" charset="0"/>
              </a:defRPr>
            </a:lvl3pPr>
            <a:lvl4pPr marL="1600200" indent="-228600">
              <a:defRPr sz="2000">
                <a:solidFill>
                  <a:schemeClr val="tx1"/>
                </a:solidFill>
                <a:latin typeface="Verdana" pitchFamily="34" charset="0"/>
              </a:defRPr>
            </a:lvl4pPr>
            <a:lvl5pPr marL="2057400" indent="-228600">
              <a:defRPr sz="2000">
                <a:solidFill>
                  <a:schemeClr val="tx1"/>
                </a:solidFill>
                <a:latin typeface="Verdana" pitchFamily="34" charset="0"/>
              </a:defRPr>
            </a:lvl5pPr>
            <a:lvl6pPr marL="2514600" indent="-228600" eaLnBrk="0" fontAlgn="base" hangingPunct="0">
              <a:spcBef>
                <a:spcPct val="0"/>
              </a:spcBef>
              <a:spcAft>
                <a:spcPct val="0"/>
              </a:spcAft>
              <a:defRPr sz="2000">
                <a:solidFill>
                  <a:schemeClr val="tx1"/>
                </a:solidFill>
                <a:latin typeface="Verdana" pitchFamily="34" charset="0"/>
              </a:defRPr>
            </a:lvl6pPr>
            <a:lvl7pPr marL="2971800" indent="-228600" eaLnBrk="0" fontAlgn="base" hangingPunct="0">
              <a:spcBef>
                <a:spcPct val="0"/>
              </a:spcBef>
              <a:spcAft>
                <a:spcPct val="0"/>
              </a:spcAft>
              <a:defRPr sz="2000">
                <a:solidFill>
                  <a:schemeClr val="tx1"/>
                </a:solidFill>
                <a:latin typeface="Verdana" pitchFamily="34" charset="0"/>
              </a:defRPr>
            </a:lvl7pPr>
            <a:lvl8pPr marL="3429000" indent="-228600" eaLnBrk="0" fontAlgn="base" hangingPunct="0">
              <a:spcBef>
                <a:spcPct val="0"/>
              </a:spcBef>
              <a:spcAft>
                <a:spcPct val="0"/>
              </a:spcAft>
              <a:defRPr sz="2000">
                <a:solidFill>
                  <a:schemeClr val="tx1"/>
                </a:solidFill>
                <a:latin typeface="Verdana" pitchFamily="34" charset="0"/>
              </a:defRPr>
            </a:lvl8pPr>
            <a:lvl9pPr marL="3886200" indent="-228600" eaLnBrk="0" fontAlgn="base" hangingPunct="0">
              <a:spcBef>
                <a:spcPct val="0"/>
              </a:spcBef>
              <a:spcAft>
                <a:spcPct val="0"/>
              </a:spcAft>
              <a:defRPr sz="2000">
                <a:solidFill>
                  <a:schemeClr val="tx1"/>
                </a:solidFill>
                <a:latin typeface="Verdana" pitchFamily="34" charset="0"/>
              </a:defRPr>
            </a:lvl9pPr>
          </a:lstStyle>
          <a:p>
            <a:pPr eaLnBrk="1" hangingPunct="1"/>
            <a:r>
              <a:rPr lang="en-US" sz="1400" b="1" dirty="0"/>
              <a:t>P</a:t>
            </a:r>
            <a:r>
              <a:rPr lang="en-US" sz="1400" b="1" baseline="30000" dirty="0"/>
              <a:t>+</a:t>
            </a:r>
            <a:r>
              <a:rPr lang="en-US" sz="1400" b="1" dirty="0"/>
              <a:t> anode</a:t>
            </a:r>
          </a:p>
        </p:txBody>
      </p:sp>
      <p:cxnSp>
        <p:nvCxnSpPr>
          <p:cNvPr id="5135" name="36 Conector recto de flecha"/>
          <p:cNvCxnSpPr>
            <a:cxnSpLocks noChangeShapeType="1"/>
          </p:cNvCxnSpPr>
          <p:nvPr/>
        </p:nvCxnSpPr>
        <p:spPr bwMode="auto">
          <a:xfrm>
            <a:off x="5206999" y="4417727"/>
            <a:ext cx="283358" cy="425623"/>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4" name="Rectangle 14"/>
          <p:cNvSpPr>
            <a:spLocks noGrp="1" noChangeArrowheads="1"/>
          </p:cNvSpPr>
          <p:nvPr>
            <p:ph type="title"/>
          </p:nvPr>
        </p:nvSpPr>
        <p:spPr>
          <a:xfrm>
            <a:off x="1116013" y="476251"/>
            <a:ext cx="7127875" cy="432470"/>
          </a:xfrm>
        </p:spPr>
        <p:txBody>
          <a:bodyPr/>
          <a:lstStyle/>
          <a:p>
            <a:pPr algn="ctr"/>
            <a:r>
              <a:rPr lang="en-US" altLang="ja-JP" sz="2000" b="1" dirty="0" smtClean="0">
                <a:solidFill>
                  <a:schemeClr val="tx1"/>
                </a:solidFill>
                <a:latin typeface="+mn-lt"/>
                <a:ea typeface="ＭＳ Ｐゴシック" pitchFamily="34" charset="-128"/>
              </a:rPr>
              <a:t>Pad Diode with internal Gain</a:t>
            </a:r>
            <a:endParaRPr lang="en-US" sz="2000" dirty="0" smtClean="0">
              <a:solidFill>
                <a:schemeClr val="tx1"/>
              </a:solidFill>
              <a:latin typeface="+mn-lt"/>
            </a:endParaRPr>
          </a:p>
        </p:txBody>
      </p:sp>
      <p:cxnSp>
        <p:nvCxnSpPr>
          <p:cNvPr id="25" name="6 Conector recto"/>
          <p:cNvCxnSpPr>
            <a:cxnSpLocks noChangeShapeType="1"/>
          </p:cNvCxnSpPr>
          <p:nvPr/>
        </p:nvCxnSpPr>
        <p:spPr bwMode="auto">
          <a:xfrm>
            <a:off x="254148" y="980728"/>
            <a:ext cx="8686276" cy="0"/>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sp>
        <p:nvSpPr>
          <p:cNvPr id="13" name="Rectangle 2"/>
          <p:cNvSpPr txBox="1">
            <a:spLocks noChangeArrowheads="1"/>
          </p:cNvSpPr>
          <p:nvPr/>
        </p:nvSpPr>
        <p:spPr bwMode="auto">
          <a:xfrm>
            <a:off x="107504" y="5217630"/>
            <a:ext cx="8858404" cy="1019682"/>
          </a:xfrm>
          <a:prstGeom prst="rect">
            <a:avLst/>
          </a:prstGeom>
          <a:noFill/>
          <a:ln w="9525">
            <a:noFill/>
            <a:miter lim="800000"/>
            <a:headEnd/>
            <a:tailEnd/>
          </a:ln>
        </p:spPr>
        <p:txBody>
          <a:bodyPr lIns="92075" tIns="46038" rIns="92075" bIns="46038"/>
          <a:lstStyle/>
          <a:p>
            <a:pPr marL="342900" indent="-342900" algn="just">
              <a:lnSpc>
                <a:spcPct val="150000"/>
              </a:lnSpc>
              <a:spcBef>
                <a:spcPts val="0"/>
              </a:spcBef>
              <a:spcAft>
                <a:spcPts val="0"/>
              </a:spcAft>
              <a:buClr>
                <a:schemeClr val="tx1"/>
              </a:buClr>
              <a:buSzPct val="130000"/>
              <a:buFont typeface="Wingdings" pitchFamily="2" charset="2"/>
              <a:buChar char="q"/>
              <a:defRPr/>
            </a:pPr>
            <a:r>
              <a:rPr lang="en-US" sz="1200" b="1" kern="0" dirty="0" smtClean="0">
                <a:solidFill>
                  <a:srgbClr val="FF0000"/>
                </a:solidFill>
                <a:ea typeface="+mj-ea"/>
                <a:cs typeface="+mj-cs"/>
              </a:rPr>
              <a:t>Gaussian N</a:t>
            </a:r>
            <a:r>
              <a:rPr lang="en-US" sz="1200" b="1" kern="0" baseline="30000" dirty="0" smtClean="0">
                <a:solidFill>
                  <a:srgbClr val="FF0000"/>
                </a:solidFill>
                <a:ea typeface="+mj-ea"/>
                <a:cs typeface="+mj-cs"/>
              </a:rPr>
              <a:t>+</a:t>
            </a:r>
            <a:r>
              <a:rPr lang="en-US" sz="1200" b="1" kern="0" dirty="0" smtClean="0">
                <a:solidFill>
                  <a:srgbClr val="FF0000"/>
                </a:solidFill>
                <a:ea typeface="+mj-ea"/>
                <a:cs typeface="+mj-cs"/>
              </a:rPr>
              <a:t>P junction where the P-multiplication layer becomes completely depleted at a very low reverse voltage</a:t>
            </a:r>
          </a:p>
          <a:p>
            <a:pPr marL="800100" lvl="1" indent="-342900" algn="just">
              <a:lnSpc>
                <a:spcPct val="150000"/>
              </a:lnSpc>
              <a:spcBef>
                <a:spcPts val="0"/>
              </a:spcBef>
              <a:spcAft>
                <a:spcPts val="0"/>
              </a:spcAft>
              <a:buClr>
                <a:schemeClr val="tx1"/>
              </a:buClr>
              <a:buSzPct val="100000"/>
              <a:buFont typeface="Wingdings" panose="05000000000000000000" pitchFamily="2" charset="2"/>
              <a:buChar char="ü"/>
              <a:defRPr/>
            </a:pPr>
            <a:r>
              <a:rPr lang="en-US" sz="1200" b="1" kern="0" dirty="0" smtClean="0">
                <a:ea typeface="+mj-ea"/>
                <a:cs typeface="+mj-cs"/>
              </a:rPr>
              <a:t>Electrons are accelerated towards the N</a:t>
            </a:r>
            <a:r>
              <a:rPr lang="en-US" sz="1200" b="1" kern="0" baseline="30000" dirty="0" smtClean="0">
                <a:ea typeface="+mj-ea"/>
                <a:cs typeface="+mj-cs"/>
              </a:rPr>
              <a:t>+</a:t>
            </a:r>
            <a:r>
              <a:rPr lang="en-US" sz="1200" b="1" kern="0" dirty="0" smtClean="0">
                <a:ea typeface="+mj-ea"/>
                <a:cs typeface="+mj-cs"/>
              </a:rPr>
              <a:t> region until they reach the saturation velocity</a:t>
            </a:r>
          </a:p>
          <a:p>
            <a:pPr marL="800100" lvl="1" indent="-342900" algn="just">
              <a:lnSpc>
                <a:spcPct val="150000"/>
              </a:lnSpc>
              <a:spcBef>
                <a:spcPts val="0"/>
              </a:spcBef>
              <a:spcAft>
                <a:spcPts val="0"/>
              </a:spcAft>
              <a:buClr>
                <a:schemeClr val="tx1"/>
              </a:buClr>
              <a:buSzPct val="100000"/>
              <a:buFont typeface="Wingdings" panose="05000000000000000000" pitchFamily="2" charset="2"/>
              <a:buChar char="ü"/>
              <a:defRPr/>
            </a:pPr>
            <a:r>
              <a:rPr lang="en-US" sz="1200" b="1" kern="0" dirty="0" smtClean="0">
                <a:ea typeface="+mj-ea"/>
                <a:cs typeface="+mj-cs"/>
              </a:rPr>
              <a:t>The electric field in the P layer is close to the </a:t>
            </a:r>
            <a:r>
              <a:rPr lang="en-US" sz="1200" b="1" kern="0" dirty="0" err="1" smtClean="0">
                <a:ea typeface="+mj-ea"/>
                <a:cs typeface="+mj-cs"/>
              </a:rPr>
              <a:t>E</a:t>
            </a:r>
            <a:r>
              <a:rPr lang="en-US" sz="1200" b="1" kern="0" baseline="-25000" dirty="0" err="1" smtClean="0">
                <a:ea typeface="+mj-ea"/>
                <a:cs typeface="+mj-cs"/>
              </a:rPr>
              <a:t>crit</a:t>
            </a:r>
            <a:r>
              <a:rPr lang="en-US" sz="1200" b="1" kern="0" dirty="0" smtClean="0">
                <a:ea typeface="+mj-ea"/>
                <a:cs typeface="+mj-cs"/>
              </a:rPr>
              <a:t>, value (impact </a:t>
            </a:r>
            <a:r>
              <a:rPr lang="en-US" sz="1200" b="1" kern="0" dirty="0" err="1" smtClean="0">
                <a:ea typeface="+mj-ea"/>
                <a:cs typeface="+mj-cs"/>
              </a:rPr>
              <a:t>ionisation</a:t>
            </a:r>
            <a:r>
              <a:rPr lang="en-US" sz="1200" b="1" kern="0" dirty="0" smtClean="0">
                <a:ea typeface="+mj-ea"/>
                <a:cs typeface="+mj-cs"/>
              </a:rPr>
              <a:t> and gain)</a:t>
            </a:r>
            <a:endParaRPr lang="en-US" sz="1200" b="1" kern="0" dirty="0">
              <a:ea typeface="+mj-ea"/>
              <a:cs typeface="+mj-cs"/>
            </a:endParaRPr>
          </a:p>
        </p:txBody>
      </p:sp>
    </p:spTree>
    <p:extLst>
      <p:ext uri="{BB962C8B-B14F-4D97-AF65-F5344CB8AC3E}">
        <p14:creationId xmlns:p14="http://schemas.microsoft.com/office/powerpoint/2010/main" val="1873220640"/>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a:spLocks noGrp="1" noChangeArrowheads="1"/>
          </p:cNvSpPr>
          <p:nvPr>
            <p:ph type="title"/>
          </p:nvPr>
        </p:nvSpPr>
        <p:spPr>
          <a:xfrm>
            <a:off x="1116013" y="476251"/>
            <a:ext cx="7127875" cy="432470"/>
          </a:xfrm>
        </p:spPr>
        <p:txBody>
          <a:bodyPr/>
          <a:lstStyle/>
          <a:p>
            <a:pPr algn="ctr"/>
            <a:r>
              <a:rPr lang="en-US" altLang="ja-JP" sz="2000" b="1" dirty="0" smtClean="0">
                <a:solidFill>
                  <a:schemeClr val="tx1"/>
                </a:solidFill>
                <a:latin typeface="+mn-lt"/>
                <a:ea typeface="ＭＳ Ｐゴシック" pitchFamily="34" charset="-128"/>
              </a:rPr>
              <a:t>Conditions for Gain</a:t>
            </a:r>
            <a:endParaRPr lang="en-US" sz="2000" dirty="0" smtClean="0">
              <a:solidFill>
                <a:schemeClr val="tx1"/>
              </a:solidFill>
              <a:latin typeface="+mn-lt"/>
            </a:endParaRPr>
          </a:p>
        </p:txBody>
      </p:sp>
      <p:cxnSp>
        <p:nvCxnSpPr>
          <p:cNvPr id="3" name="6 Conector recto"/>
          <p:cNvCxnSpPr>
            <a:cxnSpLocks noChangeShapeType="1"/>
          </p:cNvCxnSpPr>
          <p:nvPr/>
        </p:nvCxnSpPr>
        <p:spPr bwMode="auto">
          <a:xfrm>
            <a:off x="254148" y="980728"/>
            <a:ext cx="8686276" cy="0"/>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pic>
        <p:nvPicPr>
          <p:cNvPr id="3074" name="Picture 2" descr="C:\Users\user\Desktop\Captur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2255622"/>
            <a:ext cx="4824536" cy="380339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p:cNvSpPr txBox="1">
            <a:spLocks noChangeArrowheads="1"/>
          </p:cNvSpPr>
          <p:nvPr/>
        </p:nvSpPr>
        <p:spPr bwMode="auto">
          <a:xfrm>
            <a:off x="107504" y="1257190"/>
            <a:ext cx="8832920" cy="1019682"/>
          </a:xfrm>
          <a:prstGeom prst="rect">
            <a:avLst/>
          </a:prstGeom>
          <a:noFill/>
          <a:ln w="9525">
            <a:noFill/>
            <a:miter lim="800000"/>
            <a:headEnd/>
            <a:tailEnd/>
          </a:ln>
        </p:spPr>
        <p:txBody>
          <a:bodyPr lIns="92075" tIns="46038" rIns="92075" bIns="46038"/>
          <a:lstStyle/>
          <a:p>
            <a:pPr marL="342900" indent="-342900" algn="just">
              <a:lnSpc>
                <a:spcPct val="150000"/>
              </a:lnSpc>
              <a:spcBef>
                <a:spcPts val="0"/>
              </a:spcBef>
              <a:spcAft>
                <a:spcPts val="0"/>
              </a:spcAft>
              <a:buClr>
                <a:schemeClr val="tx1"/>
              </a:buClr>
              <a:buSzPct val="130000"/>
              <a:buFont typeface="Wingdings" pitchFamily="2" charset="2"/>
              <a:buChar char="q"/>
              <a:defRPr/>
            </a:pPr>
            <a:r>
              <a:rPr lang="en-US" sz="1200" b="1" kern="0" dirty="0" smtClean="0">
                <a:solidFill>
                  <a:srgbClr val="FF0000"/>
                </a:solidFill>
                <a:ea typeface="+mj-ea"/>
                <a:cs typeface="+mj-cs"/>
              </a:rPr>
              <a:t>Impact </a:t>
            </a:r>
            <a:r>
              <a:rPr lang="en-US" sz="1200" b="1" kern="0" dirty="0" err="1" smtClean="0">
                <a:solidFill>
                  <a:srgbClr val="FF0000"/>
                </a:solidFill>
                <a:ea typeface="+mj-ea"/>
                <a:cs typeface="+mj-cs"/>
              </a:rPr>
              <a:t>ionisation</a:t>
            </a:r>
            <a:r>
              <a:rPr lang="en-US" sz="1200" b="1" kern="0" dirty="0" smtClean="0">
                <a:solidFill>
                  <a:srgbClr val="FF0000"/>
                </a:solidFill>
                <a:ea typeface="+mj-ea"/>
                <a:cs typeface="+mj-cs"/>
              </a:rPr>
              <a:t> requires a minimum electric field of 1e5 V/cm in the P layer</a:t>
            </a:r>
            <a:endParaRPr lang="en-US" sz="1200" b="1" kern="0" dirty="0" smtClean="0">
              <a:ea typeface="+mj-ea"/>
              <a:cs typeface="+mj-cs"/>
            </a:endParaRPr>
          </a:p>
          <a:p>
            <a:pPr marL="800100" lvl="1" indent="-342900" algn="just">
              <a:lnSpc>
                <a:spcPct val="150000"/>
              </a:lnSpc>
              <a:spcBef>
                <a:spcPts val="0"/>
              </a:spcBef>
              <a:spcAft>
                <a:spcPts val="0"/>
              </a:spcAft>
              <a:buClr>
                <a:schemeClr val="tx1"/>
              </a:buClr>
              <a:buSzPct val="100000"/>
              <a:buFont typeface="Wingdings" panose="05000000000000000000" pitchFamily="2" charset="2"/>
              <a:buChar char="ü"/>
              <a:defRPr/>
            </a:pPr>
            <a:r>
              <a:rPr lang="en-US" sz="1200" b="1" kern="0" dirty="0" smtClean="0">
                <a:ea typeface="+mj-ea"/>
                <a:cs typeface="+mj-cs"/>
              </a:rPr>
              <a:t>Full depletion of the P-type substrate is needed to avoid recombination</a:t>
            </a:r>
          </a:p>
          <a:p>
            <a:pPr marL="800100" lvl="1" indent="-342900" algn="just">
              <a:lnSpc>
                <a:spcPct val="150000"/>
              </a:lnSpc>
              <a:spcBef>
                <a:spcPts val="0"/>
              </a:spcBef>
              <a:spcAft>
                <a:spcPts val="0"/>
              </a:spcAft>
              <a:buClr>
                <a:schemeClr val="tx1"/>
              </a:buClr>
              <a:buSzPct val="100000"/>
              <a:buFont typeface="Wingdings" panose="05000000000000000000" pitchFamily="2" charset="2"/>
              <a:buChar char="ü"/>
              <a:defRPr/>
            </a:pPr>
            <a:r>
              <a:rPr lang="en-US" sz="1200" b="1" kern="0" dirty="0" smtClean="0">
                <a:ea typeface="+mj-ea"/>
                <a:cs typeface="+mj-cs"/>
              </a:rPr>
              <a:t>The </a:t>
            </a:r>
            <a:r>
              <a:rPr lang="en-US" sz="1200" b="1" kern="0" dirty="0" err="1" smtClean="0">
                <a:ea typeface="+mj-ea"/>
                <a:cs typeface="+mj-cs"/>
              </a:rPr>
              <a:t>E</a:t>
            </a:r>
            <a:r>
              <a:rPr lang="en-US" sz="1200" b="1" kern="0" baseline="-25000" dirty="0" err="1" smtClean="0">
                <a:ea typeface="+mj-ea"/>
                <a:cs typeface="+mj-cs"/>
              </a:rPr>
              <a:t>crit</a:t>
            </a:r>
            <a:r>
              <a:rPr lang="en-US" sz="1200" b="1" kern="0" dirty="0" smtClean="0">
                <a:ea typeface="+mj-ea"/>
                <a:cs typeface="+mj-cs"/>
              </a:rPr>
              <a:t> value (~3e5 V/cm) can not be reached in the N</a:t>
            </a:r>
            <a:r>
              <a:rPr lang="en-US" sz="1200" b="1" kern="0" baseline="30000" dirty="0" smtClean="0">
                <a:ea typeface="+mj-ea"/>
                <a:cs typeface="+mj-cs"/>
              </a:rPr>
              <a:t>+</a:t>
            </a:r>
            <a:r>
              <a:rPr lang="en-US" sz="1200" b="1" kern="0" dirty="0" smtClean="0">
                <a:ea typeface="+mj-ea"/>
                <a:cs typeface="+mj-cs"/>
              </a:rPr>
              <a:t>P junction (reverse breakdown)</a:t>
            </a:r>
            <a:endParaRPr lang="en-US" sz="1200" b="1" kern="0" dirty="0">
              <a:ea typeface="+mj-ea"/>
              <a:cs typeface="+mj-cs"/>
            </a:endParaRPr>
          </a:p>
        </p:txBody>
      </p:sp>
      <p:sp>
        <p:nvSpPr>
          <p:cNvPr id="6" name="AutoShape 9"/>
          <p:cNvSpPr>
            <a:spLocks noChangeArrowheads="1"/>
          </p:cNvSpPr>
          <p:nvPr/>
        </p:nvSpPr>
        <p:spPr bwMode="auto">
          <a:xfrm>
            <a:off x="323528" y="3429000"/>
            <a:ext cx="2448272" cy="336054"/>
          </a:xfrm>
          <a:prstGeom prst="roundRect">
            <a:avLst>
              <a:gd name="adj" fmla="val 15046"/>
            </a:avLst>
          </a:prstGeom>
          <a:solidFill>
            <a:srgbClr val="FF8000"/>
          </a:solidFill>
          <a:ln w="9525">
            <a:noFill/>
            <a:round/>
            <a:headEnd/>
            <a:tailEnd/>
          </a:ln>
          <a:effectLst>
            <a:outerShdw dist="89803" dir="2700000" algn="ctr" rotWithShape="0">
              <a:srgbClr val="B2B2B2">
                <a:alpha val="50000"/>
              </a:srgbClr>
            </a:outerShdw>
          </a:effectLst>
        </p:spPr>
        <p:txBody>
          <a:bodyPr anchor="ctr"/>
          <a:lstStyle/>
          <a:p>
            <a:pPr algn="ctr">
              <a:defRPr/>
            </a:pPr>
            <a:r>
              <a:rPr lang="en-US" sz="1200" b="1" kern="0" dirty="0" smtClean="0"/>
              <a:t>Impact </a:t>
            </a:r>
            <a:r>
              <a:rPr lang="en-US" sz="1200" b="1" kern="0" dirty="0" err="1" smtClean="0"/>
              <a:t>ionisation</a:t>
            </a:r>
            <a:r>
              <a:rPr lang="en-US" sz="1200" b="1" kern="0" dirty="0" smtClean="0"/>
              <a:t> region</a:t>
            </a:r>
            <a:endParaRPr lang="en-GB" sz="1200" b="1" dirty="0"/>
          </a:p>
        </p:txBody>
      </p:sp>
      <p:cxnSp>
        <p:nvCxnSpPr>
          <p:cNvPr id="7" name="6 Conector recto de flecha"/>
          <p:cNvCxnSpPr/>
          <p:nvPr/>
        </p:nvCxnSpPr>
        <p:spPr bwMode="auto">
          <a:xfrm flipV="1">
            <a:off x="2915816" y="3356993"/>
            <a:ext cx="792088" cy="264019"/>
          </a:xfrm>
          <a:prstGeom prst="straightConnector1">
            <a:avLst/>
          </a:prstGeom>
          <a:solidFill>
            <a:schemeClr val="accent1"/>
          </a:solidFill>
          <a:ln w="19050" cap="flat" cmpd="sng" algn="ctr">
            <a:solidFill>
              <a:srgbClr val="FF0000"/>
            </a:solidFill>
            <a:prstDash val="solid"/>
            <a:round/>
            <a:headEnd type="none" w="med" len="med"/>
            <a:tailEnd type="triangle"/>
          </a:ln>
          <a:effectLst/>
        </p:spPr>
      </p:cxnSp>
      <p:sp>
        <p:nvSpPr>
          <p:cNvPr id="10" name="AutoShape 9"/>
          <p:cNvSpPr>
            <a:spLocks noChangeArrowheads="1"/>
          </p:cNvSpPr>
          <p:nvPr/>
        </p:nvSpPr>
        <p:spPr bwMode="auto">
          <a:xfrm>
            <a:off x="107504" y="4605114"/>
            <a:ext cx="2664296" cy="696094"/>
          </a:xfrm>
          <a:prstGeom prst="roundRect">
            <a:avLst>
              <a:gd name="adj" fmla="val 15046"/>
            </a:avLst>
          </a:prstGeom>
          <a:solidFill>
            <a:srgbClr val="FF8000"/>
          </a:solidFill>
          <a:ln w="9525">
            <a:noFill/>
            <a:round/>
            <a:headEnd/>
            <a:tailEnd/>
          </a:ln>
          <a:effectLst>
            <a:outerShdw dist="89803" dir="2700000" algn="ctr" rotWithShape="0">
              <a:srgbClr val="B2B2B2">
                <a:alpha val="50000"/>
              </a:srgbClr>
            </a:outerShdw>
          </a:effectLst>
        </p:spPr>
        <p:txBody>
          <a:bodyPr anchor="ctr"/>
          <a:lstStyle/>
          <a:p>
            <a:pPr algn="ctr">
              <a:defRPr/>
            </a:pPr>
            <a:r>
              <a:rPr lang="en-US" sz="1200" b="1" kern="0" dirty="0" smtClean="0"/>
              <a:t>Electrons traveling at their saturation velocity (good for signal uniformity)</a:t>
            </a:r>
            <a:endParaRPr lang="en-GB" sz="1200" b="1" dirty="0"/>
          </a:p>
        </p:txBody>
      </p:sp>
      <p:cxnSp>
        <p:nvCxnSpPr>
          <p:cNvPr id="11" name="10 Conector recto de flecha"/>
          <p:cNvCxnSpPr/>
          <p:nvPr/>
        </p:nvCxnSpPr>
        <p:spPr bwMode="auto">
          <a:xfrm flipV="1">
            <a:off x="2915816" y="4245077"/>
            <a:ext cx="1608148" cy="708084"/>
          </a:xfrm>
          <a:prstGeom prst="straightConnector1">
            <a:avLst/>
          </a:prstGeom>
          <a:solidFill>
            <a:schemeClr val="accent1"/>
          </a:solidFill>
          <a:ln w="1905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3959677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p:cNvSpPr>
            <a:spLocks noGrp="1" noChangeArrowheads="1"/>
          </p:cNvSpPr>
          <p:nvPr>
            <p:ph type="title"/>
          </p:nvPr>
        </p:nvSpPr>
        <p:spPr>
          <a:xfrm>
            <a:off x="1116013" y="476251"/>
            <a:ext cx="7127875" cy="432470"/>
          </a:xfrm>
        </p:spPr>
        <p:txBody>
          <a:bodyPr/>
          <a:lstStyle/>
          <a:p>
            <a:pPr algn="ctr"/>
            <a:r>
              <a:rPr lang="en-US" altLang="ja-JP" sz="2000" b="1" dirty="0" smtClean="0">
                <a:solidFill>
                  <a:schemeClr val="tx1"/>
                </a:solidFill>
                <a:latin typeface="+mn-lt"/>
                <a:ea typeface="ＭＳ Ｐゴシック" pitchFamily="34" charset="-128"/>
              </a:rPr>
              <a:t>Gain Definition and Usage</a:t>
            </a:r>
            <a:endParaRPr lang="en-US" sz="2000" dirty="0" smtClean="0">
              <a:solidFill>
                <a:schemeClr val="tx1"/>
              </a:solidFill>
              <a:latin typeface="+mn-lt"/>
            </a:endParaRPr>
          </a:p>
        </p:txBody>
      </p:sp>
      <p:cxnSp>
        <p:nvCxnSpPr>
          <p:cNvPr id="5" name="6 Conector recto"/>
          <p:cNvCxnSpPr>
            <a:cxnSpLocks noChangeShapeType="1"/>
          </p:cNvCxnSpPr>
          <p:nvPr/>
        </p:nvCxnSpPr>
        <p:spPr bwMode="auto">
          <a:xfrm>
            <a:off x="254148" y="980728"/>
            <a:ext cx="8686276" cy="0"/>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sp>
        <p:nvSpPr>
          <p:cNvPr id="6" name="Rectangle 2"/>
          <p:cNvSpPr txBox="1">
            <a:spLocks noChangeArrowheads="1"/>
          </p:cNvSpPr>
          <p:nvPr/>
        </p:nvSpPr>
        <p:spPr bwMode="auto">
          <a:xfrm>
            <a:off x="107504" y="1257190"/>
            <a:ext cx="8832920" cy="1019682"/>
          </a:xfrm>
          <a:prstGeom prst="rect">
            <a:avLst/>
          </a:prstGeom>
          <a:noFill/>
          <a:ln w="9525">
            <a:noFill/>
            <a:miter lim="800000"/>
            <a:headEnd/>
            <a:tailEnd/>
          </a:ln>
        </p:spPr>
        <p:txBody>
          <a:bodyPr lIns="92075" tIns="46038" rIns="92075" bIns="46038"/>
          <a:lstStyle/>
          <a:p>
            <a:pPr marL="342900" indent="-342900" algn="just">
              <a:lnSpc>
                <a:spcPct val="150000"/>
              </a:lnSpc>
              <a:spcBef>
                <a:spcPts val="0"/>
              </a:spcBef>
              <a:spcAft>
                <a:spcPts val="0"/>
              </a:spcAft>
              <a:buClr>
                <a:schemeClr val="tx1"/>
              </a:buClr>
              <a:buSzPct val="130000"/>
              <a:buFont typeface="Wingdings" pitchFamily="2" charset="2"/>
              <a:buChar char="q"/>
              <a:defRPr/>
            </a:pPr>
            <a:r>
              <a:rPr lang="en-US" sz="1200" b="1" kern="0" dirty="0" smtClean="0">
                <a:solidFill>
                  <a:srgbClr val="FF0000"/>
                </a:solidFill>
                <a:ea typeface="+mj-ea"/>
                <a:cs typeface="+mj-cs"/>
              </a:rPr>
              <a:t>The Gain can be defined in two equivalent ways and is identical whatever the incident particle is</a:t>
            </a:r>
          </a:p>
          <a:p>
            <a:pPr marL="342900" indent="-342900" algn="just">
              <a:lnSpc>
                <a:spcPct val="150000"/>
              </a:lnSpc>
              <a:spcBef>
                <a:spcPts val="0"/>
              </a:spcBef>
              <a:spcAft>
                <a:spcPts val="0"/>
              </a:spcAft>
              <a:buClr>
                <a:schemeClr val="tx1"/>
              </a:buClr>
              <a:buSzPct val="130000"/>
              <a:buFont typeface="Wingdings" pitchFamily="2" charset="2"/>
              <a:buChar char="q"/>
              <a:defRPr/>
            </a:pPr>
            <a:endParaRPr lang="en-US" sz="1200" b="1" kern="0" dirty="0">
              <a:solidFill>
                <a:srgbClr val="FF0000"/>
              </a:solidFill>
              <a:ea typeface="+mj-ea"/>
              <a:cs typeface="+mj-cs"/>
            </a:endParaRPr>
          </a:p>
          <a:p>
            <a:pPr marL="342900" indent="-342900" algn="just">
              <a:lnSpc>
                <a:spcPct val="150000"/>
              </a:lnSpc>
              <a:spcBef>
                <a:spcPts val="0"/>
              </a:spcBef>
              <a:spcAft>
                <a:spcPts val="0"/>
              </a:spcAft>
              <a:buClr>
                <a:schemeClr val="tx1"/>
              </a:buClr>
              <a:buSzPct val="130000"/>
              <a:buFont typeface="Wingdings" pitchFamily="2" charset="2"/>
              <a:buChar char="q"/>
              <a:defRPr/>
            </a:pPr>
            <a:endParaRPr lang="en-US" sz="1200" b="1" kern="0" dirty="0" smtClean="0">
              <a:solidFill>
                <a:srgbClr val="FF0000"/>
              </a:solidFill>
              <a:ea typeface="+mj-ea"/>
              <a:cs typeface="+mj-cs"/>
            </a:endParaRPr>
          </a:p>
          <a:p>
            <a:pPr marL="342900" indent="-342900" algn="just">
              <a:lnSpc>
                <a:spcPct val="150000"/>
              </a:lnSpc>
              <a:spcBef>
                <a:spcPts val="0"/>
              </a:spcBef>
              <a:spcAft>
                <a:spcPts val="0"/>
              </a:spcAft>
              <a:buClr>
                <a:schemeClr val="tx1"/>
              </a:buClr>
              <a:buSzPct val="130000"/>
              <a:buFont typeface="Wingdings" pitchFamily="2" charset="2"/>
              <a:buChar char="q"/>
              <a:defRPr/>
            </a:pPr>
            <a:endParaRPr lang="en-US" sz="1200" b="1" kern="0" dirty="0">
              <a:solidFill>
                <a:srgbClr val="FF0000"/>
              </a:solidFill>
              <a:ea typeface="+mj-ea"/>
              <a:cs typeface="+mj-cs"/>
            </a:endParaRPr>
          </a:p>
          <a:p>
            <a:pPr marL="342900" indent="-342900" algn="just">
              <a:lnSpc>
                <a:spcPct val="150000"/>
              </a:lnSpc>
              <a:spcBef>
                <a:spcPts val="0"/>
              </a:spcBef>
              <a:spcAft>
                <a:spcPts val="0"/>
              </a:spcAft>
              <a:buClr>
                <a:schemeClr val="tx1"/>
              </a:buClr>
              <a:buSzPct val="130000"/>
              <a:buFont typeface="Wingdings" pitchFamily="2" charset="2"/>
              <a:buChar char="q"/>
              <a:defRPr/>
            </a:pPr>
            <a:endParaRPr lang="en-US" sz="1200" b="1" kern="0" dirty="0" smtClean="0">
              <a:solidFill>
                <a:srgbClr val="FF0000"/>
              </a:solidFill>
              <a:ea typeface="+mj-ea"/>
              <a:cs typeface="+mj-cs"/>
            </a:endParaRPr>
          </a:p>
          <a:p>
            <a:pPr marL="342900" indent="-342900" algn="just">
              <a:lnSpc>
                <a:spcPct val="150000"/>
              </a:lnSpc>
              <a:spcBef>
                <a:spcPts val="0"/>
              </a:spcBef>
              <a:spcAft>
                <a:spcPts val="0"/>
              </a:spcAft>
              <a:buClr>
                <a:schemeClr val="tx1"/>
              </a:buClr>
              <a:buSzPct val="130000"/>
              <a:buFont typeface="Wingdings" pitchFamily="2" charset="2"/>
              <a:buChar char="q"/>
              <a:defRPr/>
            </a:pPr>
            <a:endParaRPr lang="en-US" sz="1200" b="1" kern="0" dirty="0" smtClean="0">
              <a:solidFill>
                <a:srgbClr val="FF0000"/>
              </a:solidFill>
              <a:ea typeface="+mj-ea"/>
              <a:cs typeface="+mj-cs"/>
            </a:endParaRPr>
          </a:p>
          <a:p>
            <a:pPr marL="342900" indent="-342900" algn="just">
              <a:lnSpc>
                <a:spcPct val="150000"/>
              </a:lnSpc>
              <a:spcBef>
                <a:spcPts val="0"/>
              </a:spcBef>
              <a:spcAft>
                <a:spcPts val="0"/>
              </a:spcAft>
              <a:buClr>
                <a:schemeClr val="tx1"/>
              </a:buClr>
              <a:buSzPct val="130000"/>
              <a:buFont typeface="Wingdings" pitchFamily="2" charset="2"/>
              <a:buChar char="q"/>
              <a:defRPr/>
            </a:pPr>
            <a:endParaRPr lang="en-US" sz="1200" b="1" kern="0" dirty="0" smtClean="0">
              <a:ea typeface="+mj-ea"/>
              <a:cs typeface="+mj-cs"/>
            </a:endParaRPr>
          </a:p>
          <a:p>
            <a:pPr marL="342900" indent="-342900" algn="just">
              <a:lnSpc>
                <a:spcPct val="150000"/>
              </a:lnSpc>
              <a:spcBef>
                <a:spcPts val="0"/>
              </a:spcBef>
              <a:spcAft>
                <a:spcPts val="0"/>
              </a:spcAft>
              <a:buClr>
                <a:schemeClr val="tx1"/>
              </a:buClr>
              <a:buSzPct val="130000"/>
              <a:buFont typeface="Wingdings" pitchFamily="2" charset="2"/>
              <a:buChar char="q"/>
              <a:defRPr/>
            </a:pPr>
            <a:endParaRPr lang="en-US" sz="1200" b="1" kern="0" dirty="0">
              <a:ea typeface="+mj-ea"/>
              <a:cs typeface="+mj-cs"/>
            </a:endParaRPr>
          </a:p>
          <a:p>
            <a:pPr marL="800100" lvl="1" indent="-342900" algn="just">
              <a:lnSpc>
                <a:spcPct val="150000"/>
              </a:lnSpc>
              <a:spcBef>
                <a:spcPts val="0"/>
              </a:spcBef>
              <a:spcAft>
                <a:spcPts val="0"/>
              </a:spcAft>
              <a:buClr>
                <a:schemeClr val="tx1"/>
              </a:buClr>
              <a:buSzPct val="100000"/>
              <a:buFont typeface="Wingdings" panose="05000000000000000000" pitchFamily="2" charset="2"/>
              <a:buChar char="ü"/>
              <a:defRPr/>
            </a:pPr>
            <a:r>
              <a:rPr lang="en-US" sz="1200" b="1" kern="0" dirty="0" smtClean="0">
                <a:ea typeface="+mj-ea"/>
                <a:cs typeface="+mj-cs"/>
              </a:rPr>
              <a:t>A known radiation source has to be used to calibrate the gain</a:t>
            </a:r>
          </a:p>
          <a:p>
            <a:pPr marL="1257300" lvl="2" indent="-342900" algn="just">
              <a:lnSpc>
                <a:spcPct val="150000"/>
              </a:lnSpc>
              <a:spcBef>
                <a:spcPts val="0"/>
              </a:spcBef>
              <a:spcAft>
                <a:spcPts val="0"/>
              </a:spcAft>
              <a:buClr>
                <a:schemeClr val="tx1"/>
              </a:buClr>
              <a:buSzPct val="100000"/>
              <a:buFont typeface="Wingdings" panose="05000000000000000000" pitchFamily="2" charset="2"/>
              <a:buChar char="§"/>
              <a:defRPr/>
            </a:pPr>
            <a:r>
              <a:rPr lang="en-US" sz="1200" b="1" kern="0" dirty="0" smtClean="0">
                <a:ea typeface="+mj-ea"/>
                <a:cs typeface="+mj-cs"/>
              </a:rPr>
              <a:t>Collected charge is determined by integrating the current waveform</a:t>
            </a:r>
          </a:p>
          <a:p>
            <a:pPr marL="1257300" lvl="2" indent="-342900" algn="just">
              <a:lnSpc>
                <a:spcPct val="150000"/>
              </a:lnSpc>
              <a:spcBef>
                <a:spcPts val="0"/>
              </a:spcBef>
              <a:spcAft>
                <a:spcPts val="0"/>
              </a:spcAft>
              <a:buClr>
                <a:schemeClr val="tx1"/>
              </a:buClr>
              <a:buSzPct val="100000"/>
              <a:buFont typeface="Wingdings" panose="05000000000000000000" pitchFamily="2" charset="2"/>
              <a:buChar char="§"/>
              <a:defRPr/>
            </a:pPr>
            <a:r>
              <a:rPr lang="en-US" sz="1200" b="1" kern="0" dirty="0" smtClean="0">
                <a:ea typeface="+mj-ea"/>
                <a:cs typeface="+mj-cs"/>
              </a:rPr>
              <a:t>The total number of generated electron-hole pairs in Silicon is determined by the type of radiation source</a:t>
            </a:r>
          </a:p>
        </p:txBody>
      </p:sp>
      <p:pic>
        <p:nvPicPr>
          <p:cNvPr id="4098" name="Picture 2" descr="C:\Users\user\Desktop\Captura.PNG"/>
          <p:cNvPicPr>
            <a:picLocks noChangeAspect="1" noChangeArrowheads="1"/>
          </p:cNvPicPr>
          <p:nvPr/>
        </p:nvPicPr>
        <p:blipFill rotWithShape="1">
          <a:blip r:embed="rId2">
            <a:extLst>
              <a:ext uri="{28A0092B-C50C-407E-A947-70E740481C1C}">
                <a14:useLocalDpi xmlns:a14="http://schemas.microsoft.com/office/drawing/2010/main" val="0"/>
              </a:ext>
            </a:extLst>
          </a:blip>
          <a:srcRect b="65196"/>
          <a:stretch/>
        </p:blipFill>
        <p:spPr bwMode="auto">
          <a:xfrm>
            <a:off x="500260" y="1628800"/>
            <a:ext cx="3207644" cy="62359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user\Desktop\Captura.PNG"/>
          <p:cNvPicPr>
            <a:picLocks noChangeAspect="1" noChangeArrowheads="1"/>
          </p:cNvPicPr>
          <p:nvPr/>
        </p:nvPicPr>
        <p:blipFill rotWithShape="1">
          <a:blip r:embed="rId2">
            <a:extLst>
              <a:ext uri="{28A0092B-C50C-407E-A947-70E740481C1C}">
                <a14:useLocalDpi xmlns:a14="http://schemas.microsoft.com/office/drawing/2010/main" val="0"/>
              </a:ext>
            </a:extLst>
          </a:blip>
          <a:srcRect t="71423"/>
          <a:stretch/>
        </p:blipFill>
        <p:spPr bwMode="auto">
          <a:xfrm>
            <a:off x="5364088" y="1668369"/>
            <a:ext cx="3207644" cy="512019"/>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9"/>
          <p:cNvSpPr>
            <a:spLocks noChangeArrowheads="1"/>
          </p:cNvSpPr>
          <p:nvPr/>
        </p:nvSpPr>
        <p:spPr bwMode="auto">
          <a:xfrm>
            <a:off x="323528" y="2598989"/>
            <a:ext cx="3528392" cy="445496"/>
          </a:xfrm>
          <a:prstGeom prst="roundRect">
            <a:avLst>
              <a:gd name="adj" fmla="val 15046"/>
            </a:avLst>
          </a:prstGeom>
          <a:solidFill>
            <a:srgbClr val="FF8000"/>
          </a:solidFill>
          <a:ln w="9525">
            <a:noFill/>
            <a:round/>
            <a:headEnd/>
            <a:tailEnd/>
          </a:ln>
          <a:effectLst>
            <a:outerShdw dist="89803" dir="2700000" algn="ctr" rotWithShape="0">
              <a:srgbClr val="B2B2B2">
                <a:alpha val="50000"/>
              </a:srgbClr>
            </a:outerShdw>
          </a:effectLst>
        </p:spPr>
        <p:txBody>
          <a:bodyPr anchor="ctr"/>
          <a:lstStyle/>
          <a:p>
            <a:pPr algn="ctr">
              <a:defRPr/>
            </a:pPr>
            <a:r>
              <a:rPr lang="en-US" sz="1200" b="1" kern="0" dirty="0" smtClean="0"/>
              <a:t>If no impact </a:t>
            </a:r>
            <a:r>
              <a:rPr lang="en-US" sz="1200" b="1" kern="0" dirty="0" err="1" smtClean="0"/>
              <a:t>ionisation</a:t>
            </a:r>
            <a:r>
              <a:rPr lang="en-US" sz="1200" b="1" kern="0" dirty="0" smtClean="0"/>
              <a:t> is contemplated (Equivalent </a:t>
            </a:r>
            <a:r>
              <a:rPr lang="en-US" sz="1200" b="1" kern="0" dirty="0" err="1" smtClean="0"/>
              <a:t>PiN</a:t>
            </a:r>
            <a:r>
              <a:rPr lang="en-US" sz="1200" b="1" kern="0" dirty="0" smtClean="0"/>
              <a:t> diode.)</a:t>
            </a:r>
            <a:endParaRPr lang="en-GB" sz="1200" b="1" dirty="0"/>
          </a:p>
        </p:txBody>
      </p:sp>
      <p:cxnSp>
        <p:nvCxnSpPr>
          <p:cNvPr id="10" name="9 Conector recto de flecha"/>
          <p:cNvCxnSpPr/>
          <p:nvPr/>
        </p:nvCxnSpPr>
        <p:spPr bwMode="auto">
          <a:xfrm flipH="1" flipV="1">
            <a:off x="2411760" y="2180388"/>
            <a:ext cx="504056" cy="322582"/>
          </a:xfrm>
          <a:prstGeom prst="straightConnector1">
            <a:avLst/>
          </a:prstGeom>
          <a:solidFill>
            <a:schemeClr val="accent1"/>
          </a:solidFill>
          <a:ln w="19050" cap="flat" cmpd="sng" algn="ctr">
            <a:solidFill>
              <a:srgbClr val="FF0000"/>
            </a:solidFill>
            <a:prstDash val="solid"/>
            <a:round/>
            <a:headEnd type="none" w="med" len="med"/>
            <a:tailEnd type="triangle"/>
          </a:ln>
          <a:effectLst/>
        </p:spPr>
      </p:cxnSp>
      <p:sp>
        <p:nvSpPr>
          <p:cNvPr id="14" name="Rectangle 2"/>
          <p:cNvSpPr txBox="1">
            <a:spLocks noChangeArrowheads="1"/>
          </p:cNvSpPr>
          <p:nvPr/>
        </p:nvSpPr>
        <p:spPr bwMode="auto">
          <a:xfrm>
            <a:off x="107504" y="4641566"/>
            <a:ext cx="8832920" cy="1019682"/>
          </a:xfrm>
          <a:prstGeom prst="rect">
            <a:avLst/>
          </a:prstGeom>
          <a:noFill/>
          <a:ln w="9525">
            <a:noFill/>
            <a:miter lim="800000"/>
            <a:headEnd/>
            <a:tailEnd/>
          </a:ln>
        </p:spPr>
        <p:txBody>
          <a:bodyPr lIns="92075" tIns="46038" rIns="92075" bIns="46038"/>
          <a:lstStyle/>
          <a:p>
            <a:pPr marL="342900" indent="-342900" algn="just">
              <a:lnSpc>
                <a:spcPct val="150000"/>
              </a:lnSpc>
              <a:spcBef>
                <a:spcPts val="0"/>
              </a:spcBef>
              <a:spcAft>
                <a:spcPts val="0"/>
              </a:spcAft>
              <a:buClr>
                <a:schemeClr val="tx1"/>
              </a:buClr>
              <a:buSzPct val="130000"/>
              <a:buFont typeface="Wingdings" pitchFamily="2" charset="2"/>
              <a:buChar char="q"/>
              <a:defRPr/>
            </a:pPr>
            <a:r>
              <a:rPr lang="en-US" sz="1200" b="1" kern="0" dirty="0" smtClean="0">
                <a:solidFill>
                  <a:srgbClr val="FF0000"/>
                </a:solidFill>
                <a:ea typeface="+mj-ea"/>
                <a:cs typeface="+mj-cs"/>
              </a:rPr>
              <a:t>Once the Gain is calibrated, the detector can be used to identify the incident radiation by simply measuring the collected charge</a:t>
            </a:r>
            <a:endParaRPr lang="en-US" sz="1200" b="1" kern="0" dirty="0" smtClean="0">
              <a:ea typeface="+mj-ea"/>
              <a:cs typeface="+mj-cs"/>
            </a:endParaRPr>
          </a:p>
        </p:txBody>
      </p:sp>
    </p:spTree>
    <p:extLst>
      <p:ext uri="{BB962C8B-B14F-4D97-AF65-F5344CB8AC3E}">
        <p14:creationId xmlns:p14="http://schemas.microsoft.com/office/powerpoint/2010/main" val="12406782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txBox="1">
            <a:spLocks noChangeArrowheads="1"/>
          </p:cNvSpPr>
          <p:nvPr/>
        </p:nvSpPr>
        <p:spPr>
          <a:xfrm>
            <a:off x="1116013" y="476250"/>
            <a:ext cx="7127875" cy="576263"/>
          </a:xfrm>
          <a:prstGeom prst="rect">
            <a:avLst/>
          </a:prstGeom>
        </p:spPr>
        <p:txBody>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aramond" pitchFamily="18" charset="0"/>
              </a:defRPr>
            </a:lvl2pPr>
            <a:lvl3pPr algn="l" rtl="0" eaLnBrk="0" fontAlgn="base" hangingPunct="0">
              <a:spcBef>
                <a:spcPct val="0"/>
              </a:spcBef>
              <a:spcAft>
                <a:spcPct val="0"/>
              </a:spcAft>
              <a:defRPr sz="4400">
                <a:solidFill>
                  <a:schemeClr val="tx2"/>
                </a:solidFill>
                <a:latin typeface="Garamond" pitchFamily="18" charset="0"/>
              </a:defRPr>
            </a:lvl3pPr>
            <a:lvl4pPr algn="l" rtl="0" eaLnBrk="0" fontAlgn="base" hangingPunct="0">
              <a:spcBef>
                <a:spcPct val="0"/>
              </a:spcBef>
              <a:spcAft>
                <a:spcPct val="0"/>
              </a:spcAft>
              <a:defRPr sz="4400">
                <a:solidFill>
                  <a:schemeClr val="tx2"/>
                </a:solidFill>
                <a:latin typeface="Garamond" pitchFamily="18" charset="0"/>
              </a:defRPr>
            </a:lvl4pPr>
            <a:lvl5pPr algn="l" rtl="0" eaLnBrk="0" fontAlgn="base" hangingPunct="0">
              <a:spcBef>
                <a:spcPct val="0"/>
              </a:spcBef>
              <a:spcAft>
                <a:spcPct val="0"/>
              </a:spcAft>
              <a:defRPr sz="4400">
                <a:solidFill>
                  <a:schemeClr val="tx2"/>
                </a:solidFill>
                <a:latin typeface="Garamond" pitchFamily="18" charset="0"/>
              </a:defRPr>
            </a:lvl5pPr>
            <a:lvl6pPr marL="457200" algn="l" rtl="0" fontAlgn="base">
              <a:spcBef>
                <a:spcPct val="0"/>
              </a:spcBef>
              <a:spcAft>
                <a:spcPct val="0"/>
              </a:spcAft>
              <a:defRPr sz="4400">
                <a:solidFill>
                  <a:schemeClr val="tx2"/>
                </a:solidFill>
                <a:latin typeface="Garamond" pitchFamily="18" charset="0"/>
              </a:defRPr>
            </a:lvl6pPr>
            <a:lvl7pPr marL="914400" algn="l" rtl="0" fontAlgn="base">
              <a:spcBef>
                <a:spcPct val="0"/>
              </a:spcBef>
              <a:spcAft>
                <a:spcPct val="0"/>
              </a:spcAft>
              <a:defRPr sz="4400">
                <a:solidFill>
                  <a:schemeClr val="tx2"/>
                </a:solidFill>
                <a:latin typeface="Garamond" pitchFamily="18" charset="0"/>
              </a:defRPr>
            </a:lvl7pPr>
            <a:lvl8pPr marL="1371600" algn="l" rtl="0" fontAlgn="base">
              <a:spcBef>
                <a:spcPct val="0"/>
              </a:spcBef>
              <a:spcAft>
                <a:spcPct val="0"/>
              </a:spcAft>
              <a:defRPr sz="4400">
                <a:solidFill>
                  <a:schemeClr val="tx2"/>
                </a:solidFill>
                <a:latin typeface="Garamond" pitchFamily="18" charset="0"/>
              </a:defRPr>
            </a:lvl8pPr>
            <a:lvl9pPr marL="1828800" algn="l" rtl="0" fontAlgn="base">
              <a:spcBef>
                <a:spcPct val="0"/>
              </a:spcBef>
              <a:spcAft>
                <a:spcPct val="0"/>
              </a:spcAft>
              <a:defRPr sz="4400">
                <a:solidFill>
                  <a:schemeClr val="tx2"/>
                </a:solidFill>
                <a:latin typeface="Garamond" pitchFamily="18" charset="0"/>
              </a:defRPr>
            </a:lvl9pPr>
          </a:lstStyle>
          <a:p>
            <a:pPr algn="ctr"/>
            <a:r>
              <a:rPr lang="en-US" sz="2000" b="1" kern="0" dirty="0" smtClean="0">
                <a:solidFill>
                  <a:schemeClr val="tx1"/>
                </a:solidFill>
                <a:latin typeface="+mn-lt"/>
                <a:ea typeface="ＭＳ Ｐゴシック" pitchFamily="34" charset="-128"/>
              </a:rPr>
              <a:t>Centro Nacional de </a:t>
            </a:r>
            <a:r>
              <a:rPr lang="en-US" sz="2000" b="1" kern="0" dirty="0" err="1" smtClean="0">
                <a:solidFill>
                  <a:schemeClr val="tx1"/>
                </a:solidFill>
                <a:latin typeface="+mn-lt"/>
                <a:ea typeface="ＭＳ Ｐゴシック" pitchFamily="34" charset="-128"/>
              </a:rPr>
              <a:t>Microelectrónica</a:t>
            </a:r>
            <a:endParaRPr lang="en-US" sz="2000" kern="0" dirty="0" smtClean="0">
              <a:solidFill>
                <a:schemeClr val="tx1"/>
              </a:solidFill>
              <a:latin typeface="+mn-lt"/>
            </a:endParaRPr>
          </a:p>
        </p:txBody>
      </p:sp>
      <p:cxnSp>
        <p:nvCxnSpPr>
          <p:cNvPr id="3" name="6 Conector recto"/>
          <p:cNvCxnSpPr>
            <a:cxnSpLocks noChangeShapeType="1"/>
          </p:cNvCxnSpPr>
          <p:nvPr/>
        </p:nvCxnSpPr>
        <p:spPr bwMode="auto">
          <a:xfrm>
            <a:off x="286643" y="980728"/>
            <a:ext cx="8605837" cy="0"/>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pic>
        <p:nvPicPr>
          <p:cNvPr id="4" name="Picture 6" descr="logo_cnm_300"/>
          <p:cNvPicPr>
            <a:picLocks noChangeAspect="1" noChangeArrowheads="1"/>
          </p:cNvPicPr>
          <p:nvPr/>
        </p:nvPicPr>
        <p:blipFill>
          <a:blip r:embed="rId2" cstate="screen"/>
          <a:srcRect/>
          <a:stretch>
            <a:fillRect/>
          </a:stretch>
        </p:blipFill>
        <p:spPr bwMode="auto">
          <a:xfrm>
            <a:off x="6392125" y="4106750"/>
            <a:ext cx="2016125" cy="631825"/>
          </a:xfrm>
          <a:prstGeom prst="rect">
            <a:avLst/>
          </a:prstGeom>
          <a:noFill/>
          <a:ln w="9525">
            <a:noFill/>
            <a:miter lim="800000"/>
            <a:headEnd/>
            <a:tailEnd/>
          </a:ln>
        </p:spPr>
      </p:pic>
      <p:pic>
        <p:nvPicPr>
          <p:cNvPr id="5" name="Picture 10" descr="Imagen 008_editada"/>
          <p:cNvPicPr>
            <a:picLocks noChangeAspect="1" noChangeArrowheads="1"/>
          </p:cNvPicPr>
          <p:nvPr/>
        </p:nvPicPr>
        <p:blipFill>
          <a:blip r:embed="rId3" cstate="screen"/>
          <a:srcRect/>
          <a:stretch>
            <a:fillRect/>
          </a:stretch>
        </p:blipFill>
        <p:spPr bwMode="auto">
          <a:xfrm>
            <a:off x="632458" y="1723864"/>
            <a:ext cx="5256584" cy="4088022"/>
          </a:xfrm>
          <a:prstGeom prst="rect">
            <a:avLst/>
          </a:prstGeom>
          <a:noFill/>
        </p:spPr>
      </p:pic>
      <p:pic>
        <p:nvPicPr>
          <p:cNvPr id="6" name="Picture 11"/>
          <p:cNvPicPr>
            <a:picLocks noChangeAspect="1" noChangeArrowheads="1"/>
          </p:cNvPicPr>
          <p:nvPr/>
        </p:nvPicPr>
        <p:blipFill>
          <a:blip r:embed="rId4" cstate="screen"/>
          <a:srcRect/>
          <a:stretch>
            <a:fillRect/>
          </a:stretch>
        </p:blipFill>
        <p:spPr bwMode="auto">
          <a:xfrm>
            <a:off x="6345472" y="5036232"/>
            <a:ext cx="2111375" cy="614037"/>
          </a:xfrm>
          <a:prstGeom prst="rect">
            <a:avLst/>
          </a:prstGeom>
          <a:noFill/>
          <a:ln w="9525">
            <a:noFill/>
            <a:miter lim="800000"/>
            <a:headEnd/>
            <a:tailEnd/>
          </a:ln>
          <a:effectLst/>
        </p:spPr>
      </p:pic>
    </p:spTree>
    <p:extLst>
      <p:ext uri="{BB962C8B-B14F-4D97-AF65-F5344CB8AC3E}">
        <p14:creationId xmlns:p14="http://schemas.microsoft.com/office/powerpoint/2010/main" val="11671298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p:cNvSpPr>
            <a:spLocks noGrp="1" noChangeArrowheads="1"/>
          </p:cNvSpPr>
          <p:nvPr>
            <p:ph type="title"/>
          </p:nvPr>
        </p:nvSpPr>
        <p:spPr>
          <a:xfrm>
            <a:off x="1116013" y="476251"/>
            <a:ext cx="7127875" cy="432470"/>
          </a:xfrm>
        </p:spPr>
        <p:txBody>
          <a:bodyPr/>
          <a:lstStyle/>
          <a:p>
            <a:pPr algn="ctr"/>
            <a:r>
              <a:rPr lang="en-US" altLang="ja-JP" sz="2000" b="1" dirty="0" smtClean="0">
                <a:solidFill>
                  <a:schemeClr val="tx1"/>
                </a:solidFill>
                <a:latin typeface="+mn-lt"/>
                <a:ea typeface="ＭＳ Ｐゴシック" pitchFamily="34" charset="-128"/>
              </a:rPr>
              <a:t>Gain Simulation</a:t>
            </a:r>
            <a:endParaRPr lang="en-US" sz="2000" dirty="0" smtClean="0">
              <a:solidFill>
                <a:schemeClr val="tx1"/>
              </a:solidFill>
              <a:latin typeface="+mn-lt"/>
            </a:endParaRPr>
          </a:p>
        </p:txBody>
      </p:sp>
      <p:cxnSp>
        <p:nvCxnSpPr>
          <p:cNvPr id="5" name="6 Conector recto"/>
          <p:cNvCxnSpPr>
            <a:cxnSpLocks noChangeShapeType="1"/>
          </p:cNvCxnSpPr>
          <p:nvPr/>
        </p:nvCxnSpPr>
        <p:spPr bwMode="auto">
          <a:xfrm>
            <a:off x="254148" y="980728"/>
            <a:ext cx="8686276" cy="0"/>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sp>
        <p:nvSpPr>
          <p:cNvPr id="6" name="Rectangle 2"/>
          <p:cNvSpPr txBox="1">
            <a:spLocks noChangeArrowheads="1"/>
          </p:cNvSpPr>
          <p:nvPr/>
        </p:nvSpPr>
        <p:spPr bwMode="auto">
          <a:xfrm>
            <a:off x="107504" y="1027719"/>
            <a:ext cx="8832920" cy="1955786"/>
          </a:xfrm>
          <a:prstGeom prst="rect">
            <a:avLst/>
          </a:prstGeom>
          <a:noFill/>
          <a:ln w="9525">
            <a:noFill/>
            <a:miter lim="800000"/>
            <a:headEnd/>
            <a:tailEnd/>
          </a:ln>
        </p:spPr>
        <p:txBody>
          <a:bodyPr lIns="92075" tIns="46038" rIns="92075" bIns="46038"/>
          <a:lstStyle/>
          <a:p>
            <a:pPr marL="342900" indent="-342900" algn="just">
              <a:lnSpc>
                <a:spcPct val="150000"/>
              </a:lnSpc>
              <a:spcBef>
                <a:spcPts val="0"/>
              </a:spcBef>
              <a:spcAft>
                <a:spcPts val="0"/>
              </a:spcAft>
              <a:buClr>
                <a:schemeClr val="tx1"/>
              </a:buClr>
              <a:buSzPct val="130000"/>
              <a:buFont typeface="Wingdings" pitchFamily="2" charset="2"/>
              <a:buChar char="q"/>
              <a:defRPr/>
            </a:pPr>
            <a:r>
              <a:rPr lang="en-US" sz="1200" b="1" kern="0" dirty="0" smtClean="0">
                <a:solidFill>
                  <a:srgbClr val="FF0000"/>
                </a:solidFill>
                <a:ea typeface="+mj-ea"/>
                <a:cs typeface="+mj-cs"/>
              </a:rPr>
              <a:t>Gain simulation considering generated and collected charge</a:t>
            </a:r>
          </a:p>
          <a:p>
            <a:pPr marL="800100" lvl="1" indent="-342900" algn="just">
              <a:lnSpc>
                <a:spcPct val="150000"/>
              </a:lnSpc>
              <a:spcBef>
                <a:spcPts val="0"/>
              </a:spcBef>
              <a:spcAft>
                <a:spcPts val="0"/>
              </a:spcAft>
              <a:buClr>
                <a:schemeClr val="tx1"/>
              </a:buClr>
              <a:buSzPct val="100000"/>
              <a:buFont typeface="Wingdings" panose="05000000000000000000" pitchFamily="2" charset="2"/>
              <a:buChar char="ü"/>
              <a:defRPr/>
            </a:pPr>
            <a:r>
              <a:rPr lang="en-US" sz="1200" b="1" kern="0" dirty="0" smtClean="0">
                <a:ea typeface="+mj-ea"/>
                <a:cs typeface="+mj-cs"/>
              </a:rPr>
              <a:t>An initial charge distribution has to be introduced in the </a:t>
            </a:r>
            <a:r>
              <a:rPr lang="en-US" sz="1200" b="1" kern="0" dirty="0" err="1" smtClean="0">
                <a:ea typeface="+mj-ea"/>
                <a:cs typeface="+mj-cs"/>
              </a:rPr>
              <a:t>Sentaurus</a:t>
            </a:r>
            <a:r>
              <a:rPr lang="en-US" sz="1200" b="1" kern="0" dirty="0" smtClean="0">
                <a:ea typeface="+mj-ea"/>
                <a:cs typeface="+mj-cs"/>
              </a:rPr>
              <a:t> Heavy Ion model</a:t>
            </a:r>
          </a:p>
          <a:p>
            <a:pPr marL="800100" lvl="1" indent="-342900" algn="just">
              <a:lnSpc>
                <a:spcPct val="150000"/>
              </a:lnSpc>
              <a:spcBef>
                <a:spcPts val="0"/>
              </a:spcBef>
              <a:spcAft>
                <a:spcPts val="0"/>
              </a:spcAft>
              <a:buClr>
                <a:schemeClr val="tx1"/>
              </a:buClr>
              <a:buSzPct val="100000"/>
              <a:buFont typeface="Wingdings" panose="05000000000000000000" pitchFamily="2" charset="2"/>
              <a:buChar char="ü"/>
              <a:defRPr/>
            </a:pPr>
            <a:r>
              <a:rPr lang="en-US" sz="1200" b="1" kern="0" dirty="0" smtClean="0">
                <a:ea typeface="+mj-ea"/>
                <a:cs typeface="+mj-cs"/>
              </a:rPr>
              <a:t>The evolution of the generated charge is calculated by transient simulations</a:t>
            </a:r>
          </a:p>
          <a:p>
            <a:pPr marL="800100" lvl="1" indent="-342900" algn="just">
              <a:lnSpc>
                <a:spcPct val="150000"/>
              </a:lnSpc>
              <a:spcBef>
                <a:spcPts val="0"/>
              </a:spcBef>
              <a:spcAft>
                <a:spcPts val="0"/>
              </a:spcAft>
              <a:buClr>
                <a:srgbClr val="FF0000"/>
              </a:buClr>
              <a:buSzPct val="130000"/>
              <a:buFont typeface="Verdana" panose="020B0604030504040204" pitchFamily="34" charset="0"/>
              <a:buChar char="×"/>
              <a:defRPr/>
            </a:pPr>
            <a:r>
              <a:rPr lang="en-US" sz="1200" b="1" kern="0" dirty="0" smtClean="0">
                <a:solidFill>
                  <a:srgbClr val="FF0000"/>
                </a:solidFill>
                <a:ea typeface="+mj-ea"/>
                <a:cs typeface="+mj-cs"/>
              </a:rPr>
              <a:t>We have not been able to observe any transient current increase</a:t>
            </a:r>
          </a:p>
          <a:p>
            <a:pPr marL="1257300" lvl="2" indent="-342900" algn="just">
              <a:lnSpc>
                <a:spcPct val="150000"/>
              </a:lnSpc>
              <a:spcBef>
                <a:spcPts val="0"/>
              </a:spcBef>
              <a:spcAft>
                <a:spcPts val="0"/>
              </a:spcAft>
              <a:buClr>
                <a:schemeClr val="tx1"/>
              </a:buClr>
              <a:buSzPct val="100000"/>
              <a:buFont typeface="Wingdings" panose="05000000000000000000" pitchFamily="2" charset="2"/>
              <a:buChar char="§"/>
              <a:defRPr/>
            </a:pPr>
            <a:r>
              <a:rPr lang="en-US" sz="1200" b="1" kern="0" dirty="0" smtClean="0">
                <a:ea typeface="+mj-ea"/>
                <a:cs typeface="+mj-cs"/>
              </a:rPr>
              <a:t>Impact </a:t>
            </a:r>
            <a:r>
              <a:rPr lang="en-US" sz="1200" b="1" kern="0" dirty="0" err="1" smtClean="0">
                <a:ea typeface="+mj-ea"/>
                <a:cs typeface="+mj-cs"/>
              </a:rPr>
              <a:t>ionisation</a:t>
            </a:r>
            <a:r>
              <a:rPr lang="en-US" sz="1200" b="1" kern="0" dirty="0" smtClean="0">
                <a:ea typeface="+mj-ea"/>
                <a:cs typeface="+mj-cs"/>
              </a:rPr>
              <a:t> is an statistic concept while transient simulation considers the evolution of each single electron…</a:t>
            </a:r>
          </a:p>
        </p:txBody>
      </p:sp>
      <p:sp>
        <p:nvSpPr>
          <p:cNvPr id="7" name="Rectangle 2"/>
          <p:cNvSpPr txBox="1">
            <a:spLocks noChangeArrowheads="1"/>
          </p:cNvSpPr>
          <p:nvPr/>
        </p:nvSpPr>
        <p:spPr bwMode="auto">
          <a:xfrm>
            <a:off x="107504" y="2755911"/>
            <a:ext cx="8832920" cy="1955786"/>
          </a:xfrm>
          <a:prstGeom prst="rect">
            <a:avLst/>
          </a:prstGeom>
          <a:noFill/>
          <a:ln w="9525">
            <a:noFill/>
            <a:miter lim="800000"/>
            <a:headEnd/>
            <a:tailEnd/>
          </a:ln>
        </p:spPr>
        <p:txBody>
          <a:bodyPr lIns="92075" tIns="46038" rIns="92075" bIns="46038"/>
          <a:lstStyle/>
          <a:p>
            <a:pPr marL="342900" indent="-342900" algn="just">
              <a:lnSpc>
                <a:spcPct val="150000"/>
              </a:lnSpc>
              <a:spcBef>
                <a:spcPts val="0"/>
              </a:spcBef>
              <a:spcAft>
                <a:spcPts val="0"/>
              </a:spcAft>
              <a:buClr>
                <a:schemeClr val="tx1"/>
              </a:buClr>
              <a:buSzPct val="130000"/>
              <a:buFont typeface="Wingdings" pitchFamily="2" charset="2"/>
              <a:buChar char="q"/>
              <a:defRPr/>
            </a:pPr>
            <a:r>
              <a:rPr lang="en-US" sz="1200" b="1" kern="0" dirty="0" smtClean="0">
                <a:solidFill>
                  <a:srgbClr val="FF0000"/>
                </a:solidFill>
                <a:ea typeface="+mj-ea"/>
                <a:cs typeface="+mj-cs"/>
              </a:rPr>
              <a:t>Gain simulation considering multiplied and non-multiplied current (</a:t>
            </a:r>
            <a:r>
              <a:rPr lang="en-US" sz="1200" b="1" u="sng" kern="0" dirty="0" smtClean="0">
                <a:solidFill>
                  <a:srgbClr val="FF0000"/>
                </a:solidFill>
                <a:ea typeface="+mj-ea"/>
                <a:cs typeface="+mj-cs"/>
              </a:rPr>
              <a:t>alternative method</a:t>
            </a:r>
            <a:r>
              <a:rPr lang="en-US" sz="1200" b="1" kern="0" dirty="0" smtClean="0">
                <a:solidFill>
                  <a:srgbClr val="FF0000"/>
                </a:solidFill>
                <a:ea typeface="+mj-ea"/>
                <a:cs typeface="+mj-cs"/>
              </a:rPr>
              <a:t>)</a:t>
            </a:r>
          </a:p>
          <a:p>
            <a:pPr marL="800100" lvl="1" indent="-342900" algn="just">
              <a:lnSpc>
                <a:spcPct val="150000"/>
              </a:lnSpc>
              <a:spcBef>
                <a:spcPts val="0"/>
              </a:spcBef>
              <a:spcAft>
                <a:spcPts val="0"/>
              </a:spcAft>
              <a:buClr>
                <a:schemeClr val="tx1"/>
              </a:buClr>
              <a:buSzPct val="100000"/>
              <a:buFont typeface="Wingdings" panose="05000000000000000000" pitchFamily="2" charset="2"/>
              <a:buChar char="ü"/>
              <a:defRPr/>
            </a:pPr>
            <a:r>
              <a:rPr lang="en-US" sz="1200" b="1" kern="0" dirty="0" err="1" smtClean="0">
                <a:ea typeface="+mj-ea"/>
                <a:cs typeface="+mj-cs"/>
              </a:rPr>
              <a:t>Ionisation</a:t>
            </a:r>
            <a:r>
              <a:rPr lang="en-US" sz="1200" b="1" kern="0" dirty="0" smtClean="0">
                <a:ea typeface="+mj-ea"/>
                <a:cs typeface="+mj-cs"/>
              </a:rPr>
              <a:t> coefficients are modified in a very small volume of the P-type substrate (3 orders of magnitude greater) to create a know number of electron-hole pairs (3000)</a:t>
            </a:r>
          </a:p>
          <a:p>
            <a:pPr marL="800100" lvl="1" indent="-342900" algn="just">
              <a:lnSpc>
                <a:spcPct val="150000"/>
              </a:lnSpc>
              <a:spcBef>
                <a:spcPts val="0"/>
              </a:spcBef>
              <a:spcAft>
                <a:spcPts val="0"/>
              </a:spcAft>
              <a:buClr>
                <a:schemeClr val="tx1"/>
              </a:buClr>
              <a:buSzPct val="100000"/>
              <a:buFont typeface="Wingdings" panose="05000000000000000000" pitchFamily="2" charset="2"/>
              <a:buChar char="ü"/>
              <a:defRPr/>
            </a:pPr>
            <a:r>
              <a:rPr lang="en-US" sz="1200" b="1" kern="0" dirty="0" smtClean="0">
                <a:ea typeface="+mj-ea"/>
                <a:cs typeface="+mj-cs"/>
              </a:rPr>
              <a:t>Quasi static simulations are performed with and without the generated charge</a:t>
            </a:r>
            <a:endParaRPr lang="en-US" sz="1200" b="1" kern="0" dirty="0" smtClean="0">
              <a:solidFill>
                <a:srgbClr val="FF0000"/>
              </a:solidFill>
              <a:ea typeface="+mj-ea"/>
              <a:cs typeface="+mj-cs"/>
            </a:endParaRPr>
          </a:p>
          <a:p>
            <a:pPr marL="1257300" lvl="2" indent="-342900" algn="just">
              <a:lnSpc>
                <a:spcPct val="150000"/>
              </a:lnSpc>
              <a:spcBef>
                <a:spcPts val="0"/>
              </a:spcBef>
              <a:spcAft>
                <a:spcPts val="0"/>
              </a:spcAft>
              <a:buClr>
                <a:schemeClr val="tx1"/>
              </a:buClr>
              <a:buSzPct val="100000"/>
              <a:buFont typeface="Wingdings" panose="05000000000000000000" pitchFamily="2" charset="2"/>
              <a:buChar char="§"/>
              <a:defRPr/>
            </a:pPr>
            <a:r>
              <a:rPr lang="en-US" sz="1200" b="1" kern="0" dirty="0" smtClean="0">
                <a:ea typeface="+mj-ea"/>
                <a:cs typeface="+mj-cs"/>
              </a:rPr>
              <a:t>The </a:t>
            </a:r>
            <a:r>
              <a:rPr lang="en-US" sz="1200" b="1" kern="0" dirty="0" err="1" smtClean="0">
                <a:ea typeface="+mj-ea"/>
                <a:cs typeface="+mj-cs"/>
              </a:rPr>
              <a:t>PiN</a:t>
            </a:r>
            <a:r>
              <a:rPr lang="en-US" sz="1200" b="1" kern="0" dirty="0" smtClean="0">
                <a:ea typeface="+mj-ea"/>
                <a:cs typeface="+mj-cs"/>
              </a:rPr>
              <a:t> diode is simulated to determine current increase due to the generated charge (no impact </a:t>
            </a:r>
            <a:r>
              <a:rPr lang="en-US" sz="1200" b="1" kern="0" dirty="0" err="1" smtClean="0">
                <a:ea typeface="+mj-ea"/>
                <a:cs typeface="+mj-cs"/>
              </a:rPr>
              <a:t>ionisation</a:t>
            </a:r>
            <a:r>
              <a:rPr lang="en-US" sz="1200" b="1" kern="0" dirty="0" smtClean="0">
                <a:ea typeface="+mj-ea"/>
                <a:cs typeface="+mj-cs"/>
              </a:rPr>
              <a:t> is present) </a:t>
            </a:r>
          </a:p>
          <a:p>
            <a:pPr marL="1257300" lvl="2" indent="-342900" algn="just">
              <a:lnSpc>
                <a:spcPct val="150000"/>
              </a:lnSpc>
              <a:spcBef>
                <a:spcPts val="0"/>
              </a:spcBef>
              <a:spcAft>
                <a:spcPts val="0"/>
              </a:spcAft>
              <a:buClr>
                <a:schemeClr val="tx1"/>
              </a:buClr>
              <a:buSzPct val="100000"/>
              <a:buFont typeface="Wingdings" panose="05000000000000000000" pitchFamily="2" charset="2"/>
              <a:buChar char="§"/>
              <a:defRPr/>
            </a:pPr>
            <a:r>
              <a:rPr lang="en-US" sz="1200" b="1" kern="0" dirty="0" smtClean="0">
                <a:ea typeface="+mj-ea"/>
                <a:cs typeface="+mj-cs"/>
              </a:rPr>
              <a:t>Then, the LGAD counterpart is simulated with and without charge (impact </a:t>
            </a:r>
            <a:r>
              <a:rPr lang="en-US" sz="1200" b="1" kern="0" dirty="0" err="1" smtClean="0">
                <a:ea typeface="+mj-ea"/>
                <a:cs typeface="+mj-cs"/>
              </a:rPr>
              <a:t>ionisation</a:t>
            </a:r>
            <a:r>
              <a:rPr lang="en-US" sz="1200" b="1" kern="0" dirty="0" smtClean="0">
                <a:ea typeface="+mj-ea"/>
                <a:cs typeface="+mj-cs"/>
              </a:rPr>
              <a:t> is present)</a:t>
            </a:r>
          </a:p>
          <a:p>
            <a:pPr marL="1257300" lvl="2" indent="-342900" algn="just">
              <a:lnSpc>
                <a:spcPct val="150000"/>
              </a:lnSpc>
              <a:spcBef>
                <a:spcPts val="0"/>
              </a:spcBef>
              <a:spcAft>
                <a:spcPts val="0"/>
              </a:spcAft>
              <a:buClr>
                <a:schemeClr val="tx1"/>
              </a:buClr>
              <a:buSzPct val="100000"/>
              <a:buFont typeface="Wingdings" panose="05000000000000000000" pitchFamily="2" charset="2"/>
              <a:buChar char="§"/>
              <a:defRPr/>
            </a:pPr>
            <a:r>
              <a:rPr lang="en-US" sz="1200" b="1" kern="0" dirty="0" smtClean="0">
                <a:ea typeface="+mj-ea"/>
                <a:cs typeface="+mj-cs"/>
              </a:rPr>
              <a:t>Finally, the simulated Gain corresponds to the ratio between </a:t>
            </a:r>
            <a:r>
              <a:rPr lang="en-US" sz="1200" b="1" kern="0" dirty="0" err="1" smtClean="0">
                <a:ea typeface="+mj-ea"/>
                <a:cs typeface="+mj-cs"/>
              </a:rPr>
              <a:t>PiN</a:t>
            </a:r>
            <a:r>
              <a:rPr lang="en-US" sz="1200" b="1" kern="0" dirty="0" smtClean="0">
                <a:ea typeface="+mj-ea"/>
                <a:cs typeface="+mj-cs"/>
              </a:rPr>
              <a:t> and LGAD currents when charge is generated </a:t>
            </a:r>
          </a:p>
        </p:txBody>
      </p:sp>
      <p:pic>
        <p:nvPicPr>
          <p:cNvPr id="7170" name="Picture 2" descr="C:\Users\user\Desktop\Captur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0520" y="5601411"/>
            <a:ext cx="3793728" cy="635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76316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p:cNvSpPr>
            <a:spLocks noGrp="1" noChangeArrowheads="1"/>
          </p:cNvSpPr>
          <p:nvPr>
            <p:ph type="title"/>
          </p:nvPr>
        </p:nvSpPr>
        <p:spPr>
          <a:xfrm>
            <a:off x="1116013" y="476251"/>
            <a:ext cx="7127875" cy="432470"/>
          </a:xfrm>
        </p:spPr>
        <p:txBody>
          <a:bodyPr/>
          <a:lstStyle/>
          <a:p>
            <a:pPr algn="ctr"/>
            <a:r>
              <a:rPr lang="en-US" altLang="ja-JP" sz="2000" b="1" dirty="0" smtClean="0">
                <a:solidFill>
                  <a:schemeClr val="tx1"/>
                </a:solidFill>
                <a:latin typeface="+mn-lt"/>
                <a:ea typeface="ＭＳ Ｐゴシック" pitchFamily="34" charset="-128"/>
              </a:rPr>
              <a:t>Gain Simulation</a:t>
            </a:r>
            <a:endParaRPr lang="en-US" sz="2000" dirty="0" smtClean="0">
              <a:solidFill>
                <a:schemeClr val="tx1"/>
              </a:solidFill>
              <a:latin typeface="+mn-lt"/>
            </a:endParaRPr>
          </a:p>
        </p:txBody>
      </p:sp>
      <p:cxnSp>
        <p:nvCxnSpPr>
          <p:cNvPr id="5" name="6 Conector recto"/>
          <p:cNvCxnSpPr>
            <a:cxnSpLocks noChangeShapeType="1"/>
          </p:cNvCxnSpPr>
          <p:nvPr/>
        </p:nvCxnSpPr>
        <p:spPr bwMode="auto">
          <a:xfrm>
            <a:off x="254148" y="980728"/>
            <a:ext cx="8686276" cy="0"/>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pic>
        <p:nvPicPr>
          <p:cNvPr id="5122" name="Picture 2" descr="C:\Users\user\Desktop\Captur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1052736"/>
            <a:ext cx="4579973" cy="4298826"/>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user\Desktop\Captura-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228021"/>
            <a:ext cx="4434865" cy="4217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85343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user\Desktop\Captur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5" y="2389526"/>
            <a:ext cx="4658823" cy="345809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4"/>
          <p:cNvSpPr>
            <a:spLocks noGrp="1" noChangeArrowheads="1"/>
          </p:cNvSpPr>
          <p:nvPr>
            <p:ph type="title"/>
          </p:nvPr>
        </p:nvSpPr>
        <p:spPr>
          <a:xfrm>
            <a:off x="1116013" y="476251"/>
            <a:ext cx="7127875" cy="432470"/>
          </a:xfrm>
        </p:spPr>
        <p:txBody>
          <a:bodyPr/>
          <a:lstStyle/>
          <a:p>
            <a:pPr algn="ctr"/>
            <a:r>
              <a:rPr lang="en-US" altLang="ja-JP" sz="2000" b="1" dirty="0" smtClean="0">
                <a:solidFill>
                  <a:schemeClr val="tx1"/>
                </a:solidFill>
                <a:latin typeface="+mn-lt"/>
                <a:ea typeface="ＭＳ Ｐゴシック" pitchFamily="34" charset="-128"/>
              </a:rPr>
              <a:t>Gain Simulation</a:t>
            </a:r>
            <a:endParaRPr lang="en-US" sz="2000" dirty="0" smtClean="0">
              <a:solidFill>
                <a:schemeClr val="tx1"/>
              </a:solidFill>
              <a:latin typeface="+mn-lt"/>
            </a:endParaRPr>
          </a:p>
        </p:txBody>
      </p:sp>
      <p:cxnSp>
        <p:nvCxnSpPr>
          <p:cNvPr id="6" name="6 Conector recto"/>
          <p:cNvCxnSpPr>
            <a:cxnSpLocks noChangeShapeType="1"/>
          </p:cNvCxnSpPr>
          <p:nvPr/>
        </p:nvCxnSpPr>
        <p:spPr bwMode="auto">
          <a:xfrm>
            <a:off x="254148" y="980728"/>
            <a:ext cx="8686276" cy="0"/>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pic>
        <p:nvPicPr>
          <p:cNvPr id="6147" name="Picture 3" descr="C:\Users\user\Desktop\Captur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6934" y="2492896"/>
            <a:ext cx="4611911" cy="338437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txBox="1">
            <a:spLocks noChangeArrowheads="1"/>
          </p:cNvSpPr>
          <p:nvPr/>
        </p:nvSpPr>
        <p:spPr bwMode="auto">
          <a:xfrm>
            <a:off x="107504" y="1315751"/>
            <a:ext cx="8832920" cy="745097"/>
          </a:xfrm>
          <a:prstGeom prst="rect">
            <a:avLst/>
          </a:prstGeom>
          <a:noFill/>
          <a:ln w="9525">
            <a:noFill/>
            <a:miter lim="800000"/>
            <a:headEnd/>
            <a:tailEnd/>
          </a:ln>
        </p:spPr>
        <p:txBody>
          <a:bodyPr lIns="92075" tIns="46038" rIns="92075" bIns="46038"/>
          <a:lstStyle/>
          <a:p>
            <a:pPr marL="800100" lvl="1" indent="-342900" algn="just">
              <a:lnSpc>
                <a:spcPct val="150000"/>
              </a:lnSpc>
              <a:spcBef>
                <a:spcPts val="0"/>
              </a:spcBef>
              <a:spcAft>
                <a:spcPts val="0"/>
              </a:spcAft>
              <a:buClr>
                <a:schemeClr val="tx1"/>
              </a:buClr>
              <a:buSzPct val="100000"/>
              <a:buFont typeface="Wingdings" panose="05000000000000000000" pitchFamily="2" charset="2"/>
              <a:buChar char="ü"/>
              <a:defRPr/>
            </a:pPr>
            <a:r>
              <a:rPr lang="en-US" sz="1200" b="1" kern="0" dirty="0" smtClean="0">
                <a:ea typeface="+mj-ea"/>
                <a:cs typeface="+mj-cs"/>
              </a:rPr>
              <a:t>Local charge generation equivalent to the absorption of a 30 </a:t>
            </a:r>
            <a:r>
              <a:rPr lang="en-US" sz="1200" b="1" kern="0" dirty="0" err="1" smtClean="0">
                <a:ea typeface="+mj-ea"/>
                <a:cs typeface="+mj-cs"/>
              </a:rPr>
              <a:t>KeV</a:t>
            </a:r>
            <a:r>
              <a:rPr lang="en-US" sz="1200" b="1" kern="0" dirty="0" smtClean="0">
                <a:ea typeface="+mj-ea"/>
                <a:cs typeface="+mj-cs"/>
              </a:rPr>
              <a:t> X-ray</a:t>
            </a:r>
          </a:p>
          <a:p>
            <a:pPr marL="800100" lvl="1" indent="-342900" algn="just">
              <a:lnSpc>
                <a:spcPct val="150000"/>
              </a:lnSpc>
              <a:spcBef>
                <a:spcPts val="0"/>
              </a:spcBef>
              <a:spcAft>
                <a:spcPts val="0"/>
              </a:spcAft>
              <a:buClr>
                <a:schemeClr val="tx1"/>
              </a:buClr>
              <a:buSzPct val="100000"/>
              <a:buFont typeface="Wingdings" panose="05000000000000000000" pitchFamily="2" charset="2"/>
              <a:buChar char="ü"/>
              <a:defRPr/>
            </a:pPr>
            <a:r>
              <a:rPr lang="en-US" sz="1200" b="1" kern="0" dirty="0" smtClean="0">
                <a:ea typeface="+mj-ea"/>
                <a:cs typeface="+mj-cs"/>
              </a:rPr>
              <a:t>The doping of the sample B P-multiplication layer is higher than the A sample (high Gain)</a:t>
            </a:r>
          </a:p>
        </p:txBody>
      </p:sp>
    </p:spTree>
    <p:extLst>
      <p:ext uri="{BB962C8B-B14F-4D97-AF65-F5344CB8AC3E}">
        <p14:creationId xmlns:p14="http://schemas.microsoft.com/office/powerpoint/2010/main" val="7772141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4"/>
          <p:cNvSpPr>
            <a:spLocks noGrp="1" noChangeArrowheads="1"/>
          </p:cNvSpPr>
          <p:nvPr>
            <p:ph type="title"/>
          </p:nvPr>
        </p:nvSpPr>
        <p:spPr>
          <a:xfrm>
            <a:off x="756096" y="476251"/>
            <a:ext cx="7632328" cy="504478"/>
          </a:xfrm>
        </p:spPr>
        <p:txBody>
          <a:bodyPr/>
          <a:lstStyle/>
          <a:p>
            <a:pPr algn="ctr"/>
            <a:r>
              <a:rPr lang="en-US" sz="2000" b="1" dirty="0" smtClean="0">
                <a:solidFill>
                  <a:schemeClr val="tx1"/>
                </a:solidFill>
                <a:latin typeface="+mn-lt"/>
                <a:ea typeface="ＭＳ Ｐゴシック" pitchFamily="34" charset="-128"/>
              </a:rPr>
              <a:t>Design of the P-Multiplication Region</a:t>
            </a:r>
            <a:endParaRPr lang="en-US" sz="2000" dirty="0" smtClean="0">
              <a:solidFill>
                <a:schemeClr val="tx1"/>
              </a:solidFill>
              <a:latin typeface="+mn-lt"/>
            </a:endParaRPr>
          </a:p>
        </p:txBody>
      </p:sp>
      <p:cxnSp>
        <p:nvCxnSpPr>
          <p:cNvPr id="16" name="6 Conector recto"/>
          <p:cNvCxnSpPr>
            <a:cxnSpLocks noChangeShapeType="1"/>
          </p:cNvCxnSpPr>
          <p:nvPr/>
        </p:nvCxnSpPr>
        <p:spPr bwMode="auto">
          <a:xfrm>
            <a:off x="286643" y="980728"/>
            <a:ext cx="8605837" cy="0"/>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sp>
        <p:nvSpPr>
          <p:cNvPr id="21" name="20 CuadroTexto"/>
          <p:cNvSpPr txBox="1"/>
          <p:nvPr/>
        </p:nvSpPr>
        <p:spPr>
          <a:xfrm>
            <a:off x="630441" y="2598004"/>
            <a:ext cx="2808312" cy="738664"/>
          </a:xfrm>
          <a:prstGeom prst="rect">
            <a:avLst/>
          </a:prstGeom>
          <a:noFill/>
          <a:ln w="38100">
            <a:solidFill>
              <a:srgbClr val="00B050"/>
            </a:solidFill>
          </a:ln>
        </p:spPr>
        <p:txBody>
          <a:bodyPr wrap="square" rtlCol="0">
            <a:spAutoFit/>
          </a:bodyPr>
          <a:lstStyle/>
          <a:p>
            <a:pPr marL="285750" indent="-285750">
              <a:buFont typeface="Wingdings" panose="05000000000000000000" pitchFamily="2" charset="2"/>
              <a:buChar char="ü"/>
            </a:pPr>
            <a:r>
              <a:rPr lang="en-US" sz="1400" dirty="0" smtClean="0"/>
              <a:t>If implant dose increases:</a:t>
            </a:r>
          </a:p>
          <a:p>
            <a:pPr marL="742950" lvl="1" indent="-285750">
              <a:buFont typeface="Arial" panose="020B0604020202020204" pitchFamily="34" charset="0"/>
              <a:buChar char="•"/>
            </a:pPr>
            <a:r>
              <a:rPr lang="en-US" sz="1400" dirty="0" smtClean="0"/>
              <a:t>Gain increases</a:t>
            </a:r>
          </a:p>
          <a:p>
            <a:pPr marL="742950" lvl="1" indent="-285750">
              <a:buFont typeface="Arial" panose="020B0604020202020204" pitchFamily="34" charset="0"/>
              <a:buChar char="•"/>
            </a:pPr>
            <a:r>
              <a:rPr lang="en-US" sz="1400" dirty="0" smtClean="0"/>
              <a:t>V</a:t>
            </a:r>
            <a:r>
              <a:rPr lang="en-US" sz="1400" baseline="-25000" dirty="0" smtClean="0"/>
              <a:t>BD</a:t>
            </a:r>
            <a:r>
              <a:rPr lang="en-US" sz="1400" dirty="0" smtClean="0"/>
              <a:t> decreases</a:t>
            </a:r>
            <a:endParaRPr lang="en-US" sz="1400" baseline="-25000" dirty="0"/>
          </a:p>
        </p:txBody>
      </p:sp>
      <p:sp>
        <p:nvSpPr>
          <p:cNvPr id="27" name="AutoShape 9"/>
          <p:cNvSpPr>
            <a:spLocks noChangeArrowheads="1"/>
          </p:cNvSpPr>
          <p:nvPr/>
        </p:nvSpPr>
        <p:spPr bwMode="auto">
          <a:xfrm>
            <a:off x="4594203" y="5445224"/>
            <a:ext cx="4010245" cy="797521"/>
          </a:xfrm>
          <a:prstGeom prst="roundRect">
            <a:avLst>
              <a:gd name="adj" fmla="val 15046"/>
            </a:avLst>
          </a:prstGeom>
          <a:solidFill>
            <a:srgbClr val="FF8000"/>
          </a:solidFill>
          <a:ln w="9525">
            <a:noFill/>
            <a:round/>
            <a:headEnd/>
            <a:tailEnd/>
          </a:ln>
          <a:effectLst>
            <a:outerShdw dist="89803" dir="2700000" algn="ctr" rotWithShape="0">
              <a:srgbClr val="B2B2B2">
                <a:alpha val="50000"/>
              </a:srgbClr>
            </a:outerShdw>
          </a:effectLst>
        </p:spPr>
        <p:txBody>
          <a:bodyPr wrap="square" anchor="ctr">
            <a:spAutoFit/>
          </a:bodyPr>
          <a:lstStyle/>
          <a:p>
            <a:pPr algn="ctr">
              <a:lnSpc>
                <a:spcPct val="120000"/>
              </a:lnSpc>
              <a:spcBef>
                <a:spcPts val="0"/>
              </a:spcBef>
              <a:spcAft>
                <a:spcPts val="0"/>
              </a:spcAft>
              <a:defRPr/>
            </a:pPr>
            <a:r>
              <a:rPr lang="en-US" sz="1200" b="1" kern="0" dirty="0" smtClean="0"/>
              <a:t>Small modifications in the Boron implant dose (~ 2 × 10</a:t>
            </a:r>
            <a:r>
              <a:rPr lang="en-US" sz="1200" b="1" kern="0" baseline="30000" dirty="0" smtClean="0"/>
              <a:t>12</a:t>
            </a:r>
            <a:r>
              <a:rPr lang="en-US" sz="1200" b="1" kern="0" dirty="0" smtClean="0"/>
              <a:t> cm</a:t>
            </a:r>
            <a:r>
              <a:rPr lang="en-US" sz="1200" b="1" kern="0" baseline="30000" dirty="0" smtClean="0"/>
              <a:t>-2</a:t>
            </a:r>
            <a:r>
              <a:rPr lang="en-US" sz="1200" b="1" kern="0" dirty="0" smtClean="0"/>
              <a:t>) induce great changes in Gain and V</a:t>
            </a:r>
            <a:r>
              <a:rPr lang="en-US" sz="1200" b="1" kern="0" baseline="-25000" dirty="0" smtClean="0"/>
              <a:t>BD</a:t>
            </a:r>
            <a:endParaRPr lang="en-US" sz="1200" b="1" kern="0" baseline="-25000" dirty="0"/>
          </a:p>
        </p:txBody>
      </p:sp>
      <p:grpSp>
        <p:nvGrpSpPr>
          <p:cNvPr id="1025" name="1024 Grupo"/>
          <p:cNvGrpSpPr/>
          <p:nvPr/>
        </p:nvGrpSpPr>
        <p:grpSpPr>
          <a:xfrm>
            <a:off x="3779912" y="1657825"/>
            <a:ext cx="5256584" cy="3709958"/>
            <a:chOff x="3779912" y="1297785"/>
            <a:chExt cx="5040560" cy="3643383"/>
          </a:xfrm>
        </p:grpSpPr>
        <p:pic>
          <p:nvPicPr>
            <p:cNvPr id="1026" name="Picture 2" descr="C:\Paulus\ISPS12 Praga\Implant Dos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018" t="7497" r="4653"/>
            <a:stretch/>
          </p:blipFill>
          <p:spPr bwMode="auto">
            <a:xfrm>
              <a:off x="3779912" y="1297785"/>
              <a:ext cx="5040560" cy="3643383"/>
            </a:xfrm>
            <a:prstGeom prst="rect">
              <a:avLst/>
            </a:prstGeom>
            <a:noFill/>
            <a:extLst>
              <a:ext uri="{909E8E84-426E-40DD-AFC4-6F175D3DCCD1}">
                <a14:hiddenFill xmlns:a14="http://schemas.microsoft.com/office/drawing/2010/main">
                  <a:solidFill>
                    <a:srgbClr val="FFFFFF"/>
                  </a:solidFill>
                </a14:hiddenFill>
              </a:ext>
            </a:extLst>
          </p:spPr>
        </p:pic>
        <p:sp>
          <p:nvSpPr>
            <p:cNvPr id="12" name="11 Elipse"/>
            <p:cNvSpPr/>
            <p:nvPr/>
          </p:nvSpPr>
          <p:spPr bwMode="auto">
            <a:xfrm>
              <a:off x="7020272" y="2780928"/>
              <a:ext cx="360040" cy="288032"/>
            </a:xfrm>
            <a:prstGeom prst="ellipse">
              <a:avLst/>
            </a:prstGeom>
            <a:noFill/>
            <a:ln w="19050" cap="flat" cmpd="sng" algn="ctr">
              <a:solidFill>
                <a:schemeClr val="tx1"/>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Verdana" pitchFamily="34" charset="0"/>
              </a:endParaRPr>
            </a:p>
          </p:txBody>
        </p:sp>
        <p:cxnSp>
          <p:nvCxnSpPr>
            <p:cNvPr id="15" name="14 Conector recto de flecha"/>
            <p:cNvCxnSpPr/>
            <p:nvPr/>
          </p:nvCxnSpPr>
          <p:spPr bwMode="auto">
            <a:xfrm>
              <a:off x="7400528" y="2924944"/>
              <a:ext cx="313928" cy="0"/>
            </a:xfrm>
            <a:prstGeom prst="straightConnector1">
              <a:avLst/>
            </a:prstGeom>
            <a:solidFill>
              <a:schemeClr val="accent1"/>
            </a:solidFill>
            <a:ln w="19050" cap="flat" cmpd="sng" algn="ctr">
              <a:solidFill>
                <a:schemeClr val="tx1"/>
              </a:solidFill>
              <a:prstDash val="sysDash"/>
              <a:round/>
              <a:headEnd type="none" w="med" len="med"/>
              <a:tailEnd type="arrow"/>
            </a:ln>
            <a:effectLst/>
          </p:spPr>
        </p:cxnSp>
      </p:grpSp>
      <p:grpSp>
        <p:nvGrpSpPr>
          <p:cNvPr id="1024" name="1023 Grupo"/>
          <p:cNvGrpSpPr/>
          <p:nvPr/>
        </p:nvGrpSpPr>
        <p:grpSpPr>
          <a:xfrm>
            <a:off x="6005044" y="3323893"/>
            <a:ext cx="799204" cy="321131"/>
            <a:chOff x="5940152" y="3323893"/>
            <a:chExt cx="799204" cy="321131"/>
          </a:xfrm>
        </p:grpSpPr>
        <p:cxnSp>
          <p:nvCxnSpPr>
            <p:cNvPr id="25" name="24 Conector recto de flecha"/>
            <p:cNvCxnSpPr>
              <a:stCxn id="28" idx="2"/>
            </p:cNvCxnSpPr>
            <p:nvPr/>
          </p:nvCxnSpPr>
          <p:spPr bwMode="auto">
            <a:xfrm flipH="1" flipV="1">
              <a:off x="5940152" y="3484458"/>
              <a:ext cx="432048" cy="1"/>
            </a:xfrm>
            <a:prstGeom prst="straightConnector1">
              <a:avLst/>
            </a:prstGeom>
            <a:solidFill>
              <a:schemeClr val="accent1"/>
            </a:solidFill>
            <a:ln w="19050" cap="flat" cmpd="sng" algn="ctr">
              <a:solidFill>
                <a:schemeClr val="tx1"/>
              </a:solidFill>
              <a:prstDash val="sysDash"/>
              <a:round/>
              <a:headEnd type="none" w="med" len="med"/>
              <a:tailEnd type="arrow"/>
            </a:ln>
            <a:effectLst/>
          </p:spPr>
        </p:cxnSp>
        <p:sp>
          <p:nvSpPr>
            <p:cNvPr id="28" name="27 Elipse"/>
            <p:cNvSpPr/>
            <p:nvPr/>
          </p:nvSpPr>
          <p:spPr bwMode="auto">
            <a:xfrm>
              <a:off x="6372200" y="3323893"/>
              <a:ext cx="367156" cy="321131"/>
            </a:xfrm>
            <a:prstGeom prst="ellipse">
              <a:avLst/>
            </a:prstGeom>
            <a:noFill/>
            <a:ln w="19050" cap="flat" cmpd="sng" algn="ctr">
              <a:solidFill>
                <a:schemeClr val="tx1"/>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Verdana" pitchFamily="34" charset="0"/>
              </a:endParaRPr>
            </a:p>
          </p:txBody>
        </p:sp>
      </p:grpSp>
      <p:sp>
        <p:nvSpPr>
          <p:cNvPr id="22" name="AutoShape 9"/>
          <p:cNvSpPr>
            <a:spLocks noChangeArrowheads="1"/>
          </p:cNvSpPr>
          <p:nvPr/>
        </p:nvSpPr>
        <p:spPr bwMode="auto">
          <a:xfrm>
            <a:off x="6084168" y="1349514"/>
            <a:ext cx="2232248" cy="351294"/>
          </a:xfrm>
          <a:prstGeom prst="roundRect">
            <a:avLst>
              <a:gd name="adj" fmla="val 15046"/>
            </a:avLst>
          </a:prstGeom>
          <a:solidFill>
            <a:srgbClr val="FF8000"/>
          </a:solidFill>
          <a:ln w="9525">
            <a:noFill/>
            <a:round/>
            <a:headEnd/>
            <a:tailEnd/>
          </a:ln>
          <a:effectLst>
            <a:outerShdw dist="89803" dir="2700000" algn="ctr" rotWithShape="0">
              <a:srgbClr val="B2B2B2">
                <a:alpha val="50000"/>
              </a:srgbClr>
            </a:outerShdw>
          </a:effectLst>
        </p:spPr>
        <p:txBody>
          <a:bodyPr wrap="square" anchor="ctr">
            <a:spAutoFit/>
          </a:bodyPr>
          <a:lstStyle/>
          <a:p>
            <a:pPr algn="ctr">
              <a:lnSpc>
                <a:spcPct val="150000"/>
              </a:lnSpc>
              <a:spcBef>
                <a:spcPts val="0"/>
              </a:spcBef>
              <a:spcAft>
                <a:spcPts val="0"/>
              </a:spcAft>
              <a:defRPr/>
            </a:pPr>
            <a:r>
              <a:rPr lang="en-US" sz="1000" b="1" kern="0" dirty="0" smtClean="0"/>
              <a:t>1D Simulation @ Pad Centre</a:t>
            </a:r>
            <a:endParaRPr lang="en-US" sz="1000" b="1" kern="0" baseline="-25000" dirty="0"/>
          </a:p>
        </p:txBody>
      </p:sp>
      <p:sp>
        <p:nvSpPr>
          <p:cNvPr id="40" name="AutoShape 9"/>
          <p:cNvSpPr>
            <a:spLocks noChangeArrowheads="1"/>
          </p:cNvSpPr>
          <p:nvPr/>
        </p:nvSpPr>
        <p:spPr bwMode="auto">
          <a:xfrm>
            <a:off x="279675" y="2060848"/>
            <a:ext cx="1872208" cy="301109"/>
          </a:xfrm>
          <a:prstGeom prst="roundRect">
            <a:avLst>
              <a:gd name="adj" fmla="val 15046"/>
            </a:avLst>
          </a:prstGeom>
          <a:solidFill>
            <a:srgbClr val="FF8000"/>
          </a:solidFill>
          <a:ln w="9525">
            <a:noFill/>
            <a:round/>
            <a:headEnd/>
            <a:tailEnd/>
          </a:ln>
          <a:effectLst>
            <a:outerShdw dist="89803" dir="2700000" algn="ctr" rotWithShape="0">
              <a:srgbClr val="B2B2B2">
                <a:alpha val="50000"/>
              </a:srgbClr>
            </a:outerShdw>
          </a:effectLst>
        </p:spPr>
        <p:txBody>
          <a:bodyPr wrap="square" anchor="ctr">
            <a:spAutoFit/>
          </a:bodyPr>
          <a:lstStyle/>
          <a:p>
            <a:r>
              <a:rPr lang="en-US" sz="1200" b="1" dirty="0"/>
              <a:t>Gain/V</a:t>
            </a:r>
            <a:r>
              <a:rPr lang="en-US" sz="1200" b="1" baseline="-25000" dirty="0"/>
              <a:t>BD</a:t>
            </a:r>
            <a:r>
              <a:rPr lang="en-US" sz="1200" b="1" dirty="0"/>
              <a:t> trade-off</a:t>
            </a:r>
          </a:p>
        </p:txBody>
      </p:sp>
      <p:sp>
        <p:nvSpPr>
          <p:cNvPr id="42" name="Rectangle 2"/>
          <p:cNvSpPr txBox="1">
            <a:spLocks noChangeArrowheads="1"/>
          </p:cNvSpPr>
          <p:nvPr/>
        </p:nvSpPr>
        <p:spPr bwMode="auto">
          <a:xfrm>
            <a:off x="455312" y="1110461"/>
            <a:ext cx="5412832" cy="936104"/>
          </a:xfrm>
          <a:prstGeom prst="rect">
            <a:avLst/>
          </a:prstGeom>
          <a:noFill/>
          <a:ln w="9525">
            <a:noFill/>
            <a:miter lim="800000"/>
            <a:headEnd/>
            <a:tailEnd/>
          </a:ln>
        </p:spPr>
        <p:txBody>
          <a:bodyPr lIns="92075" tIns="46038" rIns="92075" bIns="46038"/>
          <a:lstStyle/>
          <a:p>
            <a:pPr marL="342900" indent="-342900" algn="just">
              <a:lnSpc>
                <a:spcPct val="150000"/>
              </a:lnSpc>
              <a:spcBef>
                <a:spcPts val="0"/>
              </a:spcBef>
              <a:spcAft>
                <a:spcPts val="0"/>
              </a:spcAft>
              <a:buClr>
                <a:schemeClr val="tx1"/>
              </a:buClr>
              <a:buSzPct val="130000"/>
              <a:buFont typeface="Wingdings" pitchFamily="2" charset="2"/>
              <a:buChar char="q"/>
              <a:defRPr/>
            </a:pPr>
            <a:r>
              <a:rPr lang="en-US" sz="1200" b="1" kern="0" dirty="0" smtClean="0">
                <a:solidFill>
                  <a:srgbClr val="FF0000"/>
                </a:solidFill>
                <a:ea typeface="+mj-ea"/>
                <a:cs typeface="+mj-cs"/>
              </a:rPr>
              <a:t>Doping profile of the P-multiplication layer is critical</a:t>
            </a:r>
          </a:p>
        </p:txBody>
      </p:sp>
      <p:pic>
        <p:nvPicPr>
          <p:cNvPr id="43" name="42 Imagen" descr="C:\Paulus\CDE11\APDs\Presentacion\Figuras\QeffPlayer.jpg"/>
          <p:cNvPicPr/>
          <p:nvPr/>
        </p:nvPicPr>
        <p:blipFill rotWithShape="1">
          <a:blip r:embed="rId4" cstate="print">
            <a:extLst>
              <a:ext uri="{28A0092B-C50C-407E-A947-70E740481C1C}">
                <a14:useLocalDpi xmlns:a14="http://schemas.microsoft.com/office/drawing/2010/main" val="0"/>
              </a:ext>
            </a:extLst>
          </a:blip>
          <a:srcRect l="2400" t="5344" r="11998"/>
          <a:stretch/>
        </p:blipFill>
        <p:spPr bwMode="auto">
          <a:xfrm>
            <a:off x="630441" y="3915752"/>
            <a:ext cx="3005455" cy="23215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8364408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p:cNvSpPr>
            <a:spLocks noGrp="1" noChangeArrowheads="1"/>
          </p:cNvSpPr>
          <p:nvPr>
            <p:ph type="title"/>
          </p:nvPr>
        </p:nvSpPr>
        <p:spPr>
          <a:xfrm>
            <a:off x="756096" y="476251"/>
            <a:ext cx="7632328" cy="504478"/>
          </a:xfrm>
        </p:spPr>
        <p:txBody>
          <a:bodyPr/>
          <a:lstStyle/>
          <a:p>
            <a:pPr algn="ctr"/>
            <a:r>
              <a:rPr lang="en-US" sz="2000" b="1" dirty="0" smtClean="0">
                <a:solidFill>
                  <a:schemeClr val="tx1"/>
                </a:solidFill>
                <a:latin typeface="+mn-lt"/>
                <a:ea typeface="ＭＳ Ｐゴシック" pitchFamily="34" charset="-128"/>
              </a:rPr>
              <a:t>Design of the Edge Termination</a:t>
            </a:r>
            <a:endParaRPr lang="en-US" sz="2000" dirty="0" smtClean="0">
              <a:solidFill>
                <a:schemeClr val="tx1"/>
              </a:solidFill>
              <a:latin typeface="+mn-lt"/>
            </a:endParaRPr>
          </a:p>
        </p:txBody>
      </p:sp>
      <p:cxnSp>
        <p:nvCxnSpPr>
          <p:cNvPr id="5" name="6 Conector recto"/>
          <p:cNvCxnSpPr>
            <a:cxnSpLocks noChangeShapeType="1"/>
          </p:cNvCxnSpPr>
          <p:nvPr/>
        </p:nvCxnSpPr>
        <p:spPr bwMode="auto">
          <a:xfrm>
            <a:off x="286643" y="980728"/>
            <a:ext cx="8605837" cy="0"/>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pic>
        <p:nvPicPr>
          <p:cNvPr id="11266" name="Picture 2" descr="C:\Users\user\Desktop\Captur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777998"/>
            <a:ext cx="6435501" cy="460333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Conector recto 2"/>
          <p:cNvCxnSpPr/>
          <p:nvPr/>
        </p:nvCxnSpPr>
        <p:spPr bwMode="auto">
          <a:xfrm flipV="1">
            <a:off x="6315758" y="3251567"/>
            <a:ext cx="0" cy="2376264"/>
          </a:xfrm>
          <a:prstGeom prst="line">
            <a:avLst/>
          </a:prstGeom>
          <a:solidFill>
            <a:schemeClr val="accent1"/>
          </a:solidFill>
          <a:ln w="19050" cap="flat" cmpd="sng" algn="ctr">
            <a:solidFill>
              <a:srgbClr val="0000FF"/>
            </a:solidFill>
            <a:prstDash val="solid"/>
            <a:round/>
            <a:headEnd type="none" w="med" len="med"/>
            <a:tailEnd type="none" w="med" len="med"/>
          </a:ln>
          <a:effectLst/>
        </p:spPr>
      </p:cxnSp>
      <p:cxnSp>
        <p:nvCxnSpPr>
          <p:cNvPr id="9" name="Conector recto 8"/>
          <p:cNvCxnSpPr/>
          <p:nvPr/>
        </p:nvCxnSpPr>
        <p:spPr bwMode="auto">
          <a:xfrm flipH="1">
            <a:off x="2123728" y="3251567"/>
            <a:ext cx="4176464" cy="0"/>
          </a:xfrm>
          <a:prstGeom prst="line">
            <a:avLst/>
          </a:prstGeom>
          <a:solidFill>
            <a:schemeClr val="accent1"/>
          </a:solidFill>
          <a:ln w="19050" cap="flat" cmpd="sng" algn="ctr">
            <a:solidFill>
              <a:srgbClr val="0000FF"/>
            </a:solidFill>
            <a:prstDash val="solid"/>
            <a:round/>
            <a:headEnd type="none" w="med" len="med"/>
            <a:tailEnd type="none" w="med" len="med"/>
          </a:ln>
          <a:effectLst/>
        </p:spPr>
      </p:cxnSp>
      <p:cxnSp>
        <p:nvCxnSpPr>
          <p:cNvPr id="11" name="Conector recto 10"/>
          <p:cNvCxnSpPr/>
          <p:nvPr/>
        </p:nvCxnSpPr>
        <p:spPr bwMode="auto">
          <a:xfrm flipV="1">
            <a:off x="2383539" y="5143562"/>
            <a:ext cx="5942" cy="493676"/>
          </a:xfrm>
          <a:prstGeom prst="line">
            <a:avLst/>
          </a:prstGeom>
          <a:solidFill>
            <a:schemeClr val="accent1"/>
          </a:solidFill>
          <a:ln w="19050" cap="flat" cmpd="sng" algn="ctr">
            <a:solidFill>
              <a:srgbClr val="0000FF"/>
            </a:solidFill>
            <a:prstDash val="solid"/>
            <a:round/>
            <a:headEnd type="none" w="med" len="med"/>
            <a:tailEnd type="none" w="med" len="med"/>
          </a:ln>
          <a:effectLst/>
        </p:spPr>
      </p:cxnSp>
      <p:cxnSp>
        <p:nvCxnSpPr>
          <p:cNvPr id="12" name="Conector recto 11"/>
          <p:cNvCxnSpPr/>
          <p:nvPr/>
        </p:nvCxnSpPr>
        <p:spPr bwMode="auto">
          <a:xfrm flipH="1">
            <a:off x="2133135" y="5123775"/>
            <a:ext cx="253652" cy="0"/>
          </a:xfrm>
          <a:prstGeom prst="line">
            <a:avLst/>
          </a:prstGeom>
          <a:solidFill>
            <a:schemeClr val="accent1"/>
          </a:solidFill>
          <a:ln w="19050" cap="flat" cmpd="sng" algn="ctr">
            <a:solidFill>
              <a:srgbClr val="0000FF"/>
            </a:solidFill>
            <a:prstDash val="solid"/>
            <a:round/>
            <a:headEnd type="none" w="med" len="med"/>
            <a:tailEnd type="none" w="med" len="med"/>
          </a:ln>
          <a:effectLst/>
        </p:spPr>
      </p:cxnSp>
      <p:sp>
        <p:nvSpPr>
          <p:cNvPr id="14" name="CuadroTexto 13"/>
          <p:cNvSpPr txBox="1"/>
          <p:nvPr/>
        </p:nvSpPr>
        <p:spPr>
          <a:xfrm>
            <a:off x="4067944" y="2092207"/>
            <a:ext cx="2957247" cy="369332"/>
          </a:xfrm>
          <a:prstGeom prst="rect">
            <a:avLst/>
          </a:prstGeom>
          <a:noFill/>
        </p:spPr>
        <p:txBody>
          <a:bodyPr wrap="none" rtlCol="0">
            <a:spAutoFit/>
          </a:bodyPr>
          <a:lstStyle/>
          <a:p>
            <a:r>
              <a:rPr lang="es-ES" sz="1800" b="1" dirty="0" smtClean="0"/>
              <a:t>P-</a:t>
            </a:r>
            <a:r>
              <a:rPr lang="es-ES" sz="1800" b="1" dirty="0" err="1" smtClean="0"/>
              <a:t>Multiplication</a:t>
            </a:r>
            <a:r>
              <a:rPr lang="es-ES" sz="1800" b="1" dirty="0" smtClean="0"/>
              <a:t> </a:t>
            </a:r>
            <a:r>
              <a:rPr lang="es-ES" sz="1800" b="1" dirty="0" err="1" smtClean="0"/>
              <a:t>layer</a:t>
            </a:r>
            <a:endParaRPr lang="es-ES" sz="1800" b="1" dirty="0"/>
          </a:p>
        </p:txBody>
      </p:sp>
      <p:sp>
        <p:nvSpPr>
          <p:cNvPr id="16" name="CuadroTexto 15"/>
          <p:cNvSpPr txBox="1"/>
          <p:nvPr/>
        </p:nvSpPr>
        <p:spPr>
          <a:xfrm>
            <a:off x="2110698" y="4255033"/>
            <a:ext cx="1723962" cy="369332"/>
          </a:xfrm>
          <a:prstGeom prst="rect">
            <a:avLst/>
          </a:prstGeom>
          <a:noFill/>
        </p:spPr>
        <p:txBody>
          <a:bodyPr wrap="none" rtlCol="0">
            <a:spAutoFit/>
          </a:bodyPr>
          <a:lstStyle/>
          <a:p>
            <a:r>
              <a:rPr lang="es-ES" sz="1800" b="1" dirty="0" smtClean="0"/>
              <a:t>P-</a:t>
            </a:r>
            <a:r>
              <a:rPr lang="es-ES" sz="1800" b="1" dirty="0" err="1" smtClean="0"/>
              <a:t>Substrate</a:t>
            </a:r>
            <a:endParaRPr lang="es-ES" sz="1800" b="1" dirty="0"/>
          </a:p>
        </p:txBody>
      </p:sp>
      <p:sp>
        <p:nvSpPr>
          <p:cNvPr id="17" name="Rectangle 2"/>
          <p:cNvSpPr txBox="1">
            <a:spLocks noChangeArrowheads="1"/>
          </p:cNvSpPr>
          <p:nvPr/>
        </p:nvSpPr>
        <p:spPr bwMode="auto">
          <a:xfrm>
            <a:off x="455312" y="1110461"/>
            <a:ext cx="8437168" cy="936104"/>
          </a:xfrm>
          <a:prstGeom prst="rect">
            <a:avLst/>
          </a:prstGeom>
          <a:noFill/>
          <a:ln w="9525">
            <a:noFill/>
            <a:miter lim="800000"/>
            <a:headEnd/>
            <a:tailEnd/>
          </a:ln>
        </p:spPr>
        <p:txBody>
          <a:bodyPr lIns="92075" tIns="46038" rIns="92075" bIns="46038"/>
          <a:lstStyle/>
          <a:p>
            <a:pPr marL="342900" indent="-342900" algn="just">
              <a:lnSpc>
                <a:spcPct val="150000"/>
              </a:lnSpc>
              <a:spcBef>
                <a:spcPts val="0"/>
              </a:spcBef>
              <a:spcAft>
                <a:spcPts val="0"/>
              </a:spcAft>
              <a:buClr>
                <a:schemeClr val="tx1"/>
              </a:buClr>
              <a:buSzPct val="130000"/>
              <a:buFont typeface="Wingdings" pitchFamily="2" charset="2"/>
              <a:buChar char="q"/>
              <a:defRPr/>
            </a:pPr>
            <a:r>
              <a:rPr lang="en-US" sz="1200" b="1" kern="0" dirty="0" smtClean="0">
                <a:solidFill>
                  <a:srgbClr val="FF0000"/>
                </a:solidFill>
                <a:ea typeface="+mj-ea"/>
                <a:cs typeface="+mj-cs"/>
              </a:rPr>
              <a:t>The </a:t>
            </a:r>
            <a:r>
              <a:rPr lang="en-US" sz="1200" b="1" kern="0" dirty="0" err="1" smtClean="0">
                <a:solidFill>
                  <a:srgbClr val="FF0000"/>
                </a:solidFill>
                <a:ea typeface="+mj-ea"/>
                <a:cs typeface="+mj-cs"/>
              </a:rPr>
              <a:t>optimisation</a:t>
            </a:r>
            <a:r>
              <a:rPr lang="en-US" sz="1200" b="1" kern="0" dirty="0" smtClean="0">
                <a:solidFill>
                  <a:srgbClr val="FF0000"/>
                </a:solidFill>
                <a:ea typeface="+mj-ea"/>
                <a:cs typeface="+mj-cs"/>
              </a:rPr>
              <a:t> of the edge termination is ruled by the electric field at the multiplication layer (not by the maximum voltage capability, as in the case of power devices)</a:t>
            </a:r>
          </a:p>
        </p:txBody>
      </p:sp>
      <p:cxnSp>
        <p:nvCxnSpPr>
          <p:cNvPr id="6" name="5 Conector recto"/>
          <p:cNvCxnSpPr/>
          <p:nvPr/>
        </p:nvCxnSpPr>
        <p:spPr bwMode="auto">
          <a:xfrm flipV="1">
            <a:off x="3923928" y="2276873"/>
            <a:ext cx="0" cy="2909618"/>
          </a:xfrm>
          <a:prstGeom prst="line">
            <a:avLst/>
          </a:prstGeom>
          <a:solidFill>
            <a:schemeClr val="accent1"/>
          </a:solidFill>
          <a:ln w="25400" cap="flat" cmpd="sng" algn="ctr">
            <a:solidFill>
              <a:schemeClr val="tx1"/>
            </a:solidFill>
            <a:prstDash val="dash"/>
            <a:round/>
            <a:headEnd type="none" w="med" len="med"/>
            <a:tailEnd type="none" w="med" len="med"/>
          </a:ln>
          <a:effectLst/>
        </p:spPr>
      </p:cxnSp>
      <p:cxnSp>
        <p:nvCxnSpPr>
          <p:cNvPr id="15" name="5 Conector recto de flecha"/>
          <p:cNvCxnSpPr/>
          <p:nvPr/>
        </p:nvCxnSpPr>
        <p:spPr bwMode="auto">
          <a:xfrm>
            <a:off x="5546568" y="2461539"/>
            <a:ext cx="753624" cy="79002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18" name="5 Conector recto de flecha"/>
          <p:cNvCxnSpPr/>
          <p:nvPr/>
        </p:nvCxnSpPr>
        <p:spPr bwMode="auto">
          <a:xfrm flipH="1">
            <a:off x="2383539" y="4624365"/>
            <a:ext cx="388261" cy="499410"/>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20" name="19 Flecha derecha"/>
          <p:cNvSpPr/>
          <p:nvPr/>
        </p:nvSpPr>
        <p:spPr bwMode="auto">
          <a:xfrm rot="10800000">
            <a:off x="2972679" y="2856553"/>
            <a:ext cx="861981" cy="212407"/>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0" i="0" u="none" strike="noStrike" cap="none" normalizeH="0" baseline="0" smtClean="0">
              <a:ln>
                <a:noFill/>
              </a:ln>
              <a:solidFill>
                <a:schemeClr val="tx1"/>
              </a:solidFill>
              <a:effectLst/>
              <a:latin typeface="Verdana" pitchFamily="34" charset="0"/>
            </a:endParaRPr>
          </a:p>
        </p:txBody>
      </p:sp>
      <p:sp>
        <p:nvSpPr>
          <p:cNvPr id="22" name="AutoShape 9"/>
          <p:cNvSpPr>
            <a:spLocks noChangeArrowheads="1"/>
          </p:cNvSpPr>
          <p:nvPr/>
        </p:nvSpPr>
        <p:spPr bwMode="auto">
          <a:xfrm>
            <a:off x="2158672" y="2429428"/>
            <a:ext cx="1765255" cy="341257"/>
          </a:xfrm>
          <a:prstGeom prst="roundRect">
            <a:avLst>
              <a:gd name="adj" fmla="val 15046"/>
            </a:avLst>
          </a:prstGeom>
          <a:solidFill>
            <a:srgbClr val="FF8000"/>
          </a:solidFill>
          <a:ln w="9525">
            <a:noFill/>
            <a:round/>
            <a:headEnd/>
            <a:tailEnd/>
          </a:ln>
          <a:effectLst>
            <a:outerShdw dist="89803" dir="2700000" algn="ctr" rotWithShape="0">
              <a:srgbClr val="B2B2B2">
                <a:alpha val="50000"/>
              </a:srgbClr>
            </a:outerShdw>
          </a:effectLst>
        </p:spPr>
        <p:txBody>
          <a:bodyPr wrap="square" anchor="ctr">
            <a:spAutoFit/>
          </a:bodyPr>
          <a:lstStyle/>
          <a:p>
            <a:pPr algn="ctr">
              <a:lnSpc>
                <a:spcPct val="120000"/>
              </a:lnSpc>
              <a:spcBef>
                <a:spcPts val="0"/>
              </a:spcBef>
              <a:spcAft>
                <a:spcPts val="0"/>
              </a:spcAft>
              <a:defRPr/>
            </a:pPr>
            <a:r>
              <a:rPr lang="en-US" sz="1200" b="1" kern="0" dirty="0" smtClean="0"/>
              <a:t>Correlated values</a:t>
            </a:r>
            <a:endParaRPr lang="en-US" sz="1200" b="1" kern="0" baseline="-25000" dirty="0"/>
          </a:p>
        </p:txBody>
      </p:sp>
    </p:spTree>
    <p:extLst>
      <p:ext uri="{BB962C8B-B14F-4D97-AF65-F5344CB8AC3E}">
        <p14:creationId xmlns:p14="http://schemas.microsoft.com/office/powerpoint/2010/main" val="396155678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p:cNvSpPr>
            <a:spLocks noGrp="1" noChangeArrowheads="1"/>
          </p:cNvSpPr>
          <p:nvPr>
            <p:ph type="title"/>
          </p:nvPr>
        </p:nvSpPr>
        <p:spPr>
          <a:xfrm>
            <a:off x="756096" y="476251"/>
            <a:ext cx="7632328" cy="504478"/>
          </a:xfrm>
        </p:spPr>
        <p:txBody>
          <a:bodyPr/>
          <a:lstStyle/>
          <a:p>
            <a:pPr algn="ctr"/>
            <a:r>
              <a:rPr lang="en-US" sz="2000" b="1" dirty="0" smtClean="0">
                <a:solidFill>
                  <a:schemeClr val="tx1"/>
                </a:solidFill>
                <a:latin typeface="+mn-lt"/>
                <a:ea typeface="ＭＳ Ｐゴシック" pitchFamily="34" charset="-128"/>
              </a:rPr>
              <a:t>Edge Termination: Why is needed?</a:t>
            </a:r>
            <a:endParaRPr lang="en-US" sz="2000" dirty="0" smtClean="0">
              <a:solidFill>
                <a:schemeClr val="tx1"/>
              </a:solidFill>
              <a:latin typeface="+mn-lt"/>
            </a:endParaRPr>
          </a:p>
        </p:txBody>
      </p:sp>
      <p:cxnSp>
        <p:nvCxnSpPr>
          <p:cNvPr id="5" name="6 Conector recto"/>
          <p:cNvCxnSpPr>
            <a:cxnSpLocks noChangeShapeType="1"/>
          </p:cNvCxnSpPr>
          <p:nvPr/>
        </p:nvCxnSpPr>
        <p:spPr bwMode="auto">
          <a:xfrm>
            <a:off x="286643" y="980728"/>
            <a:ext cx="8605837" cy="0"/>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sp>
        <p:nvSpPr>
          <p:cNvPr id="6" name="Rectangle 2"/>
          <p:cNvSpPr txBox="1">
            <a:spLocks noChangeArrowheads="1"/>
          </p:cNvSpPr>
          <p:nvPr/>
        </p:nvSpPr>
        <p:spPr bwMode="auto">
          <a:xfrm>
            <a:off x="107504" y="1027719"/>
            <a:ext cx="8832920" cy="1955786"/>
          </a:xfrm>
          <a:prstGeom prst="rect">
            <a:avLst/>
          </a:prstGeom>
          <a:noFill/>
          <a:ln w="9525">
            <a:noFill/>
            <a:miter lim="800000"/>
            <a:headEnd/>
            <a:tailEnd/>
          </a:ln>
        </p:spPr>
        <p:txBody>
          <a:bodyPr lIns="92075" tIns="46038" rIns="92075" bIns="46038"/>
          <a:lstStyle/>
          <a:p>
            <a:pPr marL="342900" indent="-342900" algn="just">
              <a:lnSpc>
                <a:spcPct val="150000"/>
              </a:lnSpc>
              <a:spcBef>
                <a:spcPts val="0"/>
              </a:spcBef>
              <a:spcAft>
                <a:spcPts val="0"/>
              </a:spcAft>
              <a:buClr>
                <a:schemeClr val="tx1"/>
              </a:buClr>
              <a:buSzPct val="130000"/>
              <a:buFont typeface="Wingdings" pitchFamily="2" charset="2"/>
              <a:buChar char="q"/>
              <a:defRPr/>
            </a:pPr>
            <a:r>
              <a:rPr lang="en-US" sz="1200" b="1" kern="0" dirty="0" smtClean="0">
                <a:solidFill>
                  <a:srgbClr val="FF0000"/>
                </a:solidFill>
                <a:ea typeface="+mj-ea"/>
                <a:cs typeface="+mj-cs"/>
              </a:rPr>
              <a:t>The N</a:t>
            </a:r>
            <a:r>
              <a:rPr lang="en-US" sz="1200" b="1" kern="0" baseline="30000" dirty="0" smtClean="0">
                <a:solidFill>
                  <a:srgbClr val="FF0000"/>
                </a:solidFill>
                <a:ea typeface="+mj-ea"/>
                <a:cs typeface="+mj-cs"/>
              </a:rPr>
              <a:t>+</a:t>
            </a:r>
            <a:r>
              <a:rPr lang="en-US" sz="1200" b="1" kern="0" dirty="0" smtClean="0">
                <a:solidFill>
                  <a:srgbClr val="FF0000"/>
                </a:solidFill>
                <a:ea typeface="+mj-ea"/>
                <a:cs typeface="+mj-cs"/>
              </a:rPr>
              <a:t> shallow contact and the P-multiplication layers have to be locally created with a lithography mask</a:t>
            </a:r>
          </a:p>
          <a:p>
            <a:pPr marL="800100" lvl="1" indent="-342900" algn="just">
              <a:lnSpc>
                <a:spcPct val="150000"/>
              </a:lnSpc>
              <a:spcBef>
                <a:spcPts val="0"/>
              </a:spcBef>
              <a:spcAft>
                <a:spcPts val="0"/>
              </a:spcAft>
              <a:buClr>
                <a:schemeClr val="tx1"/>
              </a:buClr>
              <a:buSzPct val="100000"/>
              <a:buFont typeface="Wingdings" panose="05000000000000000000" pitchFamily="2" charset="2"/>
              <a:buChar char="ü"/>
              <a:defRPr/>
            </a:pPr>
            <a:r>
              <a:rPr lang="en-US" sz="1200" b="1" kern="0" dirty="0" smtClean="0">
                <a:ea typeface="+mj-ea"/>
                <a:cs typeface="+mj-cs"/>
              </a:rPr>
              <a:t>The electric field at the curvature of the N</a:t>
            </a:r>
            <a:r>
              <a:rPr lang="en-US" sz="1200" b="1" kern="0" baseline="30000" dirty="0" smtClean="0">
                <a:ea typeface="+mj-ea"/>
                <a:cs typeface="+mj-cs"/>
              </a:rPr>
              <a:t>+</a:t>
            </a:r>
            <a:r>
              <a:rPr lang="en-US" sz="1200" b="1" kern="0" dirty="0" smtClean="0">
                <a:ea typeface="+mj-ea"/>
                <a:cs typeface="+mj-cs"/>
              </a:rPr>
              <a:t>/P junction is much higher than that of the plane junction (where Gain is needed)</a:t>
            </a:r>
          </a:p>
          <a:p>
            <a:pPr marL="800100" lvl="1" indent="-342900" algn="just">
              <a:lnSpc>
                <a:spcPct val="150000"/>
              </a:lnSpc>
              <a:spcBef>
                <a:spcPts val="0"/>
              </a:spcBef>
              <a:spcAft>
                <a:spcPts val="0"/>
              </a:spcAft>
              <a:buClr>
                <a:schemeClr val="tx1"/>
              </a:buClr>
              <a:buSzPct val="100000"/>
              <a:buFont typeface="Wingdings" panose="05000000000000000000" pitchFamily="2" charset="2"/>
              <a:buChar char="ü"/>
              <a:defRPr/>
            </a:pPr>
            <a:r>
              <a:rPr lang="en-US" sz="1200" b="1" kern="0" dirty="0" smtClean="0">
                <a:ea typeface="+mj-ea"/>
                <a:cs typeface="+mj-cs"/>
              </a:rPr>
              <a:t>Avalanche at the </a:t>
            </a:r>
            <a:r>
              <a:rPr lang="en-US" sz="1200" b="1" kern="0" dirty="0"/>
              <a:t>N</a:t>
            </a:r>
            <a:r>
              <a:rPr lang="en-US" sz="1200" b="1" kern="0" baseline="30000" dirty="0"/>
              <a:t>+</a:t>
            </a:r>
            <a:r>
              <a:rPr lang="en-US" sz="1200" b="1" kern="0" dirty="0"/>
              <a:t>/P </a:t>
            </a:r>
            <a:r>
              <a:rPr lang="en-US" sz="1200" b="1" kern="0" dirty="0" smtClean="0">
                <a:ea typeface="+mj-ea"/>
                <a:cs typeface="+mj-cs"/>
              </a:rPr>
              <a:t>curvature at a very low reverse voltage (premature breakdown)</a:t>
            </a:r>
          </a:p>
          <a:p>
            <a:pPr marL="800100" lvl="1" indent="-342900" algn="just">
              <a:lnSpc>
                <a:spcPct val="150000"/>
              </a:lnSpc>
              <a:spcBef>
                <a:spcPts val="0"/>
              </a:spcBef>
              <a:spcAft>
                <a:spcPts val="0"/>
              </a:spcAft>
              <a:buClr>
                <a:schemeClr val="tx1"/>
              </a:buClr>
              <a:buSzPct val="100000"/>
              <a:buFont typeface="Wingdings" panose="05000000000000000000" pitchFamily="2" charset="2"/>
              <a:buChar char="ü"/>
              <a:defRPr/>
            </a:pPr>
            <a:endParaRPr lang="en-US" sz="1200" b="1" kern="0" dirty="0">
              <a:ea typeface="+mj-ea"/>
              <a:cs typeface="+mj-cs"/>
            </a:endParaRPr>
          </a:p>
          <a:p>
            <a:pPr marL="800100" lvl="1" indent="-342900" algn="just">
              <a:lnSpc>
                <a:spcPct val="150000"/>
              </a:lnSpc>
              <a:spcBef>
                <a:spcPts val="0"/>
              </a:spcBef>
              <a:spcAft>
                <a:spcPts val="0"/>
              </a:spcAft>
              <a:buClr>
                <a:schemeClr val="tx1"/>
              </a:buClr>
              <a:buSzPct val="100000"/>
              <a:buFont typeface="Wingdings" panose="05000000000000000000" pitchFamily="2" charset="2"/>
              <a:buChar char="ü"/>
              <a:defRPr/>
            </a:pPr>
            <a:endParaRPr lang="en-US" sz="1200" b="1" kern="0" dirty="0" smtClean="0">
              <a:ea typeface="+mj-ea"/>
              <a:cs typeface="+mj-cs"/>
            </a:endParaRPr>
          </a:p>
          <a:p>
            <a:pPr marL="800100" lvl="1" indent="-342900" algn="just">
              <a:lnSpc>
                <a:spcPct val="150000"/>
              </a:lnSpc>
              <a:spcBef>
                <a:spcPts val="0"/>
              </a:spcBef>
              <a:spcAft>
                <a:spcPts val="0"/>
              </a:spcAft>
              <a:buClr>
                <a:schemeClr val="tx1"/>
              </a:buClr>
              <a:buSzPct val="100000"/>
              <a:buFont typeface="Wingdings" panose="05000000000000000000" pitchFamily="2" charset="2"/>
              <a:buChar char="ü"/>
              <a:defRPr/>
            </a:pPr>
            <a:endParaRPr lang="en-US" sz="1200" b="1" kern="0" dirty="0">
              <a:ea typeface="+mj-ea"/>
              <a:cs typeface="+mj-cs"/>
            </a:endParaRPr>
          </a:p>
        </p:txBody>
      </p:sp>
      <p:pic>
        <p:nvPicPr>
          <p:cNvPr id="8194" name="Picture 2" descr="C:\Users\user\Desktop\Captur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861" y="2473470"/>
            <a:ext cx="5056204" cy="3872837"/>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9"/>
          <p:cNvSpPr>
            <a:spLocks noChangeArrowheads="1"/>
          </p:cNvSpPr>
          <p:nvPr/>
        </p:nvSpPr>
        <p:spPr bwMode="auto">
          <a:xfrm>
            <a:off x="5479087" y="2859220"/>
            <a:ext cx="3357936" cy="582144"/>
          </a:xfrm>
          <a:prstGeom prst="roundRect">
            <a:avLst>
              <a:gd name="adj" fmla="val 15046"/>
            </a:avLst>
          </a:prstGeom>
          <a:solidFill>
            <a:srgbClr val="FF8000"/>
          </a:solidFill>
          <a:ln w="9525">
            <a:noFill/>
            <a:round/>
            <a:headEnd/>
            <a:tailEnd/>
          </a:ln>
          <a:effectLst>
            <a:outerShdw dist="89803" dir="2700000" algn="ctr" rotWithShape="0">
              <a:srgbClr val="B2B2B2">
                <a:alpha val="50000"/>
              </a:srgbClr>
            </a:outerShdw>
          </a:effectLst>
        </p:spPr>
        <p:txBody>
          <a:bodyPr wrap="square" anchor="ctr">
            <a:spAutoFit/>
          </a:bodyPr>
          <a:lstStyle/>
          <a:p>
            <a:pPr algn="ctr">
              <a:lnSpc>
                <a:spcPct val="120000"/>
              </a:lnSpc>
              <a:spcBef>
                <a:spcPts val="0"/>
              </a:spcBef>
              <a:spcAft>
                <a:spcPts val="0"/>
              </a:spcAft>
              <a:defRPr/>
            </a:pPr>
            <a:r>
              <a:rPr lang="en-US" sz="1200" b="1" kern="0" dirty="0" smtClean="0"/>
              <a:t>Shallow N</a:t>
            </a:r>
            <a:r>
              <a:rPr lang="en-US" sz="1200" b="1" kern="0" baseline="30000" dirty="0" smtClean="0"/>
              <a:t>+</a:t>
            </a:r>
            <a:r>
              <a:rPr lang="en-US" sz="1200" b="1" kern="0" dirty="0" smtClean="0"/>
              <a:t> and P-multiplication layers self aligned</a:t>
            </a:r>
            <a:endParaRPr lang="en-US" sz="1200" b="1" kern="0" baseline="-25000" dirty="0"/>
          </a:p>
        </p:txBody>
      </p:sp>
      <p:cxnSp>
        <p:nvCxnSpPr>
          <p:cNvPr id="9" name="5 Conector recto de flecha"/>
          <p:cNvCxnSpPr/>
          <p:nvPr/>
        </p:nvCxnSpPr>
        <p:spPr bwMode="auto">
          <a:xfrm flipH="1">
            <a:off x="3923928" y="3150292"/>
            <a:ext cx="1532080" cy="0"/>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sp>
        <p:nvSpPr>
          <p:cNvPr id="12" name="AutoShape 9"/>
          <p:cNvSpPr>
            <a:spLocks noChangeArrowheads="1"/>
          </p:cNvSpPr>
          <p:nvPr/>
        </p:nvSpPr>
        <p:spPr bwMode="auto">
          <a:xfrm>
            <a:off x="5508104" y="4791072"/>
            <a:ext cx="3357936" cy="582144"/>
          </a:xfrm>
          <a:prstGeom prst="roundRect">
            <a:avLst>
              <a:gd name="adj" fmla="val 15046"/>
            </a:avLst>
          </a:prstGeom>
          <a:solidFill>
            <a:srgbClr val="FF8000"/>
          </a:solidFill>
          <a:ln w="9525">
            <a:noFill/>
            <a:round/>
            <a:headEnd/>
            <a:tailEnd/>
          </a:ln>
          <a:effectLst>
            <a:outerShdw dist="89803" dir="2700000" algn="ctr" rotWithShape="0">
              <a:srgbClr val="B2B2B2">
                <a:alpha val="50000"/>
              </a:srgbClr>
            </a:outerShdw>
          </a:effectLst>
        </p:spPr>
        <p:txBody>
          <a:bodyPr wrap="square" anchor="ctr">
            <a:spAutoFit/>
          </a:bodyPr>
          <a:lstStyle/>
          <a:p>
            <a:pPr algn="ctr">
              <a:lnSpc>
                <a:spcPct val="120000"/>
              </a:lnSpc>
              <a:spcBef>
                <a:spcPts val="0"/>
              </a:spcBef>
              <a:spcAft>
                <a:spcPts val="0"/>
              </a:spcAft>
              <a:defRPr/>
            </a:pPr>
            <a:r>
              <a:rPr lang="en-US" sz="1200" b="1" kern="0" dirty="0" smtClean="0"/>
              <a:t>High electric field peak at the curvature</a:t>
            </a:r>
            <a:endParaRPr lang="en-US" sz="1200" b="1" kern="0" baseline="-25000" dirty="0"/>
          </a:p>
        </p:txBody>
      </p:sp>
      <p:cxnSp>
        <p:nvCxnSpPr>
          <p:cNvPr id="13" name="5 Conector recto de flecha"/>
          <p:cNvCxnSpPr>
            <a:stCxn id="12" idx="1"/>
          </p:cNvCxnSpPr>
          <p:nvPr/>
        </p:nvCxnSpPr>
        <p:spPr bwMode="auto">
          <a:xfrm flipH="1" flipV="1">
            <a:off x="2339752" y="4293096"/>
            <a:ext cx="3168352" cy="789048"/>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413505710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4"/>
          <p:cNvSpPr>
            <a:spLocks noGrp="1" noChangeArrowheads="1"/>
          </p:cNvSpPr>
          <p:nvPr>
            <p:ph type="title"/>
          </p:nvPr>
        </p:nvSpPr>
        <p:spPr>
          <a:xfrm>
            <a:off x="756096" y="476251"/>
            <a:ext cx="7632328" cy="504478"/>
          </a:xfrm>
        </p:spPr>
        <p:txBody>
          <a:bodyPr/>
          <a:lstStyle/>
          <a:p>
            <a:pPr algn="ctr"/>
            <a:r>
              <a:rPr lang="en-US" sz="2000" b="1" dirty="0" smtClean="0">
                <a:solidFill>
                  <a:schemeClr val="tx1"/>
                </a:solidFill>
                <a:latin typeface="+mn-lt"/>
                <a:ea typeface="ＭＳ Ｐゴシック" pitchFamily="34" charset="-128"/>
              </a:rPr>
              <a:t>Compatible Edge Termination Techniques</a:t>
            </a:r>
            <a:endParaRPr lang="en-US" sz="2000" dirty="0" smtClean="0">
              <a:solidFill>
                <a:schemeClr val="tx1"/>
              </a:solidFill>
              <a:latin typeface="+mn-lt"/>
            </a:endParaRPr>
          </a:p>
        </p:txBody>
      </p:sp>
      <p:cxnSp>
        <p:nvCxnSpPr>
          <p:cNvPr id="7" name="6 Conector recto"/>
          <p:cNvCxnSpPr>
            <a:cxnSpLocks noChangeShapeType="1"/>
          </p:cNvCxnSpPr>
          <p:nvPr/>
        </p:nvCxnSpPr>
        <p:spPr bwMode="auto">
          <a:xfrm>
            <a:off x="286643" y="980728"/>
            <a:ext cx="8605837" cy="0"/>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pic>
        <p:nvPicPr>
          <p:cNvPr id="9218" name="Picture 2" descr="C:\Users\user\Desktop\Captur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023563"/>
            <a:ext cx="6336704" cy="5357765"/>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9"/>
          <p:cNvSpPr>
            <a:spLocks noChangeArrowheads="1"/>
          </p:cNvSpPr>
          <p:nvPr/>
        </p:nvSpPr>
        <p:spPr bwMode="auto">
          <a:xfrm>
            <a:off x="6876256" y="5373216"/>
            <a:ext cx="2045241" cy="575453"/>
          </a:xfrm>
          <a:prstGeom prst="roundRect">
            <a:avLst>
              <a:gd name="adj" fmla="val 15046"/>
            </a:avLst>
          </a:prstGeom>
          <a:solidFill>
            <a:srgbClr val="FF8000"/>
          </a:solidFill>
          <a:ln w="9525">
            <a:noFill/>
            <a:round/>
            <a:headEnd/>
            <a:tailEnd/>
          </a:ln>
          <a:effectLst>
            <a:outerShdw dist="89803" dir="2700000" algn="ctr" rotWithShape="0">
              <a:srgbClr val="B2B2B2">
                <a:alpha val="50000"/>
              </a:srgbClr>
            </a:outerShdw>
          </a:effectLst>
        </p:spPr>
        <p:txBody>
          <a:bodyPr wrap="square" anchor="ctr">
            <a:spAutoFit/>
          </a:bodyPr>
          <a:lstStyle/>
          <a:p>
            <a:pPr algn="ctr">
              <a:lnSpc>
                <a:spcPct val="120000"/>
              </a:lnSpc>
              <a:spcBef>
                <a:spcPts val="0"/>
              </a:spcBef>
              <a:spcAft>
                <a:spcPts val="0"/>
              </a:spcAft>
              <a:defRPr/>
            </a:pPr>
            <a:r>
              <a:rPr lang="en-US" sz="1200" b="1" kern="0" dirty="0" smtClean="0"/>
              <a:t>Maximum efficiency of 90%</a:t>
            </a:r>
            <a:endParaRPr lang="en-US" sz="1200" b="1" kern="0" baseline="-25000" dirty="0"/>
          </a:p>
        </p:txBody>
      </p:sp>
      <p:sp>
        <p:nvSpPr>
          <p:cNvPr id="8" name="AutoShape 9"/>
          <p:cNvSpPr>
            <a:spLocks noChangeArrowheads="1"/>
          </p:cNvSpPr>
          <p:nvPr/>
        </p:nvSpPr>
        <p:spPr bwMode="auto">
          <a:xfrm>
            <a:off x="6876256" y="1916832"/>
            <a:ext cx="2045241" cy="575453"/>
          </a:xfrm>
          <a:prstGeom prst="roundRect">
            <a:avLst>
              <a:gd name="adj" fmla="val 15046"/>
            </a:avLst>
          </a:prstGeom>
          <a:solidFill>
            <a:srgbClr val="FF8000"/>
          </a:solidFill>
          <a:ln w="9525">
            <a:noFill/>
            <a:round/>
            <a:headEnd/>
            <a:tailEnd/>
          </a:ln>
          <a:effectLst>
            <a:outerShdw dist="89803" dir="2700000" algn="ctr" rotWithShape="0">
              <a:srgbClr val="B2B2B2">
                <a:alpha val="50000"/>
              </a:srgbClr>
            </a:outerShdw>
          </a:effectLst>
        </p:spPr>
        <p:txBody>
          <a:bodyPr wrap="square" anchor="ctr">
            <a:spAutoFit/>
          </a:bodyPr>
          <a:lstStyle/>
          <a:p>
            <a:pPr algn="ctr">
              <a:lnSpc>
                <a:spcPct val="120000"/>
              </a:lnSpc>
              <a:spcBef>
                <a:spcPts val="0"/>
              </a:spcBef>
              <a:spcAft>
                <a:spcPts val="0"/>
              </a:spcAft>
              <a:defRPr/>
            </a:pPr>
            <a:r>
              <a:rPr lang="en-US" sz="1200" b="1" kern="0" dirty="0" smtClean="0"/>
              <a:t>Maximum efficiency of 80%</a:t>
            </a:r>
            <a:endParaRPr lang="en-US" sz="1200" b="1" kern="0" baseline="-25000" dirty="0"/>
          </a:p>
        </p:txBody>
      </p:sp>
      <p:sp>
        <p:nvSpPr>
          <p:cNvPr id="9" name="AutoShape 9"/>
          <p:cNvSpPr>
            <a:spLocks noChangeArrowheads="1"/>
          </p:cNvSpPr>
          <p:nvPr/>
        </p:nvSpPr>
        <p:spPr bwMode="auto">
          <a:xfrm>
            <a:off x="6876256" y="3501008"/>
            <a:ext cx="2045241" cy="575453"/>
          </a:xfrm>
          <a:prstGeom prst="roundRect">
            <a:avLst>
              <a:gd name="adj" fmla="val 15046"/>
            </a:avLst>
          </a:prstGeom>
          <a:solidFill>
            <a:srgbClr val="FF8000"/>
          </a:solidFill>
          <a:ln w="9525">
            <a:noFill/>
            <a:round/>
            <a:headEnd/>
            <a:tailEnd/>
          </a:ln>
          <a:effectLst>
            <a:outerShdw dist="89803" dir="2700000" algn="ctr" rotWithShape="0">
              <a:srgbClr val="B2B2B2">
                <a:alpha val="50000"/>
              </a:srgbClr>
            </a:outerShdw>
          </a:effectLst>
        </p:spPr>
        <p:txBody>
          <a:bodyPr wrap="square" anchor="ctr">
            <a:spAutoFit/>
          </a:bodyPr>
          <a:lstStyle/>
          <a:p>
            <a:pPr algn="ctr">
              <a:lnSpc>
                <a:spcPct val="120000"/>
              </a:lnSpc>
              <a:spcBef>
                <a:spcPts val="0"/>
              </a:spcBef>
              <a:spcAft>
                <a:spcPts val="0"/>
              </a:spcAft>
              <a:defRPr/>
            </a:pPr>
            <a:r>
              <a:rPr lang="en-US" sz="1200" b="1" kern="0" dirty="0" smtClean="0"/>
              <a:t>Maximum efficiency of 60%</a:t>
            </a:r>
            <a:endParaRPr lang="en-US" sz="1200" b="1" kern="0" baseline="-25000" dirty="0"/>
          </a:p>
        </p:txBody>
      </p:sp>
    </p:spTree>
    <p:extLst>
      <p:ext uri="{BB962C8B-B14F-4D97-AF65-F5344CB8AC3E}">
        <p14:creationId xmlns:p14="http://schemas.microsoft.com/office/powerpoint/2010/main" val="131111713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p:cNvSpPr>
            <a:spLocks noGrp="1" noChangeArrowheads="1"/>
          </p:cNvSpPr>
          <p:nvPr>
            <p:ph type="title"/>
          </p:nvPr>
        </p:nvSpPr>
        <p:spPr>
          <a:xfrm>
            <a:off x="756096" y="476672"/>
            <a:ext cx="7632328" cy="504478"/>
          </a:xfrm>
        </p:spPr>
        <p:txBody>
          <a:bodyPr/>
          <a:lstStyle/>
          <a:p>
            <a:pPr algn="ctr"/>
            <a:r>
              <a:rPr lang="en-US" sz="2000" b="1" dirty="0" smtClean="0">
                <a:solidFill>
                  <a:schemeClr val="tx1"/>
                </a:solidFill>
                <a:latin typeface="+mn-lt"/>
                <a:ea typeface="ＭＳ Ｐゴシック" pitchFamily="34" charset="-128"/>
              </a:rPr>
              <a:t>Edge Termination with Guard Ring</a:t>
            </a:r>
            <a:endParaRPr lang="en-US" sz="2000" dirty="0" smtClean="0">
              <a:solidFill>
                <a:schemeClr val="tx1"/>
              </a:solidFill>
              <a:latin typeface="+mn-lt"/>
            </a:endParaRPr>
          </a:p>
        </p:txBody>
      </p:sp>
      <p:cxnSp>
        <p:nvCxnSpPr>
          <p:cNvPr id="5" name="4 Conector recto"/>
          <p:cNvCxnSpPr>
            <a:cxnSpLocks noChangeShapeType="1"/>
          </p:cNvCxnSpPr>
          <p:nvPr/>
        </p:nvCxnSpPr>
        <p:spPr bwMode="auto">
          <a:xfrm>
            <a:off x="286643" y="981149"/>
            <a:ext cx="8605837" cy="0"/>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pic>
        <p:nvPicPr>
          <p:cNvPr id="10242" name="Picture 2" descr="C:\Users\user\Desktop\Captur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97" y="2636912"/>
            <a:ext cx="4556764" cy="371130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p:cNvSpPr txBox="1">
            <a:spLocks noChangeArrowheads="1"/>
          </p:cNvSpPr>
          <p:nvPr/>
        </p:nvSpPr>
        <p:spPr bwMode="auto">
          <a:xfrm>
            <a:off x="107504" y="1027719"/>
            <a:ext cx="8832920" cy="1955786"/>
          </a:xfrm>
          <a:prstGeom prst="rect">
            <a:avLst/>
          </a:prstGeom>
          <a:noFill/>
          <a:ln w="9525">
            <a:noFill/>
            <a:miter lim="800000"/>
            <a:headEnd/>
            <a:tailEnd/>
          </a:ln>
        </p:spPr>
        <p:txBody>
          <a:bodyPr lIns="92075" tIns="46038" rIns="92075" bIns="46038"/>
          <a:lstStyle/>
          <a:p>
            <a:pPr marL="342900" indent="-342900" algn="just">
              <a:lnSpc>
                <a:spcPct val="150000"/>
              </a:lnSpc>
              <a:spcBef>
                <a:spcPts val="0"/>
              </a:spcBef>
              <a:spcAft>
                <a:spcPts val="0"/>
              </a:spcAft>
              <a:buClr>
                <a:schemeClr val="tx1"/>
              </a:buClr>
              <a:buSzPct val="130000"/>
              <a:buFont typeface="Wingdings" pitchFamily="2" charset="2"/>
              <a:buChar char="q"/>
              <a:defRPr/>
            </a:pPr>
            <a:r>
              <a:rPr lang="en-US" sz="1200" b="1" kern="0" dirty="0" smtClean="0">
                <a:solidFill>
                  <a:srgbClr val="FF0000"/>
                </a:solidFill>
                <a:ea typeface="+mj-ea"/>
                <a:cs typeface="+mj-cs"/>
              </a:rPr>
              <a:t>The N</a:t>
            </a:r>
            <a:r>
              <a:rPr lang="en-US" sz="1200" b="1" kern="0" baseline="30000" dirty="0" smtClean="0">
                <a:solidFill>
                  <a:srgbClr val="FF0000"/>
                </a:solidFill>
                <a:ea typeface="+mj-ea"/>
                <a:cs typeface="+mj-cs"/>
              </a:rPr>
              <a:t>+</a:t>
            </a:r>
            <a:r>
              <a:rPr lang="en-US" sz="1200" b="1" kern="0" dirty="0" smtClean="0">
                <a:solidFill>
                  <a:srgbClr val="FF0000"/>
                </a:solidFill>
                <a:ea typeface="+mj-ea"/>
                <a:cs typeface="+mj-cs"/>
              </a:rPr>
              <a:t> shallow diffusion is used to implement a floating guard ring</a:t>
            </a:r>
          </a:p>
          <a:p>
            <a:pPr marL="800100" lvl="1" indent="-342900" algn="just">
              <a:lnSpc>
                <a:spcPct val="150000"/>
              </a:lnSpc>
              <a:spcBef>
                <a:spcPts val="0"/>
              </a:spcBef>
              <a:spcAft>
                <a:spcPts val="0"/>
              </a:spcAft>
              <a:buClr>
                <a:schemeClr val="tx1"/>
              </a:buClr>
              <a:buSzPct val="100000"/>
              <a:buFont typeface="Wingdings" panose="05000000000000000000" pitchFamily="2" charset="2"/>
              <a:buChar char="ü"/>
              <a:defRPr/>
            </a:pPr>
            <a:r>
              <a:rPr lang="en-US" sz="1200" b="1" kern="0" dirty="0" smtClean="0">
                <a:ea typeface="+mj-ea"/>
                <a:cs typeface="+mj-cs"/>
              </a:rPr>
              <a:t>The lateral electric field distribution is smoothed leading to two peaks (main junction and floating guard ring)</a:t>
            </a:r>
          </a:p>
          <a:p>
            <a:pPr marL="800100" lvl="1" indent="-342900" algn="just">
              <a:lnSpc>
                <a:spcPct val="150000"/>
              </a:lnSpc>
              <a:spcBef>
                <a:spcPts val="0"/>
              </a:spcBef>
              <a:spcAft>
                <a:spcPts val="0"/>
              </a:spcAft>
              <a:buClr>
                <a:schemeClr val="tx1"/>
              </a:buClr>
              <a:buSzPct val="100000"/>
              <a:buFont typeface="Wingdings" panose="05000000000000000000" pitchFamily="2" charset="2"/>
              <a:buChar char="ü"/>
              <a:defRPr/>
            </a:pPr>
            <a:r>
              <a:rPr lang="en-US" sz="1200" b="1" kern="0" dirty="0" smtClean="0">
                <a:ea typeface="+mj-ea"/>
                <a:cs typeface="+mj-cs"/>
              </a:rPr>
              <a:t>The electric field peak and the risk of avalanche breakdown at the curvature of the main junction is reduced. </a:t>
            </a:r>
            <a:r>
              <a:rPr lang="en-US" sz="1200" b="1" kern="0" dirty="0" err="1" smtClean="0">
                <a:solidFill>
                  <a:srgbClr val="FF0000"/>
                </a:solidFill>
                <a:ea typeface="+mj-ea"/>
                <a:cs typeface="+mj-cs"/>
              </a:rPr>
              <a:t>Optimisation</a:t>
            </a:r>
            <a:r>
              <a:rPr lang="en-US" sz="1200" b="1" kern="0" dirty="0" smtClean="0">
                <a:solidFill>
                  <a:srgbClr val="FF0000"/>
                </a:solidFill>
                <a:ea typeface="+mj-ea"/>
                <a:cs typeface="+mj-cs"/>
              </a:rPr>
              <a:t> of the guard ring location is needed</a:t>
            </a:r>
          </a:p>
          <a:p>
            <a:pPr marL="800100" lvl="1" indent="-342900" algn="just">
              <a:lnSpc>
                <a:spcPct val="150000"/>
              </a:lnSpc>
              <a:spcBef>
                <a:spcPts val="0"/>
              </a:spcBef>
              <a:spcAft>
                <a:spcPts val="0"/>
              </a:spcAft>
              <a:buClr>
                <a:schemeClr val="tx1"/>
              </a:buClr>
              <a:buSzPct val="100000"/>
              <a:buFont typeface="Wingdings" panose="05000000000000000000" pitchFamily="2" charset="2"/>
              <a:buChar char="ü"/>
              <a:defRPr/>
            </a:pPr>
            <a:endParaRPr lang="en-US" sz="1200" b="1" kern="0" dirty="0" smtClean="0">
              <a:ea typeface="+mj-ea"/>
              <a:cs typeface="+mj-cs"/>
            </a:endParaRPr>
          </a:p>
          <a:p>
            <a:pPr marL="800100" lvl="1" indent="-342900" algn="just">
              <a:lnSpc>
                <a:spcPct val="150000"/>
              </a:lnSpc>
              <a:spcBef>
                <a:spcPts val="0"/>
              </a:spcBef>
              <a:spcAft>
                <a:spcPts val="0"/>
              </a:spcAft>
              <a:buClr>
                <a:schemeClr val="tx1"/>
              </a:buClr>
              <a:buSzPct val="100000"/>
              <a:buFont typeface="Wingdings" panose="05000000000000000000" pitchFamily="2" charset="2"/>
              <a:buChar char="ü"/>
              <a:defRPr/>
            </a:pPr>
            <a:endParaRPr lang="en-US" sz="1200" b="1" kern="0" dirty="0">
              <a:ea typeface="+mj-ea"/>
              <a:cs typeface="+mj-cs"/>
            </a:endParaRPr>
          </a:p>
        </p:txBody>
      </p:sp>
      <p:pic>
        <p:nvPicPr>
          <p:cNvPr id="10243" name="Picture 3" descr="C:\Users\user\Desktop\Captura.PNG"/>
          <p:cNvPicPr>
            <a:picLocks noChangeAspect="1" noChangeArrowheads="1"/>
          </p:cNvPicPr>
          <p:nvPr/>
        </p:nvPicPr>
        <p:blipFill rotWithShape="1">
          <a:blip r:embed="rId3">
            <a:extLst>
              <a:ext uri="{28A0092B-C50C-407E-A947-70E740481C1C}">
                <a14:useLocalDpi xmlns:a14="http://schemas.microsoft.com/office/drawing/2010/main" val="0"/>
              </a:ext>
            </a:extLst>
          </a:blip>
          <a:srcRect l="2886"/>
          <a:stretch/>
        </p:blipFill>
        <p:spPr bwMode="auto">
          <a:xfrm>
            <a:off x="4588034" y="3140969"/>
            <a:ext cx="4448462" cy="324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144852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p:cNvSpPr>
            <a:spLocks noGrp="1" noChangeArrowheads="1"/>
          </p:cNvSpPr>
          <p:nvPr>
            <p:ph type="title"/>
          </p:nvPr>
        </p:nvSpPr>
        <p:spPr>
          <a:xfrm>
            <a:off x="756096" y="476672"/>
            <a:ext cx="7632328" cy="504478"/>
          </a:xfrm>
        </p:spPr>
        <p:txBody>
          <a:bodyPr/>
          <a:lstStyle/>
          <a:p>
            <a:pPr algn="ctr"/>
            <a:r>
              <a:rPr lang="en-US" sz="2000" b="1" dirty="0" smtClean="0">
                <a:solidFill>
                  <a:schemeClr val="tx1"/>
                </a:solidFill>
                <a:latin typeface="+mn-lt"/>
                <a:ea typeface="ＭＳ Ｐゴシック" pitchFamily="34" charset="-128"/>
              </a:rPr>
              <a:t>Edge Termination with N</a:t>
            </a:r>
            <a:r>
              <a:rPr lang="en-US" sz="2000" b="1" baseline="30000" dirty="0" smtClean="0">
                <a:solidFill>
                  <a:schemeClr val="tx1"/>
                </a:solidFill>
                <a:latin typeface="+mn-lt"/>
                <a:ea typeface="ＭＳ Ｐゴシック" pitchFamily="34" charset="-128"/>
              </a:rPr>
              <a:t>+</a:t>
            </a:r>
            <a:r>
              <a:rPr lang="en-US" sz="2000" b="1" dirty="0" smtClean="0">
                <a:solidFill>
                  <a:schemeClr val="tx1"/>
                </a:solidFill>
                <a:latin typeface="+mn-lt"/>
                <a:ea typeface="ＭＳ Ｐゴシック" pitchFamily="34" charset="-128"/>
              </a:rPr>
              <a:t> Extension</a:t>
            </a:r>
            <a:endParaRPr lang="en-US" sz="2000" dirty="0" smtClean="0">
              <a:solidFill>
                <a:schemeClr val="tx1"/>
              </a:solidFill>
              <a:latin typeface="+mn-lt"/>
            </a:endParaRPr>
          </a:p>
        </p:txBody>
      </p:sp>
      <p:cxnSp>
        <p:nvCxnSpPr>
          <p:cNvPr id="5" name="4 Conector recto"/>
          <p:cNvCxnSpPr>
            <a:cxnSpLocks noChangeShapeType="1"/>
          </p:cNvCxnSpPr>
          <p:nvPr/>
        </p:nvCxnSpPr>
        <p:spPr bwMode="auto">
          <a:xfrm>
            <a:off x="286643" y="981149"/>
            <a:ext cx="8605837" cy="0"/>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sp>
        <p:nvSpPr>
          <p:cNvPr id="6" name="Rectangle 2"/>
          <p:cNvSpPr txBox="1">
            <a:spLocks noChangeArrowheads="1"/>
          </p:cNvSpPr>
          <p:nvPr/>
        </p:nvSpPr>
        <p:spPr bwMode="auto">
          <a:xfrm>
            <a:off x="107504" y="1027719"/>
            <a:ext cx="8832920" cy="1955786"/>
          </a:xfrm>
          <a:prstGeom prst="rect">
            <a:avLst/>
          </a:prstGeom>
          <a:noFill/>
          <a:ln w="9525">
            <a:noFill/>
            <a:miter lim="800000"/>
            <a:headEnd/>
            <a:tailEnd/>
          </a:ln>
        </p:spPr>
        <p:txBody>
          <a:bodyPr lIns="92075" tIns="46038" rIns="92075" bIns="46038"/>
          <a:lstStyle/>
          <a:p>
            <a:pPr marL="342900" indent="-342900" algn="just">
              <a:lnSpc>
                <a:spcPct val="150000"/>
              </a:lnSpc>
              <a:spcBef>
                <a:spcPts val="0"/>
              </a:spcBef>
              <a:spcAft>
                <a:spcPts val="0"/>
              </a:spcAft>
              <a:buClr>
                <a:schemeClr val="tx1"/>
              </a:buClr>
              <a:buSzPct val="130000"/>
              <a:buFont typeface="Wingdings" pitchFamily="2" charset="2"/>
              <a:buChar char="q"/>
              <a:defRPr/>
            </a:pPr>
            <a:r>
              <a:rPr lang="en-US" sz="1200" b="1" kern="0" dirty="0" smtClean="0">
                <a:solidFill>
                  <a:srgbClr val="FF0000"/>
                </a:solidFill>
                <a:ea typeface="+mj-ea"/>
                <a:cs typeface="+mj-cs"/>
              </a:rPr>
              <a:t>The N</a:t>
            </a:r>
            <a:r>
              <a:rPr lang="en-US" sz="1200" b="1" kern="0" baseline="30000" dirty="0" smtClean="0">
                <a:solidFill>
                  <a:srgbClr val="FF0000"/>
                </a:solidFill>
                <a:ea typeface="+mj-ea"/>
                <a:cs typeface="+mj-cs"/>
              </a:rPr>
              <a:t>+</a:t>
            </a:r>
            <a:r>
              <a:rPr lang="en-US" sz="1200" b="1" kern="0" dirty="0" smtClean="0">
                <a:solidFill>
                  <a:srgbClr val="FF0000"/>
                </a:solidFill>
                <a:ea typeface="+mj-ea"/>
                <a:cs typeface="+mj-cs"/>
              </a:rPr>
              <a:t> shallow diffusion is used to extend the N</a:t>
            </a:r>
            <a:r>
              <a:rPr lang="en-US" sz="1200" b="1" kern="0" baseline="30000" dirty="0" smtClean="0">
                <a:solidFill>
                  <a:srgbClr val="FF0000"/>
                </a:solidFill>
                <a:ea typeface="+mj-ea"/>
                <a:cs typeface="+mj-cs"/>
              </a:rPr>
              <a:t>+</a:t>
            </a:r>
            <a:r>
              <a:rPr lang="en-US" sz="1200" b="1" kern="0" dirty="0" smtClean="0">
                <a:solidFill>
                  <a:srgbClr val="FF0000"/>
                </a:solidFill>
                <a:ea typeface="+mj-ea"/>
                <a:cs typeface="+mj-cs"/>
              </a:rPr>
              <a:t> beyond the edge of the multiplication layer</a:t>
            </a:r>
          </a:p>
          <a:p>
            <a:pPr marL="800100" lvl="1" indent="-342900" algn="just">
              <a:lnSpc>
                <a:spcPct val="150000"/>
              </a:lnSpc>
              <a:spcBef>
                <a:spcPts val="0"/>
              </a:spcBef>
              <a:spcAft>
                <a:spcPts val="0"/>
              </a:spcAft>
              <a:buClr>
                <a:schemeClr val="tx1"/>
              </a:buClr>
              <a:buSzPct val="100000"/>
              <a:buFont typeface="Wingdings" panose="05000000000000000000" pitchFamily="2" charset="2"/>
              <a:buChar char="ü"/>
              <a:defRPr/>
            </a:pPr>
            <a:r>
              <a:rPr lang="en-US" sz="1200" b="1" kern="0" dirty="0" smtClean="0">
                <a:ea typeface="+mj-ea"/>
                <a:cs typeface="+mj-cs"/>
              </a:rPr>
              <a:t>Phosphorous diffuses more in the very low doped substrate (higher curvature radius and voltage capability)</a:t>
            </a:r>
          </a:p>
          <a:p>
            <a:pPr marL="800100" lvl="1" indent="-342900" algn="just">
              <a:lnSpc>
                <a:spcPct val="150000"/>
              </a:lnSpc>
              <a:spcBef>
                <a:spcPts val="0"/>
              </a:spcBef>
              <a:spcAft>
                <a:spcPts val="0"/>
              </a:spcAft>
              <a:buClr>
                <a:schemeClr val="tx1"/>
              </a:buClr>
              <a:buSzPct val="100000"/>
              <a:buFont typeface="Wingdings" panose="05000000000000000000" pitchFamily="2" charset="2"/>
              <a:buChar char="ü"/>
              <a:defRPr/>
            </a:pPr>
            <a:r>
              <a:rPr lang="en-US" sz="1200" b="1" kern="0" dirty="0" smtClean="0">
                <a:ea typeface="+mj-ea"/>
                <a:cs typeface="+mj-cs"/>
              </a:rPr>
              <a:t>The electric field rapidly increases at the plain junction (multiplication)</a:t>
            </a:r>
          </a:p>
          <a:p>
            <a:pPr marL="800100" lvl="1" indent="-342900" algn="just">
              <a:lnSpc>
                <a:spcPct val="150000"/>
              </a:lnSpc>
              <a:spcBef>
                <a:spcPts val="0"/>
              </a:spcBef>
              <a:spcAft>
                <a:spcPts val="0"/>
              </a:spcAft>
              <a:buClr>
                <a:schemeClr val="tx1"/>
              </a:buClr>
              <a:buSzPct val="100000"/>
              <a:buFont typeface="Wingdings" panose="05000000000000000000" pitchFamily="2" charset="2"/>
              <a:buChar char="ü"/>
              <a:defRPr/>
            </a:pPr>
            <a:r>
              <a:rPr lang="en-US" sz="1200" b="1" kern="0" dirty="0" smtClean="0">
                <a:ea typeface="+mj-ea"/>
                <a:cs typeface="+mj-cs"/>
              </a:rPr>
              <a:t>At high reverse voltage the electric peak at the extended N</a:t>
            </a:r>
            <a:r>
              <a:rPr lang="en-US" sz="1200" b="1" kern="0" baseline="30000" dirty="0" smtClean="0">
                <a:ea typeface="+mj-ea"/>
                <a:cs typeface="+mj-cs"/>
              </a:rPr>
              <a:t>+</a:t>
            </a:r>
            <a:r>
              <a:rPr lang="en-US" sz="1200" b="1" kern="0" dirty="0" smtClean="0">
                <a:ea typeface="+mj-ea"/>
                <a:cs typeface="+mj-cs"/>
              </a:rPr>
              <a:t> diffusion leads to avalanche breakdown</a:t>
            </a:r>
            <a:endParaRPr lang="en-US" sz="1200" b="1" kern="0" dirty="0">
              <a:ea typeface="+mj-ea"/>
              <a:cs typeface="+mj-cs"/>
            </a:endParaRPr>
          </a:p>
        </p:txBody>
      </p:sp>
      <p:pic>
        <p:nvPicPr>
          <p:cNvPr id="7" name="Imagen 6" descr="Captura de pantalla 2014-09-14 a les 12.51.4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852936"/>
            <a:ext cx="4410069" cy="3531478"/>
          </a:xfrm>
          <a:prstGeom prst="rect">
            <a:avLst/>
          </a:prstGeom>
        </p:spPr>
      </p:pic>
      <p:pic>
        <p:nvPicPr>
          <p:cNvPr id="8" name="Imagen 7" descr="Captura de pantalla 2014-09-14 a les 12.52.34.png"/>
          <p:cNvPicPr>
            <a:picLocks noChangeAspect="1"/>
          </p:cNvPicPr>
          <p:nvPr/>
        </p:nvPicPr>
        <p:blipFill rotWithShape="1">
          <a:blip r:embed="rId3">
            <a:extLst>
              <a:ext uri="{28A0092B-C50C-407E-A947-70E740481C1C}">
                <a14:useLocalDpi xmlns:a14="http://schemas.microsoft.com/office/drawing/2010/main" val="0"/>
              </a:ext>
            </a:extLst>
          </a:blip>
          <a:srcRect l="3800"/>
          <a:stretch/>
        </p:blipFill>
        <p:spPr>
          <a:xfrm>
            <a:off x="4626890" y="3212976"/>
            <a:ext cx="4517109" cy="3159089"/>
          </a:xfrm>
          <a:prstGeom prst="rect">
            <a:avLst/>
          </a:prstGeom>
        </p:spPr>
      </p:pic>
      <p:sp>
        <p:nvSpPr>
          <p:cNvPr id="9" name="AutoShape 9"/>
          <p:cNvSpPr>
            <a:spLocks noChangeArrowheads="1"/>
          </p:cNvSpPr>
          <p:nvPr/>
        </p:nvSpPr>
        <p:spPr bwMode="auto">
          <a:xfrm>
            <a:off x="3635896" y="2708920"/>
            <a:ext cx="1629744" cy="334566"/>
          </a:xfrm>
          <a:prstGeom prst="roundRect">
            <a:avLst>
              <a:gd name="adj" fmla="val 15046"/>
            </a:avLst>
          </a:prstGeom>
          <a:solidFill>
            <a:srgbClr val="FF8000"/>
          </a:solidFill>
          <a:ln w="9525">
            <a:noFill/>
            <a:round/>
            <a:headEnd/>
            <a:tailEnd/>
          </a:ln>
          <a:effectLst>
            <a:outerShdw dist="89803" dir="2700000" algn="ctr" rotWithShape="0">
              <a:srgbClr val="B2B2B2">
                <a:alpha val="50000"/>
              </a:srgbClr>
            </a:outerShdw>
          </a:effectLst>
        </p:spPr>
        <p:txBody>
          <a:bodyPr wrap="square" anchor="ctr">
            <a:spAutoFit/>
          </a:bodyPr>
          <a:lstStyle/>
          <a:p>
            <a:pPr algn="ctr">
              <a:lnSpc>
                <a:spcPct val="120000"/>
              </a:lnSpc>
              <a:spcBef>
                <a:spcPts val="0"/>
              </a:spcBef>
              <a:spcAft>
                <a:spcPts val="0"/>
              </a:spcAft>
              <a:defRPr/>
            </a:pPr>
            <a:r>
              <a:rPr lang="en-US" sz="1200" b="1" kern="0" dirty="0" smtClean="0"/>
              <a:t>Multiplication</a:t>
            </a:r>
            <a:endParaRPr lang="en-US" sz="1200" b="1" kern="0" baseline="-25000" dirty="0"/>
          </a:p>
        </p:txBody>
      </p:sp>
      <p:cxnSp>
        <p:nvCxnSpPr>
          <p:cNvPr id="10" name="5 Conector recto de flecha"/>
          <p:cNvCxnSpPr/>
          <p:nvPr/>
        </p:nvCxnSpPr>
        <p:spPr bwMode="auto">
          <a:xfrm>
            <a:off x="4572000" y="3068960"/>
            <a:ext cx="1296144" cy="792088"/>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sp>
        <p:nvSpPr>
          <p:cNvPr id="13" name="AutoShape 9"/>
          <p:cNvSpPr>
            <a:spLocks noChangeArrowheads="1"/>
          </p:cNvSpPr>
          <p:nvPr/>
        </p:nvSpPr>
        <p:spPr bwMode="auto">
          <a:xfrm>
            <a:off x="7740352" y="2492896"/>
            <a:ext cx="1341712" cy="334566"/>
          </a:xfrm>
          <a:prstGeom prst="roundRect">
            <a:avLst>
              <a:gd name="adj" fmla="val 15046"/>
            </a:avLst>
          </a:prstGeom>
          <a:solidFill>
            <a:srgbClr val="FF8000"/>
          </a:solidFill>
          <a:ln w="9525">
            <a:noFill/>
            <a:round/>
            <a:headEnd/>
            <a:tailEnd/>
          </a:ln>
          <a:effectLst>
            <a:outerShdw dist="89803" dir="2700000" algn="ctr" rotWithShape="0">
              <a:srgbClr val="B2B2B2">
                <a:alpha val="50000"/>
              </a:srgbClr>
            </a:outerShdw>
          </a:effectLst>
        </p:spPr>
        <p:txBody>
          <a:bodyPr wrap="square" anchor="ctr">
            <a:spAutoFit/>
          </a:bodyPr>
          <a:lstStyle/>
          <a:p>
            <a:pPr algn="ctr">
              <a:lnSpc>
                <a:spcPct val="120000"/>
              </a:lnSpc>
              <a:spcBef>
                <a:spcPts val="0"/>
              </a:spcBef>
              <a:spcAft>
                <a:spcPts val="0"/>
              </a:spcAft>
              <a:defRPr/>
            </a:pPr>
            <a:r>
              <a:rPr lang="en-US" sz="1200" b="1" kern="0" dirty="0" smtClean="0"/>
              <a:t>Avalanche</a:t>
            </a:r>
            <a:endParaRPr lang="en-US" sz="1200" b="1" kern="0" baseline="-25000" dirty="0"/>
          </a:p>
        </p:txBody>
      </p:sp>
      <p:cxnSp>
        <p:nvCxnSpPr>
          <p:cNvPr id="14" name="5 Conector recto de flecha"/>
          <p:cNvCxnSpPr/>
          <p:nvPr/>
        </p:nvCxnSpPr>
        <p:spPr bwMode="auto">
          <a:xfrm flipH="1">
            <a:off x="7668344" y="2852936"/>
            <a:ext cx="576064" cy="792088"/>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176574416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pablo\Dropbox\Personal\Presentación Nuevo México\Estructura Sin PSpra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600" y="2843752"/>
            <a:ext cx="8783117" cy="2889504"/>
          </a:xfrm>
          <a:prstGeom prst="rect">
            <a:avLst/>
          </a:prstGeom>
          <a:noFill/>
          <a:extLst>
            <a:ext uri="{909E8E84-426E-40DD-AFC4-6F175D3DCCD1}">
              <a14:hiddenFill xmlns:a14="http://schemas.microsoft.com/office/drawing/2010/main">
                <a:solidFill>
                  <a:srgbClr val="FFFFFF"/>
                </a:solidFill>
              </a14:hiddenFill>
            </a:ext>
          </a:extLst>
        </p:spPr>
      </p:pic>
      <p:sp>
        <p:nvSpPr>
          <p:cNvPr id="5129" name="4 CuadroTexto"/>
          <p:cNvSpPr txBox="1">
            <a:spLocks noChangeArrowheads="1"/>
          </p:cNvSpPr>
          <p:nvPr/>
        </p:nvSpPr>
        <p:spPr bwMode="auto">
          <a:xfrm>
            <a:off x="2297306" y="5137368"/>
            <a:ext cx="18656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Verdana" pitchFamily="34" charset="0"/>
              </a:defRPr>
            </a:lvl1pPr>
            <a:lvl2pPr marL="742950" indent="-285750">
              <a:defRPr sz="2000">
                <a:solidFill>
                  <a:schemeClr val="tx1"/>
                </a:solidFill>
                <a:latin typeface="Verdana" pitchFamily="34" charset="0"/>
              </a:defRPr>
            </a:lvl2pPr>
            <a:lvl3pPr marL="1143000" indent="-228600">
              <a:defRPr sz="2000">
                <a:solidFill>
                  <a:schemeClr val="tx1"/>
                </a:solidFill>
                <a:latin typeface="Verdana" pitchFamily="34" charset="0"/>
              </a:defRPr>
            </a:lvl3pPr>
            <a:lvl4pPr marL="1600200" indent="-228600">
              <a:defRPr sz="2000">
                <a:solidFill>
                  <a:schemeClr val="tx1"/>
                </a:solidFill>
                <a:latin typeface="Verdana" pitchFamily="34" charset="0"/>
              </a:defRPr>
            </a:lvl4pPr>
            <a:lvl5pPr marL="2057400" indent="-228600">
              <a:defRPr sz="2000">
                <a:solidFill>
                  <a:schemeClr val="tx1"/>
                </a:solidFill>
                <a:latin typeface="Verdana" pitchFamily="34" charset="0"/>
              </a:defRPr>
            </a:lvl5pPr>
            <a:lvl6pPr marL="2514600" indent="-228600" eaLnBrk="0" fontAlgn="base" hangingPunct="0">
              <a:spcBef>
                <a:spcPct val="0"/>
              </a:spcBef>
              <a:spcAft>
                <a:spcPct val="0"/>
              </a:spcAft>
              <a:defRPr sz="2000">
                <a:solidFill>
                  <a:schemeClr val="tx1"/>
                </a:solidFill>
                <a:latin typeface="Verdana" pitchFamily="34" charset="0"/>
              </a:defRPr>
            </a:lvl6pPr>
            <a:lvl7pPr marL="2971800" indent="-228600" eaLnBrk="0" fontAlgn="base" hangingPunct="0">
              <a:spcBef>
                <a:spcPct val="0"/>
              </a:spcBef>
              <a:spcAft>
                <a:spcPct val="0"/>
              </a:spcAft>
              <a:defRPr sz="2000">
                <a:solidFill>
                  <a:schemeClr val="tx1"/>
                </a:solidFill>
                <a:latin typeface="Verdana" pitchFamily="34" charset="0"/>
              </a:defRPr>
            </a:lvl7pPr>
            <a:lvl8pPr marL="3429000" indent="-228600" eaLnBrk="0" fontAlgn="base" hangingPunct="0">
              <a:spcBef>
                <a:spcPct val="0"/>
              </a:spcBef>
              <a:spcAft>
                <a:spcPct val="0"/>
              </a:spcAft>
              <a:defRPr sz="2000">
                <a:solidFill>
                  <a:schemeClr val="tx1"/>
                </a:solidFill>
                <a:latin typeface="Verdana" pitchFamily="34" charset="0"/>
              </a:defRPr>
            </a:lvl8pPr>
            <a:lvl9pPr marL="3886200" indent="-228600" eaLnBrk="0" fontAlgn="base" hangingPunct="0">
              <a:spcBef>
                <a:spcPct val="0"/>
              </a:spcBef>
              <a:spcAft>
                <a:spcPct val="0"/>
              </a:spcAft>
              <a:defRPr sz="2000">
                <a:solidFill>
                  <a:schemeClr val="tx1"/>
                </a:solidFill>
                <a:latin typeface="Verdana" pitchFamily="34" charset="0"/>
              </a:defRPr>
            </a:lvl9pPr>
          </a:lstStyle>
          <a:p>
            <a:pPr eaLnBrk="1" hangingPunct="1"/>
            <a:r>
              <a:rPr lang="en-US" sz="1400" b="1" dirty="0" smtClean="0"/>
              <a:t>P-type substrate</a:t>
            </a:r>
            <a:endParaRPr lang="en-US" sz="1400" b="1" dirty="0"/>
          </a:p>
        </p:txBody>
      </p:sp>
      <p:cxnSp>
        <p:nvCxnSpPr>
          <p:cNvPr id="5132" name="29 Conector recto de flecha"/>
          <p:cNvCxnSpPr>
            <a:cxnSpLocks noChangeShapeType="1"/>
          </p:cNvCxnSpPr>
          <p:nvPr/>
        </p:nvCxnSpPr>
        <p:spPr bwMode="auto">
          <a:xfrm flipV="1">
            <a:off x="4823109" y="2603383"/>
            <a:ext cx="421308" cy="68538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133" name="34 CuadroTexto"/>
          <p:cNvSpPr txBox="1">
            <a:spLocks noChangeArrowheads="1"/>
          </p:cNvSpPr>
          <p:nvPr/>
        </p:nvSpPr>
        <p:spPr bwMode="auto">
          <a:xfrm>
            <a:off x="4682253" y="2331842"/>
            <a:ext cx="13051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Verdana" pitchFamily="34" charset="0"/>
              </a:defRPr>
            </a:lvl1pPr>
            <a:lvl2pPr marL="742950" indent="-285750">
              <a:defRPr sz="2000">
                <a:solidFill>
                  <a:schemeClr val="tx1"/>
                </a:solidFill>
                <a:latin typeface="Verdana" pitchFamily="34" charset="0"/>
              </a:defRPr>
            </a:lvl2pPr>
            <a:lvl3pPr marL="1143000" indent="-228600">
              <a:defRPr sz="2000">
                <a:solidFill>
                  <a:schemeClr val="tx1"/>
                </a:solidFill>
                <a:latin typeface="Verdana" pitchFamily="34" charset="0"/>
              </a:defRPr>
            </a:lvl3pPr>
            <a:lvl4pPr marL="1600200" indent="-228600">
              <a:defRPr sz="2000">
                <a:solidFill>
                  <a:schemeClr val="tx1"/>
                </a:solidFill>
                <a:latin typeface="Verdana" pitchFamily="34" charset="0"/>
              </a:defRPr>
            </a:lvl4pPr>
            <a:lvl5pPr marL="2057400" indent="-228600">
              <a:defRPr sz="2000">
                <a:solidFill>
                  <a:schemeClr val="tx1"/>
                </a:solidFill>
                <a:latin typeface="Verdana" pitchFamily="34" charset="0"/>
              </a:defRPr>
            </a:lvl5pPr>
            <a:lvl6pPr marL="2514600" indent="-228600" eaLnBrk="0" fontAlgn="base" hangingPunct="0">
              <a:spcBef>
                <a:spcPct val="0"/>
              </a:spcBef>
              <a:spcAft>
                <a:spcPct val="0"/>
              </a:spcAft>
              <a:defRPr sz="2000">
                <a:solidFill>
                  <a:schemeClr val="tx1"/>
                </a:solidFill>
                <a:latin typeface="Verdana" pitchFamily="34" charset="0"/>
              </a:defRPr>
            </a:lvl6pPr>
            <a:lvl7pPr marL="2971800" indent="-228600" eaLnBrk="0" fontAlgn="base" hangingPunct="0">
              <a:spcBef>
                <a:spcPct val="0"/>
              </a:spcBef>
              <a:spcAft>
                <a:spcPct val="0"/>
              </a:spcAft>
              <a:defRPr sz="2000">
                <a:solidFill>
                  <a:schemeClr val="tx1"/>
                </a:solidFill>
                <a:latin typeface="Verdana" pitchFamily="34" charset="0"/>
              </a:defRPr>
            </a:lvl7pPr>
            <a:lvl8pPr marL="3429000" indent="-228600" eaLnBrk="0" fontAlgn="base" hangingPunct="0">
              <a:spcBef>
                <a:spcPct val="0"/>
              </a:spcBef>
              <a:spcAft>
                <a:spcPct val="0"/>
              </a:spcAft>
              <a:defRPr sz="2000">
                <a:solidFill>
                  <a:schemeClr val="tx1"/>
                </a:solidFill>
                <a:latin typeface="Verdana" pitchFamily="34" charset="0"/>
              </a:defRPr>
            </a:lvl8pPr>
            <a:lvl9pPr marL="3886200" indent="-228600" eaLnBrk="0" fontAlgn="base" hangingPunct="0">
              <a:spcBef>
                <a:spcPct val="0"/>
              </a:spcBef>
              <a:spcAft>
                <a:spcPct val="0"/>
              </a:spcAft>
              <a:defRPr sz="2000">
                <a:solidFill>
                  <a:schemeClr val="tx1"/>
                </a:solidFill>
                <a:latin typeface="Verdana" pitchFamily="34" charset="0"/>
              </a:defRPr>
            </a:lvl9pPr>
          </a:lstStyle>
          <a:p>
            <a:pPr eaLnBrk="1" hangingPunct="1"/>
            <a:r>
              <a:rPr lang="en-US" sz="1400" b="1" dirty="0"/>
              <a:t>N</a:t>
            </a:r>
            <a:r>
              <a:rPr lang="en-US" sz="1400" b="1" baseline="30000" dirty="0"/>
              <a:t>+</a:t>
            </a:r>
            <a:r>
              <a:rPr lang="en-US" sz="1400" b="1" dirty="0"/>
              <a:t> cathode</a:t>
            </a:r>
          </a:p>
        </p:txBody>
      </p:sp>
      <p:sp>
        <p:nvSpPr>
          <p:cNvPr id="5134" name="35 CuadroTexto"/>
          <p:cNvSpPr txBox="1">
            <a:spLocks noChangeArrowheads="1"/>
          </p:cNvSpPr>
          <p:nvPr/>
        </p:nvSpPr>
        <p:spPr bwMode="auto">
          <a:xfrm>
            <a:off x="5033763" y="6073551"/>
            <a:ext cx="109677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Verdana" pitchFamily="34" charset="0"/>
              </a:defRPr>
            </a:lvl1pPr>
            <a:lvl2pPr marL="742950" indent="-285750">
              <a:defRPr sz="2000">
                <a:solidFill>
                  <a:schemeClr val="tx1"/>
                </a:solidFill>
                <a:latin typeface="Verdana" pitchFamily="34" charset="0"/>
              </a:defRPr>
            </a:lvl2pPr>
            <a:lvl3pPr marL="1143000" indent="-228600">
              <a:defRPr sz="2000">
                <a:solidFill>
                  <a:schemeClr val="tx1"/>
                </a:solidFill>
                <a:latin typeface="Verdana" pitchFamily="34" charset="0"/>
              </a:defRPr>
            </a:lvl3pPr>
            <a:lvl4pPr marL="1600200" indent="-228600">
              <a:defRPr sz="2000">
                <a:solidFill>
                  <a:schemeClr val="tx1"/>
                </a:solidFill>
                <a:latin typeface="Verdana" pitchFamily="34" charset="0"/>
              </a:defRPr>
            </a:lvl4pPr>
            <a:lvl5pPr marL="2057400" indent="-228600">
              <a:defRPr sz="2000">
                <a:solidFill>
                  <a:schemeClr val="tx1"/>
                </a:solidFill>
                <a:latin typeface="Verdana" pitchFamily="34" charset="0"/>
              </a:defRPr>
            </a:lvl5pPr>
            <a:lvl6pPr marL="2514600" indent="-228600" eaLnBrk="0" fontAlgn="base" hangingPunct="0">
              <a:spcBef>
                <a:spcPct val="0"/>
              </a:spcBef>
              <a:spcAft>
                <a:spcPct val="0"/>
              </a:spcAft>
              <a:defRPr sz="2000">
                <a:solidFill>
                  <a:schemeClr val="tx1"/>
                </a:solidFill>
                <a:latin typeface="Verdana" pitchFamily="34" charset="0"/>
              </a:defRPr>
            </a:lvl6pPr>
            <a:lvl7pPr marL="2971800" indent="-228600" eaLnBrk="0" fontAlgn="base" hangingPunct="0">
              <a:spcBef>
                <a:spcPct val="0"/>
              </a:spcBef>
              <a:spcAft>
                <a:spcPct val="0"/>
              </a:spcAft>
              <a:defRPr sz="2000">
                <a:solidFill>
                  <a:schemeClr val="tx1"/>
                </a:solidFill>
                <a:latin typeface="Verdana" pitchFamily="34" charset="0"/>
              </a:defRPr>
            </a:lvl7pPr>
            <a:lvl8pPr marL="3429000" indent="-228600" eaLnBrk="0" fontAlgn="base" hangingPunct="0">
              <a:spcBef>
                <a:spcPct val="0"/>
              </a:spcBef>
              <a:spcAft>
                <a:spcPct val="0"/>
              </a:spcAft>
              <a:defRPr sz="2000">
                <a:solidFill>
                  <a:schemeClr val="tx1"/>
                </a:solidFill>
                <a:latin typeface="Verdana" pitchFamily="34" charset="0"/>
              </a:defRPr>
            </a:lvl8pPr>
            <a:lvl9pPr marL="3886200" indent="-228600" eaLnBrk="0" fontAlgn="base" hangingPunct="0">
              <a:spcBef>
                <a:spcPct val="0"/>
              </a:spcBef>
              <a:spcAft>
                <a:spcPct val="0"/>
              </a:spcAft>
              <a:defRPr sz="2000">
                <a:solidFill>
                  <a:schemeClr val="tx1"/>
                </a:solidFill>
                <a:latin typeface="Verdana" pitchFamily="34" charset="0"/>
              </a:defRPr>
            </a:lvl9pPr>
          </a:lstStyle>
          <a:p>
            <a:pPr eaLnBrk="1" hangingPunct="1"/>
            <a:r>
              <a:rPr lang="en-US" sz="1400" b="1" dirty="0"/>
              <a:t>P</a:t>
            </a:r>
            <a:r>
              <a:rPr lang="en-US" sz="1400" b="1" baseline="30000" dirty="0"/>
              <a:t>+</a:t>
            </a:r>
            <a:r>
              <a:rPr lang="en-US" sz="1400" b="1" dirty="0"/>
              <a:t> anode</a:t>
            </a:r>
          </a:p>
        </p:txBody>
      </p:sp>
      <p:cxnSp>
        <p:nvCxnSpPr>
          <p:cNvPr id="5135" name="36 Conector recto de flecha"/>
          <p:cNvCxnSpPr>
            <a:cxnSpLocks noChangeShapeType="1"/>
          </p:cNvCxnSpPr>
          <p:nvPr/>
        </p:nvCxnSpPr>
        <p:spPr bwMode="auto">
          <a:xfrm>
            <a:off x="5206999" y="5624825"/>
            <a:ext cx="283358" cy="425623"/>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5" name="6 Conector recto"/>
          <p:cNvCxnSpPr>
            <a:cxnSpLocks noChangeShapeType="1"/>
          </p:cNvCxnSpPr>
          <p:nvPr/>
        </p:nvCxnSpPr>
        <p:spPr bwMode="auto">
          <a:xfrm>
            <a:off x="254148" y="980728"/>
            <a:ext cx="8686276" cy="0"/>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cxnSp>
        <p:nvCxnSpPr>
          <p:cNvPr id="14" name="23 Conector recto de flecha"/>
          <p:cNvCxnSpPr>
            <a:cxnSpLocks noChangeShapeType="1"/>
          </p:cNvCxnSpPr>
          <p:nvPr/>
        </p:nvCxnSpPr>
        <p:spPr bwMode="auto">
          <a:xfrm flipH="1">
            <a:off x="6948264" y="3460889"/>
            <a:ext cx="518128" cy="827615"/>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5" name="24 CuadroTexto"/>
          <p:cNvSpPr txBox="1">
            <a:spLocks noChangeArrowheads="1"/>
          </p:cNvSpPr>
          <p:nvPr/>
        </p:nvSpPr>
        <p:spPr bwMode="auto">
          <a:xfrm>
            <a:off x="6444208" y="4273351"/>
            <a:ext cx="147622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Verdana" pitchFamily="34" charset="0"/>
              </a:defRPr>
            </a:lvl1pPr>
            <a:lvl2pPr marL="742950" indent="-285750">
              <a:defRPr sz="2000">
                <a:solidFill>
                  <a:schemeClr val="tx1"/>
                </a:solidFill>
                <a:latin typeface="Verdana" pitchFamily="34" charset="0"/>
              </a:defRPr>
            </a:lvl2pPr>
            <a:lvl3pPr marL="1143000" indent="-228600">
              <a:defRPr sz="2000">
                <a:solidFill>
                  <a:schemeClr val="tx1"/>
                </a:solidFill>
                <a:latin typeface="Verdana" pitchFamily="34" charset="0"/>
              </a:defRPr>
            </a:lvl3pPr>
            <a:lvl4pPr marL="1600200" indent="-228600">
              <a:defRPr sz="2000">
                <a:solidFill>
                  <a:schemeClr val="tx1"/>
                </a:solidFill>
                <a:latin typeface="Verdana" pitchFamily="34" charset="0"/>
              </a:defRPr>
            </a:lvl4pPr>
            <a:lvl5pPr marL="2057400" indent="-228600">
              <a:defRPr sz="2000">
                <a:solidFill>
                  <a:schemeClr val="tx1"/>
                </a:solidFill>
                <a:latin typeface="Verdana" pitchFamily="34" charset="0"/>
              </a:defRPr>
            </a:lvl5pPr>
            <a:lvl6pPr marL="2514600" indent="-228600" eaLnBrk="0" fontAlgn="base" hangingPunct="0">
              <a:spcBef>
                <a:spcPct val="0"/>
              </a:spcBef>
              <a:spcAft>
                <a:spcPct val="0"/>
              </a:spcAft>
              <a:defRPr sz="2000">
                <a:solidFill>
                  <a:schemeClr val="tx1"/>
                </a:solidFill>
                <a:latin typeface="Verdana" pitchFamily="34" charset="0"/>
              </a:defRPr>
            </a:lvl6pPr>
            <a:lvl7pPr marL="2971800" indent="-228600" eaLnBrk="0" fontAlgn="base" hangingPunct="0">
              <a:spcBef>
                <a:spcPct val="0"/>
              </a:spcBef>
              <a:spcAft>
                <a:spcPct val="0"/>
              </a:spcAft>
              <a:defRPr sz="2000">
                <a:solidFill>
                  <a:schemeClr val="tx1"/>
                </a:solidFill>
                <a:latin typeface="Verdana" pitchFamily="34" charset="0"/>
              </a:defRPr>
            </a:lvl7pPr>
            <a:lvl8pPr marL="3429000" indent="-228600" eaLnBrk="0" fontAlgn="base" hangingPunct="0">
              <a:spcBef>
                <a:spcPct val="0"/>
              </a:spcBef>
              <a:spcAft>
                <a:spcPct val="0"/>
              </a:spcAft>
              <a:defRPr sz="2000">
                <a:solidFill>
                  <a:schemeClr val="tx1"/>
                </a:solidFill>
                <a:latin typeface="Verdana" pitchFamily="34" charset="0"/>
              </a:defRPr>
            </a:lvl8pPr>
            <a:lvl9pPr marL="3886200" indent="-228600" eaLnBrk="0" fontAlgn="base" hangingPunct="0">
              <a:spcBef>
                <a:spcPct val="0"/>
              </a:spcBef>
              <a:spcAft>
                <a:spcPct val="0"/>
              </a:spcAft>
              <a:defRPr sz="2000">
                <a:solidFill>
                  <a:schemeClr val="tx1"/>
                </a:solidFill>
                <a:latin typeface="Verdana" pitchFamily="34" charset="0"/>
              </a:defRPr>
            </a:lvl9pPr>
          </a:lstStyle>
          <a:p>
            <a:pPr eaLnBrk="1" hangingPunct="1"/>
            <a:r>
              <a:rPr lang="en-US" sz="1400" b="1" dirty="0" smtClean="0"/>
              <a:t>JTE diffusion</a:t>
            </a:r>
            <a:endParaRPr lang="en-US" sz="1400" b="1" dirty="0"/>
          </a:p>
        </p:txBody>
      </p:sp>
      <p:cxnSp>
        <p:nvCxnSpPr>
          <p:cNvPr id="18" name="23 Conector recto de flecha"/>
          <p:cNvCxnSpPr>
            <a:cxnSpLocks noChangeShapeType="1"/>
          </p:cNvCxnSpPr>
          <p:nvPr/>
        </p:nvCxnSpPr>
        <p:spPr bwMode="auto">
          <a:xfrm>
            <a:off x="4323504" y="3460889"/>
            <a:ext cx="225567" cy="707286"/>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9" name="24 CuadroTexto"/>
          <p:cNvSpPr txBox="1">
            <a:spLocks noChangeArrowheads="1"/>
          </p:cNvSpPr>
          <p:nvPr/>
        </p:nvSpPr>
        <p:spPr bwMode="auto">
          <a:xfrm>
            <a:off x="3250611" y="4147572"/>
            <a:ext cx="28632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Verdana" pitchFamily="34" charset="0"/>
              </a:defRPr>
            </a:lvl1pPr>
            <a:lvl2pPr marL="742950" indent="-285750">
              <a:defRPr sz="2000">
                <a:solidFill>
                  <a:schemeClr val="tx1"/>
                </a:solidFill>
                <a:latin typeface="Verdana" pitchFamily="34" charset="0"/>
              </a:defRPr>
            </a:lvl2pPr>
            <a:lvl3pPr marL="1143000" indent="-228600">
              <a:defRPr sz="2000">
                <a:solidFill>
                  <a:schemeClr val="tx1"/>
                </a:solidFill>
                <a:latin typeface="Verdana" pitchFamily="34" charset="0"/>
              </a:defRPr>
            </a:lvl3pPr>
            <a:lvl4pPr marL="1600200" indent="-228600">
              <a:defRPr sz="2000">
                <a:solidFill>
                  <a:schemeClr val="tx1"/>
                </a:solidFill>
                <a:latin typeface="Verdana" pitchFamily="34" charset="0"/>
              </a:defRPr>
            </a:lvl4pPr>
            <a:lvl5pPr marL="2057400" indent="-228600">
              <a:defRPr sz="2000">
                <a:solidFill>
                  <a:schemeClr val="tx1"/>
                </a:solidFill>
                <a:latin typeface="Verdana" pitchFamily="34" charset="0"/>
              </a:defRPr>
            </a:lvl5pPr>
            <a:lvl6pPr marL="2514600" indent="-228600" eaLnBrk="0" fontAlgn="base" hangingPunct="0">
              <a:spcBef>
                <a:spcPct val="0"/>
              </a:spcBef>
              <a:spcAft>
                <a:spcPct val="0"/>
              </a:spcAft>
              <a:defRPr sz="2000">
                <a:solidFill>
                  <a:schemeClr val="tx1"/>
                </a:solidFill>
                <a:latin typeface="Verdana" pitchFamily="34" charset="0"/>
              </a:defRPr>
            </a:lvl6pPr>
            <a:lvl7pPr marL="2971800" indent="-228600" eaLnBrk="0" fontAlgn="base" hangingPunct="0">
              <a:spcBef>
                <a:spcPct val="0"/>
              </a:spcBef>
              <a:spcAft>
                <a:spcPct val="0"/>
              </a:spcAft>
              <a:defRPr sz="2000">
                <a:solidFill>
                  <a:schemeClr val="tx1"/>
                </a:solidFill>
                <a:latin typeface="Verdana" pitchFamily="34" charset="0"/>
              </a:defRPr>
            </a:lvl7pPr>
            <a:lvl8pPr marL="3429000" indent="-228600" eaLnBrk="0" fontAlgn="base" hangingPunct="0">
              <a:spcBef>
                <a:spcPct val="0"/>
              </a:spcBef>
              <a:spcAft>
                <a:spcPct val="0"/>
              </a:spcAft>
              <a:defRPr sz="2000">
                <a:solidFill>
                  <a:schemeClr val="tx1"/>
                </a:solidFill>
                <a:latin typeface="Verdana" pitchFamily="34" charset="0"/>
              </a:defRPr>
            </a:lvl8pPr>
            <a:lvl9pPr marL="3886200" indent="-228600" eaLnBrk="0" fontAlgn="base" hangingPunct="0">
              <a:spcBef>
                <a:spcPct val="0"/>
              </a:spcBef>
              <a:spcAft>
                <a:spcPct val="0"/>
              </a:spcAft>
              <a:defRPr sz="2000">
                <a:solidFill>
                  <a:schemeClr val="tx1"/>
                </a:solidFill>
                <a:latin typeface="Verdana" pitchFamily="34" charset="0"/>
              </a:defRPr>
            </a:lvl9pPr>
          </a:lstStyle>
          <a:p>
            <a:pPr eaLnBrk="1" hangingPunct="1"/>
            <a:r>
              <a:rPr lang="en-US" sz="1400" b="1" dirty="0"/>
              <a:t>P-type </a:t>
            </a:r>
            <a:r>
              <a:rPr lang="en-US" sz="1400" b="1" dirty="0" smtClean="0"/>
              <a:t>multiplication layer</a:t>
            </a:r>
            <a:endParaRPr lang="en-US" sz="1400" b="1" dirty="0"/>
          </a:p>
        </p:txBody>
      </p:sp>
      <p:sp>
        <p:nvSpPr>
          <p:cNvPr id="17" name="Rectangle 14"/>
          <p:cNvSpPr>
            <a:spLocks noGrp="1" noChangeArrowheads="1"/>
          </p:cNvSpPr>
          <p:nvPr>
            <p:ph type="title"/>
          </p:nvPr>
        </p:nvSpPr>
        <p:spPr>
          <a:xfrm>
            <a:off x="395536" y="476251"/>
            <a:ext cx="8424936" cy="504478"/>
          </a:xfrm>
        </p:spPr>
        <p:txBody>
          <a:bodyPr/>
          <a:lstStyle/>
          <a:p>
            <a:pPr algn="ctr"/>
            <a:r>
              <a:rPr lang="en-US" sz="2000" b="1" dirty="0" smtClean="0">
                <a:solidFill>
                  <a:schemeClr val="tx1"/>
                </a:solidFill>
                <a:latin typeface="+mn-lt"/>
                <a:ea typeface="ＭＳ Ｐゴシック" pitchFamily="34" charset="-128"/>
              </a:rPr>
              <a:t>Edge Termination with Junction Termination Extension</a:t>
            </a:r>
            <a:endParaRPr lang="en-US" sz="2000" dirty="0" smtClean="0">
              <a:solidFill>
                <a:schemeClr val="tx1"/>
              </a:solidFill>
              <a:latin typeface="+mn-lt"/>
            </a:endParaRPr>
          </a:p>
        </p:txBody>
      </p:sp>
      <p:sp>
        <p:nvSpPr>
          <p:cNvPr id="16" name="Rectangle 2"/>
          <p:cNvSpPr txBox="1">
            <a:spLocks noChangeArrowheads="1"/>
          </p:cNvSpPr>
          <p:nvPr/>
        </p:nvSpPr>
        <p:spPr bwMode="auto">
          <a:xfrm>
            <a:off x="107504" y="1052736"/>
            <a:ext cx="8832920" cy="936104"/>
          </a:xfrm>
          <a:prstGeom prst="rect">
            <a:avLst/>
          </a:prstGeom>
          <a:noFill/>
          <a:ln w="9525">
            <a:noFill/>
            <a:miter lim="800000"/>
            <a:headEnd/>
            <a:tailEnd/>
          </a:ln>
        </p:spPr>
        <p:txBody>
          <a:bodyPr lIns="92075" tIns="46038" rIns="92075" bIns="46038"/>
          <a:lstStyle/>
          <a:p>
            <a:pPr marL="342900" indent="-342900" algn="just">
              <a:lnSpc>
                <a:spcPct val="150000"/>
              </a:lnSpc>
              <a:spcBef>
                <a:spcPts val="0"/>
              </a:spcBef>
              <a:spcAft>
                <a:spcPts val="0"/>
              </a:spcAft>
              <a:buClr>
                <a:schemeClr val="tx1"/>
              </a:buClr>
              <a:buSzPct val="130000"/>
              <a:buFont typeface="Wingdings" pitchFamily="2" charset="2"/>
              <a:buChar char="q"/>
              <a:defRPr/>
            </a:pPr>
            <a:r>
              <a:rPr lang="en-US" sz="1200" b="1" kern="0" dirty="0">
                <a:solidFill>
                  <a:srgbClr val="FF0000"/>
                </a:solidFill>
              </a:rPr>
              <a:t>Junction Termination Extension (JTE) </a:t>
            </a:r>
            <a:r>
              <a:rPr lang="en-US" sz="1200" b="1" kern="0" dirty="0" smtClean="0">
                <a:solidFill>
                  <a:srgbClr val="FF0000"/>
                </a:solidFill>
              </a:rPr>
              <a:t>with </a:t>
            </a:r>
            <a:r>
              <a:rPr lang="en-US" sz="1200" b="1" kern="0" dirty="0">
                <a:solidFill>
                  <a:srgbClr val="FF0000"/>
                </a:solidFill>
              </a:rPr>
              <a:t>an additional deep N diffusion</a:t>
            </a:r>
          </a:p>
          <a:p>
            <a:pPr marL="800100" lvl="1" indent="-342900" algn="just">
              <a:lnSpc>
                <a:spcPct val="150000"/>
              </a:lnSpc>
              <a:spcBef>
                <a:spcPts val="0"/>
              </a:spcBef>
              <a:spcAft>
                <a:spcPts val="0"/>
              </a:spcAft>
              <a:buClr>
                <a:schemeClr val="tx1"/>
              </a:buClr>
              <a:buSzPct val="100000"/>
              <a:buFont typeface="Wingdings" panose="05000000000000000000" pitchFamily="2" charset="2"/>
              <a:buChar char="ü"/>
              <a:defRPr/>
            </a:pPr>
            <a:r>
              <a:rPr lang="en-US" sz="1200" b="1" kern="0" dirty="0" smtClean="0">
                <a:ea typeface="+mj-ea"/>
                <a:cs typeface="+mj-cs"/>
              </a:rPr>
              <a:t>Additional photolithographic step with high energy Phosphorous implantation</a:t>
            </a:r>
          </a:p>
          <a:p>
            <a:pPr marL="800100" lvl="1" indent="-342900" algn="just">
              <a:lnSpc>
                <a:spcPct val="150000"/>
              </a:lnSpc>
              <a:spcBef>
                <a:spcPts val="0"/>
              </a:spcBef>
              <a:spcAft>
                <a:spcPts val="0"/>
              </a:spcAft>
              <a:buClr>
                <a:schemeClr val="tx1"/>
              </a:buClr>
              <a:buSzPct val="100000"/>
              <a:buFont typeface="Wingdings" panose="05000000000000000000" pitchFamily="2" charset="2"/>
              <a:buChar char="ü"/>
              <a:defRPr/>
            </a:pPr>
            <a:r>
              <a:rPr lang="en-US" sz="1200" b="1" kern="0" dirty="0" smtClean="0">
                <a:ea typeface="+mj-ea"/>
                <a:cs typeface="+mj-cs"/>
              </a:rPr>
              <a:t>A field plate can also be implemented for additional electric field smoothing</a:t>
            </a:r>
          </a:p>
        </p:txBody>
      </p:sp>
      <p:cxnSp>
        <p:nvCxnSpPr>
          <p:cNvPr id="20" name="29 Conector recto de flecha"/>
          <p:cNvCxnSpPr>
            <a:cxnSpLocks noChangeShapeType="1"/>
          </p:cNvCxnSpPr>
          <p:nvPr/>
        </p:nvCxnSpPr>
        <p:spPr bwMode="auto">
          <a:xfrm flipV="1">
            <a:off x="1544504" y="2548413"/>
            <a:ext cx="421308" cy="68538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1" name="34 CuadroTexto"/>
          <p:cNvSpPr txBox="1">
            <a:spLocks noChangeArrowheads="1"/>
          </p:cNvSpPr>
          <p:nvPr/>
        </p:nvSpPr>
        <p:spPr bwMode="auto">
          <a:xfrm>
            <a:off x="1403648" y="2276872"/>
            <a:ext cx="124417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Verdana" pitchFamily="34" charset="0"/>
              </a:defRPr>
            </a:lvl1pPr>
            <a:lvl2pPr marL="742950" indent="-285750">
              <a:defRPr sz="2000">
                <a:solidFill>
                  <a:schemeClr val="tx1"/>
                </a:solidFill>
                <a:latin typeface="Verdana" pitchFamily="34" charset="0"/>
              </a:defRPr>
            </a:lvl2pPr>
            <a:lvl3pPr marL="1143000" indent="-228600">
              <a:defRPr sz="2000">
                <a:solidFill>
                  <a:schemeClr val="tx1"/>
                </a:solidFill>
                <a:latin typeface="Verdana" pitchFamily="34" charset="0"/>
              </a:defRPr>
            </a:lvl3pPr>
            <a:lvl4pPr marL="1600200" indent="-228600">
              <a:defRPr sz="2000">
                <a:solidFill>
                  <a:schemeClr val="tx1"/>
                </a:solidFill>
                <a:latin typeface="Verdana" pitchFamily="34" charset="0"/>
              </a:defRPr>
            </a:lvl4pPr>
            <a:lvl5pPr marL="2057400" indent="-228600">
              <a:defRPr sz="2000">
                <a:solidFill>
                  <a:schemeClr val="tx1"/>
                </a:solidFill>
                <a:latin typeface="Verdana" pitchFamily="34" charset="0"/>
              </a:defRPr>
            </a:lvl5pPr>
            <a:lvl6pPr marL="2514600" indent="-228600" eaLnBrk="0" fontAlgn="base" hangingPunct="0">
              <a:spcBef>
                <a:spcPct val="0"/>
              </a:spcBef>
              <a:spcAft>
                <a:spcPct val="0"/>
              </a:spcAft>
              <a:defRPr sz="2000">
                <a:solidFill>
                  <a:schemeClr val="tx1"/>
                </a:solidFill>
                <a:latin typeface="Verdana" pitchFamily="34" charset="0"/>
              </a:defRPr>
            </a:lvl6pPr>
            <a:lvl7pPr marL="2971800" indent="-228600" eaLnBrk="0" fontAlgn="base" hangingPunct="0">
              <a:spcBef>
                <a:spcPct val="0"/>
              </a:spcBef>
              <a:spcAft>
                <a:spcPct val="0"/>
              </a:spcAft>
              <a:defRPr sz="2000">
                <a:solidFill>
                  <a:schemeClr val="tx1"/>
                </a:solidFill>
                <a:latin typeface="Verdana" pitchFamily="34" charset="0"/>
              </a:defRPr>
            </a:lvl7pPr>
            <a:lvl8pPr marL="3429000" indent="-228600" eaLnBrk="0" fontAlgn="base" hangingPunct="0">
              <a:spcBef>
                <a:spcPct val="0"/>
              </a:spcBef>
              <a:spcAft>
                <a:spcPct val="0"/>
              </a:spcAft>
              <a:defRPr sz="2000">
                <a:solidFill>
                  <a:schemeClr val="tx1"/>
                </a:solidFill>
                <a:latin typeface="Verdana" pitchFamily="34" charset="0"/>
              </a:defRPr>
            </a:lvl8pPr>
            <a:lvl9pPr marL="3886200" indent="-228600" eaLnBrk="0" fontAlgn="base" hangingPunct="0">
              <a:spcBef>
                <a:spcPct val="0"/>
              </a:spcBef>
              <a:spcAft>
                <a:spcPct val="0"/>
              </a:spcAft>
              <a:defRPr sz="2000">
                <a:solidFill>
                  <a:schemeClr val="tx1"/>
                </a:solidFill>
                <a:latin typeface="Verdana" pitchFamily="34" charset="0"/>
              </a:defRPr>
            </a:lvl9pPr>
          </a:lstStyle>
          <a:p>
            <a:pPr eaLnBrk="1" hangingPunct="1"/>
            <a:r>
              <a:rPr lang="en-US" sz="1400" b="1" dirty="0" smtClean="0"/>
              <a:t>Field Plate</a:t>
            </a:r>
            <a:endParaRPr lang="en-US" sz="1400" b="1" dirty="0"/>
          </a:p>
        </p:txBody>
      </p:sp>
    </p:spTree>
    <p:extLst>
      <p:ext uri="{BB962C8B-B14F-4D97-AF65-F5344CB8AC3E}">
        <p14:creationId xmlns:p14="http://schemas.microsoft.com/office/powerpoint/2010/main" val="320409132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p:cNvSpPr>
            <a:spLocks noChangeArrowheads="1"/>
          </p:cNvSpPr>
          <p:nvPr/>
        </p:nvSpPr>
        <p:spPr bwMode="auto">
          <a:xfrm>
            <a:off x="2051721" y="1556792"/>
            <a:ext cx="5688632" cy="36933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lgn="ctr" eaLnBrk="0" hangingPunct="0"/>
            <a:r>
              <a:rPr lang="en-GB" sz="1800" b="1" dirty="0" smtClean="0">
                <a:solidFill>
                  <a:srgbClr val="3164AB"/>
                </a:solidFill>
                <a:effectLst>
                  <a:outerShdw blurRad="38100" dist="38100" dir="2700000" algn="tl">
                    <a:srgbClr val="C0C0C0"/>
                  </a:outerShdw>
                </a:effectLst>
              </a:rPr>
              <a:t>IMB-CNM Main Pillars &amp; R&amp;D Activity</a:t>
            </a:r>
            <a:endParaRPr lang="en-GB" sz="1800" b="1" dirty="0">
              <a:solidFill>
                <a:srgbClr val="3164AB"/>
              </a:solidFill>
              <a:effectLst>
                <a:outerShdw blurRad="38100" dist="38100" dir="2700000" algn="tl">
                  <a:srgbClr val="C0C0C0"/>
                </a:outerShdw>
              </a:effectLst>
            </a:endParaRPr>
          </a:p>
        </p:txBody>
      </p:sp>
      <p:graphicFrame>
        <p:nvGraphicFramePr>
          <p:cNvPr id="3" name="2 Diagrama"/>
          <p:cNvGraphicFramePr/>
          <p:nvPr>
            <p:extLst>
              <p:ext uri="{D42A27DB-BD31-4B8C-83A1-F6EECF244321}">
                <p14:modId xmlns:p14="http://schemas.microsoft.com/office/powerpoint/2010/main" val="265103986"/>
              </p:ext>
            </p:extLst>
          </p:nvPr>
        </p:nvGraphicFramePr>
        <p:xfrm>
          <a:off x="179512" y="2276872"/>
          <a:ext cx="4992216" cy="3616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Box 4"/>
          <p:cNvSpPr txBox="1">
            <a:spLocks noChangeArrowheads="1"/>
          </p:cNvSpPr>
          <p:nvPr/>
        </p:nvSpPr>
        <p:spPr bwMode="auto">
          <a:xfrm>
            <a:off x="5508104" y="2636912"/>
            <a:ext cx="3384376" cy="3323987"/>
          </a:xfrm>
          <a:prstGeom prst="rect">
            <a:avLst/>
          </a:prstGeom>
          <a:noFill/>
          <a:ln w="9525">
            <a:noFill/>
            <a:miter lim="800000"/>
            <a:headEnd/>
            <a:tailEnd/>
          </a:ln>
        </p:spPr>
        <p:txBody>
          <a:bodyPr wrap="square">
            <a:spAutoFit/>
          </a:bodyPr>
          <a:lstStyle/>
          <a:p>
            <a:pPr marL="182563" indent="-182563">
              <a:spcBef>
                <a:spcPts val="1200"/>
              </a:spcBef>
              <a:buFontTx/>
              <a:buChar char="•"/>
            </a:pPr>
            <a:r>
              <a:rPr lang="en-US" sz="1600" b="1" dirty="0">
                <a:solidFill>
                  <a:srgbClr val="00448E"/>
                </a:solidFill>
              </a:rPr>
              <a:t>Semiconductor </a:t>
            </a:r>
            <a:r>
              <a:rPr lang="en-US" sz="1600" b="1" dirty="0" smtClean="0">
                <a:solidFill>
                  <a:srgbClr val="00448E"/>
                </a:solidFill>
              </a:rPr>
              <a:t>Devices</a:t>
            </a:r>
          </a:p>
          <a:p>
            <a:pPr marL="182563" indent="-182563">
              <a:spcBef>
                <a:spcPts val="1200"/>
              </a:spcBef>
              <a:buFontTx/>
              <a:buChar char="•"/>
            </a:pPr>
            <a:r>
              <a:rPr lang="en-US" sz="1600" b="1" dirty="0" smtClean="0">
                <a:solidFill>
                  <a:srgbClr val="00448E"/>
                </a:solidFill>
              </a:rPr>
              <a:t>Power </a:t>
            </a:r>
            <a:r>
              <a:rPr lang="en-US" sz="1600" b="1" dirty="0">
                <a:solidFill>
                  <a:srgbClr val="00448E"/>
                </a:solidFill>
              </a:rPr>
              <a:t>Devices</a:t>
            </a:r>
          </a:p>
          <a:p>
            <a:pPr marL="182563" indent="-182563">
              <a:spcBef>
                <a:spcPts val="1200"/>
              </a:spcBef>
              <a:buFontTx/>
              <a:buChar char="•"/>
            </a:pPr>
            <a:r>
              <a:rPr lang="en-US" sz="1600" b="1" dirty="0" smtClean="0">
                <a:solidFill>
                  <a:srgbClr val="00448E"/>
                </a:solidFill>
              </a:rPr>
              <a:t>Integrated Circuits and Systems </a:t>
            </a:r>
          </a:p>
          <a:p>
            <a:pPr marL="180975" indent="-180975">
              <a:spcBef>
                <a:spcPts val="1200"/>
              </a:spcBef>
              <a:buFont typeface="Arial" pitchFamily="34" charset="0"/>
              <a:buChar char="•"/>
            </a:pPr>
            <a:r>
              <a:rPr lang="en-US" sz="1600" b="1" dirty="0">
                <a:solidFill>
                  <a:srgbClr val="00448E"/>
                </a:solidFill>
              </a:rPr>
              <a:t>Sensors, Actuators and MEMS </a:t>
            </a:r>
          </a:p>
          <a:p>
            <a:pPr marL="180975" indent="-180975">
              <a:spcBef>
                <a:spcPts val="1200"/>
              </a:spcBef>
              <a:buFont typeface="Arial" pitchFamily="34" charset="0"/>
              <a:buChar char="•"/>
            </a:pPr>
            <a:r>
              <a:rPr lang="en-US" sz="1600" b="1" dirty="0" err="1" smtClean="0">
                <a:solidFill>
                  <a:srgbClr val="00448E"/>
                </a:solidFill>
              </a:rPr>
              <a:t>Nanoscale</a:t>
            </a:r>
            <a:r>
              <a:rPr lang="en-US" sz="1600" b="1" dirty="0" smtClean="0">
                <a:solidFill>
                  <a:srgbClr val="00448E"/>
                </a:solidFill>
              </a:rPr>
              <a:t> Devices and Actuators</a:t>
            </a:r>
          </a:p>
          <a:p>
            <a:pPr marL="180975" indent="-180975">
              <a:spcBef>
                <a:spcPts val="1200"/>
              </a:spcBef>
              <a:buFont typeface="Arial" pitchFamily="34" charset="0"/>
              <a:buChar char="•"/>
            </a:pPr>
            <a:r>
              <a:rPr lang="en-US" sz="1600" b="1" dirty="0" smtClean="0">
                <a:solidFill>
                  <a:srgbClr val="00448E"/>
                </a:solidFill>
              </a:rPr>
              <a:t>Lab-on a chip, Polymer devices</a:t>
            </a:r>
          </a:p>
        </p:txBody>
      </p:sp>
      <p:sp>
        <p:nvSpPr>
          <p:cNvPr id="5" name="Rectangle 14"/>
          <p:cNvSpPr txBox="1">
            <a:spLocks noChangeArrowheads="1"/>
          </p:cNvSpPr>
          <p:nvPr/>
        </p:nvSpPr>
        <p:spPr>
          <a:xfrm>
            <a:off x="1116013" y="476250"/>
            <a:ext cx="7127875" cy="576263"/>
          </a:xfrm>
          <a:prstGeom prst="rect">
            <a:avLst/>
          </a:prstGeom>
        </p:spPr>
        <p:txBody>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aramond" pitchFamily="18" charset="0"/>
              </a:defRPr>
            </a:lvl2pPr>
            <a:lvl3pPr algn="l" rtl="0" eaLnBrk="0" fontAlgn="base" hangingPunct="0">
              <a:spcBef>
                <a:spcPct val="0"/>
              </a:spcBef>
              <a:spcAft>
                <a:spcPct val="0"/>
              </a:spcAft>
              <a:defRPr sz="4400">
                <a:solidFill>
                  <a:schemeClr val="tx2"/>
                </a:solidFill>
                <a:latin typeface="Garamond" pitchFamily="18" charset="0"/>
              </a:defRPr>
            </a:lvl3pPr>
            <a:lvl4pPr algn="l" rtl="0" eaLnBrk="0" fontAlgn="base" hangingPunct="0">
              <a:spcBef>
                <a:spcPct val="0"/>
              </a:spcBef>
              <a:spcAft>
                <a:spcPct val="0"/>
              </a:spcAft>
              <a:defRPr sz="4400">
                <a:solidFill>
                  <a:schemeClr val="tx2"/>
                </a:solidFill>
                <a:latin typeface="Garamond" pitchFamily="18" charset="0"/>
              </a:defRPr>
            </a:lvl4pPr>
            <a:lvl5pPr algn="l" rtl="0" eaLnBrk="0" fontAlgn="base" hangingPunct="0">
              <a:spcBef>
                <a:spcPct val="0"/>
              </a:spcBef>
              <a:spcAft>
                <a:spcPct val="0"/>
              </a:spcAft>
              <a:defRPr sz="4400">
                <a:solidFill>
                  <a:schemeClr val="tx2"/>
                </a:solidFill>
                <a:latin typeface="Garamond" pitchFamily="18" charset="0"/>
              </a:defRPr>
            </a:lvl5pPr>
            <a:lvl6pPr marL="457200" algn="l" rtl="0" fontAlgn="base">
              <a:spcBef>
                <a:spcPct val="0"/>
              </a:spcBef>
              <a:spcAft>
                <a:spcPct val="0"/>
              </a:spcAft>
              <a:defRPr sz="4400">
                <a:solidFill>
                  <a:schemeClr val="tx2"/>
                </a:solidFill>
                <a:latin typeface="Garamond" pitchFamily="18" charset="0"/>
              </a:defRPr>
            </a:lvl6pPr>
            <a:lvl7pPr marL="914400" algn="l" rtl="0" fontAlgn="base">
              <a:spcBef>
                <a:spcPct val="0"/>
              </a:spcBef>
              <a:spcAft>
                <a:spcPct val="0"/>
              </a:spcAft>
              <a:defRPr sz="4400">
                <a:solidFill>
                  <a:schemeClr val="tx2"/>
                </a:solidFill>
                <a:latin typeface="Garamond" pitchFamily="18" charset="0"/>
              </a:defRPr>
            </a:lvl7pPr>
            <a:lvl8pPr marL="1371600" algn="l" rtl="0" fontAlgn="base">
              <a:spcBef>
                <a:spcPct val="0"/>
              </a:spcBef>
              <a:spcAft>
                <a:spcPct val="0"/>
              </a:spcAft>
              <a:defRPr sz="4400">
                <a:solidFill>
                  <a:schemeClr val="tx2"/>
                </a:solidFill>
                <a:latin typeface="Garamond" pitchFamily="18" charset="0"/>
              </a:defRPr>
            </a:lvl8pPr>
            <a:lvl9pPr marL="1828800" algn="l" rtl="0" fontAlgn="base">
              <a:spcBef>
                <a:spcPct val="0"/>
              </a:spcBef>
              <a:spcAft>
                <a:spcPct val="0"/>
              </a:spcAft>
              <a:defRPr sz="4400">
                <a:solidFill>
                  <a:schemeClr val="tx2"/>
                </a:solidFill>
                <a:latin typeface="Garamond" pitchFamily="18" charset="0"/>
              </a:defRPr>
            </a:lvl9pPr>
          </a:lstStyle>
          <a:p>
            <a:pPr algn="ctr"/>
            <a:r>
              <a:rPr lang="en-US" sz="2000" b="1" kern="0" dirty="0" smtClean="0">
                <a:solidFill>
                  <a:schemeClr val="tx1"/>
                </a:solidFill>
                <a:latin typeface="+mn-lt"/>
                <a:ea typeface="ＭＳ Ｐゴシック" pitchFamily="34" charset="-128"/>
              </a:rPr>
              <a:t>Centro Nacional de </a:t>
            </a:r>
            <a:r>
              <a:rPr lang="en-US" sz="2000" b="1" kern="0" dirty="0" err="1" smtClean="0">
                <a:solidFill>
                  <a:schemeClr val="tx1"/>
                </a:solidFill>
                <a:latin typeface="+mn-lt"/>
                <a:ea typeface="ＭＳ Ｐゴシック" pitchFamily="34" charset="-128"/>
              </a:rPr>
              <a:t>Microelectrónica</a:t>
            </a:r>
            <a:endParaRPr lang="en-US" sz="2000" kern="0" dirty="0" smtClean="0">
              <a:solidFill>
                <a:schemeClr val="tx1"/>
              </a:solidFill>
              <a:latin typeface="+mn-lt"/>
            </a:endParaRPr>
          </a:p>
        </p:txBody>
      </p:sp>
      <p:cxnSp>
        <p:nvCxnSpPr>
          <p:cNvPr id="6" name="6 Conector recto"/>
          <p:cNvCxnSpPr>
            <a:cxnSpLocks noChangeShapeType="1"/>
          </p:cNvCxnSpPr>
          <p:nvPr/>
        </p:nvCxnSpPr>
        <p:spPr bwMode="auto">
          <a:xfrm>
            <a:off x="286643" y="980728"/>
            <a:ext cx="8605837" cy="0"/>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132428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6 Conector recto"/>
          <p:cNvCxnSpPr>
            <a:cxnSpLocks noChangeShapeType="1"/>
          </p:cNvCxnSpPr>
          <p:nvPr/>
        </p:nvCxnSpPr>
        <p:spPr bwMode="auto">
          <a:xfrm>
            <a:off x="278212" y="980728"/>
            <a:ext cx="8686276" cy="0"/>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sp>
        <p:nvSpPr>
          <p:cNvPr id="5" name="Rectangle 14"/>
          <p:cNvSpPr>
            <a:spLocks noGrp="1" noChangeArrowheads="1"/>
          </p:cNvSpPr>
          <p:nvPr>
            <p:ph type="title"/>
          </p:nvPr>
        </p:nvSpPr>
        <p:spPr>
          <a:xfrm>
            <a:off x="395536" y="476251"/>
            <a:ext cx="8424936" cy="504478"/>
          </a:xfrm>
        </p:spPr>
        <p:txBody>
          <a:bodyPr/>
          <a:lstStyle/>
          <a:p>
            <a:pPr algn="ctr"/>
            <a:r>
              <a:rPr lang="en-US" sz="2000" b="1" dirty="0" smtClean="0">
                <a:solidFill>
                  <a:schemeClr val="tx1"/>
                </a:solidFill>
                <a:latin typeface="+mn-lt"/>
                <a:ea typeface="ＭＳ Ｐゴシック" pitchFamily="34" charset="-128"/>
              </a:rPr>
              <a:t>Edge Termination with Junction Termination Extension</a:t>
            </a:r>
            <a:endParaRPr lang="en-US" sz="2000" dirty="0" smtClean="0">
              <a:solidFill>
                <a:schemeClr val="tx1"/>
              </a:solidFill>
              <a:latin typeface="+mn-lt"/>
            </a:endParaRPr>
          </a:p>
        </p:txBody>
      </p:sp>
      <p:pic>
        <p:nvPicPr>
          <p:cNvPr id="6" name="Imagen 5" descr="Captura de pantalla 2014-09-14 a les 16.44.4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9" y="2780928"/>
            <a:ext cx="4450980" cy="3600400"/>
          </a:xfrm>
          <a:prstGeom prst="rect">
            <a:avLst/>
          </a:prstGeom>
        </p:spPr>
      </p:pic>
      <p:pic>
        <p:nvPicPr>
          <p:cNvPr id="7" name="Imagen 6" descr="Captura de pantalla 2014-09-14 a les 16.45.3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8093" y="3140968"/>
            <a:ext cx="4735908" cy="3226016"/>
          </a:xfrm>
          <a:prstGeom prst="rect">
            <a:avLst/>
          </a:prstGeom>
        </p:spPr>
      </p:pic>
      <p:sp>
        <p:nvSpPr>
          <p:cNvPr id="8" name="Rectangle 2"/>
          <p:cNvSpPr txBox="1">
            <a:spLocks noChangeArrowheads="1"/>
          </p:cNvSpPr>
          <p:nvPr/>
        </p:nvSpPr>
        <p:spPr bwMode="auto">
          <a:xfrm>
            <a:off x="107504" y="1196752"/>
            <a:ext cx="8832920" cy="1008112"/>
          </a:xfrm>
          <a:prstGeom prst="rect">
            <a:avLst/>
          </a:prstGeom>
          <a:noFill/>
          <a:ln w="9525">
            <a:noFill/>
            <a:miter lim="800000"/>
            <a:headEnd/>
            <a:tailEnd/>
          </a:ln>
        </p:spPr>
        <p:txBody>
          <a:bodyPr lIns="92075" tIns="46038" rIns="92075" bIns="46038"/>
          <a:lstStyle/>
          <a:p>
            <a:pPr marL="800100" lvl="1" indent="-342900" algn="just">
              <a:lnSpc>
                <a:spcPct val="150000"/>
              </a:lnSpc>
              <a:spcBef>
                <a:spcPts val="0"/>
              </a:spcBef>
              <a:spcAft>
                <a:spcPts val="0"/>
              </a:spcAft>
              <a:buClr>
                <a:schemeClr val="tx1"/>
              </a:buClr>
              <a:buSzPct val="100000"/>
              <a:buFont typeface="Wingdings" panose="05000000000000000000" pitchFamily="2" charset="2"/>
              <a:buChar char="ü"/>
              <a:defRPr/>
            </a:pPr>
            <a:r>
              <a:rPr lang="en-US" sz="1200" b="1" kern="0" dirty="0" smtClean="0">
                <a:ea typeface="+mj-ea"/>
                <a:cs typeface="+mj-cs"/>
              </a:rPr>
              <a:t>Deep N diffusion with high curvature radius (long anneal process)</a:t>
            </a:r>
          </a:p>
          <a:p>
            <a:pPr marL="800100" lvl="1" indent="-342900" algn="just">
              <a:lnSpc>
                <a:spcPct val="150000"/>
              </a:lnSpc>
              <a:spcBef>
                <a:spcPts val="0"/>
              </a:spcBef>
              <a:spcAft>
                <a:spcPts val="0"/>
              </a:spcAft>
              <a:buClr>
                <a:schemeClr val="tx1"/>
              </a:buClr>
              <a:buSzPct val="100000"/>
              <a:buFont typeface="Wingdings" panose="05000000000000000000" pitchFamily="2" charset="2"/>
              <a:buChar char="ü"/>
              <a:defRPr/>
            </a:pPr>
            <a:r>
              <a:rPr lang="en-US" sz="1200" b="1" kern="0" dirty="0" smtClean="0">
                <a:ea typeface="+mj-ea"/>
                <a:cs typeface="+mj-cs"/>
              </a:rPr>
              <a:t>Reduced electric field peak at the JTE diffusion</a:t>
            </a:r>
          </a:p>
          <a:p>
            <a:pPr marL="800100" lvl="1" indent="-342900" algn="just">
              <a:lnSpc>
                <a:spcPct val="150000"/>
              </a:lnSpc>
              <a:spcBef>
                <a:spcPts val="0"/>
              </a:spcBef>
              <a:spcAft>
                <a:spcPts val="0"/>
              </a:spcAft>
              <a:buClr>
                <a:schemeClr val="tx1"/>
              </a:buClr>
              <a:buSzPct val="100000"/>
              <a:buFont typeface="Wingdings" panose="05000000000000000000" pitchFamily="2" charset="2"/>
              <a:buChar char="ü"/>
              <a:defRPr/>
            </a:pPr>
            <a:r>
              <a:rPr lang="en-US" sz="1200" b="1" kern="0" dirty="0" smtClean="0">
                <a:ea typeface="+mj-ea"/>
                <a:cs typeface="+mj-cs"/>
              </a:rPr>
              <a:t>Highest electric field at the plane junction (gain control) V</a:t>
            </a:r>
            <a:r>
              <a:rPr lang="en-US" sz="1200" b="1" kern="0" baseline="-25000" dirty="0" smtClean="0">
                <a:ea typeface="+mj-ea"/>
                <a:cs typeface="+mj-cs"/>
              </a:rPr>
              <a:t>BD plane</a:t>
            </a:r>
            <a:r>
              <a:rPr lang="en-US" sz="1200" b="1" kern="0" dirty="0" smtClean="0">
                <a:ea typeface="+mj-ea"/>
                <a:cs typeface="+mj-cs"/>
              </a:rPr>
              <a:t> &lt; V</a:t>
            </a:r>
            <a:r>
              <a:rPr lang="en-US" sz="1200" b="1" kern="0" baseline="-25000" dirty="0" smtClean="0">
                <a:ea typeface="+mj-ea"/>
                <a:cs typeface="+mj-cs"/>
              </a:rPr>
              <a:t>BD JTE</a:t>
            </a:r>
            <a:r>
              <a:rPr lang="en-US" sz="1200" b="1" kern="0" dirty="0" smtClean="0">
                <a:ea typeface="+mj-ea"/>
                <a:cs typeface="+mj-cs"/>
              </a:rPr>
              <a:t> (Gain control)</a:t>
            </a:r>
            <a:endParaRPr lang="en-US" sz="1200" b="1" kern="0" baseline="-25000" dirty="0">
              <a:ea typeface="+mj-ea"/>
              <a:cs typeface="+mj-cs"/>
            </a:endParaRPr>
          </a:p>
        </p:txBody>
      </p:sp>
      <p:sp>
        <p:nvSpPr>
          <p:cNvPr id="9" name="AutoShape 9"/>
          <p:cNvSpPr>
            <a:spLocks noChangeArrowheads="1"/>
          </p:cNvSpPr>
          <p:nvPr/>
        </p:nvSpPr>
        <p:spPr bwMode="auto">
          <a:xfrm>
            <a:off x="3635896" y="2492896"/>
            <a:ext cx="2232248" cy="575453"/>
          </a:xfrm>
          <a:prstGeom prst="roundRect">
            <a:avLst>
              <a:gd name="adj" fmla="val 15046"/>
            </a:avLst>
          </a:prstGeom>
          <a:solidFill>
            <a:srgbClr val="FF8000"/>
          </a:solidFill>
          <a:ln w="9525">
            <a:noFill/>
            <a:round/>
            <a:headEnd/>
            <a:tailEnd/>
          </a:ln>
          <a:effectLst>
            <a:outerShdw dist="89803" dir="2700000" algn="ctr" rotWithShape="0">
              <a:srgbClr val="B2B2B2">
                <a:alpha val="50000"/>
              </a:srgbClr>
            </a:outerShdw>
          </a:effectLst>
        </p:spPr>
        <p:txBody>
          <a:bodyPr wrap="square" anchor="ctr">
            <a:spAutoFit/>
          </a:bodyPr>
          <a:lstStyle/>
          <a:p>
            <a:pPr algn="ctr">
              <a:lnSpc>
                <a:spcPct val="120000"/>
              </a:lnSpc>
              <a:spcBef>
                <a:spcPts val="0"/>
              </a:spcBef>
              <a:spcAft>
                <a:spcPts val="0"/>
              </a:spcAft>
              <a:defRPr/>
            </a:pPr>
            <a:r>
              <a:rPr lang="en-US" sz="1200" b="1" kern="0" dirty="0" smtClean="0"/>
              <a:t>Multiplication and avalanche control</a:t>
            </a:r>
            <a:endParaRPr lang="en-US" sz="1200" b="1" kern="0" baseline="-25000" dirty="0"/>
          </a:p>
        </p:txBody>
      </p:sp>
      <p:cxnSp>
        <p:nvCxnSpPr>
          <p:cNvPr id="10" name="5 Conector recto de flecha"/>
          <p:cNvCxnSpPr/>
          <p:nvPr/>
        </p:nvCxnSpPr>
        <p:spPr bwMode="auto">
          <a:xfrm>
            <a:off x="4716016" y="3140968"/>
            <a:ext cx="1152128" cy="720080"/>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62264069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 Grupo"/>
          <p:cNvGrpSpPr/>
          <p:nvPr/>
        </p:nvGrpSpPr>
        <p:grpSpPr>
          <a:xfrm>
            <a:off x="4120641" y="2348880"/>
            <a:ext cx="4337163" cy="3024336"/>
            <a:chOff x="286643" y="1196752"/>
            <a:chExt cx="4337163" cy="3024336"/>
          </a:xfrm>
        </p:grpSpPr>
        <p:pic>
          <p:nvPicPr>
            <p:cNvPr id="1027" name="Picture 3" descr="C:\Paulus\ISPS12 Praga\Overlap100_Junction_EFiel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6643" y="1196752"/>
              <a:ext cx="4337163" cy="3024336"/>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2014078" y="1512243"/>
              <a:ext cx="441146" cy="307777"/>
            </a:xfrm>
            <a:prstGeom prst="rect">
              <a:avLst/>
            </a:prstGeom>
            <a:noFill/>
          </p:spPr>
          <p:txBody>
            <a:bodyPr wrap="none" rtlCol="0">
              <a:spAutoFit/>
            </a:bodyPr>
            <a:lstStyle/>
            <a:p>
              <a:r>
                <a:rPr lang="es-ES" sz="1400" b="1" dirty="0" smtClean="0">
                  <a:solidFill>
                    <a:srgbClr val="FFFF00"/>
                  </a:solidFill>
                </a:rPr>
                <a:t>N</a:t>
              </a:r>
              <a:r>
                <a:rPr lang="es-ES" sz="1400" b="1" baseline="30000" dirty="0" smtClean="0">
                  <a:solidFill>
                    <a:srgbClr val="FFFF00"/>
                  </a:solidFill>
                </a:rPr>
                <a:t>+</a:t>
              </a:r>
            </a:p>
          </p:txBody>
        </p:sp>
        <p:sp>
          <p:nvSpPr>
            <p:cNvPr id="8" name="7 CuadroTexto"/>
            <p:cNvSpPr txBox="1"/>
            <p:nvPr/>
          </p:nvSpPr>
          <p:spPr>
            <a:xfrm>
              <a:off x="2234651" y="2401143"/>
              <a:ext cx="316112" cy="307777"/>
            </a:xfrm>
            <a:prstGeom prst="rect">
              <a:avLst/>
            </a:prstGeom>
            <a:noFill/>
          </p:spPr>
          <p:txBody>
            <a:bodyPr wrap="none" rtlCol="0">
              <a:spAutoFit/>
            </a:bodyPr>
            <a:lstStyle/>
            <a:p>
              <a:r>
                <a:rPr lang="es-ES" sz="1400" b="1" dirty="0" smtClean="0">
                  <a:solidFill>
                    <a:srgbClr val="FFFF00"/>
                  </a:solidFill>
                </a:rPr>
                <a:t>P</a:t>
              </a:r>
            </a:p>
          </p:txBody>
        </p:sp>
        <p:sp>
          <p:nvSpPr>
            <p:cNvPr id="9" name="8 CuadroTexto"/>
            <p:cNvSpPr txBox="1"/>
            <p:nvPr/>
          </p:nvSpPr>
          <p:spPr>
            <a:xfrm>
              <a:off x="875132" y="2093366"/>
              <a:ext cx="336952" cy="307777"/>
            </a:xfrm>
            <a:prstGeom prst="rect">
              <a:avLst/>
            </a:prstGeom>
            <a:noFill/>
          </p:spPr>
          <p:txBody>
            <a:bodyPr wrap="none" rtlCol="0">
              <a:spAutoFit/>
            </a:bodyPr>
            <a:lstStyle/>
            <a:p>
              <a:r>
                <a:rPr lang="es-ES" sz="1400" b="1" dirty="0" smtClean="0">
                  <a:solidFill>
                    <a:srgbClr val="FFFF00"/>
                  </a:solidFill>
                </a:rPr>
                <a:t>N</a:t>
              </a:r>
            </a:p>
          </p:txBody>
        </p:sp>
        <p:sp>
          <p:nvSpPr>
            <p:cNvPr id="10" name="9 CuadroTexto"/>
            <p:cNvSpPr txBox="1"/>
            <p:nvPr/>
          </p:nvSpPr>
          <p:spPr>
            <a:xfrm>
              <a:off x="1043608" y="3068960"/>
              <a:ext cx="322524" cy="307777"/>
            </a:xfrm>
            <a:prstGeom prst="rect">
              <a:avLst/>
            </a:prstGeom>
            <a:noFill/>
          </p:spPr>
          <p:txBody>
            <a:bodyPr wrap="none" rtlCol="0">
              <a:spAutoFit/>
            </a:bodyPr>
            <a:lstStyle/>
            <a:p>
              <a:r>
                <a:rPr lang="el-GR" sz="1400" b="1" dirty="0" smtClean="0">
                  <a:solidFill>
                    <a:srgbClr val="FFFF00"/>
                  </a:solidFill>
                  <a:latin typeface="Arial" pitchFamily="34" charset="0"/>
                  <a:cs typeface="Arial" pitchFamily="34" charset="0"/>
                </a:rPr>
                <a:t>π</a:t>
              </a:r>
              <a:endParaRPr lang="es-ES" sz="1400" b="1" dirty="0" smtClean="0">
                <a:solidFill>
                  <a:srgbClr val="FFFF00"/>
                </a:solidFill>
                <a:latin typeface="Arial" pitchFamily="34" charset="0"/>
                <a:cs typeface="Arial" pitchFamily="34" charset="0"/>
              </a:endParaRPr>
            </a:p>
          </p:txBody>
        </p:sp>
      </p:grpSp>
      <p:sp>
        <p:nvSpPr>
          <p:cNvPr id="11" name="AutoShape 9"/>
          <p:cNvSpPr>
            <a:spLocks noChangeArrowheads="1"/>
          </p:cNvSpPr>
          <p:nvPr/>
        </p:nvSpPr>
        <p:spPr bwMode="auto">
          <a:xfrm>
            <a:off x="5649531" y="1980081"/>
            <a:ext cx="2160240" cy="401479"/>
          </a:xfrm>
          <a:prstGeom prst="roundRect">
            <a:avLst>
              <a:gd name="adj" fmla="val 15046"/>
            </a:avLst>
          </a:prstGeom>
          <a:solidFill>
            <a:srgbClr val="FF8000"/>
          </a:solidFill>
          <a:ln w="9525">
            <a:noFill/>
            <a:round/>
            <a:headEnd/>
            <a:tailEnd/>
          </a:ln>
          <a:effectLst>
            <a:outerShdw dist="89803" dir="2700000" algn="ctr" rotWithShape="0">
              <a:srgbClr val="B2B2B2">
                <a:alpha val="50000"/>
              </a:srgbClr>
            </a:outerShdw>
          </a:effectLst>
        </p:spPr>
        <p:txBody>
          <a:bodyPr wrap="square" anchor="ctr">
            <a:spAutoFit/>
          </a:bodyPr>
          <a:lstStyle/>
          <a:p>
            <a:pPr algn="ctr">
              <a:lnSpc>
                <a:spcPct val="150000"/>
              </a:lnSpc>
              <a:spcBef>
                <a:spcPts val="0"/>
              </a:spcBef>
              <a:spcAft>
                <a:spcPts val="0"/>
              </a:spcAft>
              <a:defRPr/>
            </a:pPr>
            <a:r>
              <a:rPr lang="en-US" sz="1200" b="1" kern="0" dirty="0" smtClean="0"/>
              <a:t>Electric Field @ 400 V</a:t>
            </a:r>
            <a:endParaRPr lang="en-US" sz="1200" b="1" kern="0" baseline="-25000" dirty="0"/>
          </a:p>
        </p:txBody>
      </p:sp>
      <p:sp>
        <p:nvSpPr>
          <p:cNvPr id="13" name="12 Elipse"/>
          <p:cNvSpPr/>
          <p:nvPr/>
        </p:nvSpPr>
        <p:spPr bwMode="auto">
          <a:xfrm>
            <a:off x="4856647" y="3033603"/>
            <a:ext cx="2808312" cy="408091"/>
          </a:xfrm>
          <a:prstGeom prst="ellipse">
            <a:avLst/>
          </a:prstGeom>
          <a:noFill/>
          <a:ln w="19050" cap="flat" cmpd="sng" algn="ctr">
            <a:solidFill>
              <a:schemeClr val="accent4"/>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effectLst/>
              <a:latin typeface="Verdana" pitchFamily="34" charset="0"/>
            </a:endParaRPr>
          </a:p>
        </p:txBody>
      </p:sp>
      <p:cxnSp>
        <p:nvCxnSpPr>
          <p:cNvPr id="6" name="5 Conector recto de flecha"/>
          <p:cNvCxnSpPr/>
          <p:nvPr/>
        </p:nvCxnSpPr>
        <p:spPr bwMode="auto">
          <a:xfrm flipH="1" flipV="1">
            <a:off x="3544577" y="2664371"/>
            <a:ext cx="1333030" cy="573279"/>
          </a:xfrm>
          <a:prstGeom prst="straightConnector1">
            <a:avLst/>
          </a:prstGeom>
          <a:solidFill>
            <a:schemeClr val="accent1"/>
          </a:solidFill>
          <a:ln w="19050" cap="flat" cmpd="sng" algn="ctr">
            <a:solidFill>
              <a:schemeClr val="accent4"/>
            </a:solidFill>
            <a:prstDash val="solid"/>
            <a:round/>
            <a:headEnd type="none" w="med" len="med"/>
            <a:tailEnd type="arrow"/>
          </a:ln>
          <a:effectLst/>
        </p:spPr>
      </p:cxnSp>
      <p:sp>
        <p:nvSpPr>
          <p:cNvPr id="7" name="6 CuadroTexto"/>
          <p:cNvSpPr txBox="1"/>
          <p:nvPr/>
        </p:nvSpPr>
        <p:spPr>
          <a:xfrm>
            <a:off x="176884" y="2204864"/>
            <a:ext cx="3528392" cy="830997"/>
          </a:xfrm>
          <a:prstGeom prst="rect">
            <a:avLst/>
          </a:prstGeom>
          <a:noFill/>
        </p:spPr>
        <p:txBody>
          <a:bodyPr wrap="square" rtlCol="0">
            <a:spAutoFit/>
          </a:bodyPr>
          <a:lstStyle/>
          <a:p>
            <a:pPr algn="ctr"/>
            <a:r>
              <a:rPr lang="en-US" sz="1600" dirty="0" smtClean="0"/>
              <a:t>Planar and uniform electric field distribution, high enough to activate charge multiplication</a:t>
            </a:r>
            <a:endParaRPr lang="en-US" sz="1600" dirty="0"/>
          </a:p>
        </p:txBody>
      </p:sp>
      <p:cxnSp>
        <p:nvCxnSpPr>
          <p:cNvPr id="17" name="6 Conector recto"/>
          <p:cNvCxnSpPr>
            <a:cxnSpLocks noChangeShapeType="1"/>
          </p:cNvCxnSpPr>
          <p:nvPr/>
        </p:nvCxnSpPr>
        <p:spPr bwMode="auto">
          <a:xfrm>
            <a:off x="278212" y="980728"/>
            <a:ext cx="8686276" cy="0"/>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sp>
        <p:nvSpPr>
          <p:cNvPr id="20" name="Rectangle 14"/>
          <p:cNvSpPr>
            <a:spLocks noGrp="1" noChangeArrowheads="1"/>
          </p:cNvSpPr>
          <p:nvPr>
            <p:ph type="title"/>
          </p:nvPr>
        </p:nvSpPr>
        <p:spPr>
          <a:xfrm>
            <a:off x="395536" y="476251"/>
            <a:ext cx="8424936" cy="504478"/>
          </a:xfrm>
        </p:spPr>
        <p:txBody>
          <a:bodyPr/>
          <a:lstStyle/>
          <a:p>
            <a:pPr algn="ctr"/>
            <a:r>
              <a:rPr lang="en-US" sz="2000" b="1" dirty="0" smtClean="0">
                <a:solidFill>
                  <a:schemeClr val="tx1"/>
                </a:solidFill>
                <a:latin typeface="+mn-lt"/>
                <a:ea typeface="ＭＳ Ｐゴシック" pitchFamily="34" charset="-128"/>
              </a:rPr>
              <a:t>Edge Termination with Junction Termination Extension</a:t>
            </a:r>
            <a:endParaRPr lang="en-US" sz="2000" dirty="0" smtClean="0">
              <a:solidFill>
                <a:schemeClr val="tx1"/>
              </a:solidFill>
              <a:latin typeface="+mn-lt"/>
            </a:endParaRPr>
          </a:p>
        </p:txBody>
      </p:sp>
    </p:spTree>
    <p:extLst>
      <p:ext uri="{BB962C8B-B14F-4D97-AF65-F5344CB8AC3E}">
        <p14:creationId xmlns:p14="http://schemas.microsoft.com/office/powerpoint/2010/main" val="333917382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6 Conector recto"/>
          <p:cNvCxnSpPr>
            <a:cxnSpLocks noChangeShapeType="1"/>
          </p:cNvCxnSpPr>
          <p:nvPr/>
        </p:nvCxnSpPr>
        <p:spPr bwMode="auto">
          <a:xfrm>
            <a:off x="278212" y="980728"/>
            <a:ext cx="8686276" cy="0"/>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sp>
        <p:nvSpPr>
          <p:cNvPr id="5" name="Rectangle 14"/>
          <p:cNvSpPr>
            <a:spLocks noGrp="1" noChangeArrowheads="1"/>
          </p:cNvSpPr>
          <p:nvPr>
            <p:ph type="title"/>
          </p:nvPr>
        </p:nvSpPr>
        <p:spPr>
          <a:xfrm>
            <a:off x="395536" y="476251"/>
            <a:ext cx="8424936" cy="504478"/>
          </a:xfrm>
        </p:spPr>
        <p:txBody>
          <a:bodyPr/>
          <a:lstStyle/>
          <a:p>
            <a:pPr algn="ctr"/>
            <a:r>
              <a:rPr lang="en-US" sz="2000" b="1" dirty="0" smtClean="0">
                <a:solidFill>
                  <a:schemeClr val="tx1"/>
                </a:solidFill>
                <a:latin typeface="+mn-lt"/>
                <a:ea typeface="ＭＳ Ｐゴシック" pitchFamily="34" charset="-128"/>
              </a:rPr>
              <a:t>Design of the Device Periphery</a:t>
            </a:r>
            <a:endParaRPr lang="en-US" sz="2000" dirty="0" smtClean="0">
              <a:solidFill>
                <a:schemeClr val="tx1"/>
              </a:solidFill>
              <a:latin typeface="+mn-lt"/>
            </a:endParaRPr>
          </a:p>
        </p:txBody>
      </p:sp>
      <p:pic>
        <p:nvPicPr>
          <p:cNvPr id="6" name="Imagen 5" descr="Captura de pantalla 2014-09-14 a les 17.05.4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2132856"/>
            <a:ext cx="3758312" cy="4221088"/>
          </a:xfrm>
          <a:prstGeom prst="rect">
            <a:avLst/>
          </a:prstGeom>
        </p:spPr>
      </p:pic>
      <p:pic>
        <p:nvPicPr>
          <p:cNvPr id="7" name="Imagen 6" descr="Captura de pantalla 2014-09-14 a les 17.06.2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9083" y="2924944"/>
            <a:ext cx="4762909" cy="3384376"/>
          </a:xfrm>
          <a:prstGeom prst="rect">
            <a:avLst/>
          </a:prstGeom>
        </p:spPr>
      </p:pic>
      <p:sp>
        <p:nvSpPr>
          <p:cNvPr id="8" name="Rectangle 2"/>
          <p:cNvSpPr txBox="1">
            <a:spLocks noChangeArrowheads="1"/>
          </p:cNvSpPr>
          <p:nvPr/>
        </p:nvSpPr>
        <p:spPr bwMode="auto">
          <a:xfrm>
            <a:off x="107504" y="1196752"/>
            <a:ext cx="8832920" cy="1008112"/>
          </a:xfrm>
          <a:prstGeom prst="rect">
            <a:avLst/>
          </a:prstGeom>
          <a:noFill/>
          <a:ln w="9525">
            <a:noFill/>
            <a:miter lim="800000"/>
            <a:headEnd/>
            <a:tailEnd/>
          </a:ln>
        </p:spPr>
        <p:txBody>
          <a:bodyPr lIns="92075" tIns="46038" rIns="92075" bIns="46038"/>
          <a:lstStyle/>
          <a:p>
            <a:pPr marL="800100" lvl="1" indent="-342900" algn="just">
              <a:lnSpc>
                <a:spcPct val="150000"/>
              </a:lnSpc>
              <a:spcBef>
                <a:spcPts val="0"/>
              </a:spcBef>
              <a:spcAft>
                <a:spcPts val="0"/>
              </a:spcAft>
              <a:buClr>
                <a:schemeClr val="tx1"/>
              </a:buClr>
              <a:buSzPct val="100000"/>
              <a:buFont typeface="Wingdings" panose="05000000000000000000" pitchFamily="2" charset="2"/>
              <a:buChar char="ü"/>
              <a:defRPr/>
            </a:pPr>
            <a:r>
              <a:rPr lang="en-US" sz="1200" b="1" kern="0" dirty="0" smtClean="0">
                <a:ea typeface="+mj-ea"/>
                <a:cs typeface="+mj-cs"/>
              </a:rPr>
              <a:t>Full depletion below 100 V reverse bias</a:t>
            </a:r>
          </a:p>
          <a:p>
            <a:pPr marL="800100" lvl="1" indent="-342900" algn="just">
              <a:lnSpc>
                <a:spcPct val="150000"/>
              </a:lnSpc>
              <a:spcBef>
                <a:spcPts val="0"/>
              </a:spcBef>
              <a:spcAft>
                <a:spcPts val="0"/>
              </a:spcAft>
              <a:buClr>
                <a:schemeClr val="tx1"/>
              </a:buClr>
              <a:buSzPct val="100000"/>
              <a:buFont typeface="Wingdings" panose="05000000000000000000" pitchFamily="2" charset="2"/>
              <a:buChar char="ü"/>
              <a:defRPr/>
            </a:pPr>
            <a:r>
              <a:rPr lang="en-US" sz="1200" b="1" kern="0" dirty="0" smtClean="0">
                <a:ea typeface="+mj-ea"/>
                <a:cs typeface="+mj-cs"/>
              </a:rPr>
              <a:t>Fast lateral depletion of the low doped substrate (A deep P</a:t>
            </a:r>
            <a:r>
              <a:rPr lang="en-US" sz="1200" b="1" kern="0" baseline="30000" dirty="0" smtClean="0">
                <a:ea typeface="+mj-ea"/>
                <a:cs typeface="+mj-cs"/>
              </a:rPr>
              <a:t>+</a:t>
            </a:r>
            <a:r>
              <a:rPr lang="en-US" sz="1200" b="1" kern="0" dirty="0" smtClean="0">
                <a:ea typeface="+mj-ea"/>
                <a:cs typeface="+mj-cs"/>
              </a:rPr>
              <a:t> diffusion –P stop- is needed in the die periphery to avoid the depletion region reaching the unprotected edge</a:t>
            </a:r>
          </a:p>
        </p:txBody>
      </p:sp>
    </p:spTree>
    <p:extLst>
      <p:ext uri="{BB962C8B-B14F-4D97-AF65-F5344CB8AC3E}">
        <p14:creationId xmlns:p14="http://schemas.microsoft.com/office/powerpoint/2010/main" val="59933937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6 Conector recto"/>
          <p:cNvCxnSpPr>
            <a:cxnSpLocks noChangeShapeType="1"/>
          </p:cNvCxnSpPr>
          <p:nvPr/>
        </p:nvCxnSpPr>
        <p:spPr bwMode="auto">
          <a:xfrm>
            <a:off x="278212" y="980728"/>
            <a:ext cx="8686276" cy="0"/>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sp>
        <p:nvSpPr>
          <p:cNvPr id="5" name="Rectangle 14"/>
          <p:cNvSpPr>
            <a:spLocks noGrp="1" noChangeArrowheads="1"/>
          </p:cNvSpPr>
          <p:nvPr>
            <p:ph type="title"/>
          </p:nvPr>
        </p:nvSpPr>
        <p:spPr>
          <a:xfrm>
            <a:off x="395536" y="476251"/>
            <a:ext cx="8424936" cy="504478"/>
          </a:xfrm>
        </p:spPr>
        <p:txBody>
          <a:bodyPr/>
          <a:lstStyle/>
          <a:p>
            <a:pPr algn="ctr"/>
            <a:r>
              <a:rPr lang="en-US" sz="2000" b="1" dirty="0" smtClean="0">
                <a:solidFill>
                  <a:schemeClr val="tx1"/>
                </a:solidFill>
                <a:latin typeface="+mn-lt"/>
                <a:ea typeface="ＭＳ Ｐゴシック" pitchFamily="34" charset="-128"/>
              </a:rPr>
              <a:t>What about the Inherent Positive Oxide Charges?</a:t>
            </a:r>
            <a:endParaRPr lang="en-US" sz="2000" dirty="0" smtClean="0">
              <a:solidFill>
                <a:schemeClr val="tx1"/>
              </a:solidFill>
              <a:latin typeface="+mn-lt"/>
            </a:endParaRPr>
          </a:p>
        </p:txBody>
      </p:sp>
      <p:pic>
        <p:nvPicPr>
          <p:cNvPr id="6" name="Imagen 5" descr="Captura de pantalla 2014-09-14 a les 17.15.5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5" y="2564904"/>
            <a:ext cx="4718276" cy="3789040"/>
          </a:xfrm>
          <a:prstGeom prst="rect">
            <a:avLst/>
          </a:prstGeom>
        </p:spPr>
      </p:pic>
      <p:sp>
        <p:nvSpPr>
          <p:cNvPr id="7" name="Rectangle 2"/>
          <p:cNvSpPr txBox="1">
            <a:spLocks noChangeArrowheads="1"/>
          </p:cNvSpPr>
          <p:nvPr/>
        </p:nvSpPr>
        <p:spPr bwMode="auto">
          <a:xfrm>
            <a:off x="107504" y="1196752"/>
            <a:ext cx="8832920" cy="1008112"/>
          </a:xfrm>
          <a:prstGeom prst="rect">
            <a:avLst/>
          </a:prstGeom>
          <a:noFill/>
          <a:ln w="9525">
            <a:noFill/>
            <a:miter lim="800000"/>
            <a:headEnd/>
            <a:tailEnd/>
          </a:ln>
        </p:spPr>
        <p:txBody>
          <a:bodyPr lIns="92075" tIns="46038" rIns="92075" bIns="46038"/>
          <a:lstStyle/>
          <a:p>
            <a:pPr marL="800100" lvl="1" indent="-342900" algn="just">
              <a:lnSpc>
                <a:spcPct val="150000"/>
              </a:lnSpc>
              <a:spcBef>
                <a:spcPts val="0"/>
              </a:spcBef>
              <a:spcAft>
                <a:spcPts val="0"/>
              </a:spcAft>
              <a:buClr>
                <a:schemeClr val="tx1"/>
              </a:buClr>
              <a:buSzPct val="100000"/>
              <a:buFont typeface="Wingdings" panose="05000000000000000000" pitchFamily="2" charset="2"/>
              <a:buChar char="ü"/>
              <a:defRPr/>
            </a:pPr>
            <a:r>
              <a:rPr lang="en-US" sz="1200" b="1" kern="0" dirty="0" smtClean="0">
                <a:ea typeface="+mj-ea"/>
                <a:cs typeface="+mj-cs"/>
              </a:rPr>
              <a:t>Field oxides grown in wet conditions (H</a:t>
            </a:r>
            <a:r>
              <a:rPr lang="en-US" sz="1200" b="1" kern="0" baseline="-25000" dirty="0" smtClean="0">
                <a:ea typeface="+mj-ea"/>
                <a:cs typeface="+mj-cs"/>
              </a:rPr>
              <a:t>2</a:t>
            </a:r>
            <a:r>
              <a:rPr lang="en-US" sz="1200" b="1" kern="0" dirty="0" smtClean="0">
                <a:ea typeface="+mj-ea"/>
                <a:cs typeface="+mj-cs"/>
              </a:rPr>
              <a:t>+O</a:t>
            </a:r>
            <a:r>
              <a:rPr lang="en-US" sz="1200" b="1" kern="0" baseline="-25000" dirty="0" smtClean="0">
                <a:ea typeface="+mj-ea"/>
                <a:cs typeface="+mj-cs"/>
              </a:rPr>
              <a:t>2</a:t>
            </a:r>
            <a:r>
              <a:rPr lang="en-US" sz="1200" b="1" kern="0" dirty="0" smtClean="0">
                <a:ea typeface="+mj-ea"/>
                <a:cs typeface="+mj-cs"/>
              </a:rPr>
              <a:t>) typically have a positive charge density in the range of 5e10 cm</a:t>
            </a:r>
            <a:r>
              <a:rPr lang="en-US" sz="1200" b="1" kern="0" baseline="30000" dirty="0" smtClean="0">
                <a:ea typeface="+mj-ea"/>
                <a:cs typeface="+mj-cs"/>
              </a:rPr>
              <a:t>-2</a:t>
            </a:r>
          </a:p>
          <a:p>
            <a:pPr marL="800100" lvl="1" indent="-342900" algn="just">
              <a:lnSpc>
                <a:spcPct val="150000"/>
              </a:lnSpc>
              <a:spcBef>
                <a:spcPts val="0"/>
              </a:spcBef>
              <a:spcAft>
                <a:spcPts val="0"/>
              </a:spcAft>
              <a:buSzPct val="100000"/>
              <a:buFont typeface="Lucida Grande"/>
              <a:buChar char="x"/>
              <a:defRPr/>
            </a:pPr>
            <a:r>
              <a:rPr lang="en-US" sz="1200" b="1" kern="0" dirty="0" smtClean="0">
                <a:solidFill>
                  <a:srgbClr val="FF0000"/>
                </a:solidFill>
                <a:ea typeface="+mj-ea"/>
                <a:cs typeface="+mj-cs"/>
              </a:rPr>
              <a:t>Surface inversion and modification of the depletion region, reaching the deep P-Stop peripheral diffusion</a:t>
            </a:r>
          </a:p>
        </p:txBody>
      </p:sp>
      <p:pic>
        <p:nvPicPr>
          <p:cNvPr id="8" name="Imagen 7" descr="Captura de pantalla 2014-09-14 a les 17.25.2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0234" y="3384376"/>
            <a:ext cx="4389129" cy="2996952"/>
          </a:xfrm>
          <a:prstGeom prst="rect">
            <a:avLst/>
          </a:prstGeom>
        </p:spPr>
      </p:pic>
      <p:sp>
        <p:nvSpPr>
          <p:cNvPr id="9" name="AutoShape 9"/>
          <p:cNvSpPr>
            <a:spLocks noChangeArrowheads="1"/>
          </p:cNvSpPr>
          <p:nvPr/>
        </p:nvSpPr>
        <p:spPr bwMode="auto">
          <a:xfrm>
            <a:off x="5292080" y="2228438"/>
            <a:ext cx="3384376" cy="816340"/>
          </a:xfrm>
          <a:prstGeom prst="roundRect">
            <a:avLst>
              <a:gd name="adj" fmla="val 15046"/>
            </a:avLst>
          </a:prstGeom>
          <a:solidFill>
            <a:srgbClr val="FF8000"/>
          </a:solidFill>
          <a:ln w="9525">
            <a:noFill/>
            <a:round/>
            <a:headEnd/>
            <a:tailEnd/>
          </a:ln>
          <a:effectLst>
            <a:outerShdw dist="89803" dir="2700000" algn="ctr" rotWithShape="0">
              <a:srgbClr val="B2B2B2">
                <a:alpha val="50000"/>
              </a:srgbClr>
            </a:outerShdw>
          </a:effectLst>
        </p:spPr>
        <p:txBody>
          <a:bodyPr wrap="square" anchor="ctr">
            <a:spAutoFit/>
          </a:bodyPr>
          <a:lstStyle/>
          <a:p>
            <a:pPr algn="ctr">
              <a:lnSpc>
                <a:spcPct val="120000"/>
              </a:lnSpc>
              <a:spcBef>
                <a:spcPts val="0"/>
              </a:spcBef>
              <a:spcAft>
                <a:spcPts val="0"/>
              </a:spcAft>
              <a:defRPr/>
            </a:pPr>
            <a:r>
              <a:rPr lang="en-US" sz="1200" b="1" kern="0" dirty="0" smtClean="0"/>
              <a:t>Surface inversion + fast depletion + electric field peak at deep P-stop+ </a:t>
            </a:r>
            <a:r>
              <a:rPr lang="en-US" sz="1200" b="1" u="sng" kern="0" dirty="0" smtClean="0"/>
              <a:t>SURFACE LEAKAGE CURRENTS</a:t>
            </a:r>
            <a:endParaRPr lang="en-US" sz="1200" b="1" u="sng" kern="0" baseline="-25000" dirty="0"/>
          </a:p>
        </p:txBody>
      </p:sp>
      <p:cxnSp>
        <p:nvCxnSpPr>
          <p:cNvPr id="10" name="5 Conector recto de flecha"/>
          <p:cNvCxnSpPr>
            <a:stCxn id="9" idx="2"/>
          </p:cNvCxnSpPr>
          <p:nvPr/>
        </p:nvCxnSpPr>
        <p:spPr bwMode="auto">
          <a:xfrm>
            <a:off x="6984268" y="3044778"/>
            <a:ext cx="468052" cy="2616470"/>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124184940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6 Conector recto"/>
          <p:cNvCxnSpPr>
            <a:cxnSpLocks noChangeShapeType="1"/>
          </p:cNvCxnSpPr>
          <p:nvPr/>
        </p:nvCxnSpPr>
        <p:spPr bwMode="auto">
          <a:xfrm>
            <a:off x="278212" y="980728"/>
            <a:ext cx="8686276" cy="0"/>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sp>
        <p:nvSpPr>
          <p:cNvPr id="5" name="Rectangle 14"/>
          <p:cNvSpPr>
            <a:spLocks noGrp="1" noChangeArrowheads="1"/>
          </p:cNvSpPr>
          <p:nvPr>
            <p:ph type="title"/>
          </p:nvPr>
        </p:nvSpPr>
        <p:spPr>
          <a:xfrm>
            <a:off x="323528" y="476251"/>
            <a:ext cx="8640960" cy="504478"/>
          </a:xfrm>
        </p:spPr>
        <p:txBody>
          <a:bodyPr/>
          <a:lstStyle/>
          <a:p>
            <a:pPr algn="ctr"/>
            <a:r>
              <a:rPr lang="en-US" sz="2000" b="1" dirty="0" smtClean="0">
                <a:solidFill>
                  <a:schemeClr val="tx1"/>
                </a:solidFill>
                <a:latin typeface="+mn-lt"/>
                <a:ea typeface="ＭＳ Ｐゴシック" pitchFamily="34" charset="-128"/>
              </a:rPr>
              <a:t>How to Protect the Surface, Limiting the Current Leakage?</a:t>
            </a:r>
            <a:endParaRPr lang="en-US" sz="2000" dirty="0" smtClean="0">
              <a:solidFill>
                <a:schemeClr val="tx1"/>
              </a:solidFill>
              <a:latin typeface="+mn-lt"/>
            </a:endParaRPr>
          </a:p>
        </p:txBody>
      </p:sp>
      <p:pic>
        <p:nvPicPr>
          <p:cNvPr id="6" name="Imagen 5" descr="Captura de pantalla 2014-09-14 a les 17.41.3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2263599"/>
            <a:ext cx="6516216" cy="3973713"/>
          </a:xfrm>
          <a:prstGeom prst="rect">
            <a:avLst/>
          </a:prstGeom>
        </p:spPr>
      </p:pic>
      <p:sp>
        <p:nvSpPr>
          <p:cNvPr id="7" name="Rectangle 2"/>
          <p:cNvSpPr txBox="1">
            <a:spLocks noChangeArrowheads="1"/>
          </p:cNvSpPr>
          <p:nvPr/>
        </p:nvSpPr>
        <p:spPr bwMode="auto">
          <a:xfrm>
            <a:off x="107504" y="1052736"/>
            <a:ext cx="8832920" cy="936104"/>
          </a:xfrm>
          <a:prstGeom prst="rect">
            <a:avLst/>
          </a:prstGeom>
          <a:noFill/>
          <a:ln w="9525">
            <a:noFill/>
            <a:miter lim="800000"/>
            <a:headEnd/>
            <a:tailEnd/>
          </a:ln>
        </p:spPr>
        <p:txBody>
          <a:bodyPr lIns="92075" tIns="46038" rIns="92075" bIns="46038"/>
          <a:lstStyle/>
          <a:p>
            <a:pPr marL="342900" indent="-342900" algn="just">
              <a:lnSpc>
                <a:spcPct val="150000"/>
              </a:lnSpc>
              <a:spcBef>
                <a:spcPts val="0"/>
              </a:spcBef>
              <a:spcAft>
                <a:spcPts val="0"/>
              </a:spcAft>
              <a:buClr>
                <a:schemeClr val="tx1"/>
              </a:buClr>
              <a:buSzPct val="130000"/>
              <a:buFont typeface="Wingdings" pitchFamily="2" charset="2"/>
              <a:buChar char="q"/>
              <a:defRPr/>
            </a:pPr>
            <a:r>
              <a:rPr lang="en-US" sz="1200" b="1" kern="0" dirty="0" smtClean="0">
                <a:solidFill>
                  <a:srgbClr val="FF0000"/>
                </a:solidFill>
              </a:rPr>
              <a:t>Oxide positive charges create a surface inversion layer (electron path towards the cathode electrode, masking the charge collection when used as a detector)</a:t>
            </a:r>
            <a:endParaRPr lang="en-US" sz="1200" b="1" kern="0" dirty="0">
              <a:solidFill>
                <a:srgbClr val="FF0000"/>
              </a:solidFill>
            </a:endParaRPr>
          </a:p>
          <a:p>
            <a:pPr marL="800100" lvl="1" indent="-342900" algn="just">
              <a:lnSpc>
                <a:spcPct val="150000"/>
              </a:lnSpc>
              <a:spcBef>
                <a:spcPts val="0"/>
              </a:spcBef>
              <a:spcAft>
                <a:spcPts val="0"/>
              </a:spcAft>
              <a:buClr>
                <a:schemeClr val="tx1"/>
              </a:buClr>
              <a:buSzPct val="100000"/>
              <a:buFont typeface="Wingdings" panose="05000000000000000000" pitchFamily="2" charset="2"/>
              <a:buChar char="ü"/>
              <a:defRPr/>
            </a:pPr>
            <a:r>
              <a:rPr lang="en-US" sz="1200" b="1" kern="0" dirty="0" smtClean="0">
                <a:ea typeface="+mj-ea"/>
                <a:cs typeface="+mj-cs"/>
              </a:rPr>
              <a:t>A shallow P-type diffusion (P-Spray) can be used to compensate the surface inversion</a:t>
            </a:r>
          </a:p>
          <a:p>
            <a:pPr marL="800100" lvl="1" indent="-342900" algn="just">
              <a:lnSpc>
                <a:spcPct val="150000"/>
              </a:lnSpc>
              <a:spcBef>
                <a:spcPts val="0"/>
              </a:spcBef>
              <a:spcAft>
                <a:spcPts val="0"/>
              </a:spcAft>
              <a:buClr>
                <a:schemeClr val="tx1"/>
              </a:buClr>
              <a:buSzPct val="100000"/>
              <a:buFont typeface="Wingdings" panose="05000000000000000000" pitchFamily="2" charset="2"/>
              <a:buChar char="ü"/>
              <a:defRPr/>
            </a:pPr>
            <a:r>
              <a:rPr lang="en-US" sz="1200" b="1" kern="0" dirty="0" smtClean="0">
                <a:ea typeface="+mj-ea"/>
                <a:cs typeface="+mj-cs"/>
              </a:rPr>
              <a:t>A deep P</a:t>
            </a:r>
            <a:r>
              <a:rPr lang="en-US" sz="1200" b="1" kern="0" baseline="30000" dirty="0" smtClean="0">
                <a:ea typeface="+mj-ea"/>
                <a:cs typeface="+mj-cs"/>
              </a:rPr>
              <a:t>+</a:t>
            </a:r>
            <a:r>
              <a:rPr lang="en-US" sz="1200" b="1" kern="0" dirty="0" smtClean="0">
                <a:ea typeface="+mj-ea"/>
                <a:cs typeface="+mj-cs"/>
              </a:rPr>
              <a:t> diffusion can be placed close to the JTE to eliminate the electron surface current</a:t>
            </a:r>
          </a:p>
        </p:txBody>
      </p:sp>
      <p:sp>
        <p:nvSpPr>
          <p:cNvPr id="8" name="AutoShape 9"/>
          <p:cNvSpPr>
            <a:spLocks noChangeArrowheads="1"/>
          </p:cNvSpPr>
          <p:nvPr/>
        </p:nvSpPr>
        <p:spPr bwMode="auto">
          <a:xfrm>
            <a:off x="7092280" y="4077072"/>
            <a:ext cx="1728192" cy="575453"/>
          </a:xfrm>
          <a:prstGeom prst="roundRect">
            <a:avLst>
              <a:gd name="adj" fmla="val 15046"/>
            </a:avLst>
          </a:prstGeom>
          <a:solidFill>
            <a:srgbClr val="FF8000"/>
          </a:solidFill>
          <a:ln w="9525">
            <a:noFill/>
            <a:round/>
            <a:headEnd/>
            <a:tailEnd/>
          </a:ln>
          <a:effectLst>
            <a:outerShdw dist="89803" dir="2700000" algn="ctr" rotWithShape="0">
              <a:srgbClr val="B2B2B2">
                <a:alpha val="50000"/>
              </a:srgbClr>
            </a:outerShdw>
          </a:effectLst>
        </p:spPr>
        <p:txBody>
          <a:bodyPr wrap="square" anchor="ctr">
            <a:spAutoFit/>
          </a:bodyPr>
          <a:lstStyle/>
          <a:p>
            <a:pPr algn="ctr">
              <a:lnSpc>
                <a:spcPct val="120000"/>
              </a:lnSpc>
              <a:spcBef>
                <a:spcPts val="0"/>
              </a:spcBef>
              <a:spcAft>
                <a:spcPts val="0"/>
              </a:spcAft>
              <a:defRPr/>
            </a:pPr>
            <a:r>
              <a:rPr lang="en-US" sz="1200" b="1" kern="0" dirty="0" smtClean="0"/>
              <a:t>Blanket Boron implantation</a:t>
            </a:r>
            <a:endParaRPr lang="en-US" sz="1200" b="1" u="sng" kern="0" baseline="-25000" dirty="0"/>
          </a:p>
        </p:txBody>
      </p:sp>
      <p:cxnSp>
        <p:nvCxnSpPr>
          <p:cNvPr id="9" name="5 Conector recto de flecha"/>
          <p:cNvCxnSpPr>
            <a:stCxn id="8" idx="1"/>
          </p:cNvCxnSpPr>
          <p:nvPr/>
        </p:nvCxnSpPr>
        <p:spPr bwMode="auto">
          <a:xfrm flipH="1" flipV="1">
            <a:off x="4499992" y="3861048"/>
            <a:ext cx="2592288" cy="503751"/>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sp>
        <p:nvSpPr>
          <p:cNvPr id="15" name="AutoShape 9"/>
          <p:cNvSpPr>
            <a:spLocks noChangeArrowheads="1"/>
          </p:cNvSpPr>
          <p:nvPr/>
        </p:nvSpPr>
        <p:spPr bwMode="auto">
          <a:xfrm>
            <a:off x="7092280" y="5301819"/>
            <a:ext cx="1728192" cy="575453"/>
          </a:xfrm>
          <a:prstGeom prst="roundRect">
            <a:avLst>
              <a:gd name="adj" fmla="val 15046"/>
            </a:avLst>
          </a:prstGeom>
          <a:solidFill>
            <a:srgbClr val="FF8000"/>
          </a:solidFill>
          <a:ln w="9525">
            <a:noFill/>
            <a:round/>
            <a:headEnd/>
            <a:tailEnd/>
          </a:ln>
          <a:effectLst>
            <a:outerShdw dist="89803" dir="2700000" algn="ctr" rotWithShape="0">
              <a:srgbClr val="B2B2B2">
                <a:alpha val="50000"/>
              </a:srgbClr>
            </a:outerShdw>
          </a:effectLst>
        </p:spPr>
        <p:txBody>
          <a:bodyPr wrap="square" anchor="ctr">
            <a:spAutoFit/>
          </a:bodyPr>
          <a:lstStyle/>
          <a:p>
            <a:pPr algn="ctr">
              <a:lnSpc>
                <a:spcPct val="120000"/>
              </a:lnSpc>
              <a:spcBef>
                <a:spcPts val="0"/>
              </a:spcBef>
              <a:spcAft>
                <a:spcPts val="0"/>
              </a:spcAft>
              <a:defRPr/>
            </a:pPr>
            <a:r>
              <a:rPr lang="en-US" sz="1200" b="1" kern="0" dirty="0" smtClean="0"/>
              <a:t>Same Boron implantation</a:t>
            </a:r>
            <a:endParaRPr lang="en-US" sz="1200" b="1" u="sng" kern="0" baseline="-25000" dirty="0"/>
          </a:p>
        </p:txBody>
      </p:sp>
      <p:cxnSp>
        <p:nvCxnSpPr>
          <p:cNvPr id="16" name="5 Conector recto de flecha"/>
          <p:cNvCxnSpPr>
            <a:stCxn id="15" idx="1"/>
          </p:cNvCxnSpPr>
          <p:nvPr/>
        </p:nvCxnSpPr>
        <p:spPr bwMode="auto">
          <a:xfrm flipH="1" flipV="1">
            <a:off x="4283968" y="5301208"/>
            <a:ext cx="2808312" cy="288338"/>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cxnSp>
        <p:nvCxnSpPr>
          <p:cNvPr id="18" name="5 Conector recto de flecha"/>
          <p:cNvCxnSpPr>
            <a:stCxn id="15" idx="1"/>
          </p:cNvCxnSpPr>
          <p:nvPr/>
        </p:nvCxnSpPr>
        <p:spPr bwMode="auto">
          <a:xfrm flipH="1" flipV="1">
            <a:off x="6372200" y="5229200"/>
            <a:ext cx="720080" cy="360346"/>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364112403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6 Conector recto"/>
          <p:cNvCxnSpPr>
            <a:cxnSpLocks noChangeShapeType="1"/>
          </p:cNvCxnSpPr>
          <p:nvPr/>
        </p:nvCxnSpPr>
        <p:spPr bwMode="auto">
          <a:xfrm>
            <a:off x="278212" y="980728"/>
            <a:ext cx="8686276" cy="0"/>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sp>
        <p:nvSpPr>
          <p:cNvPr id="5" name="Rectangle 14"/>
          <p:cNvSpPr>
            <a:spLocks noGrp="1" noChangeArrowheads="1"/>
          </p:cNvSpPr>
          <p:nvPr>
            <p:ph type="title"/>
          </p:nvPr>
        </p:nvSpPr>
        <p:spPr>
          <a:xfrm>
            <a:off x="323528" y="476251"/>
            <a:ext cx="8640960" cy="504478"/>
          </a:xfrm>
        </p:spPr>
        <p:txBody>
          <a:bodyPr/>
          <a:lstStyle/>
          <a:p>
            <a:pPr algn="ctr"/>
            <a:r>
              <a:rPr lang="en-US" sz="2000" b="1" dirty="0" smtClean="0">
                <a:solidFill>
                  <a:schemeClr val="tx1"/>
                </a:solidFill>
                <a:latin typeface="+mn-lt"/>
                <a:ea typeface="ＭＳ Ｐゴシック" pitchFamily="34" charset="-128"/>
              </a:rPr>
              <a:t>How to Protect the Surface, Limiting the Current Leakage?</a:t>
            </a:r>
            <a:endParaRPr lang="en-US" sz="2000" dirty="0" smtClean="0">
              <a:solidFill>
                <a:schemeClr val="tx1"/>
              </a:solidFill>
              <a:latin typeface="+mn-lt"/>
            </a:endParaRPr>
          </a:p>
        </p:txBody>
      </p:sp>
      <p:pic>
        <p:nvPicPr>
          <p:cNvPr id="5122" name="Picture 2" descr="C:\Users\user\Desktop\Captura.PNG"/>
          <p:cNvPicPr>
            <a:picLocks noChangeAspect="1" noChangeArrowheads="1"/>
          </p:cNvPicPr>
          <p:nvPr/>
        </p:nvPicPr>
        <p:blipFill rotWithShape="1">
          <a:blip r:embed="rId2">
            <a:extLst>
              <a:ext uri="{28A0092B-C50C-407E-A947-70E740481C1C}">
                <a14:useLocalDpi xmlns:a14="http://schemas.microsoft.com/office/drawing/2010/main" val="0"/>
              </a:ext>
            </a:extLst>
          </a:blip>
          <a:srcRect r="50000" b="67323"/>
          <a:stretch/>
        </p:blipFill>
        <p:spPr bwMode="auto">
          <a:xfrm>
            <a:off x="2731108" y="2582240"/>
            <a:ext cx="2171569" cy="51058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txBox="1">
            <a:spLocks noChangeArrowheads="1"/>
          </p:cNvSpPr>
          <p:nvPr/>
        </p:nvSpPr>
        <p:spPr bwMode="auto">
          <a:xfrm>
            <a:off x="107504" y="1052736"/>
            <a:ext cx="8832920" cy="936104"/>
          </a:xfrm>
          <a:prstGeom prst="rect">
            <a:avLst/>
          </a:prstGeom>
          <a:noFill/>
          <a:ln w="9525">
            <a:noFill/>
            <a:miter lim="800000"/>
            <a:headEnd/>
            <a:tailEnd/>
          </a:ln>
        </p:spPr>
        <p:txBody>
          <a:bodyPr lIns="92075" tIns="46038" rIns="92075" bIns="46038"/>
          <a:lstStyle/>
          <a:p>
            <a:pPr marL="342900" indent="-342900" algn="just">
              <a:lnSpc>
                <a:spcPct val="150000"/>
              </a:lnSpc>
              <a:spcBef>
                <a:spcPts val="0"/>
              </a:spcBef>
              <a:spcAft>
                <a:spcPts val="0"/>
              </a:spcAft>
              <a:buClr>
                <a:schemeClr val="tx1"/>
              </a:buClr>
              <a:buSzPct val="130000"/>
              <a:buFont typeface="Wingdings" pitchFamily="2" charset="2"/>
              <a:buChar char="q"/>
              <a:defRPr/>
            </a:pPr>
            <a:r>
              <a:rPr lang="en-US" sz="1200" b="1" kern="0" dirty="0" smtClean="0">
                <a:solidFill>
                  <a:srgbClr val="FF0000"/>
                </a:solidFill>
              </a:rPr>
              <a:t>An additional N-type ring is implemented by using the deep JTE diffusion</a:t>
            </a:r>
            <a:endParaRPr lang="en-US" sz="1200" b="1" kern="0" dirty="0">
              <a:solidFill>
                <a:srgbClr val="FF0000"/>
              </a:solidFill>
            </a:endParaRPr>
          </a:p>
          <a:p>
            <a:pPr marL="800100" lvl="1" indent="-342900" algn="just">
              <a:lnSpc>
                <a:spcPct val="150000"/>
              </a:lnSpc>
              <a:spcBef>
                <a:spcPts val="0"/>
              </a:spcBef>
              <a:spcAft>
                <a:spcPts val="0"/>
              </a:spcAft>
              <a:buClr>
                <a:schemeClr val="tx1"/>
              </a:buClr>
              <a:buSzPct val="100000"/>
              <a:buFont typeface="Wingdings" panose="05000000000000000000" pitchFamily="2" charset="2"/>
              <a:buChar char="ü"/>
              <a:defRPr/>
            </a:pPr>
            <a:r>
              <a:rPr lang="en-US" sz="1200" b="1" kern="0" dirty="0" smtClean="0">
                <a:ea typeface="+mj-ea"/>
                <a:cs typeface="+mj-cs"/>
              </a:rPr>
              <a:t>The N ring has to be placed close to the JTE to avoid a premature breakdown at the JTE</a:t>
            </a:r>
          </a:p>
          <a:p>
            <a:pPr marL="800100" lvl="1" indent="-342900" algn="just">
              <a:lnSpc>
                <a:spcPct val="150000"/>
              </a:lnSpc>
              <a:spcBef>
                <a:spcPts val="0"/>
              </a:spcBef>
              <a:spcAft>
                <a:spcPts val="0"/>
              </a:spcAft>
              <a:buClr>
                <a:schemeClr val="tx1"/>
              </a:buClr>
              <a:buSzPct val="100000"/>
              <a:buFont typeface="Wingdings" panose="05000000000000000000" pitchFamily="2" charset="2"/>
              <a:buChar char="ü"/>
              <a:defRPr/>
            </a:pPr>
            <a:r>
              <a:rPr lang="en-US" sz="1200" b="1" kern="0" dirty="0" smtClean="0">
                <a:solidFill>
                  <a:srgbClr val="FF0000"/>
                </a:solidFill>
                <a:ea typeface="+mj-ea"/>
                <a:cs typeface="+mj-cs"/>
              </a:rPr>
              <a:t>The P-spray diffusion has to be efficient (to avoid short circuit through the inversion layer)</a:t>
            </a:r>
          </a:p>
          <a:p>
            <a:pPr marL="800100" lvl="1" indent="-342900" algn="just">
              <a:lnSpc>
                <a:spcPct val="150000"/>
              </a:lnSpc>
              <a:spcBef>
                <a:spcPts val="0"/>
              </a:spcBef>
              <a:spcAft>
                <a:spcPts val="0"/>
              </a:spcAft>
              <a:buClr>
                <a:schemeClr val="tx1"/>
              </a:buClr>
              <a:buSzPct val="100000"/>
              <a:buFont typeface="Wingdings" panose="05000000000000000000" pitchFamily="2" charset="2"/>
              <a:buChar char="ü"/>
              <a:defRPr/>
            </a:pPr>
            <a:r>
              <a:rPr lang="en-US" sz="1200" b="1" kern="0" dirty="0" smtClean="0">
                <a:ea typeface="+mj-ea"/>
                <a:cs typeface="+mj-cs"/>
              </a:rPr>
              <a:t>The voltage capability is not degraded since the junction to be protected is now the right edge of the added ring (identical than the JTE)</a:t>
            </a:r>
          </a:p>
        </p:txBody>
      </p:sp>
      <p:pic>
        <p:nvPicPr>
          <p:cNvPr id="9" name="Picture 4" descr="C:\Paulus\APD\Run 2012\APD Ring reg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606" y="3159149"/>
            <a:ext cx="8324850" cy="30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9 CuadroTexto"/>
          <p:cNvSpPr txBox="1"/>
          <p:nvPr/>
        </p:nvSpPr>
        <p:spPr>
          <a:xfrm>
            <a:off x="3391741" y="3619524"/>
            <a:ext cx="401638" cy="400050"/>
          </a:xfrm>
          <a:prstGeom prst="rect">
            <a:avLst/>
          </a:prstGeom>
          <a:noFill/>
        </p:spPr>
        <p:txBody>
          <a:bodyPr wrap="none">
            <a:spAutoFit/>
          </a:bodyPr>
          <a:lstStyle/>
          <a:p>
            <a:pPr>
              <a:defRPr/>
            </a:pPr>
            <a:r>
              <a:rPr lang="es-ES_tradnl" b="1" dirty="0">
                <a:latin typeface="+mj-lt"/>
              </a:rPr>
              <a:t>N</a:t>
            </a:r>
            <a:endParaRPr lang="es-ES" b="1" dirty="0">
              <a:latin typeface="+mj-lt"/>
            </a:endParaRPr>
          </a:p>
        </p:txBody>
      </p:sp>
      <p:sp>
        <p:nvSpPr>
          <p:cNvPr id="11" name="10 CuadroTexto"/>
          <p:cNvSpPr txBox="1"/>
          <p:nvPr/>
        </p:nvSpPr>
        <p:spPr>
          <a:xfrm>
            <a:off x="2493216" y="3692549"/>
            <a:ext cx="515938" cy="400050"/>
          </a:xfrm>
          <a:prstGeom prst="rect">
            <a:avLst/>
          </a:prstGeom>
          <a:noFill/>
        </p:spPr>
        <p:txBody>
          <a:bodyPr wrap="none">
            <a:spAutoFit/>
          </a:bodyPr>
          <a:lstStyle/>
          <a:p>
            <a:pPr>
              <a:defRPr/>
            </a:pPr>
            <a:r>
              <a:rPr lang="es-ES_tradnl" b="1" dirty="0">
                <a:latin typeface="+mj-lt"/>
              </a:rPr>
              <a:t>N</a:t>
            </a:r>
            <a:r>
              <a:rPr lang="es-ES_tradnl" b="1" baseline="30000" dirty="0">
                <a:latin typeface="+mj-lt"/>
              </a:rPr>
              <a:t>+</a:t>
            </a:r>
            <a:endParaRPr lang="es-ES" b="1" dirty="0">
              <a:latin typeface="+mj-lt"/>
            </a:endParaRPr>
          </a:p>
        </p:txBody>
      </p:sp>
      <p:sp>
        <p:nvSpPr>
          <p:cNvPr id="12" name="11 CuadroTexto"/>
          <p:cNvSpPr txBox="1"/>
          <p:nvPr/>
        </p:nvSpPr>
        <p:spPr>
          <a:xfrm>
            <a:off x="1318466" y="5589612"/>
            <a:ext cx="455613" cy="400050"/>
          </a:xfrm>
          <a:prstGeom prst="rect">
            <a:avLst/>
          </a:prstGeom>
          <a:noFill/>
        </p:spPr>
        <p:txBody>
          <a:bodyPr wrap="none">
            <a:spAutoFit/>
          </a:bodyPr>
          <a:lstStyle/>
          <a:p>
            <a:pPr>
              <a:defRPr/>
            </a:pPr>
            <a:r>
              <a:rPr lang="es-ES_tradnl" b="1" dirty="0">
                <a:latin typeface="+mj-lt"/>
              </a:rPr>
              <a:t>P</a:t>
            </a:r>
            <a:r>
              <a:rPr lang="es-ES_tradnl" b="1" baseline="30000" dirty="0">
                <a:latin typeface="+mj-lt"/>
              </a:rPr>
              <a:t>+</a:t>
            </a:r>
            <a:endParaRPr lang="es-ES" b="1" dirty="0">
              <a:latin typeface="+mj-lt"/>
            </a:endParaRPr>
          </a:p>
        </p:txBody>
      </p:sp>
      <p:sp>
        <p:nvSpPr>
          <p:cNvPr id="13" name="12 CuadroTexto"/>
          <p:cNvSpPr txBox="1"/>
          <p:nvPr/>
        </p:nvSpPr>
        <p:spPr>
          <a:xfrm>
            <a:off x="525610" y="3569263"/>
            <a:ext cx="341312" cy="401637"/>
          </a:xfrm>
          <a:prstGeom prst="rect">
            <a:avLst/>
          </a:prstGeom>
          <a:noFill/>
        </p:spPr>
        <p:txBody>
          <a:bodyPr wrap="none">
            <a:spAutoFit/>
          </a:bodyPr>
          <a:lstStyle/>
          <a:p>
            <a:pPr>
              <a:defRPr/>
            </a:pPr>
            <a:r>
              <a:rPr lang="es-ES_tradnl" b="1" dirty="0">
                <a:latin typeface="+mj-lt"/>
              </a:rPr>
              <a:t>P</a:t>
            </a:r>
            <a:endParaRPr lang="es-ES" b="1" dirty="0">
              <a:latin typeface="+mj-lt"/>
            </a:endParaRPr>
          </a:p>
        </p:txBody>
      </p:sp>
      <p:cxnSp>
        <p:nvCxnSpPr>
          <p:cNvPr id="14" name="25 Conector recto de flecha"/>
          <p:cNvCxnSpPr>
            <a:cxnSpLocks noChangeShapeType="1"/>
          </p:cNvCxnSpPr>
          <p:nvPr/>
        </p:nvCxnSpPr>
        <p:spPr bwMode="auto">
          <a:xfrm flipH="1" flipV="1">
            <a:off x="2255091" y="3495699"/>
            <a:ext cx="317500" cy="263525"/>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5" name="28 Conector recto de flecha"/>
          <p:cNvCxnSpPr>
            <a:cxnSpLocks noChangeShapeType="1"/>
          </p:cNvCxnSpPr>
          <p:nvPr/>
        </p:nvCxnSpPr>
        <p:spPr bwMode="auto">
          <a:xfrm>
            <a:off x="1699466" y="5949974"/>
            <a:ext cx="369888" cy="158750"/>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6" name="15 CuadroTexto"/>
          <p:cNvSpPr txBox="1"/>
          <p:nvPr/>
        </p:nvSpPr>
        <p:spPr>
          <a:xfrm>
            <a:off x="6935041" y="3606824"/>
            <a:ext cx="401638" cy="400050"/>
          </a:xfrm>
          <a:prstGeom prst="rect">
            <a:avLst/>
          </a:prstGeom>
          <a:noFill/>
        </p:spPr>
        <p:txBody>
          <a:bodyPr wrap="none">
            <a:spAutoFit/>
          </a:bodyPr>
          <a:lstStyle/>
          <a:p>
            <a:pPr>
              <a:defRPr/>
            </a:pPr>
            <a:r>
              <a:rPr lang="es-ES_tradnl" b="1" dirty="0">
                <a:latin typeface="+mj-lt"/>
              </a:rPr>
              <a:t>N</a:t>
            </a:r>
            <a:endParaRPr lang="es-ES" b="1" dirty="0">
              <a:latin typeface="+mj-lt"/>
            </a:endParaRPr>
          </a:p>
        </p:txBody>
      </p:sp>
      <p:sp>
        <p:nvSpPr>
          <p:cNvPr id="17" name="16 CuadroTexto"/>
          <p:cNvSpPr txBox="1"/>
          <p:nvPr/>
        </p:nvSpPr>
        <p:spPr>
          <a:xfrm>
            <a:off x="8087392" y="3770082"/>
            <a:ext cx="515937" cy="400050"/>
          </a:xfrm>
          <a:prstGeom prst="rect">
            <a:avLst/>
          </a:prstGeom>
          <a:noFill/>
        </p:spPr>
        <p:txBody>
          <a:bodyPr wrap="none">
            <a:spAutoFit/>
          </a:bodyPr>
          <a:lstStyle/>
          <a:p>
            <a:pPr>
              <a:defRPr/>
            </a:pPr>
            <a:r>
              <a:rPr lang="es-ES_tradnl" b="1" dirty="0">
                <a:latin typeface="+mj-lt"/>
              </a:rPr>
              <a:t>N</a:t>
            </a:r>
            <a:r>
              <a:rPr lang="es-ES_tradnl" b="1" baseline="30000" dirty="0">
                <a:latin typeface="+mj-lt"/>
              </a:rPr>
              <a:t>+</a:t>
            </a:r>
            <a:endParaRPr lang="es-ES" b="1" dirty="0">
              <a:latin typeface="+mj-lt"/>
            </a:endParaRPr>
          </a:p>
        </p:txBody>
      </p:sp>
      <p:cxnSp>
        <p:nvCxnSpPr>
          <p:cNvPr id="18" name="32 Conector recto de flecha"/>
          <p:cNvCxnSpPr>
            <a:cxnSpLocks noChangeShapeType="1"/>
          </p:cNvCxnSpPr>
          <p:nvPr/>
        </p:nvCxnSpPr>
        <p:spPr bwMode="auto">
          <a:xfrm flipH="1" flipV="1">
            <a:off x="7439321" y="3495699"/>
            <a:ext cx="648071" cy="323850"/>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9" name="18 Conector recto de flecha"/>
          <p:cNvCxnSpPr>
            <a:cxnSpLocks noChangeShapeType="1"/>
          </p:cNvCxnSpPr>
          <p:nvPr/>
        </p:nvCxnSpPr>
        <p:spPr bwMode="auto">
          <a:xfrm flipV="1">
            <a:off x="1656784" y="3539896"/>
            <a:ext cx="98491" cy="822830"/>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0" name="19 CuadroTexto"/>
          <p:cNvSpPr txBox="1"/>
          <p:nvPr/>
        </p:nvSpPr>
        <p:spPr>
          <a:xfrm>
            <a:off x="794889" y="4354245"/>
            <a:ext cx="1569442" cy="584775"/>
          </a:xfrm>
          <a:prstGeom prst="rect">
            <a:avLst/>
          </a:prstGeom>
          <a:noFill/>
        </p:spPr>
        <p:txBody>
          <a:bodyPr wrap="square">
            <a:spAutoFit/>
          </a:bodyPr>
          <a:lstStyle/>
          <a:p>
            <a:pPr algn="ctr">
              <a:defRPr/>
            </a:pPr>
            <a:r>
              <a:rPr lang="en-US" sz="1600" b="1" dirty="0" smtClean="0">
                <a:latin typeface="+mj-lt"/>
              </a:rPr>
              <a:t>Multiplier Junction</a:t>
            </a:r>
            <a:endParaRPr lang="en-US" sz="1600" b="1" dirty="0">
              <a:latin typeface="+mj-lt"/>
            </a:endParaRPr>
          </a:p>
        </p:txBody>
      </p:sp>
      <p:cxnSp>
        <p:nvCxnSpPr>
          <p:cNvPr id="21" name="17 Conector recto de flecha"/>
          <p:cNvCxnSpPr>
            <a:cxnSpLocks noChangeShapeType="1"/>
          </p:cNvCxnSpPr>
          <p:nvPr/>
        </p:nvCxnSpPr>
        <p:spPr bwMode="auto">
          <a:xfrm flipH="1" flipV="1">
            <a:off x="3976834" y="3811144"/>
            <a:ext cx="372946" cy="843969"/>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2" name="21 CuadroTexto"/>
          <p:cNvSpPr txBox="1"/>
          <p:nvPr/>
        </p:nvSpPr>
        <p:spPr>
          <a:xfrm>
            <a:off x="3785077" y="4645833"/>
            <a:ext cx="1129406" cy="338554"/>
          </a:xfrm>
          <a:prstGeom prst="rect">
            <a:avLst/>
          </a:prstGeom>
          <a:noFill/>
        </p:spPr>
        <p:txBody>
          <a:bodyPr wrap="square">
            <a:spAutoFit/>
          </a:bodyPr>
          <a:lstStyle/>
          <a:p>
            <a:pPr algn="ctr">
              <a:defRPr/>
            </a:pPr>
            <a:r>
              <a:rPr lang="en-US" sz="1600" b="1" dirty="0" smtClean="0">
                <a:latin typeface="+mj-lt"/>
              </a:rPr>
              <a:t>Overlap</a:t>
            </a:r>
            <a:endParaRPr lang="en-US" sz="1600" b="1" dirty="0">
              <a:latin typeface="+mj-lt"/>
            </a:endParaRPr>
          </a:p>
        </p:txBody>
      </p:sp>
      <p:cxnSp>
        <p:nvCxnSpPr>
          <p:cNvPr id="23" name="17 Conector recto de flecha"/>
          <p:cNvCxnSpPr>
            <a:cxnSpLocks noChangeShapeType="1"/>
          </p:cNvCxnSpPr>
          <p:nvPr/>
        </p:nvCxnSpPr>
        <p:spPr bwMode="auto">
          <a:xfrm flipV="1">
            <a:off x="6630607" y="3901855"/>
            <a:ext cx="282737" cy="762540"/>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4" name="23 CuadroTexto"/>
          <p:cNvSpPr txBox="1"/>
          <p:nvPr/>
        </p:nvSpPr>
        <p:spPr>
          <a:xfrm>
            <a:off x="6065904" y="4655114"/>
            <a:ext cx="1129406" cy="584775"/>
          </a:xfrm>
          <a:prstGeom prst="rect">
            <a:avLst/>
          </a:prstGeom>
          <a:noFill/>
        </p:spPr>
        <p:txBody>
          <a:bodyPr wrap="square">
            <a:spAutoFit/>
          </a:bodyPr>
          <a:lstStyle/>
          <a:p>
            <a:pPr algn="ctr">
              <a:defRPr/>
            </a:pPr>
            <a:r>
              <a:rPr lang="en-US" sz="1600" b="1" dirty="0" smtClean="0">
                <a:latin typeface="+mj-lt"/>
              </a:rPr>
              <a:t>Collector Ring</a:t>
            </a:r>
            <a:endParaRPr lang="en-US" sz="1600" b="1" dirty="0">
              <a:latin typeface="+mj-lt"/>
            </a:endParaRPr>
          </a:p>
        </p:txBody>
      </p:sp>
      <p:sp>
        <p:nvSpPr>
          <p:cNvPr id="25" name="24 CuadroTexto"/>
          <p:cNvSpPr txBox="1"/>
          <p:nvPr/>
        </p:nvSpPr>
        <p:spPr>
          <a:xfrm>
            <a:off x="5135064" y="3901855"/>
            <a:ext cx="400050" cy="400050"/>
          </a:xfrm>
          <a:prstGeom prst="rect">
            <a:avLst/>
          </a:prstGeom>
          <a:noFill/>
        </p:spPr>
        <p:txBody>
          <a:bodyPr wrap="none">
            <a:spAutoFit/>
          </a:bodyPr>
          <a:lstStyle/>
          <a:p>
            <a:pPr>
              <a:defRPr/>
            </a:pPr>
            <a:r>
              <a:rPr lang="es-ES_tradnl" b="1" dirty="0">
                <a:latin typeface="+mj-lt"/>
              </a:rPr>
              <a:t>P</a:t>
            </a:r>
            <a:r>
              <a:rPr lang="es-ES_tradnl" b="1" baseline="30000" dirty="0">
                <a:latin typeface="+mj-lt"/>
              </a:rPr>
              <a:t>-</a:t>
            </a:r>
            <a:endParaRPr lang="es-ES" b="1" dirty="0">
              <a:latin typeface="+mj-lt"/>
            </a:endParaRPr>
          </a:p>
        </p:txBody>
      </p:sp>
      <p:cxnSp>
        <p:nvCxnSpPr>
          <p:cNvPr id="26" name="9 Conector recto de flecha"/>
          <p:cNvCxnSpPr>
            <a:cxnSpLocks noChangeShapeType="1"/>
          </p:cNvCxnSpPr>
          <p:nvPr/>
        </p:nvCxnSpPr>
        <p:spPr bwMode="auto">
          <a:xfrm flipV="1">
            <a:off x="5338145" y="3563717"/>
            <a:ext cx="200025" cy="338138"/>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pic>
        <p:nvPicPr>
          <p:cNvPr id="27" name="Picture 2" descr="C:\Users\user\Desktop\Captura.PNG"/>
          <p:cNvPicPr>
            <a:picLocks noChangeAspect="1" noChangeArrowheads="1"/>
          </p:cNvPicPr>
          <p:nvPr/>
        </p:nvPicPr>
        <p:blipFill rotWithShape="1">
          <a:blip r:embed="rId2">
            <a:extLst>
              <a:ext uri="{28A0092B-C50C-407E-A947-70E740481C1C}">
                <a14:useLocalDpi xmlns:a14="http://schemas.microsoft.com/office/drawing/2010/main" val="0"/>
              </a:ext>
            </a:extLst>
          </a:blip>
          <a:srcRect l="57976" t="-60" b="67384"/>
          <a:stretch/>
        </p:blipFill>
        <p:spPr bwMode="auto">
          <a:xfrm>
            <a:off x="6630607" y="2662719"/>
            <a:ext cx="1825132" cy="510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758498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49" descr="C:\Users\pablo\Dropbox\Personal\Presentación Nuevo México\Irrad.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089" t="8336" r="10937" b="1497"/>
          <a:stretch/>
        </p:blipFill>
        <p:spPr bwMode="auto">
          <a:xfrm>
            <a:off x="4283968" y="1484784"/>
            <a:ext cx="4222453" cy="316465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8" descr="C:\Users\pablo\Dropbox\Personal\Presentación Nuevo México\No Irrad.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623" t="8674" r="9695"/>
          <a:stretch/>
        </p:blipFill>
        <p:spPr bwMode="auto">
          <a:xfrm>
            <a:off x="206228" y="1519810"/>
            <a:ext cx="4207770" cy="3205334"/>
          </a:xfrm>
          <a:prstGeom prst="rect">
            <a:avLst/>
          </a:prstGeom>
          <a:noFill/>
          <a:extLst>
            <a:ext uri="{909E8E84-426E-40DD-AFC4-6F175D3DCCD1}">
              <a14:hiddenFill xmlns:a14="http://schemas.microsoft.com/office/drawing/2010/main">
                <a:solidFill>
                  <a:srgbClr val="FFFFFF"/>
                </a:solidFill>
              </a14:hiddenFill>
            </a:ext>
          </a:extLst>
        </p:spPr>
      </p:pic>
      <p:sp>
        <p:nvSpPr>
          <p:cNvPr id="36" name="Rectangle 14"/>
          <p:cNvSpPr>
            <a:spLocks noGrp="1" noChangeArrowheads="1"/>
          </p:cNvSpPr>
          <p:nvPr>
            <p:ph type="title"/>
          </p:nvPr>
        </p:nvSpPr>
        <p:spPr>
          <a:xfrm>
            <a:off x="1116013" y="476250"/>
            <a:ext cx="7127875" cy="576263"/>
          </a:xfrm>
        </p:spPr>
        <p:txBody>
          <a:bodyPr/>
          <a:lstStyle/>
          <a:p>
            <a:pPr algn="ctr"/>
            <a:r>
              <a:rPr lang="en-US" sz="2000" b="1" dirty="0" smtClean="0">
                <a:solidFill>
                  <a:schemeClr val="tx1"/>
                </a:solidFill>
                <a:latin typeface="+mn-lt"/>
                <a:ea typeface="ＭＳ Ｐゴシック" pitchFamily="34" charset="-128"/>
              </a:rPr>
              <a:t>Simulation of the Irradiated Devices</a:t>
            </a:r>
            <a:endParaRPr lang="en-US" sz="2000" dirty="0" smtClean="0">
              <a:solidFill>
                <a:schemeClr val="tx1"/>
              </a:solidFill>
              <a:latin typeface="+mn-lt"/>
            </a:endParaRPr>
          </a:p>
        </p:txBody>
      </p:sp>
      <p:cxnSp>
        <p:nvCxnSpPr>
          <p:cNvPr id="37" name="6 Conector recto"/>
          <p:cNvCxnSpPr>
            <a:cxnSpLocks noChangeShapeType="1"/>
          </p:cNvCxnSpPr>
          <p:nvPr/>
        </p:nvCxnSpPr>
        <p:spPr bwMode="auto">
          <a:xfrm>
            <a:off x="286643" y="980728"/>
            <a:ext cx="8605837" cy="0"/>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sp>
        <p:nvSpPr>
          <p:cNvPr id="38" name="Text Box 25"/>
          <p:cNvSpPr txBox="1">
            <a:spLocks noChangeArrowheads="1"/>
          </p:cNvSpPr>
          <p:nvPr/>
        </p:nvSpPr>
        <p:spPr bwMode="auto">
          <a:xfrm>
            <a:off x="1577268" y="2492896"/>
            <a:ext cx="23764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Verdana" pitchFamily="34" charset="0"/>
                <a:cs typeface="Arial" charset="0"/>
              </a:defRPr>
            </a:lvl1pPr>
            <a:lvl2pPr marL="742950" indent="-285750" eaLnBrk="0" hangingPunct="0">
              <a:defRPr sz="2000">
                <a:solidFill>
                  <a:schemeClr val="tx1"/>
                </a:solidFill>
                <a:latin typeface="Verdana" pitchFamily="34" charset="0"/>
                <a:cs typeface="Arial" charset="0"/>
              </a:defRPr>
            </a:lvl2pPr>
            <a:lvl3pPr marL="1143000" indent="-228600" eaLnBrk="0" hangingPunct="0">
              <a:defRPr sz="2000">
                <a:solidFill>
                  <a:schemeClr val="tx1"/>
                </a:solidFill>
                <a:latin typeface="Verdana" pitchFamily="34" charset="0"/>
                <a:cs typeface="Arial" charset="0"/>
              </a:defRPr>
            </a:lvl3pPr>
            <a:lvl4pPr marL="1600200" indent="-228600" eaLnBrk="0" hangingPunct="0">
              <a:defRPr sz="2000">
                <a:solidFill>
                  <a:schemeClr val="tx1"/>
                </a:solidFill>
                <a:latin typeface="Verdana" pitchFamily="34" charset="0"/>
                <a:cs typeface="Arial" charset="0"/>
              </a:defRPr>
            </a:lvl4pPr>
            <a:lvl5pPr marL="2057400" indent="-228600" eaLnBrk="0" hangingPunct="0">
              <a:defRPr sz="2000">
                <a:solidFill>
                  <a:schemeClr val="tx1"/>
                </a:solidFill>
                <a:latin typeface="Verdana" pitchFamily="34" charset="0"/>
                <a:cs typeface="Arial" charset="0"/>
              </a:defRPr>
            </a:lvl5pPr>
            <a:lvl6pPr marL="2514600" indent="-228600" eaLnBrk="0" fontAlgn="base" hangingPunct="0">
              <a:spcBef>
                <a:spcPct val="0"/>
              </a:spcBef>
              <a:spcAft>
                <a:spcPct val="0"/>
              </a:spcAft>
              <a:defRPr sz="2000">
                <a:solidFill>
                  <a:schemeClr val="tx1"/>
                </a:solidFill>
                <a:latin typeface="Verdana" pitchFamily="34" charset="0"/>
                <a:cs typeface="Arial" charset="0"/>
              </a:defRPr>
            </a:lvl6pPr>
            <a:lvl7pPr marL="2971800" indent="-228600" eaLnBrk="0" fontAlgn="base" hangingPunct="0">
              <a:spcBef>
                <a:spcPct val="0"/>
              </a:spcBef>
              <a:spcAft>
                <a:spcPct val="0"/>
              </a:spcAft>
              <a:defRPr sz="2000">
                <a:solidFill>
                  <a:schemeClr val="tx1"/>
                </a:solidFill>
                <a:latin typeface="Verdana" pitchFamily="34" charset="0"/>
                <a:cs typeface="Arial" charset="0"/>
              </a:defRPr>
            </a:lvl7pPr>
            <a:lvl8pPr marL="3429000" indent="-228600" eaLnBrk="0" fontAlgn="base" hangingPunct="0">
              <a:spcBef>
                <a:spcPct val="0"/>
              </a:spcBef>
              <a:spcAft>
                <a:spcPct val="0"/>
              </a:spcAft>
              <a:defRPr sz="2000">
                <a:solidFill>
                  <a:schemeClr val="tx1"/>
                </a:solidFill>
                <a:latin typeface="Verdana" pitchFamily="34" charset="0"/>
                <a:cs typeface="Arial" charset="0"/>
              </a:defRPr>
            </a:lvl8pPr>
            <a:lvl9pPr marL="3886200" indent="-228600" eaLnBrk="0" fontAlgn="base" hangingPunct="0">
              <a:spcBef>
                <a:spcPct val="0"/>
              </a:spcBef>
              <a:spcAft>
                <a:spcPct val="0"/>
              </a:spcAft>
              <a:defRPr sz="2000">
                <a:solidFill>
                  <a:schemeClr val="tx1"/>
                </a:solidFill>
                <a:latin typeface="Verdana" pitchFamily="34" charset="0"/>
                <a:cs typeface="Arial" charset="0"/>
              </a:defRPr>
            </a:lvl9pPr>
          </a:lstStyle>
          <a:p>
            <a:pPr algn="ctr" eaLnBrk="1" hangingPunct="1"/>
            <a:r>
              <a:rPr lang="en-GB" sz="1400" dirty="0"/>
              <a:t>High Electric Field peak at the junction</a:t>
            </a:r>
          </a:p>
        </p:txBody>
      </p:sp>
      <p:sp>
        <p:nvSpPr>
          <p:cNvPr id="39" name="21 Elipse"/>
          <p:cNvSpPr>
            <a:spLocks noChangeArrowheads="1"/>
          </p:cNvSpPr>
          <p:nvPr/>
        </p:nvSpPr>
        <p:spPr bwMode="auto">
          <a:xfrm>
            <a:off x="827584" y="2061096"/>
            <a:ext cx="369887" cy="431800"/>
          </a:xfrm>
          <a:prstGeom prst="ellipse">
            <a:avLst/>
          </a:prstGeom>
          <a:noFill/>
          <a:ln w="25400" algn="ctr">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40" name="Line 37"/>
          <p:cNvSpPr>
            <a:spLocks noChangeShapeType="1"/>
          </p:cNvSpPr>
          <p:nvPr/>
        </p:nvSpPr>
        <p:spPr bwMode="auto">
          <a:xfrm>
            <a:off x="1187450" y="2276996"/>
            <a:ext cx="504825" cy="215900"/>
          </a:xfrm>
          <a:prstGeom prst="line">
            <a:avLst/>
          </a:prstGeom>
          <a:noFill/>
          <a:ln w="254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41" name="Text Box 32"/>
          <p:cNvSpPr txBox="1">
            <a:spLocks noChangeArrowheads="1"/>
          </p:cNvSpPr>
          <p:nvPr/>
        </p:nvSpPr>
        <p:spPr bwMode="auto">
          <a:xfrm>
            <a:off x="1692275" y="1680865"/>
            <a:ext cx="15843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2563" algn="l"/>
              </a:tabLst>
              <a:defRPr sz="2000">
                <a:solidFill>
                  <a:schemeClr val="tx1"/>
                </a:solidFill>
                <a:latin typeface="Verdana" pitchFamily="34" charset="0"/>
                <a:cs typeface="Arial" charset="0"/>
              </a:defRPr>
            </a:lvl1pPr>
            <a:lvl2pPr marL="742950" indent="-285750" eaLnBrk="0" hangingPunct="0">
              <a:tabLst>
                <a:tab pos="182563" algn="l"/>
              </a:tabLst>
              <a:defRPr sz="2000">
                <a:solidFill>
                  <a:schemeClr val="tx1"/>
                </a:solidFill>
                <a:latin typeface="Verdana" pitchFamily="34" charset="0"/>
                <a:cs typeface="Arial" charset="0"/>
              </a:defRPr>
            </a:lvl2pPr>
            <a:lvl3pPr marL="1143000" indent="-228600" eaLnBrk="0" hangingPunct="0">
              <a:tabLst>
                <a:tab pos="182563" algn="l"/>
              </a:tabLst>
              <a:defRPr sz="2000">
                <a:solidFill>
                  <a:schemeClr val="tx1"/>
                </a:solidFill>
                <a:latin typeface="Verdana" pitchFamily="34" charset="0"/>
                <a:cs typeface="Arial" charset="0"/>
              </a:defRPr>
            </a:lvl3pPr>
            <a:lvl4pPr marL="1600200" indent="-228600" eaLnBrk="0" hangingPunct="0">
              <a:tabLst>
                <a:tab pos="182563" algn="l"/>
              </a:tabLst>
              <a:defRPr sz="2000">
                <a:solidFill>
                  <a:schemeClr val="tx1"/>
                </a:solidFill>
                <a:latin typeface="Verdana" pitchFamily="34" charset="0"/>
                <a:cs typeface="Arial" charset="0"/>
              </a:defRPr>
            </a:lvl4pPr>
            <a:lvl5pPr marL="2057400" indent="-228600" eaLnBrk="0" hangingPunct="0">
              <a:tabLst>
                <a:tab pos="182563" algn="l"/>
              </a:tabLst>
              <a:defRPr sz="2000">
                <a:solidFill>
                  <a:schemeClr val="tx1"/>
                </a:solidFill>
                <a:latin typeface="Verdana" pitchFamily="34" charset="0"/>
                <a:cs typeface="Arial" charset="0"/>
              </a:defRPr>
            </a:lvl5pPr>
            <a:lvl6pPr marL="2514600" indent="-228600" eaLnBrk="0" fontAlgn="base" hangingPunct="0">
              <a:spcBef>
                <a:spcPct val="0"/>
              </a:spcBef>
              <a:spcAft>
                <a:spcPct val="0"/>
              </a:spcAft>
              <a:tabLst>
                <a:tab pos="182563" algn="l"/>
              </a:tabLst>
              <a:defRPr sz="2000">
                <a:solidFill>
                  <a:schemeClr val="tx1"/>
                </a:solidFill>
                <a:latin typeface="Verdana" pitchFamily="34" charset="0"/>
                <a:cs typeface="Arial" charset="0"/>
              </a:defRPr>
            </a:lvl6pPr>
            <a:lvl7pPr marL="2971800" indent="-228600" eaLnBrk="0" fontAlgn="base" hangingPunct="0">
              <a:spcBef>
                <a:spcPct val="0"/>
              </a:spcBef>
              <a:spcAft>
                <a:spcPct val="0"/>
              </a:spcAft>
              <a:tabLst>
                <a:tab pos="182563" algn="l"/>
              </a:tabLst>
              <a:defRPr sz="2000">
                <a:solidFill>
                  <a:schemeClr val="tx1"/>
                </a:solidFill>
                <a:latin typeface="Verdana" pitchFamily="34" charset="0"/>
                <a:cs typeface="Arial" charset="0"/>
              </a:defRPr>
            </a:lvl7pPr>
            <a:lvl8pPr marL="3429000" indent="-228600" eaLnBrk="0" fontAlgn="base" hangingPunct="0">
              <a:spcBef>
                <a:spcPct val="0"/>
              </a:spcBef>
              <a:spcAft>
                <a:spcPct val="0"/>
              </a:spcAft>
              <a:tabLst>
                <a:tab pos="182563" algn="l"/>
              </a:tabLst>
              <a:defRPr sz="2000">
                <a:solidFill>
                  <a:schemeClr val="tx1"/>
                </a:solidFill>
                <a:latin typeface="Verdana" pitchFamily="34" charset="0"/>
                <a:cs typeface="Arial" charset="0"/>
              </a:defRPr>
            </a:lvl8pPr>
            <a:lvl9pPr marL="3886200" indent="-228600" eaLnBrk="0" fontAlgn="base" hangingPunct="0">
              <a:spcBef>
                <a:spcPct val="0"/>
              </a:spcBef>
              <a:spcAft>
                <a:spcPct val="0"/>
              </a:spcAft>
              <a:tabLst>
                <a:tab pos="182563" algn="l"/>
              </a:tabLst>
              <a:defRPr sz="2000">
                <a:solidFill>
                  <a:schemeClr val="tx1"/>
                </a:solidFill>
                <a:latin typeface="Verdana" pitchFamily="34" charset="0"/>
                <a:cs typeface="Arial" charset="0"/>
              </a:defRPr>
            </a:lvl9pPr>
          </a:lstStyle>
          <a:p>
            <a:pPr eaLnBrk="1" hangingPunct="1"/>
            <a:r>
              <a:rPr lang="en-US" sz="1400" b="1" dirty="0">
                <a:solidFill>
                  <a:srgbClr val="FF0000"/>
                </a:solidFill>
              </a:rPr>
              <a:t>No Irradiated</a:t>
            </a:r>
          </a:p>
        </p:txBody>
      </p:sp>
      <p:sp>
        <p:nvSpPr>
          <p:cNvPr id="42" name="Text Box 32"/>
          <p:cNvSpPr txBox="1">
            <a:spLocks noChangeArrowheads="1"/>
          </p:cNvSpPr>
          <p:nvPr/>
        </p:nvSpPr>
        <p:spPr bwMode="auto">
          <a:xfrm>
            <a:off x="5292080" y="1769161"/>
            <a:ext cx="2879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2563" algn="l"/>
              </a:tabLst>
              <a:defRPr sz="2000">
                <a:solidFill>
                  <a:schemeClr val="tx1"/>
                </a:solidFill>
                <a:latin typeface="Verdana" pitchFamily="34" charset="0"/>
                <a:cs typeface="Arial" charset="0"/>
              </a:defRPr>
            </a:lvl1pPr>
            <a:lvl2pPr marL="742950" indent="-285750" eaLnBrk="0" hangingPunct="0">
              <a:tabLst>
                <a:tab pos="182563" algn="l"/>
              </a:tabLst>
              <a:defRPr sz="2000">
                <a:solidFill>
                  <a:schemeClr val="tx1"/>
                </a:solidFill>
                <a:latin typeface="Verdana" pitchFamily="34" charset="0"/>
                <a:cs typeface="Arial" charset="0"/>
              </a:defRPr>
            </a:lvl2pPr>
            <a:lvl3pPr marL="1143000" indent="-228600" eaLnBrk="0" hangingPunct="0">
              <a:tabLst>
                <a:tab pos="182563" algn="l"/>
              </a:tabLst>
              <a:defRPr sz="2000">
                <a:solidFill>
                  <a:schemeClr val="tx1"/>
                </a:solidFill>
                <a:latin typeface="Verdana" pitchFamily="34" charset="0"/>
                <a:cs typeface="Arial" charset="0"/>
              </a:defRPr>
            </a:lvl3pPr>
            <a:lvl4pPr marL="1600200" indent="-228600" eaLnBrk="0" hangingPunct="0">
              <a:tabLst>
                <a:tab pos="182563" algn="l"/>
              </a:tabLst>
              <a:defRPr sz="2000">
                <a:solidFill>
                  <a:schemeClr val="tx1"/>
                </a:solidFill>
                <a:latin typeface="Verdana" pitchFamily="34" charset="0"/>
                <a:cs typeface="Arial" charset="0"/>
              </a:defRPr>
            </a:lvl4pPr>
            <a:lvl5pPr marL="2057400" indent="-228600" eaLnBrk="0" hangingPunct="0">
              <a:tabLst>
                <a:tab pos="182563" algn="l"/>
              </a:tabLst>
              <a:defRPr sz="2000">
                <a:solidFill>
                  <a:schemeClr val="tx1"/>
                </a:solidFill>
                <a:latin typeface="Verdana" pitchFamily="34" charset="0"/>
                <a:cs typeface="Arial" charset="0"/>
              </a:defRPr>
            </a:lvl5pPr>
            <a:lvl6pPr marL="2514600" indent="-228600" eaLnBrk="0" fontAlgn="base" hangingPunct="0">
              <a:spcBef>
                <a:spcPct val="0"/>
              </a:spcBef>
              <a:spcAft>
                <a:spcPct val="0"/>
              </a:spcAft>
              <a:tabLst>
                <a:tab pos="182563" algn="l"/>
              </a:tabLst>
              <a:defRPr sz="2000">
                <a:solidFill>
                  <a:schemeClr val="tx1"/>
                </a:solidFill>
                <a:latin typeface="Verdana" pitchFamily="34" charset="0"/>
                <a:cs typeface="Arial" charset="0"/>
              </a:defRPr>
            </a:lvl6pPr>
            <a:lvl7pPr marL="2971800" indent="-228600" eaLnBrk="0" fontAlgn="base" hangingPunct="0">
              <a:spcBef>
                <a:spcPct val="0"/>
              </a:spcBef>
              <a:spcAft>
                <a:spcPct val="0"/>
              </a:spcAft>
              <a:tabLst>
                <a:tab pos="182563" algn="l"/>
              </a:tabLst>
              <a:defRPr sz="2000">
                <a:solidFill>
                  <a:schemeClr val="tx1"/>
                </a:solidFill>
                <a:latin typeface="Verdana" pitchFamily="34" charset="0"/>
                <a:cs typeface="Arial" charset="0"/>
              </a:defRPr>
            </a:lvl7pPr>
            <a:lvl8pPr marL="3429000" indent="-228600" eaLnBrk="0" fontAlgn="base" hangingPunct="0">
              <a:spcBef>
                <a:spcPct val="0"/>
              </a:spcBef>
              <a:spcAft>
                <a:spcPct val="0"/>
              </a:spcAft>
              <a:tabLst>
                <a:tab pos="182563" algn="l"/>
              </a:tabLst>
              <a:defRPr sz="2000">
                <a:solidFill>
                  <a:schemeClr val="tx1"/>
                </a:solidFill>
                <a:latin typeface="Verdana" pitchFamily="34" charset="0"/>
                <a:cs typeface="Arial" charset="0"/>
              </a:defRPr>
            </a:lvl8pPr>
            <a:lvl9pPr marL="3886200" indent="-228600" eaLnBrk="0" fontAlgn="base" hangingPunct="0">
              <a:spcBef>
                <a:spcPct val="0"/>
              </a:spcBef>
              <a:spcAft>
                <a:spcPct val="0"/>
              </a:spcAft>
              <a:tabLst>
                <a:tab pos="182563" algn="l"/>
              </a:tabLst>
              <a:defRPr sz="2000">
                <a:solidFill>
                  <a:schemeClr val="tx1"/>
                </a:solidFill>
                <a:latin typeface="Verdana" pitchFamily="34" charset="0"/>
                <a:cs typeface="Arial" charset="0"/>
              </a:defRPr>
            </a:lvl9pPr>
          </a:lstStyle>
          <a:p>
            <a:pPr eaLnBrk="1" hangingPunct="1"/>
            <a:r>
              <a:rPr lang="en-US" sz="1400" b="1" dirty="0">
                <a:solidFill>
                  <a:srgbClr val="FF0000"/>
                </a:solidFill>
              </a:rPr>
              <a:t>Irradiated. </a:t>
            </a:r>
            <a:r>
              <a:rPr lang="el-GR" sz="1400" b="1" dirty="0">
                <a:solidFill>
                  <a:srgbClr val="FF0000"/>
                </a:solidFill>
              </a:rPr>
              <a:t>Φ</a:t>
            </a:r>
            <a:r>
              <a:rPr lang="es-ES" sz="1400" b="1" baseline="-25000" dirty="0" err="1">
                <a:solidFill>
                  <a:srgbClr val="FF0000"/>
                </a:solidFill>
              </a:rPr>
              <a:t>eq</a:t>
            </a:r>
            <a:r>
              <a:rPr lang="es-ES" sz="1400" b="1" dirty="0">
                <a:solidFill>
                  <a:srgbClr val="FF0000"/>
                </a:solidFill>
              </a:rPr>
              <a:t> = 1 x </a:t>
            </a:r>
            <a:r>
              <a:rPr lang="es-ES" sz="1400" b="1" dirty="0" smtClean="0">
                <a:solidFill>
                  <a:srgbClr val="FF0000"/>
                </a:solidFill>
              </a:rPr>
              <a:t>10</a:t>
            </a:r>
            <a:r>
              <a:rPr lang="es-ES" sz="1400" b="1" baseline="30000" dirty="0" smtClean="0">
                <a:solidFill>
                  <a:srgbClr val="FF0000"/>
                </a:solidFill>
              </a:rPr>
              <a:t>15</a:t>
            </a:r>
            <a:r>
              <a:rPr lang="en-US" sz="1400" b="1" dirty="0" smtClean="0">
                <a:solidFill>
                  <a:srgbClr val="FF0000"/>
                </a:solidFill>
              </a:rPr>
              <a:t> </a:t>
            </a:r>
            <a:endParaRPr lang="en-US" sz="1400" b="1" dirty="0">
              <a:solidFill>
                <a:srgbClr val="FF0000"/>
              </a:solidFill>
            </a:endParaRPr>
          </a:p>
        </p:txBody>
      </p:sp>
      <p:sp>
        <p:nvSpPr>
          <p:cNvPr id="43" name="Text Box 25"/>
          <p:cNvSpPr txBox="1">
            <a:spLocks noChangeArrowheads="1"/>
          </p:cNvSpPr>
          <p:nvPr/>
        </p:nvSpPr>
        <p:spPr bwMode="auto">
          <a:xfrm>
            <a:off x="318365" y="4725144"/>
            <a:ext cx="367757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Verdana" pitchFamily="34" charset="0"/>
              </a:defRPr>
            </a:lvl1pPr>
            <a:lvl2pPr marL="742950" indent="-285750" eaLnBrk="0" hangingPunct="0">
              <a:defRPr sz="2000">
                <a:solidFill>
                  <a:schemeClr val="tx1"/>
                </a:solidFill>
                <a:latin typeface="Verdana" pitchFamily="34" charset="0"/>
              </a:defRPr>
            </a:lvl2pPr>
            <a:lvl3pPr marL="1143000" indent="-228600" eaLnBrk="0" hangingPunct="0">
              <a:defRPr sz="2000">
                <a:solidFill>
                  <a:schemeClr val="tx1"/>
                </a:solidFill>
                <a:latin typeface="Verdana" pitchFamily="34" charset="0"/>
              </a:defRPr>
            </a:lvl3pPr>
            <a:lvl4pPr marL="1600200" indent="-228600" eaLnBrk="0" hangingPunct="0">
              <a:defRPr sz="2000">
                <a:solidFill>
                  <a:schemeClr val="tx1"/>
                </a:solidFill>
                <a:latin typeface="Verdana" pitchFamily="34" charset="0"/>
              </a:defRPr>
            </a:lvl4pPr>
            <a:lvl5pPr marL="2057400" indent="-228600" eaLnBrk="0" hangingPunct="0">
              <a:defRPr sz="2000">
                <a:solidFill>
                  <a:schemeClr val="tx1"/>
                </a:solidFill>
                <a:latin typeface="Verdana" pitchFamily="34" charset="0"/>
              </a:defRPr>
            </a:lvl5pPr>
            <a:lvl6pPr marL="2514600" indent="-228600" eaLnBrk="0" fontAlgn="base" hangingPunct="0">
              <a:spcBef>
                <a:spcPct val="0"/>
              </a:spcBef>
              <a:spcAft>
                <a:spcPct val="0"/>
              </a:spcAft>
              <a:defRPr sz="2000">
                <a:solidFill>
                  <a:schemeClr val="tx1"/>
                </a:solidFill>
                <a:latin typeface="Verdana" pitchFamily="34" charset="0"/>
              </a:defRPr>
            </a:lvl6pPr>
            <a:lvl7pPr marL="2971800" indent="-228600" eaLnBrk="0" fontAlgn="base" hangingPunct="0">
              <a:spcBef>
                <a:spcPct val="0"/>
              </a:spcBef>
              <a:spcAft>
                <a:spcPct val="0"/>
              </a:spcAft>
              <a:defRPr sz="2000">
                <a:solidFill>
                  <a:schemeClr val="tx1"/>
                </a:solidFill>
                <a:latin typeface="Verdana" pitchFamily="34" charset="0"/>
              </a:defRPr>
            </a:lvl7pPr>
            <a:lvl8pPr marL="3429000" indent="-228600" eaLnBrk="0" fontAlgn="base" hangingPunct="0">
              <a:spcBef>
                <a:spcPct val="0"/>
              </a:spcBef>
              <a:spcAft>
                <a:spcPct val="0"/>
              </a:spcAft>
              <a:defRPr sz="2000">
                <a:solidFill>
                  <a:schemeClr val="tx1"/>
                </a:solidFill>
                <a:latin typeface="Verdana" pitchFamily="34" charset="0"/>
              </a:defRPr>
            </a:lvl8pPr>
            <a:lvl9pPr marL="3886200" indent="-228600" eaLnBrk="0" fontAlgn="base" hangingPunct="0">
              <a:spcBef>
                <a:spcPct val="0"/>
              </a:spcBef>
              <a:spcAft>
                <a:spcPct val="0"/>
              </a:spcAft>
              <a:defRPr sz="2000">
                <a:solidFill>
                  <a:schemeClr val="tx1"/>
                </a:solidFill>
                <a:latin typeface="Verdana" pitchFamily="34" charset="0"/>
              </a:defRPr>
            </a:lvl9pPr>
          </a:lstStyle>
          <a:p>
            <a:pPr marL="285750" indent="-285750" algn="just" eaLnBrk="1" hangingPunct="1">
              <a:buFont typeface="Arial" charset="0"/>
              <a:buChar char="•"/>
              <a:defRPr/>
            </a:pPr>
            <a:r>
              <a:rPr lang="en-GB" sz="1200" b="1" u="sng" dirty="0" err="1" smtClean="0"/>
              <a:t>PiN</a:t>
            </a:r>
            <a:r>
              <a:rPr lang="en-GB" sz="1200" dirty="0" smtClean="0"/>
              <a:t>: electric field strength at the junction increases after irradiation </a:t>
            </a:r>
          </a:p>
          <a:p>
            <a:pPr algn="just" eaLnBrk="1" hangingPunct="1">
              <a:defRPr/>
            </a:pPr>
            <a:endParaRPr lang="en-GB" sz="1200" dirty="0" smtClean="0"/>
          </a:p>
          <a:p>
            <a:pPr marL="285750" indent="-285750" algn="just" eaLnBrk="1" hangingPunct="1">
              <a:buFont typeface="Arial" charset="0"/>
              <a:buChar char="•"/>
              <a:defRPr/>
            </a:pPr>
            <a:r>
              <a:rPr lang="en-GB" sz="1200" b="1" u="sng" dirty="0" smtClean="0"/>
              <a:t>LGAD</a:t>
            </a:r>
            <a:r>
              <a:rPr lang="en-GB" sz="1200" dirty="0" smtClean="0"/>
              <a:t>: electric field strength at the junction is almost equal after irradiation</a:t>
            </a:r>
          </a:p>
        </p:txBody>
      </p:sp>
      <p:sp>
        <p:nvSpPr>
          <p:cNvPr id="44" name="Text Box 32"/>
          <p:cNvSpPr txBox="1">
            <a:spLocks noChangeArrowheads="1"/>
          </p:cNvSpPr>
          <p:nvPr/>
        </p:nvSpPr>
        <p:spPr bwMode="auto">
          <a:xfrm>
            <a:off x="4175125" y="4748371"/>
            <a:ext cx="4824413"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925" eaLnBrk="0" hangingPunct="0">
              <a:tabLst>
                <a:tab pos="182563" algn="l"/>
              </a:tabLst>
              <a:defRPr sz="2000">
                <a:solidFill>
                  <a:schemeClr val="tx1"/>
                </a:solidFill>
                <a:latin typeface="Verdana" pitchFamily="34" charset="0"/>
                <a:cs typeface="Arial" charset="0"/>
              </a:defRPr>
            </a:lvl1pPr>
            <a:lvl2pPr marL="742950" indent="-285750" eaLnBrk="0" hangingPunct="0">
              <a:tabLst>
                <a:tab pos="182563" algn="l"/>
              </a:tabLst>
              <a:defRPr sz="2000">
                <a:solidFill>
                  <a:schemeClr val="tx1"/>
                </a:solidFill>
                <a:latin typeface="Verdana" pitchFamily="34" charset="0"/>
                <a:cs typeface="Arial" charset="0"/>
              </a:defRPr>
            </a:lvl2pPr>
            <a:lvl3pPr marL="1143000" indent="-228600" eaLnBrk="0" hangingPunct="0">
              <a:tabLst>
                <a:tab pos="182563" algn="l"/>
              </a:tabLst>
              <a:defRPr sz="2000">
                <a:solidFill>
                  <a:schemeClr val="tx1"/>
                </a:solidFill>
                <a:latin typeface="Verdana" pitchFamily="34" charset="0"/>
                <a:cs typeface="Arial" charset="0"/>
              </a:defRPr>
            </a:lvl3pPr>
            <a:lvl4pPr marL="1600200" indent="-228600" eaLnBrk="0" hangingPunct="0">
              <a:tabLst>
                <a:tab pos="182563" algn="l"/>
              </a:tabLst>
              <a:defRPr sz="2000">
                <a:solidFill>
                  <a:schemeClr val="tx1"/>
                </a:solidFill>
                <a:latin typeface="Verdana" pitchFamily="34" charset="0"/>
                <a:cs typeface="Arial" charset="0"/>
              </a:defRPr>
            </a:lvl4pPr>
            <a:lvl5pPr marL="2057400" indent="-228600" eaLnBrk="0" hangingPunct="0">
              <a:tabLst>
                <a:tab pos="182563" algn="l"/>
              </a:tabLst>
              <a:defRPr sz="2000">
                <a:solidFill>
                  <a:schemeClr val="tx1"/>
                </a:solidFill>
                <a:latin typeface="Verdana" pitchFamily="34" charset="0"/>
                <a:cs typeface="Arial" charset="0"/>
              </a:defRPr>
            </a:lvl5pPr>
            <a:lvl6pPr marL="2514600" indent="-228600" eaLnBrk="0" fontAlgn="base" hangingPunct="0">
              <a:spcBef>
                <a:spcPct val="0"/>
              </a:spcBef>
              <a:spcAft>
                <a:spcPct val="0"/>
              </a:spcAft>
              <a:tabLst>
                <a:tab pos="182563" algn="l"/>
              </a:tabLst>
              <a:defRPr sz="2000">
                <a:solidFill>
                  <a:schemeClr val="tx1"/>
                </a:solidFill>
                <a:latin typeface="Verdana" pitchFamily="34" charset="0"/>
                <a:cs typeface="Arial" charset="0"/>
              </a:defRPr>
            </a:lvl6pPr>
            <a:lvl7pPr marL="2971800" indent="-228600" eaLnBrk="0" fontAlgn="base" hangingPunct="0">
              <a:spcBef>
                <a:spcPct val="0"/>
              </a:spcBef>
              <a:spcAft>
                <a:spcPct val="0"/>
              </a:spcAft>
              <a:tabLst>
                <a:tab pos="182563" algn="l"/>
              </a:tabLst>
              <a:defRPr sz="2000">
                <a:solidFill>
                  <a:schemeClr val="tx1"/>
                </a:solidFill>
                <a:latin typeface="Verdana" pitchFamily="34" charset="0"/>
                <a:cs typeface="Arial" charset="0"/>
              </a:defRPr>
            </a:lvl7pPr>
            <a:lvl8pPr marL="3429000" indent="-228600" eaLnBrk="0" fontAlgn="base" hangingPunct="0">
              <a:spcBef>
                <a:spcPct val="0"/>
              </a:spcBef>
              <a:spcAft>
                <a:spcPct val="0"/>
              </a:spcAft>
              <a:tabLst>
                <a:tab pos="182563" algn="l"/>
              </a:tabLst>
              <a:defRPr sz="2000">
                <a:solidFill>
                  <a:schemeClr val="tx1"/>
                </a:solidFill>
                <a:latin typeface="Verdana" pitchFamily="34" charset="0"/>
                <a:cs typeface="Arial" charset="0"/>
              </a:defRPr>
            </a:lvl8pPr>
            <a:lvl9pPr marL="3886200" indent="-228600" eaLnBrk="0" fontAlgn="base" hangingPunct="0">
              <a:spcBef>
                <a:spcPct val="0"/>
              </a:spcBef>
              <a:spcAft>
                <a:spcPct val="0"/>
              </a:spcAft>
              <a:tabLst>
                <a:tab pos="182563" algn="l"/>
              </a:tabLst>
              <a:defRPr sz="2000">
                <a:solidFill>
                  <a:schemeClr val="tx1"/>
                </a:solidFill>
                <a:latin typeface="Verdana" pitchFamily="34" charset="0"/>
                <a:cs typeface="Arial" charset="0"/>
              </a:defRPr>
            </a:lvl9pPr>
          </a:lstStyle>
          <a:p>
            <a:pPr eaLnBrk="1" hangingPunct="1">
              <a:buFont typeface="Wingdings" pitchFamily="2" charset="2"/>
              <a:buChar char="§"/>
            </a:pPr>
            <a:r>
              <a:rPr lang="en-US" sz="1400" b="1" dirty="0"/>
              <a:t> Irradiation </a:t>
            </a:r>
            <a:r>
              <a:rPr lang="en-US" sz="1400" b="1" dirty="0" smtClean="0"/>
              <a:t>Trap Model </a:t>
            </a:r>
            <a:r>
              <a:rPr lang="en-US" sz="1400" b="1" dirty="0" smtClean="0">
                <a:solidFill>
                  <a:srgbClr val="FF0000"/>
                </a:solidFill>
              </a:rPr>
              <a:t>(Perugia Model) </a:t>
            </a:r>
            <a:endParaRPr lang="en-US" sz="1400" b="1" dirty="0">
              <a:solidFill>
                <a:srgbClr val="FF0000"/>
              </a:solidFill>
            </a:endParaRPr>
          </a:p>
          <a:p>
            <a:pPr eaLnBrk="1" hangingPunct="1"/>
            <a:r>
              <a:rPr lang="en-US" sz="1100" b="1" dirty="0" smtClean="0">
                <a:latin typeface="Calibri" pitchFamily="34" charset="0"/>
              </a:rPr>
              <a:t>Acceptor;   E</a:t>
            </a:r>
            <a:r>
              <a:rPr lang="en-US" sz="1100" b="1" dirty="0">
                <a:latin typeface="Calibri" pitchFamily="34" charset="0"/>
              </a:rPr>
              <a:t>= </a:t>
            </a:r>
            <a:r>
              <a:rPr lang="en-US" sz="1100" b="1" dirty="0" err="1">
                <a:latin typeface="Calibri" pitchFamily="34" charset="0"/>
              </a:rPr>
              <a:t>E</a:t>
            </a:r>
            <a:r>
              <a:rPr lang="en-US" sz="1100" b="1" baseline="-25000" dirty="0" err="1">
                <a:latin typeface="Calibri" pitchFamily="34" charset="0"/>
              </a:rPr>
              <a:t>c</a:t>
            </a:r>
            <a:r>
              <a:rPr lang="en-US" sz="1100" b="1" dirty="0">
                <a:latin typeface="Calibri" pitchFamily="34" charset="0"/>
              </a:rPr>
              <a:t> + 0.46 </a:t>
            </a:r>
            <a:r>
              <a:rPr lang="en-US" sz="1100" b="1" dirty="0" err="1" smtClean="0">
                <a:latin typeface="Calibri" pitchFamily="34" charset="0"/>
              </a:rPr>
              <a:t>eV</a:t>
            </a:r>
            <a:r>
              <a:rPr lang="en-US" sz="1100" b="1" dirty="0" smtClean="0">
                <a:latin typeface="Calibri" pitchFamily="34" charset="0"/>
              </a:rPr>
              <a:t>;   </a:t>
            </a:r>
            <a:r>
              <a:rPr lang="el-GR" sz="1100" b="1" dirty="0" smtClean="0">
                <a:latin typeface="Calibri" pitchFamily="34" charset="0"/>
              </a:rPr>
              <a:t>η</a:t>
            </a:r>
            <a:r>
              <a:rPr lang="en-US" sz="1100" b="1" dirty="0" smtClean="0">
                <a:latin typeface="Calibri" pitchFamily="34" charset="0"/>
              </a:rPr>
              <a:t>=0.9	</a:t>
            </a:r>
            <a:r>
              <a:rPr lang="el-GR" sz="1100" b="1" dirty="0" smtClean="0">
                <a:latin typeface="Calibri" pitchFamily="34" charset="0"/>
              </a:rPr>
              <a:t>σ</a:t>
            </a:r>
            <a:r>
              <a:rPr lang="es-ES" sz="1100" b="1" baseline="-25000" dirty="0" smtClean="0">
                <a:latin typeface="Calibri" pitchFamily="34" charset="0"/>
              </a:rPr>
              <a:t>e</a:t>
            </a:r>
            <a:r>
              <a:rPr lang="es-ES" sz="1100" b="1" dirty="0" smtClean="0">
                <a:latin typeface="Calibri" pitchFamily="34" charset="0"/>
              </a:rPr>
              <a:t> </a:t>
            </a:r>
            <a:r>
              <a:rPr lang="es-ES" sz="1100" b="1" dirty="0">
                <a:latin typeface="Calibri" pitchFamily="34" charset="0"/>
              </a:rPr>
              <a:t>= </a:t>
            </a:r>
            <a:r>
              <a:rPr lang="en-US" sz="1100" b="1" dirty="0">
                <a:latin typeface="Calibri" pitchFamily="34" charset="0"/>
              </a:rPr>
              <a:t>5 x </a:t>
            </a:r>
            <a:r>
              <a:rPr lang="en-US" sz="1100" b="1" dirty="0" smtClean="0">
                <a:latin typeface="Calibri" pitchFamily="34" charset="0"/>
              </a:rPr>
              <a:t>10</a:t>
            </a:r>
            <a:r>
              <a:rPr lang="en-US" sz="1100" b="1" baseline="30000" dirty="0" smtClean="0">
                <a:latin typeface="Calibri" pitchFamily="34" charset="0"/>
              </a:rPr>
              <a:t>-15</a:t>
            </a:r>
            <a:r>
              <a:rPr lang="en-US" sz="1100" b="1" dirty="0">
                <a:latin typeface="Calibri" pitchFamily="34" charset="0"/>
              </a:rPr>
              <a:t>	</a:t>
            </a:r>
            <a:r>
              <a:rPr lang="el-GR" sz="1100" b="1" dirty="0" smtClean="0">
                <a:latin typeface="Calibri" pitchFamily="34" charset="0"/>
              </a:rPr>
              <a:t>σ</a:t>
            </a:r>
            <a:r>
              <a:rPr lang="es-ES" sz="1100" b="1" baseline="-25000" dirty="0" smtClean="0">
                <a:latin typeface="Calibri" pitchFamily="34" charset="0"/>
              </a:rPr>
              <a:t>h</a:t>
            </a:r>
            <a:r>
              <a:rPr lang="es-ES" sz="1100" b="1" dirty="0" smtClean="0">
                <a:latin typeface="Calibri" pitchFamily="34" charset="0"/>
              </a:rPr>
              <a:t> </a:t>
            </a:r>
            <a:r>
              <a:rPr lang="es-ES" sz="1100" b="1" dirty="0">
                <a:latin typeface="Calibri" pitchFamily="34" charset="0"/>
              </a:rPr>
              <a:t>= </a:t>
            </a:r>
            <a:r>
              <a:rPr lang="en-US" sz="1100" b="1" dirty="0">
                <a:latin typeface="Calibri" pitchFamily="34" charset="0"/>
              </a:rPr>
              <a:t>5 x 10</a:t>
            </a:r>
            <a:r>
              <a:rPr lang="en-US" sz="1100" b="1" baseline="30000" dirty="0">
                <a:latin typeface="Calibri" pitchFamily="34" charset="0"/>
              </a:rPr>
              <a:t>-14</a:t>
            </a:r>
            <a:endParaRPr lang="en-US" sz="1100" b="1" dirty="0">
              <a:latin typeface="Calibri" pitchFamily="34" charset="0"/>
            </a:endParaRPr>
          </a:p>
          <a:p>
            <a:pPr eaLnBrk="1" hangingPunct="1"/>
            <a:r>
              <a:rPr lang="en-US" sz="1100" b="1" dirty="0" smtClean="0">
                <a:latin typeface="Calibri" pitchFamily="34" charset="0"/>
              </a:rPr>
              <a:t>Acceptor;   E</a:t>
            </a:r>
            <a:r>
              <a:rPr lang="en-US" sz="1100" b="1" dirty="0">
                <a:latin typeface="Calibri" pitchFamily="34" charset="0"/>
              </a:rPr>
              <a:t>= </a:t>
            </a:r>
            <a:r>
              <a:rPr lang="en-US" sz="1100" b="1" dirty="0" err="1">
                <a:latin typeface="Calibri" pitchFamily="34" charset="0"/>
              </a:rPr>
              <a:t>E</a:t>
            </a:r>
            <a:r>
              <a:rPr lang="en-US" sz="1100" b="1" baseline="-25000" dirty="0" err="1">
                <a:latin typeface="Calibri" pitchFamily="34" charset="0"/>
              </a:rPr>
              <a:t>c</a:t>
            </a:r>
            <a:r>
              <a:rPr lang="en-US" sz="1100" b="1" dirty="0">
                <a:latin typeface="Calibri" pitchFamily="34" charset="0"/>
              </a:rPr>
              <a:t> + 0.42 </a:t>
            </a:r>
            <a:r>
              <a:rPr lang="en-US" sz="1100" b="1" dirty="0" err="1" smtClean="0">
                <a:latin typeface="Calibri" pitchFamily="34" charset="0"/>
              </a:rPr>
              <a:t>eV</a:t>
            </a:r>
            <a:r>
              <a:rPr lang="en-US" sz="1100" b="1" dirty="0" smtClean="0">
                <a:latin typeface="Calibri" pitchFamily="34" charset="0"/>
              </a:rPr>
              <a:t>;   </a:t>
            </a:r>
            <a:r>
              <a:rPr lang="el-GR" sz="1100" b="1" dirty="0" smtClean="0">
                <a:latin typeface="Calibri" pitchFamily="34" charset="0"/>
              </a:rPr>
              <a:t>η</a:t>
            </a:r>
            <a:r>
              <a:rPr lang="en-US" sz="1100" b="1" dirty="0" smtClean="0">
                <a:latin typeface="Calibri" pitchFamily="34" charset="0"/>
              </a:rPr>
              <a:t>=1.613	</a:t>
            </a:r>
            <a:r>
              <a:rPr lang="el-GR" sz="1100" b="1" dirty="0" smtClean="0">
                <a:latin typeface="Calibri" pitchFamily="34" charset="0"/>
              </a:rPr>
              <a:t>σ</a:t>
            </a:r>
            <a:r>
              <a:rPr lang="es-ES" sz="1100" b="1" baseline="-25000" dirty="0" smtClean="0">
                <a:latin typeface="Calibri" pitchFamily="34" charset="0"/>
              </a:rPr>
              <a:t>e</a:t>
            </a:r>
            <a:r>
              <a:rPr lang="es-ES" sz="1100" b="1" dirty="0" smtClean="0">
                <a:latin typeface="Calibri" pitchFamily="34" charset="0"/>
              </a:rPr>
              <a:t> </a:t>
            </a:r>
            <a:r>
              <a:rPr lang="es-ES" sz="1100" b="1" dirty="0">
                <a:latin typeface="Calibri" pitchFamily="34" charset="0"/>
              </a:rPr>
              <a:t>= </a:t>
            </a:r>
            <a:r>
              <a:rPr lang="en-US" sz="1100" b="1" dirty="0">
                <a:latin typeface="Calibri" pitchFamily="34" charset="0"/>
              </a:rPr>
              <a:t>2 x 10</a:t>
            </a:r>
            <a:r>
              <a:rPr lang="en-US" sz="1100" b="1" baseline="30000" dirty="0">
                <a:latin typeface="Calibri" pitchFamily="34" charset="0"/>
              </a:rPr>
              <a:t>-</a:t>
            </a:r>
            <a:r>
              <a:rPr lang="en-US" sz="1100" b="1" baseline="30000" dirty="0" smtClean="0">
                <a:latin typeface="Calibri" pitchFamily="34" charset="0"/>
              </a:rPr>
              <a:t>15</a:t>
            </a:r>
            <a:r>
              <a:rPr lang="en-US" sz="1100" b="1" dirty="0">
                <a:latin typeface="Calibri" pitchFamily="34" charset="0"/>
              </a:rPr>
              <a:t>	</a:t>
            </a:r>
            <a:r>
              <a:rPr lang="el-GR" sz="1100" b="1" dirty="0" smtClean="0">
                <a:latin typeface="Calibri" pitchFamily="34" charset="0"/>
              </a:rPr>
              <a:t>σ</a:t>
            </a:r>
            <a:r>
              <a:rPr lang="es-ES" sz="1100" b="1" baseline="-25000" dirty="0" smtClean="0">
                <a:latin typeface="Calibri" pitchFamily="34" charset="0"/>
              </a:rPr>
              <a:t>h</a:t>
            </a:r>
            <a:r>
              <a:rPr lang="es-ES" sz="1100" b="1" dirty="0" smtClean="0">
                <a:latin typeface="Calibri" pitchFamily="34" charset="0"/>
              </a:rPr>
              <a:t> </a:t>
            </a:r>
            <a:r>
              <a:rPr lang="es-ES" sz="1100" b="1" dirty="0">
                <a:latin typeface="Calibri" pitchFamily="34" charset="0"/>
              </a:rPr>
              <a:t>= </a:t>
            </a:r>
            <a:r>
              <a:rPr lang="en-US" sz="1100" b="1" dirty="0">
                <a:latin typeface="Calibri" pitchFamily="34" charset="0"/>
              </a:rPr>
              <a:t>2 x 10</a:t>
            </a:r>
            <a:r>
              <a:rPr lang="en-US" sz="1100" b="1" baseline="30000" dirty="0">
                <a:latin typeface="Calibri" pitchFamily="34" charset="0"/>
              </a:rPr>
              <a:t>-14</a:t>
            </a:r>
            <a:endParaRPr lang="en-US" sz="1100" b="1" dirty="0">
              <a:latin typeface="Calibri" pitchFamily="34" charset="0"/>
            </a:endParaRPr>
          </a:p>
          <a:p>
            <a:pPr eaLnBrk="1" hangingPunct="1"/>
            <a:r>
              <a:rPr lang="en-US" sz="1100" b="1" dirty="0">
                <a:latin typeface="Calibri" pitchFamily="34" charset="0"/>
              </a:rPr>
              <a:t>Acceptor; </a:t>
            </a:r>
            <a:r>
              <a:rPr lang="en-US" sz="1100" b="1" dirty="0" smtClean="0">
                <a:latin typeface="Calibri" pitchFamily="34" charset="0"/>
              </a:rPr>
              <a:t>  E</a:t>
            </a:r>
            <a:r>
              <a:rPr lang="en-US" sz="1100" b="1" dirty="0">
                <a:latin typeface="Calibri" pitchFamily="34" charset="0"/>
              </a:rPr>
              <a:t>= </a:t>
            </a:r>
            <a:r>
              <a:rPr lang="en-US" sz="1100" b="1" dirty="0" err="1">
                <a:latin typeface="Calibri" pitchFamily="34" charset="0"/>
              </a:rPr>
              <a:t>E</a:t>
            </a:r>
            <a:r>
              <a:rPr lang="en-US" sz="1100" b="1" baseline="-25000" dirty="0" err="1">
                <a:latin typeface="Calibri" pitchFamily="34" charset="0"/>
              </a:rPr>
              <a:t>c</a:t>
            </a:r>
            <a:r>
              <a:rPr lang="en-US" sz="1100" b="1" dirty="0">
                <a:latin typeface="Calibri" pitchFamily="34" charset="0"/>
              </a:rPr>
              <a:t> + 0.10 </a:t>
            </a:r>
            <a:r>
              <a:rPr lang="en-US" sz="1100" b="1" dirty="0" err="1">
                <a:latin typeface="Calibri" pitchFamily="34" charset="0"/>
              </a:rPr>
              <a:t>eV</a:t>
            </a:r>
            <a:r>
              <a:rPr lang="en-US" sz="1100" b="1" dirty="0">
                <a:latin typeface="Calibri" pitchFamily="34" charset="0"/>
              </a:rPr>
              <a:t>; </a:t>
            </a:r>
            <a:r>
              <a:rPr lang="en-US" sz="1100" b="1" dirty="0" smtClean="0">
                <a:latin typeface="Calibri" pitchFamily="34" charset="0"/>
              </a:rPr>
              <a:t>  </a:t>
            </a:r>
            <a:r>
              <a:rPr lang="el-GR" sz="1100" b="1" dirty="0" smtClean="0">
                <a:latin typeface="Calibri" pitchFamily="34" charset="0"/>
              </a:rPr>
              <a:t>η</a:t>
            </a:r>
            <a:r>
              <a:rPr lang="en-US" sz="1100" b="1" dirty="0">
                <a:latin typeface="Calibri" pitchFamily="34" charset="0"/>
              </a:rPr>
              <a:t>=</a:t>
            </a:r>
            <a:r>
              <a:rPr lang="en-US" sz="1100" b="1" dirty="0" smtClean="0">
                <a:latin typeface="Calibri" pitchFamily="34" charset="0"/>
              </a:rPr>
              <a:t>100</a:t>
            </a:r>
            <a:r>
              <a:rPr lang="en-US" sz="1100" b="1" dirty="0">
                <a:latin typeface="Calibri" pitchFamily="34" charset="0"/>
              </a:rPr>
              <a:t>	</a:t>
            </a:r>
            <a:r>
              <a:rPr lang="el-GR" sz="1100" b="1" dirty="0" smtClean="0">
                <a:latin typeface="Calibri" pitchFamily="34" charset="0"/>
              </a:rPr>
              <a:t>σ</a:t>
            </a:r>
            <a:r>
              <a:rPr lang="es-ES" sz="1100" b="1" baseline="-25000" dirty="0" smtClean="0">
                <a:latin typeface="Calibri" pitchFamily="34" charset="0"/>
              </a:rPr>
              <a:t>e</a:t>
            </a:r>
            <a:r>
              <a:rPr lang="es-ES" sz="1100" b="1" dirty="0" smtClean="0">
                <a:latin typeface="Calibri" pitchFamily="34" charset="0"/>
              </a:rPr>
              <a:t> </a:t>
            </a:r>
            <a:r>
              <a:rPr lang="es-ES" sz="1100" b="1" dirty="0">
                <a:latin typeface="Calibri" pitchFamily="34" charset="0"/>
              </a:rPr>
              <a:t>= </a:t>
            </a:r>
            <a:r>
              <a:rPr lang="en-US" sz="1100" b="1" dirty="0">
                <a:latin typeface="Calibri" pitchFamily="34" charset="0"/>
              </a:rPr>
              <a:t>2 x </a:t>
            </a:r>
            <a:r>
              <a:rPr lang="en-US" sz="1100" b="1" dirty="0" smtClean="0">
                <a:latin typeface="Calibri" pitchFamily="34" charset="0"/>
              </a:rPr>
              <a:t>10</a:t>
            </a:r>
            <a:r>
              <a:rPr lang="en-US" sz="1100" b="1" baseline="30000" dirty="0" smtClean="0">
                <a:latin typeface="Calibri" pitchFamily="34" charset="0"/>
              </a:rPr>
              <a:t>-15</a:t>
            </a:r>
            <a:r>
              <a:rPr lang="en-US" sz="1100" b="1" dirty="0">
                <a:latin typeface="Calibri" pitchFamily="34" charset="0"/>
              </a:rPr>
              <a:t>	</a:t>
            </a:r>
            <a:r>
              <a:rPr lang="el-GR" sz="1100" b="1" dirty="0" smtClean="0">
                <a:latin typeface="Calibri" pitchFamily="34" charset="0"/>
              </a:rPr>
              <a:t>σ</a:t>
            </a:r>
            <a:r>
              <a:rPr lang="es-ES" sz="1100" b="1" baseline="-25000" dirty="0" smtClean="0">
                <a:latin typeface="Calibri" pitchFamily="34" charset="0"/>
              </a:rPr>
              <a:t>h</a:t>
            </a:r>
            <a:r>
              <a:rPr lang="es-ES" sz="1100" b="1" dirty="0" smtClean="0">
                <a:latin typeface="Calibri" pitchFamily="34" charset="0"/>
              </a:rPr>
              <a:t> </a:t>
            </a:r>
            <a:r>
              <a:rPr lang="es-ES" sz="1100" b="1" dirty="0">
                <a:latin typeface="Calibri" pitchFamily="34" charset="0"/>
              </a:rPr>
              <a:t>= 2.</a:t>
            </a:r>
            <a:r>
              <a:rPr lang="en-US" sz="1100" b="1" dirty="0">
                <a:latin typeface="Calibri" pitchFamily="34" charset="0"/>
              </a:rPr>
              <a:t>5 x 10</a:t>
            </a:r>
            <a:r>
              <a:rPr lang="en-US" sz="1100" b="1" baseline="30000" dirty="0">
                <a:latin typeface="Calibri" pitchFamily="34" charset="0"/>
              </a:rPr>
              <a:t>-15</a:t>
            </a:r>
            <a:endParaRPr lang="en-US" sz="1100" b="1" dirty="0">
              <a:latin typeface="Calibri" pitchFamily="34" charset="0"/>
            </a:endParaRPr>
          </a:p>
          <a:p>
            <a:pPr eaLnBrk="1" hangingPunct="1"/>
            <a:r>
              <a:rPr lang="en-US" sz="1100" b="1" dirty="0" smtClean="0">
                <a:latin typeface="Calibri" pitchFamily="34" charset="0"/>
              </a:rPr>
              <a:t>Donor;        E</a:t>
            </a:r>
            <a:r>
              <a:rPr lang="en-US" sz="1100" b="1" dirty="0">
                <a:latin typeface="Calibri" pitchFamily="34" charset="0"/>
              </a:rPr>
              <a:t>= </a:t>
            </a:r>
            <a:r>
              <a:rPr lang="en-US" sz="1100" b="1" dirty="0" err="1">
                <a:latin typeface="Calibri" pitchFamily="34" charset="0"/>
              </a:rPr>
              <a:t>E</a:t>
            </a:r>
            <a:r>
              <a:rPr lang="en-US" sz="1100" b="1" baseline="-25000" dirty="0" err="1">
                <a:latin typeface="Calibri" pitchFamily="34" charset="0"/>
              </a:rPr>
              <a:t>v</a:t>
            </a:r>
            <a:r>
              <a:rPr lang="en-US" sz="1100" b="1" dirty="0">
                <a:latin typeface="Calibri" pitchFamily="34" charset="0"/>
              </a:rPr>
              <a:t> - 0.36  </a:t>
            </a:r>
            <a:r>
              <a:rPr lang="en-US" sz="1100" b="1" dirty="0" err="1" smtClean="0">
                <a:latin typeface="Calibri" pitchFamily="34" charset="0"/>
              </a:rPr>
              <a:t>eV</a:t>
            </a:r>
            <a:r>
              <a:rPr lang="en-US" sz="1100" b="1" dirty="0" smtClean="0">
                <a:latin typeface="Calibri" pitchFamily="34" charset="0"/>
              </a:rPr>
              <a:t>;   </a:t>
            </a:r>
            <a:r>
              <a:rPr lang="el-GR" sz="1100" b="1" dirty="0" smtClean="0">
                <a:latin typeface="Calibri" pitchFamily="34" charset="0"/>
              </a:rPr>
              <a:t>η</a:t>
            </a:r>
            <a:r>
              <a:rPr lang="en-US" sz="1100" b="1" dirty="0" smtClean="0">
                <a:latin typeface="Calibri" pitchFamily="34" charset="0"/>
              </a:rPr>
              <a:t>=0.9</a:t>
            </a:r>
            <a:r>
              <a:rPr lang="en-US" sz="1100" b="1" dirty="0">
                <a:latin typeface="Calibri" pitchFamily="34" charset="0"/>
              </a:rPr>
              <a:t>	</a:t>
            </a:r>
            <a:r>
              <a:rPr lang="el-GR" sz="1100" b="1" dirty="0" smtClean="0">
                <a:latin typeface="Calibri" pitchFamily="34" charset="0"/>
              </a:rPr>
              <a:t>σ</a:t>
            </a:r>
            <a:r>
              <a:rPr lang="es-ES" sz="1100" b="1" baseline="-25000" dirty="0" smtClean="0">
                <a:latin typeface="Calibri" pitchFamily="34" charset="0"/>
              </a:rPr>
              <a:t>e</a:t>
            </a:r>
            <a:r>
              <a:rPr lang="es-ES" sz="1100" b="1" dirty="0" smtClean="0">
                <a:latin typeface="Calibri" pitchFamily="34" charset="0"/>
              </a:rPr>
              <a:t> </a:t>
            </a:r>
            <a:r>
              <a:rPr lang="es-ES" sz="1100" b="1" dirty="0">
                <a:latin typeface="Calibri" pitchFamily="34" charset="0"/>
              </a:rPr>
              <a:t>= </a:t>
            </a:r>
            <a:r>
              <a:rPr lang="en-US" sz="1100" b="1" dirty="0">
                <a:latin typeface="Calibri" pitchFamily="34" charset="0"/>
              </a:rPr>
              <a:t>2.5 x </a:t>
            </a:r>
            <a:r>
              <a:rPr lang="en-US" sz="1100" b="1" dirty="0" smtClean="0">
                <a:latin typeface="Calibri" pitchFamily="34" charset="0"/>
              </a:rPr>
              <a:t>10</a:t>
            </a:r>
            <a:r>
              <a:rPr lang="en-US" sz="1100" b="1" baseline="30000" dirty="0" smtClean="0">
                <a:latin typeface="Calibri" pitchFamily="34" charset="0"/>
              </a:rPr>
              <a:t>-14</a:t>
            </a:r>
            <a:r>
              <a:rPr lang="en-US" sz="1100" b="1" dirty="0" smtClean="0">
                <a:latin typeface="Calibri" pitchFamily="34" charset="0"/>
              </a:rPr>
              <a:t>	</a:t>
            </a:r>
            <a:r>
              <a:rPr lang="el-GR" sz="1100" b="1" dirty="0" smtClean="0">
                <a:latin typeface="Calibri" pitchFamily="34" charset="0"/>
              </a:rPr>
              <a:t>σ</a:t>
            </a:r>
            <a:r>
              <a:rPr lang="es-ES" sz="1100" b="1" baseline="-25000" dirty="0" smtClean="0">
                <a:latin typeface="Calibri" pitchFamily="34" charset="0"/>
              </a:rPr>
              <a:t>h</a:t>
            </a:r>
            <a:r>
              <a:rPr lang="es-ES" sz="1100" b="1" dirty="0" smtClean="0">
                <a:latin typeface="Calibri" pitchFamily="34" charset="0"/>
              </a:rPr>
              <a:t> </a:t>
            </a:r>
            <a:r>
              <a:rPr lang="es-ES" sz="1100" b="1" dirty="0">
                <a:latin typeface="Calibri" pitchFamily="34" charset="0"/>
              </a:rPr>
              <a:t>= 2.</a:t>
            </a:r>
            <a:r>
              <a:rPr lang="en-US" sz="1100" b="1" dirty="0">
                <a:latin typeface="Calibri" pitchFamily="34" charset="0"/>
              </a:rPr>
              <a:t>5 x </a:t>
            </a:r>
            <a:r>
              <a:rPr lang="en-US" sz="1100" b="1" dirty="0" smtClean="0">
                <a:latin typeface="Calibri" pitchFamily="34" charset="0"/>
              </a:rPr>
              <a:t>10</a:t>
            </a:r>
            <a:r>
              <a:rPr lang="en-US" sz="1100" b="1" baseline="30000" dirty="0" smtClean="0">
                <a:latin typeface="Calibri" pitchFamily="34" charset="0"/>
              </a:rPr>
              <a:t>-15</a:t>
            </a:r>
            <a:endParaRPr lang="en-US" sz="1100" b="1" baseline="30000" dirty="0">
              <a:latin typeface="Calibri" pitchFamily="34" charset="0"/>
            </a:endParaRPr>
          </a:p>
        </p:txBody>
      </p:sp>
      <p:sp>
        <p:nvSpPr>
          <p:cNvPr id="45" name="AutoShape 9"/>
          <p:cNvSpPr>
            <a:spLocks noChangeArrowheads="1"/>
          </p:cNvSpPr>
          <p:nvPr/>
        </p:nvSpPr>
        <p:spPr bwMode="auto">
          <a:xfrm>
            <a:off x="3779912" y="1133490"/>
            <a:ext cx="1368152" cy="351294"/>
          </a:xfrm>
          <a:prstGeom prst="roundRect">
            <a:avLst>
              <a:gd name="adj" fmla="val 15046"/>
            </a:avLst>
          </a:prstGeom>
          <a:solidFill>
            <a:srgbClr val="FF8000"/>
          </a:solidFill>
          <a:ln w="9525">
            <a:noFill/>
            <a:round/>
            <a:headEnd/>
            <a:tailEnd/>
          </a:ln>
          <a:effectLst>
            <a:outerShdw dist="89803" dir="2700000" algn="ctr" rotWithShape="0">
              <a:srgbClr val="B2B2B2">
                <a:alpha val="50000"/>
              </a:srgbClr>
            </a:outerShdw>
          </a:effectLst>
        </p:spPr>
        <p:txBody>
          <a:bodyPr wrap="square" anchor="ctr">
            <a:spAutoFit/>
          </a:bodyPr>
          <a:lstStyle/>
          <a:p>
            <a:pPr algn="ctr">
              <a:lnSpc>
                <a:spcPct val="150000"/>
              </a:lnSpc>
              <a:spcBef>
                <a:spcPts val="0"/>
              </a:spcBef>
              <a:spcAft>
                <a:spcPts val="0"/>
              </a:spcAft>
              <a:defRPr/>
            </a:pPr>
            <a:r>
              <a:rPr lang="en-US" sz="1000" b="1" kern="0" dirty="0" smtClean="0"/>
              <a:t>Curves @ 600 V</a:t>
            </a:r>
            <a:endParaRPr lang="en-US" sz="1000" b="1" kern="0" baseline="-25000" dirty="0"/>
          </a:p>
        </p:txBody>
      </p:sp>
      <p:sp>
        <p:nvSpPr>
          <p:cNvPr id="46" name="Text Box 32"/>
          <p:cNvSpPr txBox="1">
            <a:spLocks noChangeArrowheads="1"/>
          </p:cNvSpPr>
          <p:nvPr/>
        </p:nvSpPr>
        <p:spPr bwMode="auto">
          <a:xfrm>
            <a:off x="4211960" y="5805264"/>
            <a:ext cx="482453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925" eaLnBrk="0" hangingPunct="0">
              <a:tabLst>
                <a:tab pos="182563" algn="l"/>
              </a:tabLst>
              <a:defRPr sz="2000">
                <a:solidFill>
                  <a:schemeClr val="tx1"/>
                </a:solidFill>
                <a:latin typeface="Verdana" pitchFamily="34" charset="0"/>
                <a:cs typeface="Arial" charset="0"/>
              </a:defRPr>
            </a:lvl1pPr>
            <a:lvl2pPr marL="742950" indent="-285750" eaLnBrk="0" hangingPunct="0">
              <a:tabLst>
                <a:tab pos="182563" algn="l"/>
              </a:tabLst>
              <a:defRPr sz="2000">
                <a:solidFill>
                  <a:schemeClr val="tx1"/>
                </a:solidFill>
                <a:latin typeface="Verdana" pitchFamily="34" charset="0"/>
                <a:cs typeface="Arial" charset="0"/>
              </a:defRPr>
            </a:lvl2pPr>
            <a:lvl3pPr marL="1143000" indent="-228600" eaLnBrk="0" hangingPunct="0">
              <a:tabLst>
                <a:tab pos="182563" algn="l"/>
              </a:tabLst>
              <a:defRPr sz="2000">
                <a:solidFill>
                  <a:schemeClr val="tx1"/>
                </a:solidFill>
                <a:latin typeface="Verdana" pitchFamily="34" charset="0"/>
                <a:cs typeface="Arial" charset="0"/>
              </a:defRPr>
            </a:lvl3pPr>
            <a:lvl4pPr marL="1600200" indent="-228600" eaLnBrk="0" hangingPunct="0">
              <a:tabLst>
                <a:tab pos="182563" algn="l"/>
              </a:tabLst>
              <a:defRPr sz="2000">
                <a:solidFill>
                  <a:schemeClr val="tx1"/>
                </a:solidFill>
                <a:latin typeface="Verdana" pitchFamily="34" charset="0"/>
                <a:cs typeface="Arial" charset="0"/>
              </a:defRPr>
            </a:lvl4pPr>
            <a:lvl5pPr marL="2057400" indent="-228600" eaLnBrk="0" hangingPunct="0">
              <a:tabLst>
                <a:tab pos="182563" algn="l"/>
              </a:tabLst>
              <a:defRPr sz="2000">
                <a:solidFill>
                  <a:schemeClr val="tx1"/>
                </a:solidFill>
                <a:latin typeface="Verdana" pitchFamily="34" charset="0"/>
                <a:cs typeface="Arial" charset="0"/>
              </a:defRPr>
            </a:lvl5pPr>
            <a:lvl6pPr marL="2514600" indent="-228600" eaLnBrk="0" fontAlgn="base" hangingPunct="0">
              <a:spcBef>
                <a:spcPct val="0"/>
              </a:spcBef>
              <a:spcAft>
                <a:spcPct val="0"/>
              </a:spcAft>
              <a:tabLst>
                <a:tab pos="182563" algn="l"/>
              </a:tabLst>
              <a:defRPr sz="2000">
                <a:solidFill>
                  <a:schemeClr val="tx1"/>
                </a:solidFill>
                <a:latin typeface="Verdana" pitchFamily="34" charset="0"/>
                <a:cs typeface="Arial" charset="0"/>
              </a:defRPr>
            </a:lvl6pPr>
            <a:lvl7pPr marL="2971800" indent="-228600" eaLnBrk="0" fontAlgn="base" hangingPunct="0">
              <a:spcBef>
                <a:spcPct val="0"/>
              </a:spcBef>
              <a:spcAft>
                <a:spcPct val="0"/>
              </a:spcAft>
              <a:tabLst>
                <a:tab pos="182563" algn="l"/>
              </a:tabLst>
              <a:defRPr sz="2000">
                <a:solidFill>
                  <a:schemeClr val="tx1"/>
                </a:solidFill>
                <a:latin typeface="Verdana" pitchFamily="34" charset="0"/>
                <a:cs typeface="Arial" charset="0"/>
              </a:defRPr>
            </a:lvl7pPr>
            <a:lvl8pPr marL="3429000" indent="-228600" eaLnBrk="0" fontAlgn="base" hangingPunct="0">
              <a:spcBef>
                <a:spcPct val="0"/>
              </a:spcBef>
              <a:spcAft>
                <a:spcPct val="0"/>
              </a:spcAft>
              <a:tabLst>
                <a:tab pos="182563" algn="l"/>
              </a:tabLst>
              <a:defRPr sz="2000">
                <a:solidFill>
                  <a:schemeClr val="tx1"/>
                </a:solidFill>
                <a:latin typeface="Verdana" pitchFamily="34" charset="0"/>
                <a:cs typeface="Arial" charset="0"/>
              </a:defRPr>
            </a:lvl8pPr>
            <a:lvl9pPr marL="3886200" indent="-228600" eaLnBrk="0" fontAlgn="base" hangingPunct="0">
              <a:spcBef>
                <a:spcPct val="0"/>
              </a:spcBef>
              <a:spcAft>
                <a:spcPct val="0"/>
              </a:spcAft>
              <a:tabLst>
                <a:tab pos="182563" algn="l"/>
              </a:tabLst>
              <a:defRPr sz="2000">
                <a:solidFill>
                  <a:schemeClr val="tx1"/>
                </a:solidFill>
                <a:latin typeface="Verdana" pitchFamily="34" charset="0"/>
                <a:cs typeface="Arial" charset="0"/>
              </a:defRPr>
            </a:lvl9pPr>
          </a:lstStyle>
          <a:p>
            <a:pPr eaLnBrk="1" hangingPunct="1">
              <a:buFont typeface="Wingdings" pitchFamily="2" charset="2"/>
              <a:buChar char="§"/>
            </a:pPr>
            <a:r>
              <a:rPr lang="en-US" sz="1400" b="1" dirty="0" smtClean="0"/>
              <a:t> Impact </a:t>
            </a:r>
            <a:r>
              <a:rPr lang="en-US" sz="1400" b="1" dirty="0"/>
              <a:t>Ionization </a:t>
            </a:r>
            <a:r>
              <a:rPr lang="en-US" sz="1400" b="1" dirty="0" smtClean="0"/>
              <a:t>Model </a:t>
            </a:r>
            <a:r>
              <a:rPr lang="en-US" sz="1400" b="1" dirty="0" smtClean="0">
                <a:solidFill>
                  <a:srgbClr val="FF0000"/>
                </a:solidFill>
              </a:rPr>
              <a:t>(Univ. </a:t>
            </a:r>
            <a:r>
              <a:rPr lang="en-US" sz="1400" b="1" dirty="0">
                <a:solidFill>
                  <a:srgbClr val="FF0000"/>
                </a:solidFill>
              </a:rPr>
              <a:t>of </a:t>
            </a:r>
            <a:r>
              <a:rPr lang="en-US" sz="1400" b="1" dirty="0" err="1" smtClean="0">
                <a:solidFill>
                  <a:srgbClr val="FF0000"/>
                </a:solidFill>
              </a:rPr>
              <a:t>Bolonia</a:t>
            </a:r>
            <a:r>
              <a:rPr lang="en-US" sz="1400" b="1" dirty="0" smtClean="0">
                <a:solidFill>
                  <a:srgbClr val="FF0000"/>
                </a:solidFill>
              </a:rPr>
              <a:t>)</a:t>
            </a:r>
            <a:endParaRPr lang="en-US" sz="1400" b="1" dirty="0">
              <a:solidFill>
                <a:srgbClr val="FF0000"/>
              </a:solidFill>
            </a:endParaRPr>
          </a:p>
        </p:txBody>
      </p:sp>
    </p:spTree>
    <p:extLst>
      <p:ext uri="{BB962C8B-B14F-4D97-AF65-F5344CB8AC3E}">
        <p14:creationId xmlns:p14="http://schemas.microsoft.com/office/powerpoint/2010/main" val="395484658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4"/>
          <p:cNvSpPr>
            <a:spLocks noGrp="1" noChangeArrowheads="1"/>
          </p:cNvSpPr>
          <p:nvPr>
            <p:ph type="title"/>
          </p:nvPr>
        </p:nvSpPr>
        <p:spPr>
          <a:xfrm>
            <a:off x="1116013" y="476250"/>
            <a:ext cx="7127875" cy="576263"/>
          </a:xfrm>
        </p:spPr>
        <p:txBody>
          <a:bodyPr/>
          <a:lstStyle/>
          <a:p>
            <a:pPr algn="ctr"/>
            <a:r>
              <a:rPr lang="en-US" sz="2000" b="1" dirty="0" smtClean="0">
                <a:solidFill>
                  <a:srgbClr val="000000"/>
                </a:solidFill>
                <a:latin typeface="+mn-lt"/>
                <a:ea typeface="ＭＳ Ｐゴシック" pitchFamily="34" charset="-128"/>
              </a:rPr>
              <a:t>Experimental Results</a:t>
            </a:r>
            <a:endParaRPr lang="en-US" sz="2000" dirty="0" smtClean="0">
              <a:solidFill>
                <a:srgbClr val="000000"/>
              </a:solidFill>
              <a:latin typeface="+mn-lt"/>
            </a:endParaRPr>
          </a:p>
        </p:txBody>
      </p:sp>
      <p:cxnSp>
        <p:nvCxnSpPr>
          <p:cNvPr id="16" name="6 Conector recto"/>
          <p:cNvCxnSpPr>
            <a:cxnSpLocks noChangeShapeType="1"/>
          </p:cNvCxnSpPr>
          <p:nvPr/>
        </p:nvCxnSpPr>
        <p:spPr bwMode="auto">
          <a:xfrm>
            <a:off x="286643" y="980728"/>
            <a:ext cx="8605837" cy="0"/>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pic>
        <p:nvPicPr>
          <p:cNvPr id="5" name="Picture 2" descr="C:\Paulus\APD\Run 2012\Run 6474\Presentación Zaragoza Ene 2013\Graph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71232" y="2479705"/>
            <a:ext cx="5349240" cy="3733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C:\Paulus\APD\Run 2012\Run 6474\Presentación Zaragoza Ene 2013\Wafer5_400 V.t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754" y="2510189"/>
            <a:ext cx="2985825" cy="2921843"/>
          </a:xfrm>
          <a:prstGeom prst="rect">
            <a:avLst/>
          </a:prstGeom>
          <a:noFill/>
          <a:extLst>
            <a:ext uri="{909E8E84-426E-40DD-AFC4-6F175D3DCCD1}">
              <a14:hiddenFill xmlns:a14="http://schemas.microsoft.com/office/drawing/2010/main">
                <a:solidFill>
                  <a:srgbClr val="FFFFFF"/>
                </a:solidFill>
              </a14:hiddenFill>
            </a:ext>
          </a:extLst>
        </p:spPr>
      </p:pic>
      <p:sp>
        <p:nvSpPr>
          <p:cNvPr id="7" name="6 Elipse"/>
          <p:cNvSpPr/>
          <p:nvPr/>
        </p:nvSpPr>
        <p:spPr bwMode="auto">
          <a:xfrm>
            <a:off x="1507865" y="4925293"/>
            <a:ext cx="357065" cy="327309"/>
          </a:xfrm>
          <a:prstGeom prst="ellipse">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Verdana" pitchFamily="34" charset="0"/>
            </a:endParaRPr>
          </a:p>
        </p:txBody>
      </p:sp>
      <p:cxnSp>
        <p:nvCxnSpPr>
          <p:cNvPr id="8" name="7 Conector recto de flecha"/>
          <p:cNvCxnSpPr/>
          <p:nvPr/>
        </p:nvCxnSpPr>
        <p:spPr bwMode="auto">
          <a:xfrm flipV="1">
            <a:off x="1812639" y="4346605"/>
            <a:ext cx="2788942" cy="698632"/>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sp>
        <p:nvSpPr>
          <p:cNvPr id="9" name="8 CuadroTexto"/>
          <p:cNvSpPr txBox="1"/>
          <p:nvPr/>
        </p:nvSpPr>
        <p:spPr>
          <a:xfrm>
            <a:off x="751916" y="5637441"/>
            <a:ext cx="2514663" cy="307777"/>
          </a:xfrm>
          <a:prstGeom prst="rect">
            <a:avLst/>
          </a:prstGeom>
          <a:solidFill>
            <a:srgbClr val="FFFF00"/>
          </a:solidFill>
        </p:spPr>
        <p:txBody>
          <a:bodyPr wrap="none" rtlCol="0">
            <a:spAutoFit/>
          </a:bodyPr>
          <a:lstStyle/>
          <a:p>
            <a:pPr algn="ctr"/>
            <a:r>
              <a:rPr lang="en-US" sz="1400" dirty="0" smtClean="0"/>
              <a:t>Wafer 5 (1.4 × 10</a:t>
            </a:r>
            <a:r>
              <a:rPr lang="en-US" sz="1400" baseline="30000" dirty="0" smtClean="0"/>
              <a:t>13</a:t>
            </a:r>
            <a:r>
              <a:rPr lang="en-US" sz="1400" dirty="0" smtClean="0"/>
              <a:t> cm</a:t>
            </a:r>
            <a:r>
              <a:rPr lang="en-US" sz="1400" baseline="30000" dirty="0" smtClean="0"/>
              <a:t>-2</a:t>
            </a:r>
            <a:r>
              <a:rPr lang="en-US" sz="1400" dirty="0" smtClean="0"/>
              <a:t>)</a:t>
            </a:r>
            <a:endParaRPr lang="en-US" sz="1400" dirty="0"/>
          </a:p>
        </p:txBody>
      </p:sp>
      <p:sp>
        <p:nvSpPr>
          <p:cNvPr id="10" name="9 CuadroTexto"/>
          <p:cNvSpPr txBox="1"/>
          <p:nvPr/>
        </p:nvSpPr>
        <p:spPr>
          <a:xfrm>
            <a:off x="5829625" y="2542038"/>
            <a:ext cx="1016625" cy="307777"/>
          </a:xfrm>
          <a:prstGeom prst="rect">
            <a:avLst/>
          </a:prstGeom>
          <a:noFill/>
        </p:spPr>
        <p:txBody>
          <a:bodyPr wrap="none" rtlCol="0">
            <a:spAutoFit/>
          </a:bodyPr>
          <a:lstStyle/>
          <a:p>
            <a:pPr algn="ctr"/>
            <a:r>
              <a:rPr lang="en-US" sz="1400" b="1" dirty="0" smtClean="0"/>
              <a:t>W5_F11</a:t>
            </a:r>
            <a:endParaRPr lang="en-US" sz="1400" b="1" dirty="0"/>
          </a:p>
        </p:txBody>
      </p:sp>
      <p:sp>
        <p:nvSpPr>
          <p:cNvPr id="11" name="10 CuadroTexto"/>
          <p:cNvSpPr txBox="1"/>
          <p:nvPr/>
        </p:nvSpPr>
        <p:spPr>
          <a:xfrm>
            <a:off x="5820447" y="4235864"/>
            <a:ext cx="2300373" cy="523220"/>
          </a:xfrm>
          <a:prstGeom prst="rect">
            <a:avLst/>
          </a:prstGeom>
          <a:noFill/>
        </p:spPr>
        <p:txBody>
          <a:bodyPr wrap="square" rtlCol="0">
            <a:spAutoFit/>
          </a:bodyPr>
          <a:lstStyle/>
          <a:p>
            <a:pPr algn="ctr"/>
            <a:r>
              <a:rPr lang="en-US" sz="1400" dirty="0" smtClean="0"/>
              <a:t>Current level</a:t>
            </a:r>
          </a:p>
          <a:p>
            <a:pPr algn="ctr"/>
            <a:r>
              <a:rPr lang="en-US" sz="1400" dirty="0" smtClean="0"/>
              <a:t>(~ few hundreds of </a:t>
            </a:r>
            <a:r>
              <a:rPr lang="en-US" sz="1400" dirty="0" err="1" smtClean="0"/>
              <a:t>nA</a:t>
            </a:r>
            <a:r>
              <a:rPr lang="en-US" sz="1400" dirty="0" smtClean="0"/>
              <a:t>)</a:t>
            </a:r>
            <a:endParaRPr lang="en-US" sz="1400" dirty="0"/>
          </a:p>
        </p:txBody>
      </p:sp>
      <p:sp>
        <p:nvSpPr>
          <p:cNvPr id="12" name="11 CuadroTexto"/>
          <p:cNvSpPr txBox="1"/>
          <p:nvPr/>
        </p:nvSpPr>
        <p:spPr>
          <a:xfrm>
            <a:off x="5544042" y="2901137"/>
            <a:ext cx="2009520" cy="523220"/>
          </a:xfrm>
          <a:prstGeom prst="rect">
            <a:avLst/>
          </a:prstGeom>
          <a:noFill/>
        </p:spPr>
        <p:txBody>
          <a:bodyPr wrap="square" rtlCol="0">
            <a:spAutoFit/>
          </a:bodyPr>
          <a:lstStyle/>
          <a:p>
            <a:pPr algn="ctr"/>
            <a:r>
              <a:rPr lang="en-US" sz="1400" dirty="0" smtClean="0"/>
              <a:t>Junction breakdown above 1100 V</a:t>
            </a:r>
            <a:endParaRPr lang="en-US" sz="1400" dirty="0"/>
          </a:p>
        </p:txBody>
      </p:sp>
      <p:sp>
        <p:nvSpPr>
          <p:cNvPr id="13" name="3 CuadroTexto"/>
          <p:cNvSpPr txBox="1">
            <a:spLocks noChangeArrowheads="1"/>
          </p:cNvSpPr>
          <p:nvPr/>
        </p:nvSpPr>
        <p:spPr bwMode="auto">
          <a:xfrm>
            <a:off x="496778" y="1124744"/>
            <a:ext cx="820960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sz="2000">
                <a:solidFill>
                  <a:schemeClr val="tx1"/>
                </a:solidFill>
                <a:latin typeface="Verdana" pitchFamily="34" charset="0"/>
              </a:defRPr>
            </a:lvl1pPr>
            <a:lvl2pPr marL="742950" indent="-285750" eaLnBrk="0" hangingPunct="0">
              <a:defRPr sz="2000">
                <a:solidFill>
                  <a:schemeClr val="tx1"/>
                </a:solidFill>
                <a:latin typeface="Verdana" pitchFamily="34" charset="0"/>
              </a:defRPr>
            </a:lvl2pPr>
            <a:lvl3pPr marL="1143000" indent="-228600" eaLnBrk="0" hangingPunct="0">
              <a:defRPr sz="2000">
                <a:solidFill>
                  <a:schemeClr val="tx1"/>
                </a:solidFill>
                <a:latin typeface="Verdana" pitchFamily="34" charset="0"/>
              </a:defRPr>
            </a:lvl3pPr>
            <a:lvl4pPr marL="1600200" indent="-228600" eaLnBrk="0" hangingPunct="0">
              <a:defRPr sz="2000">
                <a:solidFill>
                  <a:schemeClr val="tx1"/>
                </a:solidFill>
                <a:latin typeface="Verdana" pitchFamily="34" charset="0"/>
              </a:defRPr>
            </a:lvl4pPr>
            <a:lvl5pPr marL="2057400" indent="-228600" eaLnBrk="0" hangingPunct="0">
              <a:defRPr sz="2000">
                <a:solidFill>
                  <a:schemeClr val="tx1"/>
                </a:solidFill>
                <a:latin typeface="Verdana" pitchFamily="34" charset="0"/>
              </a:defRPr>
            </a:lvl5pPr>
            <a:lvl6pPr marL="2514600" indent="-228600" eaLnBrk="0" fontAlgn="base" hangingPunct="0">
              <a:spcBef>
                <a:spcPct val="0"/>
              </a:spcBef>
              <a:spcAft>
                <a:spcPct val="0"/>
              </a:spcAft>
              <a:defRPr sz="2000">
                <a:solidFill>
                  <a:schemeClr val="tx1"/>
                </a:solidFill>
                <a:latin typeface="Verdana" pitchFamily="34" charset="0"/>
              </a:defRPr>
            </a:lvl6pPr>
            <a:lvl7pPr marL="2971800" indent="-228600" eaLnBrk="0" fontAlgn="base" hangingPunct="0">
              <a:spcBef>
                <a:spcPct val="0"/>
              </a:spcBef>
              <a:spcAft>
                <a:spcPct val="0"/>
              </a:spcAft>
              <a:defRPr sz="2000">
                <a:solidFill>
                  <a:schemeClr val="tx1"/>
                </a:solidFill>
                <a:latin typeface="Verdana" pitchFamily="34" charset="0"/>
              </a:defRPr>
            </a:lvl7pPr>
            <a:lvl8pPr marL="3429000" indent="-228600" eaLnBrk="0" fontAlgn="base" hangingPunct="0">
              <a:spcBef>
                <a:spcPct val="0"/>
              </a:spcBef>
              <a:spcAft>
                <a:spcPct val="0"/>
              </a:spcAft>
              <a:defRPr sz="2000">
                <a:solidFill>
                  <a:schemeClr val="tx1"/>
                </a:solidFill>
                <a:latin typeface="Verdana" pitchFamily="34" charset="0"/>
              </a:defRPr>
            </a:lvl8pPr>
            <a:lvl9pPr marL="3886200" indent="-228600" eaLnBrk="0" fontAlgn="base" hangingPunct="0">
              <a:spcBef>
                <a:spcPct val="0"/>
              </a:spcBef>
              <a:spcAft>
                <a:spcPct val="0"/>
              </a:spcAft>
              <a:defRPr sz="2000">
                <a:solidFill>
                  <a:schemeClr val="tx1"/>
                </a:solidFill>
                <a:latin typeface="Verdana" pitchFamily="34" charset="0"/>
              </a:defRPr>
            </a:lvl9pPr>
          </a:lstStyle>
          <a:p>
            <a:pPr eaLnBrk="1" hangingPunct="1">
              <a:buClr>
                <a:srgbClr val="00B050"/>
              </a:buClr>
              <a:buSzPct val="200000"/>
              <a:buFont typeface="Wingdings" pitchFamily="2" charset="2"/>
              <a:buChar char="ü"/>
            </a:pPr>
            <a:r>
              <a:rPr lang="en-US" sz="1600" b="1" dirty="0" smtClean="0"/>
              <a:t>Static Performance</a:t>
            </a:r>
          </a:p>
          <a:p>
            <a:pPr lvl="1" eaLnBrk="1" hangingPunct="1">
              <a:lnSpc>
                <a:spcPct val="150000"/>
              </a:lnSpc>
              <a:spcBef>
                <a:spcPts val="1200"/>
              </a:spcBef>
              <a:buSzPct val="150000"/>
              <a:buFont typeface="Wingdings" pitchFamily="2" charset="2"/>
              <a:buChar char="à"/>
            </a:pPr>
            <a:r>
              <a:rPr lang="en-US" sz="1200" b="1" dirty="0" smtClean="0"/>
              <a:t> Current levels </a:t>
            </a:r>
            <a:r>
              <a:rPr lang="en-US" sz="1200" b="1" dirty="0" smtClean="0">
                <a:solidFill>
                  <a:srgbClr val="00B050"/>
                </a:solidFill>
              </a:rPr>
              <a:t>below</a:t>
            </a:r>
            <a:r>
              <a:rPr lang="en-US" sz="1200" b="1" dirty="0" smtClean="0"/>
              <a:t> </a:t>
            </a:r>
            <a:r>
              <a:rPr lang="en-US" sz="1200" b="1" dirty="0" smtClean="0">
                <a:solidFill>
                  <a:srgbClr val="00B050"/>
                </a:solidFill>
              </a:rPr>
              <a:t>1 µA </a:t>
            </a:r>
            <a:r>
              <a:rPr lang="en-US" sz="1200" b="1" dirty="0" smtClean="0"/>
              <a:t>thorough the whole voltage range</a:t>
            </a:r>
          </a:p>
          <a:p>
            <a:pPr lvl="1" eaLnBrk="1" hangingPunct="1">
              <a:lnSpc>
                <a:spcPct val="150000"/>
              </a:lnSpc>
              <a:spcBef>
                <a:spcPts val="1200"/>
              </a:spcBef>
              <a:buSzPct val="150000"/>
              <a:buFont typeface="Wingdings" pitchFamily="2" charset="2"/>
              <a:buChar char="à"/>
            </a:pPr>
            <a:r>
              <a:rPr lang="en-US" sz="1200" b="1" dirty="0" smtClean="0"/>
              <a:t>Junction breakdown </a:t>
            </a:r>
            <a:r>
              <a:rPr lang="en-US" sz="1200" b="1" dirty="0" smtClean="0">
                <a:solidFill>
                  <a:srgbClr val="00B050"/>
                </a:solidFill>
              </a:rPr>
              <a:t>above</a:t>
            </a:r>
            <a:r>
              <a:rPr lang="en-US" sz="1200" b="1" dirty="0" smtClean="0"/>
              <a:t> </a:t>
            </a:r>
            <a:r>
              <a:rPr lang="en-US" sz="1200" b="1" dirty="0" smtClean="0">
                <a:solidFill>
                  <a:srgbClr val="00B050"/>
                </a:solidFill>
              </a:rPr>
              <a:t>1100 V</a:t>
            </a:r>
            <a:endParaRPr lang="en-US" sz="1200" b="1" dirty="0" smtClean="0"/>
          </a:p>
        </p:txBody>
      </p:sp>
      <p:sp>
        <p:nvSpPr>
          <p:cNvPr id="14" name="13 Flecha derecha"/>
          <p:cNvSpPr/>
          <p:nvPr/>
        </p:nvSpPr>
        <p:spPr bwMode="auto">
          <a:xfrm>
            <a:off x="7553562" y="3117161"/>
            <a:ext cx="792088" cy="131423"/>
          </a:xfrm>
          <a:prstGeom prst="rightArrow">
            <a:avLst/>
          </a:prstGeom>
          <a:solidFill>
            <a:schemeClr val="accent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92D050"/>
              </a:solidFill>
              <a:effectLst/>
              <a:latin typeface="Verdana" pitchFamily="34" charset="0"/>
            </a:endParaRPr>
          </a:p>
        </p:txBody>
      </p:sp>
      <p:sp>
        <p:nvSpPr>
          <p:cNvPr id="15" name="14 Elipse"/>
          <p:cNvSpPr/>
          <p:nvPr/>
        </p:nvSpPr>
        <p:spPr bwMode="auto">
          <a:xfrm rot="20729850">
            <a:off x="4908405" y="3778039"/>
            <a:ext cx="2272229" cy="441967"/>
          </a:xfrm>
          <a:prstGeom prst="ellipse">
            <a:avLst/>
          </a:prstGeom>
          <a:noFill/>
          <a:ln w="19050" cap="flat" cmpd="sng" algn="ctr">
            <a:solidFill>
              <a:schemeClr val="tx1"/>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Verdana" pitchFamily="34" charset="0"/>
            </a:endParaRPr>
          </a:p>
        </p:txBody>
      </p:sp>
    </p:spTree>
    <p:extLst>
      <p:ext uri="{BB962C8B-B14F-4D97-AF65-F5344CB8AC3E}">
        <p14:creationId xmlns:p14="http://schemas.microsoft.com/office/powerpoint/2010/main" val="206470577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C:\Users\pablo\Dropbox\Personal\Presentación Nuevo México\Copy of W8_G11_Counts.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012" t="5928" r="8916"/>
          <a:stretch/>
        </p:blipFill>
        <p:spPr bwMode="auto">
          <a:xfrm>
            <a:off x="251520" y="2852936"/>
            <a:ext cx="4428512" cy="3301713"/>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C:\Users\pablo\Dropbox\Personal\Presentación Nuevo México\W8_G11_GainPlastic.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845" t="7232" r="10073"/>
          <a:stretch/>
        </p:blipFill>
        <p:spPr bwMode="auto">
          <a:xfrm>
            <a:off x="4572000" y="2882872"/>
            <a:ext cx="4248472" cy="3271777"/>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4"/>
          <p:cNvSpPr>
            <a:spLocks noGrp="1" noChangeArrowheads="1"/>
          </p:cNvSpPr>
          <p:nvPr>
            <p:ph type="title"/>
          </p:nvPr>
        </p:nvSpPr>
        <p:spPr>
          <a:xfrm>
            <a:off x="1116013" y="476250"/>
            <a:ext cx="7127875" cy="576263"/>
          </a:xfrm>
        </p:spPr>
        <p:txBody>
          <a:bodyPr/>
          <a:lstStyle/>
          <a:p>
            <a:pPr algn="ctr"/>
            <a:r>
              <a:rPr lang="en-US" sz="2000" b="1" dirty="0" smtClean="0">
                <a:solidFill>
                  <a:srgbClr val="000000"/>
                </a:solidFill>
                <a:latin typeface="+mn-lt"/>
                <a:ea typeface="ＭＳ Ｐゴシック" pitchFamily="34" charset="-128"/>
              </a:rPr>
              <a:t>Experimental Results</a:t>
            </a:r>
            <a:endParaRPr lang="en-US" sz="2000" dirty="0" smtClean="0">
              <a:solidFill>
                <a:srgbClr val="000000"/>
              </a:solidFill>
              <a:latin typeface="+mn-lt"/>
            </a:endParaRPr>
          </a:p>
        </p:txBody>
      </p:sp>
      <p:cxnSp>
        <p:nvCxnSpPr>
          <p:cNvPr id="16" name="6 Conector recto"/>
          <p:cNvCxnSpPr>
            <a:cxnSpLocks noChangeShapeType="1"/>
          </p:cNvCxnSpPr>
          <p:nvPr/>
        </p:nvCxnSpPr>
        <p:spPr bwMode="auto">
          <a:xfrm>
            <a:off x="286643" y="980728"/>
            <a:ext cx="8605837" cy="0"/>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sp>
        <p:nvSpPr>
          <p:cNvPr id="42" name="Rectangle 2"/>
          <p:cNvSpPr txBox="1">
            <a:spLocks noChangeArrowheads="1"/>
          </p:cNvSpPr>
          <p:nvPr/>
        </p:nvSpPr>
        <p:spPr bwMode="auto">
          <a:xfrm>
            <a:off x="213880" y="1124744"/>
            <a:ext cx="8678600" cy="792088"/>
          </a:xfrm>
          <a:prstGeom prst="rect">
            <a:avLst/>
          </a:prstGeom>
          <a:noFill/>
          <a:ln w="9525">
            <a:noFill/>
            <a:miter lim="800000"/>
            <a:headEnd/>
            <a:tailEnd/>
          </a:ln>
        </p:spPr>
        <p:txBody>
          <a:bodyPr lIns="72000" tIns="46038" rIns="72000" bIns="46038" anchor="ctr"/>
          <a:lstStyle/>
          <a:p>
            <a:pPr marL="342000" indent="-342000">
              <a:lnSpc>
                <a:spcPct val="150000"/>
              </a:lnSpc>
              <a:spcBef>
                <a:spcPts val="0"/>
              </a:spcBef>
              <a:spcAft>
                <a:spcPts val="0"/>
              </a:spcAft>
              <a:buClr>
                <a:schemeClr val="tx1"/>
              </a:buClr>
              <a:buSzPct val="130000"/>
              <a:buFont typeface="Wingdings" pitchFamily="2" charset="2"/>
              <a:buChar char="q"/>
              <a:defRPr/>
            </a:pPr>
            <a:r>
              <a:rPr lang="en-US" sz="1400" b="1" kern="0" dirty="0"/>
              <a:t> </a:t>
            </a:r>
            <a:r>
              <a:rPr lang="en-US" sz="1400" b="1" kern="0" dirty="0" smtClean="0">
                <a:solidFill>
                  <a:srgbClr val="FF0000"/>
                </a:solidFill>
              </a:rPr>
              <a:t>Multiplication factor has been tested with </a:t>
            </a:r>
            <a:r>
              <a:rPr lang="en-US" sz="1400" b="1" kern="0" dirty="0" smtClean="0">
                <a:solidFill>
                  <a:srgbClr val="00B050"/>
                </a:solidFill>
              </a:rPr>
              <a:t>tri-alpha (</a:t>
            </a:r>
            <a:r>
              <a:rPr lang="en-US" sz="1400" b="1" kern="0" baseline="30000" dirty="0" smtClean="0">
                <a:solidFill>
                  <a:srgbClr val="00B050"/>
                </a:solidFill>
              </a:rPr>
              <a:t>239</a:t>
            </a:r>
            <a:r>
              <a:rPr lang="en-US" sz="1400" b="1" kern="0" dirty="0" smtClean="0">
                <a:solidFill>
                  <a:srgbClr val="00B050"/>
                </a:solidFill>
              </a:rPr>
              <a:t>Pu/</a:t>
            </a:r>
            <a:r>
              <a:rPr lang="en-US" sz="1400" b="1" kern="0" baseline="30000" dirty="0" smtClean="0">
                <a:solidFill>
                  <a:srgbClr val="00B050"/>
                </a:solidFill>
              </a:rPr>
              <a:t>241</a:t>
            </a:r>
            <a:r>
              <a:rPr lang="en-US" sz="1400" b="1" kern="0" dirty="0" smtClean="0">
                <a:solidFill>
                  <a:srgbClr val="00B050"/>
                </a:solidFill>
              </a:rPr>
              <a:t>Am/</a:t>
            </a:r>
            <a:r>
              <a:rPr lang="en-US" sz="1400" b="1" kern="0" baseline="30000" dirty="0" smtClean="0">
                <a:solidFill>
                  <a:srgbClr val="00B050"/>
                </a:solidFill>
              </a:rPr>
              <a:t>244</a:t>
            </a:r>
            <a:r>
              <a:rPr lang="en-US" sz="1400" b="1" kern="0" dirty="0" smtClean="0">
                <a:solidFill>
                  <a:srgbClr val="00B050"/>
                </a:solidFill>
              </a:rPr>
              <a:t>Cm) source</a:t>
            </a:r>
            <a:r>
              <a:rPr lang="en-US" sz="1400" b="1" kern="0" dirty="0" smtClean="0"/>
              <a:t>.</a:t>
            </a:r>
          </a:p>
          <a:p>
            <a:pPr marL="742950" lvl="1" indent="-285750">
              <a:lnSpc>
                <a:spcPct val="150000"/>
              </a:lnSpc>
              <a:spcBef>
                <a:spcPts val="0"/>
              </a:spcBef>
              <a:spcAft>
                <a:spcPts val="0"/>
              </a:spcAft>
              <a:buClr>
                <a:schemeClr val="tx1"/>
              </a:buClr>
              <a:buSzPct val="100000"/>
              <a:buFont typeface="Wingdings" charset="2"/>
              <a:buChar char="ü"/>
              <a:defRPr/>
            </a:pPr>
            <a:r>
              <a:rPr lang="en-US" sz="1400" b="1" kern="0" dirty="0" smtClean="0">
                <a:solidFill>
                  <a:schemeClr val="accent4"/>
                </a:solidFill>
              </a:rPr>
              <a:t>Irradiation through the anode (back side, 1 µm Aluminum): </a:t>
            </a:r>
          </a:p>
        </p:txBody>
      </p:sp>
      <p:sp>
        <p:nvSpPr>
          <p:cNvPr id="46" name="45 CuadroTexto"/>
          <p:cNvSpPr txBox="1"/>
          <p:nvPr/>
        </p:nvSpPr>
        <p:spPr>
          <a:xfrm>
            <a:off x="1791638" y="3328066"/>
            <a:ext cx="1288067" cy="461665"/>
          </a:xfrm>
          <a:prstGeom prst="rect">
            <a:avLst/>
          </a:prstGeom>
          <a:solidFill>
            <a:srgbClr val="FFFF00"/>
          </a:solidFill>
          <a:ln w="12700">
            <a:noFill/>
          </a:ln>
        </p:spPr>
        <p:txBody>
          <a:bodyPr wrap="square" rtlCol="0">
            <a:spAutoFit/>
          </a:bodyPr>
          <a:lstStyle/>
          <a:p>
            <a:pPr algn="ctr"/>
            <a:r>
              <a:rPr lang="en-US" sz="1200" dirty="0" smtClean="0"/>
              <a:t>Back Side Irradiation</a:t>
            </a:r>
            <a:endParaRPr lang="en-US" sz="1200" dirty="0"/>
          </a:p>
        </p:txBody>
      </p:sp>
      <p:sp>
        <p:nvSpPr>
          <p:cNvPr id="2" name="Rectángulo 1"/>
          <p:cNvSpPr/>
          <p:nvPr/>
        </p:nvSpPr>
        <p:spPr bwMode="auto">
          <a:xfrm>
            <a:off x="1907704" y="2852936"/>
            <a:ext cx="1008112" cy="36004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2000" b="0" i="0" u="none" strike="noStrike" cap="none" normalizeH="0" baseline="0" smtClean="0">
              <a:ln>
                <a:noFill/>
              </a:ln>
              <a:solidFill>
                <a:schemeClr val="tx1"/>
              </a:solidFill>
              <a:effectLst/>
              <a:latin typeface="Verdana" pitchFamily="34" charset="0"/>
            </a:endParaRPr>
          </a:p>
        </p:txBody>
      </p:sp>
    </p:spTree>
    <p:extLst>
      <p:ext uri="{BB962C8B-B14F-4D97-AF65-F5344CB8AC3E}">
        <p14:creationId xmlns:p14="http://schemas.microsoft.com/office/powerpoint/2010/main" val="263993345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3" cstate="print"/>
          <a:srcRect l="27833" t="1539" r="25175" b="4615"/>
          <a:stretch/>
        </p:blipFill>
        <p:spPr bwMode="auto">
          <a:xfrm>
            <a:off x="2483768" y="1052736"/>
            <a:ext cx="4135148" cy="4504358"/>
          </a:xfrm>
          <a:prstGeom prst="rect">
            <a:avLst/>
          </a:prstGeom>
          <a:noFill/>
          <a:ln w="9525">
            <a:noFill/>
            <a:miter lim="800000"/>
            <a:headEnd/>
            <a:tailEnd/>
          </a:ln>
        </p:spPr>
      </p:pic>
    </p:spTree>
    <p:extLst>
      <p:ext uri="{BB962C8B-B14F-4D97-AF65-F5344CB8AC3E}">
        <p14:creationId xmlns:p14="http://schemas.microsoft.com/office/powerpoint/2010/main" val="32266919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sbfoto"/>
          <p:cNvPicPr>
            <a:picLocks noChangeAspect="1" noChangeArrowheads="1"/>
          </p:cNvPicPr>
          <p:nvPr/>
        </p:nvPicPr>
        <p:blipFill>
          <a:blip r:embed="rId2" cstate="screen">
            <a:lum bright="36000" contrast="30000"/>
          </a:blip>
          <a:srcRect/>
          <a:stretch>
            <a:fillRect/>
          </a:stretch>
        </p:blipFill>
        <p:spPr bwMode="auto">
          <a:xfrm>
            <a:off x="5459293" y="1292022"/>
            <a:ext cx="3147685" cy="2557938"/>
          </a:xfrm>
          <a:prstGeom prst="rect">
            <a:avLst/>
          </a:prstGeom>
          <a:noFill/>
          <a:ln w="9525">
            <a:noFill/>
            <a:miter lim="800000"/>
            <a:headEnd/>
            <a:tailEnd/>
          </a:ln>
        </p:spPr>
      </p:pic>
      <p:sp>
        <p:nvSpPr>
          <p:cNvPr id="3" name="Rectangle 3"/>
          <p:cNvSpPr>
            <a:spLocks noChangeArrowheads="1"/>
          </p:cNvSpPr>
          <p:nvPr/>
        </p:nvSpPr>
        <p:spPr bwMode="auto">
          <a:xfrm>
            <a:off x="485775" y="2218555"/>
            <a:ext cx="4086225" cy="401875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marL="742950" lvl="1" indent="-285750">
              <a:spcBef>
                <a:spcPct val="20000"/>
              </a:spcBef>
              <a:buClr>
                <a:srgbClr val="EAAE5C"/>
              </a:buClr>
              <a:buSzPct val="150000"/>
              <a:buFont typeface="Arial" charset="0"/>
              <a:buNone/>
            </a:pPr>
            <a:r>
              <a:rPr lang="en-GB" sz="1600" b="1" dirty="0">
                <a:solidFill>
                  <a:srgbClr val="00448E"/>
                </a:solidFill>
              </a:rPr>
              <a:t>Main CR</a:t>
            </a:r>
          </a:p>
          <a:p>
            <a:pPr marL="742950" lvl="1" indent="-285750">
              <a:spcBef>
                <a:spcPct val="20000"/>
              </a:spcBef>
              <a:buClr>
                <a:srgbClr val="EAAE5C"/>
              </a:buClr>
              <a:buSzPct val="150000"/>
              <a:buFont typeface="Arial" charset="0"/>
              <a:buChar char="•"/>
            </a:pPr>
            <a:r>
              <a:rPr lang="en-GB" sz="1600" b="1" dirty="0">
                <a:solidFill>
                  <a:srgbClr val="00448E"/>
                </a:solidFill>
              </a:rPr>
              <a:t>1,500 m</a:t>
            </a:r>
            <a:r>
              <a:rPr lang="en-GB" sz="1600" b="1" baseline="30000" dirty="0">
                <a:solidFill>
                  <a:srgbClr val="00448E"/>
                </a:solidFill>
              </a:rPr>
              <a:t>2</a:t>
            </a:r>
            <a:r>
              <a:rPr lang="en-GB" sz="1600" b="1" dirty="0">
                <a:solidFill>
                  <a:srgbClr val="00448E"/>
                </a:solidFill>
              </a:rPr>
              <a:t>  </a:t>
            </a:r>
          </a:p>
          <a:p>
            <a:pPr marL="742950" lvl="1" indent="-285750">
              <a:spcBef>
                <a:spcPct val="20000"/>
              </a:spcBef>
              <a:buClr>
                <a:srgbClr val="EAAE5C"/>
              </a:buClr>
              <a:buSzPct val="150000"/>
              <a:buFont typeface="Arial" charset="0"/>
              <a:buChar char="•"/>
            </a:pPr>
            <a:r>
              <a:rPr lang="en-GB" sz="1600" b="1" dirty="0">
                <a:solidFill>
                  <a:srgbClr val="00448E"/>
                </a:solidFill>
              </a:rPr>
              <a:t>Class </a:t>
            </a:r>
            <a:r>
              <a:rPr lang="en-GB" sz="1600" b="1" dirty="0" smtClean="0">
                <a:solidFill>
                  <a:srgbClr val="00448E"/>
                </a:solidFill>
              </a:rPr>
              <a:t>100-10,000</a:t>
            </a:r>
          </a:p>
          <a:p>
            <a:pPr marL="742950" lvl="1" indent="-285750">
              <a:spcBef>
                <a:spcPct val="20000"/>
              </a:spcBef>
              <a:buClr>
                <a:srgbClr val="EAAE5C"/>
              </a:buClr>
              <a:buSzPct val="150000"/>
              <a:buFont typeface="Arial" charset="0"/>
              <a:buChar char="•"/>
            </a:pPr>
            <a:r>
              <a:rPr lang="en-GB" sz="1600" b="1" dirty="0" smtClean="0">
                <a:solidFill>
                  <a:srgbClr val="00448E"/>
                </a:solidFill>
              </a:rPr>
              <a:t>CMOS integrated circuits</a:t>
            </a:r>
          </a:p>
          <a:p>
            <a:pPr marL="742950" lvl="1" indent="-285750">
              <a:spcBef>
                <a:spcPct val="20000"/>
              </a:spcBef>
              <a:buClr>
                <a:srgbClr val="EAAE5C"/>
              </a:buClr>
              <a:buSzPct val="150000"/>
              <a:buFont typeface="Arial" charset="0"/>
              <a:buChar char="•"/>
            </a:pPr>
            <a:r>
              <a:rPr lang="en-GB" sz="1600" b="1" dirty="0" smtClean="0">
                <a:solidFill>
                  <a:srgbClr val="00448E"/>
                </a:solidFill>
              </a:rPr>
              <a:t>Microsystems processes</a:t>
            </a:r>
          </a:p>
          <a:p>
            <a:pPr marL="742950" lvl="1" indent="-285750">
              <a:spcBef>
                <a:spcPct val="20000"/>
              </a:spcBef>
              <a:buClr>
                <a:srgbClr val="EAAE5C"/>
              </a:buClr>
              <a:buSzPct val="150000"/>
              <a:buFont typeface="Arial" charset="0"/>
              <a:buChar char="•"/>
            </a:pPr>
            <a:r>
              <a:rPr lang="en-GB" sz="1600" b="1" dirty="0" smtClean="0">
                <a:solidFill>
                  <a:srgbClr val="00448E"/>
                </a:solidFill>
              </a:rPr>
              <a:t>Nanolithography and nanofabrication</a:t>
            </a:r>
            <a:endParaRPr lang="en-GB" sz="1600" b="1" dirty="0">
              <a:solidFill>
                <a:srgbClr val="00448E"/>
              </a:solidFill>
            </a:endParaRPr>
          </a:p>
          <a:p>
            <a:pPr marL="742950" lvl="1" indent="-285750">
              <a:spcBef>
                <a:spcPct val="20000"/>
              </a:spcBef>
              <a:buClr>
                <a:srgbClr val="EAAE5C"/>
              </a:buClr>
              <a:buSzPct val="150000"/>
              <a:buFont typeface="Arial" charset="0"/>
              <a:buChar char="•"/>
            </a:pPr>
            <a:endParaRPr lang="en-GB" sz="1600" b="1" dirty="0">
              <a:solidFill>
                <a:srgbClr val="00448E"/>
              </a:solidFill>
            </a:endParaRPr>
          </a:p>
          <a:p>
            <a:pPr marL="742950" lvl="1" indent="-285750" eaLnBrk="0" hangingPunct="0">
              <a:spcBef>
                <a:spcPct val="20000"/>
              </a:spcBef>
              <a:buClr>
                <a:srgbClr val="EAAE5C"/>
              </a:buClr>
              <a:buSzPct val="150000"/>
              <a:buFont typeface="Arial" charset="0"/>
              <a:buNone/>
            </a:pPr>
            <a:r>
              <a:rPr lang="en-GB" sz="1600" b="1" dirty="0" smtClean="0">
                <a:solidFill>
                  <a:srgbClr val="00448E"/>
                </a:solidFill>
              </a:rPr>
              <a:t>Back-end </a:t>
            </a:r>
            <a:r>
              <a:rPr lang="en-GB" sz="1600" b="1" dirty="0">
                <a:solidFill>
                  <a:srgbClr val="00448E"/>
                </a:solidFill>
              </a:rPr>
              <a:t>CR</a:t>
            </a:r>
          </a:p>
          <a:p>
            <a:pPr marL="742950" lvl="1" indent="-285750" eaLnBrk="0" hangingPunct="0">
              <a:spcBef>
                <a:spcPct val="20000"/>
              </a:spcBef>
              <a:buClr>
                <a:srgbClr val="EAAE5C"/>
              </a:buClr>
              <a:buSzPct val="150000"/>
              <a:buFont typeface="Arial" charset="0"/>
              <a:buChar char="•"/>
            </a:pPr>
            <a:r>
              <a:rPr lang="en-GB" sz="1600" b="1" dirty="0">
                <a:solidFill>
                  <a:srgbClr val="00448E"/>
                </a:solidFill>
              </a:rPr>
              <a:t>40 m</a:t>
            </a:r>
            <a:r>
              <a:rPr lang="en-GB" sz="1600" b="1" baseline="30000" dirty="0">
                <a:solidFill>
                  <a:srgbClr val="00448E"/>
                </a:solidFill>
              </a:rPr>
              <a:t>2</a:t>
            </a:r>
            <a:endParaRPr lang="en-GB" sz="1600" b="1" dirty="0">
              <a:solidFill>
                <a:srgbClr val="00448E"/>
              </a:solidFill>
            </a:endParaRPr>
          </a:p>
          <a:p>
            <a:pPr marL="742950" lvl="1" indent="-285750" eaLnBrk="0" hangingPunct="0">
              <a:spcBef>
                <a:spcPct val="20000"/>
              </a:spcBef>
              <a:buClr>
                <a:srgbClr val="EAAE5C"/>
              </a:buClr>
              <a:buSzPct val="150000"/>
              <a:buFont typeface="Arial" charset="0"/>
              <a:buChar char="•"/>
            </a:pPr>
            <a:r>
              <a:rPr lang="en-GB" sz="1600" b="1" dirty="0">
                <a:solidFill>
                  <a:srgbClr val="00448E"/>
                </a:solidFill>
              </a:rPr>
              <a:t>Class </a:t>
            </a:r>
            <a:r>
              <a:rPr lang="en-GB" sz="1600" b="1" dirty="0" smtClean="0">
                <a:solidFill>
                  <a:srgbClr val="00448E"/>
                </a:solidFill>
              </a:rPr>
              <a:t>1000-10,000</a:t>
            </a:r>
          </a:p>
          <a:p>
            <a:pPr marL="742950" lvl="1" indent="-285750" eaLnBrk="0" hangingPunct="0">
              <a:spcBef>
                <a:spcPct val="20000"/>
              </a:spcBef>
              <a:buClr>
                <a:srgbClr val="EAAE5C"/>
              </a:buClr>
              <a:buSzPct val="150000"/>
              <a:buFont typeface="Arial" charset="0"/>
              <a:buChar char="•"/>
            </a:pPr>
            <a:r>
              <a:rPr lang="en-GB" sz="1600" b="1" dirty="0" smtClean="0">
                <a:solidFill>
                  <a:srgbClr val="00448E"/>
                </a:solidFill>
              </a:rPr>
              <a:t>Chip packaging</a:t>
            </a:r>
          </a:p>
          <a:p>
            <a:pPr marL="742950" lvl="1" indent="-285750" eaLnBrk="0" hangingPunct="0">
              <a:spcBef>
                <a:spcPct val="20000"/>
              </a:spcBef>
              <a:buClr>
                <a:srgbClr val="EAAE5C"/>
              </a:buClr>
              <a:buSzPct val="150000"/>
              <a:buFont typeface="Arial" charset="0"/>
              <a:buChar char="•"/>
            </a:pPr>
            <a:r>
              <a:rPr lang="en-GB" sz="1600" b="1" dirty="0" smtClean="0">
                <a:solidFill>
                  <a:srgbClr val="00448E"/>
                </a:solidFill>
              </a:rPr>
              <a:t>Hybrid circuit assembly</a:t>
            </a:r>
            <a:endParaRPr lang="en-GB" sz="1600" b="1" dirty="0">
              <a:solidFill>
                <a:srgbClr val="00448E"/>
              </a:solidFill>
            </a:endParaRPr>
          </a:p>
        </p:txBody>
      </p:sp>
      <p:sp>
        <p:nvSpPr>
          <p:cNvPr id="4" name="Text Box 41"/>
          <p:cNvSpPr txBox="1">
            <a:spLocks noChangeArrowheads="1"/>
          </p:cNvSpPr>
          <p:nvPr/>
        </p:nvSpPr>
        <p:spPr bwMode="auto">
          <a:xfrm>
            <a:off x="971600" y="1412776"/>
            <a:ext cx="3397385" cy="584775"/>
          </a:xfrm>
          <a:prstGeom prst="rect">
            <a:avLst/>
          </a:prstGeom>
          <a:solidFill>
            <a:schemeClr val="bg1"/>
          </a:solidFill>
          <a:ln w="31750" cap="rnd">
            <a:solidFill>
              <a:schemeClr val="accent1"/>
            </a:solidFill>
            <a:round/>
            <a:headEnd/>
            <a:tailEnd/>
          </a:ln>
          <a:effectLst>
            <a:outerShdw blurRad="50800" dist="38100" dir="2700000" algn="tl" rotWithShape="0">
              <a:prstClr val="black">
                <a:alpha val="40000"/>
              </a:prstClr>
            </a:outerShdw>
          </a:effectLst>
        </p:spPr>
        <p:txBody>
          <a:bodyPr wrap="square">
            <a:spAutoFit/>
          </a:bodyPr>
          <a:lstStyle/>
          <a:p>
            <a:pPr>
              <a:lnSpc>
                <a:spcPct val="100000"/>
              </a:lnSpc>
              <a:spcBef>
                <a:spcPct val="0"/>
              </a:spcBef>
              <a:buFontTx/>
              <a:buNone/>
            </a:pPr>
            <a:r>
              <a:rPr lang="es-ES" sz="1600" b="1" dirty="0" err="1" smtClean="0"/>
              <a:t>Integrated</a:t>
            </a:r>
            <a:r>
              <a:rPr lang="es-ES" sz="1600" b="1" dirty="0" smtClean="0"/>
              <a:t> Micro and Nano </a:t>
            </a:r>
            <a:r>
              <a:rPr lang="es-ES" sz="1600" b="1" dirty="0" err="1" smtClean="0"/>
              <a:t>Fabrication</a:t>
            </a:r>
            <a:r>
              <a:rPr lang="es-ES" sz="1600" b="1" dirty="0" smtClean="0"/>
              <a:t> </a:t>
            </a:r>
            <a:r>
              <a:rPr lang="es-ES" sz="1600" b="1" dirty="0" err="1" smtClean="0"/>
              <a:t>Clean</a:t>
            </a:r>
            <a:r>
              <a:rPr lang="es-ES" sz="1600" b="1" dirty="0" smtClean="0"/>
              <a:t> </a:t>
            </a:r>
            <a:r>
              <a:rPr lang="es-ES" sz="1600" b="1" dirty="0" err="1" smtClean="0"/>
              <a:t>Room</a:t>
            </a:r>
            <a:endParaRPr lang="es-ES" sz="1600" b="1" dirty="0"/>
          </a:p>
        </p:txBody>
      </p:sp>
      <p:pic>
        <p:nvPicPr>
          <p:cNvPr id="6" name="5 Imagen" descr="P1120759.JPG"/>
          <p:cNvPicPr>
            <a:picLocks noChangeAspect="1"/>
          </p:cNvPicPr>
          <p:nvPr/>
        </p:nvPicPr>
        <p:blipFill>
          <a:blip r:embed="rId3" cstate="screen"/>
          <a:stretch>
            <a:fillRect/>
          </a:stretch>
        </p:blipFill>
        <p:spPr>
          <a:xfrm>
            <a:off x="5452860" y="3932569"/>
            <a:ext cx="3169001" cy="2376751"/>
          </a:xfrm>
          <a:prstGeom prst="rect">
            <a:avLst/>
          </a:prstGeom>
        </p:spPr>
      </p:pic>
      <p:sp>
        <p:nvSpPr>
          <p:cNvPr id="7" name="Rectangle 14"/>
          <p:cNvSpPr txBox="1">
            <a:spLocks noChangeArrowheads="1"/>
          </p:cNvSpPr>
          <p:nvPr/>
        </p:nvSpPr>
        <p:spPr>
          <a:xfrm>
            <a:off x="1116013" y="476250"/>
            <a:ext cx="7127875" cy="576263"/>
          </a:xfrm>
          <a:prstGeom prst="rect">
            <a:avLst/>
          </a:prstGeom>
        </p:spPr>
        <p:txBody>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aramond" pitchFamily="18" charset="0"/>
              </a:defRPr>
            </a:lvl2pPr>
            <a:lvl3pPr algn="l" rtl="0" eaLnBrk="0" fontAlgn="base" hangingPunct="0">
              <a:spcBef>
                <a:spcPct val="0"/>
              </a:spcBef>
              <a:spcAft>
                <a:spcPct val="0"/>
              </a:spcAft>
              <a:defRPr sz="4400">
                <a:solidFill>
                  <a:schemeClr val="tx2"/>
                </a:solidFill>
                <a:latin typeface="Garamond" pitchFamily="18" charset="0"/>
              </a:defRPr>
            </a:lvl3pPr>
            <a:lvl4pPr algn="l" rtl="0" eaLnBrk="0" fontAlgn="base" hangingPunct="0">
              <a:spcBef>
                <a:spcPct val="0"/>
              </a:spcBef>
              <a:spcAft>
                <a:spcPct val="0"/>
              </a:spcAft>
              <a:defRPr sz="4400">
                <a:solidFill>
                  <a:schemeClr val="tx2"/>
                </a:solidFill>
                <a:latin typeface="Garamond" pitchFamily="18" charset="0"/>
              </a:defRPr>
            </a:lvl4pPr>
            <a:lvl5pPr algn="l" rtl="0" eaLnBrk="0" fontAlgn="base" hangingPunct="0">
              <a:spcBef>
                <a:spcPct val="0"/>
              </a:spcBef>
              <a:spcAft>
                <a:spcPct val="0"/>
              </a:spcAft>
              <a:defRPr sz="4400">
                <a:solidFill>
                  <a:schemeClr val="tx2"/>
                </a:solidFill>
                <a:latin typeface="Garamond" pitchFamily="18" charset="0"/>
              </a:defRPr>
            </a:lvl5pPr>
            <a:lvl6pPr marL="457200" algn="l" rtl="0" fontAlgn="base">
              <a:spcBef>
                <a:spcPct val="0"/>
              </a:spcBef>
              <a:spcAft>
                <a:spcPct val="0"/>
              </a:spcAft>
              <a:defRPr sz="4400">
                <a:solidFill>
                  <a:schemeClr val="tx2"/>
                </a:solidFill>
                <a:latin typeface="Garamond" pitchFamily="18" charset="0"/>
              </a:defRPr>
            </a:lvl6pPr>
            <a:lvl7pPr marL="914400" algn="l" rtl="0" fontAlgn="base">
              <a:spcBef>
                <a:spcPct val="0"/>
              </a:spcBef>
              <a:spcAft>
                <a:spcPct val="0"/>
              </a:spcAft>
              <a:defRPr sz="4400">
                <a:solidFill>
                  <a:schemeClr val="tx2"/>
                </a:solidFill>
                <a:latin typeface="Garamond" pitchFamily="18" charset="0"/>
              </a:defRPr>
            </a:lvl7pPr>
            <a:lvl8pPr marL="1371600" algn="l" rtl="0" fontAlgn="base">
              <a:spcBef>
                <a:spcPct val="0"/>
              </a:spcBef>
              <a:spcAft>
                <a:spcPct val="0"/>
              </a:spcAft>
              <a:defRPr sz="4400">
                <a:solidFill>
                  <a:schemeClr val="tx2"/>
                </a:solidFill>
                <a:latin typeface="Garamond" pitchFamily="18" charset="0"/>
              </a:defRPr>
            </a:lvl8pPr>
            <a:lvl9pPr marL="1828800" algn="l" rtl="0" fontAlgn="base">
              <a:spcBef>
                <a:spcPct val="0"/>
              </a:spcBef>
              <a:spcAft>
                <a:spcPct val="0"/>
              </a:spcAft>
              <a:defRPr sz="4400">
                <a:solidFill>
                  <a:schemeClr val="tx2"/>
                </a:solidFill>
                <a:latin typeface="Garamond" pitchFamily="18" charset="0"/>
              </a:defRPr>
            </a:lvl9pPr>
          </a:lstStyle>
          <a:p>
            <a:pPr algn="ctr"/>
            <a:r>
              <a:rPr lang="en-US" sz="2000" b="1" kern="0" dirty="0" smtClean="0">
                <a:solidFill>
                  <a:schemeClr val="tx1"/>
                </a:solidFill>
                <a:latin typeface="+mn-lt"/>
                <a:ea typeface="ＭＳ Ｐゴシック" pitchFamily="34" charset="-128"/>
              </a:rPr>
              <a:t>Centro Nacional de </a:t>
            </a:r>
            <a:r>
              <a:rPr lang="en-US" sz="2000" b="1" kern="0" dirty="0" err="1" smtClean="0">
                <a:solidFill>
                  <a:schemeClr val="tx1"/>
                </a:solidFill>
                <a:latin typeface="+mn-lt"/>
                <a:ea typeface="ＭＳ Ｐゴシック" pitchFamily="34" charset="-128"/>
              </a:rPr>
              <a:t>Microelectrónica</a:t>
            </a:r>
            <a:endParaRPr lang="en-US" sz="2000" kern="0" dirty="0" smtClean="0">
              <a:solidFill>
                <a:schemeClr val="tx1"/>
              </a:solidFill>
              <a:latin typeface="+mn-lt"/>
            </a:endParaRPr>
          </a:p>
        </p:txBody>
      </p:sp>
      <p:cxnSp>
        <p:nvCxnSpPr>
          <p:cNvPr id="8" name="6 Conector recto"/>
          <p:cNvCxnSpPr>
            <a:cxnSpLocks noChangeShapeType="1"/>
          </p:cNvCxnSpPr>
          <p:nvPr/>
        </p:nvCxnSpPr>
        <p:spPr bwMode="auto">
          <a:xfrm>
            <a:off x="286643" y="980728"/>
            <a:ext cx="8605837" cy="0"/>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4500577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txBox="1">
            <a:spLocks noChangeArrowheads="1"/>
          </p:cNvSpPr>
          <p:nvPr/>
        </p:nvSpPr>
        <p:spPr>
          <a:xfrm>
            <a:off x="1116013" y="476250"/>
            <a:ext cx="7127875" cy="576263"/>
          </a:xfrm>
          <a:prstGeom prst="rect">
            <a:avLst/>
          </a:prstGeom>
        </p:spPr>
        <p:txBody>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aramond" pitchFamily="18" charset="0"/>
              </a:defRPr>
            </a:lvl2pPr>
            <a:lvl3pPr algn="l" rtl="0" eaLnBrk="0" fontAlgn="base" hangingPunct="0">
              <a:spcBef>
                <a:spcPct val="0"/>
              </a:spcBef>
              <a:spcAft>
                <a:spcPct val="0"/>
              </a:spcAft>
              <a:defRPr sz="4400">
                <a:solidFill>
                  <a:schemeClr val="tx2"/>
                </a:solidFill>
                <a:latin typeface="Garamond" pitchFamily="18" charset="0"/>
              </a:defRPr>
            </a:lvl3pPr>
            <a:lvl4pPr algn="l" rtl="0" eaLnBrk="0" fontAlgn="base" hangingPunct="0">
              <a:spcBef>
                <a:spcPct val="0"/>
              </a:spcBef>
              <a:spcAft>
                <a:spcPct val="0"/>
              </a:spcAft>
              <a:defRPr sz="4400">
                <a:solidFill>
                  <a:schemeClr val="tx2"/>
                </a:solidFill>
                <a:latin typeface="Garamond" pitchFamily="18" charset="0"/>
              </a:defRPr>
            </a:lvl4pPr>
            <a:lvl5pPr algn="l" rtl="0" eaLnBrk="0" fontAlgn="base" hangingPunct="0">
              <a:spcBef>
                <a:spcPct val="0"/>
              </a:spcBef>
              <a:spcAft>
                <a:spcPct val="0"/>
              </a:spcAft>
              <a:defRPr sz="4400">
                <a:solidFill>
                  <a:schemeClr val="tx2"/>
                </a:solidFill>
                <a:latin typeface="Garamond" pitchFamily="18" charset="0"/>
              </a:defRPr>
            </a:lvl5pPr>
            <a:lvl6pPr marL="457200" algn="l" rtl="0" fontAlgn="base">
              <a:spcBef>
                <a:spcPct val="0"/>
              </a:spcBef>
              <a:spcAft>
                <a:spcPct val="0"/>
              </a:spcAft>
              <a:defRPr sz="4400">
                <a:solidFill>
                  <a:schemeClr val="tx2"/>
                </a:solidFill>
                <a:latin typeface="Garamond" pitchFamily="18" charset="0"/>
              </a:defRPr>
            </a:lvl6pPr>
            <a:lvl7pPr marL="914400" algn="l" rtl="0" fontAlgn="base">
              <a:spcBef>
                <a:spcPct val="0"/>
              </a:spcBef>
              <a:spcAft>
                <a:spcPct val="0"/>
              </a:spcAft>
              <a:defRPr sz="4400">
                <a:solidFill>
                  <a:schemeClr val="tx2"/>
                </a:solidFill>
                <a:latin typeface="Garamond" pitchFamily="18" charset="0"/>
              </a:defRPr>
            </a:lvl7pPr>
            <a:lvl8pPr marL="1371600" algn="l" rtl="0" fontAlgn="base">
              <a:spcBef>
                <a:spcPct val="0"/>
              </a:spcBef>
              <a:spcAft>
                <a:spcPct val="0"/>
              </a:spcAft>
              <a:defRPr sz="4400">
                <a:solidFill>
                  <a:schemeClr val="tx2"/>
                </a:solidFill>
                <a:latin typeface="Garamond" pitchFamily="18" charset="0"/>
              </a:defRPr>
            </a:lvl8pPr>
            <a:lvl9pPr marL="1828800" algn="l" rtl="0" fontAlgn="base">
              <a:spcBef>
                <a:spcPct val="0"/>
              </a:spcBef>
              <a:spcAft>
                <a:spcPct val="0"/>
              </a:spcAft>
              <a:defRPr sz="4400">
                <a:solidFill>
                  <a:schemeClr val="tx2"/>
                </a:solidFill>
                <a:latin typeface="Garamond" pitchFamily="18" charset="0"/>
              </a:defRPr>
            </a:lvl9pPr>
          </a:lstStyle>
          <a:p>
            <a:pPr algn="ctr"/>
            <a:r>
              <a:rPr lang="en-US" sz="2000" b="1" kern="0" dirty="0" smtClean="0">
                <a:solidFill>
                  <a:schemeClr val="tx1"/>
                </a:solidFill>
                <a:latin typeface="+mn-lt"/>
                <a:ea typeface="ＭＳ Ｐゴシック" pitchFamily="34" charset="-128"/>
              </a:rPr>
              <a:t>General Considerations</a:t>
            </a:r>
            <a:endParaRPr lang="en-US" sz="2000" kern="0" dirty="0" smtClean="0">
              <a:solidFill>
                <a:schemeClr val="tx1"/>
              </a:solidFill>
              <a:latin typeface="+mn-lt"/>
            </a:endParaRPr>
          </a:p>
        </p:txBody>
      </p:sp>
      <p:cxnSp>
        <p:nvCxnSpPr>
          <p:cNvPr id="3" name="6 Conector recto"/>
          <p:cNvCxnSpPr>
            <a:cxnSpLocks noChangeShapeType="1"/>
          </p:cNvCxnSpPr>
          <p:nvPr/>
        </p:nvCxnSpPr>
        <p:spPr bwMode="auto">
          <a:xfrm>
            <a:off x="286643" y="980728"/>
            <a:ext cx="8605837" cy="0"/>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sp>
        <p:nvSpPr>
          <p:cNvPr id="4" name="Rectangle 2"/>
          <p:cNvSpPr txBox="1">
            <a:spLocks noChangeArrowheads="1"/>
          </p:cNvSpPr>
          <p:nvPr/>
        </p:nvSpPr>
        <p:spPr bwMode="auto">
          <a:xfrm>
            <a:off x="286642" y="1340768"/>
            <a:ext cx="8605837" cy="4104456"/>
          </a:xfrm>
          <a:prstGeom prst="rect">
            <a:avLst/>
          </a:prstGeom>
          <a:noFill/>
          <a:ln w="9525">
            <a:noFill/>
            <a:miter lim="800000"/>
            <a:headEnd/>
            <a:tailEnd/>
          </a:ln>
        </p:spPr>
        <p:txBody>
          <a:bodyPr lIns="92075" tIns="46038" rIns="92075" bIns="46038"/>
          <a:lstStyle/>
          <a:p>
            <a:pPr marL="342900" indent="-342900" algn="just">
              <a:lnSpc>
                <a:spcPct val="150000"/>
              </a:lnSpc>
              <a:spcBef>
                <a:spcPts val="0"/>
              </a:spcBef>
              <a:spcAft>
                <a:spcPts val="0"/>
              </a:spcAft>
              <a:buClr>
                <a:schemeClr val="tx1"/>
              </a:buClr>
              <a:buSzPct val="130000"/>
              <a:buFont typeface="Wingdings" pitchFamily="2" charset="2"/>
              <a:buChar char="q"/>
              <a:defRPr/>
            </a:pPr>
            <a:r>
              <a:rPr lang="en-GB" sz="1400" b="1" kern="0" dirty="0" smtClean="0">
                <a:solidFill>
                  <a:srgbClr val="FF0000"/>
                </a:solidFill>
              </a:rPr>
              <a:t>TCAD Software for (Power) semiconductors</a:t>
            </a:r>
            <a:endParaRPr lang="en-GB" sz="1400" b="1" kern="0" dirty="0" smtClean="0">
              <a:ea typeface="+mj-ea"/>
              <a:cs typeface="+mj-cs"/>
            </a:endParaRPr>
          </a:p>
          <a:p>
            <a:pPr marL="800100" lvl="1" indent="-342900" algn="just">
              <a:lnSpc>
                <a:spcPct val="150000"/>
              </a:lnSpc>
              <a:spcBef>
                <a:spcPts val="0"/>
              </a:spcBef>
              <a:spcAft>
                <a:spcPts val="0"/>
              </a:spcAft>
              <a:buFont typeface="Wingdings" panose="05000000000000000000" pitchFamily="2" charset="2"/>
              <a:buChar char="ü"/>
              <a:defRPr/>
            </a:pPr>
            <a:r>
              <a:rPr lang="en-GB" sz="1400" b="1" kern="0" dirty="0" err="1" smtClean="0">
                <a:ea typeface="+mj-ea"/>
                <a:cs typeface="+mj-cs"/>
              </a:rPr>
              <a:t>Silvaco</a:t>
            </a:r>
            <a:endParaRPr lang="en-GB" sz="1400" b="1" kern="0" dirty="0" smtClean="0">
              <a:ea typeface="+mj-ea"/>
              <a:cs typeface="+mj-cs"/>
            </a:endParaRPr>
          </a:p>
          <a:p>
            <a:pPr marL="800100" lvl="1" indent="-342900" algn="just">
              <a:lnSpc>
                <a:spcPct val="150000"/>
              </a:lnSpc>
              <a:spcBef>
                <a:spcPts val="0"/>
              </a:spcBef>
              <a:spcAft>
                <a:spcPts val="0"/>
              </a:spcAft>
              <a:buFont typeface="Wingdings" panose="05000000000000000000" pitchFamily="2" charset="2"/>
              <a:buChar char="ü"/>
              <a:defRPr/>
            </a:pPr>
            <a:r>
              <a:rPr lang="en-GB" sz="1400" b="1" kern="0" dirty="0" err="1" smtClean="0">
                <a:ea typeface="+mj-ea"/>
                <a:cs typeface="+mj-cs"/>
              </a:rPr>
              <a:t>Sentaurus</a:t>
            </a:r>
            <a:endParaRPr lang="en-GB" sz="1400" b="1" kern="0" dirty="0" smtClean="0">
              <a:ea typeface="+mj-ea"/>
              <a:cs typeface="+mj-cs"/>
            </a:endParaRPr>
          </a:p>
          <a:p>
            <a:pPr marL="800100" lvl="1" indent="-342900" algn="just">
              <a:lnSpc>
                <a:spcPct val="150000"/>
              </a:lnSpc>
              <a:spcBef>
                <a:spcPts val="0"/>
              </a:spcBef>
              <a:spcAft>
                <a:spcPts val="0"/>
              </a:spcAft>
              <a:buFont typeface="Wingdings" panose="05000000000000000000" pitchFamily="2" charset="2"/>
              <a:buChar char="ü"/>
              <a:defRPr/>
            </a:pPr>
            <a:r>
              <a:rPr lang="en-GB" sz="1400" b="1" kern="0" dirty="0" smtClean="0">
                <a:ea typeface="+mj-ea"/>
                <a:cs typeface="+mj-cs"/>
              </a:rPr>
              <a:t>SRIM (TRIM Monte Carlo simulation)</a:t>
            </a:r>
          </a:p>
          <a:p>
            <a:pPr marL="800100" lvl="1" indent="-342900" algn="just">
              <a:lnSpc>
                <a:spcPct val="150000"/>
              </a:lnSpc>
              <a:spcBef>
                <a:spcPts val="0"/>
              </a:spcBef>
              <a:spcAft>
                <a:spcPts val="0"/>
              </a:spcAft>
              <a:buFont typeface="Wingdings"/>
              <a:buChar char="à"/>
              <a:defRPr/>
            </a:pPr>
            <a:endParaRPr lang="en-GB" sz="1400" b="1" kern="0" dirty="0" smtClean="0">
              <a:ea typeface="+mj-ea"/>
              <a:cs typeface="+mj-cs"/>
            </a:endParaRPr>
          </a:p>
          <a:p>
            <a:pPr marL="342900" indent="-342900" algn="just">
              <a:lnSpc>
                <a:spcPct val="150000"/>
              </a:lnSpc>
              <a:spcBef>
                <a:spcPts val="0"/>
              </a:spcBef>
              <a:spcAft>
                <a:spcPts val="0"/>
              </a:spcAft>
              <a:buClr>
                <a:schemeClr val="tx1"/>
              </a:buClr>
              <a:buSzPct val="130000"/>
              <a:buFont typeface="Wingdings" pitchFamily="2" charset="2"/>
              <a:buChar char="q"/>
              <a:defRPr/>
            </a:pPr>
            <a:r>
              <a:rPr lang="en-GB" sz="1400" b="1" kern="0" dirty="0" smtClean="0">
                <a:solidFill>
                  <a:srgbClr val="FF0000"/>
                </a:solidFill>
              </a:rPr>
              <a:t>Previous knowledge:</a:t>
            </a:r>
            <a:endParaRPr lang="en-GB" sz="1400" b="1" kern="0" dirty="0" smtClean="0"/>
          </a:p>
          <a:p>
            <a:pPr marL="800100" lvl="1" indent="-342900" algn="just">
              <a:lnSpc>
                <a:spcPct val="150000"/>
              </a:lnSpc>
              <a:spcBef>
                <a:spcPts val="0"/>
              </a:spcBef>
              <a:spcAft>
                <a:spcPts val="0"/>
              </a:spcAft>
              <a:buFont typeface="Wingdings" panose="05000000000000000000" pitchFamily="2" charset="2"/>
              <a:buChar char="ü"/>
              <a:defRPr/>
            </a:pPr>
            <a:r>
              <a:rPr lang="en-GB" sz="1400" b="1" u="sng" kern="0" dirty="0" smtClean="0"/>
              <a:t>Power semiconductor devices</a:t>
            </a:r>
            <a:r>
              <a:rPr lang="en-GB" sz="1400" b="1" kern="0" dirty="0" smtClean="0"/>
              <a:t>: Design, optimisation and fabrication</a:t>
            </a:r>
          </a:p>
          <a:p>
            <a:pPr marL="800100" lvl="1" indent="-342900" algn="just">
              <a:lnSpc>
                <a:spcPct val="150000"/>
              </a:lnSpc>
              <a:spcBef>
                <a:spcPts val="0"/>
              </a:spcBef>
              <a:spcAft>
                <a:spcPts val="0"/>
              </a:spcAft>
              <a:buFont typeface="Wingdings" panose="05000000000000000000" pitchFamily="2" charset="2"/>
              <a:buChar char="ü"/>
              <a:defRPr/>
            </a:pPr>
            <a:r>
              <a:rPr lang="en-GB" sz="1400" b="1" kern="0" dirty="0" err="1" smtClean="0"/>
              <a:t>Silvaco</a:t>
            </a:r>
            <a:r>
              <a:rPr lang="en-GB" sz="1400" b="1" kern="0" dirty="0" smtClean="0"/>
              <a:t> tools for process technology simulation and Clean Room control</a:t>
            </a:r>
          </a:p>
          <a:p>
            <a:pPr marL="800100" lvl="1" indent="-342900" algn="just">
              <a:lnSpc>
                <a:spcPct val="150000"/>
              </a:lnSpc>
              <a:spcBef>
                <a:spcPts val="0"/>
              </a:spcBef>
              <a:spcAft>
                <a:spcPts val="0"/>
              </a:spcAft>
              <a:buFont typeface="Wingdings" panose="05000000000000000000" pitchFamily="2" charset="2"/>
              <a:buChar char="ü"/>
              <a:defRPr/>
            </a:pPr>
            <a:r>
              <a:rPr lang="en-GB" sz="1400" b="1" kern="0" dirty="0" err="1" smtClean="0"/>
              <a:t>Sentaurus</a:t>
            </a:r>
            <a:r>
              <a:rPr lang="en-GB" sz="1400" b="1" kern="0" dirty="0" smtClean="0"/>
              <a:t> tools for structure optimisation (selection of optimum geometrical and technological parameters)</a:t>
            </a:r>
          </a:p>
          <a:p>
            <a:pPr marL="800100" lvl="1" indent="-342900" algn="just">
              <a:lnSpc>
                <a:spcPct val="150000"/>
              </a:lnSpc>
              <a:spcBef>
                <a:spcPts val="0"/>
              </a:spcBef>
              <a:spcAft>
                <a:spcPts val="0"/>
              </a:spcAft>
              <a:buFont typeface="Wingdings" panose="05000000000000000000" pitchFamily="2" charset="2"/>
              <a:buChar char="ü"/>
              <a:defRPr/>
            </a:pPr>
            <a:r>
              <a:rPr lang="en-GB" sz="1400" b="1" kern="0" dirty="0" smtClean="0"/>
              <a:t>Advanced simulation of device degradation (hot carriers, hot spots, etc.)</a:t>
            </a:r>
          </a:p>
          <a:p>
            <a:pPr marL="800100" lvl="1" indent="-342900" algn="just">
              <a:lnSpc>
                <a:spcPct val="150000"/>
              </a:lnSpc>
              <a:spcBef>
                <a:spcPts val="0"/>
              </a:spcBef>
              <a:spcAft>
                <a:spcPts val="0"/>
              </a:spcAft>
              <a:buFont typeface="Wingdings" panose="05000000000000000000" pitchFamily="2" charset="2"/>
              <a:buChar char="ü"/>
              <a:defRPr/>
            </a:pPr>
            <a:r>
              <a:rPr lang="en-GB" sz="1400" b="1" kern="0" dirty="0" smtClean="0"/>
              <a:t>Performance degradation after irradiation of commercial power lateral MOSFETs</a:t>
            </a:r>
          </a:p>
          <a:p>
            <a:pPr marL="800100" lvl="1" indent="-342900" algn="just">
              <a:lnSpc>
                <a:spcPct val="150000"/>
              </a:lnSpc>
              <a:spcBef>
                <a:spcPts val="0"/>
              </a:spcBef>
              <a:spcAft>
                <a:spcPts val="0"/>
              </a:spcAft>
              <a:buFont typeface="Wingdings" panose="05000000000000000000" pitchFamily="2" charset="2"/>
              <a:buChar char="ü"/>
              <a:defRPr/>
            </a:pPr>
            <a:r>
              <a:rPr lang="en-GB" sz="1400" b="1" kern="0" dirty="0" smtClean="0"/>
              <a:t>Design and application of </a:t>
            </a:r>
            <a:r>
              <a:rPr lang="en-GB" sz="1400" b="1" u="sng" kern="0" dirty="0" smtClean="0"/>
              <a:t>Silicon tracking detectors</a:t>
            </a:r>
            <a:r>
              <a:rPr lang="en-GB" sz="1400" b="1" kern="0" dirty="0" smtClean="0"/>
              <a:t> (ATLAS)</a:t>
            </a:r>
          </a:p>
          <a:p>
            <a:pPr lvl="1" algn="just">
              <a:lnSpc>
                <a:spcPct val="150000"/>
              </a:lnSpc>
              <a:spcBef>
                <a:spcPts val="0"/>
              </a:spcBef>
              <a:spcAft>
                <a:spcPts val="0"/>
              </a:spcAft>
              <a:defRPr/>
            </a:pPr>
            <a:endParaRPr lang="en-GB" sz="1400" b="1" kern="0" dirty="0" smtClean="0"/>
          </a:p>
          <a:p>
            <a:pPr marL="342900" indent="-342900" algn="just">
              <a:lnSpc>
                <a:spcPct val="150000"/>
              </a:lnSpc>
              <a:spcBef>
                <a:spcPts val="0"/>
              </a:spcBef>
              <a:spcAft>
                <a:spcPts val="0"/>
              </a:spcAft>
              <a:buFont typeface="Wingdings" panose="05000000000000000000" pitchFamily="2" charset="2"/>
              <a:buChar char="q"/>
              <a:defRPr/>
            </a:pPr>
            <a:endParaRPr lang="en-GB" sz="1400" b="1" kern="0" dirty="0" smtClean="0">
              <a:ea typeface="+mj-ea"/>
              <a:cs typeface="+mj-cs"/>
            </a:endParaRPr>
          </a:p>
        </p:txBody>
      </p:sp>
      <p:pic>
        <p:nvPicPr>
          <p:cNvPr id="1026" name="Picture 2" descr="J:\IMB-CNM\David\Docencia\Simulació Detectors Paris 2014\Imatges\Silvaco-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21401" y="1616604"/>
            <a:ext cx="1095016" cy="36314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J:\IMB-CNM\David\Docencia\Simulació Detectors Paris 2014\Imatges\785px-SynopsysLogo.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2146970"/>
            <a:ext cx="1260476" cy="271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49513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txBox="1">
            <a:spLocks noChangeArrowheads="1"/>
          </p:cNvSpPr>
          <p:nvPr/>
        </p:nvSpPr>
        <p:spPr>
          <a:xfrm>
            <a:off x="1116013" y="476250"/>
            <a:ext cx="7127875" cy="576263"/>
          </a:xfrm>
          <a:prstGeom prst="rect">
            <a:avLst/>
          </a:prstGeom>
        </p:spPr>
        <p:txBody>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aramond" pitchFamily="18" charset="0"/>
              </a:defRPr>
            </a:lvl2pPr>
            <a:lvl3pPr algn="l" rtl="0" eaLnBrk="0" fontAlgn="base" hangingPunct="0">
              <a:spcBef>
                <a:spcPct val="0"/>
              </a:spcBef>
              <a:spcAft>
                <a:spcPct val="0"/>
              </a:spcAft>
              <a:defRPr sz="4400">
                <a:solidFill>
                  <a:schemeClr val="tx2"/>
                </a:solidFill>
                <a:latin typeface="Garamond" pitchFamily="18" charset="0"/>
              </a:defRPr>
            </a:lvl3pPr>
            <a:lvl4pPr algn="l" rtl="0" eaLnBrk="0" fontAlgn="base" hangingPunct="0">
              <a:spcBef>
                <a:spcPct val="0"/>
              </a:spcBef>
              <a:spcAft>
                <a:spcPct val="0"/>
              </a:spcAft>
              <a:defRPr sz="4400">
                <a:solidFill>
                  <a:schemeClr val="tx2"/>
                </a:solidFill>
                <a:latin typeface="Garamond" pitchFamily="18" charset="0"/>
              </a:defRPr>
            </a:lvl4pPr>
            <a:lvl5pPr algn="l" rtl="0" eaLnBrk="0" fontAlgn="base" hangingPunct="0">
              <a:spcBef>
                <a:spcPct val="0"/>
              </a:spcBef>
              <a:spcAft>
                <a:spcPct val="0"/>
              </a:spcAft>
              <a:defRPr sz="4400">
                <a:solidFill>
                  <a:schemeClr val="tx2"/>
                </a:solidFill>
                <a:latin typeface="Garamond" pitchFamily="18" charset="0"/>
              </a:defRPr>
            </a:lvl5pPr>
            <a:lvl6pPr marL="457200" algn="l" rtl="0" fontAlgn="base">
              <a:spcBef>
                <a:spcPct val="0"/>
              </a:spcBef>
              <a:spcAft>
                <a:spcPct val="0"/>
              </a:spcAft>
              <a:defRPr sz="4400">
                <a:solidFill>
                  <a:schemeClr val="tx2"/>
                </a:solidFill>
                <a:latin typeface="Garamond" pitchFamily="18" charset="0"/>
              </a:defRPr>
            </a:lvl6pPr>
            <a:lvl7pPr marL="914400" algn="l" rtl="0" fontAlgn="base">
              <a:spcBef>
                <a:spcPct val="0"/>
              </a:spcBef>
              <a:spcAft>
                <a:spcPct val="0"/>
              </a:spcAft>
              <a:defRPr sz="4400">
                <a:solidFill>
                  <a:schemeClr val="tx2"/>
                </a:solidFill>
                <a:latin typeface="Garamond" pitchFamily="18" charset="0"/>
              </a:defRPr>
            </a:lvl7pPr>
            <a:lvl8pPr marL="1371600" algn="l" rtl="0" fontAlgn="base">
              <a:spcBef>
                <a:spcPct val="0"/>
              </a:spcBef>
              <a:spcAft>
                <a:spcPct val="0"/>
              </a:spcAft>
              <a:defRPr sz="4400">
                <a:solidFill>
                  <a:schemeClr val="tx2"/>
                </a:solidFill>
                <a:latin typeface="Garamond" pitchFamily="18" charset="0"/>
              </a:defRPr>
            </a:lvl8pPr>
            <a:lvl9pPr marL="1828800" algn="l" rtl="0" fontAlgn="base">
              <a:spcBef>
                <a:spcPct val="0"/>
              </a:spcBef>
              <a:spcAft>
                <a:spcPct val="0"/>
              </a:spcAft>
              <a:defRPr sz="4400">
                <a:solidFill>
                  <a:schemeClr val="tx2"/>
                </a:solidFill>
                <a:latin typeface="Garamond" pitchFamily="18" charset="0"/>
              </a:defRPr>
            </a:lvl9pPr>
          </a:lstStyle>
          <a:p>
            <a:pPr algn="ctr"/>
            <a:r>
              <a:rPr lang="en-US" sz="2000" b="1" kern="0" dirty="0" smtClean="0">
                <a:solidFill>
                  <a:schemeClr val="tx1"/>
                </a:solidFill>
                <a:latin typeface="+mn-lt"/>
                <a:ea typeface="ＭＳ Ｐゴシック" pitchFamily="34" charset="-128"/>
              </a:rPr>
              <a:t>General Considerations</a:t>
            </a:r>
            <a:endParaRPr lang="en-US" sz="2000" kern="0" dirty="0" smtClean="0">
              <a:solidFill>
                <a:schemeClr val="tx1"/>
              </a:solidFill>
              <a:latin typeface="+mn-lt"/>
            </a:endParaRPr>
          </a:p>
        </p:txBody>
      </p:sp>
      <p:cxnSp>
        <p:nvCxnSpPr>
          <p:cNvPr id="3" name="6 Conector recto"/>
          <p:cNvCxnSpPr>
            <a:cxnSpLocks noChangeShapeType="1"/>
          </p:cNvCxnSpPr>
          <p:nvPr/>
        </p:nvCxnSpPr>
        <p:spPr bwMode="auto">
          <a:xfrm>
            <a:off x="286643" y="980728"/>
            <a:ext cx="8605837" cy="0"/>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sp>
        <p:nvSpPr>
          <p:cNvPr id="4" name="Rectangle 2"/>
          <p:cNvSpPr txBox="1">
            <a:spLocks noChangeArrowheads="1"/>
          </p:cNvSpPr>
          <p:nvPr/>
        </p:nvSpPr>
        <p:spPr bwMode="auto">
          <a:xfrm>
            <a:off x="286642" y="1340768"/>
            <a:ext cx="8605837" cy="4104456"/>
          </a:xfrm>
          <a:prstGeom prst="rect">
            <a:avLst/>
          </a:prstGeom>
          <a:noFill/>
          <a:ln w="9525">
            <a:noFill/>
            <a:miter lim="800000"/>
            <a:headEnd/>
            <a:tailEnd/>
          </a:ln>
        </p:spPr>
        <p:txBody>
          <a:bodyPr lIns="92075" tIns="46038" rIns="92075" bIns="46038"/>
          <a:lstStyle/>
          <a:p>
            <a:pPr marL="342900" indent="-342900" algn="just">
              <a:lnSpc>
                <a:spcPct val="150000"/>
              </a:lnSpc>
              <a:spcBef>
                <a:spcPts val="0"/>
              </a:spcBef>
              <a:spcAft>
                <a:spcPts val="0"/>
              </a:spcAft>
              <a:buClr>
                <a:schemeClr val="tx1"/>
              </a:buClr>
              <a:buSzPct val="130000"/>
              <a:buFont typeface="Wingdings" pitchFamily="2" charset="2"/>
              <a:buChar char="q"/>
              <a:defRPr/>
            </a:pPr>
            <a:r>
              <a:rPr lang="en-GB" sz="1400" b="1" kern="0" dirty="0" smtClean="0">
                <a:solidFill>
                  <a:srgbClr val="FF0000"/>
                </a:solidFill>
              </a:rPr>
              <a:t>What do we need to simulate / emulate ?</a:t>
            </a:r>
            <a:endParaRPr lang="en-GB" sz="1400" b="1" kern="0" dirty="0" smtClean="0">
              <a:ea typeface="+mj-ea"/>
              <a:cs typeface="+mj-cs"/>
            </a:endParaRPr>
          </a:p>
          <a:p>
            <a:pPr marL="800100" lvl="1" indent="-342900" algn="just">
              <a:lnSpc>
                <a:spcPct val="150000"/>
              </a:lnSpc>
              <a:spcBef>
                <a:spcPts val="0"/>
              </a:spcBef>
              <a:spcAft>
                <a:spcPts val="0"/>
              </a:spcAft>
              <a:buFont typeface="Wingdings" panose="05000000000000000000" pitchFamily="2" charset="2"/>
              <a:buChar char="ü"/>
              <a:defRPr/>
            </a:pPr>
            <a:r>
              <a:rPr lang="en-GB" sz="1400" b="1" kern="0" dirty="0" smtClean="0">
                <a:ea typeface="+mj-ea"/>
                <a:cs typeface="+mj-cs"/>
              </a:rPr>
              <a:t>Radiation hardness of (power) semiconductor devices</a:t>
            </a:r>
          </a:p>
          <a:p>
            <a:pPr marL="1257300" lvl="2" indent="-342900" algn="just">
              <a:lnSpc>
                <a:spcPct val="150000"/>
              </a:lnSpc>
              <a:spcBef>
                <a:spcPts val="0"/>
              </a:spcBef>
              <a:spcAft>
                <a:spcPts val="0"/>
              </a:spcAft>
              <a:buFont typeface="Wingdings" panose="05000000000000000000" pitchFamily="2" charset="2"/>
              <a:buChar char="§"/>
              <a:defRPr/>
            </a:pPr>
            <a:r>
              <a:rPr lang="en-GB" sz="1400" b="1" kern="0" dirty="0" smtClean="0">
                <a:ea typeface="+mj-ea"/>
                <a:cs typeface="+mj-cs"/>
              </a:rPr>
              <a:t>Post-irradiation damage</a:t>
            </a:r>
          </a:p>
          <a:p>
            <a:pPr marL="1257300" lvl="2" indent="-342900" algn="just">
              <a:lnSpc>
                <a:spcPct val="150000"/>
              </a:lnSpc>
              <a:spcBef>
                <a:spcPts val="0"/>
              </a:spcBef>
              <a:spcAft>
                <a:spcPts val="0"/>
              </a:spcAft>
              <a:buFont typeface="Wingdings" panose="05000000000000000000" pitchFamily="2" charset="2"/>
              <a:buChar char="§"/>
              <a:defRPr/>
            </a:pPr>
            <a:r>
              <a:rPr lang="en-GB" sz="1400" b="1" kern="0" dirty="0" smtClean="0">
                <a:ea typeface="+mj-ea"/>
                <a:cs typeface="+mj-cs"/>
              </a:rPr>
              <a:t>Technological modifications to enhance robustness</a:t>
            </a:r>
          </a:p>
          <a:p>
            <a:pPr lvl="2" algn="just">
              <a:lnSpc>
                <a:spcPct val="150000"/>
              </a:lnSpc>
              <a:spcBef>
                <a:spcPts val="0"/>
              </a:spcBef>
              <a:spcAft>
                <a:spcPts val="0"/>
              </a:spcAft>
              <a:defRPr/>
            </a:pPr>
            <a:endParaRPr lang="en-GB" sz="1400" b="1" kern="0" dirty="0" smtClean="0">
              <a:ea typeface="+mj-ea"/>
              <a:cs typeface="+mj-cs"/>
            </a:endParaRPr>
          </a:p>
          <a:p>
            <a:pPr marL="800100" lvl="1" indent="-342900" algn="just">
              <a:lnSpc>
                <a:spcPct val="150000"/>
              </a:lnSpc>
              <a:spcBef>
                <a:spcPts val="0"/>
              </a:spcBef>
              <a:spcAft>
                <a:spcPts val="0"/>
              </a:spcAft>
              <a:buFont typeface="Wingdings" panose="05000000000000000000" pitchFamily="2" charset="2"/>
              <a:buChar char="ü"/>
              <a:defRPr/>
            </a:pPr>
            <a:r>
              <a:rPr lang="en-GB" sz="1400" b="1" kern="0" dirty="0" smtClean="0">
                <a:ea typeface="+mj-ea"/>
                <a:cs typeface="+mj-cs"/>
              </a:rPr>
              <a:t>Single Event Effects (logic circuits and memories)</a:t>
            </a:r>
          </a:p>
          <a:p>
            <a:pPr marL="1257300" lvl="2" indent="-342900" algn="just">
              <a:lnSpc>
                <a:spcPct val="150000"/>
              </a:lnSpc>
              <a:spcBef>
                <a:spcPts val="0"/>
              </a:spcBef>
              <a:spcAft>
                <a:spcPts val="0"/>
              </a:spcAft>
              <a:buFont typeface="Wingdings" panose="05000000000000000000" pitchFamily="2" charset="2"/>
              <a:buChar char="§"/>
              <a:defRPr/>
            </a:pPr>
            <a:r>
              <a:rPr lang="ca-ES" sz="1400" b="1" kern="0" dirty="0" err="1" smtClean="0">
                <a:ea typeface="+mj-ea"/>
                <a:cs typeface="+mj-cs"/>
              </a:rPr>
              <a:t>Generated</a:t>
            </a:r>
            <a:r>
              <a:rPr lang="ca-ES" sz="1400" b="1" kern="0" dirty="0" smtClean="0">
                <a:ea typeface="+mj-ea"/>
                <a:cs typeface="+mj-cs"/>
              </a:rPr>
              <a:t> </a:t>
            </a:r>
            <a:r>
              <a:rPr lang="ca-ES" sz="1400" b="1" kern="0" dirty="0" err="1" smtClean="0">
                <a:ea typeface="+mj-ea"/>
                <a:cs typeface="+mj-cs"/>
              </a:rPr>
              <a:t>charge</a:t>
            </a:r>
            <a:r>
              <a:rPr lang="ca-ES" sz="1400" b="1" kern="0" dirty="0" smtClean="0">
                <a:ea typeface="+mj-ea"/>
                <a:cs typeface="+mj-cs"/>
              </a:rPr>
              <a:t> </a:t>
            </a:r>
            <a:r>
              <a:rPr lang="ca-ES" sz="1400" b="1" kern="0" dirty="0" err="1" smtClean="0">
                <a:ea typeface="+mj-ea"/>
                <a:cs typeface="+mj-cs"/>
              </a:rPr>
              <a:t>profiles</a:t>
            </a:r>
            <a:endParaRPr lang="ca-ES" sz="1400" b="1" kern="0" dirty="0" smtClean="0">
              <a:ea typeface="+mj-ea"/>
              <a:cs typeface="+mj-cs"/>
            </a:endParaRPr>
          </a:p>
          <a:p>
            <a:pPr marL="1257300" lvl="2" indent="-342900" algn="just">
              <a:lnSpc>
                <a:spcPct val="150000"/>
              </a:lnSpc>
              <a:spcBef>
                <a:spcPts val="0"/>
              </a:spcBef>
              <a:spcAft>
                <a:spcPts val="0"/>
              </a:spcAft>
              <a:buFont typeface="Wingdings" panose="05000000000000000000" pitchFamily="2" charset="2"/>
              <a:buChar char="§"/>
              <a:defRPr/>
            </a:pPr>
            <a:r>
              <a:rPr lang="ca-ES" sz="1400" b="1" kern="0" dirty="0" smtClean="0">
                <a:ea typeface="+mj-ea"/>
                <a:cs typeface="+mj-cs"/>
              </a:rPr>
              <a:t>Transient </a:t>
            </a:r>
            <a:r>
              <a:rPr lang="ca-ES" sz="1400" b="1" kern="0" dirty="0" err="1" smtClean="0">
                <a:ea typeface="+mj-ea"/>
                <a:cs typeface="+mj-cs"/>
              </a:rPr>
              <a:t>simulations</a:t>
            </a:r>
            <a:r>
              <a:rPr lang="ca-ES" sz="1400" b="1" kern="0" dirty="0" smtClean="0">
                <a:ea typeface="+mj-ea"/>
                <a:cs typeface="+mj-cs"/>
              </a:rPr>
              <a:t> of complex 3D </a:t>
            </a:r>
            <a:r>
              <a:rPr lang="ca-ES" sz="1400" b="1" kern="0" dirty="0" err="1" smtClean="0">
                <a:ea typeface="+mj-ea"/>
                <a:cs typeface="+mj-cs"/>
              </a:rPr>
              <a:t>structures</a:t>
            </a:r>
            <a:endParaRPr lang="ca-ES" sz="1400" b="1" kern="0" dirty="0" smtClean="0">
              <a:ea typeface="+mj-ea"/>
              <a:cs typeface="+mj-cs"/>
            </a:endParaRPr>
          </a:p>
          <a:p>
            <a:pPr lvl="2" algn="just">
              <a:lnSpc>
                <a:spcPct val="150000"/>
              </a:lnSpc>
              <a:spcBef>
                <a:spcPts val="0"/>
              </a:spcBef>
              <a:spcAft>
                <a:spcPts val="0"/>
              </a:spcAft>
              <a:defRPr/>
            </a:pPr>
            <a:endParaRPr lang="en-GB" sz="1400" b="1" kern="0" dirty="0" smtClean="0">
              <a:ea typeface="+mj-ea"/>
              <a:cs typeface="+mj-cs"/>
            </a:endParaRPr>
          </a:p>
          <a:p>
            <a:pPr marL="800100" lvl="1" indent="-342900" algn="just">
              <a:lnSpc>
                <a:spcPct val="150000"/>
              </a:lnSpc>
              <a:spcBef>
                <a:spcPts val="0"/>
              </a:spcBef>
              <a:spcAft>
                <a:spcPts val="0"/>
              </a:spcAft>
              <a:buFont typeface="Wingdings" panose="05000000000000000000" pitchFamily="2" charset="2"/>
              <a:buChar char="ü"/>
              <a:defRPr/>
            </a:pPr>
            <a:r>
              <a:rPr lang="ca-ES" sz="1400" b="1" kern="0" dirty="0" err="1" smtClean="0">
                <a:ea typeface="+mj-ea"/>
                <a:cs typeface="+mj-cs"/>
              </a:rPr>
              <a:t>Charge</a:t>
            </a:r>
            <a:r>
              <a:rPr lang="ca-ES" sz="1400" b="1" kern="0" dirty="0" smtClean="0">
                <a:ea typeface="+mj-ea"/>
                <a:cs typeface="+mj-cs"/>
              </a:rPr>
              <a:t> </a:t>
            </a:r>
            <a:r>
              <a:rPr lang="ca-ES" sz="1400" b="1" kern="0" dirty="0" err="1" smtClean="0">
                <a:ea typeface="+mj-ea"/>
                <a:cs typeface="+mj-cs"/>
              </a:rPr>
              <a:t>generation</a:t>
            </a:r>
            <a:r>
              <a:rPr lang="ca-ES" sz="1400" b="1" kern="0" dirty="0" smtClean="0">
                <a:ea typeface="+mj-ea"/>
                <a:cs typeface="+mj-cs"/>
              </a:rPr>
              <a:t> </a:t>
            </a:r>
            <a:r>
              <a:rPr lang="ca-ES" sz="1400" b="1" kern="0" dirty="0" err="1" smtClean="0">
                <a:ea typeface="+mj-ea"/>
                <a:cs typeface="+mj-cs"/>
              </a:rPr>
              <a:t>and</a:t>
            </a:r>
            <a:r>
              <a:rPr lang="ca-ES" sz="1400" b="1" kern="0" dirty="0" smtClean="0">
                <a:ea typeface="+mj-ea"/>
                <a:cs typeface="+mj-cs"/>
              </a:rPr>
              <a:t> </a:t>
            </a:r>
            <a:r>
              <a:rPr lang="ca-ES" sz="1400" b="1" kern="0" dirty="0" err="1" smtClean="0">
                <a:ea typeface="+mj-ea"/>
                <a:cs typeface="+mj-cs"/>
              </a:rPr>
              <a:t>evolution</a:t>
            </a:r>
            <a:r>
              <a:rPr lang="ca-ES" sz="1400" b="1" kern="0" dirty="0" smtClean="0">
                <a:ea typeface="+mj-ea"/>
                <a:cs typeface="+mj-cs"/>
              </a:rPr>
              <a:t> in </a:t>
            </a:r>
            <a:r>
              <a:rPr lang="ca-ES" sz="1400" b="1" kern="0" dirty="0" err="1" smtClean="0">
                <a:ea typeface="+mj-ea"/>
                <a:cs typeface="+mj-cs"/>
              </a:rPr>
              <a:t>Silicon</a:t>
            </a:r>
            <a:r>
              <a:rPr lang="ca-ES" sz="1400" b="1" kern="0" dirty="0" smtClean="0">
                <a:ea typeface="+mj-ea"/>
                <a:cs typeface="+mj-cs"/>
              </a:rPr>
              <a:t> detectors</a:t>
            </a:r>
          </a:p>
          <a:p>
            <a:pPr marL="1257300" lvl="2" indent="-342900" algn="just">
              <a:lnSpc>
                <a:spcPct val="150000"/>
              </a:lnSpc>
              <a:spcBef>
                <a:spcPts val="0"/>
              </a:spcBef>
              <a:spcAft>
                <a:spcPts val="0"/>
              </a:spcAft>
              <a:buFont typeface="Wingdings" panose="05000000000000000000" pitchFamily="2" charset="2"/>
              <a:buChar char="§"/>
              <a:defRPr/>
            </a:pPr>
            <a:r>
              <a:rPr lang="ca-ES" sz="1400" b="1" kern="0" dirty="0" smtClean="0">
                <a:ea typeface="+mj-ea"/>
                <a:cs typeface="+mj-cs"/>
              </a:rPr>
              <a:t>Transient or quasi-</a:t>
            </a:r>
            <a:r>
              <a:rPr lang="ca-ES" sz="1400" b="1" kern="0" dirty="0" err="1" smtClean="0">
                <a:ea typeface="+mj-ea"/>
                <a:cs typeface="+mj-cs"/>
              </a:rPr>
              <a:t>static</a:t>
            </a:r>
            <a:r>
              <a:rPr lang="ca-ES" sz="1400" b="1" kern="0" dirty="0" smtClean="0">
                <a:ea typeface="+mj-ea"/>
                <a:cs typeface="+mj-cs"/>
              </a:rPr>
              <a:t> </a:t>
            </a:r>
            <a:r>
              <a:rPr lang="ca-ES" sz="1400" b="1" kern="0" dirty="0" err="1" smtClean="0">
                <a:ea typeface="+mj-ea"/>
                <a:cs typeface="+mj-cs"/>
              </a:rPr>
              <a:t>simulation</a:t>
            </a:r>
            <a:r>
              <a:rPr lang="ca-ES" sz="1400" b="1" kern="0" dirty="0" smtClean="0">
                <a:ea typeface="+mj-ea"/>
                <a:cs typeface="+mj-cs"/>
              </a:rPr>
              <a:t>?</a:t>
            </a:r>
          </a:p>
          <a:p>
            <a:pPr marL="1257300" lvl="2" indent="-342900" algn="just">
              <a:lnSpc>
                <a:spcPct val="150000"/>
              </a:lnSpc>
              <a:spcBef>
                <a:spcPts val="0"/>
              </a:spcBef>
              <a:spcAft>
                <a:spcPts val="0"/>
              </a:spcAft>
              <a:buFont typeface="Wingdings" panose="05000000000000000000" pitchFamily="2" charset="2"/>
              <a:buChar char="§"/>
              <a:defRPr/>
            </a:pPr>
            <a:r>
              <a:rPr lang="ca-ES" sz="1400" b="1" kern="0" dirty="0" err="1" smtClean="0">
                <a:ea typeface="+mj-ea"/>
                <a:cs typeface="+mj-cs"/>
              </a:rPr>
              <a:t>Strategies</a:t>
            </a:r>
            <a:endParaRPr lang="ca-ES" sz="1400" b="1" kern="0" dirty="0" smtClean="0">
              <a:ea typeface="+mj-ea"/>
              <a:cs typeface="+mj-cs"/>
            </a:endParaRPr>
          </a:p>
          <a:p>
            <a:pPr lvl="2" algn="just">
              <a:lnSpc>
                <a:spcPct val="150000"/>
              </a:lnSpc>
              <a:spcBef>
                <a:spcPts val="0"/>
              </a:spcBef>
              <a:spcAft>
                <a:spcPts val="0"/>
              </a:spcAft>
              <a:defRPr/>
            </a:pPr>
            <a:endParaRPr lang="ca-ES" sz="1400" b="1" kern="0" dirty="0" smtClean="0">
              <a:ea typeface="+mj-ea"/>
              <a:cs typeface="+mj-cs"/>
            </a:endParaRPr>
          </a:p>
          <a:p>
            <a:pPr marL="800100" lvl="1" indent="-342900" algn="just">
              <a:lnSpc>
                <a:spcPct val="150000"/>
              </a:lnSpc>
              <a:spcBef>
                <a:spcPts val="0"/>
              </a:spcBef>
              <a:spcAft>
                <a:spcPts val="0"/>
              </a:spcAft>
              <a:buFont typeface="Wingdings" panose="05000000000000000000" pitchFamily="2" charset="2"/>
              <a:buChar char="ü"/>
              <a:defRPr/>
            </a:pPr>
            <a:r>
              <a:rPr lang="en-GB" sz="1400" b="1" kern="0" dirty="0" smtClean="0"/>
              <a:t>Gain simulation in Silicon detectors</a:t>
            </a:r>
          </a:p>
        </p:txBody>
      </p:sp>
    </p:spTree>
    <p:extLst>
      <p:ext uri="{BB962C8B-B14F-4D97-AF65-F5344CB8AC3E}">
        <p14:creationId xmlns:p14="http://schemas.microsoft.com/office/powerpoint/2010/main" val="20522640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txBox="1">
            <a:spLocks noChangeArrowheads="1"/>
          </p:cNvSpPr>
          <p:nvPr/>
        </p:nvSpPr>
        <p:spPr>
          <a:xfrm>
            <a:off x="1116013" y="476250"/>
            <a:ext cx="7127875" cy="576263"/>
          </a:xfrm>
          <a:prstGeom prst="rect">
            <a:avLst/>
          </a:prstGeom>
        </p:spPr>
        <p:txBody>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aramond" pitchFamily="18" charset="0"/>
              </a:defRPr>
            </a:lvl2pPr>
            <a:lvl3pPr algn="l" rtl="0" eaLnBrk="0" fontAlgn="base" hangingPunct="0">
              <a:spcBef>
                <a:spcPct val="0"/>
              </a:spcBef>
              <a:spcAft>
                <a:spcPct val="0"/>
              </a:spcAft>
              <a:defRPr sz="4400">
                <a:solidFill>
                  <a:schemeClr val="tx2"/>
                </a:solidFill>
                <a:latin typeface="Garamond" pitchFamily="18" charset="0"/>
              </a:defRPr>
            </a:lvl3pPr>
            <a:lvl4pPr algn="l" rtl="0" eaLnBrk="0" fontAlgn="base" hangingPunct="0">
              <a:spcBef>
                <a:spcPct val="0"/>
              </a:spcBef>
              <a:spcAft>
                <a:spcPct val="0"/>
              </a:spcAft>
              <a:defRPr sz="4400">
                <a:solidFill>
                  <a:schemeClr val="tx2"/>
                </a:solidFill>
                <a:latin typeface="Garamond" pitchFamily="18" charset="0"/>
              </a:defRPr>
            </a:lvl4pPr>
            <a:lvl5pPr algn="l" rtl="0" eaLnBrk="0" fontAlgn="base" hangingPunct="0">
              <a:spcBef>
                <a:spcPct val="0"/>
              </a:spcBef>
              <a:spcAft>
                <a:spcPct val="0"/>
              </a:spcAft>
              <a:defRPr sz="4400">
                <a:solidFill>
                  <a:schemeClr val="tx2"/>
                </a:solidFill>
                <a:latin typeface="Garamond" pitchFamily="18" charset="0"/>
              </a:defRPr>
            </a:lvl5pPr>
            <a:lvl6pPr marL="457200" algn="l" rtl="0" fontAlgn="base">
              <a:spcBef>
                <a:spcPct val="0"/>
              </a:spcBef>
              <a:spcAft>
                <a:spcPct val="0"/>
              </a:spcAft>
              <a:defRPr sz="4400">
                <a:solidFill>
                  <a:schemeClr val="tx2"/>
                </a:solidFill>
                <a:latin typeface="Garamond" pitchFamily="18" charset="0"/>
              </a:defRPr>
            </a:lvl6pPr>
            <a:lvl7pPr marL="914400" algn="l" rtl="0" fontAlgn="base">
              <a:spcBef>
                <a:spcPct val="0"/>
              </a:spcBef>
              <a:spcAft>
                <a:spcPct val="0"/>
              </a:spcAft>
              <a:defRPr sz="4400">
                <a:solidFill>
                  <a:schemeClr val="tx2"/>
                </a:solidFill>
                <a:latin typeface="Garamond" pitchFamily="18" charset="0"/>
              </a:defRPr>
            </a:lvl7pPr>
            <a:lvl8pPr marL="1371600" algn="l" rtl="0" fontAlgn="base">
              <a:spcBef>
                <a:spcPct val="0"/>
              </a:spcBef>
              <a:spcAft>
                <a:spcPct val="0"/>
              </a:spcAft>
              <a:defRPr sz="4400">
                <a:solidFill>
                  <a:schemeClr val="tx2"/>
                </a:solidFill>
                <a:latin typeface="Garamond" pitchFamily="18" charset="0"/>
              </a:defRPr>
            </a:lvl8pPr>
            <a:lvl9pPr marL="1828800" algn="l" rtl="0" fontAlgn="base">
              <a:spcBef>
                <a:spcPct val="0"/>
              </a:spcBef>
              <a:spcAft>
                <a:spcPct val="0"/>
              </a:spcAft>
              <a:defRPr sz="4400">
                <a:solidFill>
                  <a:schemeClr val="tx2"/>
                </a:solidFill>
                <a:latin typeface="Garamond" pitchFamily="18" charset="0"/>
              </a:defRPr>
            </a:lvl9pPr>
          </a:lstStyle>
          <a:p>
            <a:pPr algn="ctr"/>
            <a:r>
              <a:rPr lang="en-US" sz="2000" b="1" kern="0" dirty="0" smtClean="0">
                <a:solidFill>
                  <a:schemeClr val="tx1"/>
                </a:solidFill>
                <a:latin typeface="+mn-lt"/>
                <a:ea typeface="ＭＳ Ｐゴシック" pitchFamily="34" charset="-128"/>
              </a:rPr>
              <a:t>General Considerations</a:t>
            </a:r>
            <a:endParaRPr lang="en-US" sz="2000" kern="0" dirty="0" smtClean="0">
              <a:solidFill>
                <a:schemeClr val="tx1"/>
              </a:solidFill>
              <a:latin typeface="+mn-lt"/>
            </a:endParaRPr>
          </a:p>
        </p:txBody>
      </p:sp>
      <p:cxnSp>
        <p:nvCxnSpPr>
          <p:cNvPr id="3" name="6 Conector recto"/>
          <p:cNvCxnSpPr>
            <a:cxnSpLocks noChangeShapeType="1"/>
          </p:cNvCxnSpPr>
          <p:nvPr/>
        </p:nvCxnSpPr>
        <p:spPr bwMode="auto">
          <a:xfrm>
            <a:off x="286643" y="980728"/>
            <a:ext cx="8605837" cy="0"/>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sp>
        <p:nvSpPr>
          <p:cNvPr id="4" name="Rectangle 2"/>
          <p:cNvSpPr txBox="1">
            <a:spLocks noChangeArrowheads="1"/>
          </p:cNvSpPr>
          <p:nvPr/>
        </p:nvSpPr>
        <p:spPr bwMode="auto">
          <a:xfrm>
            <a:off x="286642" y="1196752"/>
            <a:ext cx="8605837" cy="4104456"/>
          </a:xfrm>
          <a:prstGeom prst="rect">
            <a:avLst/>
          </a:prstGeom>
          <a:noFill/>
          <a:ln w="9525">
            <a:noFill/>
            <a:miter lim="800000"/>
            <a:headEnd/>
            <a:tailEnd/>
          </a:ln>
        </p:spPr>
        <p:txBody>
          <a:bodyPr lIns="92075" tIns="46038" rIns="92075" bIns="46038"/>
          <a:lstStyle/>
          <a:p>
            <a:pPr marL="342900" indent="-342900" algn="just">
              <a:lnSpc>
                <a:spcPct val="150000"/>
              </a:lnSpc>
              <a:spcBef>
                <a:spcPts val="0"/>
              </a:spcBef>
              <a:spcAft>
                <a:spcPts val="0"/>
              </a:spcAft>
              <a:buClr>
                <a:schemeClr val="tx1"/>
              </a:buClr>
              <a:buSzPct val="130000"/>
              <a:buFont typeface="Wingdings" pitchFamily="2" charset="2"/>
              <a:buChar char="q"/>
              <a:defRPr/>
            </a:pPr>
            <a:r>
              <a:rPr lang="en-GB" sz="1200" b="1" kern="0" dirty="0" smtClean="0">
                <a:solidFill>
                  <a:srgbClr val="FF0000"/>
                </a:solidFill>
              </a:rPr>
              <a:t>The interaction between radiation and materials (of a semiconductor device) is based on the </a:t>
            </a:r>
            <a:r>
              <a:rPr lang="en-GB" sz="1200" b="1" u="sng" kern="0" dirty="0" smtClean="0">
                <a:solidFill>
                  <a:srgbClr val="FF0000"/>
                </a:solidFill>
              </a:rPr>
              <a:t>moment</a:t>
            </a:r>
            <a:r>
              <a:rPr lang="en-GB" sz="1200" b="1" kern="0" dirty="0" smtClean="0">
                <a:solidFill>
                  <a:srgbClr val="FF0000"/>
                </a:solidFill>
              </a:rPr>
              <a:t> and </a:t>
            </a:r>
            <a:r>
              <a:rPr lang="en-GB" sz="1200" b="1" u="sng" kern="0" dirty="0" smtClean="0">
                <a:solidFill>
                  <a:srgbClr val="FF0000"/>
                </a:solidFill>
              </a:rPr>
              <a:t>energy</a:t>
            </a:r>
            <a:r>
              <a:rPr lang="en-GB" sz="1200" b="1" kern="0" dirty="0" smtClean="0">
                <a:solidFill>
                  <a:srgbClr val="FF0000"/>
                </a:solidFill>
              </a:rPr>
              <a:t> transfer</a:t>
            </a:r>
            <a:endParaRPr lang="en-GB" sz="1200" b="1" kern="0" dirty="0" smtClean="0">
              <a:ea typeface="+mj-ea"/>
              <a:cs typeface="+mj-cs"/>
            </a:endParaRPr>
          </a:p>
          <a:p>
            <a:pPr marL="800100" lvl="1" indent="-342900" algn="just">
              <a:lnSpc>
                <a:spcPct val="150000"/>
              </a:lnSpc>
              <a:spcBef>
                <a:spcPts val="0"/>
              </a:spcBef>
              <a:spcAft>
                <a:spcPts val="0"/>
              </a:spcAft>
              <a:buFont typeface="Wingdings" panose="05000000000000000000" pitchFamily="2" charset="2"/>
              <a:buChar char="ü"/>
              <a:defRPr/>
            </a:pPr>
            <a:r>
              <a:rPr lang="en-GB" sz="1200" b="1" kern="0" dirty="0" smtClean="0">
                <a:ea typeface="+mj-ea"/>
                <a:cs typeface="+mj-cs"/>
              </a:rPr>
              <a:t>Ionisation damage</a:t>
            </a:r>
          </a:p>
          <a:p>
            <a:pPr marL="800100" lvl="1" indent="-342900" algn="just">
              <a:lnSpc>
                <a:spcPct val="150000"/>
              </a:lnSpc>
              <a:spcBef>
                <a:spcPts val="0"/>
              </a:spcBef>
              <a:spcAft>
                <a:spcPts val="0"/>
              </a:spcAft>
              <a:buFont typeface="Wingdings" panose="05000000000000000000" pitchFamily="2" charset="2"/>
              <a:buChar char="ü"/>
              <a:defRPr/>
            </a:pPr>
            <a:r>
              <a:rPr lang="en-GB" sz="1200" b="1" kern="0" dirty="0" smtClean="0">
                <a:ea typeface="+mj-ea"/>
                <a:cs typeface="+mj-cs"/>
              </a:rPr>
              <a:t>Displacement damage</a:t>
            </a:r>
          </a:p>
          <a:p>
            <a:pPr lvl="1" algn="just">
              <a:lnSpc>
                <a:spcPct val="150000"/>
              </a:lnSpc>
              <a:spcBef>
                <a:spcPts val="0"/>
              </a:spcBef>
              <a:spcAft>
                <a:spcPts val="0"/>
              </a:spcAft>
              <a:defRPr/>
            </a:pPr>
            <a:endParaRPr lang="en-GB" sz="1200" b="1" kern="0" dirty="0" smtClean="0"/>
          </a:p>
          <a:p>
            <a:pPr marL="342900" indent="-342900" algn="just">
              <a:lnSpc>
                <a:spcPct val="150000"/>
              </a:lnSpc>
              <a:spcBef>
                <a:spcPts val="0"/>
              </a:spcBef>
              <a:spcAft>
                <a:spcPts val="0"/>
              </a:spcAft>
              <a:buFont typeface="Wingdings" panose="05000000000000000000" pitchFamily="2" charset="2"/>
              <a:buChar char="q"/>
              <a:defRPr/>
            </a:pPr>
            <a:endParaRPr lang="en-GB" sz="1200" b="1" kern="0" dirty="0" smtClean="0">
              <a:ea typeface="+mj-ea"/>
              <a:cs typeface="+mj-cs"/>
            </a:endParaRPr>
          </a:p>
        </p:txBody>
      </p:sp>
      <p:pic>
        <p:nvPicPr>
          <p:cNvPr id="2050" name="Picture 2" descr="J:\IMB-CNM\David\Docencia\Simulació Detectors Paris 2014\Imatges\Tabla 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2492896"/>
            <a:ext cx="6861844" cy="3856573"/>
          </a:xfrm>
          <a:prstGeom prst="rect">
            <a:avLst/>
          </a:prstGeom>
          <a:noFill/>
          <a:extLst>
            <a:ext uri="{909E8E84-426E-40DD-AFC4-6F175D3DCCD1}">
              <a14:hiddenFill xmlns:a14="http://schemas.microsoft.com/office/drawing/2010/main">
                <a:solidFill>
                  <a:srgbClr val="FFFFFF"/>
                </a:solidFill>
              </a14:hiddenFill>
            </a:ext>
          </a:extLst>
        </p:spPr>
      </p:pic>
      <p:sp>
        <p:nvSpPr>
          <p:cNvPr id="5" name="4 Elipse"/>
          <p:cNvSpPr/>
          <p:nvPr/>
        </p:nvSpPr>
        <p:spPr bwMode="auto">
          <a:xfrm>
            <a:off x="1187624" y="2996952"/>
            <a:ext cx="576064" cy="432048"/>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0" i="0" u="none" strike="noStrike" cap="none" normalizeH="0" baseline="0" smtClean="0">
              <a:ln>
                <a:noFill/>
              </a:ln>
              <a:solidFill>
                <a:schemeClr val="tx1"/>
              </a:solidFill>
              <a:effectLst/>
              <a:latin typeface="Verdana" pitchFamily="34" charset="0"/>
            </a:endParaRPr>
          </a:p>
        </p:txBody>
      </p:sp>
      <p:sp>
        <p:nvSpPr>
          <p:cNvPr id="7" name="6 Elipse"/>
          <p:cNvSpPr/>
          <p:nvPr/>
        </p:nvSpPr>
        <p:spPr bwMode="auto">
          <a:xfrm>
            <a:off x="1227965" y="3717032"/>
            <a:ext cx="576064" cy="432048"/>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0" i="0" u="none" strike="noStrike" cap="none" normalizeH="0" baseline="0" smtClean="0">
              <a:ln>
                <a:noFill/>
              </a:ln>
              <a:solidFill>
                <a:schemeClr val="tx1"/>
              </a:solidFill>
              <a:effectLst/>
              <a:latin typeface="Verdana" pitchFamily="34" charset="0"/>
            </a:endParaRPr>
          </a:p>
        </p:txBody>
      </p:sp>
      <p:sp>
        <p:nvSpPr>
          <p:cNvPr id="8" name="7 Elipse"/>
          <p:cNvSpPr/>
          <p:nvPr/>
        </p:nvSpPr>
        <p:spPr bwMode="auto">
          <a:xfrm>
            <a:off x="1219291" y="5431777"/>
            <a:ext cx="576064" cy="432048"/>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0" i="0" u="none" strike="noStrike" cap="none" normalizeH="0" baseline="0" smtClean="0">
              <a:ln>
                <a:noFill/>
              </a:ln>
              <a:solidFill>
                <a:schemeClr val="tx1"/>
              </a:solidFill>
              <a:effectLst/>
              <a:latin typeface="Verdana" pitchFamily="34" charset="0"/>
            </a:endParaRPr>
          </a:p>
        </p:txBody>
      </p:sp>
      <p:sp>
        <p:nvSpPr>
          <p:cNvPr id="9" name="8 Elipse"/>
          <p:cNvSpPr/>
          <p:nvPr/>
        </p:nvSpPr>
        <p:spPr bwMode="auto">
          <a:xfrm>
            <a:off x="1876037" y="5143745"/>
            <a:ext cx="895763" cy="432048"/>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0" i="0" u="none" strike="noStrike" cap="none" normalizeH="0" baseline="0" smtClean="0">
              <a:ln>
                <a:noFill/>
              </a:ln>
              <a:solidFill>
                <a:schemeClr val="tx1"/>
              </a:solidFill>
              <a:effectLst/>
              <a:latin typeface="Verdana" pitchFamily="34" charset="0"/>
            </a:endParaRPr>
          </a:p>
        </p:txBody>
      </p:sp>
    </p:spTree>
    <p:extLst>
      <p:ext uri="{BB962C8B-B14F-4D97-AF65-F5344CB8AC3E}">
        <p14:creationId xmlns:p14="http://schemas.microsoft.com/office/powerpoint/2010/main" val="1036444676"/>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themeCNM">
  <a:themeElements>
    <a:clrScheme name="powerpointthemeCNM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powerpointthemeCNM">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powerpointthemeCNM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powerpointthemeCNM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powerpointthemeCNM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powerpointthemeCNM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powerpointthemeCNM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powerpointthemeCNM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powerpointthemeCNM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powerpointthemeCNM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21700</TotalTime>
  <Words>3865</Words>
  <Application>Microsoft Office PowerPoint</Application>
  <PresentationFormat>Presentación en pantalla (4:3)</PresentationFormat>
  <Paragraphs>587</Paragraphs>
  <Slides>59</Slides>
  <Notes>12</Notes>
  <HiddenSlides>2</HiddenSlides>
  <MMClips>0</MMClips>
  <ScaleCrop>false</ScaleCrop>
  <HeadingPairs>
    <vt:vector size="4" baseType="variant">
      <vt:variant>
        <vt:lpstr>Tema</vt:lpstr>
      </vt:variant>
      <vt:variant>
        <vt:i4>1</vt:i4>
      </vt:variant>
      <vt:variant>
        <vt:lpstr>Títulos de diapositiva</vt:lpstr>
      </vt:variant>
      <vt:variant>
        <vt:i4>59</vt:i4>
      </vt:variant>
    </vt:vector>
  </HeadingPairs>
  <TitlesOfParts>
    <vt:vector size="60" baseType="lpstr">
      <vt:lpstr>powerpointthemeCNM</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Linear Mode Operation. Gain Definition</vt:lpstr>
      <vt:lpstr>PiN Diode (No Gain)</vt:lpstr>
      <vt:lpstr>Pad Diode with internal Gain</vt:lpstr>
      <vt:lpstr>Conditions for Gain</vt:lpstr>
      <vt:lpstr>Gain Definition and Usage</vt:lpstr>
      <vt:lpstr>Gain Simulation</vt:lpstr>
      <vt:lpstr>Gain Simulation</vt:lpstr>
      <vt:lpstr>Gain Simulation</vt:lpstr>
      <vt:lpstr>Design of the P-Multiplication Region</vt:lpstr>
      <vt:lpstr>Design of the Edge Termination</vt:lpstr>
      <vt:lpstr>Edge Termination: Why is needed?</vt:lpstr>
      <vt:lpstr>Compatible Edge Termination Techniques</vt:lpstr>
      <vt:lpstr>Edge Termination with Guard Ring</vt:lpstr>
      <vt:lpstr>Edge Termination with N+ Extension</vt:lpstr>
      <vt:lpstr>Edge Termination with Junction Termination Extension</vt:lpstr>
      <vt:lpstr>Edge Termination with Junction Termination Extension</vt:lpstr>
      <vt:lpstr>Edge Termination with Junction Termination Extension</vt:lpstr>
      <vt:lpstr>Design of the Device Periphery</vt:lpstr>
      <vt:lpstr>What about the Inherent Positive Oxide Charges?</vt:lpstr>
      <vt:lpstr>How to Protect the Surface, Limiting the Current Leakage?</vt:lpstr>
      <vt:lpstr>How to Protect the Surface, Limiting the Current Leakage?</vt:lpstr>
      <vt:lpstr>Simulation of the Irradiated Devices</vt:lpstr>
      <vt:lpstr>Experimental Results</vt:lpstr>
      <vt:lpstr>Experimental Results</vt:lpstr>
      <vt:lpstr>Presentación de PowerPoint</vt:lpstr>
    </vt:vector>
  </TitlesOfParts>
  <Company>cnm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PowerPoint to Typeset Nice Presentations</dc:title>
  <dc:creator>pc7136</dc:creator>
  <cp:lastModifiedBy>pablo</cp:lastModifiedBy>
  <cp:revision>1560</cp:revision>
  <cp:lastPrinted>2012-09-25T08:40:46Z</cp:lastPrinted>
  <dcterms:created xsi:type="dcterms:W3CDTF">2004-11-07T19:04:23Z</dcterms:created>
  <dcterms:modified xsi:type="dcterms:W3CDTF">2014-09-18T08:54:23Z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4</vt:i4>
  </property>
</Properties>
</file>