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9"/>
  </p:notesMasterIdLst>
  <p:sldIdLst>
    <p:sldId id="256" r:id="rId2"/>
    <p:sldId id="299" r:id="rId3"/>
    <p:sldId id="265" r:id="rId4"/>
    <p:sldId id="266" r:id="rId5"/>
    <p:sldId id="267" r:id="rId6"/>
    <p:sldId id="268" r:id="rId7"/>
    <p:sldId id="269" r:id="rId8"/>
    <p:sldId id="270" r:id="rId9"/>
    <p:sldId id="271" r:id="rId10"/>
    <p:sldId id="272" r:id="rId11"/>
    <p:sldId id="273" r:id="rId12"/>
    <p:sldId id="307" r:id="rId13"/>
    <p:sldId id="301" r:id="rId14"/>
    <p:sldId id="274" r:id="rId15"/>
    <p:sldId id="275" r:id="rId16"/>
    <p:sldId id="308" r:id="rId17"/>
    <p:sldId id="276" r:id="rId18"/>
    <p:sldId id="277" r:id="rId19"/>
    <p:sldId id="305" r:id="rId20"/>
    <p:sldId id="302" r:id="rId21"/>
    <p:sldId id="333" r:id="rId22"/>
    <p:sldId id="278" r:id="rId23"/>
    <p:sldId id="279" r:id="rId24"/>
    <p:sldId id="280" r:id="rId25"/>
    <p:sldId id="281" r:id="rId26"/>
    <p:sldId id="282" r:id="rId27"/>
    <p:sldId id="350" r:id="rId28"/>
    <p:sldId id="334" r:id="rId29"/>
    <p:sldId id="291" r:id="rId30"/>
    <p:sldId id="294" r:id="rId31"/>
    <p:sldId id="295" r:id="rId32"/>
    <p:sldId id="304" r:id="rId33"/>
    <p:sldId id="297" r:id="rId34"/>
    <p:sldId id="298" r:id="rId35"/>
    <p:sldId id="303" r:id="rId36"/>
    <p:sldId id="296" r:id="rId37"/>
    <p:sldId id="262" r:id="rId38"/>
    <p:sldId id="285" r:id="rId39"/>
    <p:sldId id="263" r:id="rId40"/>
    <p:sldId id="306" r:id="rId41"/>
    <p:sldId id="286" r:id="rId42"/>
    <p:sldId id="314" r:id="rId43"/>
    <p:sldId id="287" r:id="rId44"/>
    <p:sldId id="288" r:id="rId45"/>
    <p:sldId id="310" r:id="rId46"/>
    <p:sldId id="309" r:id="rId47"/>
    <p:sldId id="311" r:id="rId48"/>
    <p:sldId id="289" r:id="rId49"/>
    <p:sldId id="313" r:id="rId50"/>
    <p:sldId id="290" r:id="rId51"/>
    <p:sldId id="316" r:id="rId52"/>
    <p:sldId id="315" r:id="rId53"/>
    <p:sldId id="317" r:id="rId54"/>
    <p:sldId id="318" r:id="rId55"/>
    <p:sldId id="319" r:id="rId56"/>
    <p:sldId id="325" r:id="rId57"/>
    <p:sldId id="320" r:id="rId58"/>
    <p:sldId id="258" r:id="rId59"/>
    <p:sldId id="261" r:id="rId60"/>
    <p:sldId id="352" r:id="rId61"/>
    <p:sldId id="323" r:id="rId62"/>
    <p:sldId id="332" r:id="rId63"/>
    <p:sldId id="328" r:id="rId64"/>
    <p:sldId id="327" r:id="rId65"/>
    <p:sldId id="326" r:id="rId66"/>
    <p:sldId id="331" r:id="rId67"/>
    <p:sldId id="335" r:id="rId68"/>
    <p:sldId id="336" r:id="rId69"/>
    <p:sldId id="337" r:id="rId70"/>
    <p:sldId id="351"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73" r:id="rId84"/>
    <p:sldId id="353" r:id="rId85"/>
    <p:sldId id="354" r:id="rId86"/>
    <p:sldId id="355" r:id="rId87"/>
    <p:sldId id="357" r:id="rId88"/>
    <p:sldId id="358" r:id="rId89"/>
    <p:sldId id="359" r:id="rId90"/>
    <p:sldId id="360" r:id="rId91"/>
    <p:sldId id="363" r:id="rId92"/>
    <p:sldId id="364" r:id="rId93"/>
    <p:sldId id="365" r:id="rId94"/>
    <p:sldId id="366" r:id="rId95"/>
    <p:sldId id="367" r:id="rId96"/>
    <p:sldId id="368" r:id="rId97"/>
    <p:sldId id="369" r:id="rId9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109"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5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5.wmf"/><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7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5.wmf"/><Relationship Id="rId1" Type="http://schemas.openxmlformats.org/officeDocument/2006/relationships/image" Target="../media/image134.wmf"/><Relationship Id="rId5" Type="http://schemas.openxmlformats.org/officeDocument/2006/relationships/image" Target="../media/image139.wmf"/><Relationship Id="rId4" Type="http://schemas.openxmlformats.org/officeDocument/2006/relationships/image" Target="../media/image138.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41.wmf"/><Relationship Id="rId1" Type="http://schemas.openxmlformats.org/officeDocument/2006/relationships/image" Target="../media/image143.wmf"/><Relationship Id="rId4" Type="http://schemas.openxmlformats.org/officeDocument/2006/relationships/image" Target="../media/image144.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46.wmf"/><Relationship Id="rId7" Type="http://schemas.openxmlformats.org/officeDocument/2006/relationships/image" Target="../media/image143.wmf"/><Relationship Id="rId2" Type="http://schemas.openxmlformats.org/officeDocument/2006/relationships/image" Target="../media/image145.wmf"/><Relationship Id="rId1" Type="http://schemas.openxmlformats.org/officeDocument/2006/relationships/image" Target="../media/image141.wmf"/><Relationship Id="rId6" Type="http://schemas.openxmlformats.org/officeDocument/2006/relationships/image" Target="../media/image149.wmf"/><Relationship Id="rId5" Type="http://schemas.openxmlformats.org/officeDocument/2006/relationships/image" Target="../media/image148.wmf"/><Relationship Id="rId4" Type="http://schemas.openxmlformats.org/officeDocument/2006/relationships/image" Target="../media/image147.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5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2.wmf"/><Relationship Id="rId4"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2A6CA-C713-4109-B6AE-0ED86BCBF369}" type="datetimeFigureOut">
              <a:rPr lang="en-US" smtClean="0"/>
              <a:pPr/>
              <a:t>9/19/2013</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4AF093-6B30-4D31-B64C-8D240B711F37}" type="slidenum">
              <a:rPr lang="en-US" smtClean="0"/>
              <a:pPr/>
              <a:t>‹N›</a:t>
            </a:fld>
            <a:endParaRPr lang="en-US"/>
          </a:p>
        </p:txBody>
      </p:sp>
    </p:spTree>
    <p:extLst>
      <p:ext uri="{BB962C8B-B14F-4D97-AF65-F5344CB8AC3E}">
        <p14:creationId xmlns:p14="http://schemas.microsoft.com/office/powerpoint/2010/main" val="363852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D934BEB7-A887-49F5-A8FD-6A5DF6B8B31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59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FD1D8F72-6CFC-49AE-B373-61848054CFB8}" type="slidenum">
              <a:rPr lang="en-US" smtClean="0"/>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66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84AF093-6B30-4D31-B64C-8D240B711F37}" type="slidenum">
              <a:rPr lang="en-US" smtClean="0"/>
              <a:pPr/>
              <a:t>83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A45D04DD-430D-467E-BFE9-E3F01DCCA08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45D04DD-430D-467E-BFE9-E3F01DCCA08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19/09/2013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6.wmf"/><Relationship Id="rId5" Type="http://schemas.openxmlformats.org/officeDocument/2006/relationships/oleObject" Target="../embeddings/oleObject14.bin"/><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28.w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30.wmf"/><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2.gif"/><Relationship Id="rId5" Type="http://schemas.openxmlformats.org/officeDocument/2006/relationships/image" Target="../media/image31.w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7.xml"/><Relationship Id="rId7" Type="http://schemas.openxmlformats.org/officeDocument/2006/relationships/image" Target="../media/image35.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34.wmf"/><Relationship Id="rId4" Type="http://schemas.openxmlformats.org/officeDocument/2006/relationships/oleObject" Target="../embeddings/oleObject20.bin"/><Relationship Id="rId9" Type="http://schemas.openxmlformats.org/officeDocument/2006/relationships/image" Target="../media/image29.wmf"/></Relationships>
</file>

<file path=ppt/slides/_rels/slide18.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18.xml"/><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6.wmf"/><Relationship Id="rId5" Type="http://schemas.openxmlformats.org/officeDocument/2006/relationships/oleObject" Target="../embeddings/oleObject23.bin"/><Relationship Id="rId10" Type="http://schemas.openxmlformats.org/officeDocument/2006/relationships/image" Target="../media/image38.wmf"/><Relationship Id="rId4" Type="http://schemas.openxmlformats.org/officeDocument/2006/relationships/image" Target="../media/image39.png"/><Relationship Id="rId9" Type="http://schemas.openxmlformats.org/officeDocument/2006/relationships/oleObject" Target="../embeddings/oleObject25.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0.wmf"/><Relationship Id="rId5" Type="http://schemas.openxmlformats.org/officeDocument/2006/relationships/oleObject" Target="../embeddings/oleObject26.bin"/><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image" Target="../media/image43.w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23.xml"/><Relationship Id="rId7"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0.bin"/><Relationship Id="rId5" Type="http://schemas.openxmlformats.org/officeDocument/2006/relationships/image" Target="../media/image45.wmf"/><Relationship Id="rId4" Type="http://schemas.openxmlformats.org/officeDocument/2006/relationships/oleObject" Target="../embeddings/oleObject29.bin"/><Relationship Id="rId9"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33.bin"/><Relationship Id="rId5" Type="http://schemas.openxmlformats.org/officeDocument/2006/relationships/image" Target="../media/image49.wmf"/><Relationship Id="rId4" Type="http://schemas.openxmlformats.org/officeDocument/2006/relationships/oleObject" Target="../embeddings/oleObject3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5.bin"/><Relationship Id="rId5" Type="http://schemas.openxmlformats.org/officeDocument/2006/relationships/image" Target="../media/image50.wmf"/><Relationship Id="rId4" Type="http://schemas.openxmlformats.org/officeDocument/2006/relationships/oleObject" Target="../embeddings/oleObject34.bin"/></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30.xml"/><Relationship Id="rId7" Type="http://schemas.openxmlformats.org/officeDocument/2006/relationships/image" Target="../media/image57.wmf"/><Relationship Id="rId12"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37.bin"/><Relationship Id="rId11" Type="http://schemas.openxmlformats.org/officeDocument/2006/relationships/image" Target="../media/image59.wmf"/><Relationship Id="rId5" Type="http://schemas.openxmlformats.org/officeDocument/2006/relationships/image" Target="../media/image56.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58.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2.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41.bin"/><Relationship Id="rId5" Type="http://schemas.openxmlformats.org/officeDocument/2006/relationships/image" Target="../media/image61.wmf"/><Relationship Id="rId4" Type="http://schemas.openxmlformats.org/officeDocument/2006/relationships/oleObject" Target="../embeddings/oleObject40.bin"/><Relationship Id="rId9" Type="http://schemas.openxmlformats.org/officeDocument/2006/relationships/image" Target="../media/image63.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64.wmf"/><Relationship Id="rId4" Type="http://schemas.openxmlformats.org/officeDocument/2006/relationships/oleObject" Target="../embeddings/oleObject4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6.w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45.bin"/><Relationship Id="rId5" Type="http://schemas.openxmlformats.org/officeDocument/2006/relationships/image" Target="../media/image65.wmf"/><Relationship Id="rId4" Type="http://schemas.openxmlformats.org/officeDocument/2006/relationships/oleObject" Target="../embeddings/oleObject4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47.bin"/><Relationship Id="rId5" Type="http://schemas.openxmlformats.org/officeDocument/2006/relationships/image" Target="../media/image67.wmf"/><Relationship Id="rId4"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4.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9.bin"/><Relationship Id="rId5" Type="http://schemas.openxmlformats.org/officeDocument/2006/relationships/image" Target="../media/image73.wmf"/><Relationship Id="rId4" Type="http://schemas.openxmlformats.org/officeDocument/2006/relationships/oleObject" Target="../embeddings/oleObject48.bin"/></Relationships>
</file>

<file path=ppt/slides/_rels/slide4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notesSlide" Target="../notesSlides/notesSlide40.xml"/><Relationship Id="rId7"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75.wmf"/><Relationship Id="rId5" Type="http://schemas.openxmlformats.org/officeDocument/2006/relationships/oleObject" Target="../embeddings/oleObject50.bin"/><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8.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52.bin"/><Relationship Id="rId5" Type="http://schemas.openxmlformats.org/officeDocument/2006/relationships/image" Target="../media/image80.wmf"/><Relationship Id="rId4" Type="http://schemas.openxmlformats.org/officeDocument/2006/relationships/image" Target="../media/image79.emf"/></Relationships>
</file>

<file path=ppt/slides/_rels/slide44.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42.xml"/><Relationship Id="rId7"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81.wmf"/><Relationship Id="rId5" Type="http://schemas.openxmlformats.org/officeDocument/2006/relationships/oleObject" Target="../embeddings/oleObject53.bin"/><Relationship Id="rId10" Type="http://schemas.openxmlformats.org/officeDocument/2006/relationships/image" Target="../media/image83.wmf"/><Relationship Id="rId4" Type="http://schemas.openxmlformats.org/officeDocument/2006/relationships/image" Target="../media/image79.emf"/><Relationship Id="rId9" Type="http://schemas.openxmlformats.org/officeDocument/2006/relationships/oleObject" Target="../embeddings/oleObject55.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85.wmf"/><Relationship Id="rId5" Type="http://schemas.openxmlformats.org/officeDocument/2006/relationships/oleObject" Target="../embeddings/oleObject57.bin"/><Relationship Id="rId4" Type="http://schemas.openxmlformats.org/officeDocument/2006/relationships/image" Target="../media/image84.wmf"/></Relationships>
</file>

<file path=ppt/slides/_rels/slide46.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notesSlide" Target="../notesSlides/notesSlide43.xml"/><Relationship Id="rId7"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86.wmf"/><Relationship Id="rId5" Type="http://schemas.openxmlformats.org/officeDocument/2006/relationships/oleObject" Target="../embeddings/oleObject58.bin"/><Relationship Id="rId4" Type="http://schemas.openxmlformats.org/officeDocument/2006/relationships/image" Target="../media/image79.emf"/></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7" Type="http://schemas.openxmlformats.org/officeDocument/2006/relationships/image" Target="../media/image89.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61.bin"/><Relationship Id="rId5" Type="http://schemas.openxmlformats.org/officeDocument/2006/relationships/image" Target="../media/image88.wmf"/><Relationship Id="rId4" Type="http://schemas.openxmlformats.org/officeDocument/2006/relationships/oleObject" Target="../embeddings/oleObject60.bin"/></Relationships>
</file>

<file path=ppt/slides/_rels/slide48.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44.xml"/><Relationship Id="rId7"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91.wmf"/><Relationship Id="rId5" Type="http://schemas.openxmlformats.org/officeDocument/2006/relationships/oleObject" Target="../embeddings/oleObject62.bin"/><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79.emf"/><Relationship Id="rId5" Type="http://schemas.openxmlformats.org/officeDocument/2006/relationships/image" Target="../media/image93.wmf"/><Relationship Id="rId4" Type="http://schemas.openxmlformats.org/officeDocument/2006/relationships/oleObject" Target="../embeddings/oleObject6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image" Target="../media/image3.w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96.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98.wmf"/><Relationship Id="rId5" Type="http://schemas.openxmlformats.org/officeDocument/2006/relationships/oleObject" Target="../embeddings/oleObject67.bin"/><Relationship Id="rId4" Type="http://schemas.openxmlformats.org/officeDocument/2006/relationships/image" Target="../media/image97.wmf"/></Relationships>
</file>

<file path=ppt/slides/_rels/slide5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100.wmf"/></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8.bin"/><Relationship Id="rId3" Type="http://schemas.openxmlformats.org/officeDocument/2006/relationships/notesSlide" Target="../notesSlides/notesSlide6.xml"/><Relationship Id="rId7" Type="http://schemas.openxmlformats.org/officeDocument/2006/relationships/image" Target="../media/image9.wmf"/><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1.wmf"/><Relationship Id="rId5" Type="http://schemas.openxmlformats.org/officeDocument/2006/relationships/image" Target="../media/image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0.wmf"/><Relationship Id="rId14" Type="http://schemas.openxmlformats.org/officeDocument/2006/relationships/image" Target="../media/image12.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image" Target="../media/image106.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7.xml"/><Relationship Id="rId7" Type="http://schemas.openxmlformats.org/officeDocument/2006/relationships/image" Target="../media/image14.wmf"/><Relationship Id="rId12"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oleObject" Target="../embeddings/oleObject12.bin"/><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oleObject" Target="../embeddings/oleObject9.bin"/><Relationship Id="rId9" Type="http://schemas.openxmlformats.org/officeDocument/2006/relationships/image" Target="../media/image15.wmf"/></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1.wmf"/><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oleObject" Target="../embeddings/oleObject71.bin"/><Relationship Id="rId5" Type="http://schemas.openxmlformats.org/officeDocument/2006/relationships/image" Target="../media/image110.wmf"/><Relationship Id="rId4" Type="http://schemas.openxmlformats.org/officeDocument/2006/relationships/oleObject" Target="../embeddings/oleObject70.bin"/></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oleObject" Target="../embeddings/oleObject72.bin"/><Relationship Id="rId7"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119.wmf"/><Relationship Id="rId5" Type="http://schemas.openxmlformats.org/officeDocument/2006/relationships/oleObject" Target="../embeddings/oleObject73.bin"/><Relationship Id="rId4" Type="http://schemas.openxmlformats.org/officeDocument/2006/relationships/image" Target="../media/image118.wmf"/><Relationship Id="rId9" Type="http://schemas.openxmlformats.org/officeDocument/2006/relationships/image" Target="../media/image120.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5.bin"/><Relationship Id="rId7" Type="http://schemas.openxmlformats.org/officeDocument/2006/relationships/oleObject" Target="../embeddings/oleObject77.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23.wmf"/><Relationship Id="rId5" Type="http://schemas.openxmlformats.org/officeDocument/2006/relationships/oleObject" Target="../embeddings/oleObject76.bin"/><Relationship Id="rId4" Type="http://schemas.openxmlformats.org/officeDocument/2006/relationships/image" Target="../media/image122.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125.wmf"/><Relationship Id="rId5" Type="http://schemas.openxmlformats.org/officeDocument/2006/relationships/oleObject" Target="../embeddings/oleObject79.bin"/><Relationship Id="rId4" Type="http://schemas.openxmlformats.org/officeDocument/2006/relationships/image" Target="../media/image124.wmf"/></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8.xm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123.wmf"/><Relationship Id="rId5" Type="http://schemas.openxmlformats.org/officeDocument/2006/relationships/oleObject" Target="../embeddings/oleObject80.bin"/><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129.wmf"/><Relationship Id="rId5" Type="http://schemas.openxmlformats.org/officeDocument/2006/relationships/oleObject" Target="../embeddings/oleObject82.bin"/><Relationship Id="rId4" Type="http://schemas.openxmlformats.org/officeDocument/2006/relationships/image" Target="../media/image128.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oleObject" Target="../embeddings/oleObject83.bin"/><Relationship Id="rId7" Type="http://schemas.openxmlformats.org/officeDocument/2006/relationships/oleObject" Target="../embeddings/oleObject85.bin"/><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135.wmf"/><Relationship Id="rId5" Type="http://schemas.openxmlformats.org/officeDocument/2006/relationships/oleObject" Target="../embeddings/oleObject84.bin"/><Relationship Id="rId4" Type="http://schemas.openxmlformats.org/officeDocument/2006/relationships/image" Target="../media/image134.wmf"/></Relationships>
</file>

<file path=ppt/slides/_rels/slide92.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86.bin"/><Relationship Id="rId7" Type="http://schemas.openxmlformats.org/officeDocument/2006/relationships/oleObject" Target="../embeddings/oleObject88.bin"/><Relationship Id="rId12" Type="http://schemas.openxmlformats.org/officeDocument/2006/relationships/image" Target="../media/image139.wmf"/><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35.wmf"/><Relationship Id="rId11" Type="http://schemas.openxmlformats.org/officeDocument/2006/relationships/oleObject" Target="../embeddings/oleObject90.bin"/><Relationship Id="rId5" Type="http://schemas.openxmlformats.org/officeDocument/2006/relationships/oleObject" Target="../embeddings/oleObject87.bin"/><Relationship Id="rId10" Type="http://schemas.openxmlformats.org/officeDocument/2006/relationships/image" Target="../media/image138.wmf"/><Relationship Id="rId4" Type="http://schemas.openxmlformats.org/officeDocument/2006/relationships/image" Target="../media/image134.wmf"/><Relationship Id="rId9" Type="http://schemas.openxmlformats.org/officeDocument/2006/relationships/oleObject" Target="../embeddings/oleObject89.bin"/></Relationships>
</file>

<file path=ppt/slides/_rels/slide93.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oleObject" Target="../embeddings/oleObject91.bin"/><Relationship Id="rId7" Type="http://schemas.openxmlformats.org/officeDocument/2006/relationships/oleObject" Target="../embeddings/oleObject93.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141.wmf"/><Relationship Id="rId5" Type="http://schemas.openxmlformats.org/officeDocument/2006/relationships/oleObject" Target="../embeddings/oleObject92.bin"/><Relationship Id="rId4" Type="http://schemas.openxmlformats.org/officeDocument/2006/relationships/image" Target="../media/image140.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141.wmf"/><Relationship Id="rId5" Type="http://schemas.openxmlformats.org/officeDocument/2006/relationships/oleObject" Target="../embeddings/oleObject95.bin"/><Relationship Id="rId10" Type="http://schemas.openxmlformats.org/officeDocument/2006/relationships/image" Target="../media/image144.wmf"/><Relationship Id="rId4" Type="http://schemas.openxmlformats.org/officeDocument/2006/relationships/image" Target="../media/image143.wmf"/><Relationship Id="rId9" Type="http://schemas.openxmlformats.org/officeDocument/2006/relationships/oleObject" Target="../embeddings/oleObject97.bin"/></Relationships>
</file>

<file path=ppt/slides/_rels/slide96.x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oleObject" Target="../embeddings/oleObject103.bin"/><Relationship Id="rId3" Type="http://schemas.openxmlformats.org/officeDocument/2006/relationships/oleObject" Target="../embeddings/oleObject98.bin"/><Relationship Id="rId7" Type="http://schemas.openxmlformats.org/officeDocument/2006/relationships/oleObject" Target="../embeddings/oleObject100.bin"/><Relationship Id="rId12" Type="http://schemas.openxmlformats.org/officeDocument/2006/relationships/image" Target="../media/image148.wmf"/><Relationship Id="rId2" Type="http://schemas.openxmlformats.org/officeDocument/2006/relationships/slideLayout" Target="../slideLayouts/slideLayout7.xml"/><Relationship Id="rId16" Type="http://schemas.openxmlformats.org/officeDocument/2006/relationships/image" Target="../media/image143.wmf"/><Relationship Id="rId1" Type="http://schemas.openxmlformats.org/officeDocument/2006/relationships/vmlDrawing" Target="../drawings/vmlDrawing46.vml"/><Relationship Id="rId6" Type="http://schemas.openxmlformats.org/officeDocument/2006/relationships/image" Target="../media/image145.wmf"/><Relationship Id="rId11" Type="http://schemas.openxmlformats.org/officeDocument/2006/relationships/oleObject" Target="../embeddings/oleObject102.bin"/><Relationship Id="rId5" Type="http://schemas.openxmlformats.org/officeDocument/2006/relationships/oleObject" Target="../embeddings/oleObject99.bin"/><Relationship Id="rId15" Type="http://schemas.openxmlformats.org/officeDocument/2006/relationships/oleObject" Target="../embeddings/oleObject104.bin"/><Relationship Id="rId10" Type="http://schemas.openxmlformats.org/officeDocument/2006/relationships/image" Target="../media/image147.wmf"/><Relationship Id="rId4" Type="http://schemas.openxmlformats.org/officeDocument/2006/relationships/image" Target="../media/image141.wmf"/><Relationship Id="rId9" Type="http://schemas.openxmlformats.org/officeDocument/2006/relationships/oleObject" Target="../embeddings/oleObject101.bin"/><Relationship Id="rId14" Type="http://schemas.openxmlformats.org/officeDocument/2006/relationships/image" Target="../media/image149.wmf"/></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49.w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106.bin"/><Relationship Id="rId5" Type="http://schemas.openxmlformats.org/officeDocument/2006/relationships/image" Target="../media/image150.wmf"/><Relationship Id="rId4" Type="http://schemas.openxmlformats.org/officeDocument/2006/relationships/oleObject" Target="../embeddings/oleObject105.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CasellaDiTesto 4"/>
          <p:cNvSpPr txBox="1"/>
          <p:nvPr/>
        </p:nvSpPr>
        <p:spPr>
          <a:xfrm>
            <a:off x="0" y="1700808"/>
            <a:ext cx="9144000" cy="3724096"/>
          </a:xfrm>
          <a:prstGeom prst="rect">
            <a:avLst/>
          </a:prstGeom>
          <a:noFill/>
        </p:spPr>
        <p:txBody>
          <a:bodyPr wrap="square" rtlCol="0">
            <a:spAutoFit/>
          </a:bodyPr>
          <a:lstStyle/>
          <a:p>
            <a:pPr algn="ctr"/>
            <a:r>
              <a:rPr lang="en-US" sz="2400" b="1" dirty="0" smtClean="0">
                <a:solidFill>
                  <a:srgbClr val="CC00CC"/>
                </a:solidFill>
                <a:latin typeface="Arial Black" pitchFamily="34" charset="0"/>
              </a:rPr>
              <a:t>SRF2013 TUTORIAL </a:t>
            </a:r>
          </a:p>
          <a:p>
            <a:pPr algn="ctr"/>
            <a:endParaRPr lang="en-US" dirty="0" smtClean="0">
              <a:latin typeface="Arial Black" pitchFamily="34" charset="0"/>
            </a:endParaRPr>
          </a:p>
          <a:p>
            <a:pPr algn="ctr"/>
            <a:endParaRPr lang="en-US" dirty="0" smtClean="0">
              <a:latin typeface="Arial Black" pitchFamily="34" charset="0"/>
            </a:endParaRPr>
          </a:p>
          <a:p>
            <a:pPr algn="ctr"/>
            <a:r>
              <a:rPr lang="en-US" sz="2400" dirty="0" smtClean="0">
                <a:solidFill>
                  <a:srgbClr val="FF0000"/>
                </a:solidFill>
                <a:latin typeface="Arial Black" pitchFamily="34" charset="0"/>
              </a:rPr>
              <a:t>BASIC PRINCIPLES OF RF SUPERCONDUCTIVITY</a:t>
            </a:r>
          </a:p>
          <a:p>
            <a:pPr algn="ctr"/>
            <a:endParaRPr lang="en-US" dirty="0" smtClean="0">
              <a:latin typeface="Arial Rounded MT Bold" pitchFamily="34" charset="0"/>
            </a:endParaRPr>
          </a:p>
          <a:p>
            <a:pPr algn="ctr"/>
            <a:endParaRPr lang="en-US" dirty="0" smtClean="0">
              <a:latin typeface="Arial Rounded MT Bold" pitchFamily="34" charset="0"/>
            </a:endParaRPr>
          </a:p>
          <a:p>
            <a:pPr algn="ctr"/>
            <a:r>
              <a:rPr lang="en-US" sz="2000" b="1" dirty="0" smtClean="0">
                <a:solidFill>
                  <a:schemeClr val="accent1">
                    <a:lumMod val="20000"/>
                    <a:lumOff val="80000"/>
                  </a:schemeClr>
                </a:solidFill>
                <a:latin typeface="Arial Black" pitchFamily="34" charset="0"/>
              </a:rPr>
              <a:t>Enzo Palmieri</a:t>
            </a:r>
          </a:p>
          <a:p>
            <a:pPr algn="ctr"/>
            <a:endParaRPr lang="en-US" dirty="0" smtClean="0">
              <a:solidFill>
                <a:schemeClr val="accent1">
                  <a:lumMod val="20000"/>
                  <a:lumOff val="80000"/>
                </a:schemeClr>
              </a:solidFill>
              <a:latin typeface="Arial Rounded MT Bold" pitchFamily="34" charset="0"/>
            </a:endParaRPr>
          </a:p>
          <a:p>
            <a:pPr algn="ctr"/>
            <a:r>
              <a:rPr lang="en-US" sz="1600" dirty="0" smtClean="0">
                <a:solidFill>
                  <a:schemeClr val="accent1">
                    <a:lumMod val="20000"/>
                    <a:lumOff val="80000"/>
                  </a:schemeClr>
                </a:solidFill>
                <a:latin typeface="Arial" pitchFamily="34" charset="0"/>
                <a:cs typeface="Arial" pitchFamily="34" charset="0"/>
              </a:rPr>
              <a:t>ISTITUTO NAZIONALE DI FISICA NUCLEARE</a:t>
            </a:r>
          </a:p>
          <a:p>
            <a:pPr algn="ctr"/>
            <a:r>
              <a:rPr lang="en-US" sz="1600" dirty="0" smtClean="0">
                <a:solidFill>
                  <a:schemeClr val="accent1">
                    <a:lumMod val="20000"/>
                    <a:lumOff val="80000"/>
                  </a:schemeClr>
                </a:solidFill>
                <a:latin typeface="Arial" pitchFamily="34" charset="0"/>
                <a:cs typeface="Arial" pitchFamily="34" charset="0"/>
              </a:rPr>
              <a:t>Legnaro National Laboratories</a:t>
            </a:r>
          </a:p>
          <a:p>
            <a:pPr algn="ctr"/>
            <a:r>
              <a:rPr lang="en-US" sz="1600" dirty="0" smtClean="0">
                <a:solidFill>
                  <a:schemeClr val="accent1">
                    <a:lumMod val="20000"/>
                    <a:lumOff val="80000"/>
                  </a:schemeClr>
                </a:solidFill>
                <a:latin typeface="Arial" pitchFamily="34" charset="0"/>
                <a:cs typeface="Arial" pitchFamily="34" charset="0"/>
              </a:rPr>
              <a:t>and </a:t>
            </a:r>
          </a:p>
          <a:p>
            <a:pPr algn="ctr"/>
            <a:r>
              <a:rPr lang="en-US" sz="1600" dirty="0" smtClean="0">
                <a:solidFill>
                  <a:schemeClr val="accent1">
                    <a:lumMod val="20000"/>
                    <a:lumOff val="80000"/>
                  </a:schemeClr>
                </a:solidFill>
                <a:latin typeface="Arial" pitchFamily="34" charset="0"/>
                <a:cs typeface="Arial" pitchFamily="34" charset="0"/>
              </a:rPr>
              <a:t>University of Padua </a:t>
            </a:r>
          </a:p>
          <a:p>
            <a:pPr algn="ctr"/>
            <a:r>
              <a:rPr lang="en-US" sz="1600" dirty="0" smtClean="0">
                <a:solidFill>
                  <a:schemeClr val="accent1">
                    <a:lumMod val="20000"/>
                    <a:lumOff val="80000"/>
                  </a:schemeClr>
                </a:solidFill>
                <a:latin typeface="Arial" pitchFamily="34" charset="0"/>
                <a:cs typeface="Arial" pitchFamily="34" charset="0"/>
              </a:rPr>
              <a:t>ITALY</a:t>
            </a:r>
            <a:endParaRPr lang="en-US" sz="1600" dirty="0">
              <a:solidFill>
                <a:schemeClr val="accent1">
                  <a:lumMod val="20000"/>
                  <a:lumOff val="80000"/>
                </a:schemeClr>
              </a:solidFill>
              <a:latin typeface="Arial" pitchFamily="34" charset="0"/>
              <a:cs typeface="Arial" pitchFamily="34" charset="0"/>
            </a:endParaRPr>
          </a:p>
        </p:txBody>
      </p:sp>
      <p:pic>
        <p:nvPicPr>
          <p:cNvPr id="1028" name="Picture 4" descr="http://www.srf2013.fr/images-srf/bandeau_logoSRF2013.jpg"/>
          <p:cNvPicPr>
            <a:picLocks noChangeAspect="1" noChangeArrowheads="1"/>
          </p:cNvPicPr>
          <p:nvPr/>
        </p:nvPicPr>
        <p:blipFill>
          <a:blip r:embed="rId3" cstate="print"/>
          <a:srcRect/>
          <a:stretch>
            <a:fillRect/>
          </a:stretch>
        </p:blipFill>
        <p:spPr bwMode="auto">
          <a:xfrm>
            <a:off x="0" y="5949280"/>
            <a:ext cx="9144000" cy="742951"/>
          </a:xfrm>
          <a:prstGeom prst="rect">
            <a:avLst/>
          </a:prstGeom>
          <a:noFill/>
        </p:spPr>
      </p:pic>
      <p:pic>
        <p:nvPicPr>
          <p:cNvPr id="1030" name="Picture 6" descr="http://www.srf2013.fr/images-srf/bandeauSRFWeb141112.jpg"/>
          <p:cNvPicPr>
            <a:picLocks noChangeAspect="1" noChangeArrowheads="1"/>
          </p:cNvPicPr>
          <p:nvPr/>
        </p:nvPicPr>
        <p:blipFill>
          <a:blip r:embed="rId4" cstate="print"/>
          <a:srcRect/>
          <a:stretch>
            <a:fillRect/>
          </a:stretch>
        </p:blipFill>
        <p:spPr bwMode="auto">
          <a:xfrm>
            <a:off x="0" y="-531440"/>
            <a:ext cx="9144000" cy="197301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print"/>
          <a:srcRect t="1564" b="7036"/>
          <a:stretch>
            <a:fillRect/>
          </a:stretch>
        </p:blipFill>
        <p:spPr bwMode="auto">
          <a:xfrm>
            <a:off x="1547664" y="3212976"/>
            <a:ext cx="6510338" cy="2327275"/>
          </a:xfrm>
          <a:prstGeom prst="rect">
            <a:avLst/>
          </a:prstGeom>
          <a:noFill/>
          <a:ln w="9525">
            <a:noFill/>
            <a:miter lim="800000"/>
            <a:headEnd/>
            <a:tailEnd/>
          </a:ln>
          <a:effectLst/>
        </p:spPr>
      </p:pic>
      <p:sp>
        <p:nvSpPr>
          <p:cNvPr id="21509" name="Text Box 5"/>
          <p:cNvSpPr txBox="1">
            <a:spLocks noChangeArrowheads="1"/>
          </p:cNvSpPr>
          <p:nvPr/>
        </p:nvSpPr>
        <p:spPr bwMode="auto">
          <a:xfrm>
            <a:off x="533400" y="5594350"/>
            <a:ext cx="8229600" cy="1187450"/>
          </a:xfrm>
          <a:prstGeom prst="rect">
            <a:avLst/>
          </a:prstGeom>
          <a:noFill/>
          <a:ln w="9525">
            <a:noFill/>
            <a:miter lim="800000"/>
            <a:headEnd/>
            <a:tailEnd/>
          </a:ln>
          <a:effectLst/>
        </p:spPr>
        <p:txBody>
          <a:bodyPr>
            <a:spAutoFit/>
          </a:bodyPr>
          <a:lstStyle/>
          <a:p>
            <a:pPr>
              <a:lnSpc>
                <a:spcPct val="150000"/>
              </a:lnSpc>
            </a:pPr>
            <a:r>
              <a:rPr lang="en-US" sz="2400">
                <a:solidFill>
                  <a:schemeClr val="accent2"/>
                </a:solidFill>
              </a:rPr>
              <a:t>By </a:t>
            </a:r>
            <a:r>
              <a:rPr lang="en-US" sz="2400">
                <a:solidFill>
                  <a:srgbClr val="FF0000"/>
                </a:solidFill>
              </a:rPr>
              <a:t>Radiofrequency</a:t>
            </a:r>
            <a:r>
              <a:rPr lang="en-US" sz="2400">
                <a:solidFill>
                  <a:schemeClr val="accent2"/>
                </a:solidFill>
              </a:rPr>
              <a:t> one can accelerate particles to high energy without the need of the </a:t>
            </a:r>
            <a:r>
              <a:rPr lang="en-US" sz="2400">
                <a:solidFill>
                  <a:srgbClr val="FF0000"/>
                </a:solidFill>
              </a:rPr>
              <a:t>equivalent high static fields</a:t>
            </a:r>
          </a:p>
        </p:txBody>
      </p:sp>
      <p:pic>
        <p:nvPicPr>
          <p:cNvPr id="21510" name="Picture 6"/>
          <p:cNvPicPr>
            <a:picLocks noChangeAspect="1" noChangeArrowheads="1"/>
          </p:cNvPicPr>
          <p:nvPr/>
        </p:nvPicPr>
        <p:blipFill>
          <a:blip r:embed="rId4" cstate="print"/>
          <a:srcRect l="1343" t="1122" r="336" b="1122"/>
          <a:stretch>
            <a:fillRect/>
          </a:stretch>
        </p:blipFill>
        <p:spPr bwMode="auto">
          <a:xfrm>
            <a:off x="1905000" y="166688"/>
            <a:ext cx="5094288" cy="30337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48658" y="692696"/>
            <a:ext cx="8308032" cy="1307537"/>
          </a:xfrm>
          <a:prstGeom prst="rect">
            <a:avLst/>
          </a:prstGeom>
          <a:solidFill>
            <a:schemeClr val="bg1"/>
          </a:solidFill>
          <a:ln w="9525">
            <a:noFill/>
            <a:miter lim="800000"/>
            <a:headEnd/>
            <a:tailEnd/>
          </a:ln>
          <a:effectLst/>
        </p:spPr>
        <p:txBody>
          <a:bodyPr wrap="square">
            <a:spAutoFit/>
          </a:bodyPr>
          <a:lstStyle/>
          <a:p>
            <a:pPr algn="ctr">
              <a:lnSpc>
                <a:spcPct val="150000"/>
              </a:lnSpc>
            </a:pPr>
            <a:r>
              <a:rPr lang="en-US" sz="2800" b="1" dirty="0">
                <a:solidFill>
                  <a:schemeClr val="accent3">
                    <a:lumMod val="50000"/>
                  </a:schemeClr>
                </a:solidFill>
                <a:latin typeface="Times New Roman" pitchFamily="18" charset="0"/>
                <a:cs typeface="Times New Roman" pitchFamily="18" charset="0"/>
              </a:rPr>
              <a:t>Chain of weakly coupled pill-box cavities representing an accelerator module</a:t>
            </a:r>
          </a:p>
        </p:txBody>
      </p:sp>
      <p:pic>
        <p:nvPicPr>
          <p:cNvPr id="20487" name="Picture 7"/>
          <p:cNvPicPr>
            <a:picLocks noChangeAspect="1" noChangeArrowheads="1"/>
          </p:cNvPicPr>
          <p:nvPr/>
        </p:nvPicPr>
        <p:blipFill>
          <a:blip r:embed="rId3" cstate="print"/>
          <a:srcRect/>
          <a:stretch>
            <a:fillRect/>
          </a:stretch>
        </p:blipFill>
        <p:spPr bwMode="auto">
          <a:xfrm>
            <a:off x="476327" y="2348880"/>
            <a:ext cx="7849740" cy="30219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2529942" y="238124"/>
            <a:ext cx="5066393" cy="4414838"/>
            <a:chOff x="3024" y="1488"/>
            <a:chExt cx="2736" cy="2781"/>
          </a:xfrm>
        </p:grpSpPr>
        <p:pic>
          <p:nvPicPr>
            <p:cNvPr id="20490" name="Picture 10"/>
            <p:cNvPicPr>
              <a:picLocks noChangeAspect="1" noChangeArrowheads="1"/>
            </p:cNvPicPr>
            <p:nvPr/>
          </p:nvPicPr>
          <p:blipFill>
            <a:blip r:embed="rId4" cstate="print"/>
            <a:srcRect/>
            <a:stretch>
              <a:fillRect/>
            </a:stretch>
          </p:blipFill>
          <p:spPr bwMode="auto">
            <a:xfrm>
              <a:off x="3024" y="1728"/>
              <a:ext cx="2640" cy="2297"/>
            </a:xfrm>
            <a:prstGeom prst="rect">
              <a:avLst/>
            </a:prstGeom>
            <a:noFill/>
            <a:ln w="9525">
              <a:noFill/>
              <a:miter lim="800000"/>
              <a:headEnd/>
              <a:tailEnd/>
            </a:ln>
            <a:effectLst/>
          </p:spPr>
        </p:pic>
        <p:sp>
          <p:nvSpPr>
            <p:cNvPr id="20491" name="Rectangle 11"/>
            <p:cNvSpPr>
              <a:spLocks noChangeArrowheads="1"/>
            </p:cNvSpPr>
            <p:nvPr/>
          </p:nvSpPr>
          <p:spPr bwMode="auto">
            <a:xfrm>
              <a:off x="3125" y="1872"/>
              <a:ext cx="303" cy="24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0492" name="Rectangle 12"/>
            <p:cNvSpPr>
              <a:spLocks noChangeArrowheads="1"/>
            </p:cNvSpPr>
            <p:nvPr/>
          </p:nvSpPr>
          <p:spPr bwMode="auto">
            <a:xfrm>
              <a:off x="3024" y="1776"/>
              <a:ext cx="303" cy="24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0493" name="Rectangle 13"/>
            <p:cNvSpPr>
              <a:spLocks noChangeArrowheads="1"/>
            </p:cNvSpPr>
            <p:nvPr/>
          </p:nvSpPr>
          <p:spPr bwMode="auto">
            <a:xfrm>
              <a:off x="3075" y="1776"/>
              <a:ext cx="303" cy="24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0494" name="Rectangle 14" descr="Linee orizzontali scure"/>
            <p:cNvSpPr>
              <a:spLocks noChangeArrowheads="1"/>
            </p:cNvSpPr>
            <p:nvPr/>
          </p:nvSpPr>
          <p:spPr bwMode="auto">
            <a:xfrm>
              <a:off x="3378" y="1728"/>
              <a:ext cx="2021" cy="144"/>
            </a:xfrm>
            <a:prstGeom prst="rect">
              <a:avLst/>
            </a:prstGeom>
            <a:pattFill prst="dkHorz">
              <a:fgClr>
                <a:srgbClr val="FF0000"/>
              </a:fgClr>
              <a:bgClr>
                <a:schemeClr val="accent1"/>
              </a:bgClr>
            </a:pattFill>
            <a:ln w="9525">
              <a:solidFill>
                <a:schemeClr val="tx1"/>
              </a:solidFill>
              <a:miter lim="800000"/>
              <a:headEnd/>
              <a:tailEnd/>
            </a:ln>
            <a:effectLst/>
          </p:spPr>
          <p:txBody>
            <a:bodyPr wrap="none" anchor="ctr"/>
            <a:lstStyle/>
            <a:p>
              <a:endParaRPr lang="en-US"/>
            </a:p>
          </p:txBody>
        </p:sp>
        <p:sp>
          <p:nvSpPr>
            <p:cNvPr id="20495" name="Rectangle 15" descr="Linee orizzontali scure"/>
            <p:cNvSpPr>
              <a:spLocks noChangeArrowheads="1"/>
            </p:cNvSpPr>
            <p:nvPr/>
          </p:nvSpPr>
          <p:spPr bwMode="auto">
            <a:xfrm>
              <a:off x="3327" y="2880"/>
              <a:ext cx="2021" cy="192"/>
            </a:xfrm>
            <a:prstGeom prst="rect">
              <a:avLst/>
            </a:prstGeom>
            <a:pattFill prst="dkHorz">
              <a:fgClr>
                <a:srgbClr val="008000"/>
              </a:fgClr>
              <a:bgClr>
                <a:schemeClr val="accent1"/>
              </a:bgClr>
            </a:pattFill>
            <a:ln w="9525">
              <a:solidFill>
                <a:schemeClr val="tx1"/>
              </a:solidFill>
              <a:miter lim="800000"/>
              <a:headEnd/>
              <a:tailEnd/>
            </a:ln>
            <a:effectLst/>
          </p:spPr>
          <p:txBody>
            <a:bodyPr wrap="none" anchor="ctr"/>
            <a:lstStyle/>
            <a:p>
              <a:endParaRPr lang="en-US"/>
            </a:p>
          </p:txBody>
        </p:sp>
        <p:sp>
          <p:nvSpPr>
            <p:cNvPr id="20497" name="Rectangle 17" descr="Diagonali larghe verso il basso"/>
            <p:cNvSpPr>
              <a:spLocks noChangeArrowheads="1"/>
            </p:cNvSpPr>
            <p:nvPr/>
          </p:nvSpPr>
          <p:spPr bwMode="auto">
            <a:xfrm>
              <a:off x="3075" y="2112"/>
              <a:ext cx="252" cy="480"/>
            </a:xfrm>
            <a:prstGeom prst="rect">
              <a:avLst/>
            </a:prstGeom>
            <a:pattFill prst="wdDnDiag">
              <a:fgClr>
                <a:srgbClr val="FF0000"/>
              </a:fgClr>
              <a:bgClr>
                <a:schemeClr val="accent1"/>
              </a:bgClr>
            </a:pattFill>
            <a:ln w="9525">
              <a:solidFill>
                <a:schemeClr val="tx1"/>
              </a:solidFill>
              <a:miter lim="800000"/>
              <a:headEnd/>
              <a:tailEnd/>
            </a:ln>
            <a:effectLst/>
          </p:spPr>
          <p:txBody>
            <a:bodyPr wrap="none" anchor="ctr"/>
            <a:lstStyle/>
            <a:p>
              <a:endParaRPr lang="en-US"/>
            </a:p>
          </p:txBody>
        </p:sp>
        <p:sp>
          <p:nvSpPr>
            <p:cNvPr id="20498" name="Rectangle 18" descr="Diagonali larghe verso il basso"/>
            <p:cNvSpPr>
              <a:spLocks noChangeArrowheads="1"/>
            </p:cNvSpPr>
            <p:nvPr/>
          </p:nvSpPr>
          <p:spPr bwMode="auto">
            <a:xfrm>
              <a:off x="5399" y="2112"/>
              <a:ext cx="252" cy="480"/>
            </a:xfrm>
            <a:prstGeom prst="rect">
              <a:avLst/>
            </a:prstGeom>
            <a:pattFill prst="wdDnDiag">
              <a:fgClr>
                <a:srgbClr val="FF0000"/>
              </a:fgClr>
              <a:bgClr>
                <a:schemeClr val="accent1"/>
              </a:bgClr>
            </a:pattFill>
            <a:ln w="9525">
              <a:solidFill>
                <a:schemeClr val="tx1"/>
              </a:solidFill>
              <a:miter lim="800000"/>
              <a:headEnd/>
              <a:tailEnd/>
            </a:ln>
            <a:effectLst/>
          </p:spPr>
          <p:txBody>
            <a:bodyPr wrap="none" anchor="ctr"/>
            <a:lstStyle/>
            <a:p>
              <a:endParaRPr lang="en-US"/>
            </a:p>
          </p:txBody>
        </p:sp>
        <p:sp>
          <p:nvSpPr>
            <p:cNvPr id="20499" name="Rectangle 19" descr="Diagonali larghe verso l'alto"/>
            <p:cNvSpPr>
              <a:spLocks noChangeArrowheads="1"/>
            </p:cNvSpPr>
            <p:nvPr/>
          </p:nvSpPr>
          <p:spPr bwMode="auto">
            <a:xfrm>
              <a:off x="3075" y="3360"/>
              <a:ext cx="252" cy="480"/>
            </a:xfrm>
            <a:prstGeom prst="rect">
              <a:avLst/>
            </a:prstGeom>
            <a:pattFill prst="wdUpDiag">
              <a:fgClr>
                <a:srgbClr val="008000"/>
              </a:fgClr>
              <a:bgClr>
                <a:schemeClr val="accent1"/>
              </a:bgClr>
            </a:pattFill>
            <a:ln w="9525">
              <a:solidFill>
                <a:schemeClr val="tx1"/>
              </a:solidFill>
              <a:miter lim="800000"/>
              <a:headEnd/>
              <a:tailEnd/>
            </a:ln>
            <a:effectLst/>
          </p:spPr>
          <p:txBody>
            <a:bodyPr wrap="none" anchor="ctr"/>
            <a:lstStyle/>
            <a:p>
              <a:endParaRPr lang="en-US"/>
            </a:p>
          </p:txBody>
        </p:sp>
        <p:sp>
          <p:nvSpPr>
            <p:cNvPr id="20500" name="Rectangle 20" descr="Diagonali larghe verso l'alto"/>
            <p:cNvSpPr>
              <a:spLocks noChangeArrowheads="1"/>
            </p:cNvSpPr>
            <p:nvPr/>
          </p:nvSpPr>
          <p:spPr bwMode="auto">
            <a:xfrm>
              <a:off x="5399" y="3360"/>
              <a:ext cx="252" cy="480"/>
            </a:xfrm>
            <a:prstGeom prst="rect">
              <a:avLst/>
            </a:prstGeom>
            <a:pattFill prst="wdUpDiag">
              <a:fgClr>
                <a:srgbClr val="008000"/>
              </a:fgClr>
              <a:bgClr>
                <a:schemeClr val="accent1"/>
              </a:bgClr>
            </a:pattFill>
            <a:ln w="9525">
              <a:solidFill>
                <a:schemeClr val="tx1"/>
              </a:solidFill>
              <a:miter lim="800000"/>
              <a:headEnd/>
              <a:tailEnd/>
            </a:ln>
            <a:effectLst/>
          </p:spPr>
          <p:txBody>
            <a:bodyPr wrap="none" anchor="ctr"/>
            <a:lstStyle/>
            <a:p>
              <a:endParaRPr lang="en-US"/>
            </a:p>
          </p:txBody>
        </p:sp>
        <p:sp>
          <p:nvSpPr>
            <p:cNvPr id="20503" name="Text Box 23"/>
            <p:cNvSpPr txBox="1">
              <a:spLocks noChangeArrowheads="1"/>
            </p:cNvSpPr>
            <p:nvPr/>
          </p:nvSpPr>
          <p:spPr bwMode="auto">
            <a:xfrm>
              <a:off x="3120" y="2688"/>
              <a:ext cx="2640" cy="250"/>
            </a:xfrm>
            <a:prstGeom prst="rect">
              <a:avLst/>
            </a:prstGeom>
            <a:noFill/>
            <a:ln w="9525">
              <a:noFill/>
              <a:miter lim="800000"/>
              <a:headEnd/>
              <a:tailEnd/>
            </a:ln>
            <a:effectLst/>
          </p:spPr>
          <p:txBody>
            <a:bodyPr>
              <a:spAutoFit/>
            </a:bodyPr>
            <a:lstStyle/>
            <a:p>
              <a:pPr algn="ctr">
                <a:spcBef>
                  <a:spcPct val="50000"/>
                </a:spcBef>
              </a:pPr>
              <a:r>
                <a:rPr lang="en-US" sz="2000" i="1" dirty="0">
                  <a:latin typeface="French Script MT" pitchFamily="66" charset="0"/>
                </a:rPr>
                <a:t>Coupled </a:t>
              </a:r>
              <a:r>
                <a:rPr lang="en-US" sz="2000" i="1" dirty="0" err="1">
                  <a:latin typeface="French Script MT" pitchFamily="66" charset="0"/>
                </a:rPr>
                <a:t>pendula</a:t>
              </a:r>
              <a:r>
                <a:rPr lang="en-US" sz="2000" i="1" dirty="0">
                  <a:latin typeface="French Script MT" pitchFamily="66" charset="0"/>
                </a:rPr>
                <a:t> for a mechanical analogous</a:t>
              </a:r>
            </a:p>
          </p:txBody>
        </p:sp>
        <p:sp>
          <p:nvSpPr>
            <p:cNvPr id="20504" name="Text Box 24"/>
            <p:cNvSpPr txBox="1">
              <a:spLocks noChangeArrowheads="1"/>
            </p:cNvSpPr>
            <p:nvPr/>
          </p:nvSpPr>
          <p:spPr bwMode="auto">
            <a:xfrm>
              <a:off x="3696" y="1488"/>
              <a:ext cx="1440" cy="237"/>
            </a:xfrm>
            <a:prstGeom prst="rect">
              <a:avLst/>
            </a:prstGeom>
            <a:solidFill>
              <a:schemeClr val="bg1"/>
            </a:solidFill>
            <a:ln w="9525">
              <a:solidFill>
                <a:srgbClr val="FF0000"/>
              </a:solidFill>
              <a:miter lim="800000"/>
              <a:headEnd/>
              <a:tailEnd/>
            </a:ln>
            <a:effectLst/>
          </p:spPr>
          <p:txBody>
            <a:bodyPr>
              <a:spAutoFit/>
            </a:bodyPr>
            <a:lstStyle/>
            <a:p>
              <a:pPr algn="ctr">
                <a:spcBef>
                  <a:spcPct val="50000"/>
                </a:spcBef>
              </a:pPr>
              <a:r>
                <a:rPr lang="en-US" b="1">
                  <a:solidFill>
                    <a:srgbClr val="FF0000"/>
                  </a:solidFill>
                </a:rPr>
                <a:t>Zero mode</a:t>
              </a:r>
            </a:p>
          </p:txBody>
        </p:sp>
        <p:sp>
          <p:nvSpPr>
            <p:cNvPr id="20505" name="Text Box 25"/>
            <p:cNvSpPr txBox="1">
              <a:spLocks noChangeArrowheads="1"/>
            </p:cNvSpPr>
            <p:nvPr/>
          </p:nvSpPr>
          <p:spPr bwMode="auto">
            <a:xfrm>
              <a:off x="3552" y="4032"/>
              <a:ext cx="1632" cy="237"/>
            </a:xfrm>
            <a:prstGeom prst="rect">
              <a:avLst/>
            </a:prstGeom>
            <a:solidFill>
              <a:schemeClr val="bg1"/>
            </a:solidFill>
            <a:ln w="9525">
              <a:solidFill>
                <a:srgbClr val="008000"/>
              </a:solidFill>
              <a:miter lim="800000"/>
              <a:headEnd/>
              <a:tailEnd/>
            </a:ln>
            <a:effectLst/>
          </p:spPr>
          <p:txBody>
            <a:bodyPr>
              <a:spAutoFit/>
            </a:bodyPr>
            <a:lstStyle/>
            <a:p>
              <a:pPr algn="ctr">
                <a:spcBef>
                  <a:spcPct val="50000"/>
                </a:spcBef>
              </a:pPr>
              <a:r>
                <a:rPr lang="en-US" b="1">
                  <a:solidFill>
                    <a:srgbClr val="008000"/>
                  </a:solidFill>
                  <a:latin typeface="Symbol" pitchFamily="18" charset="2"/>
                </a:rPr>
                <a:t>p-</a:t>
              </a:r>
              <a:r>
                <a:rPr lang="en-US" b="1">
                  <a:solidFill>
                    <a:srgbClr val="008000"/>
                  </a:solidFill>
                </a:rPr>
                <a:t>mode</a:t>
              </a:r>
            </a:p>
          </p:txBody>
        </p:sp>
      </p:grpSp>
      <p:grpSp>
        <p:nvGrpSpPr>
          <p:cNvPr id="3" name="Group 30"/>
          <p:cNvGrpSpPr>
            <a:grpSpLocks/>
          </p:cNvGrpSpPr>
          <p:nvPr/>
        </p:nvGrpSpPr>
        <p:grpSpPr bwMode="auto">
          <a:xfrm>
            <a:off x="268730" y="4942725"/>
            <a:ext cx="8552670" cy="1754860"/>
            <a:chOff x="2928" y="96"/>
            <a:chExt cx="4058" cy="1572"/>
          </a:xfrm>
        </p:grpSpPr>
        <p:sp>
          <p:nvSpPr>
            <p:cNvPr id="20488" name="Text Box 8"/>
            <p:cNvSpPr txBox="1">
              <a:spLocks noChangeArrowheads="1"/>
            </p:cNvSpPr>
            <p:nvPr/>
          </p:nvSpPr>
          <p:spPr bwMode="auto">
            <a:xfrm>
              <a:off x="2928" y="96"/>
              <a:ext cx="4058" cy="469"/>
            </a:xfrm>
            <a:prstGeom prst="rect">
              <a:avLst/>
            </a:prstGeom>
            <a:noFill/>
            <a:ln w="9525">
              <a:noFill/>
              <a:miter lim="800000"/>
              <a:headEnd/>
              <a:tailEnd/>
            </a:ln>
            <a:effectLst/>
          </p:spPr>
          <p:txBody>
            <a:bodyPr wrap="square">
              <a:spAutoFit/>
            </a:bodyPr>
            <a:lstStyle/>
            <a:p>
              <a:pPr algn="ctr"/>
              <a:r>
                <a:rPr lang="en-US" sz="2800" i="1" dirty="0">
                  <a:solidFill>
                    <a:srgbClr val="FF0000"/>
                  </a:solidFill>
                  <a:latin typeface="French Script MT" pitchFamily="66" charset="0"/>
                </a:rPr>
                <a:t>There are </a:t>
              </a:r>
              <a:r>
                <a:rPr lang="en-US" sz="2800" i="1" dirty="0">
                  <a:solidFill>
                    <a:srgbClr val="FF0000"/>
                  </a:solidFill>
                  <a:latin typeface="Mistral" pitchFamily="66" charset="0"/>
                </a:rPr>
                <a:t>N</a:t>
              </a:r>
              <a:r>
                <a:rPr lang="en-US" sz="2800" i="1" dirty="0">
                  <a:solidFill>
                    <a:srgbClr val="FF0000"/>
                  </a:solidFill>
                  <a:latin typeface="French Script MT" pitchFamily="66" charset="0"/>
                </a:rPr>
                <a:t> </a:t>
              </a:r>
              <a:r>
                <a:rPr lang="en-US" sz="2800" i="1" dirty="0" err="1">
                  <a:solidFill>
                    <a:srgbClr val="FF0000"/>
                  </a:solidFill>
                  <a:latin typeface="French Script MT" pitchFamily="66" charset="0"/>
                </a:rPr>
                <a:t>eigen</a:t>
              </a:r>
              <a:r>
                <a:rPr lang="en-US" sz="2800" i="1" dirty="0">
                  <a:solidFill>
                    <a:srgbClr val="FF0000"/>
                  </a:solidFill>
                  <a:latin typeface="French Script MT" pitchFamily="66" charset="0"/>
                </a:rPr>
                <a:t>-modes for such an oscillating system</a:t>
              </a:r>
            </a:p>
          </p:txBody>
        </p:sp>
        <p:graphicFrame>
          <p:nvGraphicFramePr>
            <p:cNvPr id="20506" name="Object 26"/>
            <p:cNvGraphicFramePr>
              <a:graphicFrameLocks noChangeAspect="1"/>
            </p:cNvGraphicFramePr>
            <p:nvPr>
              <p:extLst>
                <p:ext uri="{D42A27DB-BD31-4B8C-83A1-F6EECF244321}">
                  <p14:modId xmlns:p14="http://schemas.microsoft.com/office/powerpoint/2010/main" val="143515513"/>
                </p:ext>
              </p:extLst>
            </p:nvPr>
          </p:nvGraphicFramePr>
          <p:xfrm>
            <a:off x="3998" y="788"/>
            <a:ext cx="2338" cy="407"/>
          </p:xfrm>
          <a:graphic>
            <a:graphicData uri="http://schemas.openxmlformats.org/presentationml/2006/ole">
              <mc:AlternateContent xmlns:mc="http://schemas.openxmlformats.org/markup-compatibility/2006">
                <mc:Choice xmlns:v="urn:schemas-microsoft-com:vml" Requires="v">
                  <p:oleObj spid="_x0000_s176160" name="Equation" r:id="rId5" imgW="1612800" imgH="241200" progId="Equation.3">
                    <p:embed/>
                  </p:oleObj>
                </mc:Choice>
                <mc:Fallback>
                  <p:oleObj name="Equation" r:id="rId5" imgW="1612800" imgH="241200" progId="Equation.3">
                    <p:embed/>
                    <p:pic>
                      <p:nvPicPr>
                        <p:cNvPr id="0" name=""/>
                        <p:cNvPicPr>
                          <a:picLocks noChangeAspect="1" noChangeArrowheads="1"/>
                        </p:cNvPicPr>
                        <p:nvPr/>
                      </p:nvPicPr>
                      <p:blipFill>
                        <a:blip r:embed="rId6"/>
                        <a:srcRect/>
                        <a:stretch>
                          <a:fillRect/>
                        </a:stretch>
                      </p:blipFill>
                      <p:spPr bwMode="auto">
                        <a:xfrm>
                          <a:off x="3998" y="788"/>
                          <a:ext cx="2338" cy="407"/>
                        </a:xfrm>
                        <a:prstGeom prst="rect">
                          <a:avLst/>
                        </a:prstGeom>
                        <a:noFill/>
                        <a:extLst/>
                      </p:spPr>
                    </p:pic>
                  </p:oleObj>
                </mc:Fallback>
              </mc:AlternateContent>
            </a:graphicData>
          </a:graphic>
        </p:graphicFrame>
        <p:sp>
          <p:nvSpPr>
            <p:cNvPr id="20507" name="Line 27"/>
            <p:cNvSpPr>
              <a:spLocks noChangeShapeType="1"/>
            </p:cNvSpPr>
            <p:nvPr/>
          </p:nvSpPr>
          <p:spPr bwMode="auto">
            <a:xfrm flipH="1">
              <a:off x="4890" y="1200"/>
              <a:ext cx="0" cy="144"/>
            </a:xfrm>
            <a:prstGeom prst="line">
              <a:avLst/>
            </a:prstGeom>
            <a:noFill/>
            <a:ln w="9525">
              <a:solidFill>
                <a:schemeClr val="tx1"/>
              </a:solidFill>
              <a:round/>
              <a:headEnd type="triangle" w="med" len="med"/>
              <a:tailEnd/>
            </a:ln>
            <a:effectLst/>
          </p:spPr>
          <p:txBody>
            <a:bodyPr/>
            <a:lstStyle/>
            <a:p>
              <a:endParaRPr lang="en-US" sz="1600"/>
            </a:p>
          </p:txBody>
        </p:sp>
        <p:sp>
          <p:nvSpPr>
            <p:cNvPr id="20508" name="Text Box 28"/>
            <p:cNvSpPr txBox="1">
              <a:spLocks noChangeArrowheads="1"/>
            </p:cNvSpPr>
            <p:nvPr/>
          </p:nvSpPr>
          <p:spPr bwMode="auto">
            <a:xfrm>
              <a:off x="4198" y="1392"/>
              <a:ext cx="2103" cy="276"/>
            </a:xfrm>
            <a:prstGeom prst="rect">
              <a:avLst/>
            </a:prstGeom>
            <a:noFill/>
            <a:ln w="9525">
              <a:noFill/>
              <a:miter lim="800000"/>
              <a:headEnd/>
              <a:tailEnd/>
            </a:ln>
            <a:effectLst/>
          </p:spPr>
          <p:txBody>
            <a:bodyPr wrap="square">
              <a:spAutoFit/>
            </a:bodyPr>
            <a:lstStyle/>
            <a:p>
              <a:pPr>
                <a:spcBef>
                  <a:spcPct val="50000"/>
                </a:spcBef>
              </a:pPr>
              <a:r>
                <a:rPr lang="en-US" sz="2000" i="1" dirty="0"/>
                <a:t>The smallest RF losses</a:t>
              </a:r>
            </a:p>
          </p:txBody>
        </p:sp>
      </p:grpSp>
    </p:spTree>
    <p:extLst>
      <p:ext uri="{BB962C8B-B14F-4D97-AF65-F5344CB8AC3E}">
        <p14:creationId xmlns:p14="http://schemas.microsoft.com/office/powerpoint/2010/main" val="2872457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0" y="2348880"/>
            <a:ext cx="9144000" cy="3777283"/>
          </a:xfrm>
        </p:spPr>
        <p:txBody>
          <a:bodyPr>
            <a:normAutofit/>
          </a:bodyPr>
          <a:lstStyle/>
          <a:p>
            <a:pPr marL="1143000" lvl="1" indent="-742950">
              <a:buFont typeface="+mj-lt"/>
              <a:buAutoNum type="arabicPeriod" startAt="2"/>
            </a:pPr>
            <a:r>
              <a:rPr lang="en-US" sz="4000" b="1" dirty="0" smtClean="0">
                <a:solidFill>
                  <a:srgbClr val="FF0000"/>
                </a:solidFill>
              </a:rPr>
              <a:t>A normal metal </a:t>
            </a:r>
            <a:r>
              <a:rPr lang="en-US" sz="4000" b="1" dirty="0" smtClean="0"/>
              <a:t>exposed to RF fields</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Line 6"/>
          <p:cNvSpPr>
            <a:spLocks noChangeShapeType="1"/>
          </p:cNvSpPr>
          <p:nvPr/>
        </p:nvSpPr>
        <p:spPr bwMode="auto">
          <a:xfrm>
            <a:off x="5123780" y="1225550"/>
            <a:ext cx="0" cy="3216275"/>
          </a:xfrm>
          <a:prstGeom prst="line">
            <a:avLst/>
          </a:prstGeom>
          <a:noFill/>
          <a:ln w="38100">
            <a:solidFill>
              <a:schemeClr val="tx1"/>
            </a:solidFill>
            <a:round/>
            <a:headEnd/>
            <a:tailEnd/>
          </a:ln>
          <a:effectLst/>
        </p:spPr>
        <p:txBody>
          <a:bodyPr/>
          <a:lstStyle/>
          <a:p>
            <a:endParaRPr lang="en-US"/>
          </a:p>
        </p:txBody>
      </p:sp>
      <p:sp>
        <p:nvSpPr>
          <p:cNvPr id="22538" name="Rectangle 10"/>
          <p:cNvSpPr>
            <a:spLocks noChangeArrowheads="1"/>
          </p:cNvSpPr>
          <p:nvPr/>
        </p:nvSpPr>
        <p:spPr bwMode="auto">
          <a:xfrm>
            <a:off x="2520280" y="1193800"/>
            <a:ext cx="2601913" cy="3375025"/>
          </a:xfrm>
          <a:prstGeom prst="rect">
            <a:avLst/>
          </a:prstGeom>
          <a:gradFill rotWithShape="1">
            <a:gsLst>
              <a:gs pos="0">
                <a:srgbClr val="CCFFFF">
                  <a:alpha val="0"/>
                </a:srgbClr>
              </a:gs>
              <a:gs pos="100000">
                <a:srgbClr val="CCFFFF">
                  <a:gamma/>
                  <a:shade val="46275"/>
                  <a:invGamma/>
                  <a:alpha val="20000"/>
                </a:srgbClr>
              </a:gs>
            </a:gsLst>
            <a:lin ang="0" scaled="1"/>
          </a:gradFill>
          <a:ln w="9525">
            <a:noFill/>
            <a:miter lim="800000"/>
            <a:headEnd/>
            <a:tailEnd/>
          </a:ln>
          <a:effectLst/>
        </p:spPr>
        <p:txBody>
          <a:bodyPr wrap="none" anchor="ctr"/>
          <a:lstStyle/>
          <a:p>
            <a:pPr algn="ctr"/>
            <a:endParaRPr lang="it-IT"/>
          </a:p>
        </p:txBody>
      </p:sp>
      <p:sp>
        <p:nvSpPr>
          <p:cNvPr id="22548" name="Text Box 20"/>
          <p:cNvSpPr txBox="1">
            <a:spLocks noChangeArrowheads="1"/>
          </p:cNvSpPr>
          <p:nvPr/>
        </p:nvSpPr>
        <p:spPr bwMode="auto">
          <a:xfrm>
            <a:off x="228600" y="228600"/>
            <a:ext cx="8807896" cy="461665"/>
          </a:xfrm>
          <a:prstGeom prst="rect">
            <a:avLst/>
          </a:prstGeom>
          <a:noFill/>
          <a:ln w="9525">
            <a:noFill/>
            <a:miter lim="800000"/>
            <a:headEnd/>
            <a:tailEnd/>
          </a:ln>
          <a:effectLst/>
        </p:spPr>
        <p:txBody>
          <a:bodyPr wrap="square">
            <a:spAutoFit/>
          </a:bodyPr>
          <a:lstStyle/>
          <a:p>
            <a:pPr>
              <a:spcBef>
                <a:spcPct val="50000"/>
              </a:spcBef>
            </a:pPr>
            <a:r>
              <a:rPr lang="en-US" sz="2400" b="1" dirty="0">
                <a:solidFill>
                  <a:schemeClr val="accent2"/>
                </a:solidFill>
                <a:latin typeface="Times New Roman" pitchFamily="18" charset="0"/>
                <a:cs typeface="Times New Roman" pitchFamily="18" charset="0"/>
              </a:rPr>
              <a:t>Normal metals in </a:t>
            </a:r>
            <a:r>
              <a:rPr lang="en-US" sz="2400" b="1" dirty="0" err="1">
                <a:solidFill>
                  <a:schemeClr val="accent2"/>
                </a:solidFill>
                <a:latin typeface="Times New Roman" pitchFamily="18" charset="0"/>
                <a:cs typeface="Times New Roman" pitchFamily="18" charset="0"/>
              </a:rPr>
              <a:t>RadioFrequency</a:t>
            </a:r>
            <a:r>
              <a:rPr lang="en-US" sz="2400" b="1" dirty="0">
                <a:solidFill>
                  <a:schemeClr val="accent2"/>
                </a:solidFill>
                <a:latin typeface="Times New Roman" pitchFamily="18" charset="0"/>
                <a:cs typeface="Times New Roman" pitchFamily="18" charset="0"/>
              </a:rPr>
              <a:t> and the normal skin effect</a:t>
            </a:r>
          </a:p>
        </p:txBody>
      </p:sp>
      <p:graphicFrame>
        <p:nvGraphicFramePr>
          <p:cNvPr id="22549" name="Object 21"/>
          <p:cNvGraphicFramePr>
            <a:graphicFrameLocks noChangeAspect="1"/>
          </p:cNvGraphicFramePr>
          <p:nvPr/>
        </p:nvGraphicFramePr>
        <p:xfrm>
          <a:off x="5222304" y="4077072"/>
          <a:ext cx="3886200" cy="776288"/>
        </p:xfrm>
        <a:graphic>
          <a:graphicData uri="http://schemas.openxmlformats.org/presentationml/2006/ole">
            <mc:AlternateContent xmlns:mc="http://schemas.openxmlformats.org/markup-compatibility/2006">
              <mc:Choice xmlns:v="urn:schemas-microsoft-com:vml" Requires="v">
                <p:oleObj spid="_x0000_s32834" name="Equation" r:id="rId4" imgW="1206360" imgH="241200" progId="Equation.3">
                  <p:embed/>
                </p:oleObj>
              </mc:Choice>
              <mc:Fallback>
                <p:oleObj name="Equation" r:id="rId4" imgW="120636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304" y="4077072"/>
                        <a:ext cx="3886200" cy="776288"/>
                      </a:xfrm>
                      <a:prstGeom prst="rect">
                        <a:avLst/>
                      </a:prstGeom>
                      <a:solidFill>
                        <a:schemeClr val="bg1"/>
                      </a:solidFill>
                    </p:spPr>
                  </p:pic>
                </p:oleObj>
              </mc:Fallback>
            </mc:AlternateContent>
          </a:graphicData>
        </a:graphic>
      </p:graphicFrame>
      <p:grpSp>
        <p:nvGrpSpPr>
          <p:cNvPr id="2" name="Group 31"/>
          <p:cNvGrpSpPr>
            <a:grpSpLocks/>
          </p:cNvGrpSpPr>
          <p:nvPr/>
        </p:nvGrpSpPr>
        <p:grpSpPr bwMode="auto">
          <a:xfrm>
            <a:off x="3096543" y="1066800"/>
            <a:ext cx="3614737" cy="2378075"/>
            <a:chOff x="747" y="672"/>
            <a:chExt cx="2277" cy="1498"/>
          </a:xfrm>
        </p:grpSpPr>
        <p:sp>
          <p:nvSpPr>
            <p:cNvPr id="22535" name="Text Box 7"/>
            <p:cNvSpPr txBox="1">
              <a:spLocks noChangeArrowheads="1"/>
            </p:cNvSpPr>
            <p:nvPr/>
          </p:nvSpPr>
          <p:spPr bwMode="auto">
            <a:xfrm>
              <a:off x="747" y="680"/>
              <a:ext cx="1301" cy="327"/>
            </a:xfrm>
            <a:prstGeom prst="rect">
              <a:avLst/>
            </a:prstGeom>
            <a:noFill/>
            <a:ln w="9525">
              <a:noFill/>
              <a:miter lim="800000"/>
              <a:headEnd/>
              <a:tailEnd/>
            </a:ln>
            <a:effectLst/>
          </p:spPr>
          <p:txBody>
            <a:bodyPr>
              <a:spAutoFit/>
            </a:bodyPr>
            <a:lstStyle/>
            <a:p>
              <a:pPr algn="ctr">
                <a:spcBef>
                  <a:spcPct val="50000"/>
                </a:spcBef>
              </a:pPr>
              <a:r>
                <a:rPr lang="it-IT" sz="2800">
                  <a:solidFill>
                    <a:schemeClr val="accent2"/>
                  </a:solidFill>
                  <a:latin typeface="French Script MT" pitchFamily="66" charset="0"/>
                </a:rPr>
                <a:t>Normal metal</a:t>
              </a:r>
            </a:p>
          </p:txBody>
        </p:sp>
        <p:sp>
          <p:nvSpPr>
            <p:cNvPr id="22536" name="Arc 8"/>
            <p:cNvSpPr>
              <a:spLocks/>
            </p:cNvSpPr>
            <p:nvPr/>
          </p:nvSpPr>
          <p:spPr bwMode="auto">
            <a:xfrm rot="10752634" flipH="1">
              <a:off x="923" y="1534"/>
              <a:ext cx="1101" cy="62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p:spPr>
          <p:txBody>
            <a:bodyPr rot="10800000" wrap="none" anchor="ctr"/>
            <a:lstStyle/>
            <a:p>
              <a:pPr algn="ctr"/>
              <a:endParaRPr lang="it-IT">
                <a:solidFill>
                  <a:srgbClr val="008000"/>
                </a:solidFill>
              </a:endParaRPr>
            </a:p>
          </p:txBody>
        </p:sp>
        <p:sp>
          <p:nvSpPr>
            <p:cNvPr id="22539" name="Text Box 11"/>
            <p:cNvSpPr txBox="1">
              <a:spLocks noChangeArrowheads="1"/>
            </p:cNvSpPr>
            <p:nvPr/>
          </p:nvSpPr>
          <p:spPr bwMode="auto">
            <a:xfrm>
              <a:off x="2075" y="672"/>
              <a:ext cx="769" cy="327"/>
            </a:xfrm>
            <a:prstGeom prst="rect">
              <a:avLst/>
            </a:prstGeom>
            <a:noFill/>
            <a:ln w="9525">
              <a:noFill/>
              <a:miter lim="800000"/>
              <a:headEnd/>
              <a:tailEnd/>
            </a:ln>
            <a:effectLst/>
          </p:spPr>
          <p:txBody>
            <a:bodyPr>
              <a:spAutoFit/>
            </a:bodyPr>
            <a:lstStyle/>
            <a:p>
              <a:pPr>
                <a:spcBef>
                  <a:spcPct val="50000"/>
                </a:spcBef>
              </a:pPr>
              <a:r>
                <a:rPr lang="it-IT" sz="2800" i="1">
                  <a:latin typeface="French Script MT" pitchFamily="66" charset="0"/>
                </a:rPr>
                <a:t>Vacuum</a:t>
              </a:r>
            </a:p>
          </p:txBody>
        </p:sp>
        <p:grpSp>
          <p:nvGrpSpPr>
            <p:cNvPr id="3" name="Group 12"/>
            <p:cNvGrpSpPr>
              <a:grpSpLocks/>
            </p:cNvGrpSpPr>
            <p:nvPr/>
          </p:nvGrpSpPr>
          <p:grpSpPr bwMode="auto">
            <a:xfrm>
              <a:off x="2178" y="1113"/>
              <a:ext cx="538" cy="1003"/>
              <a:chOff x="2948" y="1276"/>
              <a:chExt cx="476" cy="1134"/>
            </a:xfrm>
          </p:grpSpPr>
          <p:sp>
            <p:nvSpPr>
              <p:cNvPr id="22541" name="Line 13"/>
              <p:cNvSpPr>
                <a:spLocks noChangeShapeType="1"/>
              </p:cNvSpPr>
              <p:nvPr/>
            </p:nvSpPr>
            <p:spPr bwMode="auto">
              <a:xfrm>
                <a:off x="2948" y="1276"/>
                <a:ext cx="0" cy="1134"/>
              </a:xfrm>
              <a:prstGeom prst="line">
                <a:avLst/>
              </a:prstGeom>
              <a:noFill/>
              <a:ln w="19050">
                <a:solidFill>
                  <a:schemeClr val="tx1"/>
                </a:solidFill>
                <a:round/>
                <a:headEnd type="triangle" w="med" len="med"/>
                <a:tailEnd/>
              </a:ln>
              <a:effectLst/>
            </p:spPr>
            <p:txBody>
              <a:bodyPr/>
              <a:lstStyle/>
              <a:p>
                <a:endParaRPr lang="en-US"/>
              </a:p>
            </p:txBody>
          </p:sp>
          <p:grpSp>
            <p:nvGrpSpPr>
              <p:cNvPr id="4" name="Group 14"/>
              <p:cNvGrpSpPr>
                <a:grpSpLocks/>
              </p:cNvGrpSpPr>
              <p:nvPr/>
            </p:nvGrpSpPr>
            <p:grpSpPr bwMode="auto">
              <a:xfrm>
                <a:off x="2948" y="1736"/>
                <a:ext cx="476" cy="326"/>
                <a:chOff x="3129" y="1616"/>
                <a:chExt cx="476" cy="326"/>
              </a:xfrm>
            </p:grpSpPr>
            <p:sp>
              <p:nvSpPr>
                <p:cNvPr id="22543" name="Text Box 15"/>
                <p:cNvSpPr txBox="1">
                  <a:spLocks noChangeArrowheads="1"/>
                </p:cNvSpPr>
                <p:nvPr/>
              </p:nvSpPr>
              <p:spPr bwMode="auto">
                <a:xfrm>
                  <a:off x="3129" y="1616"/>
                  <a:ext cx="476" cy="326"/>
                </a:xfrm>
                <a:prstGeom prst="rect">
                  <a:avLst/>
                </a:prstGeom>
                <a:noFill/>
                <a:ln w="9525">
                  <a:noFill/>
                  <a:miter lim="800000"/>
                  <a:headEnd/>
                  <a:tailEnd/>
                </a:ln>
                <a:effectLst/>
              </p:spPr>
              <p:txBody>
                <a:bodyPr>
                  <a:spAutoFit/>
                </a:bodyPr>
                <a:lstStyle/>
                <a:p>
                  <a:pPr>
                    <a:spcBef>
                      <a:spcPct val="50000"/>
                    </a:spcBef>
                  </a:pPr>
                  <a:r>
                    <a:rPr lang="it-IT" sz="2400" b="1">
                      <a:latin typeface="Monotype Corsiva" pitchFamily="66" charset="0"/>
                    </a:rPr>
                    <a:t>E</a:t>
                  </a:r>
                  <a:r>
                    <a:rPr lang="it-IT" sz="2400" b="1" baseline="-25000">
                      <a:latin typeface="Monotype Corsiva" pitchFamily="66" charset="0"/>
                    </a:rPr>
                    <a:t>y</a:t>
                  </a:r>
                  <a:r>
                    <a:rPr lang="it-IT" sz="2400" b="1">
                      <a:latin typeface="Monotype Corsiva" pitchFamily="66" charset="0"/>
                    </a:rPr>
                    <a:t>(0)</a:t>
                  </a:r>
                </a:p>
              </p:txBody>
            </p:sp>
            <p:sp>
              <p:nvSpPr>
                <p:cNvPr id="22544" name="Line 16"/>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p:spPr>
              <p:txBody>
                <a:bodyPr/>
                <a:lstStyle/>
                <a:p>
                  <a:endParaRPr lang="en-US"/>
                </a:p>
              </p:txBody>
            </p:sp>
          </p:grpSp>
        </p:grpSp>
        <p:sp>
          <p:nvSpPr>
            <p:cNvPr id="22545" name="Line 17"/>
            <p:cNvSpPr>
              <a:spLocks noChangeShapeType="1"/>
            </p:cNvSpPr>
            <p:nvPr/>
          </p:nvSpPr>
          <p:spPr bwMode="auto">
            <a:xfrm>
              <a:off x="948" y="913"/>
              <a:ext cx="2076" cy="0"/>
            </a:xfrm>
            <a:prstGeom prst="line">
              <a:avLst/>
            </a:prstGeom>
            <a:noFill/>
            <a:ln w="6350" cap="rnd">
              <a:solidFill>
                <a:schemeClr val="bg2"/>
              </a:solidFill>
              <a:prstDash val="sysDot"/>
              <a:round/>
              <a:headEnd/>
              <a:tailEnd/>
            </a:ln>
            <a:effectLst/>
          </p:spPr>
          <p:txBody>
            <a:bodyPr/>
            <a:lstStyle/>
            <a:p>
              <a:endParaRPr lang="en-US"/>
            </a:p>
          </p:txBody>
        </p:sp>
        <p:sp>
          <p:nvSpPr>
            <p:cNvPr id="22550" name="Text Box 22"/>
            <p:cNvSpPr txBox="1">
              <a:spLocks noChangeArrowheads="1"/>
            </p:cNvSpPr>
            <p:nvPr/>
          </p:nvSpPr>
          <p:spPr bwMode="auto">
            <a:xfrm>
              <a:off x="1536" y="1776"/>
              <a:ext cx="288" cy="231"/>
            </a:xfrm>
            <a:prstGeom prst="rect">
              <a:avLst/>
            </a:prstGeom>
            <a:noFill/>
            <a:ln w="9525">
              <a:noFill/>
              <a:miter lim="800000"/>
              <a:headEnd/>
              <a:tailEnd/>
            </a:ln>
            <a:effectLst/>
          </p:spPr>
          <p:txBody>
            <a:bodyPr>
              <a:spAutoFit/>
            </a:bodyPr>
            <a:lstStyle/>
            <a:p>
              <a:pPr>
                <a:spcBef>
                  <a:spcPct val="50000"/>
                </a:spcBef>
              </a:pPr>
              <a:r>
                <a:rPr lang="en-US" b="1">
                  <a:latin typeface="Symbol" pitchFamily="18" charset="2"/>
                </a:rPr>
                <a:t>d</a:t>
              </a:r>
            </a:p>
          </p:txBody>
        </p:sp>
        <p:sp>
          <p:nvSpPr>
            <p:cNvPr id="22551" name="Line 23"/>
            <p:cNvSpPr>
              <a:spLocks noChangeShapeType="1"/>
            </p:cNvSpPr>
            <p:nvPr/>
          </p:nvSpPr>
          <p:spPr bwMode="auto">
            <a:xfrm>
              <a:off x="1920" y="1776"/>
              <a:ext cx="0" cy="384"/>
            </a:xfrm>
            <a:prstGeom prst="line">
              <a:avLst/>
            </a:prstGeom>
            <a:noFill/>
            <a:ln w="9525">
              <a:solidFill>
                <a:schemeClr val="tx1"/>
              </a:solidFill>
              <a:round/>
              <a:headEnd type="triangle" w="med" len="med"/>
              <a:tailEnd/>
            </a:ln>
            <a:effectLst/>
          </p:spPr>
          <p:txBody>
            <a:bodyPr/>
            <a:lstStyle/>
            <a:p>
              <a:endParaRPr lang="en-US"/>
            </a:p>
          </p:txBody>
        </p:sp>
        <p:sp>
          <p:nvSpPr>
            <p:cNvPr id="22552" name="Line 24"/>
            <p:cNvSpPr>
              <a:spLocks noChangeShapeType="1"/>
            </p:cNvSpPr>
            <p:nvPr/>
          </p:nvSpPr>
          <p:spPr bwMode="auto">
            <a:xfrm>
              <a:off x="1824" y="1872"/>
              <a:ext cx="0" cy="288"/>
            </a:xfrm>
            <a:prstGeom prst="line">
              <a:avLst/>
            </a:prstGeom>
            <a:noFill/>
            <a:ln w="9525">
              <a:solidFill>
                <a:schemeClr val="tx1"/>
              </a:solidFill>
              <a:round/>
              <a:headEnd type="triangle" w="med" len="med"/>
              <a:tailEnd/>
            </a:ln>
            <a:effectLst/>
          </p:spPr>
          <p:txBody>
            <a:bodyPr/>
            <a:lstStyle/>
            <a:p>
              <a:endParaRPr lang="en-US"/>
            </a:p>
          </p:txBody>
        </p:sp>
        <p:sp>
          <p:nvSpPr>
            <p:cNvPr id="22553" name="Line 25"/>
            <p:cNvSpPr>
              <a:spLocks noChangeShapeType="1"/>
            </p:cNvSpPr>
            <p:nvPr/>
          </p:nvSpPr>
          <p:spPr bwMode="auto">
            <a:xfrm>
              <a:off x="1728" y="1946"/>
              <a:ext cx="0" cy="214"/>
            </a:xfrm>
            <a:prstGeom prst="line">
              <a:avLst/>
            </a:prstGeom>
            <a:noFill/>
            <a:ln w="9525">
              <a:solidFill>
                <a:schemeClr val="tx1"/>
              </a:solidFill>
              <a:round/>
              <a:headEnd type="triangle" w="med" len="med"/>
              <a:tailEnd/>
            </a:ln>
            <a:effectLst/>
          </p:spPr>
          <p:txBody>
            <a:bodyPr/>
            <a:lstStyle/>
            <a:p>
              <a:endParaRPr lang="en-US"/>
            </a:p>
          </p:txBody>
        </p:sp>
        <p:sp>
          <p:nvSpPr>
            <p:cNvPr id="22554" name="Line 26"/>
            <p:cNvSpPr>
              <a:spLocks noChangeShapeType="1"/>
            </p:cNvSpPr>
            <p:nvPr/>
          </p:nvSpPr>
          <p:spPr bwMode="auto">
            <a:xfrm>
              <a:off x="1632" y="2000"/>
              <a:ext cx="0" cy="160"/>
            </a:xfrm>
            <a:prstGeom prst="line">
              <a:avLst/>
            </a:prstGeom>
            <a:noFill/>
            <a:ln w="9525">
              <a:solidFill>
                <a:schemeClr val="tx1"/>
              </a:solidFill>
              <a:round/>
              <a:headEnd type="triangle" w="med" len="med"/>
              <a:tailEnd/>
            </a:ln>
            <a:effectLst/>
          </p:spPr>
          <p:txBody>
            <a:bodyPr/>
            <a:lstStyle/>
            <a:p>
              <a:endParaRPr lang="en-US"/>
            </a:p>
          </p:txBody>
        </p:sp>
        <p:sp>
          <p:nvSpPr>
            <p:cNvPr id="22555" name="Line 27"/>
            <p:cNvSpPr>
              <a:spLocks noChangeShapeType="1"/>
            </p:cNvSpPr>
            <p:nvPr/>
          </p:nvSpPr>
          <p:spPr bwMode="auto">
            <a:xfrm>
              <a:off x="1536" y="2044"/>
              <a:ext cx="0" cy="116"/>
            </a:xfrm>
            <a:prstGeom prst="line">
              <a:avLst/>
            </a:prstGeom>
            <a:noFill/>
            <a:ln w="9525">
              <a:solidFill>
                <a:schemeClr val="tx1"/>
              </a:solidFill>
              <a:round/>
              <a:headEnd type="triangle" w="med" len="med"/>
              <a:tailEnd/>
            </a:ln>
            <a:effectLst/>
          </p:spPr>
          <p:txBody>
            <a:bodyPr/>
            <a:lstStyle/>
            <a:p>
              <a:endParaRPr lang="en-US"/>
            </a:p>
          </p:txBody>
        </p:sp>
        <p:sp>
          <p:nvSpPr>
            <p:cNvPr id="22556" name="Line 28"/>
            <p:cNvSpPr>
              <a:spLocks noChangeShapeType="1"/>
            </p:cNvSpPr>
            <p:nvPr/>
          </p:nvSpPr>
          <p:spPr bwMode="auto">
            <a:xfrm>
              <a:off x="1440" y="2078"/>
              <a:ext cx="0" cy="92"/>
            </a:xfrm>
            <a:prstGeom prst="line">
              <a:avLst/>
            </a:prstGeom>
            <a:noFill/>
            <a:ln w="9525">
              <a:solidFill>
                <a:schemeClr val="tx1"/>
              </a:solidFill>
              <a:round/>
              <a:headEnd type="triangle" w="med" len="med"/>
              <a:tailEnd/>
            </a:ln>
            <a:effectLst/>
          </p:spPr>
          <p:txBody>
            <a:bodyPr/>
            <a:lstStyle/>
            <a:p>
              <a:endParaRPr lang="en-US"/>
            </a:p>
          </p:txBody>
        </p:sp>
      </p:grpSp>
      <p:sp>
        <p:nvSpPr>
          <p:cNvPr id="22557" name="Text Box 29"/>
          <p:cNvSpPr txBox="1">
            <a:spLocks noChangeArrowheads="1"/>
          </p:cNvSpPr>
          <p:nvPr/>
        </p:nvSpPr>
        <p:spPr bwMode="auto">
          <a:xfrm>
            <a:off x="2653085" y="5029200"/>
            <a:ext cx="2682875" cy="528638"/>
          </a:xfrm>
          <a:prstGeom prst="rect">
            <a:avLst/>
          </a:prstGeom>
          <a:noFill/>
          <a:ln w="9525">
            <a:solidFill>
              <a:srgbClr val="FFCCFF"/>
            </a:solidFill>
            <a:miter lim="800000"/>
            <a:headEnd/>
            <a:tailEnd/>
          </a:ln>
          <a:effectLst/>
        </p:spPr>
        <p:txBody>
          <a:bodyPr>
            <a:spAutoFit/>
          </a:bodyPr>
          <a:lstStyle/>
          <a:p>
            <a:pPr algn="ctr"/>
            <a:r>
              <a:rPr lang="en-US" sz="2800" i="1">
                <a:solidFill>
                  <a:srgbClr val="FF0000"/>
                </a:solidFill>
                <a:latin typeface="Times New Roman" pitchFamily="18" charset="0"/>
              </a:rPr>
              <a:t>k = k</a:t>
            </a:r>
            <a:r>
              <a:rPr lang="en-US" sz="2800" i="1" baseline="-25000">
                <a:solidFill>
                  <a:srgbClr val="FF0000"/>
                </a:solidFill>
                <a:latin typeface="Times New Roman" pitchFamily="18" charset="0"/>
              </a:rPr>
              <a:t>1 </a:t>
            </a:r>
            <a:r>
              <a:rPr lang="en-US" sz="2800" i="1">
                <a:solidFill>
                  <a:srgbClr val="FF0000"/>
                </a:solidFill>
                <a:latin typeface="Times New Roman" pitchFamily="18" charset="0"/>
              </a:rPr>
              <a:t>+ i k</a:t>
            </a:r>
            <a:r>
              <a:rPr lang="en-US" sz="2800" i="1" baseline="-25000">
                <a:solidFill>
                  <a:srgbClr val="FF0000"/>
                </a:solidFill>
                <a:latin typeface="Times New Roman" pitchFamily="18" charset="0"/>
              </a:rPr>
              <a:t>2</a:t>
            </a:r>
          </a:p>
        </p:txBody>
      </p:sp>
      <p:sp>
        <p:nvSpPr>
          <p:cNvPr id="22558" name="Line 30"/>
          <p:cNvSpPr>
            <a:spLocks noChangeShapeType="1"/>
          </p:cNvSpPr>
          <p:nvPr/>
        </p:nvSpPr>
        <p:spPr bwMode="auto">
          <a:xfrm flipH="1">
            <a:off x="2135560" y="5486400"/>
            <a:ext cx="2133600" cy="6096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22560" name="Object 32"/>
          <p:cNvGraphicFramePr>
            <a:graphicFrameLocks noChangeAspect="1"/>
          </p:cNvGraphicFramePr>
          <p:nvPr/>
        </p:nvGraphicFramePr>
        <p:xfrm>
          <a:off x="611560" y="5715000"/>
          <a:ext cx="1447800" cy="973138"/>
        </p:xfrm>
        <a:graphic>
          <a:graphicData uri="http://schemas.openxmlformats.org/presentationml/2006/ole">
            <mc:AlternateContent xmlns:mc="http://schemas.openxmlformats.org/markup-compatibility/2006">
              <mc:Choice xmlns:v="urn:schemas-microsoft-com:vml" Requires="v">
                <p:oleObj spid="_x0000_s32835" name="Equation" r:id="rId6" imgW="812520" imgH="545760" progId="Equation.3">
                  <p:embed/>
                </p:oleObj>
              </mc:Choice>
              <mc:Fallback>
                <p:oleObj name="Equation" r:id="rId6" imgW="812520" imgH="5457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5715000"/>
                        <a:ext cx="1447800" cy="973138"/>
                      </a:xfrm>
                      <a:prstGeom prst="rect">
                        <a:avLst/>
                      </a:prstGeom>
                      <a:solidFill>
                        <a:schemeClr val="bg1"/>
                      </a:solidFill>
                      <a:ln w="9525">
                        <a:solidFill>
                          <a:srgbClr val="FF0000"/>
                        </a:solidFill>
                        <a:miter lim="800000"/>
                        <a:headEnd/>
                        <a:tailEnd/>
                      </a:ln>
                    </p:spPr>
                  </p:pic>
                </p:oleObj>
              </mc:Fallback>
            </mc:AlternateContent>
          </a:graphicData>
        </a:graphic>
      </p:graphicFrame>
      <p:sp>
        <p:nvSpPr>
          <p:cNvPr id="22561" name="Oval 33"/>
          <p:cNvSpPr>
            <a:spLocks noChangeArrowheads="1"/>
          </p:cNvSpPr>
          <p:nvPr/>
        </p:nvSpPr>
        <p:spPr bwMode="auto">
          <a:xfrm>
            <a:off x="4269160" y="4876800"/>
            <a:ext cx="838200" cy="990600"/>
          </a:xfrm>
          <a:prstGeom prst="ellips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61"/>
                                        </p:tgtEl>
                                        <p:attrNameLst>
                                          <p:attrName>style.visibility</p:attrName>
                                        </p:attrNameLst>
                                      </p:cBhvr>
                                      <p:to>
                                        <p:strVal val="visible"/>
                                      </p:to>
                                    </p:set>
                                    <p:anim calcmode="lin" valueType="num">
                                      <p:cBhvr additive="base">
                                        <p:cTn id="7" dur="500" fill="hold"/>
                                        <p:tgtEl>
                                          <p:spTgt spid="22561"/>
                                        </p:tgtEl>
                                        <p:attrNameLst>
                                          <p:attrName>ppt_x</p:attrName>
                                        </p:attrNameLst>
                                      </p:cBhvr>
                                      <p:tavLst>
                                        <p:tav tm="0">
                                          <p:val>
                                            <p:strVal val="#ppt_x"/>
                                          </p:val>
                                        </p:tav>
                                        <p:tav tm="100000">
                                          <p:val>
                                            <p:strVal val="#ppt_x"/>
                                          </p:val>
                                        </p:tav>
                                      </p:tavLst>
                                    </p:anim>
                                    <p:anim calcmode="lin" valueType="num">
                                      <p:cBhvr additive="base">
                                        <p:cTn id="8" dur="500" fill="hold"/>
                                        <p:tgtEl>
                                          <p:spTgt spid="225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58"/>
                                        </p:tgtEl>
                                        <p:attrNameLst>
                                          <p:attrName>style.visibility</p:attrName>
                                        </p:attrNameLst>
                                      </p:cBhvr>
                                      <p:to>
                                        <p:strVal val="visible"/>
                                      </p:to>
                                    </p:set>
                                    <p:anim calcmode="lin" valueType="num">
                                      <p:cBhvr additive="base">
                                        <p:cTn id="11" dur="500" fill="hold"/>
                                        <p:tgtEl>
                                          <p:spTgt spid="22558"/>
                                        </p:tgtEl>
                                        <p:attrNameLst>
                                          <p:attrName>ppt_x</p:attrName>
                                        </p:attrNameLst>
                                      </p:cBhvr>
                                      <p:tavLst>
                                        <p:tav tm="0">
                                          <p:val>
                                            <p:strVal val="#ppt_x"/>
                                          </p:val>
                                        </p:tav>
                                        <p:tav tm="100000">
                                          <p:val>
                                            <p:strVal val="#ppt_x"/>
                                          </p:val>
                                        </p:tav>
                                      </p:tavLst>
                                    </p:anim>
                                    <p:anim calcmode="lin" valueType="num">
                                      <p:cBhvr additive="base">
                                        <p:cTn id="12" dur="500" fill="hold"/>
                                        <p:tgtEl>
                                          <p:spTgt spid="2255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560"/>
                                        </p:tgtEl>
                                        <p:attrNameLst>
                                          <p:attrName>style.visibility</p:attrName>
                                        </p:attrNameLst>
                                      </p:cBhvr>
                                      <p:to>
                                        <p:strVal val="visible"/>
                                      </p:to>
                                    </p:set>
                                    <p:anim calcmode="lin" valueType="num">
                                      <p:cBhvr additive="base">
                                        <p:cTn id="15" dur="500" fill="hold"/>
                                        <p:tgtEl>
                                          <p:spTgt spid="22560"/>
                                        </p:tgtEl>
                                        <p:attrNameLst>
                                          <p:attrName>ppt_x</p:attrName>
                                        </p:attrNameLst>
                                      </p:cBhvr>
                                      <p:tavLst>
                                        <p:tav tm="0">
                                          <p:val>
                                            <p:strVal val="#ppt_x"/>
                                          </p:val>
                                        </p:tav>
                                        <p:tav tm="100000">
                                          <p:val>
                                            <p:strVal val="#ppt_x"/>
                                          </p:val>
                                        </p:tav>
                                      </p:tavLst>
                                    </p:anim>
                                    <p:anim calcmode="lin" valueType="num">
                                      <p:cBhvr additive="base">
                                        <p:cTn id="16" dur="500" fill="hold"/>
                                        <p:tgtEl>
                                          <p:spTgt spid="22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8" grpId="0" animBg="1"/>
      <p:bldP spid="225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80" name="Object 16"/>
          <p:cNvGraphicFramePr>
            <a:graphicFrameLocks noChangeAspect="1"/>
          </p:cNvGraphicFramePr>
          <p:nvPr>
            <p:extLst>
              <p:ext uri="{D42A27DB-BD31-4B8C-83A1-F6EECF244321}">
                <p14:modId xmlns:p14="http://schemas.microsoft.com/office/powerpoint/2010/main" val="2621577369"/>
              </p:ext>
            </p:extLst>
          </p:nvPr>
        </p:nvGraphicFramePr>
        <p:xfrm>
          <a:off x="3274589" y="2834669"/>
          <a:ext cx="3638401" cy="617537"/>
        </p:xfrm>
        <a:graphic>
          <a:graphicData uri="http://schemas.openxmlformats.org/presentationml/2006/ole">
            <mc:AlternateContent xmlns:mc="http://schemas.openxmlformats.org/markup-compatibility/2006">
              <mc:Choice xmlns:v="urn:schemas-microsoft-com:vml" Requires="v">
                <p:oleObj spid="_x0000_s33857" name="Equation" r:id="rId4" imgW="1676160" imgH="368280" progId="Equation.3">
                  <p:embed/>
                </p:oleObj>
              </mc:Choice>
              <mc:Fallback>
                <p:oleObj name="Equation" r:id="rId4" imgW="1676160" imgH="3682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589" y="2834669"/>
                        <a:ext cx="3638401" cy="617537"/>
                      </a:xfrm>
                      <a:prstGeom prst="rect">
                        <a:avLst/>
                      </a:prstGeom>
                      <a:noFill/>
                    </p:spPr>
                  </p:pic>
                </p:oleObj>
              </mc:Fallback>
            </mc:AlternateContent>
          </a:graphicData>
        </a:graphic>
      </p:graphicFrame>
      <p:sp>
        <p:nvSpPr>
          <p:cNvPr id="62481" name="Text Box 17"/>
          <p:cNvSpPr txBox="1">
            <a:spLocks noChangeArrowheads="1"/>
          </p:cNvSpPr>
          <p:nvPr/>
        </p:nvSpPr>
        <p:spPr bwMode="auto">
          <a:xfrm>
            <a:off x="3058565" y="1269302"/>
            <a:ext cx="5833915" cy="1200329"/>
          </a:xfrm>
          <a:prstGeom prst="rect">
            <a:avLst/>
          </a:prstGeom>
          <a:noFill/>
          <a:ln w="9525">
            <a:solidFill>
              <a:srgbClr val="FF0000"/>
            </a:solidFill>
            <a:miter lim="800000"/>
            <a:headEnd/>
            <a:tailEnd/>
          </a:ln>
          <a:effectLst/>
        </p:spPr>
        <p:txBody>
          <a:bodyPr wrap="square">
            <a:spAutoFit/>
          </a:bodyPr>
          <a:lstStyle/>
          <a:p>
            <a:pPr algn="just"/>
            <a:r>
              <a:rPr lang="it-IT" sz="2000" dirty="0">
                <a:solidFill>
                  <a:schemeClr val="accent2"/>
                </a:solidFill>
              </a:rPr>
              <a:t>For a semi-infinite </a:t>
            </a:r>
            <a:r>
              <a:rPr lang="it-IT" sz="2000" dirty="0" err="1">
                <a:solidFill>
                  <a:schemeClr val="accent2"/>
                </a:solidFill>
              </a:rPr>
              <a:t>conductor</a:t>
            </a:r>
            <a:r>
              <a:rPr lang="it-IT" sz="2000" dirty="0">
                <a:solidFill>
                  <a:schemeClr val="accent2"/>
                </a:solidFill>
              </a:rPr>
              <a:t> </a:t>
            </a:r>
            <a:r>
              <a:rPr lang="it-IT" sz="2000" dirty="0" err="1" smtClean="0">
                <a:solidFill>
                  <a:schemeClr val="accent2"/>
                </a:solidFill>
              </a:rPr>
              <a:t>filling</a:t>
            </a:r>
            <a:r>
              <a:rPr lang="it-IT" sz="2000" b="1" dirty="0" smtClean="0">
                <a:solidFill>
                  <a:schemeClr val="accent2"/>
                </a:solidFill>
              </a:rPr>
              <a:t> </a:t>
            </a:r>
            <a:r>
              <a:rPr lang="it-IT" sz="2000" b="1" dirty="0">
                <a:solidFill>
                  <a:schemeClr val="accent2"/>
                </a:solidFill>
              </a:rPr>
              <a:t>the </a:t>
            </a:r>
            <a:r>
              <a:rPr lang="it-IT" sz="2000" dirty="0">
                <a:solidFill>
                  <a:schemeClr val="accent2"/>
                </a:solidFill>
              </a:rPr>
              <a:t>+</a:t>
            </a:r>
            <a:r>
              <a:rPr lang="it-IT" sz="3600" b="1" dirty="0">
                <a:solidFill>
                  <a:schemeClr val="accent2"/>
                </a:solidFill>
                <a:latin typeface="Monotype Corsiva" pitchFamily="66" charset="0"/>
              </a:rPr>
              <a:t>x</a:t>
            </a:r>
            <a:r>
              <a:rPr lang="it-IT" sz="2000" b="1" dirty="0">
                <a:solidFill>
                  <a:schemeClr val="accent2"/>
                </a:solidFill>
              </a:rPr>
              <a:t>   </a:t>
            </a:r>
            <a:r>
              <a:rPr lang="it-IT" sz="2000" b="1" dirty="0" err="1">
                <a:solidFill>
                  <a:schemeClr val="accent2"/>
                </a:solidFill>
              </a:rPr>
              <a:t>half-space</a:t>
            </a:r>
            <a:r>
              <a:rPr lang="it-IT" sz="2000" dirty="0">
                <a:solidFill>
                  <a:schemeClr val="accent2"/>
                </a:solidFill>
              </a:rPr>
              <a:t> </a:t>
            </a:r>
            <a:r>
              <a:rPr lang="it-IT" sz="2000" dirty="0" smtClean="0">
                <a:solidFill>
                  <a:schemeClr val="accent2"/>
                </a:solidFill>
              </a:rPr>
              <a:t>and  </a:t>
            </a:r>
            <a:r>
              <a:rPr lang="it-IT" sz="2000" dirty="0" err="1">
                <a:solidFill>
                  <a:schemeClr val="accent2"/>
                </a:solidFill>
              </a:rPr>
              <a:t>has</a:t>
            </a:r>
            <a:r>
              <a:rPr lang="it-IT" sz="2000" dirty="0">
                <a:solidFill>
                  <a:schemeClr val="accent2"/>
                </a:solidFill>
              </a:rPr>
              <a:t> a </a:t>
            </a:r>
            <a:r>
              <a:rPr lang="it-IT" sz="2000" b="1" dirty="0" err="1">
                <a:solidFill>
                  <a:schemeClr val="accent2"/>
                </a:solidFill>
              </a:rPr>
              <a:t>plane</a:t>
            </a:r>
            <a:r>
              <a:rPr lang="it-IT" sz="2000" b="1" dirty="0">
                <a:solidFill>
                  <a:schemeClr val="accent2"/>
                </a:solidFill>
              </a:rPr>
              <a:t> </a:t>
            </a:r>
            <a:r>
              <a:rPr lang="it-IT" sz="2000" b="1" dirty="0" err="1">
                <a:solidFill>
                  <a:schemeClr val="accent2"/>
                </a:solidFill>
              </a:rPr>
              <a:t>surface</a:t>
            </a:r>
            <a:r>
              <a:rPr lang="it-IT" sz="2000" b="1" dirty="0">
                <a:solidFill>
                  <a:schemeClr val="accent2"/>
                </a:solidFill>
              </a:rPr>
              <a:t> at </a:t>
            </a:r>
            <a:r>
              <a:rPr lang="it-IT" sz="3600" b="1" dirty="0">
                <a:solidFill>
                  <a:schemeClr val="accent2"/>
                </a:solidFill>
                <a:latin typeface="Monotype Corsiva" pitchFamily="66" charset="0"/>
              </a:rPr>
              <a:t>x = 0</a:t>
            </a:r>
            <a:r>
              <a:rPr lang="it-IT" sz="2000" dirty="0"/>
              <a:t> </a:t>
            </a:r>
          </a:p>
        </p:txBody>
      </p:sp>
      <p:sp>
        <p:nvSpPr>
          <p:cNvPr id="62482" name="Rectangle 18"/>
          <p:cNvSpPr>
            <a:spLocks noChangeArrowheads="1"/>
          </p:cNvSpPr>
          <p:nvPr/>
        </p:nvSpPr>
        <p:spPr bwMode="auto">
          <a:xfrm>
            <a:off x="1223515" y="116632"/>
            <a:ext cx="8101013" cy="647700"/>
          </a:xfrm>
          <a:prstGeom prst="rect">
            <a:avLst/>
          </a:prstGeom>
          <a:noFill/>
          <a:ln w="9525">
            <a:noFill/>
            <a:miter lim="800000"/>
            <a:headEnd/>
            <a:tailEnd/>
          </a:ln>
          <a:effectLst/>
        </p:spPr>
        <p:txBody>
          <a:bodyPr wrap="none" anchor="ctr"/>
          <a:lstStyle/>
          <a:p>
            <a:pPr algn="ctr"/>
            <a:r>
              <a:rPr lang="it-IT" sz="2000" b="1" dirty="0">
                <a:solidFill>
                  <a:srgbClr val="0070C0"/>
                </a:solidFill>
                <a:latin typeface="Arial Black" panose="020B0A04020102020204" pitchFamily="34" charset="0"/>
              </a:rPr>
              <a:t>THE ELECTROMAGNETIC RESPONSE OF A METAL</a:t>
            </a:r>
          </a:p>
        </p:txBody>
      </p:sp>
      <p:grpSp>
        <p:nvGrpSpPr>
          <p:cNvPr id="9" name="Gruppo 8"/>
          <p:cNvGrpSpPr/>
          <p:nvPr/>
        </p:nvGrpSpPr>
        <p:grpSpPr>
          <a:xfrm>
            <a:off x="109089" y="1268760"/>
            <a:ext cx="2805460" cy="3456926"/>
            <a:chOff x="-33660" y="450056"/>
            <a:chExt cx="2805460" cy="3456926"/>
          </a:xfrm>
        </p:grpSpPr>
        <p:sp>
          <p:nvSpPr>
            <p:cNvPr id="6" name="Ovale 5"/>
            <p:cNvSpPr/>
            <p:nvPr/>
          </p:nvSpPr>
          <p:spPr>
            <a:xfrm>
              <a:off x="-33660" y="450056"/>
              <a:ext cx="2654816" cy="3409950"/>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193964" y="2202873"/>
              <a:ext cx="2576945" cy="1704109"/>
            </a:xfrm>
            <a:custGeom>
              <a:avLst/>
              <a:gdLst>
                <a:gd name="connsiteX0" fmla="*/ 0 w 2576945"/>
                <a:gd name="connsiteY0" fmla="*/ 1260763 h 1704109"/>
                <a:gd name="connsiteX1" fmla="*/ 928254 w 2576945"/>
                <a:gd name="connsiteY1" fmla="*/ 0 h 1704109"/>
                <a:gd name="connsiteX2" fmla="*/ 2576945 w 2576945"/>
                <a:gd name="connsiteY2" fmla="*/ 27709 h 1704109"/>
                <a:gd name="connsiteX3" fmla="*/ 2479963 w 2576945"/>
                <a:gd name="connsiteY3" fmla="*/ 1662545 h 1704109"/>
                <a:gd name="connsiteX4" fmla="*/ 0 w 2576945"/>
                <a:gd name="connsiteY4" fmla="*/ 1704109 h 1704109"/>
                <a:gd name="connsiteX5" fmla="*/ 13854 w 2576945"/>
                <a:gd name="connsiteY5" fmla="*/ 1343891 h 1704109"/>
                <a:gd name="connsiteX6" fmla="*/ 13854 w 2576945"/>
                <a:gd name="connsiteY6" fmla="*/ 1343891 h 1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945" h="1704109">
                  <a:moveTo>
                    <a:pt x="0" y="1260763"/>
                  </a:moveTo>
                  <a:lnTo>
                    <a:pt x="928254" y="0"/>
                  </a:lnTo>
                  <a:lnTo>
                    <a:pt x="2576945" y="27709"/>
                  </a:lnTo>
                  <a:lnTo>
                    <a:pt x="2479963" y="1662545"/>
                  </a:lnTo>
                  <a:lnTo>
                    <a:pt x="0" y="1704109"/>
                  </a:lnTo>
                  <a:lnTo>
                    <a:pt x="13854" y="1343891"/>
                  </a:lnTo>
                  <a:lnTo>
                    <a:pt x="13854" y="1343891"/>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2"/>
            <p:cNvGrpSpPr>
              <a:grpSpLocks/>
            </p:cNvGrpSpPr>
            <p:nvPr/>
          </p:nvGrpSpPr>
          <p:grpSpPr bwMode="auto">
            <a:xfrm>
              <a:off x="457200" y="685800"/>
              <a:ext cx="2314600" cy="2599184"/>
              <a:chOff x="3651" y="255"/>
              <a:chExt cx="1701" cy="1892"/>
            </a:xfrm>
          </p:grpSpPr>
          <p:sp>
            <p:nvSpPr>
              <p:cNvPr id="62467" name="Line 3"/>
              <p:cNvSpPr>
                <a:spLocks noChangeShapeType="1"/>
              </p:cNvSpPr>
              <p:nvPr/>
            </p:nvSpPr>
            <p:spPr bwMode="auto">
              <a:xfrm>
                <a:off x="4127" y="527"/>
                <a:ext cx="0" cy="794"/>
              </a:xfrm>
              <a:prstGeom prst="line">
                <a:avLst/>
              </a:prstGeom>
              <a:noFill/>
              <a:ln w="9525">
                <a:solidFill>
                  <a:schemeClr val="tx1"/>
                </a:solidFill>
                <a:round/>
                <a:headEnd type="triangle" w="med" len="med"/>
                <a:tailEnd/>
              </a:ln>
              <a:effectLst/>
            </p:spPr>
            <p:txBody>
              <a:bodyPr/>
              <a:lstStyle/>
              <a:p>
                <a:endParaRPr lang="en-US"/>
              </a:p>
            </p:txBody>
          </p:sp>
          <p:sp>
            <p:nvSpPr>
              <p:cNvPr id="62468" name="Line 4"/>
              <p:cNvSpPr>
                <a:spLocks noChangeShapeType="1"/>
              </p:cNvSpPr>
              <p:nvPr/>
            </p:nvSpPr>
            <p:spPr bwMode="auto">
              <a:xfrm flipH="1">
                <a:off x="3651" y="1321"/>
                <a:ext cx="476" cy="680"/>
              </a:xfrm>
              <a:prstGeom prst="line">
                <a:avLst/>
              </a:prstGeom>
              <a:noFill/>
              <a:ln w="9525">
                <a:solidFill>
                  <a:schemeClr val="tx1"/>
                </a:solidFill>
                <a:round/>
                <a:headEnd/>
                <a:tailEnd type="triangle" w="med" len="med"/>
              </a:ln>
              <a:effectLst/>
            </p:spPr>
            <p:txBody>
              <a:bodyPr/>
              <a:lstStyle/>
              <a:p>
                <a:endParaRPr lang="en-US"/>
              </a:p>
            </p:txBody>
          </p:sp>
          <p:sp>
            <p:nvSpPr>
              <p:cNvPr id="62469" name="Line 5"/>
              <p:cNvSpPr>
                <a:spLocks noChangeShapeType="1"/>
              </p:cNvSpPr>
              <p:nvPr/>
            </p:nvSpPr>
            <p:spPr bwMode="auto">
              <a:xfrm>
                <a:off x="4127" y="1321"/>
                <a:ext cx="1044" cy="45"/>
              </a:xfrm>
              <a:prstGeom prst="line">
                <a:avLst/>
              </a:prstGeom>
              <a:noFill/>
              <a:ln w="9525">
                <a:solidFill>
                  <a:schemeClr val="tx1"/>
                </a:solidFill>
                <a:round/>
                <a:headEnd/>
                <a:tailEnd type="triangle" w="med" len="med"/>
              </a:ln>
              <a:effectLst/>
            </p:spPr>
            <p:txBody>
              <a:bodyPr/>
              <a:lstStyle/>
              <a:p>
                <a:endParaRPr lang="en-US"/>
              </a:p>
            </p:txBody>
          </p:sp>
          <p:sp>
            <p:nvSpPr>
              <p:cNvPr id="62470" name="Text Box 6"/>
              <p:cNvSpPr txBox="1">
                <a:spLocks noChangeArrowheads="1"/>
              </p:cNvSpPr>
              <p:nvPr/>
            </p:nvSpPr>
            <p:spPr bwMode="auto">
              <a:xfrm>
                <a:off x="4965" y="1049"/>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z</a:t>
                </a:r>
              </a:p>
            </p:txBody>
          </p:sp>
          <p:sp>
            <p:nvSpPr>
              <p:cNvPr id="62471" name="Text Box 7"/>
              <p:cNvSpPr txBox="1">
                <a:spLocks noChangeArrowheads="1"/>
              </p:cNvSpPr>
              <p:nvPr/>
            </p:nvSpPr>
            <p:spPr bwMode="auto">
              <a:xfrm>
                <a:off x="3719" y="1820"/>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y</a:t>
                </a:r>
              </a:p>
            </p:txBody>
          </p:sp>
          <p:sp>
            <p:nvSpPr>
              <p:cNvPr id="62472" name="Text Box 8"/>
              <p:cNvSpPr txBox="1">
                <a:spLocks noChangeArrowheads="1"/>
              </p:cNvSpPr>
              <p:nvPr/>
            </p:nvSpPr>
            <p:spPr bwMode="auto">
              <a:xfrm>
                <a:off x="4127" y="255"/>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x</a:t>
                </a:r>
              </a:p>
            </p:txBody>
          </p:sp>
          <p:sp>
            <p:nvSpPr>
              <p:cNvPr id="62473" name="Text Box 9"/>
              <p:cNvSpPr txBox="1">
                <a:spLocks noChangeArrowheads="1"/>
              </p:cNvSpPr>
              <p:nvPr/>
            </p:nvSpPr>
            <p:spPr bwMode="auto">
              <a:xfrm>
                <a:off x="4467" y="845"/>
                <a:ext cx="635" cy="231"/>
              </a:xfrm>
              <a:prstGeom prst="rect">
                <a:avLst/>
              </a:prstGeom>
              <a:noFill/>
              <a:ln w="9525">
                <a:noFill/>
                <a:prstDash val="dash"/>
                <a:miter lim="800000"/>
                <a:headEnd/>
                <a:tailEnd/>
              </a:ln>
              <a:effectLst/>
            </p:spPr>
            <p:txBody>
              <a:bodyPr>
                <a:spAutoFit/>
              </a:bodyPr>
              <a:lstStyle/>
              <a:p>
                <a:pPr>
                  <a:spcBef>
                    <a:spcPct val="50000"/>
                  </a:spcBef>
                </a:pPr>
                <a:r>
                  <a:rPr lang="it-IT" b="1" i="1"/>
                  <a:t>metal</a:t>
                </a:r>
              </a:p>
            </p:txBody>
          </p:sp>
          <p:sp>
            <p:nvSpPr>
              <p:cNvPr id="62474" name="Text Box 10"/>
              <p:cNvSpPr txBox="1">
                <a:spLocks noChangeArrowheads="1"/>
              </p:cNvSpPr>
              <p:nvPr/>
            </p:nvSpPr>
            <p:spPr bwMode="auto">
              <a:xfrm>
                <a:off x="4467" y="1548"/>
                <a:ext cx="885" cy="231"/>
              </a:xfrm>
              <a:prstGeom prst="rect">
                <a:avLst/>
              </a:prstGeom>
              <a:noFill/>
              <a:ln w="9525">
                <a:noFill/>
                <a:miter lim="800000"/>
                <a:headEnd/>
                <a:tailEnd/>
              </a:ln>
              <a:effectLst/>
            </p:spPr>
            <p:txBody>
              <a:bodyPr>
                <a:spAutoFit/>
              </a:bodyPr>
              <a:lstStyle/>
              <a:p>
                <a:pPr>
                  <a:spcBef>
                    <a:spcPct val="50000"/>
                  </a:spcBef>
                </a:pPr>
                <a:r>
                  <a:rPr lang="it-IT" b="1" i="1"/>
                  <a:t>Vacuum</a:t>
                </a:r>
              </a:p>
            </p:txBody>
          </p:sp>
          <p:sp>
            <p:nvSpPr>
              <p:cNvPr id="62475" name="Line 11"/>
              <p:cNvSpPr>
                <a:spLocks noChangeShapeType="1"/>
              </p:cNvSpPr>
              <p:nvPr/>
            </p:nvSpPr>
            <p:spPr bwMode="auto">
              <a:xfrm>
                <a:off x="4127" y="1298"/>
                <a:ext cx="0" cy="703"/>
              </a:xfrm>
              <a:prstGeom prst="line">
                <a:avLst/>
              </a:prstGeom>
              <a:noFill/>
              <a:ln w="9525">
                <a:solidFill>
                  <a:schemeClr val="tx1"/>
                </a:solidFill>
                <a:prstDash val="dashDot"/>
                <a:round/>
                <a:headEnd/>
                <a:tailEnd/>
              </a:ln>
              <a:effectLst/>
            </p:spPr>
            <p:txBody>
              <a:bodyPr/>
              <a:lstStyle/>
              <a:p>
                <a:endParaRPr lang="en-US"/>
              </a:p>
            </p:txBody>
          </p:sp>
          <p:sp>
            <p:nvSpPr>
              <p:cNvPr id="62476" name="Line 12"/>
              <p:cNvSpPr>
                <a:spLocks noChangeShapeType="1"/>
              </p:cNvSpPr>
              <p:nvPr/>
            </p:nvSpPr>
            <p:spPr bwMode="auto">
              <a:xfrm>
                <a:off x="4127" y="1321"/>
                <a:ext cx="363" cy="23"/>
              </a:xfrm>
              <a:prstGeom prst="line">
                <a:avLst/>
              </a:prstGeom>
              <a:noFill/>
              <a:ln w="57150">
                <a:solidFill>
                  <a:schemeClr val="tx1"/>
                </a:solidFill>
                <a:round/>
                <a:headEnd/>
                <a:tailEnd type="triangle" w="med" len="med"/>
              </a:ln>
              <a:effectLst/>
            </p:spPr>
            <p:txBody>
              <a:bodyPr/>
              <a:lstStyle/>
              <a:p>
                <a:endParaRPr lang="en-US"/>
              </a:p>
            </p:txBody>
          </p:sp>
          <p:sp>
            <p:nvSpPr>
              <p:cNvPr id="62477" name="Line 13"/>
              <p:cNvSpPr>
                <a:spLocks noChangeShapeType="1"/>
              </p:cNvSpPr>
              <p:nvPr/>
            </p:nvSpPr>
            <p:spPr bwMode="auto">
              <a:xfrm flipH="1">
                <a:off x="3946" y="1321"/>
                <a:ext cx="180" cy="249"/>
              </a:xfrm>
              <a:prstGeom prst="line">
                <a:avLst/>
              </a:prstGeom>
              <a:noFill/>
              <a:ln w="57150">
                <a:solidFill>
                  <a:schemeClr val="tx1"/>
                </a:solidFill>
                <a:round/>
                <a:headEnd/>
                <a:tailEnd type="triangle" w="med" len="med"/>
              </a:ln>
              <a:effectLst/>
            </p:spPr>
            <p:txBody>
              <a:bodyPr/>
              <a:lstStyle/>
              <a:p>
                <a:endParaRPr lang="en-US"/>
              </a:p>
            </p:txBody>
          </p:sp>
          <p:sp>
            <p:nvSpPr>
              <p:cNvPr id="62478" name="Text Box 14"/>
              <p:cNvSpPr txBox="1">
                <a:spLocks noChangeArrowheads="1"/>
              </p:cNvSpPr>
              <p:nvPr/>
            </p:nvSpPr>
            <p:spPr bwMode="auto">
              <a:xfrm>
                <a:off x="4188" y="941"/>
                <a:ext cx="296" cy="327"/>
              </a:xfrm>
              <a:prstGeom prst="rect">
                <a:avLst/>
              </a:prstGeom>
              <a:noFill/>
              <a:ln w="9525">
                <a:noFill/>
                <a:miter lim="800000"/>
                <a:headEnd/>
                <a:tailEnd/>
              </a:ln>
              <a:effectLst/>
            </p:spPr>
            <p:txBody>
              <a:bodyPr>
                <a:spAutoFit/>
              </a:bodyPr>
              <a:lstStyle/>
              <a:p>
                <a:pPr>
                  <a:spcBef>
                    <a:spcPct val="50000"/>
                  </a:spcBef>
                </a:pPr>
                <a:r>
                  <a:rPr lang="it-IT" sz="2800" b="1" i="1" dirty="0">
                    <a:latin typeface="Arial Unicode MS" pitchFamily="34" charset="-128"/>
                  </a:rPr>
                  <a:t>H</a:t>
                </a:r>
              </a:p>
            </p:txBody>
          </p:sp>
          <p:sp>
            <p:nvSpPr>
              <p:cNvPr id="62479" name="Text Box 15"/>
              <p:cNvSpPr txBox="1">
                <a:spLocks noChangeArrowheads="1"/>
              </p:cNvSpPr>
              <p:nvPr/>
            </p:nvSpPr>
            <p:spPr bwMode="auto">
              <a:xfrm>
                <a:off x="3712" y="1099"/>
                <a:ext cx="296" cy="327"/>
              </a:xfrm>
              <a:prstGeom prst="rect">
                <a:avLst/>
              </a:prstGeom>
              <a:noFill/>
              <a:ln w="9525">
                <a:noFill/>
                <a:miter lim="800000"/>
                <a:headEnd/>
                <a:tailEnd/>
              </a:ln>
              <a:effectLst/>
            </p:spPr>
            <p:txBody>
              <a:bodyPr>
                <a:spAutoFit/>
              </a:bodyPr>
              <a:lstStyle/>
              <a:p>
                <a:pPr>
                  <a:spcBef>
                    <a:spcPct val="50000"/>
                  </a:spcBef>
                </a:pPr>
                <a:r>
                  <a:rPr lang="it-IT" sz="2800" b="1" i="1" dirty="0">
                    <a:latin typeface="Arial Unicode MS" pitchFamily="34" charset="-128"/>
                  </a:rPr>
                  <a:t>E</a:t>
                </a:r>
              </a:p>
            </p:txBody>
          </p:sp>
        </p:grpSp>
      </p:grpSp>
      <p:graphicFrame>
        <p:nvGraphicFramePr>
          <p:cNvPr id="10" name="Oggetto 9"/>
          <p:cNvGraphicFramePr>
            <a:graphicFrameLocks noChangeAspect="1"/>
          </p:cNvGraphicFramePr>
          <p:nvPr>
            <p:extLst>
              <p:ext uri="{D42A27DB-BD31-4B8C-83A1-F6EECF244321}">
                <p14:modId xmlns:p14="http://schemas.microsoft.com/office/powerpoint/2010/main" val="4156375932"/>
              </p:ext>
            </p:extLst>
          </p:nvPr>
        </p:nvGraphicFramePr>
        <p:xfrm>
          <a:off x="2404847" y="4641304"/>
          <a:ext cx="5221287" cy="1524000"/>
        </p:xfrm>
        <a:graphic>
          <a:graphicData uri="http://schemas.openxmlformats.org/presentationml/2006/ole">
            <mc:AlternateContent xmlns:mc="http://schemas.openxmlformats.org/markup-compatibility/2006">
              <mc:Choice xmlns:v="urn:schemas-microsoft-com:vml" Requires="v">
                <p:oleObj spid="_x0000_s33858" name="Equation" r:id="rId6" imgW="4737100" imgH="1384300" progId="Equation.3">
                  <p:embed/>
                </p:oleObj>
              </mc:Choice>
              <mc:Fallback>
                <p:oleObj name="Equation" r:id="rId6" imgW="4737100" imgH="1384300"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847" y="4641304"/>
                        <a:ext cx="5221287" cy="1524000"/>
                      </a:xfrm>
                      <a:prstGeom prst="rect">
                        <a:avLst/>
                      </a:prstGeom>
                      <a:gradFill rotWithShape="1">
                        <a:gsLst>
                          <a:gs pos="0">
                            <a:schemeClr val="bg1"/>
                          </a:gs>
                          <a:gs pos="50000">
                            <a:srgbClr val="CCFFFF"/>
                          </a:gs>
                          <a:gs pos="100000">
                            <a:schemeClr val="bg1"/>
                          </a:gs>
                        </a:gsLst>
                        <a:lin ang="5400000" scaled="1"/>
                      </a:gradFill>
                      <a:ln w="9525">
                        <a:solidFill>
                          <a:schemeClr val="accent1"/>
                        </a:solid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2" name="Rectangle 18"/>
          <p:cNvSpPr>
            <a:spLocks noChangeArrowheads="1"/>
          </p:cNvSpPr>
          <p:nvPr/>
        </p:nvSpPr>
        <p:spPr bwMode="auto">
          <a:xfrm>
            <a:off x="1223515" y="116632"/>
            <a:ext cx="8101013" cy="647700"/>
          </a:xfrm>
          <a:prstGeom prst="rect">
            <a:avLst/>
          </a:prstGeom>
          <a:noFill/>
          <a:ln w="9525">
            <a:noFill/>
            <a:miter lim="800000"/>
            <a:headEnd/>
            <a:tailEnd/>
          </a:ln>
          <a:effectLst/>
        </p:spPr>
        <p:txBody>
          <a:bodyPr wrap="none" anchor="ctr"/>
          <a:lstStyle/>
          <a:p>
            <a:pPr algn="ctr"/>
            <a:r>
              <a:rPr lang="it-IT" sz="2000" b="1" dirty="0">
                <a:solidFill>
                  <a:srgbClr val="0070C0"/>
                </a:solidFill>
                <a:latin typeface="Arial Black" panose="020B0A04020102020204" pitchFamily="34" charset="0"/>
              </a:rPr>
              <a:t>THE ELECTROMAGNETIC RESPONSE OF A METAL</a:t>
            </a:r>
          </a:p>
        </p:txBody>
      </p:sp>
      <p:graphicFrame>
        <p:nvGraphicFramePr>
          <p:cNvPr id="62483" name="Object 19"/>
          <p:cNvGraphicFramePr>
            <a:graphicFrameLocks noChangeAspect="1"/>
          </p:cNvGraphicFramePr>
          <p:nvPr>
            <p:extLst>
              <p:ext uri="{D42A27DB-BD31-4B8C-83A1-F6EECF244321}">
                <p14:modId xmlns:p14="http://schemas.microsoft.com/office/powerpoint/2010/main" val="2725635687"/>
              </p:ext>
            </p:extLst>
          </p:nvPr>
        </p:nvGraphicFramePr>
        <p:xfrm>
          <a:off x="3167063" y="2565301"/>
          <a:ext cx="5221287" cy="1524000"/>
        </p:xfrm>
        <a:graphic>
          <a:graphicData uri="http://schemas.openxmlformats.org/presentationml/2006/ole">
            <mc:AlternateContent xmlns:mc="http://schemas.openxmlformats.org/markup-compatibility/2006">
              <mc:Choice xmlns:v="urn:schemas-microsoft-com:vml" Requires="v">
                <p:oleObj spid="_x0000_s177184" name="Equation" r:id="rId4" imgW="4736880" imgH="1384200" progId="Equation.3">
                  <p:embed/>
                </p:oleObj>
              </mc:Choice>
              <mc:Fallback>
                <p:oleObj name="Equation" r:id="rId4" imgW="4736880" imgH="13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063" y="2565301"/>
                        <a:ext cx="5221287" cy="1524000"/>
                      </a:xfrm>
                      <a:prstGeom prst="rect">
                        <a:avLst/>
                      </a:prstGeom>
                      <a:gradFill rotWithShape="1">
                        <a:gsLst>
                          <a:gs pos="0">
                            <a:schemeClr val="bg1"/>
                          </a:gs>
                          <a:gs pos="50000">
                            <a:srgbClr val="CCFFFF"/>
                          </a:gs>
                          <a:gs pos="100000">
                            <a:schemeClr val="bg1"/>
                          </a:gs>
                        </a:gsLst>
                        <a:lin ang="5400000" scaled="1"/>
                      </a:gradFill>
                      <a:ln w="9525">
                        <a:solidFill>
                          <a:schemeClr val="accent1"/>
                        </a:solidFill>
                        <a:miter lim="800000"/>
                        <a:headEnd/>
                        <a:tailEnd/>
                      </a:ln>
                    </p:spPr>
                  </p:pic>
                </p:oleObj>
              </mc:Fallback>
            </mc:AlternateContent>
          </a:graphicData>
        </a:graphic>
      </p:graphicFrame>
      <p:pic>
        <p:nvPicPr>
          <p:cNvPr id="62486" name="Picture 22" descr="j0283224"/>
          <p:cNvPicPr>
            <a:picLocks noChangeAspect="1" noChangeArrowheads="1" noCrop="1"/>
          </p:cNvPicPr>
          <p:nvPr/>
        </p:nvPicPr>
        <p:blipFill>
          <a:blip r:embed="rId6" cstate="print"/>
          <a:srcRect/>
          <a:stretch>
            <a:fillRect/>
          </a:stretch>
        </p:blipFill>
        <p:spPr bwMode="auto">
          <a:xfrm flipH="1">
            <a:off x="323850" y="2601813"/>
            <a:ext cx="2089150" cy="1311275"/>
          </a:xfrm>
          <a:prstGeom prst="rect">
            <a:avLst/>
          </a:prstGeom>
          <a:noFill/>
        </p:spPr>
      </p:pic>
      <p:grpSp>
        <p:nvGrpSpPr>
          <p:cNvPr id="3" name="Group 23"/>
          <p:cNvGrpSpPr>
            <a:grpSpLocks/>
          </p:cNvGrpSpPr>
          <p:nvPr/>
        </p:nvGrpSpPr>
        <p:grpSpPr bwMode="auto">
          <a:xfrm>
            <a:off x="5400675" y="3609876"/>
            <a:ext cx="1225550" cy="1187450"/>
            <a:chOff x="3402" y="3453"/>
            <a:chExt cx="772" cy="748"/>
          </a:xfrm>
        </p:grpSpPr>
        <p:sp>
          <p:nvSpPr>
            <p:cNvPr id="62488" name="AutoShape 24"/>
            <p:cNvSpPr>
              <a:spLocks noChangeArrowheads="1"/>
            </p:cNvSpPr>
            <p:nvPr/>
          </p:nvSpPr>
          <p:spPr bwMode="auto">
            <a:xfrm rot="2031649">
              <a:off x="3402" y="3748"/>
              <a:ext cx="499" cy="114"/>
            </a:xfrm>
            <a:prstGeom prst="leftArrow">
              <a:avLst>
                <a:gd name="adj1" fmla="val 50000"/>
                <a:gd name="adj2" fmla="val 109430"/>
              </a:avLst>
            </a:prstGeom>
            <a:solidFill>
              <a:srgbClr val="5F5F5F"/>
            </a:solidFill>
            <a:ln w="9525">
              <a:solidFill>
                <a:schemeClr val="tx1"/>
              </a:solidFill>
              <a:miter lim="800000"/>
              <a:headEnd/>
              <a:tailEnd/>
            </a:ln>
            <a:effectLst/>
          </p:spPr>
          <p:txBody>
            <a:bodyPr wrap="none" anchor="ctr"/>
            <a:lstStyle/>
            <a:p>
              <a:endParaRPr lang="en-US"/>
            </a:p>
          </p:txBody>
        </p:sp>
        <p:pic>
          <p:nvPicPr>
            <p:cNvPr id="62489" name="Picture 25" descr="aratro"/>
            <p:cNvPicPr>
              <a:picLocks noChangeAspect="1" noChangeArrowheads="1"/>
            </p:cNvPicPr>
            <p:nvPr/>
          </p:nvPicPr>
          <p:blipFill>
            <a:blip r:embed="rId7" cstate="print"/>
            <a:srcRect r="62993"/>
            <a:stretch>
              <a:fillRect/>
            </a:stretch>
          </p:blipFill>
          <p:spPr bwMode="auto">
            <a:xfrm flipH="1">
              <a:off x="3784" y="3453"/>
              <a:ext cx="390" cy="748"/>
            </a:xfrm>
            <a:prstGeom prst="rect">
              <a:avLst/>
            </a:prstGeom>
            <a:noFill/>
          </p:spPr>
        </p:pic>
      </p:grpSp>
      <p:grpSp>
        <p:nvGrpSpPr>
          <p:cNvPr id="4" name="Group 26"/>
          <p:cNvGrpSpPr>
            <a:grpSpLocks/>
          </p:cNvGrpSpPr>
          <p:nvPr/>
        </p:nvGrpSpPr>
        <p:grpSpPr bwMode="auto">
          <a:xfrm>
            <a:off x="5148263" y="1412776"/>
            <a:ext cx="1851025" cy="1150937"/>
            <a:chOff x="3243" y="2069"/>
            <a:chExt cx="1166" cy="725"/>
          </a:xfrm>
        </p:grpSpPr>
        <p:sp>
          <p:nvSpPr>
            <p:cNvPr id="62491" name="AutoShape 27"/>
            <p:cNvSpPr>
              <a:spLocks noChangeArrowheads="1"/>
            </p:cNvSpPr>
            <p:nvPr/>
          </p:nvSpPr>
          <p:spPr bwMode="auto">
            <a:xfrm rot="8725765">
              <a:off x="3243" y="2546"/>
              <a:ext cx="545" cy="159"/>
            </a:xfrm>
            <a:prstGeom prst="rightArrow">
              <a:avLst>
                <a:gd name="adj1" fmla="val 50000"/>
                <a:gd name="adj2" fmla="val 85692"/>
              </a:avLst>
            </a:prstGeom>
            <a:solidFill>
              <a:srgbClr val="008000"/>
            </a:solidFill>
            <a:ln w="9525">
              <a:solidFill>
                <a:schemeClr val="tx1"/>
              </a:solidFill>
              <a:miter lim="800000"/>
              <a:headEnd/>
              <a:tailEnd/>
            </a:ln>
            <a:effectLst/>
          </p:spPr>
          <p:txBody>
            <a:bodyPr wrap="none" anchor="ctr"/>
            <a:lstStyle/>
            <a:p>
              <a:endParaRPr lang="en-US"/>
            </a:p>
          </p:txBody>
        </p:sp>
        <p:pic>
          <p:nvPicPr>
            <p:cNvPr id="62492" name="Picture 28" descr="aratro"/>
            <p:cNvPicPr>
              <a:picLocks noChangeAspect="1" noChangeArrowheads="1"/>
            </p:cNvPicPr>
            <p:nvPr/>
          </p:nvPicPr>
          <p:blipFill>
            <a:blip r:embed="rId7" cstate="print"/>
            <a:srcRect l="30237"/>
            <a:stretch>
              <a:fillRect/>
            </a:stretch>
          </p:blipFill>
          <p:spPr bwMode="auto">
            <a:xfrm flipH="1">
              <a:off x="3696" y="2069"/>
              <a:ext cx="713" cy="725"/>
            </a:xfrm>
            <a:prstGeom prst="rect">
              <a:avLst/>
            </a:prstGeom>
            <a:noFill/>
          </p:spPr>
        </p:pic>
      </p:grpSp>
      <p:sp>
        <p:nvSpPr>
          <p:cNvPr id="62493" name="AutoShape 29"/>
          <p:cNvSpPr>
            <a:spLocks noChangeArrowheads="1"/>
          </p:cNvSpPr>
          <p:nvPr/>
        </p:nvSpPr>
        <p:spPr bwMode="auto">
          <a:xfrm>
            <a:off x="2411413" y="3178076"/>
            <a:ext cx="720725" cy="250825"/>
          </a:xfrm>
          <a:prstGeom prst="leftArrow">
            <a:avLst>
              <a:gd name="adj1" fmla="val 50000"/>
              <a:gd name="adj2" fmla="val 71835"/>
            </a:avLst>
          </a:prstGeom>
          <a:solidFill>
            <a:srgbClr val="FF0000"/>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3171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2493"/>
                                        </p:tgtEl>
                                        <p:attrNameLst>
                                          <p:attrName>style.visibility</p:attrName>
                                        </p:attrNameLst>
                                      </p:cBhvr>
                                      <p:to>
                                        <p:strVal val="visible"/>
                                      </p:to>
                                    </p:set>
                                    <p:anim calcmode="lin" valueType="num">
                                      <p:cBhvr additive="base">
                                        <p:cTn id="19" dur="500" fill="hold"/>
                                        <p:tgtEl>
                                          <p:spTgt spid="62493"/>
                                        </p:tgtEl>
                                        <p:attrNameLst>
                                          <p:attrName>ppt_x</p:attrName>
                                        </p:attrNameLst>
                                      </p:cBhvr>
                                      <p:tavLst>
                                        <p:tav tm="0">
                                          <p:val>
                                            <p:strVal val="1+#ppt_w/2"/>
                                          </p:val>
                                        </p:tav>
                                        <p:tav tm="100000">
                                          <p:val>
                                            <p:strVal val="#ppt_x"/>
                                          </p:val>
                                        </p:tav>
                                      </p:tavLst>
                                    </p:anim>
                                    <p:anim calcmode="lin" valueType="num">
                                      <p:cBhvr additive="base">
                                        <p:cTn id="20" dur="500" fill="hold"/>
                                        <p:tgtEl>
                                          <p:spTgt spid="6249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62486"/>
                                        </p:tgtEl>
                                        <p:attrNameLst>
                                          <p:attrName>style.visibility</p:attrName>
                                        </p:attrNameLst>
                                      </p:cBhvr>
                                      <p:to>
                                        <p:strVal val="visible"/>
                                      </p:to>
                                    </p:set>
                                    <p:anim calcmode="lin" valueType="num">
                                      <p:cBhvr additive="base">
                                        <p:cTn id="24" dur="500" fill="hold"/>
                                        <p:tgtEl>
                                          <p:spTgt spid="62486"/>
                                        </p:tgtEl>
                                        <p:attrNameLst>
                                          <p:attrName>ppt_x</p:attrName>
                                        </p:attrNameLst>
                                      </p:cBhvr>
                                      <p:tavLst>
                                        <p:tav tm="0">
                                          <p:val>
                                            <p:strVal val="0-#ppt_w/2"/>
                                          </p:val>
                                        </p:tav>
                                        <p:tav tm="100000">
                                          <p:val>
                                            <p:strVal val="#ppt_x"/>
                                          </p:val>
                                        </p:tav>
                                      </p:tavLst>
                                    </p:anim>
                                    <p:anim calcmode="lin" valueType="num">
                                      <p:cBhvr additive="base">
                                        <p:cTn id="25" dur="500" fill="hold"/>
                                        <p:tgtEl>
                                          <p:spTgt spid="624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6" name="Object 4"/>
          <p:cNvGraphicFramePr>
            <a:graphicFrameLocks noChangeAspect="1"/>
          </p:cNvGraphicFramePr>
          <p:nvPr/>
        </p:nvGraphicFramePr>
        <p:xfrm>
          <a:off x="1143000" y="3316288"/>
          <a:ext cx="6781800" cy="1484312"/>
        </p:xfrm>
        <a:graphic>
          <a:graphicData uri="http://schemas.openxmlformats.org/presentationml/2006/ole">
            <mc:AlternateContent xmlns:mc="http://schemas.openxmlformats.org/markup-compatibility/2006">
              <mc:Choice xmlns:v="urn:schemas-microsoft-com:vml" Requires="v">
                <p:oleObj spid="_x0000_s34911" name="Equation" r:id="rId4" imgW="2489040" imgH="545760" progId="Equation.3">
                  <p:embed/>
                </p:oleObj>
              </mc:Choice>
              <mc:Fallback>
                <p:oleObj name="Equation" r:id="rId4" imgW="2489040" imgH="5457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316288"/>
                        <a:ext cx="6781800" cy="1484312"/>
                      </a:xfrm>
                      <a:prstGeom prst="rect">
                        <a:avLst/>
                      </a:prstGeom>
                      <a:solidFill>
                        <a:schemeClr val="bg1"/>
                      </a:solidFill>
                      <a:ln w="9525">
                        <a:solidFill>
                          <a:schemeClr val="bg1"/>
                        </a:solidFill>
                        <a:miter lim="800000"/>
                        <a:headEnd/>
                        <a:tailEnd/>
                      </a:ln>
                    </p:spPr>
                  </p:pic>
                </p:oleObj>
              </mc:Fallback>
            </mc:AlternateContent>
          </a:graphicData>
        </a:graphic>
      </p:graphicFrame>
      <p:graphicFrame>
        <p:nvGraphicFramePr>
          <p:cNvPr id="23558" name="Object 6"/>
          <p:cNvGraphicFramePr>
            <a:graphicFrameLocks noChangeAspect="1"/>
          </p:cNvGraphicFramePr>
          <p:nvPr/>
        </p:nvGraphicFramePr>
        <p:xfrm>
          <a:off x="1035050" y="5194300"/>
          <a:ext cx="3536950" cy="1282700"/>
        </p:xfrm>
        <a:graphic>
          <a:graphicData uri="http://schemas.openxmlformats.org/presentationml/2006/ole">
            <mc:AlternateContent xmlns:mc="http://schemas.openxmlformats.org/markup-compatibility/2006">
              <mc:Choice xmlns:v="urn:schemas-microsoft-com:vml" Requires="v">
                <p:oleObj spid="_x0000_s34912" name="Equation" r:id="rId6" imgW="1434960" imgH="520560" progId="Equation.3">
                  <p:embed/>
                </p:oleObj>
              </mc:Choice>
              <mc:Fallback>
                <p:oleObj name="Equation" r:id="rId6" imgW="1434960" imgH="5205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050" y="5194300"/>
                        <a:ext cx="3536950" cy="1282700"/>
                      </a:xfrm>
                      <a:prstGeom prst="rect">
                        <a:avLst/>
                      </a:prstGeom>
                      <a:solidFill>
                        <a:srgbClr val="CCFFCC"/>
                      </a:solidFill>
                    </p:spPr>
                  </p:pic>
                </p:oleObj>
              </mc:Fallback>
            </mc:AlternateContent>
          </a:graphicData>
        </a:graphic>
      </p:graphicFrame>
      <p:graphicFrame>
        <p:nvGraphicFramePr>
          <p:cNvPr id="23559" name="Object 7"/>
          <p:cNvGraphicFramePr>
            <a:graphicFrameLocks noChangeAspect="1"/>
          </p:cNvGraphicFramePr>
          <p:nvPr/>
        </p:nvGraphicFramePr>
        <p:xfrm>
          <a:off x="7010400" y="5287963"/>
          <a:ext cx="1447800" cy="973137"/>
        </p:xfrm>
        <a:graphic>
          <a:graphicData uri="http://schemas.openxmlformats.org/presentationml/2006/ole">
            <mc:AlternateContent xmlns:mc="http://schemas.openxmlformats.org/markup-compatibility/2006">
              <mc:Choice xmlns:v="urn:schemas-microsoft-com:vml" Requires="v">
                <p:oleObj spid="_x0000_s34913" name="Equation" r:id="rId8" imgW="812520" imgH="545760" progId="Equation.3">
                  <p:embed/>
                </p:oleObj>
              </mc:Choice>
              <mc:Fallback>
                <p:oleObj name="Equation" r:id="rId8" imgW="812520" imgH="54576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5287963"/>
                        <a:ext cx="1447800" cy="973137"/>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2" name="Group 8"/>
          <p:cNvGrpSpPr>
            <a:grpSpLocks/>
          </p:cNvGrpSpPr>
          <p:nvPr/>
        </p:nvGrpSpPr>
        <p:grpSpPr bwMode="auto">
          <a:xfrm>
            <a:off x="457200" y="304800"/>
            <a:ext cx="2700338" cy="3003550"/>
            <a:chOff x="3651" y="255"/>
            <a:chExt cx="1701" cy="1892"/>
          </a:xfrm>
        </p:grpSpPr>
        <p:sp>
          <p:nvSpPr>
            <p:cNvPr id="23561" name="Line 9"/>
            <p:cNvSpPr>
              <a:spLocks noChangeShapeType="1"/>
            </p:cNvSpPr>
            <p:nvPr/>
          </p:nvSpPr>
          <p:spPr bwMode="auto">
            <a:xfrm>
              <a:off x="4127" y="527"/>
              <a:ext cx="0" cy="794"/>
            </a:xfrm>
            <a:prstGeom prst="line">
              <a:avLst/>
            </a:prstGeom>
            <a:noFill/>
            <a:ln w="9525">
              <a:solidFill>
                <a:schemeClr val="tx1"/>
              </a:solidFill>
              <a:round/>
              <a:headEnd type="triangle" w="med" len="med"/>
              <a:tailEnd/>
            </a:ln>
            <a:effectLst/>
          </p:spPr>
          <p:txBody>
            <a:bodyPr/>
            <a:lstStyle/>
            <a:p>
              <a:endParaRPr lang="en-US"/>
            </a:p>
          </p:txBody>
        </p:sp>
        <p:sp>
          <p:nvSpPr>
            <p:cNvPr id="23562" name="Line 10"/>
            <p:cNvSpPr>
              <a:spLocks noChangeShapeType="1"/>
            </p:cNvSpPr>
            <p:nvPr/>
          </p:nvSpPr>
          <p:spPr bwMode="auto">
            <a:xfrm flipH="1">
              <a:off x="3651" y="1321"/>
              <a:ext cx="476" cy="680"/>
            </a:xfrm>
            <a:prstGeom prst="line">
              <a:avLst/>
            </a:prstGeom>
            <a:noFill/>
            <a:ln w="9525">
              <a:solidFill>
                <a:schemeClr val="tx1"/>
              </a:solidFill>
              <a:round/>
              <a:headEnd/>
              <a:tailEnd type="triangle" w="med" len="med"/>
            </a:ln>
            <a:effectLst/>
          </p:spPr>
          <p:txBody>
            <a:bodyPr/>
            <a:lstStyle/>
            <a:p>
              <a:endParaRPr lang="en-US"/>
            </a:p>
          </p:txBody>
        </p:sp>
        <p:sp>
          <p:nvSpPr>
            <p:cNvPr id="23563" name="Line 11"/>
            <p:cNvSpPr>
              <a:spLocks noChangeShapeType="1"/>
            </p:cNvSpPr>
            <p:nvPr/>
          </p:nvSpPr>
          <p:spPr bwMode="auto">
            <a:xfrm>
              <a:off x="4127" y="1321"/>
              <a:ext cx="1044" cy="45"/>
            </a:xfrm>
            <a:prstGeom prst="line">
              <a:avLst/>
            </a:prstGeom>
            <a:noFill/>
            <a:ln w="9525">
              <a:solidFill>
                <a:schemeClr val="tx1"/>
              </a:solidFill>
              <a:round/>
              <a:headEnd/>
              <a:tailEnd type="triangle" w="med" len="med"/>
            </a:ln>
            <a:effectLst/>
          </p:spPr>
          <p:txBody>
            <a:bodyPr/>
            <a:lstStyle/>
            <a:p>
              <a:endParaRPr lang="en-US"/>
            </a:p>
          </p:txBody>
        </p:sp>
        <p:sp>
          <p:nvSpPr>
            <p:cNvPr id="23564" name="Text Box 12"/>
            <p:cNvSpPr txBox="1">
              <a:spLocks noChangeArrowheads="1"/>
            </p:cNvSpPr>
            <p:nvPr/>
          </p:nvSpPr>
          <p:spPr bwMode="auto">
            <a:xfrm>
              <a:off x="4965" y="1049"/>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z</a:t>
              </a:r>
            </a:p>
          </p:txBody>
        </p:sp>
        <p:sp>
          <p:nvSpPr>
            <p:cNvPr id="23565" name="Text Box 13"/>
            <p:cNvSpPr txBox="1">
              <a:spLocks noChangeArrowheads="1"/>
            </p:cNvSpPr>
            <p:nvPr/>
          </p:nvSpPr>
          <p:spPr bwMode="auto">
            <a:xfrm>
              <a:off x="3719" y="1820"/>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y</a:t>
              </a:r>
            </a:p>
          </p:txBody>
        </p:sp>
        <p:sp>
          <p:nvSpPr>
            <p:cNvPr id="23566" name="Text Box 14"/>
            <p:cNvSpPr txBox="1">
              <a:spLocks noChangeArrowheads="1"/>
            </p:cNvSpPr>
            <p:nvPr/>
          </p:nvSpPr>
          <p:spPr bwMode="auto">
            <a:xfrm>
              <a:off x="4127" y="255"/>
              <a:ext cx="296" cy="327"/>
            </a:xfrm>
            <a:prstGeom prst="rect">
              <a:avLst/>
            </a:prstGeom>
            <a:noFill/>
            <a:ln w="9525">
              <a:noFill/>
              <a:miter lim="800000"/>
              <a:headEnd/>
              <a:tailEnd/>
            </a:ln>
            <a:effectLst/>
          </p:spPr>
          <p:txBody>
            <a:bodyPr>
              <a:spAutoFit/>
            </a:bodyPr>
            <a:lstStyle/>
            <a:p>
              <a:pPr>
                <a:spcBef>
                  <a:spcPct val="50000"/>
                </a:spcBef>
              </a:pPr>
              <a:r>
                <a:rPr lang="it-IT" sz="2800" b="1">
                  <a:latin typeface="Monotype Corsiva" pitchFamily="66" charset="0"/>
                </a:rPr>
                <a:t>x</a:t>
              </a:r>
            </a:p>
          </p:txBody>
        </p:sp>
        <p:sp>
          <p:nvSpPr>
            <p:cNvPr id="23567" name="Text Box 15"/>
            <p:cNvSpPr txBox="1">
              <a:spLocks noChangeArrowheads="1"/>
            </p:cNvSpPr>
            <p:nvPr/>
          </p:nvSpPr>
          <p:spPr bwMode="auto">
            <a:xfrm>
              <a:off x="4467" y="845"/>
              <a:ext cx="635" cy="231"/>
            </a:xfrm>
            <a:prstGeom prst="rect">
              <a:avLst/>
            </a:prstGeom>
            <a:noFill/>
            <a:ln w="9525">
              <a:noFill/>
              <a:prstDash val="dash"/>
              <a:miter lim="800000"/>
              <a:headEnd/>
              <a:tailEnd/>
            </a:ln>
            <a:effectLst/>
          </p:spPr>
          <p:txBody>
            <a:bodyPr>
              <a:spAutoFit/>
            </a:bodyPr>
            <a:lstStyle/>
            <a:p>
              <a:pPr>
                <a:spcBef>
                  <a:spcPct val="50000"/>
                </a:spcBef>
              </a:pPr>
              <a:r>
                <a:rPr lang="it-IT" b="1" i="1"/>
                <a:t>metal</a:t>
              </a:r>
            </a:p>
          </p:txBody>
        </p:sp>
        <p:sp>
          <p:nvSpPr>
            <p:cNvPr id="23568" name="Text Box 16"/>
            <p:cNvSpPr txBox="1">
              <a:spLocks noChangeArrowheads="1"/>
            </p:cNvSpPr>
            <p:nvPr/>
          </p:nvSpPr>
          <p:spPr bwMode="auto">
            <a:xfrm>
              <a:off x="4467" y="1548"/>
              <a:ext cx="885" cy="231"/>
            </a:xfrm>
            <a:prstGeom prst="rect">
              <a:avLst/>
            </a:prstGeom>
            <a:noFill/>
            <a:ln w="9525">
              <a:noFill/>
              <a:miter lim="800000"/>
              <a:headEnd/>
              <a:tailEnd/>
            </a:ln>
            <a:effectLst/>
          </p:spPr>
          <p:txBody>
            <a:bodyPr>
              <a:spAutoFit/>
            </a:bodyPr>
            <a:lstStyle/>
            <a:p>
              <a:pPr>
                <a:spcBef>
                  <a:spcPct val="50000"/>
                </a:spcBef>
              </a:pPr>
              <a:r>
                <a:rPr lang="it-IT" b="1" i="1"/>
                <a:t>Vacuum</a:t>
              </a:r>
            </a:p>
          </p:txBody>
        </p:sp>
        <p:sp>
          <p:nvSpPr>
            <p:cNvPr id="23569" name="Line 17"/>
            <p:cNvSpPr>
              <a:spLocks noChangeShapeType="1"/>
            </p:cNvSpPr>
            <p:nvPr/>
          </p:nvSpPr>
          <p:spPr bwMode="auto">
            <a:xfrm>
              <a:off x="4127" y="1298"/>
              <a:ext cx="0" cy="703"/>
            </a:xfrm>
            <a:prstGeom prst="line">
              <a:avLst/>
            </a:prstGeom>
            <a:noFill/>
            <a:ln w="9525">
              <a:solidFill>
                <a:schemeClr val="tx1"/>
              </a:solidFill>
              <a:prstDash val="dashDot"/>
              <a:round/>
              <a:headEnd/>
              <a:tailEnd/>
            </a:ln>
            <a:effectLst/>
          </p:spPr>
          <p:txBody>
            <a:bodyPr/>
            <a:lstStyle/>
            <a:p>
              <a:endParaRPr lang="en-US"/>
            </a:p>
          </p:txBody>
        </p:sp>
        <p:sp>
          <p:nvSpPr>
            <p:cNvPr id="23570" name="Line 18"/>
            <p:cNvSpPr>
              <a:spLocks noChangeShapeType="1"/>
            </p:cNvSpPr>
            <p:nvPr/>
          </p:nvSpPr>
          <p:spPr bwMode="auto">
            <a:xfrm>
              <a:off x="4127" y="1321"/>
              <a:ext cx="363" cy="23"/>
            </a:xfrm>
            <a:prstGeom prst="line">
              <a:avLst/>
            </a:prstGeom>
            <a:noFill/>
            <a:ln w="57150">
              <a:solidFill>
                <a:schemeClr val="tx1"/>
              </a:solidFill>
              <a:round/>
              <a:headEnd/>
              <a:tailEnd type="triangle" w="med" len="med"/>
            </a:ln>
            <a:effectLst/>
          </p:spPr>
          <p:txBody>
            <a:bodyPr/>
            <a:lstStyle/>
            <a:p>
              <a:endParaRPr lang="en-US"/>
            </a:p>
          </p:txBody>
        </p:sp>
        <p:sp>
          <p:nvSpPr>
            <p:cNvPr id="23571" name="Line 19"/>
            <p:cNvSpPr>
              <a:spLocks noChangeShapeType="1"/>
            </p:cNvSpPr>
            <p:nvPr/>
          </p:nvSpPr>
          <p:spPr bwMode="auto">
            <a:xfrm flipH="1">
              <a:off x="3946" y="1321"/>
              <a:ext cx="180" cy="249"/>
            </a:xfrm>
            <a:prstGeom prst="line">
              <a:avLst/>
            </a:prstGeom>
            <a:noFill/>
            <a:ln w="57150">
              <a:solidFill>
                <a:schemeClr val="tx1"/>
              </a:solidFill>
              <a:round/>
              <a:headEnd/>
              <a:tailEnd type="triangle" w="med" len="med"/>
            </a:ln>
            <a:effectLst/>
          </p:spPr>
          <p:txBody>
            <a:bodyPr/>
            <a:lstStyle/>
            <a:p>
              <a:endParaRPr lang="en-US"/>
            </a:p>
          </p:txBody>
        </p:sp>
        <p:sp>
          <p:nvSpPr>
            <p:cNvPr id="23572" name="Text Box 20"/>
            <p:cNvSpPr txBox="1">
              <a:spLocks noChangeArrowheads="1"/>
            </p:cNvSpPr>
            <p:nvPr/>
          </p:nvSpPr>
          <p:spPr bwMode="auto">
            <a:xfrm>
              <a:off x="4195" y="1039"/>
              <a:ext cx="296" cy="327"/>
            </a:xfrm>
            <a:prstGeom prst="rect">
              <a:avLst/>
            </a:prstGeom>
            <a:noFill/>
            <a:ln w="9525">
              <a:noFill/>
              <a:miter lim="800000"/>
              <a:headEnd/>
              <a:tailEnd/>
            </a:ln>
            <a:effectLst/>
          </p:spPr>
          <p:txBody>
            <a:bodyPr>
              <a:spAutoFit/>
            </a:bodyPr>
            <a:lstStyle/>
            <a:p>
              <a:pPr>
                <a:spcBef>
                  <a:spcPct val="50000"/>
                </a:spcBef>
              </a:pPr>
              <a:r>
                <a:rPr lang="it-IT" sz="2800" b="1" i="1">
                  <a:latin typeface="Arial Unicode MS" pitchFamily="34" charset="-128"/>
                </a:rPr>
                <a:t>H</a:t>
              </a:r>
            </a:p>
          </p:txBody>
        </p:sp>
        <p:sp>
          <p:nvSpPr>
            <p:cNvPr id="23573" name="Text Box 21"/>
            <p:cNvSpPr txBox="1">
              <a:spLocks noChangeArrowheads="1"/>
            </p:cNvSpPr>
            <p:nvPr/>
          </p:nvSpPr>
          <p:spPr bwMode="auto">
            <a:xfrm>
              <a:off x="3763" y="1198"/>
              <a:ext cx="296" cy="327"/>
            </a:xfrm>
            <a:prstGeom prst="rect">
              <a:avLst/>
            </a:prstGeom>
            <a:noFill/>
            <a:ln w="9525">
              <a:noFill/>
              <a:miter lim="800000"/>
              <a:headEnd/>
              <a:tailEnd/>
            </a:ln>
            <a:effectLst/>
          </p:spPr>
          <p:txBody>
            <a:bodyPr>
              <a:spAutoFit/>
            </a:bodyPr>
            <a:lstStyle/>
            <a:p>
              <a:pPr>
                <a:spcBef>
                  <a:spcPct val="50000"/>
                </a:spcBef>
              </a:pPr>
              <a:r>
                <a:rPr lang="it-IT" sz="2800" b="1" i="1">
                  <a:latin typeface="Arial Unicode MS" pitchFamily="34" charset="-128"/>
                </a:rPr>
                <a:t>E</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28600" y="838200"/>
            <a:ext cx="4343400" cy="641350"/>
            <a:chOff x="576" y="672"/>
            <a:chExt cx="2736" cy="404"/>
          </a:xfrm>
        </p:grpSpPr>
        <p:sp>
          <p:nvSpPr>
            <p:cNvPr id="24582" name="Text Box 6"/>
            <p:cNvSpPr txBox="1">
              <a:spLocks noChangeArrowheads="1"/>
            </p:cNvSpPr>
            <p:nvPr/>
          </p:nvSpPr>
          <p:spPr bwMode="auto">
            <a:xfrm>
              <a:off x="576" y="672"/>
              <a:ext cx="1776" cy="404"/>
            </a:xfrm>
            <a:prstGeom prst="rect">
              <a:avLst/>
            </a:prstGeom>
            <a:noFill/>
            <a:ln w="9525">
              <a:noFill/>
              <a:miter lim="800000"/>
              <a:headEnd/>
              <a:tailEnd/>
            </a:ln>
            <a:effectLst/>
          </p:spPr>
          <p:txBody>
            <a:bodyPr>
              <a:spAutoFit/>
            </a:bodyPr>
            <a:lstStyle/>
            <a:p>
              <a:pPr>
                <a:spcBef>
                  <a:spcPct val="50000"/>
                </a:spcBef>
              </a:pPr>
              <a:r>
                <a:rPr lang="en-US" sz="3600">
                  <a:latin typeface="Symbol" pitchFamily="18" charset="2"/>
                </a:rPr>
                <a:t>w</a:t>
              </a:r>
              <a:r>
                <a:rPr lang="en-US" sz="3600"/>
                <a:t>     ; T</a:t>
              </a:r>
              <a:r>
                <a:rPr lang="en-US"/>
                <a:t>          </a:t>
              </a:r>
            </a:p>
          </p:txBody>
        </p:sp>
        <p:sp>
          <p:nvSpPr>
            <p:cNvPr id="24583" name="Line 7"/>
            <p:cNvSpPr>
              <a:spLocks noChangeShapeType="1"/>
            </p:cNvSpPr>
            <p:nvPr/>
          </p:nvSpPr>
          <p:spPr bwMode="auto">
            <a:xfrm flipV="1">
              <a:off x="960" y="768"/>
              <a:ext cx="192" cy="288"/>
            </a:xfrm>
            <a:prstGeom prst="line">
              <a:avLst/>
            </a:prstGeom>
            <a:noFill/>
            <a:ln w="9525">
              <a:solidFill>
                <a:schemeClr val="tx1"/>
              </a:solidFill>
              <a:round/>
              <a:headEnd/>
              <a:tailEnd type="triangle" w="med" len="med"/>
            </a:ln>
            <a:effectLst/>
          </p:spPr>
          <p:txBody>
            <a:bodyPr/>
            <a:lstStyle/>
            <a:p>
              <a:endParaRPr lang="en-US"/>
            </a:p>
          </p:txBody>
        </p:sp>
        <p:sp>
          <p:nvSpPr>
            <p:cNvPr id="24584" name="Line 8"/>
            <p:cNvSpPr>
              <a:spLocks noChangeShapeType="1"/>
            </p:cNvSpPr>
            <p:nvPr/>
          </p:nvSpPr>
          <p:spPr bwMode="auto">
            <a:xfrm>
              <a:off x="3024" y="768"/>
              <a:ext cx="192" cy="240"/>
            </a:xfrm>
            <a:prstGeom prst="line">
              <a:avLst/>
            </a:prstGeom>
            <a:noFill/>
            <a:ln w="9525">
              <a:solidFill>
                <a:schemeClr val="tx1"/>
              </a:solidFill>
              <a:round/>
              <a:headEnd/>
              <a:tailEnd type="triangle" w="med" len="med"/>
            </a:ln>
            <a:effectLst/>
          </p:spPr>
          <p:txBody>
            <a:bodyPr/>
            <a:lstStyle/>
            <a:p>
              <a:endParaRPr lang="en-US"/>
            </a:p>
          </p:txBody>
        </p:sp>
        <p:sp>
          <p:nvSpPr>
            <p:cNvPr id="24585" name="AutoShape 9"/>
            <p:cNvSpPr>
              <a:spLocks noChangeArrowheads="1"/>
            </p:cNvSpPr>
            <p:nvPr/>
          </p:nvSpPr>
          <p:spPr bwMode="auto">
            <a:xfrm>
              <a:off x="2016" y="816"/>
              <a:ext cx="576" cy="144"/>
            </a:xfrm>
            <a:prstGeom prst="rightArrow">
              <a:avLst>
                <a:gd name="adj1" fmla="val 50000"/>
                <a:gd name="adj2" fmla="val 100000"/>
              </a:avLst>
            </a:prstGeom>
            <a:solidFill>
              <a:schemeClr val="accent1"/>
            </a:solidFill>
            <a:ln w="9525">
              <a:solidFill>
                <a:schemeClr val="tx1"/>
              </a:solidFill>
              <a:miter lim="800000"/>
              <a:headEnd/>
              <a:tailEnd/>
            </a:ln>
            <a:effectLst/>
          </p:spPr>
          <p:txBody>
            <a:bodyPr wrap="none" anchor="ctr"/>
            <a:lstStyle/>
            <a:p>
              <a:endParaRPr lang="en-US"/>
            </a:p>
          </p:txBody>
        </p:sp>
        <p:sp>
          <p:nvSpPr>
            <p:cNvPr id="24586" name="Text Box 10"/>
            <p:cNvSpPr txBox="1">
              <a:spLocks noChangeArrowheads="1"/>
            </p:cNvSpPr>
            <p:nvPr/>
          </p:nvSpPr>
          <p:spPr bwMode="auto">
            <a:xfrm>
              <a:off x="2784" y="672"/>
              <a:ext cx="528" cy="404"/>
            </a:xfrm>
            <a:prstGeom prst="rect">
              <a:avLst/>
            </a:prstGeom>
            <a:noFill/>
            <a:ln w="9525">
              <a:noFill/>
              <a:miter lim="800000"/>
              <a:headEnd/>
              <a:tailEnd/>
            </a:ln>
            <a:effectLst/>
          </p:spPr>
          <p:txBody>
            <a:bodyPr>
              <a:spAutoFit/>
            </a:bodyPr>
            <a:lstStyle/>
            <a:p>
              <a:pPr>
                <a:spcBef>
                  <a:spcPct val="50000"/>
                </a:spcBef>
              </a:pPr>
              <a:r>
                <a:rPr lang="en-US" sz="3600">
                  <a:latin typeface="Symbol" pitchFamily="18" charset="2"/>
                </a:rPr>
                <a:t>d</a:t>
              </a:r>
            </a:p>
          </p:txBody>
        </p:sp>
        <p:sp>
          <p:nvSpPr>
            <p:cNvPr id="24587" name="Line 11"/>
            <p:cNvSpPr>
              <a:spLocks noChangeShapeType="1"/>
            </p:cNvSpPr>
            <p:nvPr/>
          </p:nvSpPr>
          <p:spPr bwMode="auto">
            <a:xfrm>
              <a:off x="1632" y="768"/>
              <a:ext cx="192" cy="240"/>
            </a:xfrm>
            <a:prstGeom prst="line">
              <a:avLst/>
            </a:prstGeom>
            <a:noFill/>
            <a:ln w="9525">
              <a:solidFill>
                <a:schemeClr val="tx1"/>
              </a:solidFill>
              <a:round/>
              <a:headEnd/>
              <a:tailEnd type="triangle" w="med" len="med"/>
            </a:ln>
            <a:effectLst/>
          </p:spPr>
          <p:txBody>
            <a:bodyPr/>
            <a:lstStyle/>
            <a:p>
              <a:endParaRPr lang="en-US"/>
            </a:p>
          </p:txBody>
        </p:sp>
      </p:grpSp>
      <p:pic>
        <p:nvPicPr>
          <p:cNvPr id="24588" name="Picture 12"/>
          <p:cNvPicPr>
            <a:picLocks noChangeAspect="1" noChangeArrowheads="1"/>
          </p:cNvPicPr>
          <p:nvPr/>
        </p:nvPicPr>
        <p:blipFill>
          <a:blip r:embed="rId4" cstate="print"/>
          <a:srcRect l="22029" t="2406"/>
          <a:stretch>
            <a:fillRect/>
          </a:stretch>
        </p:blipFill>
        <p:spPr bwMode="auto">
          <a:xfrm>
            <a:off x="228600" y="1760538"/>
            <a:ext cx="1592263" cy="3421062"/>
          </a:xfrm>
          <a:prstGeom prst="rect">
            <a:avLst/>
          </a:prstGeom>
          <a:noFill/>
          <a:ln w="9525">
            <a:noFill/>
            <a:miter lim="800000"/>
            <a:headEnd/>
            <a:tailEnd/>
          </a:ln>
          <a:effectLst/>
        </p:spPr>
      </p:pic>
      <p:grpSp>
        <p:nvGrpSpPr>
          <p:cNvPr id="3" name="Group 33"/>
          <p:cNvGrpSpPr>
            <a:grpSpLocks/>
          </p:cNvGrpSpPr>
          <p:nvPr/>
        </p:nvGrpSpPr>
        <p:grpSpPr bwMode="auto">
          <a:xfrm>
            <a:off x="4850904" y="2023864"/>
            <a:ext cx="2911475" cy="701675"/>
            <a:chOff x="3241" y="816"/>
            <a:chExt cx="1834" cy="442"/>
          </a:xfrm>
        </p:grpSpPr>
        <p:sp>
          <p:nvSpPr>
            <p:cNvPr id="24590" name="Rectangle 14" descr="Griglia larga"/>
            <p:cNvSpPr>
              <a:spLocks noChangeArrowheads="1"/>
            </p:cNvSpPr>
            <p:nvPr/>
          </p:nvSpPr>
          <p:spPr bwMode="auto">
            <a:xfrm>
              <a:off x="3241" y="816"/>
              <a:ext cx="1834" cy="442"/>
            </a:xfrm>
            <a:prstGeom prst="rect">
              <a:avLst/>
            </a:prstGeom>
            <a:noFill/>
            <a:ln w="28575" algn="ctr">
              <a:noFill/>
              <a:miter lim="800000"/>
              <a:headEnd/>
              <a:tailEnd/>
            </a:ln>
            <a:effectLst/>
          </p:spPr>
          <p:txBody>
            <a:bodyPr wrap="none">
              <a:spAutoFit/>
            </a:bodyPr>
            <a:lstStyle/>
            <a:p>
              <a:pPr algn="ctr" fontAlgn="ctr"/>
              <a:r>
                <a:rPr lang="en-US" sz="4000" i="1" dirty="0">
                  <a:solidFill>
                    <a:srgbClr val="E80A0A"/>
                  </a:solidFill>
                  <a:latin typeface="Times New Roman" pitchFamily="18" charset="0"/>
                </a:rPr>
                <a:t>J(r)</a:t>
              </a:r>
              <a:r>
                <a:rPr lang="en-US" sz="4000" i="1" baseline="-25000" dirty="0">
                  <a:solidFill>
                    <a:srgbClr val="E80A0A"/>
                  </a:solidFill>
                  <a:latin typeface="Times New Roman" pitchFamily="18" charset="0"/>
                </a:rPr>
                <a:t> </a:t>
              </a:r>
              <a:r>
                <a:rPr lang="en-US" sz="4000" i="1" dirty="0">
                  <a:solidFill>
                    <a:srgbClr val="E80A0A"/>
                  </a:solidFill>
                  <a:latin typeface="Times New Roman" pitchFamily="18" charset="0"/>
                </a:rPr>
                <a:t>= </a:t>
              </a:r>
              <a:r>
                <a:rPr lang="en-US" sz="4000" i="1" dirty="0">
                  <a:solidFill>
                    <a:srgbClr val="E80A0A"/>
                  </a:solidFill>
                  <a:latin typeface="Symbol" pitchFamily="18" charset="2"/>
                </a:rPr>
                <a:t>s</a:t>
              </a:r>
              <a:r>
                <a:rPr lang="en-US" sz="4000" i="1" dirty="0">
                  <a:solidFill>
                    <a:srgbClr val="E80A0A"/>
                  </a:solidFill>
                  <a:latin typeface="Times New Roman" pitchFamily="18" charset="0"/>
                </a:rPr>
                <a:t>  E(r)</a:t>
              </a:r>
            </a:p>
          </p:txBody>
        </p:sp>
        <p:sp>
          <p:nvSpPr>
            <p:cNvPr id="24591" name="Line 15"/>
            <p:cNvSpPr>
              <a:spLocks noChangeShapeType="1"/>
            </p:cNvSpPr>
            <p:nvPr/>
          </p:nvSpPr>
          <p:spPr bwMode="auto">
            <a:xfrm>
              <a:off x="4560" y="864"/>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24592" name="Line 16"/>
            <p:cNvSpPr>
              <a:spLocks noChangeShapeType="1"/>
            </p:cNvSpPr>
            <p:nvPr/>
          </p:nvSpPr>
          <p:spPr bwMode="auto">
            <a:xfrm>
              <a:off x="3504" y="864"/>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24594" name="Line 18"/>
            <p:cNvSpPr>
              <a:spLocks noChangeShapeType="1"/>
            </p:cNvSpPr>
            <p:nvPr/>
          </p:nvSpPr>
          <p:spPr bwMode="auto">
            <a:xfrm>
              <a:off x="3600" y="939"/>
              <a:ext cx="96"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24595" name="Line 19"/>
            <p:cNvSpPr>
              <a:spLocks noChangeShapeType="1"/>
            </p:cNvSpPr>
            <p:nvPr/>
          </p:nvSpPr>
          <p:spPr bwMode="auto">
            <a:xfrm>
              <a:off x="4848" y="939"/>
              <a:ext cx="96" cy="0"/>
            </a:xfrm>
            <a:prstGeom prst="line">
              <a:avLst/>
            </a:prstGeom>
            <a:noFill/>
            <a:ln w="28575">
              <a:solidFill>
                <a:srgbClr val="E80A0A"/>
              </a:solidFill>
              <a:round/>
              <a:headEnd/>
              <a:tailEnd type="triangle" w="med" len="med"/>
            </a:ln>
            <a:effectLst/>
          </p:spPr>
          <p:txBody>
            <a:bodyPr wrap="none" anchor="ctr"/>
            <a:lstStyle/>
            <a:p>
              <a:endParaRPr lang="en-US"/>
            </a:p>
          </p:txBody>
        </p:sp>
      </p:grpSp>
      <p:graphicFrame>
        <p:nvGraphicFramePr>
          <p:cNvPr id="24610" name="Object 34"/>
          <p:cNvGraphicFramePr>
            <a:graphicFrameLocks noChangeAspect="1"/>
          </p:cNvGraphicFramePr>
          <p:nvPr/>
        </p:nvGraphicFramePr>
        <p:xfrm>
          <a:off x="3707904" y="3066852"/>
          <a:ext cx="5257800" cy="938212"/>
        </p:xfrm>
        <a:graphic>
          <a:graphicData uri="http://schemas.openxmlformats.org/presentationml/2006/ole">
            <mc:AlternateContent xmlns:mc="http://schemas.openxmlformats.org/markup-compatibility/2006">
              <mc:Choice xmlns:v="urn:schemas-microsoft-com:vml" Requires="v">
                <p:oleObj spid="_x0000_s35935" name="Equation" r:id="rId5" imgW="1638000" imgH="291960" progId="Equation.3">
                  <p:embed/>
                </p:oleObj>
              </mc:Choice>
              <mc:Fallback>
                <p:oleObj name="Equation" r:id="rId5" imgW="1638000" imgH="2919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3066852"/>
                        <a:ext cx="5257800" cy="938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612" name="AutoShape 36"/>
          <p:cNvSpPr>
            <a:spLocks noChangeArrowheads="1"/>
          </p:cNvSpPr>
          <p:nvPr/>
        </p:nvSpPr>
        <p:spPr bwMode="auto">
          <a:xfrm>
            <a:off x="6222504" y="2709664"/>
            <a:ext cx="228600" cy="533400"/>
          </a:xfrm>
          <a:prstGeom prst="downArrow">
            <a:avLst>
              <a:gd name="adj1" fmla="val 50000"/>
              <a:gd name="adj2" fmla="val 58333"/>
            </a:avLst>
          </a:prstGeom>
          <a:solidFill>
            <a:srgbClr val="CCFFCC"/>
          </a:solidFill>
          <a:ln w="9525">
            <a:solidFill>
              <a:srgbClr val="FF0000"/>
            </a:solidFill>
            <a:miter lim="800000"/>
            <a:headEnd/>
            <a:tailEnd/>
          </a:ln>
          <a:effectLst/>
        </p:spPr>
        <p:txBody>
          <a:bodyPr vert="eaVert" wrap="none" anchor="ctr"/>
          <a:lstStyle/>
          <a:p>
            <a:endParaRPr lang="en-US"/>
          </a:p>
        </p:txBody>
      </p:sp>
      <p:graphicFrame>
        <p:nvGraphicFramePr>
          <p:cNvPr id="24613" name="Object 37"/>
          <p:cNvGraphicFramePr>
            <a:graphicFrameLocks noChangeAspect="1"/>
          </p:cNvGraphicFramePr>
          <p:nvPr/>
        </p:nvGraphicFramePr>
        <p:xfrm>
          <a:off x="179512" y="5229200"/>
          <a:ext cx="2044700" cy="1198563"/>
        </p:xfrm>
        <a:graphic>
          <a:graphicData uri="http://schemas.openxmlformats.org/presentationml/2006/ole">
            <mc:AlternateContent xmlns:mc="http://schemas.openxmlformats.org/markup-compatibility/2006">
              <mc:Choice xmlns:v="urn:schemas-microsoft-com:vml" Requires="v">
                <p:oleObj spid="_x0000_s35936" name="Equation" r:id="rId7" imgW="736560" imgH="431640" progId="Equation.3">
                  <p:embed/>
                </p:oleObj>
              </mc:Choice>
              <mc:Fallback>
                <p:oleObj name="Equation" r:id="rId7" imgW="736560" imgH="431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229200"/>
                        <a:ext cx="2044700" cy="1198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14" name="Object 38"/>
          <p:cNvGraphicFramePr>
            <a:graphicFrameLocks noChangeAspect="1"/>
          </p:cNvGraphicFramePr>
          <p:nvPr/>
        </p:nvGraphicFramePr>
        <p:xfrm>
          <a:off x="2843808" y="5229200"/>
          <a:ext cx="2185988" cy="1198563"/>
        </p:xfrm>
        <a:graphic>
          <a:graphicData uri="http://schemas.openxmlformats.org/presentationml/2006/ole">
            <mc:AlternateContent xmlns:mc="http://schemas.openxmlformats.org/markup-compatibility/2006">
              <mc:Choice xmlns:v="urn:schemas-microsoft-com:vml" Requires="v">
                <p:oleObj spid="_x0000_s35937" name="Equation" r:id="rId9" imgW="787320" imgH="431640" progId="Equation.3">
                  <p:embed/>
                </p:oleObj>
              </mc:Choice>
              <mc:Fallback>
                <p:oleObj name="Equation" r:id="rId9" imgW="787320" imgH="43164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808" y="5229200"/>
                        <a:ext cx="2185988" cy="1198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9"/>
          <p:cNvPicPr>
            <a:picLocks noChangeAspect="1" noChangeArrowheads="1"/>
          </p:cNvPicPr>
          <p:nvPr/>
        </p:nvPicPr>
        <p:blipFill>
          <a:blip r:embed="rId4" cstate="print"/>
          <a:srcRect/>
          <a:stretch>
            <a:fillRect/>
          </a:stretch>
        </p:blipFill>
        <p:spPr bwMode="auto">
          <a:xfrm>
            <a:off x="2339752" y="3140968"/>
            <a:ext cx="4608512" cy="3511775"/>
          </a:xfrm>
          <a:prstGeom prst="rect">
            <a:avLst/>
          </a:prstGeom>
          <a:noFill/>
          <a:ln w="9525">
            <a:noFill/>
            <a:miter lim="800000"/>
            <a:headEnd/>
            <a:tailEnd/>
          </a:ln>
          <a:effectLst/>
        </p:spPr>
      </p:pic>
      <p:sp>
        <p:nvSpPr>
          <p:cNvPr id="17306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New Century Schoolbook" charset="0"/>
                <a:ea typeface="Times New Roman" pitchFamily="18" charset="0"/>
                <a:cs typeface="New York" charset="0"/>
              </a:rPr>
              <a:t>:</a:t>
            </a:r>
            <a:endParaRPr kumimoji="0" lang="it-IT" sz="9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graphicFrame>
        <p:nvGraphicFramePr>
          <p:cNvPr id="173062" name="Object 6"/>
          <p:cNvGraphicFramePr>
            <a:graphicFrameLocks noChangeAspect="1"/>
          </p:cNvGraphicFramePr>
          <p:nvPr/>
        </p:nvGraphicFramePr>
        <p:xfrm>
          <a:off x="1475656" y="764704"/>
          <a:ext cx="6552728" cy="2016224"/>
        </p:xfrm>
        <a:graphic>
          <a:graphicData uri="http://schemas.openxmlformats.org/presentationml/2006/ole">
            <mc:AlternateContent xmlns:mc="http://schemas.openxmlformats.org/markup-compatibility/2006">
              <mc:Choice xmlns:v="urn:schemas-microsoft-com:vml" Requires="v">
                <p:oleObj spid="_x0000_s173093" name="Picture" r:id="rId5" imgW="1333500" imgH="438150" progId="Word.Picture.8">
                  <p:embed/>
                </p:oleObj>
              </mc:Choice>
              <mc:Fallback>
                <p:oleObj name="Picture" r:id="rId5" imgW="1333500" imgH="438150" progId="Word.Picture.8">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764704"/>
                        <a:ext cx="6552728" cy="2016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64" name="Rectangle 8"/>
          <p:cNvSpPr>
            <a:spLocks noChangeArrowheads="1"/>
          </p:cNvSpPr>
          <p:nvPr/>
        </p:nvSpPr>
        <p:spPr bwMode="auto">
          <a:xfrm>
            <a:off x="0" y="1038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sp>
        <p:nvSpPr>
          <p:cNvPr id="12" name="Rectangle 5"/>
          <p:cNvSpPr>
            <a:spLocks noChangeArrowheads="1"/>
          </p:cNvSpPr>
          <p:nvPr/>
        </p:nvSpPr>
        <p:spPr bwMode="auto">
          <a:xfrm>
            <a:off x="2411760" y="404664"/>
            <a:ext cx="4127500" cy="457200"/>
          </a:xfrm>
          <a:prstGeom prst="rect">
            <a:avLst/>
          </a:prstGeom>
          <a:noFill/>
          <a:ln w="9525">
            <a:noFill/>
            <a:miter lim="800000"/>
            <a:headEnd/>
            <a:tailEnd/>
          </a:ln>
          <a:effectLst/>
        </p:spPr>
        <p:txBody>
          <a:bodyPr wrap="none">
            <a:spAutoFit/>
          </a:bodyPr>
          <a:lstStyle/>
          <a:p>
            <a:pPr>
              <a:spcBef>
                <a:spcPct val="50000"/>
              </a:spcBef>
            </a:pPr>
            <a:r>
              <a:rPr lang="en-US" sz="2400" b="1" dirty="0">
                <a:solidFill>
                  <a:schemeClr val="accent2"/>
                </a:solidFill>
              </a:rPr>
              <a:t>The Anomalous Skin Effect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277688" y="2348880"/>
            <a:ext cx="8686800" cy="3777283"/>
          </a:xfrm>
        </p:spPr>
        <p:txBody>
          <a:bodyPr>
            <a:normAutofit/>
          </a:bodyPr>
          <a:lstStyle/>
          <a:p>
            <a:pPr marL="742950" indent="-742950" algn="ctr">
              <a:buFont typeface="+mj-lt"/>
              <a:buAutoNum type="arabicPeriod"/>
            </a:pPr>
            <a:r>
              <a:rPr lang="en-US" sz="4400" b="1" dirty="0" smtClean="0"/>
              <a:t>Let us build </a:t>
            </a:r>
            <a:r>
              <a:rPr lang="en-US" sz="5400" b="1" dirty="0" smtClean="0">
                <a:solidFill>
                  <a:srgbClr val="FF0000"/>
                </a:solidFill>
              </a:rPr>
              <a:t>a resonant cavity</a:t>
            </a:r>
            <a:endParaRPr lang="en-US" sz="44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277688" y="2348880"/>
            <a:ext cx="8686800" cy="3777283"/>
          </a:xfrm>
        </p:spPr>
        <p:txBody>
          <a:bodyPr>
            <a:normAutofit/>
          </a:bodyPr>
          <a:lstStyle/>
          <a:p>
            <a:pPr marL="742950" indent="-742950">
              <a:buFont typeface="+mj-lt"/>
              <a:buAutoNum type="arabicPeriod" startAt="3"/>
            </a:pPr>
            <a:r>
              <a:rPr lang="en-US" sz="4800" b="1" dirty="0" smtClean="0">
                <a:solidFill>
                  <a:srgbClr val="FF0000"/>
                </a:solidFill>
              </a:rPr>
              <a:t>The Two fluid Approach </a:t>
            </a:r>
            <a:r>
              <a:rPr lang="en-US" sz="4400" b="1" dirty="0" smtClean="0"/>
              <a:t>for describing the phenomenology of a Superconductor</a:t>
            </a:r>
            <a:endParaRPr lang="en-US" sz="4400"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0/07/SRF_Cavity_Q_vs_E_1.png"/>
          <p:cNvPicPr>
            <a:picLocks noChangeAspect="1" noChangeArrowheads="1"/>
          </p:cNvPicPr>
          <p:nvPr/>
        </p:nvPicPr>
        <p:blipFill rotWithShape="1">
          <a:blip r:embed="rId3" cstate="print"/>
          <a:srcRect l="2510" t="2648" r="1632" b="2434"/>
          <a:stretch/>
        </p:blipFill>
        <p:spPr bwMode="auto">
          <a:xfrm>
            <a:off x="141878" y="360218"/>
            <a:ext cx="8894618" cy="6151418"/>
          </a:xfrm>
          <a:prstGeom prst="rect">
            <a:avLst/>
          </a:prstGeom>
          <a:noFill/>
        </p:spPr>
      </p:pic>
    </p:spTree>
    <p:extLst>
      <p:ext uri="{BB962C8B-B14F-4D97-AF65-F5344CB8AC3E}">
        <p14:creationId xmlns:p14="http://schemas.microsoft.com/office/powerpoint/2010/main" val="2064915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gnaposto numero diapositiva 3"/>
          <p:cNvSpPr>
            <a:spLocks noGrp="1"/>
          </p:cNvSpPr>
          <p:nvPr>
            <p:ph type="sldNum" sz="quarter" idx="12"/>
          </p:nvPr>
        </p:nvSpPr>
        <p:spPr/>
        <p:txBody>
          <a:bodyPr/>
          <a:lstStyle/>
          <a:p>
            <a:fld id="{6D1B088A-6A34-4962-B118-C98687E1D6DC}" type="slidenum">
              <a:rPr lang="en-US"/>
              <a:pPr/>
              <a:t>22</a:t>
            </a:fld>
            <a:endParaRPr lang="en-US"/>
          </a:p>
        </p:txBody>
      </p:sp>
      <p:sp>
        <p:nvSpPr>
          <p:cNvPr id="72706" name="Text Box 2" descr="Griglia larga"/>
          <p:cNvSpPr txBox="1">
            <a:spLocks noChangeArrowheads="1"/>
          </p:cNvSpPr>
          <p:nvPr/>
        </p:nvSpPr>
        <p:spPr bwMode="auto">
          <a:xfrm>
            <a:off x="206375" y="188913"/>
            <a:ext cx="8731250" cy="1268412"/>
          </a:xfrm>
          <a:prstGeom prst="rect">
            <a:avLst/>
          </a:prstGeom>
          <a:noFill/>
          <a:ln w="28575" algn="ctr">
            <a:noFill/>
            <a:miter lim="800000"/>
            <a:headEnd/>
            <a:tailEnd/>
          </a:ln>
          <a:effectLst/>
        </p:spPr>
        <p:txBody>
          <a:bodyPr>
            <a:spAutoFit/>
          </a:bodyPr>
          <a:lstStyle/>
          <a:p>
            <a:pPr algn="ctr"/>
            <a:r>
              <a:rPr lang="en-US" sz="4000" b="1" dirty="0">
                <a:solidFill>
                  <a:srgbClr val="FF0000"/>
                </a:solidFill>
              </a:rPr>
              <a:t>Two Fluid </a:t>
            </a:r>
            <a:r>
              <a:rPr lang="en-US" sz="4000" b="1" dirty="0" smtClean="0">
                <a:solidFill>
                  <a:srgbClr val="FF0000"/>
                </a:solidFill>
              </a:rPr>
              <a:t>model for a superconductor</a:t>
            </a:r>
            <a:endParaRPr lang="en-US" sz="4000" b="1" dirty="0">
              <a:solidFill>
                <a:srgbClr val="FF0000"/>
              </a:solidFill>
            </a:endParaRPr>
          </a:p>
          <a:p>
            <a:pPr>
              <a:spcBef>
                <a:spcPct val="55000"/>
              </a:spcBef>
            </a:pPr>
            <a:r>
              <a:rPr lang="en-US" sz="2400" b="1" dirty="0">
                <a:solidFill>
                  <a:srgbClr val="003300"/>
                </a:solidFill>
              </a:rPr>
              <a:t>Electrical Conduction mechanism due to 2 different components</a:t>
            </a:r>
          </a:p>
        </p:txBody>
      </p:sp>
      <p:grpSp>
        <p:nvGrpSpPr>
          <p:cNvPr id="2" name="Group 33"/>
          <p:cNvGrpSpPr>
            <a:grpSpLocks/>
          </p:cNvGrpSpPr>
          <p:nvPr/>
        </p:nvGrpSpPr>
        <p:grpSpPr bwMode="auto">
          <a:xfrm>
            <a:off x="566738" y="2754313"/>
            <a:ext cx="2565400" cy="1177925"/>
            <a:chOff x="328" y="1815"/>
            <a:chExt cx="1616" cy="742"/>
          </a:xfrm>
        </p:grpSpPr>
        <p:sp>
          <p:nvSpPr>
            <p:cNvPr id="72707" name="Text Box 3" descr="Griglia larga"/>
            <p:cNvSpPr txBox="1">
              <a:spLocks noChangeArrowheads="1"/>
            </p:cNvSpPr>
            <p:nvPr/>
          </p:nvSpPr>
          <p:spPr bwMode="auto">
            <a:xfrm>
              <a:off x="385" y="1945"/>
              <a:ext cx="907" cy="327"/>
            </a:xfrm>
            <a:prstGeom prst="rect">
              <a:avLst/>
            </a:prstGeom>
            <a:noFill/>
            <a:ln w="28575" algn="ctr">
              <a:noFill/>
              <a:miter lim="800000"/>
              <a:headEnd/>
              <a:tailEnd/>
            </a:ln>
            <a:effectLst/>
          </p:spPr>
          <p:txBody>
            <a:bodyPr>
              <a:spAutoFit/>
            </a:bodyPr>
            <a:lstStyle/>
            <a:p>
              <a:pPr>
                <a:spcBef>
                  <a:spcPct val="50000"/>
                </a:spcBef>
              </a:pPr>
              <a:r>
                <a:rPr lang="en-US">
                  <a:solidFill>
                    <a:srgbClr val="E80A0A"/>
                  </a:solidFill>
                </a:rPr>
                <a:t>Normal</a:t>
              </a:r>
            </a:p>
          </p:txBody>
        </p:sp>
        <p:graphicFrame>
          <p:nvGraphicFramePr>
            <p:cNvPr id="72709" name="Object 5"/>
            <p:cNvGraphicFramePr>
              <a:graphicFrameLocks noChangeAspect="1"/>
            </p:cNvGraphicFramePr>
            <p:nvPr/>
          </p:nvGraphicFramePr>
          <p:xfrm>
            <a:off x="1377" y="1815"/>
            <a:ext cx="404" cy="674"/>
          </p:xfrm>
          <a:graphic>
            <a:graphicData uri="http://schemas.openxmlformats.org/presentationml/2006/ole">
              <mc:AlternateContent xmlns:mc="http://schemas.openxmlformats.org/markup-compatibility/2006">
                <mc:Choice xmlns:v="urn:schemas-microsoft-com:vml" Requires="v">
                  <p:oleObj spid="_x0000_s36928" name="Equation" r:id="rId4" imgW="215640" imgH="393480" progId="Equation.3">
                    <p:embed/>
                  </p:oleObj>
                </mc:Choice>
                <mc:Fallback>
                  <p:oleObj name="Equation" r:id="rId4" imgW="215640" imgH="3934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 y="1815"/>
                          <a:ext cx="404" cy="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1" name="Rectangle 7" descr="Griglia larga"/>
            <p:cNvSpPr>
              <a:spLocks noChangeArrowheads="1"/>
            </p:cNvSpPr>
            <p:nvPr/>
          </p:nvSpPr>
          <p:spPr bwMode="auto">
            <a:xfrm>
              <a:off x="328" y="1848"/>
              <a:ext cx="1616" cy="709"/>
            </a:xfrm>
            <a:prstGeom prst="rect">
              <a:avLst/>
            </a:prstGeom>
            <a:noFill/>
            <a:ln w="28575" algn="ctr">
              <a:solidFill>
                <a:srgbClr val="E80A0A"/>
              </a:solidFill>
              <a:miter lim="800000"/>
              <a:headEnd/>
              <a:tailEnd/>
            </a:ln>
            <a:effectLst/>
          </p:spPr>
          <p:txBody>
            <a:bodyPr wrap="none" anchor="ctr"/>
            <a:lstStyle/>
            <a:p>
              <a:endParaRPr lang="en-US"/>
            </a:p>
          </p:txBody>
        </p:sp>
      </p:grpSp>
      <p:grpSp>
        <p:nvGrpSpPr>
          <p:cNvPr id="3" name="Group 32"/>
          <p:cNvGrpSpPr>
            <a:grpSpLocks/>
          </p:cNvGrpSpPr>
          <p:nvPr/>
        </p:nvGrpSpPr>
        <p:grpSpPr bwMode="auto">
          <a:xfrm>
            <a:off x="4706938" y="2798763"/>
            <a:ext cx="4186237" cy="1169987"/>
            <a:chOff x="2823" y="1820"/>
            <a:chExt cx="2637" cy="737"/>
          </a:xfrm>
        </p:grpSpPr>
        <p:sp>
          <p:nvSpPr>
            <p:cNvPr id="72708" name="Text Box 4" descr="Griglia larga"/>
            <p:cNvSpPr txBox="1">
              <a:spLocks noChangeArrowheads="1"/>
            </p:cNvSpPr>
            <p:nvPr/>
          </p:nvSpPr>
          <p:spPr bwMode="auto">
            <a:xfrm>
              <a:off x="2852" y="2018"/>
              <a:ext cx="1162"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rPr>
                <a:t>Superfluid</a:t>
              </a:r>
            </a:p>
          </p:txBody>
        </p:sp>
        <p:graphicFrame>
          <p:nvGraphicFramePr>
            <p:cNvPr id="72710" name="Object 6"/>
            <p:cNvGraphicFramePr>
              <a:graphicFrameLocks noChangeAspect="1"/>
            </p:cNvGraphicFramePr>
            <p:nvPr/>
          </p:nvGraphicFramePr>
          <p:xfrm>
            <a:off x="4127" y="1820"/>
            <a:ext cx="1248" cy="735"/>
          </p:xfrm>
          <a:graphic>
            <a:graphicData uri="http://schemas.openxmlformats.org/presentationml/2006/ole">
              <mc:AlternateContent xmlns:mc="http://schemas.openxmlformats.org/markup-compatibility/2006">
                <mc:Choice xmlns:v="urn:schemas-microsoft-com:vml" Requires="v">
                  <p:oleObj spid="_x0000_s36929" name="Equation" r:id="rId6" imgW="711000" imgH="419040" progId="Equation.3">
                    <p:embed/>
                  </p:oleObj>
                </mc:Choice>
                <mc:Fallback>
                  <p:oleObj name="Equation" r:id="rId6" imgW="711000" imgH="4190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 y="1820"/>
                          <a:ext cx="1248" cy="7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3" name="Rectangle 9" descr="Griglia larga"/>
            <p:cNvSpPr>
              <a:spLocks noChangeArrowheads="1"/>
            </p:cNvSpPr>
            <p:nvPr/>
          </p:nvSpPr>
          <p:spPr bwMode="auto">
            <a:xfrm>
              <a:off x="2823" y="1848"/>
              <a:ext cx="2637" cy="709"/>
            </a:xfrm>
            <a:prstGeom prst="rect">
              <a:avLst/>
            </a:prstGeom>
            <a:noFill/>
            <a:ln w="28575" algn="ctr">
              <a:solidFill>
                <a:schemeClr val="accent2"/>
              </a:solidFill>
              <a:miter lim="800000"/>
              <a:headEnd/>
              <a:tailEnd/>
            </a:ln>
            <a:effectLst/>
          </p:spPr>
          <p:txBody>
            <a:bodyPr wrap="none" anchor="ctr"/>
            <a:lstStyle/>
            <a:p>
              <a:endParaRPr lang="it-IT">
                <a:solidFill>
                  <a:schemeClr val="accent2"/>
                </a:solidFill>
              </a:endParaRPr>
            </a:p>
          </p:txBody>
        </p:sp>
      </p:grpSp>
      <p:grpSp>
        <p:nvGrpSpPr>
          <p:cNvPr id="4" name="Group 21"/>
          <p:cNvGrpSpPr>
            <a:grpSpLocks/>
          </p:cNvGrpSpPr>
          <p:nvPr/>
        </p:nvGrpSpPr>
        <p:grpSpPr bwMode="auto">
          <a:xfrm>
            <a:off x="2636838" y="4137025"/>
            <a:ext cx="3713162" cy="2667000"/>
            <a:chOff x="1732" y="1877"/>
            <a:chExt cx="2339" cy="1459"/>
          </a:xfrm>
        </p:grpSpPr>
        <p:sp>
          <p:nvSpPr>
            <p:cNvPr id="72719" name="Text Box 15" descr="Griglia larga"/>
            <p:cNvSpPr txBox="1">
              <a:spLocks noChangeArrowheads="1"/>
            </p:cNvSpPr>
            <p:nvPr/>
          </p:nvSpPr>
          <p:spPr bwMode="auto">
            <a:xfrm>
              <a:off x="3107" y="3052"/>
              <a:ext cx="964" cy="284"/>
            </a:xfrm>
            <a:prstGeom prst="rect">
              <a:avLst/>
            </a:prstGeom>
            <a:noFill/>
            <a:ln w="28575" algn="ctr">
              <a:noFill/>
              <a:miter lim="800000"/>
              <a:headEnd/>
              <a:tailEnd/>
            </a:ln>
            <a:effectLst/>
          </p:spPr>
          <p:txBody>
            <a:bodyPr>
              <a:spAutoFit/>
            </a:bodyPr>
            <a:lstStyle/>
            <a:p>
              <a:pPr algn="just">
                <a:spcBef>
                  <a:spcPct val="50000"/>
                </a:spcBef>
              </a:pPr>
              <a:r>
                <a:rPr lang="en-US"/>
                <a:t>T</a:t>
              </a:r>
              <a:r>
                <a:rPr lang="en-US" baseline="-25000"/>
                <a:t>C</a:t>
              </a:r>
              <a:r>
                <a:rPr lang="en-US"/>
                <a:t>        T</a:t>
              </a:r>
            </a:p>
          </p:txBody>
        </p:sp>
        <p:grpSp>
          <p:nvGrpSpPr>
            <p:cNvPr id="5" name="Group 20"/>
            <p:cNvGrpSpPr>
              <a:grpSpLocks/>
            </p:cNvGrpSpPr>
            <p:nvPr/>
          </p:nvGrpSpPr>
          <p:grpSpPr bwMode="auto">
            <a:xfrm>
              <a:off x="1732" y="1877"/>
              <a:ext cx="2339" cy="1190"/>
              <a:chOff x="1732" y="1877"/>
              <a:chExt cx="2339" cy="1190"/>
            </a:xfrm>
          </p:grpSpPr>
          <p:sp>
            <p:nvSpPr>
              <p:cNvPr id="72714" name="Line 10"/>
              <p:cNvSpPr>
                <a:spLocks noChangeShapeType="1"/>
              </p:cNvSpPr>
              <p:nvPr/>
            </p:nvSpPr>
            <p:spPr bwMode="auto">
              <a:xfrm>
                <a:off x="1973" y="3067"/>
                <a:ext cx="2098"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72715" name="Line 11"/>
              <p:cNvSpPr>
                <a:spLocks noChangeShapeType="1"/>
              </p:cNvSpPr>
              <p:nvPr/>
            </p:nvSpPr>
            <p:spPr bwMode="auto">
              <a:xfrm flipV="1">
                <a:off x="1973" y="1877"/>
                <a:ext cx="0" cy="1190"/>
              </a:xfrm>
              <a:prstGeom prst="line">
                <a:avLst/>
              </a:prstGeom>
              <a:noFill/>
              <a:ln w="28575">
                <a:solidFill>
                  <a:schemeClr val="tx1"/>
                </a:solidFill>
                <a:round/>
                <a:headEnd/>
                <a:tailEnd type="triangle" w="med" len="med"/>
              </a:ln>
              <a:effectLst/>
            </p:spPr>
            <p:txBody>
              <a:bodyPr wrap="none" anchor="ctr"/>
              <a:lstStyle/>
              <a:p>
                <a:endParaRPr lang="en-US"/>
              </a:p>
            </p:txBody>
          </p:sp>
          <p:sp>
            <p:nvSpPr>
              <p:cNvPr id="72716" name="Arc 12" descr="Griglia larga"/>
              <p:cNvSpPr>
                <a:spLocks/>
              </p:cNvSpPr>
              <p:nvPr/>
            </p:nvSpPr>
            <p:spPr bwMode="auto">
              <a:xfrm>
                <a:off x="1973" y="2160"/>
                <a:ext cx="1276" cy="90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p:spPr>
            <p:txBody>
              <a:bodyPr wrap="none" anchor="ctr"/>
              <a:lstStyle/>
              <a:p>
                <a:endParaRPr lang="en-US"/>
              </a:p>
            </p:txBody>
          </p:sp>
          <p:sp>
            <p:nvSpPr>
              <p:cNvPr id="72717" name="Arc 13" descr="Griglia larga"/>
              <p:cNvSpPr>
                <a:spLocks/>
              </p:cNvSpPr>
              <p:nvPr/>
            </p:nvSpPr>
            <p:spPr bwMode="auto">
              <a:xfrm rot="10381904" flipH="1">
                <a:off x="1946" y="2056"/>
                <a:ext cx="1359" cy="907"/>
              </a:xfrm>
              <a:custGeom>
                <a:avLst/>
                <a:gdLst>
                  <a:gd name="G0" fmla="+- 336 0 0"/>
                  <a:gd name="G1" fmla="+- 21600 0 0"/>
                  <a:gd name="G2" fmla="+- 21600 0 0"/>
                  <a:gd name="T0" fmla="*/ 0 w 21426"/>
                  <a:gd name="T1" fmla="*/ 3 h 21600"/>
                  <a:gd name="T2" fmla="*/ 21426 w 21426"/>
                  <a:gd name="T3" fmla="*/ 16933 h 21600"/>
                  <a:gd name="T4" fmla="*/ 336 w 21426"/>
                  <a:gd name="T5" fmla="*/ 21600 h 21600"/>
                </a:gdLst>
                <a:ahLst/>
                <a:cxnLst>
                  <a:cxn ang="0">
                    <a:pos x="T0" y="T1"/>
                  </a:cxn>
                  <a:cxn ang="0">
                    <a:pos x="T2" y="T3"/>
                  </a:cxn>
                  <a:cxn ang="0">
                    <a:pos x="T4" y="T5"/>
                  </a:cxn>
                </a:cxnLst>
                <a:rect l="0" t="0" r="r" b="b"/>
                <a:pathLst>
                  <a:path w="21426" h="21600" fill="none" extrusionOk="0">
                    <a:moveTo>
                      <a:pt x="-1" y="2"/>
                    </a:moveTo>
                    <a:cubicBezTo>
                      <a:pt x="111" y="0"/>
                      <a:pt x="223" y="-1"/>
                      <a:pt x="336" y="0"/>
                    </a:cubicBezTo>
                    <a:cubicBezTo>
                      <a:pt x="10467" y="0"/>
                      <a:pt x="19236" y="7041"/>
                      <a:pt x="21425" y="16933"/>
                    </a:cubicBezTo>
                  </a:path>
                  <a:path w="21426" h="21600" stroke="0" extrusionOk="0">
                    <a:moveTo>
                      <a:pt x="-1" y="2"/>
                    </a:moveTo>
                    <a:cubicBezTo>
                      <a:pt x="111" y="0"/>
                      <a:pt x="223" y="-1"/>
                      <a:pt x="336" y="0"/>
                    </a:cubicBezTo>
                    <a:cubicBezTo>
                      <a:pt x="10467" y="0"/>
                      <a:pt x="19236" y="7041"/>
                      <a:pt x="21425" y="16933"/>
                    </a:cubicBezTo>
                    <a:lnTo>
                      <a:pt x="336" y="21600"/>
                    </a:lnTo>
                    <a:close/>
                  </a:path>
                </a:pathLst>
              </a:custGeom>
              <a:noFill/>
              <a:ln w="28575">
                <a:solidFill>
                  <a:srgbClr val="E80A0A"/>
                </a:solidFill>
                <a:round/>
                <a:headEnd/>
                <a:tailEnd/>
              </a:ln>
              <a:effectLst/>
            </p:spPr>
            <p:txBody>
              <a:bodyPr wrap="none" anchor="ctr"/>
              <a:lstStyle/>
              <a:p>
                <a:endParaRPr lang="en-US"/>
              </a:p>
            </p:txBody>
          </p:sp>
          <p:sp>
            <p:nvSpPr>
              <p:cNvPr id="72718" name="Text Box 14" descr="Griglia larga"/>
              <p:cNvSpPr txBox="1">
                <a:spLocks noChangeArrowheads="1"/>
              </p:cNvSpPr>
              <p:nvPr/>
            </p:nvSpPr>
            <p:spPr bwMode="auto">
              <a:xfrm>
                <a:off x="1732" y="1962"/>
                <a:ext cx="212" cy="250"/>
              </a:xfrm>
              <a:prstGeom prst="rect">
                <a:avLst/>
              </a:prstGeom>
              <a:noFill/>
              <a:ln w="28575" algn="ctr">
                <a:noFill/>
                <a:miter lim="800000"/>
                <a:headEnd/>
                <a:tailEnd/>
              </a:ln>
              <a:effectLst/>
            </p:spPr>
            <p:txBody>
              <a:bodyPr wrap="none">
                <a:spAutoFit/>
              </a:bodyPr>
              <a:lstStyle/>
              <a:p>
                <a:r>
                  <a:rPr lang="en-US" sz="2400"/>
                  <a:t>1</a:t>
                </a:r>
              </a:p>
            </p:txBody>
          </p:sp>
          <p:sp>
            <p:nvSpPr>
              <p:cNvPr id="72720" name="Line 16"/>
              <p:cNvSpPr>
                <a:spLocks noChangeShapeType="1"/>
              </p:cNvSpPr>
              <p:nvPr/>
            </p:nvSpPr>
            <p:spPr bwMode="auto">
              <a:xfrm>
                <a:off x="1973" y="2160"/>
                <a:ext cx="1417" cy="0"/>
              </a:xfrm>
              <a:prstGeom prst="line">
                <a:avLst/>
              </a:prstGeom>
              <a:noFill/>
              <a:ln w="28575">
                <a:solidFill>
                  <a:schemeClr val="tx1"/>
                </a:solidFill>
                <a:prstDash val="sysDot"/>
                <a:round/>
                <a:headEnd/>
                <a:tailEnd/>
              </a:ln>
              <a:effectLst/>
            </p:spPr>
            <p:txBody>
              <a:bodyPr wrap="none" anchor="ctr"/>
              <a:lstStyle/>
              <a:p>
                <a:endParaRPr lang="en-US"/>
              </a:p>
            </p:txBody>
          </p:sp>
          <p:sp>
            <p:nvSpPr>
              <p:cNvPr id="72721" name="Line 17"/>
              <p:cNvSpPr>
                <a:spLocks noChangeShapeType="1"/>
              </p:cNvSpPr>
              <p:nvPr/>
            </p:nvSpPr>
            <p:spPr bwMode="auto">
              <a:xfrm>
                <a:off x="3249" y="2103"/>
                <a:ext cx="0" cy="964"/>
              </a:xfrm>
              <a:prstGeom prst="line">
                <a:avLst/>
              </a:prstGeom>
              <a:noFill/>
              <a:ln w="28575">
                <a:solidFill>
                  <a:schemeClr val="tx1"/>
                </a:solidFill>
                <a:prstDash val="sysDot"/>
                <a:round/>
                <a:headEnd/>
                <a:tailEnd/>
              </a:ln>
              <a:effectLst/>
            </p:spPr>
            <p:txBody>
              <a:bodyPr wrap="none" anchor="ctr"/>
              <a:lstStyle/>
              <a:p>
                <a:endParaRPr lang="en-US"/>
              </a:p>
            </p:txBody>
          </p:sp>
          <p:sp>
            <p:nvSpPr>
              <p:cNvPr id="72722" name="Text Box 18" descr="Griglia larga"/>
              <p:cNvSpPr txBox="1">
                <a:spLocks noChangeArrowheads="1"/>
              </p:cNvSpPr>
              <p:nvPr/>
            </p:nvSpPr>
            <p:spPr bwMode="auto">
              <a:xfrm>
                <a:off x="2086" y="2145"/>
                <a:ext cx="487" cy="284"/>
              </a:xfrm>
              <a:prstGeom prst="rect">
                <a:avLst/>
              </a:prstGeom>
              <a:noFill/>
              <a:ln w="28575" algn="ctr">
                <a:noFill/>
                <a:miter lim="800000"/>
                <a:headEnd/>
                <a:tailEnd/>
              </a:ln>
              <a:effectLst/>
            </p:spPr>
            <p:txBody>
              <a:bodyPr>
                <a:spAutoFit/>
              </a:bodyPr>
              <a:lstStyle/>
              <a:p>
                <a:r>
                  <a:rPr lang="en-US">
                    <a:solidFill>
                      <a:schemeClr val="accent2"/>
                    </a:solidFill>
                  </a:rPr>
                  <a:t>n</a:t>
                </a:r>
                <a:r>
                  <a:rPr lang="en-US" baseline="-25000">
                    <a:solidFill>
                      <a:schemeClr val="accent2"/>
                    </a:solidFill>
                  </a:rPr>
                  <a:t>S</a:t>
                </a:r>
                <a:r>
                  <a:rPr lang="en-US">
                    <a:solidFill>
                      <a:schemeClr val="accent2"/>
                    </a:solidFill>
                  </a:rPr>
                  <a:t>/n</a:t>
                </a:r>
              </a:p>
            </p:txBody>
          </p:sp>
          <p:sp>
            <p:nvSpPr>
              <p:cNvPr id="72723" name="Text Box 19" descr="Griglia larga"/>
              <p:cNvSpPr txBox="1">
                <a:spLocks noChangeArrowheads="1"/>
              </p:cNvSpPr>
              <p:nvPr/>
            </p:nvSpPr>
            <p:spPr bwMode="auto">
              <a:xfrm>
                <a:off x="2086" y="2627"/>
                <a:ext cx="478" cy="284"/>
              </a:xfrm>
              <a:prstGeom prst="rect">
                <a:avLst/>
              </a:prstGeom>
              <a:noFill/>
              <a:ln w="28575" algn="ctr">
                <a:noFill/>
                <a:miter lim="800000"/>
                <a:headEnd/>
                <a:tailEnd/>
              </a:ln>
              <a:effectLst/>
            </p:spPr>
            <p:txBody>
              <a:bodyPr wrap="none">
                <a:spAutoFit/>
              </a:bodyPr>
              <a:lstStyle/>
              <a:p>
                <a:r>
                  <a:rPr lang="en-US">
                    <a:solidFill>
                      <a:srgbClr val="E80A0A"/>
                    </a:solidFill>
                  </a:rPr>
                  <a:t>n</a:t>
                </a:r>
                <a:r>
                  <a:rPr lang="en-US" baseline="-25000">
                    <a:solidFill>
                      <a:srgbClr val="E80A0A"/>
                    </a:solidFill>
                  </a:rPr>
                  <a:t>n</a:t>
                </a:r>
                <a:r>
                  <a:rPr lang="en-US">
                    <a:solidFill>
                      <a:srgbClr val="E80A0A"/>
                    </a:solidFill>
                  </a:rPr>
                  <a:t>/n</a:t>
                </a:r>
              </a:p>
            </p:txBody>
          </p:sp>
        </p:grpSp>
      </p:grpSp>
      <p:grpSp>
        <p:nvGrpSpPr>
          <p:cNvPr id="6" name="Group 28"/>
          <p:cNvGrpSpPr>
            <a:grpSpLocks/>
          </p:cNvGrpSpPr>
          <p:nvPr/>
        </p:nvGrpSpPr>
        <p:grpSpPr bwMode="auto">
          <a:xfrm>
            <a:off x="2960688" y="1763713"/>
            <a:ext cx="2851151" cy="830262"/>
            <a:chOff x="231" y="2350"/>
            <a:chExt cx="1796" cy="523"/>
          </a:xfrm>
        </p:grpSpPr>
        <p:sp>
          <p:nvSpPr>
            <p:cNvPr id="72726" name="Text Box 22" descr="Griglia larga"/>
            <p:cNvSpPr txBox="1">
              <a:spLocks noChangeArrowheads="1"/>
            </p:cNvSpPr>
            <p:nvPr/>
          </p:nvSpPr>
          <p:spPr bwMode="auto">
            <a:xfrm>
              <a:off x="231" y="2350"/>
              <a:ext cx="1796" cy="523"/>
            </a:xfrm>
            <a:prstGeom prst="rect">
              <a:avLst/>
            </a:prstGeom>
            <a:noFill/>
            <a:ln w="28575" algn="ctr">
              <a:noFill/>
              <a:miter lim="800000"/>
              <a:headEnd/>
              <a:tailEnd/>
            </a:ln>
            <a:effectLst/>
          </p:spPr>
          <p:txBody>
            <a:bodyPr wrap="none">
              <a:spAutoFit/>
            </a:bodyPr>
            <a:lstStyle/>
            <a:p>
              <a:r>
                <a:rPr lang="en-US" sz="4800" i="1" dirty="0"/>
                <a:t>J = </a:t>
              </a:r>
              <a:r>
                <a:rPr lang="en-US" sz="4800" i="1" dirty="0" smtClean="0"/>
                <a:t>  </a:t>
              </a:r>
              <a:r>
                <a:rPr lang="en-US" sz="4800" i="1" dirty="0" err="1" smtClean="0">
                  <a:solidFill>
                    <a:srgbClr val="E80A0A"/>
                  </a:solidFill>
                </a:rPr>
                <a:t>J</a:t>
              </a:r>
              <a:r>
                <a:rPr lang="en-US" sz="4800" i="1" baseline="-25000" dirty="0" err="1" smtClean="0">
                  <a:solidFill>
                    <a:srgbClr val="E80A0A"/>
                  </a:solidFill>
                </a:rPr>
                <a:t>n</a:t>
              </a:r>
              <a:r>
                <a:rPr lang="en-US" sz="4800" i="1" baseline="-25000" dirty="0" smtClean="0">
                  <a:solidFill>
                    <a:srgbClr val="E80A0A"/>
                  </a:solidFill>
                </a:rPr>
                <a:t> </a:t>
              </a:r>
              <a:r>
                <a:rPr lang="en-US" sz="4800" i="1" dirty="0"/>
                <a:t>+ </a:t>
              </a:r>
              <a:r>
                <a:rPr lang="en-US" sz="4800" i="1" dirty="0" smtClean="0"/>
                <a:t>  </a:t>
              </a:r>
              <a:r>
                <a:rPr lang="en-US" sz="4800" i="1" dirty="0" smtClean="0">
                  <a:solidFill>
                    <a:schemeClr val="accent2"/>
                  </a:solidFill>
                </a:rPr>
                <a:t>J</a:t>
              </a:r>
              <a:r>
                <a:rPr lang="en-US" sz="4800" i="1" baseline="-25000" dirty="0" smtClean="0">
                  <a:solidFill>
                    <a:schemeClr val="accent2"/>
                  </a:solidFill>
                </a:rPr>
                <a:t>S</a:t>
              </a:r>
              <a:endParaRPr lang="en-US" sz="4800" i="1" dirty="0">
                <a:solidFill>
                  <a:schemeClr val="accent2"/>
                </a:solidFill>
              </a:endParaRPr>
            </a:p>
          </p:txBody>
        </p:sp>
        <p:sp>
          <p:nvSpPr>
            <p:cNvPr id="72727" name="Line 23"/>
            <p:cNvSpPr>
              <a:spLocks noChangeShapeType="1"/>
            </p:cNvSpPr>
            <p:nvPr/>
          </p:nvSpPr>
          <p:spPr bwMode="auto">
            <a:xfrm>
              <a:off x="357" y="2415"/>
              <a:ext cx="17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72728" name="Line 24"/>
            <p:cNvSpPr>
              <a:spLocks noChangeShapeType="1"/>
            </p:cNvSpPr>
            <p:nvPr/>
          </p:nvSpPr>
          <p:spPr bwMode="auto">
            <a:xfrm>
              <a:off x="1009" y="2415"/>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72729" name="Line 25"/>
            <p:cNvSpPr>
              <a:spLocks noChangeShapeType="1"/>
            </p:cNvSpPr>
            <p:nvPr/>
          </p:nvSpPr>
          <p:spPr bwMode="auto">
            <a:xfrm>
              <a:off x="1746" y="2415"/>
              <a:ext cx="170" cy="0"/>
            </a:xfrm>
            <a:prstGeom prst="line">
              <a:avLst/>
            </a:prstGeom>
            <a:noFill/>
            <a:ln w="28575">
              <a:solidFill>
                <a:schemeClr val="accent2"/>
              </a:solidFill>
              <a:round/>
              <a:headEnd/>
              <a:tailEnd type="triangle" w="med" len="me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gnaposto numero diapositiva 3"/>
          <p:cNvSpPr>
            <a:spLocks noGrp="1"/>
          </p:cNvSpPr>
          <p:nvPr>
            <p:ph type="sldNum" sz="quarter" idx="12"/>
          </p:nvPr>
        </p:nvSpPr>
        <p:spPr/>
        <p:txBody>
          <a:bodyPr/>
          <a:lstStyle/>
          <a:p>
            <a:fld id="{9AB47BED-3F6E-486D-8945-DAC45B5191DA}" type="slidenum">
              <a:rPr lang="en-US"/>
              <a:pPr/>
              <a:t>23</a:t>
            </a:fld>
            <a:endParaRPr lang="en-US"/>
          </a:p>
        </p:txBody>
      </p:sp>
      <p:sp>
        <p:nvSpPr>
          <p:cNvPr id="75825" name="Rectangle 49"/>
          <p:cNvSpPr>
            <a:spLocks noChangeArrowheads="1"/>
          </p:cNvSpPr>
          <p:nvPr/>
        </p:nvSpPr>
        <p:spPr bwMode="auto">
          <a:xfrm>
            <a:off x="341313" y="5454650"/>
            <a:ext cx="8461375" cy="1314450"/>
          </a:xfrm>
          <a:prstGeom prst="rect">
            <a:avLst/>
          </a:prstGeom>
          <a:solidFill>
            <a:srgbClr val="FFCCFF"/>
          </a:solidFill>
          <a:ln w="28575" algn="ctr">
            <a:noFill/>
            <a:miter lim="800000"/>
            <a:headEnd/>
            <a:tailEnd/>
          </a:ln>
          <a:effectLst/>
        </p:spPr>
        <p:txBody>
          <a:bodyPr wrap="none" anchor="ctr"/>
          <a:lstStyle/>
          <a:p>
            <a:pPr algn="l"/>
            <a:endParaRPr lang="it-IT"/>
          </a:p>
        </p:txBody>
      </p:sp>
      <p:sp>
        <p:nvSpPr>
          <p:cNvPr id="75820" name="Rectangle 44"/>
          <p:cNvSpPr>
            <a:spLocks noChangeArrowheads="1"/>
          </p:cNvSpPr>
          <p:nvPr/>
        </p:nvSpPr>
        <p:spPr bwMode="auto">
          <a:xfrm>
            <a:off x="341313" y="3878263"/>
            <a:ext cx="8461375" cy="1395412"/>
          </a:xfrm>
          <a:prstGeom prst="rect">
            <a:avLst/>
          </a:prstGeom>
          <a:solidFill>
            <a:srgbClr val="9999FF"/>
          </a:solidFill>
          <a:ln w="28575" algn="ctr">
            <a:noFill/>
            <a:miter lim="800000"/>
            <a:headEnd/>
            <a:tailEnd/>
          </a:ln>
          <a:effectLst/>
        </p:spPr>
        <p:txBody>
          <a:bodyPr wrap="none" anchor="ctr"/>
          <a:lstStyle/>
          <a:p>
            <a:pPr algn="l"/>
            <a:endParaRPr lang="it-IT"/>
          </a:p>
        </p:txBody>
      </p:sp>
      <p:grpSp>
        <p:nvGrpSpPr>
          <p:cNvPr id="2" name="Group 21"/>
          <p:cNvGrpSpPr>
            <a:grpSpLocks/>
          </p:cNvGrpSpPr>
          <p:nvPr/>
        </p:nvGrpSpPr>
        <p:grpSpPr bwMode="auto">
          <a:xfrm>
            <a:off x="3041650" y="279400"/>
            <a:ext cx="2781300" cy="823913"/>
            <a:chOff x="231" y="2350"/>
            <a:chExt cx="1752" cy="519"/>
          </a:xfrm>
        </p:grpSpPr>
        <p:sp>
          <p:nvSpPr>
            <p:cNvPr id="75798" name="Text Box 22" descr="Griglia larga"/>
            <p:cNvSpPr txBox="1">
              <a:spLocks noChangeArrowheads="1"/>
            </p:cNvSpPr>
            <p:nvPr/>
          </p:nvSpPr>
          <p:spPr bwMode="auto">
            <a:xfrm>
              <a:off x="231" y="2350"/>
              <a:ext cx="1752" cy="519"/>
            </a:xfrm>
            <a:prstGeom prst="rect">
              <a:avLst/>
            </a:prstGeom>
            <a:noFill/>
            <a:ln w="28575" algn="ctr">
              <a:noFill/>
              <a:miter lim="800000"/>
              <a:headEnd/>
              <a:tailEnd/>
            </a:ln>
            <a:effectLst/>
          </p:spPr>
          <p:txBody>
            <a:bodyPr wrap="none">
              <a:spAutoFit/>
            </a:bodyPr>
            <a:lstStyle/>
            <a:p>
              <a:r>
                <a:rPr lang="en-US" sz="4800" i="1"/>
                <a:t>J = </a:t>
              </a:r>
              <a:r>
                <a:rPr lang="en-US" sz="4800" i="1">
                  <a:solidFill>
                    <a:srgbClr val="E80A0A"/>
                  </a:solidFill>
                </a:rPr>
                <a:t>J</a:t>
              </a:r>
              <a:r>
                <a:rPr lang="en-US" sz="4800" i="1" baseline="-25000">
                  <a:solidFill>
                    <a:srgbClr val="E80A0A"/>
                  </a:solidFill>
                </a:rPr>
                <a:t>n </a:t>
              </a:r>
              <a:r>
                <a:rPr lang="en-US" sz="4800" i="1"/>
                <a:t>+ </a:t>
              </a:r>
              <a:r>
                <a:rPr lang="en-US" sz="4800" i="1">
                  <a:solidFill>
                    <a:schemeClr val="accent2"/>
                  </a:solidFill>
                </a:rPr>
                <a:t>J</a:t>
              </a:r>
              <a:r>
                <a:rPr lang="en-US" sz="4800" i="1" baseline="-25000">
                  <a:solidFill>
                    <a:schemeClr val="accent2"/>
                  </a:solidFill>
                </a:rPr>
                <a:t>S</a:t>
              </a:r>
              <a:endParaRPr lang="en-US" sz="4800" i="1">
                <a:solidFill>
                  <a:schemeClr val="accent2"/>
                </a:solidFill>
              </a:endParaRPr>
            </a:p>
          </p:txBody>
        </p:sp>
        <p:sp>
          <p:nvSpPr>
            <p:cNvPr id="75799" name="Line 23"/>
            <p:cNvSpPr>
              <a:spLocks noChangeShapeType="1"/>
            </p:cNvSpPr>
            <p:nvPr/>
          </p:nvSpPr>
          <p:spPr bwMode="auto">
            <a:xfrm>
              <a:off x="357" y="2415"/>
              <a:ext cx="17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75800" name="Line 24"/>
            <p:cNvSpPr>
              <a:spLocks noChangeShapeType="1"/>
            </p:cNvSpPr>
            <p:nvPr/>
          </p:nvSpPr>
          <p:spPr bwMode="auto">
            <a:xfrm>
              <a:off x="1009" y="2415"/>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75801" name="Line 25"/>
            <p:cNvSpPr>
              <a:spLocks noChangeShapeType="1"/>
            </p:cNvSpPr>
            <p:nvPr/>
          </p:nvSpPr>
          <p:spPr bwMode="auto">
            <a:xfrm>
              <a:off x="1746" y="2415"/>
              <a:ext cx="170" cy="0"/>
            </a:xfrm>
            <a:prstGeom prst="line">
              <a:avLst/>
            </a:prstGeom>
            <a:noFill/>
            <a:ln w="28575">
              <a:solidFill>
                <a:schemeClr val="accent2"/>
              </a:solidFill>
              <a:round/>
              <a:headEnd/>
              <a:tailEnd type="triangle" w="med" len="med"/>
            </a:ln>
            <a:effectLst/>
          </p:spPr>
          <p:txBody>
            <a:bodyPr wrap="none" anchor="ctr"/>
            <a:lstStyle/>
            <a:p>
              <a:endParaRPr lang="en-US"/>
            </a:p>
          </p:txBody>
        </p:sp>
      </p:grpSp>
      <p:grpSp>
        <p:nvGrpSpPr>
          <p:cNvPr id="3" name="Group 27"/>
          <p:cNvGrpSpPr>
            <a:grpSpLocks/>
          </p:cNvGrpSpPr>
          <p:nvPr/>
        </p:nvGrpSpPr>
        <p:grpSpPr bwMode="auto">
          <a:xfrm>
            <a:off x="476250" y="1538288"/>
            <a:ext cx="2006600" cy="701675"/>
            <a:chOff x="465" y="3458"/>
            <a:chExt cx="1264" cy="442"/>
          </a:xfrm>
        </p:grpSpPr>
        <p:sp>
          <p:nvSpPr>
            <p:cNvPr id="75804" name="Rectangle 28" descr="Griglia larga"/>
            <p:cNvSpPr>
              <a:spLocks noChangeArrowheads="1"/>
            </p:cNvSpPr>
            <p:nvPr/>
          </p:nvSpPr>
          <p:spPr bwMode="auto">
            <a:xfrm>
              <a:off x="465" y="3458"/>
              <a:ext cx="1264" cy="442"/>
            </a:xfrm>
            <a:prstGeom prst="rect">
              <a:avLst/>
            </a:prstGeom>
            <a:noFill/>
            <a:ln w="28575" algn="ctr">
              <a:noFill/>
              <a:miter lim="800000"/>
              <a:headEnd/>
              <a:tailEnd/>
            </a:ln>
            <a:effectLst/>
          </p:spPr>
          <p:txBody>
            <a:bodyPr wrap="none">
              <a:spAutoFit/>
            </a:bodyPr>
            <a:lstStyle/>
            <a:p>
              <a:r>
                <a:rPr lang="en-US" sz="4000" i="1">
                  <a:solidFill>
                    <a:srgbClr val="E80A0A"/>
                  </a:solidFill>
                </a:rPr>
                <a:t>J</a:t>
              </a:r>
              <a:r>
                <a:rPr lang="en-US" sz="4000" i="1" baseline="-25000">
                  <a:solidFill>
                    <a:srgbClr val="E80A0A"/>
                  </a:solidFill>
                </a:rPr>
                <a:t>n </a:t>
              </a:r>
              <a:r>
                <a:rPr lang="en-US" sz="4000" i="1">
                  <a:solidFill>
                    <a:srgbClr val="E80A0A"/>
                  </a:solidFill>
                </a:rPr>
                <a:t>= </a:t>
              </a:r>
              <a:r>
                <a:rPr lang="en-US" sz="4000" i="1">
                  <a:solidFill>
                    <a:srgbClr val="E80A0A"/>
                  </a:solidFill>
                  <a:latin typeface="Symbol" pitchFamily="18" charset="2"/>
                </a:rPr>
                <a:t>s</a:t>
              </a:r>
              <a:r>
                <a:rPr lang="en-US" sz="4000" i="1">
                  <a:solidFill>
                    <a:srgbClr val="E80A0A"/>
                  </a:solidFill>
                </a:rPr>
                <a:t>  E</a:t>
              </a:r>
              <a:endParaRPr lang="en-US" sz="4000" i="1" baseline="-25000">
                <a:solidFill>
                  <a:srgbClr val="E80A0A"/>
                </a:solidFill>
              </a:endParaRPr>
            </a:p>
          </p:txBody>
        </p:sp>
        <p:sp>
          <p:nvSpPr>
            <p:cNvPr id="75805" name="Line 29"/>
            <p:cNvSpPr>
              <a:spLocks noChangeShapeType="1"/>
            </p:cNvSpPr>
            <p:nvPr/>
          </p:nvSpPr>
          <p:spPr bwMode="auto">
            <a:xfrm>
              <a:off x="584" y="3464"/>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75806" name="Line 30"/>
            <p:cNvSpPr>
              <a:spLocks noChangeShapeType="1"/>
            </p:cNvSpPr>
            <p:nvPr/>
          </p:nvSpPr>
          <p:spPr bwMode="auto">
            <a:xfrm>
              <a:off x="1548" y="3464"/>
              <a:ext cx="170" cy="0"/>
            </a:xfrm>
            <a:prstGeom prst="line">
              <a:avLst/>
            </a:prstGeom>
            <a:noFill/>
            <a:ln w="28575">
              <a:solidFill>
                <a:srgbClr val="E80A0A"/>
              </a:solidFill>
              <a:round/>
              <a:headEnd/>
              <a:tailEnd type="triangle" w="med" len="med"/>
            </a:ln>
            <a:effectLst/>
          </p:spPr>
          <p:txBody>
            <a:bodyPr wrap="none" anchor="ctr"/>
            <a:lstStyle/>
            <a:p>
              <a:endParaRPr lang="en-US"/>
            </a:p>
          </p:txBody>
        </p:sp>
      </p:grpSp>
      <p:sp>
        <p:nvSpPr>
          <p:cNvPr id="75808" name="Rectangle 32" descr="Griglia larga"/>
          <p:cNvSpPr>
            <a:spLocks noChangeArrowheads="1"/>
          </p:cNvSpPr>
          <p:nvPr/>
        </p:nvSpPr>
        <p:spPr bwMode="auto">
          <a:xfrm>
            <a:off x="5457825" y="1557338"/>
            <a:ext cx="2489200" cy="701675"/>
          </a:xfrm>
          <a:prstGeom prst="rect">
            <a:avLst/>
          </a:prstGeom>
          <a:noFill/>
          <a:ln w="28575" algn="ctr">
            <a:noFill/>
            <a:miter lim="800000"/>
            <a:headEnd/>
            <a:tailEnd/>
          </a:ln>
          <a:effectLst/>
        </p:spPr>
        <p:txBody>
          <a:bodyPr wrap="none">
            <a:spAutoFit/>
          </a:bodyPr>
          <a:lstStyle/>
          <a:p>
            <a:pPr algn="l"/>
            <a:r>
              <a:rPr lang="en-US" sz="4000" i="1">
                <a:solidFill>
                  <a:schemeClr val="accent2"/>
                </a:solidFill>
              </a:rPr>
              <a:t>J</a:t>
            </a:r>
            <a:r>
              <a:rPr lang="en-US" sz="4000" i="1" baseline="-25000">
                <a:solidFill>
                  <a:schemeClr val="accent2"/>
                </a:solidFill>
              </a:rPr>
              <a:t>S </a:t>
            </a:r>
            <a:r>
              <a:rPr lang="en-US" sz="4000" i="1">
                <a:solidFill>
                  <a:schemeClr val="accent2"/>
                </a:solidFill>
              </a:rPr>
              <a:t>= n</a:t>
            </a:r>
            <a:r>
              <a:rPr lang="en-US" sz="4000" i="1" baseline="-25000">
                <a:solidFill>
                  <a:schemeClr val="accent2"/>
                </a:solidFill>
              </a:rPr>
              <a:t>s</a:t>
            </a:r>
            <a:r>
              <a:rPr lang="en-US" sz="4000" i="1">
                <a:solidFill>
                  <a:schemeClr val="accent2"/>
                </a:solidFill>
              </a:rPr>
              <a:t> e  v</a:t>
            </a:r>
            <a:r>
              <a:rPr lang="en-US" sz="4000" i="1" baseline="-25000">
                <a:solidFill>
                  <a:schemeClr val="accent2"/>
                </a:solidFill>
              </a:rPr>
              <a:t>s</a:t>
            </a:r>
          </a:p>
        </p:txBody>
      </p:sp>
      <p:sp>
        <p:nvSpPr>
          <p:cNvPr id="75809" name="Line 33"/>
          <p:cNvSpPr>
            <a:spLocks noChangeShapeType="1"/>
          </p:cNvSpPr>
          <p:nvPr/>
        </p:nvSpPr>
        <p:spPr bwMode="auto">
          <a:xfrm>
            <a:off x="5607050" y="1585913"/>
            <a:ext cx="269875" cy="0"/>
          </a:xfrm>
          <a:prstGeom prst="line">
            <a:avLst/>
          </a:prstGeom>
          <a:noFill/>
          <a:ln w="28575">
            <a:solidFill>
              <a:schemeClr val="accent2"/>
            </a:solidFill>
            <a:round/>
            <a:headEnd/>
            <a:tailEnd type="triangle" w="med" len="med"/>
          </a:ln>
          <a:effectLst/>
        </p:spPr>
        <p:txBody>
          <a:bodyPr wrap="none" anchor="ctr"/>
          <a:lstStyle/>
          <a:p>
            <a:endParaRPr lang="en-US"/>
          </a:p>
        </p:txBody>
      </p:sp>
      <p:sp>
        <p:nvSpPr>
          <p:cNvPr id="75810" name="Line 34"/>
          <p:cNvSpPr>
            <a:spLocks noChangeShapeType="1"/>
          </p:cNvSpPr>
          <p:nvPr/>
        </p:nvSpPr>
        <p:spPr bwMode="auto">
          <a:xfrm>
            <a:off x="7497763" y="1673225"/>
            <a:ext cx="269875" cy="0"/>
          </a:xfrm>
          <a:prstGeom prst="line">
            <a:avLst/>
          </a:prstGeom>
          <a:noFill/>
          <a:ln w="28575">
            <a:solidFill>
              <a:schemeClr val="accent2"/>
            </a:solidFill>
            <a:round/>
            <a:headEnd/>
            <a:tailEnd type="triangle" w="med" len="med"/>
          </a:ln>
          <a:effectLst/>
        </p:spPr>
        <p:txBody>
          <a:bodyPr wrap="none" anchor="ctr"/>
          <a:lstStyle/>
          <a:p>
            <a:endParaRPr lang="en-US"/>
          </a:p>
        </p:txBody>
      </p:sp>
      <p:grpSp>
        <p:nvGrpSpPr>
          <p:cNvPr id="4" name="Group 41"/>
          <p:cNvGrpSpPr>
            <a:grpSpLocks/>
          </p:cNvGrpSpPr>
          <p:nvPr/>
        </p:nvGrpSpPr>
        <p:grpSpPr bwMode="auto">
          <a:xfrm>
            <a:off x="5411788" y="2592388"/>
            <a:ext cx="2355850" cy="701675"/>
            <a:chOff x="3551" y="2001"/>
            <a:chExt cx="1484" cy="442"/>
          </a:xfrm>
        </p:grpSpPr>
        <p:sp>
          <p:nvSpPr>
            <p:cNvPr id="75812" name="Rectangle 36" descr="Griglia larga"/>
            <p:cNvSpPr>
              <a:spLocks noChangeArrowheads="1"/>
            </p:cNvSpPr>
            <p:nvPr/>
          </p:nvSpPr>
          <p:spPr bwMode="auto">
            <a:xfrm>
              <a:off x="3551" y="2001"/>
              <a:ext cx="1431" cy="442"/>
            </a:xfrm>
            <a:prstGeom prst="rect">
              <a:avLst/>
            </a:prstGeom>
            <a:noFill/>
            <a:ln w="28575" algn="ctr">
              <a:noFill/>
              <a:miter lim="800000"/>
              <a:headEnd/>
              <a:tailEnd/>
            </a:ln>
            <a:effectLst/>
          </p:spPr>
          <p:txBody>
            <a:bodyPr wrap="none">
              <a:spAutoFit/>
            </a:bodyPr>
            <a:lstStyle/>
            <a:p>
              <a:pPr algn="l"/>
              <a:r>
                <a:rPr lang="en-US" sz="4000" i="1">
                  <a:solidFill>
                    <a:schemeClr val="accent2"/>
                  </a:solidFill>
                </a:rPr>
                <a:t>m v</a:t>
              </a:r>
              <a:r>
                <a:rPr lang="en-US" sz="4000" i="1" baseline="-25000">
                  <a:solidFill>
                    <a:schemeClr val="accent2"/>
                  </a:solidFill>
                </a:rPr>
                <a:t>s = </a:t>
              </a:r>
              <a:r>
                <a:rPr lang="en-US" sz="4000" i="1">
                  <a:solidFill>
                    <a:schemeClr val="accent2"/>
                  </a:solidFill>
                </a:rPr>
                <a:t>-e E</a:t>
              </a:r>
            </a:p>
          </p:txBody>
        </p:sp>
        <p:sp>
          <p:nvSpPr>
            <p:cNvPr id="75813" name="Line 37"/>
            <p:cNvSpPr>
              <a:spLocks noChangeShapeType="1"/>
            </p:cNvSpPr>
            <p:nvPr/>
          </p:nvSpPr>
          <p:spPr bwMode="auto">
            <a:xfrm>
              <a:off x="3929" y="2103"/>
              <a:ext cx="170" cy="0"/>
            </a:xfrm>
            <a:prstGeom prst="line">
              <a:avLst/>
            </a:prstGeom>
            <a:noFill/>
            <a:ln w="28575">
              <a:solidFill>
                <a:schemeClr val="accent2"/>
              </a:solidFill>
              <a:round/>
              <a:headEnd/>
              <a:tailEnd type="triangle" w="med" len="med"/>
            </a:ln>
            <a:effectLst/>
          </p:spPr>
          <p:txBody>
            <a:bodyPr wrap="none" anchor="ctr"/>
            <a:lstStyle/>
            <a:p>
              <a:endParaRPr lang="en-US"/>
            </a:p>
          </p:txBody>
        </p:sp>
        <p:sp>
          <p:nvSpPr>
            <p:cNvPr id="75814" name="Line 38"/>
            <p:cNvSpPr>
              <a:spLocks noChangeShapeType="1"/>
            </p:cNvSpPr>
            <p:nvPr/>
          </p:nvSpPr>
          <p:spPr bwMode="auto">
            <a:xfrm>
              <a:off x="4865" y="2047"/>
              <a:ext cx="170" cy="0"/>
            </a:xfrm>
            <a:prstGeom prst="line">
              <a:avLst/>
            </a:prstGeom>
            <a:noFill/>
            <a:ln w="28575">
              <a:solidFill>
                <a:schemeClr val="accent2"/>
              </a:solidFill>
              <a:round/>
              <a:headEnd/>
              <a:tailEnd type="triangle" w="med" len="med"/>
            </a:ln>
            <a:effectLst/>
          </p:spPr>
          <p:txBody>
            <a:bodyPr wrap="none" anchor="ctr"/>
            <a:lstStyle/>
            <a:p>
              <a:endParaRPr lang="en-US"/>
            </a:p>
          </p:txBody>
        </p:sp>
        <p:sp>
          <p:nvSpPr>
            <p:cNvPr id="75816" name="Oval 40"/>
            <p:cNvSpPr>
              <a:spLocks noChangeArrowheads="1"/>
            </p:cNvSpPr>
            <p:nvPr/>
          </p:nvSpPr>
          <p:spPr bwMode="auto">
            <a:xfrm>
              <a:off x="4014" y="2018"/>
              <a:ext cx="28" cy="28"/>
            </a:xfrm>
            <a:prstGeom prst="ellipse">
              <a:avLst/>
            </a:prstGeom>
            <a:solidFill>
              <a:schemeClr val="accent2"/>
            </a:solidFill>
            <a:ln w="28575" algn="ctr">
              <a:solidFill>
                <a:schemeClr val="accent2"/>
              </a:solidFill>
              <a:round/>
              <a:headEnd/>
              <a:tailEnd/>
            </a:ln>
            <a:effectLst/>
          </p:spPr>
          <p:txBody>
            <a:bodyPr wrap="none" anchor="ctr"/>
            <a:lstStyle/>
            <a:p>
              <a:endParaRPr lang="en-US"/>
            </a:p>
          </p:txBody>
        </p:sp>
      </p:grpSp>
      <p:sp>
        <p:nvSpPr>
          <p:cNvPr id="75818" name="Text Box 42" descr="Griglia larga"/>
          <p:cNvSpPr txBox="1">
            <a:spLocks noChangeArrowheads="1"/>
          </p:cNvSpPr>
          <p:nvPr/>
        </p:nvSpPr>
        <p:spPr bwMode="auto">
          <a:xfrm>
            <a:off x="431800" y="3294063"/>
            <a:ext cx="3960813" cy="519112"/>
          </a:xfrm>
          <a:prstGeom prst="rect">
            <a:avLst/>
          </a:prstGeom>
          <a:noFill/>
          <a:ln w="28575" algn="ctr">
            <a:noFill/>
            <a:miter lim="800000"/>
            <a:headEnd/>
            <a:tailEnd/>
          </a:ln>
          <a:effectLst/>
        </p:spPr>
        <p:txBody>
          <a:bodyPr>
            <a:spAutoFit/>
          </a:bodyPr>
          <a:lstStyle/>
          <a:p>
            <a:pPr algn="l">
              <a:spcBef>
                <a:spcPct val="50000"/>
              </a:spcBef>
            </a:pPr>
            <a:r>
              <a:rPr lang="en-US">
                <a:solidFill>
                  <a:schemeClr val="accent2"/>
                </a:solidFill>
              </a:rPr>
              <a:t>   London equation</a:t>
            </a:r>
          </a:p>
        </p:txBody>
      </p:sp>
      <p:graphicFrame>
        <p:nvGraphicFramePr>
          <p:cNvPr id="75819" name="Object 43"/>
          <p:cNvGraphicFramePr>
            <a:graphicFrameLocks noChangeAspect="1"/>
          </p:cNvGraphicFramePr>
          <p:nvPr/>
        </p:nvGraphicFramePr>
        <p:xfrm>
          <a:off x="881063" y="3970338"/>
          <a:ext cx="2174875" cy="1219200"/>
        </p:xfrm>
        <a:graphic>
          <a:graphicData uri="http://schemas.openxmlformats.org/presentationml/2006/ole">
            <mc:AlternateContent xmlns:mc="http://schemas.openxmlformats.org/markup-compatibility/2006">
              <mc:Choice xmlns:v="urn:schemas-microsoft-com:vml" Requires="v">
                <p:oleObj spid="_x0000_s37983" name="Equation" r:id="rId4" imgW="838080" imgH="469800" progId="Equation.3">
                  <p:embed/>
                </p:oleObj>
              </mc:Choice>
              <mc:Fallback>
                <p:oleObj name="Equation" r:id="rId4" imgW="838080" imgH="469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063" y="3970338"/>
                        <a:ext cx="217487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822" name="Rectangle 46"/>
          <p:cNvSpPr>
            <a:spLocks noChangeArrowheads="1"/>
          </p:cNvSpPr>
          <p:nvPr/>
        </p:nvSpPr>
        <p:spPr bwMode="auto">
          <a:xfrm>
            <a:off x="4525963" y="4149725"/>
            <a:ext cx="4367212" cy="822325"/>
          </a:xfrm>
          <a:prstGeom prst="rect">
            <a:avLst/>
          </a:prstGeom>
          <a:noFill/>
          <a:ln w="28575" algn="ctr">
            <a:noFill/>
            <a:miter lim="800000"/>
            <a:headEnd/>
            <a:tailEnd/>
          </a:ln>
          <a:effectLst/>
        </p:spPr>
        <p:txBody>
          <a:bodyPr>
            <a:spAutoFit/>
          </a:bodyPr>
          <a:lstStyle/>
          <a:p>
            <a:pPr algn="l"/>
            <a:r>
              <a:rPr lang="en-US" sz="2400"/>
              <a:t>Is the Analogous of the</a:t>
            </a:r>
          </a:p>
          <a:p>
            <a:pPr algn="l"/>
            <a:r>
              <a:rPr lang="en-US" sz="2400"/>
              <a:t>“Ohm Law” for Superconductors</a:t>
            </a:r>
          </a:p>
        </p:txBody>
      </p:sp>
      <p:graphicFrame>
        <p:nvGraphicFramePr>
          <p:cNvPr id="75823" name="Object 47"/>
          <p:cNvGraphicFramePr>
            <a:graphicFrameLocks noChangeAspect="1"/>
          </p:cNvGraphicFramePr>
          <p:nvPr/>
        </p:nvGraphicFramePr>
        <p:xfrm>
          <a:off x="881063" y="5499100"/>
          <a:ext cx="1890712" cy="1271588"/>
        </p:xfrm>
        <a:graphic>
          <a:graphicData uri="http://schemas.openxmlformats.org/presentationml/2006/ole">
            <mc:AlternateContent xmlns:mc="http://schemas.openxmlformats.org/markup-compatibility/2006">
              <mc:Choice xmlns:v="urn:schemas-microsoft-com:vml" Requires="v">
                <p:oleObj spid="_x0000_s37984" name="Equation" r:id="rId6" imgW="698400" imgH="469800" progId="Equation.3">
                  <p:embed/>
                </p:oleObj>
              </mc:Choice>
              <mc:Fallback>
                <p:oleObj name="Equation" r:id="rId6" imgW="698400" imgH="469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3" y="5499100"/>
                        <a:ext cx="1890712" cy="127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824" name="AutoShape 48"/>
          <p:cNvSpPr>
            <a:spLocks noChangeArrowheads="1"/>
          </p:cNvSpPr>
          <p:nvPr/>
        </p:nvSpPr>
        <p:spPr bwMode="auto">
          <a:xfrm>
            <a:off x="3267075" y="6084888"/>
            <a:ext cx="1169988" cy="179387"/>
          </a:xfrm>
          <a:prstGeom prst="rightArrow">
            <a:avLst>
              <a:gd name="adj1" fmla="val 50000"/>
              <a:gd name="adj2" fmla="val 163054"/>
            </a:avLst>
          </a:prstGeom>
          <a:solidFill>
            <a:srgbClr val="9999FF"/>
          </a:solidFill>
          <a:ln w="28575" algn="ctr">
            <a:solidFill>
              <a:srgbClr val="9999FF"/>
            </a:solidFill>
            <a:miter lim="800000"/>
            <a:headEnd/>
            <a:tailEnd/>
          </a:ln>
          <a:effectLst/>
        </p:spPr>
        <p:txBody>
          <a:bodyPr wrap="none" anchor="ctr"/>
          <a:lstStyle/>
          <a:p>
            <a:endParaRPr lang="en-US"/>
          </a:p>
        </p:txBody>
      </p:sp>
      <p:graphicFrame>
        <p:nvGraphicFramePr>
          <p:cNvPr id="75826" name="Object 50"/>
          <p:cNvGraphicFramePr>
            <a:graphicFrameLocks noChangeAspect="1"/>
          </p:cNvGraphicFramePr>
          <p:nvPr/>
        </p:nvGraphicFramePr>
        <p:xfrm>
          <a:off x="4854575" y="5511800"/>
          <a:ext cx="3754438" cy="1055688"/>
        </p:xfrm>
        <a:graphic>
          <a:graphicData uri="http://schemas.openxmlformats.org/presentationml/2006/ole">
            <mc:AlternateContent xmlns:mc="http://schemas.openxmlformats.org/markup-compatibility/2006">
              <mc:Choice xmlns:v="urn:schemas-microsoft-com:vml" Requires="v">
                <p:oleObj spid="_x0000_s37985" name="Equation" r:id="rId8" imgW="1218960" imgH="342720" progId="Equation.3">
                  <p:embed/>
                </p:oleObj>
              </mc:Choice>
              <mc:Fallback>
                <p:oleObj name="Equation" r:id="rId8" imgW="1218960" imgH="34272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4575" y="5511800"/>
                        <a:ext cx="3754438" cy="105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827" name="AutoShape 51"/>
          <p:cNvSpPr>
            <a:spLocks noChangeArrowheads="1"/>
          </p:cNvSpPr>
          <p:nvPr/>
        </p:nvSpPr>
        <p:spPr bwMode="auto">
          <a:xfrm>
            <a:off x="3267075" y="4464050"/>
            <a:ext cx="1169988" cy="179388"/>
          </a:xfrm>
          <a:prstGeom prst="rightArrow">
            <a:avLst>
              <a:gd name="adj1" fmla="val 50000"/>
              <a:gd name="adj2" fmla="val 163053"/>
            </a:avLst>
          </a:prstGeom>
          <a:solidFill>
            <a:srgbClr val="FFCCFF"/>
          </a:solidFill>
          <a:ln w="28575" algn="ctr">
            <a:solidFill>
              <a:srgbClr val="FFCCFF"/>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3"/>
          <p:cNvSpPr>
            <a:spLocks noGrp="1"/>
          </p:cNvSpPr>
          <p:nvPr>
            <p:ph type="sldNum" sz="quarter" idx="12"/>
          </p:nvPr>
        </p:nvSpPr>
        <p:spPr/>
        <p:txBody>
          <a:bodyPr/>
          <a:lstStyle/>
          <a:p>
            <a:fld id="{2D881626-1618-451B-877B-BB9F62AFDF55}" type="slidenum">
              <a:rPr lang="en-US"/>
              <a:pPr/>
              <a:t>24</a:t>
            </a:fld>
            <a:endParaRPr lang="en-US"/>
          </a:p>
        </p:txBody>
      </p:sp>
      <p:grpSp>
        <p:nvGrpSpPr>
          <p:cNvPr id="2" name="Group 15"/>
          <p:cNvGrpSpPr>
            <a:grpSpLocks/>
          </p:cNvGrpSpPr>
          <p:nvPr/>
        </p:nvGrpSpPr>
        <p:grpSpPr bwMode="auto">
          <a:xfrm>
            <a:off x="1106488" y="368300"/>
            <a:ext cx="7156450" cy="1419225"/>
            <a:chOff x="697" y="232"/>
            <a:chExt cx="4508" cy="894"/>
          </a:xfrm>
        </p:grpSpPr>
        <p:sp>
          <p:nvSpPr>
            <p:cNvPr id="71682" name="Text Box 2" descr="Griglia larga"/>
            <p:cNvSpPr txBox="1">
              <a:spLocks noChangeArrowheads="1"/>
            </p:cNvSpPr>
            <p:nvPr/>
          </p:nvSpPr>
          <p:spPr bwMode="auto">
            <a:xfrm>
              <a:off x="2336" y="527"/>
              <a:ext cx="1900" cy="327"/>
            </a:xfrm>
            <a:prstGeom prst="rect">
              <a:avLst/>
            </a:prstGeom>
            <a:noFill/>
            <a:ln w="28575" algn="ctr">
              <a:noFill/>
              <a:miter lim="800000"/>
              <a:headEnd/>
              <a:tailEnd/>
            </a:ln>
            <a:effectLst/>
          </p:spPr>
          <p:txBody>
            <a:bodyPr>
              <a:spAutoFit/>
            </a:bodyPr>
            <a:lstStyle/>
            <a:p>
              <a:pPr>
                <a:spcBef>
                  <a:spcPct val="50000"/>
                </a:spcBef>
              </a:pPr>
              <a:r>
                <a:rPr lang="en-US" dirty="0"/>
                <a:t>Superconductors</a:t>
              </a:r>
            </a:p>
          </p:txBody>
        </p:sp>
        <p:sp>
          <p:nvSpPr>
            <p:cNvPr id="71683" name="Text Box 3" descr="Griglia larga"/>
            <p:cNvSpPr txBox="1">
              <a:spLocks noChangeArrowheads="1"/>
            </p:cNvSpPr>
            <p:nvPr/>
          </p:nvSpPr>
          <p:spPr bwMode="auto">
            <a:xfrm>
              <a:off x="697" y="232"/>
              <a:ext cx="963"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rPr>
                <a:t>I type</a:t>
              </a:r>
            </a:p>
          </p:txBody>
        </p:sp>
        <p:sp>
          <p:nvSpPr>
            <p:cNvPr id="71684" name="Rectangle 4" descr="Griglia larga"/>
            <p:cNvSpPr>
              <a:spLocks noChangeArrowheads="1"/>
            </p:cNvSpPr>
            <p:nvPr/>
          </p:nvSpPr>
          <p:spPr bwMode="auto">
            <a:xfrm>
              <a:off x="782" y="799"/>
              <a:ext cx="707" cy="327"/>
            </a:xfrm>
            <a:prstGeom prst="rect">
              <a:avLst/>
            </a:prstGeom>
            <a:noFill/>
            <a:ln w="28575" algn="ctr">
              <a:noFill/>
              <a:miter lim="800000"/>
              <a:headEnd/>
              <a:tailEnd/>
            </a:ln>
            <a:effectLst/>
          </p:spPr>
          <p:txBody>
            <a:bodyPr wrap="none">
              <a:spAutoFit/>
            </a:bodyPr>
            <a:lstStyle/>
            <a:p>
              <a:r>
                <a:rPr lang="en-US">
                  <a:solidFill>
                    <a:srgbClr val="006600"/>
                  </a:solidFill>
                </a:rPr>
                <a:t>II type</a:t>
              </a:r>
            </a:p>
          </p:txBody>
        </p:sp>
        <p:sp>
          <p:nvSpPr>
            <p:cNvPr id="71685" name="Text Box 5" descr="Griglia larga"/>
            <p:cNvSpPr txBox="1">
              <a:spLocks noChangeArrowheads="1"/>
            </p:cNvSpPr>
            <p:nvPr/>
          </p:nvSpPr>
          <p:spPr bwMode="auto">
            <a:xfrm>
              <a:off x="4184" y="232"/>
              <a:ext cx="850"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rPr>
                <a:t>Pippard</a:t>
              </a:r>
            </a:p>
          </p:txBody>
        </p:sp>
        <p:sp>
          <p:nvSpPr>
            <p:cNvPr id="71686" name="Text Box 6" descr="Griglia larga"/>
            <p:cNvSpPr txBox="1">
              <a:spLocks noChangeArrowheads="1"/>
            </p:cNvSpPr>
            <p:nvPr/>
          </p:nvSpPr>
          <p:spPr bwMode="auto">
            <a:xfrm>
              <a:off x="4213" y="799"/>
              <a:ext cx="992" cy="327"/>
            </a:xfrm>
            <a:prstGeom prst="rect">
              <a:avLst/>
            </a:prstGeom>
            <a:noFill/>
            <a:ln w="28575" algn="ctr">
              <a:noFill/>
              <a:miter lim="800000"/>
              <a:headEnd/>
              <a:tailEnd/>
            </a:ln>
            <a:effectLst/>
          </p:spPr>
          <p:txBody>
            <a:bodyPr>
              <a:spAutoFit/>
            </a:bodyPr>
            <a:lstStyle/>
            <a:p>
              <a:pPr algn="just">
                <a:spcBef>
                  <a:spcPct val="50000"/>
                </a:spcBef>
              </a:pPr>
              <a:r>
                <a:rPr lang="en-US">
                  <a:solidFill>
                    <a:srgbClr val="006600"/>
                  </a:solidFill>
                </a:rPr>
                <a:t>London</a:t>
              </a:r>
            </a:p>
          </p:txBody>
        </p:sp>
        <p:sp>
          <p:nvSpPr>
            <p:cNvPr id="71687" name="Line 7"/>
            <p:cNvSpPr>
              <a:spLocks noChangeShapeType="1"/>
            </p:cNvSpPr>
            <p:nvPr/>
          </p:nvSpPr>
          <p:spPr bwMode="auto">
            <a:xfrm>
              <a:off x="1547" y="430"/>
              <a:ext cx="538" cy="199"/>
            </a:xfrm>
            <a:prstGeom prst="line">
              <a:avLst/>
            </a:prstGeom>
            <a:noFill/>
            <a:ln w="28575">
              <a:solidFill>
                <a:schemeClr val="tx1"/>
              </a:solidFill>
              <a:round/>
              <a:headEnd type="diamond" w="med" len="med"/>
              <a:tailEnd type="diamond" w="med" len="med"/>
            </a:ln>
            <a:effectLst/>
          </p:spPr>
          <p:txBody>
            <a:bodyPr wrap="none" anchor="ctr"/>
            <a:lstStyle/>
            <a:p>
              <a:endParaRPr lang="en-US"/>
            </a:p>
          </p:txBody>
        </p:sp>
        <p:sp>
          <p:nvSpPr>
            <p:cNvPr id="71690" name="Line 10"/>
            <p:cNvSpPr>
              <a:spLocks noChangeShapeType="1"/>
            </p:cNvSpPr>
            <p:nvPr/>
          </p:nvSpPr>
          <p:spPr bwMode="auto">
            <a:xfrm>
              <a:off x="3674" y="770"/>
              <a:ext cx="538" cy="199"/>
            </a:xfrm>
            <a:prstGeom prst="line">
              <a:avLst/>
            </a:prstGeom>
            <a:noFill/>
            <a:ln w="28575">
              <a:solidFill>
                <a:schemeClr val="tx1"/>
              </a:solidFill>
              <a:round/>
              <a:headEnd type="diamond" w="med" len="med"/>
              <a:tailEnd type="diamond" w="med" len="med"/>
            </a:ln>
            <a:effectLst/>
          </p:spPr>
          <p:txBody>
            <a:bodyPr wrap="none" anchor="ctr"/>
            <a:lstStyle/>
            <a:p>
              <a:endParaRPr lang="en-US"/>
            </a:p>
          </p:txBody>
        </p:sp>
        <p:sp>
          <p:nvSpPr>
            <p:cNvPr id="71692" name="Line 12"/>
            <p:cNvSpPr>
              <a:spLocks noChangeShapeType="1"/>
            </p:cNvSpPr>
            <p:nvPr/>
          </p:nvSpPr>
          <p:spPr bwMode="auto">
            <a:xfrm flipV="1">
              <a:off x="1547" y="743"/>
              <a:ext cx="539" cy="226"/>
            </a:xfrm>
            <a:prstGeom prst="line">
              <a:avLst/>
            </a:prstGeom>
            <a:noFill/>
            <a:ln w="28575">
              <a:solidFill>
                <a:schemeClr val="tx1"/>
              </a:solidFill>
              <a:round/>
              <a:headEnd type="diamond" w="med" len="med"/>
              <a:tailEnd type="diamond" w="med" len="med"/>
            </a:ln>
            <a:effectLst/>
          </p:spPr>
          <p:txBody>
            <a:bodyPr wrap="none" anchor="ctr"/>
            <a:lstStyle/>
            <a:p>
              <a:endParaRPr lang="en-US"/>
            </a:p>
          </p:txBody>
        </p:sp>
        <p:sp>
          <p:nvSpPr>
            <p:cNvPr id="71693" name="Line 13"/>
            <p:cNvSpPr>
              <a:spLocks noChangeShapeType="1"/>
            </p:cNvSpPr>
            <p:nvPr/>
          </p:nvSpPr>
          <p:spPr bwMode="auto">
            <a:xfrm flipV="1">
              <a:off x="3674" y="431"/>
              <a:ext cx="539" cy="226"/>
            </a:xfrm>
            <a:prstGeom prst="line">
              <a:avLst/>
            </a:prstGeom>
            <a:noFill/>
            <a:ln w="28575">
              <a:solidFill>
                <a:schemeClr val="tx1"/>
              </a:solidFill>
              <a:round/>
              <a:headEnd type="diamond" w="med" len="med"/>
              <a:tailEnd type="diamond" w="med" len="med"/>
            </a:ln>
            <a:effectLst/>
          </p:spPr>
          <p:txBody>
            <a:bodyPr wrap="none" anchor="ctr"/>
            <a:lstStyle/>
            <a:p>
              <a:endParaRPr lang="en-US"/>
            </a:p>
          </p:txBody>
        </p:sp>
      </p:grpSp>
      <p:pic>
        <p:nvPicPr>
          <p:cNvPr id="71696" name="Picture 16"/>
          <p:cNvPicPr>
            <a:picLocks noChangeAspect="1" noChangeArrowheads="1"/>
          </p:cNvPicPr>
          <p:nvPr/>
        </p:nvPicPr>
        <p:blipFill>
          <a:blip r:embed="rId3" cstate="print"/>
          <a:srcRect t="4063" r="2585"/>
          <a:stretch>
            <a:fillRect/>
          </a:stretch>
        </p:blipFill>
        <p:spPr bwMode="auto">
          <a:xfrm>
            <a:off x="161925" y="2333625"/>
            <a:ext cx="4603750" cy="3605213"/>
          </a:xfrm>
          <a:prstGeom prst="rect">
            <a:avLst/>
          </a:prstGeom>
          <a:solidFill>
            <a:srgbClr val="FFFFFF"/>
          </a:solidFill>
          <a:ln w="28575" algn="ctr">
            <a:noFill/>
            <a:miter lim="800000"/>
            <a:headEnd/>
            <a:tailEnd/>
          </a:ln>
          <a:effectLst/>
        </p:spPr>
      </p:pic>
      <p:sp>
        <p:nvSpPr>
          <p:cNvPr id="71697" name="Rectangle 17"/>
          <p:cNvSpPr>
            <a:spLocks noChangeArrowheads="1"/>
          </p:cNvSpPr>
          <p:nvPr/>
        </p:nvSpPr>
        <p:spPr bwMode="auto">
          <a:xfrm>
            <a:off x="1557338" y="2349500"/>
            <a:ext cx="3195637" cy="1214438"/>
          </a:xfrm>
          <a:prstGeom prst="rect">
            <a:avLst/>
          </a:prstGeom>
          <a:solidFill>
            <a:schemeClr val="bg1"/>
          </a:solidFill>
          <a:ln w="28575" algn="ctr">
            <a:solidFill>
              <a:schemeClr val="bg1"/>
            </a:solidFill>
            <a:miter lim="800000"/>
            <a:headEnd/>
            <a:tailEnd/>
          </a:ln>
          <a:effectLst/>
        </p:spPr>
        <p:txBody>
          <a:bodyPr wrap="none" anchor="ctr"/>
          <a:lstStyle/>
          <a:p>
            <a:endParaRPr lang="en-US"/>
          </a:p>
        </p:txBody>
      </p:sp>
      <p:sp>
        <p:nvSpPr>
          <p:cNvPr id="71698" name="Rectangle 18"/>
          <p:cNvSpPr>
            <a:spLocks noChangeArrowheads="1"/>
          </p:cNvSpPr>
          <p:nvPr/>
        </p:nvSpPr>
        <p:spPr bwMode="auto">
          <a:xfrm>
            <a:off x="2906713" y="2979738"/>
            <a:ext cx="1844675" cy="1214437"/>
          </a:xfrm>
          <a:prstGeom prst="rect">
            <a:avLst/>
          </a:prstGeom>
          <a:solidFill>
            <a:schemeClr val="bg1"/>
          </a:solidFill>
          <a:ln w="28575" algn="ctr">
            <a:solidFill>
              <a:schemeClr val="bg1"/>
            </a:solidFill>
            <a:miter lim="800000"/>
            <a:headEnd/>
            <a:tailEnd/>
          </a:ln>
          <a:effectLst/>
        </p:spPr>
        <p:txBody>
          <a:bodyPr wrap="none" anchor="ctr"/>
          <a:lstStyle/>
          <a:p>
            <a:endParaRPr lang="en-US"/>
          </a:p>
        </p:txBody>
      </p:sp>
      <p:sp>
        <p:nvSpPr>
          <p:cNvPr id="71699" name="AutoShape 19"/>
          <p:cNvSpPr>
            <a:spLocks noChangeArrowheads="1"/>
          </p:cNvSpPr>
          <p:nvPr/>
        </p:nvSpPr>
        <p:spPr bwMode="auto">
          <a:xfrm>
            <a:off x="3536950" y="3024188"/>
            <a:ext cx="1169988" cy="179387"/>
          </a:xfrm>
          <a:prstGeom prst="rightArrow">
            <a:avLst>
              <a:gd name="adj1" fmla="val 50000"/>
              <a:gd name="adj2" fmla="val 163054"/>
            </a:avLst>
          </a:prstGeom>
          <a:solidFill>
            <a:srgbClr val="FFCCFF"/>
          </a:solidFill>
          <a:ln w="28575" algn="ctr">
            <a:solidFill>
              <a:srgbClr val="FFCCFF"/>
            </a:solidFill>
            <a:miter lim="800000"/>
            <a:headEnd/>
            <a:tailEnd/>
          </a:ln>
          <a:effectLst/>
        </p:spPr>
        <p:txBody>
          <a:bodyPr wrap="none" anchor="ctr"/>
          <a:lstStyle/>
          <a:p>
            <a:endParaRPr lang="en-US"/>
          </a:p>
        </p:txBody>
      </p:sp>
      <p:sp>
        <p:nvSpPr>
          <p:cNvPr id="71700" name="Text Box 20" descr="Griglia larga"/>
          <p:cNvSpPr txBox="1">
            <a:spLocks noChangeArrowheads="1"/>
          </p:cNvSpPr>
          <p:nvPr/>
        </p:nvSpPr>
        <p:spPr bwMode="auto">
          <a:xfrm>
            <a:off x="4976813" y="2697163"/>
            <a:ext cx="3779837" cy="861774"/>
          </a:xfrm>
          <a:prstGeom prst="rect">
            <a:avLst/>
          </a:prstGeom>
          <a:noFill/>
          <a:ln w="28575" algn="ctr">
            <a:noFill/>
            <a:miter lim="800000"/>
            <a:headEnd/>
            <a:tailEnd/>
          </a:ln>
          <a:effectLst/>
        </p:spPr>
        <p:txBody>
          <a:bodyPr>
            <a:spAutoFit/>
          </a:bodyPr>
          <a:lstStyle/>
          <a:p>
            <a:pPr algn="l">
              <a:spcBef>
                <a:spcPct val="50000"/>
              </a:spcBef>
            </a:pPr>
            <a:r>
              <a:rPr lang="en-US" dirty="0">
                <a:solidFill>
                  <a:srgbClr val="E80A0A"/>
                </a:solidFill>
              </a:rPr>
              <a:t>The</a:t>
            </a:r>
            <a:r>
              <a:rPr lang="en-US" sz="3200" dirty="0">
                <a:solidFill>
                  <a:srgbClr val="E80A0A"/>
                </a:solidFill>
                <a:latin typeface="Brush Script MT" pitchFamily="66" charset="0"/>
              </a:rPr>
              <a:t> </a:t>
            </a:r>
            <a:r>
              <a:rPr lang="en-US" sz="2800" dirty="0">
                <a:solidFill>
                  <a:srgbClr val="E80A0A"/>
                </a:solidFill>
                <a:latin typeface="Symbol" pitchFamily="18" charset="2"/>
              </a:rPr>
              <a:t>l</a:t>
            </a:r>
            <a:r>
              <a:rPr lang="en-US" sz="3200" dirty="0">
                <a:solidFill>
                  <a:srgbClr val="E80A0A"/>
                </a:solidFill>
                <a:latin typeface="Brush Script MT" pitchFamily="66" charset="0"/>
              </a:rPr>
              <a:t> </a:t>
            </a:r>
            <a:r>
              <a:rPr lang="en-US" dirty="0">
                <a:solidFill>
                  <a:srgbClr val="E80A0A"/>
                </a:solidFill>
              </a:rPr>
              <a:t>dependence </a:t>
            </a:r>
            <a:r>
              <a:rPr lang="en-US" dirty="0" err="1">
                <a:solidFill>
                  <a:srgbClr val="E80A0A"/>
                </a:solidFill>
              </a:rPr>
              <a:t>vs</a:t>
            </a:r>
            <a:r>
              <a:rPr lang="en-US" dirty="0">
                <a:solidFill>
                  <a:srgbClr val="E80A0A"/>
                </a:solidFill>
              </a:rPr>
              <a:t> </a:t>
            </a:r>
            <a:r>
              <a:rPr lang="en-US" dirty="0" err="1">
                <a:solidFill>
                  <a:srgbClr val="E80A0A"/>
                </a:solidFill>
              </a:rPr>
              <a:t>mfp</a:t>
            </a:r>
            <a:r>
              <a:rPr lang="en-US" dirty="0">
                <a:solidFill>
                  <a:srgbClr val="E80A0A"/>
                </a:solidFill>
              </a:rPr>
              <a:t> induced </a:t>
            </a:r>
            <a:r>
              <a:rPr lang="en-US" dirty="0" err="1">
                <a:solidFill>
                  <a:srgbClr val="E80A0A"/>
                </a:solidFill>
              </a:rPr>
              <a:t>Pippard</a:t>
            </a:r>
            <a:r>
              <a:rPr lang="en-US" dirty="0">
                <a:solidFill>
                  <a:srgbClr val="E80A0A"/>
                </a:solidFill>
              </a:rPr>
              <a:t> to modify London’s model</a:t>
            </a:r>
          </a:p>
        </p:txBody>
      </p:sp>
      <p:sp>
        <p:nvSpPr>
          <p:cNvPr id="71701" name="Text Box 21" descr="Griglia larga"/>
          <p:cNvSpPr txBox="1">
            <a:spLocks noChangeArrowheads="1"/>
          </p:cNvSpPr>
          <p:nvPr/>
        </p:nvSpPr>
        <p:spPr bwMode="auto">
          <a:xfrm>
            <a:off x="4841875" y="5003800"/>
            <a:ext cx="4410075" cy="1187450"/>
          </a:xfrm>
          <a:prstGeom prst="rect">
            <a:avLst/>
          </a:prstGeom>
          <a:noFill/>
          <a:ln w="28575" algn="ctr">
            <a:noFill/>
            <a:miter lim="800000"/>
            <a:headEnd/>
            <a:tailEnd/>
          </a:ln>
          <a:effectLst/>
        </p:spPr>
        <p:txBody>
          <a:bodyPr>
            <a:spAutoFit/>
          </a:bodyPr>
          <a:lstStyle/>
          <a:p>
            <a:pPr algn="l"/>
            <a:r>
              <a:rPr lang="en-US" sz="2400"/>
              <a:t>He borrowed from Chambers the non local approach that relates Current and Electric field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gnaposto numero diapositiva 3"/>
          <p:cNvSpPr>
            <a:spLocks noGrp="1"/>
          </p:cNvSpPr>
          <p:nvPr>
            <p:ph type="sldNum" sz="quarter" idx="12"/>
          </p:nvPr>
        </p:nvSpPr>
        <p:spPr/>
        <p:txBody>
          <a:bodyPr/>
          <a:lstStyle/>
          <a:p>
            <a:fld id="{CC7EDDBA-568C-44C1-8875-5058D71C03FC}" type="slidenum">
              <a:rPr lang="en-US"/>
              <a:pPr/>
              <a:t>25</a:t>
            </a:fld>
            <a:endParaRPr lang="en-US"/>
          </a:p>
        </p:txBody>
      </p:sp>
      <p:sp>
        <p:nvSpPr>
          <p:cNvPr id="70662" name="Rectangle 6"/>
          <p:cNvSpPr>
            <a:spLocks noChangeArrowheads="1"/>
          </p:cNvSpPr>
          <p:nvPr/>
        </p:nvSpPr>
        <p:spPr bwMode="auto">
          <a:xfrm>
            <a:off x="657225" y="1538288"/>
            <a:ext cx="8010525" cy="2655887"/>
          </a:xfrm>
          <a:prstGeom prst="rect">
            <a:avLst/>
          </a:prstGeom>
          <a:solidFill>
            <a:schemeClr val="bg2">
              <a:lumMod val="90000"/>
            </a:schemeClr>
          </a:solidFill>
          <a:ln w="28575" algn="ctr">
            <a:solidFill>
              <a:schemeClr val="bg1"/>
            </a:solidFill>
            <a:miter lim="800000"/>
            <a:headEnd/>
            <a:tailEnd/>
          </a:ln>
          <a:effectLst/>
        </p:spPr>
        <p:txBody>
          <a:bodyPr wrap="none" anchor="ctr"/>
          <a:lstStyle/>
          <a:p>
            <a:endParaRPr lang="en-US"/>
          </a:p>
        </p:txBody>
      </p:sp>
      <p:sp>
        <p:nvSpPr>
          <p:cNvPr id="70658" name="Text Box 2" descr="Griglia larga"/>
          <p:cNvSpPr txBox="1">
            <a:spLocks noChangeArrowheads="1"/>
          </p:cNvSpPr>
          <p:nvPr/>
        </p:nvSpPr>
        <p:spPr bwMode="auto">
          <a:xfrm>
            <a:off x="385763" y="279400"/>
            <a:ext cx="8415337" cy="1066800"/>
          </a:xfrm>
          <a:prstGeom prst="rect">
            <a:avLst/>
          </a:prstGeom>
          <a:noFill/>
          <a:ln w="28575" algn="ctr">
            <a:noFill/>
            <a:miter lim="800000"/>
            <a:headEnd/>
            <a:tailEnd/>
          </a:ln>
          <a:effectLst/>
        </p:spPr>
        <p:txBody>
          <a:bodyPr>
            <a:spAutoFit/>
          </a:bodyPr>
          <a:lstStyle/>
          <a:p>
            <a:r>
              <a:rPr lang="en-US" sz="3200">
                <a:solidFill>
                  <a:schemeClr val="accent2"/>
                </a:solidFill>
              </a:rPr>
              <a:t>Strong Correlations among Superelectrons </a:t>
            </a:r>
          </a:p>
          <a:p>
            <a:r>
              <a:rPr lang="en-US" sz="3200">
                <a:solidFill>
                  <a:schemeClr val="accent2"/>
                </a:solidFill>
              </a:rPr>
              <a:t>within a coherence length </a:t>
            </a:r>
            <a:r>
              <a:rPr lang="en-US" sz="3200">
                <a:solidFill>
                  <a:schemeClr val="accent2"/>
                </a:solidFill>
                <a:latin typeface="Symbol" pitchFamily="18" charset="2"/>
              </a:rPr>
              <a:t>x</a:t>
            </a:r>
            <a:r>
              <a:rPr lang="en-US" sz="3200" baseline="-25000">
                <a:solidFill>
                  <a:schemeClr val="accent2"/>
                </a:solidFill>
              </a:rPr>
              <a:t>0</a:t>
            </a:r>
          </a:p>
        </p:txBody>
      </p:sp>
      <p:graphicFrame>
        <p:nvGraphicFramePr>
          <p:cNvPr id="70659" name="Object 3"/>
          <p:cNvGraphicFramePr>
            <a:graphicFrameLocks noChangeAspect="1"/>
          </p:cNvGraphicFramePr>
          <p:nvPr/>
        </p:nvGraphicFramePr>
        <p:xfrm>
          <a:off x="1106488" y="1538288"/>
          <a:ext cx="7335837" cy="1330325"/>
        </p:xfrm>
        <a:graphic>
          <a:graphicData uri="http://schemas.openxmlformats.org/presentationml/2006/ole">
            <mc:AlternateContent xmlns:mc="http://schemas.openxmlformats.org/markup-compatibility/2006">
              <mc:Choice xmlns:v="urn:schemas-microsoft-com:vml" Requires="v">
                <p:oleObj spid="_x0000_s38976" name="Equation" r:id="rId4" imgW="1752480" imgH="317160" progId="Equation.3">
                  <p:embed/>
                </p:oleObj>
              </mc:Choice>
              <mc:Fallback>
                <p:oleObj name="Equation" r:id="rId4" imgW="1752480" imgH="317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488" y="1538288"/>
                        <a:ext cx="7335837" cy="1330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0" name="Text Box 4" descr="Griglia larga"/>
          <p:cNvSpPr txBox="1">
            <a:spLocks noChangeArrowheads="1"/>
          </p:cNvSpPr>
          <p:nvPr/>
        </p:nvSpPr>
        <p:spPr bwMode="auto">
          <a:xfrm>
            <a:off x="1601788" y="3168650"/>
            <a:ext cx="2790825" cy="519113"/>
          </a:xfrm>
          <a:prstGeom prst="rect">
            <a:avLst/>
          </a:prstGeom>
          <a:noFill/>
          <a:ln w="28575" algn="ctr">
            <a:noFill/>
            <a:miter lim="800000"/>
            <a:headEnd/>
            <a:tailEnd/>
          </a:ln>
          <a:effectLst/>
        </p:spPr>
        <p:txBody>
          <a:bodyPr>
            <a:spAutoFit/>
          </a:bodyPr>
          <a:lstStyle/>
          <a:p>
            <a:pPr>
              <a:spcBef>
                <a:spcPct val="50000"/>
              </a:spcBef>
            </a:pPr>
            <a:r>
              <a:rPr lang="en-US"/>
              <a:t>instead of  </a:t>
            </a:r>
          </a:p>
        </p:txBody>
      </p:sp>
      <p:graphicFrame>
        <p:nvGraphicFramePr>
          <p:cNvPr id="70661" name="Object 5"/>
          <p:cNvGraphicFramePr>
            <a:graphicFrameLocks noChangeAspect="1"/>
          </p:cNvGraphicFramePr>
          <p:nvPr/>
        </p:nvGraphicFramePr>
        <p:xfrm>
          <a:off x="4572000" y="2819400"/>
          <a:ext cx="2174875" cy="1219200"/>
        </p:xfrm>
        <a:graphic>
          <a:graphicData uri="http://schemas.openxmlformats.org/presentationml/2006/ole">
            <mc:AlternateContent xmlns:mc="http://schemas.openxmlformats.org/markup-compatibility/2006">
              <mc:Choice xmlns:v="urn:schemas-microsoft-com:vml" Requires="v">
                <p:oleObj spid="_x0000_s38977" name="Equation" r:id="rId6" imgW="838080" imgH="469800" progId="Equation.3">
                  <p:embed/>
                </p:oleObj>
              </mc:Choice>
              <mc:Fallback>
                <p:oleObj name="Equation" r:id="rId6" imgW="838080" imgH="469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819400"/>
                        <a:ext cx="217487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9"/>
          <p:cNvGrpSpPr>
            <a:grpSpLocks/>
          </p:cNvGrpSpPr>
          <p:nvPr/>
        </p:nvGrpSpPr>
        <p:grpSpPr bwMode="auto">
          <a:xfrm>
            <a:off x="566738" y="4329113"/>
            <a:ext cx="2790825" cy="2339975"/>
            <a:chOff x="357" y="2727"/>
            <a:chExt cx="1758" cy="1474"/>
          </a:xfrm>
        </p:grpSpPr>
        <p:sp>
          <p:nvSpPr>
            <p:cNvPr id="70667" name="Oval 11"/>
            <p:cNvSpPr>
              <a:spLocks noChangeArrowheads="1"/>
            </p:cNvSpPr>
            <p:nvPr/>
          </p:nvSpPr>
          <p:spPr bwMode="auto">
            <a:xfrm>
              <a:off x="952" y="3096"/>
              <a:ext cx="1021" cy="1077"/>
            </a:xfrm>
            <a:prstGeom prst="ellipse">
              <a:avLst/>
            </a:prstGeom>
            <a:solidFill>
              <a:srgbClr val="FF0066"/>
            </a:solidFill>
            <a:ln w="12700" algn="ctr">
              <a:solidFill>
                <a:schemeClr val="tx1"/>
              </a:solidFill>
              <a:round/>
              <a:headEnd/>
              <a:tailEnd/>
            </a:ln>
            <a:effectLst/>
          </p:spPr>
          <p:txBody>
            <a:bodyPr wrap="none" anchor="ctr"/>
            <a:lstStyle/>
            <a:p>
              <a:endParaRPr lang="en-US"/>
            </a:p>
          </p:txBody>
        </p:sp>
        <p:sp>
          <p:nvSpPr>
            <p:cNvPr id="70663" name="Line 7"/>
            <p:cNvSpPr>
              <a:spLocks noChangeShapeType="1"/>
            </p:cNvSpPr>
            <p:nvPr/>
          </p:nvSpPr>
          <p:spPr bwMode="auto">
            <a:xfrm>
              <a:off x="1973" y="2812"/>
              <a:ext cx="0" cy="1389"/>
            </a:xfrm>
            <a:prstGeom prst="line">
              <a:avLst/>
            </a:prstGeom>
            <a:noFill/>
            <a:ln w="28575">
              <a:solidFill>
                <a:schemeClr val="tx1"/>
              </a:solidFill>
              <a:round/>
              <a:headEnd/>
              <a:tailEnd/>
            </a:ln>
            <a:effectLst/>
          </p:spPr>
          <p:txBody>
            <a:bodyPr wrap="none" anchor="ctr"/>
            <a:lstStyle/>
            <a:p>
              <a:endParaRPr lang="en-US"/>
            </a:p>
          </p:txBody>
        </p:sp>
        <p:sp>
          <p:nvSpPr>
            <p:cNvPr id="70664" name="Line 8"/>
            <p:cNvSpPr>
              <a:spLocks noChangeShapeType="1"/>
            </p:cNvSpPr>
            <p:nvPr/>
          </p:nvSpPr>
          <p:spPr bwMode="auto">
            <a:xfrm>
              <a:off x="1774" y="2812"/>
              <a:ext cx="0" cy="1389"/>
            </a:xfrm>
            <a:prstGeom prst="line">
              <a:avLst/>
            </a:prstGeom>
            <a:noFill/>
            <a:ln w="28575">
              <a:solidFill>
                <a:schemeClr val="tx1"/>
              </a:solidFill>
              <a:round/>
              <a:headEnd/>
              <a:tailEnd/>
            </a:ln>
            <a:effectLst/>
          </p:spPr>
          <p:txBody>
            <a:bodyPr wrap="none" anchor="ctr"/>
            <a:lstStyle/>
            <a:p>
              <a:endParaRPr lang="en-US"/>
            </a:p>
          </p:txBody>
        </p:sp>
        <p:sp>
          <p:nvSpPr>
            <p:cNvPr id="70666" name="Rectangle 10"/>
            <p:cNvSpPr>
              <a:spLocks noChangeArrowheads="1"/>
            </p:cNvSpPr>
            <p:nvPr/>
          </p:nvSpPr>
          <p:spPr bwMode="auto">
            <a:xfrm>
              <a:off x="1786" y="2812"/>
              <a:ext cx="170" cy="1389"/>
            </a:xfrm>
            <a:prstGeom prst="rect">
              <a:avLst/>
            </a:prstGeom>
            <a:solidFill>
              <a:srgbClr val="FFFF00"/>
            </a:solidFill>
            <a:ln w="28575" algn="ctr">
              <a:solidFill>
                <a:srgbClr val="FFFF00"/>
              </a:solidFill>
              <a:miter lim="800000"/>
              <a:headEnd/>
              <a:tailEnd/>
            </a:ln>
            <a:effectLst/>
          </p:spPr>
          <p:txBody>
            <a:bodyPr wrap="none" anchor="ctr"/>
            <a:lstStyle/>
            <a:p>
              <a:endParaRPr lang="en-US"/>
            </a:p>
          </p:txBody>
        </p:sp>
        <p:sp>
          <p:nvSpPr>
            <p:cNvPr id="70665" name="Freeform 9" descr="Griglia larga"/>
            <p:cNvSpPr>
              <a:spLocks/>
            </p:cNvSpPr>
            <p:nvPr/>
          </p:nvSpPr>
          <p:spPr bwMode="auto">
            <a:xfrm>
              <a:off x="1068" y="3096"/>
              <a:ext cx="900" cy="678"/>
            </a:xfrm>
            <a:custGeom>
              <a:avLst/>
              <a:gdLst/>
              <a:ahLst/>
              <a:cxnLst>
                <a:cxn ang="0">
                  <a:pos x="900" y="0"/>
                </a:cxn>
                <a:cxn ang="0">
                  <a:pos x="720" y="568"/>
                </a:cxn>
                <a:cxn ang="0">
                  <a:pos x="0" y="660"/>
                </a:cxn>
              </a:cxnLst>
              <a:rect l="0" t="0" r="r" b="b"/>
              <a:pathLst>
                <a:path w="900" h="678">
                  <a:moveTo>
                    <a:pt x="900" y="0"/>
                  </a:moveTo>
                  <a:cubicBezTo>
                    <a:pt x="870" y="95"/>
                    <a:pt x="870" y="458"/>
                    <a:pt x="720" y="568"/>
                  </a:cubicBezTo>
                  <a:cubicBezTo>
                    <a:pt x="570" y="678"/>
                    <a:pt x="150" y="641"/>
                    <a:pt x="0" y="660"/>
                  </a:cubicBezTo>
                </a:path>
              </a:pathLst>
            </a:custGeom>
            <a:noFill/>
            <a:ln w="28575" cap="flat" cmpd="sng">
              <a:solidFill>
                <a:schemeClr val="tx1"/>
              </a:solidFill>
              <a:prstDash val="solid"/>
              <a:round/>
              <a:headEnd/>
              <a:tailEnd/>
            </a:ln>
            <a:effectLst/>
          </p:spPr>
          <p:txBody>
            <a:bodyPr wrap="none" anchor="ctr"/>
            <a:lstStyle/>
            <a:p>
              <a:endParaRPr lang="en-US"/>
            </a:p>
          </p:txBody>
        </p:sp>
        <p:sp>
          <p:nvSpPr>
            <p:cNvPr id="70668" name="Oval 12"/>
            <p:cNvSpPr>
              <a:spLocks noChangeArrowheads="1"/>
            </p:cNvSpPr>
            <p:nvPr/>
          </p:nvSpPr>
          <p:spPr bwMode="auto">
            <a:xfrm>
              <a:off x="952" y="3096"/>
              <a:ext cx="1021" cy="1077"/>
            </a:xfrm>
            <a:prstGeom prst="ellipse">
              <a:avLst/>
            </a:prstGeom>
            <a:noFill/>
            <a:ln w="12700" cap="rnd" algn="ctr">
              <a:solidFill>
                <a:schemeClr val="tx1"/>
              </a:solidFill>
              <a:prstDash val="sysDot"/>
              <a:round/>
              <a:headEnd/>
              <a:tailEnd/>
            </a:ln>
            <a:effectLst/>
          </p:spPr>
          <p:txBody>
            <a:bodyPr wrap="none" anchor="ctr"/>
            <a:lstStyle/>
            <a:p>
              <a:endParaRPr lang="en-US"/>
            </a:p>
          </p:txBody>
        </p:sp>
        <p:sp>
          <p:nvSpPr>
            <p:cNvPr id="70669" name="Line 13"/>
            <p:cNvSpPr>
              <a:spLocks noChangeShapeType="1"/>
            </p:cNvSpPr>
            <p:nvPr/>
          </p:nvSpPr>
          <p:spPr bwMode="auto">
            <a:xfrm>
              <a:off x="782" y="3748"/>
              <a:ext cx="1191" cy="8"/>
            </a:xfrm>
            <a:prstGeom prst="line">
              <a:avLst/>
            </a:prstGeom>
            <a:noFill/>
            <a:ln w="28575">
              <a:solidFill>
                <a:schemeClr val="tx1"/>
              </a:solidFill>
              <a:round/>
              <a:headEnd/>
              <a:tailEnd/>
            </a:ln>
            <a:effectLst/>
          </p:spPr>
          <p:txBody>
            <a:bodyPr wrap="none" anchor="ctr"/>
            <a:lstStyle/>
            <a:p>
              <a:endParaRPr lang="en-US"/>
            </a:p>
          </p:txBody>
        </p:sp>
        <p:sp>
          <p:nvSpPr>
            <p:cNvPr id="70670" name="Line 14"/>
            <p:cNvSpPr>
              <a:spLocks noChangeShapeType="1"/>
            </p:cNvSpPr>
            <p:nvPr/>
          </p:nvSpPr>
          <p:spPr bwMode="auto">
            <a:xfrm flipH="1">
              <a:off x="470" y="3096"/>
              <a:ext cx="1049" cy="0"/>
            </a:xfrm>
            <a:prstGeom prst="line">
              <a:avLst/>
            </a:prstGeom>
            <a:noFill/>
            <a:ln w="12700">
              <a:solidFill>
                <a:schemeClr val="tx1"/>
              </a:solidFill>
              <a:prstDash val="dash"/>
              <a:round/>
              <a:headEnd/>
              <a:tailEnd/>
            </a:ln>
            <a:effectLst/>
          </p:spPr>
          <p:txBody>
            <a:bodyPr wrap="none" anchor="ctr"/>
            <a:lstStyle/>
            <a:p>
              <a:endParaRPr lang="en-US"/>
            </a:p>
          </p:txBody>
        </p:sp>
        <p:sp>
          <p:nvSpPr>
            <p:cNvPr id="70671" name="Line 15"/>
            <p:cNvSpPr>
              <a:spLocks noChangeShapeType="1"/>
            </p:cNvSpPr>
            <p:nvPr/>
          </p:nvSpPr>
          <p:spPr bwMode="auto">
            <a:xfrm flipH="1">
              <a:off x="442" y="4173"/>
              <a:ext cx="1049" cy="0"/>
            </a:xfrm>
            <a:prstGeom prst="line">
              <a:avLst/>
            </a:prstGeom>
            <a:noFill/>
            <a:ln w="12700">
              <a:solidFill>
                <a:schemeClr val="tx1"/>
              </a:solidFill>
              <a:prstDash val="dash"/>
              <a:round/>
              <a:headEnd/>
              <a:tailEnd/>
            </a:ln>
            <a:effectLst/>
          </p:spPr>
          <p:txBody>
            <a:bodyPr wrap="none" anchor="ctr"/>
            <a:lstStyle/>
            <a:p>
              <a:endParaRPr lang="en-US"/>
            </a:p>
          </p:txBody>
        </p:sp>
        <p:sp>
          <p:nvSpPr>
            <p:cNvPr id="70672" name="Line 16"/>
            <p:cNvSpPr>
              <a:spLocks noChangeShapeType="1"/>
            </p:cNvSpPr>
            <p:nvPr/>
          </p:nvSpPr>
          <p:spPr bwMode="auto">
            <a:xfrm>
              <a:off x="555" y="3096"/>
              <a:ext cx="0" cy="1077"/>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70673" name="Text Box 17"/>
            <p:cNvSpPr txBox="1">
              <a:spLocks noChangeArrowheads="1"/>
            </p:cNvSpPr>
            <p:nvPr/>
          </p:nvSpPr>
          <p:spPr bwMode="auto">
            <a:xfrm>
              <a:off x="357" y="3322"/>
              <a:ext cx="397" cy="327"/>
            </a:xfrm>
            <a:prstGeom prst="rect">
              <a:avLst/>
            </a:prstGeom>
            <a:solidFill>
              <a:schemeClr val="bg1"/>
            </a:solidFill>
            <a:ln w="28575" algn="ctr">
              <a:noFill/>
              <a:miter lim="800000"/>
              <a:headEnd/>
              <a:tailEnd/>
            </a:ln>
            <a:effectLst/>
          </p:spPr>
          <p:txBody>
            <a:bodyPr>
              <a:spAutoFit/>
            </a:bodyPr>
            <a:lstStyle/>
            <a:p>
              <a:pPr>
                <a:spcBef>
                  <a:spcPct val="50000"/>
                </a:spcBef>
              </a:pPr>
              <a:r>
                <a:rPr lang="en-US" dirty="0">
                  <a:solidFill>
                    <a:schemeClr val="accent2"/>
                  </a:solidFill>
                  <a:latin typeface="Symbol" pitchFamily="18" charset="2"/>
                </a:rPr>
                <a:t>x</a:t>
              </a:r>
              <a:r>
                <a:rPr lang="en-US" baseline="-25000" dirty="0">
                  <a:solidFill>
                    <a:schemeClr val="accent2"/>
                  </a:solidFill>
                </a:rPr>
                <a:t>o</a:t>
              </a:r>
            </a:p>
          </p:txBody>
        </p:sp>
        <p:sp>
          <p:nvSpPr>
            <p:cNvPr id="70674" name="Text Box 18" descr="Griglia larga"/>
            <p:cNvSpPr txBox="1">
              <a:spLocks noChangeArrowheads="1"/>
            </p:cNvSpPr>
            <p:nvPr/>
          </p:nvSpPr>
          <p:spPr bwMode="auto">
            <a:xfrm>
              <a:off x="1762" y="2727"/>
              <a:ext cx="170"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latin typeface="Symbol" pitchFamily="18" charset="2"/>
                </a:rPr>
                <a:t>l</a:t>
              </a:r>
            </a:p>
          </p:txBody>
        </p:sp>
        <p:sp>
          <p:nvSpPr>
            <p:cNvPr id="70675" name="Line 19"/>
            <p:cNvSpPr>
              <a:spLocks noChangeShapeType="1"/>
            </p:cNvSpPr>
            <p:nvPr/>
          </p:nvSpPr>
          <p:spPr bwMode="auto">
            <a:xfrm>
              <a:off x="1633" y="2869"/>
              <a:ext cx="141"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70676" name="Line 20"/>
            <p:cNvSpPr>
              <a:spLocks noChangeShapeType="1"/>
            </p:cNvSpPr>
            <p:nvPr/>
          </p:nvSpPr>
          <p:spPr bwMode="auto">
            <a:xfrm>
              <a:off x="1973" y="2869"/>
              <a:ext cx="142" cy="0"/>
            </a:xfrm>
            <a:prstGeom prst="line">
              <a:avLst/>
            </a:prstGeom>
            <a:noFill/>
            <a:ln w="12700">
              <a:solidFill>
                <a:schemeClr val="tx1"/>
              </a:solidFill>
              <a:round/>
              <a:headEnd type="triangle" w="med" len="med"/>
              <a:tailEnd/>
            </a:ln>
            <a:effectLst/>
          </p:spPr>
          <p:txBody>
            <a:bodyPr wrap="none" anchor="ctr"/>
            <a:lstStyle/>
            <a:p>
              <a:endParaRPr lang="en-US"/>
            </a:p>
          </p:txBody>
        </p:sp>
      </p:grpSp>
      <p:grpSp>
        <p:nvGrpSpPr>
          <p:cNvPr id="3" name="Group 38"/>
          <p:cNvGrpSpPr>
            <a:grpSpLocks/>
          </p:cNvGrpSpPr>
          <p:nvPr/>
        </p:nvGrpSpPr>
        <p:grpSpPr bwMode="auto">
          <a:xfrm>
            <a:off x="5246688" y="4329113"/>
            <a:ext cx="2565400" cy="2295525"/>
            <a:chOff x="3305" y="2727"/>
            <a:chExt cx="1616" cy="1446"/>
          </a:xfrm>
        </p:grpSpPr>
        <p:sp>
          <p:nvSpPr>
            <p:cNvPr id="70678" name="Line 22"/>
            <p:cNvSpPr>
              <a:spLocks noChangeShapeType="1"/>
            </p:cNvSpPr>
            <p:nvPr/>
          </p:nvSpPr>
          <p:spPr bwMode="auto">
            <a:xfrm>
              <a:off x="4921" y="2784"/>
              <a:ext cx="0" cy="1389"/>
            </a:xfrm>
            <a:prstGeom prst="line">
              <a:avLst/>
            </a:prstGeom>
            <a:noFill/>
            <a:ln w="28575">
              <a:solidFill>
                <a:schemeClr val="tx1"/>
              </a:solidFill>
              <a:round/>
              <a:headEnd/>
              <a:tailEnd/>
            </a:ln>
            <a:effectLst/>
          </p:spPr>
          <p:txBody>
            <a:bodyPr wrap="none" anchor="ctr"/>
            <a:lstStyle/>
            <a:p>
              <a:endParaRPr lang="en-US"/>
            </a:p>
          </p:txBody>
        </p:sp>
        <p:sp>
          <p:nvSpPr>
            <p:cNvPr id="70679" name="Line 23"/>
            <p:cNvSpPr>
              <a:spLocks noChangeShapeType="1"/>
            </p:cNvSpPr>
            <p:nvPr/>
          </p:nvSpPr>
          <p:spPr bwMode="auto">
            <a:xfrm>
              <a:off x="3730" y="2784"/>
              <a:ext cx="0" cy="1389"/>
            </a:xfrm>
            <a:prstGeom prst="line">
              <a:avLst/>
            </a:prstGeom>
            <a:noFill/>
            <a:ln w="28575">
              <a:solidFill>
                <a:schemeClr val="tx1"/>
              </a:solidFill>
              <a:round/>
              <a:headEnd/>
              <a:tailEnd/>
            </a:ln>
            <a:effectLst/>
          </p:spPr>
          <p:txBody>
            <a:bodyPr wrap="none" anchor="ctr"/>
            <a:lstStyle/>
            <a:p>
              <a:endParaRPr lang="en-US"/>
            </a:p>
          </p:txBody>
        </p:sp>
        <p:sp>
          <p:nvSpPr>
            <p:cNvPr id="70680" name="Rectangle 24"/>
            <p:cNvSpPr>
              <a:spLocks noChangeArrowheads="1"/>
            </p:cNvSpPr>
            <p:nvPr/>
          </p:nvSpPr>
          <p:spPr bwMode="auto">
            <a:xfrm>
              <a:off x="3747" y="2784"/>
              <a:ext cx="1162" cy="1389"/>
            </a:xfrm>
            <a:prstGeom prst="rect">
              <a:avLst/>
            </a:prstGeom>
            <a:solidFill>
              <a:srgbClr val="FFFF00"/>
            </a:solidFill>
            <a:ln w="28575" algn="ctr">
              <a:solidFill>
                <a:srgbClr val="FFFF00"/>
              </a:solidFill>
              <a:miter lim="800000"/>
              <a:headEnd/>
              <a:tailEnd/>
            </a:ln>
            <a:effectLst/>
          </p:spPr>
          <p:txBody>
            <a:bodyPr wrap="none" anchor="ctr"/>
            <a:lstStyle/>
            <a:p>
              <a:endParaRPr lang="en-US"/>
            </a:p>
          </p:txBody>
        </p:sp>
        <p:sp>
          <p:nvSpPr>
            <p:cNvPr id="70683" name="Line 27"/>
            <p:cNvSpPr>
              <a:spLocks noChangeShapeType="1"/>
            </p:cNvSpPr>
            <p:nvPr/>
          </p:nvSpPr>
          <p:spPr bwMode="auto">
            <a:xfrm>
              <a:off x="3730" y="3720"/>
              <a:ext cx="1191" cy="8"/>
            </a:xfrm>
            <a:prstGeom prst="line">
              <a:avLst/>
            </a:prstGeom>
            <a:noFill/>
            <a:ln w="28575">
              <a:solidFill>
                <a:schemeClr val="tx1"/>
              </a:solidFill>
              <a:round/>
              <a:headEnd/>
              <a:tailEnd/>
            </a:ln>
            <a:effectLst/>
          </p:spPr>
          <p:txBody>
            <a:bodyPr wrap="none" anchor="ctr"/>
            <a:lstStyle/>
            <a:p>
              <a:endParaRPr lang="en-US"/>
            </a:p>
          </p:txBody>
        </p:sp>
        <p:sp>
          <p:nvSpPr>
            <p:cNvPr id="70684" name="Line 28"/>
            <p:cNvSpPr>
              <a:spLocks noChangeShapeType="1"/>
            </p:cNvSpPr>
            <p:nvPr/>
          </p:nvSpPr>
          <p:spPr bwMode="auto">
            <a:xfrm flipH="1">
              <a:off x="3419" y="3294"/>
              <a:ext cx="850" cy="0"/>
            </a:xfrm>
            <a:prstGeom prst="line">
              <a:avLst/>
            </a:prstGeom>
            <a:noFill/>
            <a:ln w="12700">
              <a:solidFill>
                <a:schemeClr val="tx1"/>
              </a:solidFill>
              <a:prstDash val="dash"/>
              <a:round/>
              <a:headEnd/>
              <a:tailEnd/>
            </a:ln>
            <a:effectLst/>
          </p:spPr>
          <p:txBody>
            <a:bodyPr wrap="none" anchor="ctr"/>
            <a:lstStyle/>
            <a:p>
              <a:endParaRPr lang="en-US"/>
            </a:p>
          </p:txBody>
        </p:sp>
        <p:sp>
          <p:nvSpPr>
            <p:cNvPr id="70685" name="Line 29"/>
            <p:cNvSpPr>
              <a:spLocks noChangeShapeType="1"/>
            </p:cNvSpPr>
            <p:nvPr/>
          </p:nvSpPr>
          <p:spPr bwMode="auto">
            <a:xfrm flipH="1">
              <a:off x="3419" y="3606"/>
              <a:ext cx="850" cy="0"/>
            </a:xfrm>
            <a:prstGeom prst="line">
              <a:avLst/>
            </a:prstGeom>
            <a:noFill/>
            <a:ln w="12700">
              <a:solidFill>
                <a:schemeClr val="tx1"/>
              </a:solidFill>
              <a:prstDash val="dash"/>
              <a:round/>
              <a:headEnd/>
              <a:tailEnd/>
            </a:ln>
            <a:effectLst/>
          </p:spPr>
          <p:txBody>
            <a:bodyPr wrap="none" anchor="ctr"/>
            <a:lstStyle/>
            <a:p>
              <a:endParaRPr lang="en-US"/>
            </a:p>
          </p:txBody>
        </p:sp>
        <p:sp>
          <p:nvSpPr>
            <p:cNvPr id="70686" name="Line 30"/>
            <p:cNvSpPr>
              <a:spLocks noChangeShapeType="1"/>
            </p:cNvSpPr>
            <p:nvPr/>
          </p:nvSpPr>
          <p:spPr bwMode="auto">
            <a:xfrm>
              <a:off x="3475" y="3124"/>
              <a:ext cx="0" cy="170"/>
            </a:xfrm>
            <a:prstGeom prst="line">
              <a:avLst/>
            </a:prstGeom>
            <a:noFill/>
            <a:ln w="9525">
              <a:solidFill>
                <a:schemeClr val="tx1"/>
              </a:solidFill>
              <a:round/>
              <a:headEnd/>
              <a:tailEnd type="triangle" w="med" len="med"/>
            </a:ln>
            <a:effectLst/>
          </p:spPr>
          <p:txBody>
            <a:bodyPr wrap="none" anchor="ctr"/>
            <a:lstStyle/>
            <a:p>
              <a:endParaRPr lang="en-US"/>
            </a:p>
          </p:txBody>
        </p:sp>
        <p:sp>
          <p:nvSpPr>
            <p:cNvPr id="70687" name="Text Box 31"/>
            <p:cNvSpPr txBox="1">
              <a:spLocks noChangeArrowheads="1"/>
            </p:cNvSpPr>
            <p:nvPr/>
          </p:nvSpPr>
          <p:spPr bwMode="auto">
            <a:xfrm>
              <a:off x="3305" y="3294"/>
              <a:ext cx="397" cy="288"/>
            </a:xfrm>
            <a:prstGeom prst="rect">
              <a:avLst/>
            </a:prstGeom>
            <a:solidFill>
              <a:schemeClr val="bg1"/>
            </a:solidFill>
            <a:ln w="28575" algn="ctr">
              <a:noFill/>
              <a:miter lim="800000"/>
              <a:headEnd/>
              <a:tailEnd/>
            </a:ln>
            <a:effectLst/>
          </p:spPr>
          <p:txBody>
            <a:bodyPr>
              <a:spAutoFit/>
            </a:bodyPr>
            <a:lstStyle/>
            <a:p>
              <a:pPr>
                <a:spcBef>
                  <a:spcPct val="50000"/>
                </a:spcBef>
              </a:pPr>
              <a:r>
                <a:rPr lang="en-US" sz="2400">
                  <a:solidFill>
                    <a:schemeClr val="accent2"/>
                  </a:solidFill>
                  <a:latin typeface="Symbol" pitchFamily="18" charset="2"/>
                </a:rPr>
                <a:t>x</a:t>
              </a:r>
              <a:r>
                <a:rPr lang="en-US" sz="2400" baseline="-25000">
                  <a:solidFill>
                    <a:schemeClr val="accent2"/>
                  </a:solidFill>
                </a:rPr>
                <a:t>o</a:t>
              </a:r>
            </a:p>
          </p:txBody>
        </p:sp>
        <p:sp>
          <p:nvSpPr>
            <p:cNvPr id="70688" name="Text Box 32" descr="Griglia larga"/>
            <p:cNvSpPr txBox="1">
              <a:spLocks noChangeArrowheads="1"/>
            </p:cNvSpPr>
            <p:nvPr/>
          </p:nvSpPr>
          <p:spPr bwMode="auto">
            <a:xfrm>
              <a:off x="4241" y="2727"/>
              <a:ext cx="170"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latin typeface="Symbol" pitchFamily="18" charset="2"/>
                </a:rPr>
                <a:t>l</a:t>
              </a:r>
            </a:p>
          </p:txBody>
        </p:sp>
        <p:sp>
          <p:nvSpPr>
            <p:cNvPr id="70689" name="Line 33"/>
            <p:cNvSpPr>
              <a:spLocks noChangeShapeType="1"/>
            </p:cNvSpPr>
            <p:nvPr/>
          </p:nvSpPr>
          <p:spPr bwMode="auto">
            <a:xfrm>
              <a:off x="4468" y="2869"/>
              <a:ext cx="452"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70690" name="Line 34"/>
            <p:cNvSpPr>
              <a:spLocks noChangeShapeType="1"/>
            </p:cNvSpPr>
            <p:nvPr/>
          </p:nvSpPr>
          <p:spPr bwMode="auto">
            <a:xfrm>
              <a:off x="3730" y="2869"/>
              <a:ext cx="454"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70677" name="Oval 21"/>
            <p:cNvSpPr>
              <a:spLocks noChangeArrowheads="1"/>
            </p:cNvSpPr>
            <p:nvPr/>
          </p:nvSpPr>
          <p:spPr bwMode="auto">
            <a:xfrm>
              <a:off x="4127" y="3294"/>
              <a:ext cx="283" cy="312"/>
            </a:xfrm>
            <a:prstGeom prst="ellipse">
              <a:avLst/>
            </a:prstGeom>
            <a:solidFill>
              <a:srgbClr val="FF0066"/>
            </a:solidFill>
            <a:ln w="12700" algn="ctr">
              <a:solidFill>
                <a:schemeClr val="tx1"/>
              </a:solidFill>
              <a:round/>
              <a:headEnd/>
              <a:tailEnd/>
            </a:ln>
            <a:effectLst/>
          </p:spPr>
          <p:txBody>
            <a:bodyPr wrap="none" anchor="ctr"/>
            <a:lstStyle/>
            <a:p>
              <a:endParaRPr lang="en-US"/>
            </a:p>
          </p:txBody>
        </p:sp>
        <p:sp>
          <p:nvSpPr>
            <p:cNvPr id="70692" name="Arc 36" descr="Griglia larga"/>
            <p:cNvSpPr>
              <a:spLocks/>
            </p:cNvSpPr>
            <p:nvPr/>
          </p:nvSpPr>
          <p:spPr bwMode="auto">
            <a:xfrm rot="10800000" flipH="1">
              <a:off x="3730" y="3067"/>
              <a:ext cx="1191" cy="4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p>
          </p:txBody>
        </p:sp>
        <p:sp>
          <p:nvSpPr>
            <p:cNvPr id="70693" name="Line 37"/>
            <p:cNvSpPr>
              <a:spLocks noChangeShapeType="1"/>
            </p:cNvSpPr>
            <p:nvPr/>
          </p:nvSpPr>
          <p:spPr bwMode="auto">
            <a:xfrm flipH="1" flipV="1">
              <a:off x="3474" y="3606"/>
              <a:ext cx="1" cy="142"/>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70696" name="Text Box 40" descr="Griglia larga"/>
          <p:cNvSpPr txBox="1">
            <a:spLocks noChangeArrowheads="1"/>
          </p:cNvSpPr>
          <p:nvPr/>
        </p:nvSpPr>
        <p:spPr bwMode="auto">
          <a:xfrm>
            <a:off x="6057900" y="6173788"/>
            <a:ext cx="1574800" cy="396875"/>
          </a:xfrm>
          <a:prstGeom prst="rect">
            <a:avLst/>
          </a:prstGeom>
          <a:noFill/>
          <a:ln w="28575" algn="ctr">
            <a:noFill/>
            <a:miter lim="800000"/>
            <a:headEnd/>
            <a:tailEnd/>
          </a:ln>
          <a:effectLst/>
        </p:spPr>
        <p:txBody>
          <a:bodyPr>
            <a:spAutoFit/>
          </a:bodyPr>
          <a:lstStyle/>
          <a:p>
            <a:pPr>
              <a:spcBef>
                <a:spcPct val="50000"/>
              </a:spcBef>
            </a:pPr>
            <a:r>
              <a:rPr lang="en-US" sz="2000"/>
              <a:t>London</a:t>
            </a:r>
          </a:p>
        </p:txBody>
      </p:sp>
      <p:sp>
        <p:nvSpPr>
          <p:cNvPr id="70697" name="Text Box 41" descr="Griglia larga"/>
          <p:cNvSpPr txBox="1">
            <a:spLocks noChangeArrowheads="1"/>
          </p:cNvSpPr>
          <p:nvPr/>
        </p:nvSpPr>
        <p:spPr bwMode="auto">
          <a:xfrm>
            <a:off x="1557338" y="6181725"/>
            <a:ext cx="1574800" cy="396875"/>
          </a:xfrm>
          <a:prstGeom prst="rect">
            <a:avLst/>
          </a:prstGeom>
          <a:noFill/>
          <a:ln w="28575" algn="ctr">
            <a:noFill/>
            <a:miter lim="800000"/>
            <a:headEnd/>
            <a:tailEnd/>
          </a:ln>
          <a:effectLst/>
        </p:spPr>
        <p:txBody>
          <a:bodyPr>
            <a:spAutoFit/>
          </a:bodyPr>
          <a:lstStyle/>
          <a:p>
            <a:pPr>
              <a:spcBef>
                <a:spcPct val="50000"/>
              </a:spcBef>
            </a:pPr>
            <a:r>
              <a:rPr lang="en-US" sz="2000"/>
              <a:t>Pippard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egnaposto numero diapositiva 3"/>
          <p:cNvSpPr>
            <a:spLocks noGrp="1"/>
          </p:cNvSpPr>
          <p:nvPr>
            <p:ph type="sldNum" sz="quarter" idx="12"/>
          </p:nvPr>
        </p:nvSpPr>
        <p:spPr/>
        <p:txBody>
          <a:bodyPr/>
          <a:lstStyle/>
          <a:p>
            <a:fld id="{3CA5908C-1086-4E45-82AB-26D0FEE37DB8}" type="slidenum">
              <a:rPr lang="en-US"/>
              <a:pPr/>
              <a:t>26</a:t>
            </a:fld>
            <a:endParaRPr lang="en-US"/>
          </a:p>
        </p:txBody>
      </p:sp>
      <p:sp>
        <p:nvSpPr>
          <p:cNvPr id="76844" name="Rectangle 44"/>
          <p:cNvSpPr>
            <a:spLocks noChangeArrowheads="1"/>
          </p:cNvSpPr>
          <p:nvPr/>
        </p:nvSpPr>
        <p:spPr bwMode="auto">
          <a:xfrm>
            <a:off x="161925" y="134938"/>
            <a:ext cx="8731250" cy="1673225"/>
          </a:xfrm>
          <a:prstGeom prst="rect">
            <a:avLst/>
          </a:prstGeom>
          <a:solidFill>
            <a:srgbClr val="C0C0C0"/>
          </a:solidFill>
          <a:ln w="28575" algn="ctr">
            <a:noFill/>
            <a:miter lim="800000"/>
            <a:headEnd/>
            <a:tailEnd/>
          </a:ln>
          <a:effectLst/>
        </p:spPr>
        <p:txBody>
          <a:bodyPr wrap="none" anchor="ctr"/>
          <a:lstStyle/>
          <a:p>
            <a:endParaRPr lang="en-US"/>
          </a:p>
        </p:txBody>
      </p:sp>
      <p:grpSp>
        <p:nvGrpSpPr>
          <p:cNvPr id="2" name="Group 7"/>
          <p:cNvGrpSpPr>
            <a:grpSpLocks/>
          </p:cNvGrpSpPr>
          <p:nvPr/>
        </p:nvGrpSpPr>
        <p:grpSpPr bwMode="auto">
          <a:xfrm>
            <a:off x="792163" y="2416175"/>
            <a:ext cx="2790825" cy="2339975"/>
            <a:chOff x="357" y="2727"/>
            <a:chExt cx="1758" cy="1474"/>
          </a:xfrm>
        </p:grpSpPr>
        <p:sp>
          <p:nvSpPr>
            <p:cNvPr id="76808" name="Oval 8"/>
            <p:cNvSpPr>
              <a:spLocks noChangeArrowheads="1"/>
            </p:cNvSpPr>
            <p:nvPr/>
          </p:nvSpPr>
          <p:spPr bwMode="auto">
            <a:xfrm>
              <a:off x="952" y="3096"/>
              <a:ext cx="1021" cy="1077"/>
            </a:xfrm>
            <a:prstGeom prst="ellipse">
              <a:avLst/>
            </a:prstGeom>
            <a:solidFill>
              <a:srgbClr val="FF0066"/>
            </a:solidFill>
            <a:ln w="12700" algn="ctr">
              <a:solidFill>
                <a:schemeClr val="tx1"/>
              </a:solidFill>
              <a:round/>
              <a:headEnd/>
              <a:tailEnd/>
            </a:ln>
            <a:effectLst/>
          </p:spPr>
          <p:txBody>
            <a:bodyPr wrap="none" anchor="ctr"/>
            <a:lstStyle/>
            <a:p>
              <a:endParaRPr lang="en-US"/>
            </a:p>
          </p:txBody>
        </p:sp>
        <p:sp>
          <p:nvSpPr>
            <p:cNvPr id="76809" name="Line 9"/>
            <p:cNvSpPr>
              <a:spLocks noChangeShapeType="1"/>
            </p:cNvSpPr>
            <p:nvPr/>
          </p:nvSpPr>
          <p:spPr bwMode="auto">
            <a:xfrm>
              <a:off x="1973" y="2812"/>
              <a:ext cx="0" cy="1389"/>
            </a:xfrm>
            <a:prstGeom prst="line">
              <a:avLst/>
            </a:prstGeom>
            <a:noFill/>
            <a:ln w="28575">
              <a:solidFill>
                <a:schemeClr val="tx1"/>
              </a:solidFill>
              <a:round/>
              <a:headEnd/>
              <a:tailEnd/>
            </a:ln>
            <a:effectLst/>
          </p:spPr>
          <p:txBody>
            <a:bodyPr wrap="none" anchor="ctr"/>
            <a:lstStyle/>
            <a:p>
              <a:endParaRPr lang="en-US"/>
            </a:p>
          </p:txBody>
        </p:sp>
        <p:sp>
          <p:nvSpPr>
            <p:cNvPr id="76810" name="Line 10"/>
            <p:cNvSpPr>
              <a:spLocks noChangeShapeType="1"/>
            </p:cNvSpPr>
            <p:nvPr/>
          </p:nvSpPr>
          <p:spPr bwMode="auto">
            <a:xfrm>
              <a:off x="1774" y="2812"/>
              <a:ext cx="0" cy="1389"/>
            </a:xfrm>
            <a:prstGeom prst="line">
              <a:avLst/>
            </a:prstGeom>
            <a:noFill/>
            <a:ln w="28575">
              <a:solidFill>
                <a:schemeClr val="tx1"/>
              </a:solidFill>
              <a:round/>
              <a:headEnd/>
              <a:tailEnd/>
            </a:ln>
            <a:effectLst/>
          </p:spPr>
          <p:txBody>
            <a:bodyPr wrap="none" anchor="ctr"/>
            <a:lstStyle/>
            <a:p>
              <a:endParaRPr lang="en-US"/>
            </a:p>
          </p:txBody>
        </p:sp>
        <p:sp>
          <p:nvSpPr>
            <p:cNvPr id="76811" name="Rectangle 11"/>
            <p:cNvSpPr>
              <a:spLocks noChangeArrowheads="1"/>
            </p:cNvSpPr>
            <p:nvPr/>
          </p:nvSpPr>
          <p:spPr bwMode="auto">
            <a:xfrm>
              <a:off x="1786" y="2812"/>
              <a:ext cx="170" cy="1389"/>
            </a:xfrm>
            <a:prstGeom prst="rect">
              <a:avLst/>
            </a:prstGeom>
            <a:solidFill>
              <a:srgbClr val="FFFF00"/>
            </a:solidFill>
            <a:ln w="28575" algn="ctr">
              <a:solidFill>
                <a:srgbClr val="FFFF00"/>
              </a:solidFill>
              <a:miter lim="800000"/>
              <a:headEnd/>
              <a:tailEnd/>
            </a:ln>
            <a:effectLst/>
          </p:spPr>
          <p:txBody>
            <a:bodyPr wrap="none" anchor="ctr"/>
            <a:lstStyle/>
            <a:p>
              <a:endParaRPr lang="en-US"/>
            </a:p>
          </p:txBody>
        </p:sp>
        <p:sp>
          <p:nvSpPr>
            <p:cNvPr id="76812" name="Freeform 12" descr="Griglia larga"/>
            <p:cNvSpPr>
              <a:spLocks/>
            </p:cNvSpPr>
            <p:nvPr/>
          </p:nvSpPr>
          <p:spPr bwMode="auto">
            <a:xfrm>
              <a:off x="1068" y="3096"/>
              <a:ext cx="900" cy="678"/>
            </a:xfrm>
            <a:custGeom>
              <a:avLst/>
              <a:gdLst/>
              <a:ahLst/>
              <a:cxnLst>
                <a:cxn ang="0">
                  <a:pos x="900" y="0"/>
                </a:cxn>
                <a:cxn ang="0">
                  <a:pos x="720" y="568"/>
                </a:cxn>
                <a:cxn ang="0">
                  <a:pos x="0" y="660"/>
                </a:cxn>
              </a:cxnLst>
              <a:rect l="0" t="0" r="r" b="b"/>
              <a:pathLst>
                <a:path w="900" h="678">
                  <a:moveTo>
                    <a:pt x="900" y="0"/>
                  </a:moveTo>
                  <a:cubicBezTo>
                    <a:pt x="870" y="95"/>
                    <a:pt x="870" y="458"/>
                    <a:pt x="720" y="568"/>
                  </a:cubicBezTo>
                  <a:cubicBezTo>
                    <a:pt x="570" y="678"/>
                    <a:pt x="150" y="641"/>
                    <a:pt x="0" y="660"/>
                  </a:cubicBezTo>
                </a:path>
              </a:pathLst>
            </a:custGeom>
            <a:noFill/>
            <a:ln w="28575" cap="flat" cmpd="sng">
              <a:solidFill>
                <a:schemeClr val="tx1"/>
              </a:solidFill>
              <a:prstDash val="solid"/>
              <a:round/>
              <a:headEnd/>
              <a:tailEnd/>
            </a:ln>
            <a:effectLst/>
          </p:spPr>
          <p:txBody>
            <a:bodyPr wrap="none" anchor="ctr"/>
            <a:lstStyle/>
            <a:p>
              <a:endParaRPr lang="en-US"/>
            </a:p>
          </p:txBody>
        </p:sp>
        <p:sp>
          <p:nvSpPr>
            <p:cNvPr id="76813" name="Oval 13"/>
            <p:cNvSpPr>
              <a:spLocks noChangeArrowheads="1"/>
            </p:cNvSpPr>
            <p:nvPr/>
          </p:nvSpPr>
          <p:spPr bwMode="auto">
            <a:xfrm>
              <a:off x="952" y="3096"/>
              <a:ext cx="1021" cy="1077"/>
            </a:xfrm>
            <a:prstGeom prst="ellipse">
              <a:avLst/>
            </a:prstGeom>
            <a:noFill/>
            <a:ln w="12700" cap="rnd" algn="ctr">
              <a:solidFill>
                <a:schemeClr val="tx1"/>
              </a:solidFill>
              <a:prstDash val="sysDot"/>
              <a:round/>
              <a:headEnd/>
              <a:tailEnd/>
            </a:ln>
            <a:effectLst/>
          </p:spPr>
          <p:txBody>
            <a:bodyPr wrap="none" anchor="ctr"/>
            <a:lstStyle/>
            <a:p>
              <a:endParaRPr lang="en-US"/>
            </a:p>
          </p:txBody>
        </p:sp>
        <p:sp>
          <p:nvSpPr>
            <p:cNvPr id="76814" name="Line 14"/>
            <p:cNvSpPr>
              <a:spLocks noChangeShapeType="1"/>
            </p:cNvSpPr>
            <p:nvPr/>
          </p:nvSpPr>
          <p:spPr bwMode="auto">
            <a:xfrm>
              <a:off x="782" y="3748"/>
              <a:ext cx="1191" cy="8"/>
            </a:xfrm>
            <a:prstGeom prst="line">
              <a:avLst/>
            </a:prstGeom>
            <a:noFill/>
            <a:ln w="28575">
              <a:solidFill>
                <a:schemeClr val="tx1"/>
              </a:solidFill>
              <a:round/>
              <a:headEnd/>
              <a:tailEnd/>
            </a:ln>
            <a:effectLst/>
          </p:spPr>
          <p:txBody>
            <a:bodyPr wrap="none" anchor="ctr"/>
            <a:lstStyle/>
            <a:p>
              <a:endParaRPr lang="en-US"/>
            </a:p>
          </p:txBody>
        </p:sp>
        <p:sp>
          <p:nvSpPr>
            <p:cNvPr id="76815" name="Line 15"/>
            <p:cNvSpPr>
              <a:spLocks noChangeShapeType="1"/>
            </p:cNvSpPr>
            <p:nvPr/>
          </p:nvSpPr>
          <p:spPr bwMode="auto">
            <a:xfrm flipH="1">
              <a:off x="470" y="3096"/>
              <a:ext cx="1049" cy="0"/>
            </a:xfrm>
            <a:prstGeom prst="line">
              <a:avLst/>
            </a:prstGeom>
            <a:noFill/>
            <a:ln w="12700">
              <a:solidFill>
                <a:schemeClr val="tx1"/>
              </a:solidFill>
              <a:prstDash val="dash"/>
              <a:round/>
              <a:headEnd/>
              <a:tailEnd/>
            </a:ln>
            <a:effectLst/>
          </p:spPr>
          <p:txBody>
            <a:bodyPr wrap="none" anchor="ctr"/>
            <a:lstStyle/>
            <a:p>
              <a:endParaRPr lang="en-US"/>
            </a:p>
          </p:txBody>
        </p:sp>
        <p:sp>
          <p:nvSpPr>
            <p:cNvPr id="76816" name="Line 16"/>
            <p:cNvSpPr>
              <a:spLocks noChangeShapeType="1"/>
            </p:cNvSpPr>
            <p:nvPr/>
          </p:nvSpPr>
          <p:spPr bwMode="auto">
            <a:xfrm flipH="1">
              <a:off x="442" y="4173"/>
              <a:ext cx="1049" cy="0"/>
            </a:xfrm>
            <a:prstGeom prst="line">
              <a:avLst/>
            </a:prstGeom>
            <a:noFill/>
            <a:ln w="12700">
              <a:solidFill>
                <a:schemeClr val="tx1"/>
              </a:solidFill>
              <a:prstDash val="dash"/>
              <a:round/>
              <a:headEnd/>
              <a:tailEnd/>
            </a:ln>
            <a:effectLst/>
          </p:spPr>
          <p:txBody>
            <a:bodyPr wrap="none" anchor="ctr"/>
            <a:lstStyle/>
            <a:p>
              <a:endParaRPr lang="en-US"/>
            </a:p>
          </p:txBody>
        </p:sp>
        <p:sp>
          <p:nvSpPr>
            <p:cNvPr id="76817" name="Line 17"/>
            <p:cNvSpPr>
              <a:spLocks noChangeShapeType="1"/>
            </p:cNvSpPr>
            <p:nvPr/>
          </p:nvSpPr>
          <p:spPr bwMode="auto">
            <a:xfrm>
              <a:off x="555" y="3096"/>
              <a:ext cx="0" cy="1077"/>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76818" name="Text Box 18"/>
            <p:cNvSpPr txBox="1">
              <a:spLocks noChangeArrowheads="1"/>
            </p:cNvSpPr>
            <p:nvPr/>
          </p:nvSpPr>
          <p:spPr bwMode="auto">
            <a:xfrm>
              <a:off x="357" y="3322"/>
              <a:ext cx="397" cy="327"/>
            </a:xfrm>
            <a:prstGeom prst="rect">
              <a:avLst/>
            </a:prstGeom>
            <a:solidFill>
              <a:schemeClr val="accent1"/>
            </a:solidFill>
            <a:ln w="28575" algn="ctr">
              <a:noFill/>
              <a:miter lim="800000"/>
              <a:headEnd/>
              <a:tailEnd/>
            </a:ln>
            <a:effectLst/>
          </p:spPr>
          <p:txBody>
            <a:bodyPr>
              <a:spAutoFit/>
            </a:bodyPr>
            <a:lstStyle/>
            <a:p>
              <a:pPr>
                <a:spcBef>
                  <a:spcPct val="50000"/>
                </a:spcBef>
              </a:pPr>
              <a:r>
                <a:rPr lang="en-US">
                  <a:solidFill>
                    <a:schemeClr val="accent2"/>
                  </a:solidFill>
                  <a:latin typeface="Symbol" pitchFamily="18" charset="2"/>
                </a:rPr>
                <a:t>x</a:t>
              </a:r>
              <a:r>
                <a:rPr lang="en-US" baseline="-25000">
                  <a:solidFill>
                    <a:schemeClr val="accent2"/>
                  </a:solidFill>
                </a:rPr>
                <a:t>o</a:t>
              </a:r>
            </a:p>
          </p:txBody>
        </p:sp>
        <p:sp>
          <p:nvSpPr>
            <p:cNvPr id="76819" name="Text Box 19" descr="Griglia larga"/>
            <p:cNvSpPr txBox="1">
              <a:spLocks noChangeArrowheads="1"/>
            </p:cNvSpPr>
            <p:nvPr/>
          </p:nvSpPr>
          <p:spPr bwMode="auto">
            <a:xfrm>
              <a:off x="1762" y="2727"/>
              <a:ext cx="170"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latin typeface="Symbol" pitchFamily="18" charset="2"/>
                </a:rPr>
                <a:t>l</a:t>
              </a:r>
            </a:p>
          </p:txBody>
        </p:sp>
        <p:sp>
          <p:nvSpPr>
            <p:cNvPr id="76820" name="Line 20"/>
            <p:cNvSpPr>
              <a:spLocks noChangeShapeType="1"/>
            </p:cNvSpPr>
            <p:nvPr/>
          </p:nvSpPr>
          <p:spPr bwMode="auto">
            <a:xfrm>
              <a:off x="1633" y="2869"/>
              <a:ext cx="141"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76821" name="Line 21"/>
            <p:cNvSpPr>
              <a:spLocks noChangeShapeType="1"/>
            </p:cNvSpPr>
            <p:nvPr/>
          </p:nvSpPr>
          <p:spPr bwMode="auto">
            <a:xfrm>
              <a:off x="1973" y="2869"/>
              <a:ext cx="142" cy="0"/>
            </a:xfrm>
            <a:prstGeom prst="line">
              <a:avLst/>
            </a:prstGeom>
            <a:noFill/>
            <a:ln w="12700">
              <a:solidFill>
                <a:schemeClr val="tx1"/>
              </a:solidFill>
              <a:round/>
              <a:headEnd type="triangle" w="med" len="med"/>
              <a:tailEnd/>
            </a:ln>
            <a:effectLst/>
          </p:spPr>
          <p:txBody>
            <a:bodyPr wrap="none" anchor="ctr"/>
            <a:lstStyle/>
            <a:p>
              <a:endParaRPr lang="en-US"/>
            </a:p>
          </p:txBody>
        </p:sp>
      </p:grpSp>
      <p:grpSp>
        <p:nvGrpSpPr>
          <p:cNvPr id="3" name="Group 22"/>
          <p:cNvGrpSpPr>
            <a:grpSpLocks/>
          </p:cNvGrpSpPr>
          <p:nvPr/>
        </p:nvGrpSpPr>
        <p:grpSpPr bwMode="auto">
          <a:xfrm>
            <a:off x="5292725" y="2516188"/>
            <a:ext cx="2565400" cy="2295525"/>
            <a:chOff x="3305" y="2727"/>
            <a:chExt cx="1616" cy="1446"/>
          </a:xfrm>
        </p:grpSpPr>
        <p:sp>
          <p:nvSpPr>
            <p:cNvPr id="76823" name="Line 23"/>
            <p:cNvSpPr>
              <a:spLocks noChangeShapeType="1"/>
            </p:cNvSpPr>
            <p:nvPr/>
          </p:nvSpPr>
          <p:spPr bwMode="auto">
            <a:xfrm>
              <a:off x="4921" y="2784"/>
              <a:ext cx="0" cy="1389"/>
            </a:xfrm>
            <a:prstGeom prst="line">
              <a:avLst/>
            </a:prstGeom>
            <a:noFill/>
            <a:ln w="28575">
              <a:solidFill>
                <a:schemeClr val="tx1"/>
              </a:solidFill>
              <a:round/>
              <a:headEnd/>
              <a:tailEnd/>
            </a:ln>
            <a:effectLst/>
          </p:spPr>
          <p:txBody>
            <a:bodyPr wrap="none" anchor="ctr"/>
            <a:lstStyle/>
            <a:p>
              <a:endParaRPr lang="en-US"/>
            </a:p>
          </p:txBody>
        </p:sp>
        <p:sp>
          <p:nvSpPr>
            <p:cNvPr id="76824" name="Line 24"/>
            <p:cNvSpPr>
              <a:spLocks noChangeShapeType="1"/>
            </p:cNvSpPr>
            <p:nvPr/>
          </p:nvSpPr>
          <p:spPr bwMode="auto">
            <a:xfrm>
              <a:off x="3730" y="2784"/>
              <a:ext cx="0" cy="1389"/>
            </a:xfrm>
            <a:prstGeom prst="line">
              <a:avLst/>
            </a:prstGeom>
            <a:noFill/>
            <a:ln w="28575">
              <a:solidFill>
                <a:schemeClr val="tx1"/>
              </a:solidFill>
              <a:round/>
              <a:headEnd/>
              <a:tailEnd/>
            </a:ln>
            <a:effectLst/>
          </p:spPr>
          <p:txBody>
            <a:bodyPr wrap="none" anchor="ctr"/>
            <a:lstStyle/>
            <a:p>
              <a:endParaRPr lang="en-US"/>
            </a:p>
          </p:txBody>
        </p:sp>
        <p:sp>
          <p:nvSpPr>
            <p:cNvPr id="76825" name="Rectangle 25"/>
            <p:cNvSpPr>
              <a:spLocks noChangeArrowheads="1"/>
            </p:cNvSpPr>
            <p:nvPr/>
          </p:nvSpPr>
          <p:spPr bwMode="auto">
            <a:xfrm>
              <a:off x="3747" y="2784"/>
              <a:ext cx="1162" cy="1389"/>
            </a:xfrm>
            <a:prstGeom prst="rect">
              <a:avLst/>
            </a:prstGeom>
            <a:solidFill>
              <a:srgbClr val="FFFF00"/>
            </a:solidFill>
            <a:ln w="28575" algn="ctr">
              <a:solidFill>
                <a:srgbClr val="FFFF00"/>
              </a:solidFill>
              <a:miter lim="800000"/>
              <a:headEnd/>
              <a:tailEnd/>
            </a:ln>
            <a:effectLst/>
          </p:spPr>
          <p:txBody>
            <a:bodyPr wrap="none" anchor="ctr"/>
            <a:lstStyle/>
            <a:p>
              <a:endParaRPr lang="en-US"/>
            </a:p>
          </p:txBody>
        </p:sp>
        <p:sp>
          <p:nvSpPr>
            <p:cNvPr id="76826" name="Line 26"/>
            <p:cNvSpPr>
              <a:spLocks noChangeShapeType="1"/>
            </p:cNvSpPr>
            <p:nvPr/>
          </p:nvSpPr>
          <p:spPr bwMode="auto">
            <a:xfrm>
              <a:off x="3730" y="3720"/>
              <a:ext cx="1191" cy="8"/>
            </a:xfrm>
            <a:prstGeom prst="line">
              <a:avLst/>
            </a:prstGeom>
            <a:noFill/>
            <a:ln w="28575">
              <a:solidFill>
                <a:schemeClr val="tx1"/>
              </a:solidFill>
              <a:round/>
              <a:headEnd/>
              <a:tailEnd/>
            </a:ln>
            <a:effectLst/>
          </p:spPr>
          <p:txBody>
            <a:bodyPr wrap="none" anchor="ctr"/>
            <a:lstStyle/>
            <a:p>
              <a:endParaRPr lang="en-US"/>
            </a:p>
          </p:txBody>
        </p:sp>
        <p:sp>
          <p:nvSpPr>
            <p:cNvPr id="76827" name="Line 27"/>
            <p:cNvSpPr>
              <a:spLocks noChangeShapeType="1"/>
            </p:cNvSpPr>
            <p:nvPr/>
          </p:nvSpPr>
          <p:spPr bwMode="auto">
            <a:xfrm flipH="1">
              <a:off x="3419" y="3294"/>
              <a:ext cx="850" cy="0"/>
            </a:xfrm>
            <a:prstGeom prst="line">
              <a:avLst/>
            </a:prstGeom>
            <a:noFill/>
            <a:ln w="12700">
              <a:solidFill>
                <a:schemeClr val="tx1"/>
              </a:solidFill>
              <a:prstDash val="dash"/>
              <a:round/>
              <a:headEnd/>
              <a:tailEnd/>
            </a:ln>
            <a:effectLst/>
          </p:spPr>
          <p:txBody>
            <a:bodyPr wrap="none" anchor="ctr"/>
            <a:lstStyle/>
            <a:p>
              <a:endParaRPr lang="en-US"/>
            </a:p>
          </p:txBody>
        </p:sp>
        <p:sp>
          <p:nvSpPr>
            <p:cNvPr id="76828" name="Line 28"/>
            <p:cNvSpPr>
              <a:spLocks noChangeShapeType="1"/>
            </p:cNvSpPr>
            <p:nvPr/>
          </p:nvSpPr>
          <p:spPr bwMode="auto">
            <a:xfrm flipH="1">
              <a:off x="3419" y="3606"/>
              <a:ext cx="850" cy="0"/>
            </a:xfrm>
            <a:prstGeom prst="line">
              <a:avLst/>
            </a:prstGeom>
            <a:noFill/>
            <a:ln w="12700">
              <a:solidFill>
                <a:schemeClr val="tx1"/>
              </a:solidFill>
              <a:prstDash val="dash"/>
              <a:round/>
              <a:headEnd/>
              <a:tailEnd/>
            </a:ln>
            <a:effectLst/>
          </p:spPr>
          <p:txBody>
            <a:bodyPr wrap="none" anchor="ctr"/>
            <a:lstStyle/>
            <a:p>
              <a:endParaRPr lang="en-US"/>
            </a:p>
          </p:txBody>
        </p:sp>
        <p:sp>
          <p:nvSpPr>
            <p:cNvPr id="76829" name="Line 29"/>
            <p:cNvSpPr>
              <a:spLocks noChangeShapeType="1"/>
            </p:cNvSpPr>
            <p:nvPr/>
          </p:nvSpPr>
          <p:spPr bwMode="auto">
            <a:xfrm>
              <a:off x="3475" y="3124"/>
              <a:ext cx="0" cy="170"/>
            </a:xfrm>
            <a:prstGeom prst="line">
              <a:avLst/>
            </a:prstGeom>
            <a:noFill/>
            <a:ln w="9525">
              <a:solidFill>
                <a:schemeClr val="tx1"/>
              </a:solidFill>
              <a:round/>
              <a:headEnd/>
              <a:tailEnd type="triangle" w="med" len="med"/>
            </a:ln>
            <a:effectLst/>
          </p:spPr>
          <p:txBody>
            <a:bodyPr wrap="none" anchor="ctr"/>
            <a:lstStyle/>
            <a:p>
              <a:endParaRPr lang="en-US"/>
            </a:p>
          </p:txBody>
        </p:sp>
        <p:sp>
          <p:nvSpPr>
            <p:cNvPr id="76830" name="Text Box 30"/>
            <p:cNvSpPr txBox="1">
              <a:spLocks noChangeArrowheads="1"/>
            </p:cNvSpPr>
            <p:nvPr/>
          </p:nvSpPr>
          <p:spPr bwMode="auto">
            <a:xfrm>
              <a:off x="3305" y="3294"/>
              <a:ext cx="397" cy="288"/>
            </a:xfrm>
            <a:prstGeom prst="rect">
              <a:avLst/>
            </a:prstGeom>
            <a:solidFill>
              <a:schemeClr val="accent1"/>
            </a:solidFill>
            <a:ln w="28575" algn="ctr">
              <a:noFill/>
              <a:miter lim="800000"/>
              <a:headEnd/>
              <a:tailEnd/>
            </a:ln>
            <a:effectLst/>
          </p:spPr>
          <p:txBody>
            <a:bodyPr>
              <a:spAutoFit/>
            </a:bodyPr>
            <a:lstStyle/>
            <a:p>
              <a:pPr>
                <a:spcBef>
                  <a:spcPct val="50000"/>
                </a:spcBef>
              </a:pPr>
              <a:r>
                <a:rPr lang="en-US" sz="2400">
                  <a:solidFill>
                    <a:schemeClr val="accent2"/>
                  </a:solidFill>
                  <a:latin typeface="Symbol" pitchFamily="18" charset="2"/>
                </a:rPr>
                <a:t>x</a:t>
              </a:r>
              <a:r>
                <a:rPr lang="en-US" sz="2400" baseline="-25000">
                  <a:solidFill>
                    <a:schemeClr val="accent2"/>
                  </a:solidFill>
                </a:rPr>
                <a:t>o</a:t>
              </a:r>
            </a:p>
          </p:txBody>
        </p:sp>
        <p:sp>
          <p:nvSpPr>
            <p:cNvPr id="76831" name="Text Box 31" descr="Griglia larga"/>
            <p:cNvSpPr txBox="1">
              <a:spLocks noChangeArrowheads="1"/>
            </p:cNvSpPr>
            <p:nvPr/>
          </p:nvSpPr>
          <p:spPr bwMode="auto">
            <a:xfrm>
              <a:off x="4241" y="2727"/>
              <a:ext cx="170" cy="327"/>
            </a:xfrm>
            <a:prstGeom prst="rect">
              <a:avLst/>
            </a:prstGeom>
            <a:noFill/>
            <a:ln w="28575" algn="ctr">
              <a:noFill/>
              <a:miter lim="800000"/>
              <a:headEnd/>
              <a:tailEnd/>
            </a:ln>
            <a:effectLst/>
          </p:spPr>
          <p:txBody>
            <a:bodyPr>
              <a:spAutoFit/>
            </a:bodyPr>
            <a:lstStyle/>
            <a:p>
              <a:pPr>
                <a:spcBef>
                  <a:spcPct val="50000"/>
                </a:spcBef>
              </a:pPr>
              <a:r>
                <a:rPr lang="en-US">
                  <a:solidFill>
                    <a:schemeClr val="accent2"/>
                  </a:solidFill>
                  <a:latin typeface="Symbol" pitchFamily="18" charset="2"/>
                </a:rPr>
                <a:t>l</a:t>
              </a:r>
            </a:p>
          </p:txBody>
        </p:sp>
        <p:sp>
          <p:nvSpPr>
            <p:cNvPr id="76832" name="Line 32"/>
            <p:cNvSpPr>
              <a:spLocks noChangeShapeType="1"/>
            </p:cNvSpPr>
            <p:nvPr/>
          </p:nvSpPr>
          <p:spPr bwMode="auto">
            <a:xfrm>
              <a:off x="4468" y="2869"/>
              <a:ext cx="452"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76833" name="Line 33"/>
            <p:cNvSpPr>
              <a:spLocks noChangeShapeType="1"/>
            </p:cNvSpPr>
            <p:nvPr/>
          </p:nvSpPr>
          <p:spPr bwMode="auto">
            <a:xfrm>
              <a:off x="3730" y="2869"/>
              <a:ext cx="454"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76834" name="Oval 34"/>
            <p:cNvSpPr>
              <a:spLocks noChangeArrowheads="1"/>
            </p:cNvSpPr>
            <p:nvPr/>
          </p:nvSpPr>
          <p:spPr bwMode="auto">
            <a:xfrm>
              <a:off x="4127" y="3294"/>
              <a:ext cx="283" cy="312"/>
            </a:xfrm>
            <a:prstGeom prst="ellipse">
              <a:avLst/>
            </a:prstGeom>
            <a:solidFill>
              <a:srgbClr val="FF0066"/>
            </a:solidFill>
            <a:ln w="12700" algn="ctr">
              <a:solidFill>
                <a:schemeClr val="tx1"/>
              </a:solidFill>
              <a:round/>
              <a:headEnd/>
              <a:tailEnd/>
            </a:ln>
            <a:effectLst/>
          </p:spPr>
          <p:txBody>
            <a:bodyPr wrap="none" anchor="ctr"/>
            <a:lstStyle/>
            <a:p>
              <a:endParaRPr lang="en-US"/>
            </a:p>
          </p:txBody>
        </p:sp>
        <p:sp>
          <p:nvSpPr>
            <p:cNvPr id="76835" name="Arc 35" descr="Griglia larga"/>
            <p:cNvSpPr>
              <a:spLocks/>
            </p:cNvSpPr>
            <p:nvPr/>
          </p:nvSpPr>
          <p:spPr bwMode="auto">
            <a:xfrm rot="10800000" flipH="1">
              <a:off x="3730" y="3067"/>
              <a:ext cx="1191" cy="4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p>
          </p:txBody>
        </p:sp>
        <p:sp>
          <p:nvSpPr>
            <p:cNvPr id="76836" name="Line 36"/>
            <p:cNvSpPr>
              <a:spLocks noChangeShapeType="1"/>
            </p:cNvSpPr>
            <p:nvPr/>
          </p:nvSpPr>
          <p:spPr bwMode="auto">
            <a:xfrm flipH="1" flipV="1">
              <a:off x="3474" y="3606"/>
              <a:ext cx="1" cy="142"/>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76837" name="Text Box 37" descr="Griglia larga"/>
          <p:cNvSpPr txBox="1">
            <a:spLocks noChangeArrowheads="1"/>
          </p:cNvSpPr>
          <p:nvPr/>
        </p:nvSpPr>
        <p:spPr bwMode="auto">
          <a:xfrm>
            <a:off x="6102350" y="4519613"/>
            <a:ext cx="1574800" cy="396875"/>
          </a:xfrm>
          <a:prstGeom prst="rect">
            <a:avLst/>
          </a:prstGeom>
          <a:noFill/>
          <a:ln w="28575" algn="ctr">
            <a:noFill/>
            <a:miter lim="800000"/>
            <a:headEnd/>
            <a:tailEnd/>
          </a:ln>
          <a:effectLst/>
        </p:spPr>
        <p:txBody>
          <a:bodyPr>
            <a:spAutoFit/>
          </a:bodyPr>
          <a:lstStyle/>
          <a:p>
            <a:pPr>
              <a:spcBef>
                <a:spcPct val="50000"/>
              </a:spcBef>
            </a:pPr>
            <a:r>
              <a:rPr lang="en-US" sz="2000"/>
              <a:t>London</a:t>
            </a:r>
          </a:p>
        </p:txBody>
      </p:sp>
      <p:sp>
        <p:nvSpPr>
          <p:cNvPr id="76838" name="Text Box 38" descr="Griglia larga"/>
          <p:cNvSpPr txBox="1">
            <a:spLocks noChangeArrowheads="1"/>
          </p:cNvSpPr>
          <p:nvPr/>
        </p:nvSpPr>
        <p:spPr bwMode="auto">
          <a:xfrm>
            <a:off x="1736725" y="4294188"/>
            <a:ext cx="1574800" cy="396875"/>
          </a:xfrm>
          <a:prstGeom prst="rect">
            <a:avLst/>
          </a:prstGeom>
          <a:noFill/>
          <a:ln w="28575" algn="ctr">
            <a:noFill/>
            <a:miter lim="800000"/>
            <a:headEnd/>
            <a:tailEnd/>
          </a:ln>
          <a:effectLst/>
        </p:spPr>
        <p:txBody>
          <a:bodyPr>
            <a:spAutoFit/>
          </a:bodyPr>
          <a:lstStyle/>
          <a:p>
            <a:pPr>
              <a:spcBef>
                <a:spcPct val="50000"/>
              </a:spcBef>
            </a:pPr>
            <a:r>
              <a:rPr lang="en-US" sz="2000"/>
              <a:t>Pippard</a:t>
            </a:r>
          </a:p>
        </p:txBody>
      </p:sp>
      <p:sp>
        <p:nvSpPr>
          <p:cNvPr id="76839" name="Text Box 39" descr="Griglia larga"/>
          <p:cNvSpPr txBox="1">
            <a:spLocks noChangeArrowheads="1"/>
          </p:cNvSpPr>
          <p:nvPr/>
        </p:nvSpPr>
        <p:spPr bwMode="auto">
          <a:xfrm>
            <a:off x="971550" y="1943100"/>
            <a:ext cx="2339975" cy="641350"/>
          </a:xfrm>
          <a:prstGeom prst="rect">
            <a:avLst/>
          </a:prstGeom>
          <a:noFill/>
          <a:ln w="28575" algn="ctr">
            <a:noFill/>
            <a:miter lim="800000"/>
            <a:headEnd/>
            <a:tailEnd/>
          </a:ln>
          <a:effectLst/>
        </p:spPr>
        <p:txBody>
          <a:bodyPr>
            <a:spAutoFit/>
          </a:bodyPr>
          <a:lstStyle/>
          <a:p>
            <a:pPr>
              <a:spcBef>
                <a:spcPct val="50000"/>
              </a:spcBef>
            </a:pPr>
            <a:r>
              <a:rPr lang="en-US" sz="3200">
                <a:latin typeface="French Script MT" pitchFamily="66" charset="0"/>
              </a:rPr>
              <a:t>Pippard </a:t>
            </a:r>
            <a:r>
              <a:rPr lang="en-US" sz="3600">
                <a:latin typeface="Symbol" pitchFamily="18" charset="2"/>
              </a:rPr>
              <a:t> x &gt; l</a:t>
            </a:r>
          </a:p>
        </p:txBody>
      </p:sp>
      <p:sp>
        <p:nvSpPr>
          <p:cNvPr id="76840" name="Text Box 40" descr="Griglia larga"/>
          <p:cNvSpPr txBox="1">
            <a:spLocks noChangeArrowheads="1"/>
          </p:cNvSpPr>
          <p:nvPr/>
        </p:nvSpPr>
        <p:spPr bwMode="auto">
          <a:xfrm>
            <a:off x="5653088" y="1943100"/>
            <a:ext cx="2428875" cy="641350"/>
          </a:xfrm>
          <a:prstGeom prst="rect">
            <a:avLst/>
          </a:prstGeom>
          <a:noFill/>
          <a:ln w="28575" algn="ctr">
            <a:noFill/>
            <a:miter lim="800000"/>
            <a:headEnd/>
            <a:tailEnd/>
          </a:ln>
          <a:effectLst/>
        </p:spPr>
        <p:txBody>
          <a:bodyPr>
            <a:spAutoFit/>
          </a:bodyPr>
          <a:lstStyle/>
          <a:p>
            <a:pPr>
              <a:spcBef>
                <a:spcPct val="50000"/>
              </a:spcBef>
            </a:pPr>
            <a:r>
              <a:rPr lang="en-US" sz="3600">
                <a:latin typeface="French Script MT" pitchFamily="66" charset="0"/>
              </a:rPr>
              <a:t>London  </a:t>
            </a:r>
            <a:r>
              <a:rPr lang="en-US" sz="3600">
                <a:latin typeface="Symbol" pitchFamily="18" charset="2"/>
              </a:rPr>
              <a:t>x &lt; l</a:t>
            </a:r>
          </a:p>
        </p:txBody>
      </p:sp>
      <p:sp>
        <p:nvSpPr>
          <p:cNvPr id="76841" name="Text Box 41" descr="Griglia larga"/>
          <p:cNvSpPr txBox="1">
            <a:spLocks noChangeArrowheads="1"/>
          </p:cNvSpPr>
          <p:nvPr/>
        </p:nvSpPr>
        <p:spPr bwMode="auto">
          <a:xfrm>
            <a:off x="414338" y="334963"/>
            <a:ext cx="3363912" cy="823912"/>
          </a:xfrm>
          <a:prstGeom prst="rect">
            <a:avLst/>
          </a:prstGeom>
          <a:noFill/>
          <a:ln w="28575" algn="ctr">
            <a:noFill/>
            <a:miter lim="800000"/>
            <a:headEnd/>
            <a:tailEnd/>
          </a:ln>
          <a:effectLst/>
        </p:spPr>
        <p:txBody>
          <a:bodyPr wrap="none">
            <a:spAutoFit/>
          </a:bodyPr>
          <a:lstStyle/>
          <a:p>
            <a:r>
              <a:rPr lang="en-US" sz="3200">
                <a:latin typeface="Symbol" pitchFamily="18" charset="2"/>
              </a:rPr>
              <a:t>x = x</a:t>
            </a:r>
            <a:r>
              <a:rPr lang="en-US" sz="3200" baseline="-25000">
                <a:latin typeface="Symbol" pitchFamily="18" charset="2"/>
              </a:rPr>
              <a:t>0</a:t>
            </a:r>
            <a:r>
              <a:rPr lang="en-US" sz="3200"/>
              <a:t>     if       </a:t>
            </a:r>
            <a:r>
              <a:rPr lang="en-US" sz="4800">
                <a:latin typeface="French Script MT" pitchFamily="66" charset="0"/>
              </a:rPr>
              <a:t>l</a:t>
            </a:r>
            <a:r>
              <a:rPr lang="en-US">
                <a:sym typeface="Wingdings" pitchFamily="2" charset="2"/>
              </a:rPr>
              <a:t></a:t>
            </a:r>
            <a:r>
              <a:rPr lang="en-US" sz="3200">
                <a:cs typeface="Times New Roman" pitchFamily="18" charset="0"/>
                <a:sym typeface="Wingdings" pitchFamily="2" charset="2"/>
              </a:rPr>
              <a:t>∞</a:t>
            </a:r>
            <a:endParaRPr lang="en-US" sz="3200">
              <a:cs typeface="Times New Roman" pitchFamily="18" charset="0"/>
            </a:endParaRPr>
          </a:p>
        </p:txBody>
      </p:sp>
      <p:graphicFrame>
        <p:nvGraphicFramePr>
          <p:cNvPr id="76842" name="Object 42"/>
          <p:cNvGraphicFramePr>
            <a:graphicFrameLocks noChangeAspect="1"/>
          </p:cNvGraphicFramePr>
          <p:nvPr/>
        </p:nvGraphicFramePr>
        <p:xfrm>
          <a:off x="6146800" y="233363"/>
          <a:ext cx="2295525" cy="1419225"/>
        </p:xfrm>
        <a:graphic>
          <a:graphicData uri="http://schemas.openxmlformats.org/presentationml/2006/ole">
            <mc:AlternateContent xmlns:mc="http://schemas.openxmlformats.org/markup-compatibility/2006">
              <mc:Choice xmlns:v="urn:schemas-microsoft-com:vml" Requires="v">
                <p:oleObj spid="_x0000_s40000" name="Equation" r:id="rId4" imgW="698400" imgH="431640" progId="Equation.3">
                  <p:embed/>
                </p:oleObj>
              </mc:Choice>
              <mc:Fallback>
                <p:oleObj name="Equation" r:id="rId4" imgW="69840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233363"/>
                        <a:ext cx="2295525"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43" name="Text Box 43" descr="Griglia larga"/>
          <p:cNvSpPr txBox="1">
            <a:spLocks noChangeArrowheads="1"/>
          </p:cNvSpPr>
          <p:nvPr/>
        </p:nvSpPr>
        <p:spPr bwMode="auto">
          <a:xfrm>
            <a:off x="4176713" y="549275"/>
            <a:ext cx="1565275" cy="519113"/>
          </a:xfrm>
          <a:prstGeom prst="rect">
            <a:avLst/>
          </a:prstGeom>
          <a:noFill/>
          <a:ln w="28575" algn="ctr">
            <a:noFill/>
            <a:miter lim="800000"/>
            <a:headEnd/>
            <a:tailEnd/>
          </a:ln>
          <a:effectLst/>
        </p:spPr>
        <p:txBody>
          <a:bodyPr wrap="none">
            <a:spAutoFit/>
          </a:bodyPr>
          <a:lstStyle/>
          <a:p>
            <a:r>
              <a:rPr lang="en-US"/>
              <a:t>otherwise</a:t>
            </a:r>
          </a:p>
        </p:txBody>
      </p:sp>
      <p:graphicFrame>
        <p:nvGraphicFramePr>
          <p:cNvPr id="76845" name="Object 45"/>
          <p:cNvGraphicFramePr>
            <a:graphicFrameLocks noChangeAspect="1"/>
          </p:cNvGraphicFramePr>
          <p:nvPr/>
        </p:nvGraphicFramePr>
        <p:xfrm>
          <a:off x="4572000" y="5251450"/>
          <a:ext cx="4410075" cy="1316038"/>
        </p:xfrm>
        <a:graphic>
          <a:graphicData uri="http://schemas.openxmlformats.org/presentationml/2006/ole">
            <mc:AlternateContent xmlns:mc="http://schemas.openxmlformats.org/markup-compatibility/2006">
              <mc:Choice xmlns:v="urn:schemas-microsoft-com:vml" Requires="v">
                <p:oleObj spid="_x0000_s40001" name="Equation" r:id="rId6" imgW="1828800" imgH="545760" progId="Equation.3">
                  <p:embed/>
                </p:oleObj>
              </mc:Choice>
              <mc:Fallback>
                <p:oleObj name="Equation" r:id="rId6" imgW="1828800" imgH="5457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251450"/>
                        <a:ext cx="4410075" cy="1316038"/>
                      </a:xfrm>
                      <a:prstGeom prst="rect">
                        <a:avLst/>
                      </a:prstGeom>
                      <a:solidFill>
                        <a:srgbClr val="C0C0C0"/>
                      </a:solidFill>
                    </p:spPr>
                  </p:pic>
                </p:oleObj>
              </mc:Fallback>
            </mc:AlternateContent>
          </a:graphicData>
        </a:graphic>
      </p:graphicFrame>
      <p:grpSp>
        <p:nvGrpSpPr>
          <p:cNvPr id="4" name="Group 58"/>
          <p:cNvGrpSpPr>
            <a:grpSpLocks/>
          </p:cNvGrpSpPr>
          <p:nvPr/>
        </p:nvGrpSpPr>
        <p:grpSpPr bwMode="auto">
          <a:xfrm>
            <a:off x="250825" y="4959350"/>
            <a:ext cx="3240088" cy="1889125"/>
            <a:chOff x="158" y="3124"/>
            <a:chExt cx="2041" cy="1190"/>
          </a:xfrm>
        </p:grpSpPr>
        <p:sp>
          <p:nvSpPr>
            <p:cNvPr id="76856" name="Rectangle 56"/>
            <p:cNvSpPr>
              <a:spLocks noChangeArrowheads="1"/>
            </p:cNvSpPr>
            <p:nvPr/>
          </p:nvSpPr>
          <p:spPr bwMode="auto">
            <a:xfrm>
              <a:off x="158" y="3124"/>
              <a:ext cx="2041" cy="1139"/>
            </a:xfrm>
            <a:prstGeom prst="rect">
              <a:avLst/>
            </a:prstGeom>
            <a:solidFill>
              <a:srgbClr val="FFCCFF"/>
            </a:solidFill>
            <a:ln w="28575" algn="ctr">
              <a:noFill/>
              <a:miter lim="800000"/>
              <a:headEnd/>
              <a:tailEnd/>
            </a:ln>
            <a:effectLst/>
          </p:spPr>
          <p:txBody>
            <a:bodyPr wrap="none" anchor="ctr"/>
            <a:lstStyle/>
            <a:p>
              <a:endParaRPr lang="en-US"/>
            </a:p>
          </p:txBody>
        </p:sp>
        <p:grpSp>
          <p:nvGrpSpPr>
            <p:cNvPr id="5" name="Group 55"/>
            <p:cNvGrpSpPr>
              <a:grpSpLocks/>
            </p:cNvGrpSpPr>
            <p:nvPr/>
          </p:nvGrpSpPr>
          <p:grpSpPr bwMode="auto">
            <a:xfrm>
              <a:off x="186" y="3164"/>
              <a:ext cx="1872" cy="1150"/>
              <a:chOff x="158" y="3221"/>
              <a:chExt cx="1872" cy="1150"/>
            </a:xfrm>
          </p:grpSpPr>
          <p:grpSp>
            <p:nvGrpSpPr>
              <p:cNvPr id="6" name="Group 49"/>
              <p:cNvGrpSpPr>
                <a:grpSpLocks/>
              </p:cNvGrpSpPr>
              <p:nvPr/>
            </p:nvGrpSpPr>
            <p:grpSpPr bwMode="auto">
              <a:xfrm>
                <a:off x="158" y="3521"/>
                <a:ext cx="1417" cy="480"/>
                <a:chOff x="272" y="3521"/>
                <a:chExt cx="1417" cy="480"/>
              </a:xfrm>
            </p:grpSpPr>
            <p:sp>
              <p:nvSpPr>
                <p:cNvPr id="76846" name="Text Box 46" descr="Griglia larga"/>
                <p:cNvSpPr txBox="1">
                  <a:spLocks noChangeArrowheads="1"/>
                </p:cNvSpPr>
                <p:nvPr/>
              </p:nvSpPr>
              <p:spPr bwMode="auto">
                <a:xfrm>
                  <a:off x="272" y="3521"/>
                  <a:ext cx="1417" cy="480"/>
                </a:xfrm>
                <a:prstGeom prst="rect">
                  <a:avLst/>
                </a:prstGeom>
                <a:noFill/>
                <a:ln w="28575" algn="ctr">
                  <a:noFill/>
                  <a:miter lim="800000"/>
                  <a:headEnd/>
                  <a:tailEnd/>
                </a:ln>
                <a:effectLst/>
              </p:spPr>
              <p:txBody>
                <a:bodyPr>
                  <a:spAutoFit/>
                </a:bodyPr>
                <a:lstStyle/>
                <a:p>
                  <a:pPr algn="l">
                    <a:spcBef>
                      <a:spcPct val="50000"/>
                    </a:spcBef>
                  </a:pPr>
                  <a:r>
                    <a:rPr lang="en-US"/>
                    <a:t>If   </a:t>
                  </a:r>
                  <a:r>
                    <a:rPr lang="en-US" sz="4400">
                      <a:latin typeface="French Script MT" pitchFamily="66" charset="0"/>
                    </a:rPr>
                    <a:t>l    then  </a:t>
                  </a:r>
                </a:p>
              </p:txBody>
            </p:sp>
            <p:sp>
              <p:nvSpPr>
                <p:cNvPr id="76847" name="Line 47"/>
                <p:cNvSpPr>
                  <a:spLocks noChangeShapeType="1"/>
                </p:cNvSpPr>
                <p:nvPr/>
              </p:nvSpPr>
              <p:spPr bwMode="auto">
                <a:xfrm>
                  <a:off x="782" y="3663"/>
                  <a:ext cx="114" cy="226"/>
                </a:xfrm>
                <a:prstGeom prst="line">
                  <a:avLst/>
                </a:prstGeom>
                <a:noFill/>
                <a:ln w="28575">
                  <a:solidFill>
                    <a:schemeClr val="tx1"/>
                  </a:solidFill>
                  <a:round/>
                  <a:headEnd/>
                  <a:tailEnd type="triangle" w="med" len="med"/>
                </a:ln>
                <a:effectLst/>
              </p:spPr>
              <p:txBody>
                <a:bodyPr wrap="none" anchor="ctr"/>
                <a:lstStyle/>
                <a:p>
                  <a:endParaRPr lang="en-US"/>
                </a:p>
              </p:txBody>
            </p:sp>
          </p:grpSp>
          <p:sp>
            <p:nvSpPr>
              <p:cNvPr id="76850" name="Text Box 50" descr="Griglia larga"/>
              <p:cNvSpPr txBox="1">
                <a:spLocks noChangeArrowheads="1"/>
              </p:cNvSpPr>
              <p:nvPr/>
            </p:nvSpPr>
            <p:spPr bwMode="auto">
              <a:xfrm>
                <a:off x="1645" y="3221"/>
                <a:ext cx="274" cy="442"/>
              </a:xfrm>
              <a:prstGeom prst="rect">
                <a:avLst/>
              </a:prstGeom>
              <a:noFill/>
              <a:ln w="28575" algn="ctr">
                <a:noFill/>
                <a:miter lim="800000"/>
                <a:headEnd/>
                <a:tailEnd/>
              </a:ln>
              <a:effectLst/>
            </p:spPr>
            <p:txBody>
              <a:bodyPr wrap="none">
                <a:spAutoFit/>
              </a:bodyPr>
              <a:lstStyle/>
              <a:p>
                <a:r>
                  <a:rPr lang="en-US" sz="4000">
                    <a:latin typeface="Symbol" pitchFamily="18" charset="2"/>
                  </a:rPr>
                  <a:t>x</a:t>
                </a:r>
              </a:p>
            </p:txBody>
          </p:sp>
          <p:sp>
            <p:nvSpPr>
              <p:cNvPr id="76851" name="Text Box 51" descr="Griglia larga"/>
              <p:cNvSpPr txBox="1">
                <a:spLocks noChangeArrowheads="1"/>
              </p:cNvSpPr>
              <p:nvPr/>
            </p:nvSpPr>
            <p:spPr bwMode="auto">
              <a:xfrm>
                <a:off x="1604" y="3929"/>
                <a:ext cx="369" cy="442"/>
              </a:xfrm>
              <a:prstGeom prst="rect">
                <a:avLst/>
              </a:prstGeom>
              <a:noFill/>
              <a:ln w="28575" algn="ctr">
                <a:noFill/>
                <a:miter lim="800000"/>
                <a:headEnd/>
                <a:tailEnd/>
              </a:ln>
              <a:effectLst/>
            </p:spPr>
            <p:txBody>
              <a:bodyPr>
                <a:spAutoFit/>
              </a:bodyPr>
              <a:lstStyle/>
              <a:p>
                <a:pPr>
                  <a:spcBef>
                    <a:spcPct val="50000"/>
                  </a:spcBef>
                </a:pPr>
                <a:r>
                  <a:rPr lang="en-US" sz="4000">
                    <a:latin typeface="Symbol" pitchFamily="18" charset="2"/>
                  </a:rPr>
                  <a:t>l</a:t>
                </a:r>
              </a:p>
            </p:txBody>
          </p:sp>
          <p:sp>
            <p:nvSpPr>
              <p:cNvPr id="76852" name="AutoShape 52" descr="Griglia larga"/>
              <p:cNvSpPr>
                <a:spLocks/>
              </p:cNvSpPr>
              <p:nvPr/>
            </p:nvSpPr>
            <p:spPr bwMode="auto">
              <a:xfrm>
                <a:off x="1491" y="3351"/>
                <a:ext cx="113" cy="969"/>
              </a:xfrm>
              <a:prstGeom prst="leftBrace">
                <a:avLst>
                  <a:gd name="adj1" fmla="val 71460"/>
                  <a:gd name="adj2" fmla="val 50000"/>
                </a:avLst>
              </a:prstGeom>
              <a:noFill/>
              <a:ln w="28575">
                <a:solidFill>
                  <a:schemeClr val="tx1"/>
                </a:solidFill>
                <a:round/>
                <a:headEnd/>
                <a:tailEnd/>
              </a:ln>
              <a:effectLst/>
            </p:spPr>
            <p:txBody>
              <a:bodyPr wrap="none" anchor="ctr"/>
              <a:lstStyle/>
              <a:p>
                <a:endParaRPr lang="en-US"/>
              </a:p>
            </p:txBody>
          </p:sp>
          <p:sp>
            <p:nvSpPr>
              <p:cNvPr id="76853" name="Line 53"/>
              <p:cNvSpPr>
                <a:spLocks noChangeShapeType="1"/>
              </p:cNvSpPr>
              <p:nvPr/>
            </p:nvSpPr>
            <p:spPr bwMode="auto">
              <a:xfrm flipV="1">
                <a:off x="1916" y="4003"/>
                <a:ext cx="85" cy="232"/>
              </a:xfrm>
              <a:prstGeom prst="line">
                <a:avLst/>
              </a:prstGeom>
              <a:noFill/>
              <a:ln w="28575">
                <a:solidFill>
                  <a:schemeClr val="tx1"/>
                </a:solidFill>
                <a:round/>
                <a:headEnd/>
                <a:tailEnd type="triangle" w="med" len="med"/>
              </a:ln>
              <a:effectLst/>
            </p:spPr>
            <p:txBody>
              <a:bodyPr wrap="none" anchor="ctr"/>
              <a:lstStyle/>
              <a:p>
                <a:endParaRPr lang="en-US"/>
              </a:p>
            </p:txBody>
          </p:sp>
          <p:sp>
            <p:nvSpPr>
              <p:cNvPr id="76854" name="Line 54"/>
              <p:cNvSpPr>
                <a:spLocks noChangeShapeType="1"/>
              </p:cNvSpPr>
              <p:nvPr/>
            </p:nvSpPr>
            <p:spPr bwMode="auto">
              <a:xfrm>
                <a:off x="1888" y="3351"/>
                <a:ext cx="142" cy="255"/>
              </a:xfrm>
              <a:prstGeom prst="line">
                <a:avLst/>
              </a:prstGeom>
              <a:noFill/>
              <a:ln w="28575">
                <a:solidFill>
                  <a:schemeClr val="tx1"/>
                </a:solidFill>
                <a:round/>
                <a:headEnd/>
                <a:tailEnd type="triangle" w="med" len="med"/>
              </a:ln>
              <a:effec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G:\All files\UNIVERSITA'\Didattica\Superconduttività\Trasp_Superconduttività\Phenomenology\17 2nd type Superconductors.jpg"/>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69144" r="36716" b="926"/>
          <a:stretch/>
        </p:blipFill>
        <p:spPr bwMode="auto">
          <a:xfrm>
            <a:off x="107504" y="188640"/>
            <a:ext cx="8872984"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54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3"/>
          <p:cNvSpPr>
            <a:spLocks noGrp="1"/>
          </p:cNvSpPr>
          <p:nvPr>
            <p:ph type="sldNum" sz="quarter" idx="12"/>
          </p:nvPr>
        </p:nvSpPr>
        <p:spPr/>
        <p:txBody>
          <a:bodyPr/>
          <a:lstStyle/>
          <a:p>
            <a:fld id="{91AAB9BE-7962-4334-BE22-6314BC9AC3E0}" type="slidenum">
              <a:rPr lang="en-US"/>
              <a:pPr/>
              <a:t>28</a:t>
            </a:fld>
            <a:endParaRPr lang="en-US"/>
          </a:p>
        </p:txBody>
      </p:sp>
      <p:pic>
        <p:nvPicPr>
          <p:cNvPr id="68610" name="Picture 2" descr="50 Superheating"/>
          <p:cNvPicPr>
            <a:picLocks noChangeAspect="1" noChangeArrowheads="1"/>
          </p:cNvPicPr>
          <p:nvPr/>
        </p:nvPicPr>
        <p:blipFill>
          <a:blip r:embed="rId3" cstate="print"/>
          <a:srcRect l="10118" t="13928" r="6746" b="13928"/>
          <a:stretch>
            <a:fillRect/>
          </a:stretch>
        </p:blipFill>
        <p:spPr bwMode="auto">
          <a:xfrm>
            <a:off x="71438" y="442913"/>
            <a:ext cx="9001125" cy="5675312"/>
          </a:xfrm>
          <a:prstGeom prst="rect">
            <a:avLst/>
          </a:prstGeom>
          <a:noFill/>
          <a:ln w="9525">
            <a:noFill/>
            <a:miter lim="800000"/>
            <a:headEnd/>
            <a:tailEnd/>
          </a:ln>
        </p:spPr>
      </p:pic>
    </p:spTree>
    <p:extLst>
      <p:ext uri="{BB962C8B-B14F-4D97-AF65-F5344CB8AC3E}">
        <p14:creationId xmlns:p14="http://schemas.microsoft.com/office/powerpoint/2010/main" val="121739201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201D7AA-1A50-4D87-9C14-1BE1261966BB}" type="slidenum">
              <a:rPr lang="en-US"/>
              <a:pPr/>
              <a:t>29</a:t>
            </a:fld>
            <a:endParaRPr lang="en-US"/>
          </a:p>
        </p:txBody>
      </p:sp>
      <p:sp>
        <p:nvSpPr>
          <p:cNvPr id="59395" name="Text Box 3"/>
          <p:cNvSpPr txBox="1">
            <a:spLocks noChangeArrowheads="1"/>
          </p:cNvSpPr>
          <p:nvPr/>
        </p:nvSpPr>
        <p:spPr bwMode="auto">
          <a:xfrm>
            <a:off x="107504" y="4643438"/>
            <a:ext cx="8784976" cy="646331"/>
          </a:xfrm>
          <a:prstGeom prst="rect">
            <a:avLst/>
          </a:prstGeom>
          <a:noFill/>
          <a:ln w="28575" algn="ctr">
            <a:noFill/>
            <a:miter lim="800000"/>
            <a:headEnd/>
            <a:tailEnd/>
          </a:ln>
          <a:effectLst/>
        </p:spPr>
        <p:txBody>
          <a:bodyPr wrap="square">
            <a:spAutoFit/>
          </a:bodyPr>
          <a:lstStyle/>
          <a:p>
            <a:pPr>
              <a:spcBef>
                <a:spcPct val="50000"/>
              </a:spcBef>
            </a:pPr>
            <a:r>
              <a:rPr lang="en-US" sz="3600" b="1" dirty="0">
                <a:latin typeface="French Script MT" pitchFamily="66" charset="0"/>
              </a:rPr>
              <a:t>J. Bardeen	        L. Cooper	      </a:t>
            </a:r>
            <a:r>
              <a:rPr lang="en-US" sz="3600" b="1" dirty="0" smtClean="0">
                <a:latin typeface="French Script MT" pitchFamily="66" charset="0"/>
              </a:rPr>
              <a:t>    </a:t>
            </a:r>
            <a:r>
              <a:rPr lang="en-US" sz="3600" b="1" dirty="0" err="1" smtClean="0">
                <a:latin typeface="French Script MT" pitchFamily="66" charset="0"/>
              </a:rPr>
              <a:t>R.Schrieffer</a:t>
            </a:r>
            <a:endParaRPr lang="en-US" sz="3600" b="1" dirty="0">
              <a:latin typeface="French Script MT" pitchFamily="66" charset="0"/>
            </a:endParaRPr>
          </a:p>
        </p:txBody>
      </p:sp>
      <p:pic>
        <p:nvPicPr>
          <p:cNvPr id="52228" name="Picture 4" descr="http://images.iop.org/objects/ccr/cern/48/1/19/CChig8_01_08.jpg"/>
          <p:cNvPicPr>
            <a:picLocks noChangeAspect="1" noChangeArrowheads="1"/>
          </p:cNvPicPr>
          <p:nvPr/>
        </p:nvPicPr>
        <p:blipFill>
          <a:blip r:embed="rId3" cstate="print"/>
          <a:srcRect l="67608"/>
          <a:stretch>
            <a:fillRect/>
          </a:stretch>
        </p:blipFill>
        <p:spPr bwMode="auto">
          <a:xfrm>
            <a:off x="6053506" y="1340768"/>
            <a:ext cx="3018486" cy="3168352"/>
          </a:xfrm>
          <a:prstGeom prst="rect">
            <a:avLst/>
          </a:prstGeom>
          <a:noFill/>
        </p:spPr>
      </p:pic>
      <p:pic>
        <p:nvPicPr>
          <p:cNvPr id="7" name="Picture 4" descr="http://images.iop.org/objects/ccr/cern/48/1/19/CChig8_01_08.jpg"/>
          <p:cNvPicPr>
            <a:picLocks noChangeAspect="1" noChangeArrowheads="1"/>
          </p:cNvPicPr>
          <p:nvPr/>
        </p:nvPicPr>
        <p:blipFill>
          <a:blip r:embed="rId3" cstate="print"/>
          <a:srcRect l="33518" r="34027"/>
          <a:stretch>
            <a:fillRect/>
          </a:stretch>
        </p:blipFill>
        <p:spPr bwMode="auto">
          <a:xfrm>
            <a:off x="3059832" y="1340768"/>
            <a:ext cx="3024336" cy="3168352"/>
          </a:xfrm>
          <a:prstGeom prst="rect">
            <a:avLst/>
          </a:prstGeom>
          <a:noFill/>
        </p:spPr>
      </p:pic>
      <p:pic>
        <p:nvPicPr>
          <p:cNvPr id="8" name="Picture 4" descr="http://images.iop.org/objects/ccr/cern/48/1/19/CChig8_01_08.jpg"/>
          <p:cNvPicPr>
            <a:picLocks noChangeAspect="1" noChangeArrowheads="1"/>
          </p:cNvPicPr>
          <p:nvPr/>
        </p:nvPicPr>
        <p:blipFill>
          <a:blip r:embed="rId3" cstate="print"/>
          <a:srcRect r="68117"/>
          <a:stretch>
            <a:fillRect/>
          </a:stretch>
        </p:blipFill>
        <p:spPr bwMode="auto">
          <a:xfrm>
            <a:off x="107504" y="1340768"/>
            <a:ext cx="2971056" cy="3168352"/>
          </a:xfrm>
          <a:prstGeom prst="rect">
            <a:avLst/>
          </a:prstGeom>
          <a:noFill/>
        </p:spPr>
      </p:pic>
      <p:sp>
        <p:nvSpPr>
          <p:cNvPr id="9" name="Rettangolo 8"/>
          <p:cNvSpPr/>
          <p:nvPr/>
        </p:nvSpPr>
        <p:spPr>
          <a:xfrm>
            <a:off x="611560" y="5445224"/>
            <a:ext cx="8280920" cy="1061829"/>
          </a:xfrm>
          <a:prstGeom prst="rect">
            <a:avLst/>
          </a:prstGeom>
        </p:spPr>
        <p:txBody>
          <a:bodyPr wrap="square">
            <a:spAutoFit/>
          </a:bodyPr>
          <a:lstStyle/>
          <a:p>
            <a:pPr>
              <a:spcBef>
                <a:spcPct val="50000"/>
              </a:spcBef>
            </a:pPr>
            <a:r>
              <a:rPr lang="en-US" dirty="0" smtClean="0">
                <a:solidFill>
                  <a:srgbClr val="E80A0A"/>
                </a:solidFill>
              </a:rPr>
              <a:t>Cooper Principle:</a:t>
            </a:r>
          </a:p>
          <a:p>
            <a:pPr algn="just">
              <a:spcBef>
                <a:spcPct val="50000"/>
              </a:spcBef>
            </a:pPr>
            <a:r>
              <a:rPr lang="en-US" dirty="0" smtClean="0"/>
              <a:t>Between 2 electrons excited above Fermi Energy, it exists a pair bound state separated by </a:t>
            </a:r>
            <a:r>
              <a:rPr lang="en-US" dirty="0" smtClean="0">
                <a:solidFill>
                  <a:srgbClr val="E80A0A"/>
                </a:solidFill>
                <a:latin typeface="Symbol" pitchFamily="18" charset="2"/>
              </a:rPr>
              <a:t>D</a:t>
            </a:r>
            <a:r>
              <a:rPr lang="en-US" dirty="0" smtClean="0"/>
              <a:t> from </a:t>
            </a:r>
            <a:r>
              <a:rPr lang="en-US" dirty="0" smtClean="0">
                <a:solidFill>
                  <a:srgbClr val="E80A0A"/>
                </a:solidFill>
              </a:rPr>
              <a:t>E</a:t>
            </a:r>
            <a:r>
              <a:rPr lang="en-US" baseline="-25000" dirty="0" smtClean="0">
                <a:solidFill>
                  <a:srgbClr val="E80A0A"/>
                </a:solidFill>
              </a:rPr>
              <a:t>F</a:t>
            </a:r>
            <a:r>
              <a:rPr lang="en-US" dirty="0" smtClean="0"/>
              <a:t>, however weak an attractive interaction is supposed</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4" cstate="print"/>
          <a:srcRect/>
          <a:stretch>
            <a:fillRect/>
          </a:stretch>
        </p:blipFill>
        <p:spPr bwMode="auto">
          <a:xfrm>
            <a:off x="-30266" y="161518"/>
            <a:ext cx="4572000" cy="3386137"/>
          </a:xfrm>
          <a:prstGeom prst="rect">
            <a:avLst/>
          </a:prstGeom>
          <a:noFill/>
          <a:ln w="9525">
            <a:noFill/>
            <a:miter lim="800000"/>
            <a:headEnd/>
            <a:tailEnd/>
          </a:ln>
          <a:effectLst/>
        </p:spPr>
      </p:pic>
      <p:graphicFrame>
        <p:nvGraphicFramePr>
          <p:cNvPr id="10246" name="Object 6"/>
          <p:cNvGraphicFramePr>
            <a:graphicFrameLocks noChangeAspect="1"/>
          </p:cNvGraphicFramePr>
          <p:nvPr>
            <p:extLst>
              <p:ext uri="{D42A27DB-BD31-4B8C-83A1-F6EECF244321}">
                <p14:modId xmlns:p14="http://schemas.microsoft.com/office/powerpoint/2010/main" val="338846765"/>
              </p:ext>
            </p:extLst>
          </p:nvPr>
        </p:nvGraphicFramePr>
        <p:xfrm>
          <a:off x="6444208" y="1700808"/>
          <a:ext cx="1752600" cy="788988"/>
        </p:xfrm>
        <a:graphic>
          <a:graphicData uri="http://schemas.openxmlformats.org/presentationml/2006/ole">
            <mc:AlternateContent xmlns:mc="http://schemas.openxmlformats.org/markup-compatibility/2006">
              <mc:Choice xmlns:v="urn:schemas-microsoft-com:vml" Requires="v">
                <p:oleObj spid="_x0000_s26657" name="Equation" r:id="rId5" imgW="761760" imgH="342720" progId="Equation.3">
                  <p:embed/>
                </p:oleObj>
              </mc:Choice>
              <mc:Fallback>
                <p:oleObj name="Equation" r:id="rId5" imgW="761760" imgH="34272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700808"/>
                        <a:ext cx="1752600" cy="788988"/>
                      </a:xfrm>
                      <a:prstGeom prst="rect">
                        <a:avLst/>
                      </a:prstGeom>
                      <a:solidFill>
                        <a:schemeClr val="bg1"/>
                      </a:solidFill>
                    </p:spPr>
                  </p:pic>
                </p:oleObj>
              </mc:Fallback>
            </mc:AlternateContent>
          </a:graphicData>
        </a:graphic>
      </p:graphicFrame>
      <p:pic>
        <p:nvPicPr>
          <p:cNvPr id="10249" name="Picture 9"/>
          <p:cNvPicPr>
            <a:picLocks noChangeAspect="1" noChangeArrowheads="1"/>
          </p:cNvPicPr>
          <p:nvPr/>
        </p:nvPicPr>
        <p:blipFill>
          <a:blip r:embed="rId7" cstate="print"/>
          <a:srcRect l="9486"/>
          <a:stretch>
            <a:fillRect/>
          </a:stretch>
        </p:blipFill>
        <p:spPr bwMode="auto">
          <a:xfrm>
            <a:off x="2483768" y="3556783"/>
            <a:ext cx="4572000" cy="3025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wipe(up)">
                                      <p:cBhvr>
                                        <p:cTn id="7"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3CCD203-3E74-4692-A31C-C529D95E614E}" type="slidenum">
              <a:rPr lang="en-US"/>
              <a:pPr/>
              <a:t>30</a:t>
            </a:fld>
            <a:endParaRPr lang="en-US"/>
          </a:p>
        </p:txBody>
      </p:sp>
      <p:pic>
        <p:nvPicPr>
          <p:cNvPr id="60418" name="Picture 2" descr="energy spectrum"/>
          <p:cNvPicPr>
            <a:picLocks noChangeAspect="1" noChangeArrowheads="1"/>
          </p:cNvPicPr>
          <p:nvPr/>
        </p:nvPicPr>
        <p:blipFill>
          <a:blip r:embed="rId3" cstate="print"/>
          <a:srcRect/>
          <a:stretch>
            <a:fillRect/>
          </a:stretch>
        </p:blipFill>
        <p:spPr bwMode="auto">
          <a:xfrm>
            <a:off x="385763" y="188913"/>
            <a:ext cx="8101012" cy="5978525"/>
          </a:xfrm>
          <a:prstGeom prst="rect">
            <a:avLst/>
          </a:prstGeom>
          <a:noFill/>
        </p:spPr>
      </p:pic>
      <p:sp>
        <p:nvSpPr>
          <p:cNvPr id="60419" name="Rectangle 3"/>
          <p:cNvSpPr>
            <a:spLocks noChangeArrowheads="1"/>
          </p:cNvSpPr>
          <p:nvPr/>
        </p:nvSpPr>
        <p:spPr bwMode="auto">
          <a:xfrm>
            <a:off x="431800" y="3563938"/>
            <a:ext cx="900113" cy="539750"/>
          </a:xfrm>
          <a:prstGeom prst="rect">
            <a:avLst/>
          </a:prstGeom>
          <a:solidFill>
            <a:schemeClr val="bg1"/>
          </a:solidFill>
          <a:ln w="28575" algn="ctr">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2FD44C23-687D-4BBA-A90F-248CB3391E70}" type="slidenum">
              <a:rPr lang="en-US"/>
              <a:pPr/>
              <a:t>31</a:t>
            </a:fld>
            <a:endParaRPr lang="en-US"/>
          </a:p>
        </p:txBody>
      </p:sp>
      <p:graphicFrame>
        <p:nvGraphicFramePr>
          <p:cNvPr id="61447" name="Object 7"/>
          <p:cNvGraphicFramePr>
            <a:graphicFrameLocks noChangeAspect="1"/>
          </p:cNvGraphicFramePr>
          <p:nvPr/>
        </p:nvGraphicFramePr>
        <p:xfrm>
          <a:off x="323528" y="692696"/>
          <a:ext cx="2563813" cy="1444625"/>
        </p:xfrm>
        <a:graphic>
          <a:graphicData uri="http://schemas.openxmlformats.org/presentationml/2006/ole">
            <mc:AlternateContent xmlns:mc="http://schemas.openxmlformats.org/markup-compatibility/2006">
              <mc:Choice xmlns:v="urn:schemas-microsoft-com:vml" Requires="v">
                <p:oleObj spid="_x0000_s94334" name="Equation" r:id="rId4" imgW="698400" imgH="393480" progId="Equation.3">
                  <p:embed/>
                </p:oleObj>
              </mc:Choice>
              <mc:Fallback>
                <p:oleObj name="Equation" r:id="rId4" imgW="69840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692696"/>
                        <a:ext cx="2563813" cy="144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8" name="Object 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4335" name="Equation" r:id="rId6" imgW="114120" imgH="215640" progId="Equation.3">
                  <p:embed/>
                </p:oleObj>
              </mc:Choice>
              <mc:Fallback>
                <p:oleObj name="Equation" r:id="rId6" imgW="114120" imgH="215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9" name="Object 9"/>
          <p:cNvGraphicFramePr>
            <a:graphicFrameLocks noChangeAspect="1"/>
          </p:cNvGraphicFramePr>
          <p:nvPr/>
        </p:nvGraphicFramePr>
        <p:xfrm>
          <a:off x="683568" y="4941168"/>
          <a:ext cx="2414587" cy="1625600"/>
        </p:xfrm>
        <a:graphic>
          <a:graphicData uri="http://schemas.openxmlformats.org/presentationml/2006/ole">
            <mc:AlternateContent xmlns:mc="http://schemas.openxmlformats.org/markup-compatibility/2006">
              <mc:Choice xmlns:v="urn:schemas-microsoft-com:vml" Requires="v">
                <p:oleObj spid="_x0000_s94336" name="Equation" r:id="rId8" imgW="660240" imgH="444240" progId="Equation.3">
                  <p:embed/>
                </p:oleObj>
              </mc:Choice>
              <mc:Fallback>
                <p:oleObj name="Equation" r:id="rId8" imgW="660240" imgH="4442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941168"/>
                        <a:ext cx="2414587" cy="1625600"/>
                      </a:xfrm>
                      <a:prstGeom prst="rect">
                        <a:avLst/>
                      </a:prstGeom>
                      <a:solidFill>
                        <a:srgbClr val="FFFF00"/>
                      </a:solidFill>
                    </p:spPr>
                  </p:pic>
                </p:oleObj>
              </mc:Fallback>
            </mc:AlternateContent>
          </a:graphicData>
        </a:graphic>
      </p:graphicFrame>
      <p:graphicFrame>
        <p:nvGraphicFramePr>
          <p:cNvPr id="61450" name="Object 10"/>
          <p:cNvGraphicFramePr>
            <a:graphicFrameLocks noChangeAspect="1"/>
          </p:cNvGraphicFramePr>
          <p:nvPr>
            <p:extLst>
              <p:ext uri="{D42A27DB-BD31-4B8C-83A1-F6EECF244321}">
                <p14:modId xmlns:p14="http://schemas.microsoft.com/office/powerpoint/2010/main" val="3390847883"/>
              </p:ext>
            </p:extLst>
          </p:nvPr>
        </p:nvGraphicFramePr>
        <p:xfrm>
          <a:off x="5652120" y="5229200"/>
          <a:ext cx="2724150" cy="1309687"/>
        </p:xfrm>
        <a:graphic>
          <a:graphicData uri="http://schemas.openxmlformats.org/presentationml/2006/ole">
            <mc:AlternateContent xmlns:mc="http://schemas.openxmlformats.org/markup-compatibility/2006">
              <mc:Choice xmlns:v="urn:schemas-microsoft-com:vml" Requires="v">
                <p:oleObj spid="_x0000_s94337" name="Equation" r:id="rId10" imgW="723600" imgH="393480" progId="Equation.3">
                  <p:embed/>
                </p:oleObj>
              </mc:Choice>
              <mc:Fallback>
                <p:oleObj name="Equation" r:id="rId10" imgW="723600" imgH="39348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2120" y="5229200"/>
                        <a:ext cx="2724150" cy="1309687"/>
                      </a:xfrm>
                      <a:prstGeom prst="rect">
                        <a:avLst/>
                      </a:prstGeom>
                      <a:solidFill>
                        <a:srgbClr val="C0C0C0"/>
                      </a:solidFill>
                    </p:spPr>
                  </p:pic>
                </p:oleObj>
              </mc:Fallback>
            </mc:AlternateContent>
          </a:graphicData>
        </a:graphic>
      </p:graphicFrame>
      <p:pic>
        <p:nvPicPr>
          <p:cNvPr id="61451" name="Picture 11" descr="density of superelectrons"/>
          <p:cNvPicPr>
            <a:picLocks noChangeAspect="1" noChangeArrowheads="1"/>
          </p:cNvPicPr>
          <p:nvPr/>
        </p:nvPicPr>
        <p:blipFill>
          <a:blip r:embed="rId12" cstate="print"/>
          <a:srcRect l="5147" r="1715" b="31993"/>
          <a:stretch>
            <a:fillRect/>
          </a:stretch>
        </p:blipFill>
        <p:spPr bwMode="auto">
          <a:xfrm>
            <a:off x="3218030" y="476672"/>
            <a:ext cx="5925969" cy="4176464"/>
          </a:xfrm>
          <a:prstGeom prst="rect">
            <a:avLst/>
          </a:prstGeom>
          <a:noFill/>
          <a:ln w="9525">
            <a:noFill/>
            <a:miter lim="800000"/>
            <a:headEnd/>
            <a:tailEnd/>
          </a:ln>
        </p:spPr>
      </p:pic>
      <p:sp>
        <p:nvSpPr>
          <p:cNvPr id="2" name="CasellaDiTesto 1"/>
          <p:cNvSpPr txBox="1"/>
          <p:nvPr/>
        </p:nvSpPr>
        <p:spPr>
          <a:xfrm>
            <a:off x="8028384" y="5733256"/>
            <a:ext cx="432048" cy="461665"/>
          </a:xfrm>
          <a:prstGeom prst="rect">
            <a:avLst/>
          </a:prstGeom>
          <a:noFill/>
        </p:spPr>
        <p:txBody>
          <a:bodyPr wrap="square" rtlCol="0">
            <a:spAutoFit/>
          </a:bodyPr>
          <a:lstStyle/>
          <a:p>
            <a:r>
              <a:rPr lang="it-IT" sz="2400" dirty="0" smtClean="0"/>
              <a:t>c</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449"/>
                                        </p:tgtEl>
                                        <p:attrNameLst>
                                          <p:attrName>style.visibility</p:attrName>
                                        </p:attrNameLst>
                                      </p:cBhvr>
                                      <p:to>
                                        <p:strVal val="visible"/>
                                      </p:to>
                                    </p:set>
                                    <p:anim calcmode="lin" valueType="num">
                                      <p:cBhvr additive="base">
                                        <p:cTn id="7" dur="500" fill="hold"/>
                                        <p:tgtEl>
                                          <p:spTgt spid="61449"/>
                                        </p:tgtEl>
                                        <p:attrNameLst>
                                          <p:attrName>ppt_x</p:attrName>
                                        </p:attrNameLst>
                                      </p:cBhvr>
                                      <p:tavLst>
                                        <p:tav tm="0">
                                          <p:val>
                                            <p:strVal val="#ppt_x"/>
                                          </p:val>
                                        </p:tav>
                                        <p:tav tm="100000">
                                          <p:val>
                                            <p:strVal val="#ppt_x"/>
                                          </p:val>
                                        </p:tav>
                                      </p:tavLst>
                                    </p:anim>
                                    <p:anim calcmode="lin" valueType="num">
                                      <p:cBhvr additive="base">
                                        <p:cTn id="8" dur="500" fill="hold"/>
                                        <p:tgtEl>
                                          <p:spTgt spid="6144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61450"/>
                                        </p:tgtEl>
                                        <p:attrNameLst>
                                          <p:attrName>style.visibility</p:attrName>
                                        </p:attrNameLst>
                                      </p:cBhvr>
                                      <p:to>
                                        <p:strVal val="visible"/>
                                      </p:to>
                                    </p:set>
                                    <p:animEffect transition="in" filter="wipe(up)">
                                      <p:cBhvr>
                                        <p:cTn id="13" dur="20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0" y="2348880"/>
            <a:ext cx="8964488" cy="3777283"/>
          </a:xfrm>
        </p:spPr>
        <p:txBody>
          <a:bodyPr>
            <a:normAutofit/>
          </a:bodyPr>
          <a:lstStyle/>
          <a:p>
            <a:pPr marL="742950" indent="-742950" algn="ctr">
              <a:buFont typeface="+mj-lt"/>
              <a:buAutoNum type="arabicPeriod" startAt="4"/>
            </a:pPr>
            <a:r>
              <a:rPr lang="en-US" sz="4400" b="1" dirty="0" smtClean="0"/>
              <a:t>The </a:t>
            </a:r>
            <a:r>
              <a:rPr lang="en-US" sz="4800" b="1" dirty="0" smtClean="0">
                <a:solidFill>
                  <a:srgbClr val="FF0000"/>
                </a:solidFill>
              </a:rPr>
              <a:t>Surface Resistance </a:t>
            </a:r>
            <a:r>
              <a:rPr lang="en-US" sz="4400" b="1" dirty="0" smtClean="0"/>
              <a:t>for a Superconductor: </a:t>
            </a:r>
            <a:r>
              <a:rPr lang="en-US" sz="4400" b="1" dirty="0" smtClean="0">
                <a:solidFill>
                  <a:srgbClr val="FF0000"/>
                </a:solidFill>
              </a:rPr>
              <a:t>BCS contribution</a:t>
            </a:r>
            <a:endParaRPr lang="en-US" sz="44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4213225" y="-9202738"/>
          <a:ext cx="17283113" cy="22952076"/>
        </p:xfrm>
        <a:graphic>
          <a:graphicData uri="http://schemas.openxmlformats.org/presentationml/2006/ole">
            <mc:AlternateContent xmlns:mc="http://schemas.openxmlformats.org/markup-compatibility/2006">
              <mc:Choice xmlns:v="urn:schemas-microsoft-com:vml" Requires="v">
                <p:oleObj spid="_x0000_s155743" name="Picture" r:id="rId4" imgW="6332400" imgH="8438400" progId="Word.Picture.8">
                  <p:embed/>
                </p:oleObj>
              </mc:Choice>
              <mc:Fallback>
                <p:oleObj name="Picture" r:id="rId4" imgW="6332400" imgH="843840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225" y="-9202738"/>
                        <a:ext cx="17283113" cy="229520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257" name="Object 1"/>
          <p:cNvGraphicFramePr>
            <a:graphicFrameLocks noChangeAspect="1"/>
          </p:cNvGraphicFramePr>
          <p:nvPr>
            <p:extLst>
              <p:ext uri="{D42A27DB-BD31-4B8C-83A1-F6EECF244321}">
                <p14:modId xmlns:p14="http://schemas.microsoft.com/office/powerpoint/2010/main" val="382907009"/>
              </p:ext>
            </p:extLst>
          </p:nvPr>
        </p:nvGraphicFramePr>
        <p:xfrm>
          <a:off x="3923928" y="5327497"/>
          <a:ext cx="1224136" cy="621783"/>
        </p:xfrm>
        <a:graphic>
          <a:graphicData uri="http://schemas.openxmlformats.org/presentationml/2006/ole">
            <mc:AlternateContent xmlns:mc="http://schemas.openxmlformats.org/markup-compatibility/2006">
              <mc:Choice xmlns:v="urn:schemas-microsoft-com:vml" Requires="v">
                <p:oleObj spid="_x0000_s155744" name="Picture" r:id="rId6" imgW="304800" imgH="209550" progId="Word.Picture.8">
                  <p:embed/>
                </p:oleObj>
              </mc:Choice>
              <mc:Fallback>
                <p:oleObj name="Picture" r:id="rId6" imgW="304800" imgH="209550" progId="Word.Picture.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5327497"/>
                        <a:ext cx="1224136" cy="621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259" name="Rectangle 3"/>
          <p:cNvSpPr>
            <a:spLocks noChangeArrowheads="1"/>
          </p:cNvSpPr>
          <p:nvPr/>
        </p:nvSpPr>
        <p:spPr bwMode="auto">
          <a:xfrm>
            <a:off x="323528" y="281555"/>
            <a:ext cx="8496944"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a:t>
            </a:r>
            <a:r>
              <a:rPr kumimoji="0" lang="en-US" sz="28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power losses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through the walls of a resonator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may be described by the </a:t>
            </a:r>
            <a:r>
              <a:rPr lang="en-US" sz="2800" dirty="0" smtClean="0">
                <a:solidFill>
                  <a:srgbClr val="FF0000"/>
                </a:solidFill>
                <a:latin typeface="Times New Roman" pitchFamily="18" charset="0"/>
                <a:ea typeface="Times New Roman" pitchFamily="18" charset="0"/>
                <a:cs typeface="Times New Roman" pitchFamily="18" charset="0"/>
              </a:rPr>
              <a:t>quality factor Q</a:t>
            </a:r>
            <a:endParaRPr lang="it-IT" sz="2400" dirty="0" smtClean="0">
              <a:solidFill>
                <a:srgbClr val="FF0000"/>
              </a:solidFill>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New Century Schoolbook"/>
                <a:ea typeface="Times New Roman" pitchFamily="18" charset="0"/>
                <a:cs typeface="New York"/>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96260" name="Rectangle 4"/>
          <p:cNvSpPr>
            <a:spLocks noChangeArrowheads="1"/>
          </p:cNvSpPr>
          <p:nvPr/>
        </p:nvSpPr>
        <p:spPr bwMode="auto">
          <a:xfrm>
            <a:off x="323528" y="3043986"/>
            <a:ext cx="8250977" cy="218521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New York"/>
              </a:rPr>
              <a:t>			</a:t>
            </a:r>
            <a:endParaRPr kumimoji="0" lang="it-IT" sz="900" b="0" i="0" u="none" strike="noStrike" cap="none" normalizeH="0" baseline="0" dirty="0" smtClean="0">
              <a:ln>
                <a:noFill/>
              </a:ln>
              <a:solidFill>
                <a:schemeClr val="tx1"/>
              </a:solidFill>
              <a:effectLst/>
              <a:latin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b="1" i="1" dirty="0" smtClean="0">
                <a:latin typeface="Times New Roman" pitchFamily="18" charset="0"/>
                <a:ea typeface="Times New Roman" pitchFamily="18" charset="0"/>
                <a:cs typeface="Times New Roman" pitchFamily="18" charset="0"/>
              </a:rPr>
              <a:t>V</a:t>
            </a:r>
            <a:r>
              <a:rPr lang="en-US" sz="1600" i="1" dirty="0" smtClean="0">
                <a:latin typeface="Times New Roman" pitchFamily="18" charset="0"/>
                <a:ea typeface="Times New Roman" pitchFamily="18" charset="0"/>
                <a:cs typeface="Times New Roman" pitchFamily="18" charset="0"/>
              </a:rPr>
              <a:t> is the volume enclosed by the resonator, </a:t>
            </a:r>
          </a:p>
          <a:p>
            <a:pPr marL="0" marR="0" lvl="0" indent="0" defTabSz="914400" rtl="0" eaLnBrk="0" fontAlgn="base" latinLnBrk="0" hangingPunct="0">
              <a:lnSpc>
                <a:spcPct val="100000"/>
              </a:lnSpc>
              <a:spcBef>
                <a:spcPct val="0"/>
              </a:spcBef>
              <a:spcAft>
                <a:spcPct val="0"/>
              </a:spcAft>
              <a:buClrTx/>
              <a:buSzTx/>
              <a:buFontTx/>
              <a:buNone/>
              <a:tabLst/>
            </a:pPr>
            <a:r>
              <a:rPr lang="en-US" b="1" i="1" dirty="0" smtClean="0">
                <a:latin typeface="Times New Roman" pitchFamily="18" charset="0"/>
                <a:ea typeface="Times New Roman" pitchFamily="18" charset="0"/>
                <a:cs typeface="Times New Roman" pitchFamily="18" charset="0"/>
              </a:rPr>
              <a:t>A</a:t>
            </a:r>
            <a:r>
              <a:rPr lang="en-US" sz="1600" i="1" dirty="0" smtClean="0">
                <a:latin typeface="Times New Roman" pitchFamily="18" charset="0"/>
                <a:ea typeface="Times New Roman" pitchFamily="18" charset="0"/>
                <a:cs typeface="Times New Roman" pitchFamily="18" charset="0"/>
              </a:rPr>
              <a:t> is the resonator surface and </a:t>
            </a:r>
            <a:r>
              <a:rPr lang="it-IT" sz="1600" i="1" dirty="0" smtClean="0">
                <a:latin typeface="Times New Roman" pitchFamily="18" charset="0"/>
                <a:ea typeface="Times New Roman" pitchFamily="18" charset="0"/>
                <a:cs typeface="Times New Roman" pitchFamily="18" charset="0"/>
              </a:rPr>
              <a:t>w</a:t>
            </a:r>
            <a:r>
              <a:rPr lang="en-US" sz="1600" i="1" dirty="0" smtClean="0">
                <a:latin typeface="Times New Roman" pitchFamily="18" charset="0"/>
                <a:ea typeface="Times New Roman" pitchFamily="18" charset="0"/>
                <a:cs typeface="Times New Roman" pitchFamily="18" charset="0"/>
              </a:rPr>
              <a:t> is the resonance frequency</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2000" dirty="0" smtClean="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2000" dirty="0" smtClean="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2400" dirty="0" smtClean="0">
                <a:latin typeface="Times New Roman" pitchFamily="18" charset="0"/>
                <a:ea typeface="Times New Roman" pitchFamily="18" charset="0"/>
                <a:cs typeface="Times New Roman" pitchFamily="18" charset="0"/>
              </a:rPr>
              <a:t>In the approximation of an uniform magnetic field on the surface </a:t>
            </a:r>
          </a:p>
          <a:p>
            <a:pPr marL="0" marR="0" lvl="0" indent="0" algn="just" defTabSz="914400" rtl="0" eaLnBrk="0" fontAlgn="base" latinLnBrk="0" hangingPunct="0">
              <a:lnSpc>
                <a:spcPct val="100000"/>
              </a:lnSpc>
              <a:spcBef>
                <a:spcPct val="0"/>
              </a:spcBef>
              <a:spcAft>
                <a:spcPct val="0"/>
              </a:spcAft>
              <a:buClrTx/>
              <a:buSzTx/>
              <a:buFontTx/>
              <a:buNone/>
              <a:tabLst/>
            </a:pPr>
            <a:r>
              <a:rPr lang="en-US" sz="2400" dirty="0" smtClean="0">
                <a:latin typeface="Times New Roman" pitchFamily="18" charset="0"/>
                <a:ea typeface="Times New Roman" pitchFamily="18" charset="0"/>
                <a:cs typeface="Times New Roman" pitchFamily="18" charset="0"/>
              </a:rPr>
              <a:t>						</a:t>
            </a:r>
          </a:p>
        </p:txBody>
      </p:sp>
      <p:sp>
        <p:nvSpPr>
          <p:cNvPr id="96261" name="Rectangle 5"/>
          <p:cNvSpPr>
            <a:spLocks noChangeArrowheads="1"/>
          </p:cNvSpPr>
          <p:nvPr/>
        </p:nvSpPr>
        <p:spPr bwMode="auto">
          <a:xfrm>
            <a:off x="323528" y="6021288"/>
            <a:ext cx="865724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New York"/>
              </a:rPr>
              <a:t>			</a:t>
            </a:r>
            <a:endParaRPr kumimoji="0" lang="it-IT"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New Century Schoolbook"/>
                <a:ea typeface="Times New Roman" pitchFamily="18" charset="0"/>
                <a:cs typeface="New York"/>
              </a:rPr>
              <a:t>where </a:t>
            </a:r>
            <a:r>
              <a:rPr kumimoji="0" lang="en-US" sz="2400" b="0" i="0" u="none" strike="noStrike" cap="none" normalizeH="0" baseline="0" dirty="0" smtClean="0">
                <a:ln>
                  <a:noFill/>
                </a:ln>
                <a:solidFill>
                  <a:srgbClr val="FF0000"/>
                </a:solidFill>
                <a:effectLst/>
                <a:latin typeface="New Century Schoolbook"/>
                <a:ea typeface="Times New Roman" pitchFamily="18" charset="0"/>
                <a:cs typeface="New York"/>
              </a:rPr>
              <a:t>G is a geometrical factor </a:t>
            </a:r>
            <a:r>
              <a:rPr kumimoji="0" lang="en-US" b="0" i="0" u="none" strike="noStrike" cap="none" normalizeH="0" baseline="0" dirty="0" smtClean="0">
                <a:ln>
                  <a:noFill/>
                </a:ln>
                <a:solidFill>
                  <a:schemeClr val="tx1"/>
                </a:solidFill>
                <a:effectLst/>
                <a:latin typeface="New Century Schoolbook"/>
                <a:ea typeface="Times New Roman" pitchFamily="18" charset="0"/>
                <a:cs typeface="New York"/>
              </a:rPr>
              <a:t>equal to 254 </a:t>
            </a:r>
            <a:r>
              <a:rPr kumimoji="0" lang="it-IT" b="0" i="0" u="none" strike="noStrike" cap="none" normalizeH="0" baseline="0" dirty="0" smtClean="0">
                <a:ln>
                  <a:noFill/>
                </a:ln>
                <a:solidFill>
                  <a:schemeClr val="tx1"/>
                </a:solidFill>
                <a:effectLst/>
                <a:latin typeface="Symbol" pitchFamily="18" charset="2"/>
                <a:ea typeface="Times New Roman" pitchFamily="18" charset="0"/>
                <a:cs typeface="New York"/>
              </a:rPr>
              <a:t>W</a:t>
            </a:r>
            <a:r>
              <a:rPr kumimoji="0" lang="en-US" b="0" i="0" u="none" strike="noStrike" cap="none" normalizeH="0" baseline="0" dirty="0" smtClean="0">
                <a:ln>
                  <a:noFill/>
                </a:ln>
                <a:solidFill>
                  <a:schemeClr val="tx1"/>
                </a:solidFill>
                <a:effectLst/>
                <a:latin typeface="New Century Schoolbook"/>
                <a:ea typeface="Times New Roman" pitchFamily="18" charset="0"/>
                <a:cs typeface="New York"/>
              </a:rPr>
              <a:t> for the TESLA type shape</a:t>
            </a:r>
            <a:r>
              <a:rPr kumimoji="0" lang="en-US" sz="1200" b="0" i="0" u="none" strike="noStrike" cap="none" normalizeH="0" baseline="0" dirty="0" smtClean="0">
                <a:ln>
                  <a:noFill/>
                </a:ln>
                <a:solidFill>
                  <a:schemeClr val="tx1"/>
                </a:solidFill>
                <a:effectLst/>
                <a:latin typeface="New Century Schoolbook"/>
                <a:ea typeface="Times New Roman" pitchFamily="18" charset="0"/>
                <a:cs typeface="New York"/>
              </a:rPr>
              <a:t>.</a:t>
            </a:r>
            <a:endParaRPr kumimoji="0" lang="en-US" sz="1800" b="0" i="0" u="none" strike="noStrike" cap="none" normalizeH="0" baseline="0" dirty="0" smtClean="0">
              <a:ln>
                <a:noFill/>
              </a:ln>
              <a:solidFill>
                <a:schemeClr val="tx1"/>
              </a:solidFill>
              <a:effectLst/>
              <a:latin typeface="Arial" pitchFamily="34" charset="0"/>
            </a:endParaRPr>
          </a:p>
        </p:txBody>
      </p:sp>
      <p:sp>
        <p:nvSpPr>
          <p:cNvPr id="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3"/>
          <p:cNvGraphicFramePr>
            <a:graphicFrameLocks noChangeAspect="1"/>
          </p:cNvGraphicFramePr>
          <p:nvPr>
            <p:extLst>
              <p:ext uri="{D42A27DB-BD31-4B8C-83A1-F6EECF244321}">
                <p14:modId xmlns:p14="http://schemas.microsoft.com/office/powerpoint/2010/main" val="3045733345"/>
              </p:ext>
            </p:extLst>
          </p:nvPr>
        </p:nvGraphicFramePr>
        <p:xfrm>
          <a:off x="3059832" y="1556793"/>
          <a:ext cx="2880320" cy="1440159"/>
        </p:xfrm>
        <a:graphic>
          <a:graphicData uri="http://schemas.openxmlformats.org/presentationml/2006/ole">
            <mc:AlternateContent xmlns:mc="http://schemas.openxmlformats.org/markup-compatibility/2006">
              <mc:Choice xmlns:v="urn:schemas-microsoft-com:vml" Requires="v">
                <p:oleObj spid="_x0000_s155745" name="Picture" r:id="rId8" imgW="857250" imgH="523875" progId="Word.Picture.8">
                  <p:embed/>
                </p:oleObj>
              </mc:Choice>
              <mc:Fallback>
                <p:oleObj name="Picture" r:id="rId8" imgW="857250" imgH="523875" progId="Word.Picture.8">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832" y="1556793"/>
                        <a:ext cx="2880320" cy="14401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ChangeArrowheads="1"/>
          </p:cNvSpPr>
          <p:nvPr/>
        </p:nvSpPr>
        <p:spPr bwMode="auto">
          <a:xfrm>
            <a:off x="383132" y="445894"/>
            <a:ext cx="8319137"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 is the real part of a complex quantity, </a:t>
            </a:r>
            <a:r>
              <a:rPr kumimoji="0" lang="en-US" sz="28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the surface impedance</a:t>
            </a:r>
            <a:endParaRPr kumimoji="0" lang="it-IT" sz="14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 = R +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X</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7938" name="Rectangle 2"/>
          <p:cNvSpPr>
            <a:spLocks noChangeArrowheads="1"/>
          </p:cNvSpPr>
          <p:nvPr/>
        </p:nvSpPr>
        <p:spPr bwMode="auto">
          <a:xfrm>
            <a:off x="179512" y="2255967"/>
            <a:ext cx="8712968"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7188" marR="0" lvl="0" indent="-357188" algn="l" defTabSz="914400" rtl="0" eaLnBrk="1" fontAlgn="base" latinLnBrk="0" hangingPunct="1">
              <a:lnSpc>
                <a:spcPct val="100000"/>
              </a:lnSpc>
              <a:spcBef>
                <a:spcPct val="0"/>
              </a:spcBef>
              <a:spcAft>
                <a:spcPct val="0"/>
              </a:spcAft>
              <a:buClrTx/>
              <a:buSzTx/>
              <a:buFont typeface="Arial" pitchFamily="34" charset="0"/>
              <a:buChar char="•"/>
              <a:tabLst/>
            </a:pPr>
            <a:r>
              <a:rPr lang="en-US" sz="2400" dirty="0" smtClean="0">
                <a:latin typeface="Times New Roman" pitchFamily="18" charset="0"/>
                <a:ea typeface="Times New Roman" pitchFamily="18" charset="0"/>
                <a:cs typeface="Times New Roman" pitchFamily="18" charset="0"/>
              </a:rPr>
              <a:t>the </a:t>
            </a:r>
            <a:r>
              <a:rPr lang="en-US" sz="2800" dirty="0" smtClean="0">
                <a:solidFill>
                  <a:srgbClr val="FF0000"/>
                </a:solidFill>
                <a:latin typeface="Times New Roman" pitchFamily="18" charset="0"/>
                <a:ea typeface="Times New Roman" pitchFamily="18" charset="0"/>
                <a:cs typeface="Times New Roman" pitchFamily="18" charset="0"/>
              </a:rPr>
              <a:t>surface resistance R </a:t>
            </a:r>
            <a:r>
              <a:rPr lang="en-US" sz="2400" dirty="0" smtClean="0">
                <a:latin typeface="Times New Roman" pitchFamily="18" charset="0"/>
                <a:ea typeface="Times New Roman" pitchFamily="18" charset="0"/>
                <a:cs typeface="Times New Roman" pitchFamily="18" charset="0"/>
              </a:rPr>
              <a:t>measures dissipation processes of </a:t>
            </a:r>
            <a:r>
              <a:rPr lang="en-US" sz="2400" dirty="0" err="1" smtClean="0">
                <a:latin typeface="Times New Roman" pitchFamily="18" charset="0"/>
                <a:ea typeface="Times New Roman" pitchFamily="18" charset="0"/>
                <a:cs typeface="Times New Roman" pitchFamily="18" charset="0"/>
              </a:rPr>
              <a:t>rf</a:t>
            </a:r>
            <a:r>
              <a:rPr lang="en-US" sz="2400" dirty="0" smtClean="0">
                <a:latin typeface="Times New Roman" pitchFamily="18" charset="0"/>
                <a:ea typeface="Times New Roman" pitchFamily="18" charset="0"/>
                <a:cs typeface="Times New Roman" pitchFamily="18" charset="0"/>
              </a:rPr>
              <a:t> fields into the medium surface,</a:t>
            </a:r>
          </a:p>
          <a:p>
            <a:pPr marL="357188" marR="0" lvl="0" indent="-357188" algn="l"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smtClean="0">
              <a:latin typeface="Times New Roman" pitchFamily="18" charset="0"/>
              <a:ea typeface="Times New Roman" pitchFamily="18" charset="0"/>
              <a:cs typeface="Times New Roman" pitchFamily="18" charset="0"/>
            </a:endParaRPr>
          </a:p>
          <a:p>
            <a:pPr marL="357188" marR="0" lvl="0" indent="-357188" algn="l" defTabSz="914400" rtl="0" eaLnBrk="1" fontAlgn="base" latinLnBrk="0" hangingPunct="1">
              <a:lnSpc>
                <a:spcPct val="100000"/>
              </a:lnSpc>
              <a:spcBef>
                <a:spcPct val="0"/>
              </a:spcBef>
              <a:spcAft>
                <a:spcPct val="0"/>
              </a:spcAft>
              <a:buClrTx/>
              <a:buSzTx/>
              <a:buFont typeface="Arial" pitchFamily="34" charset="0"/>
              <a:buChar char="•"/>
              <a:tabLst/>
            </a:pPr>
            <a:r>
              <a:rPr lang="en-US" sz="2400" dirty="0" smtClean="0">
                <a:latin typeface="Times New Roman" pitchFamily="18" charset="0"/>
                <a:ea typeface="Times New Roman" pitchFamily="18" charset="0"/>
                <a:cs typeface="Times New Roman" pitchFamily="18" charset="0"/>
              </a:rPr>
              <a:t>the </a:t>
            </a:r>
            <a:r>
              <a:rPr lang="en-US" sz="2800" dirty="0" smtClean="0">
                <a:solidFill>
                  <a:srgbClr val="FF0000"/>
                </a:solidFill>
                <a:latin typeface="Times New Roman" pitchFamily="18" charset="0"/>
                <a:ea typeface="Times New Roman" pitchFamily="18" charset="0"/>
                <a:cs typeface="Times New Roman" pitchFamily="18" charset="0"/>
              </a:rPr>
              <a:t>surface reactance X </a:t>
            </a:r>
            <a:r>
              <a:rPr lang="en-US" sz="2400" dirty="0" smtClean="0">
                <a:latin typeface="Times New Roman" pitchFamily="18" charset="0"/>
                <a:ea typeface="Times New Roman" pitchFamily="18" charset="0"/>
                <a:cs typeface="Times New Roman" pitchFamily="18" charset="0"/>
              </a:rPr>
              <a:t>measures the phase shift of a wave upon reflection from the surface.</a:t>
            </a:r>
            <a:endParaRPr lang="it-IT" sz="24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400" dirty="0" smtClean="0">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graphicFrame>
        <p:nvGraphicFramePr>
          <p:cNvPr id="167937" name="Object 1"/>
          <p:cNvGraphicFramePr>
            <a:graphicFrameLocks noChangeAspect="1"/>
          </p:cNvGraphicFramePr>
          <p:nvPr/>
        </p:nvGraphicFramePr>
        <p:xfrm>
          <a:off x="2771800" y="5013176"/>
          <a:ext cx="3686810" cy="1152128"/>
        </p:xfrm>
        <a:graphic>
          <a:graphicData uri="http://schemas.openxmlformats.org/presentationml/2006/ole">
            <mc:AlternateContent xmlns:mc="http://schemas.openxmlformats.org/markup-compatibility/2006">
              <mc:Choice xmlns:v="urn:schemas-microsoft-com:vml" Requires="v">
                <p:oleObj spid="_x0000_s167968" name="Picture" r:id="rId4" imgW="1028700" imgH="323850" progId="Word.Picture.8">
                  <p:embed/>
                </p:oleObj>
              </mc:Choice>
              <mc:Fallback>
                <p:oleObj name="Picture" r:id="rId4" imgW="1028700" imgH="323850" progId="Word.Picture.8">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5013176"/>
                        <a:ext cx="3686810" cy="1152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39" name="Rectangle 3"/>
          <p:cNvSpPr>
            <a:spLocks noChangeArrowheads="1"/>
          </p:cNvSpPr>
          <p:nvPr/>
        </p:nvSpPr>
        <p:spPr bwMode="auto">
          <a:xfrm>
            <a:off x="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chemeClr val="tx1"/>
                </a:solidFill>
                <a:effectLst/>
                <a:latin typeface="Arial" pitchFamily="34" charset="0"/>
              </a:rPr>
              <a:t> </a:t>
            </a:r>
            <a:endParaRPr kumimoji="0" lang="it-IT"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46" name="Object 2"/>
          <p:cNvGraphicFramePr>
            <a:graphicFrameLocks noChangeAspect="1"/>
          </p:cNvGraphicFramePr>
          <p:nvPr/>
        </p:nvGraphicFramePr>
        <p:xfrm>
          <a:off x="2555776" y="2132856"/>
          <a:ext cx="3592823" cy="1163585"/>
        </p:xfrm>
        <a:graphic>
          <a:graphicData uri="http://schemas.openxmlformats.org/presentationml/2006/ole">
            <mc:AlternateContent xmlns:mc="http://schemas.openxmlformats.org/markup-compatibility/2006">
              <mc:Choice xmlns:v="urn:schemas-microsoft-com:vml" Requires="v">
                <p:oleObj spid="_x0000_s159807" name="Picture" r:id="rId4" imgW="1257300" imgH="409575" progId="Word.Picture.8">
                  <p:embed/>
                </p:oleObj>
              </mc:Choice>
              <mc:Fallback>
                <p:oleObj name="Picture" r:id="rId4" imgW="1257300" imgH="409575"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2132856"/>
                        <a:ext cx="3592823" cy="1163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5" name="Object 1"/>
          <p:cNvGraphicFramePr>
            <a:graphicFrameLocks noChangeAspect="1"/>
          </p:cNvGraphicFramePr>
          <p:nvPr>
            <p:extLst>
              <p:ext uri="{D42A27DB-BD31-4B8C-83A1-F6EECF244321}">
                <p14:modId xmlns:p14="http://schemas.microsoft.com/office/powerpoint/2010/main" val="1858292297"/>
              </p:ext>
            </p:extLst>
          </p:nvPr>
        </p:nvGraphicFramePr>
        <p:xfrm>
          <a:off x="1022447" y="5229200"/>
          <a:ext cx="7099105" cy="1224136"/>
        </p:xfrm>
        <a:graphic>
          <a:graphicData uri="http://schemas.openxmlformats.org/presentationml/2006/ole">
            <mc:AlternateContent xmlns:mc="http://schemas.openxmlformats.org/markup-compatibility/2006">
              <mc:Choice xmlns:v="urn:schemas-microsoft-com:vml" Requires="v">
                <p:oleObj spid="_x0000_s159808" name="Picture" r:id="rId6" imgW="1828800" imgH="409575" progId="Word.Picture.8">
                  <p:embed/>
                </p:oleObj>
              </mc:Choice>
              <mc:Fallback>
                <p:oleObj name="Picture" r:id="rId6" imgW="1828800" imgH="409575" progId="Word.Picture.8">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447" y="5229200"/>
                        <a:ext cx="7099105" cy="1224136"/>
                      </a:xfrm>
                      <a:prstGeom prst="rect">
                        <a:avLst/>
                      </a:prstGeom>
                      <a:noFill/>
                      <a:extLst/>
                    </p:spPr>
                  </p:pic>
                </p:oleObj>
              </mc:Fallback>
            </mc:AlternateContent>
          </a:graphicData>
        </a:graphic>
      </p:graphicFrame>
      <p:sp>
        <p:nvSpPr>
          <p:cNvPr id="159747" name="Rectangle 3"/>
          <p:cNvSpPr>
            <a:spLocks noChangeArrowheads="1"/>
          </p:cNvSpPr>
          <p:nvPr/>
        </p:nvSpPr>
        <p:spPr bwMode="auto">
          <a:xfrm>
            <a:off x="179512" y="281555"/>
            <a:ext cx="860444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results for normal metals can be easily extended to superconductors, when a complex conductivity  </a:t>
            </a:r>
            <a:r>
              <a:rPr kumimoji="0" lang="it-IT" sz="2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s</a:t>
            </a:r>
            <a:r>
              <a:rPr kumimoji="0" lang="en-US" sz="1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1</a:t>
            </a:r>
            <a:r>
              <a:rPr kumimoji="0" lang="en-US" sz="2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 - </a:t>
            </a:r>
            <a:r>
              <a:rPr lang="en-US" sz="2400" dirty="0" err="1">
                <a:latin typeface="SimHei" panose="02010609060101010101" pitchFamily="49" charset="-122"/>
                <a:ea typeface="SimHei" panose="02010609060101010101" pitchFamily="49" charset="-122"/>
                <a:cs typeface="Times New Roman" pitchFamily="18" charset="0"/>
              </a:rPr>
              <a:t>i</a:t>
            </a:r>
            <a:r>
              <a:rPr kumimoji="0" lang="en-US" sz="2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 </a:t>
            </a:r>
            <a:r>
              <a:rPr kumimoji="0" lang="it-IT" sz="2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s</a:t>
            </a:r>
            <a:r>
              <a:rPr kumimoji="0" lang="en-US" sz="1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2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 introduced in  place of the normal</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state conductivity </a:t>
            </a:r>
            <a:r>
              <a:rPr kumimoji="0" lang="it-IT" sz="2400" b="0" i="0" u="none" strike="noStrike" cap="none" normalizeH="0" baseline="0" dirty="0" smtClean="0">
                <a:ln>
                  <a:noFill/>
                </a:ln>
                <a:solidFill>
                  <a:schemeClr val="tx1"/>
                </a:solidFill>
                <a:effectLst/>
                <a:latin typeface="Symbol" pitchFamily="18" charset="2"/>
                <a:ea typeface="Times New Roman" pitchFamily="18" charset="0"/>
                <a:cs typeface="Times New Roman" pitchFamily="18" charset="0"/>
              </a:rPr>
              <a:t>s</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lang="it-IT" sz="14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Hence, as derived by Nam</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New York"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159748" name="Rectangle 4"/>
          <p:cNvSpPr>
            <a:spLocks noChangeArrowheads="1"/>
          </p:cNvSpPr>
          <p:nvPr/>
        </p:nvSpPr>
        <p:spPr bwMode="auto">
          <a:xfrm>
            <a:off x="251520" y="3506232"/>
            <a:ext cx="842493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000" dirty="0" smtClean="0">
                <a:latin typeface="New Century Schoolbook" charset="0"/>
                <a:ea typeface="Times New Roman" pitchFamily="18" charset="0"/>
                <a:cs typeface="New York" charset="0"/>
              </a:rPr>
              <a:t>where m = - 1/3 for the </a:t>
            </a:r>
            <a:r>
              <a:rPr lang="en-US" sz="2000" dirty="0" err="1" smtClean="0">
                <a:latin typeface="New Century Schoolbook" charset="0"/>
                <a:ea typeface="Times New Roman" pitchFamily="18" charset="0"/>
                <a:cs typeface="New York" charset="0"/>
              </a:rPr>
              <a:t>Pippard</a:t>
            </a:r>
            <a:r>
              <a:rPr lang="en-US" sz="2000" dirty="0" smtClean="0">
                <a:latin typeface="New Century Schoolbook" charset="0"/>
                <a:ea typeface="Times New Roman" pitchFamily="18" charset="0"/>
                <a:cs typeface="New York" charset="0"/>
              </a:rPr>
              <a:t> limit, </a:t>
            </a:r>
          </a:p>
          <a:p>
            <a:pPr marL="0" marR="0" lvl="0" indent="0" algn="r" defTabSz="914400" rtl="0" eaLnBrk="1" fontAlgn="base" latinLnBrk="0" hangingPunct="1">
              <a:lnSpc>
                <a:spcPct val="100000"/>
              </a:lnSpc>
              <a:spcBef>
                <a:spcPct val="0"/>
              </a:spcBef>
              <a:spcAft>
                <a:spcPct val="0"/>
              </a:spcAft>
              <a:buClrTx/>
              <a:buSzTx/>
              <a:buFontTx/>
              <a:buNone/>
              <a:tabLst/>
            </a:pPr>
            <a:r>
              <a:rPr lang="en-US" sz="2000" dirty="0" smtClean="0">
                <a:latin typeface="New Century Schoolbook" charset="0"/>
                <a:ea typeface="Times New Roman" pitchFamily="18" charset="0"/>
                <a:cs typeface="New York" charset="0"/>
              </a:rPr>
              <a:t>and m = - 1/2 for the London limit  </a:t>
            </a:r>
            <a:r>
              <a:rPr lang="en-US" sz="2400" dirty="0" smtClean="0">
                <a:latin typeface="New Century Schoolbook" charset="0"/>
                <a:ea typeface="Times New Roman" pitchFamily="18" charset="0"/>
                <a:cs typeface="New York" charset="0"/>
              </a:rPr>
              <a:t> </a:t>
            </a:r>
            <a:endParaRPr lang="it-IT" sz="2400" dirty="0" smtClean="0">
              <a:latin typeface="New Century Schoolbook" charset="0"/>
              <a:ea typeface="Times New Roman" pitchFamily="18" charset="0"/>
              <a:cs typeface="New York"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sz="2400" dirty="0" smtClean="0">
                <a:latin typeface="New Century Schoolbook" charset="0"/>
                <a:ea typeface="Times New Roman" pitchFamily="18" charset="0"/>
                <a:cs typeface="New York" charset="0"/>
              </a:rPr>
              <a:t>	</a:t>
            </a:r>
          </a:p>
          <a:p>
            <a:pPr marL="0" marR="0" lvl="0" indent="0" defTabSz="914400" rtl="0" eaLnBrk="0" fontAlgn="base" latinLnBrk="0" hangingPunct="0">
              <a:lnSpc>
                <a:spcPct val="100000"/>
              </a:lnSpc>
              <a:spcBef>
                <a:spcPct val="0"/>
              </a:spcBef>
              <a:spcAft>
                <a:spcPct val="0"/>
              </a:spcAft>
              <a:buClrTx/>
              <a:buSzTx/>
              <a:buFontTx/>
              <a:buNone/>
              <a:tabLst/>
            </a:pPr>
            <a:r>
              <a:rPr lang="en-US" sz="2400" dirty="0" smtClean="0">
                <a:latin typeface="New Century Schoolbook" charset="0"/>
                <a:ea typeface="Times New Roman" pitchFamily="18" charset="0"/>
                <a:cs typeface="New York" charset="0"/>
              </a:rPr>
              <a:t>Rs can be so written as</a:t>
            </a:r>
            <a:endParaRPr lang="it-IT" sz="2400" dirty="0" smtClean="0">
              <a:latin typeface="New Century Schoolbook" charset="0"/>
              <a:ea typeface="Times New Roman" pitchFamily="18" charset="0"/>
              <a:cs typeface="New York"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2400" dirty="0" smtClean="0">
                <a:latin typeface="New Century Schoolbook" charset="0"/>
                <a:ea typeface="Times New Roman" pitchFamily="18" charset="0"/>
                <a:cs typeface="New York" charset="0"/>
              </a:rPr>
              <a:t>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New York"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159749" name="Rectangle 5"/>
          <p:cNvSpPr>
            <a:spLocks noChangeArrowheads="1"/>
          </p:cNvSpPr>
          <p:nvPr/>
        </p:nvSpPr>
        <p:spPr bwMode="auto">
          <a:xfrm>
            <a:off x="0" y="1543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Object 2"/>
          <p:cNvGraphicFramePr>
            <a:graphicFrameLocks noChangeAspect="1"/>
          </p:cNvGraphicFramePr>
          <p:nvPr>
            <p:extLst>
              <p:ext uri="{D42A27DB-BD31-4B8C-83A1-F6EECF244321}">
                <p14:modId xmlns:p14="http://schemas.microsoft.com/office/powerpoint/2010/main" val="1238192921"/>
              </p:ext>
            </p:extLst>
          </p:nvPr>
        </p:nvGraphicFramePr>
        <p:xfrm>
          <a:off x="1027826" y="1196752"/>
          <a:ext cx="7088347" cy="2066699"/>
        </p:xfrm>
        <a:graphic>
          <a:graphicData uri="http://schemas.openxmlformats.org/presentationml/2006/ole">
            <mc:AlternateContent xmlns:mc="http://schemas.openxmlformats.org/markup-compatibility/2006">
              <mc:Choice xmlns:v="urn:schemas-microsoft-com:vml" Requires="v">
                <p:oleObj spid="_x0000_s171071" name="Picture" r:id="rId4" imgW="2219325" imgH="790575" progId="Word.Picture.8">
                  <p:embed/>
                </p:oleObj>
              </mc:Choice>
              <mc:Fallback>
                <p:oleObj name="Picture" r:id="rId4" imgW="2219325" imgH="790575"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826" y="1196752"/>
                        <a:ext cx="7088347" cy="2066699"/>
                      </a:xfrm>
                      <a:prstGeom prst="rect">
                        <a:avLst/>
                      </a:prstGeom>
                      <a:noFill/>
                      <a:extLst/>
                    </p:spPr>
                  </p:pic>
                </p:oleObj>
              </mc:Fallback>
            </mc:AlternateContent>
          </a:graphicData>
        </a:graphic>
      </p:graphicFrame>
      <p:graphicFrame>
        <p:nvGraphicFramePr>
          <p:cNvPr id="171009" name="Object 1"/>
          <p:cNvGraphicFramePr>
            <a:graphicFrameLocks noChangeAspect="1"/>
          </p:cNvGraphicFramePr>
          <p:nvPr>
            <p:extLst>
              <p:ext uri="{D42A27DB-BD31-4B8C-83A1-F6EECF244321}">
                <p14:modId xmlns:p14="http://schemas.microsoft.com/office/powerpoint/2010/main" val="3113576687"/>
              </p:ext>
            </p:extLst>
          </p:nvPr>
        </p:nvGraphicFramePr>
        <p:xfrm>
          <a:off x="2510381" y="4653136"/>
          <a:ext cx="3645795" cy="1570087"/>
        </p:xfrm>
        <a:graphic>
          <a:graphicData uri="http://schemas.openxmlformats.org/presentationml/2006/ole">
            <mc:AlternateContent xmlns:mc="http://schemas.openxmlformats.org/markup-compatibility/2006">
              <mc:Choice xmlns:v="urn:schemas-microsoft-com:vml" Requires="v">
                <p:oleObj spid="_x0000_s171072" name="Picture" r:id="rId6" imgW="981075" imgH="419100" progId="Word.Picture.8">
                  <p:embed/>
                </p:oleObj>
              </mc:Choice>
              <mc:Fallback>
                <p:oleObj name="Picture" r:id="rId6" imgW="981075" imgH="419100" progId="Word.Picture.8">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0381" y="4653136"/>
                        <a:ext cx="3645795" cy="1570087"/>
                      </a:xfrm>
                      <a:prstGeom prst="rect">
                        <a:avLst/>
                      </a:prstGeom>
                      <a:noFill/>
                      <a:extLst/>
                    </p:spPr>
                  </p:pic>
                </p:oleObj>
              </mc:Fallback>
            </mc:AlternateContent>
          </a:graphicData>
        </a:graphic>
      </p:graphicFrame>
      <p:sp>
        <p:nvSpPr>
          <p:cNvPr id="171011" name="Rectangle 3"/>
          <p:cNvSpPr>
            <a:spLocks noChangeArrowheads="1"/>
          </p:cNvSpPr>
          <p:nvPr/>
        </p:nvSpPr>
        <p:spPr bwMode="auto">
          <a:xfrm>
            <a:off x="328045" y="307976"/>
            <a:ext cx="3422732"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 the London limit to </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New York" charset="0"/>
              </a:rPr>
              <a:t>			</a:t>
            </a:r>
            <a:endParaRPr kumimoji="0" lang="en-US" sz="2400" b="0" i="0" u="none" strike="noStrike" cap="none" normalizeH="0" baseline="0" dirty="0" smtClean="0">
              <a:ln>
                <a:noFill/>
              </a:ln>
              <a:solidFill>
                <a:schemeClr val="tx1"/>
              </a:solidFill>
              <a:effectLst/>
              <a:latin typeface="Arial" pitchFamily="34" charset="0"/>
            </a:endParaRPr>
          </a:p>
        </p:txBody>
      </p:sp>
      <p:sp>
        <p:nvSpPr>
          <p:cNvPr id="171012" name="Rectangle 4"/>
          <p:cNvSpPr>
            <a:spLocks noChangeArrowheads="1"/>
          </p:cNvSpPr>
          <p:nvPr/>
        </p:nvSpPr>
        <p:spPr bwMode="auto">
          <a:xfrm>
            <a:off x="402076" y="3789040"/>
            <a:ext cx="6312690"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New Century Schoolbook" charset="0"/>
                <a:ea typeface="Times New Roman" pitchFamily="18" charset="0"/>
                <a:cs typeface="New York" charset="0"/>
              </a:rPr>
              <a:t>However when </a:t>
            </a:r>
            <a:r>
              <a:rPr kumimoji="0" lang="it-IT"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sz="1100" b="0" i="0" u="none" strike="noStrike" cap="none" normalizeH="0" baseline="0" dirty="0" smtClean="0">
                <a:ln>
                  <a:noFill/>
                </a:ln>
                <a:solidFill>
                  <a:schemeClr val="tx1"/>
                </a:solidFill>
                <a:effectLst/>
                <a:latin typeface="New Century Schoolbook" charset="0"/>
                <a:ea typeface="Times New Roman" pitchFamily="18" charset="0"/>
                <a:cs typeface="New York" charset="0"/>
              </a:rPr>
              <a:t>1</a:t>
            </a:r>
            <a:r>
              <a:rPr kumimoji="0" lang="en-US" b="0" i="0" u="none" strike="noStrike" cap="none" normalizeH="0" baseline="0" dirty="0" smtClean="0">
                <a:ln>
                  <a:noFill/>
                </a:ln>
                <a:solidFill>
                  <a:schemeClr val="tx1"/>
                </a:solidFill>
                <a:effectLst/>
                <a:latin typeface="New Century Schoolbook" charset="0"/>
                <a:ea typeface="Times New Roman" pitchFamily="18" charset="0"/>
                <a:cs typeface="New York" charset="0"/>
              </a:rPr>
              <a:t> &lt;&lt; </a:t>
            </a:r>
            <a:r>
              <a:rPr kumimoji="0" lang="it-IT"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sz="1100" b="0" i="0" u="none" strike="noStrike" cap="none" normalizeH="0" baseline="0" dirty="0" smtClean="0">
                <a:ln>
                  <a:noFill/>
                </a:ln>
                <a:solidFill>
                  <a:schemeClr val="tx1"/>
                </a:solidFill>
                <a:effectLst/>
                <a:latin typeface="New Century Schoolbook" charset="0"/>
                <a:ea typeface="Times New Roman" pitchFamily="18" charset="0"/>
                <a:cs typeface="New York" charset="0"/>
              </a:rPr>
              <a:t>2, </a:t>
            </a:r>
            <a:r>
              <a:rPr kumimoji="0" lang="en-US" b="0" i="0" u="none" strike="noStrike" cap="none" normalizeH="0" baseline="0" dirty="0" smtClean="0">
                <a:ln>
                  <a:noFill/>
                </a:ln>
                <a:solidFill>
                  <a:schemeClr val="tx1"/>
                </a:solidFill>
                <a:effectLst/>
                <a:latin typeface="New Century Schoolbook" charset="0"/>
                <a:ea typeface="Times New Roman" pitchFamily="18" charset="0"/>
                <a:cs typeface="New York" charset="0"/>
              </a:rPr>
              <a:t>(T &lt; </a:t>
            </a:r>
            <a:r>
              <a:rPr kumimoji="0" lang="en-US" b="0" i="0" u="none" strike="noStrike" cap="none" normalizeH="0" baseline="0" dirty="0" err="1" smtClean="0">
                <a:ln>
                  <a:noFill/>
                </a:ln>
                <a:solidFill>
                  <a:schemeClr val="tx1"/>
                </a:solidFill>
                <a:effectLst/>
                <a:latin typeface="New Century Schoolbook" charset="0"/>
                <a:ea typeface="Times New Roman" pitchFamily="18" charset="0"/>
                <a:cs typeface="New York" charset="0"/>
              </a:rPr>
              <a:t>Tc</a:t>
            </a:r>
            <a:r>
              <a:rPr kumimoji="0" lang="en-US" b="0" i="0" u="none" strike="noStrike" cap="none" normalizeH="0" baseline="0" dirty="0" smtClean="0">
                <a:ln>
                  <a:noFill/>
                </a:ln>
                <a:solidFill>
                  <a:schemeClr val="tx1"/>
                </a:solidFill>
                <a:effectLst/>
                <a:latin typeface="New Century Schoolbook" charset="0"/>
                <a:ea typeface="Times New Roman" pitchFamily="18" charset="0"/>
                <a:cs typeface="New York" charset="0"/>
              </a:rPr>
              <a:t> / 2)</a:t>
            </a:r>
            <a:r>
              <a:rPr kumimoji="0" lang="en-US" sz="1100" b="0" i="0" u="none" strike="noStrike" cap="none" normalizeH="0" baseline="0" dirty="0" smtClean="0">
                <a:ln>
                  <a:noFill/>
                </a:ln>
                <a:solidFill>
                  <a:schemeClr val="tx1"/>
                </a:solidFill>
                <a:effectLst/>
                <a:latin typeface="New Century Schoolbook" charset="0"/>
                <a:ea typeface="Times New Roman" pitchFamily="18" charset="0"/>
                <a:cs typeface="New York" charset="0"/>
              </a:rPr>
              <a:t>, </a:t>
            </a:r>
            <a:r>
              <a:rPr kumimoji="0" lang="en-US" b="0" i="0" u="none" strike="noStrike" cap="none" normalizeH="0" baseline="0" dirty="0" smtClean="0">
                <a:ln>
                  <a:noFill/>
                </a:ln>
                <a:solidFill>
                  <a:schemeClr val="tx1"/>
                </a:solidFill>
                <a:effectLst/>
                <a:latin typeface="New Century Schoolbook" charset="0"/>
                <a:ea typeface="Times New Roman" pitchFamily="18" charset="0"/>
                <a:cs typeface="New York" charset="0"/>
              </a:rPr>
              <a:t>this relation simplifies to</a:t>
            </a:r>
            <a:endParaRPr kumimoji="0" lang="it-IT"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New Century Schoolbook" charset="0"/>
                <a:ea typeface="Times New Roman" pitchFamily="18" charset="0"/>
                <a:cs typeface="New York"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171013" name="Rectangle 5"/>
          <p:cNvSpPr>
            <a:spLocks noChangeArrowheads="1"/>
          </p:cNvSpPr>
          <p:nvPr/>
        </p:nvSpPr>
        <p:spPr bwMode="auto">
          <a:xfrm>
            <a:off x="0" y="2533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chemeClr val="tx1"/>
                </a:solidFill>
                <a:effectLst/>
                <a:latin typeface="Arial" pitchFamily="34" charset="0"/>
              </a:rPr>
              <a:t> </a:t>
            </a:r>
            <a:endParaRPr kumimoji="0" lang="it-IT" sz="1800" b="0" i="0" u="none" strike="noStrike" cap="none" normalizeH="0" baseline="0" smtClean="0">
              <a:ln>
                <a:noFill/>
              </a:ln>
              <a:solidFill>
                <a:schemeClr val="tx1"/>
              </a:solidFill>
              <a:effectLst/>
              <a:latin typeface="Arial" pitchFamily="34" charset="0"/>
            </a:endParaRPr>
          </a:p>
        </p:txBody>
      </p:sp>
      <p:sp>
        <p:nvSpPr>
          <p:cNvPr id="8" name="Rettangolo 7"/>
          <p:cNvSpPr/>
          <p:nvPr/>
        </p:nvSpPr>
        <p:spPr>
          <a:xfrm>
            <a:off x="2195736" y="4343038"/>
            <a:ext cx="4248472" cy="225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 the two fluid approximation</a:t>
            </a:r>
            <a:endParaRPr lang="en-US" dirty="0"/>
          </a:p>
        </p:txBody>
      </p:sp>
      <p:pic>
        <p:nvPicPr>
          <p:cNvPr id="126977" name="Picture 1"/>
          <p:cNvPicPr>
            <a:picLocks noGrp="1" noChangeAspect="1" noChangeArrowheads="1"/>
          </p:cNvPicPr>
          <p:nvPr>
            <p:ph idx="1"/>
          </p:nvPr>
        </p:nvPicPr>
        <p:blipFill>
          <a:blip r:embed="rId3" cstate="print"/>
          <a:srcRect/>
          <a:stretch>
            <a:fillRect/>
          </a:stretch>
        </p:blipFill>
        <p:spPr bwMode="auto">
          <a:xfrm>
            <a:off x="1187623" y="1412776"/>
            <a:ext cx="5874475" cy="1872208"/>
          </a:xfrm>
          <a:prstGeom prst="rect">
            <a:avLst/>
          </a:prstGeom>
          <a:noFill/>
          <a:ln w="9525">
            <a:noFill/>
            <a:miter lim="800000"/>
            <a:headEnd/>
            <a:tailEnd/>
          </a:ln>
        </p:spPr>
      </p:pic>
      <p:grpSp>
        <p:nvGrpSpPr>
          <p:cNvPr id="3" name="Gruppo 2"/>
          <p:cNvGrpSpPr/>
          <p:nvPr/>
        </p:nvGrpSpPr>
        <p:grpSpPr>
          <a:xfrm>
            <a:off x="139231" y="4005064"/>
            <a:ext cx="9041281" cy="2664296"/>
            <a:chOff x="1643191" y="3429000"/>
            <a:chExt cx="7915233" cy="2160240"/>
          </a:xfrm>
        </p:grpSpPr>
        <p:pic>
          <p:nvPicPr>
            <p:cNvPr id="126978" name="Picture 2"/>
            <p:cNvPicPr>
              <a:picLocks noChangeAspect="1" noChangeArrowheads="1"/>
            </p:cNvPicPr>
            <p:nvPr/>
          </p:nvPicPr>
          <p:blipFill rotWithShape="1">
            <a:blip r:embed="rId4" cstate="print"/>
            <a:srcRect l="12237"/>
            <a:stretch/>
          </p:blipFill>
          <p:spPr bwMode="auto">
            <a:xfrm>
              <a:off x="1643191" y="3429000"/>
              <a:ext cx="7915233" cy="2022445"/>
            </a:xfrm>
            <a:prstGeom prst="rect">
              <a:avLst/>
            </a:prstGeom>
            <a:noFill/>
            <a:ln w="9525">
              <a:noFill/>
              <a:miter lim="800000"/>
              <a:headEnd/>
              <a:tailEnd/>
            </a:ln>
          </p:spPr>
        </p:pic>
        <p:sp>
          <p:nvSpPr>
            <p:cNvPr id="6" name="Rettangolo 5"/>
            <p:cNvSpPr/>
            <p:nvPr/>
          </p:nvSpPr>
          <p:spPr>
            <a:xfrm>
              <a:off x="3131840" y="4077072"/>
              <a:ext cx="309634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p:nvSpPr>
          <p:spPr>
            <a:xfrm>
              <a:off x="2699792" y="5373216"/>
              <a:ext cx="86409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a:off x="1763688" y="4094051"/>
              <a:ext cx="936104" cy="369332"/>
            </a:xfrm>
            <a:prstGeom prst="rect">
              <a:avLst/>
            </a:prstGeom>
            <a:solidFill>
              <a:schemeClr val="bg1"/>
            </a:solidFill>
          </p:spPr>
          <p:txBody>
            <a:bodyPr wrap="square" rtlCol="0">
              <a:spAutoFit/>
            </a:bodyPr>
            <a:lstStyle/>
            <a:p>
              <a:r>
                <a:rPr lang="en-US" dirty="0" smtClean="0"/>
                <a:t>where</a:t>
              </a:r>
              <a:endParaRPr lang="en-US" dirty="0"/>
            </a:p>
          </p:txBody>
        </p:sp>
      </p:grpSp>
      <p:sp>
        <p:nvSpPr>
          <p:cNvPr id="4" name="Rettangolo 3"/>
          <p:cNvSpPr/>
          <p:nvPr/>
        </p:nvSpPr>
        <p:spPr>
          <a:xfrm>
            <a:off x="2193942" y="4509120"/>
            <a:ext cx="4178258" cy="472853"/>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3" cstate="print"/>
          <a:srcRect/>
          <a:stretch>
            <a:fillRect/>
          </a:stretch>
        </p:blipFill>
        <p:spPr bwMode="auto">
          <a:xfrm>
            <a:off x="762000" y="2865438"/>
            <a:ext cx="6781800" cy="3992562"/>
          </a:xfrm>
          <a:prstGeom prst="rect">
            <a:avLst/>
          </a:prstGeom>
          <a:noFill/>
          <a:ln w="9525">
            <a:noFill/>
            <a:miter lim="800000"/>
            <a:headEnd/>
            <a:tailEnd/>
          </a:ln>
          <a:effectLst/>
        </p:spPr>
      </p:pic>
      <p:grpSp>
        <p:nvGrpSpPr>
          <p:cNvPr id="2" name="Group 9"/>
          <p:cNvGrpSpPr>
            <a:grpSpLocks/>
          </p:cNvGrpSpPr>
          <p:nvPr/>
        </p:nvGrpSpPr>
        <p:grpSpPr bwMode="auto">
          <a:xfrm>
            <a:off x="3086844" y="1700808"/>
            <a:ext cx="2781300" cy="823912"/>
            <a:chOff x="231" y="2350"/>
            <a:chExt cx="1752" cy="519"/>
          </a:xfrm>
        </p:grpSpPr>
        <p:sp>
          <p:nvSpPr>
            <p:cNvPr id="32778" name="Text Box 10" descr="Griglia larga"/>
            <p:cNvSpPr txBox="1">
              <a:spLocks noChangeArrowheads="1"/>
            </p:cNvSpPr>
            <p:nvPr/>
          </p:nvSpPr>
          <p:spPr bwMode="auto">
            <a:xfrm>
              <a:off x="231" y="2350"/>
              <a:ext cx="1752" cy="519"/>
            </a:xfrm>
            <a:prstGeom prst="rect">
              <a:avLst/>
            </a:prstGeom>
            <a:noFill/>
            <a:ln w="28575" algn="ctr">
              <a:noFill/>
              <a:miter lim="800000"/>
              <a:headEnd/>
              <a:tailEnd/>
            </a:ln>
            <a:effectLst/>
          </p:spPr>
          <p:txBody>
            <a:bodyPr wrap="none">
              <a:spAutoFit/>
            </a:bodyPr>
            <a:lstStyle/>
            <a:p>
              <a:pPr algn="ctr" fontAlgn="ctr"/>
              <a:r>
                <a:rPr lang="en-US" sz="4800" i="1" dirty="0">
                  <a:latin typeface="Times New Roman" pitchFamily="18" charset="0"/>
                </a:rPr>
                <a:t>J = </a:t>
              </a:r>
              <a:r>
                <a:rPr lang="en-US" sz="4800" i="1" dirty="0" err="1">
                  <a:solidFill>
                    <a:srgbClr val="E80A0A"/>
                  </a:solidFill>
                  <a:latin typeface="Times New Roman" pitchFamily="18" charset="0"/>
                </a:rPr>
                <a:t>J</a:t>
              </a:r>
              <a:r>
                <a:rPr lang="en-US" sz="4800" i="1" baseline="-25000" dirty="0" err="1">
                  <a:solidFill>
                    <a:srgbClr val="E80A0A"/>
                  </a:solidFill>
                  <a:latin typeface="Times New Roman" pitchFamily="18" charset="0"/>
                </a:rPr>
                <a:t>n</a:t>
              </a:r>
              <a:r>
                <a:rPr lang="en-US" sz="4800" i="1" baseline="-25000" dirty="0">
                  <a:solidFill>
                    <a:srgbClr val="E80A0A"/>
                  </a:solidFill>
                  <a:latin typeface="Times New Roman" pitchFamily="18" charset="0"/>
                </a:rPr>
                <a:t> </a:t>
              </a:r>
              <a:r>
                <a:rPr lang="en-US" sz="4800" i="1" dirty="0">
                  <a:latin typeface="Times New Roman" pitchFamily="18" charset="0"/>
                </a:rPr>
                <a:t>+ </a:t>
              </a:r>
              <a:r>
                <a:rPr lang="en-US" sz="4800" i="1" dirty="0">
                  <a:solidFill>
                    <a:schemeClr val="accent2"/>
                  </a:solidFill>
                  <a:latin typeface="Times New Roman" pitchFamily="18" charset="0"/>
                </a:rPr>
                <a:t>J</a:t>
              </a:r>
              <a:r>
                <a:rPr lang="en-US" sz="4800" i="1" baseline="-25000" dirty="0">
                  <a:solidFill>
                    <a:schemeClr val="accent2"/>
                  </a:solidFill>
                  <a:latin typeface="Times New Roman" pitchFamily="18" charset="0"/>
                </a:rPr>
                <a:t>S</a:t>
              </a:r>
              <a:endParaRPr lang="en-US" sz="4800" i="1" dirty="0">
                <a:solidFill>
                  <a:schemeClr val="accent2"/>
                </a:solidFill>
                <a:latin typeface="Times New Roman" pitchFamily="18" charset="0"/>
              </a:endParaRPr>
            </a:p>
          </p:txBody>
        </p:sp>
        <p:sp>
          <p:nvSpPr>
            <p:cNvPr id="32779" name="Line 11"/>
            <p:cNvSpPr>
              <a:spLocks noChangeShapeType="1"/>
            </p:cNvSpPr>
            <p:nvPr/>
          </p:nvSpPr>
          <p:spPr bwMode="auto">
            <a:xfrm>
              <a:off x="357" y="2415"/>
              <a:ext cx="17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32780" name="Line 12"/>
            <p:cNvSpPr>
              <a:spLocks noChangeShapeType="1"/>
            </p:cNvSpPr>
            <p:nvPr/>
          </p:nvSpPr>
          <p:spPr bwMode="auto">
            <a:xfrm>
              <a:off x="1009" y="2415"/>
              <a:ext cx="170" cy="0"/>
            </a:xfrm>
            <a:prstGeom prst="line">
              <a:avLst/>
            </a:prstGeom>
            <a:noFill/>
            <a:ln w="28575">
              <a:solidFill>
                <a:srgbClr val="E80A0A"/>
              </a:solidFill>
              <a:round/>
              <a:headEnd/>
              <a:tailEnd type="triangle" w="med" len="med"/>
            </a:ln>
            <a:effectLst/>
          </p:spPr>
          <p:txBody>
            <a:bodyPr wrap="none" anchor="ctr"/>
            <a:lstStyle/>
            <a:p>
              <a:endParaRPr lang="en-US"/>
            </a:p>
          </p:txBody>
        </p:sp>
        <p:sp>
          <p:nvSpPr>
            <p:cNvPr id="32781" name="Line 13"/>
            <p:cNvSpPr>
              <a:spLocks noChangeShapeType="1"/>
            </p:cNvSpPr>
            <p:nvPr/>
          </p:nvSpPr>
          <p:spPr bwMode="auto">
            <a:xfrm>
              <a:off x="1746" y="2415"/>
              <a:ext cx="170" cy="0"/>
            </a:xfrm>
            <a:prstGeom prst="line">
              <a:avLst/>
            </a:prstGeom>
            <a:noFill/>
            <a:ln w="28575">
              <a:solidFill>
                <a:schemeClr val="accent2"/>
              </a:solidFill>
              <a:round/>
              <a:headEnd/>
              <a:tailEnd type="triangle" w="med" len="med"/>
            </a:ln>
            <a:effectLst/>
          </p:spPr>
          <p:txBody>
            <a:bodyPr wrap="none" anchor="ctr"/>
            <a:lstStyle/>
            <a:p>
              <a:endParaRPr lang="en-US"/>
            </a:p>
          </p:txBody>
        </p:sp>
      </p:grpSp>
      <p:sp>
        <p:nvSpPr>
          <p:cNvPr id="32782" name="Text Box 14"/>
          <p:cNvSpPr txBox="1">
            <a:spLocks noChangeArrowheads="1"/>
          </p:cNvSpPr>
          <p:nvPr/>
        </p:nvSpPr>
        <p:spPr bwMode="auto">
          <a:xfrm>
            <a:off x="323528" y="188640"/>
            <a:ext cx="6781800" cy="823913"/>
          </a:xfrm>
          <a:prstGeom prst="rect">
            <a:avLst/>
          </a:prstGeom>
          <a:noFill/>
          <a:ln w="9525">
            <a:noFill/>
            <a:miter lim="800000"/>
            <a:headEnd/>
            <a:tailEnd/>
          </a:ln>
          <a:effectLst/>
        </p:spPr>
        <p:txBody>
          <a:bodyPr>
            <a:spAutoFit/>
          </a:bodyPr>
          <a:lstStyle/>
          <a:p>
            <a:pPr>
              <a:spcBef>
                <a:spcPct val="50000"/>
              </a:spcBef>
            </a:pPr>
            <a:r>
              <a:rPr lang="en-US" sz="3600" dirty="0">
                <a:solidFill>
                  <a:srgbClr val="FF0000"/>
                </a:solidFill>
              </a:rPr>
              <a:t>T =T</a:t>
            </a:r>
            <a:r>
              <a:rPr lang="en-US" sz="3600" baseline="-25000" dirty="0">
                <a:solidFill>
                  <a:srgbClr val="FF0000"/>
                </a:solidFill>
              </a:rPr>
              <a:t>C</a:t>
            </a:r>
            <a:r>
              <a:rPr lang="en-US" sz="3600" dirty="0">
                <a:solidFill>
                  <a:srgbClr val="FF0000"/>
                </a:solidFill>
              </a:rPr>
              <a:t>;   </a:t>
            </a:r>
            <a:r>
              <a:rPr lang="en-US" sz="4800" dirty="0">
                <a:solidFill>
                  <a:srgbClr val="FF0000"/>
                </a:solidFill>
                <a:latin typeface="Symbol" pitchFamily="18" charset="2"/>
              </a:rPr>
              <a:t>w</a:t>
            </a:r>
            <a:r>
              <a:rPr lang="en-US" sz="3600" dirty="0">
                <a:solidFill>
                  <a:srgbClr val="FF0000"/>
                </a:solidFill>
              </a:rPr>
              <a:t> </a:t>
            </a:r>
            <a:r>
              <a:rPr lang="en-US" sz="3600" dirty="0">
                <a:solidFill>
                  <a:srgbClr val="FF0000"/>
                </a:solidFill>
                <a:cs typeface="Arial" charset="0"/>
              </a:rPr>
              <a:t>≠ 0    </a:t>
            </a:r>
            <a:r>
              <a:rPr lang="en-US" sz="3600" dirty="0">
                <a:solidFill>
                  <a:srgbClr val="FF0000"/>
                </a:solidFill>
                <a:cs typeface="Arial" charset="0"/>
                <a:sym typeface="Wingdings" pitchFamily="2" charset="2"/>
              </a:rPr>
              <a:t></a:t>
            </a:r>
            <a:r>
              <a:rPr lang="en-US" sz="3600" dirty="0">
                <a:solidFill>
                  <a:srgbClr val="FF0000"/>
                </a:solidFill>
                <a:cs typeface="Arial" charset="0"/>
              </a:rPr>
              <a:t>     R</a:t>
            </a:r>
            <a:r>
              <a:rPr lang="en-US" sz="3600" baseline="-25000" dirty="0">
                <a:solidFill>
                  <a:srgbClr val="FF0000"/>
                </a:solidFill>
                <a:cs typeface="Arial" charset="0"/>
              </a:rPr>
              <a:t>S</a:t>
            </a:r>
            <a:r>
              <a:rPr lang="en-US" sz="3600" dirty="0">
                <a:solidFill>
                  <a:srgbClr val="FF0000"/>
                </a:solidFill>
              </a:rPr>
              <a:t> ≠ 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Grp="1" noChangeAspect="1" noChangeArrowheads="1"/>
          </p:cNvPicPr>
          <p:nvPr>
            <p:ph idx="1"/>
          </p:nvPr>
        </p:nvPicPr>
        <p:blipFill rotWithShape="1">
          <a:blip r:embed="rId3" cstate="print"/>
          <a:srcRect l="4093" t="9030"/>
          <a:stretch/>
        </p:blipFill>
        <p:spPr bwMode="auto">
          <a:xfrm>
            <a:off x="477497" y="1484784"/>
            <a:ext cx="7451575" cy="5145435"/>
          </a:xfrm>
          <a:prstGeom prst="rect">
            <a:avLst/>
          </a:prstGeom>
          <a:noFill/>
          <a:ln w="9525">
            <a:noFill/>
            <a:miter lim="800000"/>
            <a:headEnd/>
            <a:tailEnd/>
          </a:ln>
        </p:spPr>
      </p:pic>
      <p:sp>
        <p:nvSpPr>
          <p:cNvPr id="6" name="CasellaDiTesto 5"/>
          <p:cNvSpPr txBox="1"/>
          <p:nvPr/>
        </p:nvSpPr>
        <p:spPr>
          <a:xfrm>
            <a:off x="683568" y="476672"/>
            <a:ext cx="7560840" cy="646331"/>
          </a:xfrm>
          <a:prstGeom prst="rect">
            <a:avLst/>
          </a:prstGeom>
          <a:noFill/>
        </p:spPr>
        <p:txBody>
          <a:bodyPr wrap="square" rtlCol="0">
            <a:spAutoFit/>
          </a:bodyPr>
          <a:lstStyle/>
          <a:p>
            <a:r>
              <a:rPr lang="en-US" sz="3600" b="1" dirty="0" err="1" smtClean="0">
                <a:latin typeface="Symbol" pitchFamily="18" charset="2"/>
              </a:rPr>
              <a:t>s</a:t>
            </a:r>
            <a:r>
              <a:rPr lang="en-US" sz="3600" b="1" baseline="-25000" dirty="0" err="1" smtClean="0"/>
              <a:t>eff</a:t>
            </a:r>
            <a:r>
              <a:rPr lang="en-US" sz="3600" b="1" dirty="0" smtClean="0"/>
              <a:t> = </a:t>
            </a:r>
            <a:r>
              <a:rPr lang="en-US" sz="3600" b="1" dirty="0" smtClean="0">
                <a:solidFill>
                  <a:srgbClr val="FF0000"/>
                </a:solidFill>
                <a:latin typeface="Symbol" pitchFamily="18" charset="2"/>
              </a:rPr>
              <a:t>s</a:t>
            </a:r>
            <a:r>
              <a:rPr lang="en-US" sz="3600" b="1" baseline="-25000" dirty="0" smtClean="0">
                <a:solidFill>
                  <a:srgbClr val="FF0000"/>
                </a:solidFill>
              </a:rPr>
              <a:t>1</a:t>
            </a:r>
            <a:r>
              <a:rPr lang="en-US" sz="3600" b="1" dirty="0" smtClean="0">
                <a:solidFill>
                  <a:srgbClr val="FF0000"/>
                </a:solidFill>
              </a:rPr>
              <a:t> </a:t>
            </a:r>
            <a:r>
              <a:rPr lang="en-US" sz="3600" b="1" dirty="0" smtClean="0"/>
              <a:t>–</a:t>
            </a:r>
            <a:r>
              <a:rPr lang="en-US" sz="3600" b="1" dirty="0" smtClean="0">
                <a:solidFill>
                  <a:srgbClr val="FF0000"/>
                </a:solidFill>
              </a:rPr>
              <a:t> </a:t>
            </a:r>
            <a:r>
              <a:rPr lang="en-US" sz="3600" b="1" dirty="0" smtClean="0">
                <a:solidFill>
                  <a:srgbClr val="00B0F0"/>
                </a:solidFill>
              </a:rPr>
              <a:t>j</a:t>
            </a:r>
            <a:r>
              <a:rPr lang="en-US" sz="3600" b="1" dirty="0" smtClean="0">
                <a:solidFill>
                  <a:srgbClr val="00B0F0"/>
                </a:solidFill>
                <a:latin typeface="Symbol" pitchFamily="18" charset="2"/>
              </a:rPr>
              <a:t>s</a:t>
            </a:r>
            <a:r>
              <a:rPr lang="en-US" sz="3600" b="1" baseline="-25000" dirty="0" smtClean="0">
                <a:solidFill>
                  <a:srgbClr val="00B0F0"/>
                </a:solidFill>
              </a:rPr>
              <a:t>2</a:t>
            </a:r>
            <a:r>
              <a:rPr lang="en-US" sz="3600" b="1" dirty="0" smtClean="0">
                <a:solidFill>
                  <a:srgbClr val="FF0000"/>
                </a:solidFill>
              </a:rPr>
              <a:t> </a:t>
            </a:r>
            <a:r>
              <a:rPr lang="en-US" sz="3600" b="1" dirty="0" smtClean="0"/>
              <a:t>≈</a:t>
            </a:r>
            <a:r>
              <a:rPr lang="en-US" sz="3600" b="1" dirty="0" smtClean="0">
                <a:solidFill>
                  <a:srgbClr val="FF0000"/>
                </a:solidFill>
              </a:rPr>
              <a:t> </a:t>
            </a:r>
            <a:r>
              <a:rPr lang="en-US" sz="3600" b="1" dirty="0" err="1" smtClean="0">
                <a:solidFill>
                  <a:srgbClr val="FF0000"/>
                </a:solidFill>
                <a:latin typeface="Symbol" pitchFamily="18" charset="2"/>
              </a:rPr>
              <a:t>s</a:t>
            </a:r>
            <a:r>
              <a:rPr lang="en-US" sz="3600" b="1" baseline="-25000" dirty="0" err="1" smtClean="0">
                <a:solidFill>
                  <a:srgbClr val="FF0000"/>
                </a:solidFill>
              </a:rPr>
              <a:t>n</a:t>
            </a:r>
            <a:r>
              <a:rPr lang="en-US" sz="3600" b="1" dirty="0" smtClean="0">
                <a:solidFill>
                  <a:srgbClr val="FF0000"/>
                </a:solidFill>
              </a:rPr>
              <a:t> (</a:t>
            </a:r>
            <a:r>
              <a:rPr lang="en-US" sz="3600" b="1" dirty="0" err="1" smtClean="0">
                <a:solidFill>
                  <a:srgbClr val="FF0000"/>
                </a:solidFill>
              </a:rPr>
              <a:t>n</a:t>
            </a:r>
            <a:r>
              <a:rPr lang="en-US" sz="3600" b="1" baseline="-25000" dirty="0" err="1" smtClean="0">
                <a:solidFill>
                  <a:srgbClr val="FF0000"/>
                </a:solidFill>
              </a:rPr>
              <a:t>n</a:t>
            </a:r>
            <a:r>
              <a:rPr lang="en-US" sz="3600" b="1" dirty="0" smtClean="0">
                <a:solidFill>
                  <a:srgbClr val="FF0000"/>
                </a:solidFill>
              </a:rPr>
              <a:t>/n) </a:t>
            </a:r>
            <a:r>
              <a:rPr lang="en-US" sz="3600" b="1" dirty="0" smtClean="0"/>
              <a:t>–  </a:t>
            </a:r>
            <a:r>
              <a:rPr lang="en-US" sz="3600" b="1" dirty="0" smtClean="0">
                <a:solidFill>
                  <a:srgbClr val="00B0F0"/>
                </a:solidFill>
              </a:rPr>
              <a:t>j</a:t>
            </a:r>
            <a:r>
              <a:rPr lang="en-US" sz="3600" b="1" dirty="0" smtClean="0"/>
              <a:t> </a:t>
            </a:r>
            <a:r>
              <a:rPr lang="en-US" sz="3600" b="1" dirty="0" smtClean="0">
                <a:solidFill>
                  <a:srgbClr val="00B0F0"/>
                </a:solidFill>
              </a:rPr>
              <a:t>(1/</a:t>
            </a:r>
            <a:r>
              <a:rPr lang="en-US" sz="3600" b="1" dirty="0" smtClean="0">
                <a:solidFill>
                  <a:srgbClr val="00B0F0"/>
                </a:solidFill>
                <a:latin typeface="Symbol" pitchFamily="18" charset="2"/>
              </a:rPr>
              <a:t>wm</a:t>
            </a:r>
            <a:r>
              <a:rPr lang="en-US" sz="3600" b="1" baseline="-25000" dirty="0" smtClean="0">
                <a:solidFill>
                  <a:srgbClr val="00B0F0"/>
                </a:solidFill>
              </a:rPr>
              <a:t>0</a:t>
            </a:r>
            <a:r>
              <a:rPr lang="en-US" sz="3600" b="1" dirty="0" smtClean="0">
                <a:solidFill>
                  <a:srgbClr val="00B0F0"/>
                </a:solidFill>
                <a:latin typeface="Symbol" pitchFamily="18" charset="2"/>
              </a:rPr>
              <a:t>l</a:t>
            </a:r>
            <a:r>
              <a:rPr lang="en-US" sz="3600" b="1" baseline="30000" dirty="0" smtClean="0">
                <a:solidFill>
                  <a:srgbClr val="00B0F0"/>
                </a:solidFill>
              </a:rPr>
              <a:t>2</a:t>
            </a:r>
            <a:r>
              <a:rPr lang="en-US" sz="3600" b="1" dirty="0" smtClean="0">
                <a:solidFill>
                  <a:srgbClr val="00B0F0"/>
                </a:solidFill>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Object 3"/>
          <p:cNvGraphicFramePr>
            <a:graphicFrameLocks noChangeAspect="1"/>
          </p:cNvGraphicFramePr>
          <p:nvPr/>
        </p:nvGraphicFramePr>
        <p:xfrm>
          <a:off x="457200" y="304800"/>
          <a:ext cx="1752600" cy="788988"/>
        </p:xfrm>
        <a:graphic>
          <a:graphicData uri="http://schemas.openxmlformats.org/presentationml/2006/ole">
            <mc:AlternateContent xmlns:mc="http://schemas.openxmlformats.org/markup-compatibility/2006">
              <mc:Choice xmlns:v="urn:schemas-microsoft-com:vml" Requires="v">
                <p:oleObj spid="_x0000_s27681" name="Equation" r:id="rId4" imgW="761760" imgH="342720" progId="Equation.3">
                  <p:embed/>
                </p:oleObj>
              </mc:Choice>
              <mc:Fallback>
                <p:oleObj name="Equation" r:id="rId4" imgW="761760" imgH="3427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1752600" cy="788988"/>
                      </a:xfrm>
                      <a:prstGeom prst="rect">
                        <a:avLst/>
                      </a:prstGeom>
                      <a:solidFill>
                        <a:schemeClr val="bg1"/>
                      </a:solidFill>
                    </p:spPr>
                  </p:pic>
                </p:oleObj>
              </mc:Fallback>
            </mc:AlternateContent>
          </a:graphicData>
        </a:graphic>
      </p:graphicFrame>
      <p:pic>
        <p:nvPicPr>
          <p:cNvPr id="16388" name="Picture 4"/>
          <p:cNvPicPr>
            <a:picLocks noChangeAspect="1" noChangeArrowheads="1"/>
          </p:cNvPicPr>
          <p:nvPr/>
        </p:nvPicPr>
        <p:blipFill>
          <a:blip r:embed="rId6" cstate="print"/>
          <a:srcRect l="9486"/>
          <a:stretch>
            <a:fillRect/>
          </a:stretch>
        </p:blipFill>
        <p:spPr bwMode="auto">
          <a:xfrm>
            <a:off x="3200400" y="152400"/>
            <a:ext cx="4572000" cy="3025775"/>
          </a:xfrm>
          <a:prstGeom prst="rect">
            <a:avLst/>
          </a:prstGeom>
          <a:noFill/>
          <a:ln w="9525">
            <a:noFill/>
            <a:miter lim="800000"/>
            <a:headEnd/>
            <a:tailEnd/>
          </a:ln>
          <a:effectLst/>
        </p:spPr>
      </p:pic>
      <p:pic>
        <p:nvPicPr>
          <p:cNvPr id="16389" name="Picture 5"/>
          <p:cNvPicPr>
            <a:picLocks noChangeAspect="1" noChangeArrowheads="1"/>
          </p:cNvPicPr>
          <p:nvPr/>
        </p:nvPicPr>
        <p:blipFill>
          <a:blip r:embed="rId7" cstate="print"/>
          <a:srcRect l="5959"/>
          <a:stretch>
            <a:fillRect/>
          </a:stretch>
        </p:blipFill>
        <p:spPr bwMode="auto">
          <a:xfrm>
            <a:off x="3200400" y="3502025"/>
            <a:ext cx="4572000" cy="3051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up)">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3528" y="188640"/>
            <a:ext cx="8352928" cy="633670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fontAlgn="base">
              <a:spcBef>
                <a:spcPct val="0"/>
              </a:spcBef>
              <a:spcAft>
                <a:spcPct val="0"/>
              </a:spcAft>
            </a:pPr>
            <a:r>
              <a:rPr lang="en-US" sz="2000" dirty="0" smtClean="0">
                <a:solidFill>
                  <a:schemeClr val="tx1"/>
                </a:solidFill>
                <a:latin typeface="New Century Schoolbook" charset="0"/>
                <a:ea typeface="Times New Roman" pitchFamily="18" charset="0"/>
                <a:cs typeface="New York" charset="0"/>
              </a:rPr>
              <a:t>The MB expressions were found also valid in the limit of impure superconductors by Nam.</a:t>
            </a:r>
          </a:p>
          <a:p>
            <a:pPr lvl="0" algn="just" fontAlgn="base">
              <a:spcBef>
                <a:spcPct val="0"/>
              </a:spcBef>
              <a:spcAft>
                <a:spcPct val="0"/>
              </a:spcAft>
            </a:pPr>
            <a:endParaRPr lang="en-US" sz="1200" dirty="0" smtClean="0">
              <a:solidFill>
                <a:schemeClr val="tx1"/>
              </a:solidFill>
              <a:latin typeface="New Century Schoolbook" charset="0"/>
            </a:endParaRPr>
          </a:p>
          <a:p>
            <a:pPr lvl="0" algn="just" fontAlgn="base">
              <a:spcBef>
                <a:spcPct val="0"/>
              </a:spcBef>
              <a:spcAft>
                <a:spcPct val="0"/>
              </a:spcAft>
            </a:pPr>
            <a:endParaRPr lang="it-IT" sz="1200" dirty="0" smtClean="0">
              <a:solidFill>
                <a:schemeClr val="tx1"/>
              </a:solidFill>
              <a:latin typeface="Arial" pitchFamily="34" charset="0"/>
            </a:endParaRPr>
          </a:p>
          <a:p>
            <a:pPr lvl="0" algn="just" eaLnBrk="0" fontAlgn="base" hangingPunct="0">
              <a:spcBef>
                <a:spcPct val="0"/>
              </a:spcBef>
              <a:spcAft>
                <a:spcPct val="0"/>
              </a:spcAft>
            </a:pPr>
            <a:r>
              <a:rPr lang="en-US" sz="2000" dirty="0" smtClean="0">
                <a:solidFill>
                  <a:schemeClr val="tx1"/>
                </a:solidFill>
                <a:latin typeface="New Century Schoolbook" charset="0"/>
                <a:ea typeface="Times New Roman" pitchFamily="18" charset="0"/>
                <a:cs typeface="New York" charset="0"/>
              </a:rPr>
              <a:t>	The two integrals </a:t>
            </a:r>
            <a:r>
              <a:rPr lang="it-IT" sz="3600" dirty="0">
                <a:solidFill>
                  <a:srgbClr val="FF0000"/>
                </a:solidFill>
                <a:latin typeface="Symbol" pitchFamily="18" charset="2"/>
                <a:ea typeface="Times New Roman" pitchFamily="18" charset="0"/>
                <a:cs typeface="New York" charset="0"/>
              </a:rPr>
              <a:t>s</a:t>
            </a:r>
            <a:r>
              <a:rPr lang="en-US" sz="3600" baseline="-25000" dirty="0">
                <a:solidFill>
                  <a:srgbClr val="FF0000"/>
                </a:solidFill>
                <a:latin typeface="Symbol" pitchFamily="18" charset="2"/>
                <a:ea typeface="Times New Roman" pitchFamily="18" charset="0"/>
                <a:cs typeface="New York" charset="0"/>
              </a:rPr>
              <a:t>1</a:t>
            </a:r>
            <a:r>
              <a:rPr lang="en-US" sz="3600" dirty="0">
                <a:solidFill>
                  <a:srgbClr val="FF0000"/>
                </a:solidFill>
                <a:latin typeface="Symbol" pitchFamily="18" charset="2"/>
                <a:ea typeface="Times New Roman" pitchFamily="18" charset="0"/>
                <a:cs typeface="New York" charset="0"/>
              </a:rPr>
              <a:t>/</a:t>
            </a:r>
            <a:r>
              <a:rPr lang="it-IT" sz="3600" dirty="0">
                <a:solidFill>
                  <a:srgbClr val="FF0000"/>
                </a:solidFill>
                <a:latin typeface="Symbol" pitchFamily="18" charset="2"/>
                <a:ea typeface="Times New Roman" pitchFamily="18" charset="0"/>
                <a:cs typeface="New York" charset="0"/>
              </a:rPr>
              <a:t>s</a:t>
            </a:r>
            <a:r>
              <a:rPr lang="en-US" sz="3600" baseline="-25000" dirty="0">
                <a:solidFill>
                  <a:srgbClr val="FF0000"/>
                </a:solidFill>
                <a:latin typeface="Adobe Caslon Pro" pitchFamily="18" charset="0"/>
                <a:ea typeface="Times New Roman" pitchFamily="18" charset="0"/>
                <a:cs typeface="New York" charset="0"/>
              </a:rPr>
              <a:t>n</a:t>
            </a:r>
            <a:r>
              <a:rPr lang="en-US" sz="3600" dirty="0">
                <a:solidFill>
                  <a:srgbClr val="FF0000"/>
                </a:solidFill>
                <a:latin typeface="Symbol" pitchFamily="18" charset="2"/>
                <a:ea typeface="Times New Roman" pitchFamily="18" charset="0"/>
                <a:cs typeface="New York" charset="0"/>
              </a:rPr>
              <a:t> </a:t>
            </a:r>
            <a:r>
              <a:rPr lang="en-US" sz="2000" dirty="0" smtClean="0">
                <a:solidFill>
                  <a:schemeClr val="tx1"/>
                </a:solidFill>
                <a:latin typeface="New Century Schoolbook" charset="0"/>
                <a:ea typeface="Times New Roman" pitchFamily="18" charset="0"/>
                <a:cs typeface="New York" charset="0"/>
              </a:rPr>
              <a:t>and </a:t>
            </a:r>
            <a:r>
              <a:rPr lang="it-IT" sz="3600" dirty="0" smtClean="0">
                <a:solidFill>
                  <a:srgbClr val="00B0F0"/>
                </a:solidFill>
                <a:latin typeface="Symbol" pitchFamily="18" charset="2"/>
                <a:ea typeface="Times New Roman" pitchFamily="18" charset="0"/>
                <a:cs typeface="New York" charset="0"/>
              </a:rPr>
              <a:t>s</a:t>
            </a:r>
            <a:r>
              <a:rPr lang="en-US" sz="2000" dirty="0" smtClean="0">
                <a:solidFill>
                  <a:srgbClr val="00B0F0"/>
                </a:solidFill>
                <a:latin typeface="New Century Schoolbook" charset="0"/>
                <a:ea typeface="Times New Roman" pitchFamily="18" charset="0"/>
                <a:cs typeface="New York" charset="0"/>
              </a:rPr>
              <a:t>2</a:t>
            </a:r>
            <a:r>
              <a:rPr lang="en-US" sz="3600" dirty="0" smtClean="0">
                <a:solidFill>
                  <a:srgbClr val="00B0F0"/>
                </a:solidFill>
                <a:latin typeface="New Century Schoolbook" charset="0"/>
                <a:ea typeface="Times New Roman" pitchFamily="18" charset="0"/>
                <a:cs typeface="New York" charset="0"/>
              </a:rPr>
              <a:t>/</a:t>
            </a:r>
            <a:r>
              <a:rPr lang="it-IT" sz="3600" dirty="0" smtClean="0">
                <a:solidFill>
                  <a:srgbClr val="00B0F0"/>
                </a:solidFill>
                <a:latin typeface="Symbol" pitchFamily="18" charset="2"/>
                <a:ea typeface="Times New Roman" pitchFamily="18" charset="0"/>
                <a:cs typeface="New York" charset="0"/>
              </a:rPr>
              <a:t>s</a:t>
            </a:r>
            <a:r>
              <a:rPr lang="en-US" sz="2000" dirty="0" smtClean="0">
                <a:solidFill>
                  <a:srgbClr val="00B0F0"/>
                </a:solidFill>
                <a:latin typeface="New Century Schoolbook" charset="0"/>
                <a:ea typeface="Times New Roman" pitchFamily="18" charset="0"/>
                <a:cs typeface="New York" charset="0"/>
              </a:rPr>
              <a:t>n</a:t>
            </a:r>
            <a:r>
              <a:rPr lang="en-US" sz="3600" dirty="0" smtClean="0">
                <a:solidFill>
                  <a:srgbClr val="00B0F0"/>
                </a:solidFill>
                <a:latin typeface="New Century Schoolbook" charset="0"/>
                <a:ea typeface="Times New Roman" pitchFamily="18" charset="0"/>
                <a:cs typeface="New York" charset="0"/>
              </a:rPr>
              <a:t> </a:t>
            </a:r>
            <a:r>
              <a:rPr lang="en-US" sz="2000" dirty="0" smtClean="0">
                <a:solidFill>
                  <a:schemeClr val="tx1"/>
                </a:solidFill>
                <a:latin typeface="New Century Schoolbook" charset="0"/>
                <a:ea typeface="Times New Roman" pitchFamily="18" charset="0"/>
                <a:cs typeface="New York" charset="0"/>
              </a:rPr>
              <a:t>are easily numerically calculated. In particular they can be approximated in the normal skin effect regime</a:t>
            </a:r>
            <a:r>
              <a:rPr lang="en-US" sz="3200" dirty="0" smtClean="0">
                <a:solidFill>
                  <a:schemeClr val="tx1"/>
                </a:solidFill>
                <a:latin typeface="New Century Schoolbook" charset="0"/>
                <a:ea typeface="Times New Roman" pitchFamily="18" charset="0"/>
                <a:cs typeface="New York" charset="0"/>
              </a:rPr>
              <a:t> </a:t>
            </a:r>
            <a:r>
              <a:rPr lang="en-US" sz="2000" dirty="0" smtClean="0">
                <a:solidFill>
                  <a:schemeClr val="tx1"/>
                </a:solidFill>
                <a:latin typeface="New Century Schoolbook" charset="0"/>
                <a:ea typeface="Times New Roman" pitchFamily="18" charset="0"/>
                <a:cs typeface="New York" charset="0"/>
              </a:rPr>
              <a:t>for </a:t>
            </a:r>
            <a:r>
              <a:rPr lang="en-US" sz="2000" dirty="0" smtClean="0">
                <a:solidFill>
                  <a:srgbClr val="FF0000"/>
                </a:solidFill>
                <a:latin typeface="New Century Schoolbook" charset="0"/>
                <a:ea typeface="Times New Roman" pitchFamily="18" charset="0"/>
                <a:cs typeface="New York" charset="0"/>
              </a:rPr>
              <a:t>h'</a:t>
            </a:r>
            <a:r>
              <a:rPr lang="it-IT" sz="2000" dirty="0" smtClean="0">
                <a:solidFill>
                  <a:srgbClr val="FF0000"/>
                </a:solidFill>
                <a:latin typeface="Symbol" pitchFamily="18" charset="2"/>
                <a:ea typeface="Times New Roman" pitchFamily="18" charset="0"/>
                <a:cs typeface="New York" charset="0"/>
              </a:rPr>
              <a:t>w</a:t>
            </a:r>
            <a:r>
              <a:rPr lang="en-US" sz="3200" dirty="0" smtClean="0">
                <a:solidFill>
                  <a:srgbClr val="FF0000"/>
                </a:solidFill>
                <a:latin typeface="New Century Schoolbook" charset="0"/>
                <a:ea typeface="Times New Roman" pitchFamily="18" charset="0"/>
                <a:cs typeface="New York" charset="0"/>
              </a:rPr>
              <a:t> </a:t>
            </a:r>
            <a:r>
              <a:rPr lang="en-US" sz="2000" dirty="0" smtClean="0">
                <a:solidFill>
                  <a:srgbClr val="FF0000"/>
                </a:solidFill>
                <a:latin typeface="New Century Schoolbook" charset="0"/>
                <a:ea typeface="Times New Roman" pitchFamily="18" charset="0"/>
                <a:cs typeface="New York" charset="0"/>
              </a:rPr>
              <a:t>&lt;&lt;  2 </a:t>
            </a:r>
            <a:r>
              <a:rPr lang="it-IT" sz="2000" dirty="0" smtClean="0">
                <a:solidFill>
                  <a:srgbClr val="FF0000"/>
                </a:solidFill>
                <a:latin typeface="Symbol" pitchFamily="18" charset="2"/>
                <a:ea typeface="Times New Roman" pitchFamily="18" charset="0"/>
                <a:cs typeface="New York" charset="0"/>
              </a:rPr>
              <a:t>D</a:t>
            </a:r>
            <a:r>
              <a:rPr lang="en-US" sz="2000" dirty="0" smtClean="0">
                <a:solidFill>
                  <a:srgbClr val="FF0000"/>
                </a:solidFill>
                <a:latin typeface="New Century Schoolbook" charset="0"/>
                <a:ea typeface="Times New Roman" pitchFamily="18" charset="0"/>
                <a:cs typeface="New York" charset="0"/>
              </a:rPr>
              <a:t> </a:t>
            </a:r>
            <a:r>
              <a:rPr lang="en-US" sz="2000" dirty="0">
                <a:solidFill>
                  <a:schemeClr val="tx1"/>
                </a:solidFill>
                <a:latin typeface="New Century Schoolbook" charset="0"/>
                <a:ea typeface="Times New Roman" pitchFamily="18" charset="0"/>
                <a:cs typeface="New York" charset="0"/>
              </a:rPr>
              <a:t>and</a:t>
            </a:r>
            <a:r>
              <a:rPr lang="en-US" sz="2000" dirty="0" smtClean="0">
                <a:solidFill>
                  <a:srgbClr val="FF0000"/>
                </a:solidFill>
                <a:latin typeface="New Century Schoolbook" charset="0"/>
                <a:ea typeface="Times New Roman" pitchFamily="18" charset="0"/>
                <a:cs typeface="New York" charset="0"/>
              </a:rPr>
              <a:t> </a:t>
            </a:r>
            <a:r>
              <a:rPr lang="it-IT" sz="3600" dirty="0">
                <a:solidFill>
                  <a:srgbClr val="FF0000"/>
                </a:solidFill>
                <a:latin typeface="Symbol" pitchFamily="18" charset="2"/>
                <a:ea typeface="Times New Roman" pitchFamily="18" charset="0"/>
                <a:cs typeface="New York" charset="0"/>
              </a:rPr>
              <a:t>w</a:t>
            </a:r>
            <a:r>
              <a:rPr lang="en-US" sz="3600" dirty="0">
                <a:solidFill>
                  <a:srgbClr val="FF0000"/>
                </a:solidFill>
                <a:latin typeface="Symbol" pitchFamily="18" charset="2"/>
                <a:ea typeface="Times New Roman" pitchFamily="18" charset="0"/>
                <a:cs typeface="New York" charset="0"/>
              </a:rPr>
              <a:t>2 </a:t>
            </a:r>
            <a:r>
              <a:rPr lang="it-IT" sz="3600" dirty="0">
                <a:solidFill>
                  <a:srgbClr val="FF0000"/>
                </a:solidFill>
                <a:latin typeface="Symbol" pitchFamily="18" charset="2"/>
                <a:ea typeface="Times New Roman" pitchFamily="18" charset="0"/>
                <a:cs typeface="New York" charset="0"/>
              </a:rPr>
              <a:t>t</a:t>
            </a:r>
            <a:r>
              <a:rPr lang="en-US" sz="3600" dirty="0">
                <a:solidFill>
                  <a:srgbClr val="FF0000"/>
                </a:solidFill>
                <a:latin typeface="Symbol" pitchFamily="18" charset="2"/>
                <a:ea typeface="Times New Roman" pitchFamily="18" charset="0"/>
                <a:cs typeface="New York" charset="0"/>
              </a:rPr>
              <a:t> &lt;&lt; 1 </a:t>
            </a:r>
            <a:r>
              <a:rPr lang="en-US" sz="2000" dirty="0" smtClean="0">
                <a:solidFill>
                  <a:schemeClr val="tx1"/>
                </a:solidFill>
                <a:latin typeface="New Century Schoolbook" charset="0"/>
                <a:ea typeface="Times New Roman" pitchFamily="18" charset="0"/>
                <a:cs typeface="New York" charset="0"/>
              </a:rPr>
              <a:t>(</a:t>
            </a:r>
            <a:r>
              <a:rPr lang="it-IT" sz="2000" dirty="0" smtClean="0">
                <a:solidFill>
                  <a:schemeClr val="tx1"/>
                </a:solidFill>
                <a:latin typeface="Symbol" pitchFamily="18" charset="2"/>
                <a:ea typeface="Times New Roman" pitchFamily="18" charset="0"/>
                <a:cs typeface="New York" charset="0"/>
              </a:rPr>
              <a:t>t</a:t>
            </a:r>
            <a:r>
              <a:rPr lang="en-US" sz="2000" dirty="0" smtClean="0">
                <a:solidFill>
                  <a:schemeClr val="tx1"/>
                </a:solidFill>
                <a:latin typeface="New Century Schoolbook" charset="0"/>
                <a:ea typeface="Times New Roman" pitchFamily="18" charset="0"/>
                <a:cs typeface="New York" charset="0"/>
              </a:rPr>
              <a:t> is the momentum relaxation time) by:</a:t>
            </a:r>
            <a:endParaRPr lang="it-IT" sz="1200" dirty="0" smtClean="0">
              <a:solidFill>
                <a:schemeClr val="tx1"/>
              </a:solidFill>
              <a:latin typeface="Arial" pitchFamily="34" charset="0"/>
            </a:endParaRPr>
          </a:p>
          <a:p>
            <a:pPr lvl="0" algn="just" eaLnBrk="0" fontAlgn="base" hangingPunct="0">
              <a:spcBef>
                <a:spcPct val="0"/>
              </a:spcBef>
              <a:spcAft>
                <a:spcPct val="0"/>
              </a:spcAft>
            </a:pPr>
            <a:r>
              <a:rPr lang="en-US" dirty="0" smtClean="0">
                <a:solidFill>
                  <a:schemeClr val="tx1"/>
                </a:solidFill>
                <a:latin typeface="Arial" pitchFamily="34" charset="0"/>
                <a:ea typeface="Times New Roman" pitchFamily="18" charset="0"/>
                <a:cs typeface="New York" charset="0"/>
              </a:rPr>
              <a:t>			     </a:t>
            </a:r>
            <a:endParaRPr lang="en-US" sz="2800" dirty="0" smtClean="0">
              <a:solidFill>
                <a:schemeClr val="tx1"/>
              </a:solidFill>
              <a:latin typeface="Arial" pitchFamily="34" charset="0"/>
            </a:endParaRPr>
          </a:p>
        </p:txBody>
      </p:sp>
      <p:graphicFrame>
        <p:nvGraphicFramePr>
          <p:cNvPr id="174084" name="Object 4"/>
          <p:cNvGraphicFramePr>
            <a:graphicFrameLocks noChangeAspect="1"/>
          </p:cNvGraphicFramePr>
          <p:nvPr>
            <p:extLst>
              <p:ext uri="{D42A27DB-BD31-4B8C-83A1-F6EECF244321}">
                <p14:modId xmlns:p14="http://schemas.microsoft.com/office/powerpoint/2010/main" val="946786547"/>
              </p:ext>
            </p:extLst>
          </p:nvPr>
        </p:nvGraphicFramePr>
        <p:xfrm>
          <a:off x="2915816" y="4581128"/>
          <a:ext cx="5530214" cy="1728192"/>
        </p:xfrm>
        <a:graphic>
          <a:graphicData uri="http://schemas.openxmlformats.org/presentationml/2006/ole">
            <mc:AlternateContent xmlns:mc="http://schemas.openxmlformats.org/markup-compatibility/2006">
              <mc:Choice xmlns:v="urn:schemas-microsoft-com:vml" Requires="v">
                <p:oleObj spid="_x0000_s174145" name="Picture" r:id="rId4" imgW="1714500" imgH="533400" progId="Word.Picture.8">
                  <p:embed/>
                </p:oleObj>
              </mc:Choice>
              <mc:Fallback>
                <p:oleObj name="Picture" r:id="rId4" imgW="1714500" imgH="533400" progId="Word.Picture.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4581128"/>
                        <a:ext cx="5530214" cy="1728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3" name="Object 3"/>
          <p:cNvGraphicFramePr>
            <a:graphicFrameLocks noChangeAspect="1"/>
          </p:cNvGraphicFramePr>
          <p:nvPr>
            <p:extLst>
              <p:ext uri="{D42A27DB-BD31-4B8C-83A1-F6EECF244321}">
                <p14:modId xmlns:p14="http://schemas.microsoft.com/office/powerpoint/2010/main" val="1345577535"/>
              </p:ext>
            </p:extLst>
          </p:nvPr>
        </p:nvGraphicFramePr>
        <p:xfrm>
          <a:off x="899592" y="3140968"/>
          <a:ext cx="2856317" cy="1224136"/>
        </p:xfrm>
        <a:graphic>
          <a:graphicData uri="http://schemas.openxmlformats.org/presentationml/2006/ole">
            <mc:AlternateContent xmlns:mc="http://schemas.openxmlformats.org/markup-compatibility/2006">
              <mc:Choice xmlns:v="urn:schemas-microsoft-com:vml" Requires="v">
                <p:oleObj spid="_x0000_s174146" name="Picture" r:id="rId6" imgW="800100" imgH="342900" progId="Word.Picture.8">
                  <p:embed/>
                </p:oleObj>
              </mc:Choice>
              <mc:Fallback>
                <p:oleObj name="Picture" r:id="rId6" imgW="800100" imgH="342900" progId="Word.Picture.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140968"/>
                        <a:ext cx="2856317"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Grp="1" noChangeAspect="1" noChangeArrowheads="1"/>
          </p:cNvPicPr>
          <p:nvPr>
            <p:ph type="body" idx="4294967295"/>
          </p:nvPr>
        </p:nvPicPr>
        <p:blipFill>
          <a:blip r:embed="rId4" cstate="print"/>
          <a:srcRect/>
          <a:stretch>
            <a:fillRect/>
          </a:stretch>
        </p:blipFill>
        <p:spPr>
          <a:xfrm>
            <a:off x="-36512" y="1011238"/>
            <a:ext cx="9753600" cy="4745037"/>
          </a:xfrm>
          <a:noFill/>
          <a:ln/>
        </p:spPr>
      </p:pic>
      <p:graphicFrame>
        <p:nvGraphicFramePr>
          <p:cNvPr id="86022" name="Object 6"/>
          <p:cNvGraphicFramePr>
            <a:graphicFrameLocks noChangeAspect="1"/>
          </p:cNvGraphicFramePr>
          <p:nvPr/>
        </p:nvGraphicFramePr>
        <p:xfrm>
          <a:off x="5029200" y="1143000"/>
          <a:ext cx="3886200" cy="1912938"/>
        </p:xfrm>
        <a:graphic>
          <a:graphicData uri="http://schemas.openxmlformats.org/presentationml/2006/ole">
            <mc:AlternateContent xmlns:mc="http://schemas.openxmlformats.org/markup-compatibility/2006">
              <mc:Choice xmlns:v="urn:schemas-microsoft-com:vml" Requires="v">
                <p:oleObj spid="_x0000_s41024" name="Equation" r:id="rId5" imgW="799920" imgH="393480" progId="Equation.3">
                  <p:embed/>
                </p:oleObj>
              </mc:Choice>
              <mc:Fallback>
                <p:oleObj name="Equation" r:id="rId5" imgW="79992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143000"/>
                        <a:ext cx="3886200" cy="1912938"/>
                      </a:xfrm>
                      <a:prstGeom prst="rect">
                        <a:avLst/>
                      </a:prstGeom>
                      <a:solidFill>
                        <a:schemeClr val="bg1"/>
                      </a:solidFill>
                    </p:spPr>
                  </p:pic>
                </p:oleObj>
              </mc:Fallback>
            </mc:AlternateContent>
          </a:graphicData>
        </a:graphic>
      </p:graphicFrame>
      <p:graphicFrame>
        <p:nvGraphicFramePr>
          <p:cNvPr id="86023" name="Object 7"/>
          <p:cNvGraphicFramePr>
            <a:graphicFrameLocks noChangeAspect="1"/>
          </p:cNvGraphicFramePr>
          <p:nvPr/>
        </p:nvGraphicFramePr>
        <p:xfrm>
          <a:off x="5638800" y="3657600"/>
          <a:ext cx="2414588" cy="1625600"/>
        </p:xfrm>
        <a:graphic>
          <a:graphicData uri="http://schemas.openxmlformats.org/presentationml/2006/ole">
            <mc:AlternateContent xmlns:mc="http://schemas.openxmlformats.org/markup-compatibility/2006">
              <mc:Choice xmlns:v="urn:schemas-microsoft-com:vml" Requires="v">
                <p:oleObj spid="_x0000_s41025" name="Equation" r:id="rId7" imgW="660240" imgH="444240" progId="Equation.3">
                  <p:embed/>
                </p:oleObj>
              </mc:Choice>
              <mc:Fallback>
                <p:oleObj name="Equation" r:id="rId7" imgW="660240" imgH="4442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657600"/>
                        <a:ext cx="2414588" cy="1625600"/>
                      </a:xfrm>
                      <a:prstGeom prst="rect">
                        <a:avLst/>
                      </a:prstGeom>
                      <a:solidFill>
                        <a:srgbClr val="FFFF00"/>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6023"/>
                                        </p:tgtEl>
                                        <p:attrNameLst>
                                          <p:attrName>style.visibility</p:attrName>
                                        </p:attrNameLst>
                                      </p:cBhvr>
                                      <p:to>
                                        <p:strVal val="visible"/>
                                      </p:to>
                                    </p:set>
                                    <p:anim calcmode="lin" valueType="num">
                                      <p:cBhvr additive="base">
                                        <p:cTn id="7" dur="500" fill="hold"/>
                                        <p:tgtEl>
                                          <p:spTgt spid="86023"/>
                                        </p:tgtEl>
                                        <p:attrNameLst>
                                          <p:attrName>ppt_x</p:attrName>
                                        </p:attrNameLst>
                                      </p:cBhvr>
                                      <p:tavLst>
                                        <p:tav tm="0">
                                          <p:val>
                                            <p:strVal val="#ppt_x"/>
                                          </p:val>
                                        </p:tav>
                                        <p:tav tm="100000">
                                          <p:val>
                                            <p:strVal val="#ppt_x"/>
                                          </p:val>
                                        </p:tav>
                                      </p:tavLst>
                                    </p:anim>
                                    <p:anim calcmode="lin" valueType="num">
                                      <p:cBhvr additive="base">
                                        <p:cTn id="8" dur="500" fill="hold"/>
                                        <p:tgtEl>
                                          <p:spTgt spid="860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albri1BW"/>
          <p:cNvPicPr>
            <a:picLocks noChangeAspect="1" noChangeArrowheads="1"/>
          </p:cNvPicPr>
          <p:nvPr/>
        </p:nvPicPr>
        <p:blipFill>
          <a:blip r:embed="rId2" cstate="print"/>
          <a:srcRect/>
          <a:stretch>
            <a:fillRect/>
          </a:stretch>
        </p:blipFill>
        <p:spPr bwMode="auto">
          <a:xfrm>
            <a:off x="1619671" y="41318"/>
            <a:ext cx="5719691" cy="6700050"/>
          </a:xfrm>
          <a:prstGeom prst="rect">
            <a:avLst/>
          </a:prstGeom>
          <a:noFill/>
        </p:spPr>
      </p:pic>
    </p:spTree>
    <p:extLst>
      <p:ext uri="{BB962C8B-B14F-4D97-AF65-F5344CB8AC3E}">
        <p14:creationId xmlns:p14="http://schemas.microsoft.com/office/powerpoint/2010/main" val="3076014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ornicetta"/>
          <p:cNvPicPr>
            <a:picLocks noChangeAspect="1" noChangeArrowheads="1"/>
          </p:cNvPicPr>
          <p:nvPr/>
        </p:nvPicPr>
        <p:blipFill>
          <a:blip r:embed="rId4" cstate="print"/>
          <a:srcRect/>
          <a:stretch>
            <a:fillRect/>
          </a:stretch>
        </p:blipFill>
        <p:spPr bwMode="auto">
          <a:xfrm>
            <a:off x="1908175" y="836613"/>
            <a:ext cx="6089650" cy="261937"/>
          </a:xfrm>
          <a:prstGeom prst="rect">
            <a:avLst/>
          </a:prstGeom>
          <a:noFill/>
        </p:spPr>
      </p:pic>
      <p:pic>
        <p:nvPicPr>
          <p:cNvPr id="76803" name="Picture 3"/>
          <p:cNvPicPr>
            <a:picLocks noChangeAspect="1" noChangeArrowheads="1"/>
          </p:cNvPicPr>
          <p:nvPr/>
        </p:nvPicPr>
        <p:blipFill>
          <a:blip r:embed="rId5" cstate="print"/>
          <a:srcRect/>
          <a:stretch>
            <a:fillRect/>
          </a:stretch>
        </p:blipFill>
        <p:spPr bwMode="auto">
          <a:xfrm>
            <a:off x="395288" y="1557338"/>
            <a:ext cx="3529012" cy="1082675"/>
          </a:xfrm>
          <a:prstGeom prst="rect">
            <a:avLst/>
          </a:prstGeom>
          <a:solidFill>
            <a:srgbClr val="FFFFCC"/>
          </a:solidFill>
          <a:ln w="9525">
            <a:solidFill>
              <a:srgbClr val="CC0000"/>
            </a:solidFill>
            <a:miter lim="800000"/>
            <a:headEnd/>
            <a:tailEnd/>
          </a:ln>
        </p:spPr>
      </p:pic>
      <p:sp>
        <p:nvSpPr>
          <p:cNvPr id="76804" name="Text Box 4"/>
          <p:cNvSpPr txBox="1">
            <a:spLocks noChangeArrowheads="1"/>
          </p:cNvSpPr>
          <p:nvPr/>
        </p:nvSpPr>
        <p:spPr bwMode="auto">
          <a:xfrm>
            <a:off x="2700338" y="3284538"/>
            <a:ext cx="3816350" cy="538162"/>
          </a:xfrm>
          <a:prstGeom prst="rect">
            <a:avLst/>
          </a:prstGeom>
          <a:solidFill>
            <a:srgbClr val="CCFFFF"/>
          </a:solidFill>
          <a:ln w="19050">
            <a:solidFill>
              <a:srgbClr val="CC0000"/>
            </a:solidFill>
            <a:miter lim="800000"/>
            <a:headEnd/>
            <a:tailEnd/>
          </a:ln>
          <a:effectLst/>
        </p:spPr>
        <p:txBody>
          <a:bodyPr>
            <a:spAutoFit/>
          </a:bodyPr>
          <a:lstStyle/>
          <a:p>
            <a:pPr>
              <a:spcBef>
                <a:spcPct val="50000"/>
              </a:spcBef>
            </a:pPr>
            <a:r>
              <a:rPr lang="it-IT" sz="2800" b="1">
                <a:solidFill>
                  <a:srgbClr val="CC0000"/>
                </a:solidFill>
                <a:latin typeface="Symbol" pitchFamily="18" charset="2"/>
              </a:rPr>
              <a:t>s</a:t>
            </a:r>
            <a:r>
              <a:rPr lang="en-GB" sz="2800" b="1" baseline="-25000">
                <a:solidFill>
                  <a:srgbClr val="CC0000"/>
                </a:solidFill>
                <a:latin typeface="Comic Sans MS" pitchFamily="66" charset="0"/>
              </a:rPr>
              <a:t>1</a:t>
            </a:r>
            <a:r>
              <a:rPr lang="en-GB" sz="2800" b="1">
                <a:solidFill>
                  <a:srgbClr val="CC0000"/>
                </a:solidFill>
                <a:latin typeface="Comic Sans MS" pitchFamily="66" charset="0"/>
              </a:rPr>
              <a:t>-i</a:t>
            </a:r>
            <a:r>
              <a:rPr lang="it-IT" sz="2800" b="1">
                <a:solidFill>
                  <a:srgbClr val="CC0000"/>
                </a:solidFill>
                <a:latin typeface="Symbol" pitchFamily="18" charset="2"/>
              </a:rPr>
              <a:t>s</a:t>
            </a:r>
            <a:r>
              <a:rPr lang="en-GB" sz="2800" b="1" baseline="-25000">
                <a:solidFill>
                  <a:srgbClr val="CC0000"/>
                </a:solidFill>
                <a:latin typeface="Comic Sans MS" pitchFamily="66" charset="0"/>
              </a:rPr>
              <a:t>2</a:t>
            </a:r>
            <a:r>
              <a:rPr lang="en-GB" sz="2800" b="1">
                <a:latin typeface="Comic Sans MS" pitchFamily="66" charset="0"/>
              </a:rPr>
              <a:t> in place of </a:t>
            </a:r>
            <a:r>
              <a:rPr lang="it-IT" sz="2800" b="1">
                <a:solidFill>
                  <a:srgbClr val="CC0000"/>
                </a:solidFill>
                <a:latin typeface="Symbol" pitchFamily="18" charset="2"/>
              </a:rPr>
              <a:t>s</a:t>
            </a:r>
            <a:r>
              <a:rPr lang="en-GB" sz="2800" b="1" baseline="-25000">
                <a:solidFill>
                  <a:srgbClr val="CC0000"/>
                </a:solidFill>
                <a:latin typeface="Comic Sans MS" pitchFamily="66" charset="0"/>
              </a:rPr>
              <a:t>n</a:t>
            </a:r>
            <a:endParaRPr lang="it-IT" sz="2800" b="1" baseline="-25000">
              <a:solidFill>
                <a:srgbClr val="CC0000"/>
              </a:solidFill>
              <a:latin typeface="Comic Sans MS" pitchFamily="66" charset="0"/>
            </a:endParaRPr>
          </a:p>
        </p:txBody>
      </p:sp>
      <p:sp>
        <p:nvSpPr>
          <p:cNvPr id="76805" name="Text Box 5"/>
          <p:cNvSpPr txBox="1">
            <a:spLocks noChangeArrowheads="1"/>
          </p:cNvSpPr>
          <p:nvPr/>
        </p:nvSpPr>
        <p:spPr bwMode="auto">
          <a:xfrm>
            <a:off x="0" y="188913"/>
            <a:ext cx="9144000" cy="519112"/>
          </a:xfrm>
          <a:prstGeom prst="rect">
            <a:avLst/>
          </a:prstGeom>
          <a:noFill/>
          <a:ln w="9525">
            <a:noFill/>
            <a:miter lim="800000"/>
            <a:headEnd/>
            <a:tailEnd/>
          </a:ln>
          <a:effectLst/>
        </p:spPr>
        <p:txBody>
          <a:bodyPr>
            <a:spAutoFit/>
          </a:bodyPr>
          <a:lstStyle/>
          <a:p>
            <a:pPr algn="ctr"/>
            <a:r>
              <a:rPr lang="it-IT" sz="2800" b="1">
                <a:latin typeface="Comic Sans MS" pitchFamily="66" charset="0"/>
              </a:rPr>
              <a:t>Surface Impedance and Surface Resistance</a:t>
            </a:r>
          </a:p>
        </p:txBody>
      </p:sp>
      <p:sp>
        <p:nvSpPr>
          <p:cNvPr id="76806" name="Text Box 6"/>
          <p:cNvSpPr txBox="1">
            <a:spLocks noChangeArrowheads="1"/>
          </p:cNvSpPr>
          <p:nvPr/>
        </p:nvSpPr>
        <p:spPr bwMode="auto">
          <a:xfrm>
            <a:off x="0" y="1125538"/>
            <a:ext cx="9144000" cy="427037"/>
          </a:xfrm>
          <a:prstGeom prst="rect">
            <a:avLst/>
          </a:prstGeom>
          <a:noFill/>
          <a:ln w="9525">
            <a:noFill/>
            <a:miter lim="800000"/>
            <a:headEnd/>
            <a:tailEnd/>
          </a:ln>
          <a:effectLst/>
        </p:spPr>
        <p:txBody>
          <a:bodyPr>
            <a:spAutoFit/>
          </a:bodyPr>
          <a:lstStyle/>
          <a:p>
            <a:pPr algn="just"/>
            <a:r>
              <a:rPr lang="it-IT" sz="2200">
                <a:latin typeface="Comic Sans MS" pitchFamily="66" charset="0"/>
              </a:rPr>
              <a:t> </a:t>
            </a:r>
            <a:r>
              <a:rPr lang="en-GB" sz="2200">
                <a:latin typeface="Comic Sans MS" pitchFamily="66" charset="0"/>
              </a:rPr>
              <a:t>For a </a:t>
            </a:r>
            <a:r>
              <a:rPr lang="en-GB" sz="2200" b="1">
                <a:latin typeface="Comic Sans MS" pitchFamily="66" charset="0"/>
              </a:rPr>
              <a:t>normal metal</a:t>
            </a:r>
            <a:r>
              <a:rPr lang="en-GB" sz="2200">
                <a:latin typeface="Comic Sans MS" pitchFamily="66" charset="0"/>
              </a:rPr>
              <a:t> in the </a:t>
            </a:r>
            <a:r>
              <a:rPr lang="en-GB" sz="2200" b="1">
                <a:latin typeface="Comic Sans MS" pitchFamily="66" charset="0"/>
              </a:rPr>
              <a:t>normal regime</a:t>
            </a:r>
            <a:r>
              <a:rPr lang="en-GB" sz="2200">
                <a:latin typeface="Comic Sans MS" pitchFamily="66" charset="0"/>
              </a:rPr>
              <a:t>:</a:t>
            </a:r>
          </a:p>
        </p:txBody>
      </p:sp>
      <p:sp>
        <p:nvSpPr>
          <p:cNvPr id="76807" name="Rectangle 7"/>
          <p:cNvSpPr>
            <a:spLocks noChangeArrowheads="1"/>
          </p:cNvSpPr>
          <p:nvPr/>
        </p:nvSpPr>
        <p:spPr bwMode="auto">
          <a:xfrm>
            <a:off x="4787900" y="1557338"/>
            <a:ext cx="4033838" cy="376237"/>
          </a:xfrm>
          <a:prstGeom prst="rect">
            <a:avLst/>
          </a:prstGeom>
          <a:solidFill>
            <a:srgbClr val="FFFFCC"/>
          </a:solidFill>
          <a:ln w="9525">
            <a:solidFill>
              <a:srgbClr val="CC0000"/>
            </a:solidFill>
            <a:miter lim="800000"/>
            <a:headEnd/>
            <a:tailEnd/>
          </a:ln>
          <a:effectLst/>
        </p:spPr>
        <p:txBody>
          <a:bodyPr>
            <a:spAutoFit/>
          </a:bodyPr>
          <a:lstStyle/>
          <a:p>
            <a:r>
              <a:rPr lang="it-IT" b="1">
                <a:latin typeface="Symbol" pitchFamily="18" charset="2"/>
              </a:rPr>
              <a:t>s</a:t>
            </a:r>
            <a:r>
              <a:rPr lang="en-GB" b="1" baseline="-25000">
                <a:latin typeface="Comic Sans MS" pitchFamily="66" charset="0"/>
              </a:rPr>
              <a:t>n </a:t>
            </a:r>
            <a:r>
              <a:rPr lang="en-GB" b="1">
                <a:latin typeface="Comic Sans MS" pitchFamily="66" charset="0"/>
              </a:rPr>
              <a:t>= 1 / </a:t>
            </a:r>
            <a:r>
              <a:rPr lang="it-IT" b="1">
                <a:latin typeface="Symbol" pitchFamily="18" charset="2"/>
              </a:rPr>
              <a:t>r</a:t>
            </a:r>
            <a:r>
              <a:rPr lang="en-GB" b="1" baseline="-25000">
                <a:latin typeface="Comic Sans MS" pitchFamily="66" charset="0"/>
              </a:rPr>
              <a:t>n</a:t>
            </a:r>
            <a:r>
              <a:rPr lang="en-GB">
                <a:latin typeface="Comic Sans MS" pitchFamily="66" charset="0"/>
              </a:rPr>
              <a:t> = dc conductivity at T</a:t>
            </a:r>
            <a:endParaRPr lang="it-IT">
              <a:latin typeface="Comic Sans MS" pitchFamily="66" charset="0"/>
            </a:endParaRPr>
          </a:p>
        </p:txBody>
      </p:sp>
      <p:sp>
        <p:nvSpPr>
          <p:cNvPr id="76808" name="Line 8"/>
          <p:cNvSpPr>
            <a:spLocks noChangeShapeType="1"/>
          </p:cNvSpPr>
          <p:nvPr/>
        </p:nvSpPr>
        <p:spPr bwMode="auto">
          <a:xfrm>
            <a:off x="3995738" y="1773238"/>
            <a:ext cx="576262" cy="0"/>
          </a:xfrm>
          <a:prstGeom prst="line">
            <a:avLst/>
          </a:prstGeom>
          <a:noFill/>
          <a:ln w="28575">
            <a:solidFill>
              <a:srgbClr val="CC0000"/>
            </a:solidFill>
            <a:round/>
            <a:headEnd/>
            <a:tailEnd type="triangle" w="med" len="med"/>
          </a:ln>
          <a:effectLst/>
        </p:spPr>
        <p:txBody>
          <a:bodyPr/>
          <a:lstStyle/>
          <a:p>
            <a:endParaRPr lang="en-US"/>
          </a:p>
        </p:txBody>
      </p:sp>
      <p:sp>
        <p:nvSpPr>
          <p:cNvPr id="76809" name="Line 9"/>
          <p:cNvSpPr>
            <a:spLocks noChangeShapeType="1"/>
          </p:cNvSpPr>
          <p:nvPr/>
        </p:nvSpPr>
        <p:spPr bwMode="auto">
          <a:xfrm>
            <a:off x="3995738" y="2492375"/>
            <a:ext cx="576262" cy="0"/>
          </a:xfrm>
          <a:prstGeom prst="line">
            <a:avLst/>
          </a:prstGeom>
          <a:noFill/>
          <a:ln w="28575">
            <a:solidFill>
              <a:srgbClr val="CC0000"/>
            </a:solidFill>
            <a:round/>
            <a:headEnd/>
            <a:tailEnd type="triangle" w="med" len="med"/>
          </a:ln>
          <a:effectLst/>
        </p:spPr>
        <p:txBody>
          <a:bodyPr/>
          <a:lstStyle/>
          <a:p>
            <a:endParaRPr lang="en-US"/>
          </a:p>
        </p:txBody>
      </p:sp>
      <p:sp>
        <p:nvSpPr>
          <p:cNvPr id="76810" name="Text Box 10"/>
          <p:cNvSpPr txBox="1">
            <a:spLocks noChangeArrowheads="1"/>
          </p:cNvSpPr>
          <p:nvPr/>
        </p:nvSpPr>
        <p:spPr bwMode="auto">
          <a:xfrm>
            <a:off x="4787900" y="2276475"/>
            <a:ext cx="2106613" cy="376238"/>
          </a:xfrm>
          <a:prstGeom prst="rect">
            <a:avLst/>
          </a:prstGeom>
          <a:solidFill>
            <a:srgbClr val="FFFFCC"/>
          </a:solidFill>
          <a:ln w="9525">
            <a:solidFill>
              <a:srgbClr val="CC0000"/>
            </a:solidFill>
            <a:miter lim="800000"/>
            <a:headEnd/>
            <a:tailEnd/>
          </a:ln>
          <a:effectLst/>
        </p:spPr>
        <p:txBody>
          <a:bodyPr>
            <a:spAutoFit/>
          </a:bodyPr>
          <a:lstStyle/>
          <a:p>
            <a:r>
              <a:rPr lang="it-IT" b="1">
                <a:latin typeface="Symbol" pitchFamily="18" charset="2"/>
              </a:rPr>
              <a:t>d</a:t>
            </a:r>
            <a:r>
              <a:rPr lang="en-GB"/>
              <a:t> = </a:t>
            </a:r>
            <a:r>
              <a:rPr lang="en-GB">
                <a:latin typeface="Comic Sans MS" pitchFamily="66" charset="0"/>
              </a:rPr>
              <a:t>skin depth</a:t>
            </a:r>
            <a:endParaRPr lang="it-IT"/>
          </a:p>
        </p:txBody>
      </p:sp>
      <p:sp>
        <p:nvSpPr>
          <p:cNvPr id="76811" name="Text Box 11"/>
          <p:cNvSpPr txBox="1">
            <a:spLocks noChangeArrowheads="1"/>
          </p:cNvSpPr>
          <p:nvPr/>
        </p:nvSpPr>
        <p:spPr bwMode="auto">
          <a:xfrm>
            <a:off x="179388" y="4149725"/>
            <a:ext cx="8964612" cy="396875"/>
          </a:xfrm>
          <a:prstGeom prst="rect">
            <a:avLst/>
          </a:prstGeom>
          <a:noFill/>
          <a:ln w="9525">
            <a:noFill/>
            <a:miter lim="800000"/>
            <a:headEnd/>
            <a:tailEnd/>
          </a:ln>
          <a:effectLst/>
        </p:spPr>
        <p:txBody>
          <a:bodyPr>
            <a:spAutoFit/>
          </a:bodyPr>
          <a:lstStyle/>
          <a:p>
            <a:pPr>
              <a:spcBef>
                <a:spcPct val="50000"/>
              </a:spcBef>
            </a:pPr>
            <a:r>
              <a:rPr lang="en-GB" sz="2000">
                <a:latin typeface="Comic Sans MS" pitchFamily="66" charset="0"/>
              </a:rPr>
              <a:t>As derived by </a:t>
            </a:r>
            <a:r>
              <a:rPr lang="en-GB" sz="2000" b="1">
                <a:latin typeface="Comic Sans MS" pitchFamily="66" charset="0"/>
              </a:rPr>
              <a:t>Nam</a:t>
            </a:r>
            <a:r>
              <a:rPr lang="en-GB" sz="2000">
                <a:latin typeface="Comic Sans MS" pitchFamily="66" charset="0"/>
              </a:rPr>
              <a:t>, for </a:t>
            </a:r>
            <a:r>
              <a:rPr lang="en-GB" sz="2000" b="1">
                <a:latin typeface="Comic Sans MS" pitchFamily="66" charset="0"/>
              </a:rPr>
              <a:t>T &lt; T</a:t>
            </a:r>
            <a:r>
              <a:rPr lang="en-GB" sz="2000" b="1" baseline="-25000">
                <a:latin typeface="Comic Sans MS" pitchFamily="66" charset="0"/>
              </a:rPr>
              <a:t>c</a:t>
            </a:r>
            <a:r>
              <a:rPr lang="en-GB" sz="2000" b="1">
                <a:latin typeface="Comic Sans MS" pitchFamily="66" charset="0"/>
              </a:rPr>
              <a:t> / 2,</a:t>
            </a:r>
            <a:r>
              <a:rPr lang="en-GB" sz="2000">
                <a:latin typeface="Comic Sans MS" pitchFamily="66" charset="0"/>
              </a:rPr>
              <a:t> </a:t>
            </a:r>
            <a:r>
              <a:rPr lang="en-GB" sz="2000" b="1">
                <a:latin typeface="Comic Sans MS" pitchFamily="66" charset="0"/>
              </a:rPr>
              <a:t>R</a:t>
            </a:r>
            <a:r>
              <a:rPr lang="en-GB" sz="2000" b="1" baseline="-25000">
                <a:latin typeface="Comic Sans MS" pitchFamily="66" charset="0"/>
              </a:rPr>
              <a:t>s</a:t>
            </a:r>
            <a:r>
              <a:rPr lang="en-GB" sz="2000">
                <a:latin typeface="Comic Sans MS" pitchFamily="66" charset="0"/>
              </a:rPr>
              <a:t> can be approximated by:</a:t>
            </a:r>
            <a:endParaRPr lang="it-IT" sz="2000">
              <a:latin typeface="Comic Sans MS" pitchFamily="66" charset="0"/>
            </a:endParaRPr>
          </a:p>
        </p:txBody>
      </p:sp>
      <p:graphicFrame>
        <p:nvGraphicFramePr>
          <p:cNvPr id="76812" name="Object 12"/>
          <p:cNvGraphicFramePr>
            <a:graphicFrameLocks noChangeAspect="1"/>
          </p:cNvGraphicFramePr>
          <p:nvPr>
            <p:extLst>
              <p:ext uri="{D42A27DB-BD31-4B8C-83A1-F6EECF244321}">
                <p14:modId xmlns:p14="http://schemas.microsoft.com/office/powerpoint/2010/main" val="1124995560"/>
              </p:ext>
            </p:extLst>
          </p:nvPr>
        </p:nvGraphicFramePr>
        <p:xfrm>
          <a:off x="3348038" y="4581525"/>
          <a:ext cx="2880146" cy="2035175"/>
        </p:xfrm>
        <a:graphic>
          <a:graphicData uri="http://schemas.openxmlformats.org/presentationml/2006/ole">
            <mc:AlternateContent xmlns:mc="http://schemas.openxmlformats.org/markup-compatibility/2006">
              <mc:Choice xmlns:v="urn:schemas-microsoft-com:vml" Requires="v">
                <p:oleObj spid="_x0000_s42017" name="Equation" r:id="rId6" imgW="1054080" imgH="965160" progId="">
                  <p:embed/>
                </p:oleObj>
              </mc:Choice>
              <mc:Fallback>
                <p:oleObj name="Equation" r:id="rId6" imgW="1054080" imgH="96516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4581525"/>
                        <a:ext cx="2880146" cy="2035175"/>
                      </a:xfrm>
                      <a:prstGeom prst="rect">
                        <a:avLst/>
                      </a:prstGeom>
                      <a:solidFill>
                        <a:srgbClr val="FFFFCC"/>
                      </a:solidFill>
                      <a:ln w="9525">
                        <a:solidFill>
                          <a:srgbClr val="CC0000"/>
                        </a:solidFill>
                        <a:miter lim="800000"/>
                        <a:headEnd/>
                        <a:tailEnd/>
                      </a:ln>
                    </p:spPr>
                  </p:pic>
                </p:oleObj>
              </mc:Fallback>
            </mc:AlternateContent>
          </a:graphicData>
        </a:graphic>
      </p:graphicFrame>
      <p:sp>
        <p:nvSpPr>
          <p:cNvPr id="76813" name="Line 13"/>
          <p:cNvSpPr>
            <a:spLocks noChangeShapeType="1"/>
          </p:cNvSpPr>
          <p:nvPr/>
        </p:nvSpPr>
        <p:spPr bwMode="auto">
          <a:xfrm flipH="1" flipV="1">
            <a:off x="1692275" y="2708275"/>
            <a:ext cx="1008063" cy="792163"/>
          </a:xfrm>
          <a:prstGeom prst="line">
            <a:avLst/>
          </a:prstGeom>
          <a:noFill/>
          <a:ln w="28575">
            <a:solidFill>
              <a:srgbClr val="CC0000"/>
            </a:solidFill>
            <a:round/>
            <a:headEnd/>
            <a:tailEnd type="triangle" w="med" len="med"/>
          </a:ln>
          <a:effectLst/>
        </p:spPr>
        <p:txBody>
          <a:bodyPr/>
          <a:lstStyle/>
          <a:p>
            <a:endParaRPr lang="en-US"/>
          </a:p>
        </p:txBody>
      </p:sp>
      <p:sp>
        <p:nvSpPr>
          <p:cNvPr id="76814" name="AutoShape 14"/>
          <p:cNvSpPr>
            <a:spLocks noChangeArrowheads="1"/>
          </p:cNvSpPr>
          <p:nvPr/>
        </p:nvSpPr>
        <p:spPr bwMode="auto">
          <a:xfrm>
            <a:off x="1116013" y="2060575"/>
            <a:ext cx="720725" cy="719138"/>
          </a:xfrm>
          <a:prstGeom prst="star16">
            <a:avLst>
              <a:gd name="adj" fmla="val 37500"/>
            </a:avLst>
          </a:prstGeom>
          <a:noFill/>
          <a:ln w="3175">
            <a:solidFill>
              <a:srgbClr val="CC0000"/>
            </a:solidFill>
            <a:prstDash val="sysDash"/>
            <a:miter lim="800000"/>
            <a:headEnd/>
            <a:tailEnd/>
          </a:ln>
          <a:effectLst/>
        </p:spPr>
        <p:txBody>
          <a:bodyPr wrap="none" anchor="ctr"/>
          <a:lstStyle/>
          <a:p>
            <a:endParaRPr lang="en-US"/>
          </a:p>
        </p:txBody>
      </p:sp>
      <p:sp>
        <p:nvSpPr>
          <p:cNvPr id="76815" name="Text Box 15"/>
          <p:cNvSpPr txBox="1">
            <a:spLocks noChangeArrowheads="1"/>
          </p:cNvSpPr>
          <p:nvPr/>
        </p:nvSpPr>
        <p:spPr bwMode="auto">
          <a:xfrm>
            <a:off x="2627313" y="2852738"/>
            <a:ext cx="3943350" cy="396875"/>
          </a:xfrm>
          <a:prstGeom prst="rect">
            <a:avLst/>
          </a:prstGeom>
          <a:noFill/>
          <a:ln w="9525">
            <a:noFill/>
            <a:miter lim="800000"/>
            <a:headEnd/>
            <a:tailEnd/>
          </a:ln>
          <a:effectLst/>
        </p:spPr>
        <p:txBody>
          <a:bodyPr wrap="none">
            <a:spAutoFit/>
          </a:bodyPr>
          <a:lstStyle/>
          <a:p>
            <a:r>
              <a:rPr lang="en-GB" sz="2000" b="1" u="sng">
                <a:latin typeface="Comic Sans MS" pitchFamily="66" charset="0"/>
              </a:rPr>
              <a:t>Extension to Superconductors</a:t>
            </a:r>
            <a:r>
              <a:rPr lang="en-GB" sz="2000" b="1">
                <a:latin typeface="Comic Sans MS" pitchFamily="66" charset="0"/>
              </a:rPr>
              <a:t>:</a:t>
            </a:r>
            <a:endParaRPr lang="it-IT" sz="2000" b="1">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additive="base">
                                        <p:cTn id="7" dur="500" fill="hold"/>
                                        <p:tgtEl>
                                          <p:spTgt spid="76808"/>
                                        </p:tgtEl>
                                        <p:attrNameLst>
                                          <p:attrName>ppt_x</p:attrName>
                                        </p:attrNameLst>
                                      </p:cBhvr>
                                      <p:tavLst>
                                        <p:tav tm="0">
                                          <p:val>
                                            <p:strVal val="1+#ppt_w/2"/>
                                          </p:val>
                                        </p:tav>
                                        <p:tav tm="100000">
                                          <p:val>
                                            <p:strVal val="#ppt_x"/>
                                          </p:val>
                                        </p:tav>
                                      </p:tavLst>
                                    </p:anim>
                                    <p:anim calcmode="lin" valueType="num">
                                      <p:cBhvr additive="base">
                                        <p:cTn id="8" dur="500" fill="hold"/>
                                        <p:tgtEl>
                                          <p:spTgt spid="76808"/>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childTnLst>
                                    <p:set>
                                      <p:cBhvr>
                                        <p:cTn id="10" dur="1" fill="hold">
                                          <p:stCondLst>
                                            <p:cond delay="0"/>
                                          </p:stCondLst>
                                        </p:cTn>
                                        <p:tgtEl>
                                          <p:spTgt spid="76807"/>
                                        </p:tgtEl>
                                        <p:attrNameLst>
                                          <p:attrName>style.visibility</p:attrName>
                                        </p:attrNameLst>
                                      </p:cBhvr>
                                      <p:to>
                                        <p:strVal val="visible"/>
                                      </p:to>
                                    </p:set>
                                    <p:anim calcmode="lin" valueType="num">
                                      <p:cBhvr additive="base">
                                        <p:cTn id="11" dur="500" fill="hold"/>
                                        <p:tgtEl>
                                          <p:spTgt spid="76807"/>
                                        </p:tgtEl>
                                        <p:attrNameLst>
                                          <p:attrName>ppt_x</p:attrName>
                                        </p:attrNameLst>
                                      </p:cBhvr>
                                      <p:tavLst>
                                        <p:tav tm="0">
                                          <p:val>
                                            <p:strVal val="1+#ppt_w/2"/>
                                          </p:val>
                                        </p:tav>
                                        <p:tav tm="100000">
                                          <p:val>
                                            <p:strVal val="#ppt_x"/>
                                          </p:val>
                                        </p:tav>
                                      </p:tavLst>
                                    </p:anim>
                                    <p:anim calcmode="lin" valueType="num">
                                      <p:cBhvr additive="base">
                                        <p:cTn id="12" dur="500" fill="hold"/>
                                        <p:tgtEl>
                                          <p:spTgt spid="7680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6809"/>
                                        </p:tgtEl>
                                        <p:attrNameLst>
                                          <p:attrName>style.visibility</p:attrName>
                                        </p:attrNameLst>
                                      </p:cBhvr>
                                      <p:to>
                                        <p:strVal val="visible"/>
                                      </p:to>
                                    </p:set>
                                    <p:anim calcmode="lin" valueType="num">
                                      <p:cBhvr additive="base">
                                        <p:cTn id="15" dur="500" fill="hold"/>
                                        <p:tgtEl>
                                          <p:spTgt spid="76809"/>
                                        </p:tgtEl>
                                        <p:attrNameLst>
                                          <p:attrName>ppt_x</p:attrName>
                                        </p:attrNameLst>
                                      </p:cBhvr>
                                      <p:tavLst>
                                        <p:tav tm="0">
                                          <p:val>
                                            <p:strVal val="1+#ppt_w/2"/>
                                          </p:val>
                                        </p:tav>
                                        <p:tav tm="100000">
                                          <p:val>
                                            <p:strVal val="#ppt_x"/>
                                          </p:val>
                                        </p:tav>
                                      </p:tavLst>
                                    </p:anim>
                                    <p:anim calcmode="lin" valueType="num">
                                      <p:cBhvr additive="base">
                                        <p:cTn id="16" dur="500" fill="hold"/>
                                        <p:tgtEl>
                                          <p:spTgt spid="76809"/>
                                        </p:tgtEl>
                                        <p:attrNameLst>
                                          <p:attrName>ppt_y</p:attrName>
                                        </p:attrNameLst>
                                      </p:cBhvr>
                                      <p:tavLst>
                                        <p:tav tm="0">
                                          <p:val>
                                            <p:strVal val="#ppt_y"/>
                                          </p:val>
                                        </p:tav>
                                        <p:tav tm="100000">
                                          <p:val>
                                            <p:strVal val="#ppt_y"/>
                                          </p:val>
                                        </p:tav>
                                      </p:tavLst>
                                    </p:anim>
                                  </p:childTnLst>
                                </p:cTn>
                              </p:par>
                              <p:par>
                                <p:cTn id="17" presetID="2" presetClass="entr" presetSubtype="2" fill="hold" grpId="1" nodeType="withEffect">
                                  <p:stCondLst>
                                    <p:cond delay="0"/>
                                  </p:stCondLst>
                                  <p:childTnLst>
                                    <p:set>
                                      <p:cBhvr>
                                        <p:cTn id="18" dur="1" fill="hold">
                                          <p:stCondLst>
                                            <p:cond delay="0"/>
                                          </p:stCondLst>
                                        </p:cTn>
                                        <p:tgtEl>
                                          <p:spTgt spid="76810"/>
                                        </p:tgtEl>
                                        <p:attrNameLst>
                                          <p:attrName>style.visibility</p:attrName>
                                        </p:attrNameLst>
                                      </p:cBhvr>
                                      <p:to>
                                        <p:strVal val="visible"/>
                                      </p:to>
                                    </p:set>
                                    <p:anim calcmode="lin" valueType="num">
                                      <p:cBhvr additive="base">
                                        <p:cTn id="19" dur="500" fill="hold"/>
                                        <p:tgtEl>
                                          <p:spTgt spid="76810"/>
                                        </p:tgtEl>
                                        <p:attrNameLst>
                                          <p:attrName>ppt_x</p:attrName>
                                        </p:attrNameLst>
                                      </p:cBhvr>
                                      <p:tavLst>
                                        <p:tav tm="0">
                                          <p:val>
                                            <p:strVal val="1+#ppt_w/2"/>
                                          </p:val>
                                        </p:tav>
                                        <p:tav tm="100000">
                                          <p:val>
                                            <p:strVal val="#ppt_x"/>
                                          </p:val>
                                        </p:tav>
                                      </p:tavLst>
                                    </p:anim>
                                    <p:anim calcmode="lin" valueType="num">
                                      <p:cBhvr additive="base">
                                        <p:cTn id="20" dur="500" fill="hold"/>
                                        <p:tgtEl>
                                          <p:spTgt spid="768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76808"/>
                                        </p:tgtEl>
                                        <p:attrNameLst>
                                          <p:attrName>ppt_x</p:attrName>
                                        </p:attrNameLst>
                                      </p:cBhvr>
                                      <p:tavLst>
                                        <p:tav tm="0">
                                          <p:val>
                                            <p:strVal val="ppt_x"/>
                                          </p:val>
                                        </p:tav>
                                        <p:tav tm="100000">
                                          <p:val>
                                            <p:strVal val="1+ppt_w/2"/>
                                          </p:val>
                                        </p:tav>
                                      </p:tavLst>
                                    </p:anim>
                                    <p:anim calcmode="lin" valueType="num">
                                      <p:cBhvr additive="base">
                                        <p:cTn id="25" dur="500"/>
                                        <p:tgtEl>
                                          <p:spTgt spid="76808"/>
                                        </p:tgtEl>
                                        <p:attrNameLst>
                                          <p:attrName>ppt_y</p:attrName>
                                        </p:attrNameLst>
                                      </p:cBhvr>
                                      <p:tavLst>
                                        <p:tav tm="0">
                                          <p:val>
                                            <p:strVal val="ppt_y"/>
                                          </p:val>
                                        </p:tav>
                                        <p:tav tm="100000">
                                          <p:val>
                                            <p:strVal val="ppt_y"/>
                                          </p:val>
                                        </p:tav>
                                      </p:tavLst>
                                    </p:anim>
                                    <p:set>
                                      <p:cBhvr>
                                        <p:cTn id="26" dur="1" fill="hold">
                                          <p:stCondLst>
                                            <p:cond delay="499"/>
                                          </p:stCondLst>
                                        </p:cTn>
                                        <p:tgtEl>
                                          <p:spTgt spid="76808"/>
                                        </p:tgtEl>
                                        <p:attrNameLst>
                                          <p:attrName>style.visibility</p:attrName>
                                        </p:attrNameLst>
                                      </p:cBhvr>
                                      <p:to>
                                        <p:strVal val="hidden"/>
                                      </p:to>
                                    </p:set>
                                  </p:childTnLst>
                                </p:cTn>
                              </p:par>
                              <p:par>
                                <p:cTn id="27" presetID="2" presetClass="exit" presetSubtype="2" fill="hold" grpId="0" nodeType="withEffect">
                                  <p:stCondLst>
                                    <p:cond delay="0"/>
                                  </p:stCondLst>
                                  <p:childTnLst>
                                    <p:anim calcmode="lin" valueType="num">
                                      <p:cBhvr additive="base">
                                        <p:cTn id="28" dur="500"/>
                                        <p:tgtEl>
                                          <p:spTgt spid="76807"/>
                                        </p:tgtEl>
                                        <p:attrNameLst>
                                          <p:attrName>ppt_x</p:attrName>
                                        </p:attrNameLst>
                                      </p:cBhvr>
                                      <p:tavLst>
                                        <p:tav tm="0">
                                          <p:val>
                                            <p:strVal val="ppt_x"/>
                                          </p:val>
                                        </p:tav>
                                        <p:tav tm="100000">
                                          <p:val>
                                            <p:strVal val="1+ppt_w/2"/>
                                          </p:val>
                                        </p:tav>
                                      </p:tavLst>
                                    </p:anim>
                                    <p:anim calcmode="lin" valueType="num">
                                      <p:cBhvr additive="base">
                                        <p:cTn id="29" dur="500"/>
                                        <p:tgtEl>
                                          <p:spTgt spid="76807"/>
                                        </p:tgtEl>
                                        <p:attrNameLst>
                                          <p:attrName>ppt_y</p:attrName>
                                        </p:attrNameLst>
                                      </p:cBhvr>
                                      <p:tavLst>
                                        <p:tav tm="0">
                                          <p:val>
                                            <p:strVal val="ppt_y"/>
                                          </p:val>
                                        </p:tav>
                                        <p:tav tm="100000">
                                          <p:val>
                                            <p:strVal val="ppt_y"/>
                                          </p:val>
                                        </p:tav>
                                      </p:tavLst>
                                    </p:anim>
                                    <p:set>
                                      <p:cBhvr>
                                        <p:cTn id="30" dur="1" fill="hold">
                                          <p:stCondLst>
                                            <p:cond delay="499"/>
                                          </p:stCondLst>
                                        </p:cTn>
                                        <p:tgtEl>
                                          <p:spTgt spid="76807"/>
                                        </p:tgtEl>
                                        <p:attrNameLst>
                                          <p:attrName>style.visibility</p:attrName>
                                        </p:attrNameLst>
                                      </p:cBhvr>
                                      <p:to>
                                        <p:strVal val="hidden"/>
                                      </p:to>
                                    </p:set>
                                  </p:childTnLst>
                                </p:cTn>
                              </p:par>
                              <p:par>
                                <p:cTn id="31" presetID="2" presetClass="exit" presetSubtype="2" fill="hold" grpId="1" nodeType="withEffect">
                                  <p:stCondLst>
                                    <p:cond delay="0"/>
                                  </p:stCondLst>
                                  <p:childTnLst>
                                    <p:anim calcmode="lin" valueType="num">
                                      <p:cBhvr additive="base">
                                        <p:cTn id="32" dur="500"/>
                                        <p:tgtEl>
                                          <p:spTgt spid="76809"/>
                                        </p:tgtEl>
                                        <p:attrNameLst>
                                          <p:attrName>ppt_x</p:attrName>
                                        </p:attrNameLst>
                                      </p:cBhvr>
                                      <p:tavLst>
                                        <p:tav tm="0">
                                          <p:val>
                                            <p:strVal val="ppt_x"/>
                                          </p:val>
                                        </p:tav>
                                        <p:tav tm="100000">
                                          <p:val>
                                            <p:strVal val="1+ppt_w/2"/>
                                          </p:val>
                                        </p:tav>
                                      </p:tavLst>
                                    </p:anim>
                                    <p:anim calcmode="lin" valueType="num">
                                      <p:cBhvr additive="base">
                                        <p:cTn id="33" dur="500"/>
                                        <p:tgtEl>
                                          <p:spTgt spid="76809"/>
                                        </p:tgtEl>
                                        <p:attrNameLst>
                                          <p:attrName>ppt_y</p:attrName>
                                        </p:attrNameLst>
                                      </p:cBhvr>
                                      <p:tavLst>
                                        <p:tav tm="0">
                                          <p:val>
                                            <p:strVal val="ppt_y"/>
                                          </p:val>
                                        </p:tav>
                                        <p:tav tm="100000">
                                          <p:val>
                                            <p:strVal val="ppt_y"/>
                                          </p:val>
                                        </p:tav>
                                      </p:tavLst>
                                    </p:anim>
                                    <p:set>
                                      <p:cBhvr>
                                        <p:cTn id="34" dur="1" fill="hold">
                                          <p:stCondLst>
                                            <p:cond delay="499"/>
                                          </p:stCondLst>
                                        </p:cTn>
                                        <p:tgtEl>
                                          <p:spTgt spid="76809"/>
                                        </p:tgtEl>
                                        <p:attrNameLst>
                                          <p:attrName>style.visibility</p:attrName>
                                        </p:attrNameLst>
                                      </p:cBhvr>
                                      <p:to>
                                        <p:strVal val="hidden"/>
                                      </p:to>
                                    </p:set>
                                  </p:childTnLst>
                                </p:cTn>
                              </p:par>
                              <p:par>
                                <p:cTn id="35" presetID="2" presetClass="exit" presetSubtype="2" fill="hold" grpId="0" nodeType="withEffect">
                                  <p:stCondLst>
                                    <p:cond delay="0"/>
                                  </p:stCondLst>
                                  <p:childTnLst>
                                    <p:anim calcmode="lin" valueType="num">
                                      <p:cBhvr additive="base">
                                        <p:cTn id="36" dur="500"/>
                                        <p:tgtEl>
                                          <p:spTgt spid="76810"/>
                                        </p:tgtEl>
                                        <p:attrNameLst>
                                          <p:attrName>ppt_x</p:attrName>
                                        </p:attrNameLst>
                                      </p:cBhvr>
                                      <p:tavLst>
                                        <p:tav tm="0">
                                          <p:val>
                                            <p:strVal val="ppt_x"/>
                                          </p:val>
                                        </p:tav>
                                        <p:tav tm="100000">
                                          <p:val>
                                            <p:strVal val="1+ppt_w/2"/>
                                          </p:val>
                                        </p:tav>
                                      </p:tavLst>
                                    </p:anim>
                                    <p:anim calcmode="lin" valueType="num">
                                      <p:cBhvr additive="base">
                                        <p:cTn id="37" dur="500"/>
                                        <p:tgtEl>
                                          <p:spTgt spid="76810"/>
                                        </p:tgtEl>
                                        <p:attrNameLst>
                                          <p:attrName>ppt_y</p:attrName>
                                        </p:attrNameLst>
                                      </p:cBhvr>
                                      <p:tavLst>
                                        <p:tav tm="0">
                                          <p:val>
                                            <p:strVal val="ppt_y"/>
                                          </p:val>
                                        </p:tav>
                                        <p:tav tm="100000">
                                          <p:val>
                                            <p:strVal val="ppt_y"/>
                                          </p:val>
                                        </p:tav>
                                      </p:tavLst>
                                    </p:anim>
                                    <p:set>
                                      <p:cBhvr>
                                        <p:cTn id="38" dur="1" fill="hold">
                                          <p:stCondLst>
                                            <p:cond delay="499"/>
                                          </p:stCondLst>
                                        </p:cTn>
                                        <p:tgtEl>
                                          <p:spTgt spid="76810"/>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76813"/>
                                        </p:tgtEl>
                                        <p:attrNameLst>
                                          <p:attrName>style.visibility</p:attrName>
                                        </p:attrNameLst>
                                      </p:cBhvr>
                                      <p:to>
                                        <p:strVal val="visible"/>
                                      </p:to>
                                    </p:set>
                                    <p:anim calcmode="lin" valueType="num">
                                      <p:cBhvr additive="base">
                                        <p:cTn id="41" dur="500" fill="hold"/>
                                        <p:tgtEl>
                                          <p:spTgt spid="76813"/>
                                        </p:tgtEl>
                                        <p:attrNameLst>
                                          <p:attrName>ppt_x</p:attrName>
                                        </p:attrNameLst>
                                      </p:cBhvr>
                                      <p:tavLst>
                                        <p:tav tm="0">
                                          <p:val>
                                            <p:strVal val="#ppt_x"/>
                                          </p:val>
                                        </p:tav>
                                        <p:tav tm="100000">
                                          <p:val>
                                            <p:strVal val="#ppt_x"/>
                                          </p:val>
                                        </p:tav>
                                      </p:tavLst>
                                    </p:anim>
                                    <p:anim calcmode="lin" valueType="num">
                                      <p:cBhvr additive="base">
                                        <p:cTn id="42" dur="500" fill="hold"/>
                                        <p:tgtEl>
                                          <p:spTgt spid="768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6814"/>
                                        </p:tgtEl>
                                        <p:attrNameLst>
                                          <p:attrName>style.visibility</p:attrName>
                                        </p:attrNameLst>
                                      </p:cBhvr>
                                      <p:to>
                                        <p:strVal val="visible"/>
                                      </p:to>
                                    </p:set>
                                    <p:anim calcmode="lin" valueType="num">
                                      <p:cBhvr additive="base">
                                        <p:cTn id="45" dur="500" fill="hold"/>
                                        <p:tgtEl>
                                          <p:spTgt spid="76814"/>
                                        </p:tgtEl>
                                        <p:attrNameLst>
                                          <p:attrName>ppt_x</p:attrName>
                                        </p:attrNameLst>
                                      </p:cBhvr>
                                      <p:tavLst>
                                        <p:tav tm="0">
                                          <p:val>
                                            <p:strVal val="#ppt_x"/>
                                          </p:val>
                                        </p:tav>
                                        <p:tav tm="100000">
                                          <p:val>
                                            <p:strVal val="#ppt_x"/>
                                          </p:val>
                                        </p:tav>
                                      </p:tavLst>
                                    </p:anim>
                                    <p:anim calcmode="lin" valueType="num">
                                      <p:cBhvr additive="base">
                                        <p:cTn id="46" dur="500" fill="hold"/>
                                        <p:tgtEl>
                                          <p:spTgt spid="76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animBg="1"/>
      <p:bldP spid="76807" grpId="1" animBg="1"/>
      <p:bldP spid="76808" grpId="0" animBg="1"/>
      <p:bldP spid="76808" grpId="1" animBg="1"/>
      <p:bldP spid="76809" grpId="0" animBg="1"/>
      <p:bldP spid="76809" grpId="1" animBg="1"/>
      <p:bldP spid="76810" grpId="0" animBg="1"/>
      <p:bldP spid="76810" grpId="1" animBg="1"/>
      <p:bldP spid="76813" grpId="0" animBg="1"/>
      <p:bldP spid="768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4"/>
          <p:cNvSpPr txBox="1">
            <a:spLocks noChangeArrowheads="1"/>
          </p:cNvSpPr>
          <p:nvPr/>
        </p:nvSpPr>
        <p:spPr bwMode="auto">
          <a:xfrm>
            <a:off x="539750" y="1196975"/>
            <a:ext cx="8315325" cy="701675"/>
          </a:xfrm>
          <a:prstGeom prst="rect">
            <a:avLst/>
          </a:prstGeom>
          <a:noFill/>
          <a:ln w="9525">
            <a:noFill/>
            <a:miter lim="800000"/>
            <a:headEnd/>
            <a:tailEnd/>
          </a:ln>
          <a:effectLst/>
        </p:spPr>
        <p:txBody>
          <a:bodyPr>
            <a:spAutoFit/>
          </a:bodyPr>
          <a:lstStyle/>
          <a:p>
            <a:pPr>
              <a:spcBef>
                <a:spcPct val="50000"/>
              </a:spcBef>
            </a:pPr>
            <a:r>
              <a:rPr lang="en-GB" sz="2000">
                <a:latin typeface="Comic Sans MS" pitchFamily="66" charset="0"/>
              </a:rPr>
              <a:t>In the framework of the </a:t>
            </a:r>
            <a:r>
              <a:rPr lang="en-GB" sz="2000" b="1">
                <a:latin typeface="Comic Sans MS" pitchFamily="66" charset="0"/>
              </a:rPr>
              <a:t>BCS theory</a:t>
            </a:r>
            <a:r>
              <a:rPr lang="en-GB" sz="2000">
                <a:latin typeface="Comic Sans MS" pitchFamily="66" charset="0"/>
              </a:rPr>
              <a:t>, for </a:t>
            </a:r>
            <a:r>
              <a:rPr lang="it-IT" sz="2000" b="1">
                <a:latin typeface="Symbol" pitchFamily="18" charset="2"/>
              </a:rPr>
              <a:t>w</a:t>
            </a:r>
            <a:r>
              <a:rPr lang="en-GB" sz="2000" b="1">
                <a:latin typeface="Comic Sans MS" pitchFamily="66" charset="0"/>
              </a:rPr>
              <a:t> &lt;  2</a:t>
            </a:r>
            <a:r>
              <a:rPr lang="en-GB" sz="2000" b="1">
                <a:latin typeface="Symbol" pitchFamily="18" charset="2"/>
              </a:rPr>
              <a:t> </a:t>
            </a:r>
            <a:r>
              <a:rPr lang="it-IT" sz="2000" b="1">
                <a:latin typeface="Symbol" pitchFamily="18" charset="2"/>
              </a:rPr>
              <a:t>D</a:t>
            </a:r>
            <a:r>
              <a:rPr lang="it-IT" sz="2000">
                <a:latin typeface="Comic Sans MS" pitchFamily="66" charset="0"/>
              </a:rPr>
              <a:t>,</a:t>
            </a:r>
            <a:r>
              <a:rPr lang="en-GB" sz="2000">
                <a:latin typeface="Comic Sans MS" pitchFamily="66" charset="0"/>
              </a:rPr>
              <a:t> the </a:t>
            </a:r>
            <a:r>
              <a:rPr lang="en-GB" sz="2000" b="1">
                <a:latin typeface="Comic Sans MS" pitchFamily="66" charset="0"/>
              </a:rPr>
              <a:t>complex conductivity of a superconductor is</a:t>
            </a:r>
            <a:r>
              <a:rPr lang="en-GB" sz="2000">
                <a:latin typeface="Comic Sans MS" pitchFamily="66" charset="0"/>
              </a:rPr>
              <a:t>:</a:t>
            </a:r>
            <a:endParaRPr lang="it-IT" sz="2000">
              <a:latin typeface="Comic Sans MS" pitchFamily="66" charset="0"/>
            </a:endParaRPr>
          </a:p>
        </p:txBody>
      </p:sp>
      <p:sp>
        <p:nvSpPr>
          <p:cNvPr id="77829" name="Text Box 5"/>
          <p:cNvSpPr txBox="1">
            <a:spLocks noChangeArrowheads="1"/>
          </p:cNvSpPr>
          <p:nvPr/>
        </p:nvSpPr>
        <p:spPr bwMode="auto">
          <a:xfrm>
            <a:off x="0" y="333375"/>
            <a:ext cx="9144000" cy="549275"/>
          </a:xfrm>
          <a:prstGeom prst="rect">
            <a:avLst/>
          </a:prstGeom>
          <a:noFill/>
          <a:ln w="9525">
            <a:noFill/>
            <a:miter lim="800000"/>
            <a:headEnd/>
            <a:tailEnd/>
          </a:ln>
          <a:effectLst/>
        </p:spPr>
        <p:txBody>
          <a:bodyPr>
            <a:spAutoFit/>
          </a:bodyPr>
          <a:lstStyle/>
          <a:p>
            <a:pPr algn="ctr"/>
            <a:r>
              <a:rPr lang="it-IT" sz="3000" b="1">
                <a:latin typeface="Comic Sans MS" pitchFamily="66" charset="0"/>
              </a:rPr>
              <a:t>Mattis and Bardeen Integrals</a:t>
            </a:r>
          </a:p>
        </p:txBody>
      </p:sp>
      <p:pic>
        <p:nvPicPr>
          <p:cNvPr id="77830" name="Picture 6" descr="cornicetta"/>
          <p:cNvPicPr>
            <a:picLocks noChangeAspect="1" noChangeArrowheads="1"/>
          </p:cNvPicPr>
          <p:nvPr/>
        </p:nvPicPr>
        <p:blipFill>
          <a:blip r:embed="rId4" cstate="print"/>
          <a:srcRect/>
          <a:stretch>
            <a:fillRect/>
          </a:stretch>
        </p:blipFill>
        <p:spPr bwMode="auto">
          <a:xfrm>
            <a:off x="1619250" y="836613"/>
            <a:ext cx="6089650" cy="261937"/>
          </a:xfrm>
          <a:prstGeom prst="rect">
            <a:avLst/>
          </a:prstGeom>
          <a:noFill/>
        </p:spPr>
      </p:pic>
      <p:graphicFrame>
        <p:nvGraphicFramePr>
          <p:cNvPr id="2" name="Oggetto 1"/>
          <p:cNvGraphicFramePr>
            <a:graphicFrameLocks noChangeAspect="1"/>
          </p:cNvGraphicFramePr>
          <p:nvPr>
            <p:extLst>
              <p:ext uri="{D42A27DB-BD31-4B8C-83A1-F6EECF244321}">
                <p14:modId xmlns:p14="http://schemas.microsoft.com/office/powerpoint/2010/main" val="708375266"/>
              </p:ext>
            </p:extLst>
          </p:nvPr>
        </p:nvGraphicFramePr>
        <p:xfrm>
          <a:off x="539750" y="1899791"/>
          <a:ext cx="7266519" cy="2569319"/>
        </p:xfrm>
        <a:graphic>
          <a:graphicData uri="http://schemas.openxmlformats.org/presentationml/2006/ole">
            <mc:AlternateContent xmlns:mc="http://schemas.openxmlformats.org/markup-compatibility/2006">
              <mc:Choice xmlns:v="urn:schemas-microsoft-com:vml" Requires="v">
                <p:oleObj spid="_x0000_s43124" name="Picture" r:id="rId5" imgW="1952625" imgH="952500" progId="Word.Picture.8">
                  <p:embed/>
                </p:oleObj>
              </mc:Choice>
              <mc:Fallback>
                <p:oleObj name="Picture" r:id="rId5" imgW="1952625" imgH="952500" progId="Word.Picture.8">
                  <p:embed/>
                  <p:pic>
                    <p:nvPicPr>
                      <p:cNvPr id="0" name="Object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899791"/>
                        <a:ext cx="7266519" cy="2569319"/>
                      </a:xfrm>
                      <a:prstGeom prst="rect">
                        <a:avLst/>
                      </a:prstGeom>
                      <a:noFill/>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2973724840"/>
              </p:ext>
            </p:extLst>
          </p:nvPr>
        </p:nvGraphicFramePr>
        <p:xfrm>
          <a:off x="453535" y="4509120"/>
          <a:ext cx="7531957" cy="1451471"/>
        </p:xfrm>
        <a:graphic>
          <a:graphicData uri="http://schemas.openxmlformats.org/presentationml/2006/ole">
            <mc:AlternateContent xmlns:mc="http://schemas.openxmlformats.org/markup-compatibility/2006">
              <mc:Choice xmlns:v="urn:schemas-microsoft-com:vml" Requires="v">
                <p:oleObj spid="_x0000_s43125" name="Picture" r:id="rId7" imgW="2286000" imgH="438150" progId="Word.Picture.8">
                  <p:embed/>
                </p:oleObj>
              </mc:Choice>
              <mc:Fallback>
                <p:oleObj name="Picture" r:id="rId7" imgW="2286000" imgH="438150" progId="Word.Picture.8">
                  <p:embed/>
                  <p:pic>
                    <p:nvPicPr>
                      <p:cNvPr id="0"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35" y="4509120"/>
                        <a:ext cx="7531957" cy="1451471"/>
                      </a:xfrm>
                      <a:prstGeom prst="rect">
                        <a:avLst/>
                      </a:prstGeom>
                      <a:noFill/>
                    </p:spPr>
                  </p:pic>
                </p:oleObj>
              </mc:Fallback>
            </mc:AlternateContent>
          </a:graphicData>
        </a:graphic>
      </p:graphicFrame>
      <p:sp>
        <p:nvSpPr>
          <p:cNvPr id="4" name="Rectangle 56"/>
          <p:cNvSpPr>
            <a:spLocks noChangeArrowheads="1"/>
          </p:cNvSpPr>
          <p:nvPr/>
        </p:nvSpPr>
        <p:spPr bwMode="auto">
          <a:xfrm>
            <a:off x="2633007" y="28545"/>
            <a:ext cx="38779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it-IT"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t-IT" sz="1200" b="0" i="0" u="none" strike="noStrike" cap="none" normalizeH="0" baseline="0" dirty="0" smtClean="0">
                <a:ln>
                  <a:noFill/>
                </a:ln>
                <a:solidFill>
                  <a:schemeClr val="tx1"/>
                </a:solidFill>
                <a:effectLst/>
                <a:latin typeface="Arial" pitchFamily="34" charset="0"/>
                <a:ea typeface="Times New Roman" pitchFamily="18" charset="0"/>
                <a:cs typeface="New York" charset="0"/>
              </a:rPr>
              <a:t>				</a:t>
            </a:r>
            <a:endParaRPr kumimoji="0" lang="en-US"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57"/>
          <p:cNvSpPr>
            <a:spLocks noChangeArrowheads="1"/>
          </p:cNvSpPr>
          <p:nvPr/>
        </p:nvSpPr>
        <p:spPr bwMode="auto">
          <a:xfrm>
            <a:off x="4697412" y="1530459"/>
            <a:ext cx="3288080" cy="369332"/>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US" altLang="it-IT" b="1" dirty="0">
                <a:solidFill>
                  <a:srgbClr val="FF0000"/>
                </a:solidFill>
                <a:latin typeface="New Century Schoolbook" charset="0"/>
                <a:ea typeface="New Century Schoolbook" charset="0"/>
                <a:cs typeface="New York" charset="0"/>
              </a:rPr>
              <a:t>in the extremely anomalous </a:t>
            </a:r>
            <a:endParaRPr kumimoji="0" lang="it-IT" altLang="it-IT" sz="2800" b="1" i="0" u="none" strike="noStrike" cap="none" normalizeH="0" baseline="0" dirty="0" smtClean="0">
              <a:ln>
                <a:noFill/>
              </a:ln>
              <a:solidFill>
                <a:srgbClr val="FF0000"/>
              </a:solidFill>
              <a:effectLst/>
              <a:latin typeface="Arial" pitchFamily="34" charset="0"/>
              <a:cs typeface="Arial" pitchFamily="34" charset="0"/>
            </a:endParaRPr>
          </a:p>
        </p:txBody>
      </p:sp>
      <p:sp>
        <p:nvSpPr>
          <p:cNvPr id="6" name="Rectangle 58"/>
          <p:cNvSpPr>
            <a:spLocks noChangeArrowheads="1"/>
          </p:cNvSpPr>
          <p:nvPr/>
        </p:nvSpPr>
        <p:spPr bwMode="auto">
          <a:xfrm>
            <a:off x="0" y="2317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 </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0"/>
          <p:cNvSpPr>
            <a:spLocks noChangeArrowheads="1"/>
          </p:cNvSpPr>
          <p:nvPr/>
        </p:nvSpPr>
        <p:spPr bwMode="auto">
          <a:xfrm>
            <a:off x="107504" y="6049833"/>
            <a:ext cx="75071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The second integral in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1 /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n does not appear unless </a:t>
            </a:r>
            <a:r>
              <a:rPr lang="it-IT" altLang="it-IT" sz="2000" dirty="0">
                <a:latin typeface="Symbol" pitchFamily="18" charset="2"/>
                <a:ea typeface="Times New Roman" pitchFamily="18" charset="0"/>
                <a:cs typeface="New York" charset="0"/>
              </a:rPr>
              <a:t>w</a:t>
            </a:r>
            <a:r>
              <a:rPr lang="en-US" altLang="it-IT" sz="2000" dirty="0">
                <a:latin typeface="New Century Schoolbook" charset="0"/>
                <a:ea typeface="New Century Schoolbook" charset="0"/>
                <a:cs typeface="New York" charset="0"/>
              </a:rPr>
              <a:t> &gt;  2 </a:t>
            </a:r>
            <a:r>
              <a:rPr lang="it-IT" altLang="it-IT" sz="2000" dirty="0">
                <a:latin typeface="Symbol" pitchFamily="18" charset="2"/>
                <a:ea typeface="Times New Roman" pitchFamily="18" charset="0"/>
                <a:cs typeface="New York" charset="0"/>
              </a:rPr>
              <a:t>D</a:t>
            </a:r>
            <a:r>
              <a:rPr lang="en-US" altLang="it-IT" sz="2000" dirty="0">
                <a:latin typeface="New Century Schoolbook" charset="0"/>
                <a:ea typeface="New Century Schoolbook" charset="0"/>
                <a:cs typeface="New York" charset="0"/>
              </a:rPr>
              <a:t>.</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a:t>
            </a:r>
            <a:endParaRPr kumimoji="0" lang="en-US" altLang="it-IT" sz="3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Oggetto 7"/>
          <p:cNvGraphicFramePr>
            <a:graphicFrameLocks noChangeAspect="1"/>
          </p:cNvGraphicFramePr>
          <p:nvPr/>
        </p:nvGraphicFramePr>
        <p:xfrm>
          <a:off x="0" y="457200"/>
          <a:ext cx="152400" cy="206375"/>
        </p:xfrm>
        <a:graphic>
          <a:graphicData uri="http://schemas.openxmlformats.org/presentationml/2006/ole">
            <mc:AlternateContent xmlns:mc="http://schemas.openxmlformats.org/markup-compatibility/2006">
              <mc:Choice xmlns:v="urn:schemas-microsoft-com:vml" Requires="v">
                <p:oleObj spid="_x0000_s43126" name="Picture" r:id="rId9" imgW="123825" imgH="171450" progId="Word.Picture.8">
                  <p:embed/>
                </p:oleObj>
              </mc:Choice>
              <mc:Fallback>
                <p:oleObj name="Picture" r:id="rId9" imgW="123825" imgH="171450" progId="Word.Picture.8">
                  <p:embed/>
                  <p:pic>
                    <p:nvPicPr>
                      <p:cNvPr id="0" name="Object 59"/>
                      <p:cNvPicPr>
                        <a:picLocks noChangeAspect="1" noChangeArrowheads="1"/>
                      </p:cNvPicPr>
                      <p:nvPr/>
                    </p:nvPicPr>
                    <p:blipFill>
                      <a:blip r:embed="rId10">
                        <a:extLst>
                          <a:ext uri="{28A0092B-C50C-407E-A947-70E740481C1C}">
                            <a14:useLocalDpi xmlns:a14="http://schemas.microsoft.com/office/drawing/2010/main" val="0"/>
                          </a:ext>
                        </a:extLst>
                      </a:blip>
                      <a:srcRect r="7692" b="11111"/>
                      <a:stretch>
                        <a:fillRect/>
                      </a:stretch>
                    </p:blipFill>
                    <p:spPr bwMode="auto">
                      <a:xfrm>
                        <a:off x="0" y="457200"/>
                        <a:ext cx="152400"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1"/>
          <p:cNvSpPr>
            <a:spLocks noChangeArrowheads="1"/>
          </p:cNvSpPr>
          <p:nvPr/>
        </p:nvSpPr>
        <p:spPr bwMode="auto">
          <a:xfrm>
            <a:off x="-36512" y="6453336"/>
            <a:ext cx="9345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In such a case the lower limit of the integral in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2 /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s</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n  is  -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D </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instead of  </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D</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 h'</a:t>
            </a:r>
            <a:r>
              <a:rPr kumimoji="0" lang="it-IT" altLang="it-IT" sz="2000" b="0" i="0" u="none" strike="noStrike" cap="none" normalizeH="0" baseline="0" dirty="0" smtClean="0">
                <a:ln>
                  <a:noFill/>
                </a:ln>
                <a:solidFill>
                  <a:schemeClr val="tx1"/>
                </a:solidFill>
                <a:effectLst/>
                <a:latin typeface="Symbol" pitchFamily="18" charset="2"/>
                <a:ea typeface="Times New Roman" pitchFamily="18" charset="0"/>
                <a:cs typeface="New York" charset="0"/>
              </a:rPr>
              <a:t>w</a:t>
            </a:r>
            <a:r>
              <a:rPr kumimoji="0" lang="en-US" altLang="it-IT" sz="1200" b="0" i="0" u="none" strike="noStrike" cap="none" normalizeH="0" baseline="0" dirty="0" smtClean="0">
                <a:ln>
                  <a:noFill/>
                </a:ln>
                <a:solidFill>
                  <a:schemeClr val="tx1"/>
                </a:solidFill>
                <a:effectLst/>
                <a:latin typeface="New Century Schoolbook" charset="0"/>
                <a:ea typeface="New Century Schoolbook" charset="0"/>
                <a:cs typeface="New York" charset="0"/>
              </a:rPr>
              <a:t>.</a:t>
            </a:r>
            <a:endParaRPr kumimoji="0" lang="en-US" alt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3138785205"/>
              </p:ext>
            </p:extLst>
          </p:nvPr>
        </p:nvGraphicFramePr>
        <p:xfrm>
          <a:off x="166170" y="493084"/>
          <a:ext cx="3536376" cy="1315616"/>
        </p:xfrm>
        <a:graphic>
          <a:graphicData uri="http://schemas.openxmlformats.org/presentationml/2006/ole">
            <mc:AlternateContent xmlns:mc="http://schemas.openxmlformats.org/markup-compatibility/2006">
              <mc:Choice xmlns:v="urn:schemas-microsoft-com:vml" Requires="v">
                <p:oleObj spid="_x0000_s179242" name="Picture" r:id="rId3" imgW="800100" imgH="295275" progId="Word.Picture.8">
                  <p:embed/>
                </p:oleObj>
              </mc:Choice>
              <mc:Fallback>
                <p:oleObj name="Picture" r:id="rId3" imgW="800100" imgH="295275"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70" y="493084"/>
                        <a:ext cx="3536376" cy="1315616"/>
                      </a:xfrm>
                      <a:prstGeom prst="rect">
                        <a:avLst/>
                      </a:prstGeom>
                      <a:noFill/>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3795881026"/>
              </p:ext>
            </p:extLst>
          </p:nvPr>
        </p:nvGraphicFramePr>
        <p:xfrm>
          <a:off x="395536" y="2708920"/>
          <a:ext cx="7847390" cy="2574925"/>
        </p:xfrm>
        <a:graphic>
          <a:graphicData uri="http://schemas.openxmlformats.org/presentationml/2006/ole">
            <mc:AlternateContent xmlns:mc="http://schemas.openxmlformats.org/markup-compatibility/2006">
              <mc:Choice xmlns:v="urn:schemas-microsoft-com:vml" Requires="v">
                <p:oleObj spid="_x0000_s179243" name="Picture" r:id="rId5" imgW="1828800" imgH="600075" progId="Word.Picture.8">
                  <p:embed/>
                </p:oleObj>
              </mc:Choice>
              <mc:Fallback>
                <p:oleObj name="Picture" r:id="rId5" imgW="1828800" imgH="600075" progId="Word.Picture.8">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708920"/>
                        <a:ext cx="7847390" cy="2574925"/>
                      </a:xfrm>
                      <a:prstGeom prst="rect">
                        <a:avLst/>
                      </a:prstGeom>
                      <a:noFill/>
                    </p:spPr>
                  </p:pic>
                </p:oleObj>
              </mc:Fallback>
            </mc:AlternateContent>
          </a:graphicData>
        </a:graphic>
      </p:graphicFrame>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smtClean="0">
                <a:ln>
                  <a:noFill/>
                </a:ln>
                <a:solidFill>
                  <a:schemeClr val="tx1"/>
                </a:solidFill>
                <a:effectLst/>
                <a:latin typeface="Arial" pitchFamily="34" charset="0"/>
                <a:ea typeface="Times New Roman" pitchFamily="18" charset="0"/>
                <a:cs typeface="New York" charset="0"/>
              </a:rPr>
              <a:t>	</a:t>
            </a:r>
            <a:endParaRPr kumimoji="0" lang="en-US"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467544" y="2056492"/>
            <a:ext cx="1322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it-IT" sz="3200" b="0" i="0" u="none" strike="noStrike" cap="none" normalizeH="0" baseline="0" dirty="0" smtClean="0">
                <a:ln>
                  <a:noFill/>
                </a:ln>
                <a:solidFill>
                  <a:schemeClr val="tx1"/>
                </a:solidFill>
                <a:effectLst/>
                <a:latin typeface="Arial" pitchFamily="34" charset="0"/>
                <a:ea typeface="Times New Roman" pitchFamily="18" charset="0"/>
                <a:cs typeface="New York" charset="0"/>
              </a:rPr>
              <a:t>  and </a:t>
            </a:r>
            <a:r>
              <a:rPr kumimoji="0" lang="en-US" altLang="it-IT" sz="3200" b="0" i="0" u="none" strike="noStrike" cap="none" normalizeH="0" baseline="0" dirty="0" smtClean="0">
                <a:ln>
                  <a:noFill/>
                </a:ln>
                <a:solidFill>
                  <a:schemeClr val="tx1"/>
                </a:solidFill>
                <a:effectLst/>
                <a:latin typeface="New Century Schoolbook" charset="0"/>
                <a:ea typeface="New Century Schoolbook" charset="0"/>
                <a:cs typeface="New York" charset="0"/>
              </a:rPr>
              <a:t> </a:t>
            </a:r>
            <a:endParaRPr kumimoji="0" lang="en-US" altLang="it-IT"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165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ttangolo 6"/>
          <p:cNvSpPr/>
          <p:nvPr/>
        </p:nvSpPr>
        <p:spPr>
          <a:xfrm>
            <a:off x="755576" y="5805264"/>
            <a:ext cx="7848872" cy="584775"/>
          </a:xfrm>
          <a:prstGeom prst="rect">
            <a:avLst/>
          </a:prstGeom>
        </p:spPr>
        <p:txBody>
          <a:bodyPr wrap="square">
            <a:spAutoFit/>
          </a:bodyPr>
          <a:lstStyle/>
          <a:p>
            <a:r>
              <a:rPr lang="it-IT" sz="3200" dirty="0">
                <a:latin typeface="Symbol" panose="05050102010706020507" pitchFamily="18" charset="2"/>
              </a:rPr>
              <a:t>D</a:t>
            </a:r>
            <a:r>
              <a:rPr lang="en-US" sz="3200" dirty="0"/>
              <a:t> ( T ) = </a:t>
            </a:r>
            <a:r>
              <a:rPr lang="it-IT" sz="3200" dirty="0">
                <a:latin typeface="Symbol" panose="05050102010706020507" pitchFamily="18" charset="2"/>
              </a:rPr>
              <a:t>D </a:t>
            </a:r>
            <a:r>
              <a:rPr lang="en-US" sz="3200" dirty="0"/>
              <a:t>(0) . { </a:t>
            </a:r>
            <a:r>
              <a:rPr lang="en-US" sz="3200" dirty="0" err="1"/>
              <a:t>cos</a:t>
            </a:r>
            <a:r>
              <a:rPr lang="en-US" sz="3200" dirty="0"/>
              <a:t> [ </a:t>
            </a:r>
            <a:r>
              <a:rPr lang="it-IT" sz="3200" dirty="0">
                <a:latin typeface="Symbol" panose="05050102010706020507" pitchFamily="18" charset="2"/>
              </a:rPr>
              <a:t>p</a:t>
            </a:r>
            <a:r>
              <a:rPr lang="en-US" sz="3200" dirty="0"/>
              <a:t> ( T / </a:t>
            </a:r>
            <a:r>
              <a:rPr lang="en-US" sz="3200" dirty="0" err="1"/>
              <a:t>Tc</a:t>
            </a:r>
            <a:r>
              <a:rPr lang="en-US" sz="3200" dirty="0"/>
              <a:t> )</a:t>
            </a:r>
            <a:r>
              <a:rPr lang="en-US" sz="3200" baseline="30000" dirty="0"/>
              <a:t>2</a:t>
            </a:r>
            <a:r>
              <a:rPr lang="en-US" sz="3200" dirty="0"/>
              <a:t> / 2 ] }</a:t>
            </a:r>
            <a:r>
              <a:rPr lang="en-US" sz="3200" baseline="30000" dirty="0"/>
              <a:t>1/2</a:t>
            </a:r>
            <a:r>
              <a:rPr lang="en-US" dirty="0"/>
              <a:t>	</a:t>
            </a:r>
            <a:endParaRPr lang="it-IT" dirty="0"/>
          </a:p>
        </p:txBody>
      </p:sp>
    </p:spTree>
    <p:extLst>
      <p:ext uri="{BB962C8B-B14F-4D97-AF65-F5344CB8AC3E}">
        <p14:creationId xmlns:p14="http://schemas.microsoft.com/office/powerpoint/2010/main" val="3879359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ext Box 5"/>
          <p:cNvSpPr txBox="1">
            <a:spLocks noChangeArrowheads="1"/>
          </p:cNvSpPr>
          <p:nvPr/>
        </p:nvSpPr>
        <p:spPr bwMode="auto">
          <a:xfrm>
            <a:off x="0" y="333375"/>
            <a:ext cx="9144000" cy="549275"/>
          </a:xfrm>
          <a:prstGeom prst="rect">
            <a:avLst/>
          </a:prstGeom>
          <a:noFill/>
          <a:ln w="9525">
            <a:noFill/>
            <a:miter lim="800000"/>
            <a:headEnd/>
            <a:tailEnd/>
          </a:ln>
          <a:effectLst/>
        </p:spPr>
        <p:txBody>
          <a:bodyPr>
            <a:spAutoFit/>
          </a:bodyPr>
          <a:lstStyle/>
          <a:p>
            <a:pPr algn="ctr"/>
            <a:r>
              <a:rPr lang="it-IT" sz="3000" b="1">
                <a:latin typeface="Comic Sans MS" pitchFamily="66" charset="0"/>
              </a:rPr>
              <a:t>Mattis and Bardeen Integrals</a:t>
            </a:r>
          </a:p>
        </p:txBody>
      </p:sp>
      <p:pic>
        <p:nvPicPr>
          <p:cNvPr id="77830" name="Picture 6" descr="cornicetta"/>
          <p:cNvPicPr>
            <a:picLocks noChangeAspect="1" noChangeArrowheads="1"/>
          </p:cNvPicPr>
          <p:nvPr/>
        </p:nvPicPr>
        <p:blipFill>
          <a:blip r:embed="rId4" cstate="print"/>
          <a:srcRect/>
          <a:stretch>
            <a:fillRect/>
          </a:stretch>
        </p:blipFill>
        <p:spPr bwMode="auto">
          <a:xfrm>
            <a:off x="1619250" y="836613"/>
            <a:ext cx="6089650" cy="261937"/>
          </a:xfrm>
          <a:prstGeom prst="rect">
            <a:avLst/>
          </a:prstGeom>
          <a:noFill/>
        </p:spPr>
      </p:pic>
      <p:sp>
        <p:nvSpPr>
          <p:cNvPr id="77831" name="Text Box 7"/>
          <p:cNvSpPr txBox="1">
            <a:spLocks noChangeArrowheads="1"/>
          </p:cNvSpPr>
          <p:nvPr/>
        </p:nvSpPr>
        <p:spPr bwMode="auto">
          <a:xfrm>
            <a:off x="395536" y="1628800"/>
            <a:ext cx="8820150" cy="396875"/>
          </a:xfrm>
          <a:prstGeom prst="rect">
            <a:avLst/>
          </a:prstGeom>
          <a:noFill/>
          <a:ln w="9525">
            <a:noFill/>
            <a:miter lim="800000"/>
            <a:headEnd/>
            <a:tailEnd/>
          </a:ln>
          <a:effectLst/>
        </p:spPr>
        <p:txBody>
          <a:bodyPr>
            <a:spAutoFit/>
          </a:bodyPr>
          <a:lstStyle/>
          <a:p>
            <a:pPr algn="just">
              <a:spcBef>
                <a:spcPct val="50000"/>
              </a:spcBef>
            </a:pPr>
            <a:r>
              <a:rPr lang="en-GB" sz="2000">
                <a:latin typeface="Comic Sans MS" pitchFamily="66" charset="0"/>
              </a:rPr>
              <a:t>The two integrals </a:t>
            </a:r>
            <a:r>
              <a:rPr lang="it-IT" sz="2000">
                <a:solidFill>
                  <a:srgbClr val="FF0000"/>
                </a:solidFill>
                <a:latin typeface="Symbol" pitchFamily="18" charset="2"/>
              </a:rPr>
              <a:t>s</a:t>
            </a:r>
            <a:r>
              <a:rPr lang="en-GB" sz="2000" baseline="-25000">
                <a:solidFill>
                  <a:srgbClr val="FF0000"/>
                </a:solidFill>
                <a:latin typeface="Comic Sans MS" pitchFamily="66" charset="0"/>
              </a:rPr>
              <a:t>1</a:t>
            </a:r>
            <a:r>
              <a:rPr lang="en-GB" sz="2000">
                <a:solidFill>
                  <a:srgbClr val="FF0000"/>
                </a:solidFill>
                <a:latin typeface="Comic Sans MS" pitchFamily="66" charset="0"/>
              </a:rPr>
              <a:t>/</a:t>
            </a:r>
            <a:r>
              <a:rPr lang="it-IT" sz="2000">
                <a:solidFill>
                  <a:srgbClr val="FF0000"/>
                </a:solidFill>
                <a:latin typeface="Symbol" pitchFamily="18" charset="2"/>
              </a:rPr>
              <a:t>s</a:t>
            </a:r>
            <a:r>
              <a:rPr lang="en-GB" sz="2000" baseline="-25000">
                <a:solidFill>
                  <a:srgbClr val="FF0000"/>
                </a:solidFill>
                <a:latin typeface="Comic Sans MS" pitchFamily="66" charset="0"/>
              </a:rPr>
              <a:t>n</a:t>
            </a:r>
            <a:r>
              <a:rPr lang="en-GB" sz="2000">
                <a:latin typeface="Comic Sans MS" pitchFamily="66" charset="0"/>
              </a:rPr>
              <a:t> and </a:t>
            </a:r>
            <a:r>
              <a:rPr lang="it-IT" sz="2000">
                <a:solidFill>
                  <a:srgbClr val="3333FF"/>
                </a:solidFill>
                <a:latin typeface="Symbol" pitchFamily="18" charset="2"/>
              </a:rPr>
              <a:t>s</a:t>
            </a:r>
            <a:r>
              <a:rPr lang="en-GB" sz="2000" baseline="-25000">
                <a:solidFill>
                  <a:srgbClr val="3333FF"/>
                </a:solidFill>
                <a:latin typeface="Comic Sans MS" pitchFamily="66" charset="0"/>
              </a:rPr>
              <a:t>2</a:t>
            </a:r>
            <a:r>
              <a:rPr lang="en-GB" sz="2000">
                <a:solidFill>
                  <a:srgbClr val="3333FF"/>
                </a:solidFill>
                <a:latin typeface="Comic Sans MS" pitchFamily="66" charset="0"/>
              </a:rPr>
              <a:t>/</a:t>
            </a:r>
            <a:r>
              <a:rPr lang="it-IT" sz="2000">
                <a:solidFill>
                  <a:srgbClr val="3333FF"/>
                </a:solidFill>
                <a:latin typeface="Symbol" pitchFamily="18" charset="2"/>
              </a:rPr>
              <a:t>s</a:t>
            </a:r>
            <a:r>
              <a:rPr lang="en-GB" sz="2000" baseline="-25000">
                <a:solidFill>
                  <a:srgbClr val="3333FF"/>
                </a:solidFill>
                <a:latin typeface="Comic Sans MS" pitchFamily="66" charset="0"/>
              </a:rPr>
              <a:t>n</a:t>
            </a:r>
            <a:r>
              <a:rPr lang="en-GB" sz="2000">
                <a:latin typeface="Comic Sans MS" pitchFamily="66" charset="0"/>
              </a:rPr>
              <a:t> are easily </a:t>
            </a:r>
            <a:r>
              <a:rPr lang="en-GB" sz="2000" b="1">
                <a:latin typeface="Comic Sans MS" pitchFamily="66" charset="0"/>
              </a:rPr>
              <a:t>numerically calculated</a:t>
            </a:r>
            <a:r>
              <a:rPr lang="en-GB" sz="2000">
                <a:latin typeface="Comic Sans MS" pitchFamily="66" charset="0"/>
              </a:rPr>
              <a:t>. </a:t>
            </a:r>
            <a:endParaRPr lang="it-IT" sz="2000">
              <a:latin typeface="Comic Sans MS" pitchFamily="66" charset="0"/>
            </a:endParaRPr>
          </a:p>
        </p:txBody>
      </p:sp>
      <p:sp>
        <p:nvSpPr>
          <p:cNvPr id="77832" name="Rectangle 8"/>
          <p:cNvSpPr>
            <a:spLocks noChangeArrowheads="1"/>
          </p:cNvSpPr>
          <p:nvPr/>
        </p:nvSpPr>
        <p:spPr bwMode="auto">
          <a:xfrm>
            <a:off x="269875" y="5013176"/>
            <a:ext cx="8604250" cy="396875"/>
          </a:xfrm>
          <a:prstGeom prst="rect">
            <a:avLst/>
          </a:prstGeom>
          <a:noFill/>
          <a:ln w="9525">
            <a:noFill/>
            <a:miter lim="800000"/>
            <a:headEnd/>
            <a:tailEnd/>
          </a:ln>
          <a:effectLst/>
        </p:spPr>
        <p:txBody>
          <a:bodyPr>
            <a:spAutoFit/>
          </a:bodyPr>
          <a:lstStyle/>
          <a:p>
            <a:pPr algn="just">
              <a:spcBef>
                <a:spcPct val="50000"/>
              </a:spcBef>
            </a:pPr>
            <a:r>
              <a:rPr lang="en-GB" sz="2000" dirty="0">
                <a:latin typeface="Comic Sans MS" pitchFamily="66" charset="0"/>
              </a:rPr>
              <a:t>In the </a:t>
            </a:r>
            <a:r>
              <a:rPr lang="en-GB" sz="2000" b="1" dirty="0">
                <a:latin typeface="Comic Sans MS" pitchFamily="66" charset="0"/>
              </a:rPr>
              <a:t>normal skin effect</a:t>
            </a:r>
            <a:r>
              <a:rPr lang="en-GB" sz="2000" dirty="0">
                <a:latin typeface="Comic Sans MS" pitchFamily="66" charset="0"/>
              </a:rPr>
              <a:t> regime, for </a:t>
            </a:r>
            <a:r>
              <a:rPr lang="en-US" sz="2000" b="1" dirty="0"/>
              <a:t>ħ</a:t>
            </a:r>
            <a:r>
              <a:rPr lang="it-IT" sz="2000" b="1" dirty="0">
                <a:latin typeface="Symbol" pitchFamily="18" charset="2"/>
              </a:rPr>
              <a:t>w</a:t>
            </a:r>
            <a:r>
              <a:rPr lang="en-GB" sz="2000" b="1" dirty="0">
                <a:latin typeface="Comic Sans MS" pitchFamily="66" charset="0"/>
              </a:rPr>
              <a:t> &lt;&lt;  2 </a:t>
            </a:r>
            <a:r>
              <a:rPr lang="it-IT" sz="2000" b="1" dirty="0">
                <a:latin typeface="Symbol" pitchFamily="18" charset="2"/>
              </a:rPr>
              <a:t>D</a:t>
            </a:r>
            <a:r>
              <a:rPr lang="en-GB" sz="2000" dirty="0">
                <a:latin typeface="Comic Sans MS" pitchFamily="66" charset="0"/>
              </a:rPr>
              <a:t> </a:t>
            </a:r>
          </a:p>
        </p:txBody>
      </p:sp>
      <p:graphicFrame>
        <p:nvGraphicFramePr>
          <p:cNvPr id="77833" name="Object 9"/>
          <p:cNvGraphicFramePr>
            <a:graphicFrameLocks noChangeAspect="1"/>
          </p:cNvGraphicFramePr>
          <p:nvPr>
            <p:extLst>
              <p:ext uri="{D42A27DB-BD31-4B8C-83A1-F6EECF244321}">
                <p14:modId xmlns:p14="http://schemas.microsoft.com/office/powerpoint/2010/main" val="4150503467"/>
              </p:ext>
            </p:extLst>
          </p:nvPr>
        </p:nvGraphicFramePr>
        <p:xfrm>
          <a:off x="898774" y="2662163"/>
          <a:ext cx="3841750" cy="1558925"/>
        </p:xfrm>
        <a:graphic>
          <a:graphicData uri="http://schemas.openxmlformats.org/presentationml/2006/ole">
            <mc:AlternateContent xmlns:mc="http://schemas.openxmlformats.org/markup-compatibility/2006">
              <mc:Choice xmlns:v="urn:schemas-microsoft-com:vml" Requires="v">
                <p:oleObj spid="_x0000_s178219" name="Equation" r:id="rId5" imgW="2133360" imgH="863280" progId="">
                  <p:embed/>
                </p:oleObj>
              </mc:Choice>
              <mc:Fallback>
                <p:oleObj name="Equation" r:id="rId5" imgW="2133360" imgH="8632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774" y="2662163"/>
                        <a:ext cx="3841750" cy="1558925"/>
                      </a:xfrm>
                      <a:prstGeom prst="rect">
                        <a:avLst/>
                      </a:prstGeom>
                      <a:solidFill>
                        <a:srgbClr val="FFFFCC"/>
                      </a:solidFill>
                      <a:ln w="9525">
                        <a:solidFill>
                          <a:srgbClr val="CC0000"/>
                        </a:solidFill>
                        <a:miter lim="800000"/>
                        <a:headEnd/>
                        <a:tailEnd/>
                      </a:ln>
                    </p:spPr>
                  </p:pic>
                </p:oleObj>
              </mc:Fallback>
            </mc:AlternateContent>
          </a:graphicData>
        </a:graphic>
      </p:graphicFrame>
      <p:graphicFrame>
        <p:nvGraphicFramePr>
          <p:cNvPr id="77834" name="Object 10"/>
          <p:cNvGraphicFramePr>
            <a:graphicFrameLocks noChangeAspect="1"/>
          </p:cNvGraphicFramePr>
          <p:nvPr>
            <p:extLst>
              <p:ext uri="{D42A27DB-BD31-4B8C-83A1-F6EECF244321}">
                <p14:modId xmlns:p14="http://schemas.microsoft.com/office/powerpoint/2010/main" val="1154497990"/>
              </p:ext>
            </p:extLst>
          </p:nvPr>
        </p:nvGraphicFramePr>
        <p:xfrm>
          <a:off x="5004049" y="2662163"/>
          <a:ext cx="3005137" cy="1031875"/>
        </p:xfrm>
        <a:graphic>
          <a:graphicData uri="http://schemas.openxmlformats.org/presentationml/2006/ole">
            <mc:AlternateContent xmlns:mc="http://schemas.openxmlformats.org/markup-compatibility/2006">
              <mc:Choice xmlns:v="urn:schemas-microsoft-com:vml" Requires="v">
                <p:oleObj spid="_x0000_s178220" name="Equation" r:id="rId7" imgW="1269720" imgH="431640" progId="">
                  <p:embed/>
                </p:oleObj>
              </mc:Choice>
              <mc:Fallback>
                <p:oleObj name="Equation" r:id="rId7" imgW="1269720" imgH="4316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9" y="2662163"/>
                        <a:ext cx="3005137" cy="1031875"/>
                      </a:xfrm>
                      <a:prstGeom prst="rect">
                        <a:avLst/>
                      </a:prstGeom>
                      <a:solidFill>
                        <a:srgbClr val="FFFFCC"/>
                      </a:solidFill>
                      <a:ln w="952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645041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52" t="29189" r="22737" b="-583"/>
          <a:stretch/>
        </p:blipFill>
        <p:spPr bwMode="auto">
          <a:xfrm>
            <a:off x="251520" y="-243408"/>
            <a:ext cx="8363005" cy="365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4"/>
          <p:cNvSpPr>
            <a:spLocks noChangeArrowheads="1"/>
          </p:cNvSpPr>
          <p:nvPr/>
        </p:nvSpPr>
        <p:spPr bwMode="auto">
          <a:xfrm>
            <a:off x="539552" y="3212976"/>
            <a:ext cx="806489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since the effective penetration depth </a:t>
            </a:r>
            <a:r>
              <a:rPr kumimoji="0" lang="it-IT" altLang="it-IT" sz="2800" b="0" i="0" u="none" strike="noStrike" cap="none" normalizeH="0" baseline="0" dirty="0" smtClean="0">
                <a:ln>
                  <a:noFill/>
                </a:ln>
                <a:solidFill>
                  <a:schemeClr val="tx1"/>
                </a:solidFill>
                <a:effectLst/>
                <a:latin typeface="Symbol" pitchFamily="18" charset="2"/>
                <a:ea typeface="Times New Roman" pitchFamily="18" charset="0"/>
                <a:cs typeface="New York"/>
              </a:rPr>
              <a:t>l</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related in the London limit (</a:t>
            </a:r>
            <a:r>
              <a:rPr kumimoji="0" lang="it-IT" altLang="it-IT" sz="2800" b="0" i="0" u="none" strike="noStrike" cap="none" normalizeH="0" baseline="0" dirty="0" smtClean="0">
                <a:ln>
                  <a:noFill/>
                </a:ln>
                <a:solidFill>
                  <a:schemeClr val="tx1"/>
                </a:solidFill>
                <a:effectLst/>
                <a:latin typeface="Symbol" pitchFamily="18" charset="2"/>
                <a:ea typeface="Times New Roman" pitchFamily="18" charset="0"/>
                <a:cs typeface="New York"/>
              </a:rPr>
              <a:t>x</a:t>
            </a:r>
            <a:r>
              <a:rPr kumimoji="0" lang="en-US" altLang="it-IT" sz="1400" b="0" i="0" u="none" strike="noStrike" cap="none" normalizeH="0" baseline="0" dirty="0" smtClean="0">
                <a:ln>
                  <a:noFill/>
                </a:ln>
                <a:solidFill>
                  <a:schemeClr val="tx1"/>
                </a:solidFill>
                <a:effectLst/>
                <a:latin typeface="Arial" pitchFamily="34" charset="0"/>
                <a:ea typeface="New Century Schoolbook"/>
                <a:cs typeface="New York"/>
              </a:rPr>
              <a:t>3</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&lt;&lt; </a:t>
            </a:r>
            <a:r>
              <a:rPr kumimoji="0" lang="it-IT" altLang="it-IT" sz="2800" b="0" i="0" u="none" strike="noStrike" cap="none" normalizeH="0" baseline="0" dirty="0" smtClean="0">
                <a:ln>
                  <a:noFill/>
                </a:ln>
                <a:solidFill>
                  <a:schemeClr val="tx1"/>
                </a:solidFill>
                <a:effectLst/>
                <a:latin typeface="Symbol" pitchFamily="18" charset="2"/>
                <a:ea typeface="Times New Roman" pitchFamily="18" charset="0"/>
                <a:cs typeface="New York"/>
              </a:rPr>
              <a:t>x</a:t>
            </a:r>
            <a:r>
              <a:rPr kumimoji="0" lang="en-US" altLang="it-IT" sz="1400" b="0" i="0" u="none" strike="noStrike" cap="none" normalizeH="0" baseline="0" dirty="0" smtClean="0">
                <a:ln>
                  <a:noFill/>
                </a:ln>
                <a:solidFill>
                  <a:schemeClr val="tx1"/>
                </a:solidFill>
                <a:effectLst/>
                <a:latin typeface="Arial" pitchFamily="34" charset="0"/>
                <a:ea typeface="New Century Schoolbook"/>
                <a:cs typeface="New York"/>
              </a:rPr>
              <a:t>0 </a:t>
            </a:r>
            <a:r>
              <a:rPr kumimoji="0" lang="it-IT" altLang="it-IT" sz="2800" b="0" i="0" u="none" strike="noStrike" cap="none" normalizeH="0" baseline="0" dirty="0" smtClean="0">
                <a:ln>
                  <a:noFill/>
                </a:ln>
                <a:solidFill>
                  <a:schemeClr val="tx1"/>
                </a:solidFill>
                <a:effectLst/>
                <a:latin typeface="Symbol" pitchFamily="18" charset="2"/>
                <a:ea typeface="Times New Roman" pitchFamily="18" charset="0"/>
                <a:cs typeface="New York"/>
              </a:rPr>
              <a:t>l</a:t>
            </a:r>
            <a:r>
              <a:rPr kumimoji="0" lang="en-US" altLang="it-IT" sz="1400" b="0" i="0" u="none" strike="noStrike" cap="none" normalizeH="0" baseline="0" dirty="0" smtClean="0">
                <a:ln>
                  <a:noFill/>
                </a:ln>
                <a:solidFill>
                  <a:schemeClr val="tx1"/>
                </a:solidFill>
                <a:effectLst/>
                <a:latin typeface="Arial" pitchFamily="34" charset="0"/>
                <a:ea typeface="New Century Schoolbook"/>
                <a:cs typeface="New York"/>
              </a:rPr>
              <a:t>L</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a:t>
            </a:r>
            <a:r>
              <a:rPr kumimoji="0" lang="en-US" altLang="it-IT" sz="1400" b="0" i="0" u="none" strike="noStrike" cap="none" normalizeH="0" baseline="0" dirty="0" smtClean="0">
                <a:ln>
                  <a:noFill/>
                </a:ln>
                <a:solidFill>
                  <a:schemeClr val="tx1"/>
                </a:solidFill>
                <a:effectLst/>
                <a:latin typeface="Arial" pitchFamily="34" charset="0"/>
                <a:ea typeface="New Century Schoolbook"/>
                <a:cs typeface="New York"/>
              </a:rPr>
              <a:t>2</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to the classical London penetration depth </a:t>
            </a:r>
            <a:r>
              <a:rPr kumimoji="0" lang="it-IT" altLang="it-IT" sz="2800" b="0" i="0" u="none" strike="noStrike" cap="none" normalizeH="0" baseline="0" dirty="0" smtClean="0">
                <a:ln>
                  <a:noFill/>
                </a:ln>
                <a:solidFill>
                  <a:schemeClr val="tx1"/>
                </a:solidFill>
                <a:effectLst/>
                <a:latin typeface="Symbol" pitchFamily="18" charset="2"/>
                <a:ea typeface="Times New Roman" pitchFamily="18" charset="0"/>
                <a:cs typeface="New York"/>
              </a:rPr>
              <a:t>l</a:t>
            </a:r>
            <a:r>
              <a:rPr kumimoji="0" lang="en-US" altLang="it-IT" sz="1400" b="0" i="0" u="none" strike="noStrike" cap="none" normalizeH="0" baseline="0" dirty="0" smtClean="0">
                <a:ln>
                  <a:noFill/>
                </a:ln>
                <a:solidFill>
                  <a:schemeClr val="tx1"/>
                </a:solidFill>
                <a:effectLst/>
                <a:latin typeface="Arial" pitchFamily="34" charset="0"/>
                <a:ea typeface="New Century Schoolbook"/>
                <a:cs typeface="New York"/>
              </a:rPr>
              <a:t>L</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by</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t-IT" b="0" i="0" u="none" strike="noStrike" cap="none" normalizeH="0" baseline="0" dirty="0" smtClean="0">
                <a:ln>
                  <a:noFill/>
                </a:ln>
                <a:solidFill>
                  <a:schemeClr val="tx1"/>
                </a:solidFill>
                <a:effectLst/>
                <a:latin typeface="Arial" pitchFamily="34" charset="0"/>
                <a:ea typeface="New Century Schoolbook"/>
                <a:cs typeface="New York"/>
              </a:rPr>
              <a:t>        				 	</a:t>
            </a:r>
            <a:endParaRPr kumimoji="0" lang="en-US" altLang="it-IT"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1082378825"/>
              </p:ext>
            </p:extLst>
          </p:nvPr>
        </p:nvGraphicFramePr>
        <p:xfrm>
          <a:off x="683568" y="4725144"/>
          <a:ext cx="3456928" cy="1722383"/>
        </p:xfrm>
        <a:graphic>
          <a:graphicData uri="http://schemas.openxmlformats.org/presentationml/2006/ole">
            <mc:AlternateContent xmlns:mc="http://schemas.openxmlformats.org/markup-compatibility/2006">
              <mc:Choice xmlns:v="urn:schemas-microsoft-com:vml" Requires="v">
                <p:oleObj spid="_x0000_s180268" name="Picture" r:id="rId4" imgW="695325" imgH="428625" progId="Word.Picture.8">
                  <p:embed/>
                </p:oleObj>
              </mc:Choice>
              <mc:Fallback>
                <p:oleObj name="Picture" r:id="rId4" imgW="695325" imgH="428625" progId="Word.Pictur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725144"/>
                        <a:ext cx="3456928" cy="1722383"/>
                      </a:xfrm>
                      <a:prstGeom prst="rect">
                        <a:avLst/>
                      </a:prstGeom>
                      <a:noFill/>
                    </p:spPr>
                  </p:pic>
                </p:oleObj>
              </mc:Fallback>
            </mc:AlternateContent>
          </a:graphicData>
        </a:graphic>
      </p:graphicFrame>
      <p:sp>
        <p:nvSpPr>
          <p:cNvPr id="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4047373925"/>
              </p:ext>
            </p:extLst>
          </p:nvPr>
        </p:nvGraphicFramePr>
        <p:xfrm>
          <a:off x="5220072" y="4874969"/>
          <a:ext cx="3206356" cy="1682636"/>
        </p:xfrm>
        <a:graphic>
          <a:graphicData uri="http://schemas.openxmlformats.org/presentationml/2006/ole">
            <mc:AlternateContent xmlns:mc="http://schemas.openxmlformats.org/markup-compatibility/2006">
              <mc:Choice xmlns:v="urn:schemas-microsoft-com:vml" Requires="v">
                <p:oleObj spid="_x0000_s180269" name="Picture" r:id="rId6" imgW="819150" imgH="428625" progId="Word.Picture.8">
                  <p:embed/>
                </p:oleObj>
              </mc:Choice>
              <mc:Fallback>
                <p:oleObj name="Picture" r:id="rId6" imgW="819150" imgH="428625" progId="Word.Picture.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874969"/>
                        <a:ext cx="3206356" cy="1682636"/>
                      </a:xfrm>
                      <a:prstGeom prst="rect">
                        <a:avLst/>
                      </a:prstGeom>
                      <a:noFill/>
                    </p:spPr>
                  </p:pic>
                </p:oleObj>
              </mc:Fallback>
            </mc:AlternateContent>
          </a:graphicData>
        </a:graphic>
      </p:graphicFrame>
      <p:sp>
        <p:nvSpPr>
          <p:cNvPr id="7" name="Rectangle 9"/>
          <p:cNvSpPr>
            <a:spLocks noChangeArrowheads="1"/>
          </p:cNvSpPr>
          <p:nvPr/>
        </p:nvSpPr>
        <p:spPr bwMode="auto">
          <a:xfrm>
            <a:off x="0" y="57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smtClean="0">
                <a:ln>
                  <a:noFill/>
                </a:ln>
                <a:solidFill>
                  <a:schemeClr val="tx1"/>
                </a:solidFill>
                <a:effectLst/>
                <a:latin typeface="Arial" pitchFamily="34" charset="0"/>
                <a:ea typeface="New Century Schoolbook"/>
                <a:cs typeface="New York"/>
              </a:rPr>
              <a:t> </a:t>
            </a:r>
            <a:r>
              <a:rPr kumimoji="0" lang="it-IT" altLang="it-IT" sz="800" b="0" i="0" u="none" strike="noStrike" cap="none" normalizeH="0" baseline="0" smtClean="0">
                <a:ln>
                  <a:noFill/>
                </a:ln>
                <a:solidFill>
                  <a:schemeClr val="tx1"/>
                </a:solidFill>
                <a:effectLst/>
                <a:latin typeface="Arial" pitchFamily="34" charset="0"/>
                <a:cs typeface="Arial" pitchFamily="34" charset="0"/>
              </a:rPr>
              <a:t> </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CasellaDiTesto 7"/>
          <p:cNvSpPr txBox="1"/>
          <p:nvPr/>
        </p:nvSpPr>
        <p:spPr>
          <a:xfrm>
            <a:off x="4211960" y="5589240"/>
            <a:ext cx="588623" cy="646331"/>
          </a:xfrm>
          <a:prstGeom prst="rect">
            <a:avLst/>
          </a:prstGeom>
          <a:noFill/>
        </p:spPr>
        <p:txBody>
          <a:bodyPr wrap="none" rtlCol="0">
            <a:spAutoFit/>
          </a:bodyPr>
          <a:lstStyle/>
          <a:p>
            <a:r>
              <a:rPr lang="it-IT" sz="3600" dirty="0" smtClean="0"/>
              <a:t>or</a:t>
            </a:r>
            <a:endParaRPr lang="it-IT" dirty="0"/>
          </a:p>
        </p:txBody>
      </p:sp>
    </p:spTree>
    <p:extLst>
      <p:ext uri="{BB962C8B-B14F-4D97-AF65-F5344CB8AC3E}">
        <p14:creationId xmlns:p14="http://schemas.microsoft.com/office/powerpoint/2010/main" val="2739520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79512" y="5301208"/>
            <a:ext cx="5137026" cy="14401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851" name="Text Box 3"/>
          <p:cNvSpPr txBox="1">
            <a:spLocks noChangeArrowheads="1"/>
          </p:cNvSpPr>
          <p:nvPr/>
        </p:nvSpPr>
        <p:spPr bwMode="auto">
          <a:xfrm>
            <a:off x="4140200" y="260350"/>
            <a:ext cx="1176338" cy="701675"/>
          </a:xfrm>
          <a:prstGeom prst="rect">
            <a:avLst/>
          </a:prstGeom>
          <a:noFill/>
          <a:ln w="9525">
            <a:noFill/>
            <a:miter lim="800000"/>
            <a:headEnd/>
            <a:tailEnd/>
          </a:ln>
          <a:effectLst/>
        </p:spPr>
        <p:txBody>
          <a:bodyPr wrap="none">
            <a:spAutoFit/>
          </a:bodyPr>
          <a:lstStyle/>
          <a:p>
            <a:r>
              <a:rPr lang="it-IT" sz="4000" b="1">
                <a:latin typeface="Comic Sans MS" pitchFamily="66" charset="0"/>
              </a:rPr>
              <a:t>R</a:t>
            </a:r>
            <a:r>
              <a:rPr lang="it-IT" sz="4000" b="1" baseline="-25000">
                <a:latin typeface="Comic Sans MS" pitchFamily="66" charset="0"/>
              </a:rPr>
              <a:t>BCS</a:t>
            </a:r>
          </a:p>
        </p:txBody>
      </p:sp>
      <p:pic>
        <p:nvPicPr>
          <p:cNvPr id="78852" name="Picture 4" descr="cornicetta"/>
          <p:cNvPicPr>
            <a:picLocks noChangeAspect="1" noChangeArrowheads="1"/>
          </p:cNvPicPr>
          <p:nvPr/>
        </p:nvPicPr>
        <p:blipFill>
          <a:blip r:embed="rId4" cstate="print"/>
          <a:srcRect/>
          <a:stretch>
            <a:fillRect/>
          </a:stretch>
        </p:blipFill>
        <p:spPr bwMode="auto">
          <a:xfrm>
            <a:off x="1619250" y="1052513"/>
            <a:ext cx="6089650" cy="261937"/>
          </a:xfrm>
          <a:prstGeom prst="rect">
            <a:avLst/>
          </a:prstGeom>
          <a:noFill/>
        </p:spPr>
      </p:pic>
      <p:sp>
        <p:nvSpPr>
          <p:cNvPr id="78853" name="Rectangle 5"/>
          <p:cNvSpPr>
            <a:spLocks noChangeArrowheads="1"/>
          </p:cNvSpPr>
          <p:nvPr/>
        </p:nvSpPr>
        <p:spPr bwMode="auto">
          <a:xfrm>
            <a:off x="323850" y="2060575"/>
            <a:ext cx="3076575" cy="457200"/>
          </a:xfrm>
          <a:prstGeom prst="rect">
            <a:avLst/>
          </a:prstGeom>
          <a:noFill/>
          <a:ln w="9525">
            <a:noFill/>
            <a:miter lim="800000"/>
            <a:headEnd/>
            <a:tailEnd/>
          </a:ln>
          <a:effectLst/>
        </p:spPr>
        <p:txBody>
          <a:bodyPr wrap="none" anchor="ctr">
            <a:spAutoFit/>
          </a:bodyPr>
          <a:lstStyle/>
          <a:p>
            <a:r>
              <a:rPr lang="en-GB" sz="2400">
                <a:latin typeface="Comic Sans MS" pitchFamily="66" charset="0"/>
              </a:rPr>
              <a:t>Then, if </a:t>
            </a:r>
            <a:r>
              <a:rPr lang="en-GB" sz="2400" b="1">
                <a:latin typeface="Comic Sans MS" pitchFamily="66" charset="0"/>
              </a:rPr>
              <a:t>T &lt; T</a:t>
            </a:r>
            <a:r>
              <a:rPr lang="en-GB" sz="2400" b="1" baseline="-25000">
                <a:latin typeface="Comic Sans MS" pitchFamily="66" charset="0"/>
              </a:rPr>
              <a:t>c</a:t>
            </a:r>
            <a:r>
              <a:rPr lang="en-GB" sz="2400" b="1">
                <a:latin typeface="Comic Sans MS" pitchFamily="66" charset="0"/>
              </a:rPr>
              <a:t> / 2</a:t>
            </a:r>
            <a:r>
              <a:rPr lang="en-US" sz="2400">
                <a:latin typeface="Comic Sans MS" pitchFamily="66" charset="0"/>
              </a:rPr>
              <a:t> </a:t>
            </a:r>
          </a:p>
        </p:txBody>
      </p:sp>
      <p:sp>
        <p:nvSpPr>
          <p:cNvPr id="2"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smtClean="0">
                <a:ln>
                  <a:noFill/>
                </a:ln>
                <a:solidFill>
                  <a:schemeClr val="tx1"/>
                </a:solidFill>
                <a:effectLst/>
                <a:latin typeface="Arial" pitchFamily="34" charset="0"/>
                <a:ea typeface="Times New Roman" pitchFamily="18" charset="0"/>
                <a:cs typeface="New York" charset="0"/>
              </a:rPr>
              <a:t>	</a:t>
            </a:r>
            <a:endParaRPr kumimoji="0" lang="en-US" altLang="it-IT"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586452370"/>
              </p:ext>
            </p:extLst>
          </p:nvPr>
        </p:nvGraphicFramePr>
        <p:xfrm>
          <a:off x="251520" y="2924944"/>
          <a:ext cx="8712647" cy="2172638"/>
        </p:xfrm>
        <a:graphic>
          <a:graphicData uri="http://schemas.openxmlformats.org/presentationml/2006/ole">
            <mc:AlternateContent xmlns:mc="http://schemas.openxmlformats.org/markup-compatibility/2006">
              <mc:Choice xmlns:v="urn:schemas-microsoft-com:vml" Requires="v">
                <p:oleObj spid="_x0000_s44086" name="Picture" r:id="rId5" imgW="2819400" imgH="704850" progId="Word.Picture.8">
                  <p:embed/>
                </p:oleObj>
              </mc:Choice>
              <mc:Fallback>
                <p:oleObj name="Picture" r:id="rId5" imgW="2819400" imgH="704850" progId="Word.Picture.8">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924944"/>
                        <a:ext cx="8712647" cy="2172638"/>
                      </a:xfrm>
                      <a:prstGeom prst="rect">
                        <a:avLst/>
                      </a:prstGeom>
                      <a:noFill/>
                    </p:spPr>
                  </p:pic>
                </p:oleObj>
              </mc:Fallback>
            </mc:AlternateContent>
          </a:graphicData>
        </a:graphic>
      </p:graphicFrame>
      <p:sp>
        <p:nvSpPr>
          <p:cNvPr id="4" name="Rectangle 21"/>
          <p:cNvSpPr>
            <a:spLocks noChangeArrowheads="1"/>
          </p:cNvSpPr>
          <p:nvPr/>
        </p:nvSpPr>
        <p:spPr bwMode="auto">
          <a:xfrm>
            <a:off x="4371461" y="1255326"/>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dirty="0" smtClean="0">
                <a:ln>
                  <a:noFill/>
                </a:ln>
                <a:solidFill>
                  <a:schemeClr val="tx1"/>
                </a:solidFill>
                <a:effectLst/>
                <a:latin typeface="Arial" pitchFamily="34" charset="0"/>
                <a:ea typeface="Times New Roman" pitchFamily="18" charset="0"/>
                <a:cs typeface="New York" charset="0"/>
              </a:rPr>
              <a:t>     </a:t>
            </a:r>
            <a:endParaRPr kumimoji="0" lang="en-US"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24"/>
          <p:cNvSpPr>
            <a:spLocks noChangeArrowheads="1"/>
          </p:cNvSpPr>
          <p:nvPr/>
        </p:nvSpPr>
        <p:spPr bwMode="auto">
          <a:xfrm>
            <a:off x="319270" y="5877272"/>
            <a:ext cx="32564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Times New Roman" pitchFamily="18" charset="0"/>
                <a:cs typeface="New York"/>
              </a:rPr>
              <a:t>where A = 6.0</a:t>
            </a:r>
            <a:r>
              <a:rPr kumimoji="0" lang="en-US" altLang="it-IT" sz="2800" b="0" i="0" u="none" strike="noStrike" cap="none" normalizeH="0" dirty="0" smtClean="0">
                <a:ln>
                  <a:noFill/>
                </a:ln>
                <a:solidFill>
                  <a:schemeClr val="tx1"/>
                </a:solidFill>
                <a:effectLst/>
                <a:latin typeface="Arial" pitchFamily="34" charset="0"/>
                <a:ea typeface="Times New Roman" pitchFamily="18" charset="0"/>
                <a:cs typeface="New York"/>
              </a:rPr>
              <a:t> </a:t>
            </a:r>
            <a:r>
              <a:rPr kumimoji="0" lang="en-US" altLang="it-IT" sz="2800" b="0" i="0" u="none" strike="noStrike" cap="none" normalizeH="0" baseline="0" dirty="0" smtClean="0">
                <a:ln>
                  <a:noFill/>
                </a:ln>
                <a:solidFill>
                  <a:schemeClr val="tx1"/>
                </a:solidFill>
                <a:effectLst/>
                <a:latin typeface="Arial" pitchFamily="34" charset="0"/>
                <a:ea typeface="Times New Roman" pitchFamily="18" charset="0"/>
                <a:cs typeface="New York"/>
              </a:rPr>
              <a:t>E</a:t>
            </a:r>
            <a:r>
              <a:rPr kumimoji="0" lang="en-US" altLang="it-IT" sz="2800" b="0" i="0" u="none" strike="noStrike" cap="none" normalizeH="0" baseline="30000" dirty="0" smtClean="0">
                <a:ln>
                  <a:noFill/>
                </a:ln>
                <a:solidFill>
                  <a:schemeClr val="tx1"/>
                </a:solidFill>
                <a:effectLst/>
                <a:latin typeface="Arial" pitchFamily="34" charset="0"/>
                <a:ea typeface="Times New Roman" pitchFamily="18" charset="0"/>
                <a:cs typeface="New York"/>
              </a:rPr>
              <a:t>-21</a:t>
            </a:r>
            <a:r>
              <a:rPr kumimoji="0" lang="en-US" altLang="it-IT" sz="2800" b="0" i="0" u="none" strike="noStrike" cap="none" normalizeH="0" baseline="0" dirty="0" smtClean="0">
                <a:ln>
                  <a:noFill/>
                </a:ln>
                <a:solidFill>
                  <a:schemeClr val="tx1"/>
                </a:solidFill>
                <a:effectLst/>
                <a:latin typeface="Arial" pitchFamily="34" charset="0"/>
                <a:ea typeface="Times New Roman" pitchFamily="18" charset="0"/>
                <a:cs typeface="New York"/>
              </a:rPr>
              <a:t>  </a:t>
            </a:r>
            <a:endParaRPr kumimoji="0" lang="en-US" altLang="it-IT" sz="4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354524037"/>
              </p:ext>
            </p:extLst>
          </p:nvPr>
        </p:nvGraphicFramePr>
        <p:xfrm>
          <a:off x="3573430" y="5601319"/>
          <a:ext cx="1403648" cy="1075125"/>
        </p:xfrm>
        <a:graphic>
          <a:graphicData uri="http://schemas.openxmlformats.org/presentationml/2006/ole">
            <mc:AlternateContent xmlns:mc="http://schemas.openxmlformats.org/markup-compatibility/2006">
              <mc:Choice xmlns:v="urn:schemas-microsoft-com:vml" Requires="v">
                <p:oleObj spid="_x0000_s44087" name="Picture" r:id="rId7" imgW="381000" imgH="428625" progId="Word.Picture.8">
                  <p:embed/>
                </p:oleObj>
              </mc:Choice>
              <mc:Fallback>
                <p:oleObj name="Picture" r:id="rId7" imgW="381000" imgH="428625" progId="Word.Picture.8">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3430" y="5601319"/>
                        <a:ext cx="1403648" cy="1075125"/>
                      </a:xfrm>
                      <a:prstGeom prst="rect">
                        <a:avLst/>
                      </a:prstGeom>
                      <a:noFill/>
                    </p:spPr>
                  </p:pic>
                </p:oleObj>
              </mc:Fallback>
            </mc:AlternateContent>
          </a:graphicData>
        </a:graphic>
      </p:graphicFrame>
      <p:sp>
        <p:nvSpPr>
          <p:cNvPr id="7" name="Rectangle 25"/>
          <p:cNvSpPr>
            <a:spLocks noChangeArrowheads="1"/>
          </p:cNvSpPr>
          <p:nvPr/>
        </p:nvSpPr>
        <p:spPr bwMode="auto">
          <a:xfrm>
            <a:off x="0"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323850" y="2925763"/>
          <a:ext cx="8501063" cy="1439862"/>
        </p:xfrm>
        <a:graphic>
          <a:graphicData uri="http://schemas.openxmlformats.org/presentationml/2006/ole">
            <mc:AlternateContent xmlns:mc="http://schemas.openxmlformats.org/markup-compatibility/2006">
              <mc:Choice xmlns:v="urn:schemas-microsoft-com:vml" Requires="v">
                <p:oleObj spid="_x0000_s181265" name="Equation" r:id="rId4" imgW="3162240" imgH="533160" progId="Equation.3">
                  <p:embed/>
                </p:oleObj>
              </mc:Choice>
              <mc:Fallback>
                <p:oleObj name="Equation" r:id="rId4" imgW="3162240" imgH="533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925763"/>
                        <a:ext cx="8501063" cy="1439862"/>
                      </a:xfrm>
                      <a:prstGeom prst="rect">
                        <a:avLst/>
                      </a:prstGeom>
                      <a:solidFill>
                        <a:srgbClr val="FFFFCC"/>
                      </a:solidFill>
                      <a:ln w="9525">
                        <a:solidFill>
                          <a:srgbClr val="CC0000"/>
                        </a:solidFill>
                        <a:miter lim="800000"/>
                        <a:headEnd/>
                        <a:tailEnd/>
                      </a:ln>
                    </p:spPr>
                  </p:pic>
                </p:oleObj>
              </mc:Fallback>
            </mc:AlternateContent>
          </a:graphicData>
        </a:graphic>
      </p:graphicFrame>
      <p:sp>
        <p:nvSpPr>
          <p:cNvPr id="78851" name="Text Box 3"/>
          <p:cNvSpPr txBox="1">
            <a:spLocks noChangeArrowheads="1"/>
          </p:cNvSpPr>
          <p:nvPr/>
        </p:nvSpPr>
        <p:spPr bwMode="auto">
          <a:xfrm>
            <a:off x="4140200" y="260350"/>
            <a:ext cx="1176338" cy="701675"/>
          </a:xfrm>
          <a:prstGeom prst="rect">
            <a:avLst/>
          </a:prstGeom>
          <a:noFill/>
          <a:ln w="9525">
            <a:noFill/>
            <a:miter lim="800000"/>
            <a:headEnd/>
            <a:tailEnd/>
          </a:ln>
          <a:effectLst/>
        </p:spPr>
        <p:txBody>
          <a:bodyPr wrap="none">
            <a:spAutoFit/>
          </a:bodyPr>
          <a:lstStyle/>
          <a:p>
            <a:r>
              <a:rPr lang="it-IT" sz="4000" b="1">
                <a:latin typeface="Comic Sans MS" pitchFamily="66" charset="0"/>
              </a:rPr>
              <a:t>R</a:t>
            </a:r>
            <a:r>
              <a:rPr lang="it-IT" sz="4000" b="1" baseline="-25000">
                <a:latin typeface="Comic Sans MS" pitchFamily="66" charset="0"/>
              </a:rPr>
              <a:t>BCS</a:t>
            </a:r>
          </a:p>
        </p:txBody>
      </p:sp>
      <p:pic>
        <p:nvPicPr>
          <p:cNvPr id="78852" name="Picture 4" descr="cornicetta"/>
          <p:cNvPicPr>
            <a:picLocks noChangeAspect="1" noChangeArrowheads="1"/>
          </p:cNvPicPr>
          <p:nvPr/>
        </p:nvPicPr>
        <p:blipFill>
          <a:blip r:embed="rId6" cstate="print"/>
          <a:srcRect/>
          <a:stretch>
            <a:fillRect/>
          </a:stretch>
        </p:blipFill>
        <p:spPr bwMode="auto">
          <a:xfrm>
            <a:off x="1619250" y="1052513"/>
            <a:ext cx="6089650" cy="261937"/>
          </a:xfrm>
          <a:prstGeom prst="rect">
            <a:avLst/>
          </a:prstGeom>
          <a:noFill/>
        </p:spPr>
      </p:pic>
      <p:sp>
        <p:nvSpPr>
          <p:cNvPr id="78853" name="Rectangle 5"/>
          <p:cNvSpPr>
            <a:spLocks noChangeArrowheads="1"/>
          </p:cNvSpPr>
          <p:nvPr/>
        </p:nvSpPr>
        <p:spPr bwMode="auto">
          <a:xfrm>
            <a:off x="323850" y="2058343"/>
            <a:ext cx="1079142" cy="461665"/>
          </a:xfrm>
          <a:prstGeom prst="rect">
            <a:avLst/>
          </a:prstGeom>
          <a:noFill/>
          <a:ln w="9525">
            <a:noFill/>
            <a:miter lim="800000"/>
            <a:headEnd/>
            <a:tailEnd/>
          </a:ln>
          <a:effectLst/>
        </p:spPr>
        <p:txBody>
          <a:bodyPr wrap="none" anchor="ctr">
            <a:spAutoFit/>
          </a:bodyPr>
          <a:lstStyle/>
          <a:p>
            <a:r>
              <a:rPr lang="en-GB" sz="2400" dirty="0">
                <a:latin typeface="Comic Sans MS" pitchFamily="66" charset="0"/>
              </a:rPr>
              <a:t>Then, </a:t>
            </a:r>
            <a:endParaRPr lang="en-US" sz="2400" dirty="0">
              <a:latin typeface="Comic Sans MS" pitchFamily="66" charset="0"/>
            </a:endParaRPr>
          </a:p>
        </p:txBody>
      </p:sp>
      <p:sp>
        <p:nvSpPr>
          <p:cNvPr id="78855" name="AutoShape 7"/>
          <p:cNvSpPr>
            <a:spLocks noChangeArrowheads="1"/>
          </p:cNvSpPr>
          <p:nvPr/>
        </p:nvSpPr>
        <p:spPr bwMode="auto">
          <a:xfrm>
            <a:off x="4500563" y="3141663"/>
            <a:ext cx="1008062" cy="1152525"/>
          </a:xfrm>
          <a:prstGeom prst="star16">
            <a:avLst>
              <a:gd name="adj" fmla="val 37500"/>
            </a:avLst>
          </a:prstGeom>
          <a:noFill/>
          <a:ln w="3175">
            <a:solidFill>
              <a:srgbClr val="0000FF"/>
            </a:solidFill>
            <a:prstDash val="sysDash"/>
            <a:miter lim="800000"/>
            <a:headEnd/>
            <a:tailEnd/>
          </a:ln>
          <a:effectLst/>
        </p:spPr>
        <p:txBody>
          <a:bodyPr wrap="none" anchor="ctr"/>
          <a:lstStyle/>
          <a:p>
            <a:pPr algn="ctr"/>
            <a:endParaRPr lang="it-IT"/>
          </a:p>
        </p:txBody>
      </p:sp>
      <p:sp>
        <p:nvSpPr>
          <p:cNvPr id="78856" name="AutoShape 8"/>
          <p:cNvSpPr>
            <a:spLocks noChangeArrowheads="1"/>
          </p:cNvSpPr>
          <p:nvPr/>
        </p:nvSpPr>
        <p:spPr bwMode="auto">
          <a:xfrm>
            <a:off x="5364163" y="2924175"/>
            <a:ext cx="1223962" cy="1368425"/>
          </a:xfrm>
          <a:prstGeom prst="star16">
            <a:avLst>
              <a:gd name="adj" fmla="val 37500"/>
            </a:avLst>
          </a:prstGeom>
          <a:noFill/>
          <a:ln w="3175">
            <a:solidFill>
              <a:srgbClr val="CC0000"/>
            </a:solidFill>
            <a:prstDash val="sysDash"/>
            <a:miter lim="800000"/>
            <a:headEnd/>
            <a:tailEnd/>
          </a:ln>
          <a:effectLst/>
        </p:spPr>
        <p:txBody>
          <a:bodyPr wrap="none" anchor="ctr"/>
          <a:lstStyle/>
          <a:p>
            <a:endParaRPr lang="en-US"/>
          </a:p>
        </p:txBody>
      </p:sp>
      <p:sp>
        <p:nvSpPr>
          <p:cNvPr id="2"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smtClean="0">
                <a:ln>
                  <a:noFill/>
                </a:ln>
                <a:solidFill>
                  <a:schemeClr val="tx1"/>
                </a:solidFill>
                <a:effectLst/>
                <a:latin typeface="Arial" pitchFamily="34" charset="0"/>
                <a:ea typeface="Times New Roman" pitchFamily="18" charset="0"/>
                <a:cs typeface="New York" charset="0"/>
              </a:rPr>
              <a:t>	</a:t>
            </a:r>
            <a:endParaRPr kumimoji="0" lang="en-US"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6"/>
          <p:cNvSpPr txBox="1">
            <a:spLocks noChangeArrowheads="1"/>
          </p:cNvSpPr>
          <p:nvPr/>
        </p:nvSpPr>
        <p:spPr bwMode="auto">
          <a:xfrm>
            <a:off x="323849" y="5691188"/>
            <a:ext cx="7101624" cy="430887"/>
          </a:xfrm>
          <a:prstGeom prst="rect">
            <a:avLst/>
          </a:prstGeom>
          <a:noFill/>
          <a:ln w="9525">
            <a:noFill/>
            <a:miter lim="800000"/>
            <a:headEnd/>
            <a:tailEnd/>
          </a:ln>
          <a:effectLst/>
        </p:spPr>
        <p:txBody>
          <a:bodyPr wrap="none">
            <a:spAutoFit/>
          </a:bodyPr>
          <a:lstStyle/>
          <a:p>
            <a:r>
              <a:rPr lang="it-IT" sz="2200" dirty="0" smtClean="0">
                <a:latin typeface="Comic Sans MS" pitchFamily="66" charset="0"/>
              </a:rPr>
              <a:t>(</a:t>
            </a:r>
            <a:r>
              <a:rPr lang="it-IT" sz="2200" dirty="0" err="1" smtClean="0">
                <a:latin typeface="Comic Sans MS" pitchFamily="66" charset="0"/>
              </a:rPr>
              <a:t>Empirically</a:t>
            </a:r>
            <a:r>
              <a:rPr lang="it-IT" sz="2200" dirty="0">
                <a:latin typeface="Comic Sans MS" pitchFamily="66" charset="0"/>
              </a:rPr>
              <a:t>, </a:t>
            </a:r>
            <a:r>
              <a:rPr lang="it-IT" sz="2200" b="1" dirty="0" err="1">
                <a:latin typeface="Comic Sans MS" pitchFamily="66" charset="0"/>
              </a:rPr>
              <a:t>R</a:t>
            </a:r>
            <a:r>
              <a:rPr lang="it-IT" sz="2200" b="1" baseline="-25000" dirty="0" err="1">
                <a:latin typeface="Comic Sans MS" pitchFamily="66" charset="0"/>
              </a:rPr>
              <a:t>res</a:t>
            </a:r>
            <a:r>
              <a:rPr lang="it-IT" sz="2200" dirty="0">
                <a:latin typeface="Comic Sans MS" pitchFamily="66" charset="0"/>
              </a:rPr>
              <a:t> </a:t>
            </a:r>
            <a:r>
              <a:rPr lang="it-IT" sz="2200" dirty="0" err="1">
                <a:latin typeface="Comic Sans MS" pitchFamily="66" charset="0"/>
              </a:rPr>
              <a:t>is</a:t>
            </a:r>
            <a:r>
              <a:rPr lang="it-IT" sz="2200" dirty="0">
                <a:latin typeface="Comic Sans MS" pitchFamily="66" charset="0"/>
              </a:rPr>
              <a:t> </a:t>
            </a:r>
            <a:r>
              <a:rPr lang="it-IT" sz="2200" dirty="0" err="1">
                <a:latin typeface="Comic Sans MS" pitchFamily="66" charset="0"/>
              </a:rPr>
              <a:t>found</a:t>
            </a:r>
            <a:r>
              <a:rPr lang="it-IT" sz="2200" dirty="0">
                <a:latin typeface="Comic Sans MS" pitchFamily="66" charset="0"/>
              </a:rPr>
              <a:t> to be </a:t>
            </a:r>
            <a:r>
              <a:rPr lang="it-IT" sz="2200" b="1" dirty="0" err="1">
                <a:latin typeface="Comic Sans MS" pitchFamily="66" charset="0"/>
              </a:rPr>
              <a:t>dependent</a:t>
            </a:r>
            <a:r>
              <a:rPr lang="it-IT" sz="2200" b="1" dirty="0">
                <a:latin typeface="Comic Sans MS" pitchFamily="66" charset="0"/>
              </a:rPr>
              <a:t> on </a:t>
            </a:r>
            <a:r>
              <a:rPr lang="it-IT" sz="2200" b="1" dirty="0" err="1">
                <a:latin typeface="Symbol" pitchFamily="18" charset="2"/>
              </a:rPr>
              <a:t>r</a:t>
            </a:r>
            <a:r>
              <a:rPr lang="it-IT" sz="2200" b="1" baseline="-25000" dirty="0" err="1">
                <a:latin typeface="Comic Sans MS" pitchFamily="66" charset="0"/>
              </a:rPr>
              <a:t>n</a:t>
            </a:r>
            <a:r>
              <a:rPr lang="it-IT" sz="2200" b="1" baseline="-25000" dirty="0">
                <a:latin typeface="Comic Sans MS" pitchFamily="66" charset="0"/>
              </a:rPr>
              <a:t> </a:t>
            </a:r>
            <a:r>
              <a:rPr lang="it-IT" sz="2200" dirty="0" err="1" smtClean="0">
                <a:latin typeface="Comic Sans MS" pitchFamily="66" charset="0"/>
              </a:rPr>
              <a:t>too</a:t>
            </a:r>
            <a:r>
              <a:rPr lang="it-IT" sz="2200" dirty="0">
                <a:latin typeface="Comic Sans MS" pitchFamily="66" charset="0"/>
              </a:rPr>
              <a:t>)</a:t>
            </a:r>
            <a:endParaRPr lang="it-IT" sz="2200" baseline="-25000" dirty="0">
              <a:latin typeface="Comic Sans MS" pitchFamily="66" charset="0"/>
            </a:endParaRPr>
          </a:p>
        </p:txBody>
      </p:sp>
    </p:spTree>
    <p:extLst>
      <p:ext uri="{BB962C8B-B14F-4D97-AF65-F5344CB8AC3E}">
        <p14:creationId xmlns:p14="http://schemas.microsoft.com/office/powerpoint/2010/main" val="547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5"/>
                                        </p:tgtEl>
                                        <p:attrNameLst>
                                          <p:attrName>style.visibility</p:attrName>
                                        </p:attrNameLst>
                                      </p:cBhvr>
                                      <p:to>
                                        <p:strVal val="visible"/>
                                      </p:to>
                                    </p:set>
                                    <p:anim calcmode="lin" valueType="num">
                                      <p:cBhvr additive="base">
                                        <p:cTn id="7" dur="500" fill="hold"/>
                                        <p:tgtEl>
                                          <p:spTgt spid="78855"/>
                                        </p:tgtEl>
                                        <p:attrNameLst>
                                          <p:attrName>ppt_x</p:attrName>
                                        </p:attrNameLst>
                                      </p:cBhvr>
                                      <p:tavLst>
                                        <p:tav tm="0">
                                          <p:val>
                                            <p:strVal val="#ppt_x"/>
                                          </p:val>
                                        </p:tav>
                                        <p:tav tm="100000">
                                          <p:val>
                                            <p:strVal val="#ppt_x"/>
                                          </p:val>
                                        </p:tav>
                                      </p:tavLst>
                                    </p:anim>
                                    <p:anim calcmode="lin" valueType="num">
                                      <p:cBhvr additive="base">
                                        <p:cTn id="8" dur="500" fill="hold"/>
                                        <p:tgtEl>
                                          <p:spTgt spid="788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856"/>
                                        </p:tgtEl>
                                        <p:attrNameLst>
                                          <p:attrName>style.visibility</p:attrName>
                                        </p:attrNameLst>
                                      </p:cBhvr>
                                      <p:to>
                                        <p:strVal val="visible"/>
                                      </p:to>
                                    </p:set>
                                    <p:anim calcmode="lin" valueType="num">
                                      <p:cBhvr additive="base">
                                        <p:cTn id="11" dur="500" fill="hold"/>
                                        <p:tgtEl>
                                          <p:spTgt spid="78856"/>
                                        </p:tgtEl>
                                        <p:attrNameLst>
                                          <p:attrName>ppt_x</p:attrName>
                                        </p:attrNameLst>
                                      </p:cBhvr>
                                      <p:tavLst>
                                        <p:tav tm="0">
                                          <p:val>
                                            <p:strVal val="#ppt_x"/>
                                          </p:val>
                                        </p:tav>
                                        <p:tav tm="100000">
                                          <p:val>
                                            <p:strVal val="#ppt_x"/>
                                          </p:val>
                                        </p:tav>
                                      </p:tavLst>
                                    </p:anim>
                                    <p:anim calcmode="lin" valueType="num">
                                      <p:cBhvr additive="base">
                                        <p:cTn id="12" dur="500" fill="hold"/>
                                        <p:tgtEl>
                                          <p:spTgt spid="788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animBg="1"/>
      <p:bldP spid="78856"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2706784389"/>
              </p:ext>
            </p:extLst>
          </p:nvPr>
        </p:nvGraphicFramePr>
        <p:xfrm>
          <a:off x="755575" y="1052736"/>
          <a:ext cx="2879159" cy="1296144"/>
        </p:xfrm>
        <a:graphic>
          <a:graphicData uri="http://schemas.openxmlformats.org/presentationml/2006/ole">
            <mc:AlternateContent xmlns:mc="http://schemas.openxmlformats.org/markup-compatibility/2006">
              <mc:Choice xmlns:v="urn:schemas-microsoft-com:vml" Requires="v">
                <p:oleObj spid="_x0000_s28705" name="Equation" r:id="rId4" imgW="761760" imgH="342720" progId="Equation.3">
                  <p:embed/>
                </p:oleObj>
              </mc:Choice>
              <mc:Fallback>
                <p:oleObj name="Equation" r:id="rId4" imgW="761760" imgH="3427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5" y="1052736"/>
                        <a:ext cx="2879159" cy="1296144"/>
                      </a:xfrm>
                      <a:prstGeom prst="rect">
                        <a:avLst/>
                      </a:prstGeom>
                      <a:solidFill>
                        <a:schemeClr val="bg1"/>
                      </a:solidFill>
                    </p:spPr>
                  </p:pic>
                </p:oleObj>
              </mc:Fallback>
            </mc:AlternateContent>
          </a:graphicData>
        </a:graphic>
      </p:graphicFrame>
      <p:pic>
        <p:nvPicPr>
          <p:cNvPr id="17412" name="Picture 4"/>
          <p:cNvPicPr>
            <a:picLocks noChangeAspect="1" noChangeArrowheads="1"/>
          </p:cNvPicPr>
          <p:nvPr/>
        </p:nvPicPr>
        <p:blipFill>
          <a:blip r:embed="rId6" cstate="print"/>
          <a:srcRect l="5959"/>
          <a:stretch>
            <a:fillRect/>
          </a:stretch>
        </p:blipFill>
        <p:spPr bwMode="auto">
          <a:xfrm>
            <a:off x="3923928" y="171337"/>
            <a:ext cx="4572000" cy="3051175"/>
          </a:xfrm>
          <a:prstGeom prst="rect">
            <a:avLst/>
          </a:prstGeom>
          <a:noFill/>
          <a:ln w="9525">
            <a:noFill/>
            <a:miter lim="800000"/>
            <a:headEnd/>
            <a:tailEnd/>
          </a:ln>
          <a:effectLst/>
        </p:spPr>
      </p:pic>
      <p:pic>
        <p:nvPicPr>
          <p:cNvPr id="17413" name="Picture 5"/>
          <p:cNvPicPr>
            <a:picLocks noChangeAspect="1" noChangeArrowheads="1"/>
          </p:cNvPicPr>
          <p:nvPr/>
        </p:nvPicPr>
        <p:blipFill>
          <a:blip r:embed="rId7" cstate="print"/>
          <a:srcRect/>
          <a:stretch>
            <a:fillRect/>
          </a:stretch>
        </p:blipFill>
        <p:spPr bwMode="auto">
          <a:xfrm>
            <a:off x="2051720" y="3861048"/>
            <a:ext cx="4648200" cy="2225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up)">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611188" y="2133600"/>
            <a:ext cx="7993062" cy="1339850"/>
          </a:xfrm>
          <a:prstGeom prst="rect">
            <a:avLst/>
          </a:prstGeom>
          <a:solidFill>
            <a:srgbClr val="FFFFCC"/>
          </a:solidFill>
          <a:ln w="28575">
            <a:solidFill>
              <a:srgbClr val="CC0000"/>
            </a:solidFill>
            <a:miter lim="800000"/>
            <a:headEnd/>
            <a:tailEnd/>
          </a:ln>
          <a:effectLst/>
        </p:spPr>
        <p:txBody>
          <a:bodyPr>
            <a:spAutoFit/>
          </a:bodyPr>
          <a:lstStyle/>
          <a:p>
            <a:pPr algn="ctr">
              <a:spcBef>
                <a:spcPct val="50000"/>
              </a:spcBef>
            </a:pPr>
            <a:r>
              <a:rPr lang="it-IT" sz="3200" b="1">
                <a:latin typeface="Comic Sans MS" pitchFamily="66" charset="0"/>
              </a:rPr>
              <a:t>For low rf losses, </a:t>
            </a:r>
          </a:p>
          <a:p>
            <a:pPr algn="ctr">
              <a:spcBef>
                <a:spcPct val="50000"/>
              </a:spcBef>
            </a:pPr>
            <a:r>
              <a:rPr lang="it-IT" sz="3200" b="1">
                <a:latin typeface="Comic Sans MS" pitchFamily="66" charset="0"/>
              </a:rPr>
              <a:t>a high T</a:t>
            </a:r>
            <a:r>
              <a:rPr lang="it-IT" sz="3200" b="1" baseline="-25000">
                <a:latin typeface="Comic Sans MS" pitchFamily="66" charset="0"/>
              </a:rPr>
              <a:t>C</a:t>
            </a:r>
            <a:r>
              <a:rPr lang="it-IT" sz="3200" b="1">
                <a:latin typeface="Comic Sans MS" pitchFamily="66" charset="0"/>
              </a:rPr>
              <a:t> value is not sufficient</a:t>
            </a:r>
          </a:p>
        </p:txBody>
      </p:sp>
      <p:sp>
        <p:nvSpPr>
          <p:cNvPr id="79875" name="Text Box 3"/>
          <p:cNvSpPr txBox="1">
            <a:spLocks noChangeArrowheads="1"/>
          </p:cNvSpPr>
          <p:nvPr/>
        </p:nvSpPr>
        <p:spPr bwMode="auto">
          <a:xfrm>
            <a:off x="827088" y="4508500"/>
            <a:ext cx="7554912" cy="1219200"/>
          </a:xfrm>
          <a:prstGeom prst="rect">
            <a:avLst/>
          </a:prstGeom>
          <a:solidFill>
            <a:srgbClr val="CCFFFF"/>
          </a:solidFill>
          <a:ln w="28575">
            <a:solidFill>
              <a:srgbClr val="0000FF"/>
            </a:solidFill>
            <a:miter lim="800000"/>
            <a:headEnd/>
            <a:tailEnd/>
          </a:ln>
          <a:effectLst/>
        </p:spPr>
        <p:txBody>
          <a:bodyPr wrap="none">
            <a:spAutoFit/>
          </a:bodyPr>
          <a:lstStyle/>
          <a:p>
            <a:pPr algn="ctr"/>
            <a:r>
              <a:rPr lang="it-IT" sz="3600" b="1">
                <a:solidFill>
                  <a:srgbClr val="0000FF"/>
                </a:solidFill>
                <a:latin typeface="Comic Sans MS" pitchFamily="66" charset="0"/>
              </a:rPr>
              <a:t>A metallic behaviour </a:t>
            </a:r>
          </a:p>
          <a:p>
            <a:pPr algn="ctr"/>
            <a:r>
              <a:rPr lang="it-IT" sz="3600" b="1">
                <a:solidFill>
                  <a:srgbClr val="0000FF"/>
                </a:solidFill>
                <a:latin typeface="Comic Sans MS" pitchFamily="66" charset="0"/>
              </a:rPr>
              <a:t>in the normal state is mandatory</a:t>
            </a:r>
          </a:p>
        </p:txBody>
      </p:sp>
      <p:sp>
        <p:nvSpPr>
          <p:cNvPr id="79876" name="Text Box 4"/>
          <p:cNvSpPr txBox="1">
            <a:spLocks noChangeArrowheads="1"/>
          </p:cNvSpPr>
          <p:nvPr/>
        </p:nvSpPr>
        <p:spPr bwMode="auto">
          <a:xfrm>
            <a:off x="0" y="692150"/>
            <a:ext cx="9144000" cy="579438"/>
          </a:xfrm>
          <a:prstGeom prst="rect">
            <a:avLst/>
          </a:prstGeom>
          <a:noFill/>
          <a:ln w="9525">
            <a:noFill/>
            <a:miter lim="800000"/>
            <a:headEnd/>
            <a:tailEnd/>
          </a:ln>
          <a:effectLst/>
        </p:spPr>
        <p:txBody>
          <a:bodyPr>
            <a:spAutoFit/>
          </a:bodyPr>
          <a:lstStyle/>
          <a:p>
            <a:pPr algn="ctr"/>
            <a:r>
              <a:rPr lang="it-IT" sz="3200" b="1" i="1" u="sng">
                <a:latin typeface="Comic Sans MS" pitchFamily="66" charset="0"/>
              </a:rPr>
              <a:t>Essence of the previous calculations</a:t>
            </a:r>
            <a:endParaRPr lang="it-IT" sz="3200" i="1" u="sng">
              <a:latin typeface="Comic Sans MS" pitchFamily="66" charset="0"/>
            </a:endParaRPr>
          </a:p>
        </p:txBody>
      </p:sp>
      <p:sp>
        <p:nvSpPr>
          <p:cNvPr id="79877" name="AutoShape 5"/>
          <p:cNvSpPr>
            <a:spLocks noChangeArrowheads="1"/>
          </p:cNvSpPr>
          <p:nvPr/>
        </p:nvSpPr>
        <p:spPr bwMode="auto">
          <a:xfrm>
            <a:off x="4356100" y="3573463"/>
            <a:ext cx="360363" cy="792162"/>
          </a:xfrm>
          <a:prstGeom prst="downArrow">
            <a:avLst>
              <a:gd name="adj1" fmla="val 50000"/>
              <a:gd name="adj2" fmla="val 54956"/>
            </a:avLst>
          </a:prstGeom>
          <a:solidFill>
            <a:srgbClr val="CC0000"/>
          </a:solidFill>
          <a:ln w="9525">
            <a:solidFill>
              <a:srgbClr val="CC0000"/>
            </a:solidFill>
            <a:miter lim="800000"/>
            <a:headEnd/>
            <a:tailEnd/>
          </a:ln>
          <a:effectLst/>
        </p:spPr>
        <p:txBody>
          <a:bodyPr wrap="none" anchor="ctr"/>
          <a:lstStyle/>
          <a:p>
            <a:endParaRPr lang="en-US"/>
          </a:p>
        </p:txBody>
      </p:sp>
      <p:sp>
        <p:nvSpPr>
          <p:cNvPr id="79878" name="Rectangle 6"/>
          <p:cNvSpPr>
            <a:spLocks noChangeArrowheads="1"/>
          </p:cNvSpPr>
          <p:nvPr/>
        </p:nvSpPr>
        <p:spPr bwMode="auto">
          <a:xfrm>
            <a:off x="31750" y="2533650"/>
            <a:ext cx="9144000" cy="0"/>
          </a:xfrm>
          <a:prstGeom prst="rect">
            <a:avLst/>
          </a:prstGeom>
          <a:noFill/>
          <a:ln w="9525">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79877"/>
                                        </p:tgtEl>
                                        <p:attrNameLst>
                                          <p:attrName>fillcolor</p:attrName>
                                        </p:attrNameLst>
                                      </p:cBhvr>
                                      <p:to>
                                        <a:srgbClr val="0000FF"/>
                                      </p:to>
                                    </p:animClr>
                                    <p:set>
                                      <p:cBhvr>
                                        <p:cTn id="7" dur="500" fill="hold"/>
                                        <p:tgtEl>
                                          <p:spTgt spid="79877"/>
                                        </p:tgtEl>
                                        <p:attrNameLst>
                                          <p:attrName>fill.type</p:attrName>
                                        </p:attrNameLst>
                                      </p:cBhvr>
                                      <p:to>
                                        <p:strVal val="solid"/>
                                      </p:to>
                                    </p:set>
                                    <p:set>
                                      <p:cBhvr>
                                        <p:cTn id="8" dur="500" fill="hold"/>
                                        <p:tgtEl>
                                          <p:spTgt spid="79877"/>
                                        </p:tgtEl>
                                        <p:attrNameLst>
                                          <p:attrName>fill.on</p:attrName>
                                        </p:attrNameLst>
                                      </p:cBhvr>
                                      <p:to>
                                        <p:strVal val="true"/>
                                      </p:to>
                                    </p:set>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79875"/>
                                        </p:tgtEl>
                                        <p:attrNameLst>
                                          <p:attrName>style.visibility</p:attrName>
                                        </p:attrNameLst>
                                      </p:cBhvr>
                                      <p:to>
                                        <p:strVal val="visible"/>
                                      </p:to>
                                    </p:set>
                                    <p:anim calcmode="lin" valueType="num">
                                      <p:cBhvr additive="base">
                                        <p:cTn id="11" dur="500" fill="hold"/>
                                        <p:tgtEl>
                                          <p:spTgt spid="79875"/>
                                        </p:tgtEl>
                                        <p:attrNameLst>
                                          <p:attrName>ppt_x</p:attrName>
                                        </p:attrNameLst>
                                      </p:cBhvr>
                                      <p:tavLst>
                                        <p:tav tm="0">
                                          <p:val>
                                            <p:strVal val="#ppt_x"/>
                                          </p:val>
                                        </p:tav>
                                        <p:tav tm="100000">
                                          <p:val>
                                            <p:strVal val="#ppt_x"/>
                                          </p:val>
                                        </p:tav>
                                      </p:tavLst>
                                    </p:anim>
                                    <p:anim calcmode="lin" valueType="num">
                                      <p:cBhvr additive="base">
                                        <p:cTn id="12" dur="500" fill="hold"/>
                                        <p:tgtEl>
                                          <p:spTgt spid="79875"/>
                                        </p:tgtEl>
                                        <p:attrNameLst>
                                          <p:attrName>ppt_y</p:attrName>
                                        </p:attrNameLst>
                                      </p:cBhvr>
                                      <p:tavLst>
                                        <p:tav tm="0">
                                          <p:val>
                                            <p:strVal val="1+#ppt_h/2"/>
                                          </p:val>
                                        </p:tav>
                                        <p:tav tm="100000">
                                          <p:val>
                                            <p:strVal val="#ppt_y"/>
                                          </p:val>
                                        </p:tav>
                                      </p:tavLst>
                                    </p:anim>
                                  </p:childTnLst>
                                </p:cTn>
                              </p:par>
                              <p:par>
                                <p:cTn id="13" presetID="3" presetClass="emph" presetSubtype="10" repeatCount="indefinite" fill="hold" grpId="1" nodeType="withEffect">
                                  <p:stCondLst>
                                    <p:cond delay="0"/>
                                  </p:stCondLst>
                                  <p:iterate type="lt">
                                    <p:tmPct val="10000"/>
                                  </p:iterate>
                                  <p:childTnLst>
                                    <p:animClr clrSpc="hsl" dir="ccw">
                                      <p:cBhvr override="childStyle">
                                        <p:cTn id="14" dur="500" fill="hold"/>
                                        <p:tgtEl>
                                          <p:spTgt spid="79875">
                                            <p:txEl>
                                              <p:charRg st="4294967295" end="429496729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7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250824" y="188640"/>
            <a:ext cx="8740775" cy="5037138"/>
          </a:xfrm>
          <a:prstGeom prst="rect">
            <a:avLst/>
          </a:prstGeom>
          <a:noFill/>
          <a:ln w="12700">
            <a:noFill/>
            <a:miter lim="800000"/>
            <a:headEnd/>
            <a:tailEnd/>
          </a:ln>
          <a:effectLst/>
        </p:spPr>
      </p:pic>
      <p:sp>
        <p:nvSpPr>
          <p:cNvPr id="3" name="CasellaDiTesto 2"/>
          <p:cNvSpPr txBox="1"/>
          <p:nvPr/>
        </p:nvSpPr>
        <p:spPr>
          <a:xfrm>
            <a:off x="250824" y="5332566"/>
            <a:ext cx="7777560" cy="400110"/>
          </a:xfrm>
          <a:prstGeom prst="rect">
            <a:avLst/>
          </a:prstGeom>
          <a:noFill/>
        </p:spPr>
        <p:txBody>
          <a:bodyPr wrap="square" rtlCol="0">
            <a:spAutoFit/>
          </a:bodyPr>
          <a:lstStyle/>
          <a:p>
            <a:r>
              <a:rPr lang="it-IT" sz="2000" b="1" dirty="0" smtClean="0">
                <a:solidFill>
                  <a:srgbClr val="00B050"/>
                </a:solidFill>
              </a:rPr>
              <a:t>T= 4.2K, 		f = 500MHz, 	S=4</a:t>
            </a:r>
            <a:endParaRPr lang="it-IT" sz="2000" b="1" dirty="0">
              <a:solidFill>
                <a:srgbClr val="00B050"/>
              </a:solidFill>
            </a:endParaRPr>
          </a:p>
        </p:txBody>
      </p:sp>
      <p:sp>
        <p:nvSpPr>
          <p:cNvPr id="4" name="CasellaDiTesto 3"/>
          <p:cNvSpPr txBox="1"/>
          <p:nvPr/>
        </p:nvSpPr>
        <p:spPr>
          <a:xfrm>
            <a:off x="179512" y="5805264"/>
            <a:ext cx="8855076" cy="861774"/>
          </a:xfrm>
          <a:prstGeom prst="rect">
            <a:avLst/>
          </a:prstGeom>
          <a:noFill/>
        </p:spPr>
        <p:txBody>
          <a:bodyPr wrap="square" rtlCol="0">
            <a:spAutoFit/>
          </a:bodyPr>
          <a:lstStyle/>
          <a:p>
            <a:r>
              <a:rPr lang="it-IT" b="1" i="1" dirty="0" err="1" smtClean="0"/>
              <a:t>After</a:t>
            </a:r>
            <a:r>
              <a:rPr lang="it-IT" b="1" i="1" dirty="0" smtClean="0"/>
              <a:t> </a:t>
            </a:r>
            <a:r>
              <a:rPr lang="en-AU" b="1" dirty="0"/>
              <a:t>C. </a:t>
            </a:r>
            <a:r>
              <a:rPr lang="en-AU" b="1" u="sng" dirty="0" err="1"/>
              <a:t>Benvenuti</a:t>
            </a:r>
            <a:r>
              <a:rPr lang="en-AU" b="1" u="sng" dirty="0"/>
              <a:t>, V. Palmieri, R. Vaglio</a:t>
            </a:r>
            <a:r>
              <a:rPr lang="en-AU" b="1" dirty="0"/>
              <a:t>,</a:t>
            </a:r>
            <a:r>
              <a:rPr lang="en-AU" sz="1600" dirty="0"/>
              <a:t> "</a:t>
            </a:r>
            <a:r>
              <a:rPr lang="en-AU" sz="1600" cap="all" dirty="0"/>
              <a:t>Construction Materials for Superconducting RF accelerating cavities</a:t>
            </a:r>
            <a:r>
              <a:rPr lang="en-AU" sz="1600" dirty="0"/>
              <a:t>", P. </a:t>
            </a:r>
            <a:r>
              <a:rPr lang="en-AU" sz="1600" dirty="0" err="1"/>
              <a:t>Vincenzini</a:t>
            </a:r>
            <a:r>
              <a:rPr lang="en-AU" sz="1600" dirty="0"/>
              <a:t> ed., </a:t>
            </a:r>
            <a:r>
              <a:rPr lang="en-AU" sz="1600" b="1" dirty="0"/>
              <a:t>Advances in Science and technology 8, Superconductivity and Superconducting Materials Technologies, </a:t>
            </a:r>
            <a:r>
              <a:rPr lang="en-AU" sz="1600" b="1" dirty="0" err="1"/>
              <a:t>Techna</a:t>
            </a:r>
            <a:r>
              <a:rPr lang="en-AU" sz="1600" b="1" dirty="0"/>
              <a:t> publ. Faenza (1995), pp. 637-648.</a:t>
            </a:r>
            <a:endParaRPr lang="it-IT" sz="1600" i="1" dirty="0"/>
          </a:p>
        </p:txBody>
      </p:sp>
    </p:spTree>
    <p:extLst>
      <p:ext uri="{BB962C8B-B14F-4D97-AF65-F5344CB8AC3E}">
        <p14:creationId xmlns:p14="http://schemas.microsoft.com/office/powerpoint/2010/main" val="1071139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86" r="20294"/>
          <a:stretch/>
        </p:blipFill>
        <p:spPr bwMode="auto">
          <a:xfrm>
            <a:off x="1066800" y="476672"/>
            <a:ext cx="670130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po 5"/>
          <p:cNvGrpSpPr/>
          <p:nvPr/>
        </p:nvGrpSpPr>
        <p:grpSpPr>
          <a:xfrm>
            <a:off x="6588224" y="4983559"/>
            <a:ext cx="1440160" cy="1181745"/>
            <a:chOff x="6588224" y="4983559"/>
            <a:chExt cx="1440160" cy="1181745"/>
          </a:xfrm>
        </p:grpSpPr>
        <p:sp>
          <p:nvSpPr>
            <p:cNvPr id="2" name="Rettangolo 1"/>
            <p:cNvSpPr/>
            <p:nvPr/>
          </p:nvSpPr>
          <p:spPr>
            <a:xfrm>
              <a:off x="7308304" y="5445224"/>
              <a:ext cx="72008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6660232" y="5611624"/>
              <a:ext cx="216024" cy="193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6588224" y="4983559"/>
              <a:ext cx="360040" cy="461665"/>
            </a:xfrm>
            <a:prstGeom prst="rect">
              <a:avLst/>
            </a:prstGeom>
            <a:noFill/>
          </p:spPr>
          <p:txBody>
            <a:bodyPr wrap="square" rtlCol="0">
              <a:spAutoFit/>
            </a:bodyPr>
            <a:lstStyle/>
            <a:p>
              <a:r>
                <a:rPr lang="it-IT" sz="2400" dirty="0" smtClean="0"/>
                <a:t>c</a:t>
              </a:r>
              <a:endParaRPr lang="it-IT" dirty="0"/>
            </a:p>
          </p:txBody>
        </p:sp>
      </p:grpSp>
      <p:sp>
        <p:nvSpPr>
          <p:cNvPr id="7" name="CasellaDiTesto 6"/>
          <p:cNvSpPr txBox="1"/>
          <p:nvPr/>
        </p:nvSpPr>
        <p:spPr>
          <a:xfrm>
            <a:off x="755576" y="3248980"/>
            <a:ext cx="3312368" cy="369332"/>
          </a:xfrm>
          <a:prstGeom prst="rect">
            <a:avLst/>
          </a:prstGeom>
          <a:noFill/>
        </p:spPr>
        <p:txBody>
          <a:bodyPr wrap="square" rtlCol="0">
            <a:spAutoFit/>
          </a:bodyPr>
          <a:lstStyle/>
          <a:p>
            <a:r>
              <a:rPr lang="it-IT" dirty="0" smtClean="0"/>
              <a:t>Or  </a:t>
            </a:r>
            <a:r>
              <a:rPr lang="it-IT" dirty="0" err="1" smtClean="0"/>
              <a:t>equivalently</a:t>
            </a:r>
            <a:endParaRPr lang="it-IT" dirty="0"/>
          </a:p>
        </p:txBody>
      </p:sp>
    </p:spTree>
    <p:extLst>
      <p:ext uri="{BB962C8B-B14F-4D97-AF65-F5344CB8AC3E}">
        <p14:creationId xmlns:p14="http://schemas.microsoft.com/office/powerpoint/2010/main" val="1720503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692696"/>
            <a:ext cx="8496944" cy="5663089"/>
          </a:xfrm>
          <a:prstGeom prst="rect">
            <a:avLst/>
          </a:prstGeom>
          <a:noFill/>
        </p:spPr>
        <p:txBody>
          <a:bodyPr wrap="square" rtlCol="0">
            <a:spAutoFit/>
          </a:bodyPr>
          <a:lstStyle/>
          <a:p>
            <a:pPr algn="just"/>
            <a:r>
              <a:rPr lang="en-US" sz="3200" dirty="0"/>
              <a:t>	The validity of </a:t>
            </a:r>
            <a:r>
              <a:rPr lang="en-US" sz="3200" dirty="0" err="1" smtClean="0"/>
              <a:t>previus</a:t>
            </a:r>
            <a:r>
              <a:rPr lang="en-US" sz="3200" dirty="0" smtClean="0"/>
              <a:t> formulas is </a:t>
            </a:r>
            <a:r>
              <a:rPr lang="en-US" sz="3200" dirty="0"/>
              <a:t>however </a:t>
            </a:r>
            <a:r>
              <a:rPr lang="en-US" sz="3600" b="1" dirty="0">
                <a:solidFill>
                  <a:srgbClr val="FF0000"/>
                </a:solidFill>
              </a:rPr>
              <a:t>limited to the dirty limit superconductors, but Niobium fails out of this limit</a:t>
            </a:r>
            <a:r>
              <a:rPr lang="en-US" sz="3200" dirty="0"/>
              <a:t>, when </a:t>
            </a:r>
            <a:r>
              <a:rPr lang="en-US" sz="4000" dirty="0">
                <a:latin typeface="Brush Script Std" pitchFamily="66" charset="0"/>
              </a:rPr>
              <a:t>l </a:t>
            </a:r>
            <a:r>
              <a:rPr lang="en-US" sz="3200" dirty="0"/>
              <a:t>becomes comparable with </a:t>
            </a:r>
            <a:r>
              <a:rPr lang="it-IT" sz="3200" dirty="0">
                <a:latin typeface="Symbol" panose="05050102010706020507" pitchFamily="18" charset="2"/>
              </a:rPr>
              <a:t>x</a:t>
            </a:r>
            <a:r>
              <a:rPr lang="en-US" sz="3200" baseline="-25000" dirty="0"/>
              <a:t>0</a:t>
            </a:r>
            <a:r>
              <a:rPr lang="en-US" sz="3200" dirty="0"/>
              <a:t> : in such a case RBCS even increases when the Niobium purity is enhanced.</a:t>
            </a:r>
            <a:endParaRPr lang="it-IT" sz="3200" dirty="0"/>
          </a:p>
          <a:p>
            <a:pPr algn="just"/>
            <a:r>
              <a:rPr lang="en-US" sz="3200" dirty="0"/>
              <a:t>	Although </a:t>
            </a:r>
            <a:r>
              <a:rPr lang="en-US" sz="3200" dirty="0" smtClean="0"/>
              <a:t>our approximation </a:t>
            </a:r>
            <a:r>
              <a:rPr lang="en-US" sz="3200" dirty="0"/>
              <a:t>is valid only in the dirty limit, we </a:t>
            </a:r>
            <a:r>
              <a:rPr lang="en-US" sz="3200" dirty="0" err="1"/>
              <a:t>asssume</a:t>
            </a:r>
            <a:r>
              <a:rPr lang="en-US" sz="3200" dirty="0"/>
              <a:t> to not </a:t>
            </a:r>
            <a:r>
              <a:rPr lang="en-US" sz="3200" dirty="0" err="1"/>
              <a:t>committ</a:t>
            </a:r>
            <a:r>
              <a:rPr lang="en-US" sz="3200" dirty="0"/>
              <a:t> a large error if such relation is </a:t>
            </a:r>
            <a:r>
              <a:rPr lang="en-US" sz="3200" dirty="0" err="1"/>
              <a:t>analitically</a:t>
            </a:r>
            <a:r>
              <a:rPr lang="en-US" sz="3200" dirty="0"/>
              <a:t> </a:t>
            </a:r>
            <a:r>
              <a:rPr lang="en-US" sz="3200" dirty="0" err="1"/>
              <a:t>prolongated</a:t>
            </a:r>
            <a:r>
              <a:rPr lang="en-US" sz="3200" dirty="0"/>
              <a:t> in the London limit.</a:t>
            </a:r>
            <a:endParaRPr lang="it-IT" sz="3200" dirty="0"/>
          </a:p>
          <a:p>
            <a:endParaRPr lang="it-IT" dirty="0"/>
          </a:p>
        </p:txBody>
      </p:sp>
    </p:spTree>
    <p:extLst>
      <p:ext uri="{BB962C8B-B14F-4D97-AF65-F5344CB8AC3E}">
        <p14:creationId xmlns:p14="http://schemas.microsoft.com/office/powerpoint/2010/main" val="38542020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49208" y="314653"/>
            <a:ext cx="735008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In this case the penetration depth </a:t>
            </a:r>
            <a:r>
              <a:rPr kumimoji="0" lang="en-US" altLang="it-IT" sz="2800" b="0" i="0" u="none" strike="noStrike" cap="none" normalizeH="0" baseline="0" dirty="0" smtClean="0">
                <a:ln>
                  <a:noFill/>
                </a:ln>
                <a:solidFill>
                  <a:schemeClr val="tx1"/>
                </a:solidFill>
                <a:effectLst/>
                <a:latin typeface="Symbol" panose="05050102010706020507" pitchFamily="18" charset="2"/>
                <a:ea typeface="New Century Schoolbook"/>
                <a:cs typeface="New York"/>
              </a:rPr>
              <a:t>l </a:t>
            </a: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becomes</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Arial" pitchFamily="34" charset="0"/>
                <a:ea typeface="New Century Schoolbook"/>
                <a:cs typeface="New York"/>
              </a:rPr>
              <a:t>				</a:t>
            </a:r>
            <a:endParaRPr kumimoji="0" lang="en-US" altLang="it-IT" sz="4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3844120245"/>
              </p:ext>
            </p:extLst>
          </p:nvPr>
        </p:nvGraphicFramePr>
        <p:xfrm>
          <a:off x="949588" y="1916832"/>
          <a:ext cx="7244823" cy="2755776"/>
        </p:xfrm>
        <a:graphic>
          <a:graphicData uri="http://schemas.openxmlformats.org/presentationml/2006/ole">
            <mc:AlternateContent xmlns:mc="http://schemas.openxmlformats.org/markup-compatibility/2006">
              <mc:Choice xmlns:v="urn:schemas-microsoft-com:vml" Requires="v">
                <p:oleObj spid="_x0000_s183313" name="Picture" r:id="rId3" imgW="1381125" imgH="523875" progId="Word.Picture.8">
                  <p:embed/>
                </p:oleObj>
              </mc:Choice>
              <mc:Fallback>
                <p:oleObj name="Picture" r:id="rId3" imgW="1381125" imgH="523875"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588" y="1916832"/>
                        <a:ext cx="7244823" cy="2755776"/>
                      </a:xfrm>
                      <a:prstGeom prst="rect">
                        <a:avLst/>
                      </a:prstGeom>
                      <a:noFill/>
                    </p:spPr>
                  </p:pic>
                </p:oleObj>
              </mc:Fallback>
            </mc:AlternateContent>
          </a:graphicData>
        </a:graphic>
      </p:graphicFrame>
      <p:sp>
        <p:nvSpPr>
          <p:cNvPr id="4" name="Rectangle 3"/>
          <p:cNvSpPr>
            <a:spLocks noChangeArrowheads="1"/>
          </p:cNvSpPr>
          <p:nvPr/>
        </p:nvSpPr>
        <p:spPr bwMode="auto">
          <a:xfrm>
            <a:off x="0" y="115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 </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00831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915961045"/>
              </p:ext>
            </p:extLst>
          </p:nvPr>
        </p:nvGraphicFramePr>
        <p:xfrm>
          <a:off x="3689648" y="332656"/>
          <a:ext cx="1547664" cy="963497"/>
        </p:xfrm>
        <a:graphic>
          <a:graphicData uri="http://schemas.openxmlformats.org/presentationml/2006/ole">
            <mc:AlternateContent xmlns:mc="http://schemas.openxmlformats.org/markup-compatibility/2006">
              <mc:Choice xmlns:v="urn:schemas-microsoft-com:vml" Requires="v">
                <p:oleObj spid="_x0000_s185376" name="Picture" r:id="rId3" imgW="485775" imgH="304800" progId="Word.Picture.8">
                  <p:embed/>
                </p:oleObj>
              </mc:Choice>
              <mc:Fallback>
                <p:oleObj name="Picture" r:id="rId3" imgW="485775" imgH="304800"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648" y="332656"/>
                        <a:ext cx="1547664" cy="963497"/>
                      </a:xfrm>
                      <a:prstGeom prst="rect">
                        <a:avLst/>
                      </a:prstGeom>
                      <a:noFill/>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882723030"/>
              </p:ext>
            </p:extLst>
          </p:nvPr>
        </p:nvGraphicFramePr>
        <p:xfrm>
          <a:off x="1691680" y="2780928"/>
          <a:ext cx="5480161" cy="2208535"/>
        </p:xfrm>
        <a:graphic>
          <a:graphicData uri="http://schemas.openxmlformats.org/presentationml/2006/ole">
            <mc:AlternateContent xmlns:mc="http://schemas.openxmlformats.org/markup-compatibility/2006">
              <mc:Choice xmlns:v="urn:schemas-microsoft-com:vml" Requires="v">
                <p:oleObj spid="_x0000_s185377" name="Picture" r:id="rId5" imgW="1743075" imgH="704850" progId="Word.Picture.8">
                  <p:embed/>
                </p:oleObj>
              </mc:Choice>
              <mc:Fallback>
                <p:oleObj name="Picture" r:id="rId5" imgW="1743075" imgH="704850" progId="Word.Picture.8">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2780928"/>
                        <a:ext cx="5480161" cy="2208535"/>
                      </a:xfrm>
                      <a:prstGeom prst="rect">
                        <a:avLst/>
                      </a:prstGeom>
                      <a:noFill/>
                    </p:spPr>
                  </p:pic>
                </p:oleObj>
              </mc:Fallback>
            </mc:AlternateContent>
          </a:graphicData>
        </a:graphic>
      </p:graphicFrame>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1200" b="0" i="0" u="none" strike="noStrike" cap="none" normalizeH="0" baseline="0" smtClean="0">
                <a:ln>
                  <a:noFill/>
                </a:ln>
                <a:solidFill>
                  <a:schemeClr val="tx1"/>
                </a:solidFill>
                <a:effectLst/>
                <a:latin typeface="New Century Schoolbook" charset="0"/>
                <a:ea typeface="New Century Schoolbook" charset="0"/>
                <a:cs typeface="New York" charset="0"/>
              </a:rPr>
              <a:t>				</a:t>
            </a:r>
            <a:endParaRPr kumimoji="0" lang="en-US"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08520" y="1912477"/>
            <a:ext cx="70455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a:t>
            </a:r>
            <a:r>
              <a:rPr kumimoji="0" lang="it-IT"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B </a:t>
            </a:r>
            <a:r>
              <a:rPr kumimoji="0" lang="it-IT" altLang="it-IT" sz="2000" b="0" i="0" u="none" strike="noStrike" cap="none" normalizeH="0" baseline="0" dirty="0" err="1" smtClean="0">
                <a:ln>
                  <a:noFill/>
                </a:ln>
                <a:solidFill>
                  <a:schemeClr val="tx1"/>
                </a:solidFill>
                <a:effectLst/>
                <a:latin typeface="New Century Schoolbook" charset="0"/>
                <a:ea typeface="New Century Schoolbook" charset="0"/>
                <a:cs typeface="New York" charset="0"/>
              </a:rPr>
              <a:t>is</a:t>
            </a:r>
            <a:r>
              <a:rPr kumimoji="0" lang="it-IT"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the Nb RRR </a:t>
            </a:r>
            <a:r>
              <a:rPr kumimoji="0" lang="it-IT" altLang="it-IT" sz="2000" b="0" i="0" u="none" strike="noStrike" cap="none" normalizeH="0" baseline="0" dirty="0" err="1" smtClean="0">
                <a:ln>
                  <a:noFill/>
                </a:ln>
                <a:solidFill>
                  <a:schemeClr val="tx1"/>
                </a:solidFill>
                <a:effectLst/>
                <a:latin typeface="New Century Schoolbook" charset="0"/>
                <a:ea typeface="New Century Schoolbook" charset="0"/>
                <a:cs typeface="New York" charset="0"/>
              </a:rPr>
              <a:t>values</a:t>
            </a:r>
            <a:r>
              <a:rPr kumimoji="0" lang="it-IT"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 </a:t>
            </a:r>
            <a:r>
              <a:rPr kumimoji="0" lang="en-US" altLang="it-IT" sz="2000" b="0" i="0" u="none" strike="noStrike" cap="none" normalizeH="0" baseline="0" dirty="0" smtClean="0">
                <a:ln>
                  <a:noFill/>
                </a:ln>
                <a:solidFill>
                  <a:schemeClr val="tx1"/>
                </a:solidFill>
                <a:effectLst/>
                <a:latin typeface="New Century Schoolbook" charset="0"/>
                <a:ea typeface="New Century Schoolbook" charset="0"/>
                <a:cs typeface="New York" charset="0"/>
              </a:rPr>
              <a:t>one obtains</a:t>
            </a:r>
            <a:endParaRPr kumimoji="0" lang="it-IT" altLang="it-IT"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1200" b="0" i="0" u="none" strike="noStrike" cap="none" normalizeH="0" baseline="0" dirty="0" smtClean="0">
                <a:ln>
                  <a:noFill/>
                </a:ln>
                <a:solidFill>
                  <a:schemeClr val="tx1"/>
                </a:solidFill>
                <a:effectLst/>
                <a:latin typeface="New Century Schoolbook" charset="0"/>
                <a:ea typeface="New Century Schoolbook" charset="0"/>
                <a:cs typeface="New York" charset="0"/>
              </a:rPr>
              <a:t>				</a:t>
            </a:r>
            <a:endParaRPr kumimoji="0" lang="en-US"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1797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 </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113209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467544" y="692696"/>
            <a:ext cx="8649879" cy="5688632"/>
            <a:chOff x="467544" y="692696"/>
            <a:chExt cx="8649879" cy="5688632"/>
          </a:xfrm>
        </p:grpSpPr>
        <p:pic>
          <p:nvPicPr>
            <p:cNvPr id="18739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273"/>
            <a:stretch/>
          </p:blipFill>
          <p:spPr bwMode="auto">
            <a:xfrm>
              <a:off x="467544" y="692696"/>
              <a:ext cx="7643696" cy="550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331640" y="2852936"/>
              <a:ext cx="151216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915816" y="5589240"/>
              <a:ext cx="151216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61" t="21245" r="15593" b="13813"/>
            <a:stretch/>
          </p:blipFill>
          <p:spPr bwMode="auto">
            <a:xfrm>
              <a:off x="1795295" y="1857673"/>
              <a:ext cx="7322128" cy="3574702"/>
            </a:xfrm>
            <a:prstGeom prst="rect">
              <a:avLst/>
            </a:prstGeom>
            <a:solidFill>
              <a:schemeClr val="bg1"/>
            </a:solidFill>
            <a:ln>
              <a:noFill/>
            </a:ln>
            <a:effectLst/>
          </p:spPr>
        </p:pic>
        <p:sp>
          <p:nvSpPr>
            <p:cNvPr id="6" name="Rettangolo 5"/>
            <p:cNvSpPr/>
            <p:nvPr/>
          </p:nvSpPr>
          <p:spPr>
            <a:xfrm>
              <a:off x="467544" y="4797152"/>
              <a:ext cx="132775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302225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1157570095"/>
              </p:ext>
            </p:extLst>
          </p:nvPr>
        </p:nvGraphicFramePr>
        <p:xfrm>
          <a:off x="323528" y="2564904"/>
          <a:ext cx="8605546" cy="1988403"/>
        </p:xfrm>
        <a:graphic>
          <a:graphicData uri="http://schemas.openxmlformats.org/presentationml/2006/ole">
            <mc:AlternateContent xmlns:mc="http://schemas.openxmlformats.org/markup-compatibility/2006">
              <mc:Choice xmlns:v="urn:schemas-microsoft-com:vml" Requires="v">
                <p:oleObj spid="_x0000_s186385" name="Picture" r:id="rId3" imgW="3143250" imgH="723900" progId="Word.Picture.8">
                  <p:embed/>
                </p:oleObj>
              </mc:Choice>
              <mc:Fallback>
                <p:oleObj name="Picture" r:id="rId3" imgW="3143250" imgH="723900"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564904"/>
                        <a:ext cx="8605546" cy="1988403"/>
                      </a:xfrm>
                      <a:prstGeom prst="rect">
                        <a:avLst/>
                      </a:prstGeom>
                      <a:noFill/>
                    </p:spPr>
                  </p:pic>
                </p:oleObj>
              </mc:Fallback>
            </mc:AlternateContent>
          </a:graphicData>
        </a:graphic>
      </p:graphicFrame>
      <p:sp>
        <p:nvSpPr>
          <p:cNvPr id="4" name="Rectangle 3"/>
          <p:cNvSpPr>
            <a:spLocks noChangeArrowheads="1"/>
          </p:cNvSpPr>
          <p:nvPr/>
        </p:nvSpPr>
        <p:spPr bwMode="auto">
          <a:xfrm>
            <a:off x="107504" y="1295182"/>
            <a:ext cx="9161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smtClean="0">
                <a:ln>
                  <a:noFill/>
                </a:ln>
                <a:solidFill>
                  <a:schemeClr val="tx1"/>
                </a:solidFill>
                <a:effectLst/>
                <a:latin typeface="New Century Schoolbook" charset="0"/>
                <a:ea typeface="New Century Schoolbook" charset="0"/>
                <a:cs typeface="New York" charset="0"/>
              </a:rPr>
              <a:t>the formula has</a:t>
            </a:r>
            <a:r>
              <a:rPr kumimoji="0" lang="en-US" altLang="it-IT" sz="2800" b="0" i="0" u="none" strike="noStrike" cap="none" normalizeH="0" dirty="0" smtClean="0">
                <a:ln>
                  <a:noFill/>
                </a:ln>
                <a:solidFill>
                  <a:schemeClr val="tx1"/>
                </a:solidFill>
                <a:effectLst/>
                <a:latin typeface="New Century Schoolbook" charset="0"/>
                <a:ea typeface="New Century Schoolbook" charset="0"/>
                <a:cs typeface="New York" charset="0"/>
              </a:rPr>
              <a:t> </a:t>
            </a:r>
            <a:r>
              <a:rPr kumimoji="0" lang="en-US" altLang="it-IT" sz="2800" b="0" i="0" u="none" strike="noStrike" cap="none" normalizeH="0" baseline="0" dirty="0" smtClean="0">
                <a:ln>
                  <a:noFill/>
                </a:ln>
                <a:solidFill>
                  <a:srgbClr val="FF0000"/>
                </a:solidFill>
                <a:effectLst/>
                <a:latin typeface="New Century Schoolbook" charset="0"/>
                <a:ea typeface="New Century Schoolbook" charset="0"/>
                <a:cs typeface="New York" charset="0"/>
              </a:rPr>
              <a:t>a minimum for values of </a:t>
            </a:r>
            <a:r>
              <a:rPr kumimoji="0" lang="en-US" altLang="it-IT" sz="2800" b="0" i="0" u="none" strike="noStrike" cap="none" normalizeH="0" baseline="0" dirty="0" smtClean="0">
                <a:ln>
                  <a:noFill/>
                </a:ln>
                <a:solidFill>
                  <a:srgbClr val="FF0000"/>
                </a:solidFill>
                <a:effectLst/>
                <a:latin typeface="Symbol" panose="05050102010706020507" pitchFamily="18" charset="2"/>
                <a:ea typeface="New Century Schoolbook" charset="0"/>
                <a:cs typeface="New York" charset="0"/>
              </a:rPr>
              <a:t>b </a:t>
            </a:r>
            <a:r>
              <a:rPr kumimoji="0" lang="en-US" altLang="it-IT" sz="2800" b="0" i="0" u="none" strike="noStrike" cap="none" normalizeH="0" baseline="0" dirty="0" smtClean="0">
                <a:ln>
                  <a:noFill/>
                </a:ln>
                <a:solidFill>
                  <a:srgbClr val="FF0000"/>
                </a:solidFill>
                <a:effectLst/>
                <a:latin typeface="New Century Schoolbook" charset="0"/>
                <a:ea typeface="New Century Schoolbook" charset="0"/>
                <a:cs typeface="New York" charset="0"/>
              </a:rPr>
              <a:t>around 10 </a:t>
            </a:r>
            <a:endParaRPr kumimoji="0" lang="en-US" altLang="it-IT" sz="4000" b="0"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42456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a:stretch>
            <a:fillRect/>
          </a:stretch>
        </p:blipFill>
        <p:spPr bwMode="auto">
          <a:xfrm>
            <a:off x="33357" y="188640"/>
            <a:ext cx="8748885"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89490" y="260648"/>
            <a:ext cx="8632631" cy="469494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735226" y="5099604"/>
            <a:ext cx="7941161"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26" name="Object 14"/>
          <p:cNvGraphicFramePr>
            <a:graphicFrameLocks noChangeAspect="1"/>
          </p:cNvGraphicFramePr>
          <p:nvPr>
            <p:extLst>
              <p:ext uri="{D42A27DB-BD31-4B8C-83A1-F6EECF244321}">
                <p14:modId xmlns:p14="http://schemas.microsoft.com/office/powerpoint/2010/main" val="280131559"/>
              </p:ext>
            </p:extLst>
          </p:nvPr>
        </p:nvGraphicFramePr>
        <p:xfrm>
          <a:off x="381000" y="3167063"/>
          <a:ext cx="3902968" cy="920750"/>
        </p:xfrm>
        <a:graphic>
          <a:graphicData uri="http://schemas.openxmlformats.org/presentationml/2006/ole">
            <mc:AlternateContent xmlns:mc="http://schemas.openxmlformats.org/markup-compatibility/2006">
              <mc:Choice xmlns:v="urn:schemas-microsoft-com:vml" Requires="v">
                <p:oleObj spid="_x0000_s29853" name="Equation" r:id="rId4" imgW="1498320" imgH="393480" progId="Equation.3">
                  <p:embed/>
                </p:oleObj>
              </mc:Choice>
              <mc:Fallback>
                <p:oleObj name="Equation" r:id="rId4" imgW="149832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167063"/>
                        <a:ext cx="3902968" cy="920750"/>
                      </a:xfrm>
                      <a:prstGeom prst="rect">
                        <a:avLst/>
                      </a:prstGeom>
                      <a:solidFill>
                        <a:schemeClr val="bg1"/>
                      </a:solidFill>
                      <a:ln w="9525">
                        <a:solidFill>
                          <a:schemeClr val="accent2"/>
                        </a:solidFill>
                        <a:miter lim="800000"/>
                        <a:headEnd/>
                        <a:tailEnd/>
                      </a:ln>
                    </p:spPr>
                  </p:pic>
                </p:oleObj>
              </mc:Fallback>
            </mc:AlternateContent>
          </a:graphicData>
        </a:graphic>
      </p:graphicFrame>
      <p:graphicFrame>
        <p:nvGraphicFramePr>
          <p:cNvPr id="13327" name="Object 15"/>
          <p:cNvGraphicFramePr>
            <a:graphicFrameLocks noChangeAspect="1"/>
          </p:cNvGraphicFramePr>
          <p:nvPr>
            <p:extLst>
              <p:ext uri="{D42A27DB-BD31-4B8C-83A1-F6EECF244321}">
                <p14:modId xmlns:p14="http://schemas.microsoft.com/office/powerpoint/2010/main" val="4007757233"/>
              </p:ext>
            </p:extLst>
          </p:nvPr>
        </p:nvGraphicFramePr>
        <p:xfrm>
          <a:off x="381000" y="4186238"/>
          <a:ext cx="2328492" cy="766762"/>
        </p:xfrm>
        <a:graphic>
          <a:graphicData uri="http://schemas.openxmlformats.org/presentationml/2006/ole">
            <mc:AlternateContent xmlns:mc="http://schemas.openxmlformats.org/markup-compatibility/2006">
              <mc:Choice xmlns:v="urn:schemas-microsoft-com:vml" Requires="v">
                <p:oleObj spid="_x0000_s29854" name="Equation" r:id="rId6" imgW="977760" imgH="393480" progId="Equation.3">
                  <p:embed/>
                </p:oleObj>
              </mc:Choice>
              <mc:Fallback>
                <p:oleObj name="Equation" r:id="rId6" imgW="977760" imgH="3934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186238"/>
                        <a:ext cx="2328492" cy="766762"/>
                      </a:xfrm>
                      <a:prstGeom prst="rect">
                        <a:avLst/>
                      </a:prstGeom>
                      <a:solidFill>
                        <a:schemeClr val="bg1"/>
                      </a:solidFill>
                      <a:ln w="9525">
                        <a:solidFill>
                          <a:srgbClr val="FF0000"/>
                        </a:solidFill>
                        <a:miter lim="800000"/>
                        <a:headEnd/>
                        <a:tailEnd/>
                      </a:ln>
                    </p:spPr>
                  </p:pic>
                </p:oleObj>
              </mc:Fallback>
            </mc:AlternateContent>
          </a:graphicData>
        </a:graphic>
      </p:graphicFrame>
      <p:graphicFrame>
        <p:nvGraphicFramePr>
          <p:cNvPr id="13328" name="Object 16"/>
          <p:cNvGraphicFramePr>
            <a:graphicFrameLocks noChangeAspect="1"/>
          </p:cNvGraphicFramePr>
          <p:nvPr>
            <p:extLst>
              <p:ext uri="{D42A27DB-BD31-4B8C-83A1-F6EECF244321}">
                <p14:modId xmlns:p14="http://schemas.microsoft.com/office/powerpoint/2010/main" val="2809009605"/>
              </p:ext>
            </p:extLst>
          </p:nvPr>
        </p:nvGraphicFramePr>
        <p:xfrm>
          <a:off x="5148064" y="3160713"/>
          <a:ext cx="3691136" cy="920750"/>
        </p:xfrm>
        <a:graphic>
          <a:graphicData uri="http://schemas.openxmlformats.org/presentationml/2006/ole">
            <mc:AlternateContent xmlns:mc="http://schemas.openxmlformats.org/markup-compatibility/2006">
              <mc:Choice xmlns:v="urn:schemas-microsoft-com:vml" Requires="v">
                <p:oleObj spid="_x0000_s29855" name="Equation" r:id="rId8" imgW="1371600" imgH="393480" progId="Equation.3">
                  <p:embed/>
                </p:oleObj>
              </mc:Choice>
              <mc:Fallback>
                <p:oleObj name="Equation" r:id="rId8" imgW="1371600" imgH="39348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4" y="3160713"/>
                        <a:ext cx="3691136" cy="920750"/>
                      </a:xfrm>
                      <a:prstGeom prst="rect">
                        <a:avLst/>
                      </a:prstGeom>
                      <a:solidFill>
                        <a:schemeClr val="bg1"/>
                      </a:solidFill>
                      <a:ln w="9525">
                        <a:solidFill>
                          <a:schemeClr val="accent2"/>
                        </a:solidFill>
                        <a:miter lim="800000"/>
                        <a:headEnd/>
                        <a:tailEnd/>
                      </a:ln>
                    </p:spPr>
                  </p:pic>
                </p:oleObj>
              </mc:Fallback>
            </mc:AlternateContent>
          </a:graphicData>
        </a:graphic>
      </p:graphicFrame>
      <p:graphicFrame>
        <p:nvGraphicFramePr>
          <p:cNvPr id="13329" name="Object 17"/>
          <p:cNvGraphicFramePr>
            <a:graphicFrameLocks noChangeAspect="1"/>
          </p:cNvGraphicFramePr>
          <p:nvPr>
            <p:extLst>
              <p:ext uri="{D42A27DB-BD31-4B8C-83A1-F6EECF244321}">
                <p14:modId xmlns:p14="http://schemas.microsoft.com/office/powerpoint/2010/main" val="2602953948"/>
              </p:ext>
            </p:extLst>
          </p:nvPr>
        </p:nvGraphicFramePr>
        <p:xfrm>
          <a:off x="5148064" y="4171950"/>
          <a:ext cx="3664149" cy="776288"/>
        </p:xfrm>
        <a:graphic>
          <a:graphicData uri="http://schemas.openxmlformats.org/presentationml/2006/ole">
            <mc:AlternateContent xmlns:mc="http://schemas.openxmlformats.org/markup-compatibility/2006">
              <mc:Choice xmlns:v="urn:schemas-microsoft-com:vml" Requires="v">
                <p:oleObj spid="_x0000_s29856" name="Equation" r:id="rId10" imgW="1612800" imgH="393480" progId="Equation.3">
                  <p:embed/>
                </p:oleObj>
              </mc:Choice>
              <mc:Fallback>
                <p:oleObj name="Equation" r:id="rId10" imgW="1612800" imgH="39348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8064" y="4171950"/>
                        <a:ext cx="3664149" cy="776288"/>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2" name="Group 21"/>
          <p:cNvGrpSpPr>
            <a:grpSpLocks/>
          </p:cNvGrpSpPr>
          <p:nvPr/>
        </p:nvGrpSpPr>
        <p:grpSpPr bwMode="auto">
          <a:xfrm>
            <a:off x="665163" y="123825"/>
            <a:ext cx="7813675" cy="2971800"/>
            <a:chOff x="336" y="1296"/>
            <a:chExt cx="5114" cy="2018"/>
          </a:xfrm>
        </p:grpSpPr>
        <p:pic>
          <p:nvPicPr>
            <p:cNvPr id="13316" name="Picture 4"/>
            <p:cNvPicPr>
              <a:picLocks noChangeAspect="1" noChangeArrowheads="1"/>
            </p:cNvPicPr>
            <p:nvPr/>
          </p:nvPicPr>
          <p:blipFill>
            <a:blip r:embed="rId12" cstate="print"/>
            <a:srcRect t="5132"/>
            <a:stretch>
              <a:fillRect/>
            </a:stretch>
          </p:blipFill>
          <p:spPr bwMode="auto">
            <a:xfrm>
              <a:off x="336" y="1296"/>
              <a:ext cx="5114" cy="2018"/>
            </a:xfrm>
            <a:prstGeom prst="rect">
              <a:avLst/>
            </a:prstGeom>
            <a:noFill/>
            <a:ln w="9525">
              <a:noFill/>
              <a:miter lim="800000"/>
              <a:headEnd/>
              <a:tailEnd/>
            </a:ln>
            <a:effectLst/>
          </p:spPr>
        </p:pic>
        <p:sp>
          <p:nvSpPr>
            <p:cNvPr id="13317" name="Rectangle 5"/>
            <p:cNvSpPr>
              <a:spLocks noChangeArrowheads="1"/>
            </p:cNvSpPr>
            <p:nvPr/>
          </p:nvSpPr>
          <p:spPr bwMode="auto">
            <a:xfrm>
              <a:off x="361" y="1344"/>
              <a:ext cx="938" cy="223"/>
            </a:xfrm>
            <a:prstGeom prst="rect">
              <a:avLst/>
            </a:prstGeom>
            <a:solidFill>
              <a:schemeClr val="bg1"/>
            </a:solidFill>
            <a:ln w="9525">
              <a:noFill/>
              <a:miter lim="800000"/>
              <a:headEnd/>
              <a:tailEnd/>
            </a:ln>
            <a:effectLst/>
          </p:spPr>
          <p:txBody>
            <a:bodyPr wrap="none" anchor="ctr"/>
            <a:lstStyle/>
            <a:p>
              <a:endParaRPr lang="en-US"/>
            </a:p>
          </p:txBody>
        </p:sp>
        <p:sp>
          <p:nvSpPr>
            <p:cNvPr id="13318" name="Rectangle 6"/>
            <p:cNvSpPr>
              <a:spLocks noChangeArrowheads="1"/>
            </p:cNvSpPr>
            <p:nvPr/>
          </p:nvSpPr>
          <p:spPr bwMode="auto">
            <a:xfrm>
              <a:off x="1487" y="1296"/>
              <a:ext cx="843" cy="271"/>
            </a:xfrm>
            <a:prstGeom prst="rect">
              <a:avLst/>
            </a:prstGeom>
            <a:solidFill>
              <a:schemeClr val="bg1"/>
            </a:solidFill>
            <a:ln w="9525">
              <a:noFill/>
              <a:miter lim="800000"/>
              <a:headEnd/>
              <a:tailEnd/>
            </a:ln>
            <a:effectLst/>
          </p:spPr>
          <p:txBody>
            <a:bodyPr wrap="none" anchor="ctr"/>
            <a:lstStyle/>
            <a:p>
              <a:endParaRPr lang="en-US"/>
            </a:p>
          </p:txBody>
        </p:sp>
        <p:sp>
          <p:nvSpPr>
            <p:cNvPr id="13322" name="Rectangle 10"/>
            <p:cNvSpPr>
              <a:spLocks noChangeArrowheads="1"/>
            </p:cNvSpPr>
            <p:nvPr/>
          </p:nvSpPr>
          <p:spPr bwMode="auto">
            <a:xfrm>
              <a:off x="1674" y="3037"/>
              <a:ext cx="1407" cy="275"/>
            </a:xfrm>
            <a:prstGeom prst="rect">
              <a:avLst/>
            </a:prstGeom>
            <a:solidFill>
              <a:schemeClr val="bg1"/>
            </a:solidFill>
            <a:ln w="9525">
              <a:noFill/>
              <a:miter lim="800000"/>
              <a:headEnd/>
              <a:tailEnd/>
            </a:ln>
            <a:effectLst/>
          </p:spPr>
          <p:txBody>
            <a:bodyPr wrap="none" anchor="ctr"/>
            <a:lstStyle/>
            <a:p>
              <a:endParaRPr lang="en-US"/>
            </a:p>
          </p:txBody>
        </p:sp>
        <p:sp>
          <p:nvSpPr>
            <p:cNvPr id="13323" name="Rectangle 11"/>
            <p:cNvSpPr>
              <a:spLocks noChangeArrowheads="1"/>
            </p:cNvSpPr>
            <p:nvPr/>
          </p:nvSpPr>
          <p:spPr bwMode="auto">
            <a:xfrm>
              <a:off x="3596" y="1296"/>
              <a:ext cx="1688" cy="317"/>
            </a:xfrm>
            <a:prstGeom prst="rect">
              <a:avLst/>
            </a:prstGeom>
            <a:solidFill>
              <a:schemeClr val="bg1"/>
            </a:solidFill>
            <a:ln w="9525">
              <a:noFill/>
              <a:miter lim="800000"/>
              <a:headEnd/>
              <a:tailEnd/>
            </a:ln>
            <a:effectLst/>
          </p:spPr>
          <p:txBody>
            <a:bodyPr wrap="none" anchor="ctr"/>
            <a:lstStyle/>
            <a:p>
              <a:endParaRPr lang="en-US"/>
            </a:p>
          </p:txBody>
        </p:sp>
        <p:sp>
          <p:nvSpPr>
            <p:cNvPr id="13324" name="Rectangle 12"/>
            <p:cNvSpPr>
              <a:spLocks noChangeArrowheads="1"/>
            </p:cNvSpPr>
            <p:nvPr/>
          </p:nvSpPr>
          <p:spPr bwMode="auto">
            <a:xfrm>
              <a:off x="361" y="3037"/>
              <a:ext cx="657" cy="229"/>
            </a:xfrm>
            <a:prstGeom prst="rect">
              <a:avLst/>
            </a:prstGeom>
            <a:solidFill>
              <a:schemeClr val="bg1"/>
            </a:solidFill>
            <a:ln w="9525">
              <a:noFill/>
              <a:miter lim="800000"/>
              <a:headEnd/>
              <a:tailEnd/>
            </a:ln>
            <a:effectLst/>
          </p:spPr>
          <p:txBody>
            <a:bodyPr wrap="none" anchor="ctr"/>
            <a:lstStyle/>
            <a:p>
              <a:endParaRPr lang="en-US"/>
            </a:p>
          </p:txBody>
        </p:sp>
        <p:sp>
          <p:nvSpPr>
            <p:cNvPr id="13330" name="Text Box 18"/>
            <p:cNvSpPr txBox="1">
              <a:spLocks noChangeArrowheads="1"/>
            </p:cNvSpPr>
            <p:nvPr/>
          </p:nvSpPr>
          <p:spPr bwMode="auto">
            <a:xfrm>
              <a:off x="2256" y="2928"/>
              <a:ext cx="1296" cy="353"/>
            </a:xfrm>
            <a:prstGeom prst="rect">
              <a:avLst/>
            </a:prstGeom>
            <a:solidFill>
              <a:schemeClr val="bg1"/>
            </a:solidFill>
            <a:ln w="9525">
              <a:noFill/>
              <a:miter lim="800000"/>
              <a:headEnd/>
              <a:tailEnd/>
            </a:ln>
            <a:effectLst/>
          </p:spPr>
          <p:txBody>
            <a:bodyPr>
              <a:spAutoFit/>
            </a:bodyPr>
            <a:lstStyle/>
            <a:p>
              <a:pPr>
                <a:spcBef>
                  <a:spcPct val="50000"/>
                </a:spcBef>
              </a:pPr>
              <a:r>
                <a:rPr lang="en-US" sz="2800" b="1" i="1">
                  <a:solidFill>
                    <a:srgbClr val="FF0000"/>
                  </a:solidFill>
                </a:rPr>
                <a:t>E </a:t>
              </a:r>
              <a:r>
                <a:rPr lang="en-US" sz="2800" b="1" i="1">
                  <a:solidFill>
                    <a:srgbClr val="FF0000"/>
                  </a:solidFill>
                  <a:cs typeface="Arial" charset="0"/>
                </a:rPr>
                <a:t>~ E</a:t>
              </a:r>
              <a:r>
                <a:rPr lang="en-US" sz="2800" b="1" i="1" baseline="-25000">
                  <a:solidFill>
                    <a:srgbClr val="FF0000"/>
                  </a:solidFill>
                  <a:cs typeface="Arial" charset="0"/>
                </a:rPr>
                <a:t>0</a:t>
              </a:r>
              <a:r>
                <a:rPr lang="en-US" sz="2800" b="1" i="1">
                  <a:solidFill>
                    <a:srgbClr val="FF0000"/>
                  </a:solidFill>
                  <a:cs typeface="Arial" charset="0"/>
                </a:rPr>
                <a:t> e</a:t>
              </a:r>
              <a:r>
                <a:rPr lang="en-US" sz="2800" b="1" i="1" baseline="30000">
                  <a:solidFill>
                    <a:srgbClr val="FF0000"/>
                  </a:solidFill>
                  <a:cs typeface="Arial" charset="0"/>
                </a:rPr>
                <a:t>i</a:t>
              </a:r>
              <a:r>
                <a:rPr lang="en-US" sz="2800" b="1" i="1" baseline="30000">
                  <a:solidFill>
                    <a:srgbClr val="FF0000"/>
                  </a:solidFill>
                  <a:latin typeface="Symbol" pitchFamily="18" charset="2"/>
                  <a:cs typeface="Arial" charset="0"/>
                </a:rPr>
                <a:t>w</a:t>
              </a:r>
              <a:r>
                <a:rPr lang="en-US" sz="2800" b="1" i="1" baseline="30000">
                  <a:solidFill>
                    <a:srgbClr val="FF0000"/>
                  </a:solidFill>
                  <a:cs typeface="Arial" charset="0"/>
                </a:rPr>
                <a:t>t</a:t>
              </a:r>
              <a:endParaRPr lang="en-US" sz="2800" b="1" i="1">
                <a:solidFill>
                  <a:srgbClr val="FF0000"/>
                </a:solidFill>
                <a:cs typeface="Arial" charset="0"/>
              </a:endParaRPr>
            </a:p>
          </p:txBody>
        </p:sp>
      </p:grpSp>
      <p:sp>
        <p:nvSpPr>
          <p:cNvPr id="13331" name="Text Box 19"/>
          <p:cNvSpPr txBox="1">
            <a:spLocks noChangeArrowheads="1"/>
          </p:cNvSpPr>
          <p:nvPr/>
        </p:nvSpPr>
        <p:spPr bwMode="auto">
          <a:xfrm>
            <a:off x="609600" y="5089525"/>
            <a:ext cx="81534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i="1" dirty="0">
                <a:solidFill>
                  <a:srgbClr val="FF0000"/>
                </a:solidFill>
              </a:rPr>
              <a:t>E0  </a:t>
            </a:r>
            <a:r>
              <a:rPr lang="en-US" sz="2000" i="1" dirty="0">
                <a:solidFill>
                  <a:srgbClr val="FF0000"/>
                </a:solidFill>
                <a:sym typeface="Wingdings" pitchFamily="2" charset="2"/>
              </a:rPr>
              <a:t>  B0  E0 + E1    B0 + B1    E0 + E1 +E2 </a:t>
            </a:r>
            <a:endParaRPr lang="en-US" sz="2000" i="1" dirty="0">
              <a:solidFill>
                <a:srgbClr val="FF0000"/>
              </a:solidFill>
            </a:endParaRPr>
          </a:p>
        </p:txBody>
      </p:sp>
      <p:graphicFrame>
        <p:nvGraphicFramePr>
          <p:cNvPr id="13334" name="Object 22"/>
          <p:cNvGraphicFramePr>
            <a:graphicFrameLocks noChangeAspect="1"/>
          </p:cNvGraphicFramePr>
          <p:nvPr/>
        </p:nvGraphicFramePr>
        <p:xfrm>
          <a:off x="914400" y="5616575"/>
          <a:ext cx="7315200" cy="1089025"/>
        </p:xfrm>
        <a:graphic>
          <a:graphicData uri="http://schemas.openxmlformats.org/presentationml/2006/ole">
            <mc:AlternateContent xmlns:mc="http://schemas.openxmlformats.org/markup-compatibility/2006">
              <mc:Choice xmlns:v="urn:schemas-microsoft-com:vml" Requires="v">
                <p:oleObj spid="_x0000_s29857" name="Equation" r:id="rId13" imgW="3581280" imgH="533160" progId="Equation.3">
                  <p:embed/>
                </p:oleObj>
              </mc:Choice>
              <mc:Fallback>
                <p:oleObj name="Equation" r:id="rId13" imgW="3581280" imgH="533160" progId="Equation.3">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5616575"/>
                        <a:ext cx="7315200" cy="1089025"/>
                      </a:xfrm>
                      <a:prstGeom prst="rect">
                        <a:avLst/>
                      </a:prstGeom>
                      <a:solidFill>
                        <a:schemeClr val="bg1"/>
                      </a:solidFill>
                      <a:ln w="9525">
                        <a:solidFill>
                          <a:srgbClr val="FF0000"/>
                        </a:solid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wipe(down)">
                                      <p:cBhvr>
                                        <p:cTn id="7" dur="500"/>
                                        <p:tgtEl>
                                          <p:spTgt spid="133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29"/>
                                        </p:tgtEl>
                                        <p:attrNameLst>
                                          <p:attrName>style.visibility</p:attrName>
                                        </p:attrNameLst>
                                      </p:cBhvr>
                                      <p:to>
                                        <p:strVal val="visible"/>
                                      </p:to>
                                    </p:set>
                                    <p:animEffect transition="in" filter="wipe(down)">
                                      <p:cBhvr>
                                        <p:cTn id="12" dur="500"/>
                                        <p:tgtEl>
                                          <p:spTgt spid="133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3331"/>
                                        </p:tgtEl>
                                        <p:attrNameLst>
                                          <p:attrName>style.visibility</p:attrName>
                                        </p:attrNameLst>
                                      </p:cBhvr>
                                      <p:to>
                                        <p:strVal val="visible"/>
                                      </p:to>
                                    </p:set>
                                    <p:anim calcmode="lin" valueType="num">
                                      <p:cBhvr additive="base">
                                        <p:cTn id="17" dur="500" fill="hold"/>
                                        <p:tgtEl>
                                          <p:spTgt spid="13331"/>
                                        </p:tgtEl>
                                        <p:attrNameLst>
                                          <p:attrName>ppt_x</p:attrName>
                                        </p:attrNameLst>
                                      </p:cBhvr>
                                      <p:tavLst>
                                        <p:tav tm="0">
                                          <p:val>
                                            <p:strVal val="#ppt_x"/>
                                          </p:val>
                                        </p:tav>
                                        <p:tav tm="100000">
                                          <p:val>
                                            <p:strVal val="#ppt_x"/>
                                          </p:val>
                                        </p:tav>
                                      </p:tavLst>
                                    </p:anim>
                                    <p:anim calcmode="lin" valueType="num">
                                      <p:cBhvr additive="base">
                                        <p:cTn id="18" dur="500" fill="hold"/>
                                        <p:tgtEl>
                                          <p:spTgt spid="1333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3334"/>
                                        </p:tgtEl>
                                        <p:attrNameLst>
                                          <p:attrName>style.visibility</p:attrName>
                                        </p:attrNameLst>
                                      </p:cBhvr>
                                      <p:to>
                                        <p:strVal val="visible"/>
                                      </p:to>
                                    </p:set>
                                    <p:anim calcmode="lin" valueType="num">
                                      <p:cBhvr additive="base">
                                        <p:cTn id="23" dur="500" fill="hold"/>
                                        <p:tgtEl>
                                          <p:spTgt spid="13334"/>
                                        </p:tgtEl>
                                        <p:attrNameLst>
                                          <p:attrName>ppt_x</p:attrName>
                                        </p:attrNameLst>
                                      </p:cBhvr>
                                      <p:tavLst>
                                        <p:tav tm="0">
                                          <p:val>
                                            <p:strVal val="#ppt_x"/>
                                          </p:val>
                                        </p:tav>
                                        <p:tav tm="100000">
                                          <p:val>
                                            <p:strVal val="#ppt_x"/>
                                          </p:val>
                                        </p:tav>
                                      </p:tavLst>
                                    </p:anim>
                                    <p:anim calcmode="lin" valueType="num">
                                      <p:cBhvr additive="base">
                                        <p:cTn id="24" dur="500" fill="hold"/>
                                        <p:tgtEl>
                                          <p:spTgt spid="13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0" y="2348880"/>
            <a:ext cx="8964488" cy="3777283"/>
          </a:xfrm>
        </p:spPr>
        <p:txBody>
          <a:bodyPr>
            <a:normAutofit/>
          </a:bodyPr>
          <a:lstStyle/>
          <a:p>
            <a:pPr marL="742950" indent="-742950" algn="ctr">
              <a:buFont typeface="+mj-lt"/>
              <a:buAutoNum type="arabicPeriod" startAt="5"/>
            </a:pPr>
            <a:r>
              <a:rPr lang="en-US" sz="4400" b="1" dirty="0" smtClean="0"/>
              <a:t>The </a:t>
            </a:r>
            <a:r>
              <a:rPr lang="en-US" sz="4800" b="1" dirty="0" smtClean="0"/>
              <a:t>field dependence </a:t>
            </a:r>
          </a:p>
          <a:p>
            <a:pPr marL="0" indent="0" algn="ctr">
              <a:buNone/>
            </a:pPr>
            <a:r>
              <a:rPr lang="en-US" sz="4800" b="1" dirty="0" smtClean="0"/>
              <a:t>of </a:t>
            </a:r>
            <a:r>
              <a:rPr lang="en-US" sz="4400" b="1" dirty="0" smtClean="0">
                <a:solidFill>
                  <a:srgbClr val="FF0000"/>
                </a:solidFill>
              </a:rPr>
              <a:t>BCS contribution</a:t>
            </a:r>
            <a:endParaRPr lang="en-US" sz="4400" b="1" dirty="0">
              <a:solidFill>
                <a:srgbClr val="FF0000"/>
              </a:solidFill>
            </a:endParaRPr>
          </a:p>
        </p:txBody>
      </p:sp>
    </p:spTree>
    <p:extLst>
      <p:ext uri="{BB962C8B-B14F-4D97-AF65-F5344CB8AC3E}">
        <p14:creationId xmlns:p14="http://schemas.microsoft.com/office/powerpoint/2010/main" val="41782499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601216" y="1340768"/>
                <a:ext cx="7571184" cy="782960"/>
              </a:xfrm>
            </p:spPr>
            <p:txBody>
              <a:bodyPr>
                <a:normAutofit fontScale="90000"/>
              </a:bodyPr>
              <a:lstStyle/>
              <a:p>
                <a:pPr/>
                <a14:m>
                  <m:oMathPara xmlns:m="http://schemas.openxmlformats.org/officeDocument/2006/math">
                    <m:oMathParaPr>
                      <m:jc m:val="centerGroup"/>
                    </m:oMathParaPr>
                    <m:oMath xmlns:m="http://schemas.openxmlformats.org/officeDocument/2006/math">
                      <m:sSub>
                        <m:sSubPr>
                          <m:ctrlPr>
                            <a:rPr lang="it-IT" sz="5300" b="1" i="1" dirty="0" smtClean="0">
                              <a:solidFill>
                                <a:srgbClr val="FF0000"/>
                              </a:solidFill>
                              <a:latin typeface="Cambria Math"/>
                            </a:rPr>
                          </m:ctrlPr>
                        </m:sSubPr>
                        <m:e>
                          <m:r>
                            <a:rPr lang="it-IT" sz="5300" b="1" i="1" dirty="0" smtClean="0">
                              <a:solidFill>
                                <a:srgbClr val="FF0000"/>
                              </a:solidFill>
                              <a:latin typeface="Cambria Math"/>
                            </a:rPr>
                            <m:t>𝑹</m:t>
                          </m:r>
                        </m:e>
                        <m:sub>
                          <m:r>
                            <a:rPr lang="it-IT" sz="5300" b="1" i="1" dirty="0" smtClean="0">
                              <a:solidFill>
                                <a:srgbClr val="FF0000"/>
                              </a:solidFill>
                              <a:latin typeface="Cambria Math"/>
                            </a:rPr>
                            <m:t>𝑩𝑪𝑺</m:t>
                          </m:r>
                        </m:sub>
                      </m:sSub>
                      <m:r>
                        <a:rPr lang="it-IT" sz="5300" b="1" i="1" dirty="0" smtClean="0">
                          <a:solidFill>
                            <a:srgbClr val="FF0000"/>
                          </a:solidFill>
                          <a:latin typeface="Cambria Math"/>
                        </a:rPr>
                        <m:t>= </m:t>
                      </m:r>
                      <m:f>
                        <m:fPr>
                          <m:ctrlPr>
                            <a:rPr lang="it-IT" sz="5300" b="1" i="1" dirty="0" smtClean="0">
                              <a:solidFill>
                                <a:srgbClr val="FF0000"/>
                              </a:solidFill>
                              <a:latin typeface="Cambria Math"/>
                            </a:rPr>
                          </m:ctrlPr>
                        </m:fPr>
                        <m:num>
                          <m:r>
                            <a:rPr lang="it-IT" sz="5300" b="1" i="1" dirty="0" smtClean="0">
                              <a:solidFill>
                                <a:srgbClr val="FF0000"/>
                              </a:solidFill>
                              <a:latin typeface="Cambria Math"/>
                            </a:rPr>
                            <m:t>𝑨</m:t>
                          </m:r>
                        </m:num>
                        <m:den>
                          <m:sSup>
                            <m:sSupPr>
                              <m:ctrlPr>
                                <a:rPr lang="it-IT" sz="5300" b="1" i="1" dirty="0" smtClean="0">
                                  <a:solidFill>
                                    <a:srgbClr val="FF0000"/>
                                  </a:solidFill>
                                  <a:latin typeface="Cambria Math"/>
                                </a:rPr>
                              </m:ctrlPr>
                            </m:sSupPr>
                            <m:e>
                              <m:r>
                                <a:rPr lang="it-IT" sz="5300" b="1" i="1" dirty="0" smtClean="0">
                                  <a:solidFill>
                                    <a:srgbClr val="FF0000"/>
                                  </a:solidFill>
                                  <a:latin typeface="Cambria Math"/>
                                </a:rPr>
                                <m:t>𝑻</m:t>
                              </m:r>
                            </m:e>
                            <m:sup>
                              <m:r>
                                <a:rPr lang="it-IT" sz="5300" b="1" i="1" dirty="0" smtClean="0">
                                  <a:solidFill>
                                    <a:srgbClr val="FF0000"/>
                                  </a:solidFill>
                                  <a:latin typeface="Cambria Math"/>
                                </a:rPr>
                                <m:t>𝒏</m:t>
                              </m:r>
                            </m:sup>
                          </m:sSup>
                        </m:den>
                      </m:f>
                      <m:r>
                        <a:rPr lang="it-IT" sz="5300" b="1" i="1" dirty="0" smtClean="0">
                          <a:solidFill>
                            <a:srgbClr val="FF0000"/>
                          </a:solidFill>
                          <a:latin typeface="Cambria Math"/>
                        </a:rPr>
                        <m:t> </m:t>
                      </m:r>
                      <m:sSup>
                        <m:sSupPr>
                          <m:ctrlPr>
                            <a:rPr lang="it-IT" sz="5300" b="1" i="1" dirty="0" smtClean="0">
                              <a:solidFill>
                                <a:srgbClr val="FF0000"/>
                              </a:solidFill>
                              <a:latin typeface="Cambria Math"/>
                            </a:rPr>
                          </m:ctrlPr>
                        </m:sSupPr>
                        <m:e>
                          <m:r>
                            <a:rPr lang="it-IT" sz="5300" b="1" i="1" dirty="0" smtClean="0">
                              <a:solidFill>
                                <a:srgbClr val="FF0000"/>
                              </a:solidFill>
                              <a:latin typeface="Cambria Math"/>
                            </a:rPr>
                            <m:t>𝒆</m:t>
                          </m:r>
                        </m:e>
                        <m:sup>
                          <m:r>
                            <a:rPr lang="it-IT" sz="5300" b="1" i="1" dirty="0" smtClean="0">
                              <a:solidFill>
                                <a:srgbClr val="FF0000"/>
                              </a:solidFill>
                              <a:latin typeface="Cambria Math"/>
                            </a:rPr>
                            <m:t>−</m:t>
                          </m:r>
                          <m:f>
                            <m:fPr>
                              <m:ctrlPr>
                                <a:rPr lang="it-IT" sz="5300" b="1" i="1" dirty="0" smtClean="0">
                                  <a:solidFill>
                                    <a:srgbClr val="FF0000"/>
                                  </a:solidFill>
                                  <a:latin typeface="Cambria Math"/>
                                </a:rPr>
                              </m:ctrlPr>
                            </m:fPr>
                            <m:num>
                              <m:r>
                                <a:rPr lang="it-IT" sz="5300" b="1" i="1" dirty="0" smtClean="0">
                                  <a:solidFill>
                                    <a:srgbClr val="FF0000"/>
                                  </a:solidFill>
                                  <a:latin typeface="Cambria Math"/>
                                  <a:ea typeface="Cambria Math"/>
                                </a:rPr>
                                <m:t>∆</m:t>
                              </m:r>
                            </m:num>
                            <m:den>
                              <m:sSub>
                                <m:sSubPr>
                                  <m:ctrlPr>
                                    <a:rPr lang="it-IT" sz="5300" b="1" i="1" dirty="0" smtClean="0">
                                      <a:solidFill>
                                        <a:srgbClr val="FF0000"/>
                                      </a:solidFill>
                                      <a:latin typeface="Cambria Math"/>
                                    </a:rPr>
                                  </m:ctrlPr>
                                </m:sSubPr>
                                <m:e>
                                  <m:r>
                                    <a:rPr lang="it-IT" sz="5300" b="1" i="1" dirty="0" smtClean="0">
                                      <a:solidFill>
                                        <a:srgbClr val="FF0000"/>
                                      </a:solidFill>
                                      <a:latin typeface="Cambria Math"/>
                                    </a:rPr>
                                    <m:t>𝑲</m:t>
                                  </m:r>
                                </m:e>
                                <m:sub>
                                  <m:r>
                                    <a:rPr lang="it-IT" sz="5300" b="1" i="1" dirty="0" smtClean="0">
                                      <a:solidFill>
                                        <a:srgbClr val="FF0000"/>
                                      </a:solidFill>
                                      <a:latin typeface="Cambria Math"/>
                                    </a:rPr>
                                    <m:t>𝑩</m:t>
                                  </m:r>
                                </m:sub>
                              </m:sSub>
                              <m:r>
                                <a:rPr lang="it-IT" sz="5300" b="1" i="1" dirty="0" smtClean="0">
                                  <a:solidFill>
                                    <a:srgbClr val="FF0000"/>
                                  </a:solidFill>
                                  <a:latin typeface="Cambria Math"/>
                                </a:rPr>
                                <m:t>𝑻</m:t>
                              </m:r>
                            </m:den>
                          </m:f>
                        </m:sup>
                      </m:sSup>
                    </m:oMath>
                  </m:oMathPara>
                </a14:m>
                <a:endParaRPr lang="it-IT" b="1"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601216" y="1340768"/>
                <a:ext cx="7571184" cy="782960"/>
              </a:xfrm>
              <a:blipFill rotWithShape="1">
                <a:blip r:embed="rId2"/>
                <a:stretch>
                  <a:fillRect t="-32031" b="-42969"/>
                </a:stretch>
              </a:blipFill>
            </p:spPr>
            <p:txBody>
              <a:bodyPr/>
              <a:lstStyle/>
              <a:p>
                <a:r>
                  <a:rPr lang="it-IT">
                    <a:noFill/>
                  </a:rPr>
                  <a:t> </a:t>
                </a:r>
              </a:p>
            </p:txBody>
          </p:sp>
        </mc:Fallback>
      </mc:AlternateContent>
      <p:sp>
        <p:nvSpPr>
          <p:cNvPr id="3" name="Segnaposto contenuto 2"/>
          <p:cNvSpPr>
            <a:spLocks noGrp="1"/>
          </p:cNvSpPr>
          <p:nvPr>
            <p:ph idx="1"/>
          </p:nvPr>
        </p:nvSpPr>
        <p:spPr>
          <a:xfrm>
            <a:off x="251520" y="2503437"/>
            <a:ext cx="8568952" cy="4525963"/>
          </a:xfrm>
        </p:spPr>
        <p:txBody>
          <a:bodyPr>
            <a:normAutofit/>
          </a:bodyPr>
          <a:lstStyle/>
          <a:p>
            <a:pPr marL="0" indent="0" algn="just">
              <a:buNone/>
            </a:pPr>
            <a:r>
              <a:rPr lang="en-US" dirty="0" smtClean="0"/>
              <a:t>For </a:t>
            </a:r>
            <a:r>
              <a:rPr lang="en-US" dirty="0"/>
              <a:t>any chemical reaction, there must be a minimum amount of energy between reactant molecules for effective collisions between them. This is termed as activation energy.</a:t>
            </a:r>
            <a:endParaRPr lang="it-IT" dirty="0"/>
          </a:p>
          <a:p>
            <a:pPr marL="0" indent="0">
              <a:buNone/>
            </a:pPr>
            <a:endParaRPr lang="it-IT" dirty="0"/>
          </a:p>
        </p:txBody>
      </p:sp>
      <p:sp>
        <p:nvSpPr>
          <p:cNvPr id="4" name="Rettangolo 3"/>
          <p:cNvSpPr/>
          <p:nvPr/>
        </p:nvSpPr>
        <p:spPr>
          <a:xfrm>
            <a:off x="683568" y="116632"/>
            <a:ext cx="7560840" cy="769441"/>
          </a:xfrm>
          <a:prstGeom prst="rect">
            <a:avLst/>
          </a:prstGeom>
        </p:spPr>
        <p:txBody>
          <a:bodyPr wrap="square">
            <a:spAutoFit/>
          </a:bodyPr>
          <a:lstStyle/>
          <a:p>
            <a:pPr algn="ctr"/>
            <a:r>
              <a:rPr lang="en-US" sz="4400" b="1" dirty="0">
                <a:solidFill>
                  <a:schemeClr val="accent5">
                    <a:lumMod val="60000"/>
                    <a:lumOff val="40000"/>
                  </a:schemeClr>
                </a:solidFill>
              </a:rPr>
              <a:t>Modified Arrhenius Equation</a:t>
            </a:r>
          </a:p>
        </p:txBody>
      </p:sp>
      <p:pic>
        <p:nvPicPr>
          <p:cNvPr id="189442" name="Picture 2" descr="C:\Users\Palmieri\Documents\Desktop\SRF2013\tutorial srf2013\AAAWEA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030" y="4725144"/>
            <a:ext cx="453390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885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3CCD203-3E74-4692-A31C-C529D95E614E}" type="slidenum">
              <a:rPr lang="en-US"/>
              <a:pPr/>
              <a:t>62</a:t>
            </a:fld>
            <a:endParaRPr lang="en-US"/>
          </a:p>
        </p:txBody>
      </p:sp>
      <p:pic>
        <p:nvPicPr>
          <p:cNvPr id="60418" name="Picture 2" descr="energy spectrum"/>
          <p:cNvPicPr>
            <a:picLocks noChangeAspect="1" noChangeArrowheads="1"/>
          </p:cNvPicPr>
          <p:nvPr/>
        </p:nvPicPr>
        <p:blipFill>
          <a:blip r:embed="rId3" cstate="print"/>
          <a:srcRect/>
          <a:stretch>
            <a:fillRect/>
          </a:stretch>
        </p:blipFill>
        <p:spPr bwMode="auto">
          <a:xfrm>
            <a:off x="385763" y="188913"/>
            <a:ext cx="8101012" cy="5978525"/>
          </a:xfrm>
          <a:prstGeom prst="rect">
            <a:avLst/>
          </a:prstGeom>
          <a:noFill/>
        </p:spPr>
      </p:pic>
      <p:sp>
        <p:nvSpPr>
          <p:cNvPr id="60419" name="Rectangle 3"/>
          <p:cNvSpPr>
            <a:spLocks noChangeArrowheads="1"/>
          </p:cNvSpPr>
          <p:nvPr/>
        </p:nvSpPr>
        <p:spPr bwMode="auto">
          <a:xfrm>
            <a:off x="431800" y="3563938"/>
            <a:ext cx="900113" cy="539750"/>
          </a:xfrm>
          <a:prstGeom prst="rect">
            <a:avLst/>
          </a:prstGeom>
          <a:solidFill>
            <a:schemeClr val="bg1"/>
          </a:solidFill>
          <a:ln w="28575" algn="ctr">
            <a:noFill/>
            <a:miter lim="800000"/>
            <a:headEnd/>
            <a:tailEnd/>
          </a:ln>
          <a:effectLst/>
        </p:spPr>
        <p:txBody>
          <a:bodyPr wrap="none" anchor="ctr"/>
          <a:lstStyle/>
          <a:p>
            <a:endParaRPr lang="en-US"/>
          </a:p>
        </p:txBody>
      </p:sp>
    </p:spTree>
    <p:extLst>
      <p:ext uri="{BB962C8B-B14F-4D97-AF65-F5344CB8AC3E}">
        <p14:creationId xmlns:p14="http://schemas.microsoft.com/office/powerpoint/2010/main" val="3732789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601216" y="1493912"/>
                <a:ext cx="7571184" cy="782960"/>
              </a:xfrm>
            </p:spPr>
            <p:txBody>
              <a:bodyPr>
                <a:normAutofit fontScale="90000"/>
              </a:bodyPr>
              <a:lstStyle/>
              <a:p>
                <a:pPr/>
                <a14:m>
                  <m:oMathPara xmlns:m="http://schemas.openxmlformats.org/officeDocument/2006/math">
                    <m:oMathParaPr>
                      <m:jc m:val="centerGroup"/>
                    </m:oMathParaPr>
                    <m:oMath xmlns:m="http://schemas.openxmlformats.org/officeDocument/2006/math">
                      <m:sSub>
                        <m:sSubPr>
                          <m:ctrlPr>
                            <a:rPr lang="it-IT" sz="5300" b="1" i="1" dirty="0" smtClean="0">
                              <a:solidFill>
                                <a:srgbClr val="FF0000"/>
                              </a:solidFill>
                              <a:latin typeface="Cambria Math"/>
                            </a:rPr>
                          </m:ctrlPr>
                        </m:sSubPr>
                        <m:e>
                          <m:r>
                            <a:rPr lang="it-IT" sz="5300" b="1" i="1" dirty="0" smtClean="0">
                              <a:solidFill>
                                <a:srgbClr val="FF0000"/>
                              </a:solidFill>
                              <a:latin typeface="Cambria Math"/>
                            </a:rPr>
                            <m:t>𝑹</m:t>
                          </m:r>
                        </m:e>
                        <m:sub>
                          <m:r>
                            <a:rPr lang="it-IT" sz="5300" b="1" i="1" dirty="0" smtClean="0">
                              <a:solidFill>
                                <a:srgbClr val="FF0000"/>
                              </a:solidFill>
                              <a:latin typeface="Cambria Math"/>
                            </a:rPr>
                            <m:t>𝑩𝑪𝑺</m:t>
                          </m:r>
                        </m:sub>
                      </m:sSub>
                      <m:r>
                        <a:rPr lang="it-IT" sz="5300" b="1" i="1" dirty="0" smtClean="0">
                          <a:solidFill>
                            <a:srgbClr val="FF0000"/>
                          </a:solidFill>
                          <a:latin typeface="Cambria Math"/>
                        </a:rPr>
                        <m:t>= </m:t>
                      </m:r>
                      <m:f>
                        <m:fPr>
                          <m:ctrlPr>
                            <a:rPr lang="it-IT" sz="5300" b="1" i="1" dirty="0" smtClean="0">
                              <a:solidFill>
                                <a:srgbClr val="FF0000"/>
                              </a:solidFill>
                              <a:latin typeface="Cambria Math"/>
                            </a:rPr>
                          </m:ctrlPr>
                        </m:fPr>
                        <m:num>
                          <m:r>
                            <a:rPr lang="it-IT" sz="5300" b="1" i="1" dirty="0" smtClean="0">
                              <a:solidFill>
                                <a:srgbClr val="FF0000"/>
                              </a:solidFill>
                              <a:latin typeface="Cambria Math"/>
                            </a:rPr>
                            <m:t>𝑨</m:t>
                          </m:r>
                        </m:num>
                        <m:den>
                          <m:sSup>
                            <m:sSupPr>
                              <m:ctrlPr>
                                <a:rPr lang="it-IT" sz="5300" b="1" i="1" dirty="0" smtClean="0">
                                  <a:solidFill>
                                    <a:srgbClr val="FF0000"/>
                                  </a:solidFill>
                                  <a:latin typeface="Cambria Math"/>
                                </a:rPr>
                              </m:ctrlPr>
                            </m:sSupPr>
                            <m:e>
                              <m:r>
                                <a:rPr lang="it-IT" sz="5300" b="1" i="1" dirty="0" smtClean="0">
                                  <a:solidFill>
                                    <a:srgbClr val="FF0000"/>
                                  </a:solidFill>
                                  <a:latin typeface="Cambria Math"/>
                                </a:rPr>
                                <m:t>𝑻</m:t>
                              </m:r>
                            </m:e>
                            <m:sup>
                              <m:r>
                                <a:rPr lang="it-IT" sz="5300" b="1" i="1" dirty="0" smtClean="0">
                                  <a:solidFill>
                                    <a:srgbClr val="FF0000"/>
                                  </a:solidFill>
                                  <a:latin typeface="Cambria Math"/>
                                </a:rPr>
                                <m:t>𝒏</m:t>
                              </m:r>
                            </m:sup>
                          </m:sSup>
                        </m:den>
                      </m:f>
                      <m:r>
                        <a:rPr lang="it-IT" sz="5300" b="1" i="1" dirty="0" smtClean="0">
                          <a:solidFill>
                            <a:srgbClr val="FF0000"/>
                          </a:solidFill>
                          <a:latin typeface="Cambria Math"/>
                        </a:rPr>
                        <m:t> </m:t>
                      </m:r>
                      <m:sSup>
                        <m:sSupPr>
                          <m:ctrlPr>
                            <a:rPr lang="it-IT" sz="5300" b="1" i="1" dirty="0" smtClean="0">
                              <a:solidFill>
                                <a:srgbClr val="FF0000"/>
                              </a:solidFill>
                              <a:latin typeface="Cambria Math"/>
                            </a:rPr>
                          </m:ctrlPr>
                        </m:sSupPr>
                        <m:e>
                          <m:r>
                            <a:rPr lang="it-IT" sz="5300" b="1" i="1" dirty="0" smtClean="0">
                              <a:solidFill>
                                <a:srgbClr val="FF0000"/>
                              </a:solidFill>
                              <a:latin typeface="Cambria Math"/>
                            </a:rPr>
                            <m:t>𝒆</m:t>
                          </m:r>
                        </m:e>
                        <m:sup>
                          <m:r>
                            <a:rPr lang="it-IT" sz="5300" b="1" i="1" dirty="0" smtClean="0">
                              <a:solidFill>
                                <a:srgbClr val="FF0000"/>
                              </a:solidFill>
                              <a:latin typeface="Cambria Math"/>
                            </a:rPr>
                            <m:t>−</m:t>
                          </m:r>
                          <m:f>
                            <m:fPr>
                              <m:ctrlPr>
                                <a:rPr lang="it-IT" sz="5300" b="1" i="1" dirty="0" smtClean="0">
                                  <a:solidFill>
                                    <a:srgbClr val="FF0000"/>
                                  </a:solidFill>
                                  <a:latin typeface="Cambria Math"/>
                                </a:rPr>
                              </m:ctrlPr>
                            </m:fPr>
                            <m:num>
                              <m:r>
                                <a:rPr lang="it-IT" sz="5300" b="1" i="1" dirty="0" smtClean="0">
                                  <a:solidFill>
                                    <a:srgbClr val="FF0000"/>
                                  </a:solidFill>
                                  <a:latin typeface="Cambria Math"/>
                                  <a:ea typeface="Cambria Math"/>
                                </a:rPr>
                                <m:t>∆</m:t>
                              </m:r>
                            </m:num>
                            <m:den>
                              <m:sSub>
                                <m:sSubPr>
                                  <m:ctrlPr>
                                    <a:rPr lang="it-IT" sz="5300" b="1" i="1" dirty="0" smtClean="0">
                                      <a:solidFill>
                                        <a:srgbClr val="FF0000"/>
                                      </a:solidFill>
                                      <a:latin typeface="Cambria Math"/>
                                    </a:rPr>
                                  </m:ctrlPr>
                                </m:sSubPr>
                                <m:e>
                                  <m:r>
                                    <a:rPr lang="it-IT" sz="5300" b="1" i="1" dirty="0" smtClean="0">
                                      <a:solidFill>
                                        <a:srgbClr val="FF0000"/>
                                      </a:solidFill>
                                      <a:latin typeface="Cambria Math"/>
                                    </a:rPr>
                                    <m:t>𝑲</m:t>
                                  </m:r>
                                </m:e>
                                <m:sub>
                                  <m:r>
                                    <a:rPr lang="it-IT" sz="5300" b="1" i="1" dirty="0" smtClean="0">
                                      <a:solidFill>
                                        <a:srgbClr val="FF0000"/>
                                      </a:solidFill>
                                      <a:latin typeface="Cambria Math"/>
                                    </a:rPr>
                                    <m:t>𝑩</m:t>
                                  </m:r>
                                </m:sub>
                              </m:sSub>
                              <m:r>
                                <a:rPr lang="it-IT" sz="5300" b="1" i="1" dirty="0" smtClean="0">
                                  <a:solidFill>
                                    <a:srgbClr val="FF0000"/>
                                  </a:solidFill>
                                  <a:latin typeface="Cambria Math"/>
                                </a:rPr>
                                <m:t>𝑻</m:t>
                              </m:r>
                            </m:den>
                          </m:f>
                        </m:sup>
                      </m:sSup>
                    </m:oMath>
                  </m:oMathPara>
                </a14:m>
                <a:endParaRPr lang="it-IT" b="1"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601216" y="1493912"/>
                <a:ext cx="7571184" cy="782960"/>
              </a:xfrm>
              <a:blipFill rotWithShape="1">
                <a:blip r:embed="rId2"/>
                <a:stretch>
                  <a:fillRect t="-31783" b="-41860"/>
                </a:stretch>
              </a:blipFill>
            </p:spPr>
            <p:txBody>
              <a:bodyPr/>
              <a:lstStyle/>
              <a:p>
                <a:r>
                  <a:rPr lang="it-IT">
                    <a:noFill/>
                  </a:rPr>
                  <a:t> </a:t>
                </a:r>
              </a:p>
            </p:txBody>
          </p:sp>
        </mc:Fallback>
      </mc:AlternateContent>
      <p:sp>
        <p:nvSpPr>
          <p:cNvPr id="3" name="Segnaposto contenuto 2"/>
          <p:cNvSpPr>
            <a:spLocks noGrp="1"/>
          </p:cNvSpPr>
          <p:nvPr>
            <p:ph idx="1"/>
          </p:nvPr>
        </p:nvSpPr>
        <p:spPr>
          <a:xfrm>
            <a:off x="251520" y="2791469"/>
            <a:ext cx="8568952" cy="4525963"/>
          </a:xfrm>
        </p:spPr>
        <p:txBody>
          <a:bodyPr>
            <a:normAutofit/>
          </a:bodyPr>
          <a:lstStyle/>
          <a:p>
            <a:pPr marL="0" indent="0">
              <a:buNone/>
            </a:pPr>
            <a:endParaRPr lang="it-IT" dirty="0"/>
          </a:p>
          <a:p>
            <a:pPr marL="0" indent="0" algn="just">
              <a:buNone/>
            </a:pPr>
            <a:r>
              <a:rPr lang="en-US" dirty="0" smtClean="0"/>
              <a:t>At </a:t>
            </a:r>
            <a:r>
              <a:rPr lang="en-US" dirty="0"/>
              <a:t>room temperature, most of the molecules have less than the threshold value. Hence, if energy is supplied to the reactant molecules in the form of light or heat, they absorb that energy and reach a higher energy level which is equal to or greater than the threshold energy level. </a:t>
            </a:r>
            <a:endParaRPr lang="it-IT" dirty="0"/>
          </a:p>
          <a:p>
            <a:endParaRPr lang="it-IT" dirty="0"/>
          </a:p>
        </p:txBody>
      </p:sp>
      <p:sp>
        <p:nvSpPr>
          <p:cNvPr id="4" name="Rettangolo 3"/>
          <p:cNvSpPr/>
          <p:nvPr/>
        </p:nvSpPr>
        <p:spPr>
          <a:xfrm>
            <a:off x="611560" y="260648"/>
            <a:ext cx="7560840" cy="769441"/>
          </a:xfrm>
          <a:prstGeom prst="rect">
            <a:avLst/>
          </a:prstGeom>
        </p:spPr>
        <p:txBody>
          <a:bodyPr wrap="square">
            <a:spAutoFit/>
          </a:bodyPr>
          <a:lstStyle/>
          <a:p>
            <a:pPr algn="ctr"/>
            <a:r>
              <a:rPr lang="en-US" sz="4400" b="1" dirty="0">
                <a:solidFill>
                  <a:schemeClr val="accent5">
                    <a:lumMod val="60000"/>
                    <a:lumOff val="40000"/>
                  </a:schemeClr>
                </a:solidFill>
              </a:rPr>
              <a:t>Modified Arrhenius Equation</a:t>
            </a:r>
          </a:p>
        </p:txBody>
      </p:sp>
    </p:spTree>
    <p:extLst>
      <p:ext uri="{BB962C8B-B14F-4D97-AF65-F5344CB8AC3E}">
        <p14:creationId xmlns:p14="http://schemas.microsoft.com/office/powerpoint/2010/main" val="5427722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611560" y="1525352"/>
                <a:ext cx="7571184" cy="782960"/>
              </a:xfrm>
            </p:spPr>
            <p:txBody>
              <a:bodyPr>
                <a:normAutofit fontScale="90000"/>
              </a:bodyPr>
              <a:lstStyle/>
              <a:p>
                <a:pPr/>
                <a14:m>
                  <m:oMathPara xmlns:m="http://schemas.openxmlformats.org/officeDocument/2006/math">
                    <m:oMathParaPr>
                      <m:jc m:val="centerGroup"/>
                    </m:oMathParaPr>
                    <m:oMath xmlns:m="http://schemas.openxmlformats.org/officeDocument/2006/math">
                      <m:sSub>
                        <m:sSubPr>
                          <m:ctrlPr>
                            <a:rPr lang="it-IT" sz="5300" b="1" i="1" dirty="0" smtClean="0">
                              <a:solidFill>
                                <a:schemeClr val="accent1"/>
                              </a:solidFill>
                              <a:latin typeface="Cambria Math"/>
                            </a:rPr>
                          </m:ctrlPr>
                        </m:sSubPr>
                        <m:e>
                          <m:r>
                            <a:rPr lang="it-IT" sz="5300" b="1" i="1" dirty="0" smtClean="0">
                              <a:solidFill>
                                <a:schemeClr val="accent1"/>
                              </a:solidFill>
                              <a:latin typeface="Cambria Math"/>
                            </a:rPr>
                            <m:t>𝑹</m:t>
                          </m:r>
                        </m:e>
                        <m:sub>
                          <m:r>
                            <a:rPr lang="it-IT" sz="5300" b="1" i="1" dirty="0" smtClean="0">
                              <a:solidFill>
                                <a:schemeClr val="accent1"/>
                              </a:solidFill>
                              <a:latin typeface="Cambria Math"/>
                            </a:rPr>
                            <m:t>𝑩𝑪𝑺</m:t>
                          </m:r>
                        </m:sub>
                      </m:sSub>
                      <m:r>
                        <a:rPr lang="it-IT" sz="5300" b="1" i="1" dirty="0" smtClean="0">
                          <a:solidFill>
                            <a:schemeClr val="accent1"/>
                          </a:solidFill>
                          <a:latin typeface="Cambria Math"/>
                        </a:rPr>
                        <m:t>= </m:t>
                      </m:r>
                      <m:f>
                        <m:fPr>
                          <m:ctrlPr>
                            <a:rPr lang="it-IT" sz="5300" b="1" i="1" dirty="0" smtClean="0">
                              <a:solidFill>
                                <a:schemeClr val="accent1"/>
                              </a:solidFill>
                              <a:latin typeface="Cambria Math"/>
                            </a:rPr>
                          </m:ctrlPr>
                        </m:fPr>
                        <m:num>
                          <m:r>
                            <a:rPr lang="it-IT" sz="5300" b="1" i="1" dirty="0" smtClean="0">
                              <a:solidFill>
                                <a:schemeClr val="accent1"/>
                              </a:solidFill>
                              <a:latin typeface="Cambria Math"/>
                            </a:rPr>
                            <m:t>𝑨</m:t>
                          </m:r>
                        </m:num>
                        <m:den>
                          <m:sSup>
                            <m:sSupPr>
                              <m:ctrlPr>
                                <a:rPr lang="it-IT" sz="5300" b="1" i="1" dirty="0" smtClean="0">
                                  <a:solidFill>
                                    <a:schemeClr val="accent1"/>
                                  </a:solidFill>
                                  <a:latin typeface="Cambria Math"/>
                                </a:rPr>
                              </m:ctrlPr>
                            </m:sSupPr>
                            <m:e>
                              <m:r>
                                <a:rPr lang="it-IT" sz="5300" b="1" i="1" dirty="0" smtClean="0">
                                  <a:solidFill>
                                    <a:schemeClr val="accent1"/>
                                  </a:solidFill>
                                  <a:latin typeface="Cambria Math"/>
                                </a:rPr>
                                <m:t>𝑻</m:t>
                              </m:r>
                            </m:e>
                            <m:sup>
                              <m:r>
                                <a:rPr lang="it-IT" sz="5300" b="1" i="1" dirty="0" smtClean="0">
                                  <a:solidFill>
                                    <a:schemeClr val="accent1"/>
                                  </a:solidFill>
                                  <a:latin typeface="Cambria Math"/>
                                </a:rPr>
                                <m:t>𝒏</m:t>
                              </m:r>
                            </m:sup>
                          </m:sSup>
                        </m:den>
                      </m:f>
                      <m:r>
                        <a:rPr lang="it-IT" sz="5300" b="1" i="1" dirty="0" smtClean="0">
                          <a:solidFill>
                            <a:schemeClr val="accent1"/>
                          </a:solidFill>
                          <a:latin typeface="Cambria Math"/>
                        </a:rPr>
                        <m:t> </m:t>
                      </m:r>
                      <m:sSup>
                        <m:sSupPr>
                          <m:ctrlPr>
                            <a:rPr lang="it-IT" sz="5300" b="1" i="1" dirty="0" smtClean="0">
                              <a:solidFill>
                                <a:schemeClr val="accent1"/>
                              </a:solidFill>
                              <a:latin typeface="Cambria Math"/>
                            </a:rPr>
                          </m:ctrlPr>
                        </m:sSupPr>
                        <m:e>
                          <m:r>
                            <a:rPr lang="it-IT" sz="5300" b="1" i="1" dirty="0" smtClean="0">
                              <a:solidFill>
                                <a:schemeClr val="accent1"/>
                              </a:solidFill>
                              <a:latin typeface="Cambria Math"/>
                            </a:rPr>
                            <m:t>𝒆</m:t>
                          </m:r>
                        </m:e>
                        <m:sup>
                          <m:r>
                            <a:rPr lang="it-IT" sz="5300" b="1" i="1" dirty="0" smtClean="0">
                              <a:solidFill>
                                <a:schemeClr val="accent1"/>
                              </a:solidFill>
                              <a:latin typeface="Cambria Math"/>
                            </a:rPr>
                            <m:t>−</m:t>
                          </m:r>
                          <m:f>
                            <m:fPr>
                              <m:ctrlPr>
                                <a:rPr lang="it-IT" sz="5300" b="1" i="1" dirty="0" smtClean="0">
                                  <a:solidFill>
                                    <a:schemeClr val="accent1"/>
                                  </a:solidFill>
                                  <a:latin typeface="Cambria Math"/>
                                </a:rPr>
                              </m:ctrlPr>
                            </m:fPr>
                            <m:num>
                              <m:r>
                                <a:rPr lang="it-IT" sz="5300" b="1" i="1" dirty="0" smtClean="0">
                                  <a:solidFill>
                                    <a:schemeClr val="accent1"/>
                                  </a:solidFill>
                                  <a:latin typeface="Cambria Math"/>
                                  <a:ea typeface="Cambria Math"/>
                                </a:rPr>
                                <m:t>∆</m:t>
                              </m:r>
                            </m:num>
                            <m:den>
                              <m:sSub>
                                <m:sSubPr>
                                  <m:ctrlPr>
                                    <a:rPr lang="it-IT" sz="5300" b="1" i="1" dirty="0" smtClean="0">
                                      <a:solidFill>
                                        <a:schemeClr val="accent1"/>
                                      </a:solidFill>
                                      <a:latin typeface="Cambria Math"/>
                                    </a:rPr>
                                  </m:ctrlPr>
                                </m:sSubPr>
                                <m:e>
                                  <m:r>
                                    <a:rPr lang="it-IT" sz="5300" b="1" i="1" dirty="0" smtClean="0">
                                      <a:solidFill>
                                        <a:schemeClr val="accent1"/>
                                      </a:solidFill>
                                      <a:latin typeface="Cambria Math"/>
                                    </a:rPr>
                                    <m:t>𝑲</m:t>
                                  </m:r>
                                </m:e>
                                <m:sub>
                                  <m:r>
                                    <a:rPr lang="it-IT" sz="5300" b="1" i="1" dirty="0" smtClean="0">
                                      <a:solidFill>
                                        <a:schemeClr val="accent1"/>
                                      </a:solidFill>
                                      <a:latin typeface="Cambria Math"/>
                                    </a:rPr>
                                    <m:t>𝑩</m:t>
                                  </m:r>
                                </m:sub>
                              </m:sSub>
                              <m:r>
                                <a:rPr lang="it-IT" sz="5300" b="1" i="1" dirty="0" smtClean="0">
                                  <a:solidFill>
                                    <a:schemeClr val="accent1"/>
                                  </a:solidFill>
                                  <a:latin typeface="Cambria Math"/>
                                </a:rPr>
                                <m:t>𝑻</m:t>
                              </m:r>
                            </m:den>
                          </m:f>
                        </m:sup>
                      </m:sSup>
                    </m:oMath>
                  </m:oMathPara>
                </a14:m>
                <a:endParaRPr lang="it-IT" b="1" dirty="0">
                  <a:solidFill>
                    <a:schemeClr val="accent1"/>
                  </a:solidFill>
                </a:endParaRPr>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611560" y="1525352"/>
                <a:ext cx="7571184" cy="782960"/>
              </a:xfrm>
              <a:blipFill rotWithShape="1">
                <a:blip r:embed="rId2"/>
                <a:stretch>
                  <a:fillRect t="-31783" b="-42636"/>
                </a:stretch>
              </a:blipFill>
            </p:spPr>
            <p:txBody>
              <a:bodyPr/>
              <a:lstStyle/>
              <a:p>
                <a:r>
                  <a:rPr lang="it-IT">
                    <a:noFill/>
                  </a:rPr>
                  <a:t> </a:t>
                </a:r>
              </a:p>
            </p:txBody>
          </p:sp>
        </mc:Fallback>
      </mc:AlternateContent>
      <p:sp>
        <p:nvSpPr>
          <p:cNvPr id="4" name="Rettangolo 3"/>
          <p:cNvSpPr/>
          <p:nvPr/>
        </p:nvSpPr>
        <p:spPr>
          <a:xfrm>
            <a:off x="611560" y="260648"/>
            <a:ext cx="7560840" cy="769441"/>
          </a:xfrm>
          <a:prstGeom prst="rect">
            <a:avLst/>
          </a:prstGeom>
        </p:spPr>
        <p:txBody>
          <a:bodyPr wrap="square">
            <a:spAutoFit/>
          </a:bodyPr>
          <a:lstStyle/>
          <a:p>
            <a:pPr algn="ctr"/>
            <a:r>
              <a:rPr lang="en-US" sz="4400" b="1" dirty="0">
                <a:solidFill>
                  <a:schemeClr val="accent5">
                    <a:lumMod val="60000"/>
                    <a:lumOff val="40000"/>
                  </a:schemeClr>
                </a:solidFill>
              </a:rPr>
              <a:t>Modified Arrhenius Equation</a:t>
            </a:r>
          </a:p>
        </p:txBody>
      </p:sp>
      <p:sp>
        <p:nvSpPr>
          <p:cNvPr id="5" name="Segnaposto contenuto 4"/>
          <p:cNvSpPr>
            <a:spLocks noGrp="1"/>
          </p:cNvSpPr>
          <p:nvPr>
            <p:ph idx="1"/>
          </p:nvPr>
        </p:nvSpPr>
        <p:spPr/>
        <p:txBody>
          <a:bodyPr/>
          <a:lstStyle/>
          <a:p>
            <a:endParaRPr lang="it-IT" dirty="0"/>
          </a:p>
        </p:txBody>
      </p:sp>
      <p:sp>
        <p:nvSpPr>
          <p:cNvPr id="6" name="Segnaposto contenuto 2"/>
          <p:cNvSpPr txBox="1">
            <a:spLocks/>
          </p:cNvSpPr>
          <p:nvPr/>
        </p:nvSpPr>
        <p:spPr>
          <a:xfrm>
            <a:off x="467544" y="191683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
            </a:r>
            <a:br>
              <a:rPr lang="en-US" b="1" dirty="0" smtClean="0"/>
            </a:br>
            <a:r>
              <a:rPr lang="en-US" b="1" dirty="0" smtClean="0"/>
              <a:t/>
            </a:r>
            <a:br>
              <a:rPr lang="en-US" b="1" dirty="0" smtClean="0"/>
            </a:br>
            <a:r>
              <a:rPr lang="en-US" b="1" dirty="0" smtClean="0">
                <a:solidFill>
                  <a:srgbClr val="FF0000"/>
                </a:solidFill>
              </a:rPr>
              <a:t>Activation energy (</a:t>
            </a:r>
            <a:r>
              <a:rPr lang="en-US" b="1" dirty="0" err="1" smtClean="0">
                <a:solidFill>
                  <a:srgbClr val="FF0000"/>
                </a:solidFill>
              </a:rPr>
              <a:t>E</a:t>
            </a:r>
            <a:r>
              <a:rPr lang="en-US" b="1" baseline="-25000" dirty="0" err="1" smtClean="0">
                <a:solidFill>
                  <a:srgbClr val="FF0000"/>
                </a:solidFill>
              </a:rPr>
              <a:t>a</a:t>
            </a:r>
            <a:r>
              <a:rPr lang="en-US" b="1" dirty="0" smtClean="0">
                <a:solidFill>
                  <a:srgbClr val="FF0000"/>
                </a:solidFill>
              </a:rPr>
              <a:t>) = Threshold energy - 		Average kinetic energy of molecules </a:t>
            </a:r>
            <a:r>
              <a:rPr lang="en-US" dirty="0" smtClean="0"/>
              <a:t/>
            </a:r>
            <a:br>
              <a:rPr lang="en-US" dirty="0" smtClean="0"/>
            </a:br>
            <a:r>
              <a:rPr lang="en-US" dirty="0" smtClean="0"/>
              <a:t/>
            </a:r>
            <a:br>
              <a:rPr lang="en-US" dirty="0" smtClean="0"/>
            </a:br>
            <a:r>
              <a:rPr lang="en-US" dirty="0" smtClean="0"/>
              <a:t>Those reactions which have less magnitude of activation energy (</a:t>
            </a:r>
            <a:r>
              <a:rPr lang="en-US" dirty="0" err="1" smtClean="0"/>
              <a:t>E</a:t>
            </a:r>
            <a:r>
              <a:rPr lang="en-US" baseline="-25000" dirty="0" err="1" smtClean="0"/>
              <a:t>a</a:t>
            </a:r>
            <a:r>
              <a:rPr lang="en-US" dirty="0" smtClean="0"/>
              <a:t>) are completed fast while some reactions appear to be slow due to higher activation energy</a:t>
            </a:r>
            <a:endParaRPr lang="it-IT" dirty="0"/>
          </a:p>
        </p:txBody>
      </p:sp>
    </p:spTree>
    <p:extLst>
      <p:ext uri="{BB962C8B-B14F-4D97-AF65-F5344CB8AC3E}">
        <p14:creationId xmlns:p14="http://schemas.microsoft.com/office/powerpoint/2010/main" val="3432960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601216" y="476672"/>
                <a:ext cx="7571184" cy="782960"/>
              </a:xfrm>
            </p:spPr>
            <p:txBody>
              <a:bodyPr>
                <a:normAutofit fontScale="90000"/>
              </a:bodyPr>
              <a:lstStyle/>
              <a:p>
                <a:pPr/>
                <a14:m>
                  <m:oMathPara xmlns:m="http://schemas.openxmlformats.org/officeDocument/2006/math">
                    <m:oMathParaPr>
                      <m:jc m:val="centerGroup"/>
                    </m:oMathParaPr>
                    <m:oMath xmlns:m="http://schemas.openxmlformats.org/officeDocument/2006/math">
                      <m:sSub>
                        <m:sSubPr>
                          <m:ctrlPr>
                            <a:rPr lang="it-IT" sz="5300" b="1" i="1" dirty="0" smtClean="0">
                              <a:solidFill>
                                <a:schemeClr val="tx1"/>
                              </a:solidFill>
                              <a:latin typeface="Cambria Math"/>
                            </a:rPr>
                          </m:ctrlPr>
                        </m:sSubPr>
                        <m:e>
                          <m:r>
                            <a:rPr lang="it-IT" sz="5300" b="1" i="1" dirty="0" smtClean="0">
                              <a:solidFill>
                                <a:schemeClr val="tx1"/>
                              </a:solidFill>
                              <a:latin typeface="Cambria Math"/>
                            </a:rPr>
                            <m:t>𝑹</m:t>
                          </m:r>
                        </m:e>
                        <m:sub>
                          <m:r>
                            <a:rPr lang="it-IT" sz="5300" b="1" i="1" dirty="0" smtClean="0">
                              <a:solidFill>
                                <a:schemeClr val="tx1"/>
                              </a:solidFill>
                              <a:latin typeface="Cambria Math"/>
                            </a:rPr>
                            <m:t>𝑩𝑪𝑺</m:t>
                          </m:r>
                        </m:sub>
                      </m:sSub>
                      <m:r>
                        <a:rPr lang="it-IT" sz="5300" b="1" i="1" dirty="0" smtClean="0">
                          <a:solidFill>
                            <a:schemeClr val="tx1"/>
                          </a:solidFill>
                          <a:latin typeface="Cambria Math"/>
                        </a:rPr>
                        <m:t>= </m:t>
                      </m:r>
                      <m:f>
                        <m:fPr>
                          <m:ctrlPr>
                            <a:rPr lang="it-IT" sz="5300" b="1" i="1" dirty="0" smtClean="0">
                              <a:solidFill>
                                <a:schemeClr val="tx1"/>
                              </a:solidFill>
                              <a:latin typeface="Cambria Math"/>
                            </a:rPr>
                          </m:ctrlPr>
                        </m:fPr>
                        <m:num>
                          <m:r>
                            <a:rPr lang="it-IT" sz="5300" b="1" i="1" dirty="0" smtClean="0">
                              <a:solidFill>
                                <a:schemeClr val="tx1"/>
                              </a:solidFill>
                              <a:latin typeface="Cambria Math"/>
                            </a:rPr>
                            <m:t>𝑨</m:t>
                          </m:r>
                        </m:num>
                        <m:den>
                          <m:sSup>
                            <m:sSupPr>
                              <m:ctrlPr>
                                <a:rPr lang="it-IT" sz="5300" b="1" i="1" dirty="0" smtClean="0">
                                  <a:solidFill>
                                    <a:schemeClr val="tx1"/>
                                  </a:solidFill>
                                  <a:latin typeface="Cambria Math"/>
                                </a:rPr>
                              </m:ctrlPr>
                            </m:sSupPr>
                            <m:e>
                              <m:r>
                                <a:rPr lang="it-IT" sz="5300" b="1" i="1" dirty="0" smtClean="0">
                                  <a:solidFill>
                                    <a:schemeClr val="tx1"/>
                                  </a:solidFill>
                                  <a:latin typeface="Cambria Math"/>
                                </a:rPr>
                                <m:t>𝑻</m:t>
                              </m:r>
                            </m:e>
                            <m:sup>
                              <m:r>
                                <a:rPr lang="it-IT" sz="5300" b="1" i="1" dirty="0" smtClean="0">
                                  <a:solidFill>
                                    <a:schemeClr val="tx1"/>
                                  </a:solidFill>
                                  <a:latin typeface="Cambria Math"/>
                                </a:rPr>
                                <m:t>𝒏</m:t>
                              </m:r>
                            </m:sup>
                          </m:sSup>
                        </m:den>
                      </m:f>
                      <m:r>
                        <a:rPr lang="it-IT" sz="5300" b="1" i="1" dirty="0" smtClean="0">
                          <a:solidFill>
                            <a:schemeClr val="tx1"/>
                          </a:solidFill>
                          <a:latin typeface="Cambria Math"/>
                        </a:rPr>
                        <m:t> </m:t>
                      </m:r>
                      <m:sSup>
                        <m:sSupPr>
                          <m:ctrlPr>
                            <a:rPr lang="it-IT" sz="5300" b="1" i="1" dirty="0" smtClean="0">
                              <a:solidFill>
                                <a:schemeClr val="tx1"/>
                              </a:solidFill>
                              <a:latin typeface="Cambria Math"/>
                            </a:rPr>
                          </m:ctrlPr>
                        </m:sSupPr>
                        <m:e>
                          <m:r>
                            <a:rPr lang="it-IT" sz="5300" b="1" i="1" dirty="0" smtClean="0">
                              <a:solidFill>
                                <a:schemeClr val="tx1"/>
                              </a:solidFill>
                              <a:latin typeface="Cambria Math"/>
                            </a:rPr>
                            <m:t>𝒆</m:t>
                          </m:r>
                        </m:e>
                        <m:sup>
                          <m:r>
                            <a:rPr lang="it-IT" sz="5300" b="1" i="1" dirty="0" smtClean="0">
                              <a:solidFill>
                                <a:schemeClr val="tx1"/>
                              </a:solidFill>
                              <a:latin typeface="Cambria Math"/>
                            </a:rPr>
                            <m:t>−</m:t>
                          </m:r>
                          <m:f>
                            <m:fPr>
                              <m:ctrlPr>
                                <a:rPr lang="it-IT" sz="5300" b="1" i="1" dirty="0" smtClean="0">
                                  <a:solidFill>
                                    <a:schemeClr val="tx1"/>
                                  </a:solidFill>
                                  <a:latin typeface="Cambria Math"/>
                                </a:rPr>
                              </m:ctrlPr>
                            </m:fPr>
                            <m:num>
                              <m:r>
                                <a:rPr lang="it-IT" sz="5300" b="1" i="1" dirty="0" smtClean="0">
                                  <a:solidFill>
                                    <a:schemeClr val="tx1"/>
                                  </a:solidFill>
                                  <a:latin typeface="Cambria Math"/>
                                  <a:ea typeface="Cambria Math"/>
                                </a:rPr>
                                <m:t>∆</m:t>
                              </m:r>
                            </m:num>
                            <m:den>
                              <m:sSub>
                                <m:sSubPr>
                                  <m:ctrlPr>
                                    <a:rPr lang="it-IT" sz="5300" b="1" i="1" dirty="0" smtClean="0">
                                      <a:solidFill>
                                        <a:schemeClr val="tx1"/>
                                      </a:solidFill>
                                      <a:latin typeface="Cambria Math"/>
                                    </a:rPr>
                                  </m:ctrlPr>
                                </m:sSubPr>
                                <m:e>
                                  <m:r>
                                    <a:rPr lang="it-IT" sz="5300" b="1" i="1" dirty="0" smtClean="0">
                                      <a:solidFill>
                                        <a:schemeClr val="tx1"/>
                                      </a:solidFill>
                                      <a:latin typeface="Cambria Math"/>
                                    </a:rPr>
                                    <m:t>𝑲</m:t>
                                  </m:r>
                                </m:e>
                                <m:sub>
                                  <m:r>
                                    <a:rPr lang="it-IT" sz="5300" b="1" i="1" dirty="0" smtClean="0">
                                      <a:solidFill>
                                        <a:schemeClr val="tx1"/>
                                      </a:solidFill>
                                      <a:latin typeface="Cambria Math"/>
                                    </a:rPr>
                                    <m:t>𝑩</m:t>
                                  </m:r>
                                </m:sub>
                              </m:sSub>
                              <m:r>
                                <a:rPr lang="it-IT" sz="5300" b="1" i="1" dirty="0" smtClean="0">
                                  <a:solidFill>
                                    <a:schemeClr val="tx1"/>
                                  </a:solidFill>
                                  <a:latin typeface="Cambria Math"/>
                                </a:rPr>
                                <m:t>𝑻</m:t>
                              </m:r>
                            </m:den>
                          </m:f>
                        </m:sup>
                      </m:sSup>
                    </m:oMath>
                  </m:oMathPara>
                </a14:m>
                <a:endParaRPr lang="it-IT" b="1"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601216" y="476672"/>
                <a:ext cx="7571184" cy="782960"/>
              </a:xfrm>
              <a:blipFill rotWithShape="1">
                <a:blip r:embed="rId2"/>
                <a:stretch>
                  <a:fillRect t="-31783" b="-42636"/>
                </a:stretch>
              </a:blipFill>
            </p:spPr>
            <p:txBody>
              <a:bodyPr/>
              <a:lstStyle/>
              <a:p>
                <a:r>
                  <a:rPr lang="it-IT">
                    <a:noFill/>
                  </a:rPr>
                  <a:t> </a:t>
                </a:r>
              </a:p>
            </p:txBody>
          </p:sp>
        </mc:Fallback>
      </mc:AlternateContent>
      <p:sp>
        <p:nvSpPr>
          <p:cNvPr id="4" name="Segnaposto contenuto 3"/>
          <p:cNvSpPr>
            <a:spLocks noGrp="1"/>
          </p:cNvSpPr>
          <p:nvPr>
            <p:ph idx="1"/>
          </p:nvPr>
        </p:nvSpPr>
        <p:spPr>
          <a:xfrm>
            <a:off x="179512" y="1988840"/>
            <a:ext cx="8712968" cy="4525963"/>
          </a:xfrm>
        </p:spPr>
        <p:txBody>
          <a:bodyPr/>
          <a:lstStyle/>
          <a:p>
            <a:pPr marL="0" indent="0">
              <a:buNone/>
            </a:pPr>
            <a:endParaRPr lang="en-US" b="1" dirty="0" smtClean="0">
              <a:solidFill>
                <a:srgbClr val="FF0000"/>
              </a:solidFill>
            </a:endParaRPr>
          </a:p>
          <a:p>
            <a:pPr marL="0" indent="0">
              <a:buNone/>
            </a:pPr>
            <a:r>
              <a:rPr lang="en-US" b="1" dirty="0" smtClean="0"/>
              <a:t>Activation </a:t>
            </a:r>
            <a:r>
              <a:rPr lang="en-US" b="1" dirty="0"/>
              <a:t>energy (</a:t>
            </a:r>
            <a:r>
              <a:rPr lang="en-US" b="1" dirty="0" err="1"/>
              <a:t>E</a:t>
            </a:r>
            <a:r>
              <a:rPr lang="en-US" b="1" baseline="-25000" dirty="0" err="1"/>
              <a:t>a</a:t>
            </a:r>
            <a:r>
              <a:rPr lang="en-US" b="1" dirty="0"/>
              <a:t>) = </a:t>
            </a:r>
            <a:r>
              <a:rPr lang="en-US" b="1" dirty="0" smtClean="0"/>
              <a:t>   </a:t>
            </a:r>
            <a:r>
              <a:rPr lang="en-US" b="1" dirty="0" smtClean="0">
                <a:solidFill>
                  <a:schemeClr val="tx2">
                    <a:lumMod val="60000"/>
                    <a:lumOff val="40000"/>
                  </a:schemeClr>
                </a:solidFill>
              </a:rPr>
              <a:t>Threshold </a:t>
            </a:r>
            <a:r>
              <a:rPr lang="en-US" b="1" dirty="0">
                <a:solidFill>
                  <a:schemeClr val="tx2">
                    <a:lumMod val="60000"/>
                    <a:lumOff val="40000"/>
                  </a:schemeClr>
                </a:solidFill>
              </a:rPr>
              <a:t>energy </a:t>
            </a:r>
            <a:r>
              <a:rPr lang="en-US" b="1" dirty="0"/>
              <a:t>-</a:t>
            </a:r>
            <a:r>
              <a:rPr lang="en-US" b="1" dirty="0">
                <a:solidFill>
                  <a:srgbClr val="FF0000"/>
                </a:solidFill>
              </a:rPr>
              <a:t> </a:t>
            </a:r>
            <a:r>
              <a:rPr lang="en-US" b="1" dirty="0" smtClean="0">
                <a:solidFill>
                  <a:srgbClr val="FF0000"/>
                </a:solidFill>
              </a:rPr>
              <a:t>				               </a:t>
            </a:r>
            <a:r>
              <a:rPr lang="en-US" b="1" dirty="0" smtClean="0"/>
              <a:t>-</a:t>
            </a:r>
            <a:r>
              <a:rPr lang="en-US" b="1" dirty="0" smtClean="0">
                <a:solidFill>
                  <a:srgbClr val="FF0000"/>
                </a:solidFill>
              </a:rPr>
              <a:t> Average </a:t>
            </a:r>
            <a:r>
              <a:rPr lang="en-US" b="1" dirty="0">
                <a:solidFill>
                  <a:srgbClr val="FF0000"/>
                </a:solidFill>
              </a:rPr>
              <a:t>kinetic </a:t>
            </a:r>
            <a:r>
              <a:rPr lang="en-US" b="1" dirty="0" smtClean="0">
                <a:solidFill>
                  <a:srgbClr val="FF0000"/>
                </a:solidFill>
              </a:rPr>
              <a:t>energy</a:t>
            </a:r>
          </a:p>
          <a:p>
            <a:pPr marL="0" indent="0">
              <a:buNone/>
            </a:pPr>
            <a:endParaRPr lang="en-US" b="1" dirty="0">
              <a:solidFill>
                <a:srgbClr val="FF0000"/>
              </a:solidFill>
            </a:endParaRPr>
          </a:p>
          <a:p>
            <a:pPr marL="0" indent="0">
              <a:buNone/>
            </a:pPr>
            <a:r>
              <a:rPr lang="en-US" sz="7200" b="1" dirty="0" smtClean="0">
                <a:latin typeface="Symbol" panose="05050102010706020507" pitchFamily="18" charset="2"/>
              </a:rPr>
              <a:t>D = </a:t>
            </a:r>
            <a:r>
              <a:rPr lang="en-US" sz="7200" b="1" dirty="0" smtClean="0">
                <a:solidFill>
                  <a:schemeClr val="tx2">
                    <a:lumMod val="60000"/>
                    <a:lumOff val="40000"/>
                  </a:schemeClr>
                </a:solidFill>
                <a:latin typeface="Symbol" panose="05050102010706020507" pitchFamily="18" charset="2"/>
              </a:rPr>
              <a:t>D</a:t>
            </a:r>
            <a:r>
              <a:rPr lang="en-US" sz="7200" b="1" baseline="-25000" dirty="0" smtClean="0">
                <a:solidFill>
                  <a:schemeClr val="tx2">
                    <a:lumMod val="60000"/>
                    <a:lumOff val="40000"/>
                  </a:schemeClr>
                </a:solidFill>
              </a:rPr>
              <a:t>0</a:t>
            </a:r>
            <a:r>
              <a:rPr lang="en-US" sz="7200" b="1" dirty="0" smtClean="0">
                <a:solidFill>
                  <a:schemeClr val="accent6">
                    <a:lumMod val="75000"/>
                  </a:schemeClr>
                </a:solidFill>
              </a:rPr>
              <a:t> </a:t>
            </a:r>
            <a:r>
              <a:rPr lang="en-US" sz="7200" b="1" dirty="0" smtClean="0">
                <a:solidFill>
                  <a:srgbClr val="FF0000"/>
                </a:solidFill>
              </a:rPr>
              <a:t>- K</a:t>
            </a:r>
            <a:r>
              <a:rPr lang="en-US" sz="7200" b="1" baseline="-25000" dirty="0" smtClean="0">
                <a:solidFill>
                  <a:srgbClr val="FF0000"/>
                </a:solidFill>
              </a:rPr>
              <a:t>s</a:t>
            </a:r>
          </a:p>
        </p:txBody>
      </p:sp>
    </p:spTree>
    <p:extLst>
      <p:ext uri="{BB962C8B-B14F-4D97-AF65-F5344CB8AC3E}">
        <p14:creationId xmlns:p14="http://schemas.microsoft.com/office/powerpoint/2010/main" val="32751802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908720"/>
            <a:ext cx="8672662" cy="3600400"/>
          </a:xfrm>
          <a:prstGeom prst="rect">
            <a:avLst/>
          </a:prstGeom>
          <a:noFill/>
          <a:ln w="9525">
            <a:noFill/>
            <a:miter lim="800000"/>
            <a:headEnd/>
            <a:tailEnd/>
          </a:ln>
        </p:spPr>
      </p:pic>
    </p:spTree>
    <p:extLst>
      <p:ext uri="{BB962C8B-B14F-4D97-AF65-F5344CB8AC3E}">
        <p14:creationId xmlns:p14="http://schemas.microsoft.com/office/powerpoint/2010/main" val="33576532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2" name="Group 4"/>
          <p:cNvGrpSpPr>
            <a:grpSpLocks/>
          </p:cNvGrpSpPr>
          <p:nvPr/>
        </p:nvGrpSpPr>
        <p:grpSpPr bwMode="auto">
          <a:xfrm>
            <a:off x="647700" y="152400"/>
            <a:ext cx="3313113" cy="900113"/>
            <a:chOff x="340" y="3612"/>
            <a:chExt cx="2018" cy="544"/>
          </a:xfrm>
        </p:grpSpPr>
        <p:sp>
          <p:nvSpPr>
            <p:cNvPr id="37893" name="Rectangle 5"/>
            <p:cNvSpPr>
              <a:spLocks noChangeArrowheads="1"/>
            </p:cNvSpPr>
            <p:nvPr/>
          </p:nvSpPr>
          <p:spPr bwMode="auto">
            <a:xfrm>
              <a:off x="340" y="3612"/>
              <a:ext cx="2018" cy="544"/>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7894" name="Object 6"/>
            <p:cNvGraphicFramePr>
              <a:graphicFrameLocks noChangeAspect="1"/>
            </p:cNvGraphicFramePr>
            <p:nvPr/>
          </p:nvGraphicFramePr>
          <p:xfrm>
            <a:off x="521" y="3725"/>
            <a:ext cx="1656" cy="320"/>
          </p:xfrm>
          <a:graphic>
            <a:graphicData uri="http://schemas.openxmlformats.org/presentationml/2006/ole">
              <mc:AlternateContent xmlns:mc="http://schemas.openxmlformats.org/markup-compatibility/2006">
                <mc:Choice xmlns:v="urn:schemas-microsoft-com:vml" Requires="v">
                  <p:oleObj spid="_x0000_s190472" name="Equation" r:id="rId3" imgW="2628720" imgH="507960" progId="Equation.3">
                    <p:embed/>
                  </p:oleObj>
                </mc:Choice>
                <mc:Fallback>
                  <p:oleObj name="Equation" r:id="rId3" imgW="262872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3725"/>
                          <a:ext cx="1656" cy="32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7895" name="Text Box 7"/>
          <p:cNvSpPr txBox="1">
            <a:spLocks noChangeArrowheads="1"/>
          </p:cNvSpPr>
          <p:nvPr/>
        </p:nvSpPr>
        <p:spPr bwMode="auto">
          <a:xfrm>
            <a:off x="4032250" y="115888"/>
            <a:ext cx="900113" cy="923925"/>
          </a:xfrm>
          <a:prstGeom prst="rect">
            <a:avLst/>
          </a:prstGeom>
          <a:solidFill>
            <a:schemeClr val="accent1"/>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5400" b="1"/>
              <a:t>?</a:t>
            </a:r>
          </a:p>
        </p:txBody>
      </p:sp>
      <p:grpSp>
        <p:nvGrpSpPr>
          <p:cNvPr id="37900" name="Group 12"/>
          <p:cNvGrpSpPr>
            <a:grpSpLocks/>
          </p:cNvGrpSpPr>
          <p:nvPr/>
        </p:nvGrpSpPr>
        <p:grpSpPr bwMode="auto">
          <a:xfrm>
            <a:off x="411163" y="1160463"/>
            <a:ext cx="8497887" cy="3276600"/>
            <a:chOff x="249" y="958"/>
            <a:chExt cx="5353" cy="2064"/>
          </a:xfrm>
          <a:solidFill>
            <a:schemeClr val="tx2">
              <a:lumMod val="20000"/>
              <a:lumOff val="80000"/>
            </a:schemeClr>
          </a:solidFill>
        </p:grpSpPr>
        <p:sp>
          <p:nvSpPr>
            <p:cNvPr id="37898" name="Rectangle 10"/>
            <p:cNvSpPr>
              <a:spLocks noChangeArrowheads="1"/>
            </p:cNvSpPr>
            <p:nvPr/>
          </p:nvSpPr>
          <p:spPr bwMode="auto">
            <a:xfrm>
              <a:off x="249" y="958"/>
              <a:ext cx="5353" cy="206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896" name="Text Box 8"/>
            <p:cNvSpPr txBox="1">
              <a:spLocks noChangeArrowheads="1"/>
            </p:cNvSpPr>
            <p:nvPr/>
          </p:nvSpPr>
          <p:spPr bwMode="auto">
            <a:xfrm>
              <a:off x="408" y="1117"/>
              <a:ext cx="3379" cy="698"/>
            </a:xfrm>
            <a:prstGeom prst="rect">
              <a:avLst/>
            </a:prstGeom>
            <a:grp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600" dirty="0">
                  <a:latin typeface="Symbol" pitchFamily="18" charset="2"/>
                </a:rPr>
                <a:t>D </a:t>
              </a:r>
              <a:r>
                <a:rPr lang="it-IT" altLang="it-IT" sz="6600" dirty="0"/>
                <a:t>= </a:t>
              </a:r>
              <a:r>
                <a:rPr lang="it-IT" altLang="it-IT" sz="6600" dirty="0">
                  <a:latin typeface="Symbol" pitchFamily="18" charset="2"/>
                </a:rPr>
                <a:t>D</a:t>
              </a:r>
              <a:r>
                <a:rPr lang="it-IT" altLang="it-IT" sz="6600" baseline="-25000" dirty="0"/>
                <a:t>0 </a:t>
              </a:r>
              <a:r>
                <a:rPr lang="it-IT" altLang="it-IT" sz="6600" dirty="0"/>
                <a:t>- </a:t>
              </a:r>
              <a:r>
                <a:rPr lang="it-IT" altLang="it-IT" sz="6600" dirty="0" err="1"/>
                <a:t>p</a:t>
              </a:r>
              <a:r>
                <a:rPr lang="it-IT" altLang="it-IT" sz="6600" baseline="-25000" dirty="0" err="1"/>
                <a:t>f</a:t>
              </a:r>
              <a:r>
                <a:rPr lang="it-IT" altLang="it-IT" sz="6600" dirty="0" err="1"/>
                <a:t>v</a:t>
              </a:r>
              <a:r>
                <a:rPr lang="it-IT" altLang="it-IT" sz="6600" baseline="-25000" dirty="0" err="1"/>
                <a:t>s</a:t>
              </a:r>
              <a:endParaRPr lang="it-IT" altLang="it-IT" sz="6600" baseline="-25000" dirty="0"/>
            </a:p>
          </p:txBody>
        </p:sp>
        <p:sp>
          <p:nvSpPr>
            <p:cNvPr id="37897" name="Text Box 9"/>
            <p:cNvSpPr txBox="1">
              <a:spLocks noChangeArrowheads="1"/>
            </p:cNvSpPr>
            <p:nvPr/>
          </p:nvSpPr>
          <p:spPr bwMode="auto">
            <a:xfrm>
              <a:off x="385" y="1979"/>
              <a:ext cx="5058" cy="92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885825" indent="-342900">
                <a:defRPr>
                  <a:solidFill>
                    <a:schemeClr val="tx1"/>
                  </a:solidFill>
                  <a:latin typeface="Arial" pitchFamily="34" charset="0"/>
                </a:defRPr>
              </a:lvl2pPr>
              <a:lvl3pPr marL="1408113" indent="-342900">
                <a:defRPr>
                  <a:solidFill>
                    <a:schemeClr val="tx1"/>
                  </a:solidFill>
                  <a:latin typeface="Arial" pitchFamily="34" charset="0"/>
                </a:defRPr>
              </a:lvl3pPr>
              <a:lvl4pPr marL="1930400" indent="-342900">
                <a:defRPr>
                  <a:solidFill>
                    <a:schemeClr val="tx1"/>
                  </a:solidFill>
                  <a:latin typeface="Arial" pitchFamily="34" charset="0"/>
                </a:defRPr>
              </a:lvl4pPr>
              <a:lvl5pPr marL="2452688" indent="-342900">
                <a:defRPr>
                  <a:solidFill>
                    <a:schemeClr val="tx1"/>
                  </a:solidFill>
                  <a:latin typeface="Arial" pitchFamily="34" charset="0"/>
                </a:defRPr>
              </a:lvl5pPr>
              <a:lvl6pPr marL="2909888" indent="-342900" fontAlgn="base">
                <a:spcBef>
                  <a:spcPct val="0"/>
                </a:spcBef>
                <a:spcAft>
                  <a:spcPct val="0"/>
                </a:spcAft>
                <a:defRPr>
                  <a:solidFill>
                    <a:schemeClr val="tx1"/>
                  </a:solidFill>
                  <a:latin typeface="Arial" pitchFamily="34" charset="0"/>
                </a:defRPr>
              </a:lvl6pPr>
              <a:lvl7pPr marL="3367088" indent="-342900" fontAlgn="base">
                <a:spcBef>
                  <a:spcPct val="0"/>
                </a:spcBef>
                <a:spcAft>
                  <a:spcPct val="0"/>
                </a:spcAft>
                <a:defRPr>
                  <a:solidFill>
                    <a:schemeClr val="tx1"/>
                  </a:solidFill>
                  <a:latin typeface="Arial" pitchFamily="34" charset="0"/>
                </a:defRPr>
              </a:lvl7pPr>
              <a:lvl8pPr marL="3824288" indent="-342900" fontAlgn="base">
                <a:spcBef>
                  <a:spcPct val="0"/>
                </a:spcBef>
                <a:spcAft>
                  <a:spcPct val="0"/>
                </a:spcAft>
                <a:defRPr>
                  <a:solidFill>
                    <a:schemeClr val="tx1"/>
                  </a:solidFill>
                  <a:latin typeface="Arial" pitchFamily="34" charset="0"/>
                </a:defRPr>
              </a:lvl8pPr>
              <a:lvl9pPr marL="4281488" indent="-342900" fontAlgn="base">
                <a:spcBef>
                  <a:spcPct val="0"/>
                </a:spcBef>
                <a:spcAft>
                  <a:spcPct val="0"/>
                </a:spcAft>
                <a:defRPr>
                  <a:solidFill>
                    <a:schemeClr val="tx1"/>
                  </a:solidFill>
                  <a:latin typeface="Arial" pitchFamily="34" charset="0"/>
                </a:defRPr>
              </a:lvl9pPr>
            </a:lstStyle>
            <a:p>
              <a:pPr algn="just"/>
              <a:r>
                <a:rPr lang="en-AU" altLang="it-IT"/>
                <a:t>I.I. Kulik, </a:t>
              </a:r>
              <a:r>
                <a:rPr lang="en-AU" altLang="it-IT" u="sng"/>
                <a:t>V. Palmieri</a:t>
              </a:r>
              <a:r>
                <a:rPr lang="en-AU" altLang="it-IT"/>
                <a:t>, "THEORY OF DEGRADATION AND NON LINEAR EFFECTS IN Nb-COATED SUPERCONDUCTING CAVITIES",</a:t>
              </a:r>
              <a:r>
                <a:rPr lang="en-AU" altLang="it-IT" b="1"/>
                <a:t> </a:t>
              </a:r>
            </a:p>
            <a:p>
              <a:pPr algn="just"/>
              <a:r>
                <a:rPr lang="en-AU" altLang="it-IT" b="1"/>
                <a:t>Proceedings of the Eight Workshop on RF Supercoductivity, Abano, Italy, October 1997, V. Palmieri, A. Lombardi eds. </a:t>
              </a:r>
            </a:p>
            <a:p>
              <a:pPr algn="just"/>
              <a:r>
                <a:rPr lang="en-AU" altLang="it-IT" b="1"/>
                <a:t>Special Issue of Particle Accelerators, Vol. 60,(1998)p.257-264</a:t>
              </a:r>
              <a:endParaRPr lang="it-IT" altLang="it-IT" b="1"/>
            </a:p>
          </p:txBody>
        </p:sp>
      </p:grpSp>
      <p:sp>
        <p:nvSpPr>
          <p:cNvPr id="37901" name="Text Box 13"/>
          <p:cNvSpPr txBox="1">
            <a:spLocks noChangeArrowheads="1"/>
          </p:cNvSpPr>
          <p:nvPr/>
        </p:nvSpPr>
        <p:spPr bwMode="auto">
          <a:xfrm>
            <a:off x="411163" y="4760913"/>
            <a:ext cx="8337550" cy="1563687"/>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3200"/>
              <a:t>The Ginzburg-Landau result </a:t>
            </a:r>
          </a:p>
          <a:p>
            <a:pPr algn="ctr">
              <a:buFont typeface="Symbol" pitchFamily="18" charset="2"/>
              <a:buNone/>
            </a:pPr>
            <a:r>
              <a:rPr lang="it-IT" altLang="it-IT" sz="3200" b="1">
                <a:solidFill>
                  <a:schemeClr val="accent2"/>
                </a:solidFill>
                <a:latin typeface="Symbol" pitchFamily="18" charset="2"/>
              </a:rPr>
              <a:t>D</a:t>
            </a:r>
            <a:r>
              <a:rPr lang="it-IT" altLang="it-IT" sz="3200" b="1">
                <a:solidFill>
                  <a:schemeClr val="accent2"/>
                </a:solidFill>
              </a:rPr>
              <a:t>= </a:t>
            </a:r>
            <a:r>
              <a:rPr lang="it-IT" altLang="it-IT" sz="3200" b="1">
                <a:solidFill>
                  <a:schemeClr val="accent2"/>
                </a:solidFill>
                <a:latin typeface="Symbol" pitchFamily="18" charset="2"/>
              </a:rPr>
              <a:t>D</a:t>
            </a:r>
            <a:r>
              <a:rPr lang="it-IT" altLang="it-IT" sz="3200" b="1" baseline="-25000">
                <a:solidFill>
                  <a:schemeClr val="accent2"/>
                </a:solidFill>
              </a:rPr>
              <a:t>0 </a:t>
            </a:r>
            <a:r>
              <a:rPr lang="it-IT" altLang="it-IT" sz="3200" b="1">
                <a:solidFill>
                  <a:schemeClr val="accent2"/>
                </a:solidFill>
              </a:rPr>
              <a:t>(1 – H</a:t>
            </a:r>
            <a:r>
              <a:rPr lang="it-IT" altLang="it-IT" sz="3200" b="1" baseline="30000">
                <a:solidFill>
                  <a:schemeClr val="accent2"/>
                </a:solidFill>
              </a:rPr>
              <a:t>2</a:t>
            </a:r>
            <a:r>
              <a:rPr lang="it-IT" altLang="it-IT" sz="3200" b="1">
                <a:solidFill>
                  <a:schemeClr val="accent2"/>
                </a:solidFill>
              </a:rPr>
              <a:t>/H</a:t>
            </a:r>
            <a:r>
              <a:rPr lang="it-IT" altLang="it-IT" sz="3200" b="1" baseline="-25000">
                <a:solidFill>
                  <a:schemeClr val="accent2"/>
                </a:solidFill>
              </a:rPr>
              <a:t>C</a:t>
            </a:r>
            <a:r>
              <a:rPr lang="it-IT" altLang="it-IT" sz="3200" b="1" baseline="30000">
                <a:solidFill>
                  <a:schemeClr val="accent2"/>
                </a:solidFill>
              </a:rPr>
              <a:t>2</a:t>
            </a:r>
            <a:r>
              <a:rPr lang="it-IT" altLang="it-IT" sz="3200" b="1">
                <a:solidFill>
                  <a:schemeClr val="accent2"/>
                </a:solidFill>
              </a:rPr>
              <a:t>)</a:t>
            </a:r>
            <a:r>
              <a:rPr lang="it-IT" altLang="it-IT" sz="3200"/>
              <a:t>  </a:t>
            </a:r>
          </a:p>
          <a:p>
            <a:pPr algn="ctr">
              <a:buFont typeface="Symbol" pitchFamily="18" charset="2"/>
              <a:buNone/>
            </a:pPr>
            <a:r>
              <a:rPr lang="it-IT" altLang="it-IT" sz="3200"/>
              <a:t>does not apply!!!</a:t>
            </a:r>
          </a:p>
        </p:txBody>
      </p:sp>
      <p:grpSp>
        <p:nvGrpSpPr>
          <p:cNvPr id="37904" name="Group 16"/>
          <p:cNvGrpSpPr>
            <a:grpSpLocks/>
          </p:cNvGrpSpPr>
          <p:nvPr/>
        </p:nvGrpSpPr>
        <p:grpSpPr bwMode="auto">
          <a:xfrm>
            <a:off x="2843213" y="4545013"/>
            <a:ext cx="3168650" cy="2087562"/>
            <a:chOff x="1791" y="2863"/>
            <a:chExt cx="1996" cy="1315"/>
          </a:xfrm>
        </p:grpSpPr>
        <p:sp>
          <p:nvSpPr>
            <p:cNvPr id="37902" name="Line 14"/>
            <p:cNvSpPr>
              <a:spLocks noChangeShapeType="1"/>
            </p:cNvSpPr>
            <p:nvPr/>
          </p:nvSpPr>
          <p:spPr bwMode="auto">
            <a:xfrm>
              <a:off x="1859" y="2863"/>
              <a:ext cx="1815" cy="131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903" name="Line 15"/>
            <p:cNvSpPr>
              <a:spLocks noChangeShapeType="1"/>
            </p:cNvSpPr>
            <p:nvPr/>
          </p:nvSpPr>
          <p:spPr bwMode="auto">
            <a:xfrm flipV="1">
              <a:off x="1791" y="2863"/>
              <a:ext cx="1996" cy="131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Tree>
    <p:extLst>
      <p:ext uri="{BB962C8B-B14F-4D97-AF65-F5344CB8AC3E}">
        <p14:creationId xmlns:p14="http://schemas.microsoft.com/office/powerpoint/2010/main" val="3149908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7904"/>
                                        </p:tgtEl>
                                        <p:attrNameLst>
                                          <p:attrName>style.visibility</p:attrName>
                                        </p:attrNameLst>
                                      </p:cBhvr>
                                      <p:to>
                                        <p:strVal val="visible"/>
                                      </p:to>
                                    </p:set>
                                    <p:animEffect transition="in" filter="barn(inHorizontal)">
                                      <p:cBhvr>
                                        <p:cTn id="7" dur="500"/>
                                        <p:tgtEl>
                                          <p:spTgt spid="37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2" name="Rectangle 12"/>
          <p:cNvSpPr>
            <a:spLocks noChangeArrowheads="1"/>
          </p:cNvSpPr>
          <p:nvPr/>
        </p:nvSpPr>
        <p:spPr bwMode="auto">
          <a:xfrm>
            <a:off x="250825" y="2205038"/>
            <a:ext cx="8605838" cy="2952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b="1">
              <a:solidFill>
                <a:schemeClr val="accent2"/>
              </a:solidFill>
            </a:endParaRPr>
          </a:p>
        </p:txBody>
      </p:sp>
      <p:sp>
        <p:nvSpPr>
          <p:cNvPr id="46085" name="Text Box 5"/>
          <p:cNvSpPr txBox="1">
            <a:spLocks noChangeArrowheads="1"/>
          </p:cNvSpPr>
          <p:nvPr/>
        </p:nvSpPr>
        <p:spPr bwMode="auto">
          <a:xfrm>
            <a:off x="287338" y="296863"/>
            <a:ext cx="4175125" cy="1563687"/>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it-IT" altLang="it-IT" sz="3200"/>
          </a:p>
          <a:p>
            <a:pPr algn="ctr">
              <a:buFont typeface="Symbol" pitchFamily="18" charset="2"/>
              <a:buNone/>
            </a:pPr>
            <a:r>
              <a:rPr lang="it-IT" altLang="it-IT" sz="3200" b="1">
                <a:solidFill>
                  <a:schemeClr val="accent2"/>
                </a:solidFill>
                <a:latin typeface="Symbol" pitchFamily="18" charset="2"/>
              </a:rPr>
              <a:t>D</a:t>
            </a:r>
            <a:r>
              <a:rPr lang="it-IT" altLang="it-IT" sz="3200" b="1">
                <a:solidFill>
                  <a:schemeClr val="accent2"/>
                </a:solidFill>
              </a:rPr>
              <a:t>= </a:t>
            </a:r>
            <a:r>
              <a:rPr lang="it-IT" altLang="it-IT" sz="3200" b="1">
                <a:solidFill>
                  <a:schemeClr val="accent2"/>
                </a:solidFill>
                <a:latin typeface="Symbol" pitchFamily="18" charset="2"/>
              </a:rPr>
              <a:t>D</a:t>
            </a:r>
            <a:r>
              <a:rPr lang="it-IT" altLang="it-IT" sz="3200" b="1" baseline="-25000">
                <a:solidFill>
                  <a:schemeClr val="accent2"/>
                </a:solidFill>
              </a:rPr>
              <a:t>0 </a:t>
            </a:r>
            <a:r>
              <a:rPr lang="it-IT" altLang="it-IT" sz="3200" b="1">
                <a:solidFill>
                  <a:schemeClr val="accent2"/>
                </a:solidFill>
              </a:rPr>
              <a:t>(1 – H</a:t>
            </a:r>
            <a:r>
              <a:rPr lang="it-IT" altLang="it-IT" sz="3200" b="1" baseline="30000">
                <a:solidFill>
                  <a:schemeClr val="accent2"/>
                </a:solidFill>
              </a:rPr>
              <a:t>2</a:t>
            </a:r>
            <a:r>
              <a:rPr lang="it-IT" altLang="it-IT" sz="3200" b="1">
                <a:solidFill>
                  <a:schemeClr val="accent2"/>
                </a:solidFill>
              </a:rPr>
              <a:t>/H</a:t>
            </a:r>
            <a:r>
              <a:rPr lang="it-IT" altLang="it-IT" sz="3200" b="1" baseline="-25000">
                <a:solidFill>
                  <a:schemeClr val="accent2"/>
                </a:solidFill>
              </a:rPr>
              <a:t>C</a:t>
            </a:r>
            <a:r>
              <a:rPr lang="it-IT" altLang="it-IT" sz="3200" b="1" baseline="30000">
                <a:solidFill>
                  <a:schemeClr val="accent2"/>
                </a:solidFill>
              </a:rPr>
              <a:t>2</a:t>
            </a:r>
            <a:r>
              <a:rPr lang="it-IT" altLang="it-IT" sz="3200" b="1">
                <a:solidFill>
                  <a:schemeClr val="accent2"/>
                </a:solidFill>
              </a:rPr>
              <a:t>)</a:t>
            </a:r>
            <a:r>
              <a:rPr lang="it-IT" altLang="it-IT" sz="3200"/>
              <a:t>  </a:t>
            </a:r>
          </a:p>
          <a:p>
            <a:pPr algn="ctr">
              <a:buFont typeface="Symbol" pitchFamily="18" charset="2"/>
              <a:buNone/>
            </a:pPr>
            <a:endParaRPr lang="it-IT" altLang="it-IT" sz="3200"/>
          </a:p>
        </p:txBody>
      </p:sp>
      <p:grpSp>
        <p:nvGrpSpPr>
          <p:cNvPr id="46086" name="Group 6"/>
          <p:cNvGrpSpPr>
            <a:grpSpLocks/>
          </p:cNvGrpSpPr>
          <p:nvPr/>
        </p:nvGrpSpPr>
        <p:grpSpPr bwMode="auto">
          <a:xfrm>
            <a:off x="898525" y="-134938"/>
            <a:ext cx="3168650" cy="2087563"/>
            <a:chOff x="1791" y="2863"/>
            <a:chExt cx="1996" cy="1315"/>
          </a:xfrm>
        </p:grpSpPr>
        <p:sp>
          <p:nvSpPr>
            <p:cNvPr id="46087" name="Line 7"/>
            <p:cNvSpPr>
              <a:spLocks noChangeShapeType="1"/>
            </p:cNvSpPr>
            <p:nvPr/>
          </p:nvSpPr>
          <p:spPr bwMode="auto">
            <a:xfrm>
              <a:off x="1859" y="2863"/>
              <a:ext cx="1815" cy="131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6088" name="Line 8"/>
            <p:cNvSpPr>
              <a:spLocks noChangeShapeType="1"/>
            </p:cNvSpPr>
            <p:nvPr/>
          </p:nvSpPr>
          <p:spPr bwMode="auto">
            <a:xfrm flipV="1">
              <a:off x="1791" y="2863"/>
              <a:ext cx="1996" cy="131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6089" name="Text Box 9"/>
          <p:cNvSpPr txBox="1">
            <a:spLocks noChangeArrowheads="1"/>
          </p:cNvSpPr>
          <p:nvPr/>
        </p:nvSpPr>
        <p:spPr bwMode="auto">
          <a:xfrm>
            <a:off x="4716463" y="404813"/>
            <a:ext cx="4213225"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spcBef>
                <a:spcPct val="50000"/>
              </a:spcBef>
            </a:pPr>
            <a:r>
              <a:rPr lang="it-IT" altLang="it-IT" sz="2000" b="1"/>
              <a:t>This formula has done a lot of damage to our community for the understanding of the Q-Slope</a:t>
            </a:r>
          </a:p>
        </p:txBody>
      </p:sp>
      <p:sp>
        <p:nvSpPr>
          <p:cNvPr id="46090" name="Text Box 10"/>
          <p:cNvSpPr txBox="1">
            <a:spLocks noChangeArrowheads="1"/>
          </p:cNvSpPr>
          <p:nvPr/>
        </p:nvSpPr>
        <p:spPr bwMode="auto">
          <a:xfrm>
            <a:off x="323850" y="2384425"/>
            <a:ext cx="8389938" cy="3706813"/>
          </a:xfrm>
          <a:prstGeom prst="rect">
            <a:avLst/>
          </a:prstGeom>
          <a:solidFill>
            <a:schemeClr val="tx2">
              <a:lumMod val="20000"/>
              <a:lumOff val="80000"/>
            </a:schemeClr>
          </a:solidFill>
          <a:ln>
            <a:noFill/>
          </a:ln>
          <a:effectLst/>
        </p:spPr>
        <p:txBody>
          <a:bodyPr>
            <a:spAutoFit/>
          </a:bodyPr>
          <a:lstStyle/>
          <a:p>
            <a:pPr>
              <a:spcBef>
                <a:spcPct val="50000"/>
              </a:spcBef>
            </a:pPr>
            <a:r>
              <a:rPr lang="it-IT" altLang="it-IT" sz="2000" b="1" dirty="0"/>
              <a:t>R.H. White and M. </a:t>
            </a:r>
            <a:r>
              <a:rPr lang="it-IT" altLang="it-IT" sz="2000" b="1" dirty="0" err="1"/>
              <a:t>Tinkham</a:t>
            </a:r>
            <a:r>
              <a:rPr lang="it-IT" altLang="it-IT" sz="2000" dirty="0"/>
              <a:t>, </a:t>
            </a:r>
            <a:r>
              <a:rPr lang="it-IT" altLang="it-IT" sz="2000" dirty="0" err="1"/>
              <a:t>Magnetic</a:t>
            </a:r>
            <a:r>
              <a:rPr lang="it-IT" altLang="it-IT" sz="2000" dirty="0"/>
              <a:t>-Field </a:t>
            </a:r>
            <a:r>
              <a:rPr lang="it-IT" altLang="it-IT" sz="2000" dirty="0" err="1"/>
              <a:t>Dependence</a:t>
            </a:r>
            <a:r>
              <a:rPr lang="it-IT" altLang="it-IT" sz="2000" dirty="0"/>
              <a:t> of </a:t>
            </a:r>
            <a:r>
              <a:rPr lang="it-IT" altLang="it-IT" sz="2000" dirty="0" err="1"/>
              <a:t>Microwave</a:t>
            </a:r>
            <a:r>
              <a:rPr lang="it-IT" altLang="it-IT" sz="2000" dirty="0"/>
              <a:t> </a:t>
            </a:r>
            <a:r>
              <a:rPr lang="it-IT" altLang="it-IT" sz="2000" dirty="0" err="1"/>
              <a:t>Absorbtion</a:t>
            </a:r>
            <a:r>
              <a:rPr lang="it-IT" altLang="it-IT" sz="2000" dirty="0"/>
              <a:t> and Energy gap in </a:t>
            </a:r>
            <a:r>
              <a:rPr lang="it-IT" altLang="it-IT" sz="2000" dirty="0" err="1"/>
              <a:t>Superconducting</a:t>
            </a:r>
            <a:r>
              <a:rPr lang="it-IT" altLang="it-IT" sz="2000" dirty="0"/>
              <a:t> </a:t>
            </a:r>
            <a:r>
              <a:rPr lang="it-IT" altLang="it-IT" sz="2000" dirty="0" err="1"/>
              <a:t>Films</a:t>
            </a:r>
            <a:r>
              <a:rPr lang="it-IT" altLang="it-IT" sz="2000" dirty="0"/>
              <a:t>, </a:t>
            </a:r>
            <a:r>
              <a:rPr lang="it-IT" altLang="it-IT" sz="2000" b="1" dirty="0" err="1"/>
              <a:t>Phys</a:t>
            </a:r>
            <a:r>
              <a:rPr lang="it-IT" altLang="it-IT" sz="2000" b="1" dirty="0"/>
              <a:t> </a:t>
            </a:r>
            <a:r>
              <a:rPr lang="it-IT" altLang="it-IT" sz="2000" b="1" dirty="0" err="1"/>
              <a:t>Rev</a:t>
            </a:r>
            <a:r>
              <a:rPr lang="it-IT" altLang="it-IT" sz="2000" b="1" dirty="0"/>
              <a:t>, </a:t>
            </a:r>
            <a:r>
              <a:rPr lang="it-IT" altLang="it-IT" sz="2000" b="1" dirty="0" err="1"/>
              <a:t>vol</a:t>
            </a:r>
            <a:r>
              <a:rPr lang="it-IT" altLang="it-IT" sz="2000" b="1" dirty="0"/>
              <a:t> 136, 1A, (1964), p. A203 </a:t>
            </a:r>
          </a:p>
          <a:p>
            <a:pPr algn="just">
              <a:spcBef>
                <a:spcPct val="50000"/>
              </a:spcBef>
            </a:pPr>
            <a:r>
              <a:rPr lang="it-IT" altLang="it-IT" b="1" i="1" dirty="0">
                <a:solidFill>
                  <a:schemeClr val="accent2"/>
                </a:solidFill>
              </a:rPr>
              <a:t>“…..The qualitative </a:t>
            </a:r>
            <a:r>
              <a:rPr lang="it-IT" altLang="it-IT" b="1" i="1" dirty="0" err="1">
                <a:solidFill>
                  <a:schemeClr val="accent2"/>
                </a:solidFill>
              </a:rPr>
              <a:t>features</a:t>
            </a:r>
            <a:r>
              <a:rPr lang="it-IT" altLang="it-IT" b="1" i="1" dirty="0">
                <a:solidFill>
                  <a:schemeClr val="accent2"/>
                </a:solidFill>
              </a:rPr>
              <a:t> of </a:t>
            </a:r>
            <a:r>
              <a:rPr lang="it-IT" altLang="it-IT" b="1" i="1" dirty="0">
                <a:solidFill>
                  <a:schemeClr val="accent2"/>
                </a:solidFill>
                <a:latin typeface="Symbol" pitchFamily="18" charset="2"/>
              </a:rPr>
              <a:t>D/D</a:t>
            </a:r>
            <a:r>
              <a:rPr lang="it-IT" altLang="it-IT" b="1" i="1" baseline="-25000" dirty="0">
                <a:solidFill>
                  <a:schemeClr val="accent2"/>
                </a:solidFill>
              </a:rPr>
              <a:t>0</a:t>
            </a:r>
            <a:r>
              <a:rPr lang="it-IT" altLang="it-IT" b="1" i="1" dirty="0">
                <a:solidFill>
                  <a:schemeClr val="accent2"/>
                </a:solidFill>
              </a:rPr>
              <a:t> </a:t>
            </a:r>
            <a:r>
              <a:rPr lang="it-IT" altLang="it-IT" b="1" i="1" dirty="0" err="1">
                <a:solidFill>
                  <a:schemeClr val="accent2"/>
                </a:solidFill>
              </a:rPr>
              <a:t>dependences</a:t>
            </a:r>
            <a:r>
              <a:rPr lang="it-IT" altLang="it-IT" i="1" dirty="0"/>
              <a:t> </a:t>
            </a:r>
            <a:r>
              <a:rPr lang="it-IT" altLang="it-IT" b="1" i="1" dirty="0" err="1">
                <a:solidFill>
                  <a:schemeClr val="accent2"/>
                </a:solidFill>
              </a:rPr>
              <a:t>like</a:t>
            </a:r>
            <a:r>
              <a:rPr lang="it-IT" altLang="it-IT" b="1" i="1" dirty="0">
                <a:solidFill>
                  <a:schemeClr val="accent2"/>
                </a:solidFill>
              </a:rPr>
              <a:t> (1 – h</a:t>
            </a:r>
            <a:r>
              <a:rPr lang="it-IT" altLang="it-IT" b="1" i="1" baseline="30000" dirty="0">
                <a:solidFill>
                  <a:schemeClr val="accent2"/>
                </a:solidFill>
              </a:rPr>
              <a:t>2</a:t>
            </a:r>
            <a:r>
              <a:rPr lang="it-IT" altLang="it-IT" b="1" i="1" dirty="0">
                <a:solidFill>
                  <a:schemeClr val="accent2"/>
                </a:solidFill>
              </a:rPr>
              <a:t>) and (1-h</a:t>
            </a:r>
            <a:r>
              <a:rPr lang="it-IT" altLang="it-IT" b="1" i="1" baseline="30000" dirty="0">
                <a:solidFill>
                  <a:schemeClr val="accent2"/>
                </a:solidFill>
              </a:rPr>
              <a:t>2</a:t>
            </a:r>
            <a:r>
              <a:rPr lang="it-IT" altLang="it-IT" b="1" i="1" dirty="0">
                <a:solidFill>
                  <a:schemeClr val="accent2"/>
                </a:solidFill>
              </a:rPr>
              <a:t>)</a:t>
            </a:r>
            <a:r>
              <a:rPr lang="it-IT" altLang="it-IT" b="1" i="1" baseline="30000" dirty="0">
                <a:solidFill>
                  <a:schemeClr val="accent2"/>
                </a:solidFill>
              </a:rPr>
              <a:t>1/2</a:t>
            </a:r>
            <a:r>
              <a:rPr lang="it-IT" altLang="it-IT" b="1" i="1" dirty="0">
                <a:solidFill>
                  <a:schemeClr val="accent2"/>
                </a:solidFill>
              </a:rPr>
              <a:t> </a:t>
            </a:r>
            <a:r>
              <a:rPr lang="it-IT" altLang="it-IT" b="1" i="1" dirty="0" err="1">
                <a:solidFill>
                  <a:schemeClr val="accent2"/>
                </a:solidFill>
              </a:rPr>
              <a:t>arevery</a:t>
            </a:r>
            <a:r>
              <a:rPr lang="it-IT" altLang="it-IT" b="1" i="1" dirty="0">
                <a:solidFill>
                  <a:schemeClr val="accent2"/>
                </a:solidFill>
              </a:rPr>
              <a:t> </a:t>
            </a:r>
            <a:r>
              <a:rPr lang="it-IT" altLang="it-IT" b="1" i="1" dirty="0" err="1">
                <a:solidFill>
                  <a:schemeClr val="accent2"/>
                </a:solidFill>
              </a:rPr>
              <a:t>different</a:t>
            </a:r>
            <a:r>
              <a:rPr lang="it-IT" altLang="it-IT" b="1" i="1" dirty="0">
                <a:solidFill>
                  <a:schemeClr val="accent2"/>
                </a:solidFill>
              </a:rPr>
              <a:t> from </a:t>
            </a:r>
            <a:r>
              <a:rPr lang="it-IT" altLang="it-IT" b="1" i="1" dirty="0" err="1">
                <a:solidFill>
                  <a:schemeClr val="accent2"/>
                </a:solidFill>
              </a:rPr>
              <a:t>those</a:t>
            </a:r>
            <a:r>
              <a:rPr lang="it-IT" altLang="it-IT" b="1" i="1" dirty="0">
                <a:solidFill>
                  <a:schemeClr val="accent2"/>
                </a:solidFill>
              </a:rPr>
              <a:t> of the </a:t>
            </a:r>
            <a:r>
              <a:rPr lang="it-IT" altLang="it-IT" b="1" i="1" dirty="0" err="1">
                <a:solidFill>
                  <a:schemeClr val="accent2"/>
                </a:solidFill>
              </a:rPr>
              <a:t>experimental</a:t>
            </a:r>
            <a:r>
              <a:rPr lang="it-IT" altLang="it-IT" b="1" i="1" dirty="0">
                <a:solidFill>
                  <a:schemeClr val="accent2"/>
                </a:solidFill>
              </a:rPr>
              <a:t> </a:t>
            </a:r>
            <a:r>
              <a:rPr lang="it-IT" altLang="it-IT" b="1" i="1" dirty="0" err="1">
                <a:solidFill>
                  <a:schemeClr val="accent2"/>
                </a:solidFill>
              </a:rPr>
              <a:t>absorption</a:t>
            </a:r>
            <a:r>
              <a:rPr lang="it-IT" altLang="it-IT" b="1" i="1" dirty="0">
                <a:solidFill>
                  <a:schemeClr val="accent2"/>
                </a:solidFill>
              </a:rPr>
              <a:t> </a:t>
            </a:r>
            <a:r>
              <a:rPr lang="it-IT" altLang="it-IT" b="1" i="1" dirty="0" err="1">
                <a:solidFill>
                  <a:schemeClr val="accent2"/>
                </a:solidFill>
              </a:rPr>
              <a:t>curves</a:t>
            </a:r>
            <a:r>
              <a:rPr lang="it-IT" altLang="it-IT" b="1" i="1" dirty="0">
                <a:solidFill>
                  <a:schemeClr val="accent2"/>
                </a:solidFill>
              </a:rPr>
              <a:t> </a:t>
            </a:r>
            <a:r>
              <a:rPr lang="it-IT" altLang="it-IT" b="1" i="1" dirty="0" err="1">
                <a:solidFill>
                  <a:schemeClr val="accent2"/>
                </a:solidFill>
              </a:rPr>
              <a:t>reported</a:t>
            </a:r>
            <a:r>
              <a:rPr lang="it-IT" altLang="it-IT" b="1" i="1" dirty="0">
                <a:solidFill>
                  <a:schemeClr val="accent2"/>
                </a:solidFill>
              </a:rPr>
              <a:t> </a:t>
            </a:r>
            <a:r>
              <a:rPr lang="it-IT" altLang="it-IT" b="1" i="1" dirty="0" err="1">
                <a:solidFill>
                  <a:schemeClr val="accent2"/>
                </a:solidFill>
              </a:rPr>
              <a:t>here</a:t>
            </a:r>
            <a:r>
              <a:rPr lang="it-IT" altLang="it-IT" b="1" i="1" dirty="0">
                <a:solidFill>
                  <a:schemeClr val="accent2"/>
                </a:solidFill>
              </a:rPr>
              <a:t>  ….  due to the </a:t>
            </a:r>
            <a:r>
              <a:rPr lang="it-IT" altLang="it-IT" b="1" i="1" dirty="0" err="1">
                <a:solidFill>
                  <a:schemeClr val="accent2"/>
                </a:solidFill>
              </a:rPr>
              <a:t>disagreement</a:t>
            </a:r>
            <a:r>
              <a:rPr lang="it-IT" altLang="it-IT" b="1" i="1" dirty="0">
                <a:solidFill>
                  <a:schemeClr val="accent2"/>
                </a:solidFill>
              </a:rPr>
              <a:t> </a:t>
            </a:r>
            <a:r>
              <a:rPr lang="it-IT" altLang="it-IT" b="1" i="1" dirty="0" err="1">
                <a:solidFill>
                  <a:schemeClr val="accent2"/>
                </a:solidFill>
              </a:rPr>
              <a:t>between</a:t>
            </a:r>
            <a:r>
              <a:rPr lang="it-IT" altLang="it-IT" b="1" i="1" dirty="0">
                <a:solidFill>
                  <a:schemeClr val="accent2"/>
                </a:solidFill>
              </a:rPr>
              <a:t> </a:t>
            </a:r>
            <a:r>
              <a:rPr lang="it-IT" altLang="it-IT" b="1" i="1" dirty="0" err="1">
                <a:solidFill>
                  <a:schemeClr val="accent2"/>
                </a:solidFill>
              </a:rPr>
              <a:t>these</a:t>
            </a:r>
            <a:r>
              <a:rPr lang="it-IT" altLang="it-IT" b="1" i="1" dirty="0">
                <a:solidFill>
                  <a:schemeClr val="accent2"/>
                </a:solidFill>
              </a:rPr>
              <a:t> </a:t>
            </a:r>
            <a:r>
              <a:rPr lang="it-IT" altLang="it-IT" b="1" i="1" dirty="0" err="1">
                <a:solidFill>
                  <a:schemeClr val="accent2"/>
                </a:solidFill>
              </a:rPr>
              <a:t>results</a:t>
            </a:r>
            <a:r>
              <a:rPr lang="it-IT" altLang="it-IT" b="1" i="1" dirty="0">
                <a:solidFill>
                  <a:schemeClr val="accent2"/>
                </a:solidFill>
              </a:rPr>
              <a:t> and </a:t>
            </a:r>
            <a:r>
              <a:rPr lang="it-IT" altLang="it-IT" b="1" i="1" dirty="0" err="1">
                <a:solidFill>
                  <a:schemeClr val="accent2"/>
                </a:solidFill>
              </a:rPr>
              <a:t>previous</a:t>
            </a:r>
            <a:r>
              <a:rPr lang="it-IT" altLang="it-IT" b="1" i="1" dirty="0">
                <a:solidFill>
                  <a:schemeClr val="accent2"/>
                </a:solidFill>
              </a:rPr>
              <a:t> </a:t>
            </a:r>
            <a:r>
              <a:rPr lang="it-IT" altLang="it-IT" b="1" i="1" dirty="0" err="1">
                <a:solidFill>
                  <a:schemeClr val="accent2"/>
                </a:solidFill>
              </a:rPr>
              <a:t>theory</a:t>
            </a:r>
            <a:r>
              <a:rPr lang="it-IT" altLang="it-IT" b="1" i="1" dirty="0">
                <a:solidFill>
                  <a:schemeClr val="accent2"/>
                </a:solidFill>
              </a:rPr>
              <a:t> and </a:t>
            </a:r>
            <a:r>
              <a:rPr lang="it-IT" altLang="it-IT" b="1" i="1" dirty="0" err="1">
                <a:solidFill>
                  <a:schemeClr val="accent2"/>
                </a:solidFill>
              </a:rPr>
              <a:t>experiment</a:t>
            </a:r>
            <a:r>
              <a:rPr lang="it-IT" altLang="it-IT" b="1" i="1" dirty="0">
                <a:solidFill>
                  <a:schemeClr val="accent2"/>
                </a:solidFill>
              </a:rPr>
              <a:t>, </a:t>
            </a:r>
            <a:r>
              <a:rPr lang="it-IT" altLang="it-IT" b="1" i="1" dirty="0" err="1">
                <a:solidFill>
                  <a:schemeClr val="accent2"/>
                </a:solidFill>
              </a:rPr>
              <a:t>it</a:t>
            </a:r>
            <a:r>
              <a:rPr lang="it-IT" altLang="it-IT" b="1" i="1" dirty="0">
                <a:solidFill>
                  <a:schemeClr val="accent2"/>
                </a:solidFill>
              </a:rPr>
              <a:t> must be </a:t>
            </a:r>
            <a:r>
              <a:rPr lang="it-IT" altLang="it-IT" b="1" i="1" dirty="0" err="1">
                <a:solidFill>
                  <a:schemeClr val="accent2"/>
                </a:solidFill>
              </a:rPr>
              <a:t>concluded</a:t>
            </a:r>
            <a:r>
              <a:rPr lang="it-IT" altLang="it-IT" b="1" i="1" dirty="0">
                <a:solidFill>
                  <a:schemeClr val="accent2"/>
                </a:solidFill>
              </a:rPr>
              <a:t> </a:t>
            </a:r>
            <a:r>
              <a:rPr lang="it-IT" altLang="it-IT" b="1" i="1" dirty="0" err="1">
                <a:solidFill>
                  <a:schemeClr val="accent2"/>
                </a:solidFill>
              </a:rPr>
              <a:t>that</a:t>
            </a:r>
            <a:r>
              <a:rPr lang="it-IT" altLang="it-IT" b="1" i="1" dirty="0">
                <a:solidFill>
                  <a:schemeClr val="accent2"/>
                </a:solidFill>
              </a:rPr>
              <a:t> the </a:t>
            </a:r>
            <a:r>
              <a:rPr lang="it-IT" altLang="it-IT" b="1" i="1" dirty="0" err="1">
                <a:solidFill>
                  <a:schemeClr val="accent2"/>
                </a:solidFill>
              </a:rPr>
              <a:t>above</a:t>
            </a:r>
            <a:r>
              <a:rPr lang="it-IT" altLang="it-IT" b="1" i="1" dirty="0">
                <a:solidFill>
                  <a:schemeClr val="accent2"/>
                </a:solidFill>
              </a:rPr>
              <a:t> procedure for </a:t>
            </a:r>
            <a:r>
              <a:rPr lang="it-IT" altLang="it-IT" b="1" i="1" dirty="0" err="1">
                <a:solidFill>
                  <a:schemeClr val="accent2"/>
                </a:solidFill>
              </a:rPr>
              <a:t>determining</a:t>
            </a:r>
            <a:r>
              <a:rPr lang="it-IT" altLang="it-IT" b="1" i="1" dirty="0">
                <a:solidFill>
                  <a:schemeClr val="accent2"/>
                </a:solidFill>
              </a:rPr>
              <a:t> an </a:t>
            </a:r>
            <a:r>
              <a:rPr lang="it-IT" altLang="it-IT" b="1" i="1" dirty="0" err="1">
                <a:solidFill>
                  <a:schemeClr val="accent2"/>
                </a:solidFill>
              </a:rPr>
              <a:t>effective</a:t>
            </a:r>
            <a:r>
              <a:rPr lang="it-IT" altLang="it-IT" b="1" i="1" dirty="0">
                <a:solidFill>
                  <a:schemeClr val="accent2"/>
                </a:solidFill>
              </a:rPr>
              <a:t> </a:t>
            </a:r>
            <a:r>
              <a:rPr lang="it-IT" altLang="it-IT" b="1" i="1" dirty="0" err="1">
                <a:solidFill>
                  <a:schemeClr val="accent2"/>
                </a:solidFill>
              </a:rPr>
              <a:t>energy</a:t>
            </a:r>
            <a:r>
              <a:rPr lang="it-IT" altLang="it-IT" b="1" i="1" dirty="0">
                <a:solidFill>
                  <a:schemeClr val="accent2"/>
                </a:solidFill>
              </a:rPr>
              <a:t> gap </a:t>
            </a:r>
            <a:r>
              <a:rPr lang="it-IT" altLang="it-IT" b="1" i="1" dirty="0" err="1">
                <a:solidFill>
                  <a:schemeClr val="accent2"/>
                </a:solidFill>
              </a:rPr>
              <a:t>parameter</a:t>
            </a:r>
            <a:r>
              <a:rPr lang="it-IT" altLang="it-IT" b="1" i="1" dirty="0">
                <a:solidFill>
                  <a:schemeClr val="accent2"/>
                </a:solidFill>
              </a:rPr>
              <a:t> </a:t>
            </a:r>
            <a:r>
              <a:rPr lang="it-IT" altLang="it-IT" b="1" i="1" dirty="0" err="1">
                <a:solidFill>
                  <a:schemeClr val="accent2"/>
                </a:solidFill>
              </a:rPr>
              <a:t>as</a:t>
            </a:r>
            <a:r>
              <a:rPr lang="it-IT" altLang="it-IT" b="1" i="1" dirty="0">
                <a:solidFill>
                  <a:schemeClr val="accent2"/>
                </a:solidFill>
              </a:rPr>
              <a:t> a </a:t>
            </a:r>
            <a:r>
              <a:rPr lang="it-IT" altLang="it-IT" b="1" i="1" dirty="0" err="1">
                <a:solidFill>
                  <a:schemeClr val="accent2"/>
                </a:solidFill>
              </a:rPr>
              <a:t>function</a:t>
            </a:r>
            <a:r>
              <a:rPr lang="it-IT" altLang="it-IT" b="1" i="1" dirty="0">
                <a:solidFill>
                  <a:schemeClr val="accent2"/>
                </a:solidFill>
              </a:rPr>
              <a:t> of H </a:t>
            </a:r>
            <a:r>
              <a:rPr lang="it-IT" altLang="it-IT" b="1" i="1" dirty="0" err="1">
                <a:solidFill>
                  <a:schemeClr val="accent2"/>
                </a:solidFill>
              </a:rPr>
              <a:t>is</a:t>
            </a:r>
            <a:r>
              <a:rPr lang="it-IT" altLang="it-IT" b="1" i="1" dirty="0">
                <a:solidFill>
                  <a:schemeClr val="accent2"/>
                </a:solidFill>
              </a:rPr>
              <a:t> </a:t>
            </a:r>
            <a:r>
              <a:rPr lang="it-IT" altLang="it-IT" b="1" i="1" dirty="0" err="1">
                <a:solidFill>
                  <a:schemeClr val="accent2"/>
                </a:solidFill>
              </a:rPr>
              <a:t>too</a:t>
            </a:r>
            <a:r>
              <a:rPr lang="it-IT" altLang="it-IT" b="1" i="1" dirty="0">
                <a:solidFill>
                  <a:schemeClr val="accent2"/>
                </a:solidFill>
              </a:rPr>
              <a:t> </a:t>
            </a:r>
            <a:r>
              <a:rPr lang="it-IT" altLang="it-IT" b="1" i="1" dirty="0" err="1">
                <a:solidFill>
                  <a:schemeClr val="accent2"/>
                </a:solidFill>
              </a:rPr>
              <a:t>naive</a:t>
            </a:r>
            <a:r>
              <a:rPr lang="it-IT" altLang="it-IT" b="1" i="1" dirty="0">
                <a:solidFill>
                  <a:schemeClr val="accent2"/>
                </a:solidFill>
              </a:rPr>
              <a:t>.”</a:t>
            </a:r>
            <a:endParaRPr lang="it-IT" altLang="it-IT" sz="2000" b="1" i="1" dirty="0"/>
          </a:p>
          <a:p>
            <a:pPr>
              <a:spcBef>
                <a:spcPct val="50000"/>
              </a:spcBef>
            </a:pPr>
            <a:endParaRPr lang="it-IT" altLang="it-IT" sz="2000" b="1" i="1" dirty="0"/>
          </a:p>
          <a:p>
            <a:pPr>
              <a:spcBef>
                <a:spcPct val="50000"/>
              </a:spcBef>
            </a:pPr>
            <a:endParaRPr lang="it-IT" altLang="it-IT" sz="2000" b="1" dirty="0"/>
          </a:p>
        </p:txBody>
      </p:sp>
      <p:sp>
        <p:nvSpPr>
          <p:cNvPr id="46093" name="Text Box 13"/>
          <p:cNvSpPr txBox="1">
            <a:spLocks noChangeArrowheads="1"/>
          </p:cNvSpPr>
          <p:nvPr/>
        </p:nvSpPr>
        <p:spPr bwMode="auto">
          <a:xfrm>
            <a:off x="250825" y="5373688"/>
            <a:ext cx="8677275" cy="133826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a:t>Y. Nambu, S.F. Tuan, Phys, Rev. Lett. 11, 119 (1963); Phys.Rev.133, A1, (1964)</a:t>
            </a:r>
          </a:p>
          <a:p>
            <a:pPr>
              <a:spcBef>
                <a:spcPct val="50000"/>
              </a:spcBef>
            </a:pPr>
            <a:r>
              <a:rPr lang="it-IT" altLang="it-IT" i="1"/>
              <a:t>“…Electrons moving parallel to the surface play a special role: since the magnetic filed will confine such an electron and the one with which it is paired to opposite surfaces of the film, they contribute little to the superconductivity pairing energy…”</a:t>
            </a:r>
          </a:p>
        </p:txBody>
      </p:sp>
    </p:spTree>
    <p:extLst>
      <p:ext uri="{BB962C8B-B14F-4D97-AF65-F5344CB8AC3E}">
        <p14:creationId xmlns:p14="http://schemas.microsoft.com/office/powerpoint/2010/main" val="980859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barn(inHorizontal)">
                                      <p:cBhvr>
                                        <p:cTn id="7"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ChangeArrowheads="1"/>
          </p:cNvSpPr>
          <p:nvPr/>
        </p:nvSpPr>
        <p:spPr bwMode="auto">
          <a:xfrm>
            <a:off x="287338" y="549275"/>
            <a:ext cx="8532812" cy="604837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it-IT"/>
          </a:p>
        </p:txBody>
      </p:sp>
      <p:sp>
        <p:nvSpPr>
          <p:cNvPr id="47110" name="Text Box 6"/>
          <p:cNvSpPr txBox="1">
            <a:spLocks noChangeArrowheads="1"/>
          </p:cNvSpPr>
          <p:nvPr/>
        </p:nvSpPr>
        <p:spPr bwMode="auto">
          <a:xfrm>
            <a:off x="611188" y="1628775"/>
            <a:ext cx="5364162" cy="1108075"/>
          </a:xfrm>
          <a:prstGeom prst="rect">
            <a:avLst/>
          </a:prstGeom>
          <a:solidFill>
            <a:srgbClr val="FFFFCC"/>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600">
                <a:latin typeface="Symbol" pitchFamily="18" charset="2"/>
              </a:rPr>
              <a:t>D </a:t>
            </a:r>
            <a:r>
              <a:rPr lang="it-IT" altLang="it-IT" sz="6600"/>
              <a:t>= </a:t>
            </a:r>
            <a:r>
              <a:rPr lang="it-IT" altLang="it-IT" sz="6600">
                <a:latin typeface="Symbol" pitchFamily="18" charset="2"/>
              </a:rPr>
              <a:t>D</a:t>
            </a:r>
            <a:r>
              <a:rPr lang="it-IT" altLang="it-IT" sz="6600" baseline="-25000"/>
              <a:t>0 </a:t>
            </a:r>
            <a:r>
              <a:rPr lang="it-IT" altLang="it-IT" sz="6600"/>
              <a:t>- p</a:t>
            </a:r>
            <a:r>
              <a:rPr lang="it-IT" altLang="it-IT" sz="6600" baseline="-25000"/>
              <a:t>f</a:t>
            </a:r>
            <a:r>
              <a:rPr lang="it-IT" altLang="it-IT" sz="6600"/>
              <a:t>v</a:t>
            </a:r>
            <a:r>
              <a:rPr lang="it-IT" altLang="it-IT" sz="6600" baseline="-25000"/>
              <a:t>s</a:t>
            </a:r>
          </a:p>
        </p:txBody>
      </p:sp>
      <p:sp>
        <p:nvSpPr>
          <p:cNvPr id="47114" name="Text Box 10"/>
          <p:cNvSpPr txBox="1">
            <a:spLocks noChangeArrowheads="1"/>
          </p:cNvSpPr>
          <p:nvPr/>
        </p:nvSpPr>
        <p:spPr bwMode="auto">
          <a:xfrm>
            <a:off x="468313" y="3404026"/>
            <a:ext cx="795655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00" dirty="0" err="1">
                <a:solidFill>
                  <a:schemeClr val="accent2"/>
                </a:solidFill>
              </a:rPr>
              <a:t>It</a:t>
            </a:r>
            <a:r>
              <a:rPr lang="it-IT" altLang="it-IT" sz="2800" dirty="0">
                <a:solidFill>
                  <a:schemeClr val="accent2"/>
                </a:solidFill>
              </a:rPr>
              <a:t> </a:t>
            </a:r>
            <a:r>
              <a:rPr lang="it-IT" altLang="it-IT" sz="2800" dirty="0" err="1">
                <a:solidFill>
                  <a:schemeClr val="accent2"/>
                </a:solidFill>
              </a:rPr>
              <a:t>means</a:t>
            </a:r>
            <a:r>
              <a:rPr lang="it-IT" altLang="it-IT" sz="2800" dirty="0">
                <a:solidFill>
                  <a:schemeClr val="accent2"/>
                </a:solidFill>
              </a:rPr>
              <a:t> to take </a:t>
            </a:r>
            <a:r>
              <a:rPr lang="it-IT" altLang="it-IT" sz="2800" dirty="0" err="1">
                <a:solidFill>
                  <a:schemeClr val="accent2"/>
                </a:solidFill>
              </a:rPr>
              <a:t>into</a:t>
            </a:r>
            <a:r>
              <a:rPr lang="it-IT" altLang="it-IT" sz="2800" dirty="0">
                <a:solidFill>
                  <a:schemeClr val="accent2"/>
                </a:solidFill>
              </a:rPr>
              <a:t> account the </a:t>
            </a:r>
            <a:r>
              <a:rPr lang="it-IT" altLang="it-IT" sz="2800" dirty="0" err="1">
                <a:solidFill>
                  <a:schemeClr val="accent2"/>
                </a:solidFill>
              </a:rPr>
              <a:t>supercurrent</a:t>
            </a:r>
            <a:r>
              <a:rPr lang="it-IT" altLang="it-IT" sz="2800" dirty="0">
                <a:solidFill>
                  <a:schemeClr val="accent2"/>
                </a:solidFill>
              </a:rPr>
              <a:t>!</a:t>
            </a:r>
          </a:p>
          <a:p>
            <a:pPr>
              <a:spcBef>
                <a:spcPct val="100000"/>
              </a:spcBef>
            </a:pPr>
            <a:r>
              <a:rPr lang="it-IT" altLang="it-IT" sz="2400" dirty="0" err="1">
                <a:solidFill>
                  <a:srgbClr val="FF0000"/>
                </a:solidFill>
              </a:rPr>
              <a:t>If</a:t>
            </a:r>
            <a:r>
              <a:rPr lang="it-IT" altLang="it-IT" sz="2400" dirty="0">
                <a:solidFill>
                  <a:srgbClr val="FF0000"/>
                </a:solidFill>
              </a:rPr>
              <a:t> for </a:t>
            </a:r>
            <a:r>
              <a:rPr lang="it-IT" altLang="it-IT" sz="2400" dirty="0" err="1">
                <a:solidFill>
                  <a:srgbClr val="FF0000"/>
                </a:solidFill>
              </a:rPr>
              <a:t>Superconducting</a:t>
            </a:r>
            <a:r>
              <a:rPr lang="it-IT" altLang="it-IT" sz="2400" dirty="0">
                <a:solidFill>
                  <a:srgbClr val="FF0000"/>
                </a:solidFill>
              </a:rPr>
              <a:t> </a:t>
            </a:r>
            <a:r>
              <a:rPr lang="it-IT" altLang="it-IT" sz="2400" dirty="0" err="1">
                <a:solidFill>
                  <a:srgbClr val="FF0000"/>
                </a:solidFill>
              </a:rPr>
              <a:t>Magnets</a:t>
            </a:r>
            <a:r>
              <a:rPr lang="it-IT" altLang="it-IT" sz="2400" dirty="0">
                <a:solidFill>
                  <a:srgbClr val="FF0000"/>
                </a:solidFill>
              </a:rPr>
              <a:t> the </a:t>
            </a:r>
            <a:r>
              <a:rPr lang="it-IT" altLang="it-IT" sz="2400" dirty="0" err="1">
                <a:solidFill>
                  <a:srgbClr val="FF0000"/>
                </a:solidFill>
              </a:rPr>
              <a:t>fundamental</a:t>
            </a:r>
            <a:r>
              <a:rPr lang="it-IT" altLang="it-IT" sz="2400" dirty="0">
                <a:solidFill>
                  <a:srgbClr val="FF0000"/>
                </a:solidFill>
              </a:rPr>
              <a:t> and </a:t>
            </a:r>
            <a:r>
              <a:rPr lang="it-IT" altLang="it-IT" sz="2400" u="sng" dirty="0" err="1">
                <a:solidFill>
                  <a:srgbClr val="FF0000"/>
                </a:solidFill>
              </a:rPr>
              <a:t>indipendent</a:t>
            </a:r>
            <a:r>
              <a:rPr lang="it-IT" altLang="it-IT" sz="2400" dirty="0">
                <a:solidFill>
                  <a:srgbClr val="FF0000"/>
                </a:solidFill>
              </a:rPr>
              <a:t> </a:t>
            </a:r>
            <a:r>
              <a:rPr lang="it-IT" altLang="it-IT" sz="2400" dirty="0" err="1">
                <a:solidFill>
                  <a:srgbClr val="FF0000"/>
                </a:solidFill>
              </a:rPr>
              <a:t>parameters</a:t>
            </a:r>
            <a:r>
              <a:rPr lang="it-IT" altLang="it-IT" sz="2400" dirty="0">
                <a:solidFill>
                  <a:srgbClr val="FF0000"/>
                </a:solidFill>
              </a:rPr>
              <a:t> are 3: </a:t>
            </a:r>
            <a:r>
              <a:rPr lang="it-IT" altLang="it-IT" sz="2400" b="1" dirty="0"/>
              <a:t>T</a:t>
            </a:r>
            <a:r>
              <a:rPr lang="it-IT" altLang="it-IT" sz="2400" b="1" baseline="-25000" dirty="0"/>
              <a:t>C</a:t>
            </a:r>
            <a:r>
              <a:rPr lang="it-IT" altLang="it-IT" sz="2400" dirty="0">
                <a:solidFill>
                  <a:srgbClr val="FF0000"/>
                </a:solidFill>
              </a:rPr>
              <a:t>, </a:t>
            </a:r>
            <a:r>
              <a:rPr lang="it-IT" altLang="it-IT" sz="2400" b="1" dirty="0"/>
              <a:t>H</a:t>
            </a:r>
            <a:r>
              <a:rPr lang="it-IT" altLang="it-IT" sz="2400" b="1" baseline="-25000" dirty="0"/>
              <a:t>C</a:t>
            </a:r>
            <a:r>
              <a:rPr lang="it-IT" altLang="it-IT" sz="2400" dirty="0">
                <a:solidFill>
                  <a:srgbClr val="FF0000"/>
                </a:solidFill>
              </a:rPr>
              <a:t> and </a:t>
            </a:r>
            <a:r>
              <a:rPr lang="it-IT" altLang="it-IT" sz="2400" b="1" dirty="0"/>
              <a:t>J</a:t>
            </a:r>
            <a:r>
              <a:rPr lang="it-IT" altLang="it-IT" sz="2400" b="1" baseline="-25000" dirty="0"/>
              <a:t>C</a:t>
            </a:r>
            <a:r>
              <a:rPr lang="it-IT" altLang="it-IT" sz="2400" dirty="0">
                <a:solidFill>
                  <a:srgbClr val="FF0000"/>
                </a:solidFill>
              </a:rPr>
              <a:t>, …..</a:t>
            </a:r>
          </a:p>
          <a:p>
            <a:pPr>
              <a:spcBef>
                <a:spcPct val="50000"/>
              </a:spcBef>
            </a:pPr>
            <a:endParaRPr lang="it-IT" altLang="it-IT" sz="2400" dirty="0">
              <a:solidFill>
                <a:srgbClr val="FF0000"/>
              </a:solidFill>
            </a:endParaRPr>
          </a:p>
        </p:txBody>
      </p:sp>
      <p:sp>
        <p:nvSpPr>
          <p:cNvPr id="47116" name="Text Box 12"/>
          <p:cNvSpPr txBox="1">
            <a:spLocks noChangeArrowheads="1"/>
          </p:cNvSpPr>
          <p:nvPr/>
        </p:nvSpPr>
        <p:spPr bwMode="auto">
          <a:xfrm>
            <a:off x="539750" y="765175"/>
            <a:ext cx="810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t>This relation goes back to first principles</a:t>
            </a:r>
          </a:p>
        </p:txBody>
      </p:sp>
    </p:spTree>
    <p:extLst>
      <p:ext uri="{BB962C8B-B14F-4D97-AF65-F5344CB8AC3E}">
        <p14:creationId xmlns:p14="http://schemas.microsoft.com/office/powerpoint/2010/main" val="3058625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5" name="Object 5"/>
          <p:cNvGraphicFramePr>
            <a:graphicFrameLocks noChangeAspect="1"/>
          </p:cNvGraphicFramePr>
          <p:nvPr/>
        </p:nvGraphicFramePr>
        <p:xfrm>
          <a:off x="228600" y="76200"/>
          <a:ext cx="6735763" cy="1003300"/>
        </p:xfrm>
        <a:graphic>
          <a:graphicData uri="http://schemas.openxmlformats.org/presentationml/2006/ole">
            <mc:AlternateContent xmlns:mc="http://schemas.openxmlformats.org/markup-compatibility/2006">
              <mc:Choice xmlns:v="urn:schemas-microsoft-com:vml" Requires="v">
                <p:oleObj spid="_x0000_s30847" name="Equation" r:id="rId4" imgW="3581280" imgH="533160" progId="Equation.3">
                  <p:embed/>
                </p:oleObj>
              </mc:Choice>
              <mc:Fallback>
                <p:oleObj name="Equation" r:id="rId4" imgW="3581280" imgH="533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
                        <a:ext cx="6735763" cy="1003300"/>
                      </a:xfrm>
                      <a:prstGeom prst="rect">
                        <a:avLst/>
                      </a:prstGeom>
                      <a:solidFill>
                        <a:schemeClr val="bg1"/>
                      </a:solidFill>
                      <a:ln w="9525">
                        <a:solidFill>
                          <a:srgbClr val="FF0000"/>
                        </a:solidFill>
                        <a:miter lim="800000"/>
                        <a:headEnd/>
                        <a:tailEnd/>
                      </a:ln>
                    </p:spPr>
                  </p:pic>
                </p:oleObj>
              </mc:Fallback>
            </mc:AlternateContent>
          </a:graphicData>
        </a:graphic>
      </p:graphicFrame>
      <p:graphicFrame>
        <p:nvGraphicFramePr>
          <p:cNvPr id="15366" name="Object 6"/>
          <p:cNvGraphicFramePr>
            <a:graphicFrameLocks noChangeAspect="1"/>
          </p:cNvGraphicFramePr>
          <p:nvPr/>
        </p:nvGraphicFramePr>
        <p:xfrm>
          <a:off x="228600" y="1295400"/>
          <a:ext cx="6019800" cy="1003300"/>
        </p:xfrm>
        <a:graphic>
          <a:graphicData uri="http://schemas.openxmlformats.org/presentationml/2006/ole">
            <mc:AlternateContent xmlns:mc="http://schemas.openxmlformats.org/markup-compatibility/2006">
              <mc:Choice xmlns:v="urn:schemas-microsoft-com:vml" Requires="v">
                <p:oleObj spid="_x0000_s30848" name="Equation" r:id="rId6" imgW="3200400" imgH="533160" progId="Equation.3">
                  <p:embed/>
                </p:oleObj>
              </mc:Choice>
              <mc:Fallback>
                <p:oleObj name="Equation" r:id="rId6" imgW="3200400" imgH="5331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295400"/>
                        <a:ext cx="6019800" cy="1003300"/>
                      </a:xfrm>
                      <a:prstGeom prst="rect">
                        <a:avLst/>
                      </a:prstGeom>
                      <a:solidFill>
                        <a:schemeClr val="bg1"/>
                      </a:solidFill>
                      <a:ln w="9525">
                        <a:solidFill>
                          <a:schemeClr val="accent2"/>
                        </a:solidFill>
                        <a:miter lim="800000"/>
                        <a:headEnd/>
                        <a:tailEnd/>
                      </a:ln>
                    </p:spPr>
                  </p:pic>
                </p:oleObj>
              </mc:Fallback>
            </mc:AlternateContent>
          </a:graphicData>
        </a:graphic>
      </p:graphicFrame>
      <p:graphicFrame>
        <p:nvGraphicFramePr>
          <p:cNvPr id="15368" name="Object 8"/>
          <p:cNvGraphicFramePr>
            <a:graphicFrameLocks noChangeAspect="1"/>
          </p:cNvGraphicFramePr>
          <p:nvPr/>
        </p:nvGraphicFramePr>
        <p:xfrm>
          <a:off x="7543800" y="1295400"/>
          <a:ext cx="1073150" cy="898525"/>
        </p:xfrm>
        <a:graphic>
          <a:graphicData uri="http://schemas.openxmlformats.org/presentationml/2006/ole">
            <mc:AlternateContent xmlns:mc="http://schemas.openxmlformats.org/markup-compatibility/2006">
              <mc:Choice xmlns:v="urn:schemas-microsoft-com:vml" Requires="v">
                <p:oleObj spid="_x0000_s30849" name="Equation" r:id="rId8" imgW="469800" imgH="393480" progId="Equation.3">
                  <p:embed/>
                </p:oleObj>
              </mc:Choice>
              <mc:Fallback>
                <p:oleObj name="Equation" r:id="rId8" imgW="469800" imgH="39348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1295400"/>
                        <a:ext cx="1073150" cy="898525"/>
                      </a:xfrm>
                      <a:prstGeom prst="rect">
                        <a:avLst/>
                      </a:prstGeom>
                      <a:solidFill>
                        <a:schemeClr val="bg1"/>
                      </a:solidFill>
                      <a:ln w="9525">
                        <a:solidFill>
                          <a:schemeClr val="accent2"/>
                        </a:solidFill>
                        <a:miter lim="800000"/>
                        <a:headEnd/>
                        <a:tailEnd/>
                      </a:ln>
                    </p:spPr>
                  </p:pic>
                </p:oleObj>
              </mc:Fallback>
            </mc:AlternateContent>
          </a:graphicData>
        </a:graphic>
      </p:graphicFrame>
      <p:pic>
        <p:nvPicPr>
          <p:cNvPr id="15369" name="Picture 9"/>
          <p:cNvPicPr>
            <a:picLocks noChangeAspect="1" noChangeArrowheads="1"/>
          </p:cNvPicPr>
          <p:nvPr/>
        </p:nvPicPr>
        <p:blipFill>
          <a:blip r:embed="rId10" cstate="print"/>
          <a:srcRect l="11664" r="1060"/>
          <a:stretch>
            <a:fillRect/>
          </a:stretch>
        </p:blipFill>
        <p:spPr bwMode="auto">
          <a:xfrm>
            <a:off x="228600" y="2438400"/>
            <a:ext cx="5926138" cy="4059238"/>
          </a:xfrm>
          <a:prstGeom prst="rect">
            <a:avLst/>
          </a:prstGeom>
          <a:noFill/>
          <a:ln w="9525">
            <a:solidFill>
              <a:srgbClr val="FF0000"/>
            </a:solidFill>
            <a:miter lim="800000"/>
            <a:headEnd/>
            <a:tailEnd/>
          </a:ln>
          <a:effectLst/>
        </p:spPr>
      </p:pic>
      <p:graphicFrame>
        <p:nvGraphicFramePr>
          <p:cNvPr id="15370" name="Object 10"/>
          <p:cNvGraphicFramePr>
            <a:graphicFrameLocks noChangeAspect="1"/>
          </p:cNvGraphicFramePr>
          <p:nvPr/>
        </p:nvGraphicFramePr>
        <p:xfrm>
          <a:off x="6324600" y="3735388"/>
          <a:ext cx="2590800" cy="989012"/>
        </p:xfrm>
        <a:graphic>
          <a:graphicData uri="http://schemas.openxmlformats.org/presentationml/2006/ole">
            <mc:AlternateContent xmlns:mc="http://schemas.openxmlformats.org/markup-compatibility/2006">
              <mc:Choice xmlns:v="urn:schemas-microsoft-com:vml" Requires="v">
                <p:oleObj spid="_x0000_s30850" name="Equation" r:id="rId11" imgW="1130040" imgH="431640" progId="Equation.3">
                  <p:embed/>
                </p:oleObj>
              </mc:Choice>
              <mc:Fallback>
                <p:oleObj name="Equation" r:id="rId11" imgW="1130040" imgH="43164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3735388"/>
                        <a:ext cx="2590800" cy="989012"/>
                      </a:xfrm>
                      <a:prstGeom prst="rect">
                        <a:avLst/>
                      </a:prstGeom>
                      <a:solidFill>
                        <a:schemeClr val="bg1"/>
                      </a:solidFill>
                      <a:ln w="9525">
                        <a:solidFill>
                          <a:srgbClr val="FF0000"/>
                        </a:solid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ipe(up)">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fade">
                                      <p:cBhvr>
                                        <p:cTn id="12" dur="1000"/>
                                        <p:tgtEl>
                                          <p:spTgt spid="15369"/>
                                        </p:tgtEl>
                                      </p:cBhvr>
                                    </p:animEffect>
                                    <p:anim calcmode="lin" valueType="num">
                                      <p:cBhvr>
                                        <p:cTn id="13" dur="1000" fill="hold"/>
                                        <p:tgtEl>
                                          <p:spTgt spid="15369"/>
                                        </p:tgtEl>
                                        <p:attrNameLst>
                                          <p:attrName>ppt_x</p:attrName>
                                        </p:attrNameLst>
                                      </p:cBhvr>
                                      <p:tavLst>
                                        <p:tav tm="0">
                                          <p:val>
                                            <p:strVal val="#ppt_x"/>
                                          </p:val>
                                        </p:tav>
                                        <p:tav tm="100000">
                                          <p:val>
                                            <p:strVal val="#ppt_x"/>
                                          </p:val>
                                        </p:tav>
                                      </p:tavLst>
                                    </p:anim>
                                    <p:anim calcmode="lin" valueType="num">
                                      <p:cBhvr>
                                        <p:cTn id="14" dur="1000" fill="hold"/>
                                        <p:tgtEl>
                                          <p:spTgt spid="1536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70"/>
                                        </p:tgtEl>
                                        <p:attrNameLst>
                                          <p:attrName>style.visibility</p:attrName>
                                        </p:attrNameLst>
                                      </p:cBhvr>
                                      <p:to>
                                        <p:strVal val="visible"/>
                                      </p:to>
                                    </p:set>
                                    <p:animEffect transition="in" filter="fade">
                                      <p:cBhvr>
                                        <p:cTn id="17" dur="1000"/>
                                        <p:tgtEl>
                                          <p:spTgt spid="15370"/>
                                        </p:tgtEl>
                                      </p:cBhvr>
                                    </p:animEffect>
                                    <p:anim calcmode="lin" valueType="num">
                                      <p:cBhvr>
                                        <p:cTn id="18" dur="1000" fill="hold"/>
                                        <p:tgtEl>
                                          <p:spTgt spid="15370"/>
                                        </p:tgtEl>
                                        <p:attrNameLst>
                                          <p:attrName>ppt_x</p:attrName>
                                        </p:attrNameLst>
                                      </p:cBhvr>
                                      <p:tavLst>
                                        <p:tav tm="0">
                                          <p:val>
                                            <p:strVal val="#ppt_x"/>
                                          </p:val>
                                        </p:tav>
                                        <p:tav tm="100000">
                                          <p:val>
                                            <p:strVal val="#ppt_x"/>
                                          </p:val>
                                        </p:tav>
                                      </p:tavLst>
                                    </p:anim>
                                    <p:anim calcmode="lin" valueType="num">
                                      <p:cBhvr>
                                        <p:cTn id="19" dur="1000" fill="hold"/>
                                        <p:tgtEl>
                                          <p:spTgt spid="15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93719"/>
            <a:ext cx="7560840" cy="577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67544" y="263179"/>
            <a:ext cx="7776864" cy="784830"/>
          </a:xfrm>
          <a:prstGeom prst="rect">
            <a:avLst/>
          </a:prstGeom>
        </p:spPr>
        <p:txBody>
          <a:bodyPr wrap="square">
            <a:spAutoFit/>
          </a:bodyPr>
          <a:lstStyle/>
          <a:p>
            <a:pPr algn="ctr">
              <a:spcBef>
                <a:spcPct val="50000"/>
              </a:spcBef>
            </a:pPr>
            <a:r>
              <a:rPr lang="it-IT" altLang="it-IT" dirty="0" err="1" smtClean="0">
                <a:solidFill>
                  <a:srgbClr val="FF0000"/>
                </a:solidFill>
              </a:rPr>
              <a:t>Why</a:t>
            </a:r>
            <a:r>
              <a:rPr lang="it-IT" altLang="it-IT" dirty="0" smtClean="0">
                <a:solidFill>
                  <a:srgbClr val="FF0000"/>
                </a:solidFill>
              </a:rPr>
              <a:t> </a:t>
            </a:r>
            <a:r>
              <a:rPr lang="it-IT" altLang="it-IT" dirty="0">
                <a:solidFill>
                  <a:srgbClr val="FF0000"/>
                </a:solidFill>
              </a:rPr>
              <a:t>for </a:t>
            </a:r>
            <a:r>
              <a:rPr lang="it-IT" altLang="it-IT" dirty="0" err="1">
                <a:solidFill>
                  <a:srgbClr val="FF0000"/>
                </a:solidFill>
              </a:rPr>
              <a:t>Superconducting</a:t>
            </a:r>
            <a:r>
              <a:rPr lang="it-IT" altLang="it-IT" dirty="0">
                <a:solidFill>
                  <a:srgbClr val="FF0000"/>
                </a:solidFill>
              </a:rPr>
              <a:t> </a:t>
            </a:r>
            <a:r>
              <a:rPr lang="it-IT" altLang="it-IT" dirty="0" err="1">
                <a:solidFill>
                  <a:srgbClr val="FF0000"/>
                </a:solidFill>
              </a:rPr>
              <a:t>cavities</a:t>
            </a:r>
            <a:r>
              <a:rPr lang="it-IT" altLang="it-IT" dirty="0">
                <a:solidFill>
                  <a:srgbClr val="FF0000"/>
                </a:solidFill>
              </a:rPr>
              <a:t>, JC </a:t>
            </a:r>
            <a:r>
              <a:rPr lang="it-IT" altLang="it-IT" dirty="0" err="1">
                <a:solidFill>
                  <a:srgbClr val="FF0000"/>
                </a:solidFill>
              </a:rPr>
              <a:t>disappeared</a:t>
            </a:r>
            <a:r>
              <a:rPr lang="it-IT" altLang="it-IT" dirty="0">
                <a:solidFill>
                  <a:srgbClr val="FF0000"/>
                </a:solidFill>
              </a:rPr>
              <a:t>? </a:t>
            </a:r>
          </a:p>
          <a:p>
            <a:pPr algn="ctr">
              <a:spcBef>
                <a:spcPct val="50000"/>
              </a:spcBef>
            </a:pPr>
            <a:r>
              <a:rPr lang="it-IT" altLang="it-IT" dirty="0" err="1">
                <a:solidFill>
                  <a:srgbClr val="FF0000"/>
                </a:solidFill>
              </a:rPr>
              <a:t>Is</a:t>
            </a:r>
            <a:r>
              <a:rPr lang="it-IT" altLang="it-IT" dirty="0">
                <a:solidFill>
                  <a:srgbClr val="FF0000"/>
                </a:solidFill>
              </a:rPr>
              <a:t> 40 MV/m (1600 G) a </a:t>
            </a:r>
            <a:r>
              <a:rPr lang="it-IT" altLang="it-IT" dirty="0" err="1">
                <a:solidFill>
                  <a:srgbClr val="FF0000"/>
                </a:solidFill>
              </a:rPr>
              <a:t>field</a:t>
            </a:r>
            <a:r>
              <a:rPr lang="it-IT" altLang="it-IT" dirty="0">
                <a:solidFill>
                  <a:srgbClr val="FF0000"/>
                </a:solidFill>
              </a:rPr>
              <a:t> </a:t>
            </a:r>
            <a:r>
              <a:rPr lang="it-IT" altLang="it-IT" dirty="0" err="1">
                <a:solidFill>
                  <a:srgbClr val="FF0000"/>
                </a:solidFill>
              </a:rPr>
              <a:t>not</a:t>
            </a:r>
            <a:r>
              <a:rPr lang="it-IT" altLang="it-IT" dirty="0">
                <a:solidFill>
                  <a:srgbClr val="FF0000"/>
                </a:solidFill>
              </a:rPr>
              <a:t> strong </a:t>
            </a:r>
            <a:r>
              <a:rPr lang="it-IT" altLang="it-IT" dirty="0" err="1">
                <a:solidFill>
                  <a:srgbClr val="FF0000"/>
                </a:solidFill>
              </a:rPr>
              <a:t>enough</a:t>
            </a:r>
            <a:r>
              <a:rPr lang="it-IT" altLang="it-IT" dirty="0">
                <a:solidFill>
                  <a:srgbClr val="FF0000"/>
                </a:solidFill>
              </a:rPr>
              <a:t>?</a:t>
            </a:r>
          </a:p>
        </p:txBody>
      </p:sp>
    </p:spTree>
    <p:extLst>
      <p:ext uri="{BB962C8B-B14F-4D97-AF65-F5344CB8AC3E}">
        <p14:creationId xmlns:p14="http://schemas.microsoft.com/office/powerpoint/2010/main" val="4249468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descr="Pergamena"/>
          <p:cNvSpPr txBox="1">
            <a:spLocks noChangeArrowheads="1"/>
          </p:cNvSpPr>
          <p:nvPr/>
        </p:nvSpPr>
        <p:spPr bwMode="auto">
          <a:xfrm>
            <a:off x="287338" y="152400"/>
            <a:ext cx="8569325" cy="662781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tx1"/>
                </a:solidFill>
                <a:latin typeface="Arial" pitchFamily="34" charset="0"/>
              </a:defRPr>
            </a:lvl1pPr>
            <a:lvl2pPr>
              <a:tabLst>
                <a:tab pos="363538" algn="l"/>
              </a:tabLst>
              <a:defRPr>
                <a:solidFill>
                  <a:schemeClr val="tx1"/>
                </a:solidFill>
                <a:latin typeface="Arial" pitchFamily="34" charset="0"/>
              </a:defRPr>
            </a:lvl2pPr>
            <a:lvl3pPr>
              <a:tabLst>
                <a:tab pos="363538" algn="l"/>
              </a:tabLst>
              <a:defRPr>
                <a:solidFill>
                  <a:schemeClr val="tx1"/>
                </a:solidFill>
                <a:latin typeface="Arial" pitchFamily="34" charset="0"/>
              </a:defRPr>
            </a:lvl3pPr>
            <a:lvl4pPr>
              <a:tabLst>
                <a:tab pos="363538" algn="l"/>
              </a:tabLst>
              <a:defRPr>
                <a:solidFill>
                  <a:schemeClr val="tx1"/>
                </a:solidFill>
                <a:latin typeface="Arial" pitchFamily="34" charset="0"/>
              </a:defRPr>
            </a:lvl4pPr>
            <a:lvl5pPr>
              <a:tabLst>
                <a:tab pos="363538" algn="l"/>
              </a:tabLst>
              <a:defRPr>
                <a:solidFill>
                  <a:schemeClr val="tx1"/>
                </a:solidFill>
                <a:latin typeface="Arial" pitchFamily="34" charset="0"/>
              </a:defRPr>
            </a:lvl5pPr>
            <a:lvl6pPr fontAlgn="base">
              <a:spcBef>
                <a:spcPct val="0"/>
              </a:spcBef>
              <a:spcAft>
                <a:spcPct val="0"/>
              </a:spcAft>
              <a:tabLst>
                <a:tab pos="363538" algn="l"/>
              </a:tabLst>
              <a:defRPr>
                <a:solidFill>
                  <a:schemeClr val="tx1"/>
                </a:solidFill>
                <a:latin typeface="Arial" pitchFamily="34" charset="0"/>
              </a:defRPr>
            </a:lvl6pPr>
            <a:lvl7pPr fontAlgn="base">
              <a:spcBef>
                <a:spcPct val="0"/>
              </a:spcBef>
              <a:spcAft>
                <a:spcPct val="0"/>
              </a:spcAft>
              <a:tabLst>
                <a:tab pos="363538" algn="l"/>
              </a:tabLst>
              <a:defRPr>
                <a:solidFill>
                  <a:schemeClr val="tx1"/>
                </a:solidFill>
                <a:latin typeface="Arial" pitchFamily="34" charset="0"/>
              </a:defRPr>
            </a:lvl7pPr>
            <a:lvl8pPr fontAlgn="base">
              <a:spcBef>
                <a:spcPct val="0"/>
              </a:spcBef>
              <a:spcAft>
                <a:spcPct val="0"/>
              </a:spcAft>
              <a:tabLst>
                <a:tab pos="363538" algn="l"/>
              </a:tabLst>
              <a:defRPr>
                <a:solidFill>
                  <a:schemeClr val="tx1"/>
                </a:solidFill>
                <a:latin typeface="Arial" pitchFamily="34" charset="0"/>
              </a:defRPr>
            </a:lvl8pPr>
            <a:lvl9pPr fontAlgn="base">
              <a:spcBef>
                <a:spcPct val="0"/>
              </a:spcBef>
              <a:spcAft>
                <a:spcPct val="0"/>
              </a:spcAft>
              <a:tabLst>
                <a:tab pos="363538" algn="l"/>
              </a:tabLst>
              <a:defRPr>
                <a:solidFill>
                  <a:schemeClr val="tx1"/>
                </a:solidFill>
                <a:latin typeface="Arial" pitchFamily="34" charset="0"/>
              </a:defRPr>
            </a:lvl9pPr>
          </a:lstStyle>
          <a:p>
            <a:pPr>
              <a:spcBef>
                <a:spcPct val="50000"/>
              </a:spcBef>
            </a:pPr>
            <a:r>
              <a:rPr lang="en-US" altLang="it-IT" sz="1600">
                <a:latin typeface="SimSun" pitchFamily="2" charset="-122"/>
              </a:rPr>
              <a:t>REVIEWS OF MODERN PHYSICS          VOLUME 34, NUMBER 4              OCTOBER 1962</a:t>
            </a:r>
          </a:p>
          <a:p>
            <a:pPr>
              <a:spcBef>
                <a:spcPct val="50000"/>
              </a:spcBef>
            </a:pPr>
            <a:r>
              <a:rPr lang="en-US" altLang="it-IT" sz="2400" b="1">
                <a:latin typeface="SimSun" pitchFamily="2" charset="-122"/>
              </a:rPr>
              <a:t>Critical Fields and Currents in Superconductors*</a:t>
            </a:r>
          </a:p>
          <a:p>
            <a:pPr algn="ctr">
              <a:spcBef>
                <a:spcPct val="50000"/>
              </a:spcBef>
            </a:pPr>
            <a:r>
              <a:rPr lang="en-US" altLang="it-IT" sz="2800">
                <a:latin typeface="SimSun" pitchFamily="2" charset="-122"/>
              </a:rPr>
              <a:t>J</a:t>
            </a:r>
            <a:r>
              <a:rPr lang="en-US" altLang="it-IT">
                <a:latin typeface="SimSun" pitchFamily="2" charset="-122"/>
              </a:rPr>
              <a:t>OHN</a:t>
            </a:r>
            <a:r>
              <a:rPr lang="en-US" altLang="it-IT" sz="2800">
                <a:latin typeface="SimSun" pitchFamily="2" charset="-122"/>
              </a:rPr>
              <a:t> B</a:t>
            </a:r>
            <a:r>
              <a:rPr lang="en-US" altLang="it-IT">
                <a:latin typeface="SimSun" pitchFamily="2" charset="-122"/>
              </a:rPr>
              <a:t>ARDEEN</a:t>
            </a:r>
          </a:p>
          <a:p>
            <a:pPr algn="ctr">
              <a:spcBef>
                <a:spcPct val="50000"/>
              </a:spcBef>
            </a:pPr>
            <a:r>
              <a:rPr lang="en-US" altLang="it-IT" sz="1600" i="1">
                <a:latin typeface="SimSun" pitchFamily="2" charset="-122"/>
              </a:rPr>
              <a:t>UNIVERSITY OF ILLINOIS, Urbana, Illinois</a:t>
            </a:r>
          </a:p>
          <a:p>
            <a:pPr algn="ctr"/>
            <a:endParaRPr lang="en-US" altLang="it-IT" sz="1600">
              <a:latin typeface="SimSun" pitchFamily="2" charset="-122"/>
            </a:endParaRPr>
          </a:p>
          <a:p>
            <a:pPr>
              <a:spcBef>
                <a:spcPct val="50000"/>
              </a:spcBef>
            </a:pPr>
            <a:r>
              <a:rPr lang="en-US" altLang="it-IT" sz="1600">
                <a:latin typeface="SimSun" pitchFamily="2" charset="-122"/>
              </a:rPr>
              <a:t>…		</a:t>
            </a:r>
            <a:r>
              <a:rPr lang="en-US" altLang="it-IT" sz="1600" b="1">
                <a:latin typeface="SimSun" pitchFamily="2" charset="-122"/>
              </a:rPr>
              <a:t>II.THERMODYNAMIC RELATIONS</a:t>
            </a:r>
          </a:p>
          <a:p>
            <a:pPr>
              <a:spcBef>
                <a:spcPct val="50000"/>
              </a:spcBef>
            </a:pPr>
            <a:r>
              <a:rPr lang="en-US" altLang="it-IT" sz="1600">
                <a:latin typeface="SimSun" pitchFamily="2" charset="-122"/>
              </a:rPr>
              <a:t>	To discuss the thermodynamics of a superconductor in a magnetic field or with current flow, it is most convenient to take the external field </a:t>
            </a:r>
            <a:r>
              <a:rPr lang="en-US" altLang="it-IT" b="1" i="1">
                <a:latin typeface="SimSun" pitchFamily="2" charset="-122"/>
              </a:rPr>
              <a:t>H</a:t>
            </a:r>
            <a:r>
              <a:rPr lang="en-US" altLang="it-IT" sz="1600">
                <a:latin typeface="SimSun" pitchFamily="2" charset="-122"/>
              </a:rPr>
              <a:t> and the superfluid velocity </a:t>
            </a:r>
            <a:r>
              <a:rPr lang="en-US" altLang="it-IT" b="1">
                <a:latin typeface="SimSun" pitchFamily="2" charset="-122"/>
              </a:rPr>
              <a:t>v</a:t>
            </a:r>
            <a:r>
              <a:rPr lang="en-US" altLang="it-IT" b="1" baseline="-25000">
                <a:latin typeface="SimSun" pitchFamily="2" charset="-122"/>
              </a:rPr>
              <a:t>s</a:t>
            </a:r>
            <a:r>
              <a:rPr lang="en-US" altLang="it-IT" sz="1600">
                <a:latin typeface="SimSun" pitchFamily="2" charset="-122"/>
              </a:rPr>
              <a:t> as independent variables. ……</a:t>
            </a:r>
          </a:p>
          <a:p>
            <a:pPr>
              <a:spcBef>
                <a:spcPct val="50000"/>
              </a:spcBef>
            </a:pPr>
            <a:r>
              <a:rPr lang="en-US" altLang="it-IT" sz="1600">
                <a:latin typeface="SimSun" pitchFamily="2" charset="-122"/>
              </a:rPr>
              <a:t>	The displacement of the pairs causes an increase in free energy of the system which may be expressed simply in terms of </a:t>
            </a:r>
            <a:r>
              <a:rPr lang="en-US" altLang="it-IT" b="1">
                <a:latin typeface="SimSun" pitchFamily="2" charset="-122"/>
              </a:rPr>
              <a:t>J</a:t>
            </a:r>
            <a:r>
              <a:rPr lang="en-US" altLang="it-IT" b="1" baseline="-25000">
                <a:latin typeface="SimSun" pitchFamily="2" charset="-122"/>
              </a:rPr>
              <a:t>s</a:t>
            </a:r>
            <a:r>
              <a:rPr lang="en-US" altLang="it-IT" sz="1600">
                <a:latin typeface="SimSun" pitchFamily="2" charset="-122"/>
              </a:rPr>
              <a:t>……</a:t>
            </a:r>
          </a:p>
          <a:p>
            <a:pPr>
              <a:spcBef>
                <a:spcPct val="50000"/>
              </a:spcBef>
            </a:pPr>
            <a:r>
              <a:rPr lang="en-US" altLang="it-IT" sz="1600">
                <a:latin typeface="SimSun" pitchFamily="2" charset="-122"/>
              </a:rPr>
              <a:t>		</a:t>
            </a:r>
            <a:r>
              <a:rPr lang="en-US" altLang="it-IT" sz="1600" b="1">
                <a:latin typeface="SimSun" pitchFamily="2" charset="-122"/>
              </a:rPr>
              <a:t>APPENDIX B. DIRECT CALCULATION OF CHANGE OF GAP WITH CURRENT</a:t>
            </a:r>
          </a:p>
          <a:p>
            <a:pPr>
              <a:spcBef>
                <a:spcPct val="50000"/>
              </a:spcBef>
            </a:pPr>
            <a:r>
              <a:rPr lang="en-US" altLang="it-IT" sz="1600">
                <a:latin typeface="SimSun" pitchFamily="2" charset="-122"/>
              </a:rPr>
              <a:t>...	In the low temperature limit, there are no excitations formed and thus no change in D until the velocity vs reaches the value for which it is favorable to form pairs of excitations, corresponding to transfer of an electron from one side of the Fermi sea to the other.This criterion is (depairing condition)</a:t>
            </a:r>
          </a:p>
          <a:p>
            <a:pPr>
              <a:spcBef>
                <a:spcPct val="50000"/>
              </a:spcBef>
            </a:pPr>
            <a:endParaRPr lang="en-US" altLang="it-IT" sz="1600">
              <a:latin typeface="SimSun" pitchFamily="2" charset="-122"/>
            </a:endParaRPr>
          </a:p>
          <a:p>
            <a:pPr>
              <a:spcBef>
                <a:spcPct val="50000"/>
              </a:spcBef>
            </a:pPr>
            <a:r>
              <a:rPr lang="en-US" altLang="it-IT" sz="1600">
                <a:latin typeface="SimSun" pitchFamily="2" charset="-122"/>
              </a:rPr>
              <a:t>							   or </a:t>
            </a:r>
          </a:p>
          <a:p>
            <a:pPr>
              <a:spcBef>
                <a:spcPct val="50000"/>
              </a:spcBef>
            </a:pPr>
            <a:r>
              <a:rPr lang="en-US" altLang="it-IT" sz="1600">
                <a:latin typeface="SimSun" pitchFamily="2" charset="-122"/>
              </a:rPr>
              <a:t>	</a:t>
            </a:r>
          </a:p>
        </p:txBody>
      </p:sp>
      <p:graphicFrame>
        <p:nvGraphicFramePr>
          <p:cNvPr id="48133" name="Object 5"/>
          <p:cNvGraphicFramePr>
            <a:graphicFrameLocks noChangeAspect="1"/>
          </p:cNvGraphicFramePr>
          <p:nvPr/>
        </p:nvGraphicFramePr>
        <p:xfrm>
          <a:off x="647700" y="5876925"/>
          <a:ext cx="4932363" cy="688975"/>
        </p:xfrm>
        <a:graphic>
          <a:graphicData uri="http://schemas.openxmlformats.org/presentationml/2006/ole">
            <mc:AlternateContent xmlns:mc="http://schemas.openxmlformats.org/markup-compatibility/2006">
              <mc:Choice xmlns:v="urn:schemas-microsoft-com:vml" Requires="v">
                <p:oleObj spid="_x0000_s191502" name="Equation" r:id="rId4" imgW="6654600" imgH="927000" progId="Equation.3">
                  <p:embed/>
                </p:oleObj>
              </mc:Choice>
              <mc:Fallback>
                <p:oleObj name="Equation" r:id="rId4" imgW="6654600" imgH="92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5876925"/>
                        <a:ext cx="4932363"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4" name="Object 6"/>
          <p:cNvGraphicFramePr>
            <a:graphicFrameLocks noChangeAspect="1"/>
          </p:cNvGraphicFramePr>
          <p:nvPr/>
        </p:nvGraphicFramePr>
        <p:xfrm>
          <a:off x="6659563" y="5984875"/>
          <a:ext cx="1509712" cy="557213"/>
        </p:xfrm>
        <a:graphic>
          <a:graphicData uri="http://schemas.openxmlformats.org/presentationml/2006/ole">
            <mc:AlternateContent xmlns:mc="http://schemas.openxmlformats.org/markup-compatibility/2006">
              <mc:Choice xmlns:v="urn:schemas-microsoft-com:vml" Requires="v">
                <p:oleObj spid="_x0000_s191503" name="Equation" r:id="rId6" imgW="1346040" imgH="495000" progId="Equation.3">
                  <p:embed/>
                </p:oleObj>
              </mc:Choice>
              <mc:Fallback>
                <p:oleObj name="Equation" r:id="rId6" imgW="1346040" imgH="495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5984875"/>
                        <a:ext cx="1509712" cy="55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934372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225425"/>
            <a:ext cx="893762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Oval 5"/>
          <p:cNvSpPr>
            <a:spLocks noChangeArrowheads="1"/>
          </p:cNvSpPr>
          <p:nvPr/>
        </p:nvSpPr>
        <p:spPr bwMode="auto">
          <a:xfrm>
            <a:off x="6408738" y="2565400"/>
            <a:ext cx="1584325" cy="68421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449125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barn(inHorizontal)">
                                      <p:cBhvr>
                                        <p:cTn id="7"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74613"/>
            <a:ext cx="492918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Line 5"/>
          <p:cNvSpPr>
            <a:spLocks noChangeShapeType="1"/>
          </p:cNvSpPr>
          <p:nvPr/>
        </p:nvSpPr>
        <p:spPr bwMode="auto">
          <a:xfrm>
            <a:off x="2232025" y="5265738"/>
            <a:ext cx="82708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0182" name="Line 6"/>
          <p:cNvSpPr>
            <a:spLocks noChangeShapeType="1"/>
          </p:cNvSpPr>
          <p:nvPr/>
        </p:nvSpPr>
        <p:spPr bwMode="auto">
          <a:xfrm flipH="1">
            <a:off x="7092950" y="5265738"/>
            <a:ext cx="68421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1401952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9977">
            <a:off x="107950" y="296863"/>
            <a:ext cx="8964613" cy="599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5"/>
          <p:cNvSpPr>
            <a:spLocks noChangeArrowheads="1"/>
          </p:cNvSpPr>
          <p:nvPr/>
        </p:nvSpPr>
        <p:spPr bwMode="auto">
          <a:xfrm>
            <a:off x="4967288" y="3644900"/>
            <a:ext cx="3960812" cy="828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774010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73025"/>
            <a:ext cx="5259387"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547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96863"/>
            <a:ext cx="8785225" cy="62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Line 5"/>
          <p:cNvSpPr>
            <a:spLocks noChangeShapeType="1"/>
          </p:cNvSpPr>
          <p:nvPr/>
        </p:nvSpPr>
        <p:spPr bwMode="auto">
          <a:xfrm flipV="1">
            <a:off x="539750" y="1089025"/>
            <a:ext cx="2916238" cy="714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542554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3" name="Rectangle 11"/>
          <p:cNvSpPr>
            <a:spLocks noChangeArrowheads="1"/>
          </p:cNvSpPr>
          <p:nvPr/>
        </p:nvSpPr>
        <p:spPr bwMode="auto">
          <a:xfrm>
            <a:off x="1042988" y="1557338"/>
            <a:ext cx="7058025" cy="51927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54280" name="Group 8"/>
          <p:cNvGrpSpPr>
            <a:grpSpLocks/>
          </p:cNvGrpSpPr>
          <p:nvPr/>
        </p:nvGrpSpPr>
        <p:grpSpPr bwMode="auto">
          <a:xfrm>
            <a:off x="215900" y="225425"/>
            <a:ext cx="4427538" cy="1152525"/>
            <a:chOff x="181" y="300"/>
            <a:chExt cx="2835" cy="817"/>
          </a:xfrm>
        </p:grpSpPr>
        <p:sp>
          <p:nvSpPr>
            <p:cNvPr id="54277" name="Rectangle 5"/>
            <p:cNvSpPr>
              <a:spLocks noChangeArrowheads="1"/>
            </p:cNvSpPr>
            <p:nvPr/>
          </p:nvSpPr>
          <p:spPr bwMode="auto">
            <a:xfrm>
              <a:off x="181" y="300"/>
              <a:ext cx="2835" cy="81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54276" name="Object 4"/>
            <p:cNvGraphicFramePr>
              <a:graphicFrameLocks noChangeAspect="1"/>
            </p:cNvGraphicFramePr>
            <p:nvPr/>
          </p:nvGraphicFramePr>
          <p:xfrm>
            <a:off x="340" y="414"/>
            <a:ext cx="2288" cy="496"/>
          </p:xfrm>
          <a:graphic>
            <a:graphicData uri="http://schemas.openxmlformats.org/presentationml/2006/ole">
              <mc:AlternateContent xmlns:mc="http://schemas.openxmlformats.org/markup-compatibility/2006">
                <mc:Choice xmlns:v="urn:schemas-microsoft-com:vml" Requires="v">
                  <p:oleObj spid="_x0000_s192532" name="Equation" r:id="rId3" imgW="3632040" imgH="787320" progId="Equation.3">
                    <p:embed/>
                  </p:oleObj>
                </mc:Choice>
                <mc:Fallback>
                  <p:oleObj name="Equation" r:id="rId3" imgW="3632040" imgH="787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 y="414"/>
                          <a:ext cx="2288"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4281" name="Group 9"/>
          <p:cNvGrpSpPr>
            <a:grpSpLocks/>
          </p:cNvGrpSpPr>
          <p:nvPr/>
        </p:nvGrpSpPr>
        <p:grpSpPr bwMode="auto">
          <a:xfrm>
            <a:off x="4894263" y="-26988"/>
            <a:ext cx="4249737" cy="1549401"/>
            <a:chOff x="1122" y="1057"/>
            <a:chExt cx="2903" cy="1134"/>
          </a:xfrm>
        </p:grpSpPr>
        <p:sp>
          <p:nvSpPr>
            <p:cNvPr id="54279" name="Rectangle 7"/>
            <p:cNvSpPr>
              <a:spLocks noChangeArrowheads="1"/>
            </p:cNvSpPr>
            <p:nvPr/>
          </p:nvSpPr>
          <p:spPr bwMode="auto">
            <a:xfrm>
              <a:off x="1122" y="1057"/>
              <a:ext cx="2903" cy="1134"/>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54278" name="Object 6"/>
            <p:cNvGraphicFramePr>
              <a:graphicFrameLocks noChangeAspect="1"/>
            </p:cNvGraphicFramePr>
            <p:nvPr/>
          </p:nvGraphicFramePr>
          <p:xfrm>
            <a:off x="1179" y="1253"/>
            <a:ext cx="2744" cy="696"/>
          </p:xfrm>
          <a:graphic>
            <a:graphicData uri="http://schemas.openxmlformats.org/presentationml/2006/ole">
              <mc:AlternateContent xmlns:mc="http://schemas.openxmlformats.org/markup-compatibility/2006">
                <mc:Choice xmlns:v="urn:schemas-microsoft-com:vml" Requires="v">
                  <p:oleObj spid="_x0000_s192533" name="Equation" r:id="rId5" imgW="4356000" imgH="1104840" progId="Equation.3">
                    <p:embed/>
                  </p:oleObj>
                </mc:Choice>
                <mc:Fallback>
                  <p:oleObj name="Equation" r:id="rId5" imgW="4356000" imgH="11048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 y="1253"/>
                          <a:ext cx="2744" cy="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42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7390">
            <a:off x="1368425" y="1700213"/>
            <a:ext cx="6516688"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4286" name="Object 14"/>
          <p:cNvGraphicFramePr>
            <a:graphicFrameLocks noChangeAspect="1"/>
          </p:cNvGraphicFramePr>
          <p:nvPr/>
        </p:nvGraphicFramePr>
        <p:xfrm>
          <a:off x="2376488" y="1736725"/>
          <a:ext cx="3779837" cy="703263"/>
        </p:xfrm>
        <a:graphic>
          <a:graphicData uri="http://schemas.openxmlformats.org/presentationml/2006/ole">
            <mc:AlternateContent xmlns:mc="http://schemas.openxmlformats.org/markup-compatibility/2006">
              <mc:Choice xmlns:v="urn:schemas-microsoft-com:vml" Requires="v">
                <p:oleObj spid="_x0000_s192534" name="Equation" r:id="rId8" imgW="5549760" imgH="1104840" progId="Equation.3">
                  <p:embed/>
                </p:oleObj>
              </mc:Choice>
              <mc:Fallback>
                <p:oleObj name="Equation" r:id="rId8" imgW="5549760" imgH="11048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6488" y="1736725"/>
                        <a:ext cx="3779837" cy="7032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9159594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468313" y="2241550"/>
            <a:ext cx="7777162"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a:p>
          <a:p>
            <a:pPr>
              <a:spcBef>
                <a:spcPct val="50000"/>
              </a:spcBef>
            </a:pPr>
            <a:r>
              <a:rPr lang="it-IT" altLang="it-IT" sz="2400"/>
              <a:t>The parasitic term P</a:t>
            </a:r>
            <a:r>
              <a:rPr lang="it-IT" altLang="it-IT" sz="2400" baseline="-25000"/>
              <a:t>f</a:t>
            </a:r>
            <a:r>
              <a:rPr lang="it-IT" altLang="it-IT" sz="2400"/>
              <a:t>V</a:t>
            </a:r>
            <a:r>
              <a:rPr lang="it-IT" altLang="it-IT" sz="2400" baseline="-25000"/>
              <a:t>s </a:t>
            </a:r>
            <a:r>
              <a:rPr lang="it-IT" altLang="it-IT" sz="2400"/>
              <a:t>is neglectable at high value of		    </a:t>
            </a:r>
            <a:r>
              <a:rPr lang="it-IT" altLang="it-IT" sz="2400">
                <a:solidFill>
                  <a:schemeClr val="accent2"/>
                </a:solidFill>
              </a:rPr>
              <a:t>the pure bulk Nb case</a:t>
            </a:r>
            <a:r>
              <a:rPr lang="it-IT" altLang="it-IT" sz="2400"/>
              <a:t> </a:t>
            </a:r>
            <a:endParaRPr lang="it-IT" altLang="it-IT" sz="2400" baseline="-25000"/>
          </a:p>
        </p:txBody>
      </p:sp>
      <p:sp>
        <p:nvSpPr>
          <p:cNvPr id="55302" name="Rectangle 6"/>
          <p:cNvSpPr>
            <a:spLocks noChangeArrowheads="1"/>
          </p:cNvSpPr>
          <p:nvPr/>
        </p:nvSpPr>
        <p:spPr bwMode="auto">
          <a:xfrm>
            <a:off x="1404938" y="260350"/>
            <a:ext cx="6515100" cy="15494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55303" name="Object 7"/>
          <p:cNvGraphicFramePr>
            <a:graphicFrameLocks noChangeAspect="1"/>
          </p:cNvGraphicFramePr>
          <p:nvPr/>
        </p:nvGraphicFramePr>
        <p:xfrm>
          <a:off x="2268538" y="528638"/>
          <a:ext cx="5116512" cy="950912"/>
        </p:xfrm>
        <a:graphic>
          <a:graphicData uri="http://schemas.openxmlformats.org/presentationml/2006/ole">
            <mc:AlternateContent xmlns:mc="http://schemas.openxmlformats.org/markup-compatibility/2006">
              <mc:Choice xmlns:v="urn:schemas-microsoft-com:vml" Requires="v">
                <p:oleObj spid="_x0000_s193556" name="Equation" r:id="rId3" imgW="5549760" imgH="1104840" progId="Equation.3">
                  <p:embed/>
                </p:oleObj>
              </mc:Choice>
              <mc:Fallback>
                <p:oleObj name="Equation" r:id="rId3" imgW="5549760" imgH="11048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528638"/>
                        <a:ext cx="5116512"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5" name="Object 9"/>
          <p:cNvGraphicFramePr>
            <a:graphicFrameLocks noChangeAspect="1"/>
          </p:cNvGraphicFramePr>
          <p:nvPr/>
        </p:nvGraphicFramePr>
        <p:xfrm>
          <a:off x="7993063" y="2528888"/>
          <a:ext cx="374650" cy="917575"/>
        </p:xfrm>
        <a:graphic>
          <a:graphicData uri="http://schemas.openxmlformats.org/presentationml/2006/ole">
            <mc:AlternateContent xmlns:mc="http://schemas.openxmlformats.org/markup-compatibility/2006">
              <mc:Choice xmlns:v="urn:schemas-microsoft-com:vml" Requires="v">
                <p:oleObj spid="_x0000_s193557" name="Equation" r:id="rId5" imgW="406080" imgH="1066680" progId="Equation.3">
                  <p:embed/>
                </p:oleObj>
              </mc:Choice>
              <mc:Fallback>
                <p:oleObj name="Equation" r:id="rId5" imgW="406080" imgH="1066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063" y="2528888"/>
                        <a:ext cx="37465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6" name="Text Box 10"/>
          <p:cNvSpPr txBox="1">
            <a:spLocks noChangeArrowheads="1"/>
          </p:cNvSpPr>
          <p:nvPr/>
        </p:nvSpPr>
        <p:spPr bwMode="auto">
          <a:xfrm>
            <a:off x="539750" y="3897313"/>
            <a:ext cx="7561263"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00"/>
              <a:t>It becomes important at low</a:t>
            </a:r>
          </a:p>
          <a:p>
            <a:r>
              <a:rPr lang="it-IT" altLang="it-IT" sz="2800">
                <a:solidFill>
                  <a:srgbClr val="FF0000"/>
                </a:solidFill>
              </a:rPr>
              <a:t>	-  </a:t>
            </a:r>
            <a:r>
              <a:rPr lang="it-IT" altLang="it-IT" sz="2400">
                <a:solidFill>
                  <a:srgbClr val="FF0000"/>
                </a:solidFill>
              </a:rPr>
              <a:t>thin film case </a:t>
            </a:r>
          </a:p>
          <a:p>
            <a:r>
              <a:rPr lang="it-IT" altLang="it-IT" sz="2400">
                <a:solidFill>
                  <a:srgbClr val="FF0000"/>
                </a:solidFill>
              </a:rPr>
              <a:t>  	 - contaminated surface after low temp baking</a:t>
            </a:r>
          </a:p>
          <a:p>
            <a:pPr>
              <a:spcBef>
                <a:spcPct val="50000"/>
              </a:spcBef>
            </a:pPr>
            <a:endParaRPr lang="it-IT" altLang="it-IT"/>
          </a:p>
        </p:txBody>
      </p:sp>
      <p:graphicFrame>
        <p:nvGraphicFramePr>
          <p:cNvPr id="55307" name="Object 11"/>
          <p:cNvGraphicFramePr>
            <a:graphicFrameLocks noChangeAspect="1"/>
          </p:cNvGraphicFramePr>
          <p:nvPr/>
        </p:nvGraphicFramePr>
        <p:xfrm>
          <a:off x="5256213" y="3824288"/>
          <a:ext cx="374650" cy="917575"/>
        </p:xfrm>
        <a:graphic>
          <a:graphicData uri="http://schemas.openxmlformats.org/presentationml/2006/ole">
            <mc:AlternateContent xmlns:mc="http://schemas.openxmlformats.org/markup-compatibility/2006">
              <mc:Choice xmlns:v="urn:schemas-microsoft-com:vml" Requires="v">
                <p:oleObj spid="_x0000_s193558" name="Equation" r:id="rId7" imgW="406080" imgH="1066680" progId="Equation.3">
                  <p:embed/>
                </p:oleObj>
              </mc:Choice>
              <mc:Fallback>
                <p:oleObj name="Equation" r:id="rId7" imgW="406080" imgH="1066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3" y="3824288"/>
                        <a:ext cx="37465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00607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5" name="Rectangle 17"/>
          <p:cNvSpPr>
            <a:spLocks noChangeArrowheads="1"/>
          </p:cNvSpPr>
          <p:nvPr/>
        </p:nvSpPr>
        <p:spPr bwMode="auto">
          <a:xfrm>
            <a:off x="3240088" y="3968750"/>
            <a:ext cx="5832475" cy="1116013"/>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78" name="Rectangle 10"/>
          <p:cNvSpPr>
            <a:spLocks noChangeArrowheads="1"/>
          </p:cNvSpPr>
          <p:nvPr/>
        </p:nvSpPr>
        <p:spPr bwMode="auto">
          <a:xfrm>
            <a:off x="179388" y="3789363"/>
            <a:ext cx="2376487" cy="1439862"/>
          </a:xfrm>
          <a:prstGeom prst="rect">
            <a:avLst/>
          </a:prstGeom>
          <a:solidFill>
            <a:srgbClr val="99FF99"/>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72" name="Text Box 4"/>
          <p:cNvSpPr txBox="1">
            <a:spLocks noChangeArrowheads="1"/>
          </p:cNvSpPr>
          <p:nvPr/>
        </p:nvSpPr>
        <p:spPr bwMode="auto">
          <a:xfrm>
            <a:off x="250825" y="260350"/>
            <a:ext cx="5365750" cy="1108075"/>
          </a:xfrm>
          <a:prstGeom prst="rect">
            <a:avLst/>
          </a:prstGeom>
          <a:solidFill>
            <a:srgbClr val="FFFFCC"/>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600">
                <a:latin typeface="Symbol" pitchFamily="18" charset="2"/>
              </a:rPr>
              <a:t>D </a:t>
            </a:r>
            <a:r>
              <a:rPr lang="it-IT" altLang="it-IT" sz="6600"/>
              <a:t>= </a:t>
            </a:r>
            <a:r>
              <a:rPr lang="it-IT" altLang="it-IT" sz="6600">
                <a:latin typeface="Symbol" pitchFamily="18" charset="2"/>
              </a:rPr>
              <a:t>D</a:t>
            </a:r>
            <a:r>
              <a:rPr lang="it-IT" altLang="it-IT" sz="6600" baseline="-25000"/>
              <a:t>0 </a:t>
            </a:r>
            <a:r>
              <a:rPr lang="it-IT" altLang="it-IT" sz="6600"/>
              <a:t>- p</a:t>
            </a:r>
            <a:r>
              <a:rPr lang="it-IT" altLang="it-IT" sz="6600" baseline="-25000"/>
              <a:t>f</a:t>
            </a:r>
            <a:r>
              <a:rPr lang="it-IT" altLang="it-IT" sz="6600"/>
              <a:t>v</a:t>
            </a:r>
            <a:r>
              <a:rPr lang="it-IT" altLang="it-IT" sz="6600" baseline="-25000"/>
              <a:t>s</a:t>
            </a:r>
          </a:p>
        </p:txBody>
      </p:sp>
      <p:grpSp>
        <p:nvGrpSpPr>
          <p:cNvPr id="58375" name="Group 7"/>
          <p:cNvGrpSpPr>
            <a:grpSpLocks/>
          </p:cNvGrpSpPr>
          <p:nvPr/>
        </p:nvGrpSpPr>
        <p:grpSpPr bwMode="auto">
          <a:xfrm>
            <a:off x="2339975" y="1700213"/>
            <a:ext cx="6515100" cy="1549400"/>
            <a:chOff x="885" y="164"/>
            <a:chExt cx="4104" cy="976"/>
          </a:xfrm>
        </p:grpSpPr>
        <p:sp>
          <p:nvSpPr>
            <p:cNvPr id="58373" name="Rectangle 5"/>
            <p:cNvSpPr>
              <a:spLocks noChangeArrowheads="1"/>
            </p:cNvSpPr>
            <p:nvPr/>
          </p:nvSpPr>
          <p:spPr bwMode="auto">
            <a:xfrm>
              <a:off x="885" y="164"/>
              <a:ext cx="4104" cy="97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58374" name="Object 6"/>
            <p:cNvGraphicFramePr>
              <a:graphicFrameLocks noChangeAspect="1"/>
            </p:cNvGraphicFramePr>
            <p:nvPr/>
          </p:nvGraphicFramePr>
          <p:xfrm>
            <a:off x="1455" y="343"/>
            <a:ext cx="3171" cy="579"/>
          </p:xfrm>
          <a:graphic>
            <a:graphicData uri="http://schemas.openxmlformats.org/presentationml/2006/ole">
              <mc:AlternateContent xmlns:mc="http://schemas.openxmlformats.org/markup-compatibility/2006">
                <mc:Choice xmlns:v="urn:schemas-microsoft-com:vml" Requires="v">
                  <p:oleObj spid="_x0000_s194574" name="Equation" r:id="rId3" imgW="5460840" imgH="1066680" progId="Equation.3">
                    <p:embed/>
                  </p:oleObj>
                </mc:Choice>
                <mc:Fallback>
                  <p:oleObj name="Equation" r:id="rId3" imgW="5460840" imgH="10666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 y="343"/>
                          <a:ext cx="3171" cy="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58377" name="Object 9"/>
          <p:cNvGraphicFramePr>
            <a:graphicFrameLocks noChangeAspect="1"/>
          </p:cNvGraphicFramePr>
          <p:nvPr/>
        </p:nvGraphicFramePr>
        <p:xfrm>
          <a:off x="719138" y="4005263"/>
          <a:ext cx="1625600" cy="952500"/>
        </p:xfrm>
        <a:graphic>
          <a:graphicData uri="http://schemas.openxmlformats.org/presentationml/2006/ole">
            <mc:AlternateContent xmlns:mc="http://schemas.openxmlformats.org/markup-compatibility/2006">
              <mc:Choice xmlns:v="urn:schemas-microsoft-com:vml" Requires="v">
                <p:oleObj spid="_x0000_s194575" name="Equation" r:id="rId5" imgW="1625400" imgH="952200" progId="Equation.3">
                  <p:embed/>
                </p:oleObj>
              </mc:Choice>
              <mc:Fallback>
                <p:oleObj name="Equation" r:id="rId5" imgW="1625400" imgH="952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8" y="4005263"/>
                        <a:ext cx="16256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9" name="Line 11"/>
          <p:cNvSpPr>
            <a:spLocks noChangeShapeType="1"/>
          </p:cNvSpPr>
          <p:nvPr/>
        </p:nvSpPr>
        <p:spPr bwMode="auto">
          <a:xfrm>
            <a:off x="1116013" y="1520825"/>
            <a:ext cx="0" cy="21955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1" name="Line 13"/>
          <p:cNvSpPr>
            <a:spLocks noChangeShapeType="1"/>
          </p:cNvSpPr>
          <p:nvPr/>
        </p:nvSpPr>
        <p:spPr bwMode="auto">
          <a:xfrm flipV="1">
            <a:off x="7848600" y="94456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2" name="Line 14"/>
          <p:cNvSpPr>
            <a:spLocks noChangeShapeType="1"/>
          </p:cNvSpPr>
          <p:nvPr/>
        </p:nvSpPr>
        <p:spPr bwMode="auto">
          <a:xfrm flipH="1">
            <a:off x="5651500" y="944563"/>
            <a:ext cx="21971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3" name="Text Box 15"/>
          <p:cNvSpPr txBox="1">
            <a:spLocks noChangeArrowheads="1"/>
          </p:cNvSpPr>
          <p:nvPr/>
        </p:nvSpPr>
        <p:spPr bwMode="auto">
          <a:xfrm>
            <a:off x="3275013" y="4041775"/>
            <a:ext cx="5868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4000"/>
              <a:t>This will affect </a:t>
            </a:r>
            <a:r>
              <a:rPr lang="it-IT" altLang="it-IT" sz="4000" b="1">
                <a:solidFill>
                  <a:srgbClr val="FF0000"/>
                </a:solidFill>
                <a:latin typeface="Symbol" pitchFamily="18" charset="2"/>
              </a:rPr>
              <a:t>l</a:t>
            </a:r>
            <a:r>
              <a:rPr lang="it-IT" altLang="it-IT" sz="4000" b="1" baseline="-25000">
                <a:solidFill>
                  <a:srgbClr val="FF0000"/>
                </a:solidFill>
                <a:latin typeface="Symbol" pitchFamily="18" charset="2"/>
              </a:rPr>
              <a:t>0</a:t>
            </a:r>
            <a:r>
              <a:rPr lang="it-IT" altLang="it-IT" sz="4000"/>
              <a:t> and </a:t>
            </a:r>
            <a:r>
              <a:rPr lang="it-IT" altLang="it-IT" sz="4000" b="1">
                <a:solidFill>
                  <a:srgbClr val="FF0000"/>
                </a:solidFill>
              </a:rPr>
              <a:t>B</a:t>
            </a:r>
            <a:r>
              <a:rPr lang="it-IT" altLang="it-IT" sz="4000" b="1" baseline="-25000">
                <a:solidFill>
                  <a:srgbClr val="FF0000"/>
                </a:solidFill>
              </a:rPr>
              <a:t>c</a:t>
            </a:r>
          </a:p>
        </p:txBody>
      </p:sp>
      <p:sp>
        <p:nvSpPr>
          <p:cNvPr id="58384" name="Line 16"/>
          <p:cNvSpPr>
            <a:spLocks noChangeShapeType="1"/>
          </p:cNvSpPr>
          <p:nvPr/>
        </p:nvSpPr>
        <p:spPr bwMode="auto">
          <a:xfrm>
            <a:off x="2627313" y="4473575"/>
            <a:ext cx="539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101714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4" cstate="print"/>
          <a:srcRect/>
          <a:stretch>
            <a:fillRect/>
          </a:stretch>
        </p:blipFill>
        <p:spPr bwMode="auto">
          <a:xfrm>
            <a:off x="4114800" y="142875"/>
            <a:ext cx="4953000" cy="2676525"/>
          </a:xfrm>
          <a:prstGeom prst="rect">
            <a:avLst/>
          </a:prstGeom>
          <a:noFill/>
          <a:ln w="9525">
            <a:solidFill>
              <a:srgbClr val="008000"/>
            </a:solidFill>
            <a:miter lim="800000"/>
            <a:headEnd/>
            <a:tailEnd/>
          </a:ln>
          <a:effectLst/>
        </p:spPr>
      </p:pic>
      <p:pic>
        <p:nvPicPr>
          <p:cNvPr id="18438" name="Picture 6"/>
          <p:cNvPicPr>
            <a:picLocks noChangeAspect="1" noChangeArrowheads="1"/>
          </p:cNvPicPr>
          <p:nvPr/>
        </p:nvPicPr>
        <p:blipFill>
          <a:blip r:embed="rId5" cstate="print"/>
          <a:srcRect l="11664" r="1060"/>
          <a:stretch>
            <a:fillRect/>
          </a:stretch>
        </p:blipFill>
        <p:spPr bwMode="auto">
          <a:xfrm>
            <a:off x="152400" y="142875"/>
            <a:ext cx="3886200" cy="2660650"/>
          </a:xfrm>
          <a:prstGeom prst="rect">
            <a:avLst/>
          </a:prstGeom>
          <a:noFill/>
          <a:ln w="9525">
            <a:solidFill>
              <a:srgbClr val="FF0000"/>
            </a:solidFill>
            <a:miter lim="800000"/>
            <a:headEnd/>
            <a:tailEnd/>
          </a:ln>
          <a:effectLst/>
        </p:spPr>
      </p:pic>
      <p:pic>
        <p:nvPicPr>
          <p:cNvPr id="18439" name="Picture 7"/>
          <p:cNvPicPr>
            <a:picLocks noChangeAspect="1" noChangeArrowheads="1"/>
          </p:cNvPicPr>
          <p:nvPr/>
        </p:nvPicPr>
        <p:blipFill>
          <a:blip r:embed="rId6" cstate="print"/>
          <a:srcRect/>
          <a:stretch>
            <a:fillRect/>
          </a:stretch>
        </p:blipFill>
        <p:spPr bwMode="auto">
          <a:xfrm>
            <a:off x="203200" y="3321050"/>
            <a:ext cx="7721600" cy="2851150"/>
          </a:xfrm>
          <a:prstGeom prst="rect">
            <a:avLst/>
          </a:prstGeom>
          <a:noFill/>
          <a:ln w="9525">
            <a:solidFill>
              <a:srgbClr val="FF0000"/>
            </a:solidFill>
            <a:miter lim="800000"/>
            <a:headEnd/>
            <a:tailEnd/>
          </a:ln>
          <a:effectLst/>
        </p:spPr>
      </p:pic>
      <p:graphicFrame>
        <p:nvGraphicFramePr>
          <p:cNvPr id="2" name="Oggetto 1"/>
          <p:cNvGraphicFramePr>
            <a:graphicFrameLocks noChangeAspect="1"/>
          </p:cNvGraphicFramePr>
          <p:nvPr>
            <p:extLst>
              <p:ext uri="{D42A27DB-BD31-4B8C-83A1-F6EECF244321}">
                <p14:modId xmlns:p14="http://schemas.microsoft.com/office/powerpoint/2010/main" val="4238412065"/>
              </p:ext>
            </p:extLst>
          </p:nvPr>
        </p:nvGraphicFramePr>
        <p:xfrm>
          <a:off x="2627784" y="332656"/>
          <a:ext cx="1073150" cy="898525"/>
        </p:xfrm>
        <a:graphic>
          <a:graphicData uri="http://schemas.openxmlformats.org/presentationml/2006/ole">
            <mc:AlternateContent xmlns:mc="http://schemas.openxmlformats.org/markup-compatibility/2006">
              <mc:Choice xmlns:v="urn:schemas-microsoft-com:vml" Requires="v">
                <p:oleObj spid="_x0000_s175137" name="Equation" r:id="rId7" imgW="469696" imgH="393529" progId="Equation.3">
                  <p:embed/>
                </p:oleObj>
              </mc:Choice>
              <mc:Fallback>
                <p:oleObj name="Equation" r:id="rId7" imgW="469696"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784" y="332656"/>
                        <a:ext cx="1073150" cy="898525"/>
                      </a:xfrm>
                      <a:prstGeom prst="rect">
                        <a:avLst/>
                      </a:prstGeom>
                      <a:solidFill>
                        <a:schemeClr val="bg1"/>
                      </a:solidFill>
                      <a:ln w="9525">
                        <a:solidFill>
                          <a:schemeClr val="accent2"/>
                        </a:solid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3779838"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533" name="Group 5"/>
          <p:cNvGrpSpPr>
            <a:grpSpLocks/>
          </p:cNvGrpSpPr>
          <p:nvPr/>
        </p:nvGrpSpPr>
        <p:grpSpPr bwMode="auto">
          <a:xfrm>
            <a:off x="4211638" y="152400"/>
            <a:ext cx="4727280" cy="3097213"/>
            <a:chOff x="521" y="809"/>
            <a:chExt cx="4128" cy="3066"/>
          </a:xfrm>
        </p:grpSpPr>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809"/>
              <a:ext cx="4128" cy="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 Box 7"/>
            <p:cNvSpPr txBox="1">
              <a:spLocks noChangeArrowheads="1"/>
            </p:cNvSpPr>
            <p:nvPr/>
          </p:nvSpPr>
          <p:spPr bwMode="auto">
            <a:xfrm>
              <a:off x="2219" y="2841"/>
              <a:ext cx="2321"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dirty="0" err="1"/>
                <a:t>Courtesy</a:t>
              </a:r>
              <a:r>
                <a:rPr lang="it-IT" altLang="it-IT" sz="1600" dirty="0"/>
                <a:t> C. Benvenuti et al</a:t>
              </a:r>
            </a:p>
          </p:txBody>
        </p:sp>
      </p:grpSp>
      <p:grpSp>
        <p:nvGrpSpPr>
          <p:cNvPr id="22540" name="Group 12"/>
          <p:cNvGrpSpPr>
            <a:grpSpLocks/>
          </p:cNvGrpSpPr>
          <p:nvPr/>
        </p:nvGrpSpPr>
        <p:grpSpPr bwMode="auto">
          <a:xfrm>
            <a:off x="863600" y="3429000"/>
            <a:ext cx="7488238" cy="1527175"/>
            <a:chOff x="431" y="2478"/>
            <a:chExt cx="4717" cy="962"/>
          </a:xfrm>
        </p:grpSpPr>
        <p:graphicFrame>
          <p:nvGraphicFramePr>
            <p:cNvPr id="22536" name="Object 8"/>
            <p:cNvGraphicFramePr>
              <a:graphicFrameLocks noChangeAspect="1"/>
            </p:cNvGraphicFramePr>
            <p:nvPr/>
          </p:nvGraphicFramePr>
          <p:xfrm>
            <a:off x="431" y="2478"/>
            <a:ext cx="236" cy="578"/>
          </p:xfrm>
          <a:graphic>
            <a:graphicData uri="http://schemas.openxmlformats.org/presentationml/2006/ole">
              <mc:AlternateContent xmlns:mc="http://schemas.openxmlformats.org/markup-compatibility/2006">
                <mc:Choice xmlns:v="urn:schemas-microsoft-com:vml" Requires="v">
                  <p:oleObj spid="_x0000_s195592" name="Equation" r:id="rId5" imgW="406080" imgH="1066680" progId="Equation.3">
                    <p:embed/>
                  </p:oleObj>
                </mc:Choice>
                <mc:Fallback>
                  <p:oleObj name="Equation" r:id="rId5" imgW="406080" imgH="1066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2478"/>
                          <a:ext cx="236" cy="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7" name="Text Box 9"/>
            <p:cNvSpPr txBox="1">
              <a:spLocks noChangeArrowheads="1"/>
            </p:cNvSpPr>
            <p:nvPr/>
          </p:nvSpPr>
          <p:spPr bwMode="auto">
            <a:xfrm>
              <a:off x="748" y="2614"/>
              <a:ext cx="4400"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262063" algn="l"/>
                </a:tabLst>
                <a:defRPr>
                  <a:solidFill>
                    <a:schemeClr val="tx1"/>
                  </a:solidFill>
                  <a:latin typeface="Arial" pitchFamily="34" charset="0"/>
                </a:defRPr>
              </a:lvl1pPr>
              <a:lvl2pPr>
                <a:tabLst>
                  <a:tab pos="1262063" algn="l"/>
                </a:tabLst>
                <a:defRPr>
                  <a:solidFill>
                    <a:schemeClr val="tx1"/>
                  </a:solidFill>
                  <a:latin typeface="Arial" pitchFamily="34" charset="0"/>
                </a:defRPr>
              </a:lvl2pPr>
              <a:lvl3pPr>
                <a:tabLst>
                  <a:tab pos="1262063" algn="l"/>
                </a:tabLst>
                <a:defRPr>
                  <a:solidFill>
                    <a:schemeClr val="tx1"/>
                  </a:solidFill>
                  <a:latin typeface="Arial" pitchFamily="34" charset="0"/>
                </a:defRPr>
              </a:lvl3pPr>
              <a:lvl4pPr>
                <a:tabLst>
                  <a:tab pos="1262063" algn="l"/>
                </a:tabLst>
                <a:defRPr>
                  <a:solidFill>
                    <a:schemeClr val="tx1"/>
                  </a:solidFill>
                  <a:latin typeface="Arial" pitchFamily="34" charset="0"/>
                </a:defRPr>
              </a:lvl4pPr>
              <a:lvl5pPr>
                <a:tabLst>
                  <a:tab pos="1262063" algn="l"/>
                </a:tabLst>
                <a:defRPr>
                  <a:solidFill>
                    <a:schemeClr val="tx1"/>
                  </a:solidFill>
                  <a:latin typeface="Arial" pitchFamily="34" charset="0"/>
                </a:defRPr>
              </a:lvl5pPr>
              <a:lvl6pPr fontAlgn="base">
                <a:spcBef>
                  <a:spcPct val="0"/>
                </a:spcBef>
                <a:spcAft>
                  <a:spcPct val="0"/>
                </a:spcAft>
                <a:tabLst>
                  <a:tab pos="1262063" algn="l"/>
                </a:tabLst>
                <a:defRPr>
                  <a:solidFill>
                    <a:schemeClr val="tx1"/>
                  </a:solidFill>
                  <a:latin typeface="Arial" pitchFamily="34" charset="0"/>
                </a:defRPr>
              </a:lvl6pPr>
              <a:lvl7pPr fontAlgn="base">
                <a:spcBef>
                  <a:spcPct val="0"/>
                </a:spcBef>
                <a:spcAft>
                  <a:spcPct val="0"/>
                </a:spcAft>
                <a:tabLst>
                  <a:tab pos="1262063" algn="l"/>
                </a:tabLst>
                <a:defRPr>
                  <a:solidFill>
                    <a:schemeClr val="tx1"/>
                  </a:solidFill>
                  <a:latin typeface="Arial" pitchFamily="34" charset="0"/>
                </a:defRPr>
              </a:lvl7pPr>
              <a:lvl8pPr fontAlgn="base">
                <a:spcBef>
                  <a:spcPct val="0"/>
                </a:spcBef>
                <a:spcAft>
                  <a:spcPct val="0"/>
                </a:spcAft>
                <a:tabLst>
                  <a:tab pos="1262063" algn="l"/>
                </a:tabLst>
                <a:defRPr>
                  <a:solidFill>
                    <a:schemeClr val="tx1"/>
                  </a:solidFill>
                  <a:latin typeface="Arial" pitchFamily="34" charset="0"/>
                </a:defRPr>
              </a:lvl8pPr>
              <a:lvl9pPr fontAlgn="base">
                <a:spcBef>
                  <a:spcPct val="0"/>
                </a:spcBef>
                <a:spcAft>
                  <a:spcPct val="0"/>
                </a:spcAft>
                <a:tabLst>
                  <a:tab pos="1262063" algn="l"/>
                </a:tabLst>
                <a:defRPr>
                  <a:solidFill>
                    <a:schemeClr val="tx1"/>
                  </a:solidFill>
                  <a:latin typeface="Arial" pitchFamily="34" charset="0"/>
                </a:defRPr>
              </a:lvl9pPr>
            </a:lstStyle>
            <a:p>
              <a:pPr>
                <a:spcBef>
                  <a:spcPct val="50000"/>
                </a:spcBef>
              </a:pPr>
              <a:r>
                <a:rPr lang="it-IT" altLang="it-IT" sz="2000" b="1">
                  <a:solidFill>
                    <a:schemeClr val="accent2"/>
                  </a:solidFill>
                </a:rPr>
                <a:t>Is a key parameter; low values give:</a:t>
              </a:r>
            </a:p>
            <a:p>
              <a:pPr>
                <a:spcBef>
                  <a:spcPct val="50000"/>
                </a:spcBef>
              </a:pPr>
              <a:r>
                <a:rPr lang="it-IT" altLang="it-IT" sz="2000" b="1">
                  <a:solidFill>
                    <a:schemeClr val="accent2"/>
                  </a:solidFill>
                </a:rPr>
                <a:t>		  -  high Q</a:t>
              </a:r>
            </a:p>
            <a:p>
              <a:pPr>
                <a:spcBef>
                  <a:spcPct val="50000"/>
                </a:spcBef>
              </a:pPr>
              <a:r>
                <a:rPr lang="it-IT" altLang="it-IT" sz="2000" b="1">
                  <a:solidFill>
                    <a:schemeClr val="accent2"/>
                  </a:solidFill>
                </a:rPr>
                <a:t>		  -  higher slope</a:t>
              </a:r>
            </a:p>
          </p:txBody>
        </p:sp>
      </p:grpSp>
      <p:sp>
        <p:nvSpPr>
          <p:cNvPr id="22538" name="Text Box 10"/>
          <p:cNvSpPr txBox="1">
            <a:spLocks noChangeArrowheads="1"/>
          </p:cNvSpPr>
          <p:nvPr/>
        </p:nvSpPr>
        <p:spPr bwMode="auto">
          <a:xfrm>
            <a:off x="468313" y="5265738"/>
            <a:ext cx="8497887" cy="967957"/>
          </a:xfrm>
          <a:prstGeom prst="rect">
            <a:avLst/>
          </a:prstGeom>
          <a:solidFill>
            <a:srgbClr val="FF00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spcBef>
                <a:spcPct val="80000"/>
              </a:spcBef>
            </a:pPr>
            <a:r>
              <a:rPr lang="it-IT" altLang="it-IT" sz="2000" dirty="0">
                <a:solidFill>
                  <a:schemeClr val="bg2"/>
                </a:solidFill>
              </a:rPr>
              <a:t>For film </a:t>
            </a:r>
            <a:r>
              <a:rPr lang="it-IT" altLang="it-IT" sz="2000" dirty="0" err="1">
                <a:solidFill>
                  <a:schemeClr val="bg2"/>
                </a:solidFill>
              </a:rPr>
              <a:t>coated</a:t>
            </a:r>
            <a:r>
              <a:rPr lang="it-IT" altLang="it-IT" sz="2000" dirty="0">
                <a:solidFill>
                  <a:schemeClr val="bg2"/>
                </a:solidFill>
              </a:rPr>
              <a:t> </a:t>
            </a:r>
            <a:r>
              <a:rPr lang="it-IT" altLang="it-IT" sz="2000" dirty="0" err="1">
                <a:solidFill>
                  <a:schemeClr val="bg2"/>
                </a:solidFill>
              </a:rPr>
              <a:t>cavities</a:t>
            </a:r>
            <a:r>
              <a:rPr lang="it-IT" altLang="it-IT" sz="2000" dirty="0">
                <a:solidFill>
                  <a:schemeClr val="bg2"/>
                </a:solidFill>
              </a:rPr>
              <a:t> </a:t>
            </a:r>
            <a:r>
              <a:rPr lang="it-IT" altLang="it-IT" sz="2000" dirty="0" err="1">
                <a:solidFill>
                  <a:schemeClr val="bg2"/>
                </a:solidFill>
              </a:rPr>
              <a:t>there</a:t>
            </a:r>
            <a:r>
              <a:rPr lang="it-IT" altLang="it-IT" sz="2000" dirty="0">
                <a:solidFill>
                  <a:schemeClr val="bg2"/>
                </a:solidFill>
              </a:rPr>
              <a:t> </a:t>
            </a:r>
            <a:r>
              <a:rPr lang="it-IT" altLang="it-IT" sz="2000" dirty="0" err="1">
                <a:solidFill>
                  <a:schemeClr val="bg2"/>
                </a:solidFill>
              </a:rPr>
              <a:t>is</a:t>
            </a:r>
            <a:r>
              <a:rPr lang="it-IT" altLang="it-IT" sz="2000" dirty="0">
                <a:solidFill>
                  <a:schemeClr val="bg2"/>
                </a:solidFill>
              </a:rPr>
              <a:t> no </a:t>
            </a:r>
            <a:r>
              <a:rPr lang="it-IT" altLang="it-IT" sz="2000" dirty="0" err="1">
                <a:solidFill>
                  <a:schemeClr val="bg2"/>
                </a:solidFill>
              </a:rPr>
              <a:t>hope</a:t>
            </a:r>
            <a:r>
              <a:rPr lang="it-IT" altLang="it-IT" sz="2000" dirty="0">
                <a:solidFill>
                  <a:schemeClr val="bg2"/>
                </a:solidFill>
              </a:rPr>
              <a:t> to </a:t>
            </a:r>
            <a:r>
              <a:rPr lang="it-IT" altLang="it-IT" sz="2000" dirty="0" err="1">
                <a:solidFill>
                  <a:schemeClr val="bg2"/>
                </a:solidFill>
              </a:rPr>
              <a:t>get</a:t>
            </a:r>
            <a:r>
              <a:rPr lang="it-IT" altLang="it-IT" sz="2000" dirty="0">
                <a:solidFill>
                  <a:schemeClr val="bg2"/>
                </a:solidFill>
              </a:rPr>
              <a:t> </a:t>
            </a:r>
            <a:r>
              <a:rPr lang="it-IT" altLang="it-IT" sz="2000" dirty="0" err="1">
                <a:solidFill>
                  <a:schemeClr val="bg2"/>
                </a:solidFill>
              </a:rPr>
              <a:t>rid</a:t>
            </a:r>
            <a:r>
              <a:rPr lang="it-IT" altLang="it-IT" sz="2000" dirty="0">
                <a:solidFill>
                  <a:schemeClr val="bg2"/>
                </a:solidFill>
              </a:rPr>
              <a:t> of the </a:t>
            </a:r>
            <a:r>
              <a:rPr lang="it-IT" altLang="it-IT" sz="2000" dirty="0" err="1">
                <a:solidFill>
                  <a:schemeClr val="bg2"/>
                </a:solidFill>
              </a:rPr>
              <a:t>slope</a:t>
            </a:r>
            <a:r>
              <a:rPr lang="it-IT" altLang="it-IT" sz="2000" dirty="0">
                <a:solidFill>
                  <a:schemeClr val="bg2"/>
                </a:solidFill>
              </a:rPr>
              <a:t>, </a:t>
            </a:r>
            <a:r>
              <a:rPr lang="it-IT" altLang="it-IT" sz="2000" dirty="0" err="1">
                <a:solidFill>
                  <a:schemeClr val="bg2"/>
                </a:solidFill>
              </a:rPr>
              <a:t>unless</a:t>
            </a:r>
            <a:r>
              <a:rPr lang="it-IT" altLang="it-IT" sz="2000" dirty="0">
                <a:solidFill>
                  <a:schemeClr val="bg2"/>
                </a:solidFill>
              </a:rPr>
              <a:t> RRR </a:t>
            </a:r>
            <a:r>
              <a:rPr lang="it-IT" altLang="it-IT" sz="2000" dirty="0" err="1">
                <a:solidFill>
                  <a:schemeClr val="bg2"/>
                </a:solidFill>
              </a:rPr>
              <a:t>is</a:t>
            </a:r>
            <a:r>
              <a:rPr lang="it-IT" altLang="it-IT" sz="2000" dirty="0">
                <a:solidFill>
                  <a:schemeClr val="bg2"/>
                </a:solidFill>
              </a:rPr>
              <a:t> </a:t>
            </a:r>
            <a:r>
              <a:rPr lang="it-IT" altLang="it-IT" sz="2000" dirty="0" err="1">
                <a:solidFill>
                  <a:schemeClr val="bg2"/>
                </a:solidFill>
              </a:rPr>
              <a:t>increased</a:t>
            </a:r>
            <a:r>
              <a:rPr lang="it-IT" altLang="it-IT" sz="2000" dirty="0">
                <a:solidFill>
                  <a:schemeClr val="bg2"/>
                </a:solidFill>
              </a:rPr>
              <a:t>, </a:t>
            </a:r>
            <a:r>
              <a:rPr lang="it-IT" altLang="it-IT" sz="2000" dirty="0" err="1">
                <a:solidFill>
                  <a:schemeClr val="bg2"/>
                </a:solidFill>
              </a:rPr>
              <a:t>but</a:t>
            </a:r>
            <a:r>
              <a:rPr lang="it-IT" altLang="it-IT" sz="2000" dirty="0">
                <a:solidFill>
                  <a:schemeClr val="bg2"/>
                </a:solidFill>
              </a:rPr>
              <a:t> in </a:t>
            </a:r>
            <a:r>
              <a:rPr lang="it-IT" altLang="it-IT" sz="2000" dirty="0" err="1">
                <a:solidFill>
                  <a:schemeClr val="bg2"/>
                </a:solidFill>
              </a:rPr>
              <a:t>this</a:t>
            </a:r>
            <a:r>
              <a:rPr lang="it-IT" altLang="it-IT" sz="2000" dirty="0">
                <a:solidFill>
                  <a:schemeClr val="bg2"/>
                </a:solidFill>
              </a:rPr>
              <a:t> case Q </a:t>
            </a:r>
            <a:r>
              <a:rPr lang="it-IT" altLang="it-IT" sz="2000" dirty="0" err="1">
                <a:solidFill>
                  <a:schemeClr val="bg2"/>
                </a:solidFill>
              </a:rPr>
              <a:t>values</a:t>
            </a:r>
            <a:r>
              <a:rPr lang="it-IT" altLang="it-IT" sz="2000" dirty="0">
                <a:solidFill>
                  <a:schemeClr val="bg2"/>
                </a:solidFill>
              </a:rPr>
              <a:t> </a:t>
            </a:r>
            <a:r>
              <a:rPr lang="it-IT" altLang="it-IT" sz="2000" dirty="0" err="1">
                <a:solidFill>
                  <a:schemeClr val="bg2"/>
                </a:solidFill>
              </a:rPr>
              <a:t>will</a:t>
            </a:r>
            <a:r>
              <a:rPr lang="it-IT" altLang="it-IT" sz="2000" dirty="0">
                <a:solidFill>
                  <a:schemeClr val="bg2"/>
                </a:solidFill>
              </a:rPr>
              <a:t> be </a:t>
            </a:r>
            <a:r>
              <a:rPr lang="it-IT" altLang="it-IT" sz="2000" dirty="0" err="1">
                <a:solidFill>
                  <a:schemeClr val="bg2"/>
                </a:solidFill>
              </a:rPr>
              <a:t>lower</a:t>
            </a:r>
            <a:r>
              <a:rPr lang="it-IT" altLang="it-IT" sz="2000" dirty="0">
                <a:solidFill>
                  <a:schemeClr val="bg2"/>
                </a:solidFill>
              </a:rPr>
              <a:t> </a:t>
            </a:r>
            <a:r>
              <a:rPr lang="it-IT" altLang="it-IT" sz="2000" dirty="0" err="1">
                <a:solidFill>
                  <a:schemeClr val="bg2"/>
                </a:solidFill>
              </a:rPr>
              <a:t>than</a:t>
            </a:r>
            <a:r>
              <a:rPr lang="it-IT" altLang="it-IT" sz="2000" dirty="0">
                <a:solidFill>
                  <a:schemeClr val="bg2"/>
                </a:solidFill>
              </a:rPr>
              <a:t> the </a:t>
            </a:r>
            <a:r>
              <a:rPr lang="it-IT" altLang="it-IT" sz="2000" dirty="0" err="1">
                <a:solidFill>
                  <a:schemeClr val="bg2"/>
                </a:solidFill>
              </a:rPr>
              <a:t>actual</a:t>
            </a:r>
            <a:r>
              <a:rPr lang="it-IT" altLang="it-IT" sz="2000" dirty="0">
                <a:solidFill>
                  <a:schemeClr val="bg2"/>
                </a:solidFill>
              </a:rPr>
              <a:t> </a:t>
            </a:r>
          </a:p>
        </p:txBody>
      </p:sp>
    </p:spTree>
    <p:extLst>
      <p:ext uri="{BB962C8B-B14F-4D97-AF65-F5344CB8AC3E}">
        <p14:creationId xmlns:p14="http://schemas.microsoft.com/office/powerpoint/2010/main" val="2865190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00" name="Rectangle 676"/>
          <p:cNvSpPr>
            <a:spLocks noChangeArrowheads="1"/>
          </p:cNvSpPr>
          <p:nvPr/>
        </p:nvSpPr>
        <p:spPr bwMode="auto">
          <a:xfrm>
            <a:off x="2559050" y="3562350"/>
            <a:ext cx="866775" cy="1327150"/>
          </a:xfrm>
          <a:prstGeom prst="rect">
            <a:avLst/>
          </a:prstGeom>
          <a:solidFill>
            <a:srgbClr val="FFFFFF"/>
          </a:solidFill>
          <a:ln w="0">
            <a:solidFill>
              <a:srgbClr val="000000"/>
            </a:solidFill>
            <a:miter lim="800000"/>
            <a:headEnd/>
            <a:tailEnd/>
          </a:ln>
        </p:spPr>
        <p:txBody>
          <a:bodyPr/>
          <a:lstStyle/>
          <a:p>
            <a:endParaRPr lang="it-IT"/>
          </a:p>
        </p:txBody>
      </p:sp>
      <p:sp>
        <p:nvSpPr>
          <p:cNvPr id="27301" name="Freeform 677"/>
          <p:cNvSpPr>
            <a:spLocks/>
          </p:cNvSpPr>
          <p:nvPr/>
        </p:nvSpPr>
        <p:spPr bwMode="auto">
          <a:xfrm>
            <a:off x="2732088" y="3749675"/>
            <a:ext cx="88900" cy="88900"/>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302" name="Rectangle 678"/>
          <p:cNvSpPr>
            <a:spLocks noChangeArrowheads="1"/>
          </p:cNvSpPr>
          <p:nvPr/>
        </p:nvSpPr>
        <p:spPr bwMode="auto">
          <a:xfrm>
            <a:off x="2873375" y="3689350"/>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2 K</a:t>
            </a:r>
            <a:endParaRPr lang="it-IT" altLang="it-IT"/>
          </a:p>
        </p:txBody>
      </p:sp>
      <p:sp>
        <p:nvSpPr>
          <p:cNvPr id="27303" name="Rectangle 679"/>
          <p:cNvSpPr>
            <a:spLocks noChangeArrowheads="1"/>
          </p:cNvSpPr>
          <p:nvPr/>
        </p:nvSpPr>
        <p:spPr bwMode="auto">
          <a:xfrm>
            <a:off x="2730500" y="4189413"/>
            <a:ext cx="93663" cy="936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304" name="Line 680"/>
          <p:cNvSpPr>
            <a:spLocks noChangeShapeType="1"/>
          </p:cNvSpPr>
          <p:nvPr/>
        </p:nvSpPr>
        <p:spPr bwMode="auto">
          <a:xfrm flipH="1" flipV="1">
            <a:off x="2732088" y="419100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305" name="Line 681"/>
          <p:cNvSpPr>
            <a:spLocks noChangeShapeType="1"/>
          </p:cNvSpPr>
          <p:nvPr/>
        </p:nvSpPr>
        <p:spPr bwMode="auto">
          <a:xfrm>
            <a:off x="2776538" y="423545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306" name="Line 682"/>
          <p:cNvSpPr>
            <a:spLocks noChangeShapeType="1"/>
          </p:cNvSpPr>
          <p:nvPr/>
        </p:nvSpPr>
        <p:spPr bwMode="auto">
          <a:xfrm flipH="1">
            <a:off x="2732088" y="423545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307" name="Line 683"/>
          <p:cNvSpPr>
            <a:spLocks noChangeShapeType="1"/>
          </p:cNvSpPr>
          <p:nvPr/>
        </p:nvSpPr>
        <p:spPr bwMode="auto">
          <a:xfrm flipV="1">
            <a:off x="2776538" y="419100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308" name="Rectangle 684"/>
          <p:cNvSpPr>
            <a:spLocks noChangeArrowheads="1"/>
          </p:cNvSpPr>
          <p:nvPr/>
        </p:nvSpPr>
        <p:spPr bwMode="auto">
          <a:xfrm>
            <a:off x="2873375" y="4130675"/>
            <a:ext cx="4143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1,8 K</a:t>
            </a:r>
            <a:endParaRPr lang="it-IT" altLang="it-IT"/>
          </a:p>
        </p:txBody>
      </p:sp>
      <p:sp>
        <p:nvSpPr>
          <p:cNvPr id="27309" name="Freeform 685"/>
          <p:cNvSpPr>
            <a:spLocks/>
          </p:cNvSpPr>
          <p:nvPr/>
        </p:nvSpPr>
        <p:spPr bwMode="auto">
          <a:xfrm>
            <a:off x="2722563" y="4622800"/>
            <a:ext cx="109537" cy="109538"/>
          </a:xfrm>
          <a:custGeom>
            <a:avLst/>
            <a:gdLst>
              <a:gd name="T0" fmla="*/ 34 w 69"/>
              <a:gd name="T1" fmla="*/ 0 h 69"/>
              <a:gd name="T2" fmla="*/ 69 w 69"/>
              <a:gd name="T3" fmla="*/ 35 h 69"/>
              <a:gd name="T4" fmla="*/ 34 w 69"/>
              <a:gd name="T5" fmla="*/ 69 h 69"/>
              <a:gd name="T6" fmla="*/ 0 w 69"/>
              <a:gd name="T7" fmla="*/ 35 h 69"/>
              <a:gd name="T8" fmla="*/ 34 w 69"/>
              <a:gd name="T9" fmla="*/ 0 h 69"/>
            </a:gdLst>
            <a:ahLst/>
            <a:cxnLst>
              <a:cxn ang="0">
                <a:pos x="T0" y="T1"/>
              </a:cxn>
              <a:cxn ang="0">
                <a:pos x="T2" y="T3"/>
              </a:cxn>
              <a:cxn ang="0">
                <a:pos x="T4" y="T5"/>
              </a:cxn>
              <a:cxn ang="0">
                <a:pos x="T6" y="T7"/>
              </a:cxn>
              <a:cxn ang="0">
                <a:pos x="T8" y="T9"/>
              </a:cxn>
            </a:cxnLst>
            <a:rect l="0" t="0" r="r" b="b"/>
            <a:pathLst>
              <a:path w="69" h="69">
                <a:moveTo>
                  <a:pt x="34" y="0"/>
                </a:moveTo>
                <a:lnTo>
                  <a:pt x="69" y="35"/>
                </a:lnTo>
                <a:lnTo>
                  <a:pt x="34" y="69"/>
                </a:lnTo>
                <a:lnTo>
                  <a:pt x="0" y="35"/>
                </a:lnTo>
                <a:lnTo>
                  <a:pt x="34" y="0"/>
                </a:lnTo>
                <a:close/>
              </a:path>
            </a:pathLst>
          </a:custGeom>
          <a:solidFill>
            <a:srgbClr val="000080"/>
          </a:solidFill>
          <a:ln w="12700">
            <a:solidFill>
              <a:srgbClr val="000080"/>
            </a:solidFill>
            <a:prstDash val="solid"/>
            <a:round/>
            <a:headEnd/>
            <a:tailEnd/>
          </a:ln>
        </p:spPr>
        <p:txBody>
          <a:bodyPr/>
          <a:lstStyle/>
          <a:p>
            <a:endParaRPr lang="it-IT"/>
          </a:p>
        </p:txBody>
      </p:sp>
      <p:sp>
        <p:nvSpPr>
          <p:cNvPr id="27310" name="Rectangle 686"/>
          <p:cNvSpPr>
            <a:spLocks noChangeArrowheads="1"/>
          </p:cNvSpPr>
          <p:nvPr/>
        </p:nvSpPr>
        <p:spPr bwMode="auto">
          <a:xfrm>
            <a:off x="2873375" y="4572000"/>
            <a:ext cx="4143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1,6 K</a:t>
            </a:r>
            <a:endParaRPr lang="it-IT" altLang="it-IT"/>
          </a:p>
        </p:txBody>
      </p:sp>
      <p:grpSp>
        <p:nvGrpSpPr>
          <p:cNvPr id="27321" name="Group 697"/>
          <p:cNvGrpSpPr>
            <a:grpSpLocks/>
          </p:cNvGrpSpPr>
          <p:nvPr/>
        </p:nvGrpSpPr>
        <p:grpSpPr bwMode="auto">
          <a:xfrm rot="5400000">
            <a:off x="935038" y="1916112"/>
            <a:ext cx="325438" cy="290513"/>
            <a:chOff x="198" y="1903"/>
            <a:chExt cx="205" cy="183"/>
          </a:xfrm>
        </p:grpSpPr>
        <p:sp>
          <p:nvSpPr>
            <p:cNvPr id="27298" name="Rectangle 674"/>
            <p:cNvSpPr>
              <a:spLocks noChangeArrowheads="1"/>
            </p:cNvSpPr>
            <p:nvPr/>
          </p:nvSpPr>
          <p:spPr bwMode="auto">
            <a:xfrm rot="16200000">
              <a:off x="232" y="1928"/>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Q</a:t>
              </a:r>
              <a:endParaRPr lang="it-IT" altLang="it-IT"/>
            </a:p>
          </p:txBody>
        </p:sp>
        <p:sp>
          <p:nvSpPr>
            <p:cNvPr id="27299" name="Rectangle 675"/>
            <p:cNvSpPr>
              <a:spLocks noChangeArrowheads="1"/>
            </p:cNvSpPr>
            <p:nvPr/>
          </p:nvSpPr>
          <p:spPr bwMode="auto">
            <a:xfrm rot="16200000">
              <a:off x="312" y="1869"/>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0</a:t>
              </a:r>
              <a:endParaRPr lang="it-IT" altLang="it-IT"/>
            </a:p>
          </p:txBody>
        </p:sp>
      </p:grpSp>
      <p:sp>
        <p:nvSpPr>
          <p:cNvPr id="27274" name="Freeform 650"/>
          <p:cNvSpPr>
            <a:spLocks/>
          </p:cNvSpPr>
          <p:nvPr/>
        </p:nvSpPr>
        <p:spPr bwMode="auto">
          <a:xfrm>
            <a:off x="2089150" y="2022475"/>
            <a:ext cx="128588" cy="128588"/>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7275" name="Freeform 651"/>
          <p:cNvSpPr>
            <a:spLocks/>
          </p:cNvSpPr>
          <p:nvPr/>
        </p:nvSpPr>
        <p:spPr bwMode="auto">
          <a:xfrm>
            <a:off x="2282825" y="1752600"/>
            <a:ext cx="128588" cy="128588"/>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76" name="Freeform 652"/>
          <p:cNvSpPr>
            <a:spLocks/>
          </p:cNvSpPr>
          <p:nvPr/>
        </p:nvSpPr>
        <p:spPr bwMode="auto">
          <a:xfrm>
            <a:off x="2640013" y="1682750"/>
            <a:ext cx="128587" cy="128588"/>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7277" name="Freeform 653"/>
          <p:cNvSpPr>
            <a:spLocks/>
          </p:cNvSpPr>
          <p:nvPr/>
        </p:nvSpPr>
        <p:spPr bwMode="auto">
          <a:xfrm>
            <a:off x="3116263" y="1676400"/>
            <a:ext cx="128587" cy="128588"/>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78" name="Freeform 654"/>
          <p:cNvSpPr>
            <a:spLocks/>
          </p:cNvSpPr>
          <p:nvPr/>
        </p:nvSpPr>
        <p:spPr bwMode="auto">
          <a:xfrm>
            <a:off x="3863975" y="1743075"/>
            <a:ext cx="128588" cy="128588"/>
          </a:xfrm>
          <a:custGeom>
            <a:avLst/>
            <a:gdLst>
              <a:gd name="T0" fmla="*/ 40 w 81"/>
              <a:gd name="T1" fmla="*/ 0 h 81"/>
              <a:gd name="T2" fmla="*/ 81 w 81"/>
              <a:gd name="T3" fmla="*/ 40 h 81"/>
              <a:gd name="T4" fmla="*/ 40 w 81"/>
              <a:gd name="T5" fmla="*/ 81 h 81"/>
              <a:gd name="T6" fmla="*/ 0 w 81"/>
              <a:gd name="T7" fmla="*/ 40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0"/>
                </a:lnTo>
                <a:lnTo>
                  <a:pt x="40" y="81"/>
                </a:lnTo>
                <a:lnTo>
                  <a:pt x="0" y="40"/>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7279" name="Freeform 655"/>
          <p:cNvSpPr>
            <a:spLocks/>
          </p:cNvSpPr>
          <p:nvPr/>
        </p:nvSpPr>
        <p:spPr bwMode="auto">
          <a:xfrm>
            <a:off x="4684713" y="1862138"/>
            <a:ext cx="128587" cy="128587"/>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80" name="Freeform 656"/>
          <p:cNvSpPr>
            <a:spLocks/>
          </p:cNvSpPr>
          <p:nvPr/>
        </p:nvSpPr>
        <p:spPr bwMode="auto">
          <a:xfrm>
            <a:off x="5768975" y="2046288"/>
            <a:ext cx="128588" cy="128587"/>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632" name="AutoShape 8"/>
          <p:cNvSpPr>
            <a:spLocks noChangeArrowheads="1"/>
          </p:cNvSpPr>
          <p:nvPr/>
        </p:nvSpPr>
        <p:spPr bwMode="auto">
          <a:xfrm>
            <a:off x="6480175" y="620713"/>
            <a:ext cx="2305050" cy="431800"/>
          </a:xfrm>
          <a:prstGeom prst="wedgeRoundRectCallout">
            <a:avLst>
              <a:gd name="adj1" fmla="val 343"/>
              <a:gd name="adj2" fmla="val 389704"/>
              <a:gd name="adj3" fmla="val 16667"/>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it-IT">
                <a:solidFill>
                  <a:srgbClr val="FF0000"/>
                </a:solidFill>
              </a:rPr>
              <a:t>High field Q-drop</a:t>
            </a:r>
          </a:p>
        </p:txBody>
      </p:sp>
      <p:sp>
        <p:nvSpPr>
          <p:cNvPr id="26635" name="AutoShape 11"/>
          <p:cNvSpPr>
            <a:spLocks noChangeAspect="1" noChangeArrowheads="1" noTextEdit="1"/>
          </p:cNvSpPr>
          <p:nvPr/>
        </p:nvSpPr>
        <p:spPr bwMode="auto">
          <a:xfrm>
            <a:off x="287338" y="908050"/>
            <a:ext cx="8532812"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26837" name="Group 213"/>
          <p:cNvGrpSpPr>
            <a:grpSpLocks/>
          </p:cNvGrpSpPr>
          <p:nvPr/>
        </p:nvGrpSpPr>
        <p:grpSpPr bwMode="auto">
          <a:xfrm>
            <a:off x="1836738" y="1079500"/>
            <a:ext cx="6662737" cy="4243388"/>
            <a:chOff x="1157" y="680"/>
            <a:chExt cx="4197" cy="2673"/>
          </a:xfrm>
        </p:grpSpPr>
        <p:sp>
          <p:nvSpPr>
            <p:cNvPr id="26637" name="Line 13"/>
            <p:cNvSpPr>
              <a:spLocks noChangeShapeType="1"/>
            </p:cNvSpPr>
            <p:nvPr/>
          </p:nvSpPr>
          <p:spPr bwMode="auto">
            <a:xfrm>
              <a:off x="1201" y="1994"/>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38" name="Line 14"/>
            <p:cNvSpPr>
              <a:spLocks noChangeShapeType="1"/>
            </p:cNvSpPr>
            <p:nvPr/>
          </p:nvSpPr>
          <p:spPr bwMode="auto">
            <a:xfrm>
              <a:off x="1201" y="680"/>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39" name="Line 15"/>
            <p:cNvSpPr>
              <a:spLocks noChangeShapeType="1"/>
            </p:cNvSpPr>
            <p:nvPr/>
          </p:nvSpPr>
          <p:spPr bwMode="auto">
            <a:xfrm>
              <a:off x="1201" y="680"/>
              <a:ext cx="1" cy="26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0" name="Line 16"/>
            <p:cNvSpPr>
              <a:spLocks noChangeShapeType="1"/>
            </p:cNvSpPr>
            <p:nvPr/>
          </p:nvSpPr>
          <p:spPr bwMode="auto">
            <a:xfrm>
              <a:off x="1157" y="3308"/>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1" name="Line 17"/>
            <p:cNvSpPr>
              <a:spLocks noChangeShapeType="1"/>
            </p:cNvSpPr>
            <p:nvPr/>
          </p:nvSpPr>
          <p:spPr bwMode="auto">
            <a:xfrm>
              <a:off x="1157" y="1994"/>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2" name="Line 18"/>
            <p:cNvSpPr>
              <a:spLocks noChangeShapeType="1"/>
            </p:cNvSpPr>
            <p:nvPr/>
          </p:nvSpPr>
          <p:spPr bwMode="auto">
            <a:xfrm>
              <a:off x="1157" y="680"/>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3" name="Line 19"/>
            <p:cNvSpPr>
              <a:spLocks noChangeShapeType="1"/>
            </p:cNvSpPr>
            <p:nvPr/>
          </p:nvSpPr>
          <p:spPr bwMode="auto">
            <a:xfrm>
              <a:off x="1201" y="3308"/>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4" name="Line 20"/>
            <p:cNvSpPr>
              <a:spLocks noChangeShapeType="1"/>
            </p:cNvSpPr>
            <p:nvPr/>
          </p:nvSpPr>
          <p:spPr bwMode="auto">
            <a:xfrm flipV="1">
              <a:off x="1201"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5" name="Line 21"/>
            <p:cNvSpPr>
              <a:spLocks noChangeShapeType="1"/>
            </p:cNvSpPr>
            <p:nvPr/>
          </p:nvSpPr>
          <p:spPr bwMode="auto">
            <a:xfrm flipV="1">
              <a:off x="2124"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6" name="Line 22"/>
            <p:cNvSpPr>
              <a:spLocks noChangeShapeType="1"/>
            </p:cNvSpPr>
            <p:nvPr/>
          </p:nvSpPr>
          <p:spPr bwMode="auto">
            <a:xfrm flipV="1">
              <a:off x="3047"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7" name="Line 23"/>
            <p:cNvSpPr>
              <a:spLocks noChangeShapeType="1"/>
            </p:cNvSpPr>
            <p:nvPr/>
          </p:nvSpPr>
          <p:spPr bwMode="auto">
            <a:xfrm flipV="1">
              <a:off x="3970"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8" name="Line 24"/>
            <p:cNvSpPr>
              <a:spLocks noChangeShapeType="1"/>
            </p:cNvSpPr>
            <p:nvPr/>
          </p:nvSpPr>
          <p:spPr bwMode="auto">
            <a:xfrm flipV="1">
              <a:off x="4892"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49" name="Line 25"/>
            <p:cNvSpPr>
              <a:spLocks noChangeShapeType="1"/>
            </p:cNvSpPr>
            <p:nvPr/>
          </p:nvSpPr>
          <p:spPr bwMode="auto">
            <a:xfrm>
              <a:off x="1337" y="1516"/>
              <a:ext cx="1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0" name="Line 26"/>
            <p:cNvSpPr>
              <a:spLocks noChangeShapeType="1"/>
            </p:cNvSpPr>
            <p:nvPr/>
          </p:nvSpPr>
          <p:spPr bwMode="auto">
            <a:xfrm>
              <a:off x="1347" y="149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1" name="Line 27"/>
            <p:cNvSpPr>
              <a:spLocks noChangeShapeType="1"/>
            </p:cNvSpPr>
            <p:nvPr/>
          </p:nvSpPr>
          <p:spPr bwMode="auto">
            <a:xfrm>
              <a:off x="1374" y="1502"/>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2" name="Line 28"/>
            <p:cNvSpPr>
              <a:spLocks noChangeShapeType="1"/>
            </p:cNvSpPr>
            <p:nvPr/>
          </p:nvSpPr>
          <p:spPr bwMode="auto">
            <a:xfrm>
              <a:off x="1388" y="148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3" name="Line 29"/>
            <p:cNvSpPr>
              <a:spLocks noChangeShapeType="1"/>
            </p:cNvSpPr>
            <p:nvPr/>
          </p:nvSpPr>
          <p:spPr bwMode="auto">
            <a:xfrm>
              <a:off x="1481" y="1474"/>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4" name="Line 30"/>
            <p:cNvSpPr>
              <a:spLocks noChangeShapeType="1"/>
            </p:cNvSpPr>
            <p:nvPr/>
          </p:nvSpPr>
          <p:spPr bwMode="auto">
            <a:xfrm>
              <a:off x="1504" y="145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5" name="Line 31"/>
            <p:cNvSpPr>
              <a:spLocks noChangeShapeType="1"/>
            </p:cNvSpPr>
            <p:nvPr/>
          </p:nvSpPr>
          <p:spPr bwMode="auto">
            <a:xfrm>
              <a:off x="1557" y="1465"/>
              <a:ext cx="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6" name="Line 32"/>
            <p:cNvSpPr>
              <a:spLocks noChangeShapeType="1"/>
            </p:cNvSpPr>
            <p:nvPr/>
          </p:nvSpPr>
          <p:spPr bwMode="auto">
            <a:xfrm>
              <a:off x="1585" y="144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7" name="Line 33"/>
            <p:cNvSpPr>
              <a:spLocks noChangeShapeType="1"/>
            </p:cNvSpPr>
            <p:nvPr/>
          </p:nvSpPr>
          <p:spPr bwMode="auto">
            <a:xfrm>
              <a:off x="1705" y="1462"/>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8" name="Line 34"/>
            <p:cNvSpPr>
              <a:spLocks noChangeShapeType="1"/>
            </p:cNvSpPr>
            <p:nvPr/>
          </p:nvSpPr>
          <p:spPr bwMode="auto">
            <a:xfrm>
              <a:off x="1745" y="14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59" name="Line 35"/>
            <p:cNvSpPr>
              <a:spLocks noChangeShapeType="1"/>
            </p:cNvSpPr>
            <p:nvPr/>
          </p:nvSpPr>
          <p:spPr bwMode="auto">
            <a:xfrm>
              <a:off x="1908" y="1478"/>
              <a:ext cx="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0" name="Line 36"/>
            <p:cNvSpPr>
              <a:spLocks noChangeShapeType="1"/>
            </p:cNvSpPr>
            <p:nvPr/>
          </p:nvSpPr>
          <p:spPr bwMode="auto">
            <a:xfrm>
              <a:off x="1965" y="145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1" name="Line 37"/>
            <p:cNvSpPr>
              <a:spLocks noChangeShapeType="1"/>
            </p:cNvSpPr>
            <p:nvPr/>
          </p:nvSpPr>
          <p:spPr bwMode="auto">
            <a:xfrm>
              <a:off x="2179" y="1519"/>
              <a:ext cx="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2" name="Line 38"/>
            <p:cNvSpPr>
              <a:spLocks noChangeShapeType="1"/>
            </p:cNvSpPr>
            <p:nvPr/>
          </p:nvSpPr>
          <p:spPr bwMode="auto">
            <a:xfrm>
              <a:off x="2257" y="14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3" name="Line 39"/>
            <p:cNvSpPr>
              <a:spLocks noChangeShapeType="1"/>
            </p:cNvSpPr>
            <p:nvPr/>
          </p:nvSpPr>
          <p:spPr bwMode="auto">
            <a:xfrm>
              <a:off x="2530" y="1584"/>
              <a:ext cx="1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4" name="Line 40"/>
            <p:cNvSpPr>
              <a:spLocks noChangeShapeType="1"/>
            </p:cNvSpPr>
            <p:nvPr/>
          </p:nvSpPr>
          <p:spPr bwMode="auto">
            <a:xfrm>
              <a:off x="2636" y="156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5" name="Line 41"/>
            <p:cNvSpPr>
              <a:spLocks noChangeShapeType="1"/>
            </p:cNvSpPr>
            <p:nvPr/>
          </p:nvSpPr>
          <p:spPr bwMode="auto">
            <a:xfrm>
              <a:off x="2825" y="1643"/>
              <a:ext cx="13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6" name="Line 42"/>
            <p:cNvSpPr>
              <a:spLocks noChangeShapeType="1"/>
            </p:cNvSpPr>
            <p:nvPr/>
          </p:nvSpPr>
          <p:spPr bwMode="auto">
            <a:xfrm>
              <a:off x="2955" y="1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7" name="Line 43"/>
            <p:cNvSpPr>
              <a:spLocks noChangeShapeType="1"/>
            </p:cNvSpPr>
            <p:nvPr/>
          </p:nvSpPr>
          <p:spPr bwMode="auto">
            <a:xfrm>
              <a:off x="3232" y="1675"/>
              <a:ext cx="16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8" name="Line 44"/>
            <p:cNvSpPr>
              <a:spLocks noChangeShapeType="1"/>
            </p:cNvSpPr>
            <p:nvPr/>
          </p:nvSpPr>
          <p:spPr bwMode="auto">
            <a:xfrm>
              <a:off x="3394" y="165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69" name="Line 45"/>
            <p:cNvSpPr>
              <a:spLocks noChangeShapeType="1"/>
            </p:cNvSpPr>
            <p:nvPr/>
          </p:nvSpPr>
          <p:spPr bwMode="auto">
            <a:xfrm>
              <a:off x="3767" y="1741"/>
              <a:ext cx="20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0" name="Line 46"/>
            <p:cNvSpPr>
              <a:spLocks noChangeShapeType="1"/>
            </p:cNvSpPr>
            <p:nvPr/>
          </p:nvSpPr>
          <p:spPr bwMode="auto">
            <a:xfrm>
              <a:off x="3972" y="172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1" name="Line 47"/>
            <p:cNvSpPr>
              <a:spLocks noChangeShapeType="1"/>
            </p:cNvSpPr>
            <p:nvPr/>
          </p:nvSpPr>
          <p:spPr bwMode="auto">
            <a:xfrm>
              <a:off x="4035" y="1786"/>
              <a:ext cx="22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2" name="Line 48"/>
            <p:cNvSpPr>
              <a:spLocks noChangeShapeType="1"/>
            </p:cNvSpPr>
            <p:nvPr/>
          </p:nvSpPr>
          <p:spPr bwMode="auto">
            <a:xfrm>
              <a:off x="4261" y="176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3" name="Line 49"/>
            <p:cNvSpPr>
              <a:spLocks noChangeShapeType="1"/>
            </p:cNvSpPr>
            <p:nvPr/>
          </p:nvSpPr>
          <p:spPr bwMode="auto">
            <a:xfrm>
              <a:off x="4164" y="1815"/>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4" name="Line 50"/>
            <p:cNvSpPr>
              <a:spLocks noChangeShapeType="1"/>
            </p:cNvSpPr>
            <p:nvPr/>
          </p:nvSpPr>
          <p:spPr bwMode="auto">
            <a:xfrm>
              <a:off x="4401" y="17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5" name="Line 51"/>
            <p:cNvSpPr>
              <a:spLocks noChangeShapeType="1"/>
            </p:cNvSpPr>
            <p:nvPr/>
          </p:nvSpPr>
          <p:spPr bwMode="auto">
            <a:xfrm>
              <a:off x="4302" y="1849"/>
              <a:ext cx="2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6" name="Line 52"/>
            <p:cNvSpPr>
              <a:spLocks noChangeShapeType="1"/>
            </p:cNvSpPr>
            <p:nvPr/>
          </p:nvSpPr>
          <p:spPr bwMode="auto">
            <a:xfrm>
              <a:off x="4550" y="182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7" name="Line 53"/>
            <p:cNvSpPr>
              <a:spLocks noChangeShapeType="1"/>
            </p:cNvSpPr>
            <p:nvPr/>
          </p:nvSpPr>
          <p:spPr bwMode="auto">
            <a:xfrm>
              <a:off x="4422" y="1885"/>
              <a:ext cx="2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8" name="Line 54"/>
            <p:cNvSpPr>
              <a:spLocks noChangeShapeType="1"/>
            </p:cNvSpPr>
            <p:nvPr/>
          </p:nvSpPr>
          <p:spPr bwMode="auto">
            <a:xfrm>
              <a:off x="4679" y="186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79" name="Line 55"/>
            <p:cNvSpPr>
              <a:spLocks noChangeShapeType="1"/>
            </p:cNvSpPr>
            <p:nvPr/>
          </p:nvSpPr>
          <p:spPr bwMode="auto">
            <a:xfrm>
              <a:off x="4533" y="1919"/>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0" name="Line 56"/>
            <p:cNvSpPr>
              <a:spLocks noChangeShapeType="1"/>
            </p:cNvSpPr>
            <p:nvPr/>
          </p:nvSpPr>
          <p:spPr bwMode="auto">
            <a:xfrm>
              <a:off x="4799" y="18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1" name="Line 57"/>
            <p:cNvSpPr>
              <a:spLocks noChangeShapeType="1"/>
            </p:cNvSpPr>
            <p:nvPr/>
          </p:nvSpPr>
          <p:spPr bwMode="auto">
            <a:xfrm>
              <a:off x="4634" y="1961"/>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2" name="Line 58"/>
            <p:cNvSpPr>
              <a:spLocks noChangeShapeType="1"/>
            </p:cNvSpPr>
            <p:nvPr/>
          </p:nvSpPr>
          <p:spPr bwMode="auto">
            <a:xfrm>
              <a:off x="4909"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3" name="Line 59"/>
            <p:cNvSpPr>
              <a:spLocks noChangeShapeType="1"/>
            </p:cNvSpPr>
            <p:nvPr/>
          </p:nvSpPr>
          <p:spPr bwMode="auto">
            <a:xfrm>
              <a:off x="4735" y="2003"/>
              <a:ext cx="28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4" name="Line 60"/>
            <p:cNvSpPr>
              <a:spLocks noChangeShapeType="1"/>
            </p:cNvSpPr>
            <p:nvPr/>
          </p:nvSpPr>
          <p:spPr bwMode="auto">
            <a:xfrm>
              <a:off x="5019" y="198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5" name="Line 61"/>
            <p:cNvSpPr>
              <a:spLocks noChangeShapeType="1"/>
            </p:cNvSpPr>
            <p:nvPr/>
          </p:nvSpPr>
          <p:spPr bwMode="auto">
            <a:xfrm>
              <a:off x="4828" y="2044"/>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6" name="Line 62"/>
            <p:cNvSpPr>
              <a:spLocks noChangeShapeType="1"/>
            </p:cNvSpPr>
            <p:nvPr/>
          </p:nvSpPr>
          <p:spPr bwMode="auto">
            <a:xfrm>
              <a:off x="5118" y="202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7" name="Line 63"/>
            <p:cNvSpPr>
              <a:spLocks noChangeShapeType="1"/>
            </p:cNvSpPr>
            <p:nvPr/>
          </p:nvSpPr>
          <p:spPr bwMode="auto">
            <a:xfrm>
              <a:off x="4837" y="2052"/>
              <a:ext cx="2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8" name="Line 64"/>
            <p:cNvSpPr>
              <a:spLocks noChangeShapeType="1"/>
            </p:cNvSpPr>
            <p:nvPr/>
          </p:nvSpPr>
          <p:spPr bwMode="auto">
            <a:xfrm>
              <a:off x="5128" y="203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89" name="Line 65"/>
            <p:cNvSpPr>
              <a:spLocks noChangeShapeType="1"/>
            </p:cNvSpPr>
            <p:nvPr/>
          </p:nvSpPr>
          <p:spPr bwMode="auto">
            <a:xfrm flipH="1">
              <a:off x="1325" y="1516"/>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0" name="Line 66"/>
            <p:cNvSpPr>
              <a:spLocks noChangeShapeType="1"/>
            </p:cNvSpPr>
            <p:nvPr/>
          </p:nvSpPr>
          <p:spPr bwMode="auto">
            <a:xfrm>
              <a:off x="1325" y="149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1" name="Line 67"/>
            <p:cNvSpPr>
              <a:spLocks noChangeShapeType="1"/>
            </p:cNvSpPr>
            <p:nvPr/>
          </p:nvSpPr>
          <p:spPr bwMode="auto">
            <a:xfrm flipH="1">
              <a:off x="1361" y="1502"/>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2" name="Line 68"/>
            <p:cNvSpPr>
              <a:spLocks noChangeShapeType="1"/>
            </p:cNvSpPr>
            <p:nvPr/>
          </p:nvSpPr>
          <p:spPr bwMode="auto">
            <a:xfrm>
              <a:off x="1361" y="148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3" name="Line 69"/>
            <p:cNvSpPr>
              <a:spLocks noChangeShapeType="1"/>
            </p:cNvSpPr>
            <p:nvPr/>
          </p:nvSpPr>
          <p:spPr bwMode="auto">
            <a:xfrm flipH="1">
              <a:off x="1459" y="1474"/>
              <a:ext cx="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4" name="Line 70"/>
            <p:cNvSpPr>
              <a:spLocks noChangeShapeType="1"/>
            </p:cNvSpPr>
            <p:nvPr/>
          </p:nvSpPr>
          <p:spPr bwMode="auto">
            <a:xfrm>
              <a:off x="1459" y="145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5" name="Line 71"/>
            <p:cNvSpPr>
              <a:spLocks noChangeShapeType="1"/>
            </p:cNvSpPr>
            <p:nvPr/>
          </p:nvSpPr>
          <p:spPr bwMode="auto">
            <a:xfrm flipH="1">
              <a:off x="1528" y="1465"/>
              <a:ext cx="2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6" name="Line 72"/>
            <p:cNvSpPr>
              <a:spLocks noChangeShapeType="1"/>
            </p:cNvSpPr>
            <p:nvPr/>
          </p:nvSpPr>
          <p:spPr bwMode="auto">
            <a:xfrm>
              <a:off x="1528" y="144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7" name="Line 73"/>
            <p:cNvSpPr>
              <a:spLocks noChangeShapeType="1"/>
            </p:cNvSpPr>
            <p:nvPr/>
          </p:nvSpPr>
          <p:spPr bwMode="auto">
            <a:xfrm flipH="1">
              <a:off x="1665" y="1462"/>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8" name="Line 74"/>
            <p:cNvSpPr>
              <a:spLocks noChangeShapeType="1"/>
            </p:cNvSpPr>
            <p:nvPr/>
          </p:nvSpPr>
          <p:spPr bwMode="auto">
            <a:xfrm>
              <a:off x="1665" y="14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99" name="Line 75"/>
            <p:cNvSpPr>
              <a:spLocks noChangeShapeType="1"/>
            </p:cNvSpPr>
            <p:nvPr/>
          </p:nvSpPr>
          <p:spPr bwMode="auto">
            <a:xfrm flipH="1">
              <a:off x="1852" y="1478"/>
              <a:ext cx="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0" name="Line 76"/>
            <p:cNvSpPr>
              <a:spLocks noChangeShapeType="1"/>
            </p:cNvSpPr>
            <p:nvPr/>
          </p:nvSpPr>
          <p:spPr bwMode="auto">
            <a:xfrm>
              <a:off x="1852" y="145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1" name="Line 77"/>
            <p:cNvSpPr>
              <a:spLocks noChangeShapeType="1"/>
            </p:cNvSpPr>
            <p:nvPr/>
          </p:nvSpPr>
          <p:spPr bwMode="auto">
            <a:xfrm flipH="1">
              <a:off x="2101" y="1519"/>
              <a:ext cx="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2" name="Line 78"/>
            <p:cNvSpPr>
              <a:spLocks noChangeShapeType="1"/>
            </p:cNvSpPr>
            <p:nvPr/>
          </p:nvSpPr>
          <p:spPr bwMode="auto">
            <a:xfrm>
              <a:off x="2101" y="14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3" name="Line 79"/>
            <p:cNvSpPr>
              <a:spLocks noChangeShapeType="1"/>
            </p:cNvSpPr>
            <p:nvPr/>
          </p:nvSpPr>
          <p:spPr bwMode="auto">
            <a:xfrm flipH="1">
              <a:off x="2424" y="1584"/>
              <a:ext cx="1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4" name="Line 80"/>
            <p:cNvSpPr>
              <a:spLocks noChangeShapeType="1"/>
            </p:cNvSpPr>
            <p:nvPr/>
          </p:nvSpPr>
          <p:spPr bwMode="auto">
            <a:xfrm>
              <a:off x="2424" y="156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5" name="Line 81"/>
            <p:cNvSpPr>
              <a:spLocks noChangeShapeType="1"/>
            </p:cNvSpPr>
            <p:nvPr/>
          </p:nvSpPr>
          <p:spPr bwMode="auto">
            <a:xfrm flipH="1">
              <a:off x="2695" y="1643"/>
              <a:ext cx="13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6" name="Line 82"/>
            <p:cNvSpPr>
              <a:spLocks noChangeShapeType="1"/>
            </p:cNvSpPr>
            <p:nvPr/>
          </p:nvSpPr>
          <p:spPr bwMode="auto">
            <a:xfrm>
              <a:off x="2695" y="1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7" name="Line 83"/>
            <p:cNvSpPr>
              <a:spLocks noChangeShapeType="1"/>
            </p:cNvSpPr>
            <p:nvPr/>
          </p:nvSpPr>
          <p:spPr bwMode="auto">
            <a:xfrm flipH="1">
              <a:off x="3069" y="1675"/>
              <a:ext cx="16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8" name="Line 84"/>
            <p:cNvSpPr>
              <a:spLocks noChangeShapeType="1"/>
            </p:cNvSpPr>
            <p:nvPr/>
          </p:nvSpPr>
          <p:spPr bwMode="auto">
            <a:xfrm>
              <a:off x="3069" y="165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09" name="Line 85"/>
            <p:cNvSpPr>
              <a:spLocks noChangeShapeType="1"/>
            </p:cNvSpPr>
            <p:nvPr/>
          </p:nvSpPr>
          <p:spPr bwMode="auto">
            <a:xfrm flipH="1">
              <a:off x="3561" y="1741"/>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0" name="Line 86"/>
            <p:cNvSpPr>
              <a:spLocks noChangeShapeType="1"/>
            </p:cNvSpPr>
            <p:nvPr/>
          </p:nvSpPr>
          <p:spPr bwMode="auto">
            <a:xfrm>
              <a:off x="3561" y="172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1" name="Line 87"/>
            <p:cNvSpPr>
              <a:spLocks noChangeShapeType="1"/>
            </p:cNvSpPr>
            <p:nvPr/>
          </p:nvSpPr>
          <p:spPr bwMode="auto">
            <a:xfrm flipH="1">
              <a:off x="3808" y="1786"/>
              <a:ext cx="22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2" name="Line 88"/>
            <p:cNvSpPr>
              <a:spLocks noChangeShapeType="1"/>
            </p:cNvSpPr>
            <p:nvPr/>
          </p:nvSpPr>
          <p:spPr bwMode="auto">
            <a:xfrm>
              <a:off x="3808" y="176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3" name="Line 89"/>
            <p:cNvSpPr>
              <a:spLocks noChangeShapeType="1"/>
            </p:cNvSpPr>
            <p:nvPr/>
          </p:nvSpPr>
          <p:spPr bwMode="auto">
            <a:xfrm flipH="1">
              <a:off x="3927" y="1815"/>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4" name="Line 90"/>
            <p:cNvSpPr>
              <a:spLocks noChangeShapeType="1"/>
            </p:cNvSpPr>
            <p:nvPr/>
          </p:nvSpPr>
          <p:spPr bwMode="auto">
            <a:xfrm>
              <a:off x="3927" y="17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5" name="Line 91"/>
            <p:cNvSpPr>
              <a:spLocks noChangeShapeType="1"/>
            </p:cNvSpPr>
            <p:nvPr/>
          </p:nvSpPr>
          <p:spPr bwMode="auto">
            <a:xfrm flipH="1">
              <a:off x="4054" y="1849"/>
              <a:ext cx="2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6" name="Line 92"/>
            <p:cNvSpPr>
              <a:spLocks noChangeShapeType="1"/>
            </p:cNvSpPr>
            <p:nvPr/>
          </p:nvSpPr>
          <p:spPr bwMode="auto">
            <a:xfrm>
              <a:off x="4054" y="182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7" name="Line 93"/>
            <p:cNvSpPr>
              <a:spLocks noChangeShapeType="1"/>
            </p:cNvSpPr>
            <p:nvPr/>
          </p:nvSpPr>
          <p:spPr bwMode="auto">
            <a:xfrm flipH="1">
              <a:off x="4165" y="1885"/>
              <a:ext cx="2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8" name="Line 94"/>
            <p:cNvSpPr>
              <a:spLocks noChangeShapeType="1"/>
            </p:cNvSpPr>
            <p:nvPr/>
          </p:nvSpPr>
          <p:spPr bwMode="auto">
            <a:xfrm>
              <a:off x="4165" y="186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19" name="Line 95"/>
            <p:cNvSpPr>
              <a:spLocks noChangeShapeType="1"/>
            </p:cNvSpPr>
            <p:nvPr/>
          </p:nvSpPr>
          <p:spPr bwMode="auto">
            <a:xfrm flipH="1">
              <a:off x="4266" y="1919"/>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0" name="Line 96"/>
            <p:cNvSpPr>
              <a:spLocks noChangeShapeType="1"/>
            </p:cNvSpPr>
            <p:nvPr/>
          </p:nvSpPr>
          <p:spPr bwMode="auto">
            <a:xfrm>
              <a:off x="4266" y="18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1" name="Line 97"/>
            <p:cNvSpPr>
              <a:spLocks noChangeShapeType="1"/>
            </p:cNvSpPr>
            <p:nvPr/>
          </p:nvSpPr>
          <p:spPr bwMode="auto">
            <a:xfrm flipH="1">
              <a:off x="4359" y="1961"/>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2" name="Line 98"/>
            <p:cNvSpPr>
              <a:spLocks noChangeShapeType="1"/>
            </p:cNvSpPr>
            <p:nvPr/>
          </p:nvSpPr>
          <p:spPr bwMode="auto">
            <a:xfrm>
              <a:off x="4359"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3" name="Line 99"/>
            <p:cNvSpPr>
              <a:spLocks noChangeShapeType="1"/>
            </p:cNvSpPr>
            <p:nvPr/>
          </p:nvSpPr>
          <p:spPr bwMode="auto">
            <a:xfrm flipH="1">
              <a:off x="4453" y="2003"/>
              <a:ext cx="28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4" name="Line 100"/>
            <p:cNvSpPr>
              <a:spLocks noChangeShapeType="1"/>
            </p:cNvSpPr>
            <p:nvPr/>
          </p:nvSpPr>
          <p:spPr bwMode="auto">
            <a:xfrm>
              <a:off x="4453" y="198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5" name="Line 101"/>
            <p:cNvSpPr>
              <a:spLocks noChangeShapeType="1"/>
            </p:cNvSpPr>
            <p:nvPr/>
          </p:nvSpPr>
          <p:spPr bwMode="auto">
            <a:xfrm flipH="1">
              <a:off x="4538" y="2044"/>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6" name="Line 102"/>
            <p:cNvSpPr>
              <a:spLocks noChangeShapeType="1"/>
            </p:cNvSpPr>
            <p:nvPr/>
          </p:nvSpPr>
          <p:spPr bwMode="auto">
            <a:xfrm>
              <a:off x="4538" y="202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7" name="Line 103"/>
            <p:cNvSpPr>
              <a:spLocks noChangeShapeType="1"/>
            </p:cNvSpPr>
            <p:nvPr/>
          </p:nvSpPr>
          <p:spPr bwMode="auto">
            <a:xfrm flipH="1">
              <a:off x="4546" y="2052"/>
              <a:ext cx="2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8" name="Line 104"/>
            <p:cNvSpPr>
              <a:spLocks noChangeShapeType="1"/>
            </p:cNvSpPr>
            <p:nvPr/>
          </p:nvSpPr>
          <p:spPr bwMode="auto">
            <a:xfrm>
              <a:off x="4546" y="203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29" name="Line 105"/>
            <p:cNvSpPr>
              <a:spLocks noChangeShapeType="1"/>
            </p:cNvSpPr>
            <p:nvPr/>
          </p:nvSpPr>
          <p:spPr bwMode="auto">
            <a:xfrm flipV="1">
              <a:off x="1337" y="1437"/>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0" name="Line 106"/>
            <p:cNvSpPr>
              <a:spLocks noChangeShapeType="1"/>
            </p:cNvSpPr>
            <p:nvPr/>
          </p:nvSpPr>
          <p:spPr bwMode="auto">
            <a:xfrm>
              <a:off x="1317" y="143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1" name="Line 107"/>
            <p:cNvSpPr>
              <a:spLocks noChangeShapeType="1"/>
            </p:cNvSpPr>
            <p:nvPr/>
          </p:nvSpPr>
          <p:spPr bwMode="auto">
            <a:xfrm flipV="1">
              <a:off x="1374" y="14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2" name="Line 108"/>
            <p:cNvSpPr>
              <a:spLocks noChangeShapeType="1"/>
            </p:cNvSpPr>
            <p:nvPr/>
          </p:nvSpPr>
          <p:spPr bwMode="auto">
            <a:xfrm>
              <a:off x="1354" y="142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3" name="Line 109"/>
            <p:cNvSpPr>
              <a:spLocks noChangeShapeType="1"/>
            </p:cNvSpPr>
            <p:nvPr/>
          </p:nvSpPr>
          <p:spPr bwMode="auto">
            <a:xfrm flipV="1">
              <a:off x="1481" y="139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4" name="Line 110"/>
            <p:cNvSpPr>
              <a:spLocks noChangeShapeType="1"/>
            </p:cNvSpPr>
            <p:nvPr/>
          </p:nvSpPr>
          <p:spPr bwMode="auto">
            <a:xfrm>
              <a:off x="1461" y="139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5" name="Line 111"/>
            <p:cNvSpPr>
              <a:spLocks noChangeShapeType="1"/>
            </p:cNvSpPr>
            <p:nvPr/>
          </p:nvSpPr>
          <p:spPr bwMode="auto">
            <a:xfrm flipV="1">
              <a:off x="1557" y="138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6" name="Line 112"/>
            <p:cNvSpPr>
              <a:spLocks noChangeShapeType="1"/>
            </p:cNvSpPr>
            <p:nvPr/>
          </p:nvSpPr>
          <p:spPr bwMode="auto">
            <a:xfrm>
              <a:off x="1536" y="138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7" name="Line 113"/>
            <p:cNvSpPr>
              <a:spLocks noChangeShapeType="1"/>
            </p:cNvSpPr>
            <p:nvPr/>
          </p:nvSpPr>
          <p:spPr bwMode="auto">
            <a:xfrm flipV="1">
              <a:off x="1705" y="138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8" name="Line 114"/>
            <p:cNvSpPr>
              <a:spLocks noChangeShapeType="1"/>
            </p:cNvSpPr>
            <p:nvPr/>
          </p:nvSpPr>
          <p:spPr bwMode="auto">
            <a:xfrm>
              <a:off x="1685" y="13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39" name="Line 115"/>
            <p:cNvSpPr>
              <a:spLocks noChangeShapeType="1"/>
            </p:cNvSpPr>
            <p:nvPr/>
          </p:nvSpPr>
          <p:spPr bwMode="auto">
            <a:xfrm flipV="1">
              <a:off x="1908" y="139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0" name="Line 116"/>
            <p:cNvSpPr>
              <a:spLocks noChangeShapeType="1"/>
            </p:cNvSpPr>
            <p:nvPr/>
          </p:nvSpPr>
          <p:spPr bwMode="auto">
            <a:xfrm>
              <a:off x="1888" y="139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1" name="Line 117"/>
            <p:cNvSpPr>
              <a:spLocks noChangeShapeType="1"/>
            </p:cNvSpPr>
            <p:nvPr/>
          </p:nvSpPr>
          <p:spPr bwMode="auto">
            <a:xfrm flipV="1">
              <a:off x="2179" y="143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2" name="Line 118"/>
            <p:cNvSpPr>
              <a:spLocks noChangeShapeType="1"/>
            </p:cNvSpPr>
            <p:nvPr/>
          </p:nvSpPr>
          <p:spPr bwMode="auto">
            <a:xfrm>
              <a:off x="2159" y="143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3" name="Line 119"/>
            <p:cNvSpPr>
              <a:spLocks noChangeShapeType="1"/>
            </p:cNvSpPr>
            <p:nvPr/>
          </p:nvSpPr>
          <p:spPr bwMode="auto">
            <a:xfrm flipV="1">
              <a:off x="2530" y="150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4" name="Line 120"/>
            <p:cNvSpPr>
              <a:spLocks noChangeShapeType="1"/>
            </p:cNvSpPr>
            <p:nvPr/>
          </p:nvSpPr>
          <p:spPr bwMode="auto">
            <a:xfrm>
              <a:off x="2510" y="150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5" name="Line 121"/>
            <p:cNvSpPr>
              <a:spLocks noChangeShapeType="1"/>
            </p:cNvSpPr>
            <p:nvPr/>
          </p:nvSpPr>
          <p:spPr bwMode="auto">
            <a:xfrm flipV="1">
              <a:off x="2825" y="156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6" name="Line 122"/>
            <p:cNvSpPr>
              <a:spLocks noChangeShapeType="1"/>
            </p:cNvSpPr>
            <p:nvPr/>
          </p:nvSpPr>
          <p:spPr bwMode="auto">
            <a:xfrm>
              <a:off x="2805" y="156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7" name="Line 123"/>
            <p:cNvSpPr>
              <a:spLocks noChangeShapeType="1"/>
            </p:cNvSpPr>
            <p:nvPr/>
          </p:nvSpPr>
          <p:spPr bwMode="auto">
            <a:xfrm flipV="1">
              <a:off x="3232" y="159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8" name="Line 124"/>
            <p:cNvSpPr>
              <a:spLocks noChangeShapeType="1"/>
            </p:cNvSpPr>
            <p:nvPr/>
          </p:nvSpPr>
          <p:spPr bwMode="auto">
            <a:xfrm>
              <a:off x="3211" y="159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49" name="Line 125"/>
            <p:cNvSpPr>
              <a:spLocks noChangeShapeType="1"/>
            </p:cNvSpPr>
            <p:nvPr/>
          </p:nvSpPr>
          <p:spPr bwMode="auto">
            <a:xfrm flipV="1">
              <a:off x="3767" y="166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0" name="Line 126"/>
            <p:cNvSpPr>
              <a:spLocks noChangeShapeType="1"/>
            </p:cNvSpPr>
            <p:nvPr/>
          </p:nvSpPr>
          <p:spPr bwMode="auto">
            <a:xfrm>
              <a:off x="3746" y="166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1" name="Line 127"/>
            <p:cNvSpPr>
              <a:spLocks noChangeShapeType="1"/>
            </p:cNvSpPr>
            <p:nvPr/>
          </p:nvSpPr>
          <p:spPr bwMode="auto">
            <a:xfrm flipV="1">
              <a:off x="4035" y="170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2" name="Line 128"/>
            <p:cNvSpPr>
              <a:spLocks noChangeShapeType="1"/>
            </p:cNvSpPr>
            <p:nvPr/>
          </p:nvSpPr>
          <p:spPr bwMode="auto">
            <a:xfrm>
              <a:off x="4014" y="170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3" name="Line 129"/>
            <p:cNvSpPr>
              <a:spLocks noChangeShapeType="1"/>
            </p:cNvSpPr>
            <p:nvPr/>
          </p:nvSpPr>
          <p:spPr bwMode="auto">
            <a:xfrm flipV="1">
              <a:off x="4164" y="17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4" name="Line 130"/>
            <p:cNvSpPr>
              <a:spLocks noChangeShapeType="1"/>
            </p:cNvSpPr>
            <p:nvPr/>
          </p:nvSpPr>
          <p:spPr bwMode="auto">
            <a:xfrm>
              <a:off x="4143" y="173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5" name="Line 131"/>
            <p:cNvSpPr>
              <a:spLocks noChangeShapeType="1"/>
            </p:cNvSpPr>
            <p:nvPr/>
          </p:nvSpPr>
          <p:spPr bwMode="auto">
            <a:xfrm flipV="1">
              <a:off x="4302" y="177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6" name="Line 132"/>
            <p:cNvSpPr>
              <a:spLocks noChangeShapeType="1"/>
            </p:cNvSpPr>
            <p:nvPr/>
          </p:nvSpPr>
          <p:spPr bwMode="auto">
            <a:xfrm>
              <a:off x="4281" y="177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7" name="Line 133"/>
            <p:cNvSpPr>
              <a:spLocks noChangeShapeType="1"/>
            </p:cNvSpPr>
            <p:nvPr/>
          </p:nvSpPr>
          <p:spPr bwMode="auto">
            <a:xfrm flipV="1">
              <a:off x="4422" y="180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8" name="Line 134"/>
            <p:cNvSpPr>
              <a:spLocks noChangeShapeType="1"/>
            </p:cNvSpPr>
            <p:nvPr/>
          </p:nvSpPr>
          <p:spPr bwMode="auto">
            <a:xfrm>
              <a:off x="4402" y="180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59" name="Line 135"/>
            <p:cNvSpPr>
              <a:spLocks noChangeShapeType="1"/>
            </p:cNvSpPr>
            <p:nvPr/>
          </p:nvSpPr>
          <p:spPr bwMode="auto">
            <a:xfrm flipV="1">
              <a:off x="4533" y="184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0" name="Line 136"/>
            <p:cNvSpPr>
              <a:spLocks noChangeShapeType="1"/>
            </p:cNvSpPr>
            <p:nvPr/>
          </p:nvSpPr>
          <p:spPr bwMode="auto">
            <a:xfrm>
              <a:off x="4513" y="184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1" name="Line 137"/>
            <p:cNvSpPr>
              <a:spLocks noChangeShapeType="1"/>
            </p:cNvSpPr>
            <p:nvPr/>
          </p:nvSpPr>
          <p:spPr bwMode="auto">
            <a:xfrm flipV="1">
              <a:off x="4634" y="188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2" name="Line 138"/>
            <p:cNvSpPr>
              <a:spLocks noChangeShapeType="1"/>
            </p:cNvSpPr>
            <p:nvPr/>
          </p:nvSpPr>
          <p:spPr bwMode="auto">
            <a:xfrm>
              <a:off x="4614" y="188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3" name="Line 139"/>
            <p:cNvSpPr>
              <a:spLocks noChangeShapeType="1"/>
            </p:cNvSpPr>
            <p:nvPr/>
          </p:nvSpPr>
          <p:spPr bwMode="auto">
            <a:xfrm flipV="1">
              <a:off x="4735" y="192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4" name="Line 140"/>
            <p:cNvSpPr>
              <a:spLocks noChangeShapeType="1"/>
            </p:cNvSpPr>
            <p:nvPr/>
          </p:nvSpPr>
          <p:spPr bwMode="auto">
            <a:xfrm>
              <a:off x="4715" y="19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5" name="Line 141"/>
            <p:cNvSpPr>
              <a:spLocks noChangeShapeType="1"/>
            </p:cNvSpPr>
            <p:nvPr/>
          </p:nvSpPr>
          <p:spPr bwMode="auto">
            <a:xfrm flipV="1">
              <a:off x="4828" y="196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6" name="Line 142"/>
            <p:cNvSpPr>
              <a:spLocks noChangeShapeType="1"/>
            </p:cNvSpPr>
            <p:nvPr/>
          </p:nvSpPr>
          <p:spPr bwMode="auto">
            <a:xfrm>
              <a:off x="4808" y="196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7" name="Line 143"/>
            <p:cNvSpPr>
              <a:spLocks noChangeShapeType="1"/>
            </p:cNvSpPr>
            <p:nvPr/>
          </p:nvSpPr>
          <p:spPr bwMode="auto">
            <a:xfrm flipV="1">
              <a:off x="4837" y="197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8" name="Line 144"/>
            <p:cNvSpPr>
              <a:spLocks noChangeShapeType="1"/>
            </p:cNvSpPr>
            <p:nvPr/>
          </p:nvSpPr>
          <p:spPr bwMode="auto">
            <a:xfrm>
              <a:off x="4817" y="197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69" name="Line 145"/>
            <p:cNvSpPr>
              <a:spLocks noChangeShapeType="1"/>
            </p:cNvSpPr>
            <p:nvPr/>
          </p:nvSpPr>
          <p:spPr bwMode="auto">
            <a:xfrm>
              <a:off x="1337" y="1516"/>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0" name="Line 146"/>
            <p:cNvSpPr>
              <a:spLocks noChangeShapeType="1"/>
            </p:cNvSpPr>
            <p:nvPr/>
          </p:nvSpPr>
          <p:spPr bwMode="auto">
            <a:xfrm>
              <a:off x="1317" y="161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1" name="Line 147"/>
            <p:cNvSpPr>
              <a:spLocks noChangeShapeType="1"/>
            </p:cNvSpPr>
            <p:nvPr/>
          </p:nvSpPr>
          <p:spPr bwMode="auto">
            <a:xfrm>
              <a:off x="1374" y="150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2" name="Line 148"/>
            <p:cNvSpPr>
              <a:spLocks noChangeShapeType="1"/>
            </p:cNvSpPr>
            <p:nvPr/>
          </p:nvSpPr>
          <p:spPr bwMode="auto">
            <a:xfrm>
              <a:off x="1354" y="159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3" name="Line 149"/>
            <p:cNvSpPr>
              <a:spLocks noChangeShapeType="1"/>
            </p:cNvSpPr>
            <p:nvPr/>
          </p:nvSpPr>
          <p:spPr bwMode="auto">
            <a:xfrm>
              <a:off x="1481" y="1474"/>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4" name="Line 150"/>
            <p:cNvSpPr>
              <a:spLocks noChangeShapeType="1"/>
            </p:cNvSpPr>
            <p:nvPr/>
          </p:nvSpPr>
          <p:spPr bwMode="auto">
            <a:xfrm>
              <a:off x="1461" y="156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5" name="Line 151"/>
            <p:cNvSpPr>
              <a:spLocks noChangeShapeType="1"/>
            </p:cNvSpPr>
            <p:nvPr/>
          </p:nvSpPr>
          <p:spPr bwMode="auto">
            <a:xfrm>
              <a:off x="1557" y="146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6" name="Line 152"/>
            <p:cNvSpPr>
              <a:spLocks noChangeShapeType="1"/>
            </p:cNvSpPr>
            <p:nvPr/>
          </p:nvSpPr>
          <p:spPr bwMode="auto">
            <a:xfrm>
              <a:off x="1536" y="155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7" name="Line 153"/>
            <p:cNvSpPr>
              <a:spLocks noChangeShapeType="1"/>
            </p:cNvSpPr>
            <p:nvPr/>
          </p:nvSpPr>
          <p:spPr bwMode="auto">
            <a:xfrm>
              <a:off x="1705" y="146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8" name="Line 154"/>
            <p:cNvSpPr>
              <a:spLocks noChangeShapeType="1"/>
            </p:cNvSpPr>
            <p:nvPr/>
          </p:nvSpPr>
          <p:spPr bwMode="auto">
            <a:xfrm>
              <a:off x="1685" y="155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79" name="Line 155"/>
            <p:cNvSpPr>
              <a:spLocks noChangeShapeType="1"/>
            </p:cNvSpPr>
            <p:nvPr/>
          </p:nvSpPr>
          <p:spPr bwMode="auto">
            <a:xfrm>
              <a:off x="1908" y="147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0" name="Line 156"/>
            <p:cNvSpPr>
              <a:spLocks noChangeShapeType="1"/>
            </p:cNvSpPr>
            <p:nvPr/>
          </p:nvSpPr>
          <p:spPr bwMode="auto">
            <a:xfrm>
              <a:off x="1888" y="157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1" name="Line 157"/>
            <p:cNvSpPr>
              <a:spLocks noChangeShapeType="1"/>
            </p:cNvSpPr>
            <p:nvPr/>
          </p:nvSpPr>
          <p:spPr bwMode="auto">
            <a:xfrm>
              <a:off x="2179" y="151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2" name="Line 158"/>
            <p:cNvSpPr>
              <a:spLocks noChangeShapeType="1"/>
            </p:cNvSpPr>
            <p:nvPr/>
          </p:nvSpPr>
          <p:spPr bwMode="auto">
            <a:xfrm>
              <a:off x="2159" y="161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3" name="Line 159"/>
            <p:cNvSpPr>
              <a:spLocks noChangeShapeType="1"/>
            </p:cNvSpPr>
            <p:nvPr/>
          </p:nvSpPr>
          <p:spPr bwMode="auto">
            <a:xfrm>
              <a:off x="2530" y="1584"/>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4" name="Line 160"/>
            <p:cNvSpPr>
              <a:spLocks noChangeShapeType="1"/>
            </p:cNvSpPr>
            <p:nvPr/>
          </p:nvSpPr>
          <p:spPr bwMode="auto">
            <a:xfrm>
              <a:off x="2510" y="167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5" name="Line 161"/>
            <p:cNvSpPr>
              <a:spLocks noChangeShapeType="1"/>
            </p:cNvSpPr>
            <p:nvPr/>
          </p:nvSpPr>
          <p:spPr bwMode="auto">
            <a:xfrm>
              <a:off x="2825" y="1643"/>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6" name="Line 162"/>
            <p:cNvSpPr>
              <a:spLocks noChangeShapeType="1"/>
            </p:cNvSpPr>
            <p:nvPr/>
          </p:nvSpPr>
          <p:spPr bwMode="auto">
            <a:xfrm>
              <a:off x="2805" y="1736"/>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7" name="Line 163"/>
            <p:cNvSpPr>
              <a:spLocks noChangeShapeType="1"/>
            </p:cNvSpPr>
            <p:nvPr/>
          </p:nvSpPr>
          <p:spPr bwMode="auto">
            <a:xfrm>
              <a:off x="3232" y="167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8" name="Line 164"/>
            <p:cNvSpPr>
              <a:spLocks noChangeShapeType="1"/>
            </p:cNvSpPr>
            <p:nvPr/>
          </p:nvSpPr>
          <p:spPr bwMode="auto">
            <a:xfrm>
              <a:off x="3211" y="176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89" name="Line 165"/>
            <p:cNvSpPr>
              <a:spLocks noChangeShapeType="1"/>
            </p:cNvSpPr>
            <p:nvPr/>
          </p:nvSpPr>
          <p:spPr bwMode="auto">
            <a:xfrm>
              <a:off x="3767" y="1741"/>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0" name="Line 166"/>
            <p:cNvSpPr>
              <a:spLocks noChangeShapeType="1"/>
            </p:cNvSpPr>
            <p:nvPr/>
          </p:nvSpPr>
          <p:spPr bwMode="auto">
            <a:xfrm>
              <a:off x="3746" y="183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1" name="Line 167"/>
            <p:cNvSpPr>
              <a:spLocks noChangeShapeType="1"/>
            </p:cNvSpPr>
            <p:nvPr/>
          </p:nvSpPr>
          <p:spPr bwMode="auto">
            <a:xfrm>
              <a:off x="4035" y="1786"/>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2" name="Line 168"/>
            <p:cNvSpPr>
              <a:spLocks noChangeShapeType="1"/>
            </p:cNvSpPr>
            <p:nvPr/>
          </p:nvSpPr>
          <p:spPr bwMode="auto">
            <a:xfrm>
              <a:off x="4014" y="1879"/>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3" name="Line 169"/>
            <p:cNvSpPr>
              <a:spLocks noChangeShapeType="1"/>
            </p:cNvSpPr>
            <p:nvPr/>
          </p:nvSpPr>
          <p:spPr bwMode="auto">
            <a:xfrm>
              <a:off x="4164" y="18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4" name="Line 170"/>
            <p:cNvSpPr>
              <a:spLocks noChangeShapeType="1"/>
            </p:cNvSpPr>
            <p:nvPr/>
          </p:nvSpPr>
          <p:spPr bwMode="auto">
            <a:xfrm>
              <a:off x="4143" y="190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5" name="Line 171"/>
            <p:cNvSpPr>
              <a:spLocks noChangeShapeType="1"/>
            </p:cNvSpPr>
            <p:nvPr/>
          </p:nvSpPr>
          <p:spPr bwMode="auto">
            <a:xfrm>
              <a:off x="4302" y="184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6" name="Line 172"/>
            <p:cNvSpPr>
              <a:spLocks noChangeShapeType="1"/>
            </p:cNvSpPr>
            <p:nvPr/>
          </p:nvSpPr>
          <p:spPr bwMode="auto">
            <a:xfrm>
              <a:off x="4281" y="194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7" name="Line 173"/>
            <p:cNvSpPr>
              <a:spLocks noChangeShapeType="1"/>
            </p:cNvSpPr>
            <p:nvPr/>
          </p:nvSpPr>
          <p:spPr bwMode="auto">
            <a:xfrm>
              <a:off x="4422" y="188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8" name="Line 174"/>
            <p:cNvSpPr>
              <a:spLocks noChangeShapeType="1"/>
            </p:cNvSpPr>
            <p:nvPr/>
          </p:nvSpPr>
          <p:spPr bwMode="auto">
            <a:xfrm>
              <a:off x="4402" y="197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799" name="Line 175"/>
            <p:cNvSpPr>
              <a:spLocks noChangeShapeType="1"/>
            </p:cNvSpPr>
            <p:nvPr/>
          </p:nvSpPr>
          <p:spPr bwMode="auto">
            <a:xfrm>
              <a:off x="4533" y="1919"/>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0" name="Line 176"/>
            <p:cNvSpPr>
              <a:spLocks noChangeShapeType="1"/>
            </p:cNvSpPr>
            <p:nvPr/>
          </p:nvSpPr>
          <p:spPr bwMode="auto">
            <a:xfrm>
              <a:off x="4513" y="201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1" name="Line 177"/>
            <p:cNvSpPr>
              <a:spLocks noChangeShapeType="1"/>
            </p:cNvSpPr>
            <p:nvPr/>
          </p:nvSpPr>
          <p:spPr bwMode="auto">
            <a:xfrm>
              <a:off x="4634" y="196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2" name="Line 178"/>
            <p:cNvSpPr>
              <a:spLocks noChangeShapeType="1"/>
            </p:cNvSpPr>
            <p:nvPr/>
          </p:nvSpPr>
          <p:spPr bwMode="auto">
            <a:xfrm>
              <a:off x="4614" y="205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3" name="Line 179"/>
            <p:cNvSpPr>
              <a:spLocks noChangeShapeType="1"/>
            </p:cNvSpPr>
            <p:nvPr/>
          </p:nvSpPr>
          <p:spPr bwMode="auto">
            <a:xfrm>
              <a:off x="4735" y="2003"/>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4" name="Line 180"/>
            <p:cNvSpPr>
              <a:spLocks noChangeShapeType="1"/>
            </p:cNvSpPr>
            <p:nvPr/>
          </p:nvSpPr>
          <p:spPr bwMode="auto">
            <a:xfrm>
              <a:off x="4715" y="20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5" name="Line 181"/>
            <p:cNvSpPr>
              <a:spLocks noChangeShapeType="1"/>
            </p:cNvSpPr>
            <p:nvPr/>
          </p:nvSpPr>
          <p:spPr bwMode="auto">
            <a:xfrm>
              <a:off x="4828" y="2044"/>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6" name="Line 182"/>
            <p:cNvSpPr>
              <a:spLocks noChangeShapeType="1"/>
            </p:cNvSpPr>
            <p:nvPr/>
          </p:nvSpPr>
          <p:spPr bwMode="auto">
            <a:xfrm>
              <a:off x="4808" y="213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7" name="Line 183"/>
            <p:cNvSpPr>
              <a:spLocks noChangeShapeType="1"/>
            </p:cNvSpPr>
            <p:nvPr/>
          </p:nvSpPr>
          <p:spPr bwMode="auto">
            <a:xfrm>
              <a:off x="4837" y="205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8" name="Line 184"/>
            <p:cNvSpPr>
              <a:spLocks noChangeShapeType="1"/>
            </p:cNvSpPr>
            <p:nvPr/>
          </p:nvSpPr>
          <p:spPr bwMode="auto">
            <a:xfrm>
              <a:off x="4817" y="214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09" name="Line 185"/>
            <p:cNvSpPr>
              <a:spLocks noChangeShapeType="1"/>
            </p:cNvSpPr>
            <p:nvPr/>
          </p:nvSpPr>
          <p:spPr bwMode="auto">
            <a:xfrm>
              <a:off x="1356" y="1315"/>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0" name="Line 186"/>
            <p:cNvSpPr>
              <a:spLocks noChangeShapeType="1"/>
            </p:cNvSpPr>
            <p:nvPr/>
          </p:nvSpPr>
          <p:spPr bwMode="auto">
            <a:xfrm>
              <a:off x="1369"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1" name="Line 187"/>
            <p:cNvSpPr>
              <a:spLocks noChangeShapeType="1"/>
            </p:cNvSpPr>
            <p:nvPr/>
          </p:nvSpPr>
          <p:spPr bwMode="auto">
            <a:xfrm>
              <a:off x="1401" y="1290"/>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2" name="Line 188"/>
            <p:cNvSpPr>
              <a:spLocks noChangeShapeType="1"/>
            </p:cNvSpPr>
            <p:nvPr/>
          </p:nvSpPr>
          <p:spPr bwMode="auto">
            <a:xfrm>
              <a:off x="1417" y="127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3" name="Line 189"/>
            <p:cNvSpPr>
              <a:spLocks noChangeShapeType="1"/>
            </p:cNvSpPr>
            <p:nvPr/>
          </p:nvSpPr>
          <p:spPr bwMode="auto">
            <a:xfrm>
              <a:off x="1489" y="1268"/>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4" name="Line 190"/>
            <p:cNvSpPr>
              <a:spLocks noChangeShapeType="1"/>
            </p:cNvSpPr>
            <p:nvPr/>
          </p:nvSpPr>
          <p:spPr bwMode="auto">
            <a:xfrm>
              <a:off x="1512" y="124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5" name="Line 191"/>
            <p:cNvSpPr>
              <a:spLocks noChangeShapeType="1"/>
            </p:cNvSpPr>
            <p:nvPr/>
          </p:nvSpPr>
          <p:spPr bwMode="auto">
            <a:xfrm>
              <a:off x="1612" y="1244"/>
              <a:ext cx="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6" name="Line 192"/>
            <p:cNvSpPr>
              <a:spLocks noChangeShapeType="1"/>
            </p:cNvSpPr>
            <p:nvPr/>
          </p:nvSpPr>
          <p:spPr bwMode="auto">
            <a:xfrm>
              <a:off x="1645" y="122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7" name="Line 193"/>
            <p:cNvSpPr>
              <a:spLocks noChangeShapeType="1"/>
            </p:cNvSpPr>
            <p:nvPr/>
          </p:nvSpPr>
          <p:spPr bwMode="auto">
            <a:xfrm>
              <a:off x="1788" y="1238"/>
              <a:ext cx="4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8" name="Line 194"/>
            <p:cNvSpPr>
              <a:spLocks noChangeShapeType="1"/>
            </p:cNvSpPr>
            <p:nvPr/>
          </p:nvSpPr>
          <p:spPr bwMode="auto">
            <a:xfrm>
              <a:off x="1835" y="121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19" name="Line 195"/>
            <p:cNvSpPr>
              <a:spLocks noChangeShapeType="1"/>
            </p:cNvSpPr>
            <p:nvPr/>
          </p:nvSpPr>
          <p:spPr bwMode="auto">
            <a:xfrm>
              <a:off x="1940" y="1241"/>
              <a:ext cx="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0" name="Line 196"/>
            <p:cNvSpPr>
              <a:spLocks noChangeShapeType="1"/>
            </p:cNvSpPr>
            <p:nvPr/>
          </p:nvSpPr>
          <p:spPr bwMode="auto">
            <a:xfrm>
              <a:off x="1999" y="1221"/>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1" name="Line 197"/>
            <p:cNvSpPr>
              <a:spLocks noChangeShapeType="1"/>
            </p:cNvSpPr>
            <p:nvPr/>
          </p:nvSpPr>
          <p:spPr bwMode="auto">
            <a:xfrm>
              <a:off x="2124" y="1260"/>
              <a:ext cx="7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2" name="Line 198"/>
            <p:cNvSpPr>
              <a:spLocks noChangeShapeType="1"/>
            </p:cNvSpPr>
            <p:nvPr/>
          </p:nvSpPr>
          <p:spPr bwMode="auto">
            <a:xfrm>
              <a:off x="2198" y="123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3" name="Line 199"/>
            <p:cNvSpPr>
              <a:spLocks noChangeShapeType="1"/>
            </p:cNvSpPr>
            <p:nvPr/>
          </p:nvSpPr>
          <p:spPr bwMode="auto">
            <a:xfrm>
              <a:off x="2345" y="1289"/>
              <a:ext cx="9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4" name="Line 200"/>
            <p:cNvSpPr>
              <a:spLocks noChangeShapeType="1"/>
            </p:cNvSpPr>
            <p:nvPr/>
          </p:nvSpPr>
          <p:spPr bwMode="auto">
            <a:xfrm>
              <a:off x="2437" y="126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5" name="Line 201"/>
            <p:cNvSpPr>
              <a:spLocks noChangeShapeType="1"/>
            </p:cNvSpPr>
            <p:nvPr/>
          </p:nvSpPr>
          <p:spPr bwMode="auto">
            <a:xfrm>
              <a:off x="2613" y="1330"/>
              <a:ext cx="1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6" name="Line 202"/>
            <p:cNvSpPr>
              <a:spLocks noChangeShapeType="1"/>
            </p:cNvSpPr>
            <p:nvPr/>
          </p:nvSpPr>
          <p:spPr bwMode="auto">
            <a:xfrm>
              <a:off x="2726"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7" name="Line 203"/>
            <p:cNvSpPr>
              <a:spLocks noChangeShapeType="1"/>
            </p:cNvSpPr>
            <p:nvPr/>
          </p:nvSpPr>
          <p:spPr bwMode="auto">
            <a:xfrm>
              <a:off x="2945" y="1377"/>
              <a:ext cx="1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8" name="Line 204"/>
            <p:cNvSpPr>
              <a:spLocks noChangeShapeType="1"/>
            </p:cNvSpPr>
            <p:nvPr/>
          </p:nvSpPr>
          <p:spPr bwMode="auto">
            <a:xfrm>
              <a:off x="3085" y="135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29" name="Line 205"/>
            <p:cNvSpPr>
              <a:spLocks noChangeShapeType="1"/>
            </p:cNvSpPr>
            <p:nvPr/>
          </p:nvSpPr>
          <p:spPr bwMode="auto">
            <a:xfrm>
              <a:off x="3139" y="1404"/>
              <a:ext cx="15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0" name="Line 206"/>
            <p:cNvSpPr>
              <a:spLocks noChangeShapeType="1"/>
            </p:cNvSpPr>
            <p:nvPr/>
          </p:nvSpPr>
          <p:spPr bwMode="auto">
            <a:xfrm>
              <a:off x="3294" y="138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1" name="Line 207"/>
            <p:cNvSpPr>
              <a:spLocks noChangeShapeType="1"/>
            </p:cNvSpPr>
            <p:nvPr/>
          </p:nvSpPr>
          <p:spPr bwMode="auto">
            <a:xfrm>
              <a:off x="3333" y="1438"/>
              <a:ext cx="1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2" name="Line 208"/>
            <p:cNvSpPr>
              <a:spLocks noChangeShapeType="1"/>
            </p:cNvSpPr>
            <p:nvPr/>
          </p:nvSpPr>
          <p:spPr bwMode="auto">
            <a:xfrm>
              <a:off x="3504" y="14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3" name="Line 209"/>
            <p:cNvSpPr>
              <a:spLocks noChangeShapeType="1"/>
            </p:cNvSpPr>
            <p:nvPr/>
          </p:nvSpPr>
          <p:spPr bwMode="auto">
            <a:xfrm>
              <a:off x="3545" y="1476"/>
              <a:ext cx="1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4" name="Line 210"/>
            <p:cNvSpPr>
              <a:spLocks noChangeShapeType="1"/>
            </p:cNvSpPr>
            <p:nvPr/>
          </p:nvSpPr>
          <p:spPr bwMode="auto">
            <a:xfrm>
              <a:off x="3733" y="145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5" name="Line 211"/>
            <p:cNvSpPr>
              <a:spLocks noChangeShapeType="1"/>
            </p:cNvSpPr>
            <p:nvPr/>
          </p:nvSpPr>
          <p:spPr bwMode="auto">
            <a:xfrm>
              <a:off x="3776" y="1522"/>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6" name="Line 212"/>
            <p:cNvSpPr>
              <a:spLocks noChangeShapeType="1"/>
            </p:cNvSpPr>
            <p:nvPr/>
          </p:nvSpPr>
          <p:spPr bwMode="auto">
            <a:xfrm>
              <a:off x="3982" y="150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7038" name="Group 414"/>
          <p:cNvGrpSpPr>
            <a:grpSpLocks/>
          </p:cNvGrpSpPr>
          <p:nvPr/>
        </p:nvGrpSpPr>
        <p:grpSpPr bwMode="auto">
          <a:xfrm>
            <a:off x="2120900" y="1708150"/>
            <a:ext cx="6148388" cy="1639888"/>
            <a:chOff x="1336" y="1076"/>
            <a:chExt cx="3873" cy="1033"/>
          </a:xfrm>
        </p:grpSpPr>
        <p:sp>
          <p:nvSpPr>
            <p:cNvPr id="26838" name="Line 214"/>
            <p:cNvSpPr>
              <a:spLocks noChangeShapeType="1"/>
            </p:cNvSpPr>
            <p:nvPr/>
          </p:nvSpPr>
          <p:spPr bwMode="auto">
            <a:xfrm>
              <a:off x="3970" y="1582"/>
              <a:ext cx="22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39" name="Line 215"/>
            <p:cNvSpPr>
              <a:spLocks noChangeShapeType="1"/>
            </p:cNvSpPr>
            <p:nvPr/>
          </p:nvSpPr>
          <p:spPr bwMode="auto">
            <a:xfrm>
              <a:off x="4191" y="156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0" name="Line 216"/>
            <p:cNvSpPr>
              <a:spLocks noChangeShapeType="1"/>
            </p:cNvSpPr>
            <p:nvPr/>
          </p:nvSpPr>
          <p:spPr bwMode="auto">
            <a:xfrm>
              <a:off x="4172" y="1656"/>
              <a:ext cx="23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1" name="Line 217"/>
            <p:cNvSpPr>
              <a:spLocks noChangeShapeType="1"/>
            </p:cNvSpPr>
            <p:nvPr/>
          </p:nvSpPr>
          <p:spPr bwMode="auto">
            <a:xfrm>
              <a:off x="4410" y="163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2" name="Line 218"/>
            <p:cNvSpPr>
              <a:spLocks noChangeShapeType="1"/>
            </p:cNvSpPr>
            <p:nvPr/>
          </p:nvSpPr>
          <p:spPr bwMode="auto">
            <a:xfrm>
              <a:off x="4348" y="1729"/>
              <a:ext cx="2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3" name="Line 219"/>
            <p:cNvSpPr>
              <a:spLocks noChangeShapeType="1"/>
            </p:cNvSpPr>
            <p:nvPr/>
          </p:nvSpPr>
          <p:spPr bwMode="auto">
            <a:xfrm>
              <a:off x="4599" y="170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4" name="Line 220"/>
            <p:cNvSpPr>
              <a:spLocks noChangeShapeType="1"/>
            </p:cNvSpPr>
            <p:nvPr/>
          </p:nvSpPr>
          <p:spPr bwMode="auto">
            <a:xfrm>
              <a:off x="4440" y="1767"/>
              <a:ext cx="2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5" name="Line 221"/>
            <p:cNvSpPr>
              <a:spLocks noChangeShapeType="1"/>
            </p:cNvSpPr>
            <p:nvPr/>
          </p:nvSpPr>
          <p:spPr bwMode="auto">
            <a:xfrm>
              <a:off x="4700" y="174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6" name="Line 222"/>
            <p:cNvSpPr>
              <a:spLocks noChangeShapeType="1"/>
            </p:cNvSpPr>
            <p:nvPr/>
          </p:nvSpPr>
          <p:spPr bwMode="auto">
            <a:xfrm>
              <a:off x="4523" y="1802"/>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7" name="Line 223"/>
            <p:cNvSpPr>
              <a:spLocks noChangeShapeType="1"/>
            </p:cNvSpPr>
            <p:nvPr/>
          </p:nvSpPr>
          <p:spPr bwMode="auto">
            <a:xfrm>
              <a:off x="4789"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8" name="Line 224"/>
            <p:cNvSpPr>
              <a:spLocks noChangeShapeType="1"/>
            </p:cNvSpPr>
            <p:nvPr/>
          </p:nvSpPr>
          <p:spPr bwMode="auto">
            <a:xfrm>
              <a:off x="4561" y="1819"/>
              <a:ext cx="2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49" name="Line 225"/>
            <p:cNvSpPr>
              <a:spLocks noChangeShapeType="1"/>
            </p:cNvSpPr>
            <p:nvPr/>
          </p:nvSpPr>
          <p:spPr bwMode="auto">
            <a:xfrm>
              <a:off x="4829" y="179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0" name="Line 226"/>
            <p:cNvSpPr>
              <a:spLocks noChangeShapeType="1"/>
            </p:cNvSpPr>
            <p:nvPr/>
          </p:nvSpPr>
          <p:spPr bwMode="auto">
            <a:xfrm>
              <a:off x="4597" y="1840"/>
              <a:ext cx="2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1" name="Line 227"/>
            <p:cNvSpPr>
              <a:spLocks noChangeShapeType="1"/>
            </p:cNvSpPr>
            <p:nvPr/>
          </p:nvSpPr>
          <p:spPr bwMode="auto">
            <a:xfrm>
              <a:off x="4869" y="18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2" name="Line 228"/>
            <p:cNvSpPr>
              <a:spLocks noChangeShapeType="1"/>
            </p:cNvSpPr>
            <p:nvPr/>
          </p:nvSpPr>
          <p:spPr bwMode="auto">
            <a:xfrm>
              <a:off x="4634" y="1862"/>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3" name="Line 229"/>
            <p:cNvSpPr>
              <a:spLocks noChangeShapeType="1"/>
            </p:cNvSpPr>
            <p:nvPr/>
          </p:nvSpPr>
          <p:spPr bwMode="auto">
            <a:xfrm>
              <a:off x="4909" y="18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4" name="Line 230"/>
            <p:cNvSpPr>
              <a:spLocks noChangeShapeType="1"/>
            </p:cNvSpPr>
            <p:nvPr/>
          </p:nvSpPr>
          <p:spPr bwMode="auto">
            <a:xfrm>
              <a:off x="4717" y="1909"/>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5" name="Line 231"/>
            <p:cNvSpPr>
              <a:spLocks noChangeShapeType="1"/>
            </p:cNvSpPr>
            <p:nvPr/>
          </p:nvSpPr>
          <p:spPr bwMode="auto">
            <a:xfrm>
              <a:off x="4998" y="18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6" name="Line 232"/>
            <p:cNvSpPr>
              <a:spLocks noChangeShapeType="1"/>
            </p:cNvSpPr>
            <p:nvPr/>
          </p:nvSpPr>
          <p:spPr bwMode="auto">
            <a:xfrm>
              <a:off x="4809" y="1950"/>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7" name="Line 233"/>
            <p:cNvSpPr>
              <a:spLocks noChangeShapeType="1"/>
            </p:cNvSpPr>
            <p:nvPr/>
          </p:nvSpPr>
          <p:spPr bwMode="auto">
            <a:xfrm>
              <a:off x="5099" y="19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8" name="Line 234"/>
            <p:cNvSpPr>
              <a:spLocks noChangeShapeType="1"/>
            </p:cNvSpPr>
            <p:nvPr/>
          </p:nvSpPr>
          <p:spPr bwMode="auto">
            <a:xfrm>
              <a:off x="4892" y="2010"/>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59" name="Line 235"/>
            <p:cNvSpPr>
              <a:spLocks noChangeShapeType="1"/>
            </p:cNvSpPr>
            <p:nvPr/>
          </p:nvSpPr>
          <p:spPr bwMode="auto">
            <a:xfrm>
              <a:off x="5188" y="19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0" name="Line 236"/>
            <p:cNvSpPr>
              <a:spLocks noChangeShapeType="1"/>
            </p:cNvSpPr>
            <p:nvPr/>
          </p:nvSpPr>
          <p:spPr bwMode="auto">
            <a:xfrm>
              <a:off x="4911" y="201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1" name="Line 237"/>
            <p:cNvSpPr>
              <a:spLocks noChangeShapeType="1"/>
            </p:cNvSpPr>
            <p:nvPr/>
          </p:nvSpPr>
          <p:spPr bwMode="auto">
            <a:xfrm>
              <a:off x="5208" y="199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2" name="Line 238"/>
            <p:cNvSpPr>
              <a:spLocks noChangeShapeType="1"/>
            </p:cNvSpPr>
            <p:nvPr/>
          </p:nvSpPr>
          <p:spPr bwMode="auto">
            <a:xfrm flipH="1">
              <a:off x="1344" y="1315"/>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3" name="Line 239"/>
            <p:cNvSpPr>
              <a:spLocks noChangeShapeType="1"/>
            </p:cNvSpPr>
            <p:nvPr/>
          </p:nvSpPr>
          <p:spPr bwMode="auto">
            <a:xfrm>
              <a:off x="1344"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4" name="Line 240"/>
            <p:cNvSpPr>
              <a:spLocks noChangeShapeType="1"/>
            </p:cNvSpPr>
            <p:nvPr/>
          </p:nvSpPr>
          <p:spPr bwMode="auto">
            <a:xfrm flipH="1">
              <a:off x="1385" y="1290"/>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5" name="Line 241"/>
            <p:cNvSpPr>
              <a:spLocks noChangeShapeType="1"/>
            </p:cNvSpPr>
            <p:nvPr/>
          </p:nvSpPr>
          <p:spPr bwMode="auto">
            <a:xfrm>
              <a:off x="1385" y="127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6" name="Line 242"/>
            <p:cNvSpPr>
              <a:spLocks noChangeShapeType="1"/>
            </p:cNvSpPr>
            <p:nvPr/>
          </p:nvSpPr>
          <p:spPr bwMode="auto">
            <a:xfrm flipH="1">
              <a:off x="1466" y="1268"/>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7" name="Line 243"/>
            <p:cNvSpPr>
              <a:spLocks noChangeShapeType="1"/>
            </p:cNvSpPr>
            <p:nvPr/>
          </p:nvSpPr>
          <p:spPr bwMode="auto">
            <a:xfrm>
              <a:off x="1466" y="124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8" name="Line 244"/>
            <p:cNvSpPr>
              <a:spLocks noChangeShapeType="1"/>
            </p:cNvSpPr>
            <p:nvPr/>
          </p:nvSpPr>
          <p:spPr bwMode="auto">
            <a:xfrm flipH="1">
              <a:off x="1580" y="1244"/>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69" name="Line 245"/>
            <p:cNvSpPr>
              <a:spLocks noChangeShapeType="1"/>
            </p:cNvSpPr>
            <p:nvPr/>
          </p:nvSpPr>
          <p:spPr bwMode="auto">
            <a:xfrm>
              <a:off x="1580" y="122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0" name="Line 246"/>
            <p:cNvSpPr>
              <a:spLocks noChangeShapeType="1"/>
            </p:cNvSpPr>
            <p:nvPr/>
          </p:nvSpPr>
          <p:spPr bwMode="auto">
            <a:xfrm flipH="1">
              <a:off x="1741" y="1238"/>
              <a:ext cx="4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1" name="Line 247"/>
            <p:cNvSpPr>
              <a:spLocks noChangeShapeType="1"/>
            </p:cNvSpPr>
            <p:nvPr/>
          </p:nvSpPr>
          <p:spPr bwMode="auto">
            <a:xfrm>
              <a:off x="1741" y="121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2" name="Line 248"/>
            <p:cNvSpPr>
              <a:spLocks noChangeShapeType="1"/>
            </p:cNvSpPr>
            <p:nvPr/>
          </p:nvSpPr>
          <p:spPr bwMode="auto">
            <a:xfrm flipH="1">
              <a:off x="1881" y="1241"/>
              <a:ext cx="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3" name="Line 249"/>
            <p:cNvSpPr>
              <a:spLocks noChangeShapeType="1"/>
            </p:cNvSpPr>
            <p:nvPr/>
          </p:nvSpPr>
          <p:spPr bwMode="auto">
            <a:xfrm>
              <a:off x="1881" y="1221"/>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4" name="Line 250"/>
            <p:cNvSpPr>
              <a:spLocks noChangeShapeType="1"/>
            </p:cNvSpPr>
            <p:nvPr/>
          </p:nvSpPr>
          <p:spPr bwMode="auto">
            <a:xfrm flipH="1">
              <a:off x="2050" y="1260"/>
              <a:ext cx="7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5" name="Line 251"/>
            <p:cNvSpPr>
              <a:spLocks noChangeShapeType="1"/>
            </p:cNvSpPr>
            <p:nvPr/>
          </p:nvSpPr>
          <p:spPr bwMode="auto">
            <a:xfrm>
              <a:off x="2050" y="123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6" name="Line 252"/>
            <p:cNvSpPr>
              <a:spLocks noChangeShapeType="1"/>
            </p:cNvSpPr>
            <p:nvPr/>
          </p:nvSpPr>
          <p:spPr bwMode="auto">
            <a:xfrm flipH="1">
              <a:off x="2253" y="1289"/>
              <a:ext cx="9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7" name="Line 253"/>
            <p:cNvSpPr>
              <a:spLocks noChangeShapeType="1"/>
            </p:cNvSpPr>
            <p:nvPr/>
          </p:nvSpPr>
          <p:spPr bwMode="auto">
            <a:xfrm>
              <a:off x="2253" y="126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8" name="Line 254"/>
            <p:cNvSpPr>
              <a:spLocks noChangeShapeType="1"/>
            </p:cNvSpPr>
            <p:nvPr/>
          </p:nvSpPr>
          <p:spPr bwMode="auto">
            <a:xfrm flipH="1">
              <a:off x="2500" y="1330"/>
              <a:ext cx="1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79" name="Line 255"/>
            <p:cNvSpPr>
              <a:spLocks noChangeShapeType="1"/>
            </p:cNvSpPr>
            <p:nvPr/>
          </p:nvSpPr>
          <p:spPr bwMode="auto">
            <a:xfrm>
              <a:off x="2500"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0" name="Line 256"/>
            <p:cNvSpPr>
              <a:spLocks noChangeShapeType="1"/>
            </p:cNvSpPr>
            <p:nvPr/>
          </p:nvSpPr>
          <p:spPr bwMode="auto">
            <a:xfrm flipH="1">
              <a:off x="2806" y="1377"/>
              <a:ext cx="13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1" name="Line 257"/>
            <p:cNvSpPr>
              <a:spLocks noChangeShapeType="1"/>
            </p:cNvSpPr>
            <p:nvPr/>
          </p:nvSpPr>
          <p:spPr bwMode="auto">
            <a:xfrm>
              <a:off x="2806" y="135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2" name="Line 258"/>
            <p:cNvSpPr>
              <a:spLocks noChangeShapeType="1"/>
            </p:cNvSpPr>
            <p:nvPr/>
          </p:nvSpPr>
          <p:spPr bwMode="auto">
            <a:xfrm flipH="1">
              <a:off x="2984" y="1404"/>
              <a:ext cx="15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3" name="Line 259"/>
            <p:cNvSpPr>
              <a:spLocks noChangeShapeType="1"/>
            </p:cNvSpPr>
            <p:nvPr/>
          </p:nvSpPr>
          <p:spPr bwMode="auto">
            <a:xfrm>
              <a:off x="2984" y="138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4" name="Line 260"/>
            <p:cNvSpPr>
              <a:spLocks noChangeShapeType="1"/>
            </p:cNvSpPr>
            <p:nvPr/>
          </p:nvSpPr>
          <p:spPr bwMode="auto">
            <a:xfrm flipH="1">
              <a:off x="3162" y="1438"/>
              <a:ext cx="1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5" name="Line 261"/>
            <p:cNvSpPr>
              <a:spLocks noChangeShapeType="1"/>
            </p:cNvSpPr>
            <p:nvPr/>
          </p:nvSpPr>
          <p:spPr bwMode="auto">
            <a:xfrm>
              <a:off x="3162" y="14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6" name="Line 262"/>
            <p:cNvSpPr>
              <a:spLocks noChangeShapeType="1"/>
            </p:cNvSpPr>
            <p:nvPr/>
          </p:nvSpPr>
          <p:spPr bwMode="auto">
            <a:xfrm flipH="1">
              <a:off x="3358" y="1476"/>
              <a:ext cx="18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7" name="Line 263"/>
            <p:cNvSpPr>
              <a:spLocks noChangeShapeType="1"/>
            </p:cNvSpPr>
            <p:nvPr/>
          </p:nvSpPr>
          <p:spPr bwMode="auto">
            <a:xfrm>
              <a:off x="3358" y="145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8" name="Line 264"/>
            <p:cNvSpPr>
              <a:spLocks noChangeShapeType="1"/>
            </p:cNvSpPr>
            <p:nvPr/>
          </p:nvSpPr>
          <p:spPr bwMode="auto">
            <a:xfrm flipH="1">
              <a:off x="3570" y="1522"/>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89" name="Line 265"/>
            <p:cNvSpPr>
              <a:spLocks noChangeShapeType="1"/>
            </p:cNvSpPr>
            <p:nvPr/>
          </p:nvSpPr>
          <p:spPr bwMode="auto">
            <a:xfrm>
              <a:off x="3570" y="150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0" name="Line 266"/>
            <p:cNvSpPr>
              <a:spLocks noChangeShapeType="1"/>
            </p:cNvSpPr>
            <p:nvPr/>
          </p:nvSpPr>
          <p:spPr bwMode="auto">
            <a:xfrm flipH="1">
              <a:off x="3748" y="1582"/>
              <a:ext cx="2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1" name="Line 267"/>
            <p:cNvSpPr>
              <a:spLocks noChangeShapeType="1"/>
            </p:cNvSpPr>
            <p:nvPr/>
          </p:nvSpPr>
          <p:spPr bwMode="auto">
            <a:xfrm>
              <a:off x="3748" y="156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2" name="Line 268"/>
            <p:cNvSpPr>
              <a:spLocks noChangeShapeType="1"/>
            </p:cNvSpPr>
            <p:nvPr/>
          </p:nvSpPr>
          <p:spPr bwMode="auto">
            <a:xfrm flipH="1">
              <a:off x="3935" y="1656"/>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3" name="Line 269"/>
            <p:cNvSpPr>
              <a:spLocks noChangeShapeType="1"/>
            </p:cNvSpPr>
            <p:nvPr/>
          </p:nvSpPr>
          <p:spPr bwMode="auto">
            <a:xfrm>
              <a:off x="3935" y="163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4" name="Line 270"/>
            <p:cNvSpPr>
              <a:spLocks noChangeShapeType="1"/>
            </p:cNvSpPr>
            <p:nvPr/>
          </p:nvSpPr>
          <p:spPr bwMode="auto">
            <a:xfrm flipH="1">
              <a:off x="4096" y="1729"/>
              <a:ext cx="25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5" name="Line 271"/>
            <p:cNvSpPr>
              <a:spLocks noChangeShapeType="1"/>
            </p:cNvSpPr>
            <p:nvPr/>
          </p:nvSpPr>
          <p:spPr bwMode="auto">
            <a:xfrm>
              <a:off x="4096" y="170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6" name="Line 272"/>
            <p:cNvSpPr>
              <a:spLocks noChangeShapeType="1"/>
            </p:cNvSpPr>
            <p:nvPr/>
          </p:nvSpPr>
          <p:spPr bwMode="auto">
            <a:xfrm flipH="1">
              <a:off x="4181" y="1767"/>
              <a:ext cx="2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7" name="Line 273"/>
            <p:cNvSpPr>
              <a:spLocks noChangeShapeType="1"/>
            </p:cNvSpPr>
            <p:nvPr/>
          </p:nvSpPr>
          <p:spPr bwMode="auto">
            <a:xfrm>
              <a:off x="4181" y="174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8" name="Line 274"/>
            <p:cNvSpPr>
              <a:spLocks noChangeShapeType="1"/>
            </p:cNvSpPr>
            <p:nvPr/>
          </p:nvSpPr>
          <p:spPr bwMode="auto">
            <a:xfrm flipH="1">
              <a:off x="4257" y="1802"/>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899" name="Line 275"/>
            <p:cNvSpPr>
              <a:spLocks noChangeShapeType="1"/>
            </p:cNvSpPr>
            <p:nvPr/>
          </p:nvSpPr>
          <p:spPr bwMode="auto">
            <a:xfrm>
              <a:off x="4257"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0" name="Line 276"/>
            <p:cNvSpPr>
              <a:spLocks noChangeShapeType="1"/>
            </p:cNvSpPr>
            <p:nvPr/>
          </p:nvSpPr>
          <p:spPr bwMode="auto">
            <a:xfrm flipH="1">
              <a:off x="4292" y="1819"/>
              <a:ext cx="26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1" name="Line 277"/>
            <p:cNvSpPr>
              <a:spLocks noChangeShapeType="1"/>
            </p:cNvSpPr>
            <p:nvPr/>
          </p:nvSpPr>
          <p:spPr bwMode="auto">
            <a:xfrm>
              <a:off x="4292" y="179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2" name="Line 278"/>
            <p:cNvSpPr>
              <a:spLocks noChangeShapeType="1"/>
            </p:cNvSpPr>
            <p:nvPr/>
          </p:nvSpPr>
          <p:spPr bwMode="auto">
            <a:xfrm flipH="1">
              <a:off x="4326" y="1840"/>
              <a:ext cx="2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3" name="Line 279"/>
            <p:cNvSpPr>
              <a:spLocks noChangeShapeType="1"/>
            </p:cNvSpPr>
            <p:nvPr/>
          </p:nvSpPr>
          <p:spPr bwMode="auto">
            <a:xfrm>
              <a:off x="4326" y="18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4" name="Line 280"/>
            <p:cNvSpPr>
              <a:spLocks noChangeShapeType="1"/>
            </p:cNvSpPr>
            <p:nvPr/>
          </p:nvSpPr>
          <p:spPr bwMode="auto">
            <a:xfrm flipH="1">
              <a:off x="4359" y="1862"/>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5" name="Line 281"/>
            <p:cNvSpPr>
              <a:spLocks noChangeShapeType="1"/>
            </p:cNvSpPr>
            <p:nvPr/>
          </p:nvSpPr>
          <p:spPr bwMode="auto">
            <a:xfrm>
              <a:off x="4359" y="18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6" name="Line 282"/>
            <p:cNvSpPr>
              <a:spLocks noChangeShapeType="1"/>
            </p:cNvSpPr>
            <p:nvPr/>
          </p:nvSpPr>
          <p:spPr bwMode="auto">
            <a:xfrm flipH="1">
              <a:off x="4436" y="1909"/>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7" name="Line 283"/>
            <p:cNvSpPr>
              <a:spLocks noChangeShapeType="1"/>
            </p:cNvSpPr>
            <p:nvPr/>
          </p:nvSpPr>
          <p:spPr bwMode="auto">
            <a:xfrm>
              <a:off x="4436" y="18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8" name="Line 284"/>
            <p:cNvSpPr>
              <a:spLocks noChangeShapeType="1"/>
            </p:cNvSpPr>
            <p:nvPr/>
          </p:nvSpPr>
          <p:spPr bwMode="auto">
            <a:xfrm flipH="1">
              <a:off x="4521" y="1950"/>
              <a:ext cx="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09" name="Line 285"/>
            <p:cNvSpPr>
              <a:spLocks noChangeShapeType="1"/>
            </p:cNvSpPr>
            <p:nvPr/>
          </p:nvSpPr>
          <p:spPr bwMode="auto">
            <a:xfrm>
              <a:off x="4521" y="19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0" name="Line 286"/>
            <p:cNvSpPr>
              <a:spLocks noChangeShapeType="1"/>
            </p:cNvSpPr>
            <p:nvPr/>
          </p:nvSpPr>
          <p:spPr bwMode="auto">
            <a:xfrm flipH="1">
              <a:off x="4597" y="2010"/>
              <a:ext cx="29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1" name="Line 287"/>
            <p:cNvSpPr>
              <a:spLocks noChangeShapeType="1"/>
            </p:cNvSpPr>
            <p:nvPr/>
          </p:nvSpPr>
          <p:spPr bwMode="auto">
            <a:xfrm>
              <a:off x="4597" y="19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2" name="Line 288"/>
            <p:cNvSpPr>
              <a:spLocks noChangeShapeType="1"/>
            </p:cNvSpPr>
            <p:nvPr/>
          </p:nvSpPr>
          <p:spPr bwMode="auto">
            <a:xfrm flipH="1">
              <a:off x="4614" y="201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3" name="Line 289"/>
            <p:cNvSpPr>
              <a:spLocks noChangeShapeType="1"/>
            </p:cNvSpPr>
            <p:nvPr/>
          </p:nvSpPr>
          <p:spPr bwMode="auto">
            <a:xfrm>
              <a:off x="4614" y="199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4" name="Line 290"/>
            <p:cNvSpPr>
              <a:spLocks noChangeShapeType="1"/>
            </p:cNvSpPr>
            <p:nvPr/>
          </p:nvSpPr>
          <p:spPr bwMode="auto">
            <a:xfrm flipV="1">
              <a:off x="1356" y="12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5" name="Line 291"/>
            <p:cNvSpPr>
              <a:spLocks noChangeShapeType="1"/>
            </p:cNvSpPr>
            <p:nvPr/>
          </p:nvSpPr>
          <p:spPr bwMode="auto">
            <a:xfrm>
              <a:off x="1336" y="123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6" name="Line 292"/>
            <p:cNvSpPr>
              <a:spLocks noChangeShapeType="1"/>
            </p:cNvSpPr>
            <p:nvPr/>
          </p:nvSpPr>
          <p:spPr bwMode="auto">
            <a:xfrm flipV="1">
              <a:off x="1401" y="121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7" name="Line 293"/>
            <p:cNvSpPr>
              <a:spLocks noChangeShapeType="1"/>
            </p:cNvSpPr>
            <p:nvPr/>
          </p:nvSpPr>
          <p:spPr bwMode="auto">
            <a:xfrm>
              <a:off x="1381" y="121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8" name="Line 294"/>
            <p:cNvSpPr>
              <a:spLocks noChangeShapeType="1"/>
            </p:cNvSpPr>
            <p:nvPr/>
          </p:nvSpPr>
          <p:spPr bwMode="auto">
            <a:xfrm flipV="1">
              <a:off x="1489" y="118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19" name="Line 295"/>
            <p:cNvSpPr>
              <a:spLocks noChangeShapeType="1"/>
            </p:cNvSpPr>
            <p:nvPr/>
          </p:nvSpPr>
          <p:spPr bwMode="auto">
            <a:xfrm>
              <a:off x="1469" y="118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0" name="Line 296"/>
            <p:cNvSpPr>
              <a:spLocks noChangeShapeType="1"/>
            </p:cNvSpPr>
            <p:nvPr/>
          </p:nvSpPr>
          <p:spPr bwMode="auto">
            <a:xfrm flipV="1">
              <a:off x="1612" y="116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1" name="Line 297"/>
            <p:cNvSpPr>
              <a:spLocks noChangeShapeType="1"/>
            </p:cNvSpPr>
            <p:nvPr/>
          </p:nvSpPr>
          <p:spPr bwMode="auto">
            <a:xfrm>
              <a:off x="1592" y="11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2" name="Line 298"/>
            <p:cNvSpPr>
              <a:spLocks noChangeShapeType="1"/>
            </p:cNvSpPr>
            <p:nvPr/>
          </p:nvSpPr>
          <p:spPr bwMode="auto">
            <a:xfrm flipV="1">
              <a:off x="1788" y="115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3" name="Line 299"/>
            <p:cNvSpPr>
              <a:spLocks noChangeShapeType="1"/>
            </p:cNvSpPr>
            <p:nvPr/>
          </p:nvSpPr>
          <p:spPr bwMode="auto">
            <a:xfrm>
              <a:off x="1768" y="115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4" name="Line 300"/>
            <p:cNvSpPr>
              <a:spLocks noChangeShapeType="1"/>
            </p:cNvSpPr>
            <p:nvPr/>
          </p:nvSpPr>
          <p:spPr bwMode="auto">
            <a:xfrm flipV="1">
              <a:off x="1940" y="116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5" name="Line 301"/>
            <p:cNvSpPr>
              <a:spLocks noChangeShapeType="1"/>
            </p:cNvSpPr>
            <p:nvPr/>
          </p:nvSpPr>
          <p:spPr bwMode="auto">
            <a:xfrm>
              <a:off x="1920" y="116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6" name="Line 302"/>
            <p:cNvSpPr>
              <a:spLocks noChangeShapeType="1"/>
            </p:cNvSpPr>
            <p:nvPr/>
          </p:nvSpPr>
          <p:spPr bwMode="auto">
            <a:xfrm flipV="1">
              <a:off x="2124" y="118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7" name="Line 303"/>
            <p:cNvSpPr>
              <a:spLocks noChangeShapeType="1"/>
            </p:cNvSpPr>
            <p:nvPr/>
          </p:nvSpPr>
          <p:spPr bwMode="auto">
            <a:xfrm>
              <a:off x="2104" y="118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8" name="Line 304"/>
            <p:cNvSpPr>
              <a:spLocks noChangeShapeType="1"/>
            </p:cNvSpPr>
            <p:nvPr/>
          </p:nvSpPr>
          <p:spPr bwMode="auto">
            <a:xfrm flipV="1">
              <a:off x="2345" y="120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29" name="Line 305"/>
            <p:cNvSpPr>
              <a:spLocks noChangeShapeType="1"/>
            </p:cNvSpPr>
            <p:nvPr/>
          </p:nvSpPr>
          <p:spPr bwMode="auto">
            <a:xfrm>
              <a:off x="2325" y="120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0" name="Line 306"/>
            <p:cNvSpPr>
              <a:spLocks noChangeShapeType="1"/>
            </p:cNvSpPr>
            <p:nvPr/>
          </p:nvSpPr>
          <p:spPr bwMode="auto">
            <a:xfrm flipV="1">
              <a:off x="2613" y="125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1" name="Line 307"/>
            <p:cNvSpPr>
              <a:spLocks noChangeShapeType="1"/>
            </p:cNvSpPr>
            <p:nvPr/>
          </p:nvSpPr>
          <p:spPr bwMode="auto">
            <a:xfrm>
              <a:off x="2593" y="125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2" name="Line 308"/>
            <p:cNvSpPr>
              <a:spLocks noChangeShapeType="1"/>
            </p:cNvSpPr>
            <p:nvPr/>
          </p:nvSpPr>
          <p:spPr bwMode="auto">
            <a:xfrm flipV="1">
              <a:off x="2945" y="129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3" name="Line 309"/>
            <p:cNvSpPr>
              <a:spLocks noChangeShapeType="1"/>
            </p:cNvSpPr>
            <p:nvPr/>
          </p:nvSpPr>
          <p:spPr bwMode="auto">
            <a:xfrm>
              <a:off x="2925" y="129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4" name="Line 310"/>
            <p:cNvSpPr>
              <a:spLocks noChangeShapeType="1"/>
            </p:cNvSpPr>
            <p:nvPr/>
          </p:nvSpPr>
          <p:spPr bwMode="auto">
            <a:xfrm flipV="1">
              <a:off x="3139" y="132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5" name="Line 311"/>
            <p:cNvSpPr>
              <a:spLocks noChangeShapeType="1"/>
            </p:cNvSpPr>
            <p:nvPr/>
          </p:nvSpPr>
          <p:spPr bwMode="auto">
            <a:xfrm>
              <a:off x="3119" y="132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6" name="Line 312"/>
            <p:cNvSpPr>
              <a:spLocks noChangeShapeType="1"/>
            </p:cNvSpPr>
            <p:nvPr/>
          </p:nvSpPr>
          <p:spPr bwMode="auto">
            <a:xfrm flipV="1">
              <a:off x="3333" y="135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7" name="Line 313"/>
            <p:cNvSpPr>
              <a:spLocks noChangeShapeType="1"/>
            </p:cNvSpPr>
            <p:nvPr/>
          </p:nvSpPr>
          <p:spPr bwMode="auto">
            <a:xfrm>
              <a:off x="3313" y="135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8" name="Line 314"/>
            <p:cNvSpPr>
              <a:spLocks noChangeShapeType="1"/>
            </p:cNvSpPr>
            <p:nvPr/>
          </p:nvSpPr>
          <p:spPr bwMode="auto">
            <a:xfrm flipV="1">
              <a:off x="3545" y="139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39" name="Line 315"/>
            <p:cNvSpPr>
              <a:spLocks noChangeShapeType="1"/>
            </p:cNvSpPr>
            <p:nvPr/>
          </p:nvSpPr>
          <p:spPr bwMode="auto">
            <a:xfrm>
              <a:off x="3525" y="1396"/>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0" name="Line 316"/>
            <p:cNvSpPr>
              <a:spLocks noChangeShapeType="1"/>
            </p:cNvSpPr>
            <p:nvPr/>
          </p:nvSpPr>
          <p:spPr bwMode="auto">
            <a:xfrm flipV="1">
              <a:off x="3776" y="144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1" name="Line 317"/>
            <p:cNvSpPr>
              <a:spLocks noChangeShapeType="1"/>
            </p:cNvSpPr>
            <p:nvPr/>
          </p:nvSpPr>
          <p:spPr bwMode="auto">
            <a:xfrm>
              <a:off x="3756" y="144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2" name="Line 318"/>
            <p:cNvSpPr>
              <a:spLocks noChangeShapeType="1"/>
            </p:cNvSpPr>
            <p:nvPr/>
          </p:nvSpPr>
          <p:spPr bwMode="auto">
            <a:xfrm flipV="1">
              <a:off x="3970" y="150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3" name="Line 319"/>
            <p:cNvSpPr>
              <a:spLocks noChangeShapeType="1"/>
            </p:cNvSpPr>
            <p:nvPr/>
          </p:nvSpPr>
          <p:spPr bwMode="auto">
            <a:xfrm>
              <a:off x="3950" y="150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4" name="Line 320"/>
            <p:cNvSpPr>
              <a:spLocks noChangeShapeType="1"/>
            </p:cNvSpPr>
            <p:nvPr/>
          </p:nvSpPr>
          <p:spPr bwMode="auto">
            <a:xfrm flipV="1">
              <a:off x="4172" y="157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5" name="Line 321"/>
            <p:cNvSpPr>
              <a:spLocks noChangeShapeType="1"/>
            </p:cNvSpPr>
            <p:nvPr/>
          </p:nvSpPr>
          <p:spPr bwMode="auto">
            <a:xfrm>
              <a:off x="4152" y="157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6" name="Line 322"/>
            <p:cNvSpPr>
              <a:spLocks noChangeShapeType="1"/>
            </p:cNvSpPr>
            <p:nvPr/>
          </p:nvSpPr>
          <p:spPr bwMode="auto">
            <a:xfrm flipV="1">
              <a:off x="4348" y="165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7" name="Line 323"/>
            <p:cNvSpPr>
              <a:spLocks noChangeShapeType="1"/>
            </p:cNvSpPr>
            <p:nvPr/>
          </p:nvSpPr>
          <p:spPr bwMode="auto">
            <a:xfrm>
              <a:off x="4328" y="165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8" name="Line 324"/>
            <p:cNvSpPr>
              <a:spLocks noChangeShapeType="1"/>
            </p:cNvSpPr>
            <p:nvPr/>
          </p:nvSpPr>
          <p:spPr bwMode="auto">
            <a:xfrm flipV="1">
              <a:off x="4440" y="168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49" name="Line 325"/>
            <p:cNvSpPr>
              <a:spLocks noChangeShapeType="1"/>
            </p:cNvSpPr>
            <p:nvPr/>
          </p:nvSpPr>
          <p:spPr bwMode="auto">
            <a:xfrm>
              <a:off x="4420" y="168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0" name="Line 326"/>
            <p:cNvSpPr>
              <a:spLocks noChangeShapeType="1"/>
            </p:cNvSpPr>
            <p:nvPr/>
          </p:nvSpPr>
          <p:spPr bwMode="auto">
            <a:xfrm flipV="1">
              <a:off x="4523" y="17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1" name="Line 327"/>
            <p:cNvSpPr>
              <a:spLocks noChangeShapeType="1"/>
            </p:cNvSpPr>
            <p:nvPr/>
          </p:nvSpPr>
          <p:spPr bwMode="auto">
            <a:xfrm>
              <a:off x="4503" y="172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2" name="Line 328"/>
            <p:cNvSpPr>
              <a:spLocks noChangeShapeType="1"/>
            </p:cNvSpPr>
            <p:nvPr/>
          </p:nvSpPr>
          <p:spPr bwMode="auto">
            <a:xfrm flipV="1">
              <a:off x="4561" y="173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3" name="Line 329"/>
            <p:cNvSpPr>
              <a:spLocks noChangeShapeType="1"/>
            </p:cNvSpPr>
            <p:nvPr/>
          </p:nvSpPr>
          <p:spPr bwMode="auto">
            <a:xfrm>
              <a:off x="4541" y="173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4" name="Line 330"/>
            <p:cNvSpPr>
              <a:spLocks noChangeShapeType="1"/>
            </p:cNvSpPr>
            <p:nvPr/>
          </p:nvSpPr>
          <p:spPr bwMode="auto">
            <a:xfrm flipV="1">
              <a:off x="4597" y="176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5" name="Line 331"/>
            <p:cNvSpPr>
              <a:spLocks noChangeShapeType="1"/>
            </p:cNvSpPr>
            <p:nvPr/>
          </p:nvSpPr>
          <p:spPr bwMode="auto">
            <a:xfrm>
              <a:off x="4577" y="176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6" name="Line 332"/>
            <p:cNvSpPr>
              <a:spLocks noChangeShapeType="1"/>
            </p:cNvSpPr>
            <p:nvPr/>
          </p:nvSpPr>
          <p:spPr bwMode="auto">
            <a:xfrm flipV="1">
              <a:off x="4634" y="178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7" name="Line 333"/>
            <p:cNvSpPr>
              <a:spLocks noChangeShapeType="1"/>
            </p:cNvSpPr>
            <p:nvPr/>
          </p:nvSpPr>
          <p:spPr bwMode="auto">
            <a:xfrm>
              <a:off x="4614" y="17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8" name="Line 334"/>
            <p:cNvSpPr>
              <a:spLocks noChangeShapeType="1"/>
            </p:cNvSpPr>
            <p:nvPr/>
          </p:nvSpPr>
          <p:spPr bwMode="auto">
            <a:xfrm flipV="1">
              <a:off x="4717" y="182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59" name="Line 335"/>
            <p:cNvSpPr>
              <a:spLocks noChangeShapeType="1"/>
            </p:cNvSpPr>
            <p:nvPr/>
          </p:nvSpPr>
          <p:spPr bwMode="auto">
            <a:xfrm>
              <a:off x="4697" y="182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0" name="Line 336"/>
            <p:cNvSpPr>
              <a:spLocks noChangeShapeType="1"/>
            </p:cNvSpPr>
            <p:nvPr/>
          </p:nvSpPr>
          <p:spPr bwMode="auto">
            <a:xfrm flipV="1">
              <a:off x="4809" y="187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1" name="Line 337"/>
            <p:cNvSpPr>
              <a:spLocks noChangeShapeType="1"/>
            </p:cNvSpPr>
            <p:nvPr/>
          </p:nvSpPr>
          <p:spPr bwMode="auto">
            <a:xfrm>
              <a:off x="4789" y="187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2" name="Line 338"/>
            <p:cNvSpPr>
              <a:spLocks noChangeShapeType="1"/>
            </p:cNvSpPr>
            <p:nvPr/>
          </p:nvSpPr>
          <p:spPr bwMode="auto">
            <a:xfrm flipV="1">
              <a:off x="4892" y="193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3" name="Line 339"/>
            <p:cNvSpPr>
              <a:spLocks noChangeShapeType="1"/>
            </p:cNvSpPr>
            <p:nvPr/>
          </p:nvSpPr>
          <p:spPr bwMode="auto">
            <a:xfrm>
              <a:off x="4872" y="193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4" name="Line 340"/>
            <p:cNvSpPr>
              <a:spLocks noChangeShapeType="1"/>
            </p:cNvSpPr>
            <p:nvPr/>
          </p:nvSpPr>
          <p:spPr bwMode="auto">
            <a:xfrm flipV="1">
              <a:off x="4911" y="19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5" name="Line 341"/>
            <p:cNvSpPr>
              <a:spLocks noChangeShapeType="1"/>
            </p:cNvSpPr>
            <p:nvPr/>
          </p:nvSpPr>
          <p:spPr bwMode="auto">
            <a:xfrm>
              <a:off x="4890" y="193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6" name="Line 342"/>
            <p:cNvSpPr>
              <a:spLocks noChangeShapeType="1"/>
            </p:cNvSpPr>
            <p:nvPr/>
          </p:nvSpPr>
          <p:spPr bwMode="auto">
            <a:xfrm>
              <a:off x="1356" y="13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7" name="Line 343"/>
            <p:cNvSpPr>
              <a:spLocks noChangeShapeType="1"/>
            </p:cNvSpPr>
            <p:nvPr/>
          </p:nvSpPr>
          <p:spPr bwMode="auto">
            <a:xfrm>
              <a:off x="1336" y="140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8" name="Line 344"/>
            <p:cNvSpPr>
              <a:spLocks noChangeShapeType="1"/>
            </p:cNvSpPr>
            <p:nvPr/>
          </p:nvSpPr>
          <p:spPr bwMode="auto">
            <a:xfrm>
              <a:off x="1401" y="1290"/>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69" name="Line 345"/>
            <p:cNvSpPr>
              <a:spLocks noChangeShapeType="1"/>
            </p:cNvSpPr>
            <p:nvPr/>
          </p:nvSpPr>
          <p:spPr bwMode="auto">
            <a:xfrm>
              <a:off x="1381" y="138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0" name="Line 346"/>
            <p:cNvSpPr>
              <a:spLocks noChangeShapeType="1"/>
            </p:cNvSpPr>
            <p:nvPr/>
          </p:nvSpPr>
          <p:spPr bwMode="auto">
            <a:xfrm>
              <a:off x="1489" y="126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1" name="Line 347"/>
            <p:cNvSpPr>
              <a:spLocks noChangeShapeType="1"/>
            </p:cNvSpPr>
            <p:nvPr/>
          </p:nvSpPr>
          <p:spPr bwMode="auto">
            <a:xfrm>
              <a:off x="1469" y="136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2" name="Line 348"/>
            <p:cNvSpPr>
              <a:spLocks noChangeShapeType="1"/>
            </p:cNvSpPr>
            <p:nvPr/>
          </p:nvSpPr>
          <p:spPr bwMode="auto">
            <a:xfrm>
              <a:off x="1612" y="124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3" name="Line 349"/>
            <p:cNvSpPr>
              <a:spLocks noChangeShapeType="1"/>
            </p:cNvSpPr>
            <p:nvPr/>
          </p:nvSpPr>
          <p:spPr bwMode="auto">
            <a:xfrm>
              <a:off x="1592" y="133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4" name="Line 350"/>
            <p:cNvSpPr>
              <a:spLocks noChangeShapeType="1"/>
            </p:cNvSpPr>
            <p:nvPr/>
          </p:nvSpPr>
          <p:spPr bwMode="auto">
            <a:xfrm>
              <a:off x="1788" y="123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5" name="Line 351"/>
            <p:cNvSpPr>
              <a:spLocks noChangeShapeType="1"/>
            </p:cNvSpPr>
            <p:nvPr/>
          </p:nvSpPr>
          <p:spPr bwMode="auto">
            <a:xfrm>
              <a:off x="1768" y="133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6" name="Line 352"/>
            <p:cNvSpPr>
              <a:spLocks noChangeShapeType="1"/>
            </p:cNvSpPr>
            <p:nvPr/>
          </p:nvSpPr>
          <p:spPr bwMode="auto">
            <a:xfrm>
              <a:off x="1940" y="124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7" name="Line 353"/>
            <p:cNvSpPr>
              <a:spLocks noChangeShapeType="1"/>
            </p:cNvSpPr>
            <p:nvPr/>
          </p:nvSpPr>
          <p:spPr bwMode="auto">
            <a:xfrm>
              <a:off x="1920" y="133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8" name="Line 354"/>
            <p:cNvSpPr>
              <a:spLocks noChangeShapeType="1"/>
            </p:cNvSpPr>
            <p:nvPr/>
          </p:nvSpPr>
          <p:spPr bwMode="auto">
            <a:xfrm>
              <a:off x="2124" y="126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79" name="Line 355"/>
            <p:cNvSpPr>
              <a:spLocks noChangeShapeType="1"/>
            </p:cNvSpPr>
            <p:nvPr/>
          </p:nvSpPr>
          <p:spPr bwMode="auto">
            <a:xfrm>
              <a:off x="2104" y="135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0" name="Line 356"/>
            <p:cNvSpPr>
              <a:spLocks noChangeShapeType="1"/>
            </p:cNvSpPr>
            <p:nvPr/>
          </p:nvSpPr>
          <p:spPr bwMode="auto">
            <a:xfrm>
              <a:off x="2345" y="1289"/>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1" name="Line 357"/>
            <p:cNvSpPr>
              <a:spLocks noChangeShapeType="1"/>
            </p:cNvSpPr>
            <p:nvPr/>
          </p:nvSpPr>
          <p:spPr bwMode="auto">
            <a:xfrm>
              <a:off x="2325" y="13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2" name="Line 358"/>
            <p:cNvSpPr>
              <a:spLocks noChangeShapeType="1"/>
            </p:cNvSpPr>
            <p:nvPr/>
          </p:nvSpPr>
          <p:spPr bwMode="auto">
            <a:xfrm>
              <a:off x="2613" y="133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3" name="Line 359"/>
            <p:cNvSpPr>
              <a:spLocks noChangeShapeType="1"/>
            </p:cNvSpPr>
            <p:nvPr/>
          </p:nvSpPr>
          <p:spPr bwMode="auto">
            <a:xfrm>
              <a:off x="2593" y="14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4" name="Line 360"/>
            <p:cNvSpPr>
              <a:spLocks noChangeShapeType="1"/>
            </p:cNvSpPr>
            <p:nvPr/>
          </p:nvSpPr>
          <p:spPr bwMode="auto">
            <a:xfrm>
              <a:off x="2945" y="1377"/>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5" name="Line 361"/>
            <p:cNvSpPr>
              <a:spLocks noChangeShapeType="1"/>
            </p:cNvSpPr>
            <p:nvPr/>
          </p:nvSpPr>
          <p:spPr bwMode="auto">
            <a:xfrm>
              <a:off x="2925" y="147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6" name="Line 362"/>
            <p:cNvSpPr>
              <a:spLocks noChangeShapeType="1"/>
            </p:cNvSpPr>
            <p:nvPr/>
          </p:nvSpPr>
          <p:spPr bwMode="auto">
            <a:xfrm>
              <a:off x="3139" y="140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7" name="Line 363"/>
            <p:cNvSpPr>
              <a:spLocks noChangeShapeType="1"/>
            </p:cNvSpPr>
            <p:nvPr/>
          </p:nvSpPr>
          <p:spPr bwMode="auto">
            <a:xfrm>
              <a:off x="3119" y="149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8" name="Line 364"/>
            <p:cNvSpPr>
              <a:spLocks noChangeShapeType="1"/>
            </p:cNvSpPr>
            <p:nvPr/>
          </p:nvSpPr>
          <p:spPr bwMode="auto">
            <a:xfrm>
              <a:off x="3333" y="1438"/>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89" name="Line 365"/>
            <p:cNvSpPr>
              <a:spLocks noChangeShapeType="1"/>
            </p:cNvSpPr>
            <p:nvPr/>
          </p:nvSpPr>
          <p:spPr bwMode="auto">
            <a:xfrm>
              <a:off x="3313" y="153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0" name="Line 366"/>
            <p:cNvSpPr>
              <a:spLocks noChangeShapeType="1"/>
            </p:cNvSpPr>
            <p:nvPr/>
          </p:nvSpPr>
          <p:spPr bwMode="auto">
            <a:xfrm>
              <a:off x="3545" y="1476"/>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1" name="Line 367"/>
            <p:cNvSpPr>
              <a:spLocks noChangeShapeType="1"/>
            </p:cNvSpPr>
            <p:nvPr/>
          </p:nvSpPr>
          <p:spPr bwMode="auto">
            <a:xfrm>
              <a:off x="3525" y="156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2" name="Line 368"/>
            <p:cNvSpPr>
              <a:spLocks noChangeShapeType="1"/>
            </p:cNvSpPr>
            <p:nvPr/>
          </p:nvSpPr>
          <p:spPr bwMode="auto">
            <a:xfrm>
              <a:off x="3776" y="152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3" name="Line 369"/>
            <p:cNvSpPr>
              <a:spLocks noChangeShapeType="1"/>
            </p:cNvSpPr>
            <p:nvPr/>
          </p:nvSpPr>
          <p:spPr bwMode="auto">
            <a:xfrm>
              <a:off x="3756" y="161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4" name="Line 370"/>
            <p:cNvSpPr>
              <a:spLocks noChangeShapeType="1"/>
            </p:cNvSpPr>
            <p:nvPr/>
          </p:nvSpPr>
          <p:spPr bwMode="auto">
            <a:xfrm>
              <a:off x="3970" y="158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5" name="Line 371"/>
            <p:cNvSpPr>
              <a:spLocks noChangeShapeType="1"/>
            </p:cNvSpPr>
            <p:nvPr/>
          </p:nvSpPr>
          <p:spPr bwMode="auto">
            <a:xfrm>
              <a:off x="3950" y="167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6" name="Line 372"/>
            <p:cNvSpPr>
              <a:spLocks noChangeShapeType="1"/>
            </p:cNvSpPr>
            <p:nvPr/>
          </p:nvSpPr>
          <p:spPr bwMode="auto">
            <a:xfrm>
              <a:off x="4172" y="1656"/>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7" name="Line 373"/>
            <p:cNvSpPr>
              <a:spLocks noChangeShapeType="1"/>
            </p:cNvSpPr>
            <p:nvPr/>
          </p:nvSpPr>
          <p:spPr bwMode="auto">
            <a:xfrm>
              <a:off x="4152" y="174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8" name="Line 374"/>
            <p:cNvSpPr>
              <a:spLocks noChangeShapeType="1"/>
            </p:cNvSpPr>
            <p:nvPr/>
          </p:nvSpPr>
          <p:spPr bwMode="auto">
            <a:xfrm>
              <a:off x="4348" y="1729"/>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999" name="Line 375"/>
            <p:cNvSpPr>
              <a:spLocks noChangeShapeType="1"/>
            </p:cNvSpPr>
            <p:nvPr/>
          </p:nvSpPr>
          <p:spPr bwMode="auto">
            <a:xfrm>
              <a:off x="4328" y="18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0" name="Line 376"/>
            <p:cNvSpPr>
              <a:spLocks noChangeShapeType="1"/>
            </p:cNvSpPr>
            <p:nvPr/>
          </p:nvSpPr>
          <p:spPr bwMode="auto">
            <a:xfrm>
              <a:off x="4440" y="1767"/>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1" name="Line 377"/>
            <p:cNvSpPr>
              <a:spLocks noChangeShapeType="1"/>
            </p:cNvSpPr>
            <p:nvPr/>
          </p:nvSpPr>
          <p:spPr bwMode="auto">
            <a:xfrm>
              <a:off x="4420" y="1859"/>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2" name="Line 378"/>
            <p:cNvSpPr>
              <a:spLocks noChangeShapeType="1"/>
            </p:cNvSpPr>
            <p:nvPr/>
          </p:nvSpPr>
          <p:spPr bwMode="auto">
            <a:xfrm>
              <a:off x="4523" y="180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3" name="Line 379"/>
            <p:cNvSpPr>
              <a:spLocks noChangeShapeType="1"/>
            </p:cNvSpPr>
            <p:nvPr/>
          </p:nvSpPr>
          <p:spPr bwMode="auto">
            <a:xfrm>
              <a:off x="4503" y="18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4" name="Line 380"/>
            <p:cNvSpPr>
              <a:spLocks noChangeShapeType="1"/>
            </p:cNvSpPr>
            <p:nvPr/>
          </p:nvSpPr>
          <p:spPr bwMode="auto">
            <a:xfrm>
              <a:off x="4561" y="181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5" name="Line 381"/>
            <p:cNvSpPr>
              <a:spLocks noChangeShapeType="1"/>
            </p:cNvSpPr>
            <p:nvPr/>
          </p:nvSpPr>
          <p:spPr bwMode="auto">
            <a:xfrm>
              <a:off x="4541" y="191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6" name="Line 382"/>
            <p:cNvSpPr>
              <a:spLocks noChangeShapeType="1"/>
            </p:cNvSpPr>
            <p:nvPr/>
          </p:nvSpPr>
          <p:spPr bwMode="auto">
            <a:xfrm>
              <a:off x="4597" y="1840"/>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7" name="Line 383"/>
            <p:cNvSpPr>
              <a:spLocks noChangeShapeType="1"/>
            </p:cNvSpPr>
            <p:nvPr/>
          </p:nvSpPr>
          <p:spPr bwMode="auto">
            <a:xfrm>
              <a:off x="4577" y="193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8" name="Line 384"/>
            <p:cNvSpPr>
              <a:spLocks noChangeShapeType="1"/>
            </p:cNvSpPr>
            <p:nvPr/>
          </p:nvSpPr>
          <p:spPr bwMode="auto">
            <a:xfrm>
              <a:off x="4634" y="186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09" name="Line 385"/>
            <p:cNvSpPr>
              <a:spLocks noChangeShapeType="1"/>
            </p:cNvSpPr>
            <p:nvPr/>
          </p:nvSpPr>
          <p:spPr bwMode="auto">
            <a:xfrm>
              <a:off x="4614" y="195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0" name="Line 386"/>
            <p:cNvSpPr>
              <a:spLocks noChangeShapeType="1"/>
            </p:cNvSpPr>
            <p:nvPr/>
          </p:nvSpPr>
          <p:spPr bwMode="auto">
            <a:xfrm>
              <a:off x="4717" y="1909"/>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1" name="Line 387"/>
            <p:cNvSpPr>
              <a:spLocks noChangeShapeType="1"/>
            </p:cNvSpPr>
            <p:nvPr/>
          </p:nvSpPr>
          <p:spPr bwMode="auto">
            <a:xfrm>
              <a:off x="4697" y="200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2" name="Line 388"/>
            <p:cNvSpPr>
              <a:spLocks noChangeShapeType="1"/>
            </p:cNvSpPr>
            <p:nvPr/>
          </p:nvSpPr>
          <p:spPr bwMode="auto">
            <a:xfrm>
              <a:off x="4809" y="195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3" name="Line 389"/>
            <p:cNvSpPr>
              <a:spLocks noChangeShapeType="1"/>
            </p:cNvSpPr>
            <p:nvPr/>
          </p:nvSpPr>
          <p:spPr bwMode="auto">
            <a:xfrm>
              <a:off x="4789" y="204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4" name="Line 390"/>
            <p:cNvSpPr>
              <a:spLocks noChangeShapeType="1"/>
            </p:cNvSpPr>
            <p:nvPr/>
          </p:nvSpPr>
          <p:spPr bwMode="auto">
            <a:xfrm>
              <a:off x="4892" y="2010"/>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5" name="Line 391"/>
            <p:cNvSpPr>
              <a:spLocks noChangeShapeType="1"/>
            </p:cNvSpPr>
            <p:nvPr/>
          </p:nvSpPr>
          <p:spPr bwMode="auto">
            <a:xfrm>
              <a:off x="4872" y="210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6" name="Line 392"/>
            <p:cNvSpPr>
              <a:spLocks noChangeShapeType="1"/>
            </p:cNvSpPr>
            <p:nvPr/>
          </p:nvSpPr>
          <p:spPr bwMode="auto">
            <a:xfrm>
              <a:off x="4911" y="201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7" name="Line 393"/>
            <p:cNvSpPr>
              <a:spLocks noChangeShapeType="1"/>
            </p:cNvSpPr>
            <p:nvPr/>
          </p:nvSpPr>
          <p:spPr bwMode="auto">
            <a:xfrm>
              <a:off x="4890" y="210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8" name="Line 394"/>
            <p:cNvSpPr>
              <a:spLocks noChangeShapeType="1"/>
            </p:cNvSpPr>
            <p:nvPr/>
          </p:nvSpPr>
          <p:spPr bwMode="auto">
            <a:xfrm>
              <a:off x="1356" y="1315"/>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19" name="Line 395"/>
            <p:cNvSpPr>
              <a:spLocks noChangeShapeType="1"/>
            </p:cNvSpPr>
            <p:nvPr/>
          </p:nvSpPr>
          <p:spPr bwMode="auto">
            <a:xfrm>
              <a:off x="1369"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0" name="Line 396"/>
            <p:cNvSpPr>
              <a:spLocks noChangeShapeType="1"/>
            </p:cNvSpPr>
            <p:nvPr/>
          </p:nvSpPr>
          <p:spPr bwMode="auto">
            <a:xfrm>
              <a:off x="1479" y="1145"/>
              <a:ext cx="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1" name="Line 397"/>
            <p:cNvSpPr>
              <a:spLocks noChangeShapeType="1"/>
            </p:cNvSpPr>
            <p:nvPr/>
          </p:nvSpPr>
          <p:spPr bwMode="auto">
            <a:xfrm>
              <a:off x="1501" y="11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2" name="Line 398"/>
            <p:cNvSpPr>
              <a:spLocks noChangeShapeType="1"/>
            </p:cNvSpPr>
            <p:nvPr/>
          </p:nvSpPr>
          <p:spPr bwMode="auto">
            <a:xfrm>
              <a:off x="1703" y="110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3" name="Line 399"/>
            <p:cNvSpPr>
              <a:spLocks noChangeShapeType="1"/>
            </p:cNvSpPr>
            <p:nvPr/>
          </p:nvSpPr>
          <p:spPr bwMode="auto">
            <a:xfrm>
              <a:off x="1744" y="108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4" name="Line 400"/>
            <p:cNvSpPr>
              <a:spLocks noChangeShapeType="1"/>
            </p:cNvSpPr>
            <p:nvPr/>
          </p:nvSpPr>
          <p:spPr bwMode="auto">
            <a:xfrm>
              <a:off x="2004" y="1097"/>
              <a:ext cx="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5" name="Line 401"/>
            <p:cNvSpPr>
              <a:spLocks noChangeShapeType="1"/>
            </p:cNvSpPr>
            <p:nvPr/>
          </p:nvSpPr>
          <p:spPr bwMode="auto">
            <a:xfrm>
              <a:off x="2068" y="107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6" name="Line 402"/>
            <p:cNvSpPr>
              <a:spLocks noChangeShapeType="1"/>
            </p:cNvSpPr>
            <p:nvPr/>
          </p:nvSpPr>
          <p:spPr bwMode="auto">
            <a:xfrm>
              <a:off x="2474" y="1138"/>
              <a:ext cx="10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7" name="Line 403"/>
            <p:cNvSpPr>
              <a:spLocks noChangeShapeType="1"/>
            </p:cNvSpPr>
            <p:nvPr/>
          </p:nvSpPr>
          <p:spPr bwMode="auto">
            <a:xfrm>
              <a:off x="2576" y="11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8" name="Line 404"/>
            <p:cNvSpPr>
              <a:spLocks noChangeShapeType="1"/>
            </p:cNvSpPr>
            <p:nvPr/>
          </p:nvSpPr>
          <p:spPr bwMode="auto">
            <a:xfrm>
              <a:off x="2992" y="1213"/>
              <a:ext cx="1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29" name="Line 405"/>
            <p:cNvSpPr>
              <a:spLocks noChangeShapeType="1"/>
            </p:cNvSpPr>
            <p:nvPr/>
          </p:nvSpPr>
          <p:spPr bwMode="auto">
            <a:xfrm>
              <a:off x="3134" y="119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0" name="Line 406"/>
            <p:cNvSpPr>
              <a:spLocks noChangeShapeType="1"/>
            </p:cNvSpPr>
            <p:nvPr/>
          </p:nvSpPr>
          <p:spPr bwMode="auto">
            <a:xfrm>
              <a:off x="3674" y="1330"/>
              <a:ext cx="19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1" name="Line 407"/>
            <p:cNvSpPr>
              <a:spLocks noChangeShapeType="1"/>
            </p:cNvSpPr>
            <p:nvPr/>
          </p:nvSpPr>
          <p:spPr bwMode="auto">
            <a:xfrm>
              <a:off x="3873"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2" name="Line 408"/>
            <p:cNvSpPr>
              <a:spLocks noChangeShapeType="1"/>
            </p:cNvSpPr>
            <p:nvPr/>
          </p:nvSpPr>
          <p:spPr bwMode="auto">
            <a:xfrm>
              <a:off x="4145" y="1492"/>
              <a:ext cx="2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3" name="Line 409"/>
            <p:cNvSpPr>
              <a:spLocks noChangeShapeType="1"/>
            </p:cNvSpPr>
            <p:nvPr/>
          </p:nvSpPr>
          <p:spPr bwMode="auto">
            <a:xfrm>
              <a:off x="4381" y="147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4" name="Line 410"/>
            <p:cNvSpPr>
              <a:spLocks noChangeShapeType="1"/>
            </p:cNvSpPr>
            <p:nvPr/>
          </p:nvSpPr>
          <p:spPr bwMode="auto">
            <a:xfrm>
              <a:off x="4348" y="1590"/>
              <a:ext cx="2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5" name="Line 411"/>
            <p:cNvSpPr>
              <a:spLocks noChangeShapeType="1"/>
            </p:cNvSpPr>
            <p:nvPr/>
          </p:nvSpPr>
          <p:spPr bwMode="auto">
            <a:xfrm>
              <a:off x="4599" y="157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6" name="Line 412"/>
            <p:cNvSpPr>
              <a:spLocks noChangeShapeType="1"/>
            </p:cNvSpPr>
            <p:nvPr/>
          </p:nvSpPr>
          <p:spPr bwMode="auto">
            <a:xfrm>
              <a:off x="4542" y="1694"/>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37" name="Line 413"/>
            <p:cNvSpPr>
              <a:spLocks noChangeShapeType="1"/>
            </p:cNvSpPr>
            <p:nvPr/>
          </p:nvSpPr>
          <p:spPr bwMode="auto">
            <a:xfrm>
              <a:off x="4809" y="167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7239" name="Group 615"/>
          <p:cNvGrpSpPr>
            <a:grpSpLocks/>
          </p:cNvGrpSpPr>
          <p:nvPr/>
        </p:nvGrpSpPr>
        <p:grpSpPr bwMode="auto">
          <a:xfrm>
            <a:off x="2078038" y="1614488"/>
            <a:ext cx="6237287" cy="1687512"/>
            <a:chOff x="1309" y="1017"/>
            <a:chExt cx="3929" cy="1063"/>
          </a:xfrm>
        </p:grpSpPr>
        <p:sp>
          <p:nvSpPr>
            <p:cNvPr id="27039" name="Line 415"/>
            <p:cNvSpPr>
              <a:spLocks noChangeShapeType="1"/>
            </p:cNvSpPr>
            <p:nvPr/>
          </p:nvSpPr>
          <p:spPr bwMode="auto">
            <a:xfrm>
              <a:off x="4717" y="1802"/>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0" name="Line 416"/>
            <p:cNvSpPr>
              <a:spLocks noChangeShapeType="1"/>
            </p:cNvSpPr>
            <p:nvPr/>
          </p:nvSpPr>
          <p:spPr bwMode="auto">
            <a:xfrm>
              <a:off x="4998"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1" name="Line 417"/>
            <p:cNvSpPr>
              <a:spLocks noChangeShapeType="1"/>
            </p:cNvSpPr>
            <p:nvPr/>
          </p:nvSpPr>
          <p:spPr bwMode="auto">
            <a:xfrm>
              <a:off x="4911" y="194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2" name="Line 418"/>
            <p:cNvSpPr>
              <a:spLocks noChangeShapeType="1"/>
            </p:cNvSpPr>
            <p:nvPr/>
          </p:nvSpPr>
          <p:spPr bwMode="auto">
            <a:xfrm>
              <a:off x="5208" y="19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3" name="Line 419"/>
            <p:cNvSpPr>
              <a:spLocks noChangeShapeType="1"/>
            </p:cNvSpPr>
            <p:nvPr/>
          </p:nvSpPr>
          <p:spPr bwMode="auto">
            <a:xfrm>
              <a:off x="4939" y="1961"/>
              <a:ext cx="29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4" name="Line 420"/>
            <p:cNvSpPr>
              <a:spLocks noChangeShapeType="1"/>
            </p:cNvSpPr>
            <p:nvPr/>
          </p:nvSpPr>
          <p:spPr bwMode="auto">
            <a:xfrm>
              <a:off x="5237"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5" name="Line 421"/>
            <p:cNvSpPr>
              <a:spLocks noChangeShapeType="1"/>
            </p:cNvSpPr>
            <p:nvPr/>
          </p:nvSpPr>
          <p:spPr bwMode="auto">
            <a:xfrm flipH="1">
              <a:off x="1344" y="1315"/>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6" name="Line 422"/>
            <p:cNvSpPr>
              <a:spLocks noChangeShapeType="1"/>
            </p:cNvSpPr>
            <p:nvPr/>
          </p:nvSpPr>
          <p:spPr bwMode="auto">
            <a:xfrm>
              <a:off x="1344"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7" name="Line 423"/>
            <p:cNvSpPr>
              <a:spLocks noChangeShapeType="1"/>
            </p:cNvSpPr>
            <p:nvPr/>
          </p:nvSpPr>
          <p:spPr bwMode="auto">
            <a:xfrm flipH="1">
              <a:off x="1456" y="1145"/>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8" name="Line 424"/>
            <p:cNvSpPr>
              <a:spLocks noChangeShapeType="1"/>
            </p:cNvSpPr>
            <p:nvPr/>
          </p:nvSpPr>
          <p:spPr bwMode="auto">
            <a:xfrm>
              <a:off x="1456" y="11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49" name="Line 425"/>
            <p:cNvSpPr>
              <a:spLocks noChangeShapeType="1"/>
            </p:cNvSpPr>
            <p:nvPr/>
          </p:nvSpPr>
          <p:spPr bwMode="auto">
            <a:xfrm flipH="1">
              <a:off x="1663" y="1101"/>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0" name="Line 426"/>
            <p:cNvSpPr>
              <a:spLocks noChangeShapeType="1"/>
            </p:cNvSpPr>
            <p:nvPr/>
          </p:nvSpPr>
          <p:spPr bwMode="auto">
            <a:xfrm>
              <a:off x="1663" y="108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1" name="Line 427"/>
            <p:cNvSpPr>
              <a:spLocks noChangeShapeType="1"/>
            </p:cNvSpPr>
            <p:nvPr/>
          </p:nvSpPr>
          <p:spPr bwMode="auto">
            <a:xfrm flipH="1">
              <a:off x="1939" y="1097"/>
              <a:ext cx="6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2" name="Line 428"/>
            <p:cNvSpPr>
              <a:spLocks noChangeShapeType="1"/>
            </p:cNvSpPr>
            <p:nvPr/>
          </p:nvSpPr>
          <p:spPr bwMode="auto">
            <a:xfrm>
              <a:off x="1939" y="107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3" name="Line 429"/>
            <p:cNvSpPr>
              <a:spLocks noChangeShapeType="1"/>
            </p:cNvSpPr>
            <p:nvPr/>
          </p:nvSpPr>
          <p:spPr bwMode="auto">
            <a:xfrm flipH="1">
              <a:off x="2373" y="1138"/>
              <a:ext cx="10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4" name="Line 430"/>
            <p:cNvSpPr>
              <a:spLocks noChangeShapeType="1"/>
            </p:cNvSpPr>
            <p:nvPr/>
          </p:nvSpPr>
          <p:spPr bwMode="auto">
            <a:xfrm>
              <a:off x="2373" y="11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5" name="Line 431"/>
            <p:cNvSpPr>
              <a:spLocks noChangeShapeType="1"/>
            </p:cNvSpPr>
            <p:nvPr/>
          </p:nvSpPr>
          <p:spPr bwMode="auto">
            <a:xfrm flipH="1">
              <a:off x="2848" y="1213"/>
              <a:ext cx="1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6" name="Line 432"/>
            <p:cNvSpPr>
              <a:spLocks noChangeShapeType="1"/>
            </p:cNvSpPr>
            <p:nvPr/>
          </p:nvSpPr>
          <p:spPr bwMode="auto">
            <a:xfrm>
              <a:off x="2848" y="119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7" name="Line 433"/>
            <p:cNvSpPr>
              <a:spLocks noChangeShapeType="1"/>
            </p:cNvSpPr>
            <p:nvPr/>
          </p:nvSpPr>
          <p:spPr bwMode="auto">
            <a:xfrm flipH="1">
              <a:off x="3477" y="1330"/>
              <a:ext cx="1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8" name="Line 434"/>
            <p:cNvSpPr>
              <a:spLocks noChangeShapeType="1"/>
            </p:cNvSpPr>
            <p:nvPr/>
          </p:nvSpPr>
          <p:spPr bwMode="auto">
            <a:xfrm>
              <a:off x="3477"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59" name="Line 435"/>
            <p:cNvSpPr>
              <a:spLocks noChangeShapeType="1"/>
            </p:cNvSpPr>
            <p:nvPr/>
          </p:nvSpPr>
          <p:spPr bwMode="auto">
            <a:xfrm flipH="1">
              <a:off x="3909" y="1492"/>
              <a:ext cx="2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0" name="Line 436"/>
            <p:cNvSpPr>
              <a:spLocks noChangeShapeType="1"/>
            </p:cNvSpPr>
            <p:nvPr/>
          </p:nvSpPr>
          <p:spPr bwMode="auto">
            <a:xfrm>
              <a:off x="3909" y="147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1" name="Line 437"/>
            <p:cNvSpPr>
              <a:spLocks noChangeShapeType="1"/>
            </p:cNvSpPr>
            <p:nvPr/>
          </p:nvSpPr>
          <p:spPr bwMode="auto">
            <a:xfrm flipH="1">
              <a:off x="4096" y="1590"/>
              <a:ext cx="25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2" name="Line 438"/>
            <p:cNvSpPr>
              <a:spLocks noChangeShapeType="1"/>
            </p:cNvSpPr>
            <p:nvPr/>
          </p:nvSpPr>
          <p:spPr bwMode="auto">
            <a:xfrm>
              <a:off x="4096" y="157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3" name="Line 439"/>
            <p:cNvSpPr>
              <a:spLocks noChangeShapeType="1"/>
            </p:cNvSpPr>
            <p:nvPr/>
          </p:nvSpPr>
          <p:spPr bwMode="auto">
            <a:xfrm flipH="1">
              <a:off x="4275" y="1694"/>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4" name="Line 440"/>
            <p:cNvSpPr>
              <a:spLocks noChangeShapeType="1"/>
            </p:cNvSpPr>
            <p:nvPr/>
          </p:nvSpPr>
          <p:spPr bwMode="auto">
            <a:xfrm>
              <a:off x="4275" y="167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5" name="Line 441"/>
            <p:cNvSpPr>
              <a:spLocks noChangeShapeType="1"/>
            </p:cNvSpPr>
            <p:nvPr/>
          </p:nvSpPr>
          <p:spPr bwMode="auto">
            <a:xfrm flipH="1">
              <a:off x="4436" y="1802"/>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6" name="Line 442"/>
            <p:cNvSpPr>
              <a:spLocks noChangeShapeType="1"/>
            </p:cNvSpPr>
            <p:nvPr/>
          </p:nvSpPr>
          <p:spPr bwMode="auto">
            <a:xfrm>
              <a:off x="4436"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7" name="Line 443"/>
            <p:cNvSpPr>
              <a:spLocks noChangeShapeType="1"/>
            </p:cNvSpPr>
            <p:nvPr/>
          </p:nvSpPr>
          <p:spPr bwMode="auto">
            <a:xfrm flipH="1">
              <a:off x="4614" y="194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8" name="Line 444"/>
            <p:cNvSpPr>
              <a:spLocks noChangeShapeType="1"/>
            </p:cNvSpPr>
            <p:nvPr/>
          </p:nvSpPr>
          <p:spPr bwMode="auto">
            <a:xfrm>
              <a:off x="4614" y="19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69" name="Line 445"/>
            <p:cNvSpPr>
              <a:spLocks noChangeShapeType="1"/>
            </p:cNvSpPr>
            <p:nvPr/>
          </p:nvSpPr>
          <p:spPr bwMode="auto">
            <a:xfrm flipH="1">
              <a:off x="4640" y="1961"/>
              <a:ext cx="29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0" name="Line 446"/>
            <p:cNvSpPr>
              <a:spLocks noChangeShapeType="1"/>
            </p:cNvSpPr>
            <p:nvPr/>
          </p:nvSpPr>
          <p:spPr bwMode="auto">
            <a:xfrm>
              <a:off x="4640"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1" name="Line 447"/>
            <p:cNvSpPr>
              <a:spLocks noChangeShapeType="1"/>
            </p:cNvSpPr>
            <p:nvPr/>
          </p:nvSpPr>
          <p:spPr bwMode="auto">
            <a:xfrm flipV="1">
              <a:off x="1356" y="12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2" name="Line 448"/>
            <p:cNvSpPr>
              <a:spLocks noChangeShapeType="1"/>
            </p:cNvSpPr>
            <p:nvPr/>
          </p:nvSpPr>
          <p:spPr bwMode="auto">
            <a:xfrm>
              <a:off x="1336" y="123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3" name="Line 449"/>
            <p:cNvSpPr>
              <a:spLocks noChangeShapeType="1"/>
            </p:cNvSpPr>
            <p:nvPr/>
          </p:nvSpPr>
          <p:spPr bwMode="auto">
            <a:xfrm flipV="1">
              <a:off x="1479" y="106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4" name="Line 450"/>
            <p:cNvSpPr>
              <a:spLocks noChangeShapeType="1"/>
            </p:cNvSpPr>
            <p:nvPr/>
          </p:nvSpPr>
          <p:spPr bwMode="auto">
            <a:xfrm>
              <a:off x="1458" y="10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5" name="Line 451"/>
            <p:cNvSpPr>
              <a:spLocks noChangeShapeType="1"/>
            </p:cNvSpPr>
            <p:nvPr/>
          </p:nvSpPr>
          <p:spPr bwMode="auto">
            <a:xfrm flipV="1">
              <a:off x="1703" y="102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6" name="Line 452"/>
            <p:cNvSpPr>
              <a:spLocks noChangeShapeType="1"/>
            </p:cNvSpPr>
            <p:nvPr/>
          </p:nvSpPr>
          <p:spPr bwMode="auto">
            <a:xfrm>
              <a:off x="1683" y="102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7" name="Line 453"/>
            <p:cNvSpPr>
              <a:spLocks noChangeShapeType="1"/>
            </p:cNvSpPr>
            <p:nvPr/>
          </p:nvSpPr>
          <p:spPr bwMode="auto">
            <a:xfrm flipV="1">
              <a:off x="2004" y="101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8" name="Line 454"/>
            <p:cNvSpPr>
              <a:spLocks noChangeShapeType="1"/>
            </p:cNvSpPr>
            <p:nvPr/>
          </p:nvSpPr>
          <p:spPr bwMode="auto">
            <a:xfrm>
              <a:off x="1984" y="101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79" name="Line 455"/>
            <p:cNvSpPr>
              <a:spLocks noChangeShapeType="1"/>
            </p:cNvSpPr>
            <p:nvPr/>
          </p:nvSpPr>
          <p:spPr bwMode="auto">
            <a:xfrm flipV="1">
              <a:off x="2474" y="1059"/>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0" name="Line 456"/>
            <p:cNvSpPr>
              <a:spLocks noChangeShapeType="1"/>
            </p:cNvSpPr>
            <p:nvPr/>
          </p:nvSpPr>
          <p:spPr bwMode="auto">
            <a:xfrm>
              <a:off x="2454" y="105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1" name="Line 457"/>
            <p:cNvSpPr>
              <a:spLocks noChangeShapeType="1"/>
            </p:cNvSpPr>
            <p:nvPr/>
          </p:nvSpPr>
          <p:spPr bwMode="auto">
            <a:xfrm flipV="1">
              <a:off x="2992" y="113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2" name="Line 458"/>
            <p:cNvSpPr>
              <a:spLocks noChangeShapeType="1"/>
            </p:cNvSpPr>
            <p:nvPr/>
          </p:nvSpPr>
          <p:spPr bwMode="auto">
            <a:xfrm>
              <a:off x="2971" y="113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3" name="Line 459"/>
            <p:cNvSpPr>
              <a:spLocks noChangeShapeType="1"/>
            </p:cNvSpPr>
            <p:nvPr/>
          </p:nvSpPr>
          <p:spPr bwMode="auto">
            <a:xfrm flipV="1">
              <a:off x="3674" y="125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4" name="Line 460"/>
            <p:cNvSpPr>
              <a:spLocks noChangeShapeType="1"/>
            </p:cNvSpPr>
            <p:nvPr/>
          </p:nvSpPr>
          <p:spPr bwMode="auto">
            <a:xfrm>
              <a:off x="3654" y="125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5" name="Line 461"/>
            <p:cNvSpPr>
              <a:spLocks noChangeShapeType="1"/>
            </p:cNvSpPr>
            <p:nvPr/>
          </p:nvSpPr>
          <p:spPr bwMode="auto">
            <a:xfrm flipV="1">
              <a:off x="4145" y="1413"/>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6" name="Line 462"/>
            <p:cNvSpPr>
              <a:spLocks noChangeShapeType="1"/>
            </p:cNvSpPr>
            <p:nvPr/>
          </p:nvSpPr>
          <p:spPr bwMode="auto">
            <a:xfrm>
              <a:off x="4125" y="141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7" name="Line 463"/>
            <p:cNvSpPr>
              <a:spLocks noChangeShapeType="1"/>
            </p:cNvSpPr>
            <p:nvPr/>
          </p:nvSpPr>
          <p:spPr bwMode="auto">
            <a:xfrm flipV="1">
              <a:off x="4348" y="151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8" name="Line 464"/>
            <p:cNvSpPr>
              <a:spLocks noChangeShapeType="1"/>
            </p:cNvSpPr>
            <p:nvPr/>
          </p:nvSpPr>
          <p:spPr bwMode="auto">
            <a:xfrm>
              <a:off x="4328" y="151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89" name="Line 465"/>
            <p:cNvSpPr>
              <a:spLocks noChangeShapeType="1"/>
            </p:cNvSpPr>
            <p:nvPr/>
          </p:nvSpPr>
          <p:spPr bwMode="auto">
            <a:xfrm flipV="1">
              <a:off x="4542" y="161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0" name="Line 466"/>
            <p:cNvSpPr>
              <a:spLocks noChangeShapeType="1"/>
            </p:cNvSpPr>
            <p:nvPr/>
          </p:nvSpPr>
          <p:spPr bwMode="auto">
            <a:xfrm>
              <a:off x="4521" y="161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1" name="Line 467"/>
            <p:cNvSpPr>
              <a:spLocks noChangeShapeType="1"/>
            </p:cNvSpPr>
            <p:nvPr/>
          </p:nvSpPr>
          <p:spPr bwMode="auto">
            <a:xfrm flipV="1">
              <a:off x="4717" y="17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2" name="Line 468"/>
            <p:cNvSpPr>
              <a:spLocks noChangeShapeType="1"/>
            </p:cNvSpPr>
            <p:nvPr/>
          </p:nvSpPr>
          <p:spPr bwMode="auto">
            <a:xfrm>
              <a:off x="4697" y="172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3" name="Line 469"/>
            <p:cNvSpPr>
              <a:spLocks noChangeShapeType="1"/>
            </p:cNvSpPr>
            <p:nvPr/>
          </p:nvSpPr>
          <p:spPr bwMode="auto">
            <a:xfrm flipV="1">
              <a:off x="4911" y="186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4" name="Line 470"/>
            <p:cNvSpPr>
              <a:spLocks noChangeShapeType="1"/>
            </p:cNvSpPr>
            <p:nvPr/>
          </p:nvSpPr>
          <p:spPr bwMode="auto">
            <a:xfrm>
              <a:off x="4890" y="18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5" name="Line 471"/>
            <p:cNvSpPr>
              <a:spLocks noChangeShapeType="1"/>
            </p:cNvSpPr>
            <p:nvPr/>
          </p:nvSpPr>
          <p:spPr bwMode="auto">
            <a:xfrm flipV="1">
              <a:off x="4939" y="188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6" name="Line 472"/>
            <p:cNvSpPr>
              <a:spLocks noChangeShapeType="1"/>
            </p:cNvSpPr>
            <p:nvPr/>
          </p:nvSpPr>
          <p:spPr bwMode="auto">
            <a:xfrm>
              <a:off x="4918" y="188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7" name="Line 473"/>
            <p:cNvSpPr>
              <a:spLocks noChangeShapeType="1"/>
            </p:cNvSpPr>
            <p:nvPr/>
          </p:nvSpPr>
          <p:spPr bwMode="auto">
            <a:xfrm>
              <a:off x="1356" y="13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8" name="Line 474"/>
            <p:cNvSpPr>
              <a:spLocks noChangeShapeType="1"/>
            </p:cNvSpPr>
            <p:nvPr/>
          </p:nvSpPr>
          <p:spPr bwMode="auto">
            <a:xfrm>
              <a:off x="1336" y="140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099" name="Line 475"/>
            <p:cNvSpPr>
              <a:spLocks noChangeShapeType="1"/>
            </p:cNvSpPr>
            <p:nvPr/>
          </p:nvSpPr>
          <p:spPr bwMode="auto">
            <a:xfrm>
              <a:off x="1479" y="114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0" name="Line 476"/>
            <p:cNvSpPr>
              <a:spLocks noChangeShapeType="1"/>
            </p:cNvSpPr>
            <p:nvPr/>
          </p:nvSpPr>
          <p:spPr bwMode="auto">
            <a:xfrm>
              <a:off x="1458" y="123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1" name="Line 477"/>
            <p:cNvSpPr>
              <a:spLocks noChangeShapeType="1"/>
            </p:cNvSpPr>
            <p:nvPr/>
          </p:nvSpPr>
          <p:spPr bwMode="auto">
            <a:xfrm>
              <a:off x="1703" y="1101"/>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2" name="Line 478"/>
            <p:cNvSpPr>
              <a:spLocks noChangeShapeType="1"/>
            </p:cNvSpPr>
            <p:nvPr/>
          </p:nvSpPr>
          <p:spPr bwMode="auto">
            <a:xfrm>
              <a:off x="1683" y="119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3" name="Line 479"/>
            <p:cNvSpPr>
              <a:spLocks noChangeShapeType="1"/>
            </p:cNvSpPr>
            <p:nvPr/>
          </p:nvSpPr>
          <p:spPr bwMode="auto">
            <a:xfrm>
              <a:off x="2004" y="1097"/>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4" name="Line 480"/>
            <p:cNvSpPr>
              <a:spLocks noChangeShapeType="1"/>
            </p:cNvSpPr>
            <p:nvPr/>
          </p:nvSpPr>
          <p:spPr bwMode="auto">
            <a:xfrm>
              <a:off x="1984" y="118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5" name="Line 481"/>
            <p:cNvSpPr>
              <a:spLocks noChangeShapeType="1"/>
            </p:cNvSpPr>
            <p:nvPr/>
          </p:nvSpPr>
          <p:spPr bwMode="auto">
            <a:xfrm>
              <a:off x="2474" y="1138"/>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6" name="Line 482"/>
            <p:cNvSpPr>
              <a:spLocks noChangeShapeType="1"/>
            </p:cNvSpPr>
            <p:nvPr/>
          </p:nvSpPr>
          <p:spPr bwMode="auto">
            <a:xfrm>
              <a:off x="2454" y="123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7" name="Line 483"/>
            <p:cNvSpPr>
              <a:spLocks noChangeShapeType="1"/>
            </p:cNvSpPr>
            <p:nvPr/>
          </p:nvSpPr>
          <p:spPr bwMode="auto">
            <a:xfrm>
              <a:off x="2992" y="1213"/>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8" name="Line 484"/>
            <p:cNvSpPr>
              <a:spLocks noChangeShapeType="1"/>
            </p:cNvSpPr>
            <p:nvPr/>
          </p:nvSpPr>
          <p:spPr bwMode="auto">
            <a:xfrm>
              <a:off x="2971" y="130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09" name="Line 485"/>
            <p:cNvSpPr>
              <a:spLocks noChangeShapeType="1"/>
            </p:cNvSpPr>
            <p:nvPr/>
          </p:nvSpPr>
          <p:spPr bwMode="auto">
            <a:xfrm>
              <a:off x="3674" y="133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0" name="Line 486"/>
            <p:cNvSpPr>
              <a:spLocks noChangeShapeType="1"/>
            </p:cNvSpPr>
            <p:nvPr/>
          </p:nvSpPr>
          <p:spPr bwMode="auto">
            <a:xfrm>
              <a:off x="3654" y="14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1" name="Line 487"/>
            <p:cNvSpPr>
              <a:spLocks noChangeShapeType="1"/>
            </p:cNvSpPr>
            <p:nvPr/>
          </p:nvSpPr>
          <p:spPr bwMode="auto">
            <a:xfrm>
              <a:off x="4145" y="149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2" name="Line 488"/>
            <p:cNvSpPr>
              <a:spLocks noChangeShapeType="1"/>
            </p:cNvSpPr>
            <p:nvPr/>
          </p:nvSpPr>
          <p:spPr bwMode="auto">
            <a:xfrm>
              <a:off x="4125" y="158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3" name="Line 489"/>
            <p:cNvSpPr>
              <a:spLocks noChangeShapeType="1"/>
            </p:cNvSpPr>
            <p:nvPr/>
          </p:nvSpPr>
          <p:spPr bwMode="auto">
            <a:xfrm>
              <a:off x="4348" y="159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4" name="Line 490"/>
            <p:cNvSpPr>
              <a:spLocks noChangeShapeType="1"/>
            </p:cNvSpPr>
            <p:nvPr/>
          </p:nvSpPr>
          <p:spPr bwMode="auto">
            <a:xfrm>
              <a:off x="4328" y="168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5" name="Line 491"/>
            <p:cNvSpPr>
              <a:spLocks noChangeShapeType="1"/>
            </p:cNvSpPr>
            <p:nvPr/>
          </p:nvSpPr>
          <p:spPr bwMode="auto">
            <a:xfrm>
              <a:off x="4542" y="169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6" name="Line 492"/>
            <p:cNvSpPr>
              <a:spLocks noChangeShapeType="1"/>
            </p:cNvSpPr>
            <p:nvPr/>
          </p:nvSpPr>
          <p:spPr bwMode="auto">
            <a:xfrm>
              <a:off x="4521" y="178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7" name="Line 493"/>
            <p:cNvSpPr>
              <a:spLocks noChangeShapeType="1"/>
            </p:cNvSpPr>
            <p:nvPr/>
          </p:nvSpPr>
          <p:spPr bwMode="auto">
            <a:xfrm>
              <a:off x="4717" y="180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8" name="Line 494"/>
            <p:cNvSpPr>
              <a:spLocks noChangeShapeType="1"/>
            </p:cNvSpPr>
            <p:nvPr/>
          </p:nvSpPr>
          <p:spPr bwMode="auto">
            <a:xfrm>
              <a:off x="4697" y="18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19" name="Line 495"/>
            <p:cNvSpPr>
              <a:spLocks noChangeShapeType="1"/>
            </p:cNvSpPr>
            <p:nvPr/>
          </p:nvSpPr>
          <p:spPr bwMode="auto">
            <a:xfrm>
              <a:off x="4911" y="194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20" name="Line 496"/>
            <p:cNvSpPr>
              <a:spLocks noChangeShapeType="1"/>
            </p:cNvSpPr>
            <p:nvPr/>
          </p:nvSpPr>
          <p:spPr bwMode="auto">
            <a:xfrm>
              <a:off x="4890" y="203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21" name="Line 497"/>
            <p:cNvSpPr>
              <a:spLocks noChangeShapeType="1"/>
            </p:cNvSpPr>
            <p:nvPr/>
          </p:nvSpPr>
          <p:spPr bwMode="auto">
            <a:xfrm>
              <a:off x="4939" y="196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22" name="Line 498"/>
            <p:cNvSpPr>
              <a:spLocks noChangeShapeType="1"/>
            </p:cNvSpPr>
            <p:nvPr/>
          </p:nvSpPr>
          <p:spPr bwMode="auto">
            <a:xfrm>
              <a:off x="4918" y="205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23" name="Freeform 499"/>
            <p:cNvSpPr>
              <a:spLocks/>
            </p:cNvSpPr>
            <p:nvPr/>
          </p:nvSpPr>
          <p:spPr bwMode="auto">
            <a:xfrm>
              <a:off x="1309" y="1488"/>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4" name="Freeform 500"/>
            <p:cNvSpPr>
              <a:spLocks/>
            </p:cNvSpPr>
            <p:nvPr/>
          </p:nvSpPr>
          <p:spPr bwMode="auto">
            <a:xfrm>
              <a:off x="1346" y="147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5" name="Freeform 501"/>
            <p:cNvSpPr>
              <a:spLocks/>
            </p:cNvSpPr>
            <p:nvPr/>
          </p:nvSpPr>
          <p:spPr bwMode="auto">
            <a:xfrm>
              <a:off x="1453" y="1446"/>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6" name="Freeform 502"/>
            <p:cNvSpPr>
              <a:spLocks/>
            </p:cNvSpPr>
            <p:nvPr/>
          </p:nvSpPr>
          <p:spPr bwMode="auto">
            <a:xfrm>
              <a:off x="1529" y="143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7" name="Freeform 503"/>
            <p:cNvSpPr>
              <a:spLocks/>
            </p:cNvSpPr>
            <p:nvPr/>
          </p:nvSpPr>
          <p:spPr bwMode="auto">
            <a:xfrm>
              <a:off x="1677" y="143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8" name="Freeform 504"/>
            <p:cNvSpPr>
              <a:spLocks/>
            </p:cNvSpPr>
            <p:nvPr/>
          </p:nvSpPr>
          <p:spPr bwMode="auto">
            <a:xfrm>
              <a:off x="1880" y="1450"/>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29" name="Freeform 505"/>
            <p:cNvSpPr>
              <a:spLocks/>
            </p:cNvSpPr>
            <p:nvPr/>
          </p:nvSpPr>
          <p:spPr bwMode="auto">
            <a:xfrm>
              <a:off x="2151" y="1491"/>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0" name="Freeform 506"/>
            <p:cNvSpPr>
              <a:spLocks/>
            </p:cNvSpPr>
            <p:nvPr/>
          </p:nvSpPr>
          <p:spPr bwMode="auto">
            <a:xfrm>
              <a:off x="2502" y="1557"/>
              <a:ext cx="56" cy="55"/>
            </a:xfrm>
            <a:custGeom>
              <a:avLst/>
              <a:gdLst>
                <a:gd name="T0" fmla="*/ 28 w 56"/>
                <a:gd name="T1" fmla="*/ 0 h 55"/>
                <a:gd name="T2" fmla="*/ 56 w 56"/>
                <a:gd name="T3" fmla="*/ 55 h 55"/>
                <a:gd name="T4" fmla="*/ 0 w 56"/>
                <a:gd name="T5" fmla="*/ 55 h 55"/>
                <a:gd name="T6" fmla="*/ 28 w 56"/>
                <a:gd name="T7" fmla="*/ 0 h 55"/>
              </a:gdLst>
              <a:ahLst/>
              <a:cxnLst>
                <a:cxn ang="0">
                  <a:pos x="T0" y="T1"/>
                </a:cxn>
                <a:cxn ang="0">
                  <a:pos x="T2" y="T3"/>
                </a:cxn>
                <a:cxn ang="0">
                  <a:pos x="T4" y="T5"/>
                </a:cxn>
                <a:cxn ang="0">
                  <a:pos x="T6" y="T7"/>
                </a:cxn>
              </a:cxnLst>
              <a:rect l="0" t="0" r="r" b="b"/>
              <a:pathLst>
                <a:path w="56" h="55">
                  <a:moveTo>
                    <a:pt x="28" y="0"/>
                  </a:moveTo>
                  <a:lnTo>
                    <a:pt x="56" y="55"/>
                  </a:lnTo>
                  <a:lnTo>
                    <a:pt x="0" y="55"/>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1" name="Freeform 507"/>
            <p:cNvSpPr>
              <a:spLocks/>
            </p:cNvSpPr>
            <p:nvPr/>
          </p:nvSpPr>
          <p:spPr bwMode="auto">
            <a:xfrm>
              <a:off x="2797" y="1615"/>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2" name="Freeform 508"/>
            <p:cNvSpPr>
              <a:spLocks/>
            </p:cNvSpPr>
            <p:nvPr/>
          </p:nvSpPr>
          <p:spPr bwMode="auto">
            <a:xfrm>
              <a:off x="3204" y="164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3" name="Freeform 509"/>
            <p:cNvSpPr>
              <a:spLocks/>
            </p:cNvSpPr>
            <p:nvPr/>
          </p:nvSpPr>
          <p:spPr bwMode="auto">
            <a:xfrm>
              <a:off x="3739" y="1713"/>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4" name="Freeform 510"/>
            <p:cNvSpPr>
              <a:spLocks/>
            </p:cNvSpPr>
            <p:nvPr/>
          </p:nvSpPr>
          <p:spPr bwMode="auto">
            <a:xfrm>
              <a:off x="4007" y="1758"/>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5" name="Freeform 511"/>
            <p:cNvSpPr>
              <a:spLocks/>
            </p:cNvSpPr>
            <p:nvPr/>
          </p:nvSpPr>
          <p:spPr bwMode="auto">
            <a:xfrm>
              <a:off x="4136" y="178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6" name="Freeform 512"/>
            <p:cNvSpPr>
              <a:spLocks/>
            </p:cNvSpPr>
            <p:nvPr/>
          </p:nvSpPr>
          <p:spPr bwMode="auto">
            <a:xfrm>
              <a:off x="4274" y="1821"/>
              <a:ext cx="55" cy="56"/>
            </a:xfrm>
            <a:custGeom>
              <a:avLst/>
              <a:gdLst>
                <a:gd name="T0" fmla="*/ 28 w 55"/>
                <a:gd name="T1" fmla="*/ 0 h 56"/>
                <a:gd name="T2" fmla="*/ 55 w 55"/>
                <a:gd name="T3" fmla="*/ 56 h 56"/>
                <a:gd name="T4" fmla="*/ 0 w 55"/>
                <a:gd name="T5" fmla="*/ 56 h 56"/>
                <a:gd name="T6" fmla="*/ 28 w 55"/>
                <a:gd name="T7" fmla="*/ 0 h 56"/>
              </a:gdLst>
              <a:ahLst/>
              <a:cxnLst>
                <a:cxn ang="0">
                  <a:pos x="T0" y="T1"/>
                </a:cxn>
                <a:cxn ang="0">
                  <a:pos x="T2" y="T3"/>
                </a:cxn>
                <a:cxn ang="0">
                  <a:pos x="T4" y="T5"/>
                </a:cxn>
                <a:cxn ang="0">
                  <a:pos x="T6" y="T7"/>
                </a:cxn>
              </a:cxnLst>
              <a:rect l="0" t="0" r="r" b="b"/>
              <a:pathLst>
                <a:path w="55" h="56">
                  <a:moveTo>
                    <a:pt x="28" y="0"/>
                  </a:moveTo>
                  <a:lnTo>
                    <a:pt x="55"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7" name="Freeform 513"/>
            <p:cNvSpPr>
              <a:spLocks/>
            </p:cNvSpPr>
            <p:nvPr/>
          </p:nvSpPr>
          <p:spPr bwMode="auto">
            <a:xfrm>
              <a:off x="4394" y="185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8" name="Freeform 514"/>
            <p:cNvSpPr>
              <a:spLocks/>
            </p:cNvSpPr>
            <p:nvPr/>
          </p:nvSpPr>
          <p:spPr bwMode="auto">
            <a:xfrm>
              <a:off x="4505" y="1891"/>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39" name="Freeform 515"/>
            <p:cNvSpPr>
              <a:spLocks/>
            </p:cNvSpPr>
            <p:nvPr/>
          </p:nvSpPr>
          <p:spPr bwMode="auto">
            <a:xfrm>
              <a:off x="4606" y="1933"/>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40" name="Freeform 516"/>
            <p:cNvSpPr>
              <a:spLocks/>
            </p:cNvSpPr>
            <p:nvPr/>
          </p:nvSpPr>
          <p:spPr bwMode="auto">
            <a:xfrm>
              <a:off x="4707" y="1975"/>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41" name="Freeform 517"/>
            <p:cNvSpPr>
              <a:spLocks/>
            </p:cNvSpPr>
            <p:nvPr/>
          </p:nvSpPr>
          <p:spPr bwMode="auto">
            <a:xfrm>
              <a:off x="4800" y="2016"/>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42" name="Freeform 518"/>
            <p:cNvSpPr>
              <a:spLocks/>
            </p:cNvSpPr>
            <p:nvPr/>
          </p:nvSpPr>
          <p:spPr bwMode="auto">
            <a:xfrm>
              <a:off x="4809" y="202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7143" name="Rectangle 519"/>
            <p:cNvSpPr>
              <a:spLocks noChangeArrowheads="1"/>
            </p:cNvSpPr>
            <p:nvPr/>
          </p:nvSpPr>
          <p:spPr bwMode="auto">
            <a:xfrm>
              <a:off x="1327" y="1286"/>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44" name="Line 520"/>
            <p:cNvSpPr>
              <a:spLocks noChangeShapeType="1"/>
            </p:cNvSpPr>
            <p:nvPr/>
          </p:nvSpPr>
          <p:spPr bwMode="auto">
            <a:xfrm flipH="1" flipV="1">
              <a:off x="1328" y="12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45" name="Line 521"/>
            <p:cNvSpPr>
              <a:spLocks noChangeShapeType="1"/>
            </p:cNvSpPr>
            <p:nvPr/>
          </p:nvSpPr>
          <p:spPr bwMode="auto">
            <a:xfrm>
              <a:off x="1356" y="13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46" name="Line 522"/>
            <p:cNvSpPr>
              <a:spLocks noChangeShapeType="1"/>
            </p:cNvSpPr>
            <p:nvPr/>
          </p:nvSpPr>
          <p:spPr bwMode="auto">
            <a:xfrm flipH="1">
              <a:off x="1328" y="13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47" name="Line 523"/>
            <p:cNvSpPr>
              <a:spLocks noChangeShapeType="1"/>
            </p:cNvSpPr>
            <p:nvPr/>
          </p:nvSpPr>
          <p:spPr bwMode="auto">
            <a:xfrm flipV="1">
              <a:off x="1356" y="12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48" name="Rectangle 524"/>
            <p:cNvSpPr>
              <a:spLocks noChangeArrowheads="1"/>
            </p:cNvSpPr>
            <p:nvPr/>
          </p:nvSpPr>
          <p:spPr bwMode="auto">
            <a:xfrm>
              <a:off x="1373" y="1262"/>
              <a:ext cx="58"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49" name="Line 525"/>
            <p:cNvSpPr>
              <a:spLocks noChangeShapeType="1"/>
            </p:cNvSpPr>
            <p:nvPr/>
          </p:nvSpPr>
          <p:spPr bwMode="auto">
            <a:xfrm flipH="1" flipV="1">
              <a:off x="1373" y="12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0" name="Line 526"/>
            <p:cNvSpPr>
              <a:spLocks noChangeShapeType="1"/>
            </p:cNvSpPr>
            <p:nvPr/>
          </p:nvSpPr>
          <p:spPr bwMode="auto">
            <a:xfrm>
              <a:off x="1401" y="129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1" name="Line 527"/>
            <p:cNvSpPr>
              <a:spLocks noChangeShapeType="1"/>
            </p:cNvSpPr>
            <p:nvPr/>
          </p:nvSpPr>
          <p:spPr bwMode="auto">
            <a:xfrm flipH="1">
              <a:off x="1373" y="129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2" name="Line 528"/>
            <p:cNvSpPr>
              <a:spLocks noChangeShapeType="1"/>
            </p:cNvSpPr>
            <p:nvPr/>
          </p:nvSpPr>
          <p:spPr bwMode="auto">
            <a:xfrm flipV="1">
              <a:off x="1401" y="12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3" name="Rectangle 529"/>
            <p:cNvSpPr>
              <a:spLocks noChangeArrowheads="1"/>
            </p:cNvSpPr>
            <p:nvPr/>
          </p:nvSpPr>
          <p:spPr bwMode="auto">
            <a:xfrm>
              <a:off x="1460" y="123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54" name="Line 530"/>
            <p:cNvSpPr>
              <a:spLocks noChangeShapeType="1"/>
            </p:cNvSpPr>
            <p:nvPr/>
          </p:nvSpPr>
          <p:spPr bwMode="auto">
            <a:xfrm flipH="1" flipV="1">
              <a:off x="1461" y="12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5" name="Line 531"/>
            <p:cNvSpPr>
              <a:spLocks noChangeShapeType="1"/>
            </p:cNvSpPr>
            <p:nvPr/>
          </p:nvSpPr>
          <p:spPr bwMode="auto">
            <a:xfrm>
              <a:off x="1489" y="12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6" name="Line 532"/>
            <p:cNvSpPr>
              <a:spLocks noChangeShapeType="1"/>
            </p:cNvSpPr>
            <p:nvPr/>
          </p:nvSpPr>
          <p:spPr bwMode="auto">
            <a:xfrm flipH="1">
              <a:off x="1461" y="12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7" name="Line 533"/>
            <p:cNvSpPr>
              <a:spLocks noChangeShapeType="1"/>
            </p:cNvSpPr>
            <p:nvPr/>
          </p:nvSpPr>
          <p:spPr bwMode="auto">
            <a:xfrm flipV="1">
              <a:off x="1489" y="12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58" name="Rectangle 534"/>
            <p:cNvSpPr>
              <a:spLocks noChangeArrowheads="1"/>
            </p:cNvSpPr>
            <p:nvPr/>
          </p:nvSpPr>
          <p:spPr bwMode="auto">
            <a:xfrm>
              <a:off x="1584" y="1215"/>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59" name="Line 535"/>
            <p:cNvSpPr>
              <a:spLocks noChangeShapeType="1"/>
            </p:cNvSpPr>
            <p:nvPr/>
          </p:nvSpPr>
          <p:spPr bwMode="auto">
            <a:xfrm flipH="1" flipV="1">
              <a:off x="1585" y="1216"/>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0" name="Line 536"/>
            <p:cNvSpPr>
              <a:spLocks noChangeShapeType="1"/>
            </p:cNvSpPr>
            <p:nvPr/>
          </p:nvSpPr>
          <p:spPr bwMode="auto">
            <a:xfrm>
              <a:off x="1612" y="124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1" name="Line 537"/>
            <p:cNvSpPr>
              <a:spLocks noChangeShapeType="1"/>
            </p:cNvSpPr>
            <p:nvPr/>
          </p:nvSpPr>
          <p:spPr bwMode="auto">
            <a:xfrm flipH="1">
              <a:off x="1585" y="1244"/>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2" name="Line 538"/>
            <p:cNvSpPr>
              <a:spLocks noChangeShapeType="1"/>
            </p:cNvSpPr>
            <p:nvPr/>
          </p:nvSpPr>
          <p:spPr bwMode="auto">
            <a:xfrm flipV="1">
              <a:off x="1612" y="121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3" name="Rectangle 539"/>
            <p:cNvSpPr>
              <a:spLocks noChangeArrowheads="1"/>
            </p:cNvSpPr>
            <p:nvPr/>
          </p:nvSpPr>
          <p:spPr bwMode="auto">
            <a:xfrm>
              <a:off x="1759" y="120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64" name="Line 540"/>
            <p:cNvSpPr>
              <a:spLocks noChangeShapeType="1"/>
            </p:cNvSpPr>
            <p:nvPr/>
          </p:nvSpPr>
          <p:spPr bwMode="auto">
            <a:xfrm flipH="1" flipV="1">
              <a:off x="1760" y="12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5" name="Line 541"/>
            <p:cNvSpPr>
              <a:spLocks noChangeShapeType="1"/>
            </p:cNvSpPr>
            <p:nvPr/>
          </p:nvSpPr>
          <p:spPr bwMode="auto">
            <a:xfrm>
              <a:off x="1788" y="12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6" name="Line 542"/>
            <p:cNvSpPr>
              <a:spLocks noChangeShapeType="1"/>
            </p:cNvSpPr>
            <p:nvPr/>
          </p:nvSpPr>
          <p:spPr bwMode="auto">
            <a:xfrm flipH="1">
              <a:off x="1760" y="12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7" name="Line 543"/>
            <p:cNvSpPr>
              <a:spLocks noChangeShapeType="1"/>
            </p:cNvSpPr>
            <p:nvPr/>
          </p:nvSpPr>
          <p:spPr bwMode="auto">
            <a:xfrm flipV="1">
              <a:off x="1788" y="12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68" name="Rectangle 544"/>
            <p:cNvSpPr>
              <a:spLocks noChangeArrowheads="1"/>
            </p:cNvSpPr>
            <p:nvPr/>
          </p:nvSpPr>
          <p:spPr bwMode="auto">
            <a:xfrm>
              <a:off x="1911" y="1212"/>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69" name="Line 545"/>
            <p:cNvSpPr>
              <a:spLocks noChangeShapeType="1"/>
            </p:cNvSpPr>
            <p:nvPr/>
          </p:nvSpPr>
          <p:spPr bwMode="auto">
            <a:xfrm flipH="1" flipV="1">
              <a:off x="1912" y="1213"/>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0" name="Line 546"/>
            <p:cNvSpPr>
              <a:spLocks noChangeShapeType="1"/>
            </p:cNvSpPr>
            <p:nvPr/>
          </p:nvSpPr>
          <p:spPr bwMode="auto">
            <a:xfrm>
              <a:off x="1940" y="124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1" name="Line 547"/>
            <p:cNvSpPr>
              <a:spLocks noChangeShapeType="1"/>
            </p:cNvSpPr>
            <p:nvPr/>
          </p:nvSpPr>
          <p:spPr bwMode="auto">
            <a:xfrm flipH="1">
              <a:off x="1912" y="124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2" name="Line 548"/>
            <p:cNvSpPr>
              <a:spLocks noChangeShapeType="1"/>
            </p:cNvSpPr>
            <p:nvPr/>
          </p:nvSpPr>
          <p:spPr bwMode="auto">
            <a:xfrm flipV="1">
              <a:off x="1940" y="1213"/>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3" name="Rectangle 549"/>
            <p:cNvSpPr>
              <a:spLocks noChangeArrowheads="1"/>
            </p:cNvSpPr>
            <p:nvPr/>
          </p:nvSpPr>
          <p:spPr bwMode="auto">
            <a:xfrm>
              <a:off x="2095" y="1231"/>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74" name="Line 550"/>
            <p:cNvSpPr>
              <a:spLocks noChangeShapeType="1"/>
            </p:cNvSpPr>
            <p:nvPr/>
          </p:nvSpPr>
          <p:spPr bwMode="auto">
            <a:xfrm flipH="1" flipV="1">
              <a:off x="2096" y="123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5" name="Line 551"/>
            <p:cNvSpPr>
              <a:spLocks noChangeShapeType="1"/>
            </p:cNvSpPr>
            <p:nvPr/>
          </p:nvSpPr>
          <p:spPr bwMode="auto">
            <a:xfrm>
              <a:off x="2124" y="126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6" name="Line 552"/>
            <p:cNvSpPr>
              <a:spLocks noChangeShapeType="1"/>
            </p:cNvSpPr>
            <p:nvPr/>
          </p:nvSpPr>
          <p:spPr bwMode="auto">
            <a:xfrm flipH="1">
              <a:off x="2096" y="126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7" name="Line 553"/>
            <p:cNvSpPr>
              <a:spLocks noChangeShapeType="1"/>
            </p:cNvSpPr>
            <p:nvPr/>
          </p:nvSpPr>
          <p:spPr bwMode="auto">
            <a:xfrm flipV="1">
              <a:off x="2124" y="123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78" name="Rectangle 554"/>
            <p:cNvSpPr>
              <a:spLocks noChangeArrowheads="1"/>
            </p:cNvSpPr>
            <p:nvPr/>
          </p:nvSpPr>
          <p:spPr bwMode="auto">
            <a:xfrm>
              <a:off x="2316" y="1261"/>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79" name="Line 555"/>
            <p:cNvSpPr>
              <a:spLocks noChangeShapeType="1"/>
            </p:cNvSpPr>
            <p:nvPr/>
          </p:nvSpPr>
          <p:spPr bwMode="auto">
            <a:xfrm flipH="1" flipV="1">
              <a:off x="2317" y="1262"/>
              <a:ext cx="28" cy="2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0" name="Line 556"/>
            <p:cNvSpPr>
              <a:spLocks noChangeShapeType="1"/>
            </p:cNvSpPr>
            <p:nvPr/>
          </p:nvSpPr>
          <p:spPr bwMode="auto">
            <a:xfrm>
              <a:off x="2345" y="128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1" name="Line 557"/>
            <p:cNvSpPr>
              <a:spLocks noChangeShapeType="1"/>
            </p:cNvSpPr>
            <p:nvPr/>
          </p:nvSpPr>
          <p:spPr bwMode="auto">
            <a:xfrm flipH="1">
              <a:off x="2317" y="128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2" name="Line 558"/>
            <p:cNvSpPr>
              <a:spLocks noChangeShapeType="1"/>
            </p:cNvSpPr>
            <p:nvPr/>
          </p:nvSpPr>
          <p:spPr bwMode="auto">
            <a:xfrm flipV="1">
              <a:off x="2345" y="1262"/>
              <a:ext cx="28" cy="2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3" name="Rectangle 559"/>
            <p:cNvSpPr>
              <a:spLocks noChangeArrowheads="1"/>
            </p:cNvSpPr>
            <p:nvPr/>
          </p:nvSpPr>
          <p:spPr bwMode="auto">
            <a:xfrm>
              <a:off x="2584" y="1301"/>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84" name="Line 560"/>
            <p:cNvSpPr>
              <a:spLocks noChangeShapeType="1"/>
            </p:cNvSpPr>
            <p:nvPr/>
          </p:nvSpPr>
          <p:spPr bwMode="auto">
            <a:xfrm flipH="1" flipV="1">
              <a:off x="2585" y="13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5" name="Line 561"/>
            <p:cNvSpPr>
              <a:spLocks noChangeShapeType="1"/>
            </p:cNvSpPr>
            <p:nvPr/>
          </p:nvSpPr>
          <p:spPr bwMode="auto">
            <a:xfrm>
              <a:off x="2613" y="133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6" name="Line 562"/>
            <p:cNvSpPr>
              <a:spLocks noChangeShapeType="1"/>
            </p:cNvSpPr>
            <p:nvPr/>
          </p:nvSpPr>
          <p:spPr bwMode="auto">
            <a:xfrm flipH="1">
              <a:off x="2585" y="133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7" name="Line 563"/>
            <p:cNvSpPr>
              <a:spLocks noChangeShapeType="1"/>
            </p:cNvSpPr>
            <p:nvPr/>
          </p:nvSpPr>
          <p:spPr bwMode="auto">
            <a:xfrm flipV="1">
              <a:off x="2613" y="13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88" name="Rectangle 564"/>
            <p:cNvSpPr>
              <a:spLocks noChangeArrowheads="1"/>
            </p:cNvSpPr>
            <p:nvPr/>
          </p:nvSpPr>
          <p:spPr bwMode="auto">
            <a:xfrm>
              <a:off x="2917" y="1348"/>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89" name="Line 565"/>
            <p:cNvSpPr>
              <a:spLocks noChangeShapeType="1"/>
            </p:cNvSpPr>
            <p:nvPr/>
          </p:nvSpPr>
          <p:spPr bwMode="auto">
            <a:xfrm flipH="1" flipV="1">
              <a:off x="2918" y="1349"/>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0" name="Line 566"/>
            <p:cNvSpPr>
              <a:spLocks noChangeShapeType="1"/>
            </p:cNvSpPr>
            <p:nvPr/>
          </p:nvSpPr>
          <p:spPr bwMode="auto">
            <a:xfrm>
              <a:off x="2945" y="137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1" name="Line 567"/>
            <p:cNvSpPr>
              <a:spLocks noChangeShapeType="1"/>
            </p:cNvSpPr>
            <p:nvPr/>
          </p:nvSpPr>
          <p:spPr bwMode="auto">
            <a:xfrm flipH="1">
              <a:off x="2918" y="1377"/>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2" name="Line 568"/>
            <p:cNvSpPr>
              <a:spLocks noChangeShapeType="1"/>
            </p:cNvSpPr>
            <p:nvPr/>
          </p:nvSpPr>
          <p:spPr bwMode="auto">
            <a:xfrm flipV="1">
              <a:off x="2945" y="134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3" name="Rectangle 569"/>
            <p:cNvSpPr>
              <a:spLocks noChangeArrowheads="1"/>
            </p:cNvSpPr>
            <p:nvPr/>
          </p:nvSpPr>
          <p:spPr bwMode="auto">
            <a:xfrm>
              <a:off x="3110" y="1375"/>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94" name="Line 570"/>
            <p:cNvSpPr>
              <a:spLocks noChangeShapeType="1"/>
            </p:cNvSpPr>
            <p:nvPr/>
          </p:nvSpPr>
          <p:spPr bwMode="auto">
            <a:xfrm flipH="1" flipV="1">
              <a:off x="3111" y="13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5" name="Line 571"/>
            <p:cNvSpPr>
              <a:spLocks noChangeShapeType="1"/>
            </p:cNvSpPr>
            <p:nvPr/>
          </p:nvSpPr>
          <p:spPr bwMode="auto">
            <a:xfrm>
              <a:off x="3139" y="140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6" name="Line 572"/>
            <p:cNvSpPr>
              <a:spLocks noChangeShapeType="1"/>
            </p:cNvSpPr>
            <p:nvPr/>
          </p:nvSpPr>
          <p:spPr bwMode="auto">
            <a:xfrm flipH="1">
              <a:off x="3111" y="140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7" name="Line 573"/>
            <p:cNvSpPr>
              <a:spLocks noChangeShapeType="1"/>
            </p:cNvSpPr>
            <p:nvPr/>
          </p:nvSpPr>
          <p:spPr bwMode="auto">
            <a:xfrm flipV="1">
              <a:off x="3139" y="13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198" name="Rectangle 574"/>
            <p:cNvSpPr>
              <a:spLocks noChangeArrowheads="1"/>
            </p:cNvSpPr>
            <p:nvPr/>
          </p:nvSpPr>
          <p:spPr bwMode="auto">
            <a:xfrm>
              <a:off x="3304" y="140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199" name="Line 575"/>
            <p:cNvSpPr>
              <a:spLocks noChangeShapeType="1"/>
            </p:cNvSpPr>
            <p:nvPr/>
          </p:nvSpPr>
          <p:spPr bwMode="auto">
            <a:xfrm flipH="1" flipV="1">
              <a:off x="3305" y="14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0" name="Line 576"/>
            <p:cNvSpPr>
              <a:spLocks noChangeShapeType="1"/>
            </p:cNvSpPr>
            <p:nvPr/>
          </p:nvSpPr>
          <p:spPr bwMode="auto">
            <a:xfrm>
              <a:off x="3333" y="14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1" name="Line 577"/>
            <p:cNvSpPr>
              <a:spLocks noChangeShapeType="1"/>
            </p:cNvSpPr>
            <p:nvPr/>
          </p:nvSpPr>
          <p:spPr bwMode="auto">
            <a:xfrm flipH="1">
              <a:off x="3305" y="14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2" name="Line 578"/>
            <p:cNvSpPr>
              <a:spLocks noChangeShapeType="1"/>
            </p:cNvSpPr>
            <p:nvPr/>
          </p:nvSpPr>
          <p:spPr bwMode="auto">
            <a:xfrm flipV="1">
              <a:off x="3333" y="14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3" name="Rectangle 579"/>
            <p:cNvSpPr>
              <a:spLocks noChangeArrowheads="1"/>
            </p:cNvSpPr>
            <p:nvPr/>
          </p:nvSpPr>
          <p:spPr bwMode="auto">
            <a:xfrm>
              <a:off x="3516" y="1447"/>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04" name="Line 580"/>
            <p:cNvSpPr>
              <a:spLocks noChangeShapeType="1"/>
            </p:cNvSpPr>
            <p:nvPr/>
          </p:nvSpPr>
          <p:spPr bwMode="auto">
            <a:xfrm flipH="1" flipV="1">
              <a:off x="3517" y="144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5" name="Line 581"/>
            <p:cNvSpPr>
              <a:spLocks noChangeShapeType="1"/>
            </p:cNvSpPr>
            <p:nvPr/>
          </p:nvSpPr>
          <p:spPr bwMode="auto">
            <a:xfrm>
              <a:off x="3545" y="14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6" name="Line 582"/>
            <p:cNvSpPr>
              <a:spLocks noChangeShapeType="1"/>
            </p:cNvSpPr>
            <p:nvPr/>
          </p:nvSpPr>
          <p:spPr bwMode="auto">
            <a:xfrm flipH="1">
              <a:off x="3517" y="14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7" name="Line 583"/>
            <p:cNvSpPr>
              <a:spLocks noChangeShapeType="1"/>
            </p:cNvSpPr>
            <p:nvPr/>
          </p:nvSpPr>
          <p:spPr bwMode="auto">
            <a:xfrm flipV="1">
              <a:off x="3545" y="144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08" name="Rectangle 584"/>
            <p:cNvSpPr>
              <a:spLocks noChangeArrowheads="1"/>
            </p:cNvSpPr>
            <p:nvPr/>
          </p:nvSpPr>
          <p:spPr bwMode="auto">
            <a:xfrm>
              <a:off x="3747" y="1493"/>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09" name="Line 585"/>
            <p:cNvSpPr>
              <a:spLocks noChangeShapeType="1"/>
            </p:cNvSpPr>
            <p:nvPr/>
          </p:nvSpPr>
          <p:spPr bwMode="auto">
            <a:xfrm flipH="1" flipV="1">
              <a:off x="3748" y="149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0" name="Line 586"/>
            <p:cNvSpPr>
              <a:spLocks noChangeShapeType="1"/>
            </p:cNvSpPr>
            <p:nvPr/>
          </p:nvSpPr>
          <p:spPr bwMode="auto">
            <a:xfrm>
              <a:off x="3776" y="152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1" name="Line 587"/>
            <p:cNvSpPr>
              <a:spLocks noChangeShapeType="1"/>
            </p:cNvSpPr>
            <p:nvPr/>
          </p:nvSpPr>
          <p:spPr bwMode="auto">
            <a:xfrm flipH="1">
              <a:off x="3748" y="152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2" name="Line 588"/>
            <p:cNvSpPr>
              <a:spLocks noChangeShapeType="1"/>
            </p:cNvSpPr>
            <p:nvPr/>
          </p:nvSpPr>
          <p:spPr bwMode="auto">
            <a:xfrm flipV="1">
              <a:off x="3776" y="149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3" name="Rectangle 589"/>
            <p:cNvSpPr>
              <a:spLocks noChangeArrowheads="1"/>
            </p:cNvSpPr>
            <p:nvPr/>
          </p:nvSpPr>
          <p:spPr bwMode="auto">
            <a:xfrm>
              <a:off x="3941" y="1553"/>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14" name="Line 590"/>
            <p:cNvSpPr>
              <a:spLocks noChangeShapeType="1"/>
            </p:cNvSpPr>
            <p:nvPr/>
          </p:nvSpPr>
          <p:spPr bwMode="auto">
            <a:xfrm flipH="1" flipV="1">
              <a:off x="3942" y="155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5" name="Line 591"/>
            <p:cNvSpPr>
              <a:spLocks noChangeShapeType="1"/>
            </p:cNvSpPr>
            <p:nvPr/>
          </p:nvSpPr>
          <p:spPr bwMode="auto">
            <a:xfrm>
              <a:off x="3970" y="15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6" name="Line 592"/>
            <p:cNvSpPr>
              <a:spLocks noChangeShapeType="1"/>
            </p:cNvSpPr>
            <p:nvPr/>
          </p:nvSpPr>
          <p:spPr bwMode="auto">
            <a:xfrm flipH="1">
              <a:off x="3942" y="15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7" name="Line 593"/>
            <p:cNvSpPr>
              <a:spLocks noChangeShapeType="1"/>
            </p:cNvSpPr>
            <p:nvPr/>
          </p:nvSpPr>
          <p:spPr bwMode="auto">
            <a:xfrm flipV="1">
              <a:off x="3970" y="155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18" name="Rectangle 594"/>
            <p:cNvSpPr>
              <a:spLocks noChangeArrowheads="1"/>
            </p:cNvSpPr>
            <p:nvPr/>
          </p:nvSpPr>
          <p:spPr bwMode="auto">
            <a:xfrm>
              <a:off x="4143" y="1627"/>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19" name="Line 595"/>
            <p:cNvSpPr>
              <a:spLocks noChangeShapeType="1"/>
            </p:cNvSpPr>
            <p:nvPr/>
          </p:nvSpPr>
          <p:spPr bwMode="auto">
            <a:xfrm flipH="1" flipV="1">
              <a:off x="4144" y="162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0" name="Line 596"/>
            <p:cNvSpPr>
              <a:spLocks noChangeShapeType="1"/>
            </p:cNvSpPr>
            <p:nvPr/>
          </p:nvSpPr>
          <p:spPr bwMode="auto">
            <a:xfrm>
              <a:off x="4172" y="165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1" name="Line 597"/>
            <p:cNvSpPr>
              <a:spLocks noChangeShapeType="1"/>
            </p:cNvSpPr>
            <p:nvPr/>
          </p:nvSpPr>
          <p:spPr bwMode="auto">
            <a:xfrm flipH="1">
              <a:off x="4144" y="165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2" name="Line 598"/>
            <p:cNvSpPr>
              <a:spLocks noChangeShapeType="1"/>
            </p:cNvSpPr>
            <p:nvPr/>
          </p:nvSpPr>
          <p:spPr bwMode="auto">
            <a:xfrm flipV="1">
              <a:off x="4172" y="162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3" name="Rectangle 599"/>
            <p:cNvSpPr>
              <a:spLocks noChangeArrowheads="1"/>
            </p:cNvSpPr>
            <p:nvPr/>
          </p:nvSpPr>
          <p:spPr bwMode="auto">
            <a:xfrm>
              <a:off x="4319" y="1700"/>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24" name="Line 600"/>
            <p:cNvSpPr>
              <a:spLocks noChangeShapeType="1"/>
            </p:cNvSpPr>
            <p:nvPr/>
          </p:nvSpPr>
          <p:spPr bwMode="auto">
            <a:xfrm flipH="1" flipV="1">
              <a:off x="4320" y="170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5" name="Line 601"/>
            <p:cNvSpPr>
              <a:spLocks noChangeShapeType="1"/>
            </p:cNvSpPr>
            <p:nvPr/>
          </p:nvSpPr>
          <p:spPr bwMode="auto">
            <a:xfrm>
              <a:off x="4348" y="172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6" name="Line 602"/>
            <p:cNvSpPr>
              <a:spLocks noChangeShapeType="1"/>
            </p:cNvSpPr>
            <p:nvPr/>
          </p:nvSpPr>
          <p:spPr bwMode="auto">
            <a:xfrm flipH="1">
              <a:off x="4320" y="172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7" name="Line 603"/>
            <p:cNvSpPr>
              <a:spLocks noChangeShapeType="1"/>
            </p:cNvSpPr>
            <p:nvPr/>
          </p:nvSpPr>
          <p:spPr bwMode="auto">
            <a:xfrm flipV="1">
              <a:off x="4348" y="170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28" name="Rectangle 604"/>
            <p:cNvSpPr>
              <a:spLocks noChangeArrowheads="1"/>
            </p:cNvSpPr>
            <p:nvPr/>
          </p:nvSpPr>
          <p:spPr bwMode="auto">
            <a:xfrm>
              <a:off x="4411" y="1738"/>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29" name="Line 605"/>
            <p:cNvSpPr>
              <a:spLocks noChangeShapeType="1"/>
            </p:cNvSpPr>
            <p:nvPr/>
          </p:nvSpPr>
          <p:spPr bwMode="auto">
            <a:xfrm flipH="1" flipV="1">
              <a:off x="4412" y="173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0" name="Line 606"/>
            <p:cNvSpPr>
              <a:spLocks noChangeShapeType="1"/>
            </p:cNvSpPr>
            <p:nvPr/>
          </p:nvSpPr>
          <p:spPr bwMode="auto">
            <a:xfrm>
              <a:off x="4440" y="176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1" name="Line 607"/>
            <p:cNvSpPr>
              <a:spLocks noChangeShapeType="1"/>
            </p:cNvSpPr>
            <p:nvPr/>
          </p:nvSpPr>
          <p:spPr bwMode="auto">
            <a:xfrm flipH="1">
              <a:off x="4412" y="176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2" name="Line 608"/>
            <p:cNvSpPr>
              <a:spLocks noChangeShapeType="1"/>
            </p:cNvSpPr>
            <p:nvPr/>
          </p:nvSpPr>
          <p:spPr bwMode="auto">
            <a:xfrm flipV="1">
              <a:off x="4440" y="173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3" name="Rectangle 609"/>
            <p:cNvSpPr>
              <a:spLocks noChangeArrowheads="1"/>
            </p:cNvSpPr>
            <p:nvPr/>
          </p:nvSpPr>
          <p:spPr bwMode="auto">
            <a:xfrm>
              <a:off x="4494" y="1773"/>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34" name="Line 610"/>
            <p:cNvSpPr>
              <a:spLocks noChangeShapeType="1"/>
            </p:cNvSpPr>
            <p:nvPr/>
          </p:nvSpPr>
          <p:spPr bwMode="auto">
            <a:xfrm flipH="1" flipV="1">
              <a:off x="4495" y="177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5" name="Line 611"/>
            <p:cNvSpPr>
              <a:spLocks noChangeShapeType="1"/>
            </p:cNvSpPr>
            <p:nvPr/>
          </p:nvSpPr>
          <p:spPr bwMode="auto">
            <a:xfrm>
              <a:off x="4523" y="18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6" name="Line 612"/>
            <p:cNvSpPr>
              <a:spLocks noChangeShapeType="1"/>
            </p:cNvSpPr>
            <p:nvPr/>
          </p:nvSpPr>
          <p:spPr bwMode="auto">
            <a:xfrm flipH="1">
              <a:off x="4495" y="18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7" name="Line 613"/>
            <p:cNvSpPr>
              <a:spLocks noChangeShapeType="1"/>
            </p:cNvSpPr>
            <p:nvPr/>
          </p:nvSpPr>
          <p:spPr bwMode="auto">
            <a:xfrm flipV="1">
              <a:off x="4523" y="177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38" name="Rectangle 614"/>
            <p:cNvSpPr>
              <a:spLocks noChangeArrowheads="1"/>
            </p:cNvSpPr>
            <p:nvPr/>
          </p:nvSpPr>
          <p:spPr bwMode="auto">
            <a:xfrm>
              <a:off x="4532" y="1790"/>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sp>
        <p:nvSpPr>
          <p:cNvPr id="27240" name="Line 616"/>
          <p:cNvSpPr>
            <a:spLocks noChangeShapeType="1"/>
          </p:cNvSpPr>
          <p:nvPr/>
        </p:nvSpPr>
        <p:spPr bwMode="auto">
          <a:xfrm flipH="1" flipV="1">
            <a:off x="7196138" y="284321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1" name="Line 617"/>
          <p:cNvSpPr>
            <a:spLocks noChangeShapeType="1"/>
          </p:cNvSpPr>
          <p:nvPr/>
        </p:nvSpPr>
        <p:spPr bwMode="auto">
          <a:xfrm>
            <a:off x="7240588" y="288766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2" name="Line 618"/>
          <p:cNvSpPr>
            <a:spLocks noChangeShapeType="1"/>
          </p:cNvSpPr>
          <p:nvPr/>
        </p:nvSpPr>
        <p:spPr bwMode="auto">
          <a:xfrm flipH="1">
            <a:off x="7196138" y="288766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3" name="Line 619"/>
          <p:cNvSpPr>
            <a:spLocks noChangeShapeType="1"/>
          </p:cNvSpPr>
          <p:nvPr/>
        </p:nvSpPr>
        <p:spPr bwMode="auto">
          <a:xfrm flipV="1">
            <a:off x="7240588" y="284321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4" name="Rectangle 620"/>
          <p:cNvSpPr>
            <a:spLocks noChangeArrowheads="1"/>
          </p:cNvSpPr>
          <p:nvPr/>
        </p:nvSpPr>
        <p:spPr bwMode="auto">
          <a:xfrm>
            <a:off x="7253288" y="2874963"/>
            <a:ext cx="92075" cy="936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45" name="Line 621"/>
          <p:cNvSpPr>
            <a:spLocks noChangeShapeType="1"/>
          </p:cNvSpPr>
          <p:nvPr/>
        </p:nvSpPr>
        <p:spPr bwMode="auto">
          <a:xfrm flipH="1" flipV="1">
            <a:off x="7253288" y="287655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6" name="Line 622"/>
          <p:cNvSpPr>
            <a:spLocks noChangeShapeType="1"/>
          </p:cNvSpPr>
          <p:nvPr/>
        </p:nvSpPr>
        <p:spPr bwMode="auto">
          <a:xfrm>
            <a:off x="7297738" y="292100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7" name="Line 623"/>
          <p:cNvSpPr>
            <a:spLocks noChangeShapeType="1"/>
          </p:cNvSpPr>
          <p:nvPr/>
        </p:nvSpPr>
        <p:spPr bwMode="auto">
          <a:xfrm flipH="1">
            <a:off x="7253288" y="292100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8" name="Line 624"/>
          <p:cNvSpPr>
            <a:spLocks noChangeShapeType="1"/>
          </p:cNvSpPr>
          <p:nvPr/>
        </p:nvSpPr>
        <p:spPr bwMode="auto">
          <a:xfrm flipV="1">
            <a:off x="7297738" y="2876550"/>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49" name="Rectangle 625"/>
          <p:cNvSpPr>
            <a:spLocks noChangeArrowheads="1"/>
          </p:cNvSpPr>
          <p:nvPr/>
        </p:nvSpPr>
        <p:spPr bwMode="auto">
          <a:xfrm>
            <a:off x="7310438" y="2909888"/>
            <a:ext cx="93662" cy="936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50" name="Line 626"/>
          <p:cNvSpPr>
            <a:spLocks noChangeShapeType="1"/>
          </p:cNvSpPr>
          <p:nvPr/>
        </p:nvSpPr>
        <p:spPr bwMode="auto">
          <a:xfrm flipH="1" flipV="1">
            <a:off x="7312025" y="291147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1" name="Line 627"/>
          <p:cNvSpPr>
            <a:spLocks noChangeShapeType="1"/>
          </p:cNvSpPr>
          <p:nvPr/>
        </p:nvSpPr>
        <p:spPr bwMode="auto">
          <a:xfrm>
            <a:off x="7356475" y="295592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2" name="Line 628"/>
          <p:cNvSpPr>
            <a:spLocks noChangeShapeType="1"/>
          </p:cNvSpPr>
          <p:nvPr/>
        </p:nvSpPr>
        <p:spPr bwMode="auto">
          <a:xfrm flipH="1">
            <a:off x="7312025" y="295592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3" name="Line 629"/>
          <p:cNvSpPr>
            <a:spLocks noChangeShapeType="1"/>
          </p:cNvSpPr>
          <p:nvPr/>
        </p:nvSpPr>
        <p:spPr bwMode="auto">
          <a:xfrm flipV="1">
            <a:off x="7356475" y="291147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4" name="Rectangle 630"/>
          <p:cNvSpPr>
            <a:spLocks noChangeArrowheads="1"/>
          </p:cNvSpPr>
          <p:nvPr/>
        </p:nvSpPr>
        <p:spPr bwMode="auto">
          <a:xfrm>
            <a:off x="7442200" y="2984500"/>
            <a:ext cx="93663" cy="93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55" name="Line 631"/>
          <p:cNvSpPr>
            <a:spLocks noChangeShapeType="1"/>
          </p:cNvSpPr>
          <p:nvPr/>
        </p:nvSpPr>
        <p:spPr bwMode="auto">
          <a:xfrm flipH="1" flipV="1">
            <a:off x="7443788" y="2986088"/>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6" name="Line 632"/>
          <p:cNvSpPr>
            <a:spLocks noChangeShapeType="1"/>
          </p:cNvSpPr>
          <p:nvPr/>
        </p:nvSpPr>
        <p:spPr bwMode="auto">
          <a:xfrm>
            <a:off x="7488238" y="3030538"/>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7" name="Line 633"/>
          <p:cNvSpPr>
            <a:spLocks noChangeShapeType="1"/>
          </p:cNvSpPr>
          <p:nvPr/>
        </p:nvSpPr>
        <p:spPr bwMode="auto">
          <a:xfrm flipH="1">
            <a:off x="7443788" y="3030538"/>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8" name="Line 634"/>
          <p:cNvSpPr>
            <a:spLocks noChangeShapeType="1"/>
          </p:cNvSpPr>
          <p:nvPr/>
        </p:nvSpPr>
        <p:spPr bwMode="auto">
          <a:xfrm flipV="1">
            <a:off x="7488238" y="2986088"/>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59" name="Rectangle 635"/>
          <p:cNvSpPr>
            <a:spLocks noChangeArrowheads="1"/>
          </p:cNvSpPr>
          <p:nvPr/>
        </p:nvSpPr>
        <p:spPr bwMode="auto">
          <a:xfrm>
            <a:off x="7589838" y="3049588"/>
            <a:ext cx="92075" cy="936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60" name="Line 636"/>
          <p:cNvSpPr>
            <a:spLocks noChangeShapeType="1"/>
          </p:cNvSpPr>
          <p:nvPr/>
        </p:nvSpPr>
        <p:spPr bwMode="auto">
          <a:xfrm flipH="1" flipV="1">
            <a:off x="7591425" y="3051175"/>
            <a:ext cx="42863"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1" name="Line 637"/>
          <p:cNvSpPr>
            <a:spLocks noChangeShapeType="1"/>
          </p:cNvSpPr>
          <p:nvPr/>
        </p:nvSpPr>
        <p:spPr bwMode="auto">
          <a:xfrm>
            <a:off x="7634288" y="309562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2" name="Line 638"/>
          <p:cNvSpPr>
            <a:spLocks noChangeShapeType="1"/>
          </p:cNvSpPr>
          <p:nvPr/>
        </p:nvSpPr>
        <p:spPr bwMode="auto">
          <a:xfrm flipH="1">
            <a:off x="7591425" y="3095625"/>
            <a:ext cx="42863"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3" name="Line 639"/>
          <p:cNvSpPr>
            <a:spLocks noChangeShapeType="1"/>
          </p:cNvSpPr>
          <p:nvPr/>
        </p:nvSpPr>
        <p:spPr bwMode="auto">
          <a:xfrm flipV="1">
            <a:off x="7634288" y="305117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4" name="Rectangle 640"/>
          <p:cNvSpPr>
            <a:spLocks noChangeArrowheads="1"/>
          </p:cNvSpPr>
          <p:nvPr/>
        </p:nvSpPr>
        <p:spPr bwMode="auto">
          <a:xfrm>
            <a:off x="7720013" y="3144838"/>
            <a:ext cx="93662" cy="936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65" name="Line 641"/>
          <p:cNvSpPr>
            <a:spLocks noChangeShapeType="1"/>
          </p:cNvSpPr>
          <p:nvPr/>
        </p:nvSpPr>
        <p:spPr bwMode="auto">
          <a:xfrm flipH="1" flipV="1">
            <a:off x="7721600" y="314642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6" name="Line 642"/>
          <p:cNvSpPr>
            <a:spLocks noChangeShapeType="1"/>
          </p:cNvSpPr>
          <p:nvPr/>
        </p:nvSpPr>
        <p:spPr bwMode="auto">
          <a:xfrm>
            <a:off x="7766050" y="319087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7" name="Line 643"/>
          <p:cNvSpPr>
            <a:spLocks noChangeShapeType="1"/>
          </p:cNvSpPr>
          <p:nvPr/>
        </p:nvSpPr>
        <p:spPr bwMode="auto">
          <a:xfrm flipH="1">
            <a:off x="7721600" y="319087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8" name="Line 644"/>
          <p:cNvSpPr>
            <a:spLocks noChangeShapeType="1"/>
          </p:cNvSpPr>
          <p:nvPr/>
        </p:nvSpPr>
        <p:spPr bwMode="auto">
          <a:xfrm flipV="1">
            <a:off x="7766050" y="3146425"/>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69" name="Rectangle 645"/>
          <p:cNvSpPr>
            <a:spLocks noChangeArrowheads="1"/>
          </p:cNvSpPr>
          <p:nvPr/>
        </p:nvSpPr>
        <p:spPr bwMode="auto">
          <a:xfrm>
            <a:off x="7750175" y="3152775"/>
            <a:ext cx="93663" cy="93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270" name="Line 646"/>
          <p:cNvSpPr>
            <a:spLocks noChangeShapeType="1"/>
          </p:cNvSpPr>
          <p:nvPr/>
        </p:nvSpPr>
        <p:spPr bwMode="auto">
          <a:xfrm flipH="1" flipV="1">
            <a:off x="7751763" y="315436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71" name="Line 647"/>
          <p:cNvSpPr>
            <a:spLocks noChangeShapeType="1"/>
          </p:cNvSpPr>
          <p:nvPr/>
        </p:nvSpPr>
        <p:spPr bwMode="auto">
          <a:xfrm>
            <a:off x="7796213" y="319881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72" name="Line 648"/>
          <p:cNvSpPr>
            <a:spLocks noChangeShapeType="1"/>
          </p:cNvSpPr>
          <p:nvPr/>
        </p:nvSpPr>
        <p:spPr bwMode="auto">
          <a:xfrm flipH="1">
            <a:off x="7751763" y="319881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73" name="Line 649"/>
          <p:cNvSpPr>
            <a:spLocks noChangeShapeType="1"/>
          </p:cNvSpPr>
          <p:nvPr/>
        </p:nvSpPr>
        <p:spPr bwMode="auto">
          <a:xfrm flipV="1">
            <a:off x="7796213" y="3154363"/>
            <a:ext cx="44450"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281" name="Freeform 657"/>
          <p:cNvSpPr>
            <a:spLocks/>
          </p:cNvSpPr>
          <p:nvPr/>
        </p:nvSpPr>
        <p:spPr bwMode="auto">
          <a:xfrm>
            <a:off x="6516688" y="2303463"/>
            <a:ext cx="128587" cy="128587"/>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7282" name="Freeform 658"/>
          <p:cNvSpPr>
            <a:spLocks/>
          </p:cNvSpPr>
          <p:nvPr/>
        </p:nvSpPr>
        <p:spPr bwMode="auto">
          <a:xfrm>
            <a:off x="6837363" y="2460625"/>
            <a:ext cx="128587" cy="128588"/>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83" name="Freeform 659"/>
          <p:cNvSpPr>
            <a:spLocks/>
          </p:cNvSpPr>
          <p:nvPr/>
        </p:nvSpPr>
        <p:spPr bwMode="auto">
          <a:xfrm>
            <a:off x="7145338" y="2625725"/>
            <a:ext cx="128587" cy="128588"/>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84" name="Freeform 660"/>
          <p:cNvSpPr>
            <a:spLocks/>
          </p:cNvSpPr>
          <p:nvPr/>
        </p:nvSpPr>
        <p:spPr bwMode="auto">
          <a:xfrm>
            <a:off x="7423150" y="2797175"/>
            <a:ext cx="128588" cy="128588"/>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85" name="Freeform 661"/>
          <p:cNvSpPr>
            <a:spLocks/>
          </p:cNvSpPr>
          <p:nvPr/>
        </p:nvSpPr>
        <p:spPr bwMode="auto">
          <a:xfrm>
            <a:off x="7731125" y="3024188"/>
            <a:ext cx="128588" cy="128587"/>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86" name="Freeform 662"/>
          <p:cNvSpPr>
            <a:spLocks/>
          </p:cNvSpPr>
          <p:nvPr/>
        </p:nvSpPr>
        <p:spPr bwMode="auto">
          <a:xfrm>
            <a:off x="7775575" y="3049588"/>
            <a:ext cx="128588" cy="128587"/>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7290" name="Rectangle 666"/>
          <p:cNvSpPr>
            <a:spLocks noChangeArrowheads="1"/>
          </p:cNvSpPr>
          <p:nvPr/>
        </p:nvSpPr>
        <p:spPr bwMode="auto">
          <a:xfrm>
            <a:off x="1843088" y="544988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0</a:t>
            </a:r>
            <a:endParaRPr lang="it-IT" altLang="it-IT"/>
          </a:p>
        </p:txBody>
      </p:sp>
      <p:sp>
        <p:nvSpPr>
          <p:cNvPr id="27291" name="Rectangle 667"/>
          <p:cNvSpPr>
            <a:spLocks noChangeArrowheads="1"/>
          </p:cNvSpPr>
          <p:nvPr/>
        </p:nvSpPr>
        <p:spPr bwMode="auto">
          <a:xfrm>
            <a:off x="3244850" y="54498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10</a:t>
            </a:r>
            <a:endParaRPr lang="it-IT" altLang="it-IT"/>
          </a:p>
        </p:txBody>
      </p:sp>
      <p:sp>
        <p:nvSpPr>
          <p:cNvPr id="27292" name="Rectangle 668"/>
          <p:cNvSpPr>
            <a:spLocks noChangeArrowheads="1"/>
          </p:cNvSpPr>
          <p:nvPr/>
        </p:nvSpPr>
        <p:spPr bwMode="auto">
          <a:xfrm>
            <a:off x="4710113" y="54498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20</a:t>
            </a:r>
            <a:endParaRPr lang="it-IT" altLang="it-IT"/>
          </a:p>
        </p:txBody>
      </p:sp>
      <p:sp>
        <p:nvSpPr>
          <p:cNvPr id="27293" name="Rectangle 669"/>
          <p:cNvSpPr>
            <a:spLocks noChangeArrowheads="1"/>
          </p:cNvSpPr>
          <p:nvPr/>
        </p:nvSpPr>
        <p:spPr bwMode="auto">
          <a:xfrm>
            <a:off x="6175375" y="54498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30</a:t>
            </a:r>
            <a:endParaRPr lang="it-IT" altLang="it-IT"/>
          </a:p>
        </p:txBody>
      </p:sp>
      <p:sp>
        <p:nvSpPr>
          <p:cNvPr id="27294" name="Rectangle 670"/>
          <p:cNvSpPr>
            <a:spLocks noChangeArrowheads="1"/>
          </p:cNvSpPr>
          <p:nvPr/>
        </p:nvSpPr>
        <p:spPr bwMode="auto">
          <a:xfrm>
            <a:off x="7639050" y="54498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40</a:t>
            </a:r>
            <a:endParaRPr lang="it-IT" altLang="it-IT"/>
          </a:p>
        </p:txBody>
      </p:sp>
      <p:sp>
        <p:nvSpPr>
          <p:cNvPr id="27295" name="Rectangle 671"/>
          <p:cNvSpPr>
            <a:spLocks noChangeArrowheads="1"/>
          </p:cNvSpPr>
          <p:nvPr/>
        </p:nvSpPr>
        <p:spPr bwMode="auto">
          <a:xfrm>
            <a:off x="4514850" y="5834063"/>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E</a:t>
            </a:r>
            <a:endParaRPr lang="it-IT" altLang="it-IT"/>
          </a:p>
        </p:txBody>
      </p:sp>
      <p:sp>
        <p:nvSpPr>
          <p:cNvPr id="27296" name="Rectangle 672"/>
          <p:cNvSpPr>
            <a:spLocks noChangeArrowheads="1"/>
          </p:cNvSpPr>
          <p:nvPr/>
        </p:nvSpPr>
        <p:spPr bwMode="auto">
          <a:xfrm>
            <a:off x="4684713" y="5961063"/>
            <a:ext cx="2762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acc</a:t>
            </a:r>
            <a:endParaRPr lang="it-IT" altLang="it-IT"/>
          </a:p>
        </p:txBody>
      </p:sp>
      <p:sp>
        <p:nvSpPr>
          <p:cNvPr id="27297" name="Rectangle 673"/>
          <p:cNvSpPr>
            <a:spLocks noChangeArrowheads="1"/>
          </p:cNvSpPr>
          <p:nvPr/>
        </p:nvSpPr>
        <p:spPr bwMode="auto">
          <a:xfrm>
            <a:off x="4970463" y="583406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 [MV/m]</a:t>
            </a:r>
            <a:endParaRPr lang="it-IT" altLang="it-IT"/>
          </a:p>
        </p:txBody>
      </p:sp>
      <p:sp>
        <p:nvSpPr>
          <p:cNvPr id="27313" name="Rectangle 689"/>
          <p:cNvSpPr>
            <a:spLocks noChangeArrowheads="1"/>
          </p:cNvSpPr>
          <p:nvPr/>
        </p:nvSpPr>
        <p:spPr bwMode="auto">
          <a:xfrm>
            <a:off x="1090613" y="1057275"/>
            <a:ext cx="295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7314" name="Rectangle 690"/>
          <p:cNvSpPr>
            <a:spLocks noChangeArrowheads="1"/>
          </p:cNvSpPr>
          <p:nvPr/>
        </p:nvSpPr>
        <p:spPr bwMode="auto">
          <a:xfrm>
            <a:off x="1381125" y="10033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11</a:t>
            </a:r>
            <a:endParaRPr lang="it-IT" altLang="it-IT"/>
          </a:p>
        </p:txBody>
      </p:sp>
      <p:sp>
        <p:nvSpPr>
          <p:cNvPr id="27315" name="Rectangle 691"/>
          <p:cNvSpPr>
            <a:spLocks noChangeArrowheads="1"/>
          </p:cNvSpPr>
          <p:nvPr/>
        </p:nvSpPr>
        <p:spPr bwMode="auto">
          <a:xfrm>
            <a:off x="1041400" y="5056188"/>
            <a:ext cx="815975"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316" name="Rectangle 692"/>
          <p:cNvSpPr>
            <a:spLocks noChangeArrowheads="1"/>
          </p:cNvSpPr>
          <p:nvPr/>
        </p:nvSpPr>
        <p:spPr bwMode="auto">
          <a:xfrm>
            <a:off x="1090613" y="5132388"/>
            <a:ext cx="295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7317" name="Rectangle 693"/>
          <p:cNvSpPr>
            <a:spLocks noChangeArrowheads="1"/>
          </p:cNvSpPr>
          <p:nvPr/>
        </p:nvSpPr>
        <p:spPr bwMode="auto">
          <a:xfrm>
            <a:off x="1381125" y="507841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9</a:t>
            </a:r>
            <a:endParaRPr lang="it-IT" altLang="it-IT"/>
          </a:p>
        </p:txBody>
      </p:sp>
      <p:sp>
        <p:nvSpPr>
          <p:cNvPr id="27319" name="Rectangle 695"/>
          <p:cNvSpPr>
            <a:spLocks noChangeArrowheads="1"/>
          </p:cNvSpPr>
          <p:nvPr/>
        </p:nvSpPr>
        <p:spPr bwMode="auto">
          <a:xfrm>
            <a:off x="1090613" y="3128963"/>
            <a:ext cx="295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7320" name="Rectangle 696"/>
          <p:cNvSpPr>
            <a:spLocks noChangeArrowheads="1"/>
          </p:cNvSpPr>
          <p:nvPr/>
        </p:nvSpPr>
        <p:spPr bwMode="auto">
          <a:xfrm>
            <a:off x="1381125" y="307498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10</a:t>
            </a:r>
            <a:endParaRPr lang="it-IT" altLang="it-IT"/>
          </a:p>
        </p:txBody>
      </p:sp>
      <p:sp>
        <p:nvSpPr>
          <p:cNvPr id="26629" name="Line 5"/>
          <p:cNvSpPr>
            <a:spLocks noChangeShapeType="1"/>
          </p:cNvSpPr>
          <p:nvPr/>
        </p:nvSpPr>
        <p:spPr bwMode="auto">
          <a:xfrm>
            <a:off x="3384550" y="1089025"/>
            <a:ext cx="0" cy="41767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630" name="Line 6"/>
          <p:cNvSpPr>
            <a:spLocks noChangeShapeType="1"/>
          </p:cNvSpPr>
          <p:nvPr/>
        </p:nvSpPr>
        <p:spPr bwMode="auto">
          <a:xfrm>
            <a:off x="6300788" y="1089025"/>
            <a:ext cx="0" cy="41767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634" name="Rectangle 10"/>
          <p:cNvSpPr>
            <a:spLocks noChangeArrowheads="1"/>
          </p:cNvSpPr>
          <p:nvPr/>
        </p:nvSpPr>
        <p:spPr bwMode="auto">
          <a:xfrm>
            <a:off x="1943100" y="1089025"/>
            <a:ext cx="4321175" cy="4141788"/>
          </a:xfrm>
          <a:prstGeom prst="rect">
            <a:avLst/>
          </a:prstGeom>
          <a:gradFill rotWithShape="1">
            <a:gsLst>
              <a:gs pos="0">
                <a:schemeClr val="bg1">
                  <a:alpha val="74001"/>
                </a:schemeClr>
              </a:gs>
              <a:gs pos="100000">
                <a:srgbClr val="FFFFFF">
                  <a:alpha val="74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11595236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Rectangle 10"/>
          <p:cNvSpPr>
            <a:spLocks noChangeArrowheads="1"/>
          </p:cNvSpPr>
          <p:nvPr/>
        </p:nvSpPr>
        <p:spPr bwMode="auto">
          <a:xfrm>
            <a:off x="358775" y="2384425"/>
            <a:ext cx="7921625" cy="1368425"/>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endParaRPr lang="it-IT">
              <a:solidFill>
                <a:schemeClr val="bg2"/>
              </a:solidFill>
            </a:endParaRPr>
          </a:p>
        </p:txBody>
      </p:sp>
      <p:sp>
        <p:nvSpPr>
          <p:cNvPr id="56324" name="Text Box 4"/>
          <p:cNvSpPr txBox="1">
            <a:spLocks noChangeArrowheads="1"/>
          </p:cNvSpPr>
          <p:nvPr/>
        </p:nvSpPr>
        <p:spPr bwMode="auto">
          <a:xfrm>
            <a:off x="215900" y="47625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it-IT" altLang="it-IT" sz="2400"/>
              <a:t>In local electrodynamics of superconductivity,    </a:t>
            </a:r>
            <a:r>
              <a:rPr lang="it-IT" altLang="it-IT" sz="2800">
                <a:solidFill>
                  <a:srgbClr val="FF0000"/>
                </a:solidFill>
              </a:rPr>
              <a:t>j = j</a:t>
            </a:r>
            <a:r>
              <a:rPr lang="it-IT" altLang="it-IT" sz="2800" baseline="-25000">
                <a:solidFill>
                  <a:srgbClr val="FF0000"/>
                </a:solidFill>
              </a:rPr>
              <a:t>1</a:t>
            </a:r>
            <a:r>
              <a:rPr lang="it-IT" altLang="it-IT" sz="2800">
                <a:solidFill>
                  <a:srgbClr val="FF0000"/>
                </a:solidFill>
              </a:rPr>
              <a:t>+j</a:t>
            </a:r>
            <a:r>
              <a:rPr lang="it-IT" altLang="it-IT" sz="2800" baseline="-25000">
                <a:solidFill>
                  <a:srgbClr val="FF0000"/>
                </a:solidFill>
              </a:rPr>
              <a:t>2</a:t>
            </a:r>
          </a:p>
          <a:p>
            <a:pPr algn="just">
              <a:spcBef>
                <a:spcPct val="50000"/>
              </a:spcBef>
            </a:pPr>
            <a:endParaRPr lang="it-IT" altLang="it-IT" sz="2400">
              <a:solidFill>
                <a:srgbClr val="FF0000"/>
              </a:solidFill>
            </a:endParaRPr>
          </a:p>
        </p:txBody>
      </p:sp>
      <p:graphicFrame>
        <p:nvGraphicFramePr>
          <p:cNvPr id="56325" name="Object 5"/>
          <p:cNvGraphicFramePr>
            <a:graphicFrameLocks noChangeAspect="1"/>
          </p:cNvGraphicFramePr>
          <p:nvPr/>
        </p:nvGraphicFramePr>
        <p:xfrm>
          <a:off x="4787900" y="1268413"/>
          <a:ext cx="2984500" cy="1130300"/>
        </p:xfrm>
        <a:graphic>
          <a:graphicData uri="http://schemas.openxmlformats.org/presentationml/2006/ole">
            <mc:AlternateContent xmlns:mc="http://schemas.openxmlformats.org/markup-compatibility/2006">
              <mc:Choice xmlns:v="urn:schemas-microsoft-com:vml" Requires="v">
                <p:oleObj spid="_x0000_s196622" name="Equation" r:id="rId3" imgW="2984400" imgH="1130040" progId="Equation.3">
                  <p:embed/>
                </p:oleObj>
              </mc:Choice>
              <mc:Fallback>
                <p:oleObj name="Equation" r:id="rId3" imgW="2984400" imgH="1130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268413"/>
                        <a:ext cx="29845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6" name="Text Box 6"/>
          <p:cNvSpPr txBox="1">
            <a:spLocks noChangeArrowheads="1"/>
          </p:cNvSpPr>
          <p:nvPr/>
        </p:nvSpPr>
        <p:spPr bwMode="auto">
          <a:xfrm>
            <a:off x="323850" y="1531938"/>
            <a:ext cx="4500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000"/>
              <a:t>Where J</a:t>
            </a:r>
            <a:r>
              <a:rPr lang="it-IT" altLang="it-IT" sz="2000" baseline="-25000"/>
              <a:t>1</a:t>
            </a:r>
            <a:r>
              <a:rPr lang="it-IT" altLang="it-IT" sz="2000"/>
              <a:t> is the M</a:t>
            </a:r>
            <a:r>
              <a:rPr lang="it-IT" altLang="it-IT" sz="2400"/>
              <a:t>e</a:t>
            </a:r>
            <a:r>
              <a:rPr lang="it-IT" altLang="it-IT" sz="2000"/>
              <a:t>issner current</a:t>
            </a:r>
          </a:p>
        </p:txBody>
      </p:sp>
      <p:sp>
        <p:nvSpPr>
          <p:cNvPr id="56327" name="Text Box 7"/>
          <p:cNvSpPr txBox="1">
            <a:spLocks noChangeArrowheads="1"/>
          </p:cNvSpPr>
          <p:nvPr/>
        </p:nvSpPr>
        <p:spPr bwMode="auto">
          <a:xfrm>
            <a:off x="539750" y="2528888"/>
            <a:ext cx="3529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dirty="0"/>
              <a:t>At small </a:t>
            </a:r>
            <a:r>
              <a:rPr lang="it-IT" altLang="it-IT" sz="2000" dirty="0" err="1"/>
              <a:t>supercurrent</a:t>
            </a:r>
            <a:r>
              <a:rPr lang="it-IT" altLang="it-IT" sz="2000" dirty="0"/>
              <a:t> </a:t>
            </a:r>
          </a:p>
        </p:txBody>
      </p:sp>
      <p:graphicFrame>
        <p:nvGraphicFramePr>
          <p:cNvPr id="56328" name="Object 8"/>
          <p:cNvGraphicFramePr>
            <a:graphicFrameLocks noChangeAspect="1"/>
          </p:cNvGraphicFramePr>
          <p:nvPr/>
        </p:nvGraphicFramePr>
        <p:xfrm>
          <a:off x="3348038" y="2528888"/>
          <a:ext cx="1739900" cy="508000"/>
        </p:xfrm>
        <a:graphic>
          <a:graphicData uri="http://schemas.openxmlformats.org/presentationml/2006/ole">
            <mc:AlternateContent xmlns:mc="http://schemas.openxmlformats.org/markup-compatibility/2006">
              <mc:Choice xmlns:v="urn:schemas-microsoft-com:vml" Requires="v">
                <p:oleObj spid="_x0000_s196623" name="Equation" r:id="rId5" imgW="1739880" imgH="507960" progId="Equation.3">
                  <p:embed/>
                </p:oleObj>
              </mc:Choice>
              <mc:Fallback>
                <p:oleObj name="Equation" r:id="rId5" imgW="173988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528888"/>
                        <a:ext cx="17399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9" name="Text Box 9"/>
          <p:cNvSpPr txBox="1">
            <a:spLocks noChangeArrowheads="1"/>
          </p:cNvSpPr>
          <p:nvPr/>
        </p:nvSpPr>
        <p:spPr bwMode="auto">
          <a:xfrm>
            <a:off x="468313" y="3141663"/>
            <a:ext cx="773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dirty="0" err="1"/>
              <a:t>but</a:t>
            </a:r>
            <a:r>
              <a:rPr lang="it-IT" altLang="it-IT" sz="2000" dirty="0"/>
              <a:t> </a:t>
            </a:r>
            <a:r>
              <a:rPr lang="it-IT" altLang="it-IT" sz="2000" dirty="0" err="1"/>
              <a:t>at</a:t>
            </a:r>
            <a:r>
              <a:rPr lang="it-IT" altLang="it-IT" sz="2000" dirty="0"/>
              <a:t> </a:t>
            </a:r>
            <a:r>
              <a:rPr lang="it-IT" altLang="it-IT" sz="2000" dirty="0" err="1"/>
              <a:t>larger</a:t>
            </a:r>
            <a:r>
              <a:rPr lang="it-IT" altLang="it-IT" sz="2000" dirty="0"/>
              <a:t> V</a:t>
            </a:r>
            <a:r>
              <a:rPr lang="it-IT" altLang="it-IT" sz="2000" baseline="-25000" dirty="0"/>
              <a:t>s</a:t>
            </a:r>
            <a:r>
              <a:rPr lang="it-IT" altLang="it-IT" sz="2000" dirty="0"/>
              <a:t>, GL </a:t>
            </a:r>
            <a:r>
              <a:rPr lang="it-IT" altLang="it-IT" sz="2000" dirty="0" err="1"/>
              <a:t>theory</a:t>
            </a:r>
            <a:r>
              <a:rPr lang="it-IT" altLang="it-IT" sz="2000" dirty="0"/>
              <a:t> </a:t>
            </a:r>
            <a:r>
              <a:rPr lang="it-IT" altLang="it-IT" sz="2000" dirty="0" err="1"/>
              <a:t>foresees</a:t>
            </a:r>
            <a:r>
              <a:rPr lang="it-IT" altLang="it-IT" sz="2000" dirty="0"/>
              <a:t> a </a:t>
            </a:r>
            <a:r>
              <a:rPr lang="it-IT" altLang="it-IT" sz="2000" dirty="0" err="1"/>
              <a:t>deparing</a:t>
            </a:r>
            <a:r>
              <a:rPr lang="it-IT" altLang="it-IT" sz="2000" dirty="0"/>
              <a:t> </a:t>
            </a:r>
            <a:r>
              <a:rPr lang="it-IT" altLang="it-IT" sz="2000" dirty="0" err="1"/>
              <a:t>effect</a:t>
            </a:r>
            <a:r>
              <a:rPr lang="it-IT" altLang="it-IT" sz="2000" dirty="0"/>
              <a:t> by the </a:t>
            </a:r>
            <a:r>
              <a:rPr lang="it-IT" altLang="it-IT" sz="2000" dirty="0" err="1"/>
              <a:t>current</a:t>
            </a:r>
            <a:endParaRPr lang="it-IT" altLang="it-IT" sz="2000" dirty="0"/>
          </a:p>
        </p:txBody>
      </p:sp>
      <p:grpSp>
        <p:nvGrpSpPr>
          <p:cNvPr id="56355" name="Group 35"/>
          <p:cNvGrpSpPr>
            <a:grpSpLocks/>
          </p:cNvGrpSpPr>
          <p:nvPr/>
        </p:nvGrpSpPr>
        <p:grpSpPr bwMode="auto">
          <a:xfrm>
            <a:off x="468313" y="3789363"/>
            <a:ext cx="7991475" cy="2016125"/>
            <a:chOff x="295" y="2546"/>
            <a:chExt cx="5034" cy="1270"/>
          </a:xfrm>
        </p:grpSpPr>
        <p:grpSp>
          <p:nvGrpSpPr>
            <p:cNvPr id="56334" name="Group 14"/>
            <p:cNvGrpSpPr>
              <a:grpSpLocks/>
            </p:cNvGrpSpPr>
            <p:nvPr/>
          </p:nvGrpSpPr>
          <p:grpSpPr bwMode="auto">
            <a:xfrm>
              <a:off x="612" y="2568"/>
              <a:ext cx="1338" cy="975"/>
              <a:chOff x="249" y="2659"/>
              <a:chExt cx="1338" cy="975"/>
            </a:xfrm>
          </p:grpSpPr>
          <p:sp>
            <p:nvSpPr>
              <p:cNvPr id="56332" name="Line 12"/>
              <p:cNvSpPr>
                <a:spLocks noChangeShapeType="1"/>
              </p:cNvSpPr>
              <p:nvPr/>
            </p:nvSpPr>
            <p:spPr bwMode="auto">
              <a:xfrm>
                <a:off x="272" y="2659"/>
                <a:ext cx="0" cy="97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33" name="Line 13"/>
              <p:cNvSpPr>
                <a:spLocks noChangeShapeType="1"/>
              </p:cNvSpPr>
              <p:nvPr/>
            </p:nvSpPr>
            <p:spPr bwMode="auto">
              <a:xfrm flipH="1" flipV="1">
                <a:off x="249" y="3612"/>
                <a:ext cx="1338" cy="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56335" name="Group 15"/>
            <p:cNvGrpSpPr>
              <a:grpSpLocks/>
            </p:cNvGrpSpPr>
            <p:nvPr/>
          </p:nvGrpSpPr>
          <p:grpSpPr bwMode="auto">
            <a:xfrm>
              <a:off x="2222" y="2591"/>
              <a:ext cx="1338" cy="975"/>
              <a:chOff x="249" y="2659"/>
              <a:chExt cx="1338" cy="975"/>
            </a:xfrm>
          </p:grpSpPr>
          <p:sp>
            <p:nvSpPr>
              <p:cNvPr id="56336" name="Line 16"/>
              <p:cNvSpPr>
                <a:spLocks noChangeShapeType="1"/>
              </p:cNvSpPr>
              <p:nvPr/>
            </p:nvSpPr>
            <p:spPr bwMode="auto">
              <a:xfrm>
                <a:off x="272" y="2659"/>
                <a:ext cx="0" cy="97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37" name="Line 17"/>
              <p:cNvSpPr>
                <a:spLocks noChangeShapeType="1"/>
              </p:cNvSpPr>
              <p:nvPr/>
            </p:nvSpPr>
            <p:spPr bwMode="auto">
              <a:xfrm flipH="1" flipV="1">
                <a:off x="249" y="3612"/>
                <a:ext cx="1338" cy="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56338" name="Group 18"/>
            <p:cNvGrpSpPr>
              <a:grpSpLocks/>
            </p:cNvGrpSpPr>
            <p:nvPr/>
          </p:nvGrpSpPr>
          <p:grpSpPr bwMode="auto">
            <a:xfrm>
              <a:off x="3923" y="2568"/>
              <a:ext cx="1338" cy="975"/>
              <a:chOff x="249" y="2659"/>
              <a:chExt cx="1338" cy="975"/>
            </a:xfrm>
          </p:grpSpPr>
          <p:sp>
            <p:nvSpPr>
              <p:cNvPr id="56339" name="Line 19"/>
              <p:cNvSpPr>
                <a:spLocks noChangeShapeType="1"/>
              </p:cNvSpPr>
              <p:nvPr/>
            </p:nvSpPr>
            <p:spPr bwMode="auto">
              <a:xfrm>
                <a:off x="272" y="2659"/>
                <a:ext cx="0" cy="97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40" name="Line 20"/>
              <p:cNvSpPr>
                <a:spLocks noChangeShapeType="1"/>
              </p:cNvSpPr>
              <p:nvPr/>
            </p:nvSpPr>
            <p:spPr bwMode="auto">
              <a:xfrm flipH="1" flipV="1">
                <a:off x="249" y="3612"/>
                <a:ext cx="1338" cy="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6341" name="Text Box 21"/>
            <p:cNvSpPr txBox="1">
              <a:spLocks noChangeArrowheads="1"/>
            </p:cNvSpPr>
            <p:nvPr/>
          </p:nvSpPr>
          <p:spPr bwMode="auto">
            <a:xfrm>
              <a:off x="1723" y="3566"/>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V</a:t>
              </a:r>
              <a:r>
                <a:rPr lang="it-IT" altLang="it-IT" sz="2000" b="1" baseline="-25000"/>
                <a:t>s</a:t>
              </a:r>
            </a:p>
          </p:txBody>
        </p:sp>
        <p:sp>
          <p:nvSpPr>
            <p:cNvPr id="56343" name="Text Box 23"/>
            <p:cNvSpPr txBox="1">
              <a:spLocks noChangeArrowheads="1"/>
            </p:cNvSpPr>
            <p:nvPr/>
          </p:nvSpPr>
          <p:spPr bwMode="auto">
            <a:xfrm>
              <a:off x="3220" y="3566"/>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V</a:t>
              </a:r>
              <a:r>
                <a:rPr lang="it-IT" altLang="it-IT" sz="2000" b="1" baseline="-25000"/>
                <a:t>s</a:t>
              </a:r>
            </a:p>
          </p:txBody>
        </p:sp>
        <p:sp>
          <p:nvSpPr>
            <p:cNvPr id="56344" name="Text Box 24"/>
            <p:cNvSpPr txBox="1">
              <a:spLocks noChangeArrowheads="1"/>
            </p:cNvSpPr>
            <p:nvPr/>
          </p:nvSpPr>
          <p:spPr bwMode="auto">
            <a:xfrm>
              <a:off x="4921" y="3543"/>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V</a:t>
              </a:r>
              <a:r>
                <a:rPr lang="it-IT" altLang="it-IT" sz="2000" b="1" baseline="-25000"/>
                <a:t>s</a:t>
              </a:r>
            </a:p>
          </p:txBody>
        </p:sp>
        <p:sp>
          <p:nvSpPr>
            <p:cNvPr id="56345" name="Text Box 25"/>
            <p:cNvSpPr txBox="1">
              <a:spLocks noChangeArrowheads="1"/>
            </p:cNvSpPr>
            <p:nvPr/>
          </p:nvSpPr>
          <p:spPr bwMode="auto">
            <a:xfrm>
              <a:off x="1950" y="2546"/>
              <a:ext cx="2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latin typeface="Symbol" pitchFamily="18" charset="2"/>
                </a:rPr>
                <a:t>D</a:t>
              </a:r>
            </a:p>
          </p:txBody>
        </p:sp>
        <p:sp>
          <p:nvSpPr>
            <p:cNvPr id="56346" name="Text Box 26"/>
            <p:cNvSpPr txBox="1">
              <a:spLocks noChangeArrowheads="1"/>
            </p:cNvSpPr>
            <p:nvPr/>
          </p:nvSpPr>
          <p:spPr bwMode="auto">
            <a:xfrm>
              <a:off x="3651" y="2568"/>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n</a:t>
              </a:r>
              <a:r>
                <a:rPr lang="it-IT" altLang="it-IT" sz="2000" b="1" baseline="-25000"/>
                <a:t>s</a:t>
              </a:r>
            </a:p>
          </p:txBody>
        </p:sp>
        <p:sp>
          <p:nvSpPr>
            <p:cNvPr id="56347" name="Text Box 27"/>
            <p:cNvSpPr txBox="1">
              <a:spLocks noChangeArrowheads="1"/>
            </p:cNvSpPr>
            <p:nvPr/>
          </p:nvSpPr>
          <p:spPr bwMode="auto">
            <a:xfrm>
              <a:off x="295" y="2659"/>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J</a:t>
              </a:r>
              <a:r>
                <a:rPr lang="it-IT" altLang="it-IT" sz="2000" b="1" baseline="-25000"/>
                <a:t>s</a:t>
              </a:r>
            </a:p>
          </p:txBody>
        </p:sp>
        <p:sp>
          <p:nvSpPr>
            <p:cNvPr id="56348" name="Freeform 28"/>
            <p:cNvSpPr>
              <a:spLocks/>
            </p:cNvSpPr>
            <p:nvPr/>
          </p:nvSpPr>
          <p:spPr bwMode="auto">
            <a:xfrm flipH="1">
              <a:off x="635" y="2750"/>
              <a:ext cx="998" cy="771"/>
            </a:xfrm>
            <a:custGeom>
              <a:avLst/>
              <a:gdLst>
                <a:gd name="T0" fmla="*/ 0 w 968"/>
                <a:gd name="T1" fmla="*/ 775 h 775"/>
                <a:gd name="T2" fmla="*/ 318 w 968"/>
                <a:gd name="T3" fmla="*/ 26 h 775"/>
                <a:gd name="T4" fmla="*/ 862 w 968"/>
                <a:gd name="T5" fmla="*/ 616 h 775"/>
                <a:gd name="T6" fmla="*/ 953 w 968"/>
                <a:gd name="T7" fmla="*/ 775 h 775"/>
              </a:gdLst>
              <a:ahLst/>
              <a:cxnLst>
                <a:cxn ang="0">
                  <a:pos x="T0" y="T1"/>
                </a:cxn>
                <a:cxn ang="0">
                  <a:pos x="T2" y="T3"/>
                </a:cxn>
                <a:cxn ang="0">
                  <a:pos x="T4" y="T5"/>
                </a:cxn>
                <a:cxn ang="0">
                  <a:pos x="T6" y="T7"/>
                </a:cxn>
              </a:cxnLst>
              <a:rect l="0" t="0" r="r" b="b"/>
              <a:pathLst>
                <a:path w="968" h="775">
                  <a:moveTo>
                    <a:pt x="0" y="775"/>
                  </a:moveTo>
                  <a:cubicBezTo>
                    <a:pt x="87" y="413"/>
                    <a:pt x="174" y="52"/>
                    <a:pt x="318" y="26"/>
                  </a:cubicBezTo>
                  <a:cubicBezTo>
                    <a:pt x="462" y="0"/>
                    <a:pt x="756" y="491"/>
                    <a:pt x="862" y="616"/>
                  </a:cubicBezTo>
                  <a:cubicBezTo>
                    <a:pt x="968" y="741"/>
                    <a:pt x="938" y="752"/>
                    <a:pt x="953" y="7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50" name="Line 30"/>
            <p:cNvSpPr>
              <a:spLocks noChangeShapeType="1"/>
            </p:cNvSpPr>
            <p:nvPr/>
          </p:nvSpPr>
          <p:spPr bwMode="auto">
            <a:xfrm>
              <a:off x="1292" y="2772"/>
              <a:ext cx="0" cy="772"/>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51" name="Line 31"/>
            <p:cNvSpPr>
              <a:spLocks noChangeShapeType="1"/>
            </p:cNvSpPr>
            <p:nvPr/>
          </p:nvSpPr>
          <p:spPr bwMode="auto">
            <a:xfrm flipH="1">
              <a:off x="635" y="2772"/>
              <a:ext cx="635" cy="1"/>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52" name="Text Box 32"/>
            <p:cNvSpPr txBox="1">
              <a:spLocks noChangeArrowheads="1"/>
            </p:cNvSpPr>
            <p:nvPr/>
          </p:nvSpPr>
          <p:spPr bwMode="auto">
            <a:xfrm>
              <a:off x="1134" y="3543"/>
              <a:ext cx="4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solidFill>
                    <a:srgbClr val="FF0000"/>
                  </a:solidFill>
                </a:rPr>
                <a:t>V</a:t>
              </a:r>
              <a:r>
                <a:rPr lang="it-IT" altLang="it-IT" sz="2000" b="1" baseline="-25000">
                  <a:solidFill>
                    <a:srgbClr val="FF0000"/>
                  </a:solidFill>
                </a:rPr>
                <a:t>m</a:t>
              </a:r>
            </a:p>
          </p:txBody>
        </p:sp>
        <p:sp>
          <p:nvSpPr>
            <p:cNvPr id="56353" name="Freeform 33"/>
            <p:cNvSpPr>
              <a:spLocks/>
            </p:cNvSpPr>
            <p:nvPr/>
          </p:nvSpPr>
          <p:spPr bwMode="auto">
            <a:xfrm>
              <a:off x="2245" y="2863"/>
              <a:ext cx="1111" cy="658"/>
            </a:xfrm>
            <a:custGeom>
              <a:avLst/>
              <a:gdLst>
                <a:gd name="T0" fmla="*/ 0 w 1225"/>
                <a:gd name="T1" fmla="*/ 0 h 408"/>
                <a:gd name="T2" fmla="*/ 771 w 1225"/>
                <a:gd name="T3" fmla="*/ 181 h 408"/>
                <a:gd name="T4" fmla="*/ 1225 w 1225"/>
                <a:gd name="T5" fmla="*/ 408 h 408"/>
              </a:gdLst>
              <a:ahLst/>
              <a:cxnLst>
                <a:cxn ang="0">
                  <a:pos x="T0" y="T1"/>
                </a:cxn>
                <a:cxn ang="0">
                  <a:pos x="T2" y="T3"/>
                </a:cxn>
                <a:cxn ang="0">
                  <a:pos x="T4" y="T5"/>
                </a:cxn>
              </a:cxnLst>
              <a:rect l="0" t="0" r="r" b="b"/>
              <a:pathLst>
                <a:path w="1225" h="408">
                  <a:moveTo>
                    <a:pt x="0" y="0"/>
                  </a:moveTo>
                  <a:cubicBezTo>
                    <a:pt x="283" y="56"/>
                    <a:pt x="567" y="113"/>
                    <a:pt x="771" y="181"/>
                  </a:cubicBezTo>
                  <a:cubicBezTo>
                    <a:pt x="975" y="249"/>
                    <a:pt x="1146" y="363"/>
                    <a:pt x="1225"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6354" name="Freeform 34"/>
            <p:cNvSpPr>
              <a:spLocks/>
            </p:cNvSpPr>
            <p:nvPr/>
          </p:nvSpPr>
          <p:spPr bwMode="auto">
            <a:xfrm>
              <a:off x="3923" y="2840"/>
              <a:ext cx="1021" cy="658"/>
            </a:xfrm>
            <a:custGeom>
              <a:avLst/>
              <a:gdLst>
                <a:gd name="T0" fmla="*/ 0 w 1179"/>
                <a:gd name="T1" fmla="*/ 0 h 748"/>
                <a:gd name="T2" fmla="*/ 816 w 1179"/>
                <a:gd name="T3" fmla="*/ 295 h 748"/>
                <a:gd name="T4" fmla="*/ 1179 w 1179"/>
                <a:gd name="T5" fmla="*/ 748 h 748"/>
              </a:gdLst>
              <a:ahLst/>
              <a:cxnLst>
                <a:cxn ang="0">
                  <a:pos x="T0" y="T1"/>
                </a:cxn>
                <a:cxn ang="0">
                  <a:pos x="T2" y="T3"/>
                </a:cxn>
                <a:cxn ang="0">
                  <a:pos x="T4" y="T5"/>
                </a:cxn>
              </a:cxnLst>
              <a:rect l="0" t="0" r="r" b="b"/>
              <a:pathLst>
                <a:path w="1179" h="748">
                  <a:moveTo>
                    <a:pt x="0" y="0"/>
                  </a:moveTo>
                  <a:cubicBezTo>
                    <a:pt x="310" y="85"/>
                    <a:pt x="620" y="170"/>
                    <a:pt x="816" y="295"/>
                  </a:cubicBezTo>
                  <a:cubicBezTo>
                    <a:pt x="1012" y="420"/>
                    <a:pt x="1118" y="669"/>
                    <a:pt x="1179" y="7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6356" name="Text Box 36"/>
          <p:cNvSpPr txBox="1">
            <a:spLocks noChangeArrowheads="1"/>
          </p:cNvSpPr>
          <p:nvPr/>
        </p:nvSpPr>
        <p:spPr bwMode="auto">
          <a:xfrm>
            <a:off x="863600" y="5984875"/>
            <a:ext cx="7488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a:t>Over </a:t>
            </a:r>
            <a:r>
              <a:rPr lang="it-IT" altLang="it-IT" sz="2400" b="1">
                <a:solidFill>
                  <a:srgbClr val="FF0000"/>
                </a:solidFill>
              </a:rPr>
              <a:t>V</a:t>
            </a:r>
            <a:r>
              <a:rPr lang="it-IT" altLang="it-IT" sz="2400" b="1" baseline="-25000">
                <a:solidFill>
                  <a:srgbClr val="FF0000"/>
                </a:solidFill>
              </a:rPr>
              <a:t>m</a:t>
            </a:r>
            <a:r>
              <a:rPr lang="it-IT" altLang="it-IT" sz="2400" baseline="-25000"/>
              <a:t> </a:t>
            </a:r>
            <a:r>
              <a:rPr lang="it-IT" altLang="it-IT" sz="2400"/>
              <a:t>the superconducting state become unstable</a:t>
            </a:r>
          </a:p>
        </p:txBody>
      </p:sp>
    </p:spTree>
    <p:extLst>
      <p:ext uri="{BB962C8B-B14F-4D97-AF65-F5344CB8AC3E}">
        <p14:creationId xmlns:p14="http://schemas.microsoft.com/office/powerpoint/2010/main" val="9188315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288032" y="2348880"/>
            <a:ext cx="8388424" cy="3777283"/>
          </a:xfrm>
        </p:spPr>
        <p:txBody>
          <a:bodyPr>
            <a:normAutofit/>
          </a:bodyPr>
          <a:lstStyle/>
          <a:p>
            <a:pPr marL="742950" indent="-742950" algn="ctr">
              <a:buFont typeface="+mj-lt"/>
              <a:buAutoNum type="arabicPeriod" startAt="6"/>
            </a:pPr>
            <a:r>
              <a:rPr lang="en-US" sz="4400" b="1" dirty="0" smtClean="0"/>
              <a:t>The </a:t>
            </a:r>
            <a:r>
              <a:rPr lang="en-US" sz="4800" b="1" dirty="0" smtClean="0">
                <a:solidFill>
                  <a:srgbClr val="FF0000"/>
                </a:solidFill>
              </a:rPr>
              <a:t>low field Q slope</a:t>
            </a:r>
            <a:endParaRPr lang="en-US" sz="4400" b="1" dirty="0">
              <a:solidFill>
                <a:srgbClr val="FF0000"/>
              </a:solidFill>
            </a:endParaRPr>
          </a:p>
        </p:txBody>
      </p:sp>
    </p:spTree>
    <p:extLst>
      <p:ext uri="{BB962C8B-B14F-4D97-AF65-F5344CB8AC3E}">
        <p14:creationId xmlns:p14="http://schemas.microsoft.com/office/powerpoint/2010/main" val="5586703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46" name="Text Box 686"/>
          <p:cNvSpPr txBox="1">
            <a:spLocks noChangeArrowheads="1"/>
          </p:cNvSpPr>
          <p:nvPr/>
        </p:nvSpPr>
        <p:spPr bwMode="auto">
          <a:xfrm>
            <a:off x="684213" y="225425"/>
            <a:ext cx="5868987"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b="1">
                <a:solidFill>
                  <a:schemeClr val="accent2"/>
                </a:solidFill>
              </a:rPr>
              <a:t>Questions:</a:t>
            </a:r>
          </a:p>
          <a:p>
            <a:pPr>
              <a:spcBef>
                <a:spcPct val="50000"/>
              </a:spcBef>
              <a:buFontTx/>
              <a:buChar char="•"/>
            </a:pPr>
            <a:r>
              <a:rPr lang="en-US" altLang="it-IT"/>
              <a:t> </a:t>
            </a:r>
            <a:r>
              <a:rPr lang="en-US" altLang="it-IT" b="1">
                <a:solidFill>
                  <a:schemeClr val="accent2"/>
                </a:solidFill>
              </a:rPr>
              <a:t>Is the low-field Q-slope a calibration problem</a:t>
            </a:r>
            <a:r>
              <a:rPr lang="en-US" altLang="it-IT"/>
              <a:t>?</a:t>
            </a:r>
          </a:p>
          <a:p>
            <a:pPr>
              <a:spcBef>
                <a:spcPct val="50000"/>
              </a:spcBef>
              <a:buFontTx/>
              <a:buChar char="•"/>
            </a:pPr>
            <a:r>
              <a:rPr lang="en-US" altLang="it-IT"/>
              <a:t> If not, which is its physical reason?</a:t>
            </a:r>
          </a:p>
          <a:p>
            <a:pPr>
              <a:spcBef>
                <a:spcPct val="50000"/>
              </a:spcBef>
              <a:buFontTx/>
              <a:buChar char="•"/>
            </a:pPr>
            <a:r>
              <a:rPr lang="en-US" altLang="it-IT"/>
              <a:t> and in such a case…..</a:t>
            </a:r>
          </a:p>
        </p:txBody>
      </p:sp>
      <p:grpSp>
        <p:nvGrpSpPr>
          <p:cNvPr id="42747" name="Group 1787"/>
          <p:cNvGrpSpPr>
            <a:grpSpLocks/>
          </p:cNvGrpSpPr>
          <p:nvPr/>
        </p:nvGrpSpPr>
        <p:grpSpPr bwMode="auto">
          <a:xfrm>
            <a:off x="1476375" y="2738438"/>
            <a:ext cx="6049963" cy="3643312"/>
            <a:chOff x="930" y="1389"/>
            <a:chExt cx="3811" cy="2295"/>
          </a:xfrm>
        </p:grpSpPr>
        <p:sp>
          <p:nvSpPr>
            <p:cNvPr id="42300" name="Rectangle 1340"/>
            <p:cNvSpPr>
              <a:spLocks noChangeArrowheads="1"/>
            </p:cNvSpPr>
            <p:nvPr/>
          </p:nvSpPr>
          <p:spPr bwMode="auto">
            <a:xfrm>
              <a:off x="1393" y="333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0</a:t>
              </a:r>
              <a:endParaRPr lang="it-IT" altLang="it-IT"/>
            </a:p>
          </p:txBody>
        </p:sp>
        <p:sp>
          <p:nvSpPr>
            <p:cNvPr id="42301" name="Rectangle 1341"/>
            <p:cNvSpPr>
              <a:spLocks noChangeArrowheads="1"/>
            </p:cNvSpPr>
            <p:nvPr/>
          </p:nvSpPr>
          <p:spPr bwMode="auto">
            <a:xfrm>
              <a:off x="2124" y="333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10</a:t>
              </a:r>
              <a:endParaRPr lang="it-IT" altLang="it-IT"/>
            </a:p>
          </p:txBody>
        </p:sp>
        <p:sp>
          <p:nvSpPr>
            <p:cNvPr id="42302" name="Rectangle 1342"/>
            <p:cNvSpPr>
              <a:spLocks noChangeArrowheads="1"/>
            </p:cNvSpPr>
            <p:nvPr/>
          </p:nvSpPr>
          <p:spPr bwMode="auto">
            <a:xfrm>
              <a:off x="2836" y="333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20</a:t>
              </a:r>
              <a:endParaRPr lang="it-IT" altLang="it-IT"/>
            </a:p>
          </p:txBody>
        </p:sp>
        <p:sp>
          <p:nvSpPr>
            <p:cNvPr id="42303" name="Rectangle 1343"/>
            <p:cNvSpPr>
              <a:spLocks noChangeArrowheads="1"/>
            </p:cNvSpPr>
            <p:nvPr/>
          </p:nvSpPr>
          <p:spPr bwMode="auto">
            <a:xfrm>
              <a:off x="3587" y="332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30</a:t>
              </a:r>
              <a:endParaRPr lang="it-IT" altLang="it-IT"/>
            </a:p>
          </p:txBody>
        </p:sp>
        <p:sp>
          <p:nvSpPr>
            <p:cNvPr id="42304" name="Rectangle 1344"/>
            <p:cNvSpPr>
              <a:spLocks noChangeArrowheads="1"/>
            </p:cNvSpPr>
            <p:nvPr/>
          </p:nvSpPr>
          <p:spPr bwMode="auto">
            <a:xfrm>
              <a:off x="4318" y="332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40</a:t>
              </a:r>
              <a:endParaRPr lang="it-IT" altLang="it-IT"/>
            </a:p>
          </p:txBody>
        </p:sp>
        <p:sp>
          <p:nvSpPr>
            <p:cNvPr id="42305" name="Rectangle 1345"/>
            <p:cNvSpPr>
              <a:spLocks noChangeArrowheads="1"/>
            </p:cNvSpPr>
            <p:nvPr/>
          </p:nvSpPr>
          <p:spPr bwMode="auto">
            <a:xfrm>
              <a:off x="3555" y="3492"/>
              <a:ext cx="1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E</a:t>
              </a:r>
              <a:endParaRPr lang="it-IT" altLang="it-IT"/>
            </a:p>
          </p:txBody>
        </p:sp>
        <p:sp>
          <p:nvSpPr>
            <p:cNvPr id="42306" name="Rectangle 1346"/>
            <p:cNvSpPr>
              <a:spLocks noChangeArrowheads="1"/>
            </p:cNvSpPr>
            <p:nvPr/>
          </p:nvSpPr>
          <p:spPr bwMode="auto">
            <a:xfrm>
              <a:off x="3646" y="3557"/>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acc</a:t>
              </a:r>
              <a:endParaRPr lang="it-IT" altLang="it-IT"/>
            </a:p>
          </p:txBody>
        </p:sp>
        <p:sp>
          <p:nvSpPr>
            <p:cNvPr id="42307" name="Rectangle 1347"/>
            <p:cNvSpPr>
              <a:spLocks noChangeArrowheads="1"/>
            </p:cNvSpPr>
            <p:nvPr/>
          </p:nvSpPr>
          <p:spPr bwMode="auto">
            <a:xfrm>
              <a:off x="3799" y="349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 [MV/m]</a:t>
              </a:r>
              <a:endParaRPr lang="it-IT" altLang="it-IT"/>
            </a:p>
          </p:txBody>
        </p:sp>
        <p:sp>
          <p:nvSpPr>
            <p:cNvPr id="42323" name="Rectangle 1363"/>
            <p:cNvSpPr>
              <a:spLocks noChangeArrowheads="1"/>
            </p:cNvSpPr>
            <p:nvPr/>
          </p:nvSpPr>
          <p:spPr bwMode="auto">
            <a:xfrm>
              <a:off x="930" y="3291"/>
              <a:ext cx="436" cy="2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2324" name="Rectangle 1364"/>
            <p:cNvSpPr>
              <a:spLocks noChangeArrowheads="1"/>
            </p:cNvSpPr>
            <p:nvPr/>
          </p:nvSpPr>
          <p:spPr bwMode="auto">
            <a:xfrm>
              <a:off x="1007" y="3254"/>
              <a:ext cx="18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grpSp>
          <p:nvGrpSpPr>
            <p:cNvPr id="42744" name="Group 1784"/>
            <p:cNvGrpSpPr>
              <a:grpSpLocks/>
            </p:cNvGrpSpPr>
            <p:nvPr/>
          </p:nvGrpSpPr>
          <p:grpSpPr bwMode="auto">
            <a:xfrm>
              <a:off x="931" y="1389"/>
              <a:ext cx="3810" cy="1950"/>
              <a:chOff x="499" y="1426"/>
              <a:chExt cx="4810" cy="2756"/>
            </a:xfrm>
          </p:grpSpPr>
          <p:sp>
            <p:nvSpPr>
              <p:cNvPr id="41647" name="Line 687"/>
              <p:cNvSpPr>
                <a:spLocks noChangeShapeType="1"/>
              </p:cNvSpPr>
              <p:nvPr/>
            </p:nvSpPr>
            <p:spPr bwMode="auto">
              <a:xfrm>
                <a:off x="2087" y="1480"/>
                <a:ext cx="0" cy="26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648" name="Line 688"/>
              <p:cNvSpPr>
                <a:spLocks noChangeShapeType="1"/>
              </p:cNvSpPr>
              <p:nvPr/>
            </p:nvSpPr>
            <p:spPr bwMode="auto">
              <a:xfrm>
                <a:off x="3924" y="1480"/>
                <a:ext cx="0" cy="26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287" name="Freeform 1327"/>
              <p:cNvSpPr>
                <a:spLocks/>
              </p:cNvSpPr>
              <p:nvPr/>
            </p:nvSpPr>
            <p:spPr bwMode="auto">
              <a:xfrm>
                <a:off x="1271" y="2068"/>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42288" name="Freeform 1328"/>
              <p:cNvSpPr>
                <a:spLocks/>
              </p:cNvSpPr>
              <p:nvPr/>
            </p:nvSpPr>
            <p:spPr bwMode="auto">
              <a:xfrm>
                <a:off x="1393" y="1898"/>
                <a:ext cx="81" cy="81"/>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89" name="Freeform 1329"/>
              <p:cNvSpPr>
                <a:spLocks/>
              </p:cNvSpPr>
              <p:nvPr/>
            </p:nvSpPr>
            <p:spPr bwMode="auto">
              <a:xfrm>
                <a:off x="1618" y="1854"/>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42290" name="Freeform 1330"/>
              <p:cNvSpPr>
                <a:spLocks/>
              </p:cNvSpPr>
              <p:nvPr/>
            </p:nvSpPr>
            <p:spPr bwMode="auto">
              <a:xfrm>
                <a:off x="1918" y="1850"/>
                <a:ext cx="81" cy="81"/>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1" name="Freeform 1331"/>
              <p:cNvSpPr>
                <a:spLocks/>
              </p:cNvSpPr>
              <p:nvPr/>
            </p:nvSpPr>
            <p:spPr bwMode="auto">
              <a:xfrm>
                <a:off x="2389" y="1892"/>
                <a:ext cx="81" cy="81"/>
              </a:xfrm>
              <a:custGeom>
                <a:avLst/>
                <a:gdLst>
                  <a:gd name="T0" fmla="*/ 40 w 81"/>
                  <a:gd name="T1" fmla="*/ 0 h 81"/>
                  <a:gd name="T2" fmla="*/ 81 w 81"/>
                  <a:gd name="T3" fmla="*/ 40 h 81"/>
                  <a:gd name="T4" fmla="*/ 40 w 81"/>
                  <a:gd name="T5" fmla="*/ 81 h 81"/>
                  <a:gd name="T6" fmla="*/ 0 w 81"/>
                  <a:gd name="T7" fmla="*/ 40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0"/>
                    </a:lnTo>
                    <a:lnTo>
                      <a:pt x="40" y="81"/>
                    </a:lnTo>
                    <a:lnTo>
                      <a:pt x="0" y="40"/>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42292" name="Freeform 1332"/>
              <p:cNvSpPr>
                <a:spLocks/>
              </p:cNvSpPr>
              <p:nvPr/>
            </p:nvSpPr>
            <p:spPr bwMode="auto">
              <a:xfrm>
                <a:off x="2906" y="1967"/>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3" name="Freeform 1333"/>
              <p:cNvSpPr>
                <a:spLocks/>
              </p:cNvSpPr>
              <p:nvPr/>
            </p:nvSpPr>
            <p:spPr bwMode="auto">
              <a:xfrm>
                <a:off x="3589" y="2083"/>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42294" name="Freeform 1334"/>
              <p:cNvSpPr>
                <a:spLocks/>
              </p:cNvSpPr>
              <p:nvPr/>
            </p:nvSpPr>
            <p:spPr bwMode="auto">
              <a:xfrm>
                <a:off x="4060" y="2245"/>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42295" name="Freeform 1335"/>
              <p:cNvSpPr>
                <a:spLocks/>
              </p:cNvSpPr>
              <p:nvPr/>
            </p:nvSpPr>
            <p:spPr bwMode="auto">
              <a:xfrm>
                <a:off x="4262" y="2344"/>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6" name="Freeform 1336"/>
              <p:cNvSpPr>
                <a:spLocks/>
              </p:cNvSpPr>
              <p:nvPr/>
            </p:nvSpPr>
            <p:spPr bwMode="auto">
              <a:xfrm>
                <a:off x="4456" y="2448"/>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7" name="Freeform 1337"/>
              <p:cNvSpPr>
                <a:spLocks/>
              </p:cNvSpPr>
              <p:nvPr/>
            </p:nvSpPr>
            <p:spPr bwMode="auto">
              <a:xfrm>
                <a:off x="4631" y="2556"/>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8" name="Freeform 1338"/>
              <p:cNvSpPr>
                <a:spLocks/>
              </p:cNvSpPr>
              <p:nvPr/>
            </p:nvSpPr>
            <p:spPr bwMode="auto">
              <a:xfrm>
                <a:off x="4825" y="2699"/>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299" name="Freeform 1339"/>
              <p:cNvSpPr>
                <a:spLocks/>
              </p:cNvSpPr>
              <p:nvPr/>
            </p:nvSpPr>
            <p:spPr bwMode="auto">
              <a:xfrm>
                <a:off x="4853" y="2715"/>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42308" name="Rectangle 1348"/>
              <p:cNvSpPr>
                <a:spLocks noChangeArrowheads="1"/>
              </p:cNvSpPr>
              <p:nvPr/>
            </p:nvSpPr>
            <p:spPr bwMode="auto">
              <a:xfrm rot="16200000">
                <a:off x="533" y="2053"/>
                <a:ext cx="176"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Q</a:t>
                </a:r>
                <a:endParaRPr lang="it-IT" altLang="it-IT"/>
              </a:p>
            </p:txBody>
          </p:sp>
          <p:sp>
            <p:nvSpPr>
              <p:cNvPr id="42309" name="Rectangle 1349"/>
              <p:cNvSpPr>
                <a:spLocks noChangeArrowheads="1"/>
              </p:cNvSpPr>
              <p:nvPr/>
            </p:nvSpPr>
            <p:spPr bwMode="auto">
              <a:xfrm rot="16200000">
                <a:off x="651" y="2004"/>
                <a:ext cx="8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0</a:t>
                </a:r>
                <a:endParaRPr lang="it-IT" altLang="it-IT"/>
              </a:p>
            </p:txBody>
          </p:sp>
          <p:grpSp>
            <p:nvGrpSpPr>
              <p:cNvPr id="42742" name="Group 1782"/>
              <p:cNvGrpSpPr>
                <a:grpSpLocks/>
              </p:cNvGrpSpPr>
              <p:nvPr/>
            </p:nvGrpSpPr>
            <p:grpSpPr bwMode="auto">
              <a:xfrm>
                <a:off x="1383" y="3634"/>
                <a:ext cx="542" cy="240"/>
                <a:chOff x="1567" y="3634"/>
                <a:chExt cx="542" cy="240"/>
              </a:xfrm>
            </p:grpSpPr>
            <p:sp>
              <p:nvSpPr>
                <p:cNvPr id="42310" name="Rectangle 1350"/>
                <p:cNvSpPr>
                  <a:spLocks noChangeArrowheads="1"/>
                </p:cNvSpPr>
                <p:nvPr/>
              </p:nvSpPr>
              <p:spPr bwMode="auto">
                <a:xfrm>
                  <a:off x="1567" y="3634"/>
                  <a:ext cx="542" cy="240"/>
                </a:xfrm>
                <a:prstGeom prst="rect">
                  <a:avLst/>
                </a:prstGeom>
                <a:solidFill>
                  <a:srgbClr val="FFFFFF"/>
                </a:solidFill>
                <a:ln w="0">
                  <a:solidFill>
                    <a:srgbClr val="000000"/>
                  </a:solidFill>
                  <a:miter lim="800000"/>
                  <a:headEnd/>
                  <a:tailEnd/>
                </a:ln>
              </p:spPr>
              <p:txBody>
                <a:bodyPr/>
                <a:lstStyle/>
                <a:p>
                  <a:endParaRPr lang="it-IT"/>
                </a:p>
              </p:txBody>
            </p:sp>
            <p:sp>
              <p:nvSpPr>
                <p:cNvPr id="42319" name="Freeform 1359"/>
                <p:cNvSpPr>
                  <a:spLocks/>
                </p:cNvSpPr>
                <p:nvPr/>
              </p:nvSpPr>
              <p:spPr bwMode="auto">
                <a:xfrm>
                  <a:off x="1670" y="3706"/>
                  <a:ext cx="69" cy="69"/>
                </a:xfrm>
                <a:custGeom>
                  <a:avLst/>
                  <a:gdLst>
                    <a:gd name="T0" fmla="*/ 34 w 69"/>
                    <a:gd name="T1" fmla="*/ 0 h 69"/>
                    <a:gd name="T2" fmla="*/ 69 w 69"/>
                    <a:gd name="T3" fmla="*/ 35 h 69"/>
                    <a:gd name="T4" fmla="*/ 34 w 69"/>
                    <a:gd name="T5" fmla="*/ 69 h 69"/>
                    <a:gd name="T6" fmla="*/ 0 w 69"/>
                    <a:gd name="T7" fmla="*/ 35 h 69"/>
                    <a:gd name="T8" fmla="*/ 34 w 69"/>
                    <a:gd name="T9" fmla="*/ 0 h 69"/>
                  </a:gdLst>
                  <a:ahLst/>
                  <a:cxnLst>
                    <a:cxn ang="0">
                      <a:pos x="T0" y="T1"/>
                    </a:cxn>
                    <a:cxn ang="0">
                      <a:pos x="T2" y="T3"/>
                    </a:cxn>
                    <a:cxn ang="0">
                      <a:pos x="T4" y="T5"/>
                    </a:cxn>
                    <a:cxn ang="0">
                      <a:pos x="T6" y="T7"/>
                    </a:cxn>
                    <a:cxn ang="0">
                      <a:pos x="T8" y="T9"/>
                    </a:cxn>
                  </a:cxnLst>
                  <a:rect l="0" t="0" r="r" b="b"/>
                  <a:pathLst>
                    <a:path w="69" h="69">
                      <a:moveTo>
                        <a:pt x="34" y="0"/>
                      </a:moveTo>
                      <a:lnTo>
                        <a:pt x="69" y="35"/>
                      </a:lnTo>
                      <a:lnTo>
                        <a:pt x="34" y="69"/>
                      </a:lnTo>
                      <a:lnTo>
                        <a:pt x="0" y="35"/>
                      </a:lnTo>
                      <a:lnTo>
                        <a:pt x="34" y="0"/>
                      </a:lnTo>
                      <a:close/>
                    </a:path>
                  </a:pathLst>
                </a:custGeom>
                <a:solidFill>
                  <a:srgbClr val="000080"/>
                </a:solidFill>
                <a:ln w="12700">
                  <a:solidFill>
                    <a:srgbClr val="000080"/>
                  </a:solidFill>
                  <a:prstDash val="solid"/>
                  <a:round/>
                  <a:headEnd/>
                  <a:tailEnd/>
                </a:ln>
              </p:spPr>
              <p:txBody>
                <a:bodyPr/>
                <a:lstStyle/>
                <a:p>
                  <a:endParaRPr lang="it-IT"/>
                </a:p>
              </p:txBody>
            </p:sp>
            <p:sp>
              <p:nvSpPr>
                <p:cNvPr id="42320" name="Rectangle 1360"/>
                <p:cNvSpPr>
                  <a:spLocks noChangeArrowheads="1"/>
                </p:cNvSpPr>
                <p:nvPr/>
              </p:nvSpPr>
              <p:spPr bwMode="auto">
                <a:xfrm>
                  <a:off x="1767" y="3675"/>
                  <a:ext cx="32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1,6 K</a:t>
                  </a:r>
                  <a:endParaRPr lang="it-IT" altLang="it-IT"/>
                </a:p>
              </p:txBody>
            </p:sp>
          </p:grpSp>
          <p:sp>
            <p:nvSpPr>
              <p:cNvPr id="42321" name="Rectangle 1361"/>
              <p:cNvSpPr>
                <a:spLocks noChangeArrowheads="1"/>
              </p:cNvSpPr>
              <p:nvPr/>
            </p:nvSpPr>
            <p:spPr bwMode="auto">
              <a:xfrm>
                <a:off x="642" y="1460"/>
                <a:ext cx="235"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42322" name="Rectangle 1362"/>
              <p:cNvSpPr>
                <a:spLocks noChangeArrowheads="1"/>
              </p:cNvSpPr>
              <p:nvPr/>
            </p:nvSpPr>
            <p:spPr bwMode="auto">
              <a:xfrm>
                <a:off x="824" y="1426"/>
                <a:ext cx="15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11</a:t>
                </a:r>
                <a:endParaRPr lang="it-IT" altLang="it-IT"/>
              </a:p>
            </p:txBody>
          </p:sp>
          <p:sp>
            <p:nvSpPr>
              <p:cNvPr id="42325" name="Rectangle 1365"/>
              <p:cNvSpPr>
                <a:spLocks noChangeArrowheads="1"/>
              </p:cNvSpPr>
              <p:nvPr/>
            </p:nvSpPr>
            <p:spPr bwMode="auto">
              <a:xfrm>
                <a:off x="824" y="3993"/>
                <a:ext cx="7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9</a:t>
                </a:r>
                <a:endParaRPr lang="it-IT" altLang="it-IT"/>
              </a:p>
            </p:txBody>
          </p:sp>
          <p:sp>
            <p:nvSpPr>
              <p:cNvPr id="42326" name="Rectangle 1366"/>
              <p:cNvSpPr>
                <a:spLocks noChangeArrowheads="1"/>
              </p:cNvSpPr>
              <p:nvPr/>
            </p:nvSpPr>
            <p:spPr bwMode="auto">
              <a:xfrm>
                <a:off x="642" y="2765"/>
                <a:ext cx="235"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42327" name="Rectangle 1367"/>
              <p:cNvSpPr>
                <a:spLocks noChangeArrowheads="1"/>
              </p:cNvSpPr>
              <p:nvPr/>
            </p:nvSpPr>
            <p:spPr bwMode="auto">
              <a:xfrm>
                <a:off x="824" y="2731"/>
                <a:ext cx="15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10</a:t>
                </a:r>
                <a:endParaRPr lang="it-IT" altLang="it-IT"/>
              </a:p>
            </p:txBody>
          </p:sp>
          <p:grpSp>
            <p:nvGrpSpPr>
              <p:cNvPr id="42730" name="Group 1770"/>
              <p:cNvGrpSpPr>
                <a:grpSpLocks/>
              </p:cNvGrpSpPr>
              <p:nvPr/>
            </p:nvGrpSpPr>
            <p:grpSpPr bwMode="auto">
              <a:xfrm>
                <a:off x="1112" y="1474"/>
                <a:ext cx="4197" cy="2673"/>
                <a:chOff x="1112" y="1474"/>
                <a:chExt cx="4197" cy="2673"/>
              </a:xfrm>
            </p:grpSpPr>
            <p:sp>
              <p:nvSpPr>
                <p:cNvPr id="42731" name="Line 1771"/>
                <p:cNvSpPr>
                  <a:spLocks noChangeShapeType="1"/>
                </p:cNvSpPr>
                <p:nvPr/>
              </p:nvSpPr>
              <p:spPr bwMode="auto">
                <a:xfrm>
                  <a:off x="1156" y="2788"/>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2" name="Line 1772"/>
                <p:cNvSpPr>
                  <a:spLocks noChangeShapeType="1"/>
                </p:cNvSpPr>
                <p:nvPr/>
              </p:nvSpPr>
              <p:spPr bwMode="auto">
                <a:xfrm>
                  <a:off x="1156" y="1474"/>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3" name="Line 1773"/>
                <p:cNvSpPr>
                  <a:spLocks noChangeShapeType="1"/>
                </p:cNvSpPr>
                <p:nvPr/>
              </p:nvSpPr>
              <p:spPr bwMode="auto">
                <a:xfrm>
                  <a:off x="1156" y="1474"/>
                  <a:ext cx="1" cy="26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4" name="Line 1774"/>
                <p:cNvSpPr>
                  <a:spLocks noChangeShapeType="1"/>
                </p:cNvSpPr>
                <p:nvPr/>
              </p:nvSpPr>
              <p:spPr bwMode="auto">
                <a:xfrm>
                  <a:off x="1112" y="4102"/>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5" name="Line 1775"/>
                <p:cNvSpPr>
                  <a:spLocks noChangeShapeType="1"/>
                </p:cNvSpPr>
                <p:nvPr/>
              </p:nvSpPr>
              <p:spPr bwMode="auto">
                <a:xfrm>
                  <a:off x="1112" y="1474"/>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6" name="Line 1776"/>
                <p:cNvSpPr>
                  <a:spLocks noChangeShapeType="1"/>
                </p:cNvSpPr>
                <p:nvPr/>
              </p:nvSpPr>
              <p:spPr bwMode="auto">
                <a:xfrm>
                  <a:off x="1156" y="4102"/>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7" name="Line 1777"/>
                <p:cNvSpPr>
                  <a:spLocks noChangeShapeType="1"/>
                </p:cNvSpPr>
                <p:nvPr/>
              </p:nvSpPr>
              <p:spPr bwMode="auto">
                <a:xfrm flipV="1">
                  <a:off x="1156" y="4102"/>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8" name="Line 1778"/>
                <p:cNvSpPr>
                  <a:spLocks noChangeShapeType="1"/>
                </p:cNvSpPr>
                <p:nvPr/>
              </p:nvSpPr>
              <p:spPr bwMode="auto">
                <a:xfrm flipV="1">
                  <a:off x="2079" y="4102"/>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9" name="Line 1779"/>
                <p:cNvSpPr>
                  <a:spLocks noChangeShapeType="1"/>
                </p:cNvSpPr>
                <p:nvPr/>
              </p:nvSpPr>
              <p:spPr bwMode="auto">
                <a:xfrm flipV="1">
                  <a:off x="3002" y="4102"/>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40" name="Line 1780"/>
                <p:cNvSpPr>
                  <a:spLocks noChangeShapeType="1"/>
                </p:cNvSpPr>
                <p:nvPr/>
              </p:nvSpPr>
              <p:spPr bwMode="auto">
                <a:xfrm flipV="1">
                  <a:off x="3925" y="4102"/>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41" name="Line 1781"/>
                <p:cNvSpPr>
                  <a:spLocks noChangeShapeType="1"/>
                </p:cNvSpPr>
                <p:nvPr/>
              </p:nvSpPr>
              <p:spPr bwMode="auto">
                <a:xfrm flipV="1">
                  <a:off x="4847" y="4102"/>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42743" name="Line 1783"/>
              <p:cNvSpPr>
                <a:spLocks noChangeShapeType="1"/>
              </p:cNvSpPr>
              <p:nvPr/>
            </p:nvSpPr>
            <p:spPr bwMode="auto">
              <a:xfrm>
                <a:off x="5307" y="1480"/>
                <a:ext cx="0" cy="2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sp>
        <p:nvSpPr>
          <p:cNvPr id="42746" name="Line 1786"/>
          <p:cNvSpPr>
            <a:spLocks noChangeShapeType="1"/>
          </p:cNvSpPr>
          <p:nvPr/>
        </p:nvSpPr>
        <p:spPr bwMode="auto">
          <a:xfrm>
            <a:off x="1692275" y="3968750"/>
            <a:ext cx="6335713"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48" name="Line 1788"/>
          <p:cNvSpPr>
            <a:spLocks noChangeShapeType="1"/>
          </p:cNvSpPr>
          <p:nvPr/>
        </p:nvSpPr>
        <p:spPr bwMode="auto">
          <a:xfrm flipV="1">
            <a:off x="2590800" y="3321050"/>
            <a:ext cx="217488"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49" name="Line 1789"/>
          <p:cNvSpPr>
            <a:spLocks noChangeShapeType="1"/>
          </p:cNvSpPr>
          <p:nvPr/>
        </p:nvSpPr>
        <p:spPr bwMode="auto">
          <a:xfrm flipV="1">
            <a:off x="2447925" y="3573463"/>
            <a:ext cx="107950" cy="250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0" name="Line 1790"/>
          <p:cNvSpPr>
            <a:spLocks noChangeShapeType="1"/>
          </p:cNvSpPr>
          <p:nvPr/>
        </p:nvSpPr>
        <p:spPr bwMode="auto">
          <a:xfrm flipV="1">
            <a:off x="2879725" y="3321050"/>
            <a:ext cx="28733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2" name="Text Box 1792"/>
          <p:cNvSpPr txBox="1">
            <a:spLocks noChangeArrowheads="1"/>
          </p:cNvSpPr>
          <p:nvPr/>
        </p:nvSpPr>
        <p:spPr bwMode="auto">
          <a:xfrm>
            <a:off x="1187450" y="1844675"/>
            <a:ext cx="7488238"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itchFamily="2" charset="2"/>
              <a:buChar char="ü"/>
            </a:pPr>
            <a:r>
              <a:rPr lang="it-IT" altLang="it-IT">
                <a:solidFill>
                  <a:srgbClr val="FF0000"/>
                </a:solidFill>
              </a:rPr>
              <a:t>  Is something pulling up the Q ? </a:t>
            </a:r>
            <a:endParaRPr lang="it-IT" altLang="it-IT"/>
          </a:p>
          <a:p>
            <a:pPr>
              <a:spcBef>
                <a:spcPct val="50000"/>
              </a:spcBef>
              <a:buFont typeface="Wingdings" pitchFamily="2" charset="2"/>
              <a:buChar char="ü"/>
            </a:pPr>
            <a:r>
              <a:rPr lang="it-IT" altLang="it-IT"/>
              <a:t>  </a:t>
            </a:r>
            <a:r>
              <a:rPr lang="it-IT" altLang="it-IT">
                <a:solidFill>
                  <a:srgbClr val="008000"/>
                </a:solidFill>
              </a:rPr>
              <a:t>The Q is originally higher, but for some reason at low field, it decays?</a:t>
            </a:r>
          </a:p>
        </p:txBody>
      </p:sp>
      <p:sp>
        <p:nvSpPr>
          <p:cNvPr id="42753" name="Line 1793"/>
          <p:cNvSpPr>
            <a:spLocks noChangeShapeType="1"/>
          </p:cNvSpPr>
          <p:nvPr/>
        </p:nvSpPr>
        <p:spPr bwMode="auto">
          <a:xfrm>
            <a:off x="1655763" y="3141663"/>
            <a:ext cx="6264275" cy="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4" name="Line 1794"/>
          <p:cNvSpPr>
            <a:spLocks noChangeShapeType="1"/>
          </p:cNvSpPr>
          <p:nvPr/>
        </p:nvSpPr>
        <p:spPr bwMode="auto">
          <a:xfrm flipV="1">
            <a:off x="2446338" y="3213100"/>
            <a:ext cx="217487" cy="215900"/>
          </a:xfrm>
          <a:prstGeom prst="line">
            <a:avLst/>
          </a:prstGeom>
          <a:noFill/>
          <a:ln w="381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5" name="Line 1795"/>
          <p:cNvSpPr>
            <a:spLocks noChangeShapeType="1"/>
          </p:cNvSpPr>
          <p:nvPr/>
        </p:nvSpPr>
        <p:spPr bwMode="auto">
          <a:xfrm flipV="1">
            <a:off x="2303463" y="3465513"/>
            <a:ext cx="107950" cy="250825"/>
          </a:xfrm>
          <a:prstGeom prst="line">
            <a:avLst/>
          </a:prstGeom>
          <a:noFill/>
          <a:ln w="381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6" name="Line 1796"/>
          <p:cNvSpPr>
            <a:spLocks noChangeShapeType="1"/>
          </p:cNvSpPr>
          <p:nvPr/>
        </p:nvSpPr>
        <p:spPr bwMode="auto">
          <a:xfrm flipV="1">
            <a:off x="2735263" y="3213100"/>
            <a:ext cx="287337" cy="0"/>
          </a:xfrm>
          <a:prstGeom prst="line">
            <a:avLst/>
          </a:prstGeom>
          <a:noFill/>
          <a:ln w="381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758" name="Rectangle 1798"/>
          <p:cNvSpPr>
            <a:spLocks noChangeArrowheads="1"/>
          </p:cNvSpPr>
          <p:nvPr/>
        </p:nvSpPr>
        <p:spPr bwMode="auto">
          <a:xfrm>
            <a:off x="4824413" y="1844675"/>
            <a:ext cx="418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b="1"/>
              <a:t>(if understood, it could be beneficial</a:t>
            </a:r>
            <a:r>
              <a:rPr lang="it-IT" altLang="it-IT"/>
              <a:t>)</a:t>
            </a:r>
          </a:p>
        </p:txBody>
      </p:sp>
    </p:spTree>
    <p:extLst>
      <p:ext uri="{BB962C8B-B14F-4D97-AF65-F5344CB8AC3E}">
        <p14:creationId xmlns:p14="http://schemas.microsoft.com/office/powerpoint/2010/main" val="1606666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752">
                                            <p:txEl>
                                              <p:pRg st="0" end="0"/>
                                            </p:txEl>
                                          </p:spTgt>
                                        </p:tgtEl>
                                        <p:attrNameLst>
                                          <p:attrName>style.visibility</p:attrName>
                                        </p:attrNameLst>
                                      </p:cBhvr>
                                      <p:to>
                                        <p:strVal val="visible"/>
                                      </p:to>
                                    </p:set>
                                    <p:anim calcmode="lin" valueType="num">
                                      <p:cBhvr additive="base">
                                        <p:cTn id="7" dur="500" fill="hold"/>
                                        <p:tgtEl>
                                          <p:spTgt spid="427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752">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2746"/>
                                        </p:tgtEl>
                                        <p:attrNameLst>
                                          <p:attrName>style.visibility</p:attrName>
                                        </p:attrNameLst>
                                      </p:cBhvr>
                                      <p:to>
                                        <p:strVal val="visible"/>
                                      </p:to>
                                    </p:set>
                                    <p:anim calcmode="lin" valueType="num">
                                      <p:cBhvr additive="base">
                                        <p:cTn id="12" dur="500" fill="hold"/>
                                        <p:tgtEl>
                                          <p:spTgt spid="42746"/>
                                        </p:tgtEl>
                                        <p:attrNameLst>
                                          <p:attrName>ppt_x</p:attrName>
                                        </p:attrNameLst>
                                      </p:cBhvr>
                                      <p:tavLst>
                                        <p:tav tm="0">
                                          <p:val>
                                            <p:strVal val="#ppt_x"/>
                                          </p:val>
                                        </p:tav>
                                        <p:tav tm="100000">
                                          <p:val>
                                            <p:strVal val="#ppt_x"/>
                                          </p:val>
                                        </p:tav>
                                      </p:tavLst>
                                    </p:anim>
                                    <p:anim calcmode="lin" valueType="num">
                                      <p:cBhvr additive="base">
                                        <p:cTn id="13" dur="500" fill="hold"/>
                                        <p:tgtEl>
                                          <p:spTgt spid="4274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2749"/>
                                        </p:tgtEl>
                                        <p:attrNameLst>
                                          <p:attrName>style.visibility</p:attrName>
                                        </p:attrNameLst>
                                      </p:cBhvr>
                                      <p:to>
                                        <p:strVal val="visible"/>
                                      </p:to>
                                    </p:set>
                                    <p:anim calcmode="lin" valueType="num">
                                      <p:cBhvr additive="base">
                                        <p:cTn id="17" dur="500" fill="hold"/>
                                        <p:tgtEl>
                                          <p:spTgt spid="42749"/>
                                        </p:tgtEl>
                                        <p:attrNameLst>
                                          <p:attrName>ppt_x</p:attrName>
                                        </p:attrNameLst>
                                      </p:cBhvr>
                                      <p:tavLst>
                                        <p:tav tm="0">
                                          <p:val>
                                            <p:strVal val="#ppt_x"/>
                                          </p:val>
                                        </p:tav>
                                        <p:tav tm="100000">
                                          <p:val>
                                            <p:strVal val="#ppt_x"/>
                                          </p:val>
                                        </p:tav>
                                      </p:tavLst>
                                    </p:anim>
                                    <p:anim calcmode="lin" valueType="num">
                                      <p:cBhvr additive="base">
                                        <p:cTn id="18" dur="500" fill="hold"/>
                                        <p:tgtEl>
                                          <p:spTgt spid="4274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2748"/>
                                        </p:tgtEl>
                                        <p:attrNameLst>
                                          <p:attrName>style.visibility</p:attrName>
                                        </p:attrNameLst>
                                      </p:cBhvr>
                                      <p:to>
                                        <p:strVal val="visible"/>
                                      </p:to>
                                    </p:set>
                                    <p:anim calcmode="lin" valueType="num">
                                      <p:cBhvr additive="base">
                                        <p:cTn id="22" dur="500" fill="hold"/>
                                        <p:tgtEl>
                                          <p:spTgt spid="42748"/>
                                        </p:tgtEl>
                                        <p:attrNameLst>
                                          <p:attrName>ppt_x</p:attrName>
                                        </p:attrNameLst>
                                      </p:cBhvr>
                                      <p:tavLst>
                                        <p:tav tm="0">
                                          <p:val>
                                            <p:strVal val="#ppt_x"/>
                                          </p:val>
                                        </p:tav>
                                        <p:tav tm="100000">
                                          <p:val>
                                            <p:strVal val="#ppt_x"/>
                                          </p:val>
                                        </p:tav>
                                      </p:tavLst>
                                    </p:anim>
                                    <p:anim calcmode="lin" valueType="num">
                                      <p:cBhvr additive="base">
                                        <p:cTn id="23" dur="500" fill="hold"/>
                                        <p:tgtEl>
                                          <p:spTgt spid="4274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42750"/>
                                        </p:tgtEl>
                                        <p:attrNameLst>
                                          <p:attrName>style.visibility</p:attrName>
                                        </p:attrNameLst>
                                      </p:cBhvr>
                                      <p:to>
                                        <p:strVal val="visible"/>
                                      </p:to>
                                    </p:set>
                                    <p:anim calcmode="lin" valueType="num">
                                      <p:cBhvr additive="base">
                                        <p:cTn id="27" dur="500" fill="hold"/>
                                        <p:tgtEl>
                                          <p:spTgt spid="42750"/>
                                        </p:tgtEl>
                                        <p:attrNameLst>
                                          <p:attrName>ppt_x</p:attrName>
                                        </p:attrNameLst>
                                      </p:cBhvr>
                                      <p:tavLst>
                                        <p:tav tm="0">
                                          <p:val>
                                            <p:strVal val="#ppt_x"/>
                                          </p:val>
                                        </p:tav>
                                        <p:tav tm="100000">
                                          <p:val>
                                            <p:strVal val="#ppt_x"/>
                                          </p:val>
                                        </p:tav>
                                      </p:tavLst>
                                    </p:anim>
                                    <p:anim calcmode="lin" valueType="num">
                                      <p:cBhvr additive="base">
                                        <p:cTn id="28" dur="500" fill="hold"/>
                                        <p:tgtEl>
                                          <p:spTgt spid="42750"/>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42758"/>
                                        </p:tgtEl>
                                        <p:attrNameLst>
                                          <p:attrName>style.visibility</p:attrName>
                                        </p:attrNameLst>
                                      </p:cBhvr>
                                      <p:to>
                                        <p:strVal val="visible"/>
                                      </p:to>
                                    </p:set>
                                    <p:anim calcmode="lin" valueType="num">
                                      <p:cBhvr additive="base">
                                        <p:cTn id="32" dur="500" fill="hold"/>
                                        <p:tgtEl>
                                          <p:spTgt spid="42758"/>
                                        </p:tgtEl>
                                        <p:attrNameLst>
                                          <p:attrName>ppt_x</p:attrName>
                                        </p:attrNameLst>
                                      </p:cBhvr>
                                      <p:tavLst>
                                        <p:tav tm="0">
                                          <p:val>
                                            <p:strVal val="1+#ppt_w/2"/>
                                          </p:val>
                                        </p:tav>
                                        <p:tav tm="100000">
                                          <p:val>
                                            <p:strVal val="#ppt_x"/>
                                          </p:val>
                                        </p:tav>
                                      </p:tavLst>
                                    </p:anim>
                                    <p:anim calcmode="lin" valueType="num">
                                      <p:cBhvr additive="base">
                                        <p:cTn id="33" dur="500" fill="hold"/>
                                        <p:tgtEl>
                                          <p:spTgt spid="42758"/>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4" fill="hold" grpId="1" nodeType="clickEffect">
                                  <p:stCondLst>
                                    <p:cond delay="0"/>
                                  </p:stCondLst>
                                  <p:childTnLst>
                                    <p:anim calcmode="lin" valueType="num">
                                      <p:cBhvr additive="base">
                                        <p:cTn id="37" dur="500"/>
                                        <p:tgtEl>
                                          <p:spTgt spid="42749"/>
                                        </p:tgtEl>
                                        <p:attrNameLst>
                                          <p:attrName>ppt_x</p:attrName>
                                        </p:attrNameLst>
                                      </p:cBhvr>
                                      <p:tavLst>
                                        <p:tav tm="0">
                                          <p:val>
                                            <p:strVal val="ppt_x"/>
                                          </p:val>
                                        </p:tav>
                                        <p:tav tm="100000">
                                          <p:val>
                                            <p:strVal val="ppt_x"/>
                                          </p:val>
                                        </p:tav>
                                      </p:tavLst>
                                    </p:anim>
                                    <p:anim calcmode="lin" valueType="num">
                                      <p:cBhvr additive="base">
                                        <p:cTn id="38" dur="500"/>
                                        <p:tgtEl>
                                          <p:spTgt spid="42749"/>
                                        </p:tgtEl>
                                        <p:attrNameLst>
                                          <p:attrName>ppt_y</p:attrName>
                                        </p:attrNameLst>
                                      </p:cBhvr>
                                      <p:tavLst>
                                        <p:tav tm="0">
                                          <p:val>
                                            <p:strVal val="ppt_y"/>
                                          </p:val>
                                        </p:tav>
                                        <p:tav tm="100000">
                                          <p:val>
                                            <p:strVal val="1+ppt_h/2"/>
                                          </p:val>
                                        </p:tav>
                                      </p:tavLst>
                                    </p:anim>
                                    <p:set>
                                      <p:cBhvr>
                                        <p:cTn id="39" dur="1" fill="hold">
                                          <p:stCondLst>
                                            <p:cond delay="499"/>
                                          </p:stCondLst>
                                        </p:cTn>
                                        <p:tgtEl>
                                          <p:spTgt spid="42749"/>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42748"/>
                                        </p:tgtEl>
                                        <p:attrNameLst>
                                          <p:attrName>ppt_x</p:attrName>
                                        </p:attrNameLst>
                                      </p:cBhvr>
                                      <p:tavLst>
                                        <p:tav tm="0">
                                          <p:val>
                                            <p:strVal val="ppt_x"/>
                                          </p:val>
                                        </p:tav>
                                        <p:tav tm="100000">
                                          <p:val>
                                            <p:strVal val="ppt_x"/>
                                          </p:val>
                                        </p:tav>
                                      </p:tavLst>
                                    </p:anim>
                                    <p:anim calcmode="lin" valueType="num">
                                      <p:cBhvr additive="base">
                                        <p:cTn id="42" dur="500"/>
                                        <p:tgtEl>
                                          <p:spTgt spid="42748"/>
                                        </p:tgtEl>
                                        <p:attrNameLst>
                                          <p:attrName>ppt_y</p:attrName>
                                        </p:attrNameLst>
                                      </p:cBhvr>
                                      <p:tavLst>
                                        <p:tav tm="0">
                                          <p:val>
                                            <p:strVal val="ppt_y"/>
                                          </p:val>
                                        </p:tav>
                                        <p:tav tm="100000">
                                          <p:val>
                                            <p:strVal val="1+ppt_h/2"/>
                                          </p:val>
                                        </p:tav>
                                      </p:tavLst>
                                    </p:anim>
                                    <p:set>
                                      <p:cBhvr>
                                        <p:cTn id="43" dur="1" fill="hold">
                                          <p:stCondLst>
                                            <p:cond delay="499"/>
                                          </p:stCondLst>
                                        </p:cTn>
                                        <p:tgtEl>
                                          <p:spTgt spid="42748"/>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42750"/>
                                        </p:tgtEl>
                                        <p:attrNameLst>
                                          <p:attrName>ppt_x</p:attrName>
                                        </p:attrNameLst>
                                      </p:cBhvr>
                                      <p:tavLst>
                                        <p:tav tm="0">
                                          <p:val>
                                            <p:strVal val="ppt_x"/>
                                          </p:val>
                                        </p:tav>
                                        <p:tav tm="100000">
                                          <p:val>
                                            <p:strVal val="ppt_x"/>
                                          </p:val>
                                        </p:tav>
                                      </p:tavLst>
                                    </p:anim>
                                    <p:anim calcmode="lin" valueType="num">
                                      <p:cBhvr additive="base">
                                        <p:cTn id="46" dur="500"/>
                                        <p:tgtEl>
                                          <p:spTgt spid="42750"/>
                                        </p:tgtEl>
                                        <p:attrNameLst>
                                          <p:attrName>ppt_y</p:attrName>
                                        </p:attrNameLst>
                                      </p:cBhvr>
                                      <p:tavLst>
                                        <p:tav tm="0">
                                          <p:val>
                                            <p:strVal val="ppt_y"/>
                                          </p:val>
                                        </p:tav>
                                        <p:tav tm="100000">
                                          <p:val>
                                            <p:strVal val="1+ppt_h/2"/>
                                          </p:val>
                                        </p:tav>
                                      </p:tavLst>
                                    </p:anim>
                                    <p:set>
                                      <p:cBhvr>
                                        <p:cTn id="47" dur="1" fill="hold">
                                          <p:stCondLst>
                                            <p:cond delay="499"/>
                                          </p:stCondLst>
                                        </p:cTn>
                                        <p:tgtEl>
                                          <p:spTgt spid="42750"/>
                                        </p:tgtEl>
                                        <p:attrNameLst>
                                          <p:attrName>style.visibility</p:attrName>
                                        </p:attrNameLst>
                                      </p:cBhvr>
                                      <p:to>
                                        <p:strVal val="hidden"/>
                                      </p:to>
                                    </p:set>
                                  </p:childTnLst>
                                </p:cTn>
                              </p:par>
                              <p:par>
                                <p:cTn id="48" presetID="2" presetClass="entr" presetSubtype="1" fill="hold" nodeType="withEffect">
                                  <p:stCondLst>
                                    <p:cond delay="0"/>
                                  </p:stCondLst>
                                  <p:childTnLst>
                                    <p:set>
                                      <p:cBhvr>
                                        <p:cTn id="49" dur="1" fill="hold">
                                          <p:stCondLst>
                                            <p:cond delay="0"/>
                                          </p:stCondLst>
                                        </p:cTn>
                                        <p:tgtEl>
                                          <p:spTgt spid="42752">
                                            <p:txEl>
                                              <p:pRg st="1" end="1"/>
                                            </p:txEl>
                                          </p:spTgt>
                                        </p:tgtEl>
                                        <p:attrNameLst>
                                          <p:attrName>style.visibility</p:attrName>
                                        </p:attrNameLst>
                                      </p:cBhvr>
                                      <p:to>
                                        <p:strVal val="visible"/>
                                      </p:to>
                                    </p:set>
                                    <p:anim calcmode="lin" valueType="num">
                                      <p:cBhvr additive="base">
                                        <p:cTn id="50" dur="500" fill="hold"/>
                                        <p:tgtEl>
                                          <p:spTgt spid="42752">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2752">
                                            <p:txEl>
                                              <p:pRg st="1" end="1"/>
                                            </p:txEl>
                                          </p:spTgt>
                                        </p:tgtEl>
                                        <p:attrNameLst>
                                          <p:attrName>ppt_y</p:attrName>
                                        </p:attrNameLst>
                                      </p:cBhvr>
                                      <p:tavLst>
                                        <p:tav tm="0">
                                          <p:val>
                                            <p:strVal val="0-#ppt_h/2"/>
                                          </p:val>
                                        </p:tav>
                                        <p:tav tm="100000">
                                          <p:val>
                                            <p:strVal val="#ppt_y"/>
                                          </p:val>
                                        </p:tav>
                                      </p:tavLst>
                                    </p:anim>
                                  </p:childTnLst>
                                </p:cTn>
                              </p:par>
                            </p:childTnLst>
                          </p:cTn>
                        </p:par>
                        <p:par>
                          <p:cTn id="52" fill="hold" nodeType="afterGroup">
                            <p:stCondLst>
                              <p:cond delay="500"/>
                            </p:stCondLst>
                            <p:childTnLst>
                              <p:par>
                                <p:cTn id="53" presetID="2" presetClass="entr" presetSubtype="1" fill="hold" grpId="0" nodeType="afterEffect">
                                  <p:stCondLst>
                                    <p:cond delay="0"/>
                                  </p:stCondLst>
                                  <p:childTnLst>
                                    <p:set>
                                      <p:cBhvr>
                                        <p:cTn id="54" dur="1" fill="hold">
                                          <p:stCondLst>
                                            <p:cond delay="0"/>
                                          </p:stCondLst>
                                        </p:cTn>
                                        <p:tgtEl>
                                          <p:spTgt spid="42753"/>
                                        </p:tgtEl>
                                        <p:attrNameLst>
                                          <p:attrName>style.visibility</p:attrName>
                                        </p:attrNameLst>
                                      </p:cBhvr>
                                      <p:to>
                                        <p:strVal val="visible"/>
                                      </p:to>
                                    </p:set>
                                    <p:anim calcmode="lin" valueType="num">
                                      <p:cBhvr additive="base">
                                        <p:cTn id="55" dur="500" fill="hold"/>
                                        <p:tgtEl>
                                          <p:spTgt spid="42753"/>
                                        </p:tgtEl>
                                        <p:attrNameLst>
                                          <p:attrName>ppt_x</p:attrName>
                                        </p:attrNameLst>
                                      </p:cBhvr>
                                      <p:tavLst>
                                        <p:tav tm="0">
                                          <p:val>
                                            <p:strVal val="#ppt_x"/>
                                          </p:val>
                                        </p:tav>
                                        <p:tav tm="100000">
                                          <p:val>
                                            <p:strVal val="#ppt_x"/>
                                          </p:val>
                                        </p:tav>
                                      </p:tavLst>
                                    </p:anim>
                                    <p:anim calcmode="lin" valueType="num">
                                      <p:cBhvr additive="base">
                                        <p:cTn id="56" dur="500" fill="hold"/>
                                        <p:tgtEl>
                                          <p:spTgt spid="42753"/>
                                        </p:tgtEl>
                                        <p:attrNameLst>
                                          <p:attrName>ppt_y</p:attrName>
                                        </p:attrNameLst>
                                      </p:cBhvr>
                                      <p:tavLst>
                                        <p:tav tm="0">
                                          <p:val>
                                            <p:strVal val="0-#ppt_h/2"/>
                                          </p:val>
                                        </p:tav>
                                        <p:tav tm="100000">
                                          <p:val>
                                            <p:strVal val="#ppt_y"/>
                                          </p:val>
                                        </p:tav>
                                      </p:tavLst>
                                    </p:anim>
                                  </p:childTnLst>
                                </p:cTn>
                              </p:par>
                            </p:childTnLst>
                          </p:cTn>
                        </p:par>
                        <p:par>
                          <p:cTn id="57" fill="hold" nodeType="afterGroup">
                            <p:stCondLst>
                              <p:cond delay="1000"/>
                            </p:stCondLst>
                            <p:childTnLst>
                              <p:par>
                                <p:cTn id="58" presetID="2" presetClass="entr" presetSubtype="1" fill="hold" grpId="0" nodeType="afterEffect">
                                  <p:stCondLst>
                                    <p:cond delay="0"/>
                                  </p:stCondLst>
                                  <p:childTnLst>
                                    <p:set>
                                      <p:cBhvr>
                                        <p:cTn id="59" dur="1" fill="hold">
                                          <p:stCondLst>
                                            <p:cond delay="0"/>
                                          </p:stCondLst>
                                        </p:cTn>
                                        <p:tgtEl>
                                          <p:spTgt spid="42756"/>
                                        </p:tgtEl>
                                        <p:attrNameLst>
                                          <p:attrName>style.visibility</p:attrName>
                                        </p:attrNameLst>
                                      </p:cBhvr>
                                      <p:to>
                                        <p:strVal val="visible"/>
                                      </p:to>
                                    </p:set>
                                    <p:anim calcmode="lin" valueType="num">
                                      <p:cBhvr additive="base">
                                        <p:cTn id="60" dur="500" fill="hold"/>
                                        <p:tgtEl>
                                          <p:spTgt spid="42756"/>
                                        </p:tgtEl>
                                        <p:attrNameLst>
                                          <p:attrName>ppt_x</p:attrName>
                                        </p:attrNameLst>
                                      </p:cBhvr>
                                      <p:tavLst>
                                        <p:tav tm="0">
                                          <p:val>
                                            <p:strVal val="#ppt_x"/>
                                          </p:val>
                                        </p:tav>
                                        <p:tav tm="100000">
                                          <p:val>
                                            <p:strVal val="#ppt_x"/>
                                          </p:val>
                                        </p:tav>
                                      </p:tavLst>
                                    </p:anim>
                                    <p:anim calcmode="lin" valueType="num">
                                      <p:cBhvr additive="base">
                                        <p:cTn id="61" dur="500" fill="hold"/>
                                        <p:tgtEl>
                                          <p:spTgt spid="42756"/>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1500"/>
                            </p:stCondLst>
                            <p:childTnLst>
                              <p:par>
                                <p:cTn id="63" presetID="2" presetClass="entr" presetSubtype="1" fill="hold" grpId="0" nodeType="afterEffect">
                                  <p:stCondLst>
                                    <p:cond delay="0"/>
                                  </p:stCondLst>
                                  <p:childTnLst>
                                    <p:set>
                                      <p:cBhvr>
                                        <p:cTn id="64" dur="1" fill="hold">
                                          <p:stCondLst>
                                            <p:cond delay="0"/>
                                          </p:stCondLst>
                                        </p:cTn>
                                        <p:tgtEl>
                                          <p:spTgt spid="42754"/>
                                        </p:tgtEl>
                                        <p:attrNameLst>
                                          <p:attrName>style.visibility</p:attrName>
                                        </p:attrNameLst>
                                      </p:cBhvr>
                                      <p:to>
                                        <p:strVal val="visible"/>
                                      </p:to>
                                    </p:set>
                                    <p:anim calcmode="lin" valueType="num">
                                      <p:cBhvr additive="base">
                                        <p:cTn id="65" dur="500" fill="hold"/>
                                        <p:tgtEl>
                                          <p:spTgt spid="42754"/>
                                        </p:tgtEl>
                                        <p:attrNameLst>
                                          <p:attrName>ppt_x</p:attrName>
                                        </p:attrNameLst>
                                      </p:cBhvr>
                                      <p:tavLst>
                                        <p:tav tm="0">
                                          <p:val>
                                            <p:strVal val="#ppt_x"/>
                                          </p:val>
                                        </p:tav>
                                        <p:tav tm="100000">
                                          <p:val>
                                            <p:strVal val="#ppt_x"/>
                                          </p:val>
                                        </p:tav>
                                      </p:tavLst>
                                    </p:anim>
                                    <p:anim calcmode="lin" valueType="num">
                                      <p:cBhvr additive="base">
                                        <p:cTn id="66" dur="500" fill="hold"/>
                                        <p:tgtEl>
                                          <p:spTgt spid="42754"/>
                                        </p:tgtEl>
                                        <p:attrNameLst>
                                          <p:attrName>ppt_y</p:attrName>
                                        </p:attrNameLst>
                                      </p:cBhvr>
                                      <p:tavLst>
                                        <p:tav tm="0">
                                          <p:val>
                                            <p:strVal val="0-#ppt_h/2"/>
                                          </p:val>
                                        </p:tav>
                                        <p:tav tm="100000">
                                          <p:val>
                                            <p:strVal val="#ppt_y"/>
                                          </p:val>
                                        </p:tav>
                                      </p:tavLst>
                                    </p:anim>
                                  </p:childTnLst>
                                </p:cTn>
                              </p:par>
                            </p:childTnLst>
                          </p:cTn>
                        </p:par>
                        <p:par>
                          <p:cTn id="67" fill="hold" nodeType="afterGroup">
                            <p:stCondLst>
                              <p:cond delay="2000"/>
                            </p:stCondLst>
                            <p:childTnLst>
                              <p:par>
                                <p:cTn id="68" presetID="2" presetClass="entr" presetSubtype="1" fill="hold" grpId="0" nodeType="afterEffect">
                                  <p:stCondLst>
                                    <p:cond delay="0"/>
                                  </p:stCondLst>
                                  <p:childTnLst>
                                    <p:set>
                                      <p:cBhvr>
                                        <p:cTn id="69" dur="1" fill="hold">
                                          <p:stCondLst>
                                            <p:cond delay="0"/>
                                          </p:stCondLst>
                                        </p:cTn>
                                        <p:tgtEl>
                                          <p:spTgt spid="42755"/>
                                        </p:tgtEl>
                                        <p:attrNameLst>
                                          <p:attrName>style.visibility</p:attrName>
                                        </p:attrNameLst>
                                      </p:cBhvr>
                                      <p:to>
                                        <p:strVal val="visible"/>
                                      </p:to>
                                    </p:set>
                                    <p:anim calcmode="lin" valueType="num">
                                      <p:cBhvr additive="base">
                                        <p:cTn id="70" dur="500" fill="hold"/>
                                        <p:tgtEl>
                                          <p:spTgt spid="42755"/>
                                        </p:tgtEl>
                                        <p:attrNameLst>
                                          <p:attrName>ppt_x</p:attrName>
                                        </p:attrNameLst>
                                      </p:cBhvr>
                                      <p:tavLst>
                                        <p:tav tm="0">
                                          <p:val>
                                            <p:strVal val="#ppt_x"/>
                                          </p:val>
                                        </p:tav>
                                        <p:tav tm="100000">
                                          <p:val>
                                            <p:strVal val="#ppt_x"/>
                                          </p:val>
                                        </p:tav>
                                      </p:tavLst>
                                    </p:anim>
                                    <p:anim calcmode="lin" valueType="num">
                                      <p:cBhvr additive="base">
                                        <p:cTn id="71" dur="500" fill="hold"/>
                                        <p:tgtEl>
                                          <p:spTgt spid="427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46" grpId="0" animBg="1"/>
      <p:bldP spid="42748" grpId="0" animBg="1"/>
      <p:bldP spid="42748" grpId="1" animBg="1"/>
      <p:bldP spid="42749" grpId="0" animBg="1"/>
      <p:bldP spid="42749" grpId="1" animBg="1"/>
      <p:bldP spid="42750" grpId="0" animBg="1"/>
      <p:bldP spid="42750" grpId="1" animBg="1"/>
      <p:bldP spid="42753" grpId="0" animBg="1"/>
      <p:bldP spid="42754" grpId="0" animBg="1"/>
      <p:bldP spid="42755" grpId="0" animBg="1"/>
      <p:bldP spid="42756" grpId="0" animBg="1"/>
      <p:bldP spid="4275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9" name="Group 7"/>
          <p:cNvGrpSpPr>
            <a:grpSpLocks/>
          </p:cNvGrpSpPr>
          <p:nvPr/>
        </p:nvGrpSpPr>
        <p:grpSpPr bwMode="auto">
          <a:xfrm>
            <a:off x="1258888" y="1412875"/>
            <a:ext cx="6049962" cy="4103688"/>
            <a:chOff x="521" y="809"/>
            <a:chExt cx="4128" cy="3066"/>
          </a:xfrm>
        </p:grpSpPr>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809"/>
              <a:ext cx="4128" cy="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5"/>
            <p:cNvSpPr txBox="1">
              <a:spLocks noChangeArrowheads="1"/>
            </p:cNvSpPr>
            <p:nvPr/>
          </p:nvSpPr>
          <p:spPr bwMode="auto">
            <a:xfrm>
              <a:off x="2698" y="2953"/>
              <a:ext cx="181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a:t>Courtesy C. Benvenuti et al</a:t>
              </a:r>
            </a:p>
          </p:txBody>
        </p:sp>
      </p:grpSp>
      <p:sp>
        <p:nvSpPr>
          <p:cNvPr id="28678" name="Text Box 6"/>
          <p:cNvSpPr txBox="1">
            <a:spLocks noChangeArrowheads="1"/>
          </p:cNvSpPr>
          <p:nvPr/>
        </p:nvSpPr>
        <p:spPr bwMode="auto">
          <a:xfrm>
            <a:off x="3276600" y="3860800"/>
            <a:ext cx="365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b="1">
                <a:solidFill>
                  <a:schemeClr val="accent2"/>
                </a:solidFill>
              </a:rPr>
              <a:t>Nb/Cu sputtered cavity at CERN</a:t>
            </a:r>
          </a:p>
        </p:txBody>
      </p:sp>
      <p:sp>
        <p:nvSpPr>
          <p:cNvPr id="28680" name="Text Box 8"/>
          <p:cNvSpPr txBox="1">
            <a:spLocks noChangeArrowheads="1"/>
          </p:cNvSpPr>
          <p:nvPr/>
        </p:nvSpPr>
        <p:spPr bwMode="auto">
          <a:xfrm>
            <a:off x="358775" y="404813"/>
            <a:ext cx="86614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tx1"/>
                </a:solidFill>
                <a:latin typeface="Arial" pitchFamily="34" charset="0"/>
              </a:defRPr>
            </a:lvl1pPr>
            <a:lvl2pPr>
              <a:tabLst>
                <a:tab pos="363538" algn="l"/>
              </a:tabLst>
              <a:defRPr>
                <a:solidFill>
                  <a:schemeClr val="tx1"/>
                </a:solidFill>
                <a:latin typeface="Arial" pitchFamily="34" charset="0"/>
              </a:defRPr>
            </a:lvl2pPr>
            <a:lvl3pPr>
              <a:tabLst>
                <a:tab pos="363538" algn="l"/>
              </a:tabLst>
              <a:defRPr>
                <a:solidFill>
                  <a:schemeClr val="tx1"/>
                </a:solidFill>
                <a:latin typeface="Arial" pitchFamily="34" charset="0"/>
              </a:defRPr>
            </a:lvl3pPr>
            <a:lvl4pPr>
              <a:tabLst>
                <a:tab pos="363538" algn="l"/>
              </a:tabLst>
              <a:defRPr>
                <a:solidFill>
                  <a:schemeClr val="tx1"/>
                </a:solidFill>
                <a:latin typeface="Arial" pitchFamily="34" charset="0"/>
              </a:defRPr>
            </a:lvl4pPr>
            <a:lvl5pPr>
              <a:tabLst>
                <a:tab pos="363538" algn="l"/>
              </a:tabLst>
              <a:defRPr>
                <a:solidFill>
                  <a:schemeClr val="tx1"/>
                </a:solidFill>
                <a:latin typeface="Arial" pitchFamily="34" charset="0"/>
              </a:defRPr>
            </a:lvl5pPr>
            <a:lvl6pPr fontAlgn="base">
              <a:spcBef>
                <a:spcPct val="0"/>
              </a:spcBef>
              <a:spcAft>
                <a:spcPct val="0"/>
              </a:spcAft>
              <a:tabLst>
                <a:tab pos="363538" algn="l"/>
              </a:tabLst>
              <a:defRPr>
                <a:solidFill>
                  <a:schemeClr val="tx1"/>
                </a:solidFill>
                <a:latin typeface="Arial" pitchFamily="34" charset="0"/>
              </a:defRPr>
            </a:lvl6pPr>
            <a:lvl7pPr fontAlgn="base">
              <a:spcBef>
                <a:spcPct val="0"/>
              </a:spcBef>
              <a:spcAft>
                <a:spcPct val="0"/>
              </a:spcAft>
              <a:tabLst>
                <a:tab pos="363538" algn="l"/>
              </a:tabLst>
              <a:defRPr>
                <a:solidFill>
                  <a:schemeClr val="tx1"/>
                </a:solidFill>
                <a:latin typeface="Arial" pitchFamily="34" charset="0"/>
              </a:defRPr>
            </a:lvl7pPr>
            <a:lvl8pPr fontAlgn="base">
              <a:spcBef>
                <a:spcPct val="0"/>
              </a:spcBef>
              <a:spcAft>
                <a:spcPct val="0"/>
              </a:spcAft>
              <a:tabLst>
                <a:tab pos="363538" algn="l"/>
              </a:tabLst>
              <a:defRPr>
                <a:solidFill>
                  <a:schemeClr val="tx1"/>
                </a:solidFill>
                <a:latin typeface="Arial" pitchFamily="34" charset="0"/>
              </a:defRPr>
            </a:lvl8pPr>
            <a:lvl9pPr fontAlgn="base">
              <a:spcBef>
                <a:spcPct val="0"/>
              </a:spcBef>
              <a:spcAft>
                <a:spcPct val="0"/>
              </a:spcAft>
              <a:tabLst>
                <a:tab pos="363538" algn="l"/>
              </a:tabLst>
              <a:defRPr>
                <a:solidFill>
                  <a:schemeClr val="tx1"/>
                </a:solidFill>
                <a:latin typeface="Arial" pitchFamily="34" charset="0"/>
              </a:defRPr>
            </a:lvl9pPr>
          </a:lstStyle>
          <a:p>
            <a:r>
              <a:rPr lang="it-IT" altLang="it-IT" b="1"/>
              <a:t>Before Abano/Santa fè Workshops (1997/1999):</a:t>
            </a:r>
          </a:p>
          <a:p>
            <a:r>
              <a:rPr lang="it-IT" altLang="it-IT" sz="2000"/>
              <a:t>	the</a:t>
            </a:r>
            <a:r>
              <a:rPr lang="it-IT" altLang="it-IT" sz="2400"/>
              <a:t> </a:t>
            </a:r>
            <a:r>
              <a:rPr lang="it-IT" altLang="it-IT" sz="2400">
                <a:solidFill>
                  <a:srgbClr val="FF0000"/>
                </a:solidFill>
              </a:rPr>
              <a:t>low field Q-slope</a:t>
            </a:r>
            <a:r>
              <a:rPr lang="it-IT" altLang="it-IT" sz="2400"/>
              <a:t> was reported </a:t>
            </a:r>
            <a:r>
              <a:rPr lang="it-IT" altLang="it-IT" sz="2400" u="sng"/>
              <a:t>only for </a:t>
            </a:r>
            <a:r>
              <a:rPr lang="it-IT" altLang="it-IT" sz="2400" u="sng">
                <a:solidFill>
                  <a:schemeClr val="accent2"/>
                </a:solidFill>
              </a:rPr>
              <a:t>Nb/Cu cavities</a:t>
            </a:r>
          </a:p>
        </p:txBody>
      </p:sp>
      <p:sp>
        <p:nvSpPr>
          <p:cNvPr id="28682" name="Text Box 10"/>
          <p:cNvSpPr txBox="1">
            <a:spLocks noChangeArrowheads="1"/>
          </p:cNvSpPr>
          <p:nvPr/>
        </p:nvSpPr>
        <p:spPr bwMode="auto">
          <a:xfrm>
            <a:off x="339725" y="5576888"/>
            <a:ext cx="86614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tx1"/>
                </a:solidFill>
                <a:latin typeface="Arial" pitchFamily="34" charset="0"/>
              </a:defRPr>
            </a:lvl1pPr>
            <a:lvl2pPr>
              <a:tabLst>
                <a:tab pos="363538" algn="l"/>
              </a:tabLst>
              <a:defRPr>
                <a:solidFill>
                  <a:schemeClr val="tx1"/>
                </a:solidFill>
                <a:latin typeface="Arial" pitchFamily="34" charset="0"/>
              </a:defRPr>
            </a:lvl2pPr>
            <a:lvl3pPr>
              <a:tabLst>
                <a:tab pos="363538" algn="l"/>
              </a:tabLst>
              <a:defRPr>
                <a:solidFill>
                  <a:schemeClr val="tx1"/>
                </a:solidFill>
                <a:latin typeface="Arial" pitchFamily="34" charset="0"/>
              </a:defRPr>
            </a:lvl3pPr>
            <a:lvl4pPr>
              <a:tabLst>
                <a:tab pos="363538" algn="l"/>
              </a:tabLst>
              <a:defRPr>
                <a:solidFill>
                  <a:schemeClr val="tx1"/>
                </a:solidFill>
                <a:latin typeface="Arial" pitchFamily="34" charset="0"/>
              </a:defRPr>
            </a:lvl4pPr>
            <a:lvl5pPr>
              <a:tabLst>
                <a:tab pos="363538" algn="l"/>
              </a:tabLst>
              <a:defRPr>
                <a:solidFill>
                  <a:schemeClr val="tx1"/>
                </a:solidFill>
                <a:latin typeface="Arial" pitchFamily="34" charset="0"/>
              </a:defRPr>
            </a:lvl5pPr>
            <a:lvl6pPr fontAlgn="base">
              <a:spcBef>
                <a:spcPct val="0"/>
              </a:spcBef>
              <a:spcAft>
                <a:spcPct val="0"/>
              </a:spcAft>
              <a:tabLst>
                <a:tab pos="363538" algn="l"/>
              </a:tabLst>
              <a:defRPr>
                <a:solidFill>
                  <a:schemeClr val="tx1"/>
                </a:solidFill>
                <a:latin typeface="Arial" pitchFamily="34" charset="0"/>
              </a:defRPr>
            </a:lvl6pPr>
            <a:lvl7pPr fontAlgn="base">
              <a:spcBef>
                <a:spcPct val="0"/>
              </a:spcBef>
              <a:spcAft>
                <a:spcPct val="0"/>
              </a:spcAft>
              <a:tabLst>
                <a:tab pos="363538" algn="l"/>
              </a:tabLst>
              <a:defRPr>
                <a:solidFill>
                  <a:schemeClr val="tx1"/>
                </a:solidFill>
                <a:latin typeface="Arial" pitchFamily="34" charset="0"/>
              </a:defRPr>
            </a:lvl7pPr>
            <a:lvl8pPr fontAlgn="base">
              <a:spcBef>
                <a:spcPct val="0"/>
              </a:spcBef>
              <a:spcAft>
                <a:spcPct val="0"/>
              </a:spcAft>
              <a:tabLst>
                <a:tab pos="363538" algn="l"/>
              </a:tabLst>
              <a:defRPr>
                <a:solidFill>
                  <a:schemeClr val="tx1"/>
                </a:solidFill>
                <a:latin typeface="Arial" pitchFamily="34" charset="0"/>
              </a:defRPr>
            </a:lvl8pPr>
            <a:lvl9pPr fontAlgn="base">
              <a:spcBef>
                <a:spcPct val="0"/>
              </a:spcBef>
              <a:spcAft>
                <a:spcPct val="0"/>
              </a:spcAft>
              <a:tabLst>
                <a:tab pos="363538" algn="l"/>
              </a:tabLst>
              <a:defRPr>
                <a:solidFill>
                  <a:schemeClr val="tx1"/>
                </a:solidFill>
                <a:latin typeface="Arial" pitchFamily="34" charset="0"/>
              </a:defRPr>
            </a:lvl9pPr>
          </a:lstStyle>
          <a:p>
            <a:r>
              <a:rPr lang="en-US" altLang="it-IT" b="1"/>
              <a:t>Since</a:t>
            </a:r>
            <a:r>
              <a:rPr lang="it-IT" altLang="it-IT" b="1"/>
              <a:t> </a:t>
            </a:r>
            <a:r>
              <a:rPr lang="en-US" altLang="it-IT" b="1"/>
              <a:t>first cavities were baked in the cryostat</a:t>
            </a:r>
            <a:r>
              <a:rPr lang="it-IT" altLang="it-IT" b="1"/>
              <a:t> at </a:t>
            </a:r>
            <a:r>
              <a:rPr lang="en-US" altLang="it-IT" b="1">
                <a:cs typeface="Arial" pitchFamily="34" charset="0"/>
              </a:rPr>
              <a:t>~</a:t>
            </a:r>
            <a:r>
              <a:rPr lang="it-IT" altLang="it-IT" b="1"/>
              <a:t>150°C for </a:t>
            </a:r>
            <a:r>
              <a:rPr lang="en-US" altLang="it-IT" b="1">
                <a:cs typeface="Arial" pitchFamily="34" charset="0"/>
              </a:rPr>
              <a:t>~48 hours</a:t>
            </a:r>
          </a:p>
          <a:p>
            <a:r>
              <a:rPr lang="it-IT" altLang="it-IT" sz="2000"/>
              <a:t>	</a:t>
            </a:r>
            <a:r>
              <a:rPr lang="it-IT" altLang="it-IT" sz="2400"/>
              <a:t>the </a:t>
            </a:r>
            <a:r>
              <a:rPr lang="it-IT" altLang="it-IT" sz="2400">
                <a:solidFill>
                  <a:srgbClr val="FF0000"/>
                </a:solidFill>
              </a:rPr>
              <a:t>low field Q-slope</a:t>
            </a:r>
            <a:r>
              <a:rPr lang="it-IT" altLang="it-IT" sz="2400"/>
              <a:t> was </a:t>
            </a:r>
            <a:r>
              <a:rPr lang="it-IT" altLang="it-IT" sz="2400" u="sng"/>
              <a:t>also</a:t>
            </a:r>
            <a:r>
              <a:rPr lang="it-IT" altLang="it-IT" sz="2400"/>
              <a:t> reported </a:t>
            </a:r>
            <a:r>
              <a:rPr lang="it-IT" altLang="it-IT" sz="2400" u="sng"/>
              <a:t>for </a:t>
            </a:r>
            <a:r>
              <a:rPr lang="it-IT" altLang="it-IT" sz="2400" u="sng">
                <a:solidFill>
                  <a:schemeClr val="accent2"/>
                </a:solidFill>
              </a:rPr>
              <a:t>bulk Nb cavities</a:t>
            </a:r>
          </a:p>
        </p:txBody>
      </p:sp>
      <p:sp>
        <p:nvSpPr>
          <p:cNvPr id="28683" name="AutoShape 11"/>
          <p:cNvSpPr>
            <a:spLocks noChangeArrowheads="1"/>
          </p:cNvSpPr>
          <p:nvPr/>
        </p:nvSpPr>
        <p:spPr bwMode="auto">
          <a:xfrm rot="-2358450">
            <a:off x="866775" y="1404938"/>
            <a:ext cx="760413" cy="184150"/>
          </a:xfrm>
          <a:prstGeom prst="rightArrow">
            <a:avLst>
              <a:gd name="adj1" fmla="val 50000"/>
              <a:gd name="adj2" fmla="val 103233"/>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4" name="AutoShape 12"/>
          <p:cNvSpPr>
            <a:spLocks noChangeArrowheads="1"/>
          </p:cNvSpPr>
          <p:nvPr/>
        </p:nvSpPr>
        <p:spPr bwMode="auto">
          <a:xfrm rot="2740006">
            <a:off x="1007269" y="5156994"/>
            <a:ext cx="760412" cy="184150"/>
          </a:xfrm>
          <a:prstGeom prst="rightArrow">
            <a:avLst>
              <a:gd name="adj1" fmla="val 50000"/>
              <a:gd name="adj2" fmla="val 103233"/>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2574270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8683"/>
                                        </p:tgtEl>
                                        <p:attrNameLst>
                                          <p:attrName>style.visibility</p:attrName>
                                        </p:attrNameLst>
                                      </p:cBhvr>
                                      <p:to>
                                        <p:strVal val="visible"/>
                                      </p:to>
                                    </p:set>
                                    <p:anim calcmode="lin" valueType="num">
                                      <p:cBhvr additive="base">
                                        <p:cTn id="7" dur="500" fill="hold"/>
                                        <p:tgtEl>
                                          <p:spTgt spid="28683"/>
                                        </p:tgtEl>
                                        <p:attrNameLst>
                                          <p:attrName>ppt_x</p:attrName>
                                        </p:attrNameLst>
                                      </p:cBhvr>
                                      <p:tavLst>
                                        <p:tav tm="0">
                                          <p:val>
                                            <p:strVal val="0-#ppt_w/2"/>
                                          </p:val>
                                        </p:tav>
                                        <p:tav tm="100000">
                                          <p:val>
                                            <p:strVal val="#ppt_x"/>
                                          </p:val>
                                        </p:tav>
                                      </p:tavLst>
                                    </p:anim>
                                    <p:anim calcmode="lin" valueType="num">
                                      <p:cBhvr additive="base">
                                        <p:cTn id="8" dur="500" fill="hold"/>
                                        <p:tgtEl>
                                          <p:spTgt spid="28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8" fill="hold" grpId="1" nodeType="clickEffect">
                                  <p:stCondLst>
                                    <p:cond delay="0"/>
                                  </p:stCondLst>
                                  <p:childTnLst>
                                    <p:anim calcmode="lin" valueType="num">
                                      <p:cBhvr additive="base">
                                        <p:cTn id="12" dur="500"/>
                                        <p:tgtEl>
                                          <p:spTgt spid="28683"/>
                                        </p:tgtEl>
                                        <p:attrNameLst>
                                          <p:attrName>ppt_x</p:attrName>
                                        </p:attrNameLst>
                                      </p:cBhvr>
                                      <p:tavLst>
                                        <p:tav tm="0">
                                          <p:val>
                                            <p:strVal val="ppt_x"/>
                                          </p:val>
                                        </p:tav>
                                        <p:tav tm="100000">
                                          <p:val>
                                            <p:strVal val="0-ppt_w/2"/>
                                          </p:val>
                                        </p:tav>
                                      </p:tavLst>
                                    </p:anim>
                                    <p:anim calcmode="lin" valueType="num">
                                      <p:cBhvr additive="base">
                                        <p:cTn id="13" dur="500"/>
                                        <p:tgtEl>
                                          <p:spTgt spid="28683"/>
                                        </p:tgtEl>
                                        <p:attrNameLst>
                                          <p:attrName>ppt_y</p:attrName>
                                        </p:attrNameLst>
                                      </p:cBhvr>
                                      <p:tavLst>
                                        <p:tav tm="0">
                                          <p:val>
                                            <p:strVal val="ppt_y"/>
                                          </p:val>
                                        </p:tav>
                                        <p:tav tm="100000">
                                          <p:val>
                                            <p:strVal val="ppt_y"/>
                                          </p:val>
                                        </p:tav>
                                      </p:tavLst>
                                    </p:anim>
                                    <p:set>
                                      <p:cBhvr>
                                        <p:cTn id="14" dur="1" fill="hold">
                                          <p:stCondLst>
                                            <p:cond delay="499"/>
                                          </p:stCondLst>
                                        </p:cTn>
                                        <p:tgtEl>
                                          <p:spTgt spid="28683"/>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28684"/>
                                        </p:tgtEl>
                                        <p:attrNameLst>
                                          <p:attrName>style.visibility</p:attrName>
                                        </p:attrNameLst>
                                      </p:cBhvr>
                                      <p:to>
                                        <p:strVal val="visible"/>
                                      </p:to>
                                    </p:set>
                                    <p:anim calcmode="lin" valueType="num">
                                      <p:cBhvr additive="base">
                                        <p:cTn id="17" dur="500" fill="hold"/>
                                        <p:tgtEl>
                                          <p:spTgt spid="28684"/>
                                        </p:tgtEl>
                                        <p:attrNameLst>
                                          <p:attrName>ppt_x</p:attrName>
                                        </p:attrNameLst>
                                      </p:cBhvr>
                                      <p:tavLst>
                                        <p:tav tm="0">
                                          <p:val>
                                            <p:strVal val="0-#ppt_w/2"/>
                                          </p:val>
                                        </p:tav>
                                        <p:tav tm="100000">
                                          <p:val>
                                            <p:strVal val="#ppt_x"/>
                                          </p:val>
                                        </p:tav>
                                      </p:tavLst>
                                    </p:anim>
                                    <p:anim calcmode="lin" valueType="num">
                                      <p:cBhvr additive="base">
                                        <p:cTn id="18" dur="500" fill="hold"/>
                                        <p:tgtEl>
                                          <p:spTgt spid="28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3" grpId="1" animBg="1"/>
      <p:bldP spid="2868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04775"/>
            <a:ext cx="8277225" cy="6753225"/>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3311525" y="5157788"/>
            <a:ext cx="4635500"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a:solidFill>
                  <a:schemeClr val="accent2"/>
                </a:solidFill>
              </a:rPr>
              <a:t>Cavity spun at LNL and treated/measured at KEK</a:t>
            </a:r>
          </a:p>
        </p:txBody>
      </p:sp>
    </p:spTree>
    <p:extLst>
      <p:ext uri="{BB962C8B-B14F-4D97-AF65-F5344CB8AC3E}">
        <p14:creationId xmlns:p14="http://schemas.microsoft.com/office/powerpoint/2010/main" val="35219236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8569325" cy="542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Line 3"/>
          <p:cNvSpPr>
            <a:spLocks noChangeShapeType="1"/>
          </p:cNvSpPr>
          <p:nvPr/>
        </p:nvSpPr>
        <p:spPr bwMode="auto">
          <a:xfrm flipV="1">
            <a:off x="1763713" y="2024063"/>
            <a:ext cx="4824412" cy="43338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124" name="Text Box 4"/>
          <p:cNvSpPr txBox="1">
            <a:spLocks noChangeArrowheads="1"/>
          </p:cNvSpPr>
          <p:nvPr/>
        </p:nvSpPr>
        <p:spPr bwMode="auto">
          <a:xfrm>
            <a:off x="5976938" y="6237288"/>
            <a:ext cx="2519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(Courtesy G. Bisoffi)</a:t>
            </a:r>
          </a:p>
        </p:txBody>
      </p:sp>
      <p:sp>
        <p:nvSpPr>
          <p:cNvPr id="5125" name="Rectangle 5"/>
          <p:cNvSpPr>
            <a:spLocks noChangeArrowheads="1"/>
          </p:cNvSpPr>
          <p:nvPr/>
        </p:nvSpPr>
        <p:spPr bwMode="auto">
          <a:xfrm>
            <a:off x="2735263" y="1125538"/>
            <a:ext cx="180975" cy="8270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3629269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96863"/>
            <a:ext cx="8964612" cy="57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881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73125"/>
            <a:ext cx="71643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ext Box 5"/>
          <p:cNvSpPr txBox="1">
            <a:spLocks noChangeArrowheads="1"/>
          </p:cNvSpPr>
          <p:nvPr/>
        </p:nvSpPr>
        <p:spPr bwMode="auto">
          <a:xfrm>
            <a:off x="250825" y="5624513"/>
            <a:ext cx="871378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5000"/>
              </a:lnSpc>
            </a:pPr>
            <a:r>
              <a:rPr lang="it-IT" altLang="it-IT" sz="2400" b="1">
                <a:solidFill>
                  <a:schemeClr val="accent2"/>
                </a:solidFill>
              </a:rPr>
              <a:t>Typical plot</a:t>
            </a:r>
            <a:r>
              <a:rPr lang="it-IT" altLang="it-IT" sz="2400">
                <a:solidFill>
                  <a:schemeClr val="accent2"/>
                </a:solidFill>
              </a:rPr>
              <a:t> of Q</a:t>
            </a:r>
            <a:r>
              <a:rPr lang="it-IT" altLang="it-IT" sz="2400" baseline="-25000">
                <a:solidFill>
                  <a:schemeClr val="accent2"/>
                </a:solidFill>
              </a:rPr>
              <a:t>o</a:t>
            </a:r>
            <a:r>
              <a:rPr lang="it-IT" altLang="it-IT" sz="2400">
                <a:solidFill>
                  <a:schemeClr val="accent2"/>
                </a:solidFill>
              </a:rPr>
              <a:t> vs E</a:t>
            </a:r>
            <a:r>
              <a:rPr lang="it-IT" altLang="it-IT" sz="2400" baseline="-25000">
                <a:solidFill>
                  <a:schemeClr val="accent2"/>
                </a:solidFill>
              </a:rPr>
              <a:t>acc</a:t>
            </a:r>
            <a:r>
              <a:rPr lang="it-IT" altLang="it-IT" sz="2400">
                <a:solidFill>
                  <a:schemeClr val="accent2"/>
                </a:solidFill>
              </a:rPr>
              <a:t> for cavities treated by </a:t>
            </a:r>
            <a:r>
              <a:rPr lang="it-IT" altLang="it-IT" sz="2400" b="1">
                <a:solidFill>
                  <a:schemeClr val="accent2"/>
                </a:solidFill>
              </a:rPr>
              <a:t>Dry Oxidation of the surface</a:t>
            </a:r>
            <a:r>
              <a:rPr lang="it-IT" altLang="it-IT" sz="2400">
                <a:solidFill>
                  <a:schemeClr val="accent2"/>
                </a:solidFill>
              </a:rPr>
              <a:t> after a medium temperature annealing</a:t>
            </a:r>
          </a:p>
        </p:txBody>
      </p:sp>
      <p:sp>
        <p:nvSpPr>
          <p:cNvPr id="3078" name="Text Box 6"/>
          <p:cNvSpPr txBox="1">
            <a:spLocks noChangeArrowheads="1"/>
          </p:cNvSpPr>
          <p:nvPr/>
        </p:nvSpPr>
        <p:spPr bwMode="auto">
          <a:xfrm>
            <a:off x="1871663" y="549275"/>
            <a:ext cx="6372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400"/>
              <a:t>Renzo Parodi   -   </a:t>
            </a:r>
            <a:r>
              <a:rPr lang="it-IT" altLang="it-IT" sz="1400" b="1"/>
              <a:t>RF SUPERCONDUCTIVITY AT INFN_GENOA</a:t>
            </a:r>
          </a:p>
        </p:txBody>
      </p:sp>
      <p:sp>
        <p:nvSpPr>
          <p:cNvPr id="3079" name="Text Box 7"/>
          <p:cNvSpPr txBox="1">
            <a:spLocks noChangeArrowheads="1"/>
          </p:cNvSpPr>
          <p:nvPr/>
        </p:nvSpPr>
        <p:spPr bwMode="auto">
          <a:xfrm>
            <a:off x="287338" y="219075"/>
            <a:ext cx="865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solidFill>
                  <a:schemeClr val="accent2"/>
                </a:solidFill>
              </a:rPr>
              <a:t>Presented at the 9-th RF Superconductivity Workshop, Santa Fè, NM, 1999</a:t>
            </a:r>
          </a:p>
        </p:txBody>
      </p:sp>
      <p:sp>
        <p:nvSpPr>
          <p:cNvPr id="3080" name="Line 8"/>
          <p:cNvSpPr>
            <a:spLocks noChangeShapeType="1"/>
          </p:cNvSpPr>
          <p:nvPr/>
        </p:nvSpPr>
        <p:spPr bwMode="auto">
          <a:xfrm flipV="1">
            <a:off x="1763713" y="1808163"/>
            <a:ext cx="6084887" cy="973137"/>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29612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3" cstate="print"/>
          <a:srcRect/>
          <a:stretch>
            <a:fillRect/>
          </a:stretch>
        </p:blipFill>
        <p:spPr bwMode="auto">
          <a:xfrm>
            <a:off x="5194300" y="144463"/>
            <a:ext cx="3276600" cy="3013075"/>
          </a:xfrm>
          <a:prstGeom prst="rect">
            <a:avLst/>
          </a:prstGeom>
          <a:noFill/>
          <a:ln w="9525">
            <a:solidFill>
              <a:schemeClr val="accent2"/>
            </a:solidFill>
            <a:miter lim="800000"/>
            <a:headEnd/>
            <a:tailEnd/>
          </a:ln>
          <a:effectLst/>
        </p:spPr>
      </p:pic>
      <p:pic>
        <p:nvPicPr>
          <p:cNvPr id="19462" name="Picture 6"/>
          <p:cNvPicPr>
            <a:picLocks noChangeAspect="1" noChangeArrowheads="1"/>
          </p:cNvPicPr>
          <p:nvPr/>
        </p:nvPicPr>
        <p:blipFill>
          <a:blip r:embed="rId4" cstate="print"/>
          <a:srcRect/>
          <a:stretch>
            <a:fillRect/>
          </a:stretch>
        </p:blipFill>
        <p:spPr bwMode="auto">
          <a:xfrm>
            <a:off x="4876800" y="3429000"/>
            <a:ext cx="4114800" cy="3155950"/>
          </a:xfrm>
          <a:prstGeom prst="rect">
            <a:avLst/>
          </a:prstGeom>
          <a:noFill/>
          <a:ln w="9525">
            <a:solidFill>
              <a:schemeClr val="accent2"/>
            </a:solidFill>
            <a:miter lim="800000"/>
            <a:headEnd/>
            <a:tailEnd/>
          </a:ln>
          <a:effectLst/>
        </p:spPr>
      </p:pic>
      <p:pic>
        <p:nvPicPr>
          <p:cNvPr id="19463" name="Picture 7"/>
          <p:cNvPicPr>
            <a:picLocks noChangeAspect="1" noChangeArrowheads="1"/>
          </p:cNvPicPr>
          <p:nvPr/>
        </p:nvPicPr>
        <p:blipFill>
          <a:blip r:embed="rId5" cstate="print"/>
          <a:srcRect l="8041" r="1340"/>
          <a:stretch>
            <a:fillRect/>
          </a:stretch>
        </p:blipFill>
        <p:spPr bwMode="auto">
          <a:xfrm>
            <a:off x="152400" y="2667000"/>
            <a:ext cx="4419600" cy="2238375"/>
          </a:xfrm>
          <a:prstGeom prst="rect">
            <a:avLst/>
          </a:prstGeom>
          <a:solidFill>
            <a:srgbClr val="B2B2B2"/>
          </a:solidFill>
          <a:ln w="9525">
            <a:solidFill>
              <a:srgbClr val="FF0000"/>
            </a:solidFill>
            <a:miter lim="800000"/>
            <a:headEnd/>
            <a:tailEnd/>
          </a:ln>
          <a:effectLst/>
        </p:spPr>
      </p:pic>
      <p:pic>
        <p:nvPicPr>
          <p:cNvPr id="19464" name="Picture 8"/>
          <p:cNvPicPr>
            <a:picLocks noChangeAspect="1" noChangeArrowheads="1"/>
          </p:cNvPicPr>
          <p:nvPr/>
        </p:nvPicPr>
        <p:blipFill>
          <a:blip r:embed="rId6" cstate="print"/>
          <a:srcRect b="16110"/>
          <a:stretch>
            <a:fillRect/>
          </a:stretch>
        </p:blipFill>
        <p:spPr bwMode="auto">
          <a:xfrm>
            <a:off x="228600" y="304800"/>
            <a:ext cx="4343400" cy="1970088"/>
          </a:xfrm>
          <a:prstGeom prst="rect">
            <a:avLst/>
          </a:prstGeom>
          <a:noFill/>
          <a:ln w="9525">
            <a:solidFill>
              <a:srgbClr val="008000"/>
            </a:solidFill>
            <a:miter lim="800000"/>
            <a:headEnd/>
            <a:tailEnd/>
          </a:ln>
          <a:effectLst/>
        </p:spPr>
      </p:pic>
      <p:sp>
        <p:nvSpPr>
          <p:cNvPr id="19465" name="Line 9"/>
          <p:cNvSpPr>
            <a:spLocks noChangeShapeType="1"/>
          </p:cNvSpPr>
          <p:nvPr/>
        </p:nvSpPr>
        <p:spPr bwMode="auto">
          <a:xfrm flipV="1">
            <a:off x="5765800" y="1143000"/>
            <a:ext cx="0" cy="4343400"/>
          </a:xfrm>
          <a:prstGeom prst="line">
            <a:avLst/>
          </a:prstGeom>
          <a:noFill/>
          <a:ln w="19050">
            <a:solidFill>
              <a:schemeClr val="tx1"/>
            </a:solidFill>
            <a:prstDash val="dash"/>
            <a:round/>
            <a:headEnd/>
            <a:tailEnd/>
          </a:ln>
          <a:effectLst/>
        </p:spPr>
        <p:txBody>
          <a:bodyPr/>
          <a:lstStyle/>
          <a:p>
            <a:endParaRPr lang="en-US"/>
          </a:p>
        </p:txBody>
      </p:sp>
      <p:sp>
        <p:nvSpPr>
          <p:cNvPr id="19466" name="Line 10"/>
          <p:cNvSpPr>
            <a:spLocks noChangeShapeType="1"/>
          </p:cNvSpPr>
          <p:nvPr/>
        </p:nvSpPr>
        <p:spPr bwMode="auto">
          <a:xfrm flipV="1">
            <a:off x="8178800" y="1066800"/>
            <a:ext cx="0" cy="4343400"/>
          </a:xfrm>
          <a:prstGeom prst="line">
            <a:avLst/>
          </a:prstGeom>
          <a:noFill/>
          <a:ln w="19050">
            <a:solidFill>
              <a:schemeClr val="tx1"/>
            </a:solidFill>
            <a:prstDash val="dash"/>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wipe(up)">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wipe(up)">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465"/>
                                        </p:tgtEl>
                                        <p:attrNameLst>
                                          <p:attrName>style.visibility</p:attrName>
                                        </p:attrNameLst>
                                      </p:cBhvr>
                                      <p:to>
                                        <p:strVal val="visible"/>
                                      </p:to>
                                    </p:set>
                                    <p:animEffect transition="in" filter="wipe(down)">
                                      <p:cBhvr>
                                        <p:cTn id="17" dur="500"/>
                                        <p:tgtEl>
                                          <p:spTgt spid="1946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9466"/>
                                        </p:tgtEl>
                                        <p:attrNameLst>
                                          <p:attrName>style.visibility</p:attrName>
                                        </p:attrNameLst>
                                      </p:cBhvr>
                                      <p:to>
                                        <p:strVal val="visible"/>
                                      </p:to>
                                    </p:set>
                                    <p:animEffect transition="in" filter="wipe(down)">
                                      <p:cBhvr>
                                        <p:cTn id="21"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1946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7" name="Group 39"/>
          <p:cNvGrpSpPr>
            <a:grpSpLocks/>
          </p:cNvGrpSpPr>
          <p:nvPr/>
        </p:nvGrpSpPr>
        <p:grpSpPr bwMode="auto">
          <a:xfrm>
            <a:off x="2266950" y="1304925"/>
            <a:ext cx="4719638" cy="3887788"/>
            <a:chOff x="1428" y="822"/>
            <a:chExt cx="2973" cy="2449"/>
          </a:xfrm>
        </p:grpSpPr>
        <p:sp>
          <p:nvSpPr>
            <p:cNvPr id="2052" name="Line 4"/>
            <p:cNvSpPr>
              <a:spLocks noChangeShapeType="1"/>
            </p:cNvSpPr>
            <p:nvPr/>
          </p:nvSpPr>
          <p:spPr bwMode="auto">
            <a:xfrm>
              <a:off x="3379" y="890"/>
              <a:ext cx="0" cy="22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53" name="Line 5"/>
            <p:cNvSpPr>
              <a:spLocks noChangeShapeType="1"/>
            </p:cNvSpPr>
            <p:nvPr/>
          </p:nvSpPr>
          <p:spPr bwMode="auto">
            <a:xfrm>
              <a:off x="2880" y="890"/>
              <a:ext cx="0" cy="22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56" name="Text Box 8"/>
            <p:cNvSpPr txBox="1">
              <a:spLocks noChangeArrowheads="1"/>
            </p:cNvSpPr>
            <p:nvPr/>
          </p:nvSpPr>
          <p:spPr bwMode="auto">
            <a:xfrm>
              <a:off x="2902" y="845"/>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rgbClr val="FF0000"/>
                  </a:solidFill>
                  <a:latin typeface="NewCenturySchlbk" pitchFamily="18" charset="0"/>
                </a:rPr>
                <a:t>SC 1</a:t>
              </a:r>
            </a:p>
          </p:txBody>
        </p:sp>
        <p:sp>
          <p:nvSpPr>
            <p:cNvPr id="2057" name="Text Box 9"/>
            <p:cNvSpPr txBox="1">
              <a:spLocks noChangeArrowheads="1"/>
            </p:cNvSpPr>
            <p:nvPr/>
          </p:nvSpPr>
          <p:spPr bwMode="auto">
            <a:xfrm>
              <a:off x="2086" y="845"/>
              <a:ext cx="4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chemeClr val="accent2"/>
                  </a:solidFill>
                  <a:latin typeface="NewCenturySchlbk" pitchFamily="18" charset="0"/>
                </a:rPr>
                <a:t>SC 2</a:t>
              </a:r>
            </a:p>
          </p:txBody>
        </p:sp>
        <p:sp>
          <p:nvSpPr>
            <p:cNvPr id="2058" name="Line 10"/>
            <p:cNvSpPr>
              <a:spLocks noChangeShapeType="1"/>
            </p:cNvSpPr>
            <p:nvPr/>
          </p:nvSpPr>
          <p:spPr bwMode="auto">
            <a:xfrm>
              <a:off x="2880" y="2364"/>
              <a:ext cx="49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061" name="Group 13"/>
            <p:cNvGrpSpPr>
              <a:grpSpLocks/>
            </p:cNvGrpSpPr>
            <p:nvPr/>
          </p:nvGrpSpPr>
          <p:grpSpPr bwMode="auto">
            <a:xfrm>
              <a:off x="2948" y="2183"/>
              <a:ext cx="340" cy="288"/>
              <a:chOff x="2472" y="1736"/>
              <a:chExt cx="340" cy="288"/>
            </a:xfrm>
          </p:grpSpPr>
          <p:sp>
            <p:nvSpPr>
              <p:cNvPr id="2060" name="Rectangle 12"/>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59" name="Text Box 11"/>
              <p:cNvSpPr txBox="1">
                <a:spLocks noChangeArrowheads="1"/>
              </p:cNvSpPr>
              <p:nvPr/>
            </p:nvSpPr>
            <p:spPr bwMode="auto">
              <a:xfrm>
                <a:off x="2472" y="1736"/>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b="1">
                    <a:solidFill>
                      <a:srgbClr val="FF0000"/>
                    </a:solidFill>
                    <a:latin typeface="NewCenturySchlbk" pitchFamily="18" charset="0"/>
                  </a:rPr>
                  <a:t>a</a:t>
                </a:r>
              </a:p>
            </p:txBody>
          </p:sp>
        </p:grpSp>
        <p:grpSp>
          <p:nvGrpSpPr>
            <p:cNvPr id="2070" name="Group 22"/>
            <p:cNvGrpSpPr>
              <a:grpSpLocks/>
            </p:cNvGrpSpPr>
            <p:nvPr/>
          </p:nvGrpSpPr>
          <p:grpSpPr bwMode="auto">
            <a:xfrm>
              <a:off x="1905" y="1117"/>
              <a:ext cx="1474" cy="1338"/>
              <a:chOff x="1429" y="754"/>
              <a:chExt cx="1474" cy="1338"/>
            </a:xfrm>
          </p:grpSpPr>
          <p:sp>
            <p:nvSpPr>
              <p:cNvPr id="2055" name="Arc 7"/>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62" name="Arc 14"/>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2063" name="Text Box 15"/>
            <p:cNvSpPr txBox="1">
              <a:spLocks noChangeArrowheads="1"/>
            </p:cNvSpPr>
            <p:nvPr/>
          </p:nvSpPr>
          <p:spPr bwMode="auto">
            <a:xfrm>
              <a:off x="3083" y="1525"/>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a:solidFill>
                    <a:srgbClr val="FF0000"/>
                  </a:solidFill>
                  <a:latin typeface="Symbol" pitchFamily="18" charset="2"/>
                </a:rPr>
                <a:t>l</a:t>
              </a:r>
              <a:r>
                <a:rPr lang="it-IT" altLang="it-IT" b="1" baseline="-25000">
                  <a:solidFill>
                    <a:srgbClr val="FF0000"/>
                  </a:solidFill>
                  <a:latin typeface="NewCenturySchlbk" pitchFamily="18" charset="0"/>
                </a:rPr>
                <a:t>1</a:t>
              </a:r>
            </a:p>
          </p:txBody>
        </p:sp>
        <p:sp>
          <p:nvSpPr>
            <p:cNvPr id="2064" name="Text Box 16"/>
            <p:cNvSpPr txBox="1">
              <a:spLocks noChangeArrowheads="1"/>
            </p:cNvSpPr>
            <p:nvPr/>
          </p:nvSpPr>
          <p:spPr bwMode="auto">
            <a:xfrm>
              <a:off x="2244" y="2364"/>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a:solidFill>
                    <a:schemeClr val="accent2"/>
                  </a:solidFill>
                  <a:latin typeface="Symbol" pitchFamily="18" charset="2"/>
                </a:rPr>
                <a:t>l</a:t>
              </a:r>
              <a:r>
                <a:rPr lang="it-IT" altLang="it-IT" b="1" baseline="-25000">
                  <a:solidFill>
                    <a:schemeClr val="accent2"/>
                  </a:solidFill>
                  <a:latin typeface="NewCenturySchlbk" pitchFamily="18" charset="0"/>
                </a:rPr>
                <a:t>2</a:t>
              </a:r>
            </a:p>
          </p:txBody>
        </p:sp>
        <p:sp>
          <p:nvSpPr>
            <p:cNvPr id="2065" name="Text Box 17"/>
            <p:cNvSpPr txBox="1">
              <a:spLocks noChangeArrowheads="1"/>
            </p:cNvSpPr>
            <p:nvPr/>
          </p:nvSpPr>
          <p:spPr bwMode="auto">
            <a:xfrm>
              <a:off x="3538" y="822"/>
              <a:ext cx="86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3200" i="1">
                  <a:latin typeface="French Script MT" pitchFamily="66" charset="0"/>
                </a:rPr>
                <a:t>Vacuum</a:t>
              </a:r>
            </a:p>
          </p:txBody>
        </p:sp>
        <p:sp>
          <p:nvSpPr>
            <p:cNvPr id="2067" name="Line 19"/>
            <p:cNvSpPr>
              <a:spLocks noChangeShapeType="1"/>
            </p:cNvSpPr>
            <p:nvPr/>
          </p:nvSpPr>
          <p:spPr bwMode="auto">
            <a:xfrm>
              <a:off x="1927" y="1049"/>
              <a:ext cx="2314"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73" name="Rectangle 25"/>
            <p:cNvSpPr>
              <a:spLocks noChangeArrowheads="1"/>
            </p:cNvSpPr>
            <p:nvPr/>
          </p:nvSpPr>
          <p:spPr bwMode="auto">
            <a:xfrm>
              <a:off x="1428" y="867"/>
              <a:ext cx="1951" cy="2404"/>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75" name="Line 27"/>
            <p:cNvSpPr>
              <a:spLocks noChangeShapeType="1"/>
            </p:cNvSpPr>
            <p:nvPr/>
          </p:nvSpPr>
          <p:spPr bwMode="auto">
            <a:xfrm>
              <a:off x="3492" y="1276"/>
              <a:ext cx="0" cy="1134"/>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078" name="Group 30"/>
            <p:cNvGrpSpPr>
              <a:grpSpLocks/>
            </p:cNvGrpSpPr>
            <p:nvPr/>
          </p:nvGrpSpPr>
          <p:grpSpPr bwMode="auto">
            <a:xfrm>
              <a:off x="3492" y="1736"/>
              <a:ext cx="476" cy="288"/>
              <a:chOff x="3129" y="1616"/>
              <a:chExt cx="476" cy="288"/>
            </a:xfrm>
          </p:grpSpPr>
          <p:sp>
            <p:nvSpPr>
              <p:cNvPr id="2076" name="Text Box 28"/>
              <p:cNvSpPr txBox="1">
                <a:spLocks noChangeArrowheads="1"/>
              </p:cNvSpPr>
              <p:nvPr/>
            </p:nvSpPr>
            <p:spPr bwMode="auto">
              <a:xfrm>
                <a:off x="3129" y="1616"/>
                <a:ext cx="4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2077" name="Line 29"/>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sp>
        <p:nvSpPr>
          <p:cNvPr id="2082" name="Text Box 34"/>
          <p:cNvSpPr txBox="1">
            <a:spLocks noChangeArrowheads="1"/>
          </p:cNvSpPr>
          <p:nvPr/>
        </p:nvSpPr>
        <p:spPr bwMode="auto">
          <a:xfrm>
            <a:off x="287338" y="296863"/>
            <a:ext cx="8856662"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Let us suppose that:</a:t>
            </a:r>
          </a:p>
          <a:p>
            <a:pPr>
              <a:spcBef>
                <a:spcPct val="50000"/>
              </a:spcBef>
            </a:pPr>
            <a:r>
              <a:rPr lang="it-IT" altLang="it-IT"/>
              <a:t>on </a:t>
            </a:r>
            <a:r>
              <a:rPr lang="it-IT" altLang="it-IT" b="1">
                <a:solidFill>
                  <a:schemeClr val="accent2"/>
                </a:solidFill>
              </a:rPr>
              <a:t>bulk niobium (SC 2 )</a:t>
            </a:r>
            <a:r>
              <a:rPr lang="it-IT" altLang="it-IT"/>
              <a:t> we put an overlayer of </a:t>
            </a:r>
            <a:r>
              <a:rPr lang="it-IT" altLang="it-IT" b="1">
                <a:solidFill>
                  <a:srgbClr val="FF0000"/>
                </a:solidFill>
              </a:rPr>
              <a:t>a different superconductor (SC 1) </a:t>
            </a:r>
          </a:p>
        </p:txBody>
      </p:sp>
      <p:sp>
        <p:nvSpPr>
          <p:cNvPr id="2085" name="Text Box 37"/>
          <p:cNvSpPr txBox="1">
            <a:spLocks noChangeArrowheads="1"/>
          </p:cNvSpPr>
          <p:nvPr/>
        </p:nvSpPr>
        <p:spPr bwMode="auto">
          <a:xfrm>
            <a:off x="4679950" y="5457825"/>
            <a:ext cx="4140200" cy="7889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tx1"/>
                </a:solidFill>
                <a:latin typeface="Arial" pitchFamily="34" charset="0"/>
              </a:defRPr>
            </a:lvl1pPr>
            <a:lvl2pPr>
              <a:tabLst>
                <a:tab pos="363538" algn="l"/>
              </a:tabLst>
              <a:defRPr>
                <a:solidFill>
                  <a:schemeClr val="tx1"/>
                </a:solidFill>
                <a:latin typeface="Arial" pitchFamily="34" charset="0"/>
              </a:defRPr>
            </a:lvl2pPr>
            <a:lvl3pPr>
              <a:tabLst>
                <a:tab pos="363538" algn="l"/>
              </a:tabLst>
              <a:defRPr>
                <a:solidFill>
                  <a:schemeClr val="tx1"/>
                </a:solidFill>
                <a:latin typeface="Arial" pitchFamily="34" charset="0"/>
              </a:defRPr>
            </a:lvl3pPr>
            <a:lvl4pPr>
              <a:tabLst>
                <a:tab pos="363538" algn="l"/>
              </a:tabLst>
              <a:defRPr>
                <a:solidFill>
                  <a:schemeClr val="tx1"/>
                </a:solidFill>
                <a:latin typeface="Arial" pitchFamily="34" charset="0"/>
              </a:defRPr>
            </a:lvl4pPr>
            <a:lvl5pPr>
              <a:tabLst>
                <a:tab pos="363538" algn="l"/>
              </a:tabLst>
              <a:defRPr>
                <a:solidFill>
                  <a:schemeClr val="tx1"/>
                </a:solidFill>
                <a:latin typeface="Arial" pitchFamily="34" charset="0"/>
              </a:defRPr>
            </a:lvl5pPr>
            <a:lvl6pPr fontAlgn="base">
              <a:spcBef>
                <a:spcPct val="0"/>
              </a:spcBef>
              <a:spcAft>
                <a:spcPct val="0"/>
              </a:spcAft>
              <a:tabLst>
                <a:tab pos="363538" algn="l"/>
              </a:tabLst>
              <a:defRPr>
                <a:solidFill>
                  <a:schemeClr val="tx1"/>
                </a:solidFill>
                <a:latin typeface="Arial" pitchFamily="34" charset="0"/>
              </a:defRPr>
            </a:lvl6pPr>
            <a:lvl7pPr fontAlgn="base">
              <a:spcBef>
                <a:spcPct val="0"/>
              </a:spcBef>
              <a:spcAft>
                <a:spcPct val="0"/>
              </a:spcAft>
              <a:tabLst>
                <a:tab pos="363538" algn="l"/>
              </a:tabLst>
              <a:defRPr>
                <a:solidFill>
                  <a:schemeClr val="tx1"/>
                </a:solidFill>
                <a:latin typeface="Arial" pitchFamily="34" charset="0"/>
              </a:defRPr>
            </a:lvl7pPr>
            <a:lvl8pPr fontAlgn="base">
              <a:spcBef>
                <a:spcPct val="0"/>
              </a:spcBef>
              <a:spcAft>
                <a:spcPct val="0"/>
              </a:spcAft>
              <a:tabLst>
                <a:tab pos="363538" algn="l"/>
              </a:tabLst>
              <a:defRPr>
                <a:solidFill>
                  <a:schemeClr val="tx1"/>
                </a:solidFill>
                <a:latin typeface="Arial" pitchFamily="34" charset="0"/>
              </a:defRPr>
            </a:lvl8pPr>
            <a:lvl9pPr fontAlgn="base">
              <a:spcBef>
                <a:spcPct val="0"/>
              </a:spcBef>
              <a:spcAft>
                <a:spcPct val="0"/>
              </a:spcAft>
              <a:tabLst>
                <a:tab pos="363538" algn="l"/>
              </a:tabLst>
              <a:defRPr>
                <a:solidFill>
                  <a:schemeClr val="tx1"/>
                </a:solidFill>
                <a:latin typeface="Arial" pitchFamily="34" charset="0"/>
              </a:defRPr>
            </a:lvl9pPr>
          </a:lstStyle>
          <a:p>
            <a:pPr>
              <a:spcBef>
                <a:spcPct val="50000"/>
              </a:spcBef>
            </a:pPr>
            <a:r>
              <a:rPr lang="it-IT" altLang="it-IT" b="1">
                <a:solidFill>
                  <a:srgbClr val="FF0000"/>
                </a:solidFill>
              </a:rPr>
              <a:t>a</a:t>
            </a:r>
            <a:r>
              <a:rPr lang="it-IT" altLang="it-IT">
                <a:solidFill>
                  <a:srgbClr val="FF0000"/>
                </a:solidFill>
              </a:rPr>
              <a:t> is the tickness of the SC 1</a:t>
            </a:r>
          </a:p>
          <a:p>
            <a:pPr>
              <a:spcBef>
                <a:spcPct val="50000"/>
              </a:spcBef>
            </a:pPr>
            <a:r>
              <a:rPr lang="it-IT" altLang="it-IT" b="1">
                <a:solidFill>
                  <a:srgbClr val="FF0000"/>
                </a:solidFill>
                <a:latin typeface="Symbol" pitchFamily="18" charset="2"/>
              </a:rPr>
              <a:t>l</a:t>
            </a:r>
            <a:r>
              <a:rPr lang="it-IT" altLang="it-IT" b="1" baseline="-25000">
                <a:solidFill>
                  <a:srgbClr val="FF0000"/>
                </a:solidFill>
              </a:rPr>
              <a:t>1</a:t>
            </a:r>
            <a:r>
              <a:rPr lang="it-IT" altLang="it-IT">
                <a:solidFill>
                  <a:srgbClr val="FF0000"/>
                </a:solidFill>
              </a:rPr>
              <a:t> is the penetration depth of the SC 1</a:t>
            </a:r>
            <a:endParaRPr lang="it-IT" altLang="it-IT"/>
          </a:p>
        </p:txBody>
      </p:sp>
      <p:sp>
        <p:nvSpPr>
          <p:cNvPr id="2086" name="Rectangle 38"/>
          <p:cNvSpPr>
            <a:spLocks noChangeArrowheads="1"/>
          </p:cNvSpPr>
          <p:nvPr/>
        </p:nvSpPr>
        <p:spPr bwMode="auto">
          <a:xfrm>
            <a:off x="439738" y="5481638"/>
            <a:ext cx="4060825" cy="78898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b="1">
              <a:solidFill>
                <a:schemeClr val="accent2"/>
              </a:solidFill>
              <a:latin typeface="Symbol" pitchFamily="18" charset="2"/>
            </a:endParaRPr>
          </a:p>
          <a:p>
            <a:pPr>
              <a:spcBef>
                <a:spcPct val="50000"/>
              </a:spcBef>
            </a:pPr>
            <a:r>
              <a:rPr lang="it-IT" altLang="it-IT" b="1">
                <a:solidFill>
                  <a:schemeClr val="accent2"/>
                </a:solidFill>
                <a:latin typeface="Symbol" pitchFamily="18" charset="2"/>
              </a:rPr>
              <a:t>l</a:t>
            </a:r>
            <a:r>
              <a:rPr lang="it-IT" altLang="it-IT" b="1" baseline="-25000">
                <a:solidFill>
                  <a:schemeClr val="accent2"/>
                </a:solidFill>
              </a:rPr>
              <a:t>2</a:t>
            </a:r>
            <a:r>
              <a:rPr lang="it-IT" altLang="it-IT">
                <a:solidFill>
                  <a:schemeClr val="accent2"/>
                </a:solidFill>
              </a:rPr>
              <a:t> is the penetration depth of the SC 2</a:t>
            </a:r>
          </a:p>
        </p:txBody>
      </p:sp>
    </p:spTree>
    <p:extLst>
      <p:ext uri="{BB962C8B-B14F-4D97-AF65-F5344CB8AC3E}">
        <p14:creationId xmlns:p14="http://schemas.microsoft.com/office/powerpoint/2010/main" val="32538386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0" name="Rectangle 66"/>
          <p:cNvSpPr>
            <a:spLocks noChangeArrowheads="1"/>
          </p:cNvSpPr>
          <p:nvPr/>
        </p:nvSpPr>
        <p:spPr bwMode="auto">
          <a:xfrm>
            <a:off x="2303463" y="1844675"/>
            <a:ext cx="6516687" cy="13335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endParaRPr lang="it-IT"/>
          </a:p>
        </p:txBody>
      </p:sp>
      <p:sp>
        <p:nvSpPr>
          <p:cNvPr id="11303" name="Rectangle 39"/>
          <p:cNvSpPr>
            <a:spLocks noChangeArrowheads="1"/>
          </p:cNvSpPr>
          <p:nvPr/>
        </p:nvSpPr>
        <p:spPr bwMode="auto">
          <a:xfrm>
            <a:off x="4176713" y="296863"/>
            <a:ext cx="4140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it-IT" altLang="it-IT" sz="2800">
                <a:solidFill>
                  <a:srgbClr val="008000"/>
                </a:solidFill>
              </a:rPr>
              <a:t>Two Superconductors:   </a:t>
            </a:r>
          </a:p>
          <a:p>
            <a:r>
              <a:rPr lang="it-IT" altLang="it-IT" sz="2800">
                <a:solidFill>
                  <a:srgbClr val="008000"/>
                </a:solidFill>
              </a:rPr>
              <a:t>			SC 2 + SC 1  </a:t>
            </a:r>
          </a:p>
        </p:txBody>
      </p:sp>
      <p:grpSp>
        <p:nvGrpSpPr>
          <p:cNvPr id="11310" name="Group 46"/>
          <p:cNvGrpSpPr>
            <a:grpSpLocks/>
          </p:cNvGrpSpPr>
          <p:nvPr/>
        </p:nvGrpSpPr>
        <p:grpSpPr bwMode="auto">
          <a:xfrm>
            <a:off x="2411413" y="1989138"/>
            <a:ext cx="6264275" cy="1079500"/>
            <a:chOff x="181" y="1162"/>
            <a:chExt cx="4128" cy="747"/>
          </a:xfrm>
        </p:grpSpPr>
        <p:graphicFrame>
          <p:nvGraphicFramePr>
            <p:cNvPr id="11269" name="Object 5"/>
            <p:cNvGraphicFramePr>
              <a:graphicFrameLocks noChangeAspect="1"/>
            </p:cNvGraphicFramePr>
            <p:nvPr/>
          </p:nvGraphicFramePr>
          <p:xfrm>
            <a:off x="181" y="1275"/>
            <a:ext cx="2481" cy="632"/>
          </p:xfrm>
          <a:graphic>
            <a:graphicData uri="http://schemas.openxmlformats.org/presentationml/2006/ole">
              <mc:AlternateContent xmlns:mc="http://schemas.openxmlformats.org/markup-compatibility/2006">
                <mc:Choice xmlns:v="urn:schemas-microsoft-com:vml" Requires="v">
                  <p:oleObj spid="_x0000_s199688" name="Equation" r:id="rId3" imgW="4749480" imgH="1307880" progId="Equation.3">
                    <p:embed/>
                  </p:oleObj>
                </mc:Choice>
                <mc:Fallback>
                  <p:oleObj name="Equation" r:id="rId3" imgW="4749480" imgH="1307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 y="1275"/>
                          <a:ext cx="2481" cy="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307" name="Object 43"/>
            <p:cNvGraphicFramePr>
              <a:graphicFrameLocks noChangeAspect="1"/>
            </p:cNvGraphicFramePr>
            <p:nvPr/>
          </p:nvGraphicFramePr>
          <p:xfrm>
            <a:off x="2710" y="1162"/>
            <a:ext cx="1599" cy="747"/>
          </p:xfrm>
          <a:graphic>
            <a:graphicData uri="http://schemas.openxmlformats.org/presentationml/2006/ole">
              <mc:AlternateContent xmlns:mc="http://schemas.openxmlformats.org/markup-compatibility/2006">
                <mc:Choice xmlns:v="urn:schemas-microsoft-com:vml" Requires="v">
                  <p:oleObj spid="_x0000_s199689" name="Equation" r:id="rId5" imgW="3060360" imgH="1549080" progId="Equation.3">
                    <p:embed/>
                  </p:oleObj>
                </mc:Choice>
                <mc:Fallback>
                  <p:oleObj name="Equation" r:id="rId5" imgW="3060360" imgH="1549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 y="1162"/>
                          <a:ext cx="1599" cy="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1305" name="Rectangle 41"/>
          <p:cNvSpPr>
            <a:spLocks noChangeArrowheads="1"/>
          </p:cNvSpPr>
          <p:nvPr/>
        </p:nvSpPr>
        <p:spPr bwMode="auto">
          <a:xfrm>
            <a:off x="576263" y="3681413"/>
            <a:ext cx="8351837" cy="2735262"/>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it-IT"/>
          </a:p>
        </p:txBody>
      </p:sp>
      <p:graphicFrame>
        <p:nvGraphicFramePr>
          <p:cNvPr id="11271" name="Object 7"/>
          <p:cNvGraphicFramePr>
            <a:graphicFrameLocks noChangeAspect="1"/>
          </p:cNvGraphicFramePr>
          <p:nvPr>
            <p:extLst>
              <p:ext uri="{D42A27DB-BD31-4B8C-83A1-F6EECF244321}">
                <p14:modId xmlns:p14="http://schemas.microsoft.com/office/powerpoint/2010/main" val="2605660722"/>
              </p:ext>
            </p:extLst>
          </p:nvPr>
        </p:nvGraphicFramePr>
        <p:xfrm>
          <a:off x="1054100" y="3905250"/>
          <a:ext cx="7824788" cy="2117725"/>
        </p:xfrm>
        <a:graphic>
          <a:graphicData uri="http://schemas.openxmlformats.org/presentationml/2006/ole">
            <mc:AlternateContent xmlns:mc="http://schemas.openxmlformats.org/markup-compatibility/2006">
              <mc:Choice xmlns:v="urn:schemas-microsoft-com:vml" Requires="v">
                <p:oleObj spid="_x0000_s199690" name="Equation" r:id="rId7" imgW="9359640" imgH="3098520" progId="Equation.3">
                  <p:embed/>
                </p:oleObj>
              </mc:Choice>
              <mc:Fallback>
                <p:oleObj name="Equation" r:id="rId7" imgW="9359640" imgH="30985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00" y="3905250"/>
                        <a:ext cx="7824788" cy="211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12" name="Rectangle 48"/>
          <p:cNvSpPr>
            <a:spLocks noChangeArrowheads="1"/>
          </p:cNvSpPr>
          <p:nvPr/>
        </p:nvSpPr>
        <p:spPr bwMode="auto">
          <a:xfrm>
            <a:off x="6659563" y="4508500"/>
            <a:ext cx="1836737" cy="180975"/>
          </a:xfrm>
          <a:prstGeom prst="rect">
            <a:avLst/>
          </a:prstGeom>
          <a:solidFill>
            <a:schemeClr val="tx2">
              <a:lumMod val="20000"/>
              <a:lumOff val="80000"/>
            </a:schemeClr>
          </a:solidFill>
          <a:ln>
            <a:noFill/>
          </a:ln>
          <a:effectLst/>
        </p:spPr>
        <p:txBody>
          <a:bodyPr wrap="none" anchor="ctr"/>
          <a:lstStyle/>
          <a:p>
            <a:endParaRPr lang="it-IT"/>
          </a:p>
        </p:txBody>
      </p:sp>
      <p:sp>
        <p:nvSpPr>
          <p:cNvPr id="11313" name="Rectangle 49"/>
          <p:cNvSpPr>
            <a:spLocks noChangeArrowheads="1"/>
          </p:cNvSpPr>
          <p:nvPr/>
        </p:nvSpPr>
        <p:spPr bwMode="auto">
          <a:xfrm>
            <a:off x="6588125" y="4941888"/>
            <a:ext cx="2124075" cy="179387"/>
          </a:xfrm>
          <a:prstGeom prst="rect">
            <a:avLst/>
          </a:prstGeom>
          <a:solidFill>
            <a:schemeClr val="tx2">
              <a:lumMod val="20000"/>
              <a:lumOff val="80000"/>
            </a:schemeClr>
          </a:solidFill>
          <a:ln>
            <a:noFill/>
          </a:ln>
          <a:effectLst/>
        </p:spPr>
        <p:txBody>
          <a:bodyPr wrap="none" anchor="ctr"/>
          <a:lstStyle/>
          <a:p>
            <a:endParaRPr lang="it-IT"/>
          </a:p>
        </p:txBody>
      </p:sp>
      <p:sp>
        <p:nvSpPr>
          <p:cNvPr id="11314" name="Rectangle 50"/>
          <p:cNvSpPr>
            <a:spLocks noChangeArrowheads="1"/>
          </p:cNvSpPr>
          <p:nvPr/>
        </p:nvSpPr>
        <p:spPr bwMode="auto">
          <a:xfrm>
            <a:off x="7237413" y="5300663"/>
            <a:ext cx="1403350" cy="215900"/>
          </a:xfrm>
          <a:prstGeom prst="rect">
            <a:avLst/>
          </a:prstGeom>
          <a:solidFill>
            <a:schemeClr val="tx2">
              <a:lumMod val="20000"/>
              <a:lumOff val="80000"/>
            </a:schemeClr>
          </a:solidFill>
          <a:ln>
            <a:noFill/>
          </a:ln>
          <a:effectLst/>
        </p:spPr>
        <p:txBody>
          <a:bodyPr wrap="none" anchor="ctr"/>
          <a:lstStyle/>
          <a:p>
            <a:endParaRPr lang="it-IT"/>
          </a:p>
        </p:txBody>
      </p:sp>
      <p:sp>
        <p:nvSpPr>
          <p:cNvPr id="11315" name="Rectangle 51"/>
          <p:cNvSpPr>
            <a:spLocks noChangeArrowheads="1"/>
          </p:cNvSpPr>
          <p:nvPr/>
        </p:nvSpPr>
        <p:spPr bwMode="auto">
          <a:xfrm>
            <a:off x="7272338" y="5842000"/>
            <a:ext cx="1331912" cy="142875"/>
          </a:xfrm>
          <a:prstGeom prst="rect">
            <a:avLst/>
          </a:prstGeom>
          <a:solidFill>
            <a:schemeClr val="tx2">
              <a:lumMod val="20000"/>
              <a:lumOff val="80000"/>
            </a:schemeClr>
          </a:solidFill>
          <a:ln>
            <a:noFill/>
          </a:ln>
          <a:effectLst/>
        </p:spPr>
        <p:txBody>
          <a:bodyPr wrap="none" anchor="ctr"/>
          <a:lstStyle/>
          <a:p>
            <a:endParaRPr lang="it-IT"/>
          </a:p>
        </p:txBody>
      </p:sp>
      <p:sp>
        <p:nvSpPr>
          <p:cNvPr id="11316" name="Rectangle 52"/>
          <p:cNvSpPr>
            <a:spLocks noChangeArrowheads="1"/>
          </p:cNvSpPr>
          <p:nvPr/>
        </p:nvSpPr>
        <p:spPr bwMode="auto">
          <a:xfrm>
            <a:off x="3600450" y="4545013"/>
            <a:ext cx="323850" cy="179387"/>
          </a:xfrm>
          <a:prstGeom prst="rect">
            <a:avLst/>
          </a:prstGeom>
          <a:solidFill>
            <a:schemeClr val="tx2">
              <a:lumMod val="20000"/>
              <a:lumOff val="80000"/>
            </a:schemeClr>
          </a:solidFill>
          <a:ln>
            <a:noFill/>
          </a:ln>
          <a:effectLst/>
        </p:spPr>
        <p:txBody>
          <a:bodyPr wrap="none" anchor="ctr"/>
          <a:lstStyle/>
          <a:p>
            <a:endParaRPr lang="it-IT"/>
          </a:p>
        </p:txBody>
      </p:sp>
      <p:sp>
        <p:nvSpPr>
          <p:cNvPr id="11317" name="Rectangle 53"/>
          <p:cNvSpPr>
            <a:spLocks noChangeArrowheads="1"/>
          </p:cNvSpPr>
          <p:nvPr/>
        </p:nvSpPr>
        <p:spPr bwMode="auto">
          <a:xfrm>
            <a:off x="3563938" y="5013325"/>
            <a:ext cx="323850" cy="107950"/>
          </a:xfrm>
          <a:prstGeom prst="rect">
            <a:avLst/>
          </a:prstGeom>
          <a:solidFill>
            <a:schemeClr val="tx2">
              <a:lumMod val="20000"/>
              <a:lumOff val="80000"/>
            </a:schemeClr>
          </a:solidFill>
          <a:ln>
            <a:noFill/>
          </a:ln>
          <a:effectLst/>
        </p:spPr>
        <p:txBody>
          <a:bodyPr wrap="none" anchor="ctr"/>
          <a:lstStyle/>
          <a:p>
            <a:endParaRPr lang="it-IT"/>
          </a:p>
        </p:txBody>
      </p:sp>
      <p:sp>
        <p:nvSpPr>
          <p:cNvPr id="11318" name="Rectangle 54"/>
          <p:cNvSpPr>
            <a:spLocks noChangeArrowheads="1"/>
          </p:cNvSpPr>
          <p:nvPr/>
        </p:nvSpPr>
        <p:spPr bwMode="auto">
          <a:xfrm>
            <a:off x="3455988" y="5373688"/>
            <a:ext cx="323850" cy="142875"/>
          </a:xfrm>
          <a:prstGeom prst="rect">
            <a:avLst/>
          </a:prstGeom>
          <a:solidFill>
            <a:schemeClr val="tx2">
              <a:lumMod val="20000"/>
              <a:lumOff val="80000"/>
            </a:schemeClr>
          </a:solidFill>
          <a:ln>
            <a:noFill/>
          </a:ln>
          <a:effectLst/>
        </p:spPr>
        <p:txBody>
          <a:bodyPr wrap="none" anchor="ctr"/>
          <a:lstStyle/>
          <a:p>
            <a:endParaRPr lang="it-IT"/>
          </a:p>
        </p:txBody>
      </p:sp>
      <p:sp>
        <p:nvSpPr>
          <p:cNvPr id="11319" name="Rectangle 55"/>
          <p:cNvSpPr>
            <a:spLocks noChangeArrowheads="1"/>
          </p:cNvSpPr>
          <p:nvPr/>
        </p:nvSpPr>
        <p:spPr bwMode="auto">
          <a:xfrm>
            <a:off x="2447925" y="5842000"/>
            <a:ext cx="2232025" cy="142875"/>
          </a:xfrm>
          <a:prstGeom prst="rect">
            <a:avLst/>
          </a:prstGeom>
          <a:solidFill>
            <a:schemeClr val="tx2">
              <a:lumMod val="20000"/>
              <a:lumOff val="80000"/>
            </a:schemeClr>
          </a:solidFill>
          <a:ln>
            <a:noFill/>
          </a:ln>
          <a:effectLst/>
        </p:spPr>
        <p:txBody>
          <a:bodyPr wrap="none" anchor="ctr"/>
          <a:lstStyle/>
          <a:p>
            <a:endParaRPr lang="it-IT"/>
          </a:p>
        </p:txBody>
      </p:sp>
      <p:sp>
        <p:nvSpPr>
          <p:cNvPr id="11320" name="Rectangle 56"/>
          <p:cNvSpPr>
            <a:spLocks noChangeArrowheads="1"/>
          </p:cNvSpPr>
          <p:nvPr/>
        </p:nvSpPr>
        <p:spPr bwMode="auto">
          <a:xfrm>
            <a:off x="8604250" y="3824288"/>
            <a:ext cx="215900" cy="2413000"/>
          </a:xfrm>
          <a:prstGeom prst="rect">
            <a:avLst/>
          </a:prstGeom>
          <a:solidFill>
            <a:schemeClr val="tx2">
              <a:lumMod val="20000"/>
              <a:lumOff val="80000"/>
            </a:schemeClr>
          </a:solidFill>
          <a:ln>
            <a:noFill/>
          </a:ln>
          <a:effectLst/>
        </p:spPr>
        <p:txBody>
          <a:bodyPr wrap="none" anchor="ctr"/>
          <a:lstStyle/>
          <a:p>
            <a:endParaRPr lang="it-IT"/>
          </a:p>
        </p:txBody>
      </p:sp>
      <p:sp>
        <p:nvSpPr>
          <p:cNvPr id="11322" name="AutoShape 58"/>
          <p:cNvSpPr>
            <a:spLocks noChangeArrowheads="1"/>
          </p:cNvSpPr>
          <p:nvPr/>
        </p:nvSpPr>
        <p:spPr bwMode="auto">
          <a:xfrm rot="2944769">
            <a:off x="1245394" y="3421856"/>
            <a:ext cx="2374900" cy="179388"/>
          </a:xfrm>
          <a:prstGeom prst="leftArrow">
            <a:avLst>
              <a:gd name="adj1" fmla="val 50000"/>
              <a:gd name="adj2" fmla="val 33097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23" name="AutoShape 59"/>
          <p:cNvSpPr>
            <a:spLocks noChangeArrowheads="1"/>
          </p:cNvSpPr>
          <p:nvPr/>
        </p:nvSpPr>
        <p:spPr bwMode="auto">
          <a:xfrm rot="2944769">
            <a:off x="865982" y="3713956"/>
            <a:ext cx="2736850" cy="144463"/>
          </a:xfrm>
          <a:prstGeom prst="leftArrow">
            <a:avLst>
              <a:gd name="adj1" fmla="val 50000"/>
              <a:gd name="adj2" fmla="val 473625"/>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24" name="AutoShape 60"/>
          <p:cNvSpPr>
            <a:spLocks noChangeArrowheads="1"/>
          </p:cNvSpPr>
          <p:nvPr/>
        </p:nvSpPr>
        <p:spPr bwMode="auto">
          <a:xfrm rot="2944769">
            <a:off x="282575" y="3905250"/>
            <a:ext cx="3095625" cy="123825"/>
          </a:xfrm>
          <a:prstGeom prst="leftArrow">
            <a:avLst>
              <a:gd name="adj1" fmla="val 50000"/>
              <a:gd name="adj2" fmla="val 6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26" name="Rectangle 62"/>
          <p:cNvSpPr>
            <a:spLocks noChangeArrowheads="1"/>
          </p:cNvSpPr>
          <p:nvPr/>
        </p:nvSpPr>
        <p:spPr bwMode="auto">
          <a:xfrm>
            <a:off x="2447925" y="4257675"/>
            <a:ext cx="4429125" cy="5032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28" name="Rectangle 64"/>
          <p:cNvSpPr>
            <a:spLocks noChangeArrowheads="1"/>
          </p:cNvSpPr>
          <p:nvPr/>
        </p:nvSpPr>
        <p:spPr bwMode="auto">
          <a:xfrm>
            <a:off x="2447925" y="4724400"/>
            <a:ext cx="4429125" cy="468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29" name="Rectangle 65"/>
          <p:cNvSpPr>
            <a:spLocks noChangeArrowheads="1"/>
          </p:cNvSpPr>
          <p:nvPr/>
        </p:nvSpPr>
        <p:spPr bwMode="auto">
          <a:xfrm>
            <a:off x="2447925" y="5121275"/>
            <a:ext cx="5040313" cy="97155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1309" name="Group 45"/>
          <p:cNvGrpSpPr>
            <a:grpSpLocks/>
          </p:cNvGrpSpPr>
          <p:nvPr/>
        </p:nvGrpSpPr>
        <p:grpSpPr bwMode="auto">
          <a:xfrm>
            <a:off x="-323850" y="333375"/>
            <a:ext cx="3406775" cy="2811463"/>
            <a:chOff x="3084" y="210"/>
            <a:chExt cx="2146" cy="1771"/>
          </a:xfrm>
        </p:grpSpPr>
        <p:sp>
          <p:nvSpPr>
            <p:cNvPr id="11298" name="Rectangle 34"/>
            <p:cNvSpPr>
              <a:spLocks noChangeArrowheads="1"/>
            </p:cNvSpPr>
            <p:nvPr/>
          </p:nvSpPr>
          <p:spPr bwMode="auto">
            <a:xfrm>
              <a:off x="3084" y="210"/>
              <a:ext cx="1399" cy="1771"/>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1308" name="Group 44"/>
            <p:cNvGrpSpPr>
              <a:grpSpLocks/>
            </p:cNvGrpSpPr>
            <p:nvPr/>
          </p:nvGrpSpPr>
          <p:grpSpPr bwMode="auto">
            <a:xfrm>
              <a:off x="3424" y="210"/>
              <a:ext cx="1806" cy="1739"/>
              <a:chOff x="530" y="686"/>
              <a:chExt cx="1806" cy="1739"/>
            </a:xfrm>
          </p:grpSpPr>
          <p:sp>
            <p:nvSpPr>
              <p:cNvPr id="11283" name="Line 19"/>
              <p:cNvSpPr>
                <a:spLocks noChangeShapeType="1"/>
              </p:cNvSpPr>
              <p:nvPr/>
            </p:nvSpPr>
            <p:spPr bwMode="auto">
              <a:xfrm>
                <a:off x="1603" y="737"/>
                <a:ext cx="0" cy="1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4" name="Line 20"/>
              <p:cNvSpPr>
                <a:spLocks noChangeShapeType="1"/>
              </p:cNvSpPr>
              <p:nvPr/>
            </p:nvSpPr>
            <p:spPr bwMode="auto">
              <a:xfrm>
                <a:off x="1246" y="737"/>
                <a:ext cx="0" cy="16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5" name="Text Box 21"/>
              <p:cNvSpPr txBox="1">
                <a:spLocks noChangeArrowheads="1"/>
              </p:cNvSpPr>
              <p:nvPr/>
            </p:nvSpPr>
            <p:spPr bwMode="auto">
              <a:xfrm>
                <a:off x="1261" y="704"/>
                <a:ext cx="3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200" b="1">
                    <a:solidFill>
                      <a:srgbClr val="FF0000"/>
                    </a:solidFill>
                    <a:latin typeface="NewCenturySchlbk" pitchFamily="18" charset="0"/>
                  </a:rPr>
                  <a:t>SC 1</a:t>
                </a:r>
              </a:p>
            </p:txBody>
          </p:sp>
          <p:sp>
            <p:nvSpPr>
              <p:cNvPr id="11286" name="Text Box 22"/>
              <p:cNvSpPr txBox="1">
                <a:spLocks noChangeArrowheads="1"/>
              </p:cNvSpPr>
              <p:nvPr/>
            </p:nvSpPr>
            <p:spPr bwMode="auto">
              <a:xfrm>
                <a:off x="530" y="704"/>
                <a:ext cx="58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400" b="1">
                    <a:solidFill>
                      <a:schemeClr val="accent2"/>
                    </a:solidFill>
                    <a:latin typeface="NewCenturySchlbk" pitchFamily="18" charset="0"/>
                  </a:rPr>
                  <a:t>SC 2</a:t>
                </a:r>
              </a:p>
            </p:txBody>
          </p:sp>
          <p:sp>
            <p:nvSpPr>
              <p:cNvPr id="11287" name="Line 23"/>
              <p:cNvSpPr>
                <a:spLocks noChangeShapeType="1"/>
              </p:cNvSpPr>
              <p:nvPr/>
            </p:nvSpPr>
            <p:spPr bwMode="auto">
              <a:xfrm>
                <a:off x="1246" y="1822"/>
                <a:ext cx="35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1288" name="Group 24"/>
              <p:cNvGrpSpPr>
                <a:grpSpLocks/>
              </p:cNvGrpSpPr>
              <p:nvPr/>
            </p:nvGrpSpPr>
            <p:grpSpPr bwMode="auto">
              <a:xfrm>
                <a:off x="1294" y="1688"/>
                <a:ext cx="244" cy="288"/>
                <a:chOff x="2472" y="1736"/>
                <a:chExt cx="340" cy="390"/>
              </a:xfrm>
            </p:grpSpPr>
            <p:sp>
              <p:nvSpPr>
                <p:cNvPr id="11289" name="Rectangle 25"/>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290" name="Text Box 26"/>
                <p:cNvSpPr txBox="1">
                  <a:spLocks noChangeArrowheads="1"/>
                </p:cNvSpPr>
                <p:nvPr/>
              </p:nvSpPr>
              <p:spPr bwMode="auto">
                <a:xfrm>
                  <a:off x="2472" y="1736"/>
                  <a:ext cx="340"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b="1">
                      <a:solidFill>
                        <a:srgbClr val="FF0000"/>
                      </a:solidFill>
                      <a:latin typeface="NewCenturySchlbk" pitchFamily="18" charset="0"/>
                    </a:rPr>
                    <a:t>a</a:t>
                  </a:r>
                </a:p>
              </p:txBody>
            </p:sp>
          </p:grpSp>
          <p:grpSp>
            <p:nvGrpSpPr>
              <p:cNvPr id="11291" name="Group 27"/>
              <p:cNvGrpSpPr>
                <a:grpSpLocks/>
              </p:cNvGrpSpPr>
              <p:nvPr/>
            </p:nvGrpSpPr>
            <p:grpSpPr bwMode="auto">
              <a:xfrm>
                <a:off x="546" y="903"/>
                <a:ext cx="1057" cy="987"/>
                <a:chOff x="1429" y="754"/>
                <a:chExt cx="1474" cy="1338"/>
              </a:xfrm>
            </p:grpSpPr>
            <p:sp>
              <p:nvSpPr>
                <p:cNvPr id="11292" name="Arc 28"/>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293" name="Arc 29"/>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11294" name="Text Box 30"/>
              <p:cNvSpPr txBox="1">
                <a:spLocks noChangeArrowheads="1"/>
              </p:cNvSpPr>
              <p:nvPr/>
            </p:nvSpPr>
            <p:spPr bwMode="auto">
              <a:xfrm>
                <a:off x="1375" y="1205"/>
                <a:ext cx="37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rgbClr val="FF0000"/>
                    </a:solidFill>
                    <a:latin typeface="Symbol" pitchFamily="18" charset="2"/>
                  </a:rPr>
                  <a:t>l</a:t>
                </a:r>
                <a:r>
                  <a:rPr lang="it-IT" altLang="it-IT" sz="1600" b="1" baseline="-25000">
                    <a:solidFill>
                      <a:srgbClr val="FF0000"/>
                    </a:solidFill>
                    <a:latin typeface="NewCenturySchlbk" pitchFamily="18" charset="0"/>
                  </a:rPr>
                  <a:t>1</a:t>
                </a:r>
              </a:p>
            </p:txBody>
          </p:sp>
          <p:sp>
            <p:nvSpPr>
              <p:cNvPr id="11295" name="Text Box 31"/>
              <p:cNvSpPr txBox="1">
                <a:spLocks noChangeArrowheads="1"/>
              </p:cNvSpPr>
              <p:nvPr/>
            </p:nvSpPr>
            <p:spPr bwMode="auto">
              <a:xfrm>
                <a:off x="865" y="1822"/>
                <a:ext cx="4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chemeClr val="accent2"/>
                    </a:solidFill>
                    <a:latin typeface="Symbol" pitchFamily="18" charset="2"/>
                  </a:rPr>
                  <a:t>l</a:t>
                </a:r>
                <a:r>
                  <a:rPr lang="it-IT" altLang="it-IT" sz="1600" b="1" baseline="-25000">
                    <a:solidFill>
                      <a:schemeClr val="accent2"/>
                    </a:solidFill>
                    <a:latin typeface="NewCenturySchlbk" pitchFamily="18" charset="0"/>
                  </a:rPr>
                  <a:t>2</a:t>
                </a:r>
              </a:p>
            </p:txBody>
          </p:sp>
          <p:sp>
            <p:nvSpPr>
              <p:cNvPr id="11296" name="Text Box 32"/>
              <p:cNvSpPr txBox="1">
                <a:spLocks noChangeArrowheads="1"/>
              </p:cNvSpPr>
              <p:nvPr/>
            </p:nvSpPr>
            <p:spPr bwMode="auto">
              <a:xfrm>
                <a:off x="1717" y="686"/>
                <a:ext cx="6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i="1">
                    <a:latin typeface="French Script MT" pitchFamily="66" charset="0"/>
                  </a:rPr>
                  <a:t>Vacuum</a:t>
                </a:r>
              </a:p>
            </p:txBody>
          </p:sp>
          <p:sp>
            <p:nvSpPr>
              <p:cNvPr id="11297" name="Line 33"/>
              <p:cNvSpPr>
                <a:spLocks noChangeShapeType="1"/>
              </p:cNvSpPr>
              <p:nvPr/>
            </p:nvSpPr>
            <p:spPr bwMode="auto">
              <a:xfrm>
                <a:off x="562" y="853"/>
                <a:ext cx="1659"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99" name="Line 35"/>
              <p:cNvSpPr>
                <a:spLocks noChangeShapeType="1"/>
              </p:cNvSpPr>
              <p:nvPr/>
            </p:nvSpPr>
            <p:spPr bwMode="auto">
              <a:xfrm>
                <a:off x="1685" y="1021"/>
                <a:ext cx="0" cy="835"/>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1300" name="Group 36"/>
              <p:cNvGrpSpPr>
                <a:grpSpLocks/>
              </p:cNvGrpSpPr>
              <p:nvPr/>
            </p:nvGrpSpPr>
            <p:grpSpPr bwMode="auto">
              <a:xfrm>
                <a:off x="1685" y="1359"/>
                <a:ext cx="341" cy="288"/>
                <a:chOff x="3129" y="1616"/>
                <a:chExt cx="476" cy="390"/>
              </a:xfrm>
            </p:grpSpPr>
            <p:sp>
              <p:nvSpPr>
                <p:cNvPr id="11301" name="Text Box 37"/>
                <p:cNvSpPr txBox="1">
                  <a:spLocks noChangeArrowheads="1"/>
                </p:cNvSpPr>
                <p:nvPr/>
              </p:nvSpPr>
              <p:spPr bwMode="auto">
                <a:xfrm>
                  <a:off x="3129" y="1616"/>
                  <a:ext cx="476"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11302" name="Line 38"/>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grpSp>
    </p:spTree>
    <p:extLst>
      <p:ext uri="{BB962C8B-B14F-4D97-AF65-F5344CB8AC3E}">
        <p14:creationId xmlns:p14="http://schemas.microsoft.com/office/powerpoint/2010/main" val="546468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22"/>
                                        </p:tgtEl>
                                        <p:attrNameLst>
                                          <p:attrName>style.visibility</p:attrName>
                                        </p:attrNameLst>
                                      </p:cBhvr>
                                      <p:to>
                                        <p:strVal val="visible"/>
                                      </p:to>
                                    </p:set>
                                    <p:animEffect transition="in" filter="blinds(horizontal)">
                                      <p:cBhvr>
                                        <p:cTn id="7" dur="500"/>
                                        <p:tgtEl>
                                          <p:spTgt spid="113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326"/>
                                        </p:tgtEl>
                                        <p:attrNameLst>
                                          <p:attrName>style.visibility</p:attrName>
                                        </p:attrNameLst>
                                      </p:cBhvr>
                                      <p:to>
                                        <p:strVal val="visible"/>
                                      </p:to>
                                    </p:set>
                                    <p:animEffect transition="in" filter="blinds(horizontal)">
                                      <p:cBhvr>
                                        <p:cTn id="10" dur="500"/>
                                        <p:tgtEl>
                                          <p:spTgt spid="113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322"/>
                                        </p:tgtEl>
                                      </p:cBhvr>
                                    </p:animEffect>
                                    <p:set>
                                      <p:cBhvr>
                                        <p:cTn id="15" dur="1" fill="hold">
                                          <p:stCondLst>
                                            <p:cond delay="499"/>
                                          </p:stCondLst>
                                        </p:cTn>
                                        <p:tgtEl>
                                          <p:spTgt spid="1132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326"/>
                                        </p:tgtEl>
                                      </p:cBhvr>
                                    </p:animEffect>
                                    <p:set>
                                      <p:cBhvr>
                                        <p:cTn id="18" dur="1" fill="hold">
                                          <p:stCondLst>
                                            <p:cond delay="499"/>
                                          </p:stCondLst>
                                        </p:cTn>
                                        <p:tgtEl>
                                          <p:spTgt spid="11326"/>
                                        </p:tgtEl>
                                        <p:attrNameLst>
                                          <p:attrName>style.visibility</p:attrName>
                                        </p:attrNameLst>
                                      </p:cBhvr>
                                      <p:to>
                                        <p:strVal val="hidden"/>
                                      </p:to>
                                    </p:set>
                                  </p:childTnLst>
                                </p:cTn>
                              </p:par>
                              <p:par>
                                <p:cTn id="19" presetID="3" presetClass="entr" presetSubtype="10" fill="hold" grpId="0" nodeType="withEffect">
                                  <p:stCondLst>
                                    <p:cond delay="0"/>
                                  </p:stCondLst>
                                  <p:childTnLst>
                                    <p:set>
                                      <p:cBhvr>
                                        <p:cTn id="20" dur="1" fill="hold">
                                          <p:stCondLst>
                                            <p:cond delay="0"/>
                                          </p:stCondLst>
                                        </p:cTn>
                                        <p:tgtEl>
                                          <p:spTgt spid="11323"/>
                                        </p:tgtEl>
                                        <p:attrNameLst>
                                          <p:attrName>style.visibility</p:attrName>
                                        </p:attrNameLst>
                                      </p:cBhvr>
                                      <p:to>
                                        <p:strVal val="visible"/>
                                      </p:to>
                                    </p:set>
                                    <p:animEffect transition="in" filter="blinds(horizontal)">
                                      <p:cBhvr>
                                        <p:cTn id="21" dur="500"/>
                                        <p:tgtEl>
                                          <p:spTgt spid="1132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328"/>
                                        </p:tgtEl>
                                        <p:attrNameLst>
                                          <p:attrName>style.visibility</p:attrName>
                                        </p:attrNameLst>
                                      </p:cBhvr>
                                      <p:to>
                                        <p:strVal val="visible"/>
                                      </p:to>
                                    </p:set>
                                    <p:animEffect transition="in" filter="blinds(horizontal)">
                                      <p:cBhvr>
                                        <p:cTn id="24" dur="500"/>
                                        <p:tgtEl>
                                          <p:spTgt spid="113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1323"/>
                                        </p:tgtEl>
                                      </p:cBhvr>
                                    </p:animEffect>
                                    <p:set>
                                      <p:cBhvr>
                                        <p:cTn id="29" dur="1" fill="hold">
                                          <p:stCondLst>
                                            <p:cond delay="499"/>
                                          </p:stCondLst>
                                        </p:cTn>
                                        <p:tgtEl>
                                          <p:spTgt spid="11323"/>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11328"/>
                                        </p:tgtEl>
                                      </p:cBhvr>
                                    </p:animEffect>
                                    <p:set>
                                      <p:cBhvr>
                                        <p:cTn id="32" dur="1" fill="hold">
                                          <p:stCondLst>
                                            <p:cond delay="499"/>
                                          </p:stCondLst>
                                        </p:cTn>
                                        <p:tgtEl>
                                          <p:spTgt spid="11328"/>
                                        </p:tgtEl>
                                        <p:attrNameLst>
                                          <p:attrName>style.visibility</p:attrName>
                                        </p:attrNameLst>
                                      </p:cBhvr>
                                      <p:to>
                                        <p:strVal val="hidden"/>
                                      </p:to>
                                    </p:set>
                                  </p:childTnLst>
                                </p:cTn>
                              </p:par>
                              <p:par>
                                <p:cTn id="33" presetID="3" presetClass="entr" presetSubtype="10" fill="hold" grpId="0" nodeType="withEffect">
                                  <p:stCondLst>
                                    <p:cond delay="0"/>
                                  </p:stCondLst>
                                  <p:childTnLst>
                                    <p:set>
                                      <p:cBhvr>
                                        <p:cTn id="34" dur="1" fill="hold">
                                          <p:stCondLst>
                                            <p:cond delay="0"/>
                                          </p:stCondLst>
                                        </p:cTn>
                                        <p:tgtEl>
                                          <p:spTgt spid="11324"/>
                                        </p:tgtEl>
                                        <p:attrNameLst>
                                          <p:attrName>style.visibility</p:attrName>
                                        </p:attrNameLst>
                                      </p:cBhvr>
                                      <p:to>
                                        <p:strVal val="visible"/>
                                      </p:to>
                                    </p:set>
                                    <p:animEffect transition="in" filter="blinds(horizontal)">
                                      <p:cBhvr>
                                        <p:cTn id="35" dur="500"/>
                                        <p:tgtEl>
                                          <p:spTgt spid="1132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1329"/>
                                        </p:tgtEl>
                                        <p:attrNameLst>
                                          <p:attrName>style.visibility</p:attrName>
                                        </p:attrNameLst>
                                      </p:cBhvr>
                                      <p:to>
                                        <p:strVal val="visible"/>
                                      </p:to>
                                    </p:set>
                                    <p:animEffect transition="in" filter="blinds(horizontal)">
                                      <p:cBhvr>
                                        <p:cTn id="38" dur="500"/>
                                        <p:tgtEl>
                                          <p:spTgt spid="1132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1324"/>
                                        </p:tgtEl>
                                      </p:cBhvr>
                                    </p:animEffect>
                                    <p:set>
                                      <p:cBhvr>
                                        <p:cTn id="43" dur="1" fill="hold">
                                          <p:stCondLst>
                                            <p:cond delay="499"/>
                                          </p:stCondLst>
                                        </p:cTn>
                                        <p:tgtEl>
                                          <p:spTgt spid="11324"/>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1329"/>
                                        </p:tgtEl>
                                      </p:cBhvr>
                                    </p:animEffect>
                                    <p:set>
                                      <p:cBhvr>
                                        <p:cTn id="46" dur="1" fill="hold">
                                          <p:stCondLst>
                                            <p:cond delay="499"/>
                                          </p:stCondLst>
                                        </p:cTn>
                                        <p:tgtEl>
                                          <p:spTgt spid="113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2" grpId="0" animBg="1"/>
      <p:bldP spid="11322" grpId="1" animBg="1"/>
      <p:bldP spid="11323" grpId="0" animBg="1"/>
      <p:bldP spid="11323" grpId="1" animBg="1"/>
      <p:bldP spid="11324" grpId="0" animBg="1"/>
      <p:bldP spid="11324" grpId="1" animBg="1"/>
      <p:bldP spid="11326" grpId="0" animBg="1"/>
      <p:bldP spid="11326" grpId="1" animBg="1"/>
      <p:bldP spid="11328" grpId="0" animBg="1"/>
      <p:bldP spid="11328" grpId="1" animBg="1"/>
      <p:bldP spid="11329" grpId="0" animBg="1"/>
      <p:bldP spid="11329"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08" name="Rectangle 40"/>
          <p:cNvSpPr>
            <a:spLocks noChangeArrowheads="1"/>
          </p:cNvSpPr>
          <p:nvPr/>
        </p:nvSpPr>
        <p:spPr bwMode="auto">
          <a:xfrm>
            <a:off x="2663825" y="873125"/>
            <a:ext cx="6300788" cy="1262063"/>
          </a:xfrm>
          <a:prstGeom prst="rect">
            <a:avLst/>
          </a:prstGeom>
          <a:solidFill>
            <a:schemeClr val="bg2">
              <a:lumMod val="75000"/>
            </a:schemeClr>
          </a:solidFill>
          <a:ln w="9525">
            <a:solidFill>
              <a:schemeClr val="tx1"/>
            </a:solidFill>
            <a:miter lim="800000"/>
            <a:headEnd/>
            <a:tailEnd/>
          </a:ln>
          <a:effectLst/>
        </p:spPr>
        <p:txBody>
          <a:bodyPr wrap="none" anchor="ctr"/>
          <a:lstStyle/>
          <a:p>
            <a:endParaRPr lang="it-IT"/>
          </a:p>
        </p:txBody>
      </p:sp>
      <p:grpSp>
        <p:nvGrpSpPr>
          <p:cNvPr id="32782" name="Group 14"/>
          <p:cNvGrpSpPr>
            <a:grpSpLocks/>
          </p:cNvGrpSpPr>
          <p:nvPr/>
        </p:nvGrpSpPr>
        <p:grpSpPr bwMode="auto">
          <a:xfrm>
            <a:off x="2843213" y="981075"/>
            <a:ext cx="6011862" cy="1044575"/>
            <a:chOff x="181" y="1162"/>
            <a:chExt cx="4128" cy="747"/>
          </a:xfrm>
          <a:solidFill>
            <a:schemeClr val="bg2">
              <a:lumMod val="75000"/>
            </a:schemeClr>
          </a:solidFill>
        </p:grpSpPr>
        <p:graphicFrame>
          <p:nvGraphicFramePr>
            <p:cNvPr id="32783" name="Object 15"/>
            <p:cNvGraphicFramePr>
              <a:graphicFrameLocks noChangeAspect="1"/>
            </p:cNvGraphicFramePr>
            <p:nvPr/>
          </p:nvGraphicFramePr>
          <p:xfrm>
            <a:off x="181" y="1275"/>
            <a:ext cx="2481" cy="632"/>
          </p:xfrm>
          <a:graphic>
            <a:graphicData uri="http://schemas.openxmlformats.org/presentationml/2006/ole">
              <mc:AlternateContent xmlns:mc="http://schemas.openxmlformats.org/markup-compatibility/2006">
                <mc:Choice xmlns:v="urn:schemas-microsoft-com:vml" Requires="v">
                  <p:oleObj spid="_x0000_s200716" name="Equation" r:id="rId3" imgW="4749480" imgH="1307880" progId="Equation.3">
                    <p:embed/>
                  </p:oleObj>
                </mc:Choice>
                <mc:Fallback>
                  <p:oleObj name="Equation" r:id="rId3" imgW="4749480" imgH="1307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 y="1275"/>
                          <a:ext cx="2481" cy="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84" name="Object 16"/>
            <p:cNvGraphicFramePr>
              <a:graphicFrameLocks noChangeAspect="1"/>
            </p:cNvGraphicFramePr>
            <p:nvPr/>
          </p:nvGraphicFramePr>
          <p:xfrm>
            <a:off x="2710" y="1162"/>
            <a:ext cx="1599" cy="747"/>
          </p:xfrm>
          <a:graphic>
            <a:graphicData uri="http://schemas.openxmlformats.org/presentationml/2006/ole">
              <mc:AlternateContent xmlns:mc="http://schemas.openxmlformats.org/markup-compatibility/2006">
                <mc:Choice xmlns:v="urn:schemas-microsoft-com:vml" Requires="v">
                  <p:oleObj spid="_x0000_s200717" name="Equation" r:id="rId5" imgW="3060360" imgH="1549080" progId="Equation.3">
                    <p:embed/>
                  </p:oleObj>
                </mc:Choice>
                <mc:Fallback>
                  <p:oleObj name="Equation" r:id="rId5" imgW="3060360" imgH="1549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 y="1162"/>
                          <a:ext cx="1599" cy="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2820" name="Group 52"/>
          <p:cNvGrpSpPr>
            <a:grpSpLocks/>
          </p:cNvGrpSpPr>
          <p:nvPr/>
        </p:nvGrpSpPr>
        <p:grpSpPr bwMode="auto">
          <a:xfrm>
            <a:off x="-215900" y="296863"/>
            <a:ext cx="3406775" cy="2811462"/>
            <a:chOff x="-136" y="187"/>
            <a:chExt cx="2146" cy="1771"/>
          </a:xfrm>
        </p:grpSpPr>
        <p:sp>
          <p:nvSpPr>
            <p:cNvPr id="32786" name="Rectangle 18"/>
            <p:cNvSpPr>
              <a:spLocks noChangeArrowheads="1"/>
            </p:cNvSpPr>
            <p:nvPr/>
          </p:nvSpPr>
          <p:spPr bwMode="auto">
            <a:xfrm>
              <a:off x="-136" y="187"/>
              <a:ext cx="1399" cy="1771"/>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788" name="Line 20"/>
            <p:cNvSpPr>
              <a:spLocks noChangeShapeType="1"/>
            </p:cNvSpPr>
            <p:nvPr/>
          </p:nvSpPr>
          <p:spPr bwMode="auto">
            <a:xfrm>
              <a:off x="1277" y="238"/>
              <a:ext cx="0" cy="1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789" name="Line 21"/>
            <p:cNvSpPr>
              <a:spLocks noChangeShapeType="1"/>
            </p:cNvSpPr>
            <p:nvPr/>
          </p:nvSpPr>
          <p:spPr bwMode="auto">
            <a:xfrm>
              <a:off x="920" y="238"/>
              <a:ext cx="0" cy="16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790" name="Text Box 22"/>
            <p:cNvSpPr txBox="1">
              <a:spLocks noChangeArrowheads="1"/>
            </p:cNvSpPr>
            <p:nvPr/>
          </p:nvSpPr>
          <p:spPr bwMode="auto">
            <a:xfrm>
              <a:off x="935" y="205"/>
              <a:ext cx="3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200" b="1">
                  <a:solidFill>
                    <a:srgbClr val="FF0000"/>
                  </a:solidFill>
                  <a:latin typeface="NewCenturySchlbk" pitchFamily="18" charset="0"/>
                </a:rPr>
                <a:t>SC 1</a:t>
              </a:r>
            </a:p>
          </p:txBody>
        </p:sp>
        <p:sp>
          <p:nvSpPr>
            <p:cNvPr id="32791" name="Text Box 23"/>
            <p:cNvSpPr txBox="1">
              <a:spLocks noChangeArrowheads="1"/>
            </p:cNvSpPr>
            <p:nvPr/>
          </p:nvSpPr>
          <p:spPr bwMode="auto">
            <a:xfrm>
              <a:off x="204" y="205"/>
              <a:ext cx="58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400" b="1">
                  <a:solidFill>
                    <a:schemeClr val="accent2"/>
                  </a:solidFill>
                  <a:latin typeface="NewCenturySchlbk" pitchFamily="18" charset="0"/>
                </a:rPr>
                <a:t>SC 2</a:t>
              </a:r>
            </a:p>
          </p:txBody>
        </p:sp>
        <p:sp>
          <p:nvSpPr>
            <p:cNvPr id="32792" name="Line 24"/>
            <p:cNvSpPr>
              <a:spLocks noChangeShapeType="1"/>
            </p:cNvSpPr>
            <p:nvPr/>
          </p:nvSpPr>
          <p:spPr bwMode="auto">
            <a:xfrm>
              <a:off x="920" y="1323"/>
              <a:ext cx="357" cy="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32793" name="Group 25"/>
            <p:cNvGrpSpPr>
              <a:grpSpLocks/>
            </p:cNvGrpSpPr>
            <p:nvPr/>
          </p:nvGrpSpPr>
          <p:grpSpPr bwMode="auto">
            <a:xfrm>
              <a:off x="998" y="1207"/>
              <a:ext cx="182" cy="231"/>
              <a:chOff x="2472" y="1736"/>
              <a:chExt cx="340" cy="466"/>
            </a:xfrm>
          </p:grpSpPr>
          <p:sp>
            <p:nvSpPr>
              <p:cNvPr id="32794" name="Rectangle 26"/>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795" name="Text Box 27"/>
              <p:cNvSpPr txBox="1">
                <a:spLocks noChangeArrowheads="1"/>
              </p:cNvSpPr>
              <p:nvPr/>
            </p:nvSpPr>
            <p:spPr bwMode="auto">
              <a:xfrm>
                <a:off x="2472" y="1736"/>
                <a:ext cx="340" cy="46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rgbClr val="FF0000"/>
                    </a:solidFill>
                    <a:latin typeface="NewCenturySchlbk" pitchFamily="18" charset="0"/>
                  </a:rPr>
                  <a:t>a</a:t>
                </a:r>
              </a:p>
            </p:txBody>
          </p:sp>
        </p:grpSp>
        <p:grpSp>
          <p:nvGrpSpPr>
            <p:cNvPr id="32796" name="Group 28"/>
            <p:cNvGrpSpPr>
              <a:grpSpLocks/>
            </p:cNvGrpSpPr>
            <p:nvPr/>
          </p:nvGrpSpPr>
          <p:grpSpPr bwMode="auto">
            <a:xfrm>
              <a:off x="220" y="404"/>
              <a:ext cx="1057" cy="987"/>
              <a:chOff x="1429" y="754"/>
              <a:chExt cx="1474" cy="1338"/>
            </a:xfrm>
          </p:grpSpPr>
          <p:sp>
            <p:nvSpPr>
              <p:cNvPr id="32797" name="Arc 29"/>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798" name="Arc 30"/>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32799" name="Text Box 31"/>
            <p:cNvSpPr txBox="1">
              <a:spLocks noChangeArrowheads="1"/>
            </p:cNvSpPr>
            <p:nvPr/>
          </p:nvSpPr>
          <p:spPr bwMode="auto">
            <a:xfrm>
              <a:off x="1049" y="706"/>
              <a:ext cx="37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rgbClr val="FF0000"/>
                  </a:solidFill>
                  <a:latin typeface="Symbol" pitchFamily="18" charset="2"/>
                </a:rPr>
                <a:t>l</a:t>
              </a:r>
              <a:r>
                <a:rPr lang="it-IT" altLang="it-IT" sz="1600" b="1" baseline="-25000">
                  <a:solidFill>
                    <a:srgbClr val="FF0000"/>
                  </a:solidFill>
                  <a:latin typeface="NewCenturySchlbk" pitchFamily="18" charset="0"/>
                </a:rPr>
                <a:t>1</a:t>
              </a:r>
            </a:p>
          </p:txBody>
        </p:sp>
        <p:sp>
          <p:nvSpPr>
            <p:cNvPr id="32800" name="Text Box 32"/>
            <p:cNvSpPr txBox="1">
              <a:spLocks noChangeArrowheads="1"/>
            </p:cNvSpPr>
            <p:nvPr/>
          </p:nvSpPr>
          <p:spPr bwMode="auto">
            <a:xfrm>
              <a:off x="539" y="1323"/>
              <a:ext cx="4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chemeClr val="accent2"/>
                  </a:solidFill>
                  <a:latin typeface="Symbol" pitchFamily="18" charset="2"/>
                </a:rPr>
                <a:t>l</a:t>
              </a:r>
              <a:r>
                <a:rPr lang="it-IT" altLang="it-IT" sz="1600" b="1" baseline="-25000">
                  <a:solidFill>
                    <a:schemeClr val="accent2"/>
                  </a:solidFill>
                  <a:latin typeface="NewCenturySchlbk" pitchFamily="18" charset="0"/>
                </a:rPr>
                <a:t>2</a:t>
              </a:r>
            </a:p>
          </p:txBody>
        </p:sp>
        <p:sp>
          <p:nvSpPr>
            <p:cNvPr id="32801" name="Text Box 33"/>
            <p:cNvSpPr txBox="1">
              <a:spLocks noChangeArrowheads="1"/>
            </p:cNvSpPr>
            <p:nvPr/>
          </p:nvSpPr>
          <p:spPr bwMode="auto">
            <a:xfrm>
              <a:off x="1391" y="187"/>
              <a:ext cx="6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i="1">
                  <a:latin typeface="French Script MT" pitchFamily="66" charset="0"/>
                </a:rPr>
                <a:t>Vacuum</a:t>
              </a:r>
            </a:p>
          </p:txBody>
        </p:sp>
        <p:sp>
          <p:nvSpPr>
            <p:cNvPr id="32802" name="Line 34"/>
            <p:cNvSpPr>
              <a:spLocks noChangeShapeType="1"/>
            </p:cNvSpPr>
            <p:nvPr/>
          </p:nvSpPr>
          <p:spPr bwMode="auto">
            <a:xfrm>
              <a:off x="236" y="354"/>
              <a:ext cx="1659"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803" name="Line 35"/>
            <p:cNvSpPr>
              <a:spLocks noChangeShapeType="1"/>
            </p:cNvSpPr>
            <p:nvPr/>
          </p:nvSpPr>
          <p:spPr bwMode="auto">
            <a:xfrm>
              <a:off x="1359" y="522"/>
              <a:ext cx="0" cy="835"/>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32804" name="Group 36"/>
            <p:cNvGrpSpPr>
              <a:grpSpLocks/>
            </p:cNvGrpSpPr>
            <p:nvPr/>
          </p:nvGrpSpPr>
          <p:grpSpPr bwMode="auto">
            <a:xfrm>
              <a:off x="1359" y="860"/>
              <a:ext cx="341" cy="288"/>
              <a:chOff x="3129" y="1616"/>
              <a:chExt cx="476" cy="390"/>
            </a:xfrm>
          </p:grpSpPr>
          <p:sp>
            <p:nvSpPr>
              <p:cNvPr id="32805" name="Text Box 37"/>
              <p:cNvSpPr txBox="1">
                <a:spLocks noChangeArrowheads="1"/>
              </p:cNvSpPr>
              <p:nvPr/>
            </p:nvSpPr>
            <p:spPr bwMode="auto">
              <a:xfrm>
                <a:off x="3129" y="1616"/>
                <a:ext cx="476"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32806" name="Line 38"/>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grpSp>
        <p:nvGrpSpPr>
          <p:cNvPr id="32821" name="Group 53"/>
          <p:cNvGrpSpPr>
            <a:grpSpLocks/>
          </p:cNvGrpSpPr>
          <p:nvPr/>
        </p:nvGrpSpPr>
        <p:grpSpPr bwMode="auto">
          <a:xfrm>
            <a:off x="2663825" y="2349500"/>
            <a:ext cx="6300788" cy="1116013"/>
            <a:chOff x="1678" y="1480"/>
            <a:chExt cx="3969" cy="703"/>
          </a:xfrm>
          <a:solidFill>
            <a:schemeClr val="bg2">
              <a:lumMod val="75000"/>
            </a:schemeClr>
          </a:solidFill>
        </p:grpSpPr>
        <p:sp>
          <p:nvSpPr>
            <p:cNvPr id="32809" name="Rectangle 41"/>
            <p:cNvSpPr>
              <a:spLocks noChangeArrowheads="1"/>
            </p:cNvSpPr>
            <p:nvPr/>
          </p:nvSpPr>
          <p:spPr bwMode="auto">
            <a:xfrm>
              <a:off x="1678" y="1480"/>
              <a:ext cx="3969" cy="703"/>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2807" name="Object 39"/>
            <p:cNvGraphicFramePr>
              <a:graphicFrameLocks noChangeAspect="1"/>
            </p:cNvGraphicFramePr>
            <p:nvPr/>
          </p:nvGraphicFramePr>
          <p:xfrm>
            <a:off x="1738" y="1550"/>
            <a:ext cx="3804" cy="536"/>
          </p:xfrm>
          <a:graphic>
            <a:graphicData uri="http://schemas.openxmlformats.org/presentationml/2006/ole">
              <mc:AlternateContent xmlns:mc="http://schemas.openxmlformats.org/markup-compatibility/2006">
                <mc:Choice xmlns:v="urn:schemas-microsoft-com:vml" Requires="v">
                  <p:oleObj spid="_x0000_s200718" name="Equation" r:id="rId7" imgW="7569000" imgH="1066680" progId="Equation.3">
                    <p:embed/>
                  </p:oleObj>
                </mc:Choice>
                <mc:Fallback>
                  <p:oleObj name="Equation" r:id="rId7" imgW="7569000" imgH="1066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8" y="1550"/>
                          <a:ext cx="3804"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2822" name="Group 54"/>
          <p:cNvGrpSpPr>
            <a:grpSpLocks/>
          </p:cNvGrpSpPr>
          <p:nvPr/>
        </p:nvGrpSpPr>
        <p:grpSpPr bwMode="auto">
          <a:xfrm>
            <a:off x="2663825" y="3608388"/>
            <a:ext cx="6300788" cy="1127125"/>
            <a:chOff x="1678" y="2273"/>
            <a:chExt cx="3969" cy="710"/>
          </a:xfrm>
          <a:solidFill>
            <a:schemeClr val="bg2">
              <a:lumMod val="75000"/>
            </a:schemeClr>
          </a:solidFill>
        </p:grpSpPr>
        <p:sp>
          <p:nvSpPr>
            <p:cNvPr id="32810" name="Rectangle 42"/>
            <p:cNvSpPr>
              <a:spLocks noChangeArrowheads="1"/>
            </p:cNvSpPr>
            <p:nvPr/>
          </p:nvSpPr>
          <p:spPr bwMode="auto">
            <a:xfrm>
              <a:off x="1678" y="2273"/>
              <a:ext cx="3969" cy="703"/>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2811" name="Object 43"/>
            <p:cNvGraphicFramePr>
              <a:graphicFrameLocks noChangeAspect="1"/>
            </p:cNvGraphicFramePr>
            <p:nvPr/>
          </p:nvGraphicFramePr>
          <p:xfrm>
            <a:off x="1989" y="2319"/>
            <a:ext cx="3006" cy="664"/>
          </p:xfrm>
          <a:graphic>
            <a:graphicData uri="http://schemas.openxmlformats.org/presentationml/2006/ole">
              <mc:AlternateContent xmlns:mc="http://schemas.openxmlformats.org/markup-compatibility/2006">
                <mc:Choice xmlns:v="urn:schemas-microsoft-com:vml" Requires="v">
                  <p:oleObj spid="_x0000_s200719" name="Equation" r:id="rId9" imgW="4838400" imgH="1066680" progId="Equation.3">
                    <p:embed/>
                  </p:oleObj>
                </mc:Choice>
                <mc:Fallback>
                  <p:oleObj name="Equation" r:id="rId9" imgW="4838400" imgH="10666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9" y="2319"/>
                          <a:ext cx="3006" cy="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2813" name="Object 45"/>
          <p:cNvGraphicFramePr>
            <a:graphicFrameLocks noChangeAspect="1"/>
          </p:cNvGraphicFramePr>
          <p:nvPr/>
        </p:nvGraphicFramePr>
        <p:xfrm>
          <a:off x="3024188" y="5332413"/>
          <a:ext cx="5256212" cy="784225"/>
        </p:xfrm>
        <a:graphic>
          <a:graphicData uri="http://schemas.openxmlformats.org/presentationml/2006/ole">
            <mc:AlternateContent xmlns:mc="http://schemas.openxmlformats.org/markup-compatibility/2006">
              <mc:Choice xmlns:v="urn:schemas-microsoft-com:vml" Requires="v">
                <p:oleObj spid="_x0000_s200720" name="Equation" r:id="rId11" imgW="4343400" imgH="647640" progId="Equation.3">
                  <p:embed/>
                </p:oleObj>
              </mc:Choice>
              <mc:Fallback>
                <p:oleObj name="Equation" r:id="rId11" imgW="4343400" imgH="647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4188" y="5332413"/>
                        <a:ext cx="5256212"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814" name="AutoShape 46"/>
          <p:cNvSpPr>
            <a:spLocks noChangeArrowheads="1"/>
          </p:cNvSpPr>
          <p:nvPr/>
        </p:nvSpPr>
        <p:spPr bwMode="auto">
          <a:xfrm>
            <a:off x="3384550" y="4652963"/>
            <a:ext cx="71438" cy="828675"/>
          </a:xfrm>
          <a:prstGeom prst="downArrow">
            <a:avLst>
              <a:gd name="adj1" fmla="val 50000"/>
              <a:gd name="adj2" fmla="val 28999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15" name="AutoShape 47"/>
          <p:cNvSpPr>
            <a:spLocks noChangeArrowheads="1"/>
          </p:cNvSpPr>
          <p:nvPr/>
        </p:nvSpPr>
        <p:spPr bwMode="auto">
          <a:xfrm>
            <a:off x="4211638" y="4652963"/>
            <a:ext cx="71437" cy="828675"/>
          </a:xfrm>
          <a:prstGeom prst="downArrow">
            <a:avLst>
              <a:gd name="adj1" fmla="val 50000"/>
              <a:gd name="adj2" fmla="val 29000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16" name="AutoShape 48"/>
          <p:cNvSpPr>
            <a:spLocks noChangeArrowheads="1"/>
          </p:cNvSpPr>
          <p:nvPr/>
        </p:nvSpPr>
        <p:spPr bwMode="auto">
          <a:xfrm>
            <a:off x="6877050" y="4616450"/>
            <a:ext cx="71438" cy="828675"/>
          </a:xfrm>
          <a:prstGeom prst="downArrow">
            <a:avLst>
              <a:gd name="adj1" fmla="val 50000"/>
              <a:gd name="adj2" fmla="val 289998"/>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17" name="Line 49"/>
          <p:cNvSpPr>
            <a:spLocks noChangeShapeType="1"/>
          </p:cNvSpPr>
          <p:nvPr/>
        </p:nvSpPr>
        <p:spPr bwMode="auto">
          <a:xfrm>
            <a:off x="2735263" y="6165850"/>
            <a:ext cx="5581650"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818" name="Line 50"/>
          <p:cNvSpPr>
            <a:spLocks noChangeShapeType="1"/>
          </p:cNvSpPr>
          <p:nvPr/>
        </p:nvSpPr>
        <p:spPr bwMode="auto">
          <a:xfrm>
            <a:off x="2735263" y="6237288"/>
            <a:ext cx="558165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819" name="Line 51"/>
          <p:cNvSpPr>
            <a:spLocks noChangeShapeType="1"/>
          </p:cNvSpPr>
          <p:nvPr/>
        </p:nvSpPr>
        <p:spPr bwMode="auto">
          <a:xfrm>
            <a:off x="2735263" y="6308725"/>
            <a:ext cx="55816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777882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821"/>
                                        </p:tgtEl>
                                        <p:attrNameLst>
                                          <p:attrName>style.visibility</p:attrName>
                                        </p:attrNameLst>
                                      </p:cBhvr>
                                      <p:to>
                                        <p:strVal val="visible"/>
                                      </p:to>
                                    </p:set>
                                    <p:anim calcmode="lin" valueType="num">
                                      <p:cBhvr additive="base">
                                        <p:cTn id="7" dur="500" fill="hold"/>
                                        <p:tgtEl>
                                          <p:spTgt spid="32821"/>
                                        </p:tgtEl>
                                        <p:attrNameLst>
                                          <p:attrName>ppt_x</p:attrName>
                                        </p:attrNameLst>
                                      </p:cBhvr>
                                      <p:tavLst>
                                        <p:tav tm="0">
                                          <p:val>
                                            <p:strVal val="#ppt_x"/>
                                          </p:val>
                                        </p:tav>
                                        <p:tav tm="100000">
                                          <p:val>
                                            <p:strVal val="#ppt_x"/>
                                          </p:val>
                                        </p:tav>
                                      </p:tavLst>
                                    </p:anim>
                                    <p:anim calcmode="lin" valueType="num">
                                      <p:cBhvr additive="base">
                                        <p:cTn id="8" dur="500" fill="hold"/>
                                        <p:tgtEl>
                                          <p:spTgt spid="328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822"/>
                                        </p:tgtEl>
                                        <p:attrNameLst>
                                          <p:attrName>style.visibility</p:attrName>
                                        </p:attrNameLst>
                                      </p:cBhvr>
                                      <p:to>
                                        <p:strVal val="visible"/>
                                      </p:to>
                                    </p:set>
                                    <p:anim calcmode="lin" valueType="num">
                                      <p:cBhvr additive="base">
                                        <p:cTn id="13" dur="500" fill="hold"/>
                                        <p:tgtEl>
                                          <p:spTgt spid="32822"/>
                                        </p:tgtEl>
                                        <p:attrNameLst>
                                          <p:attrName>ppt_x</p:attrName>
                                        </p:attrNameLst>
                                      </p:cBhvr>
                                      <p:tavLst>
                                        <p:tav tm="0">
                                          <p:val>
                                            <p:strVal val="#ppt_x"/>
                                          </p:val>
                                        </p:tav>
                                        <p:tav tm="100000">
                                          <p:val>
                                            <p:strVal val="#ppt_x"/>
                                          </p:val>
                                        </p:tav>
                                      </p:tavLst>
                                    </p:anim>
                                    <p:anim calcmode="lin" valueType="num">
                                      <p:cBhvr additive="base">
                                        <p:cTn id="14" dur="500" fill="hold"/>
                                        <p:tgtEl>
                                          <p:spTgt spid="3282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814"/>
                                        </p:tgtEl>
                                        <p:attrNameLst>
                                          <p:attrName>style.visibility</p:attrName>
                                        </p:attrNameLst>
                                      </p:cBhvr>
                                      <p:to>
                                        <p:strVal val="visible"/>
                                      </p:to>
                                    </p:set>
                                    <p:anim calcmode="lin" valueType="num">
                                      <p:cBhvr additive="base">
                                        <p:cTn id="19" dur="500" fill="hold"/>
                                        <p:tgtEl>
                                          <p:spTgt spid="32814"/>
                                        </p:tgtEl>
                                        <p:attrNameLst>
                                          <p:attrName>ppt_x</p:attrName>
                                        </p:attrNameLst>
                                      </p:cBhvr>
                                      <p:tavLst>
                                        <p:tav tm="0">
                                          <p:val>
                                            <p:strVal val="#ppt_x"/>
                                          </p:val>
                                        </p:tav>
                                        <p:tav tm="100000">
                                          <p:val>
                                            <p:strVal val="#ppt_x"/>
                                          </p:val>
                                        </p:tav>
                                      </p:tavLst>
                                    </p:anim>
                                    <p:anim calcmode="lin" valueType="num">
                                      <p:cBhvr additive="base">
                                        <p:cTn id="20" dur="500" fill="hold"/>
                                        <p:tgtEl>
                                          <p:spTgt spid="32814"/>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500"/>
                            </p:stCondLst>
                            <p:childTnLst>
                              <p:par>
                                <p:cTn id="22" presetID="2" presetClass="entr" presetSubtype="1" fill="hold" nodeType="afterEffect">
                                  <p:stCondLst>
                                    <p:cond delay="0"/>
                                  </p:stCondLst>
                                  <p:childTnLst>
                                    <p:set>
                                      <p:cBhvr>
                                        <p:cTn id="23" dur="1" fill="hold">
                                          <p:stCondLst>
                                            <p:cond delay="0"/>
                                          </p:stCondLst>
                                        </p:cTn>
                                        <p:tgtEl>
                                          <p:spTgt spid="32813"/>
                                        </p:tgtEl>
                                        <p:attrNameLst>
                                          <p:attrName>style.visibility</p:attrName>
                                        </p:attrNameLst>
                                      </p:cBhvr>
                                      <p:to>
                                        <p:strVal val="visible"/>
                                      </p:to>
                                    </p:set>
                                    <p:anim calcmode="lin" valueType="num">
                                      <p:cBhvr additive="base">
                                        <p:cTn id="24" dur="500" fill="hold"/>
                                        <p:tgtEl>
                                          <p:spTgt spid="32813"/>
                                        </p:tgtEl>
                                        <p:attrNameLst>
                                          <p:attrName>ppt_x</p:attrName>
                                        </p:attrNameLst>
                                      </p:cBhvr>
                                      <p:tavLst>
                                        <p:tav tm="0">
                                          <p:val>
                                            <p:strVal val="#ppt_x"/>
                                          </p:val>
                                        </p:tav>
                                        <p:tav tm="100000">
                                          <p:val>
                                            <p:strVal val="#ppt_x"/>
                                          </p:val>
                                        </p:tav>
                                      </p:tavLst>
                                    </p:anim>
                                    <p:anim calcmode="lin" valueType="num">
                                      <p:cBhvr additive="base">
                                        <p:cTn id="25" dur="500" fill="hold"/>
                                        <p:tgtEl>
                                          <p:spTgt spid="32813"/>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32815"/>
                                        </p:tgtEl>
                                        <p:attrNameLst>
                                          <p:attrName>style.visibility</p:attrName>
                                        </p:attrNameLst>
                                      </p:cBhvr>
                                      <p:to>
                                        <p:strVal val="visible"/>
                                      </p:to>
                                    </p:set>
                                    <p:anim calcmode="lin" valueType="num">
                                      <p:cBhvr additive="base">
                                        <p:cTn id="29" dur="500" fill="hold"/>
                                        <p:tgtEl>
                                          <p:spTgt spid="32815"/>
                                        </p:tgtEl>
                                        <p:attrNameLst>
                                          <p:attrName>ppt_x</p:attrName>
                                        </p:attrNameLst>
                                      </p:cBhvr>
                                      <p:tavLst>
                                        <p:tav tm="0">
                                          <p:val>
                                            <p:strVal val="#ppt_x"/>
                                          </p:val>
                                        </p:tav>
                                        <p:tav tm="100000">
                                          <p:val>
                                            <p:strVal val="#ppt_x"/>
                                          </p:val>
                                        </p:tav>
                                      </p:tavLst>
                                    </p:anim>
                                    <p:anim calcmode="lin" valueType="num">
                                      <p:cBhvr additive="base">
                                        <p:cTn id="30" dur="500" fill="hold"/>
                                        <p:tgtEl>
                                          <p:spTgt spid="32815"/>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32816"/>
                                        </p:tgtEl>
                                        <p:attrNameLst>
                                          <p:attrName>style.visibility</p:attrName>
                                        </p:attrNameLst>
                                      </p:cBhvr>
                                      <p:to>
                                        <p:strVal val="visible"/>
                                      </p:to>
                                    </p:set>
                                    <p:anim calcmode="lin" valueType="num">
                                      <p:cBhvr additive="base">
                                        <p:cTn id="34" dur="500" fill="hold"/>
                                        <p:tgtEl>
                                          <p:spTgt spid="32816"/>
                                        </p:tgtEl>
                                        <p:attrNameLst>
                                          <p:attrName>ppt_x</p:attrName>
                                        </p:attrNameLst>
                                      </p:cBhvr>
                                      <p:tavLst>
                                        <p:tav tm="0">
                                          <p:val>
                                            <p:strVal val="#ppt_x"/>
                                          </p:val>
                                        </p:tav>
                                        <p:tav tm="100000">
                                          <p:val>
                                            <p:strVal val="#ppt_x"/>
                                          </p:val>
                                        </p:tav>
                                      </p:tavLst>
                                    </p:anim>
                                    <p:anim calcmode="lin" valueType="num">
                                      <p:cBhvr additive="base">
                                        <p:cTn id="35" dur="500" fill="hold"/>
                                        <p:tgtEl>
                                          <p:spTgt spid="32816"/>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2000"/>
                            </p:stCondLst>
                            <p:childTnLst>
                              <p:par>
                                <p:cTn id="37" presetID="2" presetClass="entr" presetSubtype="12" fill="hold" grpId="0" nodeType="afterEffect">
                                  <p:stCondLst>
                                    <p:cond delay="0"/>
                                  </p:stCondLst>
                                  <p:childTnLst>
                                    <p:set>
                                      <p:cBhvr>
                                        <p:cTn id="38" dur="1" fill="hold">
                                          <p:stCondLst>
                                            <p:cond delay="0"/>
                                          </p:stCondLst>
                                        </p:cTn>
                                        <p:tgtEl>
                                          <p:spTgt spid="32817"/>
                                        </p:tgtEl>
                                        <p:attrNameLst>
                                          <p:attrName>style.visibility</p:attrName>
                                        </p:attrNameLst>
                                      </p:cBhvr>
                                      <p:to>
                                        <p:strVal val="visible"/>
                                      </p:to>
                                    </p:set>
                                    <p:anim calcmode="lin" valueType="num">
                                      <p:cBhvr additive="base">
                                        <p:cTn id="39" dur="500" fill="hold"/>
                                        <p:tgtEl>
                                          <p:spTgt spid="32817"/>
                                        </p:tgtEl>
                                        <p:attrNameLst>
                                          <p:attrName>ppt_x</p:attrName>
                                        </p:attrNameLst>
                                      </p:cBhvr>
                                      <p:tavLst>
                                        <p:tav tm="0">
                                          <p:val>
                                            <p:strVal val="0-#ppt_w/2"/>
                                          </p:val>
                                        </p:tav>
                                        <p:tav tm="100000">
                                          <p:val>
                                            <p:strVal val="#ppt_x"/>
                                          </p:val>
                                        </p:tav>
                                      </p:tavLst>
                                    </p:anim>
                                    <p:anim calcmode="lin" valueType="num">
                                      <p:cBhvr additive="base">
                                        <p:cTn id="40" dur="500" fill="hold"/>
                                        <p:tgtEl>
                                          <p:spTgt spid="32817"/>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32818"/>
                                        </p:tgtEl>
                                        <p:attrNameLst>
                                          <p:attrName>style.visibility</p:attrName>
                                        </p:attrNameLst>
                                      </p:cBhvr>
                                      <p:to>
                                        <p:strVal val="visible"/>
                                      </p:to>
                                    </p:set>
                                    <p:anim calcmode="lin" valueType="num">
                                      <p:cBhvr additive="base">
                                        <p:cTn id="44" dur="500" fill="hold"/>
                                        <p:tgtEl>
                                          <p:spTgt spid="32818"/>
                                        </p:tgtEl>
                                        <p:attrNameLst>
                                          <p:attrName>ppt_x</p:attrName>
                                        </p:attrNameLst>
                                      </p:cBhvr>
                                      <p:tavLst>
                                        <p:tav tm="0">
                                          <p:val>
                                            <p:strVal val="#ppt_x"/>
                                          </p:val>
                                        </p:tav>
                                        <p:tav tm="100000">
                                          <p:val>
                                            <p:strVal val="#ppt_x"/>
                                          </p:val>
                                        </p:tav>
                                      </p:tavLst>
                                    </p:anim>
                                    <p:anim calcmode="lin" valueType="num">
                                      <p:cBhvr additive="base">
                                        <p:cTn id="45" dur="500" fill="hold"/>
                                        <p:tgtEl>
                                          <p:spTgt spid="32818"/>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3000"/>
                            </p:stCondLst>
                            <p:childTnLst>
                              <p:par>
                                <p:cTn id="47" presetID="2" presetClass="entr" presetSubtype="6" fill="hold" grpId="0" nodeType="afterEffect">
                                  <p:stCondLst>
                                    <p:cond delay="0"/>
                                  </p:stCondLst>
                                  <p:childTnLst>
                                    <p:set>
                                      <p:cBhvr>
                                        <p:cTn id="48" dur="1" fill="hold">
                                          <p:stCondLst>
                                            <p:cond delay="0"/>
                                          </p:stCondLst>
                                        </p:cTn>
                                        <p:tgtEl>
                                          <p:spTgt spid="32819"/>
                                        </p:tgtEl>
                                        <p:attrNameLst>
                                          <p:attrName>style.visibility</p:attrName>
                                        </p:attrNameLst>
                                      </p:cBhvr>
                                      <p:to>
                                        <p:strVal val="visible"/>
                                      </p:to>
                                    </p:set>
                                    <p:anim calcmode="lin" valueType="num">
                                      <p:cBhvr additive="base">
                                        <p:cTn id="49" dur="500" fill="hold"/>
                                        <p:tgtEl>
                                          <p:spTgt spid="32819"/>
                                        </p:tgtEl>
                                        <p:attrNameLst>
                                          <p:attrName>ppt_x</p:attrName>
                                        </p:attrNameLst>
                                      </p:cBhvr>
                                      <p:tavLst>
                                        <p:tav tm="0">
                                          <p:val>
                                            <p:strVal val="1+#ppt_w/2"/>
                                          </p:val>
                                        </p:tav>
                                        <p:tav tm="100000">
                                          <p:val>
                                            <p:strVal val="#ppt_x"/>
                                          </p:val>
                                        </p:tav>
                                      </p:tavLst>
                                    </p:anim>
                                    <p:anim calcmode="lin" valueType="num">
                                      <p:cBhvr additive="base">
                                        <p:cTn id="50" dur="500" fill="hold"/>
                                        <p:tgtEl>
                                          <p:spTgt spid="328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14" grpId="0" animBg="1"/>
      <p:bldP spid="32815" grpId="0" animBg="1"/>
      <p:bldP spid="32816" grpId="0" animBg="1"/>
      <p:bldP spid="32817" grpId="0" animBg="1"/>
      <p:bldP spid="32818" grpId="0" animBg="1"/>
      <p:bldP spid="328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07" name="Group 63"/>
          <p:cNvGrpSpPr>
            <a:grpSpLocks/>
          </p:cNvGrpSpPr>
          <p:nvPr/>
        </p:nvGrpSpPr>
        <p:grpSpPr bwMode="auto">
          <a:xfrm>
            <a:off x="468313" y="4724400"/>
            <a:ext cx="8316912" cy="1008063"/>
            <a:chOff x="181" y="3685"/>
            <a:chExt cx="5239" cy="635"/>
          </a:xfrm>
        </p:grpSpPr>
        <p:sp>
          <p:nvSpPr>
            <p:cNvPr id="31806" name="Rectangle 62"/>
            <p:cNvSpPr>
              <a:spLocks noChangeArrowheads="1"/>
            </p:cNvSpPr>
            <p:nvPr/>
          </p:nvSpPr>
          <p:spPr bwMode="auto">
            <a:xfrm>
              <a:off x="181" y="3685"/>
              <a:ext cx="5239"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1746" name="Object 2"/>
            <p:cNvGraphicFramePr>
              <a:graphicFrameLocks noChangeAspect="1"/>
            </p:cNvGraphicFramePr>
            <p:nvPr/>
          </p:nvGraphicFramePr>
          <p:xfrm>
            <a:off x="385" y="3816"/>
            <a:ext cx="4853" cy="405"/>
          </p:xfrm>
          <a:graphic>
            <a:graphicData uri="http://schemas.openxmlformats.org/presentationml/2006/ole">
              <mc:AlternateContent xmlns:mc="http://schemas.openxmlformats.org/markup-compatibility/2006">
                <mc:Choice xmlns:v="urn:schemas-microsoft-com:vml" Requires="v">
                  <p:oleObj spid="_x0000_s201736" name="Equation" r:id="rId3" imgW="7759440" imgH="647640" progId="Equation.3">
                    <p:embed/>
                  </p:oleObj>
                </mc:Choice>
                <mc:Fallback>
                  <p:oleObj name="Equation" r:id="rId3" imgW="7759440" imgH="647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 y="3816"/>
                          <a:ext cx="4853" cy="405"/>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1747" name="Group 3"/>
          <p:cNvGrpSpPr>
            <a:grpSpLocks/>
          </p:cNvGrpSpPr>
          <p:nvPr/>
        </p:nvGrpSpPr>
        <p:grpSpPr bwMode="auto">
          <a:xfrm>
            <a:off x="-360363" y="112713"/>
            <a:ext cx="3406776" cy="2811462"/>
            <a:chOff x="-136" y="187"/>
            <a:chExt cx="2146" cy="1771"/>
          </a:xfrm>
        </p:grpSpPr>
        <p:sp>
          <p:nvSpPr>
            <p:cNvPr id="31748" name="Rectangle 4"/>
            <p:cNvSpPr>
              <a:spLocks noChangeArrowheads="1"/>
            </p:cNvSpPr>
            <p:nvPr/>
          </p:nvSpPr>
          <p:spPr bwMode="auto">
            <a:xfrm>
              <a:off x="-136" y="187"/>
              <a:ext cx="1399" cy="1771"/>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49" name="Line 5"/>
            <p:cNvSpPr>
              <a:spLocks noChangeShapeType="1"/>
            </p:cNvSpPr>
            <p:nvPr/>
          </p:nvSpPr>
          <p:spPr bwMode="auto">
            <a:xfrm>
              <a:off x="1277" y="238"/>
              <a:ext cx="0" cy="1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1750" name="Line 6"/>
            <p:cNvSpPr>
              <a:spLocks noChangeShapeType="1"/>
            </p:cNvSpPr>
            <p:nvPr/>
          </p:nvSpPr>
          <p:spPr bwMode="auto">
            <a:xfrm>
              <a:off x="920" y="238"/>
              <a:ext cx="0" cy="16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1751" name="Text Box 7"/>
            <p:cNvSpPr txBox="1">
              <a:spLocks noChangeArrowheads="1"/>
            </p:cNvSpPr>
            <p:nvPr/>
          </p:nvSpPr>
          <p:spPr bwMode="auto">
            <a:xfrm>
              <a:off x="935" y="205"/>
              <a:ext cx="3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200" b="1">
                  <a:solidFill>
                    <a:srgbClr val="FF0000"/>
                  </a:solidFill>
                  <a:latin typeface="NewCenturySchlbk" pitchFamily="18" charset="0"/>
                </a:rPr>
                <a:t>SC 1</a:t>
              </a:r>
            </a:p>
          </p:txBody>
        </p:sp>
        <p:sp>
          <p:nvSpPr>
            <p:cNvPr id="31752" name="Text Box 8"/>
            <p:cNvSpPr txBox="1">
              <a:spLocks noChangeArrowheads="1"/>
            </p:cNvSpPr>
            <p:nvPr/>
          </p:nvSpPr>
          <p:spPr bwMode="auto">
            <a:xfrm>
              <a:off x="204" y="205"/>
              <a:ext cx="58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400" b="1">
                  <a:solidFill>
                    <a:schemeClr val="accent2"/>
                  </a:solidFill>
                  <a:latin typeface="NewCenturySchlbk" pitchFamily="18" charset="0"/>
                </a:rPr>
                <a:t>SC 2</a:t>
              </a:r>
            </a:p>
          </p:txBody>
        </p:sp>
        <p:sp>
          <p:nvSpPr>
            <p:cNvPr id="31753" name="Line 9"/>
            <p:cNvSpPr>
              <a:spLocks noChangeShapeType="1"/>
            </p:cNvSpPr>
            <p:nvPr/>
          </p:nvSpPr>
          <p:spPr bwMode="auto">
            <a:xfrm>
              <a:off x="920" y="1323"/>
              <a:ext cx="357" cy="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31754" name="Group 10"/>
            <p:cNvGrpSpPr>
              <a:grpSpLocks/>
            </p:cNvGrpSpPr>
            <p:nvPr/>
          </p:nvGrpSpPr>
          <p:grpSpPr bwMode="auto">
            <a:xfrm>
              <a:off x="998" y="1207"/>
              <a:ext cx="182" cy="231"/>
              <a:chOff x="2472" y="1736"/>
              <a:chExt cx="340" cy="466"/>
            </a:xfrm>
          </p:grpSpPr>
          <p:sp>
            <p:nvSpPr>
              <p:cNvPr id="31755" name="Rectangle 11"/>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6" name="Text Box 12"/>
              <p:cNvSpPr txBox="1">
                <a:spLocks noChangeArrowheads="1"/>
              </p:cNvSpPr>
              <p:nvPr/>
            </p:nvSpPr>
            <p:spPr bwMode="auto">
              <a:xfrm>
                <a:off x="2472" y="1736"/>
                <a:ext cx="340" cy="46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rgbClr val="FF0000"/>
                    </a:solidFill>
                    <a:latin typeface="NewCenturySchlbk" pitchFamily="18" charset="0"/>
                  </a:rPr>
                  <a:t>a</a:t>
                </a:r>
              </a:p>
            </p:txBody>
          </p:sp>
        </p:grpSp>
        <p:grpSp>
          <p:nvGrpSpPr>
            <p:cNvPr id="31757" name="Group 13"/>
            <p:cNvGrpSpPr>
              <a:grpSpLocks/>
            </p:cNvGrpSpPr>
            <p:nvPr/>
          </p:nvGrpSpPr>
          <p:grpSpPr bwMode="auto">
            <a:xfrm>
              <a:off x="220" y="404"/>
              <a:ext cx="1057" cy="987"/>
              <a:chOff x="1429" y="754"/>
              <a:chExt cx="1474" cy="1338"/>
            </a:xfrm>
          </p:grpSpPr>
          <p:sp>
            <p:nvSpPr>
              <p:cNvPr id="31758" name="Arc 14"/>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9" name="Arc 15"/>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31760" name="Text Box 16"/>
            <p:cNvSpPr txBox="1">
              <a:spLocks noChangeArrowheads="1"/>
            </p:cNvSpPr>
            <p:nvPr/>
          </p:nvSpPr>
          <p:spPr bwMode="auto">
            <a:xfrm>
              <a:off x="1049" y="706"/>
              <a:ext cx="37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rgbClr val="FF0000"/>
                  </a:solidFill>
                  <a:latin typeface="Symbol" pitchFamily="18" charset="2"/>
                </a:rPr>
                <a:t>l</a:t>
              </a:r>
              <a:r>
                <a:rPr lang="it-IT" altLang="it-IT" sz="1600" b="1" baseline="-25000">
                  <a:solidFill>
                    <a:srgbClr val="FF0000"/>
                  </a:solidFill>
                  <a:latin typeface="NewCenturySchlbk" pitchFamily="18" charset="0"/>
                </a:rPr>
                <a:t>1</a:t>
              </a:r>
            </a:p>
          </p:txBody>
        </p:sp>
        <p:sp>
          <p:nvSpPr>
            <p:cNvPr id="31761" name="Text Box 17"/>
            <p:cNvSpPr txBox="1">
              <a:spLocks noChangeArrowheads="1"/>
            </p:cNvSpPr>
            <p:nvPr/>
          </p:nvSpPr>
          <p:spPr bwMode="auto">
            <a:xfrm>
              <a:off x="539" y="1323"/>
              <a:ext cx="4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chemeClr val="accent2"/>
                  </a:solidFill>
                  <a:latin typeface="Symbol" pitchFamily="18" charset="2"/>
                </a:rPr>
                <a:t>l</a:t>
              </a:r>
              <a:r>
                <a:rPr lang="it-IT" altLang="it-IT" sz="1600" b="1" baseline="-25000">
                  <a:solidFill>
                    <a:schemeClr val="accent2"/>
                  </a:solidFill>
                  <a:latin typeface="NewCenturySchlbk" pitchFamily="18" charset="0"/>
                </a:rPr>
                <a:t>2</a:t>
              </a:r>
            </a:p>
          </p:txBody>
        </p:sp>
        <p:sp>
          <p:nvSpPr>
            <p:cNvPr id="31762" name="Text Box 18"/>
            <p:cNvSpPr txBox="1">
              <a:spLocks noChangeArrowheads="1"/>
            </p:cNvSpPr>
            <p:nvPr/>
          </p:nvSpPr>
          <p:spPr bwMode="auto">
            <a:xfrm>
              <a:off x="1391" y="187"/>
              <a:ext cx="6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i="1">
                  <a:latin typeface="French Script MT" pitchFamily="66" charset="0"/>
                </a:rPr>
                <a:t>Vacuum</a:t>
              </a:r>
            </a:p>
          </p:txBody>
        </p:sp>
        <p:sp>
          <p:nvSpPr>
            <p:cNvPr id="31763" name="Line 19"/>
            <p:cNvSpPr>
              <a:spLocks noChangeShapeType="1"/>
            </p:cNvSpPr>
            <p:nvPr/>
          </p:nvSpPr>
          <p:spPr bwMode="auto">
            <a:xfrm>
              <a:off x="236" y="354"/>
              <a:ext cx="1659"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1764" name="Line 20"/>
            <p:cNvSpPr>
              <a:spLocks noChangeShapeType="1"/>
            </p:cNvSpPr>
            <p:nvPr/>
          </p:nvSpPr>
          <p:spPr bwMode="auto">
            <a:xfrm>
              <a:off x="1359" y="522"/>
              <a:ext cx="0" cy="835"/>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31765" name="Group 21"/>
            <p:cNvGrpSpPr>
              <a:grpSpLocks/>
            </p:cNvGrpSpPr>
            <p:nvPr/>
          </p:nvGrpSpPr>
          <p:grpSpPr bwMode="auto">
            <a:xfrm>
              <a:off x="1359" y="860"/>
              <a:ext cx="341" cy="288"/>
              <a:chOff x="3129" y="1616"/>
              <a:chExt cx="476" cy="390"/>
            </a:xfrm>
          </p:grpSpPr>
          <p:sp>
            <p:nvSpPr>
              <p:cNvPr id="31766" name="Text Box 22"/>
              <p:cNvSpPr txBox="1">
                <a:spLocks noChangeArrowheads="1"/>
              </p:cNvSpPr>
              <p:nvPr/>
            </p:nvSpPr>
            <p:spPr bwMode="auto">
              <a:xfrm>
                <a:off x="3129" y="1616"/>
                <a:ext cx="476"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31767" name="Line 23"/>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sp>
        <p:nvSpPr>
          <p:cNvPr id="31768" name="Text Box 24"/>
          <p:cNvSpPr txBox="1">
            <a:spLocks noChangeArrowheads="1"/>
          </p:cNvSpPr>
          <p:nvPr/>
        </p:nvSpPr>
        <p:spPr bwMode="auto">
          <a:xfrm>
            <a:off x="3348038" y="584200"/>
            <a:ext cx="561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00">
                <a:solidFill>
                  <a:schemeClr val="accent2"/>
                </a:solidFill>
              </a:rPr>
              <a:t>For a “2 Superconductor system” </a:t>
            </a:r>
          </a:p>
        </p:txBody>
      </p:sp>
      <p:grpSp>
        <p:nvGrpSpPr>
          <p:cNvPr id="31826" name="Group 82"/>
          <p:cNvGrpSpPr>
            <a:grpSpLocks/>
          </p:cNvGrpSpPr>
          <p:nvPr/>
        </p:nvGrpSpPr>
        <p:grpSpPr bwMode="auto">
          <a:xfrm>
            <a:off x="2195513" y="1557338"/>
            <a:ext cx="6732587" cy="3024187"/>
            <a:chOff x="1383" y="981"/>
            <a:chExt cx="4241" cy="1905"/>
          </a:xfrm>
          <a:solidFill>
            <a:schemeClr val="bg1"/>
          </a:solidFill>
        </p:grpSpPr>
        <p:sp>
          <p:nvSpPr>
            <p:cNvPr id="31809" name="Rectangle 65"/>
            <p:cNvSpPr>
              <a:spLocks noChangeArrowheads="1"/>
            </p:cNvSpPr>
            <p:nvPr/>
          </p:nvSpPr>
          <p:spPr bwMode="auto">
            <a:xfrm>
              <a:off x="1542" y="1003"/>
              <a:ext cx="4082" cy="1883"/>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1799" name="Object 55"/>
            <p:cNvGraphicFramePr>
              <a:graphicFrameLocks noChangeAspect="1"/>
            </p:cNvGraphicFramePr>
            <p:nvPr/>
          </p:nvGraphicFramePr>
          <p:xfrm>
            <a:off x="1383" y="981"/>
            <a:ext cx="4037" cy="1734"/>
          </p:xfrm>
          <a:graphic>
            <a:graphicData uri="http://schemas.openxmlformats.org/presentationml/2006/ole">
              <mc:AlternateContent xmlns:mc="http://schemas.openxmlformats.org/markup-compatibility/2006">
                <mc:Choice xmlns:v="urn:schemas-microsoft-com:vml" Requires="v">
                  <p:oleObj spid="_x0000_s201737" r:id="rId5" imgW="3952800" imgH="1685880" progId="">
                    <p:embed/>
                  </p:oleObj>
                </mc:Choice>
                <mc:Fallback>
                  <p:oleObj r:id="rId5" imgW="3952800" imgH="1685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 y="981"/>
                          <a:ext cx="4037"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00" name="Text Box 56"/>
            <p:cNvSpPr txBox="1">
              <a:spLocks noChangeArrowheads="1"/>
            </p:cNvSpPr>
            <p:nvPr/>
          </p:nvSpPr>
          <p:spPr bwMode="auto">
            <a:xfrm>
              <a:off x="1587" y="2428"/>
              <a:ext cx="3742" cy="231"/>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a:p>
          </p:txBody>
        </p:sp>
        <p:sp>
          <p:nvSpPr>
            <p:cNvPr id="31801" name="Rectangle 57"/>
            <p:cNvSpPr>
              <a:spLocks noChangeArrowheads="1"/>
            </p:cNvSpPr>
            <p:nvPr/>
          </p:nvSpPr>
          <p:spPr bwMode="auto">
            <a:xfrm>
              <a:off x="1587" y="1071"/>
              <a:ext cx="756" cy="1686"/>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802" name="Rectangle 58"/>
            <p:cNvSpPr>
              <a:spLocks noChangeArrowheads="1"/>
            </p:cNvSpPr>
            <p:nvPr/>
          </p:nvSpPr>
          <p:spPr bwMode="auto">
            <a:xfrm>
              <a:off x="3696" y="2455"/>
              <a:ext cx="221" cy="272"/>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803" name="Text Box 59"/>
            <p:cNvSpPr txBox="1">
              <a:spLocks noChangeArrowheads="1"/>
            </p:cNvSpPr>
            <p:nvPr/>
          </p:nvSpPr>
          <p:spPr bwMode="auto">
            <a:xfrm>
              <a:off x="4945" y="2364"/>
              <a:ext cx="657"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Symbol" pitchFamily="18" charset="2"/>
                </a:rPr>
                <a:t>l</a:t>
              </a:r>
              <a:r>
                <a:rPr lang="it-IT" altLang="it-IT" sz="2400" b="1" baseline="-25000">
                  <a:latin typeface="Symbol" pitchFamily="18" charset="2"/>
                </a:rPr>
                <a:t>1</a:t>
              </a:r>
              <a:r>
                <a:rPr lang="it-IT" altLang="it-IT" sz="2400" b="1">
                  <a:latin typeface="Arial Unicode MS" pitchFamily="34" charset="-128"/>
                </a:rPr>
                <a:t>/a</a:t>
              </a:r>
            </a:p>
          </p:txBody>
        </p:sp>
        <p:sp>
          <p:nvSpPr>
            <p:cNvPr id="31804" name="Text Box 60"/>
            <p:cNvSpPr txBox="1">
              <a:spLocks noChangeArrowheads="1"/>
            </p:cNvSpPr>
            <p:nvPr/>
          </p:nvSpPr>
          <p:spPr bwMode="auto">
            <a:xfrm>
              <a:off x="2177" y="1162"/>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2</a:t>
              </a:r>
            </a:p>
          </p:txBody>
        </p:sp>
        <p:sp>
          <p:nvSpPr>
            <p:cNvPr id="31805" name="Text Box 61"/>
            <p:cNvSpPr txBox="1">
              <a:spLocks noChangeArrowheads="1"/>
            </p:cNvSpPr>
            <p:nvPr/>
          </p:nvSpPr>
          <p:spPr bwMode="auto">
            <a:xfrm>
              <a:off x="2177" y="2137"/>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1</a:t>
              </a:r>
            </a:p>
          </p:txBody>
        </p:sp>
      </p:grpSp>
      <p:grpSp>
        <p:nvGrpSpPr>
          <p:cNvPr id="31822" name="Group 78"/>
          <p:cNvGrpSpPr>
            <a:grpSpLocks/>
          </p:cNvGrpSpPr>
          <p:nvPr/>
        </p:nvGrpSpPr>
        <p:grpSpPr bwMode="auto">
          <a:xfrm>
            <a:off x="5003800" y="5768975"/>
            <a:ext cx="3781425" cy="1008063"/>
            <a:chOff x="3152" y="3634"/>
            <a:chExt cx="2382" cy="635"/>
          </a:xfrm>
        </p:grpSpPr>
        <p:sp>
          <p:nvSpPr>
            <p:cNvPr id="31812" name="Rectangle 68"/>
            <p:cNvSpPr>
              <a:spLocks noChangeArrowheads="1"/>
            </p:cNvSpPr>
            <p:nvPr/>
          </p:nvSpPr>
          <p:spPr bwMode="auto">
            <a:xfrm>
              <a:off x="3152" y="3634"/>
              <a:ext cx="2382"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1813" name="Object 69"/>
            <p:cNvGraphicFramePr>
              <a:graphicFrameLocks noChangeAspect="1"/>
            </p:cNvGraphicFramePr>
            <p:nvPr/>
          </p:nvGraphicFramePr>
          <p:xfrm>
            <a:off x="3288" y="3765"/>
            <a:ext cx="1905" cy="405"/>
          </p:xfrm>
          <a:graphic>
            <a:graphicData uri="http://schemas.openxmlformats.org/presentationml/2006/ole">
              <mc:AlternateContent xmlns:mc="http://schemas.openxmlformats.org/markup-compatibility/2006">
                <mc:Choice xmlns:v="urn:schemas-microsoft-com:vml" Requires="v">
                  <p:oleObj spid="_x0000_s201738" name="Equation" r:id="rId7" imgW="2603160" imgH="647640" progId="Equation.3">
                    <p:embed/>
                  </p:oleObj>
                </mc:Choice>
                <mc:Fallback>
                  <p:oleObj name="Equation" r:id="rId7" imgW="2603160" imgH="647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 y="3765"/>
                          <a:ext cx="1905" cy="405"/>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1823" name="Group 79"/>
          <p:cNvGrpSpPr>
            <a:grpSpLocks/>
          </p:cNvGrpSpPr>
          <p:nvPr/>
        </p:nvGrpSpPr>
        <p:grpSpPr bwMode="auto">
          <a:xfrm>
            <a:off x="2519363" y="1989138"/>
            <a:ext cx="973137" cy="1655762"/>
            <a:chOff x="1587" y="1276"/>
            <a:chExt cx="613" cy="1043"/>
          </a:xfrm>
        </p:grpSpPr>
        <p:sp>
          <p:nvSpPr>
            <p:cNvPr id="31817" name="Text Box 73"/>
            <p:cNvSpPr txBox="1">
              <a:spLocks noChangeArrowheads="1"/>
            </p:cNvSpPr>
            <p:nvPr/>
          </p:nvSpPr>
          <p:spPr bwMode="auto">
            <a:xfrm>
              <a:off x="1587" y="1616"/>
              <a:ext cx="408" cy="294"/>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Symbol" pitchFamily="18" charset="2"/>
                </a:rPr>
                <a:t>D</a:t>
              </a:r>
              <a:r>
                <a:rPr lang="it-IT" altLang="it-IT" sz="2400" b="1"/>
                <a:t>Q</a:t>
              </a:r>
              <a:endParaRPr lang="en-US" altLang="it-IT" sz="22900">
                <a:cs typeface="Arial" pitchFamily="34" charset="0"/>
              </a:endParaRPr>
            </a:p>
          </p:txBody>
        </p:sp>
        <p:sp>
          <p:nvSpPr>
            <p:cNvPr id="31821" name="AutoShape 77"/>
            <p:cNvSpPr>
              <a:spLocks/>
            </p:cNvSpPr>
            <p:nvPr/>
          </p:nvSpPr>
          <p:spPr bwMode="auto">
            <a:xfrm>
              <a:off x="2041" y="1276"/>
              <a:ext cx="159" cy="1043"/>
            </a:xfrm>
            <a:prstGeom prst="leftBrace">
              <a:avLst>
                <a:gd name="adj1" fmla="val 54665"/>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1246953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31826"/>
                                        </p:tgtEl>
                                        <p:attrNameLst>
                                          <p:attrName>style.visibility</p:attrName>
                                        </p:attrNameLst>
                                      </p:cBhvr>
                                      <p:to>
                                        <p:strVal val="visible"/>
                                      </p:to>
                                    </p:set>
                                    <p:animEffect transition="in" filter="barn(outVertical)">
                                      <p:cBhvr>
                                        <p:cTn id="7" dur="500"/>
                                        <p:tgtEl>
                                          <p:spTgt spid="31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1822"/>
                                        </p:tgtEl>
                                        <p:attrNameLst>
                                          <p:attrName>style.visibility</p:attrName>
                                        </p:attrNameLst>
                                      </p:cBhvr>
                                      <p:to>
                                        <p:strVal val="visible"/>
                                      </p:to>
                                    </p:set>
                                    <p:animEffect transition="in" filter="barn(outVertical)">
                                      <p:cBhvr>
                                        <p:cTn id="12" dur="500"/>
                                        <p:tgtEl>
                                          <p:spTgt spid="31822"/>
                                        </p:tgtEl>
                                      </p:cBhvr>
                                    </p:animEffect>
                                  </p:childTnLst>
                                </p:cTn>
                              </p:par>
                            </p:childTnLst>
                          </p:cTn>
                        </p:par>
                        <p:par>
                          <p:cTn id="13" fill="hold" nodeType="afterGroup">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823"/>
                                        </p:tgtEl>
                                        <p:attrNameLst>
                                          <p:attrName>style.visibility</p:attrName>
                                        </p:attrNameLst>
                                      </p:cBhvr>
                                      <p:to>
                                        <p:strVal val="visible"/>
                                      </p:to>
                                    </p:set>
                                    <p:animEffect transition="in" filter="barn(outVertical)">
                                      <p:cBhvr>
                                        <p:cTn id="16" dur="500"/>
                                        <p:tgtEl>
                                          <p:spTgt spid="31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AutoShape 7"/>
          <p:cNvSpPr>
            <a:spLocks noChangeArrowheads="1"/>
          </p:cNvSpPr>
          <p:nvPr/>
        </p:nvSpPr>
        <p:spPr bwMode="auto">
          <a:xfrm>
            <a:off x="3671888" y="584200"/>
            <a:ext cx="2663825" cy="396875"/>
          </a:xfrm>
          <a:prstGeom prst="wedgeRoundRectCallout">
            <a:avLst>
              <a:gd name="adj1" fmla="val 713"/>
              <a:gd name="adj2" fmla="val 226801"/>
              <a:gd name="adj3" fmla="val 16667"/>
            </a:avLst>
          </a:prstGeom>
          <a:solidFill>
            <a:srgbClr val="FFFFCC"/>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it-IT">
                <a:solidFill>
                  <a:srgbClr val="FF0000"/>
                </a:solidFill>
              </a:rPr>
              <a:t>Medium field Q-Slope</a:t>
            </a:r>
          </a:p>
        </p:txBody>
      </p:sp>
      <p:grpSp>
        <p:nvGrpSpPr>
          <p:cNvPr id="25612" name="Group 12"/>
          <p:cNvGrpSpPr>
            <a:grpSpLocks/>
          </p:cNvGrpSpPr>
          <p:nvPr/>
        </p:nvGrpSpPr>
        <p:grpSpPr bwMode="auto">
          <a:xfrm>
            <a:off x="287338" y="831850"/>
            <a:ext cx="8532812" cy="5297488"/>
            <a:chOff x="181" y="572"/>
            <a:chExt cx="5375" cy="3337"/>
          </a:xfrm>
        </p:grpSpPr>
        <p:sp>
          <p:nvSpPr>
            <p:cNvPr id="25613" name="Line 13"/>
            <p:cNvSpPr>
              <a:spLocks noChangeShapeType="1"/>
            </p:cNvSpPr>
            <p:nvPr/>
          </p:nvSpPr>
          <p:spPr bwMode="auto">
            <a:xfrm>
              <a:off x="2132" y="686"/>
              <a:ext cx="0" cy="263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14" name="Line 14"/>
            <p:cNvSpPr>
              <a:spLocks noChangeShapeType="1"/>
            </p:cNvSpPr>
            <p:nvPr/>
          </p:nvSpPr>
          <p:spPr bwMode="auto">
            <a:xfrm>
              <a:off x="3969" y="686"/>
              <a:ext cx="0" cy="263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15" name="AutoShape 15"/>
            <p:cNvSpPr>
              <a:spLocks noChangeAspect="1" noChangeArrowheads="1" noTextEdit="1"/>
            </p:cNvSpPr>
            <p:nvPr/>
          </p:nvSpPr>
          <p:spPr bwMode="auto">
            <a:xfrm>
              <a:off x="181" y="572"/>
              <a:ext cx="5375" cy="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25616" name="Group 16"/>
            <p:cNvGrpSpPr>
              <a:grpSpLocks/>
            </p:cNvGrpSpPr>
            <p:nvPr/>
          </p:nvGrpSpPr>
          <p:grpSpPr bwMode="auto">
            <a:xfrm>
              <a:off x="1157" y="680"/>
              <a:ext cx="4197" cy="2673"/>
              <a:chOff x="1157" y="680"/>
              <a:chExt cx="4197" cy="2673"/>
            </a:xfrm>
          </p:grpSpPr>
          <p:sp>
            <p:nvSpPr>
              <p:cNvPr id="25617" name="Line 17"/>
              <p:cNvSpPr>
                <a:spLocks noChangeShapeType="1"/>
              </p:cNvSpPr>
              <p:nvPr/>
            </p:nvSpPr>
            <p:spPr bwMode="auto">
              <a:xfrm>
                <a:off x="1201" y="1994"/>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18" name="Line 18"/>
              <p:cNvSpPr>
                <a:spLocks noChangeShapeType="1"/>
              </p:cNvSpPr>
              <p:nvPr/>
            </p:nvSpPr>
            <p:spPr bwMode="auto">
              <a:xfrm>
                <a:off x="1201" y="680"/>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19" name="Line 19"/>
              <p:cNvSpPr>
                <a:spLocks noChangeShapeType="1"/>
              </p:cNvSpPr>
              <p:nvPr/>
            </p:nvSpPr>
            <p:spPr bwMode="auto">
              <a:xfrm>
                <a:off x="1201" y="680"/>
                <a:ext cx="1" cy="26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0" name="Line 20"/>
              <p:cNvSpPr>
                <a:spLocks noChangeShapeType="1"/>
              </p:cNvSpPr>
              <p:nvPr/>
            </p:nvSpPr>
            <p:spPr bwMode="auto">
              <a:xfrm>
                <a:off x="1157" y="3308"/>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1" name="Line 21"/>
              <p:cNvSpPr>
                <a:spLocks noChangeShapeType="1"/>
              </p:cNvSpPr>
              <p:nvPr/>
            </p:nvSpPr>
            <p:spPr bwMode="auto">
              <a:xfrm>
                <a:off x="1157" y="1994"/>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2" name="Line 22"/>
              <p:cNvSpPr>
                <a:spLocks noChangeShapeType="1"/>
              </p:cNvSpPr>
              <p:nvPr/>
            </p:nvSpPr>
            <p:spPr bwMode="auto">
              <a:xfrm>
                <a:off x="1157" y="680"/>
                <a:ext cx="4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3" name="Line 23"/>
              <p:cNvSpPr>
                <a:spLocks noChangeShapeType="1"/>
              </p:cNvSpPr>
              <p:nvPr/>
            </p:nvSpPr>
            <p:spPr bwMode="auto">
              <a:xfrm>
                <a:off x="1201" y="3308"/>
                <a:ext cx="4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4" name="Line 24"/>
              <p:cNvSpPr>
                <a:spLocks noChangeShapeType="1"/>
              </p:cNvSpPr>
              <p:nvPr/>
            </p:nvSpPr>
            <p:spPr bwMode="auto">
              <a:xfrm flipV="1">
                <a:off x="1201"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5" name="Line 25"/>
              <p:cNvSpPr>
                <a:spLocks noChangeShapeType="1"/>
              </p:cNvSpPr>
              <p:nvPr/>
            </p:nvSpPr>
            <p:spPr bwMode="auto">
              <a:xfrm flipV="1">
                <a:off x="2124"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6" name="Line 26"/>
              <p:cNvSpPr>
                <a:spLocks noChangeShapeType="1"/>
              </p:cNvSpPr>
              <p:nvPr/>
            </p:nvSpPr>
            <p:spPr bwMode="auto">
              <a:xfrm flipV="1">
                <a:off x="3047"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7" name="Line 27"/>
              <p:cNvSpPr>
                <a:spLocks noChangeShapeType="1"/>
              </p:cNvSpPr>
              <p:nvPr/>
            </p:nvSpPr>
            <p:spPr bwMode="auto">
              <a:xfrm flipV="1">
                <a:off x="3970"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8" name="Line 28"/>
              <p:cNvSpPr>
                <a:spLocks noChangeShapeType="1"/>
              </p:cNvSpPr>
              <p:nvPr/>
            </p:nvSpPr>
            <p:spPr bwMode="auto">
              <a:xfrm flipV="1">
                <a:off x="4892" y="3308"/>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9" name="Line 29"/>
              <p:cNvSpPr>
                <a:spLocks noChangeShapeType="1"/>
              </p:cNvSpPr>
              <p:nvPr/>
            </p:nvSpPr>
            <p:spPr bwMode="auto">
              <a:xfrm>
                <a:off x="1337" y="1516"/>
                <a:ext cx="1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0" name="Line 30"/>
              <p:cNvSpPr>
                <a:spLocks noChangeShapeType="1"/>
              </p:cNvSpPr>
              <p:nvPr/>
            </p:nvSpPr>
            <p:spPr bwMode="auto">
              <a:xfrm>
                <a:off x="1347" y="149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1" name="Line 31"/>
              <p:cNvSpPr>
                <a:spLocks noChangeShapeType="1"/>
              </p:cNvSpPr>
              <p:nvPr/>
            </p:nvSpPr>
            <p:spPr bwMode="auto">
              <a:xfrm>
                <a:off x="1374" y="1502"/>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2" name="Line 32"/>
              <p:cNvSpPr>
                <a:spLocks noChangeShapeType="1"/>
              </p:cNvSpPr>
              <p:nvPr/>
            </p:nvSpPr>
            <p:spPr bwMode="auto">
              <a:xfrm>
                <a:off x="1388" y="148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3" name="Line 33"/>
              <p:cNvSpPr>
                <a:spLocks noChangeShapeType="1"/>
              </p:cNvSpPr>
              <p:nvPr/>
            </p:nvSpPr>
            <p:spPr bwMode="auto">
              <a:xfrm>
                <a:off x="1481" y="1474"/>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4" name="Line 34"/>
              <p:cNvSpPr>
                <a:spLocks noChangeShapeType="1"/>
              </p:cNvSpPr>
              <p:nvPr/>
            </p:nvSpPr>
            <p:spPr bwMode="auto">
              <a:xfrm>
                <a:off x="1504" y="145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5" name="Line 35"/>
              <p:cNvSpPr>
                <a:spLocks noChangeShapeType="1"/>
              </p:cNvSpPr>
              <p:nvPr/>
            </p:nvSpPr>
            <p:spPr bwMode="auto">
              <a:xfrm>
                <a:off x="1557" y="1465"/>
                <a:ext cx="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6" name="Line 36"/>
              <p:cNvSpPr>
                <a:spLocks noChangeShapeType="1"/>
              </p:cNvSpPr>
              <p:nvPr/>
            </p:nvSpPr>
            <p:spPr bwMode="auto">
              <a:xfrm>
                <a:off x="1585" y="144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7" name="Line 37"/>
              <p:cNvSpPr>
                <a:spLocks noChangeShapeType="1"/>
              </p:cNvSpPr>
              <p:nvPr/>
            </p:nvSpPr>
            <p:spPr bwMode="auto">
              <a:xfrm>
                <a:off x="1705" y="1462"/>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8" name="Line 38"/>
              <p:cNvSpPr>
                <a:spLocks noChangeShapeType="1"/>
              </p:cNvSpPr>
              <p:nvPr/>
            </p:nvSpPr>
            <p:spPr bwMode="auto">
              <a:xfrm>
                <a:off x="1745" y="14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9" name="Line 39"/>
              <p:cNvSpPr>
                <a:spLocks noChangeShapeType="1"/>
              </p:cNvSpPr>
              <p:nvPr/>
            </p:nvSpPr>
            <p:spPr bwMode="auto">
              <a:xfrm>
                <a:off x="1908" y="1478"/>
                <a:ext cx="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0" name="Line 40"/>
              <p:cNvSpPr>
                <a:spLocks noChangeShapeType="1"/>
              </p:cNvSpPr>
              <p:nvPr/>
            </p:nvSpPr>
            <p:spPr bwMode="auto">
              <a:xfrm>
                <a:off x="1965" y="145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1" name="Line 41"/>
              <p:cNvSpPr>
                <a:spLocks noChangeShapeType="1"/>
              </p:cNvSpPr>
              <p:nvPr/>
            </p:nvSpPr>
            <p:spPr bwMode="auto">
              <a:xfrm>
                <a:off x="2179" y="1519"/>
                <a:ext cx="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2" name="Line 42"/>
              <p:cNvSpPr>
                <a:spLocks noChangeShapeType="1"/>
              </p:cNvSpPr>
              <p:nvPr/>
            </p:nvSpPr>
            <p:spPr bwMode="auto">
              <a:xfrm>
                <a:off x="2257" y="14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3" name="Line 43"/>
              <p:cNvSpPr>
                <a:spLocks noChangeShapeType="1"/>
              </p:cNvSpPr>
              <p:nvPr/>
            </p:nvSpPr>
            <p:spPr bwMode="auto">
              <a:xfrm>
                <a:off x="2530" y="1584"/>
                <a:ext cx="1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4" name="Line 44"/>
              <p:cNvSpPr>
                <a:spLocks noChangeShapeType="1"/>
              </p:cNvSpPr>
              <p:nvPr/>
            </p:nvSpPr>
            <p:spPr bwMode="auto">
              <a:xfrm>
                <a:off x="2636" y="156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5" name="Line 45"/>
              <p:cNvSpPr>
                <a:spLocks noChangeShapeType="1"/>
              </p:cNvSpPr>
              <p:nvPr/>
            </p:nvSpPr>
            <p:spPr bwMode="auto">
              <a:xfrm>
                <a:off x="2825" y="1643"/>
                <a:ext cx="13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6" name="Line 46"/>
              <p:cNvSpPr>
                <a:spLocks noChangeShapeType="1"/>
              </p:cNvSpPr>
              <p:nvPr/>
            </p:nvSpPr>
            <p:spPr bwMode="auto">
              <a:xfrm>
                <a:off x="2955" y="1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7" name="Line 47"/>
              <p:cNvSpPr>
                <a:spLocks noChangeShapeType="1"/>
              </p:cNvSpPr>
              <p:nvPr/>
            </p:nvSpPr>
            <p:spPr bwMode="auto">
              <a:xfrm>
                <a:off x="3232" y="1675"/>
                <a:ext cx="16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8" name="Line 48"/>
              <p:cNvSpPr>
                <a:spLocks noChangeShapeType="1"/>
              </p:cNvSpPr>
              <p:nvPr/>
            </p:nvSpPr>
            <p:spPr bwMode="auto">
              <a:xfrm>
                <a:off x="3394" y="165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9" name="Line 49"/>
              <p:cNvSpPr>
                <a:spLocks noChangeShapeType="1"/>
              </p:cNvSpPr>
              <p:nvPr/>
            </p:nvSpPr>
            <p:spPr bwMode="auto">
              <a:xfrm>
                <a:off x="3767" y="1741"/>
                <a:ext cx="20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0" name="Line 50"/>
              <p:cNvSpPr>
                <a:spLocks noChangeShapeType="1"/>
              </p:cNvSpPr>
              <p:nvPr/>
            </p:nvSpPr>
            <p:spPr bwMode="auto">
              <a:xfrm>
                <a:off x="3972" y="172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1" name="Line 51"/>
              <p:cNvSpPr>
                <a:spLocks noChangeShapeType="1"/>
              </p:cNvSpPr>
              <p:nvPr/>
            </p:nvSpPr>
            <p:spPr bwMode="auto">
              <a:xfrm>
                <a:off x="4035" y="1786"/>
                <a:ext cx="22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2" name="Line 52"/>
              <p:cNvSpPr>
                <a:spLocks noChangeShapeType="1"/>
              </p:cNvSpPr>
              <p:nvPr/>
            </p:nvSpPr>
            <p:spPr bwMode="auto">
              <a:xfrm>
                <a:off x="4261" y="176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3" name="Line 53"/>
              <p:cNvSpPr>
                <a:spLocks noChangeShapeType="1"/>
              </p:cNvSpPr>
              <p:nvPr/>
            </p:nvSpPr>
            <p:spPr bwMode="auto">
              <a:xfrm>
                <a:off x="4164" y="1815"/>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4" name="Line 54"/>
              <p:cNvSpPr>
                <a:spLocks noChangeShapeType="1"/>
              </p:cNvSpPr>
              <p:nvPr/>
            </p:nvSpPr>
            <p:spPr bwMode="auto">
              <a:xfrm>
                <a:off x="4401" y="17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5" name="Line 55"/>
              <p:cNvSpPr>
                <a:spLocks noChangeShapeType="1"/>
              </p:cNvSpPr>
              <p:nvPr/>
            </p:nvSpPr>
            <p:spPr bwMode="auto">
              <a:xfrm>
                <a:off x="4302" y="1849"/>
                <a:ext cx="2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6" name="Line 56"/>
              <p:cNvSpPr>
                <a:spLocks noChangeShapeType="1"/>
              </p:cNvSpPr>
              <p:nvPr/>
            </p:nvSpPr>
            <p:spPr bwMode="auto">
              <a:xfrm>
                <a:off x="4550" y="182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7" name="Line 57"/>
              <p:cNvSpPr>
                <a:spLocks noChangeShapeType="1"/>
              </p:cNvSpPr>
              <p:nvPr/>
            </p:nvSpPr>
            <p:spPr bwMode="auto">
              <a:xfrm>
                <a:off x="4422" y="1885"/>
                <a:ext cx="2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8" name="Line 58"/>
              <p:cNvSpPr>
                <a:spLocks noChangeShapeType="1"/>
              </p:cNvSpPr>
              <p:nvPr/>
            </p:nvSpPr>
            <p:spPr bwMode="auto">
              <a:xfrm>
                <a:off x="4679" y="186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9" name="Line 59"/>
              <p:cNvSpPr>
                <a:spLocks noChangeShapeType="1"/>
              </p:cNvSpPr>
              <p:nvPr/>
            </p:nvSpPr>
            <p:spPr bwMode="auto">
              <a:xfrm>
                <a:off x="4533" y="1919"/>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0" name="Line 60"/>
              <p:cNvSpPr>
                <a:spLocks noChangeShapeType="1"/>
              </p:cNvSpPr>
              <p:nvPr/>
            </p:nvSpPr>
            <p:spPr bwMode="auto">
              <a:xfrm>
                <a:off x="4799" y="18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1" name="Line 61"/>
              <p:cNvSpPr>
                <a:spLocks noChangeShapeType="1"/>
              </p:cNvSpPr>
              <p:nvPr/>
            </p:nvSpPr>
            <p:spPr bwMode="auto">
              <a:xfrm>
                <a:off x="4634" y="1961"/>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2" name="Line 62"/>
              <p:cNvSpPr>
                <a:spLocks noChangeShapeType="1"/>
              </p:cNvSpPr>
              <p:nvPr/>
            </p:nvSpPr>
            <p:spPr bwMode="auto">
              <a:xfrm>
                <a:off x="4909"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3" name="Line 63"/>
              <p:cNvSpPr>
                <a:spLocks noChangeShapeType="1"/>
              </p:cNvSpPr>
              <p:nvPr/>
            </p:nvSpPr>
            <p:spPr bwMode="auto">
              <a:xfrm>
                <a:off x="4735" y="2003"/>
                <a:ext cx="28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4" name="Line 64"/>
              <p:cNvSpPr>
                <a:spLocks noChangeShapeType="1"/>
              </p:cNvSpPr>
              <p:nvPr/>
            </p:nvSpPr>
            <p:spPr bwMode="auto">
              <a:xfrm>
                <a:off x="5019" y="198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5" name="Line 65"/>
              <p:cNvSpPr>
                <a:spLocks noChangeShapeType="1"/>
              </p:cNvSpPr>
              <p:nvPr/>
            </p:nvSpPr>
            <p:spPr bwMode="auto">
              <a:xfrm>
                <a:off x="4828" y="2044"/>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6" name="Line 66"/>
              <p:cNvSpPr>
                <a:spLocks noChangeShapeType="1"/>
              </p:cNvSpPr>
              <p:nvPr/>
            </p:nvSpPr>
            <p:spPr bwMode="auto">
              <a:xfrm>
                <a:off x="5118" y="202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7" name="Line 67"/>
              <p:cNvSpPr>
                <a:spLocks noChangeShapeType="1"/>
              </p:cNvSpPr>
              <p:nvPr/>
            </p:nvSpPr>
            <p:spPr bwMode="auto">
              <a:xfrm>
                <a:off x="4837" y="2052"/>
                <a:ext cx="2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8" name="Line 68"/>
              <p:cNvSpPr>
                <a:spLocks noChangeShapeType="1"/>
              </p:cNvSpPr>
              <p:nvPr/>
            </p:nvSpPr>
            <p:spPr bwMode="auto">
              <a:xfrm>
                <a:off x="5128" y="203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9" name="Line 69"/>
              <p:cNvSpPr>
                <a:spLocks noChangeShapeType="1"/>
              </p:cNvSpPr>
              <p:nvPr/>
            </p:nvSpPr>
            <p:spPr bwMode="auto">
              <a:xfrm flipH="1">
                <a:off x="1325" y="1516"/>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0" name="Line 70"/>
              <p:cNvSpPr>
                <a:spLocks noChangeShapeType="1"/>
              </p:cNvSpPr>
              <p:nvPr/>
            </p:nvSpPr>
            <p:spPr bwMode="auto">
              <a:xfrm>
                <a:off x="1325" y="149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1" name="Line 71"/>
              <p:cNvSpPr>
                <a:spLocks noChangeShapeType="1"/>
              </p:cNvSpPr>
              <p:nvPr/>
            </p:nvSpPr>
            <p:spPr bwMode="auto">
              <a:xfrm flipH="1">
                <a:off x="1361" y="1502"/>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2" name="Line 72"/>
              <p:cNvSpPr>
                <a:spLocks noChangeShapeType="1"/>
              </p:cNvSpPr>
              <p:nvPr/>
            </p:nvSpPr>
            <p:spPr bwMode="auto">
              <a:xfrm>
                <a:off x="1361" y="148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3" name="Line 73"/>
              <p:cNvSpPr>
                <a:spLocks noChangeShapeType="1"/>
              </p:cNvSpPr>
              <p:nvPr/>
            </p:nvSpPr>
            <p:spPr bwMode="auto">
              <a:xfrm flipH="1">
                <a:off x="1459" y="1474"/>
                <a:ext cx="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4" name="Line 74"/>
              <p:cNvSpPr>
                <a:spLocks noChangeShapeType="1"/>
              </p:cNvSpPr>
              <p:nvPr/>
            </p:nvSpPr>
            <p:spPr bwMode="auto">
              <a:xfrm>
                <a:off x="1459" y="145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5" name="Line 75"/>
              <p:cNvSpPr>
                <a:spLocks noChangeShapeType="1"/>
              </p:cNvSpPr>
              <p:nvPr/>
            </p:nvSpPr>
            <p:spPr bwMode="auto">
              <a:xfrm flipH="1">
                <a:off x="1528" y="1465"/>
                <a:ext cx="2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6" name="Line 76"/>
              <p:cNvSpPr>
                <a:spLocks noChangeShapeType="1"/>
              </p:cNvSpPr>
              <p:nvPr/>
            </p:nvSpPr>
            <p:spPr bwMode="auto">
              <a:xfrm>
                <a:off x="1528" y="144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7" name="Line 77"/>
              <p:cNvSpPr>
                <a:spLocks noChangeShapeType="1"/>
              </p:cNvSpPr>
              <p:nvPr/>
            </p:nvSpPr>
            <p:spPr bwMode="auto">
              <a:xfrm flipH="1">
                <a:off x="1665" y="1462"/>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8" name="Line 78"/>
              <p:cNvSpPr>
                <a:spLocks noChangeShapeType="1"/>
              </p:cNvSpPr>
              <p:nvPr/>
            </p:nvSpPr>
            <p:spPr bwMode="auto">
              <a:xfrm>
                <a:off x="1665" y="14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9" name="Line 79"/>
              <p:cNvSpPr>
                <a:spLocks noChangeShapeType="1"/>
              </p:cNvSpPr>
              <p:nvPr/>
            </p:nvSpPr>
            <p:spPr bwMode="auto">
              <a:xfrm flipH="1">
                <a:off x="1852" y="1478"/>
                <a:ext cx="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0" name="Line 80"/>
              <p:cNvSpPr>
                <a:spLocks noChangeShapeType="1"/>
              </p:cNvSpPr>
              <p:nvPr/>
            </p:nvSpPr>
            <p:spPr bwMode="auto">
              <a:xfrm>
                <a:off x="1852" y="145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1" name="Line 81"/>
              <p:cNvSpPr>
                <a:spLocks noChangeShapeType="1"/>
              </p:cNvSpPr>
              <p:nvPr/>
            </p:nvSpPr>
            <p:spPr bwMode="auto">
              <a:xfrm flipH="1">
                <a:off x="2101" y="1519"/>
                <a:ext cx="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2" name="Line 82"/>
              <p:cNvSpPr>
                <a:spLocks noChangeShapeType="1"/>
              </p:cNvSpPr>
              <p:nvPr/>
            </p:nvSpPr>
            <p:spPr bwMode="auto">
              <a:xfrm>
                <a:off x="2101" y="14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3" name="Line 83"/>
              <p:cNvSpPr>
                <a:spLocks noChangeShapeType="1"/>
              </p:cNvSpPr>
              <p:nvPr/>
            </p:nvSpPr>
            <p:spPr bwMode="auto">
              <a:xfrm flipH="1">
                <a:off x="2424" y="1584"/>
                <a:ext cx="1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4" name="Line 84"/>
              <p:cNvSpPr>
                <a:spLocks noChangeShapeType="1"/>
              </p:cNvSpPr>
              <p:nvPr/>
            </p:nvSpPr>
            <p:spPr bwMode="auto">
              <a:xfrm>
                <a:off x="2424" y="156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5" name="Line 85"/>
              <p:cNvSpPr>
                <a:spLocks noChangeShapeType="1"/>
              </p:cNvSpPr>
              <p:nvPr/>
            </p:nvSpPr>
            <p:spPr bwMode="auto">
              <a:xfrm flipH="1">
                <a:off x="2695" y="1643"/>
                <a:ext cx="13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6" name="Line 86"/>
              <p:cNvSpPr>
                <a:spLocks noChangeShapeType="1"/>
              </p:cNvSpPr>
              <p:nvPr/>
            </p:nvSpPr>
            <p:spPr bwMode="auto">
              <a:xfrm>
                <a:off x="2695" y="1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7" name="Line 87"/>
              <p:cNvSpPr>
                <a:spLocks noChangeShapeType="1"/>
              </p:cNvSpPr>
              <p:nvPr/>
            </p:nvSpPr>
            <p:spPr bwMode="auto">
              <a:xfrm flipH="1">
                <a:off x="3069" y="1675"/>
                <a:ext cx="16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8" name="Line 88"/>
              <p:cNvSpPr>
                <a:spLocks noChangeShapeType="1"/>
              </p:cNvSpPr>
              <p:nvPr/>
            </p:nvSpPr>
            <p:spPr bwMode="auto">
              <a:xfrm>
                <a:off x="3069" y="165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9" name="Line 89"/>
              <p:cNvSpPr>
                <a:spLocks noChangeShapeType="1"/>
              </p:cNvSpPr>
              <p:nvPr/>
            </p:nvSpPr>
            <p:spPr bwMode="auto">
              <a:xfrm flipH="1">
                <a:off x="3561" y="1741"/>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0" name="Line 90"/>
              <p:cNvSpPr>
                <a:spLocks noChangeShapeType="1"/>
              </p:cNvSpPr>
              <p:nvPr/>
            </p:nvSpPr>
            <p:spPr bwMode="auto">
              <a:xfrm>
                <a:off x="3561" y="172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1" name="Line 91"/>
              <p:cNvSpPr>
                <a:spLocks noChangeShapeType="1"/>
              </p:cNvSpPr>
              <p:nvPr/>
            </p:nvSpPr>
            <p:spPr bwMode="auto">
              <a:xfrm flipH="1">
                <a:off x="3808" y="1786"/>
                <a:ext cx="22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2" name="Line 92"/>
              <p:cNvSpPr>
                <a:spLocks noChangeShapeType="1"/>
              </p:cNvSpPr>
              <p:nvPr/>
            </p:nvSpPr>
            <p:spPr bwMode="auto">
              <a:xfrm>
                <a:off x="3808" y="176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3" name="Line 93"/>
              <p:cNvSpPr>
                <a:spLocks noChangeShapeType="1"/>
              </p:cNvSpPr>
              <p:nvPr/>
            </p:nvSpPr>
            <p:spPr bwMode="auto">
              <a:xfrm flipH="1">
                <a:off x="3927" y="1815"/>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4" name="Line 94"/>
              <p:cNvSpPr>
                <a:spLocks noChangeShapeType="1"/>
              </p:cNvSpPr>
              <p:nvPr/>
            </p:nvSpPr>
            <p:spPr bwMode="auto">
              <a:xfrm>
                <a:off x="3927" y="179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5" name="Line 95"/>
              <p:cNvSpPr>
                <a:spLocks noChangeShapeType="1"/>
              </p:cNvSpPr>
              <p:nvPr/>
            </p:nvSpPr>
            <p:spPr bwMode="auto">
              <a:xfrm flipH="1">
                <a:off x="4054" y="1849"/>
                <a:ext cx="2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6" name="Line 96"/>
              <p:cNvSpPr>
                <a:spLocks noChangeShapeType="1"/>
              </p:cNvSpPr>
              <p:nvPr/>
            </p:nvSpPr>
            <p:spPr bwMode="auto">
              <a:xfrm>
                <a:off x="4054" y="182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7" name="Line 97"/>
              <p:cNvSpPr>
                <a:spLocks noChangeShapeType="1"/>
              </p:cNvSpPr>
              <p:nvPr/>
            </p:nvSpPr>
            <p:spPr bwMode="auto">
              <a:xfrm flipH="1">
                <a:off x="4165" y="1885"/>
                <a:ext cx="25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8" name="Line 98"/>
              <p:cNvSpPr>
                <a:spLocks noChangeShapeType="1"/>
              </p:cNvSpPr>
              <p:nvPr/>
            </p:nvSpPr>
            <p:spPr bwMode="auto">
              <a:xfrm>
                <a:off x="4165" y="186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99" name="Line 99"/>
              <p:cNvSpPr>
                <a:spLocks noChangeShapeType="1"/>
              </p:cNvSpPr>
              <p:nvPr/>
            </p:nvSpPr>
            <p:spPr bwMode="auto">
              <a:xfrm flipH="1">
                <a:off x="4266" y="1919"/>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0" name="Line 100"/>
              <p:cNvSpPr>
                <a:spLocks noChangeShapeType="1"/>
              </p:cNvSpPr>
              <p:nvPr/>
            </p:nvSpPr>
            <p:spPr bwMode="auto">
              <a:xfrm>
                <a:off x="4266" y="189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1" name="Line 101"/>
              <p:cNvSpPr>
                <a:spLocks noChangeShapeType="1"/>
              </p:cNvSpPr>
              <p:nvPr/>
            </p:nvSpPr>
            <p:spPr bwMode="auto">
              <a:xfrm flipH="1">
                <a:off x="4359" y="1961"/>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2" name="Line 102"/>
              <p:cNvSpPr>
                <a:spLocks noChangeShapeType="1"/>
              </p:cNvSpPr>
              <p:nvPr/>
            </p:nvSpPr>
            <p:spPr bwMode="auto">
              <a:xfrm>
                <a:off x="4359"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3" name="Line 103"/>
              <p:cNvSpPr>
                <a:spLocks noChangeShapeType="1"/>
              </p:cNvSpPr>
              <p:nvPr/>
            </p:nvSpPr>
            <p:spPr bwMode="auto">
              <a:xfrm flipH="1">
                <a:off x="4453" y="2003"/>
                <a:ext cx="28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4" name="Line 104"/>
              <p:cNvSpPr>
                <a:spLocks noChangeShapeType="1"/>
              </p:cNvSpPr>
              <p:nvPr/>
            </p:nvSpPr>
            <p:spPr bwMode="auto">
              <a:xfrm>
                <a:off x="4453" y="198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5" name="Line 105"/>
              <p:cNvSpPr>
                <a:spLocks noChangeShapeType="1"/>
              </p:cNvSpPr>
              <p:nvPr/>
            </p:nvSpPr>
            <p:spPr bwMode="auto">
              <a:xfrm flipH="1">
                <a:off x="4538" y="2044"/>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6" name="Line 106"/>
              <p:cNvSpPr>
                <a:spLocks noChangeShapeType="1"/>
              </p:cNvSpPr>
              <p:nvPr/>
            </p:nvSpPr>
            <p:spPr bwMode="auto">
              <a:xfrm>
                <a:off x="4538" y="202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7" name="Line 107"/>
              <p:cNvSpPr>
                <a:spLocks noChangeShapeType="1"/>
              </p:cNvSpPr>
              <p:nvPr/>
            </p:nvSpPr>
            <p:spPr bwMode="auto">
              <a:xfrm flipH="1">
                <a:off x="4546" y="2052"/>
                <a:ext cx="2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8" name="Line 108"/>
              <p:cNvSpPr>
                <a:spLocks noChangeShapeType="1"/>
              </p:cNvSpPr>
              <p:nvPr/>
            </p:nvSpPr>
            <p:spPr bwMode="auto">
              <a:xfrm>
                <a:off x="4546" y="203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09" name="Line 109"/>
              <p:cNvSpPr>
                <a:spLocks noChangeShapeType="1"/>
              </p:cNvSpPr>
              <p:nvPr/>
            </p:nvSpPr>
            <p:spPr bwMode="auto">
              <a:xfrm flipV="1">
                <a:off x="1337" y="1437"/>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0" name="Line 110"/>
              <p:cNvSpPr>
                <a:spLocks noChangeShapeType="1"/>
              </p:cNvSpPr>
              <p:nvPr/>
            </p:nvSpPr>
            <p:spPr bwMode="auto">
              <a:xfrm>
                <a:off x="1317" y="143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1" name="Line 111"/>
              <p:cNvSpPr>
                <a:spLocks noChangeShapeType="1"/>
              </p:cNvSpPr>
              <p:nvPr/>
            </p:nvSpPr>
            <p:spPr bwMode="auto">
              <a:xfrm flipV="1">
                <a:off x="1374" y="14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2" name="Line 112"/>
              <p:cNvSpPr>
                <a:spLocks noChangeShapeType="1"/>
              </p:cNvSpPr>
              <p:nvPr/>
            </p:nvSpPr>
            <p:spPr bwMode="auto">
              <a:xfrm>
                <a:off x="1354" y="142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3" name="Line 113"/>
              <p:cNvSpPr>
                <a:spLocks noChangeShapeType="1"/>
              </p:cNvSpPr>
              <p:nvPr/>
            </p:nvSpPr>
            <p:spPr bwMode="auto">
              <a:xfrm flipV="1">
                <a:off x="1481" y="139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4" name="Line 114"/>
              <p:cNvSpPr>
                <a:spLocks noChangeShapeType="1"/>
              </p:cNvSpPr>
              <p:nvPr/>
            </p:nvSpPr>
            <p:spPr bwMode="auto">
              <a:xfrm>
                <a:off x="1461" y="139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5" name="Line 115"/>
              <p:cNvSpPr>
                <a:spLocks noChangeShapeType="1"/>
              </p:cNvSpPr>
              <p:nvPr/>
            </p:nvSpPr>
            <p:spPr bwMode="auto">
              <a:xfrm flipV="1">
                <a:off x="1557" y="138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6" name="Line 116"/>
              <p:cNvSpPr>
                <a:spLocks noChangeShapeType="1"/>
              </p:cNvSpPr>
              <p:nvPr/>
            </p:nvSpPr>
            <p:spPr bwMode="auto">
              <a:xfrm>
                <a:off x="1536" y="138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7" name="Line 117"/>
              <p:cNvSpPr>
                <a:spLocks noChangeShapeType="1"/>
              </p:cNvSpPr>
              <p:nvPr/>
            </p:nvSpPr>
            <p:spPr bwMode="auto">
              <a:xfrm flipV="1">
                <a:off x="1705" y="138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8" name="Line 118"/>
              <p:cNvSpPr>
                <a:spLocks noChangeShapeType="1"/>
              </p:cNvSpPr>
              <p:nvPr/>
            </p:nvSpPr>
            <p:spPr bwMode="auto">
              <a:xfrm>
                <a:off x="1685" y="13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19" name="Line 119"/>
              <p:cNvSpPr>
                <a:spLocks noChangeShapeType="1"/>
              </p:cNvSpPr>
              <p:nvPr/>
            </p:nvSpPr>
            <p:spPr bwMode="auto">
              <a:xfrm flipV="1">
                <a:off x="1908" y="139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0" name="Line 120"/>
              <p:cNvSpPr>
                <a:spLocks noChangeShapeType="1"/>
              </p:cNvSpPr>
              <p:nvPr/>
            </p:nvSpPr>
            <p:spPr bwMode="auto">
              <a:xfrm>
                <a:off x="1888" y="139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1" name="Line 121"/>
              <p:cNvSpPr>
                <a:spLocks noChangeShapeType="1"/>
              </p:cNvSpPr>
              <p:nvPr/>
            </p:nvSpPr>
            <p:spPr bwMode="auto">
              <a:xfrm flipV="1">
                <a:off x="2179" y="143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2" name="Line 122"/>
              <p:cNvSpPr>
                <a:spLocks noChangeShapeType="1"/>
              </p:cNvSpPr>
              <p:nvPr/>
            </p:nvSpPr>
            <p:spPr bwMode="auto">
              <a:xfrm>
                <a:off x="2159" y="143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3" name="Line 123"/>
              <p:cNvSpPr>
                <a:spLocks noChangeShapeType="1"/>
              </p:cNvSpPr>
              <p:nvPr/>
            </p:nvSpPr>
            <p:spPr bwMode="auto">
              <a:xfrm flipV="1">
                <a:off x="2530" y="150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4" name="Line 124"/>
              <p:cNvSpPr>
                <a:spLocks noChangeShapeType="1"/>
              </p:cNvSpPr>
              <p:nvPr/>
            </p:nvSpPr>
            <p:spPr bwMode="auto">
              <a:xfrm>
                <a:off x="2510" y="150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5" name="Line 125"/>
              <p:cNvSpPr>
                <a:spLocks noChangeShapeType="1"/>
              </p:cNvSpPr>
              <p:nvPr/>
            </p:nvSpPr>
            <p:spPr bwMode="auto">
              <a:xfrm flipV="1">
                <a:off x="2825" y="156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6" name="Line 126"/>
              <p:cNvSpPr>
                <a:spLocks noChangeShapeType="1"/>
              </p:cNvSpPr>
              <p:nvPr/>
            </p:nvSpPr>
            <p:spPr bwMode="auto">
              <a:xfrm>
                <a:off x="2805" y="156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7" name="Line 127"/>
              <p:cNvSpPr>
                <a:spLocks noChangeShapeType="1"/>
              </p:cNvSpPr>
              <p:nvPr/>
            </p:nvSpPr>
            <p:spPr bwMode="auto">
              <a:xfrm flipV="1">
                <a:off x="3232" y="159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8" name="Line 128"/>
              <p:cNvSpPr>
                <a:spLocks noChangeShapeType="1"/>
              </p:cNvSpPr>
              <p:nvPr/>
            </p:nvSpPr>
            <p:spPr bwMode="auto">
              <a:xfrm>
                <a:off x="3211" y="159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29" name="Line 129"/>
              <p:cNvSpPr>
                <a:spLocks noChangeShapeType="1"/>
              </p:cNvSpPr>
              <p:nvPr/>
            </p:nvSpPr>
            <p:spPr bwMode="auto">
              <a:xfrm flipV="1">
                <a:off x="3767" y="166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0" name="Line 130"/>
              <p:cNvSpPr>
                <a:spLocks noChangeShapeType="1"/>
              </p:cNvSpPr>
              <p:nvPr/>
            </p:nvSpPr>
            <p:spPr bwMode="auto">
              <a:xfrm>
                <a:off x="3746" y="166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1" name="Line 131"/>
              <p:cNvSpPr>
                <a:spLocks noChangeShapeType="1"/>
              </p:cNvSpPr>
              <p:nvPr/>
            </p:nvSpPr>
            <p:spPr bwMode="auto">
              <a:xfrm flipV="1">
                <a:off x="4035" y="170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2" name="Line 132"/>
              <p:cNvSpPr>
                <a:spLocks noChangeShapeType="1"/>
              </p:cNvSpPr>
              <p:nvPr/>
            </p:nvSpPr>
            <p:spPr bwMode="auto">
              <a:xfrm>
                <a:off x="4014" y="170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3" name="Line 133"/>
              <p:cNvSpPr>
                <a:spLocks noChangeShapeType="1"/>
              </p:cNvSpPr>
              <p:nvPr/>
            </p:nvSpPr>
            <p:spPr bwMode="auto">
              <a:xfrm flipV="1">
                <a:off x="4164" y="17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4" name="Line 134"/>
              <p:cNvSpPr>
                <a:spLocks noChangeShapeType="1"/>
              </p:cNvSpPr>
              <p:nvPr/>
            </p:nvSpPr>
            <p:spPr bwMode="auto">
              <a:xfrm>
                <a:off x="4143" y="173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5" name="Line 135"/>
              <p:cNvSpPr>
                <a:spLocks noChangeShapeType="1"/>
              </p:cNvSpPr>
              <p:nvPr/>
            </p:nvSpPr>
            <p:spPr bwMode="auto">
              <a:xfrm flipV="1">
                <a:off x="4302" y="177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6" name="Line 136"/>
              <p:cNvSpPr>
                <a:spLocks noChangeShapeType="1"/>
              </p:cNvSpPr>
              <p:nvPr/>
            </p:nvSpPr>
            <p:spPr bwMode="auto">
              <a:xfrm>
                <a:off x="4281" y="177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7" name="Line 137"/>
              <p:cNvSpPr>
                <a:spLocks noChangeShapeType="1"/>
              </p:cNvSpPr>
              <p:nvPr/>
            </p:nvSpPr>
            <p:spPr bwMode="auto">
              <a:xfrm flipV="1">
                <a:off x="4422" y="180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8" name="Line 138"/>
              <p:cNvSpPr>
                <a:spLocks noChangeShapeType="1"/>
              </p:cNvSpPr>
              <p:nvPr/>
            </p:nvSpPr>
            <p:spPr bwMode="auto">
              <a:xfrm>
                <a:off x="4402" y="180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39" name="Line 139"/>
              <p:cNvSpPr>
                <a:spLocks noChangeShapeType="1"/>
              </p:cNvSpPr>
              <p:nvPr/>
            </p:nvSpPr>
            <p:spPr bwMode="auto">
              <a:xfrm flipV="1">
                <a:off x="4533" y="184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0" name="Line 140"/>
              <p:cNvSpPr>
                <a:spLocks noChangeShapeType="1"/>
              </p:cNvSpPr>
              <p:nvPr/>
            </p:nvSpPr>
            <p:spPr bwMode="auto">
              <a:xfrm>
                <a:off x="4513" y="184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1" name="Line 141"/>
              <p:cNvSpPr>
                <a:spLocks noChangeShapeType="1"/>
              </p:cNvSpPr>
              <p:nvPr/>
            </p:nvSpPr>
            <p:spPr bwMode="auto">
              <a:xfrm flipV="1">
                <a:off x="4634" y="188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2" name="Line 142"/>
              <p:cNvSpPr>
                <a:spLocks noChangeShapeType="1"/>
              </p:cNvSpPr>
              <p:nvPr/>
            </p:nvSpPr>
            <p:spPr bwMode="auto">
              <a:xfrm>
                <a:off x="4614" y="188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3" name="Line 143"/>
              <p:cNvSpPr>
                <a:spLocks noChangeShapeType="1"/>
              </p:cNvSpPr>
              <p:nvPr/>
            </p:nvSpPr>
            <p:spPr bwMode="auto">
              <a:xfrm flipV="1">
                <a:off x="4735" y="192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4" name="Line 144"/>
              <p:cNvSpPr>
                <a:spLocks noChangeShapeType="1"/>
              </p:cNvSpPr>
              <p:nvPr/>
            </p:nvSpPr>
            <p:spPr bwMode="auto">
              <a:xfrm>
                <a:off x="4715" y="19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5" name="Line 145"/>
              <p:cNvSpPr>
                <a:spLocks noChangeShapeType="1"/>
              </p:cNvSpPr>
              <p:nvPr/>
            </p:nvSpPr>
            <p:spPr bwMode="auto">
              <a:xfrm flipV="1">
                <a:off x="4828" y="1964"/>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6" name="Line 146"/>
              <p:cNvSpPr>
                <a:spLocks noChangeShapeType="1"/>
              </p:cNvSpPr>
              <p:nvPr/>
            </p:nvSpPr>
            <p:spPr bwMode="auto">
              <a:xfrm>
                <a:off x="4808" y="196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7" name="Line 147"/>
              <p:cNvSpPr>
                <a:spLocks noChangeShapeType="1"/>
              </p:cNvSpPr>
              <p:nvPr/>
            </p:nvSpPr>
            <p:spPr bwMode="auto">
              <a:xfrm flipV="1">
                <a:off x="4837" y="197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8" name="Line 148"/>
              <p:cNvSpPr>
                <a:spLocks noChangeShapeType="1"/>
              </p:cNvSpPr>
              <p:nvPr/>
            </p:nvSpPr>
            <p:spPr bwMode="auto">
              <a:xfrm>
                <a:off x="4817" y="197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49" name="Line 149"/>
              <p:cNvSpPr>
                <a:spLocks noChangeShapeType="1"/>
              </p:cNvSpPr>
              <p:nvPr/>
            </p:nvSpPr>
            <p:spPr bwMode="auto">
              <a:xfrm>
                <a:off x="1337" y="1516"/>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0" name="Line 150"/>
              <p:cNvSpPr>
                <a:spLocks noChangeShapeType="1"/>
              </p:cNvSpPr>
              <p:nvPr/>
            </p:nvSpPr>
            <p:spPr bwMode="auto">
              <a:xfrm>
                <a:off x="1317" y="161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1" name="Line 151"/>
              <p:cNvSpPr>
                <a:spLocks noChangeShapeType="1"/>
              </p:cNvSpPr>
              <p:nvPr/>
            </p:nvSpPr>
            <p:spPr bwMode="auto">
              <a:xfrm>
                <a:off x="1374" y="150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2" name="Line 152"/>
              <p:cNvSpPr>
                <a:spLocks noChangeShapeType="1"/>
              </p:cNvSpPr>
              <p:nvPr/>
            </p:nvSpPr>
            <p:spPr bwMode="auto">
              <a:xfrm>
                <a:off x="1354" y="159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3" name="Line 153"/>
              <p:cNvSpPr>
                <a:spLocks noChangeShapeType="1"/>
              </p:cNvSpPr>
              <p:nvPr/>
            </p:nvSpPr>
            <p:spPr bwMode="auto">
              <a:xfrm>
                <a:off x="1481" y="1474"/>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4" name="Line 154"/>
              <p:cNvSpPr>
                <a:spLocks noChangeShapeType="1"/>
              </p:cNvSpPr>
              <p:nvPr/>
            </p:nvSpPr>
            <p:spPr bwMode="auto">
              <a:xfrm>
                <a:off x="1461" y="156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5" name="Line 155"/>
              <p:cNvSpPr>
                <a:spLocks noChangeShapeType="1"/>
              </p:cNvSpPr>
              <p:nvPr/>
            </p:nvSpPr>
            <p:spPr bwMode="auto">
              <a:xfrm>
                <a:off x="1557" y="146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6" name="Line 156"/>
              <p:cNvSpPr>
                <a:spLocks noChangeShapeType="1"/>
              </p:cNvSpPr>
              <p:nvPr/>
            </p:nvSpPr>
            <p:spPr bwMode="auto">
              <a:xfrm>
                <a:off x="1536" y="155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7" name="Line 157"/>
              <p:cNvSpPr>
                <a:spLocks noChangeShapeType="1"/>
              </p:cNvSpPr>
              <p:nvPr/>
            </p:nvSpPr>
            <p:spPr bwMode="auto">
              <a:xfrm>
                <a:off x="1705" y="146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8" name="Line 158"/>
              <p:cNvSpPr>
                <a:spLocks noChangeShapeType="1"/>
              </p:cNvSpPr>
              <p:nvPr/>
            </p:nvSpPr>
            <p:spPr bwMode="auto">
              <a:xfrm>
                <a:off x="1685" y="155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59" name="Line 159"/>
              <p:cNvSpPr>
                <a:spLocks noChangeShapeType="1"/>
              </p:cNvSpPr>
              <p:nvPr/>
            </p:nvSpPr>
            <p:spPr bwMode="auto">
              <a:xfrm>
                <a:off x="1908" y="147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0" name="Line 160"/>
              <p:cNvSpPr>
                <a:spLocks noChangeShapeType="1"/>
              </p:cNvSpPr>
              <p:nvPr/>
            </p:nvSpPr>
            <p:spPr bwMode="auto">
              <a:xfrm>
                <a:off x="1888" y="157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1" name="Line 161"/>
              <p:cNvSpPr>
                <a:spLocks noChangeShapeType="1"/>
              </p:cNvSpPr>
              <p:nvPr/>
            </p:nvSpPr>
            <p:spPr bwMode="auto">
              <a:xfrm>
                <a:off x="2179" y="151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2" name="Line 162"/>
              <p:cNvSpPr>
                <a:spLocks noChangeShapeType="1"/>
              </p:cNvSpPr>
              <p:nvPr/>
            </p:nvSpPr>
            <p:spPr bwMode="auto">
              <a:xfrm>
                <a:off x="2159" y="161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3" name="Line 163"/>
              <p:cNvSpPr>
                <a:spLocks noChangeShapeType="1"/>
              </p:cNvSpPr>
              <p:nvPr/>
            </p:nvSpPr>
            <p:spPr bwMode="auto">
              <a:xfrm>
                <a:off x="2530" y="1584"/>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4" name="Line 164"/>
              <p:cNvSpPr>
                <a:spLocks noChangeShapeType="1"/>
              </p:cNvSpPr>
              <p:nvPr/>
            </p:nvSpPr>
            <p:spPr bwMode="auto">
              <a:xfrm>
                <a:off x="2510" y="167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5" name="Line 165"/>
              <p:cNvSpPr>
                <a:spLocks noChangeShapeType="1"/>
              </p:cNvSpPr>
              <p:nvPr/>
            </p:nvSpPr>
            <p:spPr bwMode="auto">
              <a:xfrm>
                <a:off x="2825" y="1643"/>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6" name="Line 166"/>
              <p:cNvSpPr>
                <a:spLocks noChangeShapeType="1"/>
              </p:cNvSpPr>
              <p:nvPr/>
            </p:nvSpPr>
            <p:spPr bwMode="auto">
              <a:xfrm>
                <a:off x="2805" y="1736"/>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7" name="Line 167"/>
              <p:cNvSpPr>
                <a:spLocks noChangeShapeType="1"/>
              </p:cNvSpPr>
              <p:nvPr/>
            </p:nvSpPr>
            <p:spPr bwMode="auto">
              <a:xfrm>
                <a:off x="3232" y="167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8" name="Line 168"/>
              <p:cNvSpPr>
                <a:spLocks noChangeShapeType="1"/>
              </p:cNvSpPr>
              <p:nvPr/>
            </p:nvSpPr>
            <p:spPr bwMode="auto">
              <a:xfrm>
                <a:off x="3211" y="176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69" name="Line 169"/>
              <p:cNvSpPr>
                <a:spLocks noChangeShapeType="1"/>
              </p:cNvSpPr>
              <p:nvPr/>
            </p:nvSpPr>
            <p:spPr bwMode="auto">
              <a:xfrm>
                <a:off x="3767" y="1741"/>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0" name="Line 170"/>
              <p:cNvSpPr>
                <a:spLocks noChangeShapeType="1"/>
              </p:cNvSpPr>
              <p:nvPr/>
            </p:nvSpPr>
            <p:spPr bwMode="auto">
              <a:xfrm>
                <a:off x="3746" y="183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1" name="Line 171"/>
              <p:cNvSpPr>
                <a:spLocks noChangeShapeType="1"/>
              </p:cNvSpPr>
              <p:nvPr/>
            </p:nvSpPr>
            <p:spPr bwMode="auto">
              <a:xfrm>
                <a:off x="4035" y="1786"/>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2" name="Line 172"/>
              <p:cNvSpPr>
                <a:spLocks noChangeShapeType="1"/>
              </p:cNvSpPr>
              <p:nvPr/>
            </p:nvSpPr>
            <p:spPr bwMode="auto">
              <a:xfrm>
                <a:off x="4014" y="1879"/>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3" name="Line 173"/>
              <p:cNvSpPr>
                <a:spLocks noChangeShapeType="1"/>
              </p:cNvSpPr>
              <p:nvPr/>
            </p:nvSpPr>
            <p:spPr bwMode="auto">
              <a:xfrm>
                <a:off x="4164" y="18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4" name="Line 174"/>
              <p:cNvSpPr>
                <a:spLocks noChangeShapeType="1"/>
              </p:cNvSpPr>
              <p:nvPr/>
            </p:nvSpPr>
            <p:spPr bwMode="auto">
              <a:xfrm>
                <a:off x="4143" y="190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5" name="Line 175"/>
              <p:cNvSpPr>
                <a:spLocks noChangeShapeType="1"/>
              </p:cNvSpPr>
              <p:nvPr/>
            </p:nvSpPr>
            <p:spPr bwMode="auto">
              <a:xfrm>
                <a:off x="4302" y="184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6" name="Line 176"/>
              <p:cNvSpPr>
                <a:spLocks noChangeShapeType="1"/>
              </p:cNvSpPr>
              <p:nvPr/>
            </p:nvSpPr>
            <p:spPr bwMode="auto">
              <a:xfrm>
                <a:off x="4281" y="194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7" name="Line 177"/>
              <p:cNvSpPr>
                <a:spLocks noChangeShapeType="1"/>
              </p:cNvSpPr>
              <p:nvPr/>
            </p:nvSpPr>
            <p:spPr bwMode="auto">
              <a:xfrm>
                <a:off x="4422" y="188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8" name="Line 178"/>
              <p:cNvSpPr>
                <a:spLocks noChangeShapeType="1"/>
              </p:cNvSpPr>
              <p:nvPr/>
            </p:nvSpPr>
            <p:spPr bwMode="auto">
              <a:xfrm>
                <a:off x="4402" y="197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79" name="Line 179"/>
              <p:cNvSpPr>
                <a:spLocks noChangeShapeType="1"/>
              </p:cNvSpPr>
              <p:nvPr/>
            </p:nvSpPr>
            <p:spPr bwMode="auto">
              <a:xfrm>
                <a:off x="4533" y="1919"/>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0" name="Line 180"/>
              <p:cNvSpPr>
                <a:spLocks noChangeShapeType="1"/>
              </p:cNvSpPr>
              <p:nvPr/>
            </p:nvSpPr>
            <p:spPr bwMode="auto">
              <a:xfrm>
                <a:off x="4513" y="201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1" name="Line 181"/>
              <p:cNvSpPr>
                <a:spLocks noChangeShapeType="1"/>
              </p:cNvSpPr>
              <p:nvPr/>
            </p:nvSpPr>
            <p:spPr bwMode="auto">
              <a:xfrm>
                <a:off x="4634" y="196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2" name="Line 182"/>
              <p:cNvSpPr>
                <a:spLocks noChangeShapeType="1"/>
              </p:cNvSpPr>
              <p:nvPr/>
            </p:nvSpPr>
            <p:spPr bwMode="auto">
              <a:xfrm>
                <a:off x="4614" y="205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3" name="Line 183"/>
              <p:cNvSpPr>
                <a:spLocks noChangeShapeType="1"/>
              </p:cNvSpPr>
              <p:nvPr/>
            </p:nvSpPr>
            <p:spPr bwMode="auto">
              <a:xfrm>
                <a:off x="4735" y="2003"/>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4" name="Line 184"/>
              <p:cNvSpPr>
                <a:spLocks noChangeShapeType="1"/>
              </p:cNvSpPr>
              <p:nvPr/>
            </p:nvSpPr>
            <p:spPr bwMode="auto">
              <a:xfrm>
                <a:off x="4715" y="20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5" name="Line 185"/>
              <p:cNvSpPr>
                <a:spLocks noChangeShapeType="1"/>
              </p:cNvSpPr>
              <p:nvPr/>
            </p:nvSpPr>
            <p:spPr bwMode="auto">
              <a:xfrm>
                <a:off x="4828" y="2044"/>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6" name="Line 186"/>
              <p:cNvSpPr>
                <a:spLocks noChangeShapeType="1"/>
              </p:cNvSpPr>
              <p:nvPr/>
            </p:nvSpPr>
            <p:spPr bwMode="auto">
              <a:xfrm>
                <a:off x="4808" y="213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7" name="Line 187"/>
              <p:cNvSpPr>
                <a:spLocks noChangeShapeType="1"/>
              </p:cNvSpPr>
              <p:nvPr/>
            </p:nvSpPr>
            <p:spPr bwMode="auto">
              <a:xfrm>
                <a:off x="4837" y="205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8" name="Line 188"/>
              <p:cNvSpPr>
                <a:spLocks noChangeShapeType="1"/>
              </p:cNvSpPr>
              <p:nvPr/>
            </p:nvSpPr>
            <p:spPr bwMode="auto">
              <a:xfrm>
                <a:off x="4817" y="214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89" name="Line 189"/>
              <p:cNvSpPr>
                <a:spLocks noChangeShapeType="1"/>
              </p:cNvSpPr>
              <p:nvPr/>
            </p:nvSpPr>
            <p:spPr bwMode="auto">
              <a:xfrm>
                <a:off x="1356" y="1315"/>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0" name="Line 190"/>
              <p:cNvSpPr>
                <a:spLocks noChangeShapeType="1"/>
              </p:cNvSpPr>
              <p:nvPr/>
            </p:nvSpPr>
            <p:spPr bwMode="auto">
              <a:xfrm>
                <a:off x="1369"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1" name="Line 191"/>
              <p:cNvSpPr>
                <a:spLocks noChangeShapeType="1"/>
              </p:cNvSpPr>
              <p:nvPr/>
            </p:nvSpPr>
            <p:spPr bwMode="auto">
              <a:xfrm>
                <a:off x="1401" y="1290"/>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2" name="Line 192"/>
              <p:cNvSpPr>
                <a:spLocks noChangeShapeType="1"/>
              </p:cNvSpPr>
              <p:nvPr/>
            </p:nvSpPr>
            <p:spPr bwMode="auto">
              <a:xfrm>
                <a:off x="1417" y="127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3" name="Line 193"/>
              <p:cNvSpPr>
                <a:spLocks noChangeShapeType="1"/>
              </p:cNvSpPr>
              <p:nvPr/>
            </p:nvSpPr>
            <p:spPr bwMode="auto">
              <a:xfrm>
                <a:off x="1489" y="1268"/>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4" name="Line 194"/>
              <p:cNvSpPr>
                <a:spLocks noChangeShapeType="1"/>
              </p:cNvSpPr>
              <p:nvPr/>
            </p:nvSpPr>
            <p:spPr bwMode="auto">
              <a:xfrm>
                <a:off x="1512" y="124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5" name="Line 195"/>
              <p:cNvSpPr>
                <a:spLocks noChangeShapeType="1"/>
              </p:cNvSpPr>
              <p:nvPr/>
            </p:nvSpPr>
            <p:spPr bwMode="auto">
              <a:xfrm>
                <a:off x="1612" y="1244"/>
                <a:ext cx="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6" name="Line 196"/>
              <p:cNvSpPr>
                <a:spLocks noChangeShapeType="1"/>
              </p:cNvSpPr>
              <p:nvPr/>
            </p:nvSpPr>
            <p:spPr bwMode="auto">
              <a:xfrm>
                <a:off x="1645" y="122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7" name="Line 197"/>
              <p:cNvSpPr>
                <a:spLocks noChangeShapeType="1"/>
              </p:cNvSpPr>
              <p:nvPr/>
            </p:nvSpPr>
            <p:spPr bwMode="auto">
              <a:xfrm>
                <a:off x="1788" y="1238"/>
                <a:ext cx="4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8" name="Line 198"/>
              <p:cNvSpPr>
                <a:spLocks noChangeShapeType="1"/>
              </p:cNvSpPr>
              <p:nvPr/>
            </p:nvSpPr>
            <p:spPr bwMode="auto">
              <a:xfrm>
                <a:off x="1835" y="121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799" name="Line 199"/>
              <p:cNvSpPr>
                <a:spLocks noChangeShapeType="1"/>
              </p:cNvSpPr>
              <p:nvPr/>
            </p:nvSpPr>
            <p:spPr bwMode="auto">
              <a:xfrm>
                <a:off x="1940" y="1241"/>
                <a:ext cx="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0" name="Line 200"/>
              <p:cNvSpPr>
                <a:spLocks noChangeShapeType="1"/>
              </p:cNvSpPr>
              <p:nvPr/>
            </p:nvSpPr>
            <p:spPr bwMode="auto">
              <a:xfrm>
                <a:off x="1999" y="1221"/>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1" name="Line 201"/>
              <p:cNvSpPr>
                <a:spLocks noChangeShapeType="1"/>
              </p:cNvSpPr>
              <p:nvPr/>
            </p:nvSpPr>
            <p:spPr bwMode="auto">
              <a:xfrm>
                <a:off x="2124" y="1260"/>
                <a:ext cx="7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2" name="Line 202"/>
              <p:cNvSpPr>
                <a:spLocks noChangeShapeType="1"/>
              </p:cNvSpPr>
              <p:nvPr/>
            </p:nvSpPr>
            <p:spPr bwMode="auto">
              <a:xfrm>
                <a:off x="2198" y="123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3" name="Line 203"/>
              <p:cNvSpPr>
                <a:spLocks noChangeShapeType="1"/>
              </p:cNvSpPr>
              <p:nvPr/>
            </p:nvSpPr>
            <p:spPr bwMode="auto">
              <a:xfrm>
                <a:off x="2345" y="1289"/>
                <a:ext cx="9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4" name="Line 204"/>
              <p:cNvSpPr>
                <a:spLocks noChangeShapeType="1"/>
              </p:cNvSpPr>
              <p:nvPr/>
            </p:nvSpPr>
            <p:spPr bwMode="auto">
              <a:xfrm>
                <a:off x="2437" y="126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5" name="Line 205"/>
              <p:cNvSpPr>
                <a:spLocks noChangeShapeType="1"/>
              </p:cNvSpPr>
              <p:nvPr/>
            </p:nvSpPr>
            <p:spPr bwMode="auto">
              <a:xfrm>
                <a:off x="2613" y="1330"/>
                <a:ext cx="1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6" name="Line 206"/>
              <p:cNvSpPr>
                <a:spLocks noChangeShapeType="1"/>
              </p:cNvSpPr>
              <p:nvPr/>
            </p:nvSpPr>
            <p:spPr bwMode="auto">
              <a:xfrm>
                <a:off x="2726"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7" name="Line 207"/>
              <p:cNvSpPr>
                <a:spLocks noChangeShapeType="1"/>
              </p:cNvSpPr>
              <p:nvPr/>
            </p:nvSpPr>
            <p:spPr bwMode="auto">
              <a:xfrm>
                <a:off x="2945" y="1377"/>
                <a:ext cx="1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8" name="Line 208"/>
              <p:cNvSpPr>
                <a:spLocks noChangeShapeType="1"/>
              </p:cNvSpPr>
              <p:nvPr/>
            </p:nvSpPr>
            <p:spPr bwMode="auto">
              <a:xfrm>
                <a:off x="3085" y="135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09" name="Line 209"/>
              <p:cNvSpPr>
                <a:spLocks noChangeShapeType="1"/>
              </p:cNvSpPr>
              <p:nvPr/>
            </p:nvSpPr>
            <p:spPr bwMode="auto">
              <a:xfrm>
                <a:off x="3139" y="1404"/>
                <a:ext cx="15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0" name="Line 210"/>
              <p:cNvSpPr>
                <a:spLocks noChangeShapeType="1"/>
              </p:cNvSpPr>
              <p:nvPr/>
            </p:nvSpPr>
            <p:spPr bwMode="auto">
              <a:xfrm>
                <a:off x="3294" y="138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1" name="Line 211"/>
              <p:cNvSpPr>
                <a:spLocks noChangeShapeType="1"/>
              </p:cNvSpPr>
              <p:nvPr/>
            </p:nvSpPr>
            <p:spPr bwMode="auto">
              <a:xfrm>
                <a:off x="3333" y="1438"/>
                <a:ext cx="1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2" name="Line 212"/>
              <p:cNvSpPr>
                <a:spLocks noChangeShapeType="1"/>
              </p:cNvSpPr>
              <p:nvPr/>
            </p:nvSpPr>
            <p:spPr bwMode="auto">
              <a:xfrm>
                <a:off x="3504" y="14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3" name="Line 213"/>
              <p:cNvSpPr>
                <a:spLocks noChangeShapeType="1"/>
              </p:cNvSpPr>
              <p:nvPr/>
            </p:nvSpPr>
            <p:spPr bwMode="auto">
              <a:xfrm>
                <a:off x="3545" y="1476"/>
                <a:ext cx="1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4" name="Line 214"/>
              <p:cNvSpPr>
                <a:spLocks noChangeShapeType="1"/>
              </p:cNvSpPr>
              <p:nvPr/>
            </p:nvSpPr>
            <p:spPr bwMode="auto">
              <a:xfrm>
                <a:off x="3733" y="145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5" name="Line 215"/>
              <p:cNvSpPr>
                <a:spLocks noChangeShapeType="1"/>
              </p:cNvSpPr>
              <p:nvPr/>
            </p:nvSpPr>
            <p:spPr bwMode="auto">
              <a:xfrm>
                <a:off x="3776" y="1522"/>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6" name="Line 216"/>
              <p:cNvSpPr>
                <a:spLocks noChangeShapeType="1"/>
              </p:cNvSpPr>
              <p:nvPr/>
            </p:nvSpPr>
            <p:spPr bwMode="auto">
              <a:xfrm>
                <a:off x="3982" y="150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5817" name="Group 217"/>
            <p:cNvGrpSpPr>
              <a:grpSpLocks/>
            </p:cNvGrpSpPr>
            <p:nvPr/>
          </p:nvGrpSpPr>
          <p:grpSpPr bwMode="auto">
            <a:xfrm>
              <a:off x="1336" y="1076"/>
              <a:ext cx="3873" cy="1033"/>
              <a:chOff x="1336" y="1076"/>
              <a:chExt cx="3873" cy="1033"/>
            </a:xfrm>
          </p:grpSpPr>
          <p:sp>
            <p:nvSpPr>
              <p:cNvPr id="25818" name="Line 218"/>
              <p:cNvSpPr>
                <a:spLocks noChangeShapeType="1"/>
              </p:cNvSpPr>
              <p:nvPr/>
            </p:nvSpPr>
            <p:spPr bwMode="auto">
              <a:xfrm>
                <a:off x="3970" y="1582"/>
                <a:ext cx="22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19" name="Line 219"/>
              <p:cNvSpPr>
                <a:spLocks noChangeShapeType="1"/>
              </p:cNvSpPr>
              <p:nvPr/>
            </p:nvSpPr>
            <p:spPr bwMode="auto">
              <a:xfrm>
                <a:off x="4191" y="156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0" name="Line 220"/>
              <p:cNvSpPr>
                <a:spLocks noChangeShapeType="1"/>
              </p:cNvSpPr>
              <p:nvPr/>
            </p:nvSpPr>
            <p:spPr bwMode="auto">
              <a:xfrm>
                <a:off x="4172" y="1656"/>
                <a:ext cx="23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1" name="Line 221"/>
              <p:cNvSpPr>
                <a:spLocks noChangeShapeType="1"/>
              </p:cNvSpPr>
              <p:nvPr/>
            </p:nvSpPr>
            <p:spPr bwMode="auto">
              <a:xfrm>
                <a:off x="4410" y="163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2" name="Line 222"/>
              <p:cNvSpPr>
                <a:spLocks noChangeShapeType="1"/>
              </p:cNvSpPr>
              <p:nvPr/>
            </p:nvSpPr>
            <p:spPr bwMode="auto">
              <a:xfrm>
                <a:off x="4348" y="1729"/>
                <a:ext cx="2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3" name="Line 223"/>
              <p:cNvSpPr>
                <a:spLocks noChangeShapeType="1"/>
              </p:cNvSpPr>
              <p:nvPr/>
            </p:nvSpPr>
            <p:spPr bwMode="auto">
              <a:xfrm>
                <a:off x="4599" y="170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4" name="Line 224"/>
              <p:cNvSpPr>
                <a:spLocks noChangeShapeType="1"/>
              </p:cNvSpPr>
              <p:nvPr/>
            </p:nvSpPr>
            <p:spPr bwMode="auto">
              <a:xfrm>
                <a:off x="4440" y="1767"/>
                <a:ext cx="2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5" name="Line 225"/>
              <p:cNvSpPr>
                <a:spLocks noChangeShapeType="1"/>
              </p:cNvSpPr>
              <p:nvPr/>
            </p:nvSpPr>
            <p:spPr bwMode="auto">
              <a:xfrm>
                <a:off x="4700" y="174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6" name="Line 226"/>
              <p:cNvSpPr>
                <a:spLocks noChangeShapeType="1"/>
              </p:cNvSpPr>
              <p:nvPr/>
            </p:nvSpPr>
            <p:spPr bwMode="auto">
              <a:xfrm>
                <a:off x="4523" y="1802"/>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7" name="Line 227"/>
              <p:cNvSpPr>
                <a:spLocks noChangeShapeType="1"/>
              </p:cNvSpPr>
              <p:nvPr/>
            </p:nvSpPr>
            <p:spPr bwMode="auto">
              <a:xfrm>
                <a:off x="4789"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8" name="Line 228"/>
              <p:cNvSpPr>
                <a:spLocks noChangeShapeType="1"/>
              </p:cNvSpPr>
              <p:nvPr/>
            </p:nvSpPr>
            <p:spPr bwMode="auto">
              <a:xfrm>
                <a:off x="4561" y="1819"/>
                <a:ext cx="2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29" name="Line 229"/>
              <p:cNvSpPr>
                <a:spLocks noChangeShapeType="1"/>
              </p:cNvSpPr>
              <p:nvPr/>
            </p:nvSpPr>
            <p:spPr bwMode="auto">
              <a:xfrm>
                <a:off x="4829" y="179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0" name="Line 230"/>
              <p:cNvSpPr>
                <a:spLocks noChangeShapeType="1"/>
              </p:cNvSpPr>
              <p:nvPr/>
            </p:nvSpPr>
            <p:spPr bwMode="auto">
              <a:xfrm>
                <a:off x="4597" y="1840"/>
                <a:ext cx="2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1" name="Line 231"/>
              <p:cNvSpPr>
                <a:spLocks noChangeShapeType="1"/>
              </p:cNvSpPr>
              <p:nvPr/>
            </p:nvSpPr>
            <p:spPr bwMode="auto">
              <a:xfrm>
                <a:off x="4869" y="18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2" name="Line 232"/>
              <p:cNvSpPr>
                <a:spLocks noChangeShapeType="1"/>
              </p:cNvSpPr>
              <p:nvPr/>
            </p:nvSpPr>
            <p:spPr bwMode="auto">
              <a:xfrm>
                <a:off x="4634" y="1862"/>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3" name="Line 233"/>
              <p:cNvSpPr>
                <a:spLocks noChangeShapeType="1"/>
              </p:cNvSpPr>
              <p:nvPr/>
            </p:nvSpPr>
            <p:spPr bwMode="auto">
              <a:xfrm>
                <a:off x="4909" y="18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4" name="Line 234"/>
              <p:cNvSpPr>
                <a:spLocks noChangeShapeType="1"/>
              </p:cNvSpPr>
              <p:nvPr/>
            </p:nvSpPr>
            <p:spPr bwMode="auto">
              <a:xfrm>
                <a:off x="4717" y="1909"/>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5" name="Line 235"/>
              <p:cNvSpPr>
                <a:spLocks noChangeShapeType="1"/>
              </p:cNvSpPr>
              <p:nvPr/>
            </p:nvSpPr>
            <p:spPr bwMode="auto">
              <a:xfrm>
                <a:off x="4998" y="18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6" name="Line 236"/>
              <p:cNvSpPr>
                <a:spLocks noChangeShapeType="1"/>
              </p:cNvSpPr>
              <p:nvPr/>
            </p:nvSpPr>
            <p:spPr bwMode="auto">
              <a:xfrm>
                <a:off x="4809" y="1950"/>
                <a:ext cx="29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7" name="Line 237"/>
              <p:cNvSpPr>
                <a:spLocks noChangeShapeType="1"/>
              </p:cNvSpPr>
              <p:nvPr/>
            </p:nvSpPr>
            <p:spPr bwMode="auto">
              <a:xfrm>
                <a:off x="5099" y="19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8" name="Line 238"/>
              <p:cNvSpPr>
                <a:spLocks noChangeShapeType="1"/>
              </p:cNvSpPr>
              <p:nvPr/>
            </p:nvSpPr>
            <p:spPr bwMode="auto">
              <a:xfrm>
                <a:off x="4892" y="2010"/>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39" name="Line 239"/>
              <p:cNvSpPr>
                <a:spLocks noChangeShapeType="1"/>
              </p:cNvSpPr>
              <p:nvPr/>
            </p:nvSpPr>
            <p:spPr bwMode="auto">
              <a:xfrm>
                <a:off x="5188" y="19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0" name="Line 240"/>
              <p:cNvSpPr>
                <a:spLocks noChangeShapeType="1"/>
              </p:cNvSpPr>
              <p:nvPr/>
            </p:nvSpPr>
            <p:spPr bwMode="auto">
              <a:xfrm>
                <a:off x="4911" y="201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1" name="Line 241"/>
              <p:cNvSpPr>
                <a:spLocks noChangeShapeType="1"/>
              </p:cNvSpPr>
              <p:nvPr/>
            </p:nvSpPr>
            <p:spPr bwMode="auto">
              <a:xfrm>
                <a:off x="5208" y="199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2" name="Line 242"/>
              <p:cNvSpPr>
                <a:spLocks noChangeShapeType="1"/>
              </p:cNvSpPr>
              <p:nvPr/>
            </p:nvSpPr>
            <p:spPr bwMode="auto">
              <a:xfrm flipH="1">
                <a:off x="1344" y="1315"/>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3" name="Line 243"/>
              <p:cNvSpPr>
                <a:spLocks noChangeShapeType="1"/>
              </p:cNvSpPr>
              <p:nvPr/>
            </p:nvSpPr>
            <p:spPr bwMode="auto">
              <a:xfrm>
                <a:off x="1344"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4" name="Line 244"/>
              <p:cNvSpPr>
                <a:spLocks noChangeShapeType="1"/>
              </p:cNvSpPr>
              <p:nvPr/>
            </p:nvSpPr>
            <p:spPr bwMode="auto">
              <a:xfrm flipH="1">
                <a:off x="1385" y="1290"/>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5" name="Line 245"/>
              <p:cNvSpPr>
                <a:spLocks noChangeShapeType="1"/>
              </p:cNvSpPr>
              <p:nvPr/>
            </p:nvSpPr>
            <p:spPr bwMode="auto">
              <a:xfrm>
                <a:off x="1385" y="127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6" name="Line 246"/>
              <p:cNvSpPr>
                <a:spLocks noChangeShapeType="1"/>
              </p:cNvSpPr>
              <p:nvPr/>
            </p:nvSpPr>
            <p:spPr bwMode="auto">
              <a:xfrm flipH="1">
                <a:off x="1466" y="1268"/>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7" name="Line 247"/>
              <p:cNvSpPr>
                <a:spLocks noChangeShapeType="1"/>
              </p:cNvSpPr>
              <p:nvPr/>
            </p:nvSpPr>
            <p:spPr bwMode="auto">
              <a:xfrm>
                <a:off x="1466" y="124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8" name="Line 248"/>
              <p:cNvSpPr>
                <a:spLocks noChangeShapeType="1"/>
              </p:cNvSpPr>
              <p:nvPr/>
            </p:nvSpPr>
            <p:spPr bwMode="auto">
              <a:xfrm flipH="1">
                <a:off x="1580" y="1244"/>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49" name="Line 249"/>
              <p:cNvSpPr>
                <a:spLocks noChangeShapeType="1"/>
              </p:cNvSpPr>
              <p:nvPr/>
            </p:nvSpPr>
            <p:spPr bwMode="auto">
              <a:xfrm>
                <a:off x="1580" y="122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0" name="Line 250"/>
              <p:cNvSpPr>
                <a:spLocks noChangeShapeType="1"/>
              </p:cNvSpPr>
              <p:nvPr/>
            </p:nvSpPr>
            <p:spPr bwMode="auto">
              <a:xfrm flipH="1">
                <a:off x="1741" y="1238"/>
                <a:ext cx="4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1" name="Line 251"/>
              <p:cNvSpPr>
                <a:spLocks noChangeShapeType="1"/>
              </p:cNvSpPr>
              <p:nvPr/>
            </p:nvSpPr>
            <p:spPr bwMode="auto">
              <a:xfrm>
                <a:off x="1741" y="121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2" name="Line 252"/>
              <p:cNvSpPr>
                <a:spLocks noChangeShapeType="1"/>
              </p:cNvSpPr>
              <p:nvPr/>
            </p:nvSpPr>
            <p:spPr bwMode="auto">
              <a:xfrm flipH="1">
                <a:off x="1881" y="1241"/>
                <a:ext cx="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3" name="Line 253"/>
              <p:cNvSpPr>
                <a:spLocks noChangeShapeType="1"/>
              </p:cNvSpPr>
              <p:nvPr/>
            </p:nvSpPr>
            <p:spPr bwMode="auto">
              <a:xfrm>
                <a:off x="1881" y="1221"/>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4" name="Line 254"/>
              <p:cNvSpPr>
                <a:spLocks noChangeShapeType="1"/>
              </p:cNvSpPr>
              <p:nvPr/>
            </p:nvSpPr>
            <p:spPr bwMode="auto">
              <a:xfrm flipH="1">
                <a:off x="2050" y="1260"/>
                <a:ext cx="7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5" name="Line 255"/>
              <p:cNvSpPr>
                <a:spLocks noChangeShapeType="1"/>
              </p:cNvSpPr>
              <p:nvPr/>
            </p:nvSpPr>
            <p:spPr bwMode="auto">
              <a:xfrm>
                <a:off x="2050" y="123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6" name="Line 256"/>
              <p:cNvSpPr>
                <a:spLocks noChangeShapeType="1"/>
              </p:cNvSpPr>
              <p:nvPr/>
            </p:nvSpPr>
            <p:spPr bwMode="auto">
              <a:xfrm flipH="1">
                <a:off x="2253" y="1289"/>
                <a:ext cx="9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7" name="Line 257"/>
              <p:cNvSpPr>
                <a:spLocks noChangeShapeType="1"/>
              </p:cNvSpPr>
              <p:nvPr/>
            </p:nvSpPr>
            <p:spPr bwMode="auto">
              <a:xfrm>
                <a:off x="2253" y="126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8" name="Line 258"/>
              <p:cNvSpPr>
                <a:spLocks noChangeShapeType="1"/>
              </p:cNvSpPr>
              <p:nvPr/>
            </p:nvSpPr>
            <p:spPr bwMode="auto">
              <a:xfrm flipH="1">
                <a:off x="2500" y="1330"/>
                <a:ext cx="1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59" name="Line 259"/>
              <p:cNvSpPr>
                <a:spLocks noChangeShapeType="1"/>
              </p:cNvSpPr>
              <p:nvPr/>
            </p:nvSpPr>
            <p:spPr bwMode="auto">
              <a:xfrm>
                <a:off x="2500"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0" name="Line 260"/>
              <p:cNvSpPr>
                <a:spLocks noChangeShapeType="1"/>
              </p:cNvSpPr>
              <p:nvPr/>
            </p:nvSpPr>
            <p:spPr bwMode="auto">
              <a:xfrm flipH="1">
                <a:off x="2806" y="1377"/>
                <a:ext cx="13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1" name="Line 261"/>
              <p:cNvSpPr>
                <a:spLocks noChangeShapeType="1"/>
              </p:cNvSpPr>
              <p:nvPr/>
            </p:nvSpPr>
            <p:spPr bwMode="auto">
              <a:xfrm>
                <a:off x="2806" y="135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2" name="Line 262"/>
              <p:cNvSpPr>
                <a:spLocks noChangeShapeType="1"/>
              </p:cNvSpPr>
              <p:nvPr/>
            </p:nvSpPr>
            <p:spPr bwMode="auto">
              <a:xfrm flipH="1">
                <a:off x="2984" y="1404"/>
                <a:ext cx="15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3" name="Line 263"/>
              <p:cNvSpPr>
                <a:spLocks noChangeShapeType="1"/>
              </p:cNvSpPr>
              <p:nvPr/>
            </p:nvSpPr>
            <p:spPr bwMode="auto">
              <a:xfrm>
                <a:off x="2984" y="138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4" name="Line 264"/>
              <p:cNvSpPr>
                <a:spLocks noChangeShapeType="1"/>
              </p:cNvSpPr>
              <p:nvPr/>
            </p:nvSpPr>
            <p:spPr bwMode="auto">
              <a:xfrm flipH="1">
                <a:off x="3162" y="1438"/>
                <a:ext cx="1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5" name="Line 265"/>
              <p:cNvSpPr>
                <a:spLocks noChangeShapeType="1"/>
              </p:cNvSpPr>
              <p:nvPr/>
            </p:nvSpPr>
            <p:spPr bwMode="auto">
              <a:xfrm>
                <a:off x="3162" y="14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6" name="Line 266"/>
              <p:cNvSpPr>
                <a:spLocks noChangeShapeType="1"/>
              </p:cNvSpPr>
              <p:nvPr/>
            </p:nvSpPr>
            <p:spPr bwMode="auto">
              <a:xfrm flipH="1">
                <a:off x="3358" y="1476"/>
                <a:ext cx="18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7" name="Line 267"/>
              <p:cNvSpPr>
                <a:spLocks noChangeShapeType="1"/>
              </p:cNvSpPr>
              <p:nvPr/>
            </p:nvSpPr>
            <p:spPr bwMode="auto">
              <a:xfrm>
                <a:off x="3358" y="145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8" name="Line 268"/>
              <p:cNvSpPr>
                <a:spLocks noChangeShapeType="1"/>
              </p:cNvSpPr>
              <p:nvPr/>
            </p:nvSpPr>
            <p:spPr bwMode="auto">
              <a:xfrm flipH="1">
                <a:off x="3570" y="1522"/>
                <a:ext cx="20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69" name="Line 269"/>
              <p:cNvSpPr>
                <a:spLocks noChangeShapeType="1"/>
              </p:cNvSpPr>
              <p:nvPr/>
            </p:nvSpPr>
            <p:spPr bwMode="auto">
              <a:xfrm>
                <a:off x="3570" y="150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0" name="Line 270"/>
              <p:cNvSpPr>
                <a:spLocks noChangeShapeType="1"/>
              </p:cNvSpPr>
              <p:nvPr/>
            </p:nvSpPr>
            <p:spPr bwMode="auto">
              <a:xfrm flipH="1">
                <a:off x="3748" y="1582"/>
                <a:ext cx="2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1" name="Line 271"/>
              <p:cNvSpPr>
                <a:spLocks noChangeShapeType="1"/>
              </p:cNvSpPr>
              <p:nvPr/>
            </p:nvSpPr>
            <p:spPr bwMode="auto">
              <a:xfrm>
                <a:off x="3748" y="156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2" name="Line 272"/>
              <p:cNvSpPr>
                <a:spLocks noChangeShapeType="1"/>
              </p:cNvSpPr>
              <p:nvPr/>
            </p:nvSpPr>
            <p:spPr bwMode="auto">
              <a:xfrm flipH="1">
                <a:off x="3935" y="1656"/>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3" name="Line 273"/>
              <p:cNvSpPr>
                <a:spLocks noChangeShapeType="1"/>
              </p:cNvSpPr>
              <p:nvPr/>
            </p:nvSpPr>
            <p:spPr bwMode="auto">
              <a:xfrm>
                <a:off x="3935" y="1636"/>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4" name="Line 274"/>
              <p:cNvSpPr>
                <a:spLocks noChangeShapeType="1"/>
              </p:cNvSpPr>
              <p:nvPr/>
            </p:nvSpPr>
            <p:spPr bwMode="auto">
              <a:xfrm flipH="1">
                <a:off x="4096" y="1729"/>
                <a:ext cx="25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5" name="Line 275"/>
              <p:cNvSpPr>
                <a:spLocks noChangeShapeType="1"/>
              </p:cNvSpPr>
              <p:nvPr/>
            </p:nvSpPr>
            <p:spPr bwMode="auto">
              <a:xfrm>
                <a:off x="4096" y="1709"/>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6" name="Line 276"/>
              <p:cNvSpPr>
                <a:spLocks noChangeShapeType="1"/>
              </p:cNvSpPr>
              <p:nvPr/>
            </p:nvSpPr>
            <p:spPr bwMode="auto">
              <a:xfrm flipH="1">
                <a:off x="4181" y="1767"/>
                <a:ext cx="25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7" name="Line 277"/>
              <p:cNvSpPr>
                <a:spLocks noChangeShapeType="1"/>
              </p:cNvSpPr>
              <p:nvPr/>
            </p:nvSpPr>
            <p:spPr bwMode="auto">
              <a:xfrm>
                <a:off x="4181" y="174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8" name="Line 278"/>
              <p:cNvSpPr>
                <a:spLocks noChangeShapeType="1"/>
              </p:cNvSpPr>
              <p:nvPr/>
            </p:nvSpPr>
            <p:spPr bwMode="auto">
              <a:xfrm flipH="1">
                <a:off x="4257" y="1802"/>
                <a:ext cx="2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79" name="Line 279"/>
              <p:cNvSpPr>
                <a:spLocks noChangeShapeType="1"/>
              </p:cNvSpPr>
              <p:nvPr/>
            </p:nvSpPr>
            <p:spPr bwMode="auto">
              <a:xfrm>
                <a:off x="4257"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0" name="Line 280"/>
              <p:cNvSpPr>
                <a:spLocks noChangeShapeType="1"/>
              </p:cNvSpPr>
              <p:nvPr/>
            </p:nvSpPr>
            <p:spPr bwMode="auto">
              <a:xfrm flipH="1">
                <a:off x="4292" y="1819"/>
                <a:ext cx="26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1" name="Line 281"/>
              <p:cNvSpPr>
                <a:spLocks noChangeShapeType="1"/>
              </p:cNvSpPr>
              <p:nvPr/>
            </p:nvSpPr>
            <p:spPr bwMode="auto">
              <a:xfrm>
                <a:off x="4292" y="1798"/>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2" name="Line 282"/>
              <p:cNvSpPr>
                <a:spLocks noChangeShapeType="1"/>
              </p:cNvSpPr>
              <p:nvPr/>
            </p:nvSpPr>
            <p:spPr bwMode="auto">
              <a:xfrm flipH="1">
                <a:off x="4326" y="1840"/>
                <a:ext cx="27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3" name="Line 283"/>
              <p:cNvSpPr>
                <a:spLocks noChangeShapeType="1"/>
              </p:cNvSpPr>
              <p:nvPr/>
            </p:nvSpPr>
            <p:spPr bwMode="auto">
              <a:xfrm>
                <a:off x="4326" y="18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4" name="Line 284"/>
              <p:cNvSpPr>
                <a:spLocks noChangeShapeType="1"/>
              </p:cNvSpPr>
              <p:nvPr/>
            </p:nvSpPr>
            <p:spPr bwMode="auto">
              <a:xfrm flipH="1">
                <a:off x="4359" y="1862"/>
                <a:ext cx="27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5" name="Line 285"/>
              <p:cNvSpPr>
                <a:spLocks noChangeShapeType="1"/>
              </p:cNvSpPr>
              <p:nvPr/>
            </p:nvSpPr>
            <p:spPr bwMode="auto">
              <a:xfrm>
                <a:off x="4359" y="184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6" name="Line 286"/>
              <p:cNvSpPr>
                <a:spLocks noChangeShapeType="1"/>
              </p:cNvSpPr>
              <p:nvPr/>
            </p:nvSpPr>
            <p:spPr bwMode="auto">
              <a:xfrm flipH="1">
                <a:off x="4436" y="1909"/>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7" name="Line 287"/>
              <p:cNvSpPr>
                <a:spLocks noChangeShapeType="1"/>
              </p:cNvSpPr>
              <p:nvPr/>
            </p:nvSpPr>
            <p:spPr bwMode="auto">
              <a:xfrm>
                <a:off x="4436" y="18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8" name="Line 288"/>
              <p:cNvSpPr>
                <a:spLocks noChangeShapeType="1"/>
              </p:cNvSpPr>
              <p:nvPr/>
            </p:nvSpPr>
            <p:spPr bwMode="auto">
              <a:xfrm flipH="1">
                <a:off x="4521" y="1950"/>
                <a:ext cx="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89" name="Line 289"/>
              <p:cNvSpPr>
                <a:spLocks noChangeShapeType="1"/>
              </p:cNvSpPr>
              <p:nvPr/>
            </p:nvSpPr>
            <p:spPr bwMode="auto">
              <a:xfrm>
                <a:off x="4521" y="19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0" name="Line 290"/>
              <p:cNvSpPr>
                <a:spLocks noChangeShapeType="1"/>
              </p:cNvSpPr>
              <p:nvPr/>
            </p:nvSpPr>
            <p:spPr bwMode="auto">
              <a:xfrm flipH="1">
                <a:off x="4597" y="2010"/>
                <a:ext cx="29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1" name="Line 291"/>
              <p:cNvSpPr>
                <a:spLocks noChangeShapeType="1"/>
              </p:cNvSpPr>
              <p:nvPr/>
            </p:nvSpPr>
            <p:spPr bwMode="auto">
              <a:xfrm>
                <a:off x="4597" y="1989"/>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2" name="Line 292"/>
              <p:cNvSpPr>
                <a:spLocks noChangeShapeType="1"/>
              </p:cNvSpPr>
              <p:nvPr/>
            </p:nvSpPr>
            <p:spPr bwMode="auto">
              <a:xfrm flipH="1">
                <a:off x="4614" y="201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3" name="Line 293"/>
              <p:cNvSpPr>
                <a:spLocks noChangeShapeType="1"/>
              </p:cNvSpPr>
              <p:nvPr/>
            </p:nvSpPr>
            <p:spPr bwMode="auto">
              <a:xfrm>
                <a:off x="4614" y="1995"/>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4" name="Line 294"/>
              <p:cNvSpPr>
                <a:spLocks noChangeShapeType="1"/>
              </p:cNvSpPr>
              <p:nvPr/>
            </p:nvSpPr>
            <p:spPr bwMode="auto">
              <a:xfrm flipV="1">
                <a:off x="1356" y="12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5" name="Line 295"/>
              <p:cNvSpPr>
                <a:spLocks noChangeShapeType="1"/>
              </p:cNvSpPr>
              <p:nvPr/>
            </p:nvSpPr>
            <p:spPr bwMode="auto">
              <a:xfrm>
                <a:off x="1336" y="123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6" name="Line 296"/>
              <p:cNvSpPr>
                <a:spLocks noChangeShapeType="1"/>
              </p:cNvSpPr>
              <p:nvPr/>
            </p:nvSpPr>
            <p:spPr bwMode="auto">
              <a:xfrm flipV="1">
                <a:off x="1401" y="121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7" name="Line 297"/>
              <p:cNvSpPr>
                <a:spLocks noChangeShapeType="1"/>
              </p:cNvSpPr>
              <p:nvPr/>
            </p:nvSpPr>
            <p:spPr bwMode="auto">
              <a:xfrm>
                <a:off x="1381" y="121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8" name="Line 298"/>
              <p:cNvSpPr>
                <a:spLocks noChangeShapeType="1"/>
              </p:cNvSpPr>
              <p:nvPr/>
            </p:nvSpPr>
            <p:spPr bwMode="auto">
              <a:xfrm flipV="1">
                <a:off x="1489" y="118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899" name="Line 299"/>
              <p:cNvSpPr>
                <a:spLocks noChangeShapeType="1"/>
              </p:cNvSpPr>
              <p:nvPr/>
            </p:nvSpPr>
            <p:spPr bwMode="auto">
              <a:xfrm>
                <a:off x="1469" y="118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0" name="Line 300"/>
              <p:cNvSpPr>
                <a:spLocks noChangeShapeType="1"/>
              </p:cNvSpPr>
              <p:nvPr/>
            </p:nvSpPr>
            <p:spPr bwMode="auto">
              <a:xfrm flipV="1">
                <a:off x="1612" y="116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1" name="Line 301"/>
              <p:cNvSpPr>
                <a:spLocks noChangeShapeType="1"/>
              </p:cNvSpPr>
              <p:nvPr/>
            </p:nvSpPr>
            <p:spPr bwMode="auto">
              <a:xfrm>
                <a:off x="1592" y="11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2" name="Line 302"/>
              <p:cNvSpPr>
                <a:spLocks noChangeShapeType="1"/>
              </p:cNvSpPr>
              <p:nvPr/>
            </p:nvSpPr>
            <p:spPr bwMode="auto">
              <a:xfrm flipV="1">
                <a:off x="1788" y="115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3" name="Line 303"/>
              <p:cNvSpPr>
                <a:spLocks noChangeShapeType="1"/>
              </p:cNvSpPr>
              <p:nvPr/>
            </p:nvSpPr>
            <p:spPr bwMode="auto">
              <a:xfrm>
                <a:off x="1768" y="115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4" name="Line 304"/>
              <p:cNvSpPr>
                <a:spLocks noChangeShapeType="1"/>
              </p:cNvSpPr>
              <p:nvPr/>
            </p:nvSpPr>
            <p:spPr bwMode="auto">
              <a:xfrm flipV="1">
                <a:off x="1940" y="116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5" name="Line 305"/>
              <p:cNvSpPr>
                <a:spLocks noChangeShapeType="1"/>
              </p:cNvSpPr>
              <p:nvPr/>
            </p:nvSpPr>
            <p:spPr bwMode="auto">
              <a:xfrm>
                <a:off x="1920" y="116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6" name="Line 306"/>
              <p:cNvSpPr>
                <a:spLocks noChangeShapeType="1"/>
              </p:cNvSpPr>
              <p:nvPr/>
            </p:nvSpPr>
            <p:spPr bwMode="auto">
              <a:xfrm flipV="1">
                <a:off x="2124" y="118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7" name="Line 307"/>
              <p:cNvSpPr>
                <a:spLocks noChangeShapeType="1"/>
              </p:cNvSpPr>
              <p:nvPr/>
            </p:nvSpPr>
            <p:spPr bwMode="auto">
              <a:xfrm>
                <a:off x="2104" y="118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8" name="Line 308"/>
              <p:cNvSpPr>
                <a:spLocks noChangeShapeType="1"/>
              </p:cNvSpPr>
              <p:nvPr/>
            </p:nvSpPr>
            <p:spPr bwMode="auto">
              <a:xfrm flipV="1">
                <a:off x="2345" y="120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09" name="Line 309"/>
              <p:cNvSpPr>
                <a:spLocks noChangeShapeType="1"/>
              </p:cNvSpPr>
              <p:nvPr/>
            </p:nvSpPr>
            <p:spPr bwMode="auto">
              <a:xfrm>
                <a:off x="2325" y="120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0" name="Line 310"/>
              <p:cNvSpPr>
                <a:spLocks noChangeShapeType="1"/>
              </p:cNvSpPr>
              <p:nvPr/>
            </p:nvSpPr>
            <p:spPr bwMode="auto">
              <a:xfrm flipV="1">
                <a:off x="2613" y="125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1" name="Line 311"/>
              <p:cNvSpPr>
                <a:spLocks noChangeShapeType="1"/>
              </p:cNvSpPr>
              <p:nvPr/>
            </p:nvSpPr>
            <p:spPr bwMode="auto">
              <a:xfrm>
                <a:off x="2593" y="125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2" name="Line 312"/>
              <p:cNvSpPr>
                <a:spLocks noChangeShapeType="1"/>
              </p:cNvSpPr>
              <p:nvPr/>
            </p:nvSpPr>
            <p:spPr bwMode="auto">
              <a:xfrm flipV="1">
                <a:off x="2945" y="129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3" name="Line 313"/>
              <p:cNvSpPr>
                <a:spLocks noChangeShapeType="1"/>
              </p:cNvSpPr>
              <p:nvPr/>
            </p:nvSpPr>
            <p:spPr bwMode="auto">
              <a:xfrm>
                <a:off x="2925" y="129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4" name="Line 314"/>
              <p:cNvSpPr>
                <a:spLocks noChangeShapeType="1"/>
              </p:cNvSpPr>
              <p:nvPr/>
            </p:nvSpPr>
            <p:spPr bwMode="auto">
              <a:xfrm flipV="1">
                <a:off x="3139" y="132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5" name="Line 315"/>
              <p:cNvSpPr>
                <a:spLocks noChangeShapeType="1"/>
              </p:cNvSpPr>
              <p:nvPr/>
            </p:nvSpPr>
            <p:spPr bwMode="auto">
              <a:xfrm>
                <a:off x="3119" y="132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6" name="Line 316"/>
              <p:cNvSpPr>
                <a:spLocks noChangeShapeType="1"/>
              </p:cNvSpPr>
              <p:nvPr/>
            </p:nvSpPr>
            <p:spPr bwMode="auto">
              <a:xfrm flipV="1">
                <a:off x="3333" y="1358"/>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7" name="Line 317"/>
              <p:cNvSpPr>
                <a:spLocks noChangeShapeType="1"/>
              </p:cNvSpPr>
              <p:nvPr/>
            </p:nvSpPr>
            <p:spPr bwMode="auto">
              <a:xfrm>
                <a:off x="3313" y="135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8" name="Line 318"/>
              <p:cNvSpPr>
                <a:spLocks noChangeShapeType="1"/>
              </p:cNvSpPr>
              <p:nvPr/>
            </p:nvSpPr>
            <p:spPr bwMode="auto">
              <a:xfrm flipV="1">
                <a:off x="3545" y="139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19" name="Line 319"/>
              <p:cNvSpPr>
                <a:spLocks noChangeShapeType="1"/>
              </p:cNvSpPr>
              <p:nvPr/>
            </p:nvSpPr>
            <p:spPr bwMode="auto">
              <a:xfrm>
                <a:off x="3525" y="1396"/>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0" name="Line 320"/>
              <p:cNvSpPr>
                <a:spLocks noChangeShapeType="1"/>
              </p:cNvSpPr>
              <p:nvPr/>
            </p:nvSpPr>
            <p:spPr bwMode="auto">
              <a:xfrm flipV="1">
                <a:off x="3776" y="144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1" name="Line 321"/>
              <p:cNvSpPr>
                <a:spLocks noChangeShapeType="1"/>
              </p:cNvSpPr>
              <p:nvPr/>
            </p:nvSpPr>
            <p:spPr bwMode="auto">
              <a:xfrm>
                <a:off x="3756" y="144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2" name="Line 322"/>
              <p:cNvSpPr>
                <a:spLocks noChangeShapeType="1"/>
              </p:cNvSpPr>
              <p:nvPr/>
            </p:nvSpPr>
            <p:spPr bwMode="auto">
              <a:xfrm flipV="1">
                <a:off x="3970" y="150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3" name="Line 323"/>
              <p:cNvSpPr>
                <a:spLocks noChangeShapeType="1"/>
              </p:cNvSpPr>
              <p:nvPr/>
            </p:nvSpPr>
            <p:spPr bwMode="auto">
              <a:xfrm>
                <a:off x="3950" y="150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4" name="Line 324"/>
              <p:cNvSpPr>
                <a:spLocks noChangeShapeType="1"/>
              </p:cNvSpPr>
              <p:nvPr/>
            </p:nvSpPr>
            <p:spPr bwMode="auto">
              <a:xfrm flipV="1">
                <a:off x="4172" y="1576"/>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5" name="Line 325"/>
              <p:cNvSpPr>
                <a:spLocks noChangeShapeType="1"/>
              </p:cNvSpPr>
              <p:nvPr/>
            </p:nvSpPr>
            <p:spPr bwMode="auto">
              <a:xfrm>
                <a:off x="4152" y="157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6" name="Line 326"/>
              <p:cNvSpPr>
                <a:spLocks noChangeShapeType="1"/>
              </p:cNvSpPr>
              <p:nvPr/>
            </p:nvSpPr>
            <p:spPr bwMode="auto">
              <a:xfrm flipV="1">
                <a:off x="4348" y="1650"/>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7" name="Line 327"/>
              <p:cNvSpPr>
                <a:spLocks noChangeShapeType="1"/>
              </p:cNvSpPr>
              <p:nvPr/>
            </p:nvSpPr>
            <p:spPr bwMode="auto">
              <a:xfrm>
                <a:off x="4328" y="165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8" name="Line 328"/>
              <p:cNvSpPr>
                <a:spLocks noChangeShapeType="1"/>
              </p:cNvSpPr>
              <p:nvPr/>
            </p:nvSpPr>
            <p:spPr bwMode="auto">
              <a:xfrm flipV="1">
                <a:off x="4440" y="168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29" name="Line 329"/>
              <p:cNvSpPr>
                <a:spLocks noChangeShapeType="1"/>
              </p:cNvSpPr>
              <p:nvPr/>
            </p:nvSpPr>
            <p:spPr bwMode="auto">
              <a:xfrm>
                <a:off x="4420" y="168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0" name="Line 330"/>
              <p:cNvSpPr>
                <a:spLocks noChangeShapeType="1"/>
              </p:cNvSpPr>
              <p:nvPr/>
            </p:nvSpPr>
            <p:spPr bwMode="auto">
              <a:xfrm flipV="1">
                <a:off x="4523" y="17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1" name="Line 331"/>
              <p:cNvSpPr>
                <a:spLocks noChangeShapeType="1"/>
              </p:cNvSpPr>
              <p:nvPr/>
            </p:nvSpPr>
            <p:spPr bwMode="auto">
              <a:xfrm>
                <a:off x="4503" y="172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2" name="Line 332"/>
              <p:cNvSpPr>
                <a:spLocks noChangeShapeType="1"/>
              </p:cNvSpPr>
              <p:nvPr/>
            </p:nvSpPr>
            <p:spPr bwMode="auto">
              <a:xfrm flipV="1">
                <a:off x="4561" y="173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3" name="Line 333"/>
              <p:cNvSpPr>
                <a:spLocks noChangeShapeType="1"/>
              </p:cNvSpPr>
              <p:nvPr/>
            </p:nvSpPr>
            <p:spPr bwMode="auto">
              <a:xfrm>
                <a:off x="4541" y="173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4" name="Line 334"/>
              <p:cNvSpPr>
                <a:spLocks noChangeShapeType="1"/>
              </p:cNvSpPr>
              <p:nvPr/>
            </p:nvSpPr>
            <p:spPr bwMode="auto">
              <a:xfrm flipV="1">
                <a:off x="4597" y="176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5" name="Line 335"/>
              <p:cNvSpPr>
                <a:spLocks noChangeShapeType="1"/>
              </p:cNvSpPr>
              <p:nvPr/>
            </p:nvSpPr>
            <p:spPr bwMode="auto">
              <a:xfrm>
                <a:off x="4577" y="176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6" name="Line 336"/>
              <p:cNvSpPr>
                <a:spLocks noChangeShapeType="1"/>
              </p:cNvSpPr>
              <p:nvPr/>
            </p:nvSpPr>
            <p:spPr bwMode="auto">
              <a:xfrm flipV="1">
                <a:off x="4634" y="178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7" name="Line 337"/>
              <p:cNvSpPr>
                <a:spLocks noChangeShapeType="1"/>
              </p:cNvSpPr>
              <p:nvPr/>
            </p:nvSpPr>
            <p:spPr bwMode="auto">
              <a:xfrm>
                <a:off x="4614" y="17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8" name="Line 338"/>
              <p:cNvSpPr>
                <a:spLocks noChangeShapeType="1"/>
              </p:cNvSpPr>
              <p:nvPr/>
            </p:nvSpPr>
            <p:spPr bwMode="auto">
              <a:xfrm flipV="1">
                <a:off x="4717" y="1829"/>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39" name="Line 339"/>
              <p:cNvSpPr>
                <a:spLocks noChangeShapeType="1"/>
              </p:cNvSpPr>
              <p:nvPr/>
            </p:nvSpPr>
            <p:spPr bwMode="auto">
              <a:xfrm>
                <a:off x="4697" y="182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0" name="Line 340"/>
              <p:cNvSpPr>
                <a:spLocks noChangeShapeType="1"/>
              </p:cNvSpPr>
              <p:nvPr/>
            </p:nvSpPr>
            <p:spPr bwMode="auto">
              <a:xfrm flipV="1">
                <a:off x="4809" y="187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1" name="Line 341"/>
              <p:cNvSpPr>
                <a:spLocks noChangeShapeType="1"/>
              </p:cNvSpPr>
              <p:nvPr/>
            </p:nvSpPr>
            <p:spPr bwMode="auto">
              <a:xfrm>
                <a:off x="4789" y="187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2" name="Line 342"/>
              <p:cNvSpPr>
                <a:spLocks noChangeShapeType="1"/>
              </p:cNvSpPr>
              <p:nvPr/>
            </p:nvSpPr>
            <p:spPr bwMode="auto">
              <a:xfrm flipV="1">
                <a:off x="4892" y="193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3" name="Line 343"/>
              <p:cNvSpPr>
                <a:spLocks noChangeShapeType="1"/>
              </p:cNvSpPr>
              <p:nvPr/>
            </p:nvSpPr>
            <p:spPr bwMode="auto">
              <a:xfrm>
                <a:off x="4872" y="193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4" name="Line 344"/>
              <p:cNvSpPr>
                <a:spLocks noChangeShapeType="1"/>
              </p:cNvSpPr>
              <p:nvPr/>
            </p:nvSpPr>
            <p:spPr bwMode="auto">
              <a:xfrm flipV="1">
                <a:off x="4911" y="19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5" name="Line 345"/>
              <p:cNvSpPr>
                <a:spLocks noChangeShapeType="1"/>
              </p:cNvSpPr>
              <p:nvPr/>
            </p:nvSpPr>
            <p:spPr bwMode="auto">
              <a:xfrm>
                <a:off x="4890" y="193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6" name="Line 346"/>
              <p:cNvSpPr>
                <a:spLocks noChangeShapeType="1"/>
              </p:cNvSpPr>
              <p:nvPr/>
            </p:nvSpPr>
            <p:spPr bwMode="auto">
              <a:xfrm>
                <a:off x="1356" y="13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7" name="Line 347"/>
              <p:cNvSpPr>
                <a:spLocks noChangeShapeType="1"/>
              </p:cNvSpPr>
              <p:nvPr/>
            </p:nvSpPr>
            <p:spPr bwMode="auto">
              <a:xfrm>
                <a:off x="1336" y="140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8" name="Line 348"/>
              <p:cNvSpPr>
                <a:spLocks noChangeShapeType="1"/>
              </p:cNvSpPr>
              <p:nvPr/>
            </p:nvSpPr>
            <p:spPr bwMode="auto">
              <a:xfrm>
                <a:off x="1401" y="1290"/>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49" name="Line 349"/>
              <p:cNvSpPr>
                <a:spLocks noChangeShapeType="1"/>
              </p:cNvSpPr>
              <p:nvPr/>
            </p:nvSpPr>
            <p:spPr bwMode="auto">
              <a:xfrm>
                <a:off x="1381" y="138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0" name="Line 350"/>
              <p:cNvSpPr>
                <a:spLocks noChangeShapeType="1"/>
              </p:cNvSpPr>
              <p:nvPr/>
            </p:nvSpPr>
            <p:spPr bwMode="auto">
              <a:xfrm>
                <a:off x="1489" y="126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1" name="Line 351"/>
              <p:cNvSpPr>
                <a:spLocks noChangeShapeType="1"/>
              </p:cNvSpPr>
              <p:nvPr/>
            </p:nvSpPr>
            <p:spPr bwMode="auto">
              <a:xfrm>
                <a:off x="1469" y="136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2" name="Line 352"/>
              <p:cNvSpPr>
                <a:spLocks noChangeShapeType="1"/>
              </p:cNvSpPr>
              <p:nvPr/>
            </p:nvSpPr>
            <p:spPr bwMode="auto">
              <a:xfrm>
                <a:off x="1612" y="124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3" name="Line 353"/>
              <p:cNvSpPr>
                <a:spLocks noChangeShapeType="1"/>
              </p:cNvSpPr>
              <p:nvPr/>
            </p:nvSpPr>
            <p:spPr bwMode="auto">
              <a:xfrm>
                <a:off x="1592" y="133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4" name="Line 354"/>
              <p:cNvSpPr>
                <a:spLocks noChangeShapeType="1"/>
              </p:cNvSpPr>
              <p:nvPr/>
            </p:nvSpPr>
            <p:spPr bwMode="auto">
              <a:xfrm>
                <a:off x="1788" y="1238"/>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5" name="Line 355"/>
              <p:cNvSpPr>
                <a:spLocks noChangeShapeType="1"/>
              </p:cNvSpPr>
              <p:nvPr/>
            </p:nvSpPr>
            <p:spPr bwMode="auto">
              <a:xfrm>
                <a:off x="1768" y="133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6" name="Line 356"/>
              <p:cNvSpPr>
                <a:spLocks noChangeShapeType="1"/>
              </p:cNvSpPr>
              <p:nvPr/>
            </p:nvSpPr>
            <p:spPr bwMode="auto">
              <a:xfrm>
                <a:off x="1940" y="124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7" name="Line 357"/>
              <p:cNvSpPr>
                <a:spLocks noChangeShapeType="1"/>
              </p:cNvSpPr>
              <p:nvPr/>
            </p:nvSpPr>
            <p:spPr bwMode="auto">
              <a:xfrm>
                <a:off x="1920" y="133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8" name="Line 358"/>
              <p:cNvSpPr>
                <a:spLocks noChangeShapeType="1"/>
              </p:cNvSpPr>
              <p:nvPr/>
            </p:nvSpPr>
            <p:spPr bwMode="auto">
              <a:xfrm>
                <a:off x="2124" y="126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59" name="Line 359"/>
              <p:cNvSpPr>
                <a:spLocks noChangeShapeType="1"/>
              </p:cNvSpPr>
              <p:nvPr/>
            </p:nvSpPr>
            <p:spPr bwMode="auto">
              <a:xfrm>
                <a:off x="2104" y="135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0" name="Line 360"/>
              <p:cNvSpPr>
                <a:spLocks noChangeShapeType="1"/>
              </p:cNvSpPr>
              <p:nvPr/>
            </p:nvSpPr>
            <p:spPr bwMode="auto">
              <a:xfrm>
                <a:off x="2345" y="1289"/>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1" name="Line 361"/>
              <p:cNvSpPr>
                <a:spLocks noChangeShapeType="1"/>
              </p:cNvSpPr>
              <p:nvPr/>
            </p:nvSpPr>
            <p:spPr bwMode="auto">
              <a:xfrm>
                <a:off x="2325" y="138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2" name="Line 362"/>
              <p:cNvSpPr>
                <a:spLocks noChangeShapeType="1"/>
              </p:cNvSpPr>
              <p:nvPr/>
            </p:nvSpPr>
            <p:spPr bwMode="auto">
              <a:xfrm>
                <a:off x="2613" y="133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3" name="Line 363"/>
              <p:cNvSpPr>
                <a:spLocks noChangeShapeType="1"/>
              </p:cNvSpPr>
              <p:nvPr/>
            </p:nvSpPr>
            <p:spPr bwMode="auto">
              <a:xfrm>
                <a:off x="2593" y="14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4" name="Line 364"/>
              <p:cNvSpPr>
                <a:spLocks noChangeShapeType="1"/>
              </p:cNvSpPr>
              <p:nvPr/>
            </p:nvSpPr>
            <p:spPr bwMode="auto">
              <a:xfrm>
                <a:off x="2945" y="1377"/>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5" name="Line 365"/>
              <p:cNvSpPr>
                <a:spLocks noChangeShapeType="1"/>
              </p:cNvSpPr>
              <p:nvPr/>
            </p:nvSpPr>
            <p:spPr bwMode="auto">
              <a:xfrm>
                <a:off x="2925" y="1470"/>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6" name="Line 366"/>
              <p:cNvSpPr>
                <a:spLocks noChangeShapeType="1"/>
              </p:cNvSpPr>
              <p:nvPr/>
            </p:nvSpPr>
            <p:spPr bwMode="auto">
              <a:xfrm>
                <a:off x="3139" y="140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7" name="Line 367"/>
              <p:cNvSpPr>
                <a:spLocks noChangeShapeType="1"/>
              </p:cNvSpPr>
              <p:nvPr/>
            </p:nvSpPr>
            <p:spPr bwMode="auto">
              <a:xfrm>
                <a:off x="3119" y="1498"/>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8" name="Line 368"/>
              <p:cNvSpPr>
                <a:spLocks noChangeShapeType="1"/>
              </p:cNvSpPr>
              <p:nvPr/>
            </p:nvSpPr>
            <p:spPr bwMode="auto">
              <a:xfrm>
                <a:off x="3333" y="1438"/>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69" name="Line 369"/>
              <p:cNvSpPr>
                <a:spLocks noChangeShapeType="1"/>
              </p:cNvSpPr>
              <p:nvPr/>
            </p:nvSpPr>
            <p:spPr bwMode="auto">
              <a:xfrm>
                <a:off x="3313" y="153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0" name="Line 370"/>
              <p:cNvSpPr>
                <a:spLocks noChangeShapeType="1"/>
              </p:cNvSpPr>
              <p:nvPr/>
            </p:nvSpPr>
            <p:spPr bwMode="auto">
              <a:xfrm>
                <a:off x="3545" y="1476"/>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1" name="Line 371"/>
              <p:cNvSpPr>
                <a:spLocks noChangeShapeType="1"/>
              </p:cNvSpPr>
              <p:nvPr/>
            </p:nvSpPr>
            <p:spPr bwMode="auto">
              <a:xfrm>
                <a:off x="3525" y="156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2" name="Line 372"/>
              <p:cNvSpPr>
                <a:spLocks noChangeShapeType="1"/>
              </p:cNvSpPr>
              <p:nvPr/>
            </p:nvSpPr>
            <p:spPr bwMode="auto">
              <a:xfrm>
                <a:off x="3776" y="152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3" name="Line 373"/>
              <p:cNvSpPr>
                <a:spLocks noChangeShapeType="1"/>
              </p:cNvSpPr>
              <p:nvPr/>
            </p:nvSpPr>
            <p:spPr bwMode="auto">
              <a:xfrm>
                <a:off x="3756" y="161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4" name="Line 374"/>
              <p:cNvSpPr>
                <a:spLocks noChangeShapeType="1"/>
              </p:cNvSpPr>
              <p:nvPr/>
            </p:nvSpPr>
            <p:spPr bwMode="auto">
              <a:xfrm>
                <a:off x="3970" y="1582"/>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5" name="Line 375"/>
              <p:cNvSpPr>
                <a:spLocks noChangeShapeType="1"/>
              </p:cNvSpPr>
              <p:nvPr/>
            </p:nvSpPr>
            <p:spPr bwMode="auto">
              <a:xfrm>
                <a:off x="3950" y="1674"/>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6" name="Line 376"/>
              <p:cNvSpPr>
                <a:spLocks noChangeShapeType="1"/>
              </p:cNvSpPr>
              <p:nvPr/>
            </p:nvSpPr>
            <p:spPr bwMode="auto">
              <a:xfrm>
                <a:off x="4172" y="1656"/>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7" name="Line 377"/>
              <p:cNvSpPr>
                <a:spLocks noChangeShapeType="1"/>
              </p:cNvSpPr>
              <p:nvPr/>
            </p:nvSpPr>
            <p:spPr bwMode="auto">
              <a:xfrm>
                <a:off x="4152" y="174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8" name="Line 378"/>
              <p:cNvSpPr>
                <a:spLocks noChangeShapeType="1"/>
              </p:cNvSpPr>
              <p:nvPr/>
            </p:nvSpPr>
            <p:spPr bwMode="auto">
              <a:xfrm>
                <a:off x="4348" y="1729"/>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79" name="Line 379"/>
              <p:cNvSpPr>
                <a:spLocks noChangeShapeType="1"/>
              </p:cNvSpPr>
              <p:nvPr/>
            </p:nvSpPr>
            <p:spPr bwMode="auto">
              <a:xfrm>
                <a:off x="4328" y="18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0" name="Line 380"/>
              <p:cNvSpPr>
                <a:spLocks noChangeShapeType="1"/>
              </p:cNvSpPr>
              <p:nvPr/>
            </p:nvSpPr>
            <p:spPr bwMode="auto">
              <a:xfrm>
                <a:off x="4440" y="1767"/>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1" name="Line 381"/>
              <p:cNvSpPr>
                <a:spLocks noChangeShapeType="1"/>
              </p:cNvSpPr>
              <p:nvPr/>
            </p:nvSpPr>
            <p:spPr bwMode="auto">
              <a:xfrm>
                <a:off x="4420" y="1859"/>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2" name="Line 382"/>
              <p:cNvSpPr>
                <a:spLocks noChangeShapeType="1"/>
              </p:cNvSpPr>
              <p:nvPr/>
            </p:nvSpPr>
            <p:spPr bwMode="auto">
              <a:xfrm>
                <a:off x="4523" y="180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3" name="Line 383"/>
              <p:cNvSpPr>
                <a:spLocks noChangeShapeType="1"/>
              </p:cNvSpPr>
              <p:nvPr/>
            </p:nvSpPr>
            <p:spPr bwMode="auto">
              <a:xfrm>
                <a:off x="4503" y="18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4" name="Line 384"/>
              <p:cNvSpPr>
                <a:spLocks noChangeShapeType="1"/>
              </p:cNvSpPr>
              <p:nvPr/>
            </p:nvSpPr>
            <p:spPr bwMode="auto">
              <a:xfrm>
                <a:off x="4561" y="1819"/>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5" name="Line 385"/>
              <p:cNvSpPr>
                <a:spLocks noChangeShapeType="1"/>
              </p:cNvSpPr>
              <p:nvPr/>
            </p:nvSpPr>
            <p:spPr bwMode="auto">
              <a:xfrm>
                <a:off x="4541" y="191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6" name="Line 386"/>
              <p:cNvSpPr>
                <a:spLocks noChangeShapeType="1"/>
              </p:cNvSpPr>
              <p:nvPr/>
            </p:nvSpPr>
            <p:spPr bwMode="auto">
              <a:xfrm>
                <a:off x="4597" y="1840"/>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7" name="Line 387"/>
              <p:cNvSpPr>
                <a:spLocks noChangeShapeType="1"/>
              </p:cNvSpPr>
              <p:nvPr/>
            </p:nvSpPr>
            <p:spPr bwMode="auto">
              <a:xfrm>
                <a:off x="4577" y="193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8" name="Line 388"/>
              <p:cNvSpPr>
                <a:spLocks noChangeShapeType="1"/>
              </p:cNvSpPr>
              <p:nvPr/>
            </p:nvSpPr>
            <p:spPr bwMode="auto">
              <a:xfrm>
                <a:off x="4634" y="186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89" name="Line 389"/>
              <p:cNvSpPr>
                <a:spLocks noChangeShapeType="1"/>
              </p:cNvSpPr>
              <p:nvPr/>
            </p:nvSpPr>
            <p:spPr bwMode="auto">
              <a:xfrm>
                <a:off x="4614" y="195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0" name="Line 390"/>
              <p:cNvSpPr>
                <a:spLocks noChangeShapeType="1"/>
              </p:cNvSpPr>
              <p:nvPr/>
            </p:nvSpPr>
            <p:spPr bwMode="auto">
              <a:xfrm>
                <a:off x="4717" y="1909"/>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1" name="Line 391"/>
              <p:cNvSpPr>
                <a:spLocks noChangeShapeType="1"/>
              </p:cNvSpPr>
              <p:nvPr/>
            </p:nvSpPr>
            <p:spPr bwMode="auto">
              <a:xfrm>
                <a:off x="4697" y="200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2" name="Line 392"/>
              <p:cNvSpPr>
                <a:spLocks noChangeShapeType="1"/>
              </p:cNvSpPr>
              <p:nvPr/>
            </p:nvSpPr>
            <p:spPr bwMode="auto">
              <a:xfrm>
                <a:off x="4809" y="195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3" name="Line 393"/>
              <p:cNvSpPr>
                <a:spLocks noChangeShapeType="1"/>
              </p:cNvSpPr>
              <p:nvPr/>
            </p:nvSpPr>
            <p:spPr bwMode="auto">
              <a:xfrm>
                <a:off x="4789" y="204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4" name="Line 394"/>
              <p:cNvSpPr>
                <a:spLocks noChangeShapeType="1"/>
              </p:cNvSpPr>
              <p:nvPr/>
            </p:nvSpPr>
            <p:spPr bwMode="auto">
              <a:xfrm>
                <a:off x="4892" y="2010"/>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5" name="Line 395"/>
              <p:cNvSpPr>
                <a:spLocks noChangeShapeType="1"/>
              </p:cNvSpPr>
              <p:nvPr/>
            </p:nvSpPr>
            <p:spPr bwMode="auto">
              <a:xfrm>
                <a:off x="4872" y="2102"/>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6" name="Line 396"/>
              <p:cNvSpPr>
                <a:spLocks noChangeShapeType="1"/>
              </p:cNvSpPr>
              <p:nvPr/>
            </p:nvSpPr>
            <p:spPr bwMode="auto">
              <a:xfrm>
                <a:off x="4911" y="201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7" name="Line 397"/>
              <p:cNvSpPr>
                <a:spLocks noChangeShapeType="1"/>
              </p:cNvSpPr>
              <p:nvPr/>
            </p:nvSpPr>
            <p:spPr bwMode="auto">
              <a:xfrm>
                <a:off x="4890" y="210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8" name="Line 398"/>
              <p:cNvSpPr>
                <a:spLocks noChangeShapeType="1"/>
              </p:cNvSpPr>
              <p:nvPr/>
            </p:nvSpPr>
            <p:spPr bwMode="auto">
              <a:xfrm>
                <a:off x="1356" y="1315"/>
                <a:ext cx="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999" name="Line 399"/>
              <p:cNvSpPr>
                <a:spLocks noChangeShapeType="1"/>
              </p:cNvSpPr>
              <p:nvPr/>
            </p:nvSpPr>
            <p:spPr bwMode="auto">
              <a:xfrm>
                <a:off x="1369"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0" name="Line 400"/>
              <p:cNvSpPr>
                <a:spLocks noChangeShapeType="1"/>
              </p:cNvSpPr>
              <p:nvPr/>
            </p:nvSpPr>
            <p:spPr bwMode="auto">
              <a:xfrm>
                <a:off x="1479" y="1145"/>
                <a:ext cx="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1" name="Line 401"/>
              <p:cNvSpPr>
                <a:spLocks noChangeShapeType="1"/>
              </p:cNvSpPr>
              <p:nvPr/>
            </p:nvSpPr>
            <p:spPr bwMode="auto">
              <a:xfrm>
                <a:off x="1501" y="11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2" name="Line 402"/>
              <p:cNvSpPr>
                <a:spLocks noChangeShapeType="1"/>
              </p:cNvSpPr>
              <p:nvPr/>
            </p:nvSpPr>
            <p:spPr bwMode="auto">
              <a:xfrm>
                <a:off x="1703" y="110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3" name="Line 403"/>
              <p:cNvSpPr>
                <a:spLocks noChangeShapeType="1"/>
              </p:cNvSpPr>
              <p:nvPr/>
            </p:nvSpPr>
            <p:spPr bwMode="auto">
              <a:xfrm>
                <a:off x="1744" y="108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4" name="Line 404"/>
              <p:cNvSpPr>
                <a:spLocks noChangeShapeType="1"/>
              </p:cNvSpPr>
              <p:nvPr/>
            </p:nvSpPr>
            <p:spPr bwMode="auto">
              <a:xfrm>
                <a:off x="2004" y="1097"/>
                <a:ext cx="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5" name="Line 405"/>
              <p:cNvSpPr>
                <a:spLocks noChangeShapeType="1"/>
              </p:cNvSpPr>
              <p:nvPr/>
            </p:nvSpPr>
            <p:spPr bwMode="auto">
              <a:xfrm>
                <a:off x="2068" y="107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6" name="Line 406"/>
              <p:cNvSpPr>
                <a:spLocks noChangeShapeType="1"/>
              </p:cNvSpPr>
              <p:nvPr/>
            </p:nvSpPr>
            <p:spPr bwMode="auto">
              <a:xfrm>
                <a:off x="2474" y="1138"/>
                <a:ext cx="10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7" name="Line 407"/>
              <p:cNvSpPr>
                <a:spLocks noChangeShapeType="1"/>
              </p:cNvSpPr>
              <p:nvPr/>
            </p:nvSpPr>
            <p:spPr bwMode="auto">
              <a:xfrm>
                <a:off x="2576" y="11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8" name="Line 408"/>
              <p:cNvSpPr>
                <a:spLocks noChangeShapeType="1"/>
              </p:cNvSpPr>
              <p:nvPr/>
            </p:nvSpPr>
            <p:spPr bwMode="auto">
              <a:xfrm>
                <a:off x="2992" y="1213"/>
                <a:ext cx="1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09" name="Line 409"/>
              <p:cNvSpPr>
                <a:spLocks noChangeShapeType="1"/>
              </p:cNvSpPr>
              <p:nvPr/>
            </p:nvSpPr>
            <p:spPr bwMode="auto">
              <a:xfrm>
                <a:off x="3134" y="119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0" name="Line 410"/>
              <p:cNvSpPr>
                <a:spLocks noChangeShapeType="1"/>
              </p:cNvSpPr>
              <p:nvPr/>
            </p:nvSpPr>
            <p:spPr bwMode="auto">
              <a:xfrm>
                <a:off x="3674" y="1330"/>
                <a:ext cx="19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1" name="Line 411"/>
              <p:cNvSpPr>
                <a:spLocks noChangeShapeType="1"/>
              </p:cNvSpPr>
              <p:nvPr/>
            </p:nvSpPr>
            <p:spPr bwMode="auto">
              <a:xfrm>
                <a:off x="3873"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2" name="Line 412"/>
              <p:cNvSpPr>
                <a:spLocks noChangeShapeType="1"/>
              </p:cNvSpPr>
              <p:nvPr/>
            </p:nvSpPr>
            <p:spPr bwMode="auto">
              <a:xfrm>
                <a:off x="4145" y="1492"/>
                <a:ext cx="2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3" name="Line 413"/>
              <p:cNvSpPr>
                <a:spLocks noChangeShapeType="1"/>
              </p:cNvSpPr>
              <p:nvPr/>
            </p:nvSpPr>
            <p:spPr bwMode="auto">
              <a:xfrm>
                <a:off x="4381" y="147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4" name="Line 414"/>
              <p:cNvSpPr>
                <a:spLocks noChangeShapeType="1"/>
              </p:cNvSpPr>
              <p:nvPr/>
            </p:nvSpPr>
            <p:spPr bwMode="auto">
              <a:xfrm>
                <a:off x="4348" y="1590"/>
                <a:ext cx="2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5" name="Line 415"/>
              <p:cNvSpPr>
                <a:spLocks noChangeShapeType="1"/>
              </p:cNvSpPr>
              <p:nvPr/>
            </p:nvSpPr>
            <p:spPr bwMode="auto">
              <a:xfrm>
                <a:off x="4599" y="157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6" name="Line 416"/>
              <p:cNvSpPr>
                <a:spLocks noChangeShapeType="1"/>
              </p:cNvSpPr>
              <p:nvPr/>
            </p:nvSpPr>
            <p:spPr bwMode="auto">
              <a:xfrm>
                <a:off x="4542" y="1694"/>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17" name="Line 417"/>
              <p:cNvSpPr>
                <a:spLocks noChangeShapeType="1"/>
              </p:cNvSpPr>
              <p:nvPr/>
            </p:nvSpPr>
            <p:spPr bwMode="auto">
              <a:xfrm>
                <a:off x="4809" y="167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6018" name="Group 418"/>
            <p:cNvGrpSpPr>
              <a:grpSpLocks/>
            </p:cNvGrpSpPr>
            <p:nvPr/>
          </p:nvGrpSpPr>
          <p:grpSpPr bwMode="auto">
            <a:xfrm>
              <a:off x="1309" y="1017"/>
              <a:ext cx="3929" cy="1063"/>
              <a:chOff x="1309" y="1017"/>
              <a:chExt cx="3929" cy="1063"/>
            </a:xfrm>
          </p:grpSpPr>
          <p:sp>
            <p:nvSpPr>
              <p:cNvPr id="26019" name="Line 419"/>
              <p:cNvSpPr>
                <a:spLocks noChangeShapeType="1"/>
              </p:cNvSpPr>
              <p:nvPr/>
            </p:nvSpPr>
            <p:spPr bwMode="auto">
              <a:xfrm>
                <a:off x="4717" y="1802"/>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0" name="Line 420"/>
              <p:cNvSpPr>
                <a:spLocks noChangeShapeType="1"/>
              </p:cNvSpPr>
              <p:nvPr/>
            </p:nvSpPr>
            <p:spPr bwMode="auto">
              <a:xfrm>
                <a:off x="4998"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1" name="Line 421"/>
              <p:cNvSpPr>
                <a:spLocks noChangeShapeType="1"/>
              </p:cNvSpPr>
              <p:nvPr/>
            </p:nvSpPr>
            <p:spPr bwMode="auto">
              <a:xfrm>
                <a:off x="4911" y="194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2" name="Line 422"/>
              <p:cNvSpPr>
                <a:spLocks noChangeShapeType="1"/>
              </p:cNvSpPr>
              <p:nvPr/>
            </p:nvSpPr>
            <p:spPr bwMode="auto">
              <a:xfrm>
                <a:off x="5208" y="19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3" name="Line 423"/>
              <p:cNvSpPr>
                <a:spLocks noChangeShapeType="1"/>
              </p:cNvSpPr>
              <p:nvPr/>
            </p:nvSpPr>
            <p:spPr bwMode="auto">
              <a:xfrm>
                <a:off x="4939" y="1961"/>
                <a:ext cx="29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4" name="Line 424"/>
              <p:cNvSpPr>
                <a:spLocks noChangeShapeType="1"/>
              </p:cNvSpPr>
              <p:nvPr/>
            </p:nvSpPr>
            <p:spPr bwMode="auto">
              <a:xfrm>
                <a:off x="5237"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5" name="Line 425"/>
              <p:cNvSpPr>
                <a:spLocks noChangeShapeType="1"/>
              </p:cNvSpPr>
              <p:nvPr/>
            </p:nvSpPr>
            <p:spPr bwMode="auto">
              <a:xfrm flipH="1">
                <a:off x="1344" y="1315"/>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6" name="Line 426"/>
              <p:cNvSpPr>
                <a:spLocks noChangeShapeType="1"/>
              </p:cNvSpPr>
              <p:nvPr/>
            </p:nvSpPr>
            <p:spPr bwMode="auto">
              <a:xfrm>
                <a:off x="1344" y="129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7" name="Line 427"/>
              <p:cNvSpPr>
                <a:spLocks noChangeShapeType="1"/>
              </p:cNvSpPr>
              <p:nvPr/>
            </p:nvSpPr>
            <p:spPr bwMode="auto">
              <a:xfrm flipH="1">
                <a:off x="1456" y="1145"/>
                <a:ext cx="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8" name="Line 428"/>
              <p:cNvSpPr>
                <a:spLocks noChangeShapeType="1"/>
              </p:cNvSpPr>
              <p:nvPr/>
            </p:nvSpPr>
            <p:spPr bwMode="auto">
              <a:xfrm>
                <a:off x="1456" y="11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29" name="Line 429"/>
              <p:cNvSpPr>
                <a:spLocks noChangeShapeType="1"/>
              </p:cNvSpPr>
              <p:nvPr/>
            </p:nvSpPr>
            <p:spPr bwMode="auto">
              <a:xfrm flipH="1">
                <a:off x="1663" y="1101"/>
                <a:ext cx="4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0" name="Line 430"/>
              <p:cNvSpPr>
                <a:spLocks noChangeShapeType="1"/>
              </p:cNvSpPr>
              <p:nvPr/>
            </p:nvSpPr>
            <p:spPr bwMode="auto">
              <a:xfrm>
                <a:off x="1663" y="1080"/>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1" name="Line 431"/>
              <p:cNvSpPr>
                <a:spLocks noChangeShapeType="1"/>
              </p:cNvSpPr>
              <p:nvPr/>
            </p:nvSpPr>
            <p:spPr bwMode="auto">
              <a:xfrm flipH="1">
                <a:off x="1939" y="1097"/>
                <a:ext cx="6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2" name="Line 432"/>
              <p:cNvSpPr>
                <a:spLocks noChangeShapeType="1"/>
              </p:cNvSpPr>
              <p:nvPr/>
            </p:nvSpPr>
            <p:spPr bwMode="auto">
              <a:xfrm>
                <a:off x="1939" y="1076"/>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3" name="Line 433"/>
              <p:cNvSpPr>
                <a:spLocks noChangeShapeType="1"/>
              </p:cNvSpPr>
              <p:nvPr/>
            </p:nvSpPr>
            <p:spPr bwMode="auto">
              <a:xfrm flipH="1">
                <a:off x="2373" y="1138"/>
                <a:ext cx="10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4" name="Line 434"/>
              <p:cNvSpPr>
                <a:spLocks noChangeShapeType="1"/>
              </p:cNvSpPr>
              <p:nvPr/>
            </p:nvSpPr>
            <p:spPr bwMode="auto">
              <a:xfrm>
                <a:off x="2373" y="1118"/>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5" name="Line 435"/>
              <p:cNvSpPr>
                <a:spLocks noChangeShapeType="1"/>
              </p:cNvSpPr>
              <p:nvPr/>
            </p:nvSpPr>
            <p:spPr bwMode="auto">
              <a:xfrm flipH="1">
                <a:off x="2848" y="1213"/>
                <a:ext cx="1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6" name="Line 436"/>
              <p:cNvSpPr>
                <a:spLocks noChangeShapeType="1"/>
              </p:cNvSpPr>
              <p:nvPr/>
            </p:nvSpPr>
            <p:spPr bwMode="auto">
              <a:xfrm>
                <a:off x="2848" y="1193"/>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7" name="Line 437"/>
              <p:cNvSpPr>
                <a:spLocks noChangeShapeType="1"/>
              </p:cNvSpPr>
              <p:nvPr/>
            </p:nvSpPr>
            <p:spPr bwMode="auto">
              <a:xfrm flipH="1">
                <a:off x="3477" y="1330"/>
                <a:ext cx="1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8" name="Line 438"/>
              <p:cNvSpPr>
                <a:spLocks noChangeShapeType="1"/>
              </p:cNvSpPr>
              <p:nvPr/>
            </p:nvSpPr>
            <p:spPr bwMode="auto">
              <a:xfrm>
                <a:off x="3477" y="131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39" name="Line 439"/>
              <p:cNvSpPr>
                <a:spLocks noChangeShapeType="1"/>
              </p:cNvSpPr>
              <p:nvPr/>
            </p:nvSpPr>
            <p:spPr bwMode="auto">
              <a:xfrm flipH="1">
                <a:off x="3909" y="1492"/>
                <a:ext cx="2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0" name="Line 440"/>
              <p:cNvSpPr>
                <a:spLocks noChangeShapeType="1"/>
              </p:cNvSpPr>
              <p:nvPr/>
            </p:nvSpPr>
            <p:spPr bwMode="auto">
              <a:xfrm>
                <a:off x="3909" y="147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1" name="Line 441"/>
              <p:cNvSpPr>
                <a:spLocks noChangeShapeType="1"/>
              </p:cNvSpPr>
              <p:nvPr/>
            </p:nvSpPr>
            <p:spPr bwMode="auto">
              <a:xfrm flipH="1">
                <a:off x="4096" y="1590"/>
                <a:ext cx="25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2" name="Line 442"/>
              <p:cNvSpPr>
                <a:spLocks noChangeShapeType="1"/>
              </p:cNvSpPr>
              <p:nvPr/>
            </p:nvSpPr>
            <p:spPr bwMode="auto">
              <a:xfrm>
                <a:off x="4096" y="157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3" name="Line 443"/>
              <p:cNvSpPr>
                <a:spLocks noChangeShapeType="1"/>
              </p:cNvSpPr>
              <p:nvPr/>
            </p:nvSpPr>
            <p:spPr bwMode="auto">
              <a:xfrm flipH="1">
                <a:off x="4275" y="1694"/>
                <a:ext cx="26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4" name="Line 444"/>
              <p:cNvSpPr>
                <a:spLocks noChangeShapeType="1"/>
              </p:cNvSpPr>
              <p:nvPr/>
            </p:nvSpPr>
            <p:spPr bwMode="auto">
              <a:xfrm>
                <a:off x="4275" y="1674"/>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5" name="Line 445"/>
              <p:cNvSpPr>
                <a:spLocks noChangeShapeType="1"/>
              </p:cNvSpPr>
              <p:nvPr/>
            </p:nvSpPr>
            <p:spPr bwMode="auto">
              <a:xfrm flipH="1">
                <a:off x="4436" y="1802"/>
                <a:ext cx="2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6" name="Line 446"/>
              <p:cNvSpPr>
                <a:spLocks noChangeShapeType="1"/>
              </p:cNvSpPr>
              <p:nvPr/>
            </p:nvSpPr>
            <p:spPr bwMode="auto">
              <a:xfrm>
                <a:off x="4436" y="1782"/>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7" name="Line 447"/>
              <p:cNvSpPr>
                <a:spLocks noChangeShapeType="1"/>
              </p:cNvSpPr>
              <p:nvPr/>
            </p:nvSpPr>
            <p:spPr bwMode="auto">
              <a:xfrm flipH="1">
                <a:off x="4614" y="1945"/>
                <a:ext cx="29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8" name="Line 448"/>
              <p:cNvSpPr>
                <a:spLocks noChangeShapeType="1"/>
              </p:cNvSpPr>
              <p:nvPr/>
            </p:nvSpPr>
            <p:spPr bwMode="auto">
              <a:xfrm>
                <a:off x="4614" y="192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49" name="Line 449"/>
              <p:cNvSpPr>
                <a:spLocks noChangeShapeType="1"/>
              </p:cNvSpPr>
              <p:nvPr/>
            </p:nvSpPr>
            <p:spPr bwMode="auto">
              <a:xfrm flipH="1">
                <a:off x="4640" y="1961"/>
                <a:ext cx="29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0" name="Line 450"/>
              <p:cNvSpPr>
                <a:spLocks noChangeShapeType="1"/>
              </p:cNvSpPr>
              <p:nvPr/>
            </p:nvSpPr>
            <p:spPr bwMode="auto">
              <a:xfrm>
                <a:off x="4640" y="1941"/>
                <a:ext cx="1" cy="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1" name="Line 451"/>
              <p:cNvSpPr>
                <a:spLocks noChangeShapeType="1"/>
              </p:cNvSpPr>
              <p:nvPr/>
            </p:nvSpPr>
            <p:spPr bwMode="auto">
              <a:xfrm flipV="1">
                <a:off x="1356" y="123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2" name="Line 452"/>
              <p:cNvSpPr>
                <a:spLocks noChangeShapeType="1"/>
              </p:cNvSpPr>
              <p:nvPr/>
            </p:nvSpPr>
            <p:spPr bwMode="auto">
              <a:xfrm>
                <a:off x="1336" y="123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3" name="Line 453"/>
              <p:cNvSpPr>
                <a:spLocks noChangeShapeType="1"/>
              </p:cNvSpPr>
              <p:nvPr/>
            </p:nvSpPr>
            <p:spPr bwMode="auto">
              <a:xfrm flipV="1">
                <a:off x="1479" y="106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4" name="Line 454"/>
              <p:cNvSpPr>
                <a:spLocks noChangeShapeType="1"/>
              </p:cNvSpPr>
              <p:nvPr/>
            </p:nvSpPr>
            <p:spPr bwMode="auto">
              <a:xfrm>
                <a:off x="1458" y="10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5" name="Line 455"/>
              <p:cNvSpPr>
                <a:spLocks noChangeShapeType="1"/>
              </p:cNvSpPr>
              <p:nvPr/>
            </p:nvSpPr>
            <p:spPr bwMode="auto">
              <a:xfrm flipV="1">
                <a:off x="1703" y="102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6" name="Line 456"/>
              <p:cNvSpPr>
                <a:spLocks noChangeShapeType="1"/>
              </p:cNvSpPr>
              <p:nvPr/>
            </p:nvSpPr>
            <p:spPr bwMode="auto">
              <a:xfrm>
                <a:off x="1683" y="102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7" name="Line 457"/>
              <p:cNvSpPr>
                <a:spLocks noChangeShapeType="1"/>
              </p:cNvSpPr>
              <p:nvPr/>
            </p:nvSpPr>
            <p:spPr bwMode="auto">
              <a:xfrm flipV="1">
                <a:off x="2004" y="1017"/>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8" name="Line 458"/>
              <p:cNvSpPr>
                <a:spLocks noChangeShapeType="1"/>
              </p:cNvSpPr>
              <p:nvPr/>
            </p:nvSpPr>
            <p:spPr bwMode="auto">
              <a:xfrm>
                <a:off x="1984" y="101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59" name="Line 459"/>
              <p:cNvSpPr>
                <a:spLocks noChangeShapeType="1"/>
              </p:cNvSpPr>
              <p:nvPr/>
            </p:nvSpPr>
            <p:spPr bwMode="auto">
              <a:xfrm flipV="1">
                <a:off x="2474" y="1059"/>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0" name="Line 460"/>
              <p:cNvSpPr>
                <a:spLocks noChangeShapeType="1"/>
              </p:cNvSpPr>
              <p:nvPr/>
            </p:nvSpPr>
            <p:spPr bwMode="auto">
              <a:xfrm>
                <a:off x="2454" y="105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1" name="Line 461"/>
              <p:cNvSpPr>
                <a:spLocks noChangeShapeType="1"/>
              </p:cNvSpPr>
              <p:nvPr/>
            </p:nvSpPr>
            <p:spPr bwMode="auto">
              <a:xfrm flipV="1">
                <a:off x="2992" y="1133"/>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2" name="Line 462"/>
              <p:cNvSpPr>
                <a:spLocks noChangeShapeType="1"/>
              </p:cNvSpPr>
              <p:nvPr/>
            </p:nvSpPr>
            <p:spPr bwMode="auto">
              <a:xfrm>
                <a:off x="2971" y="113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3" name="Line 463"/>
              <p:cNvSpPr>
                <a:spLocks noChangeShapeType="1"/>
              </p:cNvSpPr>
              <p:nvPr/>
            </p:nvSpPr>
            <p:spPr bwMode="auto">
              <a:xfrm flipV="1">
                <a:off x="3674" y="1251"/>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4" name="Line 464"/>
              <p:cNvSpPr>
                <a:spLocks noChangeShapeType="1"/>
              </p:cNvSpPr>
              <p:nvPr/>
            </p:nvSpPr>
            <p:spPr bwMode="auto">
              <a:xfrm>
                <a:off x="3654" y="1251"/>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5" name="Line 465"/>
              <p:cNvSpPr>
                <a:spLocks noChangeShapeType="1"/>
              </p:cNvSpPr>
              <p:nvPr/>
            </p:nvSpPr>
            <p:spPr bwMode="auto">
              <a:xfrm flipV="1">
                <a:off x="4145" y="1413"/>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6" name="Line 466"/>
              <p:cNvSpPr>
                <a:spLocks noChangeShapeType="1"/>
              </p:cNvSpPr>
              <p:nvPr/>
            </p:nvSpPr>
            <p:spPr bwMode="auto">
              <a:xfrm>
                <a:off x="4125" y="1413"/>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7" name="Line 467"/>
              <p:cNvSpPr>
                <a:spLocks noChangeShapeType="1"/>
              </p:cNvSpPr>
              <p:nvPr/>
            </p:nvSpPr>
            <p:spPr bwMode="auto">
              <a:xfrm flipV="1">
                <a:off x="4348" y="151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8" name="Line 468"/>
              <p:cNvSpPr>
                <a:spLocks noChangeShapeType="1"/>
              </p:cNvSpPr>
              <p:nvPr/>
            </p:nvSpPr>
            <p:spPr bwMode="auto">
              <a:xfrm>
                <a:off x="4328" y="1510"/>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69" name="Line 469"/>
              <p:cNvSpPr>
                <a:spLocks noChangeShapeType="1"/>
              </p:cNvSpPr>
              <p:nvPr/>
            </p:nvSpPr>
            <p:spPr bwMode="auto">
              <a:xfrm flipV="1">
                <a:off x="4542" y="1615"/>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0" name="Line 470"/>
              <p:cNvSpPr>
                <a:spLocks noChangeShapeType="1"/>
              </p:cNvSpPr>
              <p:nvPr/>
            </p:nvSpPr>
            <p:spPr bwMode="auto">
              <a:xfrm>
                <a:off x="4521" y="161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1" name="Line 471"/>
              <p:cNvSpPr>
                <a:spLocks noChangeShapeType="1"/>
              </p:cNvSpPr>
              <p:nvPr/>
            </p:nvSpPr>
            <p:spPr bwMode="auto">
              <a:xfrm flipV="1">
                <a:off x="4717" y="1722"/>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2" name="Line 472"/>
              <p:cNvSpPr>
                <a:spLocks noChangeShapeType="1"/>
              </p:cNvSpPr>
              <p:nvPr/>
            </p:nvSpPr>
            <p:spPr bwMode="auto">
              <a:xfrm>
                <a:off x="4697" y="172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3" name="Line 473"/>
              <p:cNvSpPr>
                <a:spLocks noChangeShapeType="1"/>
              </p:cNvSpPr>
              <p:nvPr/>
            </p:nvSpPr>
            <p:spPr bwMode="auto">
              <a:xfrm flipV="1">
                <a:off x="4911" y="1865"/>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4" name="Line 474"/>
              <p:cNvSpPr>
                <a:spLocks noChangeShapeType="1"/>
              </p:cNvSpPr>
              <p:nvPr/>
            </p:nvSpPr>
            <p:spPr bwMode="auto">
              <a:xfrm>
                <a:off x="4890" y="186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5" name="Line 475"/>
              <p:cNvSpPr>
                <a:spLocks noChangeShapeType="1"/>
              </p:cNvSpPr>
              <p:nvPr/>
            </p:nvSpPr>
            <p:spPr bwMode="auto">
              <a:xfrm flipV="1">
                <a:off x="4939" y="1881"/>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6" name="Line 476"/>
              <p:cNvSpPr>
                <a:spLocks noChangeShapeType="1"/>
              </p:cNvSpPr>
              <p:nvPr/>
            </p:nvSpPr>
            <p:spPr bwMode="auto">
              <a:xfrm>
                <a:off x="4918" y="1881"/>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7" name="Line 477"/>
              <p:cNvSpPr>
                <a:spLocks noChangeShapeType="1"/>
              </p:cNvSpPr>
              <p:nvPr/>
            </p:nvSpPr>
            <p:spPr bwMode="auto">
              <a:xfrm>
                <a:off x="1356" y="131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8" name="Line 478"/>
              <p:cNvSpPr>
                <a:spLocks noChangeShapeType="1"/>
              </p:cNvSpPr>
              <p:nvPr/>
            </p:nvSpPr>
            <p:spPr bwMode="auto">
              <a:xfrm>
                <a:off x="1336" y="1407"/>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79" name="Line 479"/>
              <p:cNvSpPr>
                <a:spLocks noChangeShapeType="1"/>
              </p:cNvSpPr>
              <p:nvPr/>
            </p:nvSpPr>
            <p:spPr bwMode="auto">
              <a:xfrm>
                <a:off x="1479" y="1145"/>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0" name="Line 480"/>
              <p:cNvSpPr>
                <a:spLocks noChangeShapeType="1"/>
              </p:cNvSpPr>
              <p:nvPr/>
            </p:nvSpPr>
            <p:spPr bwMode="auto">
              <a:xfrm>
                <a:off x="1458" y="1237"/>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1" name="Line 481"/>
              <p:cNvSpPr>
                <a:spLocks noChangeShapeType="1"/>
              </p:cNvSpPr>
              <p:nvPr/>
            </p:nvSpPr>
            <p:spPr bwMode="auto">
              <a:xfrm>
                <a:off x="1703" y="1101"/>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2" name="Line 482"/>
              <p:cNvSpPr>
                <a:spLocks noChangeShapeType="1"/>
              </p:cNvSpPr>
              <p:nvPr/>
            </p:nvSpPr>
            <p:spPr bwMode="auto">
              <a:xfrm>
                <a:off x="1683" y="119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3" name="Line 483"/>
              <p:cNvSpPr>
                <a:spLocks noChangeShapeType="1"/>
              </p:cNvSpPr>
              <p:nvPr/>
            </p:nvSpPr>
            <p:spPr bwMode="auto">
              <a:xfrm>
                <a:off x="2004" y="1097"/>
                <a:ext cx="1" cy="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4" name="Line 484"/>
              <p:cNvSpPr>
                <a:spLocks noChangeShapeType="1"/>
              </p:cNvSpPr>
              <p:nvPr/>
            </p:nvSpPr>
            <p:spPr bwMode="auto">
              <a:xfrm>
                <a:off x="1984" y="1189"/>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5" name="Line 485"/>
              <p:cNvSpPr>
                <a:spLocks noChangeShapeType="1"/>
              </p:cNvSpPr>
              <p:nvPr/>
            </p:nvSpPr>
            <p:spPr bwMode="auto">
              <a:xfrm>
                <a:off x="2474" y="1138"/>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6" name="Line 486"/>
              <p:cNvSpPr>
                <a:spLocks noChangeShapeType="1"/>
              </p:cNvSpPr>
              <p:nvPr/>
            </p:nvSpPr>
            <p:spPr bwMode="auto">
              <a:xfrm>
                <a:off x="2454" y="1232"/>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7" name="Line 487"/>
              <p:cNvSpPr>
                <a:spLocks noChangeShapeType="1"/>
              </p:cNvSpPr>
              <p:nvPr/>
            </p:nvSpPr>
            <p:spPr bwMode="auto">
              <a:xfrm>
                <a:off x="2992" y="1213"/>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8" name="Line 488"/>
              <p:cNvSpPr>
                <a:spLocks noChangeShapeType="1"/>
              </p:cNvSpPr>
              <p:nvPr/>
            </p:nvSpPr>
            <p:spPr bwMode="auto">
              <a:xfrm>
                <a:off x="2971" y="1306"/>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89" name="Line 489"/>
              <p:cNvSpPr>
                <a:spLocks noChangeShapeType="1"/>
              </p:cNvSpPr>
              <p:nvPr/>
            </p:nvSpPr>
            <p:spPr bwMode="auto">
              <a:xfrm>
                <a:off x="3674" y="133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0" name="Line 490"/>
              <p:cNvSpPr>
                <a:spLocks noChangeShapeType="1"/>
              </p:cNvSpPr>
              <p:nvPr/>
            </p:nvSpPr>
            <p:spPr bwMode="auto">
              <a:xfrm>
                <a:off x="3654" y="142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1" name="Line 491"/>
              <p:cNvSpPr>
                <a:spLocks noChangeShapeType="1"/>
              </p:cNvSpPr>
              <p:nvPr/>
            </p:nvSpPr>
            <p:spPr bwMode="auto">
              <a:xfrm>
                <a:off x="4145" y="149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2" name="Line 492"/>
              <p:cNvSpPr>
                <a:spLocks noChangeShapeType="1"/>
              </p:cNvSpPr>
              <p:nvPr/>
            </p:nvSpPr>
            <p:spPr bwMode="auto">
              <a:xfrm>
                <a:off x="4125" y="1585"/>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3" name="Line 493"/>
              <p:cNvSpPr>
                <a:spLocks noChangeShapeType="1"/>
              </p:cNvSpPr>
              <p:nvPr/>
            </p:nvSpPr>
            <p:spPr bwMode="auto">
              <a:xfrm>
                <a:off x="4348" y="1590"/>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4" name="Line 494"/>
              <p:cNvSpPr>
                <a:spLocks noChangeShapeType="1"/>
              </p:cNvSpPr>
              <p:nvPr/>
            </p:nvSpPr>
            <p:spPr bwMode="auto">
              <a:xfrm>
                <a:off x="4328" y="1683"/>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5" name="Line 495"/>
              <p:cNvSpPr>
                <a:spLocks noChangeShapeType="1"/>
              </p:cNvSpPr>
              <p:nvPr/>
            </p:nvSpPr>
            <p:spPr bwMode="auto">
              <a:xfrm>
                <a:off x="4542" y="1694"/>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6" name="Line 496"/>
              <p:cNvSpPr>
                <a:spLocks noChangeShapeType="1"/>
              </p:cNvSpPr>
              <p:nvPr/>
            </p:nvSpPr>
            <p:spPr bwMode="auto">
              <a:xfrm>
                <a:off x="4521" y="178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7" name="Line 497"/>
              <p:cNvSpPr>
                <a:spLocks noChangeShapeType="1"/>
              </p:cNvSpPr>
              <p:nvPr/>
            </p:nvSpPr>
            <p:spPr bwMode="auto">
              <a:xfrm>
                <a:off x="4717" y="180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8" name="Line 498"/>
              <p:cNvSpPr>
                <a:spLocks noChangeShapeType="1"/>
              </p:cNvSpPr>
              <p:nvPr/>
            </p:nvSpPr>
            <p:spPr bwMode="auto">
              <a:xfrm>
                <a:off x="4697" y="1895"/>
                <a:ext cx="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099" name="Line 499"/>
              <p:cNvSpPr>
                <a:spLocks noChangeShapeType="1"/>
              </p:cNvSpPr>
              <p:nvPr/>
            </p:nvSpPr>
            <p:spPr bwMode="auto">
              <a:xfrm>
                <a:off x="4911" y="1945"/>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00" name="Line 500"/>
              <p:cNvSpPr>
                <a:spLocks noChangeShapeType="1"/>
              </p:cNvSpPr>
              <p:nvPr/>
            </p:nvSpPr>
            <p:spPr bwMode="auto">
              <a:xfrm>
                <a:off x="4890" y="2038"/>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01" name="Line 501"/>
              <p:cNvSpPr>
                <a:spLocks noChangeShapeType="1"/>
              </p:cNvSpPr>
              <p:nvPr/>
            </p:nvSpPr>
            <p:spPr bwMode="auto">
              <a:xfrm>
                <a:off x="4939" y="1961"/>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02" name="Line 502"/>
              <p:cNvSpPr>
                <a:spLocks noChangeShapeType="1"/>
              </p:cNvSpPr>
              <p:nvPr/>
            </p:nvSpPr>
            <p:spPr bwMode="auto">
              <a:xfrm>
                <a:off x="4918" y="2054"/>
                <a:ext cx="4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03" name="Freeform 503"/>
              <p:cNvSpPr>
                <a:spLocks/>
              </p:cNvSpPr>
              <p:nvPr/>
            </p:nvSpPr>
            <p:spPr bwMode="auto">
              <a:xfrm>
                <a:off x="1309" y="1488"/>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4" name="Freeform 504"/>
              <p:cNvSpPr>
                <a:spLocks/>
              </p:cNvSpPr>
              <p:nvPr/>
            </p:nvSpPr>
            <p:spPr bwMode="auto">
              <a:xfrm>
                <a:off x="1346" y="147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5" name="Freeform 505"/>
              <p:cNvSpPr>
                <a:spLocks/>
              </p:cNvSpPr>
              <p:nvPr/>
            </p:nvSpPr>
            <p:spPr bwMode="auto">
              <a:xfrm>
                <a:off x="1453" y="1446"/>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6" name="Freeform 506"/>
              <p:cNvSpPr>
                <a:spLocks/>
              </p:cNvSpPr>
              <p:nvPr/>
            </p:nvSpPr>
            <p:spPr bwMode="auto">
              <a:xfrm>
                <a:off x="1529" y="143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7" name="Freeform 507"/>
              <p:cNvSpPr>
                <a:spLocks/>
              </p:cNvSpPr>
              <p:nvPr/>
            </p:nvSpPr>
            <p:spPr bwMode="auto">
              <a:xfrm>
                <a:off x="1677" y="143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8" name="Freeform 508"/>
              <p:cNvSpPr>
                <a:spLocks/>
              </p:cNvSpPr>
              <p:nvPr/>
            </p:nvSpPr>
            <p:spPr bwMode="auto">
              <a:xfrm>
                <a:off x="1880" y="1450"/>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09" name="Freeform 509"/>
              <p:cNvSpPr>
                <a:spLocks/>
              </p:cNvSpPr>
              <p:nvPr/>
            </p:nvSpPr>
            <p:spPr bwMode="auto">
              <a:xfrm>
                <a:off x="2151" y="1491"/>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0" name="Freeform 510"/>
              <p:cNvSpPr>
                <a:spLocks/>
              </p:cNvSpPr>
              <p:nvPr/>
            </p:nvSpPr>
            <p:spPr bwMode="auto">
              <a:xfrm>
                <a:off x="2502" y="1557"/>
                <a:ext cx="56" cy="55"/>
              </a:xfrm>
              <a:custGeom>
                <a:avLst/>
                <a:gdLst>
                  <a:gd name="T0" fmla="*/ 28 w 56"/>
                  <a:gd name="T1" fmla="*/ 0 h 55"/>
                  <a:gd name="T2" fmla="*/ 56 w 56"/>
                  <a:gd name="T3" fmla="*/ 55 h 55"/>
                  <a:gd name="T4" fmla="*/ 0 w 56"/>
                  <a:gd name="T5" fmla="*/ 55 h 55"/>
                  <a:gd name="T6" fmla="*/ 28 w 56"/>
                  <a:gd name="T7" fmla="*/ 0 h 55"/>
                </a:gdLst>
                <a:ahLst/>
                <a:cxnLst>
                  <a:cxn ang="0">
                    <a:pos x="T0" y="T1"/>
                  </a:cxn>
                  <a:cxn ang="0">
                    <a:pos x="T2" y="T3"/>
                  </a:cxn>
                  <a:cxn ang="0">
                    <a:pos x="T4" y="T5"/>
                  </a:cxn>
                  <a:cxn ang="0">
                    <a:pos x="T6" y="T7"/>
                  </a:cxn>
                </a:cxnLst>
                <a:rect l="0" t="0" r="r" b="b"/>
                <a:pathLst>
                  <a:path w="56" h="55">
                    <a:moveTo>
                      <a:pt x="28" y="0"/>
                    </a:moveTo>
                    <a:lnTo>
                      <a:pt x="56" y="55"/>
                    </a:lnTo>
                    <a:lnTo>
                      <a:pt x="0" y="55"/>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1" name="Freeform 511"/>
              <p:cNvSpPr>
                <a:spLocks/>
              </p:cNvSpPr>
              <p:nvPr/>
            </p:nvSpPr>
            <p:spPr bwMode="auto">
              <a:xfrm>
                <a:off x="2797" y="1615"/>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2" name="Freeform 512"/>
              <p:cNvSpPr>
                <a:spLocks/>
              </p:cNvSpPr>
              <p:nvPr/>
            </p:nvSpPr>
            <p:spPr bwMode="auto">
              <a:xfrm>
                <a:off x="3204" y="164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3" name="Freeform 513"/>
              <p:cNvSpPr>
                <a:spLocks/>
              </p:cNvSpPr>
              <p:nvPr/>
            </p:nvSpPr>
            <p:spPr bwMode="auto">
              <a:xfrm>
                <a:off x="3739" y="1713"/>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4" name="Freeform 514"/>
              <p:cNvSpPr>
                <a:spLocks/>
              </p:cNvSpPr>
              <p:nvPr/>
            </p:nvSpPr>
            <p:spPr bwMode="auto">
              <a:xfrm>
                <a:off x="4007" y="1758"/>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5" name="Freeform 515"/>
              <p:cNvSpPr>
                <a:spLocks/>
              </p:cNvSpPr>
              <p:nvPr/>
            </p:nvSpPr>
            <p:spPr bwMode="auto">
              <a:xfrm>
                <a:off x="4136" y="178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6" name="Freeform 516"/>
              <p:cNvSpPr>
                <a:spLocks/>
              </p:cNvSpPr>
              <p:nvPr/>
            </p:nvSpPr>
            <p:spPr bwMode="auto">
              <a:xfrm>
                <a:off x="4274" y="1821"/>
                <a:ext cx="55" cy="56"/>
              </a:xfrm>
              <a:custGeom>
                <a:avLst/>
                <a:gdLst>
                  <a:gd name="T0" fmla="*/ 28 w 55"/>
                  <a:gd name="T1" fmla="*/ 0 h 56"/>
                  <a:gd name="T2" fmla="*/ 55 w 55"/>
                  <a:gd name="T3" fmla="*/ 56 h 56"/>
                  <a:gd name="T4" fmla="*/ 0 w 55"/>
                  <a:gd name="T5" fmla="*/ 56 h 56"/>
                  <a:gd name="T6" fmla="*/ 28 w 55"/>
                  <a:gd name="T7" fmla="*/ 0 h 56"/>
                </a:gdLst>
                <a:ahLst/>
                <a:cxnLst>
                  <a:cxn ang="0">
                    <a:pos x="T0" y="T1"/>
                  </a:cxn>
                  <a:cxn ang="0">
                    <a:pos x="T2" y="T3"/>
                  </a:cxn>
                  <a:cxn ang="0">
                    <a:pos x="T4" y="T5"/>
                  </a:cxn>
                  <a:cxn ang="0">
                    <a:pos x="T6" y="T7"/>
                  </a:cxn>
                </a:cxnLst>
                <a:rect l="0" t="0" r="r" b="b"/>
                <a:pathLst>
                  <a:path w="55" h="56">
                    <a:moveTo>
                      <a:pt x="28" y="0"/>
                    </a:moveTo>
                    <a:lnTo>
                      <a:pt x="55"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7" name="Freeform 517"/>
              <p:cNvSpPr>
                <a:spLocks/>
              </p:cNvSpPr>
              <p:nvPr/>
            </p:nvSpPr>
            <p:spPr bwMode="auto">
              <a:xfrm>
                <a:off x="4394" y="1857"/>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8" name="Freeform 518"/>
              <p:cNvSpPr>
                <a:spLocks/>
              </p:cNvSpPr>
              <p:nvPr/>
            </p:nvSpPr>
            <p:spPr bwMode="auto">
              <a:xfrm>
                <a:off x="4505" y="1891"/>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19" name="Freeform 519"/>
              <p:cNvSpPr>
                <a:spLocks/>
              </p:cNvSpPr>
              <p:nvPr/>
            </p:nvSpPr>
            <p:spPr bwMode="auto">
              <a:xfrm>
                <a:off x="4606" y="1933"/>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20" name="Freeform 520"/>
              <p:cNvSpPr>
                <a:spLocks/>
              </p:cNvSpPr>
              <p:nvPr/>
            </p:nvSpPr>
            <p:spPr bwMode="auto">
              <a:xfrm>
                <a:off x="4707" y="1975"/>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21" name="Freeform 521"/>
              <p:cNvSpPr>
                <a:spLocks/>
              </p:cNvSpPr>
              <p:nvPr/>
            </p:nvSpPr>
            <p:spPr bwMode="auto">
              <a:xfrm>
                <a:off x="4800" y="2016"/>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22" name="Freeform 522"/>
              <p:cNvSpPr>
                <a:spLocks/>
              </p:cNvSpPr>
              <p:nvPr/>
            </p:nvSpPr>
            <p:spPr bwMode="auto">
              <a:xfrm>
                <a:off x="4809" y="2024"/>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123" name="Rectangle 523"/>
              <p:cNvSpPr>
                <a:spLocks noChangeArrowheads="1"/>
              </p:cNvSpPr>
              <p:nvPr/>
            </p:nvSpPr>
            <p:spPr bwMode="auto">
              <a:xfrm>
                <a:off x="1327" y="1286"/>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24" name="Line 524"/>
              <p:cNvSpPr>
                <a:spLocks noChangeShapeType="1"/>
              </p:cNvSpPr>
              <p:nvPr/>
            </p:nvSpPr>
            <p:spPr bwMode="auto">
              <a:xfrm flipH="1" flipV="1">
                <a:off x="1328" y="12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25" name="Line 525"/>
              <p:cNvSpPr>
                <a:spLocks noChangeShapeType="1"/>
              </p:cNvSpPr>
              <p:nvPr/>
            </p:nvSpPr>
            <p:spPr bwMode="auto">
              <a:xfrm>
                <a:off x="1356" y="13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26" name="Line 526"/>
              <p:cNvSpPr>
                <a:spLocks noChangeShapeType="1"/>
              </p:cNvSpPr>
              <p:nvPr/>
            </p:nvSpPr>
            <p:spPr bwMode="auto">
              <a:xfrm flipH="1">
                <a:off x="1328" y="13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27" name="Line 527"/>
              <p:cNvSpPr>
                <a:spLocks noChangeShapeType="1"/>
              </p:cNvSpPr>
              <p:nvPr/>
            </p:nvSpPr>
            <p:spPr bwMode="auto">
              <a:xfrm flipV="1">
                <a:off x="1356" y="12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28" name="Rectangle 528"/>
              <p:cNvSpPr>
                <a:spLocks noChangeArrowheads="1"/>
              </p:cNvSpPr>
              <p:nvPr/>
            </p:nvSpPr>
            <p:spPr bwMode="auto">
              <a:xfrm>
                <a:off x="1373" y="1262"/>
                <a:ext cx="58"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29" name="Line 529"/>
              <p:cNvSpPr>
                <a:spLocks noChangeShapeType="1"/>
              </p:cNvSpPr>
              <p:nvPr/>
            </p:nvSpPr>
            <p:spPr bwMode="auto">
              <a:xfrm flipH="1" flipV="1">
                <a:off x="1373" y="12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0" name="Line 530"/>
              <p:cNvSpPr>
                <a:spLocks noChangeShapeType="1"/>
              </p:cNvSpPr>
              <p:nvPr/>
            </p:nvSpPr>
            <p:spPr bwMode="auto">
              <a:xfrm>
                <a:off x="1401" y="129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1" name="Line 531"/>
              <p:cNvSpPr>
                <a:spLocks noChangeShapeType="1"/>
              </p:cNvSpPr>
              <p:nvPr/>
            </p:nvSpPr>
            <p:spPr bwMode="auto">
              <a:xfrm flipH="1">
                <a:off x="1373" y="129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2" name="Line 532"/>
              <p:cNvSpPr>
                <a:spLocks noChangeShapeType="1"/>
              </p:cNvSpPr>
              <p:nvPr/>
            </p:nvSpPr>
            <p:spPr bwMode="auto">
              <a:xfrm flipV="1">
                <a:off x="1401" y="12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3" name="Rectangle 533"/>
              <p:cNvSpPr>
                <a:spLocks noChangeArrowheads="1"/>
              </p:cNvSpPr>
              <p:nvPr/>
            </p:nvSpPr>
            <p:spPr bwMode="auto">
              <a:xfrm>
                <a:off x="1460" y="123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34" name="Line 534"/>
              <p:cNvSpPr>
                <a:spLocks noChangeShapeType="1"/>
              </p:cNvSpPr>
              <p:nvPr/>
            </p:nvSpPr>
            <p:spPr bwMode="auto">
              <a:xfrm flipH="1" flipV="1">
                <a:off x="1461" y="12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5" name="Line 535"/>
              <p:cNvSpPr>
                <a:spLocks noChangeShapeType="1"/>
              </p:cNvSpPr>
              <p:nvPr/>
            </p:nvSpPr>
            <p:spPr bwMode="auto">
              <a:xfrm>
                <a:off x="1489" y="12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6" name="Line 536"/>
              <p:cNvSpPr>
                <a:spLocks noChangeShapeType="1"/>
              </p:cNvSpPr>
              <p:nvPr/>
            </p:nvSpPr>
            <p:spPr bwMode="auto">
              <a:xfrm flipH="1">
                <a:off x="1461" y="12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7" name="Line 537"/>
              <p:cNvSpPr>
                <a:spLocks noChangeShapeType="1"/>
              </p:cNvSpPr>
              <p:nvPr/>
            </p:nvSpPr>
            <p:spPr bwMode="auto">
              <a:xfrm flipV="1">
                <a:off x="1489" y="12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38" name="Rectangle 538"/>
              <p:cNvSpPr>
                <a:spLocks noChangeArrowheads="1"/>
              </p:cNvSpPr>
              <p:nvPr/>
            </p:nvSpPr>
            <p:spPr bwMode="auto">
              <a:xfrm>
                <a:off x="1584" y="1215"/>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39" name="Line 539"/>
              <p:cNvSpPr>
                <a:spLocks noChangeShapeType="1"/>
              </p:cNvSpPr>
              <p:nvPr/>
            </p:nvSpPr>
            <p:spPr bwMode="auto">
              <a:xfrm flipH="1" flipV="1">
                <a:off x="1585" y="1216"/>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0" name="Line 540"/>
              <p:cNvSpPr>
                <a:spLocks noChangeShapeType="1"/>
              </p:cNvSpPr>
              <p:nvPr/>
            </p:nvSpPr>
            <p:spPr bwMode="auto">
              <a:xfrm>
                <a:off x="1612" y="124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1" name="Line 541"/>
              <p:cNvSpPr>
                <a:spLocks noChangeShapeType="1"/>
              </p:cNvSpPr>
              <p:nvPr/>
            </p:nvSpPr>
            <p:spPr bwMode="auto">
              <a:xfrm flipH="1">
                <a:off x="1585" y="1244"/>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2" name="Line 542"/>
              <p:cNvSpPr>
                <a:spLocks noChangeShapeType="1"/>
              </p:cNvSpPr>
              <p:nvPr/>
            </p:nvSpPr>
            <p:spPr bwMode="auto">
              <a:xfrm flipV="1">
                <a:off x="1612" y="121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3" name="Rectangle 543"/>
              <p:cNvSpPr>
                <a:spLocks noChangeArrowheads="1"/>
              </p:cNvSpPr>
              <p:nvPr/>
            </p:nvSpPr>
            <p:spPr bwMode="auto">
              <a:xfrm>
                <a:off x="1759" y="120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44" name="Line 544"/>
              <p:cNvSpPr>
                <a:spLocks noChangeShapeType="1"/>
              </p:cNvSpPr>
              <p:nvPr/>
            </p:nvSpPr>
            <p:spPr bwMode="auto">
              <a:xfrm flipH="1" flipV="1">
                <a:off x="1760" y="12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5" name="Line 545"/>
              <p:cNvSpPr>
                <a:spLocks noChangeShapeType="1"/>
              </p:cNvSpPr>
              <p:nvPr/>
            </p:nvSpPr>
            <p:spPr bwMode="auto">
              <a:xfrm>
                <a:off x="1788" y="12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6" name="Line 546"/>
              <p:cNvSpPr>
                <a:spLocks noChangeShapeType="1"/>
              </p:cNvSpPr>
              <p:nvPr/>
            </p:nvSpPr>
            <p:spPr bwMode="auto">
              <a:xfrm flipH="1">
                <a:off x="1760" y="12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7" name="Line 547"/>
              <p:cNvSpPr>
                <a:spLocks noChangeShapeType="1"/>
              </p:cNvSpPr>
              <p:nvPr/>
            </p:nvSpPr>
            <p:spPr bwMode="auto">
              <a:xfrm flipV="1">
                <a:off x="1788" y="12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48" name="Rectangle 548"/>
              <p:cNvSpPr>
                <a:spLocks noChangeArrowheads="1"/>
              </p:cNvSpPr>
              <p:nvPr/>
            </p:nvSpPr>
            <p:spPr bwMode="auto">
              <a:xfrm>
                <a:off x="1911" y="1212"/>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49" name="Line 549"/>
              <p:cNvSpPr>
                <a:spLocks noChangeShapeType="1"/>
              </p:cNvSpPr>
              <p:nvPr/>
            </p:nvSpPr>
            <p:spPr bwMode="auto">
              <a:xfrm flipH="1" flipV="1">
                <a:off x="1912" y="1213"/>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0" name="Line 550"/>
              <p:cNvSpPr>
                <a:spLocks noChangeShapeType="1"/>
              </p:cNvSpPr>
              <p:nvPr/>
            </p:nvSpPr>
            <p:spPr bwMode="auto">
              <a:xfrm>
                <a:off x="1940" y="124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1" name="Line 551"/>
              <p:cNvSpPr>
                <a:spLocks noChangeShapeType="1"/>
              </p:cNvSpPr>
              <p:nvPr/>
            </p:nvSpPr>
            <p:spPr bwMode="auto">
              <a:xfrm flipH="1">
                <a:off x="1912" y="124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2" name="Line 552"/>
              <p:cNvSpPr>
                <a:spLocks noChangeShapeType="1"/>
              </p:cNvSpPr>
              <p:nvPr/>
            </p:nvSpPr>
            <p:spPr bwMode="auto">
              <a:xfrm flipV="1">
                <a:off x="1940" y="1213"/>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3" name="Rectangle 553"/>
              <p:cNvSpPr>
                <a:spLocks noChangeArrowheads="1"/>
              </p:cNvSpPr>
              <p:nvPr/>
            </p:nvSpPr>
            <p:spPr bwMode="auto">
              <a:xfrm>
                <a:off x="2095" y="1231"/>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54" name="Line 554"/>
              <p:cNvSpPr>
                <a:spLocks noChangeShapeType="1"/>
              </p:cNvSpPr>
              <p:nvPr/>
            </p:nvSpPr>
            <p:spPr bwMode="auto">
              <a:xfrm flipH="1" flipV="1">
                <a:off x="2096" y="123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5" name="Line 555"/>
              <p:cNvSpPr>
                <a:spLocks noChangeShapeType="1"/>
              </p:cNvSpPr>
              <p:nvPr/>
            </p:nvSpPr>
            <p:spPr bwMode="auto">
              <a:xfrm>
                <a:off x="2124" y="126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6" name="Line 556"/>
              <p:cNvSpPr>
                <a:spLocks noChangeShapeType="1"/>
              </p:cNvSpPr>
              <p:nvPr/>
            </p:nvSpPr>
            <p:spPr bwMode="auto">
              <a:xfrm flipH="1">
                <a:off x="2096" y="126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7" name="Line 557"/>
              <p:cNvSpPr>
                <a:spLocks noChangeShapeType="1"/>
              </p:cNvSpPr>
              <p:nvPr/>
            </p:nvSpPr>
            <p:spPr bwMode="auto">
              <a:xfrm flipV="1">
                <a:off x="2124" y="123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58" name="Rectangle 558"/>
              <p:cNvSpPr>
                <a:spLocks noChangeArrowheads="1"/>
              </p:cNvSpPr>
              <p:nvPr/>
            </p:nvSpPr>
            <p:spPr bwMode="auto">
              <a:xfrm>
                <a:off x="2316" y="1261"/>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59" name="Line 559"/>
              <p:cNvSpPr>
                <a:spLocks noChangeShapeType="1"/>
              </p:cNvSpPr>
              <p:nvPr/>
            </p:nvSpPr>
            <p:spPr bwMode="auto">
              <a:xfrm flipH="1" flipV="1">
                <a:off x="2317" y="1262"/>
                <a:ext cx="28" cy="2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0" name="Line 560"/>
              <p:cNvSpPr>
                <a:spLocks noChangeShapeType="1"/>
              </p:cNvSpPr>
              <p:nvPr/>
            </p:nvSpPr>
            <p:spPr bwMode="auto">
              <a:xfrm>
                <a:off x="2345" y="128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1" name="Line 561"/>
              <p:cNvSpPr>
                <a:spLocks noChangeShapeType="1"/>
              </p:cNvSpPr>
              <p:nvPr/>
            </p:nvSpPr>
            <p:spPr bwMode="auto">
              <a:xfrm flipH="1">
                <a:off x="2317" y="128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2" name="Line 562"/>
              <p:cNvSpPr>
                <a:spLocks noChangeShapeType="1"/>
              </p:cNvSpPr>
              <p:nvPr/>
            </p:nvSpPr>
            <p:spPr bwMode="auto">
              <a:xfrm flipV="1">
                <a:off x="2345" y="1262"/>
                <a:ext cx="28" cy="2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3" name="Rectangle 563"/>
              <p:cNvSpPr>
                <a:spLocks noChangeArrowheads="1"/>
              </p:cNvSpPr>
              <p:nvPr/>
            </p:nvSpPr>
            <p:spPr bwMode="auto">
              <a:xfrm>
                <a:off x="2584" y="1301"/>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64" name="Line 564"/>
              <p:cNvSpPr>
                <a:spLocks noChangeShapeType="1"/>
              </p:cNvSpPr>
              <p:nvPr/>
            </p:nvSpPr>
            <p:spPr bwMode="auto">
              <a:xfrm flipH="1" flipV="1">
                <a:off x="2585" y="13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5" name="Line 565"/>
              <p:cNvSpPr>
                <a:spLocks noChangeShapeType="1"/>
              </p:cNvSpPr>
              <p:nvPr/>
            </p:nvSpPr>
            <p:spPr bwMode="auto">
              <a:xfrm>
                <a:off x="2613" y="133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6" name="Line 566"/>
              <p:cNvSpPr>
                <a:spLocks noChangeShapeType="1"/>
              </p:cNvSpPr>
              <p:nvPr/>
            </p:nvSpPr>
            <p:spPr bwMode="auto">
              <a:xfrm flipH="1">
                <a:off x="2585" y="133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7" name="Line 567"/>
              <p:cNvSpPr>
                <a:spLocks noChangeShapeType="1"/>
              </p:cNvSpPr>
              <p:nvPr/>
            </p:nvSpPr>
            <p:spPr bwMode="auto">
              <a:xfrm flipV="1">
                <a:off x="2613" y="13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68" name="Rectangle 568"/>
              <p:cNvSpPr>
                <a:spLocks noChangeArrowheads="1"/>
              </p:cNvSpPr>
              <p:nvPr/>
            </p:nvSpPr>
            <p:spPr bwMode="auto">
              <a:xfrm>
                <a:off x="2917" y="1348"/>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69" name="Line 569"/>
              <p:cNvSpPr>
                <a:spLocks noChangeShapeType="1"/>
              </p:cNvSpPr>
              <p:nvPr/>
            </p:nvSpPr>
            <p:spPr bwMode="auto">
              <a:xfrm flipH="1" flipV="1">
                <a:off x="2918" y="1349"/>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0" name="Line 570"/>
              <p:cNvSpPr>
                <a:spLocks noChangeShapeType="1"/>
              </p:cNvSpPr>
              <p:nvPr/>
            </p:nvSpPr>
            <p:spPr bwMode="auto">
              <a:xfrm>
                <a:off x="2945" y="137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1" name="Line 571"/>
              <p:cNvSpPr>
                <a:spLocks noChangeShapeType="1"/>
              </p:cNvSpPr>
              <p:nvPr/>
            </p:nvSpPr>
            <p:spPr bwMode="auto">
              <a:xfrm flipH="1">
                <a:off x="2918" y="1377"/>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2" name="Line 572"/>
              <p:cNvSpPr>
                <a:spLocks noChangeShapeType="1"/>
              </p:cNvSpPr>
              <p:nvPr/>
            </p:nvSpPr>
            <p:spPr bwMode="auto">
              <a:xfrm flipV="1">
                <a:off x="2945" y="134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3" name="Rectangle 573"/>
              <p:cNvSpPr>
                <a:spLocks noChangeArrowheads="1"/>
              </p:cNvSpPr>
              <p:nvPr/>
            </p:nvSpPr>
            <p:spPr bwMode="auto">
              <a:xfrm>
                <a:off x="3110" y="1375"/>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74" name="Line 574"/>
              <p:cNvSpPr>
                <a:spLocks noChangeShapeType="1"/>
              </p:cNvSpPr>
              <p:nvPr/>
            </p:nvSpPr>
            <p:spPr bwMode="auto">
              <a:xfrm flipH="1" flipV="1">
                <a:off x="3111" y="13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5" name="Line 575"/>
              <p:cNvSpPr>
                <a:spLocks noChangeShapeType="1"/>
              </p:cNvSpPr>
              <p:nvPr/>
            </p:nvSpPr>
            <p:spPr bwMode="auto">
              <a:xfrm>
                <a:off x="3139" y="140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6" name="Line 576"/>
              <p:cNvSpPr>
                <a:spLocks noChangeShapeType="1"/>
              </p:cNvSpPr>
              <p:nvPr/>
            </p:nvSpPr>
            <p:spPr bwMode="auto">
              <a:xfrm flipH="1">
                <a:off x="3111" y="140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7" name="Line 577"/>
              <p:cNvSpPr>
                <a:spLocks noChangeShapeType="1"/>
              </p:cNvSpPr>
              <p:nvPr/>
            </p:nvSpPr>
            <p:spPr bwMode="auto">
              <a:xfrm flipV="1">
                <a:off x="3139" y="13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78" name="Rectangle 578"/>
              <p:cNvSpPr>
                <a:spLocks noChangeArrowheads="1"/>
              </p:cNvSpPr>
              <p:nvPr/>
            </p:nvSpPr>
            <p:spPr bwMode="auto">
              <a:xfrm>
                <a:off x="3304" y="140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79" name="Line 579"/>
              <p:cNvSpPr>
                <a:spLocks noChangeShapeType="1"/>
              </p:cNvSpPr>
              <p:nvPr/>
            </p:nvSpPr>
            <p:spPr bwMode="auto">
              <a:xfrm flipH="1" flipV="1">
                <a:off x="3305" y="14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0" name="Line 580"/>
              <p:cNvSpPr>
                <a:spLocks noChangeShapeType="1"/>
              </p:cNvSpPr>
              <p:nvPr/>
            </p:nvSpPr>
            <p:spPr bwMode="auto">
              <a:xfrm>
                <a:off x="3333" y="14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1" name="Line 581"/>
              <p:cNvSpPr>
                <a:spLocks noChangeShapeType="1"/>
              </p:cNvSpPr>
              <p:nvPr/>
            </p:nvSpPr>
            <p:spPr bwMode="auto">
              <a:xfrm flipH="1">
                <a:off x="3305" y="143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2" name="Line 582"/>
              <p:cNvSpPr>
                <a:spLocks noChangeShapeType="1"/>
              </p:cNvSpPr>
              <p:nvPr/>
            </p:nvSpPr>
            <p:spPr bwMode="auto">
              <a:xfrm flipV="1">
                <a:off x="3333" y="14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3" name="Rectangle 583"/>
              <p:cNvSpPr>
                <a:spLocks noChangeArrowheads="1"/>
              </p:cNvSpPr>
              <p:nvPr/>
            </p:nvSpPr>
            <p:spPr bwMode="auto">
              <a:xfrm>
                <a:off x="3516" y="1447"/>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84" name="Line 584"/>
              <p:cNvSpPr>
                <a:spLocks noChangeShapeType="1"/>
              </p:cNvSpPr>
              <p:nvPr/>
            </p:nvSpPr>
            <p:spPr bwMode="auto">
              <a:xfrm flipH="1" flipV="1">
                <a:off x="3517" y="144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5" name="Line 585"/>
              <p:cNvSpPr>
                <a:spLocks noChangeShapeType="1"/>
              </p:cNvSpPr>
              <p:nvPr/>
            </p:nvSpPr>
            <p:spPr bwMode="auto">
              <a:xfrm>
                <a:off x="3545" y="14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6" name="Line 586"/>
              <p:cNvSpPr>
                <a:spLocks noChangeShapeType="1"/>
              </p:cNvSpPr>
              <p:nvPr/>
            </p:nvSpPr>
            <p:spPr bwMode="auto">
              <a:xfrm flipH="1">
                <a:off x="3517" y="147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7" name="Line 587"/>
              <p:cNvSpPr>
                <a:spLocks noChangeShapeType="1"/>
              </p:cNvSpPr>
              <p:nvPr/>
            </p:nvSpPr>
            <p:spPr bwMode="auto">
              <a:xfrm flipV="1">
                <a:off x="3545" y="144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88" name="Rectangle 588"/>
              <p:cNvSpPr>
                <a:spLocks noChangeArrowheads="1"/>
              </p:cNvSpPr>
              <p:nvPr/>
            </p:nvSpPr>
            <p:spPr bwMode="auto">
              <a:xfrm>
                <a:off x="3747" y="1493"/>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89" name="Line 589"/>
              <p:cNvSpPr>
                <a:spLocks noChangeShapeType="1"/>
              </p:cNvSpPr>
              <p:nvPr/>
            </p:nvSpPr>
            <p:spPr bwMode="auto">
              <a:xfrm flipH="1" flipV="1">
                <a:off x="3748" y="149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0" name="Line 590"/>
              <p:cNvSpPr>
                <a:spLocks noChangeShapeType="1"/>
              </p:cNvSpPr>
              <p:nvPr/>
            </p:nvSpPr>
            <p:spPr bwMode="auto">
              <a:xfrm>
                <a:off x="3776" y="152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1" name="Line 591"/>
              <p:cNvSpPr>
                <a:spLocks noChangeShapeType="1"/>
              </p:cNvSpPr>
              <p:nvPr/>
            </p:nvSpPr>
            <p:spPr bwMode="auto">
              <a:xfrm flipH="1">
                <a:off x="3748" y="152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2" name="Line 592"/>
              <p:cNvSpPr>
                <a:spLocks noChangeShapeType="1"/>
              </p:cNvSpPr>
              <p:nvPr/>
            </p:nvSpPr>
            <p:spPr bwMode="auto">
              <a:xfrm flipV="1">
                <a:off x="3776" y="149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3" name="Rectangle 593"/>
              <p:cNvSpPr>
                <a:spLocks noChangeArrowheads="1"/>
              </p:cNvSpPr>
              <p:nvPr/>
            </p:nvSpPr>
            <p:spPr bwMode="auto">
              <a:xfrm>
                <a:off x="3941" y="1553"/>
                <a:ext cx="59" cy="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94" name="Line 594"/>
              <p:cNvSpPr>
                <a:spLocks noChangeShapeType="1"/>
              </p:cNvSpPr>
              <p:nvPr/>
            </p:nvSpPr>
            <p:spPr bwMode="auto">
              <a:xfrm flipH="1" flipV="1">
                <a:off x="3942" y="155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5" name="Line 595"/>
              <p:cNvSpPr>
                <a:spLocks noChangeShapeType="1"/>
              </p:cNvSpPr>
              <p:nvPr/>
            </p:nvSpPr>
            <p:spPr bwMode="auto">
              <a:xfrm>
                <a:off x="3970" y="15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6" name="Line 596"/>
              <p:cNvSpPr>
                <a:spLocks noChangeShapeType="1"/>
              </p:cNvSpPr>
              <p:nvPr/>
            </p:nvSpPr>
            <p:spPr bwMode="auto">
              <a:xfrm flipH="1">
                <a:off x="3942" y="15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7" name="Line 597"/>
              <p:cNvSpPr>
                <a:spLocks noChangeShapeType="1"/>
              </p:cNvSpPr>
              <p:nvPr/>
            </p:nvSpPr>
            <p:spPr bwMode="auto">
              <a:xfrm flipV="1">
                <a:off x="3970" y="155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198" name="Rectangle 598"/>
              <p:cNvSpPr>
                <a:spLocks noChangeArrowheads="1"/>
              </p:cNvSpPr>
              <p:nvPr/>
            </p:nvSpPr>
            <p:spPr bwMode="auto">
              <a:xfrm>
                <a:off x="4143" y="1627"/>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199" name="Line 599"/>
              <p:cNvSpPr>
                <a:spLocks noChangeShapeType="1"/>
              </p:cNvSpPr>
              <p:nvPr/>
            </p:nvSpPr>
            <p:spPr bwMode="auto">
              <a:xfrm flipH="1" flipV="1">
                <a:off x="4144" y="162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0" name="Line 600"/>
              <p:cNvSpPr>
                <a:spLocks noChangeShapeType="1"/>
              </p:cNvSpPr>
              <p:nvPr/>
            </p:nvSpPr>
            <p:spPr bwMode="auto">
              <a:xfrm>
                <a:off x="4172" y="165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1" name="Line 601"/>
              <p:cNvSpPr>
                <a:spLocks noChangeShapeType="1"/>
              </p:cNvSpPr>
              <p:nvPr/>
            </p:nvSpPr>
            <p:spPr bwMode="auto">
              <a:xfrm flipH="1">
                <a:off x="4144" y="1656"/>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2" name="Line 602"/>
              <p:cNvSpPr>
                <a:spLocks noChangeShapeType="1"/>
              </p:cNvSpPr>
              <p:nvPr/>
            </p:nvSpPr>
            <p:spPr bwMode="auto">
              <a:xfrm flipV="1">
                <a:off x="4172" y="162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3" name="Rectangle 603"/>
              <p:cNvSpPr>
                <a:spLocks noChangeArrowheads="1"/>
              </p:cNvSpPr>
              <p:nvPr/>
            </p:nvSpPr>
            <p:spPr bwMode="auto">
              <a:xfrm>
                <a:off x="4319" y="1700"/>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04" name="Line 604"/>
              <p:cNvSpPr>
                <a:spLocks noChangeShapeType="1"/>
              </p:cNvSpPr>
              <p:nvPr/>
            </p:nvSpPr>
            <p:spPr bwMode="auto">
              <a:xfrm flipH="1" flipV="1">
                <a:off x="4320" y="170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5" name="Line 605"/>
              <p:cNvSpPr>
                <a:spLocks noChangeShapeType="1"/>
              </p:cNvSpPr>
              <p:nvPr/>
            </p:nvSpPr>
            <p:spPr bwMode="auto">
              <a:xfrm>
                <a:off x="4348" y="172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6" name="Line 606"/>
              <p:cNvSpPr>
                <a:spLocks noChangeShapeType="1"/>
              </p:cNvSpPr>
              <p:nvPr/>
            </p:nvSpPr>
            <p:spPr bwMode="auto">
              <a:xfrm flipH="1">
                <a:off x="4320" y="172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7" name="Line 607"/>
              <p:cNvSpPr>
                <a:spLocks noChangeShapeType="1"/>
              </p:cNvSpPr>
              <p:nvPr/>
            </p:nvSpPr>
            <p:spPr bwMode="auto">
              <a:xfrm flipV="1">
                <a:off x="4348" y="170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08" name="Rectangle 608"/>
              <p:cNvSpPr>
                <a:spLocks noChangeArrowheads="1"/>
              </p:cNvSpPr>
              <p:nvPr/>
            </p:nvSpPr>
            <p:spPr bwMode="auto">
              <a:xfrm>
                <a:off x="4411" y="1738"/>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09" name="Line 609"/>
              <p:cNvSpPr>
                <a:spLocks noChangeShapeType="1"/>
              </p:cNvSpPr>
              <p:nvPr/>
            </p:nvSpPr>
            <p:spPr bwMode="auto">
              <a:xfrm flipH="1" flipV="1">
                <a:off x="4412" y="173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0" name="Line 610"/>
              <p:cNvSpPr>
                <a:spLocks noChangeShapeType="1"/>
              </p:cNvSpPr>
              <p:nvPr/>
            </p:nvSpPr>
            <p:spPr bwMode="auto">
              <a:xfrm>
                <a:off x="4440" y="176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1" name="Line 611"/>
              <p:cNvSpPr>
                <a:spLocks noChangeShapeType="1"/>
              </p:cNvSpPr>
              <p:nvPr/>
            </p:nvSpPr>
            <p:spPr bwMode="auto">
              <a:xfrm flipH="1">
                <a:off x="4412" y="176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2" name="Line 612"/>
              <p:cNvSpPr>
                <a:spLocks noChangeShapeType="1"/>
              </p:cNvSpPr>
              <p:nvPr/>
            </p:nvSpPr>
            <p:spPr bwMode="auto">
              <a:xfrm flipV="1">
                <a:off x="4440" y="173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3" name="Rectangle 613"/>
              <p:cNvSpPr>
                <a:spLocks noChangeArrowheads="1"/>
              </p:cNvSpPr>
              <p:nvPr/>
            </p:nvSpPr>
            <p:spPr bwMode="auto">
              <a:xfrm>
                <a:off x="4494" y="1773"/>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14" name="Line 614"/>
              <p:cNvSpPr>
                <a:spLocks noChangeShapeType="1"/>
              </p:cNvSpPr>
              <p:nvPr/>
            </p:nvSpPr>
            <p:spPr bwMode="auto">
              <a:xfrm flipH="1" flipV="1">
                <a:off x="4495" y="177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5" name="Line 615"/>
              <p:cNvSpPr>
                <a:spLocks noChangeShapeType="1"/>
              </p:cNvSpPr>
              <p:nvPr/>
            </p:nvSpPr>
            <p:spPr bwMode="auto">
              <a:xfrm>
                <a:off x="4523" y="18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6" name="Line 616"/>
              <p:cNvSpPr>
                <a:spLocks noChangeShapeType="1"/>
              </p:cNvSpPr>
              <p:nvPr/>
            </p:nvSpPr>
            <p:spPr bwMode="auto">
              <a:xfrm flipH="1">
                <a:off x="4495" y="180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7" name="Line 617"/>
              <p:cNvSpPr>
                <a:spLocks noChangeShapeType="1"/>
              </p:cNvSpPr>
              <p:nvPr/>
            </p:nvSpPr>
            <p:spPr bwMode="auto">
              <a:xfrm flipV="1">
                <a:off x="4523" y="177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18" name="Rectangle 618"/>
              <p:cNvSpPr>
                <a:spLocks noChangeArrowheads="1"/>
              </p:cNvSpPr>
              <p:nvPr/>
            </p:nvSpPr>
            <p:spPr bwMode="auto">
              <a:xfrm>
                <a:off x="4532" y="1790"/>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sp>
          <p:nvSpPr>
            <p:cNvPr id="26219" name="Line 619"/>
            <p:cNvSpPr>
              <a:spLocks noChangeShapeType="1"/>
            </p:cNvSpPr>
            <p:nvPr/>
          </p:nvSpPr>
          <p:spPr bwMode="auto">
            <a:xfrm flipH="1" flipV="1">
              <a:off x="4533" y="179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0" name="Line 620"/>
            <p:cNvSpPr>
              <a:spLocks noChangeShapeType="1"/>
            </p:cNvSpPr>
            <p:nvPr/>
          </p:nvSpPr>
          <p:spPr bwMode="auto">
            <a:xfrm>
              <a:off x="4561" y="181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1" name="Line 621"/>
            <p:cNvSpPr>
              <a:spLocks noChangeShapeType="1"/>
            </p:cNvSpPr>
            <p:nvPr/>
          </p:nvSpPr>
          <p:spPr bwMode="auto">
            <a:xfrm flipH="1">
              <a:off x="4533" y="181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2" name="Line 622"/>
            <p:cNvSpPr>
              <a:spLocks noChangeShapeType="1"/>
            </p:cNvSpPr>
            <p:nvPr/>
          </p:nvSpPr>
          <p:spPr bwMode="auto">
            <a:xfrm flipV="1">
              <a:off x="4561" y="179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3" name="Rectangle 623"/>
            <p:cNvSpPr>
              <a:spLocks noChangeArrowheads="1"/>
            </p:cNvSpPr>
            <p:nvPr/>
          </p:nvSpPr>
          <p:spPr bwMode="auto">
            <a:xfrm>
              <a:off x="4569" y="1811"/>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24" name="Line 624"/>
            <p:cNvSpPr>
              <a:spLocks noChangeShapeType="1"/>
            </p:cNvSpPr>
            <p:nvPr/>
          </p:nvSpPr>
          <p:spPr bwMode="auto">
            <a:xfrm flipH="1" flipV="1">
              <a:off x="4569" y="181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5" name="Line 625"/>
            <p:cNvSpPr>
              <a:spLocks noChangeShapeType="1"/>
            </p:cNvSpPr>
            <p:nvPr/>
          </p:nvSpPr>
          <p:spPr bwMode="auto">
            <a:xfrm>
              <a:off x="4597" y="18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6" name="Line 626"/>
            <p:cNvSpPr>
              <a:spLocks noChangeShapeType="1"/>
            </p:cNvSpPr>
            <p:nvPr/>
          </p:nvSpPr>
          <p:spPr bwMode="auto">
            <a:xfrm flipH="1">
              <a:off x="4569" y="18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7" name="Line 627"/>
            <p:cNvSpPr>
              <a:spLocks noChangeShapeType="1"/>
            </p:cNvSpPr>
            <p:nvPr/>
          </p:nvSpPr>
          <p:spPr bwMode="auto">
            <a:xfrm flipV="1">
              <a:off x="4597" y="181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28" name="Rectangle 628"/>
            <p:cNvSpPr>
              <a:spLocks noChangeArrowheads="1"/>
            </p:cNvSpPr>
            <p:nvPr/>
          </p:nvSpPr>
          <p:spPr bwMode="auto">
            <a:xfrm>
              <a:off x="4605" y="1833"/>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29" name="Line 629"/>
            <p:cNvSpPr>
              <a:spLocks noChangeShapeType="1"/>
            </p:cNvSpPr>
            <p:nvPr/>
          </p:nvSpPr>
          <p:spPr bwMode="auto">
            <a:xfrm flipH="1" flipV="1">
              <a:off x="4606" y="183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0" name="Line 630"/>
            <p:cNvSpPr>
              <a:spLocks noChangeShapeType="1"/>
            </p:cNvSpPr>
            <p:nvPr/>
          </p:nvSpPr>
          <p:spPr bwMode="auto">
            <a:xfrm>
              <a:off x="4634" y="18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1" name="Line 631"/>
            <p:cNvSpPr>
              <a:spLocks noChangeShapeType="1"/>
            </p:cNvSpPr>
            <p:nvPr/>
          </p:nvSpPr>
          <p:spPr bwMode="auto">
            <a:xfrm flipH="1">
              <a:off x="4606" y="186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2" name="Line 632"/>
            <p:cNvSpPr>
              <a:spLocks noChangeShapeType="1"/>
            </p:cNvSpPr>
            <p:nvPr/>
          </p:nvSpPr>
          <p:spPr bwMode="auto">
            <a:xfrm flipV="1">
              <a:off x="4634" y="1834"/>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3" name="Rectangle 633"/>
            <p:cNvSpPr>
              <a:spLocks noChangeArrowheads="1"/>
            </p:cNvSpPr>
            <p:nvPr/>
          </p:nvSpPr>
          <p:spPr bwMode="auto">
            <a:xfrm>
              <a:off x="4688" y="1880"/>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34" name="Line 634"/>
            <p:cNvSpPr>
              <a:spLocks noChangeShapeType="1"/>
            </p:cNvSpPr>
            <p:nvPr/>
          </p:nvSpPr>
          <p:spPr bwMode="auto">
            <a:xfrm flipH="1" flipV="1">
              <a:off x="4689" y="188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5" name="Line 635"/>
            <p:cNvSpPr>
              <a:spLocks noChangeShapeType="1"/>
            </p:cNvSpPr>
            <p:nvPr/>
          </p:nvSpPr>
          <p:spPr bwMode="auto">
            <a:xfrm>
              <a:off x="4717" y="190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6" name="Line 636"/>
            <p:cNvSpPr>
              <a:spLocks noChangeShapeType="1"/>
            </p:cNvSpPr>
            <p:nvPr/>
          </p:nvSpPr>
          <p:spPr bwMode="auto">
            <a:xfrm flipH="1">
              <a:off x="4689" y="1909"/>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7" name="Line 637"/>
            <p:cNvSpPr>
              <a:spLocks noChangeShapeType="1"/>
            </p:cNvSpPr>
            <p:nvPr/>
          </p:nvSpPr>
          <p:spPr bwMode="auto">
            <a:xfrm flipV="1">
              <a:off x="4717" y="1881"/>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38" name="Rectangle 638"/>
            <p:cNvSpPr>
              <a:spLocks noChangeArrowheads="1"/>
            </p:cNvSpPr>
            <p:nvPr/>
          </p:nvSpPr>
          <p:spPr bwMode="auto">
            <a:xfrm>
              <a:off x="4781" y="1921"/>
              <a:ext cx="58"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39" name="Line 639"/>
            <p:cNvSpPr>
              <a:spLocks noChangeShapeType="1"/>
            </p:cNvSpPr>
            <p:nvPr/>
          </p:nvSpPr>
          <p:spPr bwMode="auto">
            <a:xfrm flipH="1" flipV="1">
              <a:off x="4782" y="1922"/>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0" name="Line 640"/>
            <p:cNvSpPr>
              <a:spLocks noChangeShapeType="1"/>
            </p:cNvSpPr>
            <p:nvPr/>
          </p:nvSpPr>
          <p:spPr bwMode="auto">
            <a:xfrm>
              <a:off x="4809" y="195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1" name="Line 641"/>
            <p:cNvSpPr>
              <a:spLocks noChangeShapeType="1"/>
            </p:cNvSpPr>
            <p:nvPr/>
          </p:nvSpPr>
          <p:spPr bwMode="auto">
            <a:xfrm flipH="1">
              <a:off x="4782" y="1950"/>
              <a:ext cx="27"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2" name="Line 642"/>
            <p:cNvSpPr>
              <a:spLocks noChangeShapeType="1"/>
            </p:cNvSpPr>
            <p:nvPr/>
          </p:nvSpPr>
          <p:spPr bwMode="auto">
            <a:xfrm flipV="1">
              <a:off x="4809" y="192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3" name="Rectangle 643"/>
            <p:cNvSpPr>
              <a:spLocks noChangeArrowheads="1"/>
            </p:cNvSpPr>
            <p:nvPr/>
          </p:nvSpPr>
          <p:spPr bwMode="auto">
            <a:xfrm>
              <a:off x="4863" y="1981"/>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44" name="Line 644"/>
            <p:cNvSpPr>
              <a:spLocks noChangeShapeType="1"/>
            </p:cNvSpPr>
            <p:nvPr/>
          </p:nvSpPr>
          <p:spPr bwMode="auto">
            <a:xfrm flipH="1" flipV="1">
              <a:off x="4864" y="19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5" name="Line 645"/>
            <p:cNvSpPr>
              <a:spLocks noChangeShapeType="1"/>
            </p:cNvSpPr>
            <p:nvPr/>
          </p:nvSpPr>
          <p:spPr bwMode="auto">
            <a:xfrm>
              <a:off x="4892" y="20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6" name="Line 646"/>
            <p:cNvSpPr>
              <a:spLocks noChangeShapeType="1"/>
            </p:cNvSpPr>
            <p:nvPr/>
          </p:nvSpPr>
          <p:spPr bwMode="auto">
            <a:xfrm flipH="1">
              <a:off x="4864" y="201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7" name="Line 647"/>
            <p:cNvSpPr>
              <a:spLocks noChangeShapeType="1"/>
            </p:cNvSpPr>
            <p:nvPr/>
          </p:nvSpPr>
          <p:spPr bwMode="auto">
            <a:xfrm flipV="1">
              <a:off x="4892" y="1982"/>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48" name="Rectangle 648"/>
            <p:cNvSpPr>
              <a:spLocks noChangeArrowheads="1"/>
            </p:cNvSpPr>
            <p:nvPr/>
          </p:nvSpPr>
          <p:spPr bwMode="auto">
            <a:xfrm>
              <a:off x="4882" y="1986"/>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49" name="Line 649"/>
            <p:cNvSpPr>
              <a:spLocks noChangeShapeType="1"/>
            </p:cNvSpPr>
            <p:nvPr/>
          </p:nvSpPr>
          <p:spPr bwMode="auto">
            <a:xfrm flipH="1" flipV="1">
              <a:off x="4883" y="19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50" name="Line 650"/>
            <p:cNvSpPr>
              <a:spLocks noChangeShapeType="1"/>
            </p:cNvSpPr>
            <p:nvPr/>
          </p:nvSpPr>
          <p:spPr bwMode="auto">
            <a:xfrm>
              <a:off x="4911" y="20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51" name="Line 651"/>
            <p:cNvSpPr>
              <a:spLocks noChangeShapeType="1"/>
            </p:cNvSpPr>
            <p:nvPr/>
          </p:nvSpPr>
          <p:spPr bwMode="auto">
            <a:xfrm flipH="1">
              <a:off x="4883" y="2015"/>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52" name="Line 652"/>
            <p:cNvSpPr>
              <a:spLocks noChangeShapeType="1"/>
            </p:cNvSpPr>
            <p:nvPr/>
          </p:nvSpPr>
          <p:spPr bwMode="auto">
            <a:xfrm flipV="1">
              <a:off x="4911" y="1987"/>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53" name="Freeform 653"/>
            <p:cNvSpPr>
              <a:spLocks/>
            </p:cNvSpPr>
            <p:nvPr/>
          </p:nvSpPr>
          <p:spPr bwMode="auto">
            <a:xfrm>
              <a:off x="1316" y="1274"/>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254" name="Freeform 654"/>
            <p:cNvSpPr>
              <a:spLocks/>
            </p:cNvSpPr>
            <p:nvPr/>
          </p:nvSpPr>
          <p:spPr bwMode="auto">
            <a:xfrm>
              <a:off x="1438" y="1104"/>
              <a:ext cx="81" cy="81"/>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55" name="Freeform 655"/>
            <p:cNvSpPr>
              <a:spLocks/>
            </p:cNvSpPr>
            <p:nvPr/>
          </p:nvSpPr>
          <p:spPr bwMode="auto">
            <a:xfrm>
              <a:off x="1663" y="1060"/>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256" name="Freeform 656"/>
            <p:cNvSpPr>
              <a:spLocks/>
            </p:cNvSpPr>
            <p:nvPr/>
          </p:nvSpPr>
          <p:spPr bwMode="auto">
            <a:xfrm>
              <a:off x="1963" y="1056"/>
              <a:ext cx="81" cy="81"/>
            </a:xfrm>
            <a:custGeom>
              <a:avLst/>
              <a:gdLst>
                <a:gd name="T0" fmla="*/ 41 w 81"/>
                <a:gd name="T1" fmla="*/ 0 h 81"/>
                <a:gd name="T2" fmla="*/ 81 w 81"/>
                <a:gd name="T3" fmla="*/ 41 h 81"/>
                <a:gd name="T4" fmla="*/ 41 w 81"/>
                <a:gd name="T5" fmla="*/ 81 h 81"/>
                <a:gd name="T6" fmla="*/ 0 w 81"/>
                <a:gd name="T7" fmla="*/ 41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1"/>
                  </a:lnTo>
                  <a:lnTo>
                    <a:pt x="41" y="81"/>
                  </a:lnTo>
                  <a:lnTo>
                    <a:pt x="0" y="41"/>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57" name="Freeform 657"/>
            <p:cNvSpPr>
              <a:spLocks/>
            </p:cNvSpPr>
            <p:nvPr/>
          </p:nvSpPr>
          <p:spPr bwMode="auto">
            <a:xfrm>
              <a:off x="2434" y="1098"/>
              <a:ext cx="81" cy="81"/>
            </a:xfrm>
            <a:custGeom>
              <a:avLst/>
              <a:gdLst>
                <a:gd name="T0" fmla="*/ 40 w 81"/>
                <a:gd name="T1" fmla="*/ 0 h 81"/>
                <a:gd name="T2" fmla="*/ 81 w 81"/>
                <a:gd name="T3" fmla="*/ 40 h 81"/>
                <a:gd name="T4" fmla="*/ 40 w 81"/>
                <a:gd name="T5" fmla="*/ 81 h 81"/>
                <a:gd name="T6" fmla="*/ 0 w 81"/>
                <a:gd name="T7" fmla="*/ 40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0"/>
                  </a:lnTo>
                  <a:lnTo>
                    <a:pt x="40" y="81"/>
                  </a:lnTo>
                  <a:lnTo>
                    <a:pt x="0" y="40"/>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258" name="Freeform 658"/>
            <p:cNvSpPr>
              <a:spLocks/>
            </p:cNvSpPr>
            <p:nvPr/>
          </p:nvSpPr>
          <p:spPr bwMode="auto">
            <a:xfrm>
              <a:off x="2951" y="1173"/>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59" name="Freeform 659"/>
            <p:cNvSpPr>
              <a:spLocks/>
            </p:cNvSpPr>
            <p:nvPr/>
          </p:nvSpPr>
          <p:spPr bwMode="auto">
            <a:xfrm>
              <a:off x="3634" y="1289"/>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260" name="Freeform 660"/>
            <p:cNvSpPr>
              <a:spLocks/>
            </p:cNvSpPr>
            <p:nvPr/>
          </p:nvSpPr>
          <p:spPr bwMode="auto">
            <a:xfrm>
              <a:off x="4105" y="1451"/>
              <a:ext cx="81" cy="81"/>
            </a:xfrm>
            <a:custGeom>
              <a:avLst/>
              <a:gdLst>
                <a:gd name="T0" fmla="*/ 40 w 81"/>
                <a:gd name="T1" fmla="*/ 0 h 81"/>
                <a:gd name="T2" fmla="*/ 81 w 81"/>
                <a:gd name="T3" fmla="*/ 41 h 81"/>
                <a:gd name="T4" fmla="*/ 40 w 81"/>
                <a:gd name="T5" fmla="*/ 81 h 81"/>
                <a:gd name="T6" fmla="*/ 0 w 81"/>
                <a:gd name="T7" fmla="*/ 41 h 81"/>
                <a:gd name="T8" fmla="*/ 40 w 81"/>
                <a:gd name="T9" fmla="*/ 0 h 81"/>
              </a:gdLst>
              <a:ahLst/>
              <a:cxnLst>
                <a:cxn ang="0">
                  <a:pos x="T0" y="T1"/>
                </a:cxn>
                <a:cxn ang="0">
                  <a:pos x="T2" y="T3"/>
                </a:cxn>
                <a:cxn ang="0">
                  <a:pos x="T4" y="T5"/>
                </a:cxn>
                <a:cxn ang="0">
                  <a:pos x="T6" y="T7"/>
                </a:cxn>
                <a:cxn ang="0">
                  <a:pos x="T8" y="T9"/>
                </a:cxn>
              </a:cxnLst>
              <a:rect l="0" t="0" r="r" b="b"/>
              <a:pathLst>
                <a:path w="81" h="81">
                  <a:moveTo>
                    <a:pt x="40" y="0"/>
                  </a:moveTo>
                  <a:lnTo>
                    <a:pt x="81" y="41"/>
                  </a:lnTo>
                  <a:lnTo>
                    <a:pt x="40" y="81"/>
                  </a:lnTo>
                  <a:lnTo>
                    <a:pt x="0" y="41"/>
                  </a:lnTo>
                  <a:lnTo>
                    <a:pt x="40" y="0"/>
                  </a:lnTo>
                  <a:close/>
                </a:path>
              </a:pathLst>
            </a:custGeom>
            <a:solidFill>
              <a:srgbClr val="000080"/>
            </a:solidFill>
            <a:ln w="12700">
              <a:solidFill>
                <a:srgbClr val="000080"/>
              </a:solidFill>
              <a:prstDash val="solid"/>
              <a:round/>
              <a:headEnd/>
              <a:tailEnd/>
            </a:ln>
          </p:spPr>
          <p:txBody>
            <a:bodyPr/>
            <a:lstStyle/>
            <a:p>
              <a:endParaRPr lang="it-IT"/>
            </a:p>
          </p:txBody>
        </p:sp>
        <p:sp>
          <p:nvSpPr>
            <p:cNvPr id="26261" name="Freeform 661"/>
            <p:cNvSpPr>
              <a:spLocks/>
            </p:cNvSpPr>
            <p:nvPr/>
          </p:nvSpPr>
          <p:spPr bwMode="auto">
            <a:xfrm>
              <a:off x="4307" y="1550"/>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62" name="Freeform 662"/>
            <p:cNvSpPr>
              <a:spLocks/>
            </p:cNvSpPr>
            <p:nvPr/>
          </p:nvSpPr>
          <p:spPr bwMode="auto">
            <a:xfrm>
              <a:off x="4501" y="1654"/>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63" name="Freeform 663"/>
            <p:cNvSpPr>
              <a:spLocks/>
            </p:cNvSpPr>
            <p:nvPr/>
          </p:nvSpPr>
          <p:spPr bwMode="auto">
            <a:xfrm>
              <a:off x="4676" y="1762"/>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64" name="Freeform 664"/>
            <p:cNvSpPr>
              <a:spLocks/>
            </p:cNvSpPr>
            <p:nvPr/>
          </p:nvSpPr>
          <p:spPr bwMode="auto">
            <a:xfrm>
              <a:off x="4870" y="1905"/>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65" name="Freeform 665"/>
            <p:cNvSpPr>
              <a:spLocks/>
            </p:cNvSpPr>
            <p:nvPr/>
          </p:nvSpPr>
          <p:spPr bwMode="auto">
            <a:xfrm>
              <a:off x="4898" y="1921"/>
              <a:ext cx="81" cy="81"/>
            </a:xfrm>
            <a:custGeom>
              <a:avLst/>
              <a:gdLst>
                <a:gd name="T0" fmla="*/ 41 w 81"/>
                <a:gd name="T1" fmla="*/ 0 h 81"/>
                <a:gd name="T2" fmla="*/ 81 w 81"/>
                <a:gd name="T3" fmla="*/ 40 h 81"/>
                <a:gd name="T4" fmla="*/ 41 w 81"/>
                <a:gd name="T5" fmla="*/ 81 h 81"/>
                <a:gd name="T6" fmla="*/ 0 w 81"/>
                <a:gd name="T7" fmla="*/ 40 h 81"/>
                <a:gd name="T8" fmla="*/ 41 w 81"/>
                <a:gd name="T9" fmla="*/ 0 h 81"/>
              </a:gdLst>
              <a:ahLst/>
              <a:cxnLst>
                <a:cxn ang="0">
                  <a:pos x="T0" y="T1"/>
                </a:cxn>
                <a:cxn ang="0">
                  <a:pos x="T2" y="T3"/>
                </a:cxn>
                <a:cxn ang="0">
                  <a:pos x="T4" y="T5"/>
                </a:cxn>
                <a:cxn ang="0">
                  <a:pos x="T6" y="T7"/>
                </a:cxn>
                <a:cxn ang="0">
                  <a:pos x="T8" y="T9"/>
                </a:cxn>
              </a:cxnLst>
              <a:rect l="0" t="0" r="r" b="b"/>
              <a:pathLst>
                <a:path w="81" h="81">
                  <a:moveTo>
                    <a:pt x="41" y="0"/>
                  </a:moveTo>
                  <a:lnTo>
                    <a:pt x="81" y="40"/>
                  </a:lnTo>
                  <a:lnTo>
                    <a:pt x="41" y="81"/>
                  </a:lnTo>
                  <a:lnTo>
                    <a:pt x="0" y="40"/>
                  </a:lnTo>
                  <a:lnTo>
                    <a:pt x="41" y="0"/>
                  </a:lnTo>
                  <a:close/>
                </a:path>
              </a:pathLst>
            </a:custGeom>
            <a:solidFill>
              <a:srgbClr val="000080"/>
            </a:solidFill>
            <a:ln w="12700">
              <a:solidFill>
                <a:srgbClr val="000080"/>
              </a:solidFill>
              <a:prstDash val="solid"/>
              <a:round/>
              <a:headEnd/>
              <a:tailEnd/>
            </a:ln>
          </p:spPr>
          <p:txBody>
            <a:bodyPr/>
            <a:lstStyle/>
            <a:p>
              <a:endParaRPr lang="it-IT"/>
            </a:p>
          </p:txBody>
        </p:sp>
        <p:sp>
          <p:nvSpPr>
            <p:cNvPr id="26266" name="Rectangle 666"/>
            <p:cNvSpPr>
              <a:spLocks noChangeArrowheads="1"/>
            </p:cNvSpPr>
            <p:nvPr/>
          </p:nvSpPr>
          <p:spPr bwMode="auto">
            <a:xfrm>
              <a:off x="1161" y="343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0</a:t>
              </a:r>
              <a:endParaRPr lang="it-IT" altLang="it-IT"/>
            </a:p>
          </p:txBody>
        </p:sp>
        <p:sp>
          <p:nvSpPr>
            <p:cNvPr id="26267" name="Rectangle 667"/>
            <p:cNvSpPr>
              <a:spLocks noChangeArrowheads="1"/>
            </p:cNvSpPr>
            <p:nvPr/>
          </p:nvSpPr>
          <p:spPr bwMode="auto">
            <a:xfrm>
              <a:off x="2044" y="343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10</a:t>
              </a:r>
              <a:endParaRPr lang="it-IT" altLang="it-IT"/>
            </a:p>
          </p:txBody>
        </p:sp>
        <p:sp>
          <p:nvSpPr>
            <p:cNvPr id="26268" name="Rectangle 668"/>
            <p:cNvSpPr>
              <a:spLocks noChangeArrowheads="1"/>
            </p:cNvSpPr>
            <p:nvPr/>
          </p:nvSpPr>
          <p:spPr bwMode="auto">
            <a:xfrm>
              <a:off x="2967" y="343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20</a:t>
              </a:r>
              <a:endParaRPr lang="it-IT" altLang="it-IT"/>
            </a:p>
          </p:txBody>
        </p:sp>
        <p:sp>
          <p:nvSpPr>
            <p:cNvPr id="26269" name="Rectangle 669"/>
            <p:cNvSpPr>
              <a:spLocks noChangeArrowheads="1"/>
            </p:cNvSpPr>
            <p:nvPr/>
          </p:nvSpPr>
          <p:spPr bwMode="auto">
            <a:xfrm>
              <a:off x="3890" y="343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30</a:t>
              </a:r>
              <a:endParaRPr lang="it-IT" altLang="it-IT"/>
            </a:p>
          </p:txBody>
        </p:sp>
        <p:sp>
          <p:nvSpPr>
            <p:cNvPr id="26270" name="Rectangle 670"/>
            <p:cNvSpPr>
              <a:spLocks noChangeArrowheads="1"/>
            </p:cNvSpPr>
            <p:nvPr/>
          </p:nvSpPr>
          <p:spPr bwMode="auto">
            <a:xfrm>
              <a:off x="4812" y="343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a:solidFill>
                    <a:srgbClr val="000000"/>
                  </a:solidFill>
                </a:rPr>
                <a:t>40</a:t>
              </a:r>
              <a:endParaRPr lang="it-IT" altLang="it-IT"/>
            </a:p>
          </p:txBody>
        </p:sp>
        <p:sp>
          <p:nvSpPr>
            <p:cNvPr id="26271" name="Rectangle 671"/>
            <p:cNvSpPr>
              <a:spLocks noChangeArrowheads="1"/>
            </p:cNvSpPr>
            <p:nvPr/>
          </p:nvSpPr>
          <p:spPr bwMode="auto">
            <a:xfrm>
              <a:off x="2844" y="3675"/>
              <a:ext cx="1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E</a:t>
              </a:r>
              <a:endParaRPr lang="it-IT" altLang="it-IT"/>
            </a:p>
          </p:txBody>
        </p:sp>
        <p:sp>
          <p:nvSpPr>
            <p:cNvPr id="26272" name="Rectangle 672"/>
            <p:cNvSpPr>
              <a:spLocks noChangeArrowheads="1"/>
            </p:cNvSpPr>
            <p:nvPr/>
          </p:nvSpPr>
          <p:spPr bwMode="auto">
            <a:xfrm>
              <a:off x="2951" y="3755"/>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acc</a:t>
              </a:r>
              <a:endParaRPr lang="it-IT" altLang="it-IT"/>
            </a:p>
          </p:txBody>
        </p:sp>
        <p:sp>
          <p:nvSpPr>
            <p:cNvPr id="26273" name="Rectangle 673"/>
            <p:cNvSpPr>
              <a:spLocks noChangeArrowheads="1"/>
            </p:cNvSpPr>
            <p:nvPr/>
          </p:nvSpPr>
          <p:spPr bwMode="auto">
            <a:xfrm>
              <a:off x="3131" y="3675"/>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 [MV/m]</a:t>
              </a:r>
              <a:endParaRPr lang="it-IT" altLang="it-IT"/>
            </a:p>
          </p:txBody>
        </p:sp>
        <p:sp>
          <p:nvSpPr>
            <p:cNvPr id="26274" name="Rectangle 674"/>
            <p:cNvSpPr>
              <a:spLocks noChangeArrowheads="1"/>
            </p:cNvSpPr>
            <p:nvPr/>
          </p:nvSpPr>
          <p:spPr bwMode="auto">
            <a:xfrm rot="16200000">
              <a:off x="578" y="1310"/>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000" b="1">
                  <a:solidFill>
                    <a:srgbClr val="000000"/>
                  </a:solidFill>
                </a:rPr>
                <a:t>Q</a:t>
              </a:r>
              <a:endParaRPr lang="it-IT" altLang="it-IT"/>
            </a:p>
          </p:txBody>
        </p:sp>
        <p:sp>
          <p:nvSpPr>
            <p:cNvPr id="26275" name="Rectangle 675"/>
            <p:cNvSpPr>
              <a:spLocks noChangeArrowheads="1"/>
            </p:cNvSpPr>
            <p:nvPr/>
          </p:nvSpPr>
          <p:spPr bwMode="auto">
            <a:xfrm rot="16200000">
              <a:off x="691" y="1241"/>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300" b="1">
                  <a:solidFill>
                    <a:srgbClr val="000000"/>
                  </a:solidFill>
                </a:rPr>
                <a:t>0</a:t>
              </a:r>
              <a:endParaRPr lang="it-IT" altLang="it-IT"/>
            </a:p>
          </p:txBody>
        </p:sp>
        <p:sp>
          <p:nvSpPr>
            <p:cNvPr id="26276" name="Rectangle 676"/>
            <p:cNvSpPr>
              <a:spLocks noChangeArrowheads="1"/>
            </p:cNvSpPr>
            <p:nvPr/>
          </p:nvSpPr>
          <p:spPr bwMode="auto">
            <a:xfrm>
              <a:off x="1612" y="2244"/>
              <a:ext cx="546" cy="836"/>
            </a:xfrm>
            <a:prstGeom prst="rect">
              <a:avLst/>
            </a:prstGeom>
            <a:solidFill>
              <a:srgbClr val="FFFFFF"/>
            </a:solidFill>
            <a:ln w="0">
              <a:solidFill>
                <a:srgbClr val="000000"/>
              </a:solidFill>
              <a:miter lim="800000"/>
              <a:headEnd/>
              <a:tailEnd/>
            </a:ln>
          </p:spPr>
          <p:txBody>
            <a:bodyPr/>
            <a:lstStyle/>
            <a:p>
              <a:endParaRPr lang="it-IT"/>
            </a:p>
          </p:txBody>
        </p:sp>
        <p:sp>
          <p:nvSpPr>
            <p:cNvPr id="26277" name="Freeform 677"/>
            <p:cNvSpPr>
              <a:spLocks/>
            </p:cNvSpPr>
            <p:nvPr/>
          </p:nvSpPr>
          <p:spPr bwMode="auto">
            <a:xfrm>
              <a:off x="1721" y="2362"/>
              <a:ext cx="56" cy="56"/>
            </a:xfrm>
            <a:custGeom>
              <a:avLst/>
              <a:gdLst>
                <a:gd name="T0" fmla="*/ 28 w 56"/>
                <a:gd name="T1" fmla="*/ 0 h 56"/>
                <a:gd name="T2" fmla="*/ 56 w 56"/>
                <a:gd name="T3" fmla="*/ 56 h 56"/>
                <a:gd name="T4" fmla="*/ 0 w 56"/>
                <a:gd name="T5" fmla="*/ 56 h 56"/>
                <a:gd name="T6" fmla="*/ 28 w 56"/>
                <a:gd name="T7" fmla="*/ 0 h 56"/>
              </a:gdLst>
              <a:ahLst/>
              <a:cxnLst>
                <a:cxn ang="0">
                  <a:pos x="T0" y="T1"/>
                </a:cxn>
                <a:cxn ang="0">
                  <a:pos x="T2" y="T3"/>
                </a:cxn>
                <a:cxn ang="0">
                  <a:pos x="T4" y="T5"/>
                </a:cxn>
                <a:cxn ang="0">
                  <a:pos x="T6" y="T7"/>
                </a:cxn>
              </a:cxnLst>
              <a:rect l="0" t="0" r="r" b="b"/>
              <a:pathLst>
                <a:path w="56" h="56">
                  <a:moveTo>
                    <a:pt x="28" y="0"/>
                  </a:moveTo>
                  <a:lnTo>
                    <a:pt x="56" y="56"/>
                  </a:lnTo>
                  <a:lnTo>
                    <a:pt x="0" y="56"/>
                  </a:lnTo>
                  <a:lnTo>
                    <a:pt x="28" y="0"/>
                  </a:lnTo>
                  <a:close/>
                </a:path>
              </a:pathLst>
            </a:custGeom>
            <a:solidFill>
              <a:srgbClr val="0000FF"/>
            </a:solidFill>
            <a:ln w="12700">
              <a:solidFill>
                <a:srgbClr val="0000FF"/>
              </a:solidFill>
              <a:prstDash val="solid"/>
              <a:round/>
              <a:headEnd/>
              <a:tailEnd/>
            </a:ln>
          </p:spPr>
          <p:txBody>
            <a:bodyPr/>
            <a:lstStyle/>
            <a:p>
              <a:endParaRPr lang="it-IT"/>
            </a:p>
          </p:txBody>
        </p:sp>
        <p:sp>
          <p:nvSpPr>
            <p:cNvPr id="26278" name="Rectangle 678"/>
            <p:cNvSpPr>
              <a:spLocks noChangeArrowheads="1"/>
            </p:cNvSpPr>
            <p:nvPr/>
          </p:nvSpPr>
          <p:spPr bwMode="auto">
            <a:xfrm>
              <a:off x="1810" y="2324"/>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2 K</a:t>
              </a:r>
              <a:endParaRPr lang="it-IT" altLang="it-IT"/>
            </a:p>
          </p:txBody>
        </p:sp>
        <p:sp>
          <p:nvSpPr>
            <p:cNvPr id="26279" name="Rectangle 679"/>
            <p:cNvSpPr>
              <a:spLocks noChangeArrowheads="1"/>
            </p:cNvSpPr>
            <p:nvPr/>
          </p:nvSpPr>
          <p:spPr bwMode="auto">
            <a:xfrm>
              <a:off x="1720" y="2639"/>
              <a:ext cx="59" cy="5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80" name="Line 680"/>
            <p:cNvSpPr>
              <a:spLocks noChangeShapeType="1"/>
            </p:cNvSpPr>
            <p:nvPr/>
          </p:nvSpPr>
          <p:spPr bwMode="auto">
            <a:xfrm flipH="1" flipV="1">
              <a:off x="1721" y="26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81" name="Line 681"/>
            <p:cNvSpPr>
              <a:spLocks noChangeShapeType="1"/>
            </p:cNvSpPr>
            <p:nvPr/>
          </p:nvSpPr>
          <p:spPr bwMode="auto">
            <a:xfrm>
              <a:off x="1749" y="26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82" name="Line 682"/>
            <p:cNvSpPr>
              <a:spLocks noChangeShapeType="1"/>
            </p:cNvSpPr>
            <p:nvPr/>
          </p:nvSpPr>
          <p:spPr bwMode="auto">
            <a:xfrm flipH="1">
              <a:off x="1721" y="2668"/>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83" name="Line 683"/>
            <p:cNvSpPr>
              <a:spLocks noChangeShapeType="1"/>
            </p:cNvSpPr>
            <p:nvPr/>
          </p:nvSpPr>
          <p:spPr bwMode="auto">
            <a:xfrm flipV="1">
              <a:off x="1749" y="2640"/>
              <a:ext cx="2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284" name="Rectangle 684"/>
            <p:cNvSpPr>
              <a:spLocks noChangeArrowheads="1"/>
            </p:cNvSpPr>
            <p:nvPr/>
          </p:nvSpPr>
          <p:spPr bwMode="auto">
            <a:xfrm>
              <a:off x="1810" y="2602"/>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1,8 K</a:t>
              </a:r>
              <a:endParaRPr lang="it-IT" altLang="it-IT"/>
            </a:p>
          </p:txBody>
        </p:sp>
        <p:sp>
          <p:nvSpPr>
            <p:cNvPr id="26285" name="Freeform 685"/>
            <p:cNvSpPr>
              <a:spLocks/>
            </p:cNvSpPr>
            <p:nvPr/>
          </p:nvSpPr>
          <p:spPr bwMode="auto">
            <a:xfrm>
              <a:off x="1715" y="2912"/>
              <a:ext cx="69" cy="69"/>
            </a:xfrm>
            <a:custGeom>
              <a:avLst/>
              <a:gdLst>
                <a:gd name="T0" fmla="*/ 34 w 69"/>
                <a:gd name="T1" fmla="*/ 0 h 69"/>
                <a:gd name="T2" fmla="*/ 69 w 69"/>
                <a:gd name="T3" fmla="*/ 35 h 69"/>
                <a:gd name="T4" fmla="*/ 34 w 69"/>
                <a:gd name="T5" fmla="*/ 69 h 69"/>
                <a:gd name="T6" fmla="*/ 0 w 69"/>
                <a:gd name="T7" fmla="*/ 35 h 69"/>
                <a:gd name="T8" fmla="*/ 34 w 69"/>
                <a:gd name="T9" fmla="*/ 0 h 69"/>
              </a:gdLst>
              <a:ahLst/>
              <a:cxnLst>
                <a:cxn ang="0">
                  <a:pos x="T0" y="T1"/>
                </a:cxn>
                <a:cxn ang="0">
                  <a:pos x="T2" y="T3"/>
                </a:cxn>
                <a:cxn ang="0">
                  <a:pos x="T4" y="T5"/>
                </a:cxn>
                <a:cxn ang="0">
                  <a:pos x="T6" y="T7"/>
                </a:cxn>
                <a:cxn ang="0">
                  <a:pos x="T8" y="T9"/>
                </a:cxn>
              </a:cxnLst>
              <a:rect l="0" t="0" r="r" b="b"/>
              <a:pathLst>
                <a:path w="69" h="69">
                  <a:moveTo>
                    <a:pt x="34" y="0"/>
                  </a:moveTo>
                  <a:lnTo>
                    <a:pt x="69" y="35"/>
                  </a:lnTo>
                  <a:lnTo>
                    <a:pt x="34" y="69"/>
                  </a:lnTo>
                  <a:lnTo>
                    <a:pt x="0" y="35"/>
                  </a:lnTo>
                  <a:lnTo>
                    <a:pt x="34" y="0"/>
                  </a:lnTo>
                  <a:close/>
                </a:path>
              </a:pathLst>
            </a:custGeom>
            <a:solidFill>
              <a:srgbClr val="000080"/>
            </a:solidFill>
            <a:ln w="12700">
              <a:solidFill>
                <a:srgbClr val="000080"/>
              </a:solidFill>
              <a:prstDash val="solid"/>
              <a:round/>
              <a:headEnd/>
              <a:tailEnd/>
            </a:ln>
          </p:spPr>
          <p:txBody>
            <a:bodyPr/>
            <a:lstStyle/>
            <a:p>
              <a:endParaRPr lang="it-IT"/>
            </a:p>
          </p:txBody>
        </p:sp>
        <p:sp>
          <p:nvSpPr>
            <p:cNvPr id="26286" name="Rectangle 686"/>
            <p:cNvSpPr>
              <a:spLocks noChangeArrowheads="1"/>
            </p:cNvSpPr>
            <p:nvPr/>
          </p:nvSpPr>
          <p:spPr bwMode="auto">
            <a:xfrm>
              <a:off x="1810" y="2880"/>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1,6 K</a:t>
              </a:r>
              <a:endParaRPr lang="it-IT" altLang="it-IT"/>
            </a:p>
          </p:txBody>
        </p:sp>
        <p:sp>
          <p:nvSpPr>
            <p:cNvPr id="26287" name="Rectangle 687"/>
            <p:cNvSpPr>
              <a:spLocks noChangeArrowheads="1"/>
            </p:cNvSpPr>
            <p:nvPr/>
          </p:nvSpPr>
          <p:spPr bwMode="auto">
            <a:xfrm>
              <a:off x="687" y="666"/>
              <a:ext cx="18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6288" name="Rectangle 688"/>
            <p:cNvSpPr>
              <a:spLocks noChangeArrowheads="1"/>
            </p:cNvSpPr>
            <p:nvPr/>
          </p:nvSpPr>
          <p:spPr bwMode="auto">
            <a:xfrm>
              <a:off x="870" y="632"/>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11</a:t>
              </a:r>
              <a:endParaRPr lang="it-IT" altLang="it-IT"/>
            </a:p>
          </p:txBody>
        </p:sp>
        <p:sp>
          <p:nvSpPr>
            <p:cNvPr id="26289" name="Rectangle 689"/>
            <p:cNvSpPr>
              <a:spLocks noChangeArrowheads="1"/>
            </p:cNvSpPr>
            <p:nvPr/>
          </p:nvSpPr>
          <p:spPr bwMode="auto">
            <a:xfrm>
              <a:off x="656" y="3185"/>
              <a:ext cx="514" cy="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6290" name="Rectangle 690"/>
            <p:cNvSpPr>
              <a:spLocks noChangeArrowheads="1"/>
            </p:cNvSpPr>
            <p:nvPr/>
          </p:nvSpPr>
          <p:spPr bwMode="auto">
            <a:xfrm>
              <a:off x="687" y="3233"/>
              <a:ext cx="18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6291" name="Rectangle 691"/>
            <p:cNvSpPr>
              <a:spLocks noChangeArrowheads="1"/>
            </p:cNvSpPr>
            <p:nvPr/>
          </p:nvSpPr>
          <p:spPr bwMode="auto">
            <a:xfrm>
              <a:off x="870" y="3199"/>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9</a:t>
              </a:r>
              <a:endParaRPr lang="it-IT" altLang="it-IT"/>
            </a:p>
          </p:txBody>
        </p:sp>
        <p:sp>
          <p:nvSpPr>
            <p:cNvPr id="26292" name="Rectangle 692"/>
            <p:cNvSpPr>
              <a:spLocks noChangeArrowheads="1"/>
            </p:cNvSpPr>
            <p:nvPr/>
          </p:nvSpPr>
          <p:spPr bwMode="auto">
            <a:xfrm>
              <a:off x="687" y="1971"/>
              <a:ext cx="18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100">
                  <a:solidFill>
                    <a:srgbClr val="000000"/>
                  </a:solidFill>
                </a:rPr>
                <a:t>10</a:t>
              </a:r>
              <a:endParaRPr lang="it-IT" altLang="it-IT"/>
            </a:p>
          </p:txBody>
        </p:sp>
        <p:sp>
          <p:nvSpPr>
            <p:cNvPr id="26293" name="Rectangle 693"/>
            <p:cNvSpPr>
              <a:spLocks noChangeArrowheads="1"/>
            </p:cNvSpPr>
            <p:nvPr/>
          </p:nvSpPr>
          <p:spPr bwMode="auto">
            <a:xfrm>
              <a:off x="870" y="1937"/>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a:solidFill>
                    <a:srgbClr val="000000"/>
                  </a:solidFill>
                </a:rPr>
                <a:t>10</a:t>
              </a:r>
              <a:endParaRPr lang="it-IT" altLang="it-IT"/>
            </a:p>
          </p:txBody>
        </p:sp>
      </p:grpSp>
      <p:sp>
        <p:nvSpPr>
          <p:cNvPr id="25611" name="Rectangle 11"/>
          <p:cNvSpPr>
            <a:spLocks noChangeArrowheads="1"/>
          </p:cNvSpPr>
          <p:nvPr/>
        </p:nvSpPr>
        <p:spPr bwMode="auto">
          <a:xfrm>
            <a:off x="6300788" y="1016000"/>
            <a:ext cx="2160587" cy="4176713"/>
          </a:xfrm>
          <a:prstGeom prst="rect">
            <a:avLst/>
          </a:prstGeom>
          <a:gradFill rotWithShape="1">
            <a:gsLst>
              <a:gs pos="0">
                <a:schemeClr val="bg1">
                  <a:alpha val="75999"/>
                </a:schemeClr>
              </a:gs>
              <a:gs pos="100000">
                <a:srgbClr val="FFFFFF">
                  <a:alpha val="75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10" name="Rectangle 10"/>
          <p:cNvSpPr>
            <a:spLocks noChangeArrowheads="1"/>
          </p:cNvSpPr>
          <p:nvPr/>
        </p:nvSpPr>
        <p:spPr bwMode="auto">
          <a:xfrm>
            <a:off x="1908175" y="1016000"/>
            <a:ext cx="1476375" cy="4176713"/>
          </a:xfrm>
          <a:prstGeom prst="rect">
            <a:avLst/>
          </a:prstGeom>
          <a:gradFill rotWithShape="1">
            <a:gsLst>
              <a:gs pos="0">
                <a:schemeClr val="bg1">
                  <a:alpha val="75999"/>
                </a:schemeClr>
              </a:gs>
              <a:gs pos="100000">
                <a:srgbClr val="FFFFFF">
                  <a:alpha val="75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17867090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67" name="Group 55"/>
          <p:cNvGrpSpPr>
            <a:grpSpLocks/>
          </p:cNvGrpSpPr>
          <p:nvPr/>
        </p:nvGrpSpPr>
        <p:grpSpPr bwMode="auto">
          <a:xfrm>
            <a:off x="3421063" y="115888"/>
            <a:ext cx="4751387" cy="1008062"/>
            <a:chOff x="2155" y="73"/>
            <a:chExt cx="2993" cy="635"/>
          </a:xfrm>
        </p:grpSpPr>
        <p:sp>
          <p:nvSpPr>
            <p:cNvPr id="13317" name="Rectangle 5"/>
            <p:cNvSpPr>
              <a:spLocks noChangeArrowheads="1"/>
            </p:cNvSpPr>
            <p:nvPr/>
          </p:nvSpPr>
          <p:spPr bwMode="auto">
            <a:xfrm>
              <a:off x="2155" y="73"/>
              <a:ext cx="2993"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13318" name="Object 6"/>
            <p:cNvGraphicFramePr>
              <a:graphicFrameLocks noChangeAspect="1"/>
            </p:cNvGraphicFramePr>
            <p:nvPr/>
          </p:nvGraphicFramePr>
          <p:xfrm>
            <a:off x="2495" y="186"/>
            <a:ext cx="2343" cy="405"/>
          </p:xfrm>
          <a:graphic>
            <a:graphicData uri="http://schemas.openxmlformats.org/presentationml/2006/ole">
              <mc:AlternateContent xmlns:mc="http://schemas.openxmlformats.org/markup-compatibility/2006">
                <mc:Choice xmlns:v="urn:schemas-microsoft-com:vml" Requires="v">
                  <p:oleObj spid="_x0000_s202762" name="Equation" r:id="rId3" imgW="3746160" imgH="647640" progId="Equation.3">
                    <p:embed/>
                  </p:oleObj>
                </mc:Choice>
                <mc:Fallback>
                  <p:oleObj name="Equation" r:id="rId3" imgW="3746160" imgH="647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 y="186"/>
                          <a:ext cx="2343" cy="405"/>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3320" name="Rectangle 8"/>
          <p:cNvSpPr>
            <a:spLocks noChangeArrowheads="1"/>
          </p:cNvSpPr>
          <p:nvPr/>
        </p:nvSpPr>
        <p:spPr bwMode="auto">
          <a:xfrm>
            <a:off x="-360363" y="112713"/>
            <a:ext cx="2220913" cy="2811462"/>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21" name="Line 9"/>
          <p:cNvSpPr>
            <a:spLocks noChangeShapeType="1"/>
          </p:cNvSpPr>
          <p:nvPr/>
        </p:nvSpPr>
        <p:spPr bwMode="auto">
          <a:xfrm>
            <a:off x="1882775" y="193675"/>
            <a:ext cx="0" cy="2679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22" name="Line 10"/>
          <p:cNvSpPr>
            <a:spLocks noChangeShapeType="1"/>
          </p:cNvSpPr>
          <p:nvPr/>
        </p:nvSpPr>
        <p:spPr bwMode="auto">
          <a:xfrm>
            <a:off x="1316038" y="193675"/>
            <a:ext cx="0" cy="2679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23" name="Text Box 11"/>
          <p:cNvSpPr txBox="1">
            <a:spLocks noChangeArrowheads="1"/>
          </p:cNvSpPr>
          <p:nvPr/>
        </p:nvSpPr>
        <p:spPr bwMode="auto">
          <a:xfrm>
            <a:off x="1339850" y="141288"/>
            <a:ext cx="542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200" b="1">
                <a:solidFill>
                  <a:srgbClr val="FF0000"/>
                </a:solidFill>
                <a:latin typeface="NewCenturySchlbk" pitchFamily="18" charset="0"/>
              </a:rPr>
              <a:t>SC 1</a:t>
            </a:r>
          </a:p>
        </p:txBody>
      </p:sp>
      <p:sp>
        <p:nvSpPr>
          <p:cNvPr id="13324" name="Text Box 12"/>
          <p:cNvSpPr txBox="1">
            <a:spLocks noChangeArrowheads="1"/>
          </p:cNvSpPr>
          <p:nvPr/>
        </p:nvSpPr>
        <p:spPr bwMode="auto">
          <a:xfrm>
            <a:off x="179388" y="141288"/>
            <a:ext cx="922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400" b="1">
                <a:solidFill>
                  <a:schemeClr val="accent2"/>
                </a:solidFill>
                <a:latin typeface="NewCenturySchlbk" pitchFamily="18" charset="0"/>
              </a:rPr>
              <a:t>SC 2</a:t>
            </a:r>
          </a:p>
        </p:txBody>
      </p:sp>
      <p:sp>
        <p:nvSpPr>
          <p:cNvPr id="13325" name="Line 13"/>
          <p:cNvSpPr>
            <a:spLocks noChangeShapeType="1"/>
          </p:cNvSpPr>
          <p:nvPr/>
        </p:nvSpPr>
        <p:spPr bwMode="auto">
          <a:xfrm>
            <a:off x="1316038" y="1916113"/>
            <a:ext cx="566737" cy="15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3326" name="Group 14"/>
          <p:cNvGrpSpPr>
            <a:grpSpLocks/>
          </p:cNvGrpSpPr>
          <p:nvPr/>
        </p:nvGrpSpPr>
        <p:grpSpPr bwMode="auto">
          <a:xfrm>
            <a:off x="1439863" y="1731963"/>
            <a:ext cx="288925" cy="366712"/>
            <a:chOff x="2472" y="1736"/>
            <a:chExt cx="340" cy="466"/>
          </a:xfrm>
        </p:grpSpPr>
        <p:sp>
          <p:nvSpPr>
            <p:cNvPr id="13327" name="Rectangle 15"/>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28" name="Text Box 16"/>
            <p:cNvSpPr txBox="1">
              <a:spLocks noChangeArrowheads="1"/>
            </p:cNvSpPr>
            <p:nvPr/>
          </p:nvSpPr>
          <p:spPr bwMode="auto">
            <a:xfrm>
              <a:off x="2472" y="1736"/>
              <a:ext cx="340" cy="46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rgbClr val="FF0000"/>
                  </a:solidFill>
                  <a:latin typeface="NewCenturySchlbk" pitchFamily="18" charset="0"/>
                </a:rPr>
                <a:t>a</a:t>
              </a:r>
            </a:p>
          </p:txBody>
        </p:sp>
      </p:grpSp>
      <p:grpSp>
        <p:nvGrpSpPr>
          <p:cNvPr id="13329" name="Group 17"/>
          <p:cNvGrpSpPr>
            <a:grpSpLocks/>
          </p:cNvGrpSpPr>
          <p:nvPr/>
        </p:nvGrpSpPr>
        <p:grpSpPr bwMode="auto">
          <a:xfrm>
            <a:off x="204788" y="457200"/>
            <a:ext cx="1677987" cy="1566863"/>
            <a:chOff x="1429" y="754"/>
            <a:chExt cx="1474" cy="1338"/>
          </a:xfrm>
        </p:grpSpPr>
        <p:sp>
          <p:nvSpPr>
            <p:cNvPr id="13330" name="Arc 18"/>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31" name="Arc 19"/>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13332" name="Text Box 20"/>
          <p:cNvSpPr txBox="1">
            <a:spLocks noChangeArrowheads="1"/>
          </p:cNvSpPr>
          <p:nvPr/>
        </p:nvSpPr>
        <p:spPr bwMode="auto">
          <a:xfrm>
            <a:off x="1520825" y="936625"/>
            <a:ext cx="588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rgbClr val="FF0000"/>
                </a:solidFill>
                <a:latin typeface="Symbol" pitchFamily="18" charset="2"/>
              </a:rPr>
              <a:t>l</a:t>
            </a:r>
            <a:r>
              <a:rPr lang="it-IT" altLang="it-IT" sz="1600" b="1" baseline="-25000">
                <a:solidFill>
                  <a:srgbClr val="FF0000"/>
                </a:solidFill>
                <a:latin typeface="NewCenturySchlbk" pitchFamily="18" charset="0"/>
              </a:rPr>
              <a:t>1</a:t>
            </a:r>
          </a:p>
        </p:txBody>
      </p:sp>
      <p:sp>
        <p:nvSpPr>
          <p:cNvPr id="13333" name="Text Box 21"/>
          <p:cNvSpPr txBox="1">
            <a:spLocks noChangeArrowheads="1"/>
          </p:cNvSpPr>
          <p:nvPr/>
        </p:nvSpPr>
        <p:spPr bwMode="auto">
          <a:xfrm>
            <a:off x="711200" y="1916113"/>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chemeClr val="accent2"/>
                </a:solidFill>
                <a:latin typeface="Symbol" pitchFamily="18" charset="2"/>
              </a:rPr>
              <a:t>l</a:t>
            </a:r>
            <a:r>
              <a:rPr lang="it-IT" altLang="it-IT" sz="1600" b="1" baseline="-25000">
                <a:solidFill>
                  <a:schemeClr val="accent2"/>
                </a:solidFill>
                <a:latin typeface="NewCenturySchlbk" pitchFamily="18" charset="0"/>
              </a:rPr>
              <a:t>2</a:t>
            </a:r>
          </a:p>
        </p:txBody>
      </p:sp>
      <p:sp>
        <p:nvSpPr>
          <p:cNvPr id="13334" name="Text Box 22"/>
          <p:cNvSpPr txBox="1">
            <a:spLocks noChangeArrowheads="1"/>
          </p:cNvSpPr>
          <p:nvPr/>
        </p:nvSpPr>
        <p:spPr bwMode="auto">
          <a:xfrm>
            <a:off x="2063750" y="112713"/>
            <a:ext cx="982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i="1">
                <a:latin typeface="French Script MT" pitchFamily="66" charset="0"/>
              </a:rPr>
              <a:t>Vacuum</a:t>
            </a:r>
          </a:p>
        </p:txBody>
      </p:sp>
      <p:sp>
        <p:nvSpPr>
          <p:cNvPr id="13335" name="Line 23"/>
          <p:cNvSpPr>
            <a:spLocks noChangeShapeType="1"/>
          </p:cNvSpPr>
          <p:nvPr/>
        </p:nvSpPr>
        <p:spPr bwMode="auto">
          <a:xfrm>
            <a:off x="230188" y="377825"/>
            <a:ext cx="2633662"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6" name="Line 24"/>
          <p:cNvSpPr>
            <a:spLocks noChangeShapeType="1"/>
          </p:cNvSpPr>
          <p:nvPr/>
        </p:nvSpPr>
        <p:spPr bwMode="auto">
          <a:xfrm>
            <a:off x="2012950" y="644525"/>
            <a:ext cx="0" cy="1325563"/>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3337" name="Group 25"/>
          <p:cNvGrpSpPr>
            <a:grpSpLocks/>
          </p:cNvGrpSpPr>
          <p:nvPr/>
        </p:nvGrpSpPr>
        <p:grpSpPr bwMode="auto">
          <a:xfrm>
            <a:off x="2012950" y="1181100"/>
            <a:ext cx="541338" cy="457200"/>
            <a:chOff x="3129" y="1616"/>
            <a:chExt cx="476" cy="390"/>
          </a:xfrm>
        </p:grpSpPr>
        <p:sp>
          <p:nvSpPr>
            <p:cNvPr id="13338" name="Text Box 26"/>
            <p:cNvSpPr txBox="1">
              <a:spLocks noChangeArrowheads="1"/>
            </p:cNvSpPr>
            <p:nvPr/>
          </p:nvSpPr>
          <p:spPr bwMode="auto">
            <a:xfrm>
              <a:off x="3129" y="1616"/>
              <a:ext cx="476"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13339" name="Line 27"/>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3351" name="Group 39"/>
          <p:cNvGrpSpPr>
            <a:grpSpLocks/>
          </p:cNvGrpSpPr>
          <p:nvPr/>
        </p:nvGrpSpPr>
        <p:grpSpPr bwMode="auto">
          <a:xfrm>
            <a:off x="2268538" y="1196975"/>
            <a:ext cx="6732587" cy="3024188"/>
            <a:chOff x="1383" y="981"/>
            <a:chExt cx="4241" cy="1905"/>
          </a:xfrm>
          <a:solidFill>
            <a:schemeClr val="bg1"/>
          </a:solidFill>
        </p:grpSpPr>
        <p:sp>
          <p:nvSpPr>
            <p:cNvPr id="13341" name="Rectangle 29"/>
            <p:cNvSpPr>
              <a:spLocks noChangeArrowheads="1"/>
            </p:cNvSpPr>
            <p:nvPr/>
          </p:nvSpPr>
          <p:spPr bwMode="auto">
            <a:xfrm>
              <a:off x="1542" y="1003"/>
              <a:ext cx="4082" cy="1883"/>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13342" name="Object 30"/>
            <p:cNvGraphicFramePr>
              <a:graphicFrameLocks noChangeAspect="1"/>
            </p:cNvGraphicFramePr>
            <p:nvPr/>
          </p:nvGraphicFramePr>
          <p:xfrm>
            <a:off x="1383" y="981"/>
            <a:ext cx="4037" cy="1734"/>
          </p:xfrm>
          <a:graphic>
            <a:graphicData uri="http://schemas.openxmlformats.org/presentationml/2006/ole">
              <mc:AlternateContent xmlns:mc="http://schemas.openxmlformats.org/markup-compatibility/2006">
                <mc:Choice xmlns:v="urn:schemas-microsoft-com:vml" Requires="v">
                  <p:oleObj spid="_x0000_s202763" r:id="rId5" imgW="3952800" imgH="1685880" progId="">
                    <p:embed/>
                  </p:oleObj>
                </mc:Choice>
                <mc:Fallback>
                  <p:oleObj r:id="rId5" imgW="3952800" imgH="1685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 y="981"/>
                          <a:ext cx="4037"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43" name="Text Box 31"/>
            <p:cNvSpPr txBox="1">
              <a:spLocks noChangeArrowheads="1"/>
            </p:cNvSpPr>
            <p:nvPr/>
          </p:nvSpPr>
          <p:spPr bwMode="auto">
            <a:xfrm>
              <a:off x="1587" y="2428"/>
              <a:ext cx="3742" cy="231"/>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a:p>
          </p:txBody>
        </p:sp>
        <p:sp>
          <p:nvSpPr>
            <p:cNvPr id="13344" name="Rectangle 32"/>
            <p:cNvSpPr>
              <a:spLocks noChangeArrowheads="1"/>
            </p:cNvSpPr>
            <p:nvPr/>
          </p:nvSpPr>
          <p:spPr bwMode="auto">
            <a:xfrm>
              <a:off x="1587" y="1071"/>
              <a:ext cx="756" cy="1686"/>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5" name="Rectangle 33"/>
            <p:cNvSpPr>
              <a:spLocks noChangeArrowheads="1"/>
            </p:cNvSpPr>
            <p:nvPr/>
          </p:nvSpPr>
          <p:spPr bwMode="auto">
            <a:xfrm>
              <a:off x="3696" y="2455"/>
              <a:ext cx="221" cy="272"/>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7" name="Text Box 35"/>
            <p:cNvSpPr txBox="1">
              <a:spLocks noChangeArrowheads="1"/>
            </p:cNvSpPr>
            <p:nvPr/>
          </p:nvSpPr>
          <p:spPr bwMode="auto">
            <a:xfrm>
              <a:off x="2177" y="1162"/>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2</a:t>
              </a:r>
            </a:p>
          </p:txBody>
        </p:sp>
        <p:sp>
          <p:nvSpPr>
            <p:cNvPr id="13348" name="Text Box 36"/>
            <p:cNvSpPr txBox="1">
              <a:spLocks noChangeArrowheads="1"/>
            </p:cNvSpPr>
            <p:nvPr/>
          </p:nvSpPr>
          <p:spPr bwMode="auto">
            <a:xfrm>
              <a:off x="2177" y="2137"/>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1</a:t>
              </a:r>
            </a:p>
          </p:txBody>
        </p:sp>
        <p:sp>
          <p:nvSpPr>
            <p:cNvPr id="13349" name="Text Box 37"/>
            <p:cNvSpPr txBox="1">
              <a:spLocks noChangeArrowheads="1"/>
            </p:cNvSpPr>
            <p:nvPr/>
          </p:nvSpPr>
          <p:spPr bwMode="auto">
            <a:xfrm>
              <a:off x="4853" y="2478"/>
              <a:ext cx="657"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Symbol" pitchFamily="18" charset="2"/>
                </a:rPr>
                <a:t>l</a:t>
              </a:r>
              <a:r>
                <a:rPr lang="it-IT" altLang="it-IT" sz="2400" b="1" baseline="-25000">
                  <a:latin typeface="Symbol" pitchFamily="18" charset="2"/>
                </a:rPr>
                <a:t>1</a:t>
              </a:r>
              <a:r>
                <a:rPr lang="it-IT" altLang="it-IT" sz="2400" b="1">
                  <a:latin typeface="Arial Unicode MS" pitchFamily="34" charset="-128"/>
                </a:rPr>
                <a:t>/a</a:t>
              </a:r>
            </a:p>
          </p:txBody>
        </p:sp>
      </p:grpSp>
      <p:sp>
        <p:nvSpPr>
          <p:cNvPr id="13352" name="Text Box 40"/>
          <p:cNvSpPr txBox="1">
            <a:spLocks noChangeArrowheads="1"/>
          </p:cNvSpPr>
          <p:nvPr/>
        </p:nvSpPr>
        <p:spPr bwMode="auto">
          <a:xfrm>
            <a:off x="431800" y="4365625"/>
            <a:ext cx="8532813" cy="107632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200" b="1" i="1">
                <a:solidFill>
                  <a:srgbClr val="FF0000"/>
                </a:solidFill>
                <a:latin typeface="Monotype Corsiva" pitchFamily="66" charset="0"/>
              </a:rPr>
              <a:t>An hypotesis:</a:t>
            </a:r>
            <a:r>
              <a:rPr lang="it-IT" altLang="it-IT" sz="3200" b="1" i="1">
                <a:latin typeface="Monotype Corsiva" pitchFamily="66" charset="0"/>
              </a:rPr>
              <a:t> </a:t>
            </a:r>
          </a:p>
          <a:p>
            <a:r>
              <a:rPr lang="it-IT" altLang="it-IT" sz="3200" b="1" i="1">
                <a:latin typeface="Monotype Corsiva" pitchFamily="66" charset="0"/>
              </a:rPr>
              <a:t>     Gap and Penetration depth depends on magnetic field</a:t>
            </a:r>
          </a:p>
        </p:txBody>
      </p:sp>
      <p:grpSp>
        <p:nvGrpSpPr>
          <p:cNvPr id="13366" name="Group 54"/>
          <p:cNvGrpSpPr>
            <a:grpSpLocks/>
          </p:cNvGrpSpPr>
          <p:nvPr/>
        </p:nvGrpSpPr>
        <p:grpSpPr bwMode="auto">
          <a:xfrm>
            <a:off x="358775" y="5697538"/>
            <a:ext cx="3313113" cy="900112"/>
            <a:chOff x="340" y="3612"/>
            <a:chExt cx="2018" cy="544"/>
          </a:xfrm>
        </p:grpSpPr>
        <p:sp>
          <p:nvSpPr>
            <p:cNvPr id="13365" name="Rectangle 53"/>
            <p:cNvSpPr>
              <a:spLocks noChangeArrowheads="1"/>
            </p:cNvSpPr>
            <p:nvPr/>
          </p:nvSpPr>
          <p:spPr bwMode="auto">
            <a:xfrm>
              <a:off x="340" y="3612"/>
              <a:ext cx="2018" cy="544"/>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13354" name="Object 42"/>
            <p:cNvGraphicFramePr>
              <a:graphicFrameLocks noChangeAspect="1"/>
            </p:cNvGraphicFramePr>
            <p:nvPr/>
          </p:nvGraphicFramePr>
          <p:xfrm>
            <a:off x="521" y="3725"/>
            <a:ext cx="1656" cy="320"/>
          </p:xfrm>
          <a:graphic>
            <a:graphicData uri="http://schemas.openxmlformats.org/presentationml/2006/ole">
              <mc:AlternateContent xmlns:mc="http://schemas.openxmlformats.org/markup-compatibility/2006">
                <mc:Choice xmlns:v="urn:schemas-microsoft-com:vml" Requires="v">
                  <p:oleObj spid="_x0000_s202764" name="Equation" r:id="rId7" imgW="2628720" imgH="507960" progId="Equation.3">
                    <p:embed/>
                  </p:oleObj>
                </mc:Choice>
                <mc:Fallback>
                  <p:oleObj name="Equation" r:id="rId7" imgW="262872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 y="3725"/>
                          <a:ext cx="1656" cy="32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3364" name="Object 52"/>
          <p:cNvGraphicFramePr>
            <a:graphicFrameLocks noChangeAspect="1"/>
          </p:cNvGraphicFramePr>
          <p:nvPr/>
        </p:nvGraphicFramePr>
        <p:xfrm>
          <a:off x="3738563" y="5695950"/>
          <a:ext cx="5200650" cy="930275"/>
        </p:xfrm>
        <a:graphic>
          <a:graphicData uri="http://schemas.openxmlformats.org/presentationml/2006/ole">
            <mc:AlternateContent xmlns:mc="http://schemas.openxmlformats.org/markup-compatibility/2006">
              <mc:Choice xmlns:v="urn:schemas-microsoft-com:vml" Requires="v">
                <p:oleObj spid="_x0000_s202765" name="Equation" r:id="rId9" imgW="5537160" imgH="990360" progId="Equation.3">
                  <p:embed/>
                </p:oleObj>
              </mc:Choice>
              <mc:Fallback>
                <p:oleObj name="Equation" r:id="rId9" imgW="5537160" imgH="9903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563" y="5695950"/>
                        <a:ext cx="5200650" cy="930275"/>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53397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66"/>
                                        </p:tgtEl>
                                        <p:attrNameLst>
                                          <p:attrName>style.visibility</p:attrName>
                                        </p:attrNameLst>
                                      </p:cBhvr>
                                      <p:to>
                                        <p:strVal val="visible"/>
                                      </p:to>
                                    </p:set>
                                    <p:anim calcmode="lin" valueType="num">
                                      <p:cBhvr additive="base">
                                        <p:cTn id="7" dur="500" fill="hold"/>
                                        <p:tgtEl>
                                          <p:spTgt spid="13366"/>
                                        </p:tgtEl>
                                        <p:attrNameLst>
                                          <p:attrName>ppt_x</p:attrName>
                                        </p:attrNameLst>
                                      </p:cBhvr>
                                      <p:tavLst>
                                        <p:tav tm="0">
                                          <p:val>
                                            <p:strVal val="0-#ppt_w/2"/>
                                          </p:val>
                                        </p:tav>
                                        <p:tav tm="100000">
                                          <p:val>
                                            <p:strVal val="#ppt_x"/>
                                          </p:val>
                                        </p:tav>
                                      </p:tavLst>
                                    </p:anim>
                                    <p:anim calcmode="lin" valueType="num">
                                      <p:cBhvr additive="base">
                                        <p:cTn id="8" dur="500" fill="hold"/>
                                        <p:tgtEl>
                                          <p:spTgt spid="133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3364"/>
                                        </p:tgtEl>
                                        <p:attrNameLst>
                                          <p:attrName>style.visibility</p:attrName>
                                        </p:attrNameLst>
                                      </p:cBhvr>
                                      <p:to>
                                        <p:strVal val="visible"/>
                                      </p:to>
                                    </p:set>
                                    <p:anim calcmode="lin" valueType="num">
                                      <p:cBhvr additive="base">
                                        <p:cTn id="13" dur="500" fill="hold"/>
                                        <p:tgtEl>
                                          <p:spTgt spid="13364"/>
                                        </p:tgtEl>
                                        <p:attrNameLst>
                                          <p:attrName>ppt_x</p:attrName>
                                        </p:attrNameLst>
                                      </p:cBhvr>
                                      <p:tavLst>
                                        <p:tav tm="0">
                                          <p:val>
                                            <p:strVal val="1+#ppt_w/2"/>
                                          </p:val>
                                        </p:tav>
                                        <p:tav tm="100000">
                                          <p:val>
                                            <p:strVal val="#ppt_x"/>
                                          </p:val>
                                        </p:tav>
                                      </p:tavLst>
                                    </p:anim>
                                    <p:anim calcmode="lin" valueType="num">
                                      <p:cBhvr additive="base">
                                        <p:cTn id="14" dur="500" fill="hold"/>
                                        <p:tgtEl>
                                          <p:spTgt spid="133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ChangeArrowheads="1"/>
          </p:cNvSpPr>
          <p:nvPr/>
        </p:nvSpPr>
        <p:spPr bwMode="auto">
          <a:xfrm>
            <a:off x="-360363" y="112713"/>
            <a:ext cx="2220913" cy="2811462"/>
          </a:xfrm>
          <a:prstGeom prst="rect">
            <a:avLst/>
          </a:prstGeom>
          <a:gradFill rotWithShape="1">
            <a:gsLst>
              <a:gs pos="0">
                <a:srgbClr val="CCFFFF">
                  <a:alpha val="0"/>
                </a:srgbClr>
              </a:gs>
              <a:gs pos="100000">
                <a:srgbClr val="CCFFFF">
                  <a:gamma/>
                  <a:shade val="46275"/>
                  <a:invGamma/>
                  <a:alpha val="2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39" name="Line 7"/>
          <p:cNvSpPr>
            <a:spLocks noChangeShapeType="1"/>
          </p:cNvSpPr>
          <p:nvPr/>
        </p:nvSpPr>
        <p:spPr bwMode="auto">
          <a:xfrm>
            <a:off x="1882775" y="193675"/>
            <a:ext cx="0" cy="2679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040" name="Line 8"/>
          <p:cNvSpPr>
            <a:spLocks noChangeShapeType="1"/>
          </p:cNvSpPr>
          <p:nvPr/>
        </p:nvSpPr>
        <p:spPr bwMode="auto">
          <a:xfrm>
            <a:off x="1316038" y="193675"/>
            <a:ext cx="0" cy="2679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041" name="Text Box 9"/>
          <p:cNvSpPr txBox="1">
            <a:spLocks noChangeArrowheads="1"/>
          </p:cNvSpPr>
          <p:nvPr/>
        </p:nvSpPr>
        <p:spPr bwMode="auto">
          <a:xfrm>
            <a:off x="1339850" y="141288"/>
            <a:ext cx="542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200" b="1">
                <a:solidFill>
                  <a:srgbClr val="FF0000"/>
                </a:solidFill>
                <a:latin typeface="NewCenturySchlbk" pitchFamily="18" charset="0"/>
              </a:rPr>
              <a:t>SC 1</a:t>
            </a:r>
          </a:p>
        </p:txBody>
      </p:sp>
      <p:sp>
        <p:nvSpPr>
          <p:cNvPr id="44042" name="Text Box 10"/>
          <p:cNvSpPr txBox="1">
            <a:spLocks noChangeArrowheads="1"/>
          </p:cNvSpPr>
          <p:nvPr/>
        </p:nvSpPr>
        <p:spPr bwMode="auto">
          <a:xfrm>
            <a:off x="179388" y="141288"/>
            <a:ext cx="922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400" b="1">
                <a:solidFill>
                  <a:schemeClr val="accent2"/>
                </a:solidFill>
                <a:latin typeface="NewCenturySchlbk" pitchFamily="18" charset="0"/>
              </a:rPr>
              <a:t>SC 2</a:t>
            </a:r>
          </a:p>
        </p:txBody>
      </p:sp>
      <p:sp>
        <p:nvSpPr>
          <p:cNvPr id="44043" name="Line 11"/>
          <p:cNvSpPr>
            <a:spLocks noChangeShapeType="1"/>
          </p:cNvSpPr>
          <p:nvPr/>
        </p:nvSpPr>
        <p:spPr bwMode="auto">
          <a:xfrm>
            <a:off x="1316038" y="1916113"/>
            <a:ext cx="566737" cy="15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44044" name="Group 12"/>
          <p:cNvGrpSpPr>
            <a:grpSpLocks/>
          </p:cNvGrpSpPr>
          <p:nvPr/>
        </p:nvGrpSpPr>
        <p:grpSpPr bwMode="auto">
          <a:xfrm>
            <a:off x="1439863" y="1731963"/>
            <a:ext cx="288925" cy="366712"/>
            <a:chOff x="2472" y="1736"/>
            <a:chExt cx="340" cy="466"/>
          </a:xfrm>
        </p:grpSpPr>
        <p:sp>
          <p:nvSpPr>
            <p:cNvPr id="44045" name="Rectangle 13"/>
            <p:cNvSpPr>
              <a:spLocks noChangeArrowheads="1"/>
            </p:cNvSpPr>
            <p:nvPr/>
          </p:nvSpPr>
          <p:spPr bwMode="auto">
            <a:xfrm>
              <a:off x="2562" y="1797"/>
              <a:ext cx="159" cy="1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46" name="Text Box 14"/>
            <p:cNvSpPr txBox="1">
              <a:spLocks noChangeArrowheads="1"/>
            </p:cNvSpPr>
            <p:nvPr/>
          </p:nvSpPr>
          <p:spPr bwMode="auto">
            <a:xfrm>
              <a:off x="2472" y="1736"/>
              <a:ext cx="340" cy="46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b="1">
                  <a:solidFill>
                    <a:srgbClr val="FF0000"/>
                  </a:solidFill>
                  <a:latin typeface="NewCenturySchlbk" pitchFamily="18" charset="0"/>
                </a:rPr>
                <a:t>a</a:t>
              </a:r>
            </a:p>
          </p:txBody>
        </p:sp>
      </p:grpSp>
      <p:grpSp>
        <p:nvGrpSpPr>
          <p:cNvPr id="44047" name="Group 15"/>
          <p:cNvGrpSpPr>
            <a:grpSpLocks/>
          </p:cNvGrpSpPr>
          <p:nvPr/>
        </p:nvGrpSpPr>
        <p:grpSpPr bwMode="auto">
          <a:xfrm>
            <a:off x="204788" y="457200"/>
            <a:ext cx="1677987" cy="1566863"/>
            <a:chOff x="1429" y="754"/>
            <a:chExt cx="1474" cy="1338"/>
          </a:xfrm>
        </p:grpSpPr>
        <p:sp>
          <p:nvSpPr>
            <p:cNvPr id="44048" name="Arc 16"/>
            <p:cNvSpPr>
              <a:spLocks/>
            </p:cNvSpPr>
            <p:nvPr/>
          </p:nvSpPr>
          <p:spPr bwMode="auto">
            <a:xfrm flipV="1">
              <a:off x="1429" y="754"/>
              <a:ext cx="1474" cy="8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49" name="Arc 17"/>
            <p:cNvSpPr>
              <a:spLocks/>
            </p:cNvSpPr>
            <p:nvPr/>
          </p:nvSpPr>
          <p:spPr bwMode="auto">
            <a:xfrm rot="10752634" flipH="1">
              <a:off x="1429" y="1389"/>
              <a:ext cx="975" cy="7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it-IT" altLang="it-IT">
                <a:solidFill>
                  <a:srgbClr val="008000"/>
                </a:solidFill>
              </a:endParaRPr>
            </a:p>
          </p:txBody>
        </p:sp>
      </p:grpSp>
      <p:sp>
        <p:nvSpPr>
          <p:cNvPr id="44050" name="Text Box 18"/>
          <p:cNvSpPr txBox="1">
            <a:spLocks noChangeArrowheads="1"/>
          </p:cNvSpPr>
          <p:nvPr/>
        </p:nvSpPr>
        <p:spPr bwMode="auto">
          <a:xfrm>
            <a:off x="1520825" y="936625"/>
            <a:ext cx="588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rgbClr val="FF0000"/>
                </a:solidFill>
                <a:latin typeface="Symbol" pitchFamily="18" charset="2"/>
              </a:rPr>
              <a:t>l</a:t>
            </a:r>
            <a:r>
              <a:rPr lang="it-IT" altLang="it-IT" sz="1600" b="1" baseline="-25000">
                <a:solidFill>
                  <a:srgbClr val="FF0000"/>
                </a:solidFill>
                <a:latin typeface="NewCenturySchlbk" pitchFamily="18" charset="0"/>
              </a:rPr>
              <a:t>1</a:t>
            </a:r>
          </a:p>
        </p:txBody>
      </p:sp>
      <p:sp>
        <p:nvSpPr>
          <p:cNvPr id="44051" name="Text Box 19"/>
          <p:cNvSpPr txBox="1">
            <a:spLocks noChangeArrowheads="1"/>
          </p:cNvSpPr>
          <p:nvPr/>
        </p:nvSpPr>
        <p:spPr bwMode="auto">
          <a:xfrm>
            <a:off x="711200" y="1916113"/>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a:solidFill>
                  <a:schemeClr val="accent2"/>
                </a:solidFill>
                <a:latin typeface="Symbol" pitchFamily="18" charset="2"/>
              </a:rPr>
              <a:t>l</a:t>
            </a:r>
            <a:r>
              <a:rPr lang="it-IT" altLang="it-IT" sz="1600" b="1" baseline="-25000">
                <a:solidFill>
                  <a:schemeClr val="accent2"/>
                </a:solidFill>
                <a:latin typeface="NewCenturySchlbk" pitchFamily="18" charset="0"/>
              </a:rPr>
              <a:t>2</a:t>
            </a:r>
          </a:p>
        </p:txBody>
      </p:sp>
      <p:sp>
        <p:nvSpPr>
          <p:cNvPr id="44052" name="Text Box 20"/>
          <p:cNvSpPr txBox="1">
            <a:spLocks noChangeArrowheads="1"/>
          </p:cNvSpPr>
          <p:nvPr/>
        </p:nvSpPr>
        <p:spPr bwMode="auto">
          <a:xfrm>
            <a:off x="2063750" y="112713"/>
            <a:ext cx="982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i="1">
                <a:latin typeface="French Script MT" pitchFamily="66" charset="0"/>
              </a:rPr>
              <a:t>Vacuum</a:t>
            </a:r>
          </a:p>
        </p:txBody>
      </p:sp>
      <p:sp>
        <p:nvSpPr>
          <p:cNvPr id="44053" name="Line 21"/>
          <p:cNvSpPr>
            <a:spLocks noChangeShapeType="1"/>
          </p:cNvSpPr>
          <p:nvPr/>
        </p:nvSpPr>
        <p:spPr bwMode="auto">
          <a:xfrm>
            <a:off x="230188" y="377825"/>
            <a:ext cx="2633662" cy="0"/>
          </a:xfrm>
          <a:prstGeom prst="line">
            <a:avLst/>
          </a:prstGeom>
          <a:noFill/>
          <a:ln w="6350" cap="rnd">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054" name="Line 22"/>
          <p:cNvSpPr>
            <a:spLocks noChangeShapeType="1"/>
          </p:cNvSpPr>
          <p:nvPr/>
        </p:nvSpPr>
        <p:spPr bwMode="auto">
          <a:xfrm>
            <a:off x="2012950" y="644525"/>
            <a:ext cx="0" cy="1325563"/>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44055" name="Group 23"/>
          <p:cNvGrpSpPr>
            <a:grpSpLocks/>
          </p:cNvGrpSpPr>
          <p:nvPr/>
        </p:nvGrpSpPr>
        <p:grpSpPr bwMode="auto">
          <a:xfrm>
            <a:off x="2012950" y="1181100"/>
            <a:ext cx="541338" cy="457200"/>
            <a:chOff x="3129" y="1616"/>
            <a:chExt cx="476" cy="390"/>
          </a:xfrm>
        </p:grpSpPr>
        <p:sp>
          <p:nvSpPr>
            <p:cNvPr id="44056" name="Text Box 24"/>
            <p:cNvSpPr txBox="1">
              <a:spLocks noChangeArrowheads="1"/>
            </p:cNvSpPr>
            <p:nvPr/>
          </p:nvSpPr>
          <p:spPr bwMode="auto">
            <a:xfrm>
              <a:off x="3129" y="1616"/>
              <a:ext cx="476"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Monotype Corsiva" pitchFamily="66" charset="0"/>
                </a:rPr>
                <a:t>H</a:t>
              </a:r>
              <a:r>
                <a:rPr lang="it-IT" altLang="it-IT" sz="2400" b="1" baseline="-25000">
                  <a:latin typeface="Monotype Corsiva" pitchFamily="66" charset="0"/>
                </a:rPr>
                <a:t>z</a:t>
              </a:r>
              <a:endParaRPr lang="it-IT" altLang="it-IT" sz="2400" b="1">
                <a:latin typeface="Monotype Corsiva" pitchFamily="66" charset="0"/>
              </a:endParaRPr>
            </a:p>
          </p:txBody>
        </p:sp>
        <p:sp>
          <p:nvSpPr>
            <p:cNvPr id="44057" name="Line 25"/>
            <p:cNvSpPr>
              <a:spLocks noChangeShapeType="1"/>
            </p:cNvSpPr>
            <p:nvPr/>
          </p:nvSpPr>
          <p:spPr bwMode="auto">
            <a:xfrm>
              <a:off x="3198" y="1638"/>
              <a:ext cx="20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4058" name="Group 26"/>
          <p:cNvGrpSpPr>
            <a:grpSpLocks/>
          </p:cNvGrpSpPr>
          <p:nvPr/>
        </p:nvGrpSpPr>
        <p:grpSpPr bwMode="auto">
          <a:xfrm>
            <a:off x="1906588" y="2241550"/>
            <a:ext cx="6732587" cy="3024188"/>
            <a:chOff x="1383" y="981"/>
            <a:chExt cx="4241" cy="1905"/>
          </a:xfrm>
        </p:grpSpPr>
        <p:sp>
          <p:nvSpPr>
            <p:cNvPr id="44059" name="Rectangle 27"/>
            <p:cNvSpPr>
              <a:spLocks noChangeArrowheads="1"/>
            </p:cNvSpPr>
            <p:nvPr/>
          </p:nvSpPr>
          <p:spPr bwMode="auto">
            <a:xfrm>
              <a:off x="1542" y="1003"/>
              <a:ext cx="4082" cy="188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060" name="Object 28"/>
            <p:cNvGraphicFramePr>
              <a:graphicFrameLocks noChangeAspect="1"/>
            </p:cNvGraphicFramePr>
            <p:nvPr/>
          </p:nvGraphicFramePr>
          <p:xfrm>
            <a:off x="1383" y="981"/>
            <a:ext cx="4037" cy="1734"/>
          </p:xfrm>
          <a:graphic>
            <a:graphicData uri="http://schemas.openxmlformats.org/presentationml/2006/ole">
              <mc:AlternateContent xmlns:mc="http://schemas.openxmlformats.org/markup-compatibility/2006">
                <mc:Choice xmlns:v="urn:schemas-microsoft-com:vml" Requires="v">
                  <p:oleObj spid="_x0000_s203792" r:id="rId3" imgW="3952800" imgH="1685880" progId="">
                    <p:embed/>
                  </p:oleObj>
                </mc:Choice>
                <mc:Fallback>
                  <p:oleObj r:id="rId3" imgW="3952800" imgH="16858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 y="981"/>
                          <a:ext cx="4037"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61" name="Text Box 29"/>
            <p:cNvSpPr txBox="1">
              <a:spLocks noChangeArrowheads="1"/>
            </p:cNvSpPr>
            <p:nvPr/>
          </p:nvSpPr>
          <p:spPr bwMode="auto">
            <a:xfrm>
              <a:off x="1587" y="2428"/>
              <a:ext cx="3742" cy="231"/>
            </a:xfrm>
            <a:prstGeom prst="rect">
              <a:avLst/>
            </a:prstGeom>
            <a:solidFill>
              <a:schemeClr val="accent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a:p>
          </p:txBody>
        </p:sp>
        <p:sp>
          <p:nvSpPr>
            <p:cNvPr id="44062" name="Rectangle 30"/>
            <p:cNvSpPr>
              <a:spLocks noChangeArrowheads="1"/>
            </p:cNvSpPr>
            <p:nvPr/>
          </p:nvSpPr>
          <p:spPr bwMode="auto">
            <a:xfrm>
              <a:off x="1587" y="1071"/>
              <a:ext cx="756" cy="1686"/>
            </a:xfrm>
            <a:prstGeom prst="rect">
              <a:avLst/>
            </a:prstGeom>
            <a:solidFill>
              <a:schemeClr val="accent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63" name="Rectangle 31"/>
            <p:cNvSpPr>
              <a:spLocks noChangeArrowheads="1"/>
            </p:cNvSpPr>
            <p:nvPr/>
          </p:nvSpPr>
          <p:spPr bwMode="auto">
            <a:xfrm>
              <a:off x="3696" y="2455"/>
              <a:ext cx="221" cy="272"/>
            </a:xfrm>
            <a:prstGeom prst="rect">
              <a:avLst/>
            </a:prstGeom>
            <a:solidFill>
              <a:schemeClr val="accent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64" name="Text Box 32"/>
            <p:cNvSpPr txBox="1">
              <a:spLocks noChangeArrowheads="1"/>
            </p:cNvSpPr>
            <p:nvPr/>
          </p:nvSpPr>
          <p:spPr bwMode="auto">
            <a:xfrm>
              <a:off x="2177" y="1162"/>
              <a:ext cx="3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2</a:t>
              </a:r>
            </a:p>
          </p:txBody>
        </p:sp>
        <p:sp>
          <p:nvSpPr>
            <p:cNvPr id="44065" name="Text Box 33"/>
            <p:cNvSpPr txBox="1">
              <a:spLocks noChangeArrowheads="1"/>
            </p:cNvSpPr>
            <p:nvPr/>
          </p:nvSpPr>
          <p:spPr bwMode="auto">
            <a:xfrm>
              <a:off x="2177" y="2137"/>
              <a:ext cx="3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1</a:t>
              </a:r>
            </a:p>
          </p:txBody>
        </p:sp>
        <p:sp>
          <p:nvSpPr>
            <p:cNvPr id="44066" name="Text Box 34"/>
            <p:cNvSpPr txBox="1">
              <a:spLocks noChangeArrowheads="1"/>
            </p:cNvSpPr>
            <p:nvPr/>
          </p:nvSpPr>
          <p:spPr bwMode="auto">
            <a:xfrm>
              <a:off x="4853" y="2478"/>
              <a:ext cx="6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Symbol" pitchFamily="18" charset="2"/>
                </a:rPr>
                <a:t>l</a:t>
              </a:r>
              <a:r>
                <a:rPr lang="it-IT" altLang="it-IT" sz="2400" b="1" baseline="-25000">
                  <a:latin typeface="Symbol" pitchFamily="18" charset="2"/>
                </a:rPr>
                <a:t>1</a:t>
              </a:r>
              <a:r>
                <a:rPr lang="it-IT" altLang="it-IT" sz="2400" b="1">
                  <a:latin typeface="Arial Unicode MS" pitchFamily="34" charset="-128"/>
                </a:rPr>
                <a:t>/a</a:t>
              </a:r>
            </a:p>
          </p:txBody>
        </p:sp>
      </p:grpSp>
      <p:grpSp>
        <p:nvGrpSpPr>
          <p:cNvPr id="44149" name="Group 117"/>
          <p:cNvGrpSpPr>
            <a:grpSpLocks/>
          </p:cNvGrpSpPr>
          <p:nvPr/>
        </p:nvGrpSpPr>
        <p:grpSpPr bwMode="auto">
          <a:xfrm>
            <a:off x="6335713" y="1233488"/>
            <a:ext cx="2574925" cy="538162"/>
            <a:chOff x="4410" y="347"/>
            <a:chExt cx="1622" cy="339"/>
          </a:xfrm>
        </p:grpSpPr>
        <p:sp>
          <p:nvSpPr>
            <p:cNvPr id="44034" name="Rectangle 2"/>
            <p:cNvSpPr>
              <a:spLocks noChangeArrowheads="1"/>
            </p:cNvSpPr>
            <p:nvPr/>
          </p:nvSpPr>
          <p:spPr bwMode="auto">
            <a:xfrm>
              <a:off x="4410" y="347"/>
              <a:ext cx="1622" cy="339"/>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070" name="Object 38"/>
            <p:cNvGraphicFramePr>
              <a:graphicFrameLocks noChangeAspect="1"/>
            </p:cNvGraphicFramePr>
            <p:nvPr/>
          </p:nvGraphicFramePr>
          <p:xfrm>
            <a:off x="4462" y="391"/>
            <a:ext cx="1298" cy="214"/>
          </p:xfrm>
          <a:graphic>
            <a:graphicData uri="http://schemas.openxmlformats.org/presentationml/2006/ole">
              <mc:AlternateContent xmlns:mc="http://schemas.openxmlformats.org/markup-compatibility/2006">
                <mc:Choice xmlns:v="urn:schemas-microsoft-com:vml" Requires="v">
                  <p:oleObj spid="_x0000_s203793" name="Equation" r:id="rId5" imgW="2514600" imgH="507960" progId="Equation.3">
                    <p:embed/>
                  </p:oleObj>
                </mc:Choice>
                <mc:Fallback>
                  <p:oleObj name="Equation" r:id="rId5" imgW="251460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 y="391"/>
                          <a:ext cx="1298" cy="214"/>
                        </a:xfrm>
                        <a:prstGeom prst="rect">
                          <a:avLst/>
                        </a:prstGeom>
                        <a:solidFill>
                          <a:srgbClr val="FFCCFF"/>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148" name="Group 116"/>
          <p:cNvGrpSpPr>
            <a:grpSpLocks/>
          </p:cNvGrpSpPr>
          <p:nvPr/>
        </p:nvGrpSpPr>
        <p:grpSpPr bwMode="auto">
          <a:xfrm>
            <a:off x="2868613" y="155575"/>
            <a:ext cx="2890837" cy="896938"/>
            <a:chOff x="2510" y="56"/>
            <a:chExt cx="1821" cy="565"/>
          </a:xfrm>
        </p:grpSpPr>
        <p:grpSp>
          <p:nvGrpSpPr>
            <p:cNvPr id="44067" name="Group 35"/>
            <p:cNvGrpSpPr>
              <a:grpSpLocks/>
            </p:cNvGrpSpPr>
            <p:nvPr/>
          </p:nvGrpSpPr>
          <p:grpSpPr bwMode="auto">
            <a:xfrm>
              <a:off x="2510" y="56"/>
              <a:ext cx="1821" cy="404"/>
              <a:chOff x="340" y="3612"/>
              <a:chExt cx="2018" cy="544"/>
            </a:xfrm>
          </p:grpSpPr>
          <p:sp>
            <p:nvSpPr>
              <p:cNvPr id="44068" name="Rectangle 36"/>
              <p:cNvSpPr>
                <a:spLocks noChangeArrowheads="1"/>
              </p:cNvSpPr>
              <p:nvPr/>
            </p:nvSpPr>
            <p:spPr bwMode="auto">
              <a:xfrm>
                <a:off x="340" y="3612"/>
                <a:ext cx="2018" cy="544"/>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069" name="Object 37"/>
              <p:cNvGraphicFramePr>
                <a:graphicFrameLocks noChangeAspect="1"/>
              </p:cNvGraphicFramePr>
              <p:nvPr/>
            </p:nvGraphicFramePr>
            <p:xfrm>
              <a:off x="553" y="3725"/>
              <a:ext cx="1592" cy="320"/>
            </p:xfrm>
            <a:graphic>
              <a:graphicData uri="http://schemas.openxmlformats.org/presentationml/2006/ole">
                <mc:AlternateContent xmlns:mc="http://schemas.openxmlformats.org/markup-compatibility/2006">
                  <mc:Choice xmlns:v="urn:schemas-microsoft-com:vml" Requires="v">
                    <p:oleObj spid="_x0000_s203794" name="Equation" r:id="rId7" imgW="2527200" imgH="507960" progId="Equation.3">
                      <p:embed/>
                    </p:oleObj>
                  </mc:Choice>
                  <mc:Fallback>
                    <p:oleObj name="Equation" r:id="rId7" imgW="252720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 y="3725"/>
                            <a:ext cx="1592" cy="32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4071" name="AutoShape 39"/>
            <p:cNvSpPr>
              <a:spLocks noChangeArrowheads="1"/>
            </p:cNvSpPr>
            <p:nvPr/>
          </p:nvSpPr>
          <p:spPr bwMode="auto">
            <a:xfrm>
              <a:off x="3361" y="460"/>
              <a:ext cx="99" cy="161"/>
            </a:xfrm>
            <a:prstGeom prst="downArrow">
              <a:avLst>
                <a:gd name="adj1" fmla="val 50000"/>
                <a:gd name="adj2" fmla="val 4065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aphicFrame>
        <p:nvGraphicFramePr>
          <p:cNvPr id="44072" name="Object 40"/>
          <p:cNvGraphicFramePr>
            <a:graphicFrameLocks noChangeAspect="1"/>
          </p:cNvGraphicFramePr>
          <p:nvPr/>
        </p:nvGraphicFramePr>
        <p:xfrm>
          <a:off x="6948488" y="368300"/>
          <a:ext cx="1495425" cy="361950"/>
        </p:xfrm>
        <a:graphic>
          <a:graphicData uri="http://schemas.openxmlformats.org/presentationml/2006/ole">
            <mc:AlternateContent xmlns:mc="http://schemas.openxmlformats.org/markup-compatibility/2006">
              <mc:Choice xmlns:v="urn:schemas-microsoft-com:vml" Requires="v">
                <p:oleObj spid="_x0000_s203795" name="Equation" r:id="rId9" imgW="1714320" imgH="507960" progId="Equation.3">
                  <p:embed/>
                </p:oleObj>
              </mc:Choice>
              <mc:Fallback>
                <p:oleObj name="Equation" r:id="rId9" imgW="1714320" imgH="5079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488" y="368300"/>
                        <a:ext cx="1495425" cy="361950"/>
                      </a:xfrm>
                      <a:prstGeom prst="rect">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4073" name="Group 41"/>
          <p:cNvGrpSpPr>
            <a:grpSpLocks/>
          </p:cNvGrpSpPr>
          <p:nvPr/>
        </p:nvGrpSpPr>
        <p:grpSpPr bwMode="auto">
          <a:xfrm>
            <a:off x="2698750" y="1052513"/>
            <a:ext cx="3313113" cy="900112"/>
            <a:chOff x="340" y="3612"/>
            <a:chExt cx="2018" cy="544"/>
          </a:xfrm>
        </p:grpSpPr>
        <p:sp>
          <p:nvSpPr>
            <p:cNvPr id="44074" name="Rectangle 42"/>
            <p:cNvSpPr>
              <a:spLocks noChangeArrowheads="1"/>
            </p:cNvSpPr>
            <p:nvPr/>
          </p:nvSpPr>
          <p:spPr bwMode="auto">
            <a:xfrm>
              <a:off x="340" y="3612"/>
              <a:ext cx="2018" cy="544"/>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075" name="Object 43"/>
            <p:cNvGraphicFramePr>
              <a:graphicFrameLocks noChangeAspect="1"/>
            </p:cNvGraphicFramePr>
            <p:nvPr/>
          </p:nvGraphicFramePr>
          <p:xfrm>
            <a:off x="645" y="3706"/>
            <a:ext cx="1407" cy="360"/>
          </p:xfrm>
          <a:graphic>
            <a:graphicData uri="http://schemas.openxmlformats.org/presentationml/2006/ole">
              <mc:AlternateContent xmlns:mc="http://schemas.openxmlformats.org/markup-compatibility/2006">
                <mc:Choice xmlns:v="urn:schemas-microsoft-com:vml" Requires="v">
                  <p:oleObj spid="_x0000_s203796" name="Equation" r:id="rId11" imgW="2234880" imgH="571320" progId="Equation.3">
                    <p:embed/>
                  </p:oleObj>
                </mc:Choice>
                <mc:Fallback>
                  <p:oleObj name="Equation" r:id="rId11" imgW="2234880" imgH="57132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 y="3706"/>
                          <a:ext cx="1407" cy="36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117" name="Group 85"/>
          <p:cNvGrpSpPr>
            <a:grpSpLocks/>
          </p:cNvGrpSpPr>
          <p:nvPr/>
        </p:nvGrpSpPr>
        <p:grpSpPr bwMode="auto">
          <a:xfrm>
            <a:off x="2159000" y="2276475"/>
            <a:ext cx="6480175" cy="2989263"/>
            <a:chOff x="1588" y="776"/>
            <a:chExt cx="4082" cy="1883"/>
          </a:xfrm>
          <a:solidFill>
            <a:schemeClr val="bg1"/>
          </a:solidFill>
        </p:grpSpPr>
        <p:sp>
          <p:nvSpPr>
            <p:cNvPr id="44118" name="Rectangle 86"/>
            <p:cNvSpPr>
              <a:spLocks noChangeArrowheads="1"/>
            </p:cNvSpPr>
            <p:nvPr/>
          </p:nvSpPr>
          <p:spPr bwMode="auto">
            <a:xfrm>
              <a:off x="1588" y="776"/>
              <a:ext cx="4082" cy="1883"/>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119" name="Text Box 87"/>
            <p:cNvSpPr txBox="1">
              <a:spLocks noChangeArrowheads="1"/>
            </p:cNvSpPr>
            <p:nvPr/>
          </p:nvSpPr>
          <p:spPr bwMode="auto">
            <a:xfrm>
              <a:off x="1633" y="2201"/>
              <a:ext cx="3742" cy="231"/>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a:p>
          </p:txBody>
        </p:sp>
        <p:sp>
          <p:nvSpPr>
            <p:cNvPr id="44120" name="Rectangle 88"/>
            <p:cNvSpPr>
              <a:spLocks noChangeArrowheads="1"/>
            </p:cNvSpPr>
            <p:nvPr/>
          </p:nvSpPr>
          <p:spPr bwMode="auto">
            <a:xfrm>
              <a:off x="1633" y="844"/>
              <a:ext cx="756" cy="1686"/>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121" name="Rectangle 89"/>
            <p:cNvSpPr>
              <a:spLocks noChangeArrowheads="1"/>
            </p:cNvSpPr>
            <p:nvPr/>
          </p:nvSpPr>
          <p:spPr bwMode="auto">
            <a:xfrm>
              <a:off x="3742" y="2228"/>
              <a:ext cx="221" cy="272"/>
            </a:xfrm>
            <a:prstGeom prst="rect">
              <a:avLst/>
            </a:prstGeom>
            <a:grp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122" name="Text Box 90"/>
            <p:cNvSpPr txBox="1">
              <a:spLocks noChangeArrowheads="1"/>
            </p:cNvSpPr>
            <p:nvPr/>
          </p:nvSpPr>
          <p:spPr bwMode="auto">
            <a:xfrm>
              <a:off x="2223" y="935"/>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2</a:t>
              </a:r>
            </a:p>
          </p:txBody>
        </p:sp>
        <p:sp>
          <p:nvSpPr>
            <p:cNvPr id="44123" name="Text Box 91"/>
            <p:cNvSpPr txBox="1">
              <a:spLocks noChangeArrowheads="1"/>
            </p:cNvSpPr>
            <p:nvPr/>
          </p:nvSpPr>
          <p:spPr bwMode="auto">
            <a:xfrm>
              <a:off x="2223" y="1910"/>
              <a:ext cx="363" cy="2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b="1"/>
                <a:t>Q</a:t>
              </a:r>
              <a:r>
                <a:rPr lang="it-IT" altLang="it-IT" sz="2000" b="1" baseline="-25000"/>
                <a:t>1</a:t>
              </a:r>
            </a:p>
          </p:txBody>
        </p:sp>
        <p:sp>
          <p:nvSpPr>
            <p:cNvPr id="44124" name="Text Box 92"/>
            <p:cNvSpPr txBox="1">
              <a:spLocks noChangeArrowheads="1"/>
            </p:cNvSpPr>
            <p:nvPr/>
          </p:nvSpPr>
          <p:spPr bwMode="auto">
            <a:xfrm>
              <a:off x="4899" y="2251"/>
              <a:ext cx="657"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latin typeface="Symbol" pitchFamily="18" charset="2"/>
                </a:rPr>
                <a:t>l</a:t>
              </a:r>
              <a:r>
                <a:rPr lang="it-IT" altLang="it-IT" sz="2400" b="1" baseline="-25000">
                  <a:latin typeface="Symbol" pitchFamily="18" charset="2"/>
                </a:rPr>
                <a:t>1</a:t>
              </a:r>
              <a:r>
                <a:rPr lang="it-IT" altLang="it-IT" sz="2400" b="1">
                  <a:latin typeface="Arial Unicode MS" pitchFamily="34" charset="-128"/>
                </a:rPr>
                <a:t>/a</a:t>
              </a:r>
            </a:p>
          </p:txBody>
        </p:sp>
        <p:sp>
          <p:nvSpPr>
            <p:cNvPr id="44125" name="Line 93"/>
            <p:cNvSpPr>
              <a:spLocks noChangeShapeType="1"/>
            </p:cNvSpPr>
            <p:nvPr/>
          </p:nvSpPr>
          <p:spPr bwMode="auto">
            <a:xfrm>
              <a:off x="3084" y="965"/>
              <a:ext cx="1" cy="1186"/>
            </a:xfrm>
            <a:prstGeom prst="line">
              <a:avLst/>
            </a:prstGeom>
            <a:grpFill/>
            <a:ln w="0">
              <a:solidFill>
                <a:srgbClr val="00FF00"/>
              </a:solidFill>
              <a:round/>
              <a:headEnd/>
              <a:tailEnd/>
            </a:ln>
            <a:extLst/>
          </p:spPr>
          <p:txBody>
            <a:bodyPr/>
            <a:lstStyle/>
            <a:p>
              <a:endParaRPr lang="it-IT"/>
            </a:p>
          </p:txBody>
        </p:sp>
        <p:sp>
          <p:nvSpPr>
            <p:cNvPr id="44126" name="Line 94"/>
            <p:cNvSpPr>
              <a:spLocks noChangeShapeType="1"/>
            </p:cNvSpPr>
            <p:nvPr/>
          </p:nvSpPr>
          <p:spPr bwMode="auto">
            <a:xfrm>
              <a:off x="3815" y="965"/>
              <a:ext cx="1" cy="1186"/>
            </a:xfrm>
            <a:prstGeom prst="line">
              <a:avLst/>
            </a:prstGeom>
            <a:grpFill/>
            <a:ln w="0">
              <a:solidFill>
                <a:srgbClr val="00FF00"/>
              </a:solidFill>
              <a:round/>
              <a:headEnd/>
              <a:tailEnd/>
            </a:ln>
            <a:extLst/>
          </p:spPr>
          <p:txBody>
            <a:bodyPr/>
            <a:lstStyle/>
            <a:p>
              <a:endParaRPr lang="it-IT"/>
            </a:p>
          </p:txBody>
        </p:sp>
        <p:sp>
          <p:nvSpPr>
            <p:cNvPr id="44127" name="Line 95"/>
            <p:cNvSpPr>
              <a:spLocks noChangeShapeType="1"/>
            </p:cNvSpPr>
            <p:nvPr/>
          </p:nvSpPr>
          <p:spPr bwMode="auto">
            <a:xfrm>
              <a:off x="4546" y="965"/>
              <a:ext cx="1" cy="1186"/>
            </a:xfrm>
            <a:prstGeom prst="line">
              <a:avLst/>
            </a:prstGeom>
            <a:grpFill/>
            <a:ln w="0">
              <a:solidFill>
                <a:srgbClr val="00FF00"/>
              </a:solidFill>
              <a:round/>
              <a:headEnd/>
              <a:tailEnd/>
            </a:ln>
            <a:extLst/>
          </p:spPr>
          <p:txBody>
            <a:bodyPr/>
            <a:lstStyle/>
            <a:p>
              <a:endParaRPr lang="it-IT"/>
            </a:p>
          </p:txBody>
        </p:sp>
        <p:sp>
          <p:nvSpPr>
            <p:cNvPr id="44128" name="Line 96"/>
            <p:cNvSpPr>
              <a:spLocks noChangeShapeType="1"/>
            </p:cNvSpPr>
            <p:nvPr/>
          </p:nvSpPr>
          <p:spPr bwMode="auto">
            <a:xfrm>
              <a:off x="5287" y="965"/>
              <a:ext cx="1" cy="1186"/>
            </a:xfrm>
            <a:prstGeom prst="line">
              <a:avLst/>
            </a:prstGeom>
            <a:grpFill/>
            <a:ln w="0">
              <a:solidFill>
                <a:srgbClr val="00FF00"/>
              </a:solidFill>
              <a:round/>
              <a:headEnd/>
              <a:tailEnd/>
            </a:ln>
            <a:extLst/>
          </p:spPr>
          <p:txBody>
            <a:bodyPr/>
            <a:lstStyle/>
            <a:p>
              <a:endParaRPr lang="it-IT"/>
            </a:p>
          </p:txBody>
        </p:sp>
        <p:sp>
          <p:nvSpPr>
            <p:cNvPr id="44129" name="Line 97"/>
            <p:cNvSpPr>
              <a:spLocks noChangeShapeType="1"/>
            </p:cNvSpPr>
            <p:nvPr/>
          </p:nvSpPr>
          <p:spPr bwMode="auto">
            <a:xfrm>
              <a:off x="2501" y="2151"/>
              <a:ext cx="2786" cy="1"/>
            </a:xfrm>
            <a:prstGeom prst="line">
              <a:avLst/>
            </a:prstGeom>
            <a:grpFill/>
            <a:ln w="15875">
              <a:solidFill>
                <a:srgbClr val="000000"/>
              </a:solidFill>
              <a:round/>
              <a:headEnd/>
              <a:tailEnd/>
            </a:ln>
            <a:extLst/>
          </p:spPr>
          <p:txBody>
            <a:bodyPr/>
            <a:lstStyle/>
            <a:p>
              <a:endParaRPr lang="it-IT"/>
            </a:p>
          </p:txBody>
        </p:sp>
        <p:sp>
          <p:nvSpPr>
            <p:cNvPr id="44130" name="Line 98"/>
            <p:cNvSpPr>
              <a:spLocks noChangeShapeType="1"/>
            </p:cNvSpPr>
            <p:nvPr/>
          </p:nvSpPr>
          <p:spPr bwMode="auto">
            <a:xfrm>
              <a:off x="2501" y="1795"/>
              <a:ext cx="2786" cy="1"/>
            </a:xfrm>
            <a:prstGeom prst="line">
              <a:avLst/>
            </a:prstGeom>
            <a:grpFill/>
            <a:ln w="0">
              <a:solidFill>
                <a:srgbClr val="00FF00"/>
              </a:solidFill>
              <a:round/>
              <a:headEnd/>
              <a:tailEnd/>
            </a:ln>
            <a:extLst/>
          </p:spPr>
          <p:txBody>
            <a:bodyPr/>
            <a:lstStyle/>
            <a:p>
              <a:endParaRPr lang="it-IT"/>
            </a:p>
          </p:txBody>
        </p:sp>
        <p:sp>
          <p:nvSpPr>
            <p:cNvPr id="44131" name="Line 99"/>
            <p:cNvSpPr>
              <a:spLocks noChangeShapeType="1"/>
            </p:cNvSpPr>
            <p:nvPr/>
          </p:nvSpPr>
          <p:spPr bwMode="auto">
            <a:xfrm>
              <a:off x="2501" y="1587"/>
              <a:ext cx="2786" cy="1"/>
            </a:xfrm>
            <a:prstGeom prst="line">
              <a:avLst/>
            </a:prstGeom>
            <a:grpFill/>
            <a:ln w="0">
              <a:solidFill>
                <a:srgbClr val="00FF00"/>
              </a:solidFill>
              <a:round/>
              <a:headEnd/>
              <a:tailEnd/>
            </a:ln>
            <a:extLst/>
          </p:spPr>
          <p:txBody>
            <a:bodyPr/>
            <a:lstStyle/>
            <a:p>
              <a:endParaRPr lang="it-IT"/>
            </a:p>
          </p:txBody>
        </p:sp>
        <p:sp>
          <p:nvSpPr>
            <p:cNvPr id="44132" name="Line 100"/>
            <p:cNvSpPr>
              <a:spLocks noChangeShapeType="1"/>
            </p:cNvSpPr>
            <p:nvPr/>
          </p:nvSpPr>
          <p:spPr bwMode="auto">
            <a:xfrm>
              <a:off x="2501" y="1439"/>
              <a:ext cx="2786" cy="1"/>
            </a:xfrm>
            <a:prstGeom prst="line">
              <a:avLst/>
            </a:prstGeom>
            <a:grpFill/>
            <a:ln w="0">
              <a:solidFill>
                <a:srgbClr val="00FF00"/>
              </a:solidFill>
              <a:round/>
              <a:headEnd/>
              <a:tailEnd/>
            </a:ln>
            <a:extLst/>
          </p:spPr>
          <p:txBody>
            <a:bodyPr/>
            <a:lstStyle/>
            <a:p>
              <a:endParaRPr lang="it-IT"/>
            </a:p>
          </p:txBody>
        </p:sp>
        <p:sp>
          <p:nvSpPr>
            <p:cNvPr id="44133" name="Line 101"/>
            <p:cNvSpPr>
              <a:spLocks noChangeShapeType="1"/>
            </p:cNvSpPr>
            <p:nvPr/>
          </p:nvSpPr>
          <p:spPr bwMode="auto">
            <a:xfrm>
              <a:off x="2501" y="1320"/>
              <a:ext cx="2786" cy="1"/>
            </a:xfrm>
            <a:prstGeom prst="line">
              <a:avLst/>
            </a:prstGeom>
            <a:grpFill/>
            <a:ln w="0">
              <a:solidFill>
                <a:srgbClr val="00FF00"/>
              </a:solidFill>
              <a:round/>
              <a:headEnd/>
              <a:tailEnd/>
            </a:ln>
            <a:extLst/>
          </p:spPr>
          <p:txBody>
            <a:bodyPr/>
            <a:lstStyle/>
            <a:p>
              <a:endParaRPr lang="it-IT"/>
            </a:p>
          </p:txBody>
        </p:sp>
        <p:sp>
          <p:nvSpPr>
            <p:cNvPr id="44134" name="Line 102"/>
            <p:cNvSpPr>
              <a:spLocks noChangeShapeType="1"/>
            </p:cNvSpPr>
            <p:nvPr/>
          </p:nvSpPr>
          <p:spPr bwMode="auto">
            <a:xfrm>
              <a:off x="2501" y="1232"/>
              <a:ext cx="2786" cy="1"/>
            </a:xfrm>
            <a:prstGeom prst="line">
              <a:avLst/>
            </a:prstGeom>
            <a:grpFill/>
            <a:ln w="0">
              <a:solidFill>
                <a:srgbClr val="00FF00"/>
              </a:solidFill>
              <a:round/>
              <a:headEnd/>
              <a:tailEnd/>
            </a:ln>
            <a:extLst/>
          </p:spPr>
          <p:txBody>
            <a:bodyPr/>
            <a:lstStyle/>
            <a:p>
              <a:endParaRPr lang="it-IT"/>
            </a:p>
          </p:txBody>
        </p:sp>
        <p:sp>
          <p:nvSpPr>
            <p:cNvPr id="44135" name="Line 103"/>
            <p:cNvSpPr>
              <a:spLocks noChangeShapeType="1"/>
            </p:cNvSpPr>
            <p:nvPr/>
          </p:nvSpPr>
          <p:spPr bwMode="auto">
            <a:xfrm>
              <a:off x="2501" y="1152"/>
              <a:ext cx="2786" cy="1"/>
            </a:xfrm>
            <a:prstGeom prst="line">
              <a:avLst/>
            </a:prstGeom>
            <a:grpFill/>
            <a:ln w="0">
              <a:solidFill>
                <a:srgbClr val="00FF00"/>
              </a:solidFill>
              <a:round/>
              <a:headEnd/>
              <a:tailEnd/>
            </a:ln>
            <a:extLst/>
          </p:spPr>
          <p:txBody>
            <a:bodyPr/>
            <a:lstStyle/>
            <a:p>
              <a:endParaRPr lang="it-IT"/>
            </a:p>
          </p:txBody>
        </p:sp>
        <p:sp>
          <p:nvSpPr>
            <p:cNvPr id="44136" name="Line 104"/>
            <p:cNvSpPr>
              <a:spLocks noChangeShapeType="1"/>
            </p:cNvSpPr>
            <p:nvPr/>
          </p:nvSpPr>
          <p:spPr bwMode="auto">
            <a:xfrm>
              <a:off x="2501" y="1083"/>
              <a:ext cx="2786" cy="1"/>
            </a:xfrm>
            <a:prstGeom prst="line">
              <a:avLst/>
            </a:prstGeom>
            <a:grpFill/>
            <a:ln w="0">
              <a:solidFill>
                <a:srgbClr val="00FF00"/>
              </a:solidFill>
              <a:round/>
              <a:headEnd/>
              <a:tailEnd/>
            </a:ln>
            <a:extLst/>
          </p:spPr>
          <p:txBody>
            <a:bodyPr/>
            <a:lstStyle/>
            <a:p>
              <a:endParaRPr lang="it-IT"/>
            </a:p>
          </p:txBody>
        </p:sp>
        <p:sp>
          <p:nvSpPr>
            <p:cNvPr id="44137" name="Line 105"/>
            <p:cNvSpPr>
              <a:spLocks noChangeShapeType="1"/>
            </p:cNvSpPr>
            <p:nvPr/>
          </p:nvSpPr>
          <p:spPr bwMode="auto">
            <a:xfrm>
              <a:off x="2501" y="965"/>
              <a:ext cx="2786" cy="1"/>
            </a:xfrm>
            <a:prstGeom prst="line">
              <a:avLst/>
            </a:prstGeom>
            <a:grpFill/>
            <a:ln w="15875">
              <a:solidFill>
                <a:srgbClr val="000000"/>
              </a:solidFill>
              <a:round/>
              <a:headEnd/>
              <a:tailEnd/>
            </a:ln>
            <a:extLst/>
          </p:spPr>
          <p:txBody>
            <a:bodyPr/>
            <a:lstStyle/>
            <a:p>
              <a:endParaRPr lang="it-IT"/>
            </a:p>
          </p:txBody>
        </p:sp>
        <p:sp>
          <p:nvSpPr>
            <p:cNvPr id="44138" name="Freeform 106"/>
            <p:cNvSpPr>
              <a:spLocks/>
            </p:cNvSpPr>
            <p:nvPr/>
          </p:nvSpPr>
          <p:spPr bwMode="auto">
            <a:xfrm>
              <a:off x="2511" y="1152"/>
              <a:ext cx="2786" cy="257"/>
            </a:xfrm>
            <a:custGeom>
              <a:avLst/>
              <a:gdLst>
                <a:gd name="T0" fmla="*/ 1 w 282"/>
                <a:gd name="T1" fmla="*/ 22 h 26"/>
                <a:gd name="T2" fmla="*/ 3 w 282"/>
                <a:gd name="T3" fmla="*/ 18 h 26"/>
                <a:gd name="T4" fmla="*/ 6 w 282"/>
                <a:gd name="T5" fmla="*/ 15 h 26"/>
                <a:gd name="T6" fmla="*/ 8 w 282"/>
                <a:gd name="T7" fmla="*/ 12 h 26"/>
                <a:gd name="T8" fmla="*/ 11 w 282"/>
                <a:gd name="T9" fmla="*/ 10 h 26"/>
                <a:gd name="T10" fmla="*/ 14 w 282"/>
                <a:gd name="T11" fmla="*/ 8 h 26"/>
                <a:gd name="T12" fmla="*/ 18 w 282"/>
                <a:gd name="T13" fmla="*/ 5 h 26"/>
                <a:gd name="T14" fmla="*/ 22 w 282"/>
                <a:gd name="T15" fmla="*/ 4 h 26"/>
                <a:gd name="T16" fmla="*/ 26 w 282"/>
                <a:gd name="T17" fmla="*/ 3 h 26"/>
                <a:gd name="T18" fmla="*/ 30 w 282"/>
                <a:gd name="T19" fmla="*/ 2 h 26"/>
                <a:gd name="T20" fmla="*/ 34 w 282"/>
                <a:gd name="T21" fmla="*/ 1 h 26"/>
                <a:gd name="T22" fmla="*/ 39 w 282"/>
                <a:gd name="T23" fmla="*/ 1 h 26"/>
                <a:gd name="T24" fmla="*/ 43 w 282"/>
                <a:gd name="T25" fmla="*/ 0 h 26"/>
                <a:gd name="T26" fmla="*/ 48 w 282"/>
                <a:gd name="T27" fmla="*/ 0 h 26"/>
                <a:gd name="T28" fmla="*/ 53 w 282"/>
                <a:gd name="T29" fmla="*/ 0 h 26"/>
                <a:gd name="T30" fmla="*/ 58 w 282"/>
                <a:gd name="T31" fmla="*/ 0 h 26"/>
                <a:gd name="T32" fmla="*/ 63 w 282"/>
                <a:gd name="T33" fmla="*/ 0 h 26"/>
                <a:gd name="T34" fmla="*/ 68 w 282"/>
                <a:gd name="T35" fmla="*/ 0 h 26"/>
                <a:gd name="T36" fmla="*/ 73 w 282"/>
                <a:gd name="T37" fmla="*/ 0 h 26"/>
                <a:gd name="T38" fmla="*/ 78 w 282"/>
                <a:gd name="T39" fmla="*/ 1 h 26"/>
                <a:gd name="T40" fmla="*/ 83 w 282"/>
                <a:gd name="T41" fmla="*/ 1 h 26"/>
                <a:gd name="T42" fmla="*/ 88 w 282"/>
                <a:gd name="T43" fmla="*/ 1 h 26"/>
                <a:gd name="T44" fmla="*/ 92 w 282"/>
                <a:gd name="T45" fmla="*/ 2 h 26"/>
                <a:gd name="T46" fmla="*/ 97 w 282"/>
                <a:gd name="T47" fmla="*/ 2 h 26"/>
                <a:gd name="T48" fmla="*/ 102 w 282"/>
                <a:gd name="T49" fmla="*/ 3 h 26"/>
                <a:gd name="T50" fmla="*/ 107 w 282"/>
                <a:gd name="T51" fmla="*/ 3 h 26"/>
                <a:gd name="T52" fmla="*/ 111 w 282"/>
                <a:gd name="T53" fmla="*/ 4 h 26"/>
                <a:gd name="T54" fmla="*/ 116 w 282"/>
                <a:gd name="T55" fmla="*/ 4 h 26"/>
                <a:gd name="T56" fmla="*/ 121 w 282"/>
                <a:gd name="T57" fmla="*/ 4 h 26"/>
                <a:gd name="T58" fmla="*/ 126 w 282"/>
                <a:gd name="T59" fmla="*/ 5 h 26"/>
                <a:gd name="T60" fmla="*/ 131 w 282"/>
                <a:gd name="T61" fmla="*/ 5 h 26"/>
                <a:gd name="T62" fmla="*/ 135 w 282"/>
                <a:gd name="T63" fmla="*/ 6 h 26"/>
                <a:gd name="T64" fmla="*/ 140 w 282"/>
                <a:gd name="T65" fmla="*/ 6 h 26"/>
                <a:gd name="T66" fmla="*/ 144 w 282"/>
                <a:gd name="T67" fmla="*/ 7 h 26"/>
                <a:gd name="T68" fmla="*/ 149 w 282"/>
                <a:gd name="T69" fmla="*/ 7 h 26"/>
                <a:gd name="T70" fmla="*/ 153 w 282"/>
                <a:gd name="T71" fmla="*/ 8 h 26"/>
                <a:gd name="T72" fmla="*/ 157 w 282"/>
                <a:gd name="T73" fmla="*/ 9 h 26"/>
                <a:gd name="T74" fmla="*/ 162 w 282"/>
                <a:gd name="T75" fmla="*/ 9 h 26"/>
                <a:gd name="T76" fmla="*/ 166 w 282"/>
                <a:gd name="T77" fmla="*/ 10 h 26"/>
                <a:gd name="T78" fmla="*/ 171 w 282"/>
                <a:gd name="T79" fmla="*/ 10 h 26"/>
                <a:gd name="T80" fmla="*/ 175 w 282"/>
                <a:gd name="T81" fmla="*/ 11 h 26"/>
                <a:gd name="T82" fmla="*/ 180 w 282"/>
                <a:gd name="T83" fmla="*/ 11 h 26"/>
                <a:gd name="T84" fmla="*/ 185 w 282"/>
                <a:gd name="T85" fmla="*/ 12 h 26"/>
                <a:gd name="T86" fmla="*/ 190 w 282"/>
                <a:gd name="T87" fmla="*/ 12 h 26"/>
                <a:gd name="T88" fmla="*/ 195 w 282"/>
                <a:gd name="T89" fmla="*/ 13 h 26"/>
                <a:gd name="T90" fmla="*/ 200 w 282"/>
                <a:gd name="T91" fmla="*/ 14 h 26"/>
                <a:gd name="T92" fmla="*/ 205 w 282"/>
                <a:gd name="T93" fmla="*/ 14 h 26"/>
                <a:gd name="T94" fmla="*/ 210 w 282"/>
                <a:gd name="T95" fmla="*/ 15 h 26"/>
                <a:gd name="T96" fmla="*/ 215 w 282"/>
                <a:gd name="T97" fmla="*/ 16 h 26"/>
                <a:gd name="T98" fmla="*/ 220 w 282"/>
                <a:gd name="T99" fmla="*/ 16 h 26"/>
                <a:gd name="T100" fmla="*/ 225 w 282"/>
                <a:gd name="T101" fmla="*/ 17 h 26"/>
                <a:gd name="T102" fmla="*/ 230 w 282"/>
                <a:gd name="T103" fmla="*/ 17 h 26"/>
                <a:gd name="T104" fmla="*/ 234 w 282"/>
                <a:gd name="T105" fmla="*/ 18 h 26"/>
                <a:gd name="T106" fmla="*/ 238 w 282"/>
                <a:gd name="T107" fmla="*/ 19 h 26"/>
                <a:gd name="T108" fmla="*/ 243 w 282"/>
                <a:gd name="T109" fmla="*/ 19 h 26"/>
                <a:gd name="T110" fmla="*/ 248 w 282"/>
                <a:gd name="T111" fmla="*/ 20 h 26"/>
                <a:gd name="T112" fmla="*/ 253 w 282"/>
                <a:gd name="T113" fmla="*/ 20 h 26"/>
                <a:gd name="T114" fmla="*/ 257 w 282"/>
                <a:gd name="T115" fmla="*/ 21 h 26"/>
                <a:gd name="T116" fmla="*/ 261 w 282"/>
                <a:gd name="T117" fmla="*/ 22 h 26"/>
                <a:gd name="T118" fmla="*/ 266 w 282"/>
                <a:gd name="T119" fmla="*/ 22 h 26"/>
                <a:gd name="T120" fmla="*/ 270 w 282"/>
                <a:gd name="T121" fmla="*/ 23 h 26"/>
                <a:gd name="T122" fmla="*/ 275 w 282"/>
                <a:gd name="T123" fmla="*/ 23 h 26"/>
                <a:gd name="T124" fmla="*/ 279 w 282"/>
                <a:gd name="T12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 h="26">
                  <a:moveTo>
                    <a:pt x="0" y="26"/>
                  </a:moveTo>
                  <a:lnTo>
                    <a:pt x="0" y="25"/>
                  </a:lnTo>
                  <a:lnTo>
                    <a:pt x="0" y="24"/>
                  </a:lnTo>
                  <a:lnTo>
                    <a:pt x="1" y="23"/>
                  </a:lnTo>
                  <a:lnTo>
                    <a:pt x="1" y="22"/>
                  </a:lnTo>
                  <a:lnTo>
                    <a:pt x="2" y="21"/>
                  </a:lnTo>
                  <a:lnTo>
                    <a:pt x="2" y="20"/>
                  </a:lnTo>
                  <a:lnTo>
                    <a:pt x="3" y="20"/>
                  </a:lnTo>
                  <a:lnTo>
                    <a:pt x="3" y="19"/>
                  </a:lnTo>
                  <a:lnTo>
                    <a:pt x="3" y="18"/>
                  </a:lnTo>
                  <a:lnTo>
                    <a:pt x="4" y="18"/>
                  </a:lnTo>
                  <a:lnTo>
                    <a:pt x="4" y="17"/>
                  </a:lnTo>
                  <a:lnTo>
                    <a:pt x="5" y="16"/>
                  </a:lnTo>
                  <a:lnTo>
                    <a:pt x="5" y="15"/>
                  </a:lnTo>
                  <a:lnTo>
                    <a:pt x="6" y="15"/>
                  </a:lnTo>
                  <a:lnTo>
                    <a:pt x="6" y="14"/>
                  </a:lnTo>
                  <a:lnTo>
                    <a:pt x="7" y="14"/>
                  </a:lnTo>
                  <a:lnTo>
                    <a:pt x="7" y="13"/>
                  </a:lnTo>
                  <a:lnTo>
                    <a:pt x="8" y="13"/>
                  </a:lnTo>
                  <a:lnTo>
                    <a:pt x="8" y="12"/>
                  </a:lnTo>
                  <a:lnTo>
                    <a:pt x="9" y="12"/>
                  </a:lnTo>
                  <a:lnTo>
                    <a:pt x="9" y="11"/>
                  </a:lnTo>
                  <a:lnTo>
                    <a:pt x="10" y="11"/>
                  </a:lnTo>
                  <a:lnTo>
                    <a:pt x="10" y="10"/>
                  </a:lnTo>
                  <a:lnTo>
                    <a:pt x="11" y="10"/>
                  </a:lnTo>
                  <a:lnTo>
                    <a:pt x="11" y="9"/>
                  </a:lnTo>
                  <a:lnTo>
                    <a:pt x="12" y="9"/>
                  </a:lnTo>
                  <a:lnTo>
                    <a:pt x="12" y="8"/>
                  </a:lnTo>
                  <a:lnTo>
                    <a:pt x="13" y="8"/>
                  </a:lnTo>
                  <a:lnTo>
                    <a:pt x="14" y="8"/>
                  </a:lnTo>
                  <a:lnTo>
                    <a:pt x="14" y="7"/>
                  </a:lnTo>
                  <a:lnTo>
                    <a:pt x="15" y="7"/>
                  </a:lnTo>
                  <a:lnTo>
                    <a:pt x="16" y="6"/>
                  </a:lnTo>
                  <a:lnTo>
                    <a:pt x="17" y="6"/>
                  </a:lnTo>
                  <a:lnTo>
                    <a:pt x="18" y="5"/>
                  </a:lnTo>
                  <a:lnTo>
                    <a:pt x="19" y="5"/>
                  </a:lnTo>
                  <a:lnTo>
                    <a:pt x="20" y="5"/>
                  </a:lnTo>
                  <a:lnTo>
                    <a:pt x="20" y="4"/>
                  </a:lnTo>
                  <a:lnTo>
                    <a:pt x="21" y="4"/>
                  </a:lnTo>
                  <a:lnTo>
                    <a:pt x="22" y="4"/>
                  </a:lnTo>
                  <a:lnTo>
                    <a:pt x="23" y="4"/>
                  </a:lnTo>
                  <a:lnTo>
                    <a:pt x="23" y="3"/>
                  </a:lnTo>
                  <a:lnTo>
                    <a:pt x="24" y="3"/>
                  </a:lnTo>
                  <a:lnTo>
                    <a:pt x="25" y="3"/>
                  </a:lnTo>
                  <a:lnTo>
                    <a:pt x="26" y="3"/>
                  </a:lnTo>
                  <a:lnTo>
                    <a:pt x="26" y="2"/>
                  </a:lnTo>
                  <a:lnTo>
                    <a:pt x="27" y="2"/>
                  </a:lnTo>
                  <a:lnTo>
                    <a:pt x="28" y="2"/>
                  </a:lnTo>
                  <a:lnTo>
                    <a:pt x="29" y="2"/>
                  </a:lnTo>
                  <a:lnTo>
                    <a:pt x="30" y="2"/>
                  </a:lnTo>
                  <a:lnTo>
                    <a:pt x="31" y="2"/>
                  </a:lnTo>
                  <a:lnTo>
                    <a:pt x="31" y="1"/>
                  </a:lnTo>
                  <a:lnTo>
                    <a:pt x="32" y="1"/>
                  </a:lnTo>
                  <a:lnTo>
                    <a:pt x="33" y="1"/>
                  </a:lnTo>
                  <a:lnTo>
                    <a:pt x="34" y="1"/>
                  </a:lnTo>
                  <a:lnTo>
                    <a:pt x="35" y="1"/>
                  </a:lnTo>
                  <a:lnTo>
                    <a:pt x="36" y="1"/>
                  </a:lnTo>
                  <a:lnTo>
                    <a:pt x="37" y="1"/>
                  </a:lnTo>
                  <a:lnTo>
                    <a:pt x="38" y="1"/>
                  </a:lnTo>
                  <a:lnTo>
                    <a:pt x="39" y="1"/>
                  </a:lnTo>
                  <a:lnTo>
                    <a:pt x="39" y="0"/>
                  </a:lnTo>
                  <a:lnTo>
                    <a:pt x="40" y="0"/>
                  </a:lnTo>
                  <a:lnTo>
                    <a:pt x="41" y="0"/>
                  </a:lnTo>
                  <a:lnTo>
                    <a:pt x="42" y="0"/>
                  </a:lnTo>
                  <a:lnTo>
                    <a:pt x="43" y="0"/>
                  </a:lnTo>
                  <a:lnTo>
                    <a:pt x="44" y="0"/>
                  </a:lnTo>
                  <a:lnTo>
                    <a:pt x="45" y="0"/>
                  </a:lnTo>
                  <a:lnTo>
                    <a:pt x="46" y="0"/>
                  </a:lnTo>
                  <a:lnTo>
                    <a:pt x="47" y="0"/>
                  </a:lnTo>
                  <a:lnTo>
                    <a:pt x="48" y="0"/>
                  </a:lnTo>
                  <a:lnTo>
                    <a:pt x="49" y="0"/>
                  </a:lnTo>
                  <a:lnTo>
                    <a:pt x="50" y="0"/>
                  </a:lnTo>
                  <a:lnTo>
                    <a:pt x="51" y="0"/>
                  </a:lnTo>
                  <a:lnTo>
                    <a:pt x="52" y="0"/>
                  </a:lnTo>
                  <a:lnTo>
                    <a:pt x="53" y="0"/>
                  </a:lnTo>
                  <a:lnTo>
                    <a:pt x="54" y="0"/>
                  </a:lnTo>
                  <a:lnTo>
                    <a:pt x="55" y="0"/>
                  </a:lnTo>
                  <a:lnTo>
                    <a:pt x="56" y="0"/>
                  </a:lnTo>
                  <a:lnTo>
                    <a:pt x="57" y="0"/>
                  </a:lnTo>
                  <a:lnTo>
                    <a:pt x="58" y="0"/>
                  </a:lnTo>
                  <a:lnTo>
                    <a:pt x="59" y="0"/>
                  </a:lnTo>
                  <a:lnTo>
                    <a:pt x="60" y="0"/>
                  </a:lnTo>
                  <a:lnTo>
                    <a:pt x="61" y="0"/>
                  </a:lnTo>
                  <a:lnTo>
                    <a:pt x="62" y="0"/>
                  </a:lnTo>
                  <a:lnTo>
                    <a:pt x="63" y="0"/>
                  </a:lnTo>
                  <a:lnTo>
                    <a:pt x="64" y="0"/>
                  </a:lnTo>
                  <a:lnTo>
                    <a:pt x="65" y="0"/>
                  </a:lnTo>
                  <a:lnTo>
                    <a:pt x="66" y="0"/>
                  </a:lnTo>
                  <a:lnTo>
                    <a:pt x="67" y="0"/>
                  </a:lnTo>
                  <a:lnTo>
                    <a:pt x="68" y="0"/>
                  </a:lnTo>
                  <a:lnTo>
                    <a:pt x="69" y="0"/>
                  </a:lnTo>
                  <a:lnTo>
                    <a:pt x="70" y="0"/>
                  </a:lnTo>
                  <a:lnTo>
                    <a:pt x="71" y="0"/>
                  </a:lnTo>
                  <a:lnTo>
                    <a:pt x="72" y="0"/>
                  </a:lnTo>
                  <a:lnTo>
                    <a:pt x="73" y="0"/>
                  </a:lnTo>
                  <a:lnTo>
                    <a:pt x="74" y="1"/>
                  </a:lnTo>
                  <a:lnTo>
                    <a:pt x="75" y="1"/>
                  </a:lnTo>
                  <a:lnTo>
                    <a:pt x="76" y="1"/>
                  </a:lnTo>
                  <a:lnTo>
                    <a:pt x="77" y="1"/>
                  </a:lnTo>
                  <a:lnTo>
                    <a:pt x="78" y="1"/>
                  </a:lnTo>
                  <a:lnTo>
                    <a:pt x="79" y="1"/>
                  </a:lnTo>
                  <a:lnTo>
                    <a:pt x="80" y="1"/>
                  </a:lnTo>
                  <a:lnTo>
                    <a:pt x="81" y="1"/>
                  </a:lnTo>
                  <a:lnTo>
                    <a:pt x="82" y="1"/>
                  </a:lnTo>
                  <a:lnTo>
                    <a:pt x="83" y="1"/>
                  </a:lnTo>
                  <a:lnTo>
                    <a:pt x="84" y="1"/>
                  </a:lnTo>
                  <a:lnTo>
                    <a:pt x="85" y="1"/>
                  </a:lnTo>
                  <a:lnTo>
                    <a:pt x="86" y="1"/>
                  </a:lnTo>
                  <a:lnTo>
                    <a:pt x="87" y="1"/>
                  </a:lnTo>
                  <a:lnTo>
                    <a:pt x="88" y="1"/>
                  </a:lnTo>
                  <a:lnTo>
                    <a:pt x="89" y="1"/>
                  </a:lnTo>
                  <a:lnTo>
                    <a:pt x="89" y="2"/>
                  </a:lnTo>
                  <a:lnTo>
                    <a:pt x="90" y="2"/>
                  </a:lnTo>
                  <a:lnTo>
                    <a:pt x="91" y="2"/>
                  </a:lnTo>
                  <a:lnTo>
                    <a:pt x="92" y="2"/>
                  </a:lnTo>
                  <a:lnTo>
                    <a:pt x="93" y="2"/>
                  </a:lnTo>
                  <a:lnTo>
                    <a:pt x="94" y="2"/>
                  </a:lnTo>
                  <a:lnTo>
                    <a:pt x="95" y="2"/>
                  </a:lnTo>
                  <a:lnTo>
                    <a:pt x="96" y="2"/>
                  </a:lnTo>
                  <a:lnTo>
                    <a:pt x="97" y="2"/>
                  </a:lnTo>
                  <a:lnTo>
                    <a:pt x="98" y="2"/>
                  </a:lnTo>
                  <a:lnTo>
                    <a:pt x="99" y="2"/>
                  </a:lnTo>
                  <a:lnTo>
                    <a:pt x="100" y="2"/>
                  </a:lnTo>
                  <a:lnTo>
                    <a:pt x="101" y="3"/>
                  </a:lnTo>
                  <a:lnTo>
                    <a:pt x="102" y="3"/>
                  </a:lnTo>
                  <a:lnTo>
                    <a:pt x="103" y="3"/>
                  </a:lnTo>
                  <a:lnTo>
                    <a:pt x="104" y="3"/>
                  </a:lnTo>
                  <a:lnTo>
                    <a:pt x="105" y="3"/>
                  </a:lnTo>
                  <a:lnTo>
                    <a:pt x="106" y="3"/>
                  </a:lnTo>
                  <a:lnTo>
                    <a:pt x="107" y="3"/>
                  </a:lnTo>
                  <a:lnTo>
                    <a:pt x="108" y="3"/>
                  </a:lnTo>
                  <a:lnTo>
                    <a:pt x="109" y="3"/>
                  </a:lnTo>
                  <a:lnTo>
                    <a:pt x="110" y="3"/>
                  </a:lnTo>
                  <a:lnTo>
                    <a:pt x="111" y="3"/>
                  </a:lnTo>
                  <a:lnTo>
                    <a:pt x="111" y="4"/>
                  </a:lnTo>
                  <a:lnTo>
                    <a:pt x="112" y="4"/>
                  </a:lnTo>
                  <a:lnTo>
                    <a:pt x="113" y="4"/>
                  </a:lnTo>
                  <a:lnTo>
                    <a:pt x="114" y="4"/>
                  </a:lnTo>
                  <a:lnTo>
                    <a:pt x="115" y="4"/>
                  </a:lnTo>
                  <a:lnTo>
                    <a:pt x="116" y="4"/>
                  </a:lnTo>
                  <a:lnTo>
                    <a:pt x="117" y="4"/>
                  </a:lnTo>
                  <a:lnTo>
                    <a:pt x="118" y="4"/>
                  </a:lnTo>
                  <a:lnTo>
                    <a:pt x="119" y="4"/>
                  </a:lnTo>
                  <a:lnTo>
                    <a:pt x="120" y="4"/>
                  </a:lnTo>
                  <a:lnTo>
                    <a:pt x="121" y="4"/>
                  </a:lnTo>
                  <a:lnTo>
                    <a:pt x="122" y="5"/>
                  </a:lnTo>
                  <a:lnTo>
                    <a:pt x="123" y="5"/>
                  </a:lnTo>
                  <a:lnTo>
                    <a:pt x="124" y="5"/>
                  </a:lnTo>
                  <a:lnTo>
                    <a:pt x="125" y="5"/>
                  </a:lnTo>
                  <a:lnTo>
                    <a:pt x="126" y="5"/>
                  </a:lnTo>
                  <a:lnTo>
                    <a:pt x="127" y="5"/>
                  </a:lnTo>
                  <a:lnTo>
                    <a:pt x="128" y="5"/>
                  </a:lnTo>
                  <a:lnTo>
                    <a:pt x="129" y="5"/>
                  </a:lnTo>
                  <a:lnTo>
                    <a:pt x="130" y="5"/>
                  </a:lnTo>
                  <a:lnTo>
                    <a:pt x="131" y="5"/>
                  </a:lnTo>
                  <a:lnTo>
                    <a:pt x="131" y="6"/>
                  </a:lnTo>
                  <a:lnTo>
                    <a:pt x="132" y="6"/>
                  </a:lnTo>
                  <a:lnTo>
                    <a:pt x="133" y="6"/>
                  </a:lnTo>
                  <a:lnTo>
                    <a:pt x="134" y="6"/>
                  </a:lnTo>
                  <a:lnTo>
                    <a:pt x="135" y="6"/>
                  </a:lnTo>
                  <a:lnTo>
                    <a:pt x="136" y="6"/>
                  </a:lnTo>
                  <a:lnTo>
                    <a:pt x="137" y="6"/>
                  </a:lnTo>
                  <a:lnTo>
                    <a:pt x="138" y="6"/>
                  </a:lnTo>
                  <a:lnTo>
                    <a:pt x="139" y="6"/>
                  </a:lnTo>
                  <a:lnTo>
                    <a:pt x="140" y="6"/>
                  </a:lnTo>
                  <a:lnTo>
                    <a:pt x="140" y="7"/>
                  </a:lnTo>
                  <a:lnTo>
                    <a:pt x="141" y="7"/>
                  </a:lnTo>
                  <a:lnTo>
                    <a:pt x="142" y="7"/>
                  </a:lnTo>
                  <a:lnTo>
                    <a:pt x="143" y="7"/>
                  </a:lnTo>
                  <a:lnTo>
                    <a:pt x="144" y="7"/>
                  </a:lnTo>
                  <a:lnTo>
                    <a:pt x="145" y="7"/>
                  </a:lnTo>
                  <a:lnTo>
                    <a:pt x="146" y="7"/>
                  </a:lnTo>
                  <a:lnTo>
                    <a:pt x="147" y="7"/>
                  </a:lnTo>
                  <a:lnTo>
                    <a:pt x="148" y="7"/>
                  </a:lnTo>
                  <a:lnTo>
                    <a:pt x="149" y="7"/>
                  </a:lnTo>
                  <a:lnTo>
                    <a:pt x="149" y="8"/>
                  </a:lnTo>
                  <a:lnTo>
                    <a:pt x="150" y="8"/>
                  </a:lnTo>
                  <a:lnTo>
                    <a:pt x="151" y="8"/>
                  </a:lnTo>
                  <a:lnTo>
                    <a:pt x="152" y="8"/>
                  </a:lnTo>
                  <a:lnTo>
                    <a:pt x="153" y="8"/>
                  </a:lnTo>
                  <a:lnTo>
                    <a:pt x="154" y="8"/>
                  </a:lnTo>
                  <a:lnTo>
                    <a:pt x="155" y="8"/>
                  </a:lnTo>
                  <a:lnTo>
                    <a:pt x="156" y="8"/>
                  </a:lnTo>
                  <a:lnTo>
                    <a:pt x="157" y="8"/>
                  </a:lnTo>
                  <a:lnTo>
                    <a:pt x="157" y="9"/>
                  </a:lnTo>
                  <a:lnTo>
                    <a:pt x="158" y="9"/>
                  </a:lnTo>
                  <a:lnTo>
                    <a:pt x="159" y="9"/>
                  </a:lnTo>
                  <a:lnTo>
                    <a:pt x="160" y="9"/>
                  </a:lnTo>
                  <a:lnTo>
                    <a:pt x="161" y="9"/>
                  </a:lnTo>
                  <a:lnTo>
                    <a:pt x="162" y="9"/>
                  </a:lnTo>
                  <a:lnTo>
                    <a:pt x="163" y="9"/>
                  </a:lnTo>
                  <a:lnTo>
                    <a:pt x="164" y="9"/>
                  </a:lnTo>
                  <a:lnTo>
                    <a:pt x="165" y="9"/>
                  </a:lnTo>
                  <a:lnTo>
                    <a:pt x="166" y="9"/>
                  </a:lnTo>
                  <a:lnTo>
                    <a:pt x="166" y="10"/>
                  </a:lnTo>
                  <a:lnTo>
                    <a:pt x="167" y="10"/>
                  </a:lnTo>
                  <a:lnTo>
                    <a:pt x="168" y="10"/>
                  </a:lnTo>
                  <a:lnTo>
                    <a:pt x="169" y="10"/>
                  </a:lnTo>
                  <a:lnTo>
                    <a:pt x="170" y="10"/>
                  </a:lnTo>
                  <a:lnTo>
                    <a:pt x="171" y="10"/>
                  </a:lnTo>
                  <a:lnTo>
                    <a:pt x="172" y="10"/>
                  </a:lnTo>
                  <a:lnTo>
                    <a:pt x="173" y="10"/>
                  </a:lnTo>
                  <a:lnTo>
                    <a:pt x="174" y="10"/>
                  </a:lnTo>
                  <a:lnTo>
                    <a:pt x="174" y="11"/>
                  </a:lnTo>
                  <a:lnTo>
                    <a:pt x="175" y="11"/>
                  </a:lnTo>
                  <a:lnTo>
                    <a:pt x="176" y="11"/>
                  </a:lnTo>
                  <a:lnTo>
                    <a:pt x="177" y="11"/>
                  </a:lnTo>
                  <a:lnTo>
                    <a:pt x="178" y="11"/>
                  </a:lnTo>
                  <a:lnTo>
                    <a:pt x="179" y="11"/>
                  </a:lnTo>
                  <a:lnTo>
                    <a:pt x="180" y="11"/>
                  </a:lnTo>
                  <a:lnTo>
                    <a:pt x="181" y="11"/>
                  </a:lnTo>
                  <a:lnTo>
                    <a:pt x="182" y="11"/>
                  </a:lnTo>
                  <a:lnTo>
                    <a:pt x="183" y="12"/>
                  </a:lnTo>
                  <a:lnTo>
                    <a:pt x="184" y="12"/>
                  </a:lnTo>
                  <a:lnTo>
                    <a:pt x="185" y="12"/>
                  </a:lnTo>
                  <a:lnTo>
                    <a:pt x="186" y="12"/>
                  </a:lnTo>
                  <a:lnTo>
                    <a:pt x="187" y="12"/>
                  </a:lnTo>
                  <a:lnTo>
                    <a:pt x="188" y="12"/>
                  </a:lnTo>
                  <a:lnTo>
                    <a:pt x="189" y="12"/>
                  </a:lnTo>
                  <a:lnTo>
                    <a:pt x="190" y="12"/>
                  </a:lnTo>
                  <a:lnTo>
                    <a:pt x="191" y="13"/>
                  </a:lnTo>
                  <a:lnTo>
                    <a:pt x="192" y="13"/>
                  </a:lnTo>
                  <a:lnTo>
                    <a:pt x="193" y="13"/>
                  </a:lnTo>
                  <a:lnTo>
                    <a:pt x="194" y="13"/>
                  </a:lnTo>
                  <a:lnTo>
                    <a:pt x="195" y="13"/>
                  </a:lnTo>
                  <a:lnTo>
                    <a:pt x="196" y="13"/>
                  </a:lnTo>
                  <a:lnTo>
                    <a:pt x="197" y="13"/>
                  </a:lnTo>
                  <a:lnTo>
                    <a:pt x="198" y="13"/>
                  </a:lnTo>
                  <a:lnTo>
                    <a:pt x="199" y="14"/>
                  </a:lnTo>
                  <a:lnTo>
                    <a:pt x="200" y="14"/>
                  </a:lnTo>
                  <a:lnTo>
                    <a:pt x="201" y="14"/>
                  </a:lnTo>
                  <a:lnTo>
                    <a:pt x="202" y="14"/>
                  </a:lnTo>
                  <a:lnTo>
                    <a:pt x="203" y="14"/>
                  </a:lnTo>
                  <a:lnTo>
                    <a:pt x="204" y="14"/>
                  </a:lnTo>
                  <a:lnTo>
                    <a:pt x="205" y="14"/>
                  </a:lnTo>
                  <a:lnTo>
                    <a:pt x="206" y="14"/>
                  </a:lnTo>
                  <a:lnTo>
                    <a:pt x="207" y="15"/>
                  </a:lnTo>
                  <a:lnTo>
                    <a:pt x="208" y="15"/>
                  </a:lnTo>
                  <a:lnTo>
                    <a:pt x="209" y="15"/>
                  </a:lnTo>
                  <a:lnTo>
                    <a:pt x="210" y="15"/>
                  </a:lnTo>
                  <a:lnTo>
                    <a:pt x="211" y="15"/>
                  </a:lnTo>
                  <a:lnTo>
                    <a:pt x="212" y="15"/>
                  </a:lnTo>
                  <a:lnTo>
                    <a:pt x="213" y="15"/>
                  </a:lnTo>
                  <a:lnTo>
                    <a:pt x="214" y="15"/>
                  </a:lnTo>
                  <a:lnTo>
                    <a:pt x="215" y="16"/>
                  </a:lnTo>
                  <a:lnTo>
                    <a:pt x="216" y="16"/>
                  </a:lnTo>
                  <a:lnTo>
                    <a:pt x="217" y="16"/>
                  </a:lnTo>
                  <a:lnTo>
                    <a:pt x="218" y="16"/>
                  </a:lnTo>
                  <a:lnTo>
                    <a:pt x="219" y="16"/>
                  </a:lnTo>
                  <a:lnTo>
                    <a:pt x="220" y="16"/>
                  </a:lnTo>
                  <a:lnTo>
                    <a:pt x="221" y="16"/>
                  </a:lnTo>
                  <a:lnTo>
                    <a:pt x="222" y="16"/>
                  </a:lnTo>
                  <a:lnTo>
                    <a:pt x="223" y="17"/>
                  </a:lnTo>
                  <a:lnTo>
                    <a:pt x="224" y="17"/>
                  </a:lnTo>
                  <a:lnTo>
                    <a:pt x="225" y="17"/>
                  </a:lnTo>
                  <a:lnTo>
                    <a:pt x="226" y="17"/>
                  </a:lnTo>
                  <a:lnTo>
                    <a:pt x="227" y="17"/>
                  </a:lnTo>
                  <a:lnTo>
                    <a:pt x="228" y="17"/>
                  </a:lnTo>
                  <a:lnTo>
                    <a:pt x="229" y="17"/>
                  </a:lnTo>
                  <a:lnTo>
                    <a:pt x="230" y="17"/>
                  </a:lnTo>
                  <a:lnTo>
                    <a:pt x="230" y="18"/>
                  </a:lnTo>
                  <a:lnTo>
                    <a:pt x="231" y="18"/>
                  </a:lnTo>
                  <a:lnTo>
                    <a:pt x="232" y="18"/>
                  </a:lnTo>
                  <a:lnTo>
                    <a:pt x="233" y="18"/>
                  </a:lnTo>
                  <a:lnTo>
                    <a:pt x="234" y="18"/>
                  </a:lnTo>
                  <a:lnTo>
                    <a:pt x="235" y="18"/>
                  </a:lnTo>
                  <a:lnTo>
                    <a:pt x="236" y="18"/>
                  </a:lnTo>
                  <a:lnTo>
                    <a:pt x="237" y="18"/>
                  </a:lnTo>
                  <a:lnTo>
                    <a:pt x="238" y="18"/>
                  </a:lnTo>
                  <a:lnTo>
                    <a:pt x="238" y="19"/>
                  </a:lnTo>
                  <a:lnTo>
                    <a:pt x="239" y="19"/>
                  </a:lnTo>
                  <a:lnTo>
                    <a:pt x="240" y="19"/>
                  </a:lnTo>
                  <a:lnTo>
                    <a:pt x="241" y="19"/>
                  </a:lnTo>
                  <a:lnTo>
                    <a:pt x="242" y="19"/>
                  </a:lnTo>
                  <a:lnTo>
                    <a:pt x="243" y="19"/>
                  </a:lnTo>
                  <a:lnTo>
                    <a:pt x="244" y="19"/>
                  </a:lnTo>
                  <a:lnTo>
                    <a:pt x="245" y="19"/>
                  </a:lnTo>
                  <a:lnTo>
                    <a:pt x="246" y="20"/>
                  </a:lnTo>
                  <a:lnTo>
                    <a:pt x="247" y="20"/>
                  </a:lnTo>
                  <a:lnTo>
                    <a:pt x="248" y="20"/>
                  </a:lnTo>
                  <a:lnTo>
                    <a:pt x="249" y="20"/>
                  </a:lnTo>
                  <a:lnTo>
                    <a:pt x="250" y="20"/>
                  </a:lnTo>
                  <a:lnTo>
                    <a:pt x="251" y="20"/>
                  </a:lnTo>
                  <a:lnTo>
                    <a:pt x="252" y="20"/>
                  </a:lnTo>
                  <a:lnTo>
                    <a:pt x="253" y="20"/>
                  </a:lnTo>
                  <a:lnTo>
                    <a:pt x="253" y="21"/>
                  </a:lnTo>
                  <a:lnTo>
                    <a:pt x="254" y="21"/>
                  </a:lnTo>
                  <a:lnTo>
                    <a:pt x="255" y="21"/>
                  </a:lnTo>
                  <a:lnTo>
                    <a:pt x="256" y="21"/>
                  </a:lnTo>
                  <a:lnTo>
                    <a:pt x="257" y="21"/>
                  </a:lnTo>
                  <a:lnTo>
                    <a:pt x="258" y="21"/>
                  </a:lnTo>
                  <a:lnTo>
                    <a:pt x="259" y="21"/>
                  </a:lnTo>
                  <a:lnTo>
                    <a:pt x="260" y="21"/>
                  </a:lnTo>
                  <a:lnTo>
                    <a:pt x="261" y="21"/>
                  </a:lnTo>
                  <a:lnTo>
                    <a:pt x="261" y="22"/>
                  </a:lnTo>
                  <a:lnTo>
                    <a:pt x="262" y="22"/>
                  </a:lnTo>
                  <a:lnTo>
                    <a:pt x="263" y="22"/>
                  </a:lnTo>
                  <a:lnTo>
                    <a:pt x="264" y="22"/>
                  </a:lnTo>
                  <a:lnTo>
                    <a:pt x="265" y="22"/>
                  </a:lnTo>
                  <a:lnTo>
                    <a:pt x="266" y="22"/>
                  </a:lnTo>
                  <a:lnTo>
                    <a:pt x="267" y="22"/>
                  </a:lnTo>
                  <a:lnTo>
                    <a:pt x="268" y="22"/>
                  </a:lnTo>
                  <a:lnTo>
                    <a:pt x="269" y="22"/>
                  </a:lnTo>
                  <a:lnTo>
                    <a:pt x="269" y="23"/>
                  </a:lnTo>
                  <a:lnTo>
                    <a:pt x="270" y="23"/>
                  </a:lnTo>
                  <a:lnTo>
                    <a:pt x="271" y="23"/>
                  </a:lnTo>
                  <a:lnTo>
                    <a:pt x="272" y="23"/>
                  </a:lnTo>
                  <a:lnTo>
                    <a:pt x="273" y="23"/>
                  </a:lnTo>
                  <a:lnTo>
                    <a:pt x="274" y="23"/>
                  </a:lnTo>
                  <a:lnTo>
                    <a:pt x="275" y="23"/>
                  </a:lnTo>
                  <a:lnTo>
                    <a:pt x="276" y="23"/>
                  </a:lnTo>
                  <a:lnTo>
                    <a:pt x="276" y="24"/>
                  </a:lnTo>
                  <a:lnTo>
                    <a:pt x="277" y="24"/>
                  </a:lnTo>
                  <a:lnTo>
                    <a:pt x="278" y="24"/>
                  </a:lnTo>
                  <a:lnTo>
                    <a:pt x="279" y="24"/>
                  </a:lnTo>
                  <a:lnTo>
                    <a:pt x="280" y="24"/>
                  </a:lnTo>
                  <a:lnTo>
                    <a:pt x="281" y="24"/>
                  </a:lnTo>
                  <a:lnTo>
                    <a:pt x="282" y="24"/>
                  </a:lnTo>
                </a:path>
              </a:pathLst>
            </a:custGeom>
            <a:grpFill/>
            <a:ln w="47625">
              <a:solidFill>
                <a:srgbClr val="FF0000"/>
              </a:solidFill>
              <a:prstDash val="solid"/>
              <a:round/>
              <a:headEnd/>
              <a:tailEnd/>
            </a:ln>
            <a:extLst/>
          </p:spPr>
          <p:txBody>
            <a:bodyPr/>
            <a:lstStyle/>
            <a:p>
              <a:endParaRPr lang="it-IT"/>
            </a:p>
          </p:txBody>
        </p:sp>
        <p:sp>
          <p:nvSpPr>
            <p:cNvPr id="44139" name="Line 107"/>
            <p:cNvSpPr>
              <a:spLocks noChangeShapeType="1"/>
            </p:cNvSpPr>
            <p:nvPr/>
          </p:nvSpPr>
          <p:spPr bwMode="auto">
            <a:xfrm>
              <a:off x="2494" y="958"/>
              <a:ext cx="0" cy="1202"/>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140" name="Line 108"/>
            <p:cNvSpPr>
              <a:spLocks noChangeShapeType="1"/>
            </p:cNvSpPr>
            <p:nvPr/>
          </p:nvSpPr>
          <p:spPr bwMode="auto">
            <a:xfrm>
              <a:off x="5284" y="935"/>
              <a:ext cx="0" cy="1202"/>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4142" name="Group 110"/>
          <p:cNvGrpSpPr>
            <a:grpSpLocks/>
          </p:cNvGrpSpPr>
          <p:nvPr/>
        </p:nvGrpSpPr>
        <p:grpSpPr bwMode="auto">
          <a:xfrm>
            <a:off x="2052638" y="5561013"/>
            <a:ext cx="5364162" cy="1008062"/>
            <a:chOff x="2155" y="73"/>
            <a:chExt cx="3379" cy="635"/>
          </a:xfrm>
        </p:grpSpPr>
        <p:sp>
          <p:nvSpPr>
            <p:cNvPr id="44143" name="Rectangle 111"/>
            <p:cNvSpPr>
              <a:spLocks noChangeArrowheads="1"/>
            </p:cNvSpPr>
            <p:nvPr/>
          </p:nvSpPr>
          <p:spPr bwMode="auto">
            <a:xfrm>
              <a:off x="2155" y="73"/>
              <a:ext cx="3379"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144" name="Object 112"/>
            <p:cNvGraphicFramePr>
              <a:graphicFrameLocks noChangeAspect="1"/>
            </p:cNvGraphicFramePr>
            <p:nvPr/>
          </p:nvGraphicFramePr>
          <p:xfrm>
            <a:off x="2306" y="174"/>
            <a:ext cx="2962" cy="429"/>
          </p:xfrm>
          <a:graphic>
            <a:graphicData uri="http://schemas.openxmlformats.org/presentationml/2006/ole">
              <mc:AlternateContent xmlns:mc="http://schemas.openxmlformats.org/markup-compatibility/2006">
                <mc:Choice xmlns:v="urn:schemas-microsoft-com:vml" Requires="v">
                  <p:oleObj spid="_x0000_s203797" name="Equation" r:id="rId13" imgW="4736880" imgH="685800" progId="Equation.3">
                    <p:embed/>
                  </p:oleObj>
                </mc:Choice>
                <mc:Fallback>
                  <p:oleObj name="Equation" r:id="rId13" imgW="4736880" imgH="685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6" y="174"/>
                          <a:ext cx="2962" cy="429"/>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145" name="Group 113"/>
          <p:cNvGrpSpPr>
            <a:grpSpLocks/>
          </p:cNvGrpSpPr>
          <p:nvPr/>
        </p:nvGrpSpPr>
        <p:grpSpPr bwMode="auto">
          <a:xfrm>
            <a:off x="2016125" y="5516563"/>
            <a:ext cx="5400675" cy="1008062"/>
            <a:chOff x="2155" y="73"/>
            <a:chExt cx="2993" cy="635"/>
          </a:xfrm>
        </p:grpSpPr>
        <p:sp>
          <p:nvSpPr>
            <p:cNvPr id="44146" name="Rectangle 114"/>
            <p:cNvSpPr>
              <a:spLocks noChangeArrowheads="1"/>
            </p:cNvSpPr>
            <p:nvPr/>
          </p:nvSpPr>
          <p:spPr bwMode="auto">
            <a:xfrm>
              <a:off x="2155" y="73"/>
              <a:ext cx="2993"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4147" name="Object 115"/>
            <p:cNvGraphicFramePr>
              <a:graphicFrameLocks noChangeAspect="1"/>
            </p:cNvGraphicFramePr>
            <p:nvPr/>
          </p:nvGraphicFramePr>
          <p:xfrm>
            <a:off x="2495" y="186"/>
            <a:ext cx="2343" cy="405"/>
          </p:xfrm>
          <a:graphic>
            <a:graphicData uri="http://schemas.openxmlformats.org/presentationml/2006/ole">
              <mc:AlternateContent xmlns:mc="http://schemas.openxmlformats.org/markup-compatibility/2006">
                <mc:Choice xmlns:v="urn:schemas-microsoft-com:vml" Requires="v">
                  <p:oleObj spid="_x0000_s203798" name="Equation" r:id="rId15" imgW="3746160" imgH="647640" progId="Equation.3">
                    <p:embed/>
                  </p:oleObj>
                </mc:Choice>
                <mc:Fallback>
                  <p:oleObj name="Equation" r:id="rId15" imgW="3746160" imgH="647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95" y="186"/>
                          <a:ext cx="2343" cy="405"/>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194446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1000"/>
                                        <p:tgtEl>
                                          <p:spTgt spid="44145"/>
                                        </p:tgtEl>
                                        <p:attrNameLst>
                                          <p:attrName>ppt_x</p:attrName>
                                        </p:attrNameLst>
                                      </p:cBhvr>
                                      <p:tavLst>
                                        <p:tav tm="0">
                                          <p:val>
                                            <p:strVal val="ppt_x"/>
                                          </p:val>
                                        </p:tav>
                                        <p:tav tm="100000">
                                          <p:val>
                                            <p:strVal val="ppt_x"/>
                                          </p:val>
                                        </p:tav>
                                      </p:tavLst>
                                    </p:anim>
                                    <p:anim calcmode="lin" valueType="num">
                                      <p:cBhvr additive="base">
                                        <p:cTn id="7" dur="1000"/>
                                        <p:tgtEl>
                                          <p:spTgt spid="44145"/>
                                        </p:tgtEl>
                                        <p:attrNameLst>
                                          <p:attrName>ppt_y</p:attrName>
                                        </p:attrNameLst>
                                      </p:cBhvr>
                                      <p:tavLst>
                                        <p:tav tm="0">
                                          <p:val>
                                            <p:strVal val="ppt_y"/>
                                          </p:val>
                                        </p:tav>
                                        <p:tav tm="100000">
                                          <p:val>
                                            <p:strVal val="1+ppt_h/2"/>
                                          </p:val>
                                        </p:tav>
                                      </p:tavLst>
                                    </p:anim>
                                    <p:set>
                                      <p:cBhvr>
                                        <p:cTn id="8" dur="1" fill="hold">
                                          <p:stCondLst>
                                            <p:cond delay="999"/>
                                          </p:stCondLst>
                                        </p:cTn>
                                        <p:tgtEl>
                                          <p:spTgt spid="4414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44142"/>
                                        </p:tgtEl>
                                        <p:attrNameLst>
                                          <p:attrName>style.visibility</p:attrName>
                                        </p:attrNameLst>
                                      </p:cBhvr>
                                      <p:to>
                                        <p:strVal val="visible"/>
                                      </p:to>
                                    </p:set>
                                    <p:anim calcmode="lin" valueType="num">
                                      <p:cBhvr additive="base">
                                        <p:cTn id="11" dur="1000" fill="hold"/>
                                        <p:tgtEl>
                                          <p:spTgt spid="44142"/>
                                        </p:tgtEl>
                                        <p:attrNameLst>
                                          <p:attrName>ppt_x</p:attrName>
                                        </p:attrNameLst>
                                      </p:cBhvr>
                                      <p:tavLst>
                                        <p:tav tm="0">
                                          <p:val>
                                            <p:strVal val="#ppt_x"/>
                                          </p:val>
                                        </p:tav>
                                        <p:tav tm="100000">
                                          <p:val>
                                            <p:strVal val="#ppt_x"/>
                                          </p:val>
                                        </p:tav>
                                      </p:tavLst>
                                    </p:anim>
                                    <p:anim calcmode="lin" valueType="num">
                                      <p:cBhvr additive="base">
                                        <p:cTn id="12" dur="1000" fill="hold"/>
                                        <p:tgtEl>
                                          <p:spTgt spid="441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4117"/>
                                        </p:tgtEl>
                                        <p:attrNameLst>
                                          <p:attrName>style.visibility</p:attrName>
                                        </p:attrNameLst>
                                      </p:cBhvr>
                                      <p:to>
                                        <p:strVal val="visible"/>
                                      </p:to>
                                    </p:set>
                                    <p:anim calcmode="lin" valueType="num">
                                      <p:cBhvr additive="base">
                                        <p:cTn id="17" dur="500" fill="hold"/>
                                        <p:tgtEl>
                                          <p:spTgt spid="44117"/>
                                        </p:tgtEl>
                                        <p:attrNameLst>
                                          <p:attrName>ppt_x</p:attrName>
                                        </p:attrNameLst>
                                      </p:cBhvr>
                                      <p:tavLst>
                                        <p:tav tm="0">
                                          <p:val>
                                            <p:strVal val="#ppt_x"/>
                                          </p:val>
                                        </p:tav>
                                        <p:tav tm="100000">
                                          <p:val>
                                            <p:strVal val="#ppt_x"/>
                                          </p:val>
                                        </p:tav>
                                      </p:tavLst>
                                    </p:anim>
                                    <p:anim calcmode="lin" valueType="num">
                                      <p:cBhvr additive="base">
                                        <p:cTn id="18" dur="500" fill="hold"/>
                                        <p:tgtEl>
                                          <p:spTgt spid="44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905000"/>
            <a:ext cx="4427538" cy="3611563"/>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5060" name="Object 4"/>
          <p:cNvGraphicFramePr>
            <a:graphicFrameLocks noChangeAspect="1"/>
          </p:cNvGraphicFramePr>
          <p:nvPr/>
        </p:nvGraphicFramePr>
        <p:xfrm>
          <a:off x="4464050" y="1931988"/>
          <a:ext cx="4500563" cy="3836987"/>
        </p:xfrm>
        <a:graphic>
          <a:graphicData uri="http://schemas.openxmlformats.org/presentationml/2006/ole">
            <mc:AlternateContent xmlns:mc="http://schemas.openxmlformats.org/markup-compatibility/2006">
              <mc:Choice xmlns:v="urn:schemas-microsoft-com:vml" Requires="v">
                <p:oleObj spid="_x0000_s204806" name="Graph" r:id="rId4" imgW="3582720" imgH="3054240" progId="Origin50.Graph">
                  <p:embed/>
                </p:oleObj>
              </mc:Choice>
              <mc:Fallback>
                <p:oleObj name="Graph" r:id="rId4" imgW="3582720" imgH="305424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1931988"/>
                        <a:ext cx="4500563" cy="3836987"/>
                      </a:xfrm>
                      <a:prstGeom prst="rect">
                        <a:avLst/>
                      </a:prstGeom>
                      <a:solidFill>
                        <a:schemeClr val="bg1"/>
                      </a:solidFill>
                      <a:ln w="9525">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1" name="Rectangle 5"/>
          <p:cNvSpPr>
            <a:spLocks noChangeArrowheads="1"/>
          </p:cNvSpPr>
          <p:nvPr/>
        </p:nvSpPr>
        <p:spPr bwMode="auto">
          <a:xfrm>
            <a:off x="5111750" y="2492375"/>
            <a:ext cx="3563938" cy="262731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a:solidFill>
                <a:schemeClr val="accent2"/>
              </a:solidFill>
            </a:endParaRPr>
          </a:p>
        </p:txBody>
      </p:sp>
      <p:grpSp>
        <p:nvGrpSpPr>
          <p:cNvPr id="45062" name="Group 6"/>
          <p:cNvGrpSpPr>
            <a:grpSpLocks/>
          </p:cNvGrpSpPr>
          <p:nvPr/>
        </p:nvGrpSpPr>
        <p:grpSpPr bwMode="auto">
          <a:xfrm>
            <a:off x="1008063" y="188913"/>
            <a:ext cx="7559675" cy="1547812"/>
            <a:chOff x="2155" y="73"/>
            <a:chExt cx="3379" cy="635"/>
          </a:xfrm>
        </p:grpSpPr>
        <p:sp>
          <p:nvSpPr>
            <p:cNvPr id="45063" name="Rectangle 7"/>
            <p:cNvSpPr>
              <a:spLocks noChangeArrowheads="1"/>
            </p:cNvSpPr>
            <p:nvPr/>
          </p:nvSpPr>
          <p:spPr bwMode="auto">
            <a:xfrm>
              <a:off x="2155" y="73"/>
              <a:ext cx="3379" cy="635"/>
            </a:xfrm>
            <a:prstGeom prst="rect">
              <a:avLst/>
            </a:prstGeom>
            <a:solidFill>
              <a:srgbClr val="FFCCFF"/>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45064" name="Object 8"/>
            <p:cNvGraphicFramePr>
              <a:graphicFrameLocks noChangeAspect="1"/>
            </p:cNvGraphicFramePr>
            <p:nvPr/>
          </p:nvGraphicFramePr>
          <p:xfrm>
            <a:off x="2306" y="174"/>
            <a:ext cx="2962" cy="429"/>
          </p:xfrm>
          <a:graphic>
            <a:graphicData uri="http://schemas.openxmlformats.org/presentationml/2006/ole">
              <mc:AlternateContent xmlns:mc="http://schemas.openxmlformats.org/markup-compatibility/2006">
                <mc:Choice xmlns:v="urn:schemas-microsoft-com:vml" Requires="v">
                  <p:oleObj spid="_x0000_s204807" name="Equation" r:id="rId6" imgW="4736880" imgH="685800" progId="Equation.3">
                    <p:embed/>
                  </p:oleObj>
                </mc:Choice>
                <mc:Fallback>
                  <p:oleObj name="Equation" r:id="rId6" imgW="473688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6" y="174"/>
                          <a:ext cx="2962" cy="429"/>
                        </a:xfrm>
                        <a:prstGeom prst="rect">
                          <a:avLst/>
                        </a:prstGeom>
                        <a:solidFill>
                          <a:srgbClr val="FFCC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5068" name="Line 12"/>
          <p:cNvSpPr>
            <a:spLocks noChangeShapeType="1"/>
          </p:cNvSpPr>
          <p:nvPr/>
        </p:nvSpPr>
        <p:spPr bwMode="auto">
          <a:xfrm>
            <a:off x="5832475" y="2492375"/>
            <a:ext cx="0" cy="25923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70" name="Line 14"/>
          <p:cNvSpPr>
            <a:spLocks noChangeShapeType="1"/>
          </p:cNvSpPr>
          <p:nvPr/>
        </p:nvSpPr>
        <p:spPr bwMode="auto">
          <a:xfrm>
            <a:off x="6732588" y="2492375"/>
            <a:ext cx="0" cy="25923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004864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grpId="0" nodeType="clickEffect">
                                  <p:stCondLst>
                                    <p:cond delay="0"/>
                                  </p:stCondLst>
                                  <p:childTnLst>
                                    <p:set>
                                      <p:cBhvr>
                                        <p:cTn id="6" dur="1" fill="hold">
                                          <p:stCondLst>
                                            <p:cond delay="0"/>
                                          </p:stCondLst>
                                        </p:cTn>
                                        <p:tgtEl>
                                          <p:spTgt spid="45068"/>
                                        </p:tgtEl>
                                        <p:attrNameLst>
                                          <p:attrName>style.visibility</p:attrName>
                                        </p:attrNameLst>
                                      </p:cBhvr>
                                      <p:to>
                                        <p:strVal val="visible"/>
                                      </p:to>
                                    </p:set>
                                    <p:anim calcmode="lin" valueType="num">
                                      <p:cBhvr additive="base">
                                        <p:cTn id="7" dur="500" fill="hold"/>
                                        <p:tgtEl>
                                          <p:spTgt spid="45068"/>
                                        </p:tgtEl>
                                        <p:attrNameLst>
                                          <p:attrName>ppt_x</p:attrName>
                                        </p:attrNameLst>
                                      </p:cBhvr>
                                      <p:tavLst>
                                        <p:tav tm="0">
                                          <p:val>
                                            <p:strVal val="1+#ppt_w/2"/>
                                          </p:val>
                                        </p:tav>
                                        <p:tav tm="100000">
                                          <p:val>
                                            <p:strVal val="#ppt_x"/>
                                          </p:val>
                                        </p:tav>
                                      </p:tavLst>
                                    </p:anim>
                                    <p:anim calcmode="lin" valueType="num">
                                      <p:cBhvr additive="base">
                                        <p:cTn id="8" dur="500" fill="hold"/>
                                        <p:tgtEl>
                                          <p:spTgt spid="45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070"/>
                                        </p:tgtEl>
                                        <p:attrNameLst>
                                          <p:attrName>style.visibility</p:attrName>
                                        </p:attrNameLst>
                                      </p:cBhvr>
                                      <p:to>
                                        <p:strVal val="visible"/>
                                      </p:to>
                                    </p:set>
                                    <p:anim calcmode="lin" valueType="num">
                                      <p:cBhvr additive="base">
                                        <p:cTn id="12" dur="500" fill="hold"/>
                                        <p:tgtEl>
                                          <p:spTgt spid="45070"/>
                                        </p:tgtEl>
                                        <p:attrNameLst>
                                          <p:attrName>ppt_x</p:attrName>
                                        </p:attrNameLst>
                                      </p:cBhvr>
                                      <p:tavLst>
                                        <p:tav tm="0">
                                          <p:val>
                                            <p:strVal val="1+#ppt_w/2"/>
                                          </p:val>
                                        </p:tav>
                                        <p:tav tm="100000">
                                          <p:val>
                                            <p:strVal val="#ppt_x"/>
                                          </p:val>
                                        </p:tav>
                                      </p:tavLst>
                                    </p:anim>
                                    <p:anim calcmode="lin" valueType="num">
                                      <p:cBhvr additive="base">
                                        <p:cTn id="13" dur="500" fill="hold"/>
                                        <p:tgtEl>
                                          <p:spTgt spid="45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animBg="1"/>
      <p:bldP spid="45070"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1070</TotalTime>
  <Words>1876</Words>
  <Application>Microsoft Office PowerPoint</Application>
  <PresentationFormat>Presentazione su schermo (4:3)</PresentationFormat>
  <Paragraphs>480</Paragraphs>
  <Slides>97</Slides>
  <Notes>52</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97</vt:i4>
      </vt:variant>
    </vt:vector>
  </HeadingPairs>
  <TitlesOfParts>
    <vt:vector size="101" baseType="lpstr">
      <vt:lpstr>Tema di Office</vt:lpstr>
      <vt:lpstr>Equation</vt:lpstr>
      <vt:lpstr>Picture</vt:lpstr>
      <vt:lpstr>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the two fluid approximation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R_BCS=  A/T^n   e^(-∆/(K_B T))</vt:lpstr>
      <vt:lpstr>Presentazione standard di PowerPoint</vt:lpstr>
      <vt:lpstr>R_BCS=  A/T^n   e^(-∆/(K_B T))</vt:lpstr>
      <vt:lpstr>R_BCS=  A/T^n   e^(-∆/(K_B T))</vt:lpstr>
      <vt:lpstr>R_BCS=  A/T^n   e^(-∆/(K_B 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Palmieri</cp:lastModifiedBy>
  <cp:revision>105</cp:revision>
  <dcterms:modified xsi:type="dcterms:W3CDTF">2013-09-19T08:46:20Z</dcterms:modified>
</cp:coreProperties>
</file>