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66" r:id="rId4"/>
    <p:sldId id="262" r:id="rId5"/>
    <p:sldId id="269" r:id="rId6"/>
    <p:sldId id="270" r:id="rId7"/>
    <p:sldId id="267" r:id="rId8"/>
    <p:sldId id="257" r:id="rId9"/>
    <p:sldId id="271" r:id="rId10"/>
    <p:sldId id="258" r:id="rId11"/>
    <p:sldId id="259" r:id="rId12"/>
    <p:sldId id="260" r:id="rId13"/>
    <p:sldId id="261" r:id="rId14"/>
    <p:sldId id="268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78DF-9DB4-45A8-8340-66BA1F2DFB8E}" type="datetimeFigureOut">
              <a:rPr lang="fr-FR" smtClean="0"/>
              <a:t>26/05/2014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F9410-B6EF-4E6E-A60C-53E88E7147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76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A07EFE-3F9D-4506-9498-CA2D4822172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Toward</a:t>
            </a:r>
            <a:r>
              <a:rPr lang="fr-FR" dirty="0" smtClean="0"/>
              <a:t> </a:t>
            </a:r>
            <a:r>
              <a:rPr lang="fr-FR" dirty="0"/>
              <a:t>the final design of a TPC for the ILD detector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D-RD9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88024" y="55799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P. Colas, K. </a:t>
            </a:r>
            <a:r>
              <a:rPr lang="fr-FR" dirty="0" err="1" smtClean="0"/>
              <a:t>Fujii</a:t>
            </a:r>
            <a:r>
              <a:rPr lang="fr-FR" dirty="0" smtClean="0"/>
              <a:t>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85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205880"/>
            <a:ext cx="7024744" cy="1143000"/>
          </a:xfrm>
        </p:spPr>
        <p:txBody>
          <a:bodyPr/>
          <a:lstStyle/>
          <a:p>
            <a:r>
              <a:rPr lang="fr-FR" dirty="0" smtClean="0"/>
              <a:t>2-phase 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620688"/>
            <a:ext cx="7543800" cy="115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Tests </a:t>
            </a:r>
            <a:r>
              <a:rPr lang="fr-FR" dirty="0" err="1" smtClean="0"/>
              <a:t>with</a:t>
            </a:r>
            <a:r>
              <a:rPr lang="fr-FR" dirty="0" smtClean="0"/>
              <a:t> 1 module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at </a:t>
            </a:r>
            <a:r>
              <a:rPr lang="fr-FR" dirty="0" err="1" smtClean="0"/>
              <a:t>Nikhef</a:t>
            </a:r>
            <a:r>
              <a:rPr lang="fr-FR" dirty="0" smtClean="0"/>
              <a:t> in </a:t>
            </a:r>
            <a:r>
              <a:rPr lang="fr-FR" dirty="0" err="1" smtClean="0"/>
              <a:t>December</a:t>
            </a:r>
            <a:r>
              <a:rPr lang="fr-FR" dirty="0" smtClean="0"/>
              <a:t> 2013, and tests </a:t>
            </a:r>
            <a:r>
              <a:rPr lang="fr-FR" dirty="0" err="1" smtClean="0"/>
              <a:t>with</a:t>
            </a:r>
            <a:r>
              <a:rPr lang="fr-FR" dirty="0" smtClean="0"/>
              <a:t> 7 modules  at DESY in </a:t>
            </a:r>
            <a:r>
              <a:rPr lang="fr-FR" dirty="0" err="1" smtClean="0"/>
              <a:t>February</a:t>
            </a:r>
            <a:r>
              <a:rPr lang="fr-FR" dirty="0" smtClean="0"/>
              <a:t> 2014</a:t>
            </a:r>
            <a:endParaRPr lang="fr-FR" dirty="0"/>
          </a:p>
        </p:txBody>
      </p:sp>
      <p:pic>
        <p:nvPicPr>
          <p:cNvPr id="6146" name="Picture 2" descr="D:\Paul\ilc\2PCO2doc\EndpwCoo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572992" cy="34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3"/>
            <a:ext cx="230425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76880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3607296"/>
          </a:xfrm>
        </p:spPr>
        <p:txBody>
          <a:bodyPr>
            <a:normAutofit/>
          </a:bodyPr>
          <a:lstStyle/>
          <a:p>
            <a:r>
              <a:rPr lang="fr-FR" dirty="0" smtClean="0"/>
              <a:t>The test </a:t>
            </a:r>
            <a:r>
              <a:rPr lang="fr-FR" dirty="0" err="1" smtClean="0"/>
              <a:t>electronics</a:t>
            </a:r>
            <a:r>
              <a:rPr lang="fr-FR" dirty="0" smtClean="0"/>
              <a:t> are not </a:t>
            </a:r>
            <a:r>
              <a:rPr lang="fr-FR" dirty="0" err="1" smtClean="0"/>
              <a:t>those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the final ILD detector, for the </a:t>
            </a:r>
            <a:r>
              <a:rPr lang="fr-FR" dirty="0" err="1" smtClean="0"/>
              <a:t>following</a:t>
            </a:r>
            <a:r>
              <a:rPr lang="fr-FR" dirty="0" smtClean="0"/>
              <a:t> </a:t>
            </a:r>
            <a:r>
              <a:rPr lang="fr-FR" dirty="0" err="1" smtClean="0"/>
              <a:t>reasons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AFTER (T2K chip) </a:t>
            </a:r>
            <a:r>
              <a:rPr lang="fr-FR" dirty="0" smtClean="0"/>
              <a:t>not extrapolable to </a:t>
            </a:r>
            <a:r>
              <a:rPr lang="fr-FR" dirty="0" err="1" smtClean="0"/>
              <a:t>Switched</a:t>
            </a:r>
            <a:r>
              <a:rPr lang="fr-FR" dirty="0" smtClean="0"/>
              <a:t> </a:t>
            </a:r>
            <a:r>
              <a:rPr lang="fr-FR" dirty="0" err="1" smtClean="0"/>
              <a:t>Capacitor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  <a:r>
              <a:rPr lang="fr-FR" dirty="0" err="1" smtClean="0"/>
              <a:t>depths</a:t>
            </a:r>
            <a:r>
              <a:rPr lang="fr-FR" dirty="0" smtClean="0"/>
              <a:t> of 1 </a:t>
            </a:r>
            <a:r>
              <a:rPr lang="fr-FR" dirty="0" err="1" smtClean="0"/>
              <a:t>bunch</a:t>
            </a:r>
            <a:r>
              <a:rPr lang="fr-FR" dirty="0" smtClean="0"/>
              <a:t> train</a:t>
            </a:r>
          </a:p>
          <a:p>
            <a:pPr lvl="1"/>
            <a:r>
              <a:rPr lang="fr-FR" dirty="0" smtClean="0"/>
              <a:t>S-</a:t>
            </a:r>
            <a:r>
              <a:rPr lang="fr-FR" dirty="0" err="1" smtClean="0"/>
              <a:t>Altro</a:t>
            </a:r>
            <a:r>
              <a:rPr lang="fr-FR" dirty="0" smtClean="0"/>
              <a:t> 16 </a:t>
            </a:r>
            <a:r>
              <a:rPr lang="fr-FR" dirty="0" smtClean="0"/>
              <a:t>(ALICE-</a:t>
            </a:r>
            <a:r>
              <a:rPr lang="fr-FR" dirty="0" err="1" smtClean="0"/>
              <a:t>based</a:t>
            </a:r>
            <a:r>
              <a:rPr lang="fr-FR" dirty="0" smtClean="0"/>
              <a:t>) </a:t>
            </a:r>
            <a:r>
              <a:rPr lang="fr-FR" dirty="0" smtClean="0"/>
              <a:t>has </a:t>
            </a:r>
            <a:r>
              <a:rPr lang="fr-FR" dirty="0" smtClean="0"/>
              <a:t>to </a:t>
            </a:r>
            <a:r>
              <a:rPr lang="fr-FR" dirty="0" err="1" smtClean="0"/>
              <a:t>evolve</a:t>
            </a:r>
            <a:r>
              <a:rPr lang="fr-FR" dirty="0" smtClean="0"/>
              <a:t> :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packing</a:t>
            </a:r>
            <a:r>
              <a:rPr lang="fr-FR" dirty="0" smtClean="0"/>
              <a:t> factor, </a:t>
            </a:r>
            <a:r>
              <a:rPr lang="fr-FR" dirty="0" err="1" smtClean="0"/>
              <a:t>lower</a:t>
            </a:r>
            <a:r>
              <a:rPr lang="fr-FR" dirty="0" smtClean="0"/>
              <a:t> power consumption, </a:t>
            </a:r>
            <a:r>
              <a:rPr lang="fr-FR" dirty="0" smtClean="0"/>
              <a:t>power </a:t>
            </a:r>
            <a:r>
              <a:rPr lang="fr-FR" dirty="0" err="1" smtClean="0"/>
              <a:t>pulsing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probably</a:t>
            </a:r>
            <a:r>
              <a:rPr lang="fr-FR" dirty="0" smtClean="0"/>
              <a:t> 65nm)</a:t>
            </a:r>
            <a:endParaRPr lang="fr-FR" dirty="0" smtClean="0"/>
          </a:p>
          <a:p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AIDA : Common Front End for </a:t>
            </a:r>
            <a:r>
              <a:rPr lang="fr-FR" dirty="0" err="1" smtClean="0"/>
              <a:t>Gas</a:t>
            </a:r>
            <a:r>
              <a:rPr lang="fr-FR" dirty="0" smtClean="0"/>
              <a:t> Detector Signal processor, 130 nm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6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92" y="332656"/>
            <a:ext cx="7024744" cy="793353"/>
          </a:xfrm>
        </p:spPr>
        <p:txBody>
          <a:bodyPr/>
          <a:lstStyle/>
          <a:p>
            <a:r>
              <a:rPr lang="fr-FR" dirty="0" smtClean="0"/>
              <a:t>Ion </a:t>
            </a:r>
            <a:r>
              <a:rPr lang="fr-FR" dirty="0" err="1" smtClean="0"/>
              <a:t>space</a:t>
            </a:r>
            <a:r>
              <a:rPr lang="fr-FR" dirty="0" smtClean="0"/>
              <a:t> charge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71" y="2636912"/>
            <a:ext cx="5553985" cy="321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1148551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Primary</a:t>
            </a:r>
            <a:r>
              <a:rPr lang="fr-FR" b="1" dirty="0" smtClean="0"/>
              <a:t> ions </a:t>
            </a:r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 in the Electric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to O(&lt;1µm) </a:t>
            </a:r>
            <a:r>
              <a:rPr lang="fr-FR" dirty="0" err="1" smtClean="0"/>
              <a:t>track</a:t>
            </a:r>
            <a:r>
              <a:rPr lang="fr-FR" dirty="0" smtClean="0"/>
              <a:t> </a:t>
            </a:r>
            <a:r>
              <a:rPr lang="fr-FR" dirty="0" err="1" smtClean="0"/>
              <a:t>distortions</a:t>
            </a:r>
            <a:r>
              <a:rPr lang="fr-FR" dirty="0" smtClean="0"/>
              <a:t>. 1 to 2 </a:t>
            </a:r>
            <a:r>
              <a:rPr lang="fr-FR" dirty="0" err="1" smtClean="0"/>
              <a:t>orders</a:t>
            </a:r>
            <a:r>
              <a:rPr lang="fr-FR" dirty="0" smtClean="0"/>
              <a:t> of magnitude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margin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estimated</a:t>
            </a:r>
            <a:r>
              <a:rPr lang="fr-FR" dirty="0" smtClean="0"/>
              <a:t> BG.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2420888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However</a:t>
            </a:r>
            <a:r>
              <a:rPr lang="fr-FR" dirty="0" smtClean="0"/>
              <a:t> </a:t>
            </a:r>
            <a:r>
              <a:rPr lang="fr-FR" b="1" dirty="0" smtClean="0"/>
              <a:t> ions </a:t>
            </a:r>
            <a:r>
              <a:rPr lang="fr-FR" b="1" dirty="0" err="1" smtClean="0"/>
              <a:t>flowing</a:t>
            </a:r>
            <a:r>
              <a:rPr lang="fr-FR" b="1" dirty="0" smtClean="0"/>
              <a:t> back </a:t>
            </a:r>
            <a:r>
              <a:rPr lang="fr-FR" dirty="0" err="1" smtClean="0"/>
              <a:t>from</a:t>
            </a:r>
            <a:r>
              <a:rPr lang="fr-FR" dirty="0" smtClean="0"/>
              <a:t> the amplification </a:t>
            </a:r>
            <a:r>
              <a:rPr lang="fr-FR" dirty="0" err="1" smtClean="0"/>
              <a:t>region</a:t>
            </a:r>
            <a:r>
              <a:rPr lang="fr-FR" dirty="0" smtClean="0"/>
              <a:t> </a:t>
            </a:r>
            <a:r>
              <a:rPr lang="fr-FR" dirty="0" err="1" smtClean="0"/>
              <a:t>produce</a:t>
            </a:r>
            <a:r>
              <a:rPr lang="fr-FR" dirty="0" smtClean="0"/>
              <a:t> a high </a:t>
            </a:r>
            <a:r>
              <a:rPr lang="fr-FR" dirty="0" err="1" smtClean="0"/>
              <a:t>density</a:t>
            </a:r>
            <a:r>
              <a:rPr lang="fr-FR" dirty="0" smtClean="0"/>
              <a:t> ion </a:t>
            </a:r>
            <a:r>
              <a:rPr lang="fr-FR" dirty="0" err="1" smtClean="0"/>
              <a:t>disk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train </a:t>
            </a:r>
            <a:r>
              <a:rPr lang="fr-FR" dirty="0" err="1" smtClean="0"/>
              <a:t>crossing</a:t>
            </a:r>
            <a:r>
              <a:rPr lang="fr-FR" dirty="0" smtClean="0"/>
              <a:t>. This </a:t>
            </a:r>
            <a:r>
              <a:rPr lang="fr-FR" dirty="0" err="1" smtClean="0"/>
              <a:t>disk</a:t>
            </a:r>
            <a:r>
              <a:rPr lang="fr-FR" dirty="0" smtClean="0"/>
              <a:t> drifts </a:t>
            </a:r>
            <a:r>
              <a:rPr lang="fr-FR" dirty="0" err="1" smtClean="0"/>
              <a:t>slowly</a:t>
            </a:r>
            <a:r>
              <a:rPr lang="fr-FR" dirty="0" smtClean="0"/>
              <a:t> (1m/s) to the cathode, </a:t>
            </a:r>
            <a:r>
              <a:rPr lang="fr-FR" dirty="0" err="1" smtClean="0"/>
              <a:t>influencing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 drift of </a:t>
            </a:r>
            <a:r>
              <a:rPr lang="fr-FR" dirty="0" err="1" smtClean="0"/>
              <a:t>subsequent</a:t>
            </a:r>
            <a:r>
              <a:rPr lang="fr-FR" dirty="0" smtClean="0"/>
              <a:t> train </a:t>
            </a:r>
            <a:r>
              <a:rPr lang="fr-FR" dirty="0" err="1" smtClean="0"/>
              <a:t>crossings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8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7914456" cy="726976"/>
          </a:xfrm>
        </p:spPr>
        <p:txBody>
          <a:bodyPr>
            <a:normAutofit fontScale="90000"/>
          </a:bodyPr>
          <a:lstStyle/>
          <a:p>
            <a:r>
              <a:rPr lang="fr-FR" sz="4000" dirty="0" err="1" smtClean="0"/>
              <a:t>Distortions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</a:t>
            </a:r>
            <a:r>
              <a:rPr lang="fr-FR" sz="4000" dirty="0" err="1" smtClean="0"/>
              <a:t>backflowing</a:t>
            </a:r>
            <a:r>
              <a:rPr lang="fr-FR" sz="4000" dirty="0" smtClean="0"/>
              <a:t> ions</a:t>
            </a:r>
            <a:endParaRPr lang="fr-FR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303864" cy="401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465313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for the case of 2 ion </a:t>
            </a:r>
            <a:r>
              <a:rPr lang="fr-FR" dirty="0" err="1" smtClean="0"/>
              <a:t>disks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60 µm </a:t>
            </a:r>
            <a:r>
              <a:rPr lang="fr-FR" dirty="0" err="1" smtClean="0"/>
              <a:t>distortion</a:t>
            </a:r>
            <a:r>
              <a:rPr lang="fr-FR" dirty="0" smtClean="0"/>
              <a:t> for </a:t>
            </a:r>
          </a:p>
          <a:p>
            <a:r>
              <a:rPr lang="fr-FR" dirty="0" smtClean="0"/>
              <a:t>‘feed-back fraction’ x ‘gain’ = 1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28184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GATE NEEDED</a:t>
            </a:r>
            <a:endParaRPr lang="fr-FR" b="1" dirty="0"/>
          </a:p>
        </p:txBody>
      </p:sp>
      <p:sp>
        <p:nvSpPr>
          <p:cNvPr id="6" name="Flèche droite 5"/>
          <p:cNvSpPr/>
          <p:nvPr/>
        </p:nvSpPr>
        <p:spPr>
          <a:xfrm>
            <a:off x="5436096" y="5044534"/>
            <a:ext cx="64807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14</a:t>
            </a:fld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28950" y="221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28950" y="221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502"/>
            <a:ext cx="8264009" cy="63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Remaining</a:t>
            </a:r>
            <a:r>
              <a:rPr lang="fr-FR" dirty="0" smtClean="0"/>
              <a:t> R&amp;D 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Ion </a:t>
            </a:r>
            <a:r>
              <a:rPr lang="fr-FR" dirty="0" err="1" smtClean="0"/>
              <a:t>backflow</a:t>
            </a:r>
            <a:r>
              <a:rPr lang="fr-FR" dirty="0" smtClean="0"/>
              <a:t> and ion </a:t>
            </a:r>
            <a:r>
              <a:rPr lang="fr-FR" dirty="0" err="1" smtClean="0"/>
              <a:t>gating</a:t>
            </a:r>
            <a:endParaRPr lang="fr-FR" dirty="0" smtClean="0"/>
          </a:p>
          <a:p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understand</a:t>
            </a:r>
            <a:r>
              <a:rPr lang="fr-FR" dirty="0" smtClean="0"/>
              <a:t>, </a:t>
            </a:r>
            <a:r>
              <a:rPr lang="fr-FR" dirty="0" err="1" smtClean="0"/>
              <a:t>mitigate</a:t>
            </a:r>
            <a:r>
              <a:rPr lang="fr-FR" dirty="0" smtClean="0"/>
              <a:t> and correct </a:t>
            </a:r>
            <a:r>
              <a:rPr lang="fr-FR" dirty="0" err="1" smtClean="0"/>
              <a:t>distortions</a:t>
            </a:r>
            <a:endParaRPr lang="fr-FR" dirty="0" smtClean="0"/>
          </a:p>
          <a:p>
            <a:r>
              <a:rPr lang="fr-FR" dirty="0" smtClean="0"/>
              <a:t>Design a new </a:t>
            </a:r>
            <a:r>
              <a:rPr lang="fr-FR" dirty="0" err="1" smtClean="0"/>
              <a:t>electronics</a:t>
            </a:r>
            <a:r>
              <a:rPr lang="fr-FR" dirty="0" smtClean="0"/>
              <a:t>, at a pace </a:t>
            </a:r>
            <a:r>
              <a:rPr lang="fr-FR" dirty="0" err="1" smtClean="0"/>
              <a:t>adapted</a:t>
            </a:r>
            <a:r>
              <a:rPr lang="fr-FR" dirty="0" smtClean="0"/>
              <a:t> to the </a:t>
            </a:r>
            <a:r>
              <a:rPr lang="fr-FR" dirty="0" err="1" smtClean="0"/>
              <a:t>progress</a:t>
            </a:r>
            <a:r>
              <a:rPr lang="fr-FR" dirty="0" smtClean="0"/>
              <a:t> of the </a:t>
            </a:r>
            <a:r>
              <a:rPr lang="fr-FR" dirty="0" err="1" smtClean="0"/>
              <a:t>technology</a:t>
            </a:r>
            <a:r>
              <a:rPr lang="fr-FR" dirty="0" smtClean="0"/>
              <a:t>. </a:t>
            </a:r>
            <a:r>
              <a:rPr lang="fr-FR" dirty="0" err="1" smtClean="0"/>
              <a:t>Optimization</a:t>
            </a:r>
            <a:r>
              <a:rPr lang="fr-FR" dirty="0" smtClean="0"/>
              <a:t> of power consumption and power </a:t>
            </a:r>
            <a:r>
              <a:rPr lang="fr-FR" smtClean="0"/>
              <a:t>pulsing</a:t>
            </a:r>
            <a:r>
              <a:rPr lang="fr-FR" dirty="0" smtClean="0"/>
              <a:t>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the design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beginning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Carry out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for connections to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r>
              <a:rPr lang="fr-FR" dirty="0" smtClean="0"/>
              <a:t>,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mechanics</a:t>
            </a:r>
            <a:r>
              <a:rPr lang="fr-FR" dirty="0" smtClean="0"/>
              <a:t> for large </a:t>
            </a:r>
            <a:r>
              <a:rPr lang="fr-FR" dirty="0" err="1" smtClean="0"/>
              <a:t>devices</a:t>
            </a:r>
            <a:r>
              <a:rPr lang="fr-FR" dirty="0" smtClean="0"/>
              <a:t>, </a:t>
            </a:r>
            <a:r>
              <a:rPr lang="fr-FR" dirty="0" err="1" smtClean="0"/>
              <a:t>cooling</a:t>
            </a:r>
            <a:r>
              <a:rPr lang="fr-FR" dirty="0" smtClean="0"/>
              <a:t>, etc…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552" y="1496392"/>
            <a:ext cx="79928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8275" indent="-1438275"/>
            <a:r>
              <a:rPr lang="en-US" altLang="ja-JP" sz="1600" b="1" dirty="0" smtClean="0">
                <a:latin typeface="+mj-lt"/>
              </a:rPr>
              <a:t>2014-15	R&amp;D on ion gates and a decision on the ion gate: </a:t>
            </a:r>
          </a:p>
          <a:p>
            <a:pPr marL="1438275" lvl="1" indent="-1438275"/>
            <a:r>
              <a:rPr lang="en-US" altLang="ja-JP" sz="1600" b="1" dirty="0" smtClean="0">
                <a:latin typeface="+mj-lt"/>
              </a:rPr>
              <a:t>2015-17        	Beam tests of new LP modules with the gate</a:t>
            </a:r>
          </a:p>
          <a:p>
            <a:pPr marL="1438275" lvl="1" indent="-1438275"/>
            <a:r>
              <a:rPr lang="en-US" altLang="ja-JP" sz="1600" b="1" dirty="0" smtClean="0">
                <a:latin typeface="+mj-lt"/>
              </a:rPr>
              <a:t>2017</a:t>
            </a:r>
            <a:r>
              <a:rPr lang="en-US" altLang="ja-JP" sz="1600" b="1" dirty="0">
                <a:solidFill>
                  <a:srgbClr val="FF9900"/>
                </a:solidFill>
                <a:latin typeface="+mj-lt"/>
              </a:rPr>
              <a:t>	</a:t>
            </a:r>
            <a:r>
              <a:rPr lang="en-US" altLang="ja-JP" sz="1600" b="1" dirty="0">
                <a:latin typeface="+mj-lt"/>
              </a:rPr>
              <a:t>Prioritization of the MPGD technology and module</a:t>
            </a:r>
          </a:p>
          <a:p>
            <a:pPr marL="342900" lvl="1" indent="-342900">
              <a:buAutoNum type="arabicPlain" startAt="2017"/>
              <a:tabLst>
                <a:tab pos="1438275" algn="l"/>
              </a:tabLst>
            </a:pPr>
            <a:r>
              <a:rPr lang="en-US" altLang="ja-JP" sz="1600" b="1" dirty="0">
                <a:solidFill>
                  <a:srgbClr val="FF9900"/>
                </a:solidFill>
                <a:latin typeface="+mj-lt"/>
              </a:rPr>
              <a:t>	ILC </a:t>
            </a:r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LAB &amp;  ILD detector proposal</a:t>
            </a:r>
          </a:p>
          <a:p>
            <a:pPr marL="0" lvl="1">
              <a:tabLst>
                <a:tab pos="1438275" algn="l"/>
              </a:tabLst>
            </a:pPr>
            <a:endParaRPr lang="en-US" altLang="ja-JP" sz="1600" b="1" dirty="0">
              <a:latin typeface="+mj-lt"/>
            </a:endParaRPr>
          </a:p>
          <a:p>
            <a:pPr marL="0" lvl="1">
              <a:tabLst>
                <a:tab pos="1438275" algn="l"/>
              </a:tabLst>
            </a:pPr>
            <a:r>
              <a:rPr lang="en-US" altLang="ja-JP" sz="1600" b="1" dirty="0" smtClean="0">
                <a:latin typeface="+mj-lt"/>
              </a:rPr>
              <a:t>2017-19</a:t>
            </a:r>
            <a:r>
              <a:rPr lang="en-US" altLang="ja-JP" sz="1600" b="1" dirty="0">
                <a:latin typeface="+mj-lt"/>
              </a:rPr>
              <a:t>	</a:t>
            </a:r>
            <a:r>
              <a:rPr lang="en-US" altLang="ja-JP" sz="1600" b="1" dirty="0" smtClean="0">
                <a:latin typeface="+mj-lt"/>
              </a:rPr>
              <a:t>Final design </a:t>
            </a:r>
            <a:r>
              <a:rPr lang="en-US" altLang="ja-JP" sz="1600" b="1" dirty="0">
                <a:latin typeface="+mj-lt"/>
              </a:rPr>
              <a:t>of the readout electronics </a:t>
            </a:r>
            <a:r>
              <a:rPr lang="en-US" altLang="ja-JP" sz="1600" b="1" dirty="0" smtClean="0">
                <a:latin typeface="+mj-lt"/>
              </a:rPr>
              <a:t>for ILD TPC and </a:t>
            </a:r>
            <a:r>
              <a:rPr lang="en-US" altLang="ja-JP" sz="1600" b="1" dirty="0">
                <a:latin typeface="+mj-lt"/>
              </a:rPr>
              <a:t>its  </a:t>
            </a:r>
            <a:r>
              <a:rPr lang="en-US" altLang="ja-JP" sz="1600" b="1" dirty="0" smtClean="0">
                <a:latin typeface="+mj-lt"/>
              </a:rPr>
              <a:t>tests</a:t>
            </a:r>
          </a:p>
          <a:p>
            <a:pPr marL="0" lvl="1">
              <a:tabLst>
                <a:tab pos="1438275" algn="l"/>
              </a:tabLst>
            </a:pPr>
            <a:r>
              <a:rPr lang="en-US" altLang="ja-JP" sz="1600" b="1" dirty="0">
                <a:latin typeface="+mj-lt"/>
              </a:rPr>
              <a:t>	</a:t>
            </a:r>
            <a:r>
              <a:rPr lang="en-US" altLang="ja-JP" sz="1600" b="1" dirty="0" smtClean="0">
                <a:latin typeface="+mj-lt"/>
              </a:rPr>
              <a:t>Design of ILD TPC</a:t>
            </a:r>
          </a:p>
          <a:p>
            <a:pPr marL="1438275" indent="-1438275"/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2018-19</a:t>
            </a:r>
            <a:r>
              <a:rPr lang="en-US" altLang="ja-JP" sz="1600" b="1" dirty="0">
                <a:solidFill>
                  <a:srgbClr val="FF9900"/>
                </a:solidFill>
                <a:latin typeface="+mj-lt"/>
              </a:rPr>
              <a:t>	</a:t>
            </a:r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TDR for the ILD tracking system:</a:t>
            </a:r>
          </a:p>
          <a:p>
            <a:pPr marL="1438275" indent="-1438275"/>
            <a:endParaRPr lang="en-US" altLang="ja-JP" sz="1600" b="1" dirty="0" smtClean="0">
              <a:solidFill>
                <a:srgbClr val="FF9900"/>
              </a:solidFill>
              <a:latin typeface="+mj-lt"/>
            </a:endParaRPr>
          </a:p>
          <a:p>
            <a:pPr marL="1438275" indent="-1438275"/>
            <a:r>
              <a:rPr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2019-23            	Prototyping and production: Electronics (</a:t>
            </a:r>
            <a:r>
              <a:rPr lang="en-US" altLang="ja-JP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chips</a:t>
            </a:r>
            <a:r>
              <a:rPr lang="en-US" altLang="ja-JP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ja-JP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boards</a:t>
            </a: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 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438275" indent="-1438275"/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US" altLang="ja-JP" sz="1600" b="1" dirty="0" smtClean="0">
                <a:latin typeface="+mj-lt"/>
              </a:rPr>
              <a:t>Prototyping </a:t>
            </a:r>
            <a:r>
              <a:rPr lang="en-US" altLang="ja-JP" sz="1600" b="1" dirty="0">
                <a:latin typeface="+mj-lt"/>
              </a:rPr>
              <a:t>and p</a:t>
            </a: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roduction: Modules </a:t>
            </a:r>
          </a:p>
          <a:p>
            <a:pPr marL="1438275" indent="-1438275"/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en-US" altLang="ja-JP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Production: Field cage/endplate and all others</a:t>
            </a:r>
          </a:p>
          <a:p>
            <a:pPr marL="1438275" indent="-1438275"/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endParaRPr lang="en-US" altLang="ja-JP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1438275" indent="-1438275"/>
            <a:r>
              <a:rPr lang="en-US" altLang="ja-JP" sz="1600" b="1" dirty="0" smtClean="0">
                <a:latin typeface="+mj-lt"/>
              </a:rPr>
              <a:t>2024-25	TPC integration and test </a:t>
            </a:r>
          </a:p>
          <a:p>
            <a:pPr marL="1438275" indent="-1438275"/>
            <a:endParaRPr lang="en-US" altLang="ja-JP" sz="1600" b="1" dirty="0">
              <a:latin typeface="+mj-lt"/>
            </a:endParaRPr>
          </a:p>
          <a:p>
            <a:pPr marL="1438275" indent="-1438275"/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2026	TPC Installation into the ILD detector</a:t>
            </a:r>
          </a:p>
          <a:p>
            <a:pPr marL="1438275" indent="-1438275">
              <a:buAutoNum type="arabicPlain" startAt="2027"/>
            </a:pPr>
            <a:r>
              <a:rPr lang="en-US" altLang="ja-JP" sz="1600" b="1" dirty="0" smtClean="0">
                <a:solidFill>
                  <a:srgbClr val="FF9900"/>
                </a:solidFill>
                <a:latin typeface="+mj-lt"/>
              </a:rPr>
              <a:t>ILC commissioning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9318-37C9-4DAD-9E86-37DCB4E9666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31640" y="76470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>
                <a:latin typeface="+mj-lt"/>
              </a:rPr>
              <a:t> </a:t>
            </a:r>
            <a:endParaRPr lang="en-US" altLang="ja-JP" sz="2400" b="1" dirty="0">
              <a:latin typeface="+mj-lt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179512" y="620688"/>
            <a:ext cx="85689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590" tIns="35590" rIns="35590" bIns="355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pitchFamily="-84" charset="0"/>
              </a:defRPr>
            </a:lvl5pPr>
            <a:lvl6pPr marL="320379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6pPr>
            <a:lvl7pPr marL="640771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7pPr>
            <a:lvl8pPr marL="961169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8pPr>
            <a:lvl9pPr marL="1281554" algn="ctr" rtl="0" fontAlgn="base">
              <a:spcBef>
                <a:spcPct val="0"/>
              </a:spcBef>
              <a:spcAft>
                <a:spcPct val="0"/>
              </a:spcAft>
              <a:defRPr sz="59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9pPr>
          </a:lstStyle>
          <a:p>
            <a:pPr marL="360408" indent="-360408" defTabSz="642915" eaLnBrk="1" hangingPunct="1">
              <a:lnSpc>
                <a:spcPts val="2200"/>
              </a:lnSpc>
              <a:spcBef>
                <a:spcPts val="773"/>
              </a:spcBef>
            </a:pPr>
            <a:r>
              <a:rPr kumimoji="0" lang="en-US" altLang="ja-JP" sz="3600" kern="0" dirty="0" smtClean="0">
                <a:sym typeface="Helvetica Neue" charset="0"/>
              </a:rPr>
              <a:t>Toward the Final Design of ILD TPC</a:t>
            </a:r>
          </a:p>
          <a:p>
            <a:pPr marL="360408" indent="-360408" defTabSz="642915" eaLnBrk="1" hangingPunct="1">
              <a:lnSpc>
                <a:spcPts val="2200"/>
              </a:lnSpc>
              <a:spcBef>
                <a:spcPts val="773"/>
              </a:spcBef>
            </a:pPr>
            <a:r>
              <a:rPr kumimoji="0" lang="en-US" altLang="ja-JP" sz="2000" u="sng" kern="0" dirty="0" smtClean="0">
                <a:sym typeface="Helvetica Neue Medium" pitchFamily="-84" charset="0"/>
              </a:rPr>
              <a:t>The earliest timeline?</a:t>
            </a:r>
            <a:endParaRPr kumimoji="0" lang="en-US" altLang="ja-JP" sz="2000" u="sng" kern="0" dirty="0">
              <a:sym typeface="Helvetica Neue Medium" pitchFamily="-8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030288" y="6016203"/>
            <a:ext cx="3502152" cy="365125"/>
          </a:xfrm>
        </p:spPr>
        <p:txBody>
          <a:bodyPr/>
          <a:lstStyle/>
          <a:p>
            <a:r>
              <a:rPr lang="en-US" dirty="0" smtClean="0"/>
              <a:t>Final Design of ILD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1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French-</a:t>
            </a:r>
            <a:r>
              <a:rPr lang="fr-FR" dirty="0" err="1" smtClean="0"/>
              <a:t>Japan</a:t>
            </a:r>
            <a:r>
              <a:rPr lang="fr-FR" dirty="0" smtClean="0"/>
              <a:t> R&amp;D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LCTPC collaboration </a:t>
            </a:r>
            <a:r>
              <a:rPr lang="fr-FR" dirty="0" err="1" smtClean="0"/>
              <a:t>entered</a:t>
            </a:r>
            <a:r>
              <a:rPr lang="fr-FR" dirty="0" smtClean="0"/>
              <a:t> a new phase, more </a:t>
            </a:r>
            <a:r>
              <a:rPr lang="fr-FR" dirty="0" err="1" smtClean="0"/>
              <a:t>engineered</a:t>
            </a:r>
            <a:r>
              <a:rPr lang="fr-FR" dirty="0" smtClean="0"/>
              <a:t> and </a:t>
            </a:r>
            <a:r>
              <a:rPr lang="fr-FR" dirty="0" err="1" smtClean="0"/>
              <a:t>realist</a:t>
            </a:r>
            <a:r>
              <a:rPr lang="fr-FR" dirty="0" smtClean="0"/>
              <a:t>.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allowed</a:t>
            </a:r>
            <a:r>
              <a:rPr lang="fr-FR" dirty="0" smtClean="0"/>
              <a:t> to </a:t>
            </a:r>
            <a:r>
              <a:rPr lang="fr-FR" dirty="0" err="1" smtClean="0"/>
              <a:t>identify</a:t>
            </a:r>
            <a:r>
              <a:rPr lang="fr-FR" dirty="0" smtClean="0"/>
              <a:t> a few points </a:t>
            </a:r>
            <a:r>
              <a:rPr lang="fr-FR" dirty="0" err="1" smtClean="0"/>
              <a:t>requiring</a:t>
            </a:r>
            <a:r>
              <a:rPr lang="fr-FR" dirty="0" smtClean="0"/>
              <a:t> active R&amp;D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pursued</a:t>
            </a:r>
            <a:r>
              <a:rPr lang="fr-FR" dirty="0" smtClean="0"/>
              <a:t> in the </a:t>
            </a:r>
            <a:r>
              <a:rPr lang="fr-FR" dirty="0" err="1" smtClean="0"/>
              <a:t>next</a:t>
            </a:r>
            <a:r>
              <a:rPr lang="fr-FR" dirty="0" smtClean="0"/>
              <a:t> few </a:t>
            </a:r>
            <a:r>
              <a:rPr lang="fr-FR" dirty="0" err="1" smtClean="0"/>
              <a:t>years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6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910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D_RD9</a:t>
            </a:r>
            <a:br>
              <a:rPr lang="fr-FR" dirty="0" smtClean="0"/>
            </a:br>
            <a:r>
              <a:rPr lang="fr-FR" dirty="0" err="1"/>
              <a:t>Toward</a:t>
            </a:r>
            <a:r>
              <a:rPr lang="fr-FR" dirty="0"/>
              <a:t> the final design of a TPC for the ILD detector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2007 to March 2013, the </a:t>
            </a:r>
            <a:r>
              <a:rPr lang="fr-FR" dirty="0" err="1" smtClean="0"/>
              <a:t>feasability</a:t>
            </a:r>
            <a:r>
              <a:rPr lang="fr-FR" dirty="0" smtClean="0"/>
              <a:t> of a MPGD TPC for the LC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demonstrated</a:t>
            </a:r>
            <a:r>
              <a:rPr lang="fr-FR" dirty="0" smtClean="0"/>
              <a:t> in D_RD2 (</a:t>
            </a:r>
            <a:r>
              <a:rPr lang="fr-FR" dirty="0"/>
              <a:t>Construction and tests of a MPGD TPC </a:t>
            </a:r>
            <a:r>
              <a:rPr lang="fr-FR" dirty="0" err="1"/>
              <a:t>endplate</a:t>
            </a:r>
            <a:r>
              <a:rPr lang="fr-FR" dirty="0"/>
              <a:t> prototype for the 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 smtClean="0"/>
              <a:t>Collider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ILD </a:t>
            </a:r>
            <a:r>
              <a:rPr lang="fr-FR" dirty="0" err="1" smtClean="0"/>
              <a:t>Detailed</a:t>
            </a:r>
            <a:r>
              <a:rPr lang="fr-FR" dirty="0" smtClean="0"/>
              <a:t> Baseline Document </a:t>
            </a:r>
            <a:r>
              <a:rPr lang="fr-FR" dirty="0" err="1" smtClean="0"/>
              <a:t>completed</a:t>
            </a:r>
            <a:r>
              <a:rPr lang="fr-FR" dirty="0" smtClean="0"/>
              <a:t> in March 2013</a:t>
            </a:r>
          </a:p>
          <a:p>
            <a:r>
              <a:rPr lang="fr-FR" dirty="0" err="1" smtClean="0"/>
              <a:t>Started</a:t>
            </a:r>
            <a:r>
              <a:rPr lang="fr-FR" dirty="0" smtClean="0"/>
              <a:t> </a:t>
            </a:r>
            <a:r>
              <a:rPr lang="fr-FR" dirty="0" smtClean="0"/>
              <a:t>in April 2013 : New </a:t>
            </a:r>
            <a:r>
              <a:rPr lang="fr-FR" dirty="0" err="1" smtClean="0"/>
              <a:t>project</a:t>
            </a:r>
            <a:r>
              <a:rPr lang="fr-FR" dirty="0" smtClean="0"/>
              <a:t> D_RD9</a:t>
            </a:r>
          </a:p>
          <a:p>
            <a:pPr lvl="1"/>
            <a:r>
              <a:rPr lang="fr-FR" dirty="0" smtClean="0"/>
              <a:t>In the new </a:t>
            </a:r>
            <a:r>
              <a:rPr lang="fr-FR" dirty="0" err="1" smtClean="0"/>
              <a:t>context</a:t>
            </a:r>
            <a:r>
              <a:rPr lang="fr-FR" dirty="0" smtClean="0"/>
              <a:t> (</a:t>
            </a:r>
            <a:r>
              <a:rPr lang="fr-FR" dirty="0" err="1" smtClean="0"/>
              <a:t>Higgs</a:t>
            </a:r>
            <a:r>
              <a:rPr lang="fr-FR" dirty="0" smtClean="0"/>
              <a:t> 125 </a:t>
            </a:r>
            <a:r>
              <a:rPr lang="fr-FR" dirty="0" err="1" smtClean="0"/>
              <a:t>GeV</a:t>
            </a:r>
            <a:r>
              <a:rPr lang="fr-FR" dirty="0" smtClean="0"/>
              <a:t>, </a:t>
            </a:r>
            <a:r>
              <a:rPr lang="fr-FR" dirty="0" err="1" smtClean="0"/>
              <a:t>realism</a:t>
            </a:r>
            <a:r>
              <a:rPr lang="fr-FR" dirty="0" smtClean="0"/>
              <a:t> of a ‘</a:t>
            </a:r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’ scenario in </a:t>
            </a:r>
            <a:r>
              <a:rPr lang="fr-FR" dirty="0" err="1" smtClean="0"/>
              <a:t>Japan</a:t>
            </a:r>
            <a:r>
              <a:rPr lang="fr-FR" dirty="0" smtClean="0"/>
              <a:t> for the LC, gain </a:t>
            </a:r>
            <a:r>
              <a:rPr lang="fr-FR" dirty="0" err="1" smtClean="0"/>
              <a:t>also</a:t>
            </a:r>
            <a:r>
              <a:rPr lang="fr-FR" dirty="0" smtClean="0"/>
              <a:t> in </a:t>
            </a:r>
            <a:r>
              <a:rPr lang="fr-FR" dirty="0" err="1" smtClean="0"/>
              <a:t>realism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TPC </a:t>
            </a:r>
            <a:r>
              <a:rPr lang="fr-FR" dirty="0" err="1" smtClean="0"/>
              <a:t>study</a:t>
            </a:r>
            <a:endParaRPr lang="fr-FR" dirty="0" smtClean="0"/>
          </a:p>
          <a:p>
            <a:pPr lvl="1"/>
            <a:r>
              <a:rPr lang="fr-FR" dirty="0" err="1" smtClean="0"/>
              <a:t>Tackle</a:t>
            </a:r>
            <a:r>
              <a:rPr lang="fr-FR" dirty="0" smtClean="0"/>
              <a:t> engineering issues: </a:t>
            </a:r>
            <a:r>
              <a:rPr lang="fr-FR" dirty="0" err="1" smtClean="0"/>
              <a:t>electronics</a:t>
            </a:r>
            <a:r>
              <a:rPr lang="fr-FR" dirty="0" smtClean="0"/>
              <a:t>, </a:t>
            </a:r>
            <a:r>
              <a:rPr lang="fr-FR" dirty="0" err="1" smtClean="0"/>
              <a:t>cooling</a:t>
            </a:r>
            <a:r>
              <a:rPr lang="fr-FR" dirty="0" smtClean="0"/>
              <a:t>, software</a:t>
            </a:r>
          </a:p>
          <a:p>
            <a:pPr lvl="1"/>
            <a:r>
              <a:rPr lang="fr-FR" dirty="0" smtClean="0"/>
              <a:t>List </a:t>
            </a:r>
            <a:r>
              <a:rPr lang="fr-FR" dirty="0" err="1" smtClean="0"/>
              <a:t>remaining</a:t>
            </a:r>
            <a:r>
              <a:rPr lang="fr-FR" dirty="0" smtClean="0"/>
              <a:t> issues</a:t>
            </a:r>
          </a:p>
          <a:p>
            <a:pPr marL="6858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58063" cy="1152128"/>
          </a:xfrm>
        </p:spPr>
        <p:txBody>
          <a:bodyPr/>
          <a:lstStyle/>
          <a:p>
            <a:r>
              <a:rPr kumimoji="1" lang="en-US" altLang="ja-JP" sz="2400" u="sng" dirty="0" smtClean="0"/>
              <a:t>A Possible Schedule of ILC in Japan </a:t>
            </a:r>
            <a:br>
              <a:rPr kumimoji="1" lang="en-US" altLang="ja-JP" sz="2400" u="sng" dirty="0" smtClean="0"/>
            </a:br>
            <a:r>
              <a:rPr kumimoji="1" lang="en-US" altLang="ja-JP" sz="2000" dirty="0" smtClean="0"/>
              <a:t>As presented in the 2013 ILD meeting in Cracow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29318-37C9-4DAD-9E86-37DCB4E96665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8208912" cy="511254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1672" y="5814392"/>
            <a:ext cx="7024744" cy="7109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Events in the Large Prototype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4860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664" y="5373216"/>
            <a:ext cx="7024744" cy="648072"/>
          </a:xfrm>
        </p:spPr>
        <p:txBody>
          <a:bodyPr>
            <a:noAutofit/>
          </a:bodyPr>
          <a:lstStyle/>
          <a:p>
            <a:r>
              <a:rPr lang="fr-FR" sz="2800" dirty="0" err="1" smtClean="0"/>
              <a:t>Distortions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Large Prototype</a:t>
            </a:r>
            <a:endParaRPr lang="fr-FR" sz="28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01517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8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7</a:t>
            </a:fld>
            <a:endParaRPr lang="fr-FR"/>
          </a:p>
        </p:txBody>
      </p:sp>
      <p:pic>
        <p:nvPicPr>
          <p:cNvPr id="1026" name="Picture 2" descr="D:\Paul\ilc\France-India\ScientifiCouncil2014\so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805240" cy="51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79592"/>
            <a:ext cx="5904656" cy="817160"/>
          </a:xfrm>
        </p:spPr>
        <p:txBody>
          <a:bodyPr/>
          <a:lstStyle/>
          <a:p>
            <a:r>
              <a:rPr lang="fr-FR" dirty="0" smtClean="0"/>
              <a:t>2-phase 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592" y="1340768"/>
            <a:ext cx="8047856" cy="115212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Principle</a:t>
            </a:r>
            <a:r>
              <a:rPr lang="fr-FR" dirty="0" smtClean="0"/>
              <a:t> : CO</a:t>
            </a:r>
            <a:r>
              <a:rPr lang="fr-FR" baseline="-25000" dirty="0" smtClean="0"/>
              <a:t>2</a:t>
            </a:r>
            <a:r>
              <a:rPr lang="fr-FR" dirty="0" smtClean="0"/>
              <a:t> has a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viscosity</a:t>
            </a:r>
            <a:r>
              <a:rPr lang="fr-FR" dirty="0" smtClean="0"/>
              <a:t> and a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latent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all </a:t>
            </a:r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refrigerants</a:t>
            </a:r>
            <a:r>
              <a:rPr lang="fr-FR" dirty="0" smtClean="0"/>
              <a:t>. The </a:t>
            </a:r>
            <a:r>
              <a:rPr lang="fr-FR" dirty="0" err="1" smtClean="0"/>
              <a:t>two</a:t>
            </a:r>
            <a:r>
              <a:rPr lang="fr-FR" dirty="0" smtClean="0"/>
              <a:t> phases (</a:t>
            </a:r>
            <a:r>
              <a:rPr lang="fr-FR" dirty="0" err="1" smtClean="0"/>
              <a:t>liquid</a:t>
            </a:r>
            <a:r>
              <a:rPr lang="fr-FR" dirty="0" smtClean="0"/>
              <a:t> and </a:t>
            </a:r>
            <a:r>
              <a:rPr lang="fr-FR" dirty="0" err="1" smtClean="0"/>
              <a:t>gas</a:t>
            </a:r>
            <a:r>
              <a:rPr lang="fr-FR" dirty="0" smtClean="0"/>
              <a:t>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co-exist</a:t>
            </a:r>
            <a:r>
              <a:rPr lang="fr-FR" dirty="0" smtClean="0"/>
              <a:t> a room </a:t>
            </a:r>
            <a:r>
              <a:rPr lang="fr-FR" dirty="0" err="1" smtClean="0"/>
              <a:t>temperature</a:t>
            </a:r>
            <a:r>
              <a:rPr lang="fr-FR" dirty="0" smtClean="0"/>
              <a:t> (10-20°C at P=45-57 bar).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65276"/>
            <a:ext cx="4907419" cy="33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11560" y="2348880"/>
            <a:ext cx="7632848" cy="5760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pipes </a:t>
            </a:r>
            <a:r>
              <a:rPr lang="fr-FR" dirty="0" err="1" smtClean="0"/>
              <a:t>suffice</a:t>
            </a:r>
            <a:r>
              <a:rPr lang="fr-FR" dirty="0" smtClean="0"/>
              <a:t> and </a:t>
            </a:r>
            <a:r>
              <a:rPr lang="fr-FR" dirty="0" err="1" smtClean="0"/>
              <a:t>hold</a:t>
            </a:r>
            <a:r>
              <a:rPr lang="fr-FR" dirty="0" smtClean="0"/>
              <a:t> high pressure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charge </a:t>
            </a:r>
            <a:r>
              <a:rPr lang="fr-FR" dirty="0" err="1" smtClean="0"/>
              <a:t>loss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62183" y="3110077"/>
            <a:ext cx="353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 test at </a:t>
            </a:r>
            <a:r>
              <a:rPr lang="fr-FR" dirty="0" err="1" smtClean="0"/>
              <a:t>Nikhef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Final Design of ILD TPC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68E1-9483-4805-AC7B-11F35EE5EB20}" type="slidenum">
              <a:rPr lang="fr-FR" smtClean="0"/>
              <a:t>8</a:t>
            </a:fld>
            <a:endParaRPr lang="fr-FR"/>
          </a:p>
        </p:txBody>
      </p:sp>
      <p:pic>
        <p:nvPicPr>
          <p:cNvPr id="1026" name="Picture 2" descr="D:\Paul\ilc\France-India\ScientifiCouncil2014\TRA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3" y="3139760"/>
            <a:ext cx="3073952" cy="23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11561" y="54452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300 W </a:t>
            </a:r>
            <a:r>
              <a:rPr lang="fr-FR" sz="1600" dirty="0" err="1" smtClean="0"/>
              <a:t>compressor</a:t>
            </a:r>
            <a:r>
              <a:rPr lang="fr-FR" sz="1600" dirty="0" smtClean="0"/>
              <a:t> </a:t>
            </a:r>
            <a:r>
              <a:rPr lang="fr-FR" sz="1600" dirty="0" err="1" smtClean="0"/>
              <a:t>purchased</a:t>
            </a:r>
            <a:r>
              <a:rPr lang="fr-FR" sz="1600" dirty="0" smtClean="0"/>
              <a:t> by </a:t>
            </a:r>
            <a:r>
              <a:rPr lang="fr-FR" sz="1600" dirty="0" smtClean="0"/>
              <a:t>KEK at </a:t>
            </a:r>
            <a:r>
              <a:rPr lang="fr-FR" sz="1600" dirty="0" err="1" smtClean="0"/>
              <a:t>Nikhef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547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26/05/2014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644008" y="5949280"/>
            <a:ext cx="3502152" cy="365125"/>
          </a:xfrm>
        </p:spPr>
        <p:txBody>
          <a:bodyPr/>
          <a:lstStyle/>
          <a:p>
            <a:r>
              <a:rPr lang="en-US" dirty="0" smtClean="0"/>
              <a:t>Final Design of ILD TPC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7EFE-3F9D-4506-9498-CA2D48221724}" type="slidenum">
              <a:rPr lang="fr-FR" smtClean="0"/>
              <a:t>9</a:t>
            </a:fld>
            <a:endParaRPr lang="fr-FR"/>
          </a:p>
        </p:txBody>
      </p:sp>
      <p:pic>
        <p:nvPicPr>
          <p:cNvPr id="1026" name="Picture 2" descr="D:\Paul\ilc\France-India\ScientifiCouncil2014\coolm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870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85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168</TotalTime>
  <Words>616</Words>
  <Application>Microsoft Office PowerPoint</Application>
  <PresentationFormat>Affichage à l'écran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Austin</vt:lpstr>
      <vt:lpstr>Toward the final design of a TPC for the ILD detector</vt:lpstr>
      <vt:lpstr>Présentation PowerPoint</vt:lpstr>
      <vt:lpstr>D_RD9 Toward the final design of a TPC for the ILD detector</vt:lpstr>
      <vt:lpstr>A Possible Schedule of ILC in Japan  As presented in the 2013 ILD meeting in Cracow</vt:lpstr>
      <vt:lpstr>Events in the Large Prototype</vt:lpstr>
      <vt:lpstr>Distortions from the Large Prototype</vt:lpstr>
      <vt:lpstr>Présentation PowerPoint</vt:lpstr>
      <vt:lpstr>2-phase CO2 cooling</vt:lpstr>
      <vt:lpstr>Présentation PowerPoint</vt:lpstr>
      <vt:lpstr>2-phase CO2 cooling</vt:lpstr>
      <vt:lpstr>Electronics</vt:lpstr>
      <vt:lpstr>Ion space charge</vt:lpstr>
      <vt:lpstr>Distortions from backflowing ions</vt:lpstr>
      <vt:lpstr>Présentation PowerPoint</vt:lpstr>
      <vt:lpstr>Remaining R&amp;D issues</vt:lpstr>
      <vt:lpstr>Présentation PowerPoint</vt:lpstr>
      <vt:lpstr>Conclusion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Colas Paul</dc:creator>
  <cp:lastModifiedBy>Colas Paul</cp:lastModifiedBy>
  <cp:revision>19</cp:revision>
  <dcterms:created xsi:type="dcterms:W3CDTF">2014-05-26T04:27:27Z</dcterms:created>
  <dcterms:modified xsi:type="dcterms:W3CDTF">2014-05-26T09:52:31Z</dcterms:modified>
</cp:coreProperties>
</file>