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89" r:id="rId2"/>
    <p:sldMasterId id="2147483728" r:id="rId3"/>
    <p:sldMasterId id="2147483741" r:id="rId4"/>
    <p:sldMasterId id="2147483754" r:id="rId5"/>
    <p:sldMasterId id="2147483766" r:id="rId6"/>
    <p:sldMasterId id="2147483778" r:id="rId7"/>
    <p:sldMasterId id="2147483790" r:id="rId8"/>
    <p:sldMasterId id="2147483802" r:id="rId9"/>
    <p:sldMasterId id="2147483815" r:id="rId10"/>
  </p:sldMasterIdLst>
  <p:notesMasterIdLst>
    <p:notesMasterId r:id="rId55"/>
  </p:notesMasterIdLst>
  <p:handoutMasterIdLst>
    <p:handoutMasterId r:id="rId56"/>
  </p:handoutMasterIdLst>
  <p:sldIdLst>
    <p:sldId id="256" r:id="rId11"/>
    <p:sldId id="357" r:id="rId12"/>
    <p:sldId id="358" r:id="rId13"/>
    <p:sldId id="347" r:id="rId14"/>
    <p:sldId id="348" r:id="rId15"/>
    <p:sldId id="359" r:id="rId16"/>
    <p:sldId id="341" r:id="rId17"/>
    <p:sldId id="292" r:id="rId18"/>
    <p:sldId id="360" r:id="rId19"/>
    <p:sldId id="295" r:id="rId20"/>
    <p:sldId id="296" r:id="rId21"/>
    <p:sldId id="319" r:id="rId22"/>
    <p:sldId id="300" r:id="rId23"/>
    <p:sldId id="318" r:id="rId24"/>
    <p:sldId id="333" r:id="rId25"/>
    <p:sldId id="334" r:id="rId26"/>
    <p:sldId id="335" r:id="rId27"/>
    <p:sldId id="297" r:id="rId28"/>
    <p:sldId id="299" r:id="rId29"/>
    <p:sldId id="353" r:id="rId30"/>
    <p:sldId id="352" r:id="rId31"/>
    <p:sldId id="361" r:id="rId32"/>
    <p:sldId id="336" r:id="rId33"/>
    <p:sldId id="338" r:id="rId34"/>
    <p:sldId id="364" r:id="rId35"/>
    <p:sldId id="365" r:id="rId36"/>
    <p:sldId id="362" r:id="rId37"/>
    <p:sldId id="331" r:id="rId38"/>
    <p:sldId id="332" r:id="rId39"/>
    <p:sldId id="354" r:id="rId40"/>
    <p:sldId id="344" r:id="rId41"/>
    <p:sldId id="350" r:id="rId42"/>
    <p:sldId id="349" r:id="rId43"/>
    <p:sldId id="366" r:id="rId44"/>
    <p:sldId id="345" r:id="rId45"/>
    <p:sldId id="363" r:id="rId46"/>
    <p:sldId id="346" r:id="rId47"/>
    <p:sldId id="323" r:id="rId48"/>
    <p:sldId id="351" r:id="rId49"/>
    <p:sldId id="342" r:id="rId50"/>
    <p:sldId id="324" r:id="rId51"/>
    <p:sldId id="294" r:id="rId52"/>
    <p:sldId id="328" r:id="rId53"/>
    <p:sldId id="298" r:id="rId5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98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9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EC6AE0-A76A-4571-8B58-A338DA854169}" type="datetimeFigureOut">
              <a:rPr lang="fr-FR"/>
              <a:pPr>
                <a:defRPr/>
              </a:pPr>
              <a:t>25/05/2014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7564C5-49F1-424B-8328-678E2107A4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59948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787E105-89C5-4F0E-986A-F5E85A5B8CA1}" type="datetimeFigureOut">
              <a:rPr lang="fr-FR"/>
              <a:pPr>
                <a:defRPr/>
              </a:pPr>
              <a:t>25/05/2014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43239E-5CFC-4EA3-9F9C-DF60679EE9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44597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11447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altLang="zh-CN" sz="2400" dirty="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lapp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8" descr="Courbe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6" descr="Logo LAPP + texte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1" descr="logo-universite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6286520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/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  <p:pic>
        <p:nvPicPr>
          <p:cNvPr id="10" name="Image 9" descr="logo_CNRS_In2p3_simple.eps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29586" y="5500702"/>
            <a:ext cx="796461" cy="10874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96EA-B54B-4A09-9054-3B31982378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923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719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4462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AC4C-8ECA-4B51-A2D8-4041AE88D02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735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56838-B35D-4BF6-A7A7-68DB6DAC6FE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843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4731E-5B10-48FC-98EF-10B1057DD57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952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B5C3-B8DF-4BF0-86D3-F0ECDA2F058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678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540E9-1731-41FE-8168-A3F956A09F4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568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42F2D-51A1-4A40-BD9C-EF3864EE824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587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A7C90-F833-43AA-B401-F1516DFE28A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285F1-92F9-4C4C-8FCC-473031D4A1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D746C-DECB-4988-B6C4-F4BCB4658009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159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C480E-36FA-44FB-877C-0758DD99841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704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5A8AE-FCBE-4469-915F-9333B048D58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70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81E03-2A5E-41AD-8E95-ABF0F5DCF56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239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5090F-CC50-4C02-8D2E-34DBF56E8B6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214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9951E-EEE7-4378-9B69-2B9F1A8A3CB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94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A597-3041-4709-9B3F-CF8E9DE480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81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32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70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3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75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33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9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825B1-1A2E-433B-AF23-4B95C0D578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41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51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56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altLang="ko-KR" smtClean="0"/>
              <a:t>A.Jeremie</a:t>
            </a:r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ko-KR" smtClean="0">
                <a:solidFill>
                  <a:srgbClr val="EBDDC3"/>
                </a:solidFill>
              </a:rPr>
              <a:t>Joint FJPPL-FKPPL Workshop in Bordeaux May 26-28 2014</a:t>
            </a:r>
            <a:endParaRPr lang="ko-KR" altLang="en-US">
              <a:solidFill>
                <a:srgbClr val="EBDDC3"/>
              </a:solidFill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2C23DD-9026-4734-81F7-26001C9F846B}" type="slidenum">
              <a:rPr lang="ko-KR" altLang="en-US" smtClean="0">
                <a:solidFill>
                  <a:srgbClr val="EBDDC3"/>
                </a:solidFill>
              </a:rPr>
              <a:pPr/>
              <a:t>‹N°›</a:t>
            </a:fld>
            <a:endParaRPr lang="ko-KR" alt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75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75486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6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3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19724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86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79BF3-24A6-4750-AE05-1AA372DB2E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2C23DD-9026-4734-81F7-26001C9F846B}" type="slidenum">
              <a:rPr lang="ko-KR" altLang="en-US" smtClean="0">
                <a:solidFill>
                  <a:srgbClr val="775F55"/>
                </a:solidFill>
              </a:rPr>
              <a:pPr/>
              <a:t>‹N°›</a:t>
            </a:fld>
            <a:endParaRPr lang="ko-KR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7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26036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98144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341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9572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A.Jeremie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Joint FJPPL-FKPPL Workshop in Bordeaux May 26-28 2014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37AB-1D90-3B40-BE56-6E7D3B9EB12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sz="3600" b="1">
                <a:solidFill>
                  <a:srgbClr val="94B6D2">
                    <a:lumMod val="60000"/>
                    <a:lumOff val="40000"/>
                  </a:srgbClr>
                </a:solidFill>
                <a:latin typeface="Tw Cen MT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6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altLang="ko-KR" smtClean="0"/>
              <a:t>A.Jeremie</a:t>
            </a:r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ko-KR" smtClean="0">
                <a:solidFill>
                  <a:srgbClr val="EBDDC3"/>
                </a:solidFill>
              </a:rPr>
              <a:t>Joint FJPPL-FKPPL Workshop in Bordeaux May 26-28 2014</a:t>
            </a:r>
            <a:endParaRPr lang="ko-KR" altLang="en-US">
              <a:solidFill>
                <a:srgbClr val="EBDDC3"/>
              </a:solidFill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2C23DD-9026-4734-81F7-26001C9F846B}" type="slidenum">
              <a:rPr lang="ko-KR" altLang="en-US" smtClean="0">
                <a:solidFill>
                  <a:srgbClr val="EBDDC3"/>
                </a:solidFill>
              </a:rPr>
              <a:pPr/>
              <a:t>‹N°›</a:t>
            </a:fld>
            <a:endParaRPr lang="ko-KR" alt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91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73823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59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14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B6404-B907-44DC-A863-292450976C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9053066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7646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2C23DD-9026-4734-81F7-26001C9F846B}" type="slidenum">
              <a:rPr lang="ko-KR" altLang="en-US" smtClean="0">
                <a:solidFill>
                  <a:srgbClr val="775F55"/>
                </a:solidFill>
              </a:rPr>
              <a:pPr/>
              <a:t>‹N°›</a:t>
            </a:fld>
            <a:endParaRPr lang="ko-KR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8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04807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1895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819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A.Jeremie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altLang="ko-KR" smtClean="0">
                <a:solidFill>
                  <a:srgbClr val="775F55"/>
                </a:solidFill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</a:endParaRPr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A2C23DD-9026-4734-81F7-26001C9F846B}" type="slidenum">
              <a:rPr lang="ko-KR" altLang="en-US" smtClean="0"/>
              <a:pPr/>
              <a:t>‹N°›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6803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A.Jeremie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Joint FJPPL-FKPPL Workshop in Bordeaux May 26-28 2014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37AB-1D90-3B40-BE56-6E7D3B9EB12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sz="3600" b="1">
                <a:solidFill>
                  <a:srgbClr val="94B6D2">
                    <a:lumMod val="60000"/>
                    <a:lumOff val="40000"/>
                  </a:srgbClr>
                </a:solidFill>
                <a:latin typeface="Tw Cen MT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752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4515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64516" name="Image 6" descr="lapp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Image 8" descr="Courbe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Image 6" descr="Logo LAPP + texte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Image 9" descr="logo-cnrs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Image 10" descr="ok_in2p3_quadri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Image 11" descr="logo-universite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 descr="LOGO_LAVISTA_500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27088" y="5445125"/>
            <a:ext cx="1524000" cy="115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6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E5B1F3-85C6-4E97-8DC3-51AEC7221F70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73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AE195-00B8-4076-86CB-B5E358FBF5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448FB7-7153-40E1-B103-3C5243318163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9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36242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62538" y="1600200"/>
            <a:ext cx="36242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F5BCFE-2336-4B3B-A15C-B2B5C62223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18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2CB8D-FFB6-4E4A-9E3F-F81E081CFDA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435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F69BFE-4272-468A-8A24-79E48C0BD57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502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7B1E5D-AFF6-43DB-BA57-8CB45C1C3B97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43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F58F27-9520-456F-B00B-64077D181ACC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995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831C97-CC3A-4429-A30C-48CD0CBCAC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993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90C42-6873-4A45-8443-02B9634019C8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39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37363" y="274638"/>
            <a:ext cx="1849437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85875" y="274638"/>
            <a:ext cx="5399088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9B558C-96C7-4087-B5B5-9A0639B5424D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834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4515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64516" name="Image 6" descr="lapp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Image 8" descr="Courbe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Image 6" descr="Logo LAPP + texte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Image 9" descr="logo-cnrs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Image 10" descr="ok_in2p3_quadri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Image 11" descr="logo-universite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 descr="LOGO_LAVISTA_500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27088" y="5445125"/>
            <a:ext cx="1524000" cy="115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474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9AD89-17DE-4EAC-B060-CF86C17F77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E5B1F3-85C6-4E97-8DC3-51AEC7221F70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7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448FB7-7153-40E1-B103-3C5243318163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01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36242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62538" y="1600200"/>
            <a:ext cx="36242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F5BCFE-2336-4B3B-A15C-B2B5C62223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53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2CB8D-FFB6-4E4A-9E3F-F81E081CFDA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483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F69BFE-4272-468A-8A24-79E48C0BD57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7B1E5D-AFF6-43DB-BA57-8CB45C1C3B97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103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F58F27-9520-456F-B00B-64077D181ACC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289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831C97-CC3A-4429-A30C-48CD0CBCAC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406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90C42-6873-4A45-8443-02B9634019C8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35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37363" y="274638"/>
            <a:ext cx="1849437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85875" y="274638"/>
            <a:ext cx="5399088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9B558C-96C7-4087-B5B5-9A0639B5424D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5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B205-3984-46F8-A31F-DD10BEA33E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4515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64516" name="Image 6" descr="lapp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Image 8" descr="Courbe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Image 6" descr="Logo LAPP + texte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Image 9" descr="logo-cnrs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9188" y="6215063"/>
            <a:ext cx="10795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Image 10" descr="ok_in2p3_quadri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38" y="6308725"/>
            <a:ext cx="1079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Image 11" descr="logo-universite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 descr="LOGO_LAVISTA_500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27088" y="5445125"/>
            <a:ext cx="1524000" cy="115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4647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E5B1F3-85C6-4E97-8DC3-51AEC7221F70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538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448FB7-7153-40E1-B103-3C5243318163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306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36242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62538" y="1600200"/>
            <a:ext cx="36242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F5BCFE-2336-4B3B-A15C-B2B5C62223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546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2CB8D-FFB6-4E4A-9E3F-F81E081CFDA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54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F69BFE-4272-468A-8A24-79E48C0BD576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22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7B1E5D-AFF6-43DB-BA57-8CB45C1C3B97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74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F58F27-9520-456F-B00B-64077D181ACC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202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831C97-CC3A-4429-A30C-48CD0CBCAC4A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971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90C42-6873-4A45-8443-02B9634019C8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3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722D0-6A26-4700-92D2-75E3B120BB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37363" y="274638"/>
            <a:ext cx="1849437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85875" y="274638"/>
            <a:ext cx="5399088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9B558C-96C7-4087-B5B5-9A0639B5424D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114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553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34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525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232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819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344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411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140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4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ACB8A-E48D-4E53-819B-F795AC2893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024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40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367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604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651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137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299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787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914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67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Courbe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29" name="Image 6" descr="lapp2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6215063"/>
            <a:ext cx="9001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A.Jeremie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7CBBCE-5E90-4066-BD8F-A005DF7D02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A.Jeremie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6504AE8-006F-4943-907B-E6E6DA3D660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6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t>A.Jeremie</a:t>
            </a:r>
            <a:endParaRPr lang="ko-KR" altLang="en-US" dirty="0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ko-KR" altLang="en-US" dirty="0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47591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mtClean="0">
                <a:solidFill>
                  <a:srgbClr val="775F55"/>
                </a:solidFill>
                <a:latin typeface="Tw Cen MT"/>
              </a:rPr>
              <a:t>A.Jeremie</a:t>
            </a:r>
            <a:endParaRPr lang="ko-KR" altLang="en-US">
              <a:solidFill>
                <a:srgbClr val="775F55"/>
              </a:solidFill>
              <a:latin typeface="Tw Cen MT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mtClean="0">
                <a:solidFill>
                  <a:srgbClr val="775F55"/>
                </a:solidFill>
                <a:latin typeface="Tw Cen MT"/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  <a:latin typeface="Tw Cen MT"/>
            </a:endParaRPr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2C23DD-9026-4734-81F7-26001C9F846B}" type="slidenum">
              <a:rPr lang="ko-KR" altLang="en-US" smtClean="0"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ko-KR" alt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47969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hdr="0" dt="0"/>
  <p:txStyles>
    <p:titleStyle>
      <a:lvl1pPr algn="l" rtl="0" eaLnBrk="1" latinLnBrk="1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mtClean="0">
                <a:solidFill>
                  <a:srgbClr val="775F55"/>
                </a:solidFill>
                <a:latin typeface="Tw Cen MT"/>
              </a:rPr>
              <a:t>A.Jeremie</a:t>
            </a:r>
            <a:endParaRPr lang="ko-KR" altLang="en-US">
              <a:solidFill>
                <a:srgbClr val="775F55"/>
              </a:solidFill>
              <a:latin typeface="Tw Cen MT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mtClean="0">
                <a:solidFill>
                  <a:srgbClr val="775F55"/>
                </a:solidFill>
                <a:latin typeface="Tw Cen MT"/>
              </a:rPr>
              <a:t>Joint FJPPL-FKPPL Workshop in Bordeaux May 26-28 2014</a:t>
            </a:r>
            <a:endParaRPr lang="ko-KR" altLang="en-US">
              <a:solidFill>
                <a:srgbClr val="775F55"/>
              </a:solidFill>
              <a:latin typeface="Tw Cen MT"/>
            </a:endParaRPr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2C23DD-9026-4734-81F7-26001C9F846B}" type="slidenum">
              <a:rPr lang="ko-KR" altLang="en-US" smtClean="0"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ko-KR" alt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0987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hf hdr="0" dt="0"/>
  <p:txStyles>
    <p:titleStyle>
      <a:lvl1pPr algn="l" rtl="0" eaLnBrk="1" latinLnBrk="1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8" descr="Courbe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349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63493" name="Image 6" descr="lapp2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42C110-AF16-4F32-B787-E3818A3054A9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2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8" descr="Courbe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349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63493" name="Image 6" descr="lapp2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42C110-AF16-4F32-B787-E3818A3054A9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9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8" descr="Courbe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349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63493" name="Image 6" descr="lapp2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A.Jeremie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42C110-AF16-4F32-B787-E3818A3054A9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4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A.Jeremie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06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A.Jeremie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64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5.xml"/><Relationship Id="rId6" Type="http://schemas.microsoft.com/office/2007/relationships/hdphoto" Target="../media/hdphoto1.wdp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Nanometer stabilisation at ATF2 within FJPPL and FKPPL</a:t>
            </a:r>
            <a:endParaRPr lang="en-CA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3886200"/>
            <a:ext cx="7488832" cy="1752600"/>
          </a:xfrm>
        </p:spPr>
        <p:txBody>
          <a:bodyPr/>
          <a:lstStyle/>
          <a:p>
            <a:r>
              <a:rPr lang="en-CA" sz="2400" u="sng" dirty="0" err="1" smtClean="0"/>
              <a:t>A.Jeremie</a:t>
            </a:r>
            <a:endParaRPr lang="en-CA" sz="2400" u="sng" dirty="0" smtClean="0"/>
          </a:p>
          <a:p>
            <a:r>
              <a:rPr lang="en-CA" sz="2000" dirty="0" smtClean="0"/>
              <a:t>For FJPPL A-RD-10</a:t>
            </a:r>
            <a:r>
              <a:rPr lang="en-CA" sz="2000" dirty="0"/>
              <a:t>: Nanometer stabilisation at </a:t>
            </a:r>
            <a:r>
              <a:rPr lang="en-CA" sz="2000" dirty="0" smtClean="0"/>
              <a:t>ATF2</a:t>
            </a:r>
          </a:p>
          <a:p>
            <a:r>
              <a:rPr lang="en-CA" sz="2000" dirty="0" smtClean="0"/>
              <a:t>For FKPPL A-RD-: ATF2 </a:t>
            </a:r>
          </a:p>
          <a:p>
            <a:r>
              <a:rPr lang="en-CA" sz="3600" dirty="0" smtClean="0">
                <a:solidFill>
                  <a:srgbClr val="FF0000"/>
                </a:solidFill>
              </a:rPr>
              <a:t>Joint France-Japan-Korea Project!</a:t>
            </a:r>
            <a:endParaRPr lang="en-CA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Logo la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1428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upsu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5727554"/>
            <a:ext cx="576064" cy="51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85725"/>
            <a:ext cx="893445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90488"/>
            <a:ext cx="891540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15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 smtClean="0"/>
              <a:t>Tested Double block IP-BPM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b="1" dirty="0" smtClean="0"/>
              <a:t>Made by Aluminum </a:t>
            </a:r>
            <a:r>
              <a:rPr lang="en-US" altLang="ko-KR" sz="2000" b="1" dirty="0" smtClean="0"/>
              <a:t>(2kg for double block)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1026" name="Picture 2" descr="C:\Users\Dream\Desktop\IP-BPM\Al_BPM_photo\IMG2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328" y="4581368"/>
            <a:ext cx="2880000" cy="216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7" name="Picture 3" descr="C:\Users\Dream\Desktop\IP-BPM\Al_BPM_photo\IMG22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976" y="4581368"/>
            <a:ext cx="2880000" cy="216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8" name="Picture 4" descr="C:\Users\Dream\Desktop\IP-BPM\Al_BPM_photo\IMG22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277112"/>
            <a:ext cx="2880000" cy="216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9" name="Picture 5" descr="C:\Users\Dream\Desktop\IP-BPM\Al_BPM_photo\IMG22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277112"/>
            <a:ext cx="2880000" cy="216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A2C23DD-9026-4734-81F7-26001C9F846B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31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80963"/>
            <a:ext cx="89535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42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Electronics for Y-ports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40" y="1671625"/>
            <a:ext cx="4140936" cy="19025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6" descr="전체 시스템_V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40" y="3717032"/>
            <a:ext cx="4140936" cy="18253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27984" y="1643049"/>
            <a:ext cx="41044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 smtClean="0">
                <a:solidFill>
                  <a:srgbClr val="002060"/>
                </a:solidFill>
                <a:latin typeface="Tw Cen MT"/>
              </a:rPr>
              <a:t>Y-port Electronics</a:t>
            </a:r>
            <a:endParaRPr lang="en-US" altLang="ko-KR" b="1" dirty="0" smtClean="0">
              <a:solidFill>
                <a:prstClr val="black"/>
              </a:solidFill>
              <a:latin typeface="Tw Cen MT"/>
            </a:endParaRPr>
          </a:p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prstClr val="black"/>
                </a:solidFill>
                <a:latin typeface="Tw Cen MT"/>
              </a:rPr>
              <a:t>I-Q signal with 90</a:t>
            </a:r>
            <a:r>
              <a:rPr lang="en-US" altLang="ko-KR" b="1" baseline="52000" dirty="0" smtClean="0">
                <a:solidFill>
                  <a:prstClr val="black"/>
                </a:solidFill>
                <a:latin typeface="Tw Cen MT"/>
              </a:rPr>
              <a:t>o </a:t>
            </a:r>
            <a:r>
              <a:rPr lang="en-US" altLang="ko-KR" b="1" dirty="0" smtClean="0">
                <a:solidFill>
                  <a:prstClr val="black"/>
                </a:solidFill>
                <a:latin typeface="Tw Cen MT"/>
              </a:rPr>
              <a:t>difference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prstClr val="black"/>
                </a:solidFill>
                <a:latin typeface="Tw Cen MT"/>
              </a:rPr>
              <a:t>I-Q tuning by phase shifter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b="1" dirty="0" smtClean="0">
                <a:solidFill>
                  <a:prstClr val="black"/>
                </a:solidFill>
                <a:latin typeface="Tw Cen MT"/>
              </a:rPr>
              <a:t> </a:t>
            </a:r>
            <a:r>
              <a:rPr lang="en-US" altLang="ko-KR" b="1" dirty="0" smtClean="0">
                <a:solidFill>
                  <a:prstClr val="black"/>
                </a:solidFill>
                <a:latin typeface="Tw Cen MT"/>
              </a:rPr>
              <a:t>20ns decay time for feedback System.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000" b="1" dirty="0" smtClean="0">
                <a:solidFill>
                  <a:prstClr val="black"/>
                </a:solidFill>
                <a:latin typeface="Tw Cen MT"/>
                <a:sym typeface="Wingdings" pitchFamily="2" charset="2"/>
              </a:rPr>
              <a:t>Design Frequency 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prstClr val="black"/>
                </a:solidFill>
                <a:latin typeface="Tw Cen MT"/>
                <a:sym typeface="Wingdings" pitchFamily="2" charset="2"/>
              </a:rPr>
              <a:t>LO: 6426 MHz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prstClr val="black"/>
                </a:solidFill>
                <a:latin typeface="Tw Cen MT"/>
                <a:sym typeface="Wingdings" pitchFamily="2" charset="2"/>
              </a:rPr>
              <a:t>RF: 6426 MHz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55976" y="4077072"/>
            <a:ext cx="4788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Some upgrade was necessary: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 mixer parts were </a:t>
            </a:r>
            <a:r>
              <a:rPr lang="en-US" dirty="0" smtClean="0"/>
              <a:t>replaced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smtClean="0"/>
              <a:t>resistors were back </a:t>
            </a:r>
            <a:r>
              <a:rPr lang="en-US" dirty="0"/>
              <a:t>to original values.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total conversion gain of electronics was set to 54dB.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IF offset voltage was set to 0mV (±700uV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39952" y="6211669"/>
            <a:ext cx="5053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After </a:t>
            </a:r>
            <a:r>
              <a:rPr lang="en-US" dirty="0" smtClean="0">
                <a:solidFill>
                  <a:srgbClr val="FF0000"/>
                </a:solidFill>
              </a:rPr>
              <a:t>repair, </a:t>
            </a:r>
            <a:r>
              <a:rPr lang="en-US" dirty="0">
                <a:solidFill>
                  <a:srgbClr val="FF0000"/>
                </a:solidFill>
              </a:rPr>
              <a:t>the electronics was tested </a:t>
            </a:r>
            <a:r>
              <a:rPr lang="en-US" dirty="0" smtClean="0">
                <a:solidFill>
                  <a:srgbClr val="FF0000"/>
                </a:solidFill>
              </a:rPr>
              <a:t>and commissioning ongoing at ATF2.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Dream\Pictures\2014-05-14\00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99" y="5661248"/>
            <a:ext cx="1519027" cy="113927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131" y="5661248"/>
            <a:ext cx="1629813" cy="11392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A2C23DD-9026-4734-81F7-26001C9F846B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10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8763" cy="692150"/>
          </a:xfrm>
        </p:spPr>
        <p:txBody>
          <a:bodyPr/>
          <a:lstStyle/>
          <a:p>
            <a:r>
              <a:rPr lang="en-US" altLang="ja-JP" sz="3600" b="1" dirty="0" smtClean="0">
                <a:solidFill>
                  <a:srgbClr val="00B050"/>
                </a:solidFill>
                <a:ea typeface="ＭＳ Ｐゴシック" pitchFamily="34" charset="-128"/>
              </a:rPr>
              <a:t>Methodology for stabilization</a:t>
            </a:r>
            <a:endParaRPr kumimoji="1" lang="ja-JP" altLang="en-US" sz="3600" b="1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836613"/>
            <a:ext cx="9132887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107505" y="2708920"/>
            <a:ext cx="8928992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5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3333FF"/>
                </a:solidFill>
                <a:sym typeface="Wingdings" pitchFamily="2" charset="2"/>
              </a:rPr>
              <a:t>Goal 1 (beam size </a:t>
            </a:r>
            <a:r>
              <a:rPr lang="en-US" sz="1800" b="1" dirty="0" smtClean="0">
                <a:solidFill>
                  <a:srgbClr val="3333FF"/>
                </a:solidFill>
                <a:sym typeface="Symbol"/>
              </a:rPr>
              <a:t> 37 nm) </a:t>
            </a:r>
            <a:r>
              <a:rPr lang="en-US" sz="1800" b="1" dirty="0" smtClean="0">
                <a:solidFill>
                  <a:srgbClr val="3333FF"/>
                </a:solidFill>
                <a:sym typeface="Wingdings" pitchFamily="2" charset="2"/>
              </a:rPr>
              <a:t>                             beam jitter &lt; 10 nm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3333FF"/>
                </a:solidFill>
                <a:sym typeface="Wingdings" pitchFamily="2" charset="2"/>
              </a:rPr>
              <a:t>Goal 2 (</a:t>
            </a:r>
            <a:r>
              <a:rPr lang="en-US" sz="1800" b="1" dirty="0" smtClean="0">
                <a:solidFill>
                  <a:srgbClr val="3333FF"/>
                </a:solidFill>
                <a:sym typeface="Symbol"/>
              </a:rPr>
              <a:t>nm-scale stability with feedback) </a:t>
            </a:r>
            <a:r>
              <a:rPr lang="en-US" sz="1800" b="1" dirty="0" smtClean="0">
                <a:solidFill>
                  <a:srgbClr val="3333FF"/>
                </a:solidFill>
                <a:sym typeface="Wingdings" pitchFamily="2" charset="2"/>
              </a:rPr>
              <a:t>      beam jitter </a:t>
            </a:r>
            <a:r>
              <a:rPr lang="en-US" sz="1800" b="1" dirty="0" smtClean="0">
                <a:solidFill>
                  <a:srgbClr val="3333FF"/>
                </a:solidFill>
                <a:sym typeface="Symbol"/>
              </a:rPr>
              <a:t>  2 </a:t>
            </a:r>
            <a:r>
              <a:rPr lang="en-US" sz="1800" b="1" dirty="0" smtClean="0">
                <a:solidFill>
                  <a:srgbClr val="3333FF"/>
                </a:solidFill>
                <a:sym typeface="Wingdings" pitchFamily="2" charset="2"/>
              </a:rPr>
              <a:t> nm</a:t>
            </a:r>
            <a:endParaRPr lang="en-US" sz="1800" dirty="0" smtClean="0">
              <a:solidFill>
                <a:prstClr val="black"/>
              </a:solidFill>
              <a:sym typeface="Wingdings" pitchFamily="2" charset="2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solidFill>
                <a:prstClr val="black"/>
              </a:solidFill>
              <a:sym typeface="Wingdings" pitchFamily="2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800" dirty="0" smtClean="0">
                <a:solidFill>
                  <a:prstClr val="black"/>
                </a:solidFill>
                <a:sym typeface="Wingdings" pitchFamily="2" charset="2"/>
              </a:rPr>
              <a:t>Measure stability at one of IP-BPMs after shifting the beam waists there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800" dirty="0" smtClean="0">
                <a:solidFill>
                  <a:prstClr val="black"/>
                </a:solidFill>
                <a:sym typeface="Wingdings" pitchFamily="2" charset="2"/>
              </a:rPr>
              <a:t>Infer position from measurements at the two other IP-BPMs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800" dirty="0" smtClean="0">
                <a:solidFill>
                  <a:prstClr val="black"/>
                </a:solidFill>
                <a:sym typeface="Wingdings" pitchFamily="2" charset="2"/>
              </a:rPr>
              <a:t>Use fast kicker just upstream to correct second bunch within ATF2 train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1400" dirty="0" smtClean="0">
              <a:solidFill>
                <a:prstClr val="black"/>
              </a:solidFill>
              <a:sym typeface="Wingdings" pitchFamily="2" charset="2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prstClr val="black"/>
                </a:solidFill>
                <a:sym typeface="Wingdings" pitchFamily="2" charset="2"/>
              </a:rPr>
              <a:t>  in all cases </a:t>
            </a:r>
            <a:r>
              <a:rPr lang="en-US" sz="2000" b="1" dirty="0" smtClean="0">
                <a:solidFill>
                  <a:srgbClr val="CC0066"/>
                </a:solidFill>
                <a:sym typeface="Wingdings" pitchFamily="2" charset="2"/>
              </a:rPr>
              <a:t> </a:t>
            </a:r>
            <a:r>
              <a:rPr lang="en-US" sz="2000" b="1" dirty="0" smtClean="0">
                <a:solidFill>
                  <a:prstClr val="black"/>
                </a:solidFill>
                <a:sym typeface="Wingdings" pitchFamily="2" charset="2"/>
              </a:rPr>
              <a:t>must first calibrate </a:t>
            </a:r>
            <a:r>
              <a:rPr lang="en-US" sz="2000" b="1" dirty="0" smtClean="0">
                <a:solidFill>
                  <a:srgbClr val="CC0066"/>
                </a:solidFill>
                <a:sym typeface="Wingdings" pitchFamily="2" charset="2"/>
              </a:rPr>
              <a:t>scale factors </a:t>
            </a:r>
            <a:r>
              <a:rPr lang="en-US" sz="2000" b="1" dirty="0" smtClean="0">
                <a:solidFill>
                  <a:prstClr val="black"/>
                </a:solidFill>
                <a:sym typeface="Wingdings" pitchFamily="2" charset="2"/>
              </a:rPr>
              <a:t>and study </a:t>
            </a:r>
            <a:r>
              <a:rPr lang="en-US" sz="2000" b="1" dirty="0" smtClean="0">
                <a:solidFill>
                  <a:srgbClr val="CC0066"/>
                </a:solidFill>
                <a:sym typeface="Wingdings" pitchFamily="2" charset="2"/>
              </a:rPr>
              <a:t>system resolution</a:t>
            </a:r>
          </a:p>
        </p:txBody>
      </p:sp>
      <p:sp>
        <p:nvSpPr>
          <p:cNvPr id="8197" name="Line 4"/>
          <p:cNvSpPr>
            <a:spLocks noChangeShapeType="1"/>
          </p:cNvSpPr>
          <p:nvPr/>
        </p:nvSpPr>
        <p:spPr bwMode="auto">
          <a:xfrm>
            <a:off x="4500563" y="5620171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7524750" y="5620171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3059113" y="5907509"/>
            <a:ext cx="59055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372225" y="5506170"/>
            <a:ext cx="431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fr-FR" altLang="fr-FR" sz="4400">
                <a:solidFill>
                  <a:srgbClr val="006600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4284663" y="5089946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400">
                <a:solidFill>
                  <a:prstClr val="black"/>
                </a:solidFill>
              </a:rPr>
              <a:t>1</a:t>
            </a:r>
            <a:endParaRPr lang="fr-FR" altLang="fr-FR" sz="2400">
              <a:solidFill>
                <a:prstClr val="black"/>
              </a:solidFill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5364163" y="5089946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400">
                <a:solidFill>
                  <a:prstClr val="black"/>
                </a:solidFill>
              </a:rPr>
              <a:t>2</a:t>
            </a:r>
            <a:endParaRPr lang="fr-FR" altLang="fr-FR" sz="2400">
              <a:solidFill>
                <a:prstClr val="black"/>
              </a:solidFill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7308850" y="5089946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400">
                <a:solidFill>
                  <a:prstClr val="black"/>
                </a:solidFill>
              </a:rPr>
              <a:t>3</a:t>
            </a:r>
            <a:endParaRPr lang="fr-FR" altLang="fr-FR" sz="2400">
              <a:solidFill>
                <a:prstClr val="black"/>
              </a:solidFill>
            </a:endParaRP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6372225" y="5085184"/>
            <a:ext cx="4302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400" b="1">
                <a:solidFill>
                  <a:srgbClr val="006600"/>
                </a:solidFill>
              </a:rPr>
              <a:t>IP</a:t>
            </a:r>
            <a:endParaRPr lang="fr-FR" altLang="fr-FR" sz="2400" b="1">
              <a:solidFill>
                <a:srgbClr val="006600"/>
              </a:solidFill>
            </a:endParaRPr>
          </a:p>
        </p:txBody>
      </p:sp>
      <p:sp>
        <p:nvSpPr>
          <p:cNvPr id="8205" name="Rectangle 1"/>
          <p:cNvSpPr>
            <a:spLocks noChangeArrowheads="1"/>
          </p:cNvSpPr>
          <p:nvPr/>
        </p:nvSpPr>
        <p:spPr bwMode="auto">
          <a:xfrm>
            <a:off x="468313" y="5601121"/>
            <a:ext cx="2124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800">
                <a:solidFill>
                  <a:prstClr val="black"/>
                </a:solidFill>
                <a:sym typeface="Wingdings" pitchFamily="2" charset="2"/>
              </a:rPr>
              <a:t>beam kicker</a:t>
            </a:r>
            <a:endParaRPr lang="fr-FR" altLang="fr-FR" sz="2800">
              <a:solidFill>
                <a:prstClr val="black"/>
              </a:solidFill>
            </a:endParaRPr>
          </a:p>
        </p:txBody>
      </p:sp>
      <p:sp>
        <p:nvSpPr>
          <p:cNvPr id="8206" name="Line 4"/>
          <p:cNvSpPr>
            <a:spLocks noChangeShapeType="1"/>
          </p:cNvSpPr>
          <p:nvPr/>
        </p:nvSpPr>
        <p:spPr bwMode="auto">
          <a:xfrm>
            <a:off x="5580063" y="5620171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8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8785225" cy="1152525"/>
          </a:xfrm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fr-FR" sz="3500" smtClean="0">
                <a:solidFill>
                  <a:schemeClr val="tx1"/>
                </a:solidFill>
              </a:rPr>
              <a:t>Required precision on relative IP-BPM </a:t>
            </a:r>
            <a:r>
              <a:rPr lang="en-US" altLang="fr-FR" sz="3500" smtClean="0">
                <a:solidFill>
                  <a:srgbClr val="FF0000"/>
                </a:solidFill>
              </a:rPr>
              <a:t>scale factors </a:t>
            </a:r>
            <a:r>
              <a:rPr lang="en-US" altLang="fr-FR" sz="3500" smtClean="0">
                <a:solidFill>
                  <a:schemeClr val="tx1"/>
                </a:solidFill>
              </a:rPr>
              <a:t>depends on beam parameters</a:t>
            </a:r>
            <a:r>
              <a:rPr lang="en-US" altLang="fr-FR" sz="3500" smtClean="0">
                <a:solidFill>
                  <a:srgbClr val="3333FF"/>
                </a:solidFill>
              </a:rPr>
              <a:t> </a:t>
            </a:r>
            <a:endParaRPr lang="fr-FR" altLang="fr-FR" sz="3500" smtClean="0">
              <a:solidFill>
                <a:srgbClr val="3333FF"/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8163" y="4340225"/>
            <a:ext cx="705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fr-FR" sz="2400">
                <a:solidFill>
                  <a:srgbClr val="3333FF"/>
                </a:solidFill>
                <a:sym typeface="Symbol" pitchFamily="18" charset="2"/>
              </a:rPr>
              <a:t> ~ 1 m   (e.g. diagnostic section)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2339975" y="213201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3419475" y="213201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5364163" y="213201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11188" y="2420938"/>
            <a:ext cx="61928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211638" y="1989138"/>
            <a:ext cx="431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fr-FR" altLang="fr-FR" sz="4400">
                <a:solidFill>
                  <a:srgbClr val="006600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124075" y="16033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400">
                <a:solidFill>
                  <a:prstClr val="black"/>
                </a:solidFill>
              </a:rPr>
              <a:t>1</a:t>
            </a:r>
            <a:endParaRPr lang="fr-FR" altLang="fr-FR" sz="2400">
              <a:solidFill>
                <a:prstClr val="black"/>
              </a:solidFill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3203575" y="16033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400">
                <a:solidFill>
                  <a:prstClr val="black"/>
                </a:solidFill>
              </a:rPr>
              <a:t>2</a:t>
            </a:r>
            <a:endParaRPr lang="fr-FR" altLang="fr-FR" sz="2400">
              <a:solidFill>
                <a:prstClr val="black"/>
              </a:solidFill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5148263" y="1603375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400">
                <a:solidFill>
                  <a:prstClr val="black"/>
                </a:solidFill>
              </a:rPr>
              <a:t>3</a:t>
            </a:r>
            <a:endParaRPr lang="fr-FR" altLang="fr-FR" sz="2400">
              <a:solidFill>
                <a:prstClr val="black"/>
              </a:solidFill>
            </a:endParaRP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4211638" y="1603375"/>
            <a:ext cx="4302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400" b="1">
                <a:solidFill>
                  <a:srgbClr val="006600"/>
                </a:solidFill>
              </a:rPr>
              <a:t>IP</a:t>
            </a:r>
            <a:endParaRPr lang="fr-FR" altLang="fr-FR" sz="2400" b="1">
              <a:solidFill>
                <a:srgbClr val="006600"/>
              </a:solidFill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700338" y="234950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400">
                <a:solidFill>
                  <a:prstClr val="black"/>
                </a:solidFill>
              </a:rPr>
              <a:t>d</a:t>
            </a:r>
            <a:endParaRPr lang="fr-FR" altLang="fr-FR" sz="2400">
              <a:solidFill>
                <a:prstClr val="black"/>
              </a:solidFill>
            </a:endParaRP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611188" y="2967038"/>
            <a:ext cx="2374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q"/>
            </a:pPr>
            <a:r>
              <a:rPr lang="en-US" altLang="fr-FR" sz="2400" baseline="-25000">
                <a:solidFill>
                  <a:prstClr val="black"/>
                </a:solidFill>
                <a:sym typeface="Symbol" pitchFamily="18" charset="2"/>
              </a:rPr>
              <a:t>IP</a:t>
            </a: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 = (y</a:t>
            </a:r>
            <a:r>
              <a:rPr lang="en-US" altLang="fr-FR" sz="2400" baseline="-25000">
                <a:solidFill>
                  <a:prstClr val="black"/>
                </a:solidFill>
                <a:sym typeface="Symbol" pitchFamily="18" charset="2"/>
              </a:rPr>
              <a:t>2</a:t>
            </a: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 – y</a:t>
            </a:r>
            <a:r>
              <a:rPr lang="en-US" altLang="fr-FR" sz="2400" baseline="-25000">
                <a:solidFill>
                  <a:prstClr val="black"/>
                </a:solidFill>
                <a:sym typeface="Symbol" pitchFamily="18" charset="2"/>
              </a:rPr>
              <a:t>1</a:t>
            </a: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) / 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Symbol" pitchFamily="18" charset="2"/>
              <a:buNone/>
            </a:pP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y</a:t>
            </a:r>
            <a:r>
              <a:rPr lang="en-US" altLang="fr-FR" sz="2400" baseline="-25000">
                <a:solidFill>
                  <a:prstClr val="black"/>
                </a:solidFill>
                <a:sym typeface="Symbol" pitchFamily="18" charset="2"/>
              </a:rPr>
              <a:t>IP</a:t>
            </a: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 = 2 y</a:t>
            </a:r>
            <a:r>
              <a:rPr lang="en-US" altLang="fr-FR" sz="2400" baseline="-25000">
                <a:solidFill>
                  <a:prstClr val="black"/>
                </a:solidFill>
                <a:sym typeface="Symbol" pitchFamily="18" charset="2"/>
              </a:rPr>
              <a:t>2</a:t>
            </a: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 – y</a:t>
            </a:r>
            <a:r>
              <a:rPr lang="en-US" altLang="fr-FR" sz="2400" baseline="-25000">
                <a:solidFill>
                  <a:prstClr val="black"/>
                </a:solidFill>
                <a:sym typeface="Symbol" pitchFamily="18" charset="2"/>
              </a:rPr>
              <a:t>1</a:t>
            </a: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3565525" y="2967038"/>
            <a:ext cx="48291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Symbol" pitchFamily="18" charset="2"/>
              <a:buNone/>
            </a:pPr>
            <a:r>
              <a:rPr lang="en-US" altLang="fr-FR" sz="2400" b="1">
                <a:solidFill>
                  <a:srgbClr val="FF6600"/>
                </a:solidFill>
                <a:sym typeface="Symbol" pitchFamily="18" charset="2"/>
              </a:rPr>
              <a:t></a:t>
            </a: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 = calibration error of 1 relative to 2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Symbol" pitchFamily="18" charset="2"/>
              <a:buNone/>
            </a:pPr>
            <a:r>
              <a:rPr lang="en-US" altLang="fr-FR" sz="2400">
                <a:solidFill>
                  <a:prstClr val="black"/>
                </a:solidFill>
                <a:sym typeface="Wingdings" pitchFamily="2" charset="2"/>
              </a:rPr>
              <a:t>   </a:t>
            </a: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2 y</a:t>
            </a:r>
            <a:r>
              <a:rPr lang="en-US" altLang="fr-FR" sz="2400" baseline="-25000">
                <a:solidFill>
                  <a:prstClr val="black"/>
                </a:solidFill>
                <a:sym typeface="Symbol" pitchFamily="18" charset="2"/>
              </a:rPr>
              <a:t>2</a:t>
            </a: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 – y</a:t>
            </a:r>
            <a:r>
              <a:rPr lang="en-US" altLang="fr-FR" sz="2400" baseline="-25000">
                <a:solidFill>
                  <a:prstClr val="black"/>
                </a:solidFill>
                <a:sym typeface="Symbol" pitchFamily="18" charset="2"/>
              </a:rPr>
              <a:t>1 </a:t>
            </a: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   y</a:t>
            </a:r>
            <a:r>
              <a:rPr lang="en-US" altLang="fr-FR" sz="2400" baseline="-25000">
                <a:solidFill>
                  <a:prstClr val="black"/>
                </a:solidFill>
                <a:sym typeface="Symbol" pitchFamily="18" charset="2"/>
              </a:rPr>
              <a:t>IP</a:t>
            </a: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 + 2 </a:t>
            </a:r>
            <a:r>
              <a:rPr lang="en-US" altLang="fr-FR" sz="2400" b="1">
                <a:solidFill>
                  <a:srgbClr val="FF6600"/>
                </a:solidFill>
                <a:sym typeface="Symbol" pitchFamily="18" charset="2"/>
              </a:rPr>
              <a:t></a:t>
            </a:r>
            <a:r>
              <a:rPr lang="en-US" altLang="fr-FR" sz="2400">
                <a:solidFill>
                  <a:prstClr val="black"/>
                </a:solidFill>
                <a:sym typeface="Symbol" pitchFamily="18" charset="2"/>
              </a:rPr>
              <a:t>  d</a:t>
            </a: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34925" y="4900613"/>
            <a:ext cx="81994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Symbol" pitchFamily="18" charset="2"/>
              <a:buNone/>
            </a:pP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Residual  2 ( / )</a:t>
            </a:r>
            <a:r>
              <a:rPr lang="en-US" altLang="fr-FR" sz="2000" baseline="30000">
                <a:solidFill>
                  <a:prstClr val="black"/>
                </a:solidFill>
                <a:sym typeface="Symbol" pitchFamily="18" charset="2"/>
              </a:rPr>
              <a:t>0.5</a:t>
            </a: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 d (</a:t>
            </a:r>
            <a:r>
              <a:rPr lang="en-US" altLang="fr-FR" sz="2000" baseline="-25000">
                <a:solidFill>
                  <a:prstClr val="black"/>
                </a:solidFill>
                <a:sym typeface="Symbol" pitchFamily="18" charset="2"/>
              </a:rPr>
              <a:t>jitter</a:t>
            </a: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 / ) </a:t>
            </a:r>
            <a:r>
              <a:rPr lang="en-US" altLang="fr-FR" sz="2000" b="1">
                <a:solidFill>
                  <a:prstClr val="black"/>
                </a:solidFill>
                <a:sym typeface="Symbol" pitchFamily="18" charset="2"/>
              </a:rPr>
              <a:t>  </a:t>
            </a: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 10</a:t>
            </a:r>
            <a:r>
              <a:rPr lang="en-US" altLang="fr-FR" sz="2000" baseline="30000">
                <a:solidFill>
                  <a:prstClr val="black"/>
                </a:solidFill>
                <a:sym typeface="Symbol" pitchFamily="18" charset="2"/>
              </a:rPr>
              <a:t>-7</a:t>
            </a: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altLang="fr-FR" sz="2000" b="1">
                <a:solidFill>
                  <a:prstClr val="black"/>
                </a:solidFill>
                <a:sym typeface="Symbol" pitchFamily="18" charset="2"/>
              </a:rPr>
              <a:t></a:t>
            </a: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   </a:t>
            </a:r>
            <a:r>
              <a:rPr lang="en-US" altLang="fr-FR" sz="2000">
                <a:solidFill>
                  <a:prstClr val="black"/>
                </a:solidFill>
                <a:sym typeface="Wingdings" pitchFamily="2" charset="2"/>
              </a:rPr>
              <a:t> </a:t>
            </a: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   10</a:t>
            </a:r>
            <a:r>
              <a:rPr lang="en-US" altLang="fr-FR" sz="2000" baseline="30000">
                <a:solidFill>
                  <a:prstClr val="black"/>
                </a:solidFill>
                <a:sym typeface="Symbol" pitchFamily="18" charset="2"/>
              </a:rPr>
              <a:t>-2</a:t>
            </a: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  for 1 nm error</a:t>
            </a:r>
            <a:endParaRPr lang="en-US" altLang="fr-FR" sz="2000">
              <a:solidFill>
                <a:prstClr val="black"/>
              </a:solidFill>
              <a:sym typeface="Wingdings" pitchFamily="2" charset="2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7164388" y="1700213"/>
            <a:ext cx="1944687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000" b="1">
                <a:solidFill>
                  <a:srgbClr val="009999"/>
                </a:solidFill>
                <a:sym typeface="Symbol" pitchFamily="18" charset="2"/>
              </a:rPr>
              <a:t>d   0.1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000" b="1">
                <a:solidFill>
                  <a:srgbClr val="009999"/>
                </a:solidFill>
                <a:sym typeface="Symbol" pitchFamily="18" charset="2"/>
              </a:rPr>
              <a:t></a:t>
            </a:r>
            <a:r>
              <a:rPr lang="en-US" altLang="fr-FR" sz="2000" b="1" baseline="-25000">
                <a:solidFill>
                  <a:srgbClr val="009999"/>
                </a:solidFill>
                <a:sym typeface="Symbol" pitchFamily="18" charset="2"/>
              </a:rPr>
              <a:t>y</a:t>
            </a:r>
            <a:r>
              <a:rPr lang="en-US" altLang="fr-FR" sz="2000" b="1">
                <a:solidFill>
                  <a:srgbClr val="009999"/>
                </a:solidFill>
                <a:sym typeface="Symbol" pitchFamily="18" charset="2"/>
              </a:rPr>
              <a:t>  12 pm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2000" b="1">
                <a:solidFill>
                  <a:srgbClr val="009999"/>
                </a:solidFill>
                <a:sym typeface="Symbol" pitchFamily="18" charset="2"/>
              </a:rPr>
              <a:t></a:t>
            </a:r>
            <a:r>
              <a:rPr lang="en-US" altLang="fr-FR" sz="2000" b="1" baseline="-25000">
                <a:solidFill>
                  <a:srgbClr val="009999"/>
                </a:solidFill>
                <a:sym typeface="Symbol" pitchFamily="18" charset="2"/>
              </a:rPr>
              <a:t>jitter</a:t>
            </a:r>
            <a:r>
              <a:rPr lang="en-US" altLang="fr-FR" sz="2000" b="1">
                <a:solidFill>
                  <a:srgbClr val="009999"/>
                </a:solidFill>
                <a:sym typeface="Symbol" pitchFamily="18" charset="2"/>
              </a:rPr>
              <a:t> /   10%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538163" y="5373216"/>
            <a:ext cx="821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fr-FR" sz="2400" dirty="0">
                <a:solidFill>
                  <a:srgbClr val="3333FF"/>
                </a:solidFill>
                <a:sym typeface="Symbol" pitchFamily="18" charset="2"/>
              </a:rPr>
              <a:t> ~ 10</a:t>
            </a:r>
            <a:r>
              <a:rPr lang="en-US" altLang="fr-FR" sz="2400" baseline="30000" dirty="0">
                <a:solidFill>
                  <a:srgbClr val="3333FF"/>
                </a:solidFill>
                <a:sym typeface="Symbol" pitchFamily="18" charset="2"/>
              </a:rPr>
              <a:t>-4</a:t>
            </a:r>
            <a:r>
              <a:rPr lang="en-US" altLang="fr-FR" sz="2400" dirty="0">
                <a:solidFill>
                  <a:srgbClr val="3333FF"/>
                </a:solidFill>
                <a:sym typeface="Symbol" pitchFamily="18" charset="2"/>
              </a:rPr>
              <a:t> m   (interaction point : nominal optics)</a:t>
            </a: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34925" y="5862166"/>
            <a:ext cx="9310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Symbol" pitchFamily="18" charset="2"/>
              <a:buNone/>
            </a:pP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Residual  2 ( / )</a:t>
            </a:r>
            <a:r>
              <a:rPr lang="en-US" altLang="fr-FR" sz="2000" baseline="30000">
                <a:solidFill>
                  <a:prstClr val="black"/>
                </a:solidFill>
                <a:sym typeface="Symbol" pitchFamily="18" charset="2"/>
              </a:rPr>
              <a:t>0.5</a:t>
            </a: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 d (</a:t>
            </a:r>
            <a:r>
              <a:rPr lang="en-US" altLang="fr-FR" sz="2000" baseline="-25000">
                <a:solidFill>
                  <a:prstClr val="black"/>
                </a:solidFill>
                <a:sym typeface="Symbol" pitchFamily="18" charset="2"/>
              </a:rPr>
              <a:t>jitter</a:t>
            </a: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 / ) </a:t>
            </a:r>
            <a:r>
              <a:rPr lang="en-US" altLang="fr-FR" sz="2000" b="1">
                <a:solidFill>
                  <a:prstClr val="black"/>
                </a:solidFill>
                <a:sym typeface="Symbol" pitchFamily="18" charset="2"/>
              </a:rPr>
              <a:t> </a:t>
            </a: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 10</a:t>
            </a:r>
            <a:r>
              <a:rPr lang="en-US" altLang="fr-FR" sz="2000" baseline="30000">
                <a:solidFill>
                  <a:prstClr val="black"/>
                </a:solidFill>
                <a:sym typeface="Symbol" pitchFamily="18" charset="2"/>
              </a:rPr>
              <a:t>-5 </a:t>
            </a:r>
            <a:r>
              <a:rPr lang="en-US" altLang="fr-FR" sz="2000" b="1">
                <a:solidFill>
                  <a:prstClr val="black"/>
                </a:solidFill>
                <a:sym typeface="Symbol" pitchFamily="18" charset="2"/>
              </a:rPr>
              <a:t></a:t>
            </a:r>
            <a:r>
              <a:rPr lang="en-US" altLang="fr-FR" sz="2000">
                <a:solidFill>
                  <a:prstClr val="black"/>
                </a:solidFill>
                <a:sym typeface="Symbol" pitchFamily="18" charset="2"/>
              </a:rPr>
              <a:t>    </a:t>
            </a:r>
            <a:r>
              <a:rPr lang="en-US" altLang="fr-FR" sz="2000">
                <a:solidFill>
                  <a:prstClr val="black"/>
                </a:solidFill>
                <a:sym typeface="Wingdings" pitchFamily="2" charset="2"/>
              </a:rPr>
              <a:t> </a:t>
            </a:r>
            <a:r>
              <a:rPr lang="en-US" altLang="fr-FR" sz="2000" b="1">
                <a:solidFill>
                  <a:srgbClr val="FF0000"/>
                </a:solidFill>
                <a:sym typeface="Symbol" pitchFamily="18" charset="2"/>
              </a:rPr>
              <a:t> </a:t>
            </a:r>
            <a:r>
              <a:rPr lang="en-US" altLang="fr-FR" sz="2000">
                <a:solidFill>
                  <a:srgbClr val="FF0000"/>
                </a:solidFill>
                <a:sym typeface="Symbol" pitchFamily="18" charset="2"/>
              </a:rPr>
              <a:t></a:t>
            </a:r>
            <a:r>
              <a:rPr lang="en-US" altLang="fr-FR" sz="2000" b="1">
                <a:solidFill>
                  <a:srgbClr val="FF0000"/>
                </a:solidFill>
                <a:sym typeface="Symbol" pitchFamily="18" charset="2"/>
              </a:rPr>
              <a:t> 10</a:t>
            </a:r>
            <a:r>
              <a:rPr lang="en-US" altLang="fr-FR" sz="2000" b="1" baseline="30000">
                <a:solidFill>
                  <a:srgbClr val="FF0000"/>
                </a:solidFill>
                <a:sym typeface="Symbol" pitchFamily="18" charset="2"/>
              </a:rPr>
              <a:t>-4 / -3</a:t>
            </a:r>
            <a:r>
              <a:rPr lang="en-US" altLang="fr-FR" sz="2000" b="1">
                <a:solidFill>
                  <a:srgbClr val="FF0000"/>
                </a:solidFill>
                <a:sym typeface="Symbol" pitchFamily="18" charset="2"/>
              </a:rPr>
              <a:t>  for   1 / 10 nm error</a:t>
            </a:r>
            <a:r>
              <a:rPr lang="en-US" altLang="fr-FR" sz="2000">
                <a:solidFill>
                  <a:srgbClr val="009999"/>
                </a:solidFill>
                <a:sym typeface="Symbol" pitchFamily="18" charset="2"/>
              </a:rPr>
              <a:t>  </a:t>
            </a:r>
          </a:p>
        </p:txBody>
      </p:sp>
      <p:sp>
        <p:nvSpPr>
          <p:cNvPr id="9236" name="Rectangle 17"/>
          <p:cNvSpPr>
            <a:spLocks noChangeArrowheads="1"/>
          </p:cNvSpPr>
          <p:nvPr/>
        </p:nvSpPr>
        <p:spPr bwMode="auto">
          <a:xfrm>
            <a:off x="5326063" y="3933825"/>
            <a:ext cx="3783012" cy="584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</a:pPr>
            <a:r>
              <a:rPr lang="en-US" altLang="fr-FR" sz="1600" b="1">
                <a:solidFill>
                  <a:srgbClr val="9900FF"/>
                </a:solidFill>
                <a:sym typeface="Symbol" pitchFamily="18" charset="2"/>
              </a:rPr>
              <a:t>Determination of resolution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</a:pPr>
            <a:r>
              <a:rPr lang="en-US" altLang="fr-FR" sz="1600" b="1">
                <a:solidFill>
                  <a:srgbClr val="9900FF"/>
                </a:solidFill>
                <a:sym typeface="Symbol" pitchFamily="18" charset="2"/>
              </a:rPr>
              <a:t>Feedback to IP or to 3</a:t>
            </a:r>
            <a:r>
              <a:rPr lang="en-US" altLang="fr-FR" sz="1600" b="1" baseline="30000">
                <a:solidFill>
                  <a:srgbClr val="9900FF"/>
                </a:solidFill>
                <a:sym typeface="Symbol" pitchFamily="18" charset="2"/>
              </a:rPr>
              <a:t>rd</a:t>
            </a:r>
            <a:r>
              <a:rPr lang="en-US" altLang="fr-FR" sz="1600" b="1">
                <a:solidFill>
                  <a:srgbClr val="9900FF"/>
                </a:solidFill>
                <a:sym typeface="Symbol" pitchFamily="18" charset="2"/>
              </a:rPr>
              <a:t> IP-BPM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8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New IP-</a:t>
            </a:r>
            <a:r>
              <a:rPr lang="fr-FR" dirty="0" err="1" smtClean="0"/>
              <a:t>BPMs</a:t>
            </a:r>
            <a:r>
              <a:rPr lang="fr-FR" dirty="0" smtClean="0"/>
              <a:t> and IP-</a:t>
            </a:r>
            <a:r>
              <a:rPr lang="fr-FR" dirty="0" err="1" smtClean="0"/>
              <a:t>chamber</a:t>
            </a:r>
            <a:endParaRPr lang="en-US" dirty="0"/>
          </a:p>
        </p:txBody>
      </p:sp>
      <p:pic>
        <p:nvPicPr>
          <p:cNvPr id="7" name="Picture 2" descr="L:\ExpDelphi\bambade\PCDELL\JAPON\ATF2\ProjectMeetings\ATF2-review\LAL_pict\DSC_03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385" y="1507945"/>
            <a:ext cx="2878521" cy="192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9511" y="1085370"/>
            <a:ext cx="600487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 precise mover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system (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piezo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movers PI and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Cedrat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) has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been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designed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         </a:t>
            </a:r>
            <a:r>
              <a:rPr lang="en-US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 precise </a:t>
            </a:r>
            <a:r>
              <a:rPr lang="en-US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remote </a:t>
            </a:r>
            <a:r>
              <a:rPr lang="en-US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internal mechanical </a:t>
            </a:r>
            <a:r>
              <a:rPr lang="en-US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alignment of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IP-BPMs with respect to beam line components and IP-BSM    </a:t>
            </a:r>
            <a:endParaRPr lang="en-US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   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mechanical calibrations of IP-BPM scale factors with required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precision (instead of moving the beam as before); their calibration, reproducibility and  linearity below 10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-4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FC6E-9EFD-4E7E-9C6A-94C69F151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7504" y="5765194"/>
            <a:ext cx="6375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err="1">
                <a:solidFill>
                  <a:prstClr val="black"/>
                </a:solidFill>
                <a:latin typeface="Calibri"/>
              </a:rPr>
              <a:t>P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iezo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movers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(PI)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showed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linearity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at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least to 10</a:t>
            </a:r>
            <a:r>
              <a:rPr lang="fr-FR" sz="2000" baseline="30000" dirty="0" smtClean="0">
                <a:solidFill>
                  <a:prstClr val="black"/>
                </a:solidFill>
                <a:latin typeface="Calibri"/>
              </a:rPr>
              <a:t>-4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as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needed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79512" y="3429000"/>
            <a:ext cx="6264152" cy="2174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altLang="fr-FR" sz="2400" dirty="0" err="1" smtClean="0">
                <a:solidFill>
                  <a:srgbClr val="3333FF"/>
                </a:solidFill>
              </a:rPr>
              <a:t>Piezo</a:t>
            </a:r>
            <a:r>
              <a:rPr lang="en-US" altLang="fr-FR" sz="2400" dirty="0" smtClean="0">
                <a:solidFill>
                  <a:srgbClr val="3333FF"/>
                </a:solidFill>
              </a:rPr>
              <a:t>-mover performance was checked at LAL before installation at ATF2 IP using a </a:t>
            </a:r>
            <a:r>
              <a:rPr lang="en-US" altLang="fr-FR" sz="2400" dirty="0" err="1" smtClean="0">
                <a:solidFill>
                  <a:srgbClr val="3333FF"/>
                </a:solidFill>
              </a:rPr>
              <a:t>Sios</a:t>
            </a:r>
            <a:r>
              <a:rPr lang="en-US" altLang="fr-FR" sz="2400" dirty="0" smtClean="0">
                <a:solidFill>
                  <a:srgbClr val="3333FF"/>
                </a:solidFill>
              </a:rPr>
              <a:t> interferometer, with a weight representing IP-BPM block 1&amp;2 and identical cabling</a:t>
            </a:r>
          </a:p>
          <a:p>
            <a:pPr algn="l" fontAlgn="auto">
              <a:spcAft>
                <a:spcPts val="0"/>
              </a:spcAft>
            </a:pPr>
            <a:r>
              <a:rPr lang="fr-FR" altLang="fr-FR" sz="2400" dirty="0" err="1" smtClean="0">
                <a:solidFill>
                  <a:srgbClr val="3333FF"/>
                </a:solidFill>
              </a:rPr>
              <a:t>Each</a:t>
            </a:r>
            <a:r>
              <a:rPr lang="fr-FR" altLang="fr-FR" sz="2400" dirty="0" smtClean="0">
                <a:solidFill>
                  <a:srgbClr val="3333FF"/>
                </a:solidFill>
              </a:rPr>
              <a:t> block </a:t>
            </a:r>
            <a:r>
              <a:rPr lang="fr-FR" altLang="fr-FR" sz="2400" dirty="0" err="1" smtClean="0">
                <a:solidFill>
                  <a:srgbClr val="3333FF"/>
                </a:solidFill>
              </a:rPr>
              <a:t>can</a:t>
            </a:r>
            <a:r>
              <a:rPr lang="fr-FR" altLang="fr-FR" sz="2400" dirty="0" smtClean="0">
                <a:solidFill>
                  <a:srgbClr val="3333FF"/>
                </a:solidFill>
              </a:rPr>
              <a:t> </a:t>
            </a:r>
            <a:r>
              <a:rPr lang="fr-FR" altLang="fr-FR" sz="2400" dirty="0" err="1" smtClean="0">
                <a:solidFill>
                  <a:srgbClr val="3333FF"/>
                </a:solidFill>
              </a:rPr>
              <a:t>be</a:t>
            </a:r>
            <a:r>
              <a:rPr lang="fr-FR" altLang="fr-FR" sz="2400" dirty="0" smtClean="0">
                <a:solidFill>
                  <a:srgbClr val="3333FF"/>
                </a:solidFill>
              </a:rPr>
              <a:t> </a:t>
            </a:r>
            <a:r>
              <a:rPr lang="fr-FR" altLang="fr-FR" sz="2400" dirty="0" err="1" smtClean="0">
                <a:solidFill>
                  <a:srgbClr val="3333FF"/>
                </a:solidFill>
              </a:rPr>
              <a:t>moved</a:t>
            </a:r>
            <a:r>
              <a:rPr lang="fr-FR" altLang="fr-FR" sz="2400" dirty="0" smtClean="0">
                <a:solidFill>
                  <a:srgbClr val="3333FF"/>
                </a:solidFill>
              </a:rPr>
              <a:t> </a:t>
            </a:r>
            <a:r>
              <a:rPr lang="fr-FR" altLang="fr-FR" sz="2400" dirty="0" err="1" smtClean="0">
                <a:solidFill>
                  <a:srgbClr val="3333FF"/>
                </a:solidFill>
              </a:rPr>
              <a:t>independantly</a:t>
            </a:r>
            <a:endParaRPr lang="fr-FR" altLang="fr-FR" sz="2400" dirty="0" smtClean="0">
              <a:solidFill>
                <a:prstClr val="black"/>
              </a:solidFill>
            </a:endParaRPr>
          </a:p>
        </p:txBody>
      </p:sp>
      <p:sp>
        <p:nvSpPr>
          <p:cNvPr id="16" name="ZoneTexte 2"/>
          <p:cNvSpPr txBox="1">
            <a:spLocks noChangeArrowheads="1"/>
          </p:cNvSpPr>
          <p:nvPr/>
        </p:nvSpPr>
        <p:spPr bwMode="auto">
          <a:xfrm>
            <a:off x="6443663" y="3569047"/>
            <a:ext cx="25923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1800" b="1" dirty="0">
                <a:solidFill>
                  <a:srgbClr val="9900FF"/>
                </a:solidFill>
              </a:rPr>
              <a:t>- Closed-loop stability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1800" b="1" dirty="0">
                <a:solidFill>
                  <a:srgbClr val="9900FF"/>
                </a:solidFill>
              </a:rPr>
              <a:t>- Open-loop stability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fr-FR" sz="1800" b="1" dirty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1800" b="1" dirty="0">
                <a:solidFill>
                  <a:srgbClr val="008000"/>
                </a:solidFill>
              </a:rPr>
              <a:t>- Setting accuracy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1800" b="1" dirty="0">
                <a:solidFill>
                  <a:srgbClr val="008000"/>
                </a:solidFill>
              </a:rPr>
              <a:t>- Calibration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fr-FR" sz="1800" b="1" dirty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1800" b="1" dirty="0">
                <a:solidFill>
                  <a:srgbClr val="FF5050"/>
                </a:solidFill>
              </a:rPr>
              <a:t>- Thermal effects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fr-FR" sz="1800" b="1" dirty="0">
                <a:solidFill>
                  <a:srgbClr val="FF5050"/>
                </a:solidFill>
              </a:rPr>
              <a:t>- Vibration mitigation</a:t>
            </a:r>
          </a:p>
        </p:txBody>
      </p:sp>
    </p:spTree>
    <p:extLst>
      <p:ext uri="{BB962C8B-B14F-4D97-AF65-F5344CB8AC3E}">
        <p14:creationId xmlns:p14="http://schemas.microsoft.com/office/powerpoint/2010/main" val="42698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71438"/>
            <a:ext cx="895350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2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8" y="95250"/>
            <a:ext cx="89249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24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Outline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600200"/>
            <a:ext cx="8208913" cy="4525963"/>
          </a:xfrm>
        </p:spPr>
        <p:txBody>
          <a:bodyPr/>
          <a:lstStyle/>
          <a:p>
            <a:pPr marL="285750" indent="-285750"/>
            <a:r>
              <a:rPr lang="en-CA" dirty="0" smtClean="0"/>
              <a:t>Participants</a:t>
            </a:r>
          </a:p>
          <a:p>
            <a:pPr marL="285750" indent="-285750"/>
            <a:r>
              <a:rPr lang="en-CA" dirty="0" smtClean="0"/>
              <a:t>KEK*: </a:t>
            </a:r>
            <a:r>
              <a:rPr lang="en-CA" dirty="0"/>
              <a:t>host, organisation, </a:t>
            </a:r>
            <a:r>
              <a:rPr lang="en-CA" dirty="0" smtClean="0"/>
              <a:t>installation, ATF2</a:t>
            </a:r>
            <a:endParaRPr lang="en-CA" dirty="0"/>
          </a:p>
          <a:p>
            <a:pPr marL="285750" indent="-285750"/>
            <a:r>
              <a:rPr lang="en-US" dirty="0" smtClean="0"/>
              <a:t>KNU*: </a:t>
            </a:r>
            <a:r>
              <a:rPr lang="en-US" dirty="0"/>
              <a:t>IP-BPMs and associated </a:t>
            </a:r>
            <a:r>
              <a:rPr lang="en-US" dirty="0" smtClean="0"/>
              <a:t>electronics</a:t>
            </a:r>
            <a:endParaRPr lang="en-CA" dirty="0"/>
          </a:p>
          <a:p>
            <a:pPr marL="285750" indent="-285750"/>
            <a:r>
              <a:rPr lang="en-CA" dirty="0" smtClean="0"/>
              <a:t>LAL*: </a:t>
            </a:r>
            <a:r>
              <a:rPr lang="en-CA" dirty="0"/>
              <a:t>IP-chamber, in-vacuum diamond </a:t>
            </a:r>
            <a:r>
              <a:rPr lang="en-CA" dirty="0" smtClean="0"/>
              <a:t>sensor</a:t>
            </a:r>
            <a:endParaRPr lang="en-CA" dirty="0"/>
          </a:p>
          <a:p>
            <a:pPr marL="285750" indent="-285750"/>
            <a:r>
              <a:rPr lang="en-CA" dirty="0" smtClean="0"/>
              <a:t>LAPP*: </a:t>
            </a:r>
            <a:r>
              <a:rPr lang="en-CA" dirty="0"/>
              <a:t>GM sensors, QF1 relative </a:t>
            </a:r>
            <a:r>
              <a:rPr lang="en-CA" dirty="0" smtClean="0"/>
              <a:t>displacement</a:t>
            </a:r>
          </a:p>
          <a:p>
            <a:pPr marL="285750" indent="-285750"/>
            <a:r>
              <a:rPr lang="en-CA" dirty="0" smtClean="0"/>
              <a:t>Application for 2014</a:t>
            </a:r>
          </a:p>
          <a:p>
            <a:pPr marL="285750" indent="-285750"/>
            <a:endParaRPr lang="en-CA" dirty="0"/>
          </a:p>
          <a:p>
            <a:pPr marL="0" indent="0">
              <a:buNone/>
            </a:pPr>
            <a:r>
              <a:rPr lang="en-CA" sz="2400" dirty="0" smtClean="0"/>
              <a:t>*principal contributor although collaborative work</a:t>
            </a:r>
            <a:endParaRPr lang="en-CA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FEEB-A9C0-42A1-9BA1-6BFD1ADE03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6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023547" cy="676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61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8" y="80963"/>
            <a:ext cx="892492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588224" y="2132856"/>
            <a:ext cx="25557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S.Wallon</a:t>
            </a:r>
            <a:r>
              <a:rPr lang="en-CA" smtClean="0"/>
              <a:t> from LAL </a:t>
            </a:r>
            <a:r>
              <a:rPr lang="en-CA" dirty="0" smtClean="0"/>
              <a:t>will visit KNU this week to discuss BPM fabrication and make sure pertinent alignment references are included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698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Diamond sensor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7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5656599" y="3108780"/>
            <a:ext cx="41471" cy="52259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45" tIns="41473" rIns="82945" bIns="4147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62" name="直接箭头连接符 61"/>
          <p:cNvCxnSpPr/>
          <p:nvPr/>
        </p:nvCxnSpPr>
        <p:spPr>
          <a:xfrm>
            <a:off x="5013915" y="3976535"/>
            <a:ext cx="65317" cy="32662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3180788"/>
            <a:ext cx="2376264" cy="178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圆角矩形 31"/>
          <p:cNvSpPr/>
          <p:nvPr/>
        </p:nvSpPr>
        <p:spPr>
          <a:xfrm>
            <a:off x="6336078" y="3180788"/>
            <a:ext cx="2340378" cy="1740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87" y="1226511"/>
            <a:ext cx="7840163" cy="16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56"/>
          <p:cNvGrpSpPr/>
          <p:nvPr/>
        </p:nvGrpSpPr>
        <p:grpSpPr>
          <a:xfrm rot="263316">
            <a:off x="369681" y="2833857"/>
            <a:ext cx="6074527" cy="2238218"/>
            <a:chOff x="575816" y="2987749"/>
            <a:chExt cx="6696744" cy="246722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039"/>
            <a:stretch>
              <a:fillRect/>
            </a:stretch>
          </p:blipFill>
          <p:spPr bwMode="auto">
            <a:xfrm>
              <a:off x="575816" y="2987749"/>
              <a:ext cx="6696744" cy="246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 rot="21336684">
              <a:off x="4680272" y="4787949"/>
              <a:ext cx="1935437" cy="4071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 smtClean="0">
                  <a:solidFill>
                    <a:srgbClr val="FFC000"/>
                  </a:solidFill>
                </a:rPr>
                <a:t>Diamond Sensor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 rot="17767603">
              <a:off x="5462680" y="4268138"/>
              <a:ext cx="314212" cy="4571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21336684">
              <a:off x="575816" y="3779837"/>
              <a:ext cx="2036097" cy="407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 err="1" smtClean="0">
                  <a:solidFill>
                    <a:srgbClr val="00B050"/>
                  </a:solidFill>
                  <a:latin typeface="Calibri"/>
                </a:rPr>
                <a:t>Shintake</a:t>
              </a:r>
              <a:r>
                <a:rPr lang="zh-CN" altLang="en-US" b="1" dirty="0" smtClean="0">
                  <a:solidFill>
                    <a:srgbClr val="00B050"/>
                  </a:solidFill>
                  <a:latin typeface="Calibri"/>
                </a:rPr>
                <a:t> </a:t>
              </a:r>
              <a:r>
                <a:rPr lang="en-US" altLang="zh-CN" b="1" dirty="0" smtClean="0">
                  <a:solidFill>
                    <a:srgbClr val="00B050"/>
                  </a:solidFill>
                  <a:latin typeface="Calibri"/>
                </a:rPr>
                <a:t>Monitor</a:t>
              </a:r>
              <a:endParaRPr lang="zh-CN" altLang="en-US" b="1" dirty="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 rot="612005">
              <a:off x="5050737" y="4118538"/>
              <a:ext cx="533205" cy="165324"/>
            </a:xfrm>
            <a:custGeom>
              <a:avLst/>
              <a:gdLst>
                <a:gd name="connsiteX0" fmla="*/ 0 w 502443"/>
                <a:gd name="connsiteY0" fmla="*/ 6350 h 237332"/>
                <a:gd name="connsiteX1" fmla="*/ 71437 w 502443"/>
                <a:gd name="connsiteY1" fmla="*/ 3969 h 237332"/>
                <a:gd name="connsiteX2" fmla="*/ 183356 w 502443"/>
                <a:gd name="connsiteY2" fmla="*/ 30163 h 237332"/>
                <a:gd name="connsiteX3" fmla="*/ 242887 w 502443"/>
                <a:gd name="connsiteY3" fmla="*/ 58738 h 237332"/>
                <a:gd name="connsiteX4" fmla="*/ 502443 w 502443"/>
                <a:gd name="connsiteY4" fmla="*/ 237332 h 237332"/>
                <a:gd name="connsiteX5" fmla="*/ 502443 w 502443"/>
                <a:gd name="connsiteY5" fmla="*/ 237332 h 23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443" h="237332">
                  <a:moveTo>
                    <a:pt x="0" y="6350"/>
                  </a:moveTo>
                  <a:cubicBezTo>
                    <a:pt x="20439" y="3175"/>
                    <a:pt x="40878" y="0"/>
                    <a:pt x="71437" y="3969"/>
                  </a:cubicBezTo>
                  <a:cubicBezTo>
                    <a:pt x="101996" y="7938"/>
                    <a:pt x="154781" y="21035"/>
                    <a:pt x="183356" y="30163"/>
                  </a:cubicBezTo>
                  <a:cubicBezTo>
                    <a:pt x="211931" y="39291"/>
                    <a:pt x="189706" y="24210"/>
                    <a:pt x="242887" y="58738"/>
                  </a:cubicBezTo>
                  <a:cubicBezTo>
                    <a:pt x="296068" y="93266"/>
                    <a:pt x="502443" y="237332"/>
                    <a:pt x="502443" y="237332"/>
                  </a:cubicBezTo>
                  <a:lnTo>
                    <a:pt x="502443" y="237332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 rot="612005">
              <a:off x="5072746" y="4103686"/>
              <a:ext cx="533205" cy="165324"/>
            </a:xfrm>
            <a:custGeom>
              <a:avLst/>
              <a:gdLst>
                <a:gd name="connsiteX0" fmla="*/ 0 w 502443"/>
                <a:gd name="connsiteY0" fmla="*/ 6350 h 237332"/>
                <a:gd name="connsiteX1" fmla="*/ 71437 w 502443"/>
                <a:gd name="connsiteY1" fmla="*/ 3969 h 237332"/>
                <a:gd name="connsiteX2" fmla="*/ 183356 w 502443"/>
                <a:gd name="connsiteY2" fmla="*/ 30163 h 237332"/>
                <a:gd name="connsiteX3" fmla="*/ 242887 w 502443"/>
                <a:gd name="connsiteY3" fmla="*/ 58738 h 237332"/>
                <a:gd name="connsiteX4" fmla="*/ 502443 w 502443"/>
                <a:gd name="connsiteY4" fmla="*/ 237332 h 237332"/>
                <a:gd name="connsiteX5" fmla="*/ 502443 w 502443"/>
                <a:gd name="connsiteY5" fmla="*/ 237332 h 23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443" h="237332">
                  <a:moveTo>
                    <a:pt x="0" y="6350"/>
                  </a:moveTo>
                  <a:cubicBezTo>
                    <a:pt x="20439" y="3175"/>
                    <a:pt x="40878" y="0"/>
                    <a:pt x="71437" y="3969"/>
                  </a:cubicBezTo>
                  <a:cubicBezTo>
                    <a:pt x="101996" y="7938"/>
                    <a:pt x="154781" y="21035"/>
                    <a:pt x="183356" y="30163"/>
                  </a:cubicBezTo>
                  <a:cubicBezTo>
                    <a:pt x="211931" y="39291"/>
                    <a:pt x="189706" y="24210"/>
                    <a:pt x="242887" y="58738"/>
                  </a:cubicBezTo>
                  <a:cubicBezTo>
                    <a:pt x="296068" y="93266"/>
                    <a:pt x="502443" y="237332"/>
                    <a:pt x="502443" y="237332"/>
                  </a:cubicBezTo>
                  <a:lnTo>
                    <a:pt x="502443" y="237332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任意多边形 55"/>
            <p:cNvSpPr/>
            <p:nvPr/>
          </p:nvSpPr>
          <p:spPr>
            <a:xfrm rot="612005">
              <a:off x="5065026" y="4113775"/>
              <a:ext cx="533205" cy="165324"/>
            </a:xfrm>
            <a:custGeom>
              <a:avLst/>
              <a:gdLst>
                <a:gd name="connsiteX0" fmla="*/ 0 w 502443"/>
                <a:gd name="connsiteY0" fmla="*/ 6350 h 237332"/>
                <a:gd name="connsiteX1" fmla="*/ 71437 w 502443"/>
                <a:gd name="connsiteY1" fmla="*/ 3969 h 237332"/>
                <a:gd name="connsiteX2" fmla="*/ 183356 w 502443"/>
                <a:gd name="connsiteY2" fmla="*/ 30163 h 237332"/>
                <a:gd name="connsiteX3" fmla="*/ 242887 w 502443"/>
                <a:gd name="connsiteY3" fmla="*/ 58738 h 237332"/>
                <a:gd name="connsiteX4" fmla="*/ 502443 w 502443"/>
                <a:gd name="connsiteY4" fmla="*/ 237332 h 237332"/>
                <a:gd name="connsiteX5" fmla="*/ 502443 w 502443"/>
                <a:gd name="connsiteY5" fmla="*/ 237332 h 23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443" h="237332">
                  <a:moveTo>
                    <a:pt x="0" y="6350"/>
                  </a:moveTo>
                  <a:cubicBezTo>
                    <a:pt x="20439" y="3175"/>
                    <a:pt x="40878" y="0"/>
                    <a:pt x="71437" y="3969"/>
                  </a:cubicBezTo>
                  <a:cubicBezTo>
                    <a:pt x="101996" y="7938"/>
                    <a:pt x="154781" y="21035"/>
                    <a:pt x="183356" y="30163"/>
                  </a:cubicBezTo>
                  <a:cubicBezTo>
                    <a:pt x="211931" y="39291"/>
                    <a:pt x="189706" y="24210"/>
                    <a:pt x="242887" y="58738"/>
                  </a:cubicBezTo>
                  <a:cubicBezTo>
                    <a:pt x="296068" y="93266"/>
                    <a:pt x="502443" y="237332"/>
                    <a:pt x="502443" y="237332"/>
                  </a:cubicBezTo>
                  <a:lnTo>
                    <a:pt x="502443" y="237332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标题 1"/>
          <p:cNvSpPr txBox="1">
            <a:spLocks noGrp="1"/>
          </p:cNvSpPr>
          <p:nvPr>
            <p:ph type="title" idx="4294967295"/>
          </p:nvPr>
        </p:nvSpPr>
        <p:spPr>
          <a:xfrm>
            <a:off x="467544" y="0"/>
            <a:ext cx="8228763" cy="114500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altLang="zh-CN" b="1" u="sng" dirty="0">
                <a:latin typeface="+mn-lt"/>
              </a:rPr>
              <a:t>Introduction</a:t>
            </a:r>
          </a:p>
        </p:txBody>
      </p:sp>
      <p:sp>
        <p:nvSpPr>
          <p:cNvPr id="19" name="椭圆 18"/>
          <p:cNvSpPr/>
          <p:nvPr/>
        </p:nvSpPr>
        <p:spPr>
          <a:xfrm>
            <a:off x="587632" y="1945079"/>
            <a:ext cx="1436985" cy="5879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700873" y="4271251"/>
            <a:ext cx="905469" cy="314588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 smtClean="0">
                <a:solidFill>
                  <a:srgbClr val="4F81BD"/>
                </a:solidFill>
                <a:latin typeface="Calibri"/>
              </a:rPr>
              <a:t>Compton</a:t>
            </a:r>
            <a:endParaRPr lang="zh-CN" altLang="en-US" sz="1500" b="1" dirty="0">
              <a:solidFill>
                <a:srgbClr val="4F81BD"/>
              </a:solidFill>
              <a:latin typeface="Calibri"/>
            </a:endParaRPr>
          </a:p>
        </p:txBody>
      </p:sp>
      <p:cxnSp>
        <p:nvCxnSpPr>
          <p:cNvPr id="60" name="直接箭头连接符 59"/>
          <p:cNvCxnSpPr/>
          <p:nvPr/>
        </p:nvCxnSpPr>
        <p:spPr>
          <a:xfrm flipV="1">
            <a:off x="4484683" y="4205926"/>
            <a:ext cx="195952" cy="1306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>
            <a:off x="1806666" y="4009954"/>
            <a:ext cx="457222" cy="26129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641922" y="1487808"/>
            <a:ext cx="625584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rgbClr val="F79646">
                    <a:lumMod val="50000"/>
                  </a:srgbClr>
                </a:solidFill>
                <a:latin typeface="Calibri"/>
              </a:rPr>
              <a:t>ATF2</a:t>
            </a:r>
            <a:endParaRPr lang="zh-CN" altLang="en-US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528" y="5157192"/>
            <a:ext cx="88204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i="1" u="sng" dirty="0" smtClean="0">
                <a:solidFill>
                  <a:srgbClr val="C00000"/>
                </a:solidFill>
                <a:latin typeface="Calibri"/>
              </a:rPr>
              <a:t>Motivations: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002060"/>
                </a:solidFill>
                <a:latin typeface="Calibri"/>
                <a:cs typeface="Andalus" pitchFamily="2" charset="-78"/>
              </a:rPr>
              <a:t> </a:t>
            </a:r>
            <a:r>
              <a:rPr lang="en-US" altLang="zh-CN" b="1" i="1" dirty="0" smtClean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Beam halo transverse distribution unknown → investigate halo model &amp; propagation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b="1" i="1" dirty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 </a:t>
            </a:r>
            <a:r>
              <a:rPr lang="en-US" altLang="zh-CN" b="1" i="1" dirty="0" smtClean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Monitor beam halo to control backgrounds by means of collimation and tuning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b="1" i="1" dirty="0" smtClean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 Probe Compton recoil electron→ (possibly, in future, </a:t>
            </a:r>
            <a:r>
              <a:rPr lang="en-US" altLang="zh-CN" b="1" i="1" dirty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higher order contributions</a:t>
            </a:r>
            <a:r>
              <a:rPr lang="en-US" altLang="zh-CN" b="1" i="1" dirty="0" smtClean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)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251520" y="5157192"/>
            <a:ext cx="8640960" cy="122413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20073"/>
      </p:ext>
    </p:extLst>
  </p:cSld>
  <p:clrMapOvr>
    <a:masterClrMapping/>
  </p:clrMapOvr>
  <p:transition advTm="53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8072"/>
          </a:xfrm>
        </p:spPr>
        <p:txBody>
          <a:bodyPr>
            <a:noAutofit/>
          </a:bodyPr>
          <a:lstStyle/>
          <a:p>
            <a:r>
              <a:rPr lang="en-US" altLang="zh-CN" sz="4000" u="sng" dirty="0" smtClean="0">
                <a:solidFill>
                  <a:schemeClr val="tx1"/>
                </a:solidFill>
              </a:rPr>
              <a:t>Diamond </a:t>
            </a:r>
            <a:r>
              <a:rPr lang="en-US" altLang="zh-CN" sz="4000" u="sng" dirty="0" smtClean="0"/>
              <a:t>D</a:t>
            </a:r>
            <a:r>
              <a:rPr lang="en-US" altLang="zh-CN" sz="4000" u="sng" dirty="0" smtClean="0">
                <a:solidFill>
                  <a:schemeClr val="tx1"/>
                </a:solidFill>
              </a:rPr>
              <a:t>etector </a:t>
            </a:r>
            <a:r>
              <a:rPr lang="en-US" altLang="zh-CN" sz="4000" u="sng" dirty="0" smtClean="0"/>
              <a:t>Feature</a:t>
            </a:r>
            <a:r>
              <a:rPr lang="en-US" altLang="zh-CN" sz="4000" u="sng" dirty="0" smtClean="0">
                <a:solidFill>
                  <a:schemeClr val="tx1"/>
                </a:solidFill>
              </a:rPr>
              <a:t>s</a:t>
            </a:r>
            <a:endParaRPr lang="zh-CN" altLang="en-US" sz="4000" u="sng" dirty="0">
              <a:solidFill>
                <a:schemeClr val="tx1"/>
              </a:solidFill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033948"/>
              </p:ext>
            </p:extLst>
          </p:nvPr>
        </p:nvGraphicFramePr>
        <p:xfrm>
          <a:off x="107504" y="932288"/>
          <a:ext cx="4608512" cy="5881088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059832"/>
                <a:gridCol w="900608"/>
                <a:gridCol w="648072"/>
              </a:tblGrid>
              <a:tr h="354336">
                <a:tc gridSpan="3">
                  <a:txBody>
                    <a:bodyPr/>
                    <a:lstStyle/>
                    <a:p>
                      <a:r>
                        <a:rPr lang="en-US" altLang="zh-CN" sz="1400" dirty="0" smtClean="0"/>
                        <a:t>Property                                            Diamond    Silicon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37608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Density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(g m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-3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Band gap (</a:t>
                      </a:r>
                      <a:r>
                        <a:rPr lang="en-US" altLang="zh-CN" sz="1400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Resistivity  (</a:t>
                      </a:r>
                      <a:r>
                        <a:rPr lang="el-GR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Ω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cm)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Breakdown  voltage (V cm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-1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Electron mobility (cm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V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s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Hole mobility (cm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V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s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Saturation velocity (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μm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ns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endParaRPr lang="en-US" altLang="zh-CN" sz="14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Dielectric constant 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Neutron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  transmutation cross-section(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mb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Energy per e-h pair (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eV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Atomic number</a:t>
                      </a:r>
                    </a:p>
                    <a:p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Av.min.ionizing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signal per 100 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μm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(e)</a:t>
                      </a:r>
                      <a:endParaRPr lang="zh-CN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3.5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5.5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&gt;10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altLang="zh-CN" sz="1400" baseline="300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1700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2100</a:t>
                      </a:r>
                    </a:p>
                    <a:p>
                      <a:pPr marL="0" marR="0" lvl="0" indent="0" algn="l" defTabSz="4175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141 (e</a:t>
                      </a:r>
                      <a:r>
                        <a:rPr kumimoji="0" lang="en-US" altLang="zh-CN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-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) </a:t>
                      </a:r>
                    </a:p>
                    <a:p>
                      <a:pPr marL="0" marR="0" lvl="0" indent="0" algn="l" defTabSz="4175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96 (hole)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5.6</a:t>
                      </a:r>
                    </a:p>
                    <a:p>
                      <a:endParaRPr lang="en-US" altLang="zh-CN" sz="14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3.2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3600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2.32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1.1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altLang="zh-CN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1500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endParaRPr lang="en-US" altLang="zh-CN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11.7</a:t>
                      </a:r>
                    </a:p>
                    <a:p>
                      <a:endParaRPr lang="en-US" altLang="zh-CN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3.6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8000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48272">
                <a:tc>
                  <a:txBody>
                    <a:bodyPr/>
                    <a:lstStyle/>
                    <a:p>
                      <a:endParaRPr lang="zh-CN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altLang="zh-CN" sz="14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altLang="zh-CN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380992"/>
            <a:ext cx="4932548" cy="239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042621" y="5733256"/>
            <a:ext cx="4065883" cy="864096"/>
          </a:xfrm>
          <a:prstGeom prst="rect">
            <a:avLst/>
          </a:prstGeom>
          <a:noFill/>
          <a:ln/>
          <a:extLst/>
        </p:spPr>
        <p:txBody>
          <a:bodyPr vert="horz" lIns="90000" tIns="46800" rIns="90000" bIns="468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fontAlgn="auto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6600"/>
              </a:buClr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b="1" dirty="0">
                <a:solidFill>
                  <a:srgbClr val="FF6600"/>
                </a:solidFill>
              </a:rPr>
              <a:t>I</a:t>
            </a:r>
            <a:r>
              <a:rPr lang="en-US" sz="1600" b="1" dirty="0" smtClean="0">
                <a:solidFill>
                  <a:srgbClr val="FF6600"/>
                </a:solidFill>
              </a:rPr>
              <a:t>n-vacuum single crystal  CVD diamond sensor profile  scanner </a:t>
            </a:r>
            <a:r>
              <a:rPr lang="en-US" altLang="zh-CN" sz="1600" b="1" dirty="0" smtClean="0">
                <a:solidFill>
                  <a:srgbClr val="FF6600"/>
                </a:solidFill>
              </a:rPr>
              <a:t>-&gt; </a:t>
            </a:r>
            <a:r>
              <a:rPr lang="en-US" sz="1600" b="1" dirty="0" smtClean="0">
                <a:solidFill>
                  <a:srgbClr val="FF6600"/>
                </a:solidFill>
              </a:rPr>
              <a:t>for PHIL and ATF2 diagnostic (“plug compatible” design)</a:t>
            </a:r>
          </a:p>
          <a:p>
            <a:pPr marL="0" indent="0" defTabSz="457200" fontAlgn="auto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6600"/>
              </a:buClr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000" b="1" dirty="0" smtClean="0">
              <a:solidFill>
                <a:prstClr val="black"/>
              </a:solidFill>
              <a:sym typeface="Symbol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040052" y="4545124"/>
            <a:ext cx="4103948" cy="1188132"/>
          </a:xfrm>
          <a:prstGeom prst="rect">
            <a:avLst/>
          </a:prstGeom>
          <a:noFill/>
          <a:ln/>
          <a:extLst/>
        </p:spPr>
        <p:txBody>
          <a:bodyPr vert="horz" lIns="90000" tIns="46800" rIns="90000" bIns="468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fontAlgn="auto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6600"/>
              </a:buClr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800" b="1" dirty="0" smtClean="0">
                <a:solidFill>
                  <a:srgbClr val="0033CC"/>
                </a:solidFill>
                <a:sym typeface="Symbol"/>
              </a:rPr>
              <a:t>Test of fast remote readout (fast </a:t>
            </a:r>
            <a:r>
              <a:rPr lang="en-US" sz="1800" b="1" dirty="0" err="1" smtClean="0">
                <a:solidFill>
                  <a:srgbClr val="0033CC"/>
                </a:solidFill>
                <a:sym typeface="Symbol"/>
              </a:rPr>
              <a:t>heliax</a:t>
            </a:r>
            <a:r>
              <a:rPr lang="en-US" sz="1800" b="1" dirty="0" smtClean="0">
                <a:solidFill>
                  <a:srgbClr val="0033CC"/>
                </a:solidFill>
                <a:sym typeface="Symbol"/>
              </a:rPr>
              <a:t> coax cable + high BW scope) with particles at end of beam line, using existing single crystal 4.5x4.5mm CVD diamond pad sensor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9552" y="6381328"/>
            <a:ext cx="301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Calibri"/>
              </a:rPr>
              <a:t>Diamond</a:t>
            </a:r>
            <a:r>
              <a:rPr lang="fr-FR" dirty="0" smtClean="0">
                <a:solidFill>
                  <a:prstClr val="black"/>
                </a:solidFill>
                <a:latin typeface="Calibri"/>
              </a:rPr>
              <a:t> detector test </a:t>
            </a:r>
            <a:r>
              <a:rPr lang="fr-FR" dirty="0" err="1" smtClean="0">
                <a:solidFill>
                  <a:prstClr val="black"/>
                </a:solidFill>
                <a:latin typeface="Calibri"/>
              </a:rPr>
              <a:t>at</a:t>
            </a:r>
            <a:r>
              <a:rPr lang="fr-FR" dirty="0" smtClean="0">
                <a:solidFill>
                  <a:prstClr val="black"/>
                </a:solidFill>
                <a:latin typeface="Calibri"/>
              </a:rPr>
              <a:t> PHIL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772744" y="6381328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42856" y="6356350"/>
            <a:ext cx="2133600" cy="365125"/>
          </a:xfrm>
        </p:spPr>
        <p:txBody>
          <a:bodyPr/>
          <a:lstStyle/>
          <a:p>
            <a:fld id="{242F5CB5-7F35-484B-B6BA-E9BA2B14241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矩形 11"/>
          <p:cNvSpPr/>
          <p:nvPr/>
        </p:nvSpPr>
        <p:spPr>
          <a:xfrm>
            <a:off x="4824536" y="1124744"/>
            <a:ext cx="4499992" cy="175432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i="1" dirty="0" smtClean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•</a:t>
            </a:r>
            <a:r>
              <a:rPr lang="en-US" altLang="zh-CN" sz="1400" b="1" i="1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en-US" altLang="zh-CN" b="1" i="1" dirty="0" smtClean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Large band-gap</a:t>
            </a:r>
            <a:r>
              <a:rPr lang="en-US" altLang="zh-CN" b="1" i="1" dirty="0" smtClean="0">
                <a:solidFill>
                  <a:srgbClr val="C00000"/>
                </a:solidFill>
                <a:latin typeface="Calibri"/>
                <a:sym typeface="Symbol"/>
              </a:rPr>
              <a:t>⇒ low leakage current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i="1" dirty="0" smtClean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• High breakdown field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i="1" dirty="0" smtClean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• High mobility</a:t>
            </a:r>
            <a:r>
              <a:rPr lang="en-US" altLang="zh-CN" b="1" i="1" dirty="0" smtClean="0">
                <a:solidFill>
                  <a:srgbClr val="C00000"/>
                </a:solidFill>
                <a:latin typeface="Calibri"/>
                <a:sym typeface="Symbol"/>
              </a:rPr>
              <a:t>⇒ fast charge collection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i="1" dirty="0" smtClean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• Large thermal conductivity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i="1" dirty="0" smtClean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• High binding energy</a:t>
            </a:r>
            <a:r>
              <a:rPr lang="en-US" altLang="zh-CN" b="1" i="1" dirty="0" smtClean="0">
                <a:solidFill>
                  <a:srgbClr val="C00000"/>
                </a:solidFill>
                <a:latin typeface="Calibri"/>
                <a:sym typeface="Symbol"/>
              </a:rPr>
              <a:t>⇒ Radiation hardness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50000"/>
              <a:buFont typeface="Wingdings" pitchFamily="2" charset="2"/>
              <a:buChar char="l"/>
            </a:pPr>
            <a:r>
              <a:rPr lang="en-US" altLang="zh-CN" b="1" i="1" dirty="0" smtClean="0">
                <a:solidFill>
                  <a:srgbClr val="1F497D">
                    <a:lumMod val="75000"/>
                  </a:srgbClr>
                </a:solidFill>
                <a:latin typeface="Calibri"/>
                <a:sym typeface="Symbol"/>
              </a:rPr>
              <a:t>  Fast pulse </a:t>
            </a:r>
            <a:r>
              <a:rPr lang="en-US" altLang="zh-CN" b="1" i="1" dirty="0" smtClean="0">
                <a:solidFill>
                  <a:srgbClr val="C00000"/>
                </a:solidFill>
                <a:latin typeface="Calibri"/>
                <a:sym typeface="Symbol"/>
              </a:rPr>
              <a:t>⇒ several ns</a:t>
            </a:r>
            <a:endParaRPr lang="zh-CN" altLang="en-US" b="1" i="1" dirty="0" smtClean="0">
              <a:solidFill>
                <a:srgbClr val="C00000"/>
              </a:solidFill>
              <a:latin typeface="Calibri"/>
              <a:sym typeface="Symbol"/>
            </a:endParaRPr>
          </a:p>
        </p:txBody>
      </p:sp>
      <p:sp>
        <p:nvSpPr>
          <p:cNvPr id="20" name="圆角矩形 12"/>
          <p:cNvSpPr/>
          <p:nvPr/>
        </p:nvSpPr>
        <p:spPr>
          <a:xfrm>
            <a:off x="4788024" y="764704"/>
            <a:ext cx="4320480" cy="211436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Rectangle 26"/>
          <p:cNvSpPr/>
          <p:nvPr/>
        </p:nvSpPr>
        <p:spPr>
          <a:xfrm>
            <a:off x="6156176" y="764704"/>
            <a:ext cx="1481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ADVANTAGES</a:t>
            </a:r>
            <a:endParaRPr lang="fr-FR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893138"/>
            <a:ext cx="3672408" cy="168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eur droit avec flèche 3"/>
          <p:cNvCxnSpPr/>
          <p:nvPr/>
        </p:nvCxnSpPr>
        <p:spPr>
          <a:xfrm flipH="1">
            <a:off x="4427984" y="5139190"/>
            <a:ext cx="612068" cy="162018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5"/>
          <p:cNvCxnSpPr>
            <a:stCxn id="17" idx="1"/>
          </p:cNvCxnSpPr>
          <p:nvPr/>
        </p:nvCxnSpPr>
        <p:spPr>
          <a:xfrm flipH="1" flipV="1">
            <a:off x="4067944" y="5373216"/>
            <a:ext cx="974677" cy="7920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176431"/>
      </p:ext>
    </p:extLst>
  </p:cSld>
  <p:clrMapOvr>
    <a:masterClrMapping/>
  </p:clrMapOvr>
  <p:transition advTm="8112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6899" y="116632"/>
            <a:ext cx="3113013" cy="69298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PHIL @ LAL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76025" y="6089630"/>
            <a:ext cx="8647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C00000"/>
                </a:solidFill>
                <a:latin typeface="Arial"/>
              </a:rPr>
              <a:t>Same </a:t>
            </a:r>
            <a:r>
              <a:rPr lang="en-US" sz="2000" i="1" dirty="0">
                <a:solidFill>
                  <a:srgbClr val="C00000"/>
                </a:solidFill>
                <a:latin typeface="Arial"/>
              </a:rPr>
              <a:t>"plug compatible" design for PHIL and ATF2: fabrication will be completed in </a:t>
            </a:r>
            <a:r>
              <a:rPr lang="en-US" sz="2000" i="1" dirty="0" smtClean="0">
                <a:solidFill>
                  <a:srgbClr val="C00000"/>
                </a:solidFill>
                <a:latin typeface="Arial"/>
              </a:rPr>
              <a:t>April </a:t>
            </a:r>
            <a:r>
              <a:rPr lang="en-US" sz="2000" i="1" dirty="0">
                <a:solidFill>
                  <a:srgbClr val="C00000"/>
                </a:solidFill>
                <a:latin typeface="Arial"/>
              </a:rPr>
              <a:t>2014 before testing in May-June at PHIL.</a:t>
            </a:r>
            <a:endParaRPr lang="fr-FR" sz="2000" i="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09616"/>
            <a:ext cx="4200268" cy="205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cteur droit avec flèche 25"/>
          <p:cNvCxnSpPr/>
          <p:nvPr/>
        </p:nvCxnSpPr>
        <p:spPr>
          <a:xfrm flipH="1" flipV="1">
            <a:off x="3419872" y="1706753"/>
            <a:ext cx="504056" cy="85815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2" name="Picture 2" descr="C:\Users\sliu\Desktop\sliu\DSC_206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" b="-439"/>
          <a:stretch/>
        </p:blipFill>
        <p:spPr bwMode="auto">
          <a:xfrm>
            <a:off x="4590256" y="2906161"/>
            <a:ext cx="4211960" cy="304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liu\Desktop\PHIL\image_2.jpe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86" y="2943562"/>
            <a:ext cx="4517889" cy="300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3275856" y="960018"/>
            <a:ext cx="5688632" cy="2088671"/>
            <a:chOff x="-1381385" y="4192818"/>
            <a:chExt cx="5688632" cy="2088671"/>
          </a:xfrm>
        </p:grpSpPr>
        <p:pic>
          <p:nvPicPr>
            <p:cNvPr id="13" name="Picture 2" descr="C:\Users\$atf2\Desktop\sliu\照片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2271" y="4192818"/>
              <a:ext cx="4349518" cy="1493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Ellipse 21"/>
            <p:cNvSpPr/>
            <p:nvPr/>
          </p:nvSpPr>
          <p:spPr>
            <a:xfrm>
              <a:off x="766586" y="4972386"/>
              <a:ext cx="72008" cy="837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-1381385" y="5912157"/>
              <a:ext cx="191475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Diamond Detector</a:t>
              </a:r>
              <a:endParaRPr lang="fr-FR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34" name="Connecteur droit avec flèche 25"/>
          <p:cNvCxnSpPr/>
          <p:nvPr/>
        </p:nvCxnSpPr>
        <p:spPr>
          <a:xfrm flipV="1">
            <a:off x="5188055" y="1916832"/>
            <a:ext cx="271776" cy="6480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25"/>
          <p:cNvCxnSpPr/>
          <p:nvPr/>
        </p:nvCxnSpPr>
        <p:spPr>
          <a:xfrm flipH="1">
            <a:off x="2627784" y="3140968"/>
            <a:ext cx="1008112" cy="187220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avec flèche 25"/>
          <p:cNvCxnSpPr/>
          <p:nvPr/>
        </p:nvCxnSpPr>
        <p:spPr>
          <a:xfrm>
            <a:off x="5334627" y="3140968"/>
            <a:ext cx="1253597" cy="130545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itre 1"/>
          <p:cNvSpPr txBox="1">
            <a:spLocks/>
          </p:cNvSpPr>
          <p:nvPr/>
        </p:nvSpPr>
        <p:spPr>
          <a:xfrm>
            <a:off x="5148064" y="115569"/>
            <a:ext cx="3113013" cy="692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ATF2 @ KEK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4731E-5B10-48FC-98EF-10B1057DD57B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3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sliu\Desktop\13-03-14 Photos pour Shan\A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577002" cy="341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9552" y="-27384"/>
            <a:ext cx="82189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In-vacuum diamond halo sensor</a:t>
            </a:r>
            <a:endParaRPr lang="fr-FR" sz="4400" dirty="0">
              <a:solidFill>
                <a:srgbClr val="000000"/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30" name="Picture 2" descr="C:\Users\sliu\Desktop\sliu\CIVIDEC\image_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7387" y="4347595"/>
            <a:ext cx="3077101" cy="2249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271868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9512" y="3796005"/>
            <a:ext cx="56166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en-US" altLang="zh-CN" b="1" dirty="0">
                <a:solidFill>
                  <a:prstClr val="black"/>
                </a:solidFill>
                <a:latin typeface="Calibri"/>
                <a:ea typeface="MS Mincho" pitchFamily="49" charset="-128"/>
              </a:rPr>
              <a:t>Several tests of diamond detector done in air at PHIL </a:t>
            </a:r>
            <a:endParaRPr kumimoji="1" lang="en-US" altLang="zh-CN" b="1" dirty="0" smtClean="0">
              <a:solidFill>
                <a:prstClr val="black"/>
              </a:solidFill>
              <a:latin typeface="Calibri"/>
              <a:ea typeface="MS Mincho" pitchFamily="49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en-US" altLang="zh-CN" b="1" dirty="0" smtClean="0">
                <a:solidFill>
                  <a:prstClr val="black"/>
                </a:solidFill>
                <a:latin typeface="Calibri"/>
                <a:ea typeface="MS Mincho" pitchFamily="49" charset="-128"/>
              </a:rPr>
              <a:t>S/N </a:t>
            </a:r>
            <a:r>
              <a:rPr kumimoji="1" lang="en-US" altLang="zh-CN" b="1" dirty="0">
                <a:solidFill>
                  <a:prstClr val="black"/>
                </a:solidFill>
                <a:latin typeface="Calibri"/>
                <a:ea typeface="MS Mincho" pitchFamily="49" charset="-128"/>
              </a:rPr>
              <a:t>ratio of these measurements needs to be studied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en-US" altLang="zh-CN" b="1" dirty="0">
                <a:solidFill>
                  <a:prstClr val="black"/>
                </a:solidFill>
                <a:latin typeface="Calibri"/>
                <a:ea typeface="MS Mincho" pitchFamily="49" charset="-128"/>
              </a:rPr>
              <a:t>Two sets (diamond sensor + mechanics) </a:t>
            </a:r>
            <a:r>
              <a:rPr kumimoji="1" lang="en-US" altLang="zh-CN" b="1" dirty="0" smtClean="0">
                <a:solidFill>
                  <a:prstClr val="black"/>
                </a:solidFill>
                <a:latin typeface="Calibri"/>
                <a:ea typeface="MS Mincho" pitchFamily="49" charset="-128"/>
              </a:rPr>
              <a:t>is ordered for </a:t>
            </a:r>
            <a:r>
              <a:rPr kumimoji="1" lang="en-US" altLang="zh-CN" b="1" dirty="0">
                <a:solidFill>
                  <a:prstClr val="black"/>
                </a:solidFill>
                <a:latin typeface="Calibri"/>
                <a:ea typeface="MS Mincho" pitchFamily="49" charset="-128"/>
              </a:rPr>
              <a:t>application in vacuum </a:t>
            </a:r>
            <a:r>
              <a:rPr kumimoji="1" lang="en-US" altLang="zh-CN" b="1" dirty="0">
                <a:solidFill>
                  <a:srgbClr val="C00000"/>
                </a:solidFill>
                <a:latin typeface="Calibri"/>
                <a:ea typeface="MS Mincho" pitchFamily="49" charset="-128"/>
              </a:rPr>
              <a:t>→</a:t>
            </a:r>
            <a:r>
              <a:rPr kumimoji="1" lang="en-US" altLang="zh-CN" dirty="0">
                <a:solidFill>
                  <a:prstClr val="black"/>
                </a:solidFill>
                <a:latin typeface="Calibri"/>
                <a:ea typeface="MS Mincho" pitchFamily="49" charset="-128"/>
              </a:rPr>
              <a:t> </a:t>
            </a:r>
            <a:r>
              <a:rPr kumimoji="1" lang="en-US" altLang="zh-CN" b="1" dirty="0">
                <a:solidFill>
                  <a:prstClr val="black"/>
                </a:solidFill>
                <a:latin typeface="Calibri"/>
                <a:ea typeface="MS Mincho" pitchFamily="49" charset="-128"/>
              </a:rPr>
              <a:t>one for PHIL, another for ATF2. Plan test at PHIL </a:t>
            </a:r>
            <a:r>
              <a:rPr kumimoji="1" lang="en-US" altLang="zh-CN" b="1" dirty="0" smtClean="0">
                <a:solidFill>
                  <a:prstClr val="black"/>
                </a:solidFill>
                <a:latin typeface="Calibri"/>
                <a:ea typeface="MS Mincho" pitchFamily="49" charset="-128"/>
              </a:rPr>
              <a:t>June </a:t>
            </a:r>
            <a:r>
              <a:rPr kumimoji="1" lang="en-US" altLang="zh-CN" b="1" dirty="0">
                <a:solidFill>
                  <a:prstClr val="black"/>
                </a:solidFill>
                <a:latin typeface="Calibri"/>
                <a:ea typeface="MS Mincho" pitchFamily="49" charset="-128"/>
              </a:rPr>
              <a:t>2014 and install at ATF2 in </a:t>
            </a:r>
            <a:r>
              <a:rPr kumimoji="1" lang="en-US" altLang="zh-CN" b="1" dirty="0" smtClean="0">
                <a:solidFill>
                  <a:prstClr val="black"/>
                </a:solidFill>
                <a:latin typeface="Calibri"/>
                <a:ea typeface="MS Mincho" pitchFamily="49" charset="-128"/>
              </a:rPr>
              <a:t>September</a:t>
            </a:r>
            <a:endParaRPr kumimoji="1" lang="en-US" altLang="zh-CN" b="1" dirty="0">
              <a:solidFill>
                <a:prstClr val="black"/>
              </a:solidFill>
              <a:latin typeface="Calibri"/>
              <a:ea typeface="MS Mincho" pitchFamily="49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en-US" altLang="zh-CN" b="1" dirty="0">
                <a:solidFill>
                  <a:prstClr val="black"/>
                </a:solidFill>
                <a:latin typeface="Calibri"/>
                <a:ea typeface="MS Mincho" pitchFamily="49" charset="-128"/>
              </a:rPr>
              <a:t>Proposal for horizontal &amp; vertical moveable halo collimators being prepared with IFIC group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en-US" altLang="zh-CN" b="1" dirty="0">
                <a:solidFill>
                  <a:prstClr val="black"/>
                </a:solidFill>
                <a:latin typeface="Calibri"/>
                <a:ea typeface="MS Mincho" pitchFamily="49" charset="-128"/>
              </a:rPr>
              <a:t>Simulation (BDSIM, CMAD) and analytical work for halo modeling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Joint FJPPL-FKPPL Workshop in Bordeaux May 26-28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4731E-5B10-48FC-98EF-10B1057DD57B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GM sensors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28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692696"/>
            <a:ext cx="8273852" cy="560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1259632" y="231031"/>
            <a:ext cx="6287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smtClean="0">
                <a:solidFill>
                  <a:srgbClr val="000000"/>
                </a:solidFill>
                <a:latin typeface="Calibri"/>
              </a:rPr>
              <a:t>14 GM sensors have been installed in EXT and FD</a:t>
            </a:r>
            <a:endParaRPr lang="en-CA" sz="2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558" y="12773"/>
            <a:ext cx="1094199" cy="143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ZoneTexte 65"/>
          <p:cNvSpPr txBox="1"/>
          <p:nvPr/>
        </p:nvSpPr>
        <p:spPr>
          <a:xfrm>
            <a:off x="7380312" y="1411645"/>
            <a:ext cx="1763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-Measurements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are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available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-BPM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and ground motion data have been taken in parallel.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-Setup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works very well.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7" y="-23119"/>
            <a:ext cx="677721" cy="65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0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5571" y="274638"/>
            <a:ext cx="7400925" cy="1143000"/>
          </a:xfrm>
        </p:spPr>
        <p:txBody>
          <a:bodyPr/>
          <a:lstStyle/>
          <a:p>
            <a:r>
              <a:rPr lang="en-CA" sz="3600" dirty="0" smtClean="0"/>
              <a:t>System has also been used for Relative Displacement studies at FD</a:t>
            </a:r>
            <a:endParaRPr lang="en-CA" sz="36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29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3103334" cy="232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561" y="1484784"/>
            <a:ext cx="3025443" cy="226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Espace réservé du contenu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1530"/>
            <a:ext cx="1246764" cy="93507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88024" y="2083546"/>
            <a:ext cx="391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srgbClr val="000000"/>
                </a:solidFill>
                <a:latin typeface="Calibri"/>
              </a:rPr>
              <a:t>Presented</a:t>
            </a:r>
            <a:r>
              <a:rPr lang="fr-FR" dirty="0" smtClean="0">
                <a:solidFill>
                  <a:srgbClr val="000000"/>
                </a:solidFill>
                <a:latin typeface="Calibri"/>
              </a:rPr>
              <a:t> by Okugi-</a:t>
            </a:r>
            <a:r>
              <a:rPr lang="fr-FR" dirty="0" err="1" smtClean="0">
                <a:solidFill>
                  <a:srgbClr val="000000"/>
                </a:solidFill>
                <a:latin typeface="Calibri"/>
              </a:rPr>
              <a:t>san</a:t>
            </a:r>
            <a:r>
              <a:rPr lang="fr-FR" dirty="0" smtClean="0">
                <a:solidFill>
                  <a:srgbClr val="000000"/>
                </a:solidFill>
                <a:latin typeface="Calibri"/>
              </a:rPr>
              <a:t> (Sept 27, 2013)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84308" y="295630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Calibri"/>
              </a:rPr>
              <a:t>QD0FF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51658" y="508518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Calibri"/>
              </a:rPr>
              <a:t>QF1FF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" name="Picture 2" descr="E:\atf2\KEK_table_sur_cale_a_partir_10_2008\avec_bpm_a_partir_131008\shintake_QF1\photos\P100033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8" y="1972461"/>
            <a:ext cx="1251754" cy="938113"/>
          </a:xfr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413794"/>
            <a:ext cx="5184576" cy="383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3532366"/>
            <a:ext cx="14269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600" dirty="0" smtClean="0"/>
              <a:t>QF1 replaced</a:t>
            </a:r>
            <a:endParaRPr lang="en-CA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5398423" y="6165304"/>
            <a:ext cx="374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=&gt; Vibration mitigation under study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23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Participants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4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8" y="80963"/>
            <a:ext cx="892492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6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31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09" y="1365221"/>
            <a:ext cx="3399163" cy="265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41687" y="3299355"/>
            <a:ext cx="1146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Expected</a:t>
            </a:r>
            <a:endParaRPr lang="en-C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445" y="-27384"/>
            <a:ext cx="5907955" cy="375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3224" y="3861048"/>
            <a:ext cx="4149653" cy="25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002877" y="4149080"/>
            <a:ext cx="21685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Identified spot in ATF2 where GM signal higher, thus better suited for correlation studies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132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32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99592" y="6381328"/>
            <a:ext cx="789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Made possible thanks to work with KEK on improved synchronisation signal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351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420816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6" t="13370" r="1081" b="7651"/>
          <a:stretch/>
        </p:blipFill>
        <p:spPr bwMode="auto">
          <a:xfrm>
            <a:off x="384048" y="44624"/>
            <a:ext cx="8567928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07704" y="5120024"/>
            <a:ext cx="7155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Plans: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0000"/>
                </a:solidFill>
              </a:rPr>
              <a:t>new instrumentation will help determine a better “machine”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0000"/>
                </a:solidFill>
              </a:rPr>
              <a:t>Identify higher vibration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0000"/>
                </a:solidFill>
              </a:rPr>
              <a:t>Move sensor from girder to top of </a:t>
            </a:r>
            <a:r>
              <a:rPr lang="en-CA" dirty="0" err="1" smtClean="0">
                <a:solidFill>
                  <a:srgbClr val="FF0000"/>
                </a:solidFill>
              </a:rPr>
              <a:t>quadrupole</a:t>
            </a:r>
            <a:endParaRPr lang="en-CA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0000"/>
                </a:solidFill>
              </a:rPr>
              <a:t>Turn off cooling water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9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dirty="0" smtClean="0"/>
              <a:t>Joint France-Japan-Korea project!</a:t>
            </a:r>
            <a:endParaRPr lang="en-CA" sz="40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3568" y="1124744"/>
            <a:ext cx="578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FJPPL-FKPPL  ATF2 Workshop in Annecy March 2014</a:t>
            </a:r>
            <a:endParaRPr lang="en-CA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227" y="1503361"/>
            <a:ext cx="1897016" cy="142276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494076"/>
            <a:ext cx="1811813" cy="135886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2173506"/>
            <a:ext cx="1984981" cy="1488736"/>
          </a:xfrm>
          <a:prstGeom prst="rect">
            <a:avLst/>
          </a:prstGeom>
        </p:spPr>
      </p:pic>
      <p:pic>
        <p:nvPicPr>
          <p:cNvPr id="12" name="Picture 2" descr="https://lapp-phototheque.in2p3.fr/Annecy/Annecy_2002_04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1733" y="3014954"/>
            <a:ext cx="3326769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835968" y="3861048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Common integration work at KEK</a:t>
            </a:r>
            <a:endParaRPr lang="en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664" y="4347390"/>
            <a:ext cx="2987824" cy="198539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581" y="4221088"/>
            <a:ext cx="1688879" cy="21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456" y="4347390"/>
            <a:ext cx="3183113" cy="172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8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2013 Report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484784"/>
            <a:ext cx="8280919" cy="4525963"/>
          </a:xfrm>
        </p:spPr>
        <p:txBody>
          <a:bodyPr/>
          <a:lstStyle/>
          <a:p>
            <a:r>
              <a:rPr lang="en-CA" sz="2800" dirty="0" smtClean="0"/>
              <a:t>KEK/ATF2: Routine vertical beam size at low intensity of 55nm</a:t>
            </a:r>
            <a:endParaRPr lang="en-CA" sz="2800" dirty="0"/>
          </a:p>
          <a:p>
            <a:r>
              <a:rPr lang="en-CA" sz="2800" dirty="0"/>
              <a:t>KNU: IP-BPMs and associated </a:t>
            </a:r>
            <a:r>
              <a:rPr lang="en-CA" sz="2800" dirty="0" smtClean="0"/>
              <a:t>electronics tested, updated and currently under evaluation</a:t>
            </a:r>
            <a:endParaRPr lang="en-CA" sz="2800" dirty="0"/>
          </a:p>
          <a:p>
            <a:r>
              <a:rPr lang="en-CA" sz="2800" dirty="0"/>
              <a:t>LAL: </a:t>
            </a:r>
            <a:r>
              <a:rPr lang="en-CA" sz="2800" dirty="0" smtClean="0"/>
              <a:t>IP-chamber installed at ATF2 IP, </a:t>
            </a:r>
            <a:r>
              <a:rPr lang="en-CA" sz="2800" dirty="0" err="1" smtClean="0"/>
              <a:t>piezo</a:t>
            </a:r>
            <a:r>
              <a:rPr lang="en-CA" sz="2800" dirty="0" smtClean="0"/>
              <a:t> movers operational; diamond sensor development and testing</a:t>
            </a:r>
            <a:endParaRPr lang="en-CA" sz="2800" dirty="0"/>
          </a:p>
          <a:p>
            <a:r>
              <a:rPr lang="en-CA" sz="2800" dirty="0"/>
              <a:t>LAPP: GM </a:t>
            </a:r>
            <a:r>
              <a:rPr lang="en-CA" sz="2800" dirty="0" smtClean="0"/>
              <a:t>sensors installed, first results under study; QF1 </a:t>
            </a:r>
            <a:r>
              <a:rPr lang="en-CA" sz="2800" dirty="0"/>
              <a:t>relative </a:t>
            </a:r>
            <a:r>
              <a:rPr lang="en-CA" sz="2800" dirty="0" smtClean="0"/>
              <a:t>displacement measured</a:t>
            </a:r>
          </a:p>
          <a:p>
            <a:r>
              <a:rPr lang="en-CA" sz="2800" dirty="0" smtClean="0"/>
              <a:t>Publications</a:t>
            </a:r>
            <a:endParaRPr lang="en-CA" sz="2800" dirty="0"/>
          </a:p>
          <a:p>
            <a:endParaRPr lang="en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35</a:t>
            </a:fld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Application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Plans for 2014</a:t>
            </a:r>
            <a:endParaRPr lang="en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37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 smtClean="0"/>
              <a:t>KEK/ATF2: Concentrate on ATF2 Goal 2 for Nanometer beam stabilisation</a:t>
            </a:r>
            <a:endParaRPr lang="en-CA" sz="2800" dirty="0"/>
          </a:p>
          <a:p>
            <a:r>
              <a:rPr lang="en-CA" sz="2800" dirty="0"/>
              <a:t>KNU: </a:t>
            </a:r>
            <a:r>
              <a:rPr lang="en-CA" sz="2800" dirty="0" smtClean="0"/>
              <a:t>New BPM fabrication, electronics evaluation</a:t>
            </a:r>
            <a:endParaRPr lang="en-CA" sz="2800" dirty="0"/>
          </a:p>
          <a:p>
            <a:r>
              <a:rPr lang="en-CA" sz="2800" dirty="0"/>
              <a:t>LAL: </a:t>
            </a:r>
            <a:r>
              <a:rPr lang="en-CA" sz="2800" dirty="0" smtClean="0"/>
              <a:t>improve IP-BPM alignment strategy; in-vacuum diamond sensor testing at ATF2</a:t>
            </a:r>
            <a:endParaRPr lang="en-CA" sz="2800" dirty="0"/>
          </a:p>
          <a:p>
            <a:r>
              <a:rPr lang="en-CA" sz="2800" dirty="0"/>
              <a:t>LAPP: </a:t>
            </a:r>
            <a:r>
              <a:rPr lang="en-CA" sz="2800" dirty="0" smtClean="0"/>
              <a:t>Identify vibration sources and enhance correlation capabilities; QF1 vibration mitigation study</a:t>
            </a:r>
            <a:endParaRPr lang="en-CA" sz="28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59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FJPPL application for 2014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232932"/>
            <a:ext cx="8267007" cy="514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CA" dirty="0" smtClean="0"/>
              <a:t>FKPPL </a:t>
            </a:r>
            <a:r>
              <a:rPr lang="en-CA" dirty="0"/>
              <a:t>application for 2014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516453" y="2061686"/>
          <a:ext cx="8111093" cy="3602990"/>
        </p:xfrm>
        <a:graphic>
          <a:graphicData uri="http://schemas.openxmlformats.org/drawingml/2006/table">
            <a:tbl>
              <a:tblPr/>
              <a:tblGrid>
                <a:gridCol w="2708369"/>
                <a:gridCol w="88773"/>
                <a:gridCol w="1226925"/>
                <a:gridCol w="1062137"/>
                <a:gridCol w="1060506"/>
                <a:gridCol w="1964383"/>
              </a:tblGrid>
              <a:tr h="227965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Requested LIA specific funding from France</a:t>
                      </a:r>
                      <a:endParaRPr lang="en-US" sz="1050" kern="100" dirty="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2796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Description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Euro/unit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Nb of units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effectLst/>
                          <a:latin typeface="Century"/>
                          <a:ea typeface="SimSun"/>
                        </a:rPr>
                        <a:t>Total (euros)</a:t>
                      </a:r>
                      <a:endParaRPr lang="en-US" sz="1000" b="1" kern="100">
                        <a:effectLst/>
                        <a:latin typeface="Century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effectLst/>
                          <a:latin typeface="Century"/>
                        </a:rPr>
                        <a:t>Requested to: *</a:t>
                      </a:r>
                      <a:endParaRPr lang="en-US" sz="1000" b="1" kern="100">
                        <a:effectLst/>
                        <a:latin typeface="Century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6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Travel to Daegu (KNU)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1000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2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2000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IN2P3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6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Local expenses in Daegu (5 days)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750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2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1500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IN2P3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6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6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6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1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Total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3500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IN2P3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65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Requested funding from K</a:t>
                      </a:r>
                      <a:r>
                        <a:rPr lang="en-US" sz="900" b="1" kern="10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o</a:t>
                      </a:r>
                      <a:r>
                        <a:rPr lang="en-US" sz="900" b="1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rea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27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Description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Won/Unit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Nb of units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Total (kWon)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00">
                          <a:effectLst/>
                          <a:latin typeface="Century"/>
                        </a:rPr>
                        <a:t>Requested to: **</a:t>
                      </a:r>
                      <a:endParaRPr lang="en-US" sz="1000" b="1" kern="100">
                        <a:effectLst/>
                        <a:latin typeface="Century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Travel to LAL for meeting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342900"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    1000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28600" indent="228600" algn="just" latinLnBrk="1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1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1450"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  1000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           KNU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65">
                <a:tc>
                  <a:txBody>
                    <a:bodyPr/>
                    <a:lstStyle/>
                    <a:p>
                      <a:pPr marL="114300" indent="-114300"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    Local expenses in LAL (5days)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228600"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  750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28600" algn="just" latinLnBrk="1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    1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8600"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   750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algun Gothic"/>
                          <a:cs typeface="Times New Roman"/>
                        </a:rPr>
                        <a:t>           KNU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Total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1750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 dirty="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 </a:t>
                      </a:r>
                      <a:endParaRPr lang="en-US" sz="1050" kern="10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FF6600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1050" kern="100" dirty="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B1E5D-AFF6-43DB-BA57-8CB45C1C3B97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418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779912" y="4046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FJPPL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68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backup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Joint FJPPL-FKPPL Workshop in Bordeaux May 26-28 2014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CB71-600A-4F5E-8D19-01889BD1ED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B1E5D-AFF6-43DB-BA57-8CB45C1C3B97}" type="slidenum">
              <a:rPr lang="fr-F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41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39" t="41758" r="4274" b="12947"/>
          <a:stretch/>
        </p:blipFill>
        <p:spPr bwMode="auto">
          <a:xfrm>
            <a:off x="107504" y="4158070"/>
            <a:ext cx="2779914" cy="18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215916"/>
            <a:ext cx="3869303" cy="206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0" y="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Calibri"/>
              </a:rPr>
              <a:t>“Routinely” </a:t>
            </a:r>
            <a:r>
              <a:rPr lang="en-US" sz="2800" b="1" smtClean="0">
                <a:solidFill>
                  <a:srgbClr val="0000FF"/>
                </a:solidFill>
                <a:latin typeface="Calibri"/>
              </a:rPr>
              <a:t>produce 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6</a:t>
            </a:r>
            <a:r>
              <a:rPr lang="en-US" sz="2800" b="1" smtClean="0">
                <a:solidFill>
                  <a:srgbClr val="0000FF"/>
                </a:solidFill>
                <a:latin typeface="Calibri"/>
              </a:rPr>
              <a:t>5 </a:t>
            </a:r>
            <a:r>
              <a:rPr lang="en-US" sz="2800" b="1" dirty="0" smtClean="0">
                <a:solidFill>
                  <a:srgbClr val="0000FF"/>
                </a:solidFill>
                <a:latin typeface="Calibri"/>
              </a:rPr>
              <a:t>nm beams at ATF2!</a:t>
            </a:r>
            <a:endParaRPr lang="fr-FR" sz="2800" b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5" y="908720"/>
            <a:ext cx="3672407" cy="216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907704" y="2827433"/>
            <a:ext cx="41044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0000FF"/>
                </a:solidFill>
                <a:latin typeface="Calibri"/>
              </a:rPr>
              <a:t>Modulation of photon rate by Compton diffusion on interference fringes</a:t>
            </a:r>
            <a:endParaRPr lang="en-US" sz="1400" i="1" dirty="0" smtClean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68344" y="1115452"/>
            <a:ext cx="154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srgbClr val="000000"/>
                </a:solidFill>
                <a:latin typeface="Calibri"/>
              </a:rPr>
              <a:t>Focused</a:t>
            </a:r>
            <a:r>
              <a:rPr lang="fr-FR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alibri"/>
              </a:rPr>
              <a:t>beam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20743" y="2298502"/>
            <a:ext cx="136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srgbClr val="000000"/>
                </a:solidFill>
                <a:latin typeface="Calibri"/>
              </a:rPr>
              <a:t>Less</a:t>
            </a:r>
            <a:r>
              <a:rPr lang="fr-FR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alibri"/>
              </a:rPr>
              <a:t>focused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747" y="3140968"/>
            <a:ext cx="301625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080" y="3894193"/>
            <a:ext cx="3566848" cy="255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正方形/長方形 3"/>
          <p:cNvSpPr>
            <a:spLocks noChangeArrowheads="1"/>
          </p:cNvSpPr>
          <p:nvPr/>
        </p:nvSpPr>
        <p:spPr bwMode="auto">
          <a:xfrm>
            <a:off x="6160219" y="3975273"/>
            <a:ext cx="3016250" cy="70802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/>
            <a:r>
              <a:rPr lang="ja-JP" altLang="el-GR" smtClean="0">
                <a:solidFill>
                  <a:prstClr val="black"/>
                </a:solidFill>
              </a:rPr>
              <a:t>　</a:t>
            </a:r>
            <a:r>
              <a:rPr lang="ja-JP" altLang="el-GR" sz="1600" smtClean="0">
                <a:solidFill>
                  <a:prstClr val="black"/>
                </a:solidFill>
              </a:rPr>
              <a:t>　</a:t>
            </a:r>
            <a:r>
              <a:rPr lang="el-GR" altLang="ja-JP" sz="1600" b="1" smtClean="0">
                <a:solidFill>
                  <a:prstClr val="black"/>
                </a:solidFill>
              </a:rPr>
              <a:t>M</a:t>
            </a:r>
            <a:r>
              <a:rPr lang="en-US" altLang="ja-JP" sz="1600" b="1" smtClean="0">
                <a:solidFill>
                  <a:prstClr val="black"/>
                </a:solidFill>
              </a:rPr>
              <a:t> 〜 </a:t>
            </a:r>
            <a:r>
              <a:rPr lang="el-GR" altLang="ja-JP" sz="1600" b="1" smtClean="0">
                <a:solidFill>
                  <a:prstClr val="black"/>
                </a:solidFill>
              </a:rPr>
              <a:t>0.</a:t>
            </a:r>
            <a:r>
              <a:rPr lang="en-US" altLang="ja-JP" sz="1600" b="1" smtClean="0">
                <a:solidFill>
                  <a:prstClr val="black"/>
                </a:solidFill>
              </a:rPr>
              <a:t>306 </a:t>
            </a:r>
            <a:r>
              <a:rPr lang="el-GR" altLang="ja-JP" sz="1600" b="1" smtClean="0">
                <a:solidFill>
                  <a:prstClr val="black"/>
                </a:solidFill>
              </a:rPr>
              <a:t>±</a:t>
            </a:r>
            <a:r>
              <a:rPr lang="en-US" altLang="ja-JP" sz="1600" b="1" smtClean="0">
                <a:solidFill>
                  <a:prstClr val="black"/>
                </a:solidFill>
              </a:rPr>
              <a:t> </a:t>
            </a:r>
            <a:r>
              <a:rPr lang="el-GR" altLang="ja-JP" sz="1600" b="1" smtClean="0">
                <a:solidFill>
                  <a:prstClr val="black"/>
                </a:solidFill>
              </a:rPr>
              <a:t>0.0</a:t>
            </a:r>
            <a:r>
              <a:rPr lang="en-US" altLang="ja-JP" sz="1600" b="1" smtClean="0">
                <a:solidFill>
                  <a:prstClr val="black"/>
                </a:solidFill>
              </a:rPr>
              <a:t>43 (</a:t>
            </a:r>
            <a:r>
              <a:rPr lang="en-US" altLang="ja-JP" sz="1600" smtClean="0">
                <a:solidFill>
                  <a:prstClr val="black"/>
                </a:solidFill>
              </a:rPr>
              <a:t>RMS) </a:t>
            </a:r>
          </a:p>
          <a:p>
            <a:pPr defTabSz="457200"/>
            <a:r>
              <a:rPr lang="en-US" altLang="ja-JP" sz="1600" smtClean="0">
                <a:solidFill>
                  <a:prstClr val="black"/>
                </a:solidFill>
              </a:rPr>
              <a:t>  correspond to </a:t>
            </a:r>
            <a:r>
              <a:rPr lang="el-GR" altLang="ja-JP" sz="1600" smtClean="0">
                <a:solidFill>
                  <a:prstClr val="black"/>
                </a:solidFill>
              </a:rPr>
              <a:t>σy</a:t>
            </a:r>
            <a:r>
              <a:rPr lang="en-US" altLang="ja-JP" sz="1600" smtClean="0">
                <a:solidFill>
                  <a:prstClr val="black"/>
                </a:solidFill>
              </a:rPr>
              <a:t> 〜 65 nm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41244" y="567844"/>
            <a:ext cx="430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srgbClr val="000000"/>
                </a:solidFill>
                <a:latin typeface="Calibri"/>
              </a:rPr>
              <a:t>Shintake</a:t>
            </a:r>
            <a:r>
              <a:rPr lang="fr-FR" dirty="0" smtClean="0">
                <a:solidFill>
                  <a:srgbClr val="000000"/>
                </a:solidFill>
                <a:latin typeface="Calibri"/>
              </a:rPr>
              <a:t> Monitor: essential for </a:t>
            </a:r>
            <a:r>
              <a:rPr lang="fr-FR" dirty="0" err="1" smtClean="0">
                <a:solidFill>
                  <a:srgbClr val="000000"/>
                </a:solidFill>
                <a:latin typeface="Calibri"/>
              </a:rPr>
              <a:t>beam</a:t>
            </a:r>
            <a:r>
              <a:rPr lang="fr-FR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alibri"/>
              </a:rPr>
              <a:t>tuning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07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8" y="85725"/>
            <a:ext cx="8924925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1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ZoneTexte 113"/>
          <p:cNvSpPr txBox="1"/>
          <p:nvPr/>
        </p:nvSpPr>
        <p:spPr>
          <a:xfrm>
            <a:off x="42457" y="3212976"/>
            <a:ext cx="20281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smtClean="0">
                <a:solidFill>
                  <a:srgbClr val="000000"/>
                </a:solidFill>
                <a:latin typeface="Calibri"/>
              </a:rPr>
              <a:t>ATF2 Proposal </a:t>
            </a:r>
            <a:r>
              <a:rPr lang="en-CA" dirty="0" err="1" smtClean="0">
                <a:solidFill>
                  <a:srgbClr val="000000"/>
                </a:solidFill>
                <a:latin typeface="Calibri"/>
              </a:rPr>
              <a:t>vol</a:t>
            </a:r>
            <a:r>
              <a:rPr lang="en-CA" dirty="0" smtClean="0">
                <a:solidFill>
                  <a:srgbClr val="000000"/>
                </a:solidFill>
                <a:latin typeface="Calibri"/>
              </a:rPr>
              <a:t> 1</a:t>
            </a:r>
            <a:endParaRPr lang="en-CA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381000" y="136525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altLang="fr-FR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ATF2 – Strategy of stabilization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09594" y="6317290"/>
            <a:ext cx="2133600" cy="365125"/>
          </a:xfrm>
        </p:spPr>
        <p:txBody>
          <a:bodyPr/>
          <a:lstStyle/>
          <a:p>
            <a:pPr>
              <a:defRPr/>
            </a:pPr>
            <a:fld id="{64D6D412-C804-43DB-87E5-5A1D9BE16E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611188" y="548680"/>
            <a:ext cx="6701631" cy="2304256"/>
            <a:chOff x="611188" y="548680"/>
            <a:chExt cx="6701631" cy="2304256"/>
          </a:xfrm>
        </p:grpSpPr>
        <p:sp>
          <p:nvSpPr>
            <p:cNvPr id="20519" name="Line 103"/>
            <p:cNvSpPr>
              <a:spLocks noChangeShapeType="1"/>
            </p:cNvSpPr>
            <p:nvPr/>
          </p:nvSpPr>
          <p:spPr bwMode="auto">
            <a:xfrm>
              <a:off x="1979713" y="2852936"/>
              <a:ext cx="217693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487" name="Text Box 4"/>
            <p:cNvSpPr txBox="1">
              <a:spLocks noChangeArrowheads="1"/>
            </p:cNvSpPr>
            <p:nvPr/>
          </p:nvSpPr>
          <p:spPr bwMode="auto">
            <a:xfrm>
              <a:off x="2699792" y="2492896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fr-FR" altLang="ja-JP" sz="1600" b="1" dirty="0" err="1" smtClean="0">
                  <a:solidFill>
                    <a:srgbClr val="000000"/>
                  </a:solidFill>
                  <a:latin typeface="Arial" pitchFamily="34" charset="0"/>
                </a:rPr>
                <a:t>Ground</a:t>
              </a:r>
              <a:endParaRPr kumimoji="1" lang="en-US" altLang="ja-JP" sz="1600" b="1" dirty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493" name="Text Box 32"/>
            <p:cNvSpPr txBox="1">
              <a:spLocks noChangeArrowheads="1"/>
            </p:cNvSpPr>
            <p:nvPr/>
          </p:nvSpPr>
          <p:spPr bwMode="auto">
            <a:xfrm>
              <a:off x="1310006" y="548680"/>
              <a:ext cx="1570653" cy="246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 dirty="0" err="1" smtClean="0">
                  <a:solidFill>
                    <a:srgbClr val="000000"/>
                  </a:solidFill>
                  <a:latin typeface="Arial" pitchFamily="34" charset="0"/>
                </a:rPr>
                <a:t>Shintake</a:t>
              </a:r>
              <a:r>
                <a:rPr kumimoji="1" lang="en-US" altLang="ja-JP" sz="1600" b="1" dirty="0" smtClean="0">
                  <a:solidFill>
                    <a:srgbClr val="000000"/>
                  </a:solidFill>
                  <a:latin typeface="Arial" pitchFamily="34" charset="0"/>
                </a:rPr>
                <a:t> monitor</a:t>
              </a:r>
            </a:p>
          </p:txBody>
        </p:sp>
        <p:grpSp>
          <p:nvGrpSpPr>
            <p:cNvPr id="20499" name="Group 47"/>
            <p:cNvGrpSpPr>
              <a:grpSpLocks/>
            </p:cNvGrpSpPr>
            <p:nvPr/>
          </p:nvGrpSpPr>
          <p:grpSpPr bwMode="auto">
            <a:xfrm>
              <a:off x="1712807" y="797946"/>
              <a:ext cx="679896" cy="1634206"/>
              <a:chOff x="986" y="1570"/>
              <a:chExt cx="545" cy="1769"/>
            </a:xfrm>
          </p:grpSpPr>
          <p:sp>
            <p:nvSpPr>
              <p:cNvPr id="20553" name="Rectangle 48"/>
              <p:cNvSpPr>
                <a:spLocks noChangeArrowheads="1"/>
              </p:cNvSpPr>
              <p:nvPr/>
            </p:nvSpPr>
            <p:spPr bwMode="auto">
              <a:xfrm>
                <a:off x="986" y="1570"/>
                <a:ext cx="545" cy="176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20554" name="Group 49"/>
              <p:cNvGrpSpPr>
                <a:grpSpLocks/>
              </p:cNvGrpSpPr>
              <p:nvPr/>
            </p:nvGrpSpPr>
            <p:grpSpPr bwMode="auto">
              <a:xfrm>
                <a:off x="1099" y="2115"/>
                <a:ext cx="318" cy="680"/>
                <a:chOff x="952" y="1979"/>
                <a:chExt cx="318" cy="680"/>
              </a:xfrm>
            </p:grpSpPr>
            <p:sp>
              <p:nvSpPr>
                <p:cNvPr id="20555" name="Line 50"/>
                <p:cNvSpPr>
                  <a:spLocks noChangeShapeType="1"/>
                </p:cNvSpPr>
                <p:nvPr/>
              </p:nvSpPr>
              <p:spPr bwMode="auto">
                <a:xfrm>
                  <a:off x="952" y="1979"/>
                  <a:ext cx="318" cy="0"/>
                </a:xfrm>
                <a:prstGeom prst="line">
                  <a:avLst/>
                </a:prstGeom>
                <a:noFill/>
                <a:ln w="76200">
                  <a:solidFill>
                    <a:srgbClr val="66FF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56" name="Line 51"/>
                <p:cNvSpPr>
                  <a:spLocks noChangeShapeType="1"/>
                </p:cNvSpPr>
                <p:nvPr/>
              </p:nvSpPr>
              <p:spPr bwMode="auto">
                <a:xfrm>
                  <a:off x="952" y="2115"/>
                  <a:ext cx="318" cy="0"/>
                </a:xfrm>
                <a:prstGeom prst="line">
                  <a:avLst/>
                </a:prstGeom>
                <a:noFill/>
                <a:ln w="76200">
                  <a:solidFill>
                    <a:srgbClr val="66FF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57" name="Line 52"/>
                <p:cNvSpPr>
                  <a:spLocks noChangeShapeType="1"/>
                </p:cNvSpPr>
                <p:nvPr/>
              </p:nvSpPr>
              <p:spPr bwMode="auto">
                <a:xfrm>
                  <a:off x="952" y="2251"/>
                  <a:ext cx="318" cy="0"/>
                </a:xfrm>
                <a:prstGeom prst="line">
                  <a:avLst/>
                </a:prstGeom>
                <a:noFill/>
                <a:ln w="76200">
                  <a:solidFill>
                    <a:srgbClr val="66FF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58" name="Line 53"/>
                <p:cNvSpPr>
                  <a:spLocks noChangeShapeType="1"/>
                </p:cNvSpPr>
                <p:nvPr/>
              </p:nvSpPr>
              <p:spPr bwMode="auto">
                <a:xfrm>
                  <a:off x="952" y="2387"/>
                  <a:ext cx="318" cy="0"/>
                </a:xfrm>
                <a:prstGeom prst="line">
                  <a:avLst/>
                </a:prstGeom>
                <a:noFill/>
                <a:ln w="76200">
                  <a:solidFill>
                    <a:srgbClr val="66FF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59" name="Line 54"/>
                <p:cNvSpPr>
                  <a:spLocks noChangeShapeType="1"/>
                </p:cNvSpPr>
                <p:nvPr/>
              </p:nvSpPr>
              <p:spPr bwMode="auto">
                <a:xfrm>
                  <a:off x="952" y="2523"/>
                  <a:ext cx="318" cy="0"/>
                </a:xfrm>
                <a:prstGeom prst="line">
                  <a:avLst/>
                </a:prstGeom>
                <a:noFill/>
                <a:ln w="76200">
                  <a:solidFill>
                    <a:srgbClr val="66FF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60" name="Line 55"/>
                <p:cNvSpPr>
                  <a:spLocks noChangeShapeType="1"/>
                </p:cNvSpPr>
                <p:nvPr/>
              </p:nvSpPr>
              <p:spPr bwMode="auto">
                <a:xfrm>
                  <a:off x="952" y="2659"/>
                  <a:ext cx="318" cy="0"/>
                </a:xfrm>
                <a:prstGeom prst="line">
                  <a:avLst/>
                </a:prstGeom>
                <a:noFill/>
                <a:ln w="76200">
                  <a:solidFill>
                    <a:srgbClr val="66FF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20500" name="Text Box 56"/>
            <p:cNvSpPr txBox="1">
              <a:spLocks noChangeArrowheads="1"/>
            </p:cNvSpPr>
            <p:nvPr/>
          </p:nvSpPr>
          <p:spPr bwMode="auto">
            <a:xfrm>
              <a:off x="611188" y="965676"/>
              <a:ext cx="1082696" cy="426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dirty="0" smtClean="0">
                  <a:solidFill>
                    <a:srgbClr val="66FF33"/>
                  </a:solidFill>
                  <a:latin typeface="Arial" pitchFamily="34" charset="0"/>
                </a:rPr>
                <a:t>Interference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dirty="0" smtClean="0">
                  <a:solidFill>
                    <a:srgbClr val="66FF33"/>
                  </a:solidFill>
                  <a:latin typeface="Arial" pitchFamily="34" charset="0"/>
                </a:rPr>
                <a:t>fringes</a:t>
              </a:r>
            </a:p>
          </p:txBody>
        </p:sp>
        <p:grpSp>
          <p:nvGrpSpPr>
            <p:cNvPr id="20488" name="Group 5"/>
            <p:cNvGrpSpPr>
              <a:grpSpLocks/>
            </p:cNvGrpSpPr>
            <p:nvPr/>
          </p:nvGrpSpPr>
          <p:grpSpPr bwMode="auto">
            <a:xfrm>
              <a:off x="4022829" y="1888193"/>
              <a:ext cx="236544" cy="879420"/>
              <a:chOff x="3833" y="2795"/>
              <a:chExt cx="272" cy="907"/>
            </a:xfrm>
          </p:grpSpPr>
          <p:grpSp>
            <p:nvGrpSpPr>
              <p:cNvPr id="20585" name="Group 6"/>
              <p:cNvGrpSpPr>
                <a:grpSpLocks/>
              </p:cNvGrpSpPr>
              <p:nvPr/>
            </p:nvGrpSpPr>
            <p:grpSpPr bwMode="auto">
              <a:xfrm>
                <a:off x="3833" y="3067"/>
                <a:ext cx="272" cy="227"/>
                <a:chOff x="3833" y="3067"/>
                <a:chExt cx="272" cy="227"/>
              </a:xfrm>
            </p:grpSpPr>
            <p:sp>
              <p:nvSpPr>
                <p:cNvPr id="20588" name="Line 7"/>
                <p:cNvSpPr>
                  <a:spLocks noChangeShapeType="1"/>
                </p:cNvSpPr>
                <p:nvPr/>
              </p:nvSpPr>
              <p:spPr bwMode="auto">
                <a:xfrm>
                  <a:off x="3833" y="3067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89" name="Line 8"/>
                <p:cNvSpPr>
                  <a:spLocks noChangeShapeType="1"/>
                </p:cNvSpPr>
                <p:nvPr/>
              </p:nvSpPr>
              <p:spPr bwMode="auto">
                <a:xfrm>
                  <a:off x="4105" y="3067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90" name="Line 9"/>
                <p:cNvSpPr>
                  <a:spLocks noChangeShapeType="1"/>
                </p:cNvSpPr>
                <p:nvPr/>
              </p:nvSpPr>
              <p:spPr bwMode="auto">
                <a:xfrm>
                  <a:off x="3833" y="3294"/>
                  <a:ext cx="2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91" name="Line 10"/>
                <p:cNvSpPr>
                  <a:spLocks noChangeShapeType="1"/>
                </p:cNvSpPr>
                <p:nvPr/>
              </p:nvSpPr>
              <p:spPr bwMode="auto">
                <a:xfrm>
                  <a:off x="3833" y="3158"/>
                  <a:ext cx="2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20586" name="Line 11"/>
              <p:cNvSpPr>
                <a:spLocks noChangeShapeType="1"/>
              </p:cNvSpPr>
              <p:nvPr/>
            </p:nvSpPr>
            <p:spPr bwMode="auto">
              <a:xfrm>
                <a:off x="3969" y="2795"/>
                <a:ext cx="0" cy="3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87" name="Line 12"/>
              <p:cNvSpPr>
                <a:spLocks noChangeShapeType="1"/>
              </p:cNvSpPr>
              <p:nvPr/>
            </p:nvSpPr>
            <p:spPr bwMode="auto">
              <a:xfrm>
                <a:off x="3969" y="3294"/>
                <a:ext cx="0" cy="40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489" name="Line 13"/>
            <p:cNvSpPr>
              <a:spLocks noChangeShapeType="1"/>
            </p:cNvSpPr>
            <p:nvPr/>
          </p:nvSpPr>
          <p:spPr bwMode="auto">
            <a:xfrm flipV="1">
              <a:off x="4494565" y="1888193"/>
              <a:ext cx="0" cy="3762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490" name="Line 14"/>
            <p:cNvSpPr>
              <a:spLocks noChangeShapeType="1"/>
            </p:cNvSpPr>
            <p:nvPr/>
          </p:nvSpPr>
          <p:spPr bwMode="auto">
            <a:xfrm>
              <a:off x="978845" y="2767612"/>
              <a:ext cx="63339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20491" name="Group 15"/>
            <p:cNvGrpSpPr>
              <a:grpSpLocks/>
            </p:cNvGrpSpPr>
            <p:nvPr/>
          </p:nvGrpSpPr>
          <p:grpSpPr bwMode="auto">
            <a:xfrm>
              <a:off x="1657389" y="2432152"/>
              <a:ext cx="197345" cy="335461"/>
              <a:chOff x="612" y="2795"/>
              <a:chExt cx="227" cy="726"/>
            </a:xfrm>
          </p:grpSpPr>
          <p:sp>
            <p:nvSpPr>
              <p:cNvPr id="20576" name="Line 16"/>
              <p:cNvSpPr>
                <a:spLocks noChangeShapeType="1"/>
              </p:cNvSpPr>
              <p:nvPr/>
            </p:nvSpPr>
            <p:spPr bwMode="auto">
              <a:xfrm flipV="1">
                <a:off x="612" y="2931"/>
                <a:ext cx="227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77" name="Line 17"/>
              <p:cNvSpPr>
                <a:spLocks noChangeShapeType="1"/>
              </p:cNvSpPr>
              <p:nvPr/>
            </p:nvSpPr>
            <p:spPr bwMode="auto">
              <a:xfrm flipV="1">
                <a:off x="612" y="3113"/>
                <a:ext cx="227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78" name="Line 18"/>
              <p:cNvSpPr>
                <a:spLocks noChangeShapeType="1"/>
              </p:cNvSpPr>
              <p:nvPr/>
            </p:nvSpPr>
            <p:spPr bwMode="auto">
              <a:xfrm flipH="1" flipV="1">
                <a:off x="612" y="3022"/>
                <a:ext cx="227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79" name="Line 19"/>
              <p:cNvSpPr>
                <a:spLocks noChangeShapeType="1"/>
              </p:cNvSpPr>
              <p:nvPr/>
            </p:nvSpPr>
            <p:spPr bwMode="auto">
              <a:xfrm flipH="1" flipV="1">
                <a:off x="612" y="3203"/>
                <a:ext cx="227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80" name="Line 20"/>
              <p:cNvSpPr>
                <a:spLocks noChangeShapeType="1"/>
              </p:cNvSpPr>
              <p:nvPr/>
            </p:nvSpPr>
            <p:spPr bwMode="auto">
              <a:xfrm flipV="1">
                <a:off x="612" y="3294"/>
                <a:ext cx="227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81" name="Line 21"/>
              <p:cNvSpPr>
                <a:spLocks noChangeShapeType="1"/>
              </p:cNvSpPr>
              <p:nvPr/>
            </p:nvSpPr>
            <p:spPr bwMode="auto">
              <a:xfrm flipH="1" flipV="1">
                <a:off x="612" y="3385"/>
                <a:ext cx="136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82" name="Line 22"/>
              <p:cNvSpPr>
                <a:spLocks noChangeShapeType="1"/>
              </p:cNvSpPr>
              <p:nvPr/>
            </p:nvSpPr>
            <p:spPr bwMode="auto">
              <a:xfrm flipH="1" flipV="1">
                <a:off x="703" y="2876"/>
                <a:ext cx="136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83" name="Line 23"/>
              <p:cNvSpPr>
                <a:spLocks noChangeShapeType="1"/>
              </p:cNvSpPr>
              <p:nvPr/>
            </p:nvSpPr>
            <p:spPr bwMode="auto">
              <a:xfrm>
                <a:off x="748" y="3430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84" name="Line 24"/>
              <p:cNvSpPr>
                <a:spLocks noChangeShapeType="1"/>
              </p:cNvSpPr>
              <p:nvPr/>
            </p:nvSpPr>
            <p:spPr bwMode="auto">
              <a:xfrm>
                <a:off x="703" y="2795"/>
                <a:ext cx="0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0492" name="Group 25"/>
            <p:cNvGrpSpPr>
              <a:grpSpLocks/>
            </p:cNvGrpSpPr>
            <p:nvPr/>
          </p:nvGrpSpPr>
          <p:grpSpPr bwMode="auto">
            <a:xfrm>
              <a:off x="1883119" y="2432152"/>
              <a:ext cx="236544" cy="335461"/>
              <a:chOff x="1973" y="3339"/>
              <a:chExt cx="272" cy="363"/>
            </a:xfrm>
          </p:grpSpPr>
          <p:sp>
            <p:nvSpPr>
              <p:cNvPr id="20570" name="Line 26"/>
              <p:cNvSpPr>
                <a:spLocks noChangeShapeType="1"/>
              </p:cNvSpPr>
              <p:nvPr/>
            </p:nvSpPr>
            <p:spPr bwMode="auto">
              <a:xfrm>
                <a:off x="1973" y="3385"/>
                <a:ext cx="0" cy="2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71" name="Line 27"/>
              <p:cNvSpPr>
                <a:spLocks noChangeShapeType="1"/>
              </p:cNvSpPr>
              <p:nvPr/>
            </p:nvSpPr>
            <p:spPr bwMode="auto">
              <a:xfrm>
                <a:off x="2245" y="3385"/>
                <a:ext cx="0" cy="2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72" name="Line 28"/>
              <p:cNvSpPr>
                <a:spLocks noChangeShapeType="1"/>
              </p:cNvSpPr>
              <p:nvPr/>
            </p:nvSpPr>
            <p:spPr bwMode="auto">
              <a:xfrm>
                <a:off x="1973" y="3612"/>
                <a:ext cx="2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73" name="Line 29"/>
              <p:cNvSpPr>
                <a:spLocks noChangeShapeType="1"/>
              </p:cNvSpPr>
              <p:nvPr/>
            </p:nvSpPr>
            <p:spPr bwMode="auto">
              <a:xfrm>
                <a:off x="1973" y="3476"/>
                <a:ext cx="2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74" name="Line 30"/>
              <p:cNvSpPr>
                <a:spLocks noChangeShapeType="1"/>
              </p:cNvSpPr>
              <p:nvPr/>
            </p:nvSpPr>
            <p:spPr bwMode="auto">
              <a:xfrm>
                <a:off x="2109" y="3612"/>
                <a:ext cx="0" cy="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75" name="Line 31"/>
              <p:cNvSpPr>
                <a:spLocks noChangeShapeType="1"/>
              </p:cNvSpPr>
              <p:nvPr/>
            </p:nvSpPr>
            <p:spPr bwMode="auto">
              <a:xfrm flipV="1">
                <a:off x="2109" y="3339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494" name="Text Box 33"/>
            <p:cNvSpPr txBox="1">
              <a:spLocks noChangeArrowheads="1"/>
            </p:cNvSpPr>
            <p:nvPr/>
          </p:nvSpPr>
          <p:spPr bwMode="auto">
            <a:xfrm>
              <a:off x="3016095" y="1020658"/>
              <a:ext cx="2059961" cy="248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 dirty="0" smtClean="0">
                  <a:solidFill>
                    <a:prstClr val="black"/>
                  </a:solidFill>
                  <a:latin typeface="Arial" pitchFamily="34" charset="0"/>
                </a:rPr>
                <a:t>Last focusing magnets</a:t>
              </a:r>
            </a:p>
          </p:txBody>
        </p:sp>
        <p:sp>
          <p:nvSpPr>
            <p:cNvPr id="20495" name="Text Box 34"/>
            <p:cNvSpPr txBox="1">
              <a:spLocks noChangeArrowheads="1"/>
            </p:cNvSpPr>
            <p:nvPr/>
          </p:nvSpPr>
          <p:spPr bwMode="auto">
            <a:xfrm>
              <a:off x="5106877" y="1525880"/>
              <a:ext cx="961044" cy="246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dirty="0" smtClean="0">
                  <a:solidFill>
                    <a:srgbClr val="0000FF"/>
                  </a:solidFill>
                  <a:latin typeface="Arial" pitchFamily="34" charset="0"/>
                </a:rPr>
                <a:t>Beam</a:t>
              </a:r>
            </a:p>
          </p:txBody>
        </p:sp>
        <p:grpSp>
          <p:nvGrpSpPr>
            <p:cNvPr id="20496" name="Group 35"/>
            <p:cNvGrpSpPr>
              <a:grpSpLocks/>
            </p:cNvGrpSpPr>
            <p:nvPr/>
          </p:nvGrpSpPr>
          <p:grpSpPr bwMode="auto">
            <a:xfrm>
              <a:off x="2279162" y="2432152"/>
              <a:ext cx="163553" cy="335461"/>
              <a:chOff x="1905" y="3339"/>
              <a:chExt cx="131" cy="363"/>
            </a:xfrm>
          </p:grpSpPr>
          <p:grpSp>
            <p:nvGrpSpPr>
              <p:cNvPr id="20564" name="Group 36"/>
              <p:cNvGrpSpPr>
                <a:grpSpLocks noChangeAspect="1"/>
              </p:cNvGrpSpPr>
              <p:nvPr/>
            </p:nvGrpSpPr>
            <p:grpSpPr bwMode="auto">
              <a:xfrm rot="2700000">
                <a:off x="1905" y="3481"/>
                <a:ext cx="131" cy="131"/>
                <a:chOff x="572" y="2738"/>
                <a:chExt cx="227" cy="227"/>
              </a:xfrm>
            </p:grpSpPr>
            <p:sp>
              <p:nvSpPr>
                <p:cNvPr id="20567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573" y="2738"/>
                  <a:ext cx="226" cy="226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fr-FR" sz="1800" b="1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68" name="Line 38"/>
                <p:cNvSpPr>
                  <a:spLocks noChangeAspect="1" noChangeShapeType="1"/>
                </p:cNvSpPr>
                <p:nvPr/>
              </p:nvSpPr>
              <p:spPr bwMode="auto">
                <a:xfrm>
                  <a:off x="572" y="2851"/>
                  <a:ext cx="2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69" name="Line 39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573" y="2852"/>
                  <a:ext cx="2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20565" name="Line 40"/>
              <p:cNvSpPr>
                <a:spLocks noChangeShapeType="1"/>
              </p:cNvSpPr>
              <p:nvPr/>
            </p:nvSpPr>
            <p:spPr bwMode="auto">
              <a:xfrm flipV="1">
                <a:off x="1970" y="3339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66" name="Line 41"/>
              <p:cNvSpPr>
                <a:spLocks noChangeShapeType="1"/>
              </p:cNvSpPr>
              <p:nvPr/>
            </p:nvSpPr>
            <p:spPr bwMode="auto">
              <a:xfrm>
                <a:off x="1970" y="3612"/>
                <a:ext cx="0" cy="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0497" name="Group 42"/>
            <p:cNvGrpSpPr>
              <a:grpSpLocks noChangeAspect="1"/>
            </p:cNvGrpSpPr>
            <p:nvPr/>
          </p:nvGrpSpPr>
          <p:grpSpPr bwMode="auto">
            <a:xfrm rot="2700000">
              <a:off x="4434672" y="2243214"/>
              <a:ext cx="121139" cy="163554"/>
              <a:chOff x="572" y="2738"/>
              <a:chExt cx="227" cy="227"/>
            </a:xfrm>
          </p:grpSpPr>
          <p:sp>
            <p:nvSpPr>
              <p:cNvPr id="20561" name="Oval 43"/>
              <p:cNvSpPr>
                <a:spLocks noChangeAspect="1" noChangeArrowheads="1"/>
              </p:cNvSpPr>
              <p:nvPr/>
            </p:nvSpPr>
            <p:spPr bwMode="auto">
              <a:xfrm>
                <a:off x="573" y="2738"/>
                <a:ext cx="226" cy="22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562" name="Line 44"/>
              <p:cNvSpPr>
                <a:spLocks noChangeAspect="1" noChangeShapeType="1"/>
              </p:cNvSpPr>
              <p:nvPr/>
            </p:nvSpPr>
            <p:spPr bwMode="auto">
              <a:xfrm>
                <a:off x="572" y="2851"/>
                <a:ext cx="22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63" name="Line 45"/>
              <p:cNvSpPr>
                <a:spLocks noChangeAspect="1" noChangeShapeType="1"/>
              </p:cNvSpPr>
              <p:nvPr/>
            </p:nvSpPr>
            <p:spPr bwMode="auto">
              <a:xfrm rot="-5400000">
                <a:off x="573" y="2852"/>
                <a:ext cx="22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498" name="Line 46"/>
            <p:cNvSpPr>
              <a:spLocks noChangeShapeType="1"/>
            </p:cNvSpPr>
            <p:nvPr/>
          </p:nvSpPr>
          <p:spPr bwMode="auto">
            <a:xfrm>
              <a:off x="4494565" y="2390219"/>
              <a:ext cx="0" cy="3773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20501" name="Group 57"/>
            <p:cNvGrpSpPr>
              <a:grpSpLocks/>
            </p:cNvGrpSpPr>
            <p:nvPr/>
          </p:nvGrpSpPr>
          <p:grpSpPr bwMode="auto">
            <a:xfrm>
              <a:off x="6227419" y="1888193"/>
              <a:ext cx="236544" cy="879420"/>
              <a:chOff x="3833" y="2795"/>
              <a:chExt cx="272" cy="907"/>
            </a:xfrm>
          </p:grpSpPr>
          <p:grpSp>
            <p:nvGrpSpPr>
              <p:cNvPr id="20546" name="Group 58"/>
              <p:cNvGrpSpPr>
                <a:grpSpLocks/>
              </p:cNvGrpSpPr>
              <p:nvPr/>
            </p:nvGrpSpPr>
            <p:grpSpPr bwMode="auto">
              <a:xfrm>
                <a:off x="3833" y="3067"/>
                <a:ext cx="272" cy="227"/>
                <a:chOff x="3833" y="3067"/>
                <a:chExt cx="272" cy="227"/>
              </a:xfrm>
            </p:grpSpPr>
            <p:sp>
              <p:nvSpPr>
                <p:cNvPr id="20549" name="Line 59"/>
                <p:cNvSpPr>
                  <a:spLocks noChangeShapeType="1"/>
                </p:cNvSpPr>
                <p:nvPr/>
              </p:nvSpPr>
              <p:spPr bwMode="auto">
                <a:xfrm>
                  <a:off x="3833" y="3067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50" name="Line 60"/>
                <p:cNvSpPr>
                  <a:spLocks noChangeShapeType="1"/>
                </p:cNvSpPr>
                <p:nvPr/>
              </p:nvSpPr>
              <p:spPr bwMode="auto">
                <a:xfrm>
                  <a:off x="4105" y="3067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51" name="Line 61"/>
                <p:cNvSpPr>
                  <a:spLocks noChangeShapeType="1"/>
                </p:cNvSpPr>
                <p:nvPr/>
              </p:nvSpPr>
              <p:spPr bwMode="auto">
                <a:xfrm>
                  <a:off x="3833" y="3294"/>
                  <a:ext cx="2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552" name="Line 62"/>
                <p:cNvSpPr>
                  <a:spLocks noChangeShapeType="1"/>
                </p:cNvSpPr>
                <p:nvPr/>
              </p:nvSpPr>
              <p:spPr bwMode="auto">
                <a:xfrm>
                  <a:off x="3833" y="3158"/>
                  <a:ext cx="2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20547" name="Line 63"/>
              <p:cNvSpPr>
                <a:spLocks noChangeShapeType="1"/>
              </p:cNvSpPr>
              <p:nvPr/>
            </p:nvSpPr>
            <p:spPr bwMode="auto">
              <a:xfrm>
                <a:off x="3969" y="2795"/>
                <a:ext cx="0" cy="3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48" name="Line 64"/>
              <p:cNvSpPr>
                <a:spLocks noChangeShapeType="1"/>
              </p:cNvSpPr>
              <p:nvPr/>
            </p:nvSpPr>
            <p:spPr bwMode="auto">
              <a:xfrm>
                <a:off x="3969" y="3294"/>
                <a:ext cx="0" cy="40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502" name="Line 65"/>
            <p:cNvSpPr>
              <a:spLocks noChangeShapeType="1"/>
            </p:cNvSpPr>
            <p:nvPr/>
          </p:nvSpPr>
          <p:spPr bwMode="auto">
            <a:xfrm flipV="1">
              <a:off x="6700507" y="1888193"/>
              <a:ext cx="0" cy="3762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503" name="Text Box 66"/>
            <p:cNvSpPr txBox="1">
              <a:spLocks noChangeArrowheads="1"/>
            </p:cNvSpPr>
            <p:nvPr/>
          </p:nvSpPr>
          <p:spPr bwMode="auto">
            <a:xfrm>
              <a:off x="5456962" y="1076332"/>
              <a:ext cx="1720689" cy="248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 dirty="0" smtClean="0">
                  <a:solidFill>
                    <a:srgbClr val="000000"/>
                  </a:solidFill>
                  <a:latin typeface="Arial" pitchFamily="34" charset="0"/>
                </a:rPr>
                <a:t>Previous magnets</a:t>
              </a:r>
            </a:p>
          </p:txBody>
        </p:sp>
        <p:grpSp>
          <p:nvGrpSpPr>
            <p:cNvPr id="20504" name="Group 67"/>
            <p:cNvGrpSpPr>
              <a:grpSpLocks noChangeAspect="1"/>
            </p:cNvGrpSpPr>
            <p:nvPr/>
          </p:nvGrpSpPr>
          <p:grpSpPr bwMode="auto">
            <a:xfrm rot="2700000">
              <a:off x="6640614" y="2243214"/>
              <a:ext cx="121139" cy="163554"/>
              <a:chOff x="572" y="2738"/>
              <a:chExt cx="227" cy="227"/>
            </a:xfrm>
          </p:grpSpPr>
          <p:sp>
            <p:nvSpPr>
              <p:cNvPr id="20543" name="Oval 68"/>
              <p:cNvSpPr>
                <a:spLocks noChangeAspect="1" noChangeArrowheads="1"/>
              </p:cNvSpPr>
              <p:nvPr/>
            </p:nvSpPr>
            <p:spPr bwMode="auto">
              <a:xfrm>
                <a:off x="573" y="2738"/>
                <a:ext cx="226" cy="22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b="1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0544" name="Line 69"/>
              <p:cNvSpPr>
                <a:spLocks noChangeAspect="1" noChangeShapeType="1"/>
              </p:cNvSpPr>
              <p:nvPr/>
            </p:nvSpPr>
            <p:spPr bwMode="auto">
              <a:xfrm>
                <a:off x="572" y="2851"/>
                <a:ext cx="22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45" name="Line 70"/>
              <p:cNvSpPr>
                <a:spLocks noChangeAspect="1" noChangeShapeType="1"/>
              </p:cNvSpPr>
              <p:nvPr/>
            </p:nvSpPr>
            <p:spPr bwMode="auto">
              <a:xfrm rot="-5400000">
                <a:off x="573" y="2852"/>
                <a:ext cx="22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505" name="Line 71"/>
            <p:cNvSpPr>
              <a:spLocks noChangeShapeType="1"/>
            </p:cNvSpPr>
            <p:nvPr/>
          </p:nvSpPr>
          <p:spPr bwMode="auto">
            <a:xfrm>
              <a:off x="6700507" y="2390219"/>
              <a:ext cx="0" cy="3773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20506" name="Group 72"/>
            <p:cNvGrpSpPr>
              <a:grpSpLocks/>
            </p:cNvGrpSpPr>
            <p:nvPr/>
          </p:nvGrpSpPr>
          <p:grpSpPr bwMode="auto">
            <a:xfrm>
              <a:off x="3693019" y="1888193"/>
              <a:ext cx="198697" cy="879420"/>
              <a:chOff x="2517" y="2750"/>
              <a:chExt cx="159" cy="952"/>
            </a:xfrm>
          </p:grpSpPr>
          <p:sp>
            <p:nvSpPr>
              <p:cNvPr id="20534" name="Line 73"/>
              <p:cNvSpPr>
                <a:spLocks noChangeShapeType="1"/>
              </p:cNvSpPr>
              <p:nvPr/>
            </p:nvSpPr>
            <p:spPr bwMode="auto">
              <a:xfrm flipV="1">
                <a:off x="2517" y="3090"/>
                <a:ext cx="159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35" name="Line 74"/>
              <p:cNvSpPr>
                <a:spLocks noChangeShapeType="1"/>
              </p:cNvSpPr>
              <p:nvPr/>
            </p:nvSpPr>
            <p:spPr bwMode="auto">
              <a:xfrm flipV="1">
                <a:off x="2517" y="3181"/>
                <a:ext cx="159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36" name="Line 75"/>
              <p:cNvSpPr>
                <a:spLocks noChangeShapeType="1"/>
              </p:cNvSpPr>
              <p:nvPr/>
            </p:nvSpPr>
            <p:spPr bwMode="auto">
              <a:xfrm flipH="1" flipV="1">
                <a:off x="2517" y="3136"/>
                <a:ext cx="159" cy="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37" name="Line 76"/>
              <p:cNvSpPr>
                <a:spLocks noChangeShapeType="1"/>
              </p:cNvSpPr>
              <p:nvPr/>
            </p:nvSpPr>
            <p:spPr bwMode="auto">
              <a:xfrm flipH="1" flipV="1">
                <a:off x="2517" y="3226"/>
                <a:ext cx="159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38" name="Line 77"/>
              <p:cNvSpPr>
                <a:spLocks noChangeShapeType="1"/>
              </p:cNvSpPr>
              <p:nvPr/>
            </p:nvSpPr>
            <p:spPr bwMode="auto">
              <a:xfrm flipV="1">
                <a:off x="2517" y="3272"/>
                <a:ext cx="159" cy="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39" name="Line 78"/>
              <p:cNvSpPr>
                <a:spLocks noChangeShapeType="1"/>
              </p:cNvSpPr>
              <p:nvPr/>
            </p:nvSpPr>
            <p:spPr bwMode="auto">
              <a:xfrm flipH="1" flipV="1">
                <a:off x="2517" y="3317"/>
                <a:ext cx="95" cy="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40" name="Line 79"/>
              <p:cNvSpPr>
                <a:spLocks noChangeShapeType="1"/>
              </p:cNvSpPr>
              <p:nvPr/>
            </p:nvSpPr>
            <p:spPr bwMode="auto">
              <a:xfrm flipH="1" flipV="1">
                <a:off x="2581" y="3063"/>
                <a:ext cx="95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41" name="Line 80"/>
              <p:cNvSpPr>
                <a:spLocks noChangeShapeType="1"/>
              </p:cNvSpPr>
              <p:nvPr/>
            </p:nvSpPr>
            <p:spPr bwMode="auto">
              <a:xfrm>
                <a:off x="2612" y="3340"/>
                <a:ext cx="0" cy="36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42" name="Line 81"/>
              <p:cNvSpPr>
                <a:spLocks noChangeShapeType="1"/>
              </p:cNvSpPr>
              <p:nvPr/>
            </p:nvSpPr>
            <p:spPr bwMode="auto">
              <a:xfrm>
                <a:off x="2581" y="2750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507" name="Rectangle 82"/>
            <p:cNvSpPr>
              <a:spLocks noChangeArrowheads="1"/>
            </p:cNvSpPr>
            <p:nvPr/>
          </p:nvSpPr>
          <p:spPr bwMode="auto">
            <a:xfrm>
              <a:off x="3703833" y="1322103"/>
              <a:ext cx="905626" cy="587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r-FR" sz="18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20508" name="Group 83"/>
            <p:cNvGrpSpPr>
              <a:grpSpLocks/>
            </p:cNvGrpSpPr>
            <p:nvPr/>
          </p:nvGrpSpPr>
          <p:grpSpPr bwMode="auto">
            <a:xfrm>
              <a:off x="5955732" y="1888193"/>
              <a:ext cx="198697" cy="879420"/>
              <a:chOff x="2517" y="2750"/>
              <a:chExt cx="159" cy="952"/>
            </a:xfrm>
          </p:grpSpPr>
          <p:sp>
            <p:nvSpPr>
              <p:cNvPr id="20525" name="Line 84"/>
              <p:cNvSpPr>
                <a:spLocks noChangeShapeType="1"/>
              </p:cNvSpPr>
              <p:nvPr/>
            </p:nvSpPr>
            <p:spPr bwMode="auto">
              <a:xfrm flipV="1">
                <a:off x="2517" y="3090"/>
                <a:ext cx="159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26" name="Line 85"/>
              <p:cNvSpPr>
                <a:spLocks noChangeShapeType="1"/>
              </p:cNvSpPr>
              <p:nvPr/>
            </p:nvSpPr>
            <p:spPr bwMode="auto">
              <a:xfrm flipV="1">
                <a:off x="2517" y="3181"/>
                <a:ext cx="159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27" name="Line 86"/>
              <p:cNvSpPr>
                <a:spLocks noChangeShapeType="1"/>
              </p:cNvSpPr>
              <p:nvPr/>
            </p:nvSpPr>
            <p:spPr bwMode="auto">
              <a:xfrm flipH="1" flipV="1">
                <a:off x="2517" y="3136"/>
                <a:ext cx="159" cy="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28" name="Line 87"/>
              <p:cNvSpPr>
                <a:spLocks noChangeShapeType="1"/>
              </p:cNvSpPr>
              <p:nvPr/>
            </p:nvSpPr>
            <p:spPr bwMode="auto">
              <a:xfrm flipH="1" flipV="1">
                <a:off x="2517" y="3226"/>
                <a:ext cx="159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29" name="Line 88"/>
              <p:cNvSpPr>
                <a:spLocks noChangeShapeType="1"/>
              </p:cNvSpPr>
              <p:nvPr/>
            </p:nvSpPr>
            <p:spPr bwMode="auto">
              <a:xfrm flipV="1">
                <a:off x="2517" y="3272"/>
                <a:ext cx="159" cy="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30" name="Line 89"/>
              <p:cNvSpPr>
                <a:spLocks noChangeShapeType="1"/>
              </p:cNvSpPr>
              <p:nvPr/>
            </p:nvSpPr>
            <p:spPr bwMode="auto">
              <a:xfrm flipH="1" flipV="1">
                <a:off x="2517" y="3317"/>
                <a:ext cx="95" cy="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31" name="Line 90"/>
              <p:cNvSpPr>
                <a:spLocks noChangeShapeType="1"/>
              </p:cNvSpPr>
              <p:nvPr/>
            </p:nvSpPr>
            <p:spPr bwMode="auto">
              <a:xfrm flipH="1" flipV="1">
                <a:off x="2581" y="3063"/>
                <a:ext cx="95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32" name="Line 91"/>
              <p:cNvSpPr>
                <a:spLocks noChangeShapeType="1"/>
              </p:cNvSpPr>
              <p:nvPr/>
            </p:nvSpPr>
            <p:spPr bwMode="auto">
              <a:xfrm>
                <a:off x="2612" y="3340"/>
                <a:ext cx="0" cy="36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20533" name="Line 92"/>
              <p:cNvSpPr>
                <a:spLocks noChangeShapeType="1"/>
              </p:cNvSpPr>
              <p:nvPr/>
            </p:nvSpPr>
            <p:spPr bwMode="auto">
              <a:xfrm>
                <a:off x="2581" y="2750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509" name="Rectangle 93"/>
            <p:cNvSpPr>
              <a:spLocks noChangeArrowheads="1"/>
            </p:cNvSpPr>
            <p:nvPr/>
          </p:nvSpPr>
          <p:spPr bwMode="auto">
            <a:xfrm>
              <a:off x="5909775" y="1322103"/>
              <a:ext cx="905626" cy="587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r-FR" sz="18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510" name="Line 94"/>
            <p:cNvSpPr>
              <a:spLocks noChangeShapeType="1"/>
            </p:cNvSpPr>
            <p:nvPr/>
          </p:nvSpPr>
          <p:spPr bwMode="auto">
            <a:xfrm flipH="1">
              <a:off x="1360348" y="1556792"/>
              <a:ext cx="576897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511" name="Line 95"/>
            <p:cNvSpPr>
              <a:spLocks noChangeShapeType="1"/>
            </p:cNvSpPr>
            <p:nvPr/>
          </p:nvSpPr>
          <p:spPr bwMode="auto">
            <a:xfrm flipH="1">
              <a:off x="4145832" y="1426934"/>
              <a:ext cx="299667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512" name="Line 96"/>
            <p:cNvSpPr>
              <a:spLocks noChangeShapeType="1"/>
            </p:cNvSpPr>
            <p:nvPr/>
          </p:nvSpPr>
          <p:spPr bwMode="auto">
            <a:xfrm flipH="1">
              <a:off x="1318116" y="1426934"/>
              <a:ext cx="2827715" cy="25159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513" name="Line 97"/>
            <p:cNvSpPr>
              <a:spLocks noChangeShapeType="1"/>
            </p:cNvSpPr>
            <p:nvPr/>
          </p:nvSpPr>
          <p:spPr bwMode="auto">
            <a:xfrm flipH="1" flipV="1">
              <a:off x="4145832" y="1804328"/>
              <a:ext cx="299667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514" name="Line 98"/>
            <p:cNvSpPr>
              <a:spLocks noChangeShapeType="1"/>
            </p:cNvSpPr>
            <p:nvPr/>
          </p:nvSpPr>
          <p:spPr bwMode="auto">
            <a:xfrm flipH="1" flipV="1">
              <a:off x="1318116" y="1552731"/>
              <a:ext cx="2827715" cy="25159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515" name="AutoShape 99"/>
            <p:cNvSpPr>
              <a:spLocks noChangeArrowheads="1"/>
            </p:cNvSpPr>
            <p:nvPr/>
          </p:nvSpPr>
          <p:spPr bwMode="auto">
            <a:xfrm>
              <a:off x="4654063" y="1385002"/>
              <a:ext cx="381174" cy="460094"/>
            </a:xfrm>
            <a:prstGeom prst="upDownArrow">
              <a:avLst>
                <a:gd name="adj1" fmla="val 37907"/>
                <a:gd name="adj2" fmla="val 3649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r-FR" sz="18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0520" name="Text Box 104"/>
          <p:cNvSpPr txBox="1">
            <a:spLocks noChangeArrowheads="1"/>
          </p:cNvSpPr>
          <p:nvPr/>
        </p:nvSpPr>
        <p:spPr bwMode="auto">
          <a:xfrm>
            <a:off x="2818482" y="2715195"/>
            <a:ext cx="490660" cy="26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smtClean="0">
                <a:solidFill>
                  <a:srgbClr val="FF3300"/>
                </a:solidFill>
                <a:latin typeface="Times New Roman" pitchFamily="18" charset="0"/>
              </a:rPr>
              <a:t>4m</a:t>
            </a:r>
          </a:p>
        </p:txBody>
      </p:sp>
      <p:sp>
        <p:nvSpPr>
          <p:cNvPr id="20521" name="Text Box 105"/>
          <p:cNvSpPr txBox="1">
            <a:spLocks noChangeArrowheads="1"/>
          </p:cNvSpPr>
          <p:nvPr/>
        </p:nvSpPr>
        <p:spPr bwMode="auto">
          <a:xfrm>
            <a:off x="978845" y="2886423"/>
            <a:ext cx="57216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3300"/>
                </a:solidFill>
                <a:latin typeface="Times New Roman" pitchFamily="18" charset="0"/>
              </a:rPr>
              <a:t>Efficient coherence of ground motion: measured on site</a:t>
            </a:r>
          </a:p>
        </p:txBody>
      </p:sp>
      <p:sp>
        <p:nvSpPr>
          <p:cNvPr id="20522" name="Text Box 109"/>
          <p:cNvSpPr txBox="1">
            <a:spLocks noChangeArrowheads="1"/>
          </p:cNvSpPr>
          <p:nvPr/>
        </p:nvSpPr>
        <p:spPr bwMode="auto">
          <a:xfrm>
            <a:off x="6909594" y="1989920"/>
            <a:ext cx="2234406" cy="9233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Very rigid and independent s</a:t>
            </a:r>
            <a:r>
              <a:rPr lang="en-US" altLang="en-US" sz="1800" b="1" smtClean="0">
                <a:solidFill>
                  <a:srgbClr val="000000"/>
                </a:solidFill>
                <a:latin typeface="Arial" pitchFamily="34" charset="0"/>
              </a:rPr>
              <a:t>upports</a:t>
            </a:r>
          </a:p>
        </p:txBody>
      </p:sp>
      <p:sp>
        <p:nvSpPr>
          <p:cNvPr id="20524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200" smtClean="0">
                <a:solidFill>
                  <a:srgbClr val="898989"/>
                </a:solidFill>
              </a:rPr>
              <a:t>Joint FJPPL-FKPPL Workshop in Bordeaux May 26-28 2014</a:t>
            </a:r>
          </a:p>
        </p:txBody>
      </p:sp>
      <p:pic>
        <p:nvPicPr>
          <p:cNvPr id="112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393" r="382" b="49533"/>
          <a:stretch/>
        </p:blipFill>
        <p:spPr bwMode="auto">
          <a:xfrm>
            <a:off x="880603" y="3536813"/>
            <a:ext cx="2823230" cy="220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AutoShape 5"/>
          <p:cNvSpPr>
            <a:spLocks noChangeArrowheads="1"/>
          </p:cNvSpPr>
          <p:nvPr/>
        </p:nvSpPr>
        <p:spPr bwMode="auto">
          <a:xfrm>
            <a:off x="35496" y="5729573"/>
            <a:ext cx="3390106" cy="651755"/>
          </a:xfrm>
          <a:prstGeom prst="wedgeRoundRectCallout">
            <a:avLst>
              <a:gd name="adj1" fmla="val 54584"/>
              <a:gd name="adj2" fmla="val -13507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solidFill>
                  <a:srgbClr val="000000"/>
                </a:solidFill>
                <a:latin typeface="Calibri"/>
              </a:rPr>
              <a:t>For QD0 at ATF2: </a:t>
            </a:r>
            <a:r>
              <a:rPr lang="en-CA" dirty="0" smtClean="0">
                <a:solidFill>
                  <a:srgbClr val="000000"/>
                </a:solidFill>
                <a:latin typeface="Calibri"/>
              </a:rPr>
              <a:t>7 nm tolerance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smtClean="0">
                <a:solidFill>
                  <a:srgbClr val="000000"/>
                </a:solidFill>
                <a:latin typeface="Calibri"/>
              </a:rPr>
              <a:t>For QF1 at ATF2: 20 nm tolerance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sz="2400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5" name="Connecteur droit avec flèche 114"/>
          <p:cNvCxnSpPr/>
          <p:nvPr/>
        </p:nvCxnSpPr>
        <p:spPr>
          <a:xfrm flipV="1">
            <a:off x="1883119" y="5085184"/>
            <a:ext cx="1464745" cy="768338"/>
          </a:xfrm>
          <a:prstGeom prst="straightConnector1">
            <a:avLst/>
          </a:prstGeom>
          <a:ln w="635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347864" y="5751007"/>
            <a:ext cx="5930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srgbClr val="FF0000"/>
                </a:solidFill>
                <a:latin typeface="Calibri"/>
              </a:rPr>
              <a:t>Measurements</a:t>
            </a:r>
            <a:r>
              <a:rPr lang="fr-FR" dirty="0" smtClean="0">
                <a:solidFill>
                  <a:srgbClr val="FF0000"/>
                </a:solidFill>
                <a:latin typeface="Calibri"/>
              </a:rPr>
              <a:t> by </a:t>
            </a:r>
            <a:r>
              <a:rPr lang="fr-FR" dirty="0" err="1" smtClean="0">
                <a:solidFill>
                  <a:srgbClr val="FF0000"/>
                </a:solidFill>
                <a:latin typeface="Calibri"/>
              </a:rPr>
              <a:t>B.Bolzon</a:t>
            </a:r>
            <a:r>
              <a:rPr lang="fr-FR" dirty="0" smtClean="0">
                <a:solidFill>
                  <a:srgbClr val="FF0000"/>
                </a:solidFill>
                <a:latin typeface="Calibri"/>
              </a:rPr>
              <a:t> in 2008: </a:t>
            </a:r>
            <a:r>
              <a:rPr lang="fr-FR" dirty="0" err="1" smtClean="0">
                <a:solidFill>
                  <a:srgbClr val="FF0000"/>
                </a:solidFill>
                <a:latin typeface="Calibri"/>
              </a:rPr>
              <a:t>better</a:t>
            </a:r>
            <a:r>
              <a:rPr lang="fr-FR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alibri"/>
              </a:rPr>
              <a:t>than</a:t>
            </a:r>
            <a:r>
              <a:rPr lang="fr-FR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alibri"/>
              </a:rPr>
              <a:t>tolerances</a:t>
            </a:r>
            <a:endParaRPr lang="fr-FR" dirty="0" smtClean="0">
              <a:solidFill>
                <a:srgbClr val="FF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FF0000"/>
                </a:solidFill>
                <a:latin typeface="Calibri"/>
              </a:rPr>
              <a:t>QD0 to IP </a:t>
            </a:r>
            <a:r>
              <a:rPr lang="fr-FR" dirty="0" smtClean="0">
                <a:solidFill>
                  <a:srgbClr val="FF0000"/>
                </a:solidFill>
                <a:latin typeface="Calibri"/>
              </a:rPr>
              <a:t>relative </a:t>
            </a:r>
            <a:r>
              <a:rPr lang="fr-FR" dirty="0" err="1" smtClean="0">
                <a:solidFill>
                  <a:srgbClr val="FF0000"/>
                </a:solidFill>
                <a:latin typeface="Calibri"/>
              </a:rPr>
              <a:t>displacement</a:t>
            </a:r>
            <a:r>
              <a:rPr lang="fr-FR" dirty="0" smtClean="0">
                <a:solidFill>
                  <a:srgbClr val="FF0000"/>
                </a:solidFill>
                <a:latin typeface="Calibri"/>
              </a:rPr>
              <a:t> of </a:t>
            </a:r>
            <a:r>
              <a:rPr lang="fr-FR" b="1" dirty="0" smtClean="0">
                <a:solidFill>
                  <a:srgbClr val="FF0000"/>
                </a:solidFill>
                <a:latin typeface="Calibri"/>
              </a:rPr>
              <a:t>4.8 nm and QF1 of 6.3 nm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9" name="Image 8" descr="integrated_rms_rel_motion_guralp_endevco_X_Y_Z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255615"/>
            <a:ext cx="44291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ZoneTexte 9"/>
          <p:cNvSpPr txBox="1">
            <a:spLocks noChangeArrowheads="1"/>
          </p:cNvSpPr>
          <p:nvPr/>
        </p:nvSpPr>
        <p:spPr bwMode="auto">
          <a:xfrm>
            <a:off x="7714028" y="3429000"/>
            <a:ext cx="714375" cy="461962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en-US" sz="2400" dirty="0">
                <a:solidFill>
                  <a:srgbClr val="FFFFFF"/>
                </a:solidFill>
              </a:rPr>
              <a:t>QF1</a:t>
            </a:r>
          </a:p>
        </p:txBody>
      </p:sp>
    </p:spTree>
    <p:extLst>
      <p:ext uri="{BB962C8B-B14F-4D97-AF65-F5344CB8AC3E}">
        <p14:creationId xmlns:p14="http://schemas.microsoft.com/office/powerpoint/2010/main" val="324310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80963"/>
            <a:ext cx="894397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4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B1E5D-AFF6-43DB-BA57-8CB45C1C3B97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5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401626"/>
              </p:ext>
            </p:extLst>
          </p:nvPr>
        </p:nvGraphicFramePr>
        <p:xfrm>
          <a:off x="817850" y="2000250"/>
          <a:ext cx="8263583" cy="3805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Document" r:id="rId3" imgW="6202241" imgH="2855328" progId="Word.Document.12">
                  <p:embed/>
                </p:oleObj>
              </mc:Choice>
              <mc:Fallback>
                <p:oleObj name="Document" r:id="rId3" imgW="6202241" imgH="285532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7850" y="2000250"/>
                        <a:ext cx="8263583" cy="3805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851920" y="83671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FKPPL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01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ATF2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B1E5D-AFF6-43DB-BA57-8CB45C1C3B97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7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2951589"/>
            <a:ext cx="6338657" cy="386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447" y="10104"/>
            <a:ext cx="4776035" cy="356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66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FJPPL-FKPPL Workshop in Bordeaux May 26-28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85725"/>
            <a:ext cx="8905875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45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IP-BPMs, associated electronics IP-BPM chamber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Joint FJPPL-FKPPL Workshop in Bordeaux May 26-28 2014</a:t>
            </a: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5B1F3-85C6-4E97-8DC3-51AEC7221F70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가을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가을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Conception personnalisée">
  <a:themeElements>
    <a:clrScheme name="5_Conception personnalisé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Conception personnalisé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nception personnalisé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Conception personnalisée">
  <a:themeElements>
    <a:clrScheme name="5_Conception personnalisé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Conception personnalisé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nception personnalisé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onception personnalisée">
  <a:themeElements>
    <a:clrScheme name="5_Conception personnalisé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Conception personnalisé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nception personnalisé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1361</TotalTime>
  <Words>1745</Words>
  <Application>Microsoft Office PowerPoint</Application>
  <PresentationFormat>Affichage à l'écran (4:3)</PresentationFormat>
  <Paragraphs>381</Paragraphs>
  <Slides>44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10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5" baseType="lpstr">
      <vt:lpstr>Conception personnalisée</vt:lpstr>
      <vt:lpstr>Office 테마</vt:lpstr>
      <vt:lpstr>1_가을</vt:lpstr>
      <vt:lpstr>2_가을</vt:lpstr>
      <vt:lpstr>8_Conception personnalisée</vt:lpstr>
      <vt:lpstr>6_Conception personnalisée</vt:lpstr>
      <vt:lpstr>5_Conception personnalisée</vt:lpstr>
      <vt:lpstr>5_Thème Office</vt:lpstr>
      <vt:lpstr>9_Thème Office</vt:lpstr>
      <vt:lpstr>Modèle par défaut</vt:lpstr>
      <vt:lpstr>Document</vt:lpstr>
      <vt:lpstr>Nanometer stabilisation at ATF2 within FJPPL and FKPPL</vt:lpstr>
      <vt:lpstr>Outline</vt:lpstr>
      <vt:lpstr>Participants</vt:lpstr>
      <vt:lpstr>Présentation PowerPoint</vt:lpstr>
      <vt:lpstr>Présentation PowerPoint</vt:lpstr>
      <vt:lpstr>ATF2</vt:lpstr>
      <vt:lpstr>Présentation PowerPoint</vt:lpstr>
      <vt:lpstr>Présentation PowerPoint</vt:lpstr>
      <vt:lpstr>IP-BPMs, associated electronics IP-BPM chamber</vt:lpstr>
      <vt:lpstr>Présentation PowerPoint</vt:lpstr>
      <vt:lpstr>Présentation PowerPoint</vt:lpstr>
      <vt:lpstr>Tested Double block IP-BPM</vt:lpstr>
      <vt:lpstr>Présentation PowerPoint</vt:lpstr>
      <vt:lpstr>Electronics for Y-ports</vt:lpstr>
      <vt:lpstr>Methodology for stabilization</vt:lpstr>
      <vt:lpstr>Required precision on relative IP-BPM scale factors depends on beam parameters </vt:lpstr>
      <vt:lpstr>New IP-BPMs and IP-chamber</vt:lpstr>
      <vt:lpstr>Présentation PowerPoint</vt:lpstr>
      <vt:lpstr>Présentation PowerPoint</vt:lpstr>
      <vt:lpstr>Présentation PowerPoint</vt:lpstr>
      <vt:lpstr>Présentation PowerPoint</vt:lpstr>
      <vt:lpstr>Diamond sensor</vt:lpstr>
      <vt:lpstr>Introduction</vt:lpstr>
      <vt:lpstr>Diamond Detector Features</vt:lpstr>
      <vt:lpstr>PHIL @ LAL</vt:lpstr>
      <vt:lpstr>Présentation PowerPoint</vt:lpstr>
      <vt:lpstr>GM sensors</vt:lpstr>
      <vt:lpstr>Présentation PowerPoint</vt:lpstr>
      <vt:lpstr>System has also been used for Relative Displacement studies at FD</vt:lpstr>
      <vt:lpstr>Présentation PowerPoint</vt:lpstr>
      <vt:lpstr>Présentation PowerPoint</vt:lpstr>
      <vt:lpstr>Présentation PowerPoint</vt:lpstr>
      <vt:lpstr>Présentation PowerPoint</vt:lpstr>
      <vt:lpstr>Joint France-Japan-Korea project!</vt:lpstr>
      <vt:lpstr>2013 Report</vt:lpstr>
      <vt:lpstr>Application</vt:lpstr>
      <vt:lpstr>Plans for 2014</vt:lpstr>
      <vt:lpstr>FJPPL application for 2014</vt:lpstr>
      <vt:lpstr>FKPPL application for 2014</vt:lpstr>
      <vt:lpstr>backup</vt:lpstr>
      <vt:lpstr>Présentation PowerPoint</vt:lpstr>
      <vt:lpstr>Présentation PowerPoint</vt:lpstr>
      <vt:lpstr>Présentation PowerPoint</vt:lpstr>
      <vt:lpstr>Présentation PowerPoint</vt:lpstr>
    </vt:vector>
  </TitlesOfParts>
  <Company>CNRS IN2P3 LAPP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orand</dc:creator>
  <cp:lastModifiedBy>Andrea Jeremie</cp:lastModifiedBy>
  <cp:revision>128</cp:revision>
  <dcterms:created xsi:type="dcterms:W3CDTF">2007-11-12T09:58:39Z</dcterms:created>
  <dcterms:modified xsi:type="dcterms:W3CDTF">2014-05-25T16:47:11Z</dcterms:modified>
</cp:coreProperties>
</file>