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4" r:id="rId5"/>
    <p:sldId id="270" r:id="rId6"/>
    <p:sldId id="259" r:id="rId7"/>
    <p:sldId id="263" r:id="rId8"/>
    <p:sldId id="266" r:id="rId9"/>
    <p:sldId id="265" r:id="rId10"/>
    <p:sldId id="260" r:id="rId11"/>
    <p:sldId id="267" r:id="rId12"/>
    <p:sldId id="264" r:id="rId13"/>
    <p:sldId id="272" r:id="rId14"/>
    <p:sldId id="273"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8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261709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420782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222317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4" y="1789547"/>
            <a:ext cx="7481455" cy="3844636"/>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831274" y="769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13/06/10</a:t>
            </a:r>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smtClean="0">
                <a:latin typeface="Calibri"/>
              </a:rPr>
              <a:t>KEK-LC-Meeting</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6E33A87-2296-FC4D-A292-AB05C56F0317}" type="slidenum">
              <a:rPr lang="en-US">
                <a:latin typeface="Calibri"/>
              </a:rPr>
              <a:pPr>
                <a:defRPr/>
              </a:pPr>
              <a:t>‹N°›</a:t>
            </a:fld>
            <a:endParaRPr lang="en-US">
              <a:latin typeface="Calibri"/>
            </a:endParaRPr>
          </a:p>
        </p:txBody>
      </p:sp>
    </p:spTree>
    <p:extLst>
      <p:ext uri="{BB962C8B-B14F-4D97-AF65-F5344CB8AC3E}">
        <p14:creationId xmlns:p14="http://schemas.microsoft.com/office/powerpoint/2010/main" val="203197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732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25888"/>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25888"/>
            <a:ext cx="4038600" cy="21732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13/06/10</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KEK-LC-Meeting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F69C48C-D733-1745-8254-B98F368A1390}" type="slidenum">
              <a:rPr lang="en-US" altLang="ja-JP"/>
              <a:pPr>
                <a:defRPr/>
              </a:pPr>
              <a:t>‹N°›</a:t>
            </a:fld>
            <a:endParaRPr lang="en-US" altLang="ja-JP"/>
          </a:p>
        </p:txBody>
      </p:sp>
    </p:spTree>
    <p:extLst>
      <p:ext uri="{BB962C8B-B14F-4D97-AF65-F5344CB8AC3E}">
        <p14:creationId xmlns:p14="http://schemas.microsoft.com/office/powerpoint/2010/main" val="189692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360044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9735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412409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365966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145701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37724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365134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7A18F2-1606-9947-A55D-A968252E011B}" type="datetimeFigureOut">
              <a:rPr kumimoji="1" lang="ja-JP" altLang="en-US" smtClean="0"/>
              <a:t>2014/5/26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259097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18F2-1606-9947-A55D-A968252E011B}" type="datetimeFigureOut">
              <a:rPr kumimoji="1" lang="ja-JP" altLang="en-US" smtClean="0"/>
              <a:t>2014/5/26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B4D9A-E19D-2940-B19F-D334F1BD530A}" type="slidenum">
              <a:rPr kumimoji="1" lang="ja-JP" altLang="en-US" smtClean="0"/>
              <a:t>‹N°›</a:t>
            </a:fld>
            <a:endParaRPr kumimoji="1" lang="ja-JP" altLang="en-US"/>
          </a:p>
        </p:txBody>
      </p:sp>
    </p:spTree>
    <p:extLst>
      <p:ext uri="{BB962C8B-B14F-4D97-AF65-F5344CB8AC3E}">
        <p14:creationId xmlns:p14="http://schemas.microsoft.com/office/powerpoint/2010/main" val="35755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7527" y="766659"/>
            <a:ext cx="8434165" cy="2803095"/>
          </a:xfrm>
          <a:solidFill>
            <a:srgbClr val="CCFFCC"/>
          </a:solidFill>
          <a:ln>
            <a:solidFill>
              <a:srgbClr val="008000"/>
            </a:solidFill>
          </a:ln>
        </p:spPr>
        <p:txBody>
          <a:bodyPr>
            <a:normAutofit fontScale="90000"/>
          </a:bodyPr>
          <a:lstStyle/>
          <a:p>
            <a:r>
              <a:rPr kumimoji="1" lang="en-US" altLang="ja-JP" sz="3600" dirty="0" smtClean="0">
                <a:solidFill>
                  <a:srgbClr val="3366FF"/>
                </a:solidFill>
              </a:rPr>
              <a:t/>
            </a:r>
            <a:br>
              <a:rPr kumimoji="1" lang="en-US" altLang="ja-JP" sz="3600" dirty="0" smtClean="0">
                <a:solidFill>
                  <a:srgbClr val="3366FF"/>
                </a:solidFill>
              </a:rPr>
            </a:br>
            <a:r>
              <a:rPr kumimoji="1" lang="en-US" altLang="ja-JP" sz="3600" dirty="0" smtClean="0">
                <a:solidFill>
                  <a:srgbClr val="3366FF"/>
                </a:solidFill>
              </a:rPr>
              <a:t>A Proposal for FJPPL (TYL) </a:t>
            </a:r>
            <a:br>
              <a:rPr kumimoji="1" lang="en-US" altLang="ja-JP" sz="3600" dirty="0" smtClean="0">
                <a:solidFill>
                  <a:srgbClr val="3366FF"/>
                </a:solidFill>
              </a:rPr>
            </a:br>
            <a:r>
              <a:rPr lang="en-US" altLang="ja-JP" sz="3600" dirty="0" smtClean="0"/>
              <a:t>Development of Frequency Tuners Optimization</a:t>
            </a:r>
            <a:br>
              <a:rPr lang="en-US" altLang="ja-JP" sz="3600" dirty="0" smtClean="0"/>
            </a:br>
            <a:r>
              <a:rPr lang="en-US" altLang="ja-JP" sz="3600" dirty="0" smtClean="0">
                <a:solidFill>
                  <a:srgbClr val="008000"/>
                </a:solidFill>
              </a:rPr>
              <a:t>and Cryomodule Integration </a:t>
            </a:r>
            <a:r>
              <a:rPr lang="en-US" altLang="ja-JP" sz="3600" dirty="0" smtClean="0">
                <a:solidFill>
                  <a:srgbClr val="3366FF"/>
                </a:solidFill>
              </a:rPr>
              <a:t/>
            </a:r>
            <a:br>
              <a:rPr lang="en-US" altLang="ja-JP" sz="3600" dirty="0" smtClean="0">
                <a:solidFill>
                  <a:srgbClr val="3366FF"/>
                </a:solidFill>
              </a:rPr>
            </a:br>
            <a:r>
              <a:rPr lang="en-US" altLang="ja-JP" sz="3600" dirty="0" smtClean="0"/>
              <a:t> for </a:t>
            </a:r>
            <a:br>
              <a:rPr lang="en-US" altLang="ja-JP" sz="3600" dirty="0" smtClean="0"/>
            </a:br>
            <a:r>
              <a:rPr lang="en-US" altLang="ja-JP" sz="3600" dirty="0" smtClean="0"/>
              <a:t>1.3 GHz SRF Cavities</a:t>
            </a:r>
            <a:br>
              <a:rPr lang="en-US" altLang="ja-JP" sz="3600" dirty="0" smtClean="0"/>
            </a:br>
            <a:r>
              <a:rPr lang="en-US" altLang="ja-JP" sz="3600" dirty="0" smtClean="0"/>
              <a:t> </a:t>
            </a:r>
            <a:endParaRPr kumimoji="1" lang="ja-JP" altLang="en-US" sz="3600" dirty="0"/>
          </a:p>
        </p:txBody>
      </p:sp>
      <p:sp>
        <p:nvSpPr>
          <p:cNvPr id="3" name="サブタイトル 2"/>
          <p:cNvSpPr>
            <a:spLocks noGrp="1"/>
          </p:cNvSpPr>
          <p:nvPr>
            <p:ph type="subTitle" idx="1"/>
          </p:nvPr>
        </p:nvSpPr>
        <p:spPr>
          <a:xfrm>
            <a:off x="287527" y="3886200"/>
            <a:ext cx="8434165" cy="1752600"/>
          </a:xfrm>
        </p:spPr>
        <p:txBody>
          <a:bodyPr>
            <a:normAutofit fontScale="70000" lnSpcReduction="20000"/>
          </a:bodyPr>
          <a:lstStyle/>
          <a:p>
            <a:r>
              <a:rPr kumimoji="1" lang="en-US" altLang="ja-JP" dirty="0" smtClean="0">
                <a:solidFill>
                  <a:schemeClr val="tx1"/>
                </a:solidFill>
              </a:rPr>
              <a:t>G. </a:t>
            </a:r>
            <a:r>
              <a:rPr kumimoji="1" lang="en-US" altLang="ja-JP" dirty="0" err="1" smtClean="0">
                <a:solidFill>
                  <a:schemeClr val="tx1"/>
                </a:solidFill>
              </a:rPr>
              <a:t>Devanz</a:t>
            </a:r>
            <a:r>
              <a:rPr kumimoji="1" lang="en-US" altLang="ja-JP" dirty="0" smtClean="0">
                <a:solidFill>
                  <a:schemeClr val="tx1"/>
                </a:solidFill>
              </a:rPr>
              <a:t>, F. </a:t>
            </a:r>
            <a:r>
              <a:rPr kumimoji="1" lang="en-US" altLang="ja-JP" dirty="0" err="1" smtClean="0">
                <a:solidFill>
                  <a:schemeClr val="tx1"/>
                </a:solidFill>
              </a:rPr>
              <a:t>Nunio</a:t>
            </a:r>
            <a:r>
              <a:rPr kumimoji="1" lang="en-US" altLang="ja-JP" dirty="0" smtClean="0">
                <a:solidFill>
                  <a:schemeClr val="tx1"/>
                </a:solidFill>
              </a:rPr>
              <a:t>,</a:t>
            </a:r>
            <a:r>
              <a:rPr lang="en-US" altLang="ja-JP" dirty="0" smtClean="0">
                <a:solidFill>
                  <a:schemeClr val="tx1"/>
                </a:solidFill>
              </a:rPr>
              <a:t> </a:t>
            </a:r>
            <a:r>
              <a:rPr lang="en-US" altLang="ja-JP" dirty="0">
                <a:solidFill>
                  <a:schemeClr val="tx1"/>
                </a:solidFill>
              </a:rPr>
              <a:t>O. </a:t>
            </a:r>
            <a:r>
              <a:rPr lang="en-US" altLang="ja-JP" dirty="0" smtClean="0">
                <a:solidFill>
                  <a:schemeClr val="tx1"/>
                </a:solidFill>
              </a:rPr>
              <a:t>Napoly (CEA/</a:t>
            </a:r>
            <a:r>
              <a:rPr lang="en-US" altLang="ja-JP" dirty="0" err="1" smtClean="0">
                <a:solidFill>
                  <a:schemeClr val="tx1"/>
                </a:solidFill>
              </a:rPr>
              <a:t>Irfu</a:t>
            </a:r>
            <a:r>
              <a:rPr lang="en-US" altLang="ja-JP" dirty="0" smtClean="0">
                <a:solidFill>
                  <a:schemeClr val="tx1"/>
                </a:solidFill>
              </a:rPr>
              <a:t>) </a:t>
            </a:r>
          </a:p>
          <a:p>
            <a:r>
              <a:rPr kumimoji="1" lang="en-US" altLang="ja-JP" dirty="0" smtClean="0">
                <a:solidFill>
                  <a:schemeClr val="tx1"/>
                </a:solidFill>
              </a:rPr>
              <a:t>K. </a:t>
            </a:r>
            <a:r>
              <a:rPr kumimoji="1" lang="en-US" altLang="ja-JP" dirty="0" err="1" smtClean="0">
                <a:solidFill>
                  <a:schemeClr val="tx1"/>
                </a:solidFill>
              </a:rPr>
              <a:t>Artoos</a:t>
            </a:r>
            <a:r>
              <a:rPr kumimoji="1" lang="en-US" altLang="ja-JP" dirty="0" smtClean="0">
                <a:solidFill>
                  <a:schemeClr val="tx1"/>
                </a:solidFill>
              </a:rPr>
              <a:t> (CERN)</a:t>
            </a:r>
          </a:p>
          <a:p>
            <a:r>
              <a:rPr lang="en-US" altLang="ja-JP" dirty="0" smtClean="0">
                <a:solidFill>
                  <a:schemeClr val="tx1"/>
                </a:solidFill>
              </a:rPr>
              <a:t>A. Yamamoto, H. </a:t>
            </a:r>
            <a:r>
              <a:rPr lang="en-US" altLang="ja-JP" dirty="0" err="1" smtClean="0">
                <a:solidFill>
                  <a:schemeClr val="tx1"/>
                </a:solidFill>
              </a:rPr>
              <a:t>Hayano</a:t>
            </a:r>
            <a:r>
              <a:rPr lang="en-US" altLang="ja-JP" dirty="0" smtClean="0">
                <a:solidFill>
                  <a:schemeClr val="tx1"/>
                </a:solidFill>
              </a:rPr>
              <a:t>, and M. Yamanaka (KEK)</a:t>
            </a:r>
          </a:p>
          <a:p>
            <a:pPr marL="514350" indent="-514350">
              <a:buAutoNum type="alphaUcPeriod"/>
            </a:pPr>
            <a:endParaRPr kumimoji="1" lang="en-US" altLang="ja-JP" dirty="0">
              <a:solidFill>
                <a:schemeClr val="tx1"/>
              </a:solidFill>
            </a:endParaRPr>
          </a:p>
          <a:p>
            <a:r>
              <a:rPr kumimoji="1" lang="en-US" altLang="ja-JP" dirty="0" smtClean="0">
                <a:solidFill>
                  <a:schemeClr val="tx1"/>
                </a:solidFill>
              </a:rPr>
              <a:t>  to be presented at FJPPL meeting, Bordeaux, 26-27 May, 2014</a:t>
            </a:r>
            <a:endParaRPr kumimoji="1" lang="ja-JP" altLang="en-US" dirty="0">
              <a:solidFill>
                <a:schemeClr val="tx1"/>
              </a:solidFill>
            </a:endParaRPr>
          </a:p>
        </p:txBody>
      </p:sp>
    </p:spTree>
    <p:extLst>
      <p:ext uri="{BB962C8B-B14F-4D97-AF65-F5344CB8AC3E}">
        <p14:creationId xmlns:p14="http://schemas.microsoft.com/office/powerpoint/2010/main" val="111839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376"/>
            <a:ext cx="8229600" cy="727685"/>
          </a:xfrm>
        </p:spPr>
        <p:txBody>
          <a:bodyPr>
            <a:normAutofit fontScale="90000"/>
          </a:bodyPr>
          <a:lstStyle/>
          <a:p>
            <a:r>
              <a:rPr kumimoji="1" lang="en-US" altLang="ja-JP" dirty="0" smtClean="0"/>
              <a:t>Proposal</a:t>
            </a:r>
            <a:endParaRPr kumimoji="1" lang="ja-JP" altLang="en-US" dirty="0"/>
          </a:p>
        </p:txBody>
      </p:sp>
      <p:sp>
        <p:nvSpPr>
          <p:cNvPr id="3" name="コンテンツ プレースホルダー 2"/>
          <p:cNvSpPr>
            <a:spLocks noGrp="1"/>
          </p:cNvSpPr>
          <p:nvPr>
            <p:ph idx="1"/>
          </p:nvPr>
        </p:nvSpPr>
        <p:spPr>
          <a:xfrm>
            <a:off x="457200" y="1002323"/>
            <a:ext cx="8229600" cy="3648809"/>
          </a:xfrm>
        </p:spPr>
        <p:txBody>
          <a:bodyPr>
            <a:normAutofit fontScale="55000" lnSpcReduction="20000"/>
          </a:bodyPr>
          <a:lstStyle/>
          <a:p>
            <a:pPr algn="just"/>
            <a:r>
              <a:rPr lang="en-US" altLang="ja-JP" dirty="0" smtClean="0"/>
              <a:t>An </a:t>
            </a:r>
            <a:r>
              <a:rPr lang="en-US" altLang="ja-JP" dirty="0"/>
              <a:t>important objective of this proposal is to seek for a novel design to accommodate the frequency tuner within the </a:t>
            </a:r>
            <a:r>
              <a:rPr lang="en-US" altLang="ja-JP" dirty="0" smtClean="0"/>
              <a:t>ILC constraint </a:t>
            </a:r>
            <a:r>
              <a:rPr lang="en-US" altLang="ja-JP" dirty="0"/>
              <a:t>of </a:t>
            </a:r>
            <a:r>
              <a:rPr lang="en-US" altLang="ja-JP" dirty="0" smtClean="0"/>
              <a:t>reducing </a:t>
            </a:r>
            <a:r>
              <a:rPr lang="en-US" altLang="ja-JP" dirty="0"/>
              <a:t>the physical length </a:t>
            </a:r>
            <a:r>
              <a:rPr lang="en-US" altLang="ja-JP" dirty="0" smtClean="0"/>
              <a:t>of the beam pipe of </a:t>
            </a:r>
            <a:r>
              <a:rPr lang="en-US" altLang="ja-JP" dirty="0"/>
              <a:t>35 mm (see Fig. 1 for the space constraint). We may find two possibilities as follows:</a:t>
            </a:r>
            <a:r>
              <a:rPr lang="ja-JP" altLang="ja-JP" dirty="0" smtClean="0">
                <a:effectLst/>
              </a:rPr>
              <a:t> </a:t>
            </a:r>
            <a:endParaRPr lang="en-US" altLang="ja-JP" dirty="0" smtClean="0">
              <a:effectLst/>
            </a:endParaRPr>
          </a:p>
          <a:p>
            <a:pPr marL="0" indent="0">
              <a:buNone/>
            </a:pPr>
            <a:r>
              <a:rPr lang="en-US" altLang="ja-JP" dirty="0"/>
              <a:t> </a:t>
            </a:r>
            <a:endParaRPr lang="ja-JP" altLang="ja-JP" dirty="0"/>
          </a:p>
          <a:p>
            <a:pPr lvl="1"/>
            <a:r>
              <a:rPr lang="en-US" altLang="ja-JP" sz="2900" dirty="0" smtClean="0"/>
              <a:t>to </a:t>
            </a:r>
            <a:r>
              <a:rPr lang="en-US" altLang="ja-JP" sz="2900" dirty="0"/>
              <a:t>seek for a shorter mechanical design with the same Saclay/DESY tuner being applied for the FLASH and </a:t>
            </a:r>
            <a:r>
              <a:rPr lang="en-US" altLang="ja-JP" sz="2900" dirty="0" smtClean="0"/>
              <a:t>E-XFEL </a:t>
            </a:r>
            <a:r>
              <a:rPr lang="en-US" altLang="ja-JP" sz="2900" dirty="0"/>
              <a:t>tuners (see Fig. 2) , or</a:t>
            </a:r>
            <a:endParaRPr lang="ja-JP" altLang="ja-JP" sz="2900" dirty="0"/>
          </a:p>
          <a:p>
            <a:pPr lvl="1"/>
            <a:r>
              <a:rPr lang="en-US" altLang="ja-JP" sz="2900" dirty="0" smtClean="0"/>
              <a:t>to </a:t>
            </a:r>
            <a:r>
              <a:rPr lang="en-US" altLang="ja-JP" sz="2900" dirty="0"/>
              <a:t>seek for a new design based on the tuner design for the CERN-SPL (Superconducting Proton </a:t>
            </a:r>
            <a:r>
              <a:rPr lang="en-US" altLang="ja-JP" sz="2900" dirty="0" err="1"/>
              <a:t>Linac</a:t>
            </a:r>
            <a:r>
              <a:rPr lang="en-US" altLang="ja-JP" sz="2900" dirty="0"/>
              <a:t>) cavity (Fig. 3). </a:t>
            </a:r>
            <a:endParaRPr lang="ja-JP" altLang="ja-JP" sz="2900" dirty="0"/>
          </a:p>
          <a:p>
            <a:pPr lvl="1"/>
            <a:endParaRPr lang="en-US" altLang="ja-JP" dirty="0" smtClean="0"/>
          </a:p>
          <a:p>
            <a:pPr algn="just"/>
            <a:r>
              <a:rPr lang="en-US" altLang="ja-JP" dirty="0" smtClean="0"/>
              <a:t>Both </a:t>
            </a:r>
            <a:r>
              <a:rPr lang="en-US" altLang="ja-JP" dirty="0"/>
              <a:t>designs </a:t>
            </a:r>
            <a:r>
              <a:rPr lang="en-US" altLang="ja-JP" dirty="0" smtClean="0"/>
              <a:t>are originating from </a:t>
            </a:r>
            <a:r>
              <a:rPr lang="en-US" altLang="ja-JP" dirty="0"/>
              <a:t>CEA/Saclay. There is an advantage with the CERN-SPL </a:t>
            </a:r>
            <a:r>
              <a:rPr lang="en-US" altLang="ja-JP" dirty="0" smtClean="0"/>
              <a:t>tuner : the </a:t>
            </a:r>
            <a:r>
              <a:rPr lang="en-US" altLang="ja-JP" dirty="0"/>
              <a:t>motor location can be outside of vacuum </a:t>
            </a:r>
            <a:r>
              <a:rPr lang="en-US" altLang="ja-JP" dirty="0" smtClean="0"/>
              <a:t>vessel allowing for easier </a:t>
            </a:r>
            <a:r>
              <a:rPr lang="en-US" altLang="ja-JP" dirty="0"/>
              <a:t>accessibility and </a:t>
            </a:r>
            <a:r>
              <a:rPr lang="en-US" altLang="ja-JP" dirty="0" smtClean="0"/>
              <a:t>maintainability</a:t>
            </a:r>
            <a:r>
              <a:rPr lang="en-US" altLang="ja-JP" dirty="0"/>
              <a:t>.</a:t>
            </a:r>
            <a:endParaRPr lang="ja-JP" altLang="ja-JP" dirty="0"/>
          </a:p>
          <a:p>
            <a:pPr marL="0" indent="0">
              <a:buNone/>
            </a:pPr>
            <a:r>
              <a:rPr lang="en-US" altLang="ja-JP" dirty="0"/>
              <a:t> </a:t>
            </a:r>
            <a:endParaRPr lang="ja-JP" altLang="ja-JP" dirty="0"/>
          </a:p>
          <a:p>
            <a:endParaRPr lang="en-US" altLang="ja-JP" dirty="0" smtClean="0">
              <a:effectLst/>
            </a:endParaRPr>
          </a:p>
          <a:p>
            <a:endParaRPr kumimoji="1" lang="ja-JP" altLang="en-US" dirty="0"/>
          </a:p>
        </p:txBody>
      </p:sp>
      <p:pic>
        <p:nvPicPr>
          <p:cNvPr id="1026" name="コンテンツ プレースホルダー 11" descr="説明: DSC08108.jpg"/>
          <p:cNvPicPr>
            <a:picLocks noGrp="1" noChangeAspect="1" noChangeArrowheads="1"/>
          </p:cNvPicPr>
          <p:nvPr/>
        </p:nvPicPr>
        <p:blipFill>
          <a:blip r:embed="rId2">
            <a:extLst>
              <a:ext uri="{28A0092B-C50C-407E-A947-70E740481C1C}">
                <a14:useLocalDpi xmlns:a14="http://schemas.microsoft.com/office/drawing/2010/main" val="0"/>
              </a:ext>
            </a:extLst>
          </a:blip>
          <a:srcRect l="4018" t="4028"/>
          <a:stretch>
            <a:fillRect/>
          </a:stretch>
        </p:blipFill>
        <p:spPr bwMode="auto">
          <a:xfrm>
            <a:off x="4686933" y="4126660"/>
            <a:ext cx="3949229" cy="208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151" y="4117868"/>
            <a:ext cx="3367617" cy="2159840"/>
          </a:xfrm>
          <a:prstGeom prst="rect">
            <a:avLst/>
          </a:prstGeom>
        </p:spPr>
      </p:pic>
      <p:sp>
        <p:nvSpPr>
          <p:cNvPr id="4" name="ZoneTexte 3"/>
          <p:cNvSpPr txBox="1"/>
          <p:nvPr/>
        </p:nvSpPr>
        <p:spPr>
          <a:xfrm>
            <a:off x="1300162" y="6295265"/>
            <a:ext cx="2165593" cy="369332"/>
          </a:xfrm>
          <a:prstGeom prst="rect">
            <a:avLst/>
          </a:prstGeom>
          <a:noFill/>
        </p:spPr>
        <p:txBody>
          <a:bodyPr wrap="none" rtlCol="0">
            <a:spAutoFit/>
          </a:bodyPr>
          <a:lstStyle/>
          <a:p>
            <a:r>
              <a:rPr lang="fr-FR" dirty="0" err="1" smtClean="0"/>
              <a:t>European</a:t>
            </a:r>
            <a:r>
              <a:rPr lang="fr-FR" dirty="0" smtClean="0"/>
              <a:t> XFEL Tuner</a:t>
            </a:r>
            <a:endParaRPr lang="fr-FR" dirty="0"/>
          </a:p>
        </p:txBody>
      </p:sp>
      <p:sp>
        <p:nvSpPr>
          <p:cNvPr id="7" name="ZoneTexte 6"/>
          <p:cNvSpPr txBox="1"/>
          <p:nvPr/>
        </p:nvSpPr>
        <p:spPr>
          <a:xfrm>
            <a:off x="5317525" y="6216161"/>
            <a:ext cx="2688044" cy="369332"/>
          </a:xfrm>
          <a:prstGeom prst="rect">
            <a:avLst/>
          </a:prstGeom>
          <a:noFill/>
        </p:spPr>
        <p:txBody>
          <a:bodyPr wrap="none" rtlCol="0">
            <a:spAutoFit/>
          </a:bodyPr>
          <a:lstStyle/>
          <a:p>
            <a:r>
              <a:rPr lang="fr-FR" dirty="0" smtClean="0"/>
              <a:t>CERN SPL </a:t>
            </a:r>
            <a:r>
              <a:rPr lang="fr-FR" dirty="0" err="1" smtClean="0"/>
              <a:t>Cavity</a:t>
            </a:r>
            <a:r>
              <a:rPr lang="fr-FR" dirty="0" smtClean="0"/>
              <a:t> and Tuner</a:t>
            </a:r>
            <a:endParaRPr lang="fr-FR" dirty="0"/>
          </a:p>
        </p:txBody>
      </p:sp>
    </p:spTree>
    <p:extLst>
      <p:ext uri="{BB962C8B-B14F-4D97-AF65-F5344CB8AC3E}">
        <p14:creationId xmlns:p14="http://schemas.microsoft.com/office/powerpoint/2010/main" val="264875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433210" y="88224"/>
            <a:ext cx="7151488" cy="815693"/>
          </a:xfrm>
        </p:spPr>
        <p:txBody>
          <a:bodyPr/>
          <a:lstStyle/>
          <a:p>
            <a:r>
              <a:rPr kumimoji="1" lang="en-US" altLang="ja-JP" b="1" dirty="0" smtClean="0"/>
              <a:t>He Tank Design Comparison</a:t>
            </a:r>
            <a:endParaRPr kumimoji="1" lang="ja-JP" altLang="en-US" b="1" dirty="0"/>
          </a:p>
        </p:txBody>
      </p:sp>
      <p:sp>
        <p:nvSpPr>
          <p:cNvPr id="10" name="テキスト プレースホルダー 9"/>
          <p:cNvSpPr>
            <a:spLocks noGrp="1"/>
          </p:cNvSpPr>
          <p:nvPr>
            <p:ph type="body" idx="1"/>
          </p:nvPr>
        </p:nvSpPr>
        <p:spPr>
          <a:xfrm>
            <a:off x="235810" y="1211689"/>
            <a:ext cx="4131031" cy="706864"/>
          </a:xfrm>
        </p:spPr>
        <p:txBody>
          <a:bodyPr/>
          <a:lstStyle/>
          <a:p>
            <a:pPr algn="ctr"/>
            <a:r>
              <a:rPr kumimoji="1" lang="en-US" altLang="ja-JP" sz="1800" dirty="0" smtClean="0"/>
              <a:t>E-XFEL/FLASH/TESLA  </a:t>
            </a:r>
            <a:r>
              <a:rPr kumimoji="1" lang="en-US" altLang="ja-JP" sz="1800" dirty="0" err="1" smtClean="0"/>
              <a:t>LHe</a:t>
            </a:r>
            <a:r>
              <a:rPr kumimoji="1" lang="en-US" altLang="ja-JP" sz="1800" dirty="0" smtClean="0"/>
              <a:t> tank with Saclay/</a:t>
            </a:r>
            <a:r>
              <a:rPr kumimoji="1" lang="en-US" altLang="ja-JP" sz="1800" dirty="0" err="1" smtClean="0"/>
              <a:t>Desy</a:t>
            </a:r>
            <a:r>
              <a:rPr kumimoji="1" lang="en-US" altLang="ja-JP" sz="1800" dirty="0" smtClean="0"/>
              <a:t> tuner at the axial end</a:t>
            </a:r>
          </a:p>
        </p:txBody>
      </p:sp>
      <p:pic>
        <p:nvPicPr>
          <p:cNvPr id="8" name="コンテンツ プレースホルダー 7"/>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546"/>
          <a:stretch/>
        </p:blipFill>
        <p:spPr>
          <a:xfrm>
            <a:off x="235811" y="2070011"/>
            <a:ext cx="4131031" cy="2951512"/>
          </a:xfrm>
          <a:prstGeom prst="rect">
            <a:avLst/>
          </a:prstGeom>
          <a:ln>
            <a:solidFill>
              <a:srgbClr val="3366FF"/>
            </a:solidFill>
          </a:ln>
        </p:spPr>
      </p:pic>
      <p:sp>
        <p:nvSpPr>
          <p:cNvPr id="11" name="テキスト プレースホルダー 10"/>
          <p:cNvSpPr>
            <a:spLocks noGrp="1"/>
          </p:cNvSpPr>
          <p:nvPr>
            <p:ph type="body" sz="quarter" idx="3"/>
          </p:nvPr>
        </p:nvSpPr>
        <p:spPr>
          <a:xfrm>
            <a:off x="4645025" y="1211689"/>
            <a:ext cx="4041775" cy="706864"/>
          </a:xfrm>
        </p:spPr>
        <p:txBody>
          <a:bodyPr/>
          <a:lstStyle/>
          <a:p>
            <a:pPr algn="ctr"/>
            <a:r>
              <a:rPr kumimoji="1" lang="en-US" altLang="ja-JP" sz="1800" dirty="0" smtClean="0"/>
              <a:t>ILC</a:t>
            </a:r>
            <a:r>
              <a:rPr kumimoji="1" lang="en-US" altLang="ja-JP" sz="1800" dirty="0"/>
              <a:t> </a:t>
            </a:r>
            <a:r>
              <a:rPr kumimoji="1" lang="en-US" altLang="ja-JP" sz="1800" dirty="0" err="1" smtClean="0"/>
              <a:t>LHe</a:t>
            </a:r>
            <a:r>
              <a:rPr kumimoji="1" lang="en-US" altLang="ja-JP" sz="1800" dirty="0" smtClean="0"/>
              <a:t> tank design with ‘Blade Tuner’ at the axial center</a:t>
            </a:r>
          </a:p>
        </p:txBody>
      </p:sp>
      <p:pic>
        <p:nvPicPr>
          <p:cNvPr id="9" name="コンテンツ プレースホルダー 8"/>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t="-1996" b="-1259"/>
          <a:stretch/>
        </p:blipFill>
        <p:spPr>
          <a:xfrm>
            <a:off x="4645025" y="2070010"/>
            <a:ext cx="4041775" cy="2951513"/>
          </a:xfrm>
          <a:ln>
            <a:solidFill>
              <a:srgbClr val="4F81BD"/>
            </a:solidFill>
          </a:ln>
        </p:spPr>
      </p:pic>
      <p:sp>
        <p:nvSpPr>
          <p:cNvPr id="2" name="日付プレースホルダー 1"/>
          <p:cNvSpPr>
            <a:spLocks noGrp="1"/>
          </p:cNvSpPr>
          <p:nvPr>
            <p:ph type="dt" sz="half" idx="10"/>
          </p:nvPr>
        </p:nvSpPr>
        <p:spPr/>
        <p:txBody>
          <a:bodyPr/>
          <a:lstStyle/>
          <a:p>
            <a:r>
              <a:rPr lang="en-US" smtClean="0">
                <a:solidFill>
                  <a:srgbClr val="000000"/>
                </a:solidFill>
                <a:latin typeface="Arial"/>
                <a:ea typeface="Arial Unicode MS"/>
                <a:cs typeface="Arial Unicode MS"/>
              </a:rPr>
              <a:t>A. Yamamoto, 2012.12.13</a:t>
            </a:r>
            <a:endParaRPr lang="en-US">
              <a:solidFill>
                <a:srgbClr val="000000"/>
              </a:solidFill>
              <a:latin typeface="Arial"/>
              <a:ea typeface="Arial Unicode MS"/>
              <a:cs typeface="Arial Unicode MS"/>
            </a:endParaRPr>
          </a:p>
        </p:txBody>
      </p:sp>
      <p:sp>
        <p:nvSpPr>
          <p:cNvPr id="3" name="フッター プレースホルダー 2"/>
          <p:cNvSpPr>
            <a:spLocks noGrp="1"/>
          </p:cNvSpPr>
          <p:nvPr>
            <p:ph type="ftr" sz="quarter" idx="11"/>
          </p:nvPr>
        </p:nvSpPr>
        <p:spPr/>
        <p:txBody>
          <a:bodyPr/>
          <a:lstStyle/>
          <a:p>
            <a:r>
              <a:rPr lang="en-US" smtClean="0">
                <a:latin typeface="Arial"/>
                <a:ea typeface="Arial Unicode MS"/>
                <a:cs typeface="Arial Unicode MS"/>
              </a:rPr>
              <a:t>ILC-PAC SCRF </a:t>
            </a:r>
            <a:endParaRPr lang="en-US">
              <a:latin typeface="Arial"/>
              <a:ea typeface="Arial Unicode MS"/>
              <a:cs typeface="Arial Unicode MS"/>
            </a:endParaRPr>
          </a:p>
        </p:txBody>
      </p:sp>
      <p:sp>
        <p:nvSpPr>
          <p:cNvPr id="4" name="スライド番号プレースホルダー 3"/>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11</a:t>
            </a:fld>
            <a:endParaRPr lang="en-US">
              <a:solidFill>
                <a:srgbClr val="000000"/>
              </a:solidFill>
              <a:latin typeface="Arial"/>
              <a:ea typeface="Arial Unicode MS"/>
              <a:cs typeface="Arial Unicode MS"/>
            </a:endParaRPr>
          </a:p>
        </p:txBody>
      </p:sp>
      <p:sp>
        <p:nvSpPr>
          <p:cNvPr id="6" name="テキスト ボックス 5"/>
          <p:cNvSpPr txBox="1"/>
          <p:nvPr/>
        </p:nvSpPr>
        <p:spPr>
          <a:xfrm>
            <a:off x="1025386" y="5277847"/>
            <a:ext cx="6766997" cy="646331"/>
          </a:xfrm>
          <a:prstGeom prst="rect">
            <a:avLst/>
          </a:prstGeom>
          <a:solidFill>
            <a:srgbClr val="CCFFCC"/>
          </a:solidFill>
        </p:spPr>
        <p:txBody>
          <a:bodyPr wrap="none" rtlCol="0">
            <a:spAutoFit/>
          </a:bodyPr>
          <a:lstStyle/>
          <a:p>
            <a:r>
              <a:rPr kumimoji="1" lang="en-US" altLang="ja-JP" dirty="0" smtClean="0"/>
              <a:t>Note:</a:t>
            </a:r>
          </a:p>
          <a:p>
            <a:r>
              <a:rPr lang="en-US" altLang="ja-JP" dirty="0" smtClean="0"/>
              <a:t>Re-visiting overall design of tuner and </a:t>
            </a:r>
            <a:r>
              <a:rPr lang="en-US" altLang="ja-JP" dirty="0" err="1" smtClean="0"/>
              <a:t>LHe</a:t>
            </a:r>
            <a:r>
              <a:rPr lang="en-US" altLang="ja-JP" dirty="0" smtClean="0"/>
              <a:t> tank may be required </a:t>
            </a:r>
            <a:endParaRPr kumimoji="1" lang="ja-JP" altLang="en-US" dirty="0"/>
          </a:p>
        </p:txBody>
      </p:sp>
    </p:spTree>
    <p:extLst>
      <p:ext uri="{BB962C8B-B14F-4D97-AF65-F5344CB8AC3E}">
        <p14:creationId xmlns:p14="http://schemas.microsoft.com/office/powerpoint/2010/main" val="350911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LS-II-DressedCavity.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816100"/>
            <a:ext cx="8674100" cy="3225800"/>
          </a:xfrm>
          <a:prstGeom prst="rect">
            <a:avLst/>
          </a:prstGeom>
        </p:spPr>
      </p:pic>
      <p:sp>
        <p:nvSpPr>
          <p:cNvPr id="2" name="Title 1"/>
          <p:cNvSpPr>
            <a:spLocks noGrp="1"/>
          </p:cNvSpPr>
          <p:nvPr>
            <p:ph type="title"/>
          </p:nvPr>
        </p:nvSpPr>
        <p:spPr>
          <a:xfrm>
            <a:off x="737598" y="43707"/>
            <a:ext cx="8229600" cy="1094481"/>
          </a:xfrm>
        </p:spPr>
        <p:txBody>
          <a:bodyPr>
            <a:noAutofit/>
          </a:bodyPr>
          <a:lstStyle/>
          <a:p>
            <a:r>
              <a:rPr lang="en-US" altLang="ja-JP" sz="4000" dirty="0"/>
              <a:t>A possible Extended Collaboration with </a:t>
            </a:r>
            <a:r>
              <a:rPr lang="en-US" altLang="ja-JP" sz="4000" dirty="0" smtClean="0"/>
              <a:t>LCLS-II </a:t>
            </a:r>
            <a:r>
              <a:rPr lang="en-US" altLang="ja-JP" sz="4000" dirty="0"/>
              <a:t>Project and </a:t>
            </a:r>
            <a:r>
              <a:rPr lang="en-US" altLang="ja-JP" sz="4000" dirty="0" err="1" smtClean="0"/>
              <a:t>Fermilab</a:t>
            </a:r>
            <a:endParaRPr lang="en-US" sz="4000" b="1" dirty="0"/>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2014/05/12</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latin typeface="Calibri"/>
                <a:ea typeface="ＭＳ Ｐゴシック"/>
              </a:rPr>
              <a:t>AWLC14</a:t>
            </a:r>
            <a:endParaRPr lang="ja-JP" altLang="en-US">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12</a:t>
            </a:fld>
            <a:endParaRPr lang="ja-JP" altLang="en-US">
              <a:solidFill>
                <a:prstClr val="black">
                  <a:tint val="75000"/>
                </a:prstClr>
              </a:solidFill>
              <a:latin typeface="Calibri"/>
              <a:ea typeface="ＭＳ Ｐゴシック"/>
            </a:endParaRPr>
          </a:p>
        </p:txBody>
      </p:sp>
      <p:pic>
        <p:nvPicPr>
          <p:cNvPr id="6" name="コンテンツ プレースホルダー 5" descr="DSC01212.jpg"/>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5168187" y="4105706"/>
            <a:ext cx="3810874" cy="2304619"/>
          </a:xfrm>
        </p:spPr>
      </p:pic>
      <p:sp>
        <p:nvSpPr>
          <p:cNvPr id="9" name="テキスト ボックス 8"/>
          <p:cNvSpPr txBox="1"/>
          <p:nvPr/>
        </p:nvSpPr>
        <p:spPr>
          <a:xfrm>
            <a:off x="582021" y="5057090"/>
            <a:ext cx="4247894" cy="1323439"/>
          </a:xfrm>
          <a:prstGeom prst="rect">
            <a:avLst/>
          </a:prstGeom>
          <a:solidFill>
            <a:srgbClr val="CCFFCC"/>
          </a:solidFill>
        </p:spPr>
        <p:txBody>
          <a:bodyPr wrap="none" rtlCol="0">
            <a:spAutoFit/>
          </a:bodyPr>
          <a:lstStyle/>
          <a:p>
            <a:r>
              <a:rPr kumimoji="1" lang="en-US" altLang="ja-JP" sz="2000" dirty="0" smtClean="0"/>
              <a:t>LCLS-II Tuner design covering the beam</a:t>
            </a:r>
          </a:p>
          <a:p>
            <a:r>
              <a:rPr lang="en-US" altLang="ja-JP" sz="2000" dirty="0" smtClean="0"/>
              <a:t>Pipe flanges, overcoming a constraint </a:t>
            </a:r>
          </a:p>
          <a:p>
            <a:r>
              <a:rPr lang="en-US" altLang="ja-JP" sz="2000" dirty="0" smtClean="0"/>
              <a:t>with a shorter beam pipe</a:t>
            </a:r>
          </a:p>
          <a:p>
            <a:r>
              <a:rPr lang="en-US" altLang="ja-JP" sz="2000" dirty="0" smtClean="0">
                <a:solidFill>
                  <a:srgbClr val="3366FF"/>
                </a:solidFill>
              </a:rPr>
              <a:t>T. Peterson, C. Grimm, et al., </a:t>
            </a:r>
          </a:p>
        </p:txBody>
      </p:sp>
      <p:sp>
        <p:nvSpPr>
          <p:cNvPr id="10" name="テキスト ボックス 9"/>
          <p:cNvSpPr txBox="1"/>
          <p:nvPr/>
        </p:nvSpPr>
        <p:spPr>
          <a:xfrm>
            <a:off x="5321578" y="5766922"/>
            <a:ext cx="2624637" cy="646331"/>
          </a:xfrm>
          <a:prstGeom prst="rect">
            <a:avLst/>
          </a:prstGeom>
          <a:noFill/>
        </p:spPr>
        <p:txBody>
          <a:bodyPr wrap="none" rtlCol="0">
            <a:spAutoFit/>
          </a:bodyPr>
          <a:lstStyle/>
          <a:p>
            <a:r>
              <a:rPr kumimoji="1" lang="en-US" altLang="ja-JP" dirty="0" smtClean="0">
                <a:solidFill>
                  <a:srgbClr val="FFFF00"/>
                </a:solidFill>
              </a:rPr>
              <a:t>Tesla type </a:t>
            </a:r>
            <a:r>
              <a:rPr kumimoji="1" lang="en-US" altLang="ja-JP" dirty="0" smtClean="0">
                <a:solidFill>
                  <a:schemeClr val="bg1"/>
                </a:solidFill>
              </a:rPr>
              <a:t>tuner assembly</a:t>
            </a:r>
          </a:p>
          <a:p>
            <a:r>
              <a:rPr lang="en-US" altLang="ja-JP" dirty="0" smtClean="0">
                <a:solidFill>
                  <a:schemeClr val="bg1"/>
                </a:solidFill>
              </a:rPr>
              <a:t>(photo at </a:t>
            </a:r>
            <a:r>
              <a:rPr lang="en-US" altLang="ja-JP" dirty="0" err="1" smtClean="0">
                <a:solidFill>
                  <a:schemeClr val="bg1"/>
                </a:solidFill>
              </a:rPr>
              <a:t>Fermilab</a:t>
            </a:r>
            <a:r>
              <a:rPr lang="en-US" altLang="ja-JP" dirty="0" smtClean="0">
                <a:solidFill>
                  <a:schemeClr val="bg1"/>
                </a:solidFill>
              </a:rPr>
              <a:t>)</a:t>
            </a:r>
            <a:r>
              <a:rPr kumimoji="1" lang="en-US" altLang="ja-JP" dirty="0" smtClean="0">
                <a:solidFill>
                  <a:schemeClr val="bg1"/>
                </a:solidFill>
              </a:rPr>
              <a:t> </a:t>
            </a:r>
            <a:endParaRPr kumimoji="1" lang="ja-JP" altLang="en-US" dirty="0">
              <a:solidFill>
                <a:schemeClr val="bg1"/>
              </a:solidFill>
            </a:endParaRPr>
          </a:p>
        </p:txBody>
      </p:sp>
      <p:sp>
        <p:nvSpPr>
          <p:cNvPr id="8" name="Rectangle 7"/>
          <p:cNvSpPr/>
          <p:nvPr/>
        </p:nvSpPr>
        <p:spPr>
          <a:xfrm>
            <a:off x="165364" y="1692378"/>
            <a:ext cx="3659290" cy="646331"/>
          </a:xfrm>
          <a:prstGeom prst="rect">
            <a:avLst/>
          </a:prstGeom>
        </p:spPr>
        <p:txBody>
          <a:bodyPr wrap="square">
            <a:spAutoFit/>
          </a:bodyPr>
          <a:lstStyle/>
          <a:p>
            <a:r>
              <a:rPr lang="en-US" b="1" dirty="0"/>
              <a:t>LCLS-II Cavity: a Tuner Design Option</a:t>
            </a:r>
            <a:br>
              <a:rPr lang="en-US" b="1" dirty="0"/>
            </a:br>
            <a:r>
              <a:rPr lang="en-US" b="1" dirty="0"/>
              <a:t>to be investigated </a:t>
            </a:r>
            <a:endParaRPr lang="fr-FR" dirty="0"/>
          </a:p>
        </p:txBody>
      </p:sp>
    </p:spTree>
    <p:extLst>
      <p:ext uri="{BB962C8B-B14F-4D97-AF65-F5344CB8AC3E}">
        <p14:creationId xmlns:p14="http://schemas.microsoft.com/office/powerpoint/2010/main" val="14947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 possible Extended Collaboration with LCLS-II Project and </a:t>
            </a:r>
            <a:r>
              <a:rPr kumimoji="1" lang="en-US" altLang="ja-JP" dirty="0" err="1" smtClean="0"/>
              <a:t>Fermilab</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457199" y="1600200"/>
            <a:ext cx="8482519" cy="4721469"/>
          </a:xfrm>
        </p:spPr>
        <p:txBody>
          <a:bodyPr>
            <a:normAutofit fontScale="85000" lnSpcReduction="20000"/>
          </a:bodyPr>
          <a:lstStyle/>
          <a:p>
            <a:r>
              <a:rPr lang="en-US" altLang="ja-JP" dirty="0" smtClean="0"/>
              <a:t>R&amp;D work to be shared by CEA, CERN, </a:t>
            </a:r>
            <a:r>
              <a:rPr lang="en-US" altLang="ja-JP" dirty="0" err="1" smtClean="0"/>
              <a:t>Fermilab</a:t>
            </a:r>
            <a:r>
              <a:rPr lang="en-US" altLang="ja-JP" dirty="0" smtClean="0"/>
              <a:t>, and KEK as follows:</a:t>
            </a:r>
            <a:endParaRPr kumimoji="1" lang="en-US" altLang="ja-JP" dirty="0"/>
          </a:p>
          <a:p>
            <a:pPr lvl="1"/>
            <a:r>
              <a:rPr lang="en-US" altLang="ja-JP" dirty="0" smtClean="0"/>
              <a:t>Engineering design:	 				b</a:t>
            </a:r>
            <a:r>
              <a:rPr kumimoji="1" lang="en-US" altLang="ja-JP" dirty="0" smtClean="0"/>
              <a:t>y </a:t>
            </a:r>
            <a:r>
              <a:rPr kumimoji="1" lang="en-US" altLang="ja-JP" dirty="0" err="1" smtClean="0"/>
              <a:t>Fermilab</a:t>
            </a:r>
            <a:endParaRPr lang="en-US" altLang="ja-JP" dirty="0"/>
          </a:p>
          <a:p>
            <a:pPr lvl="1"/>
            <a:r>
              <a:rPr kumimoji="1" lang="en-US" altLang="ja-JP" dirty="0" smtClean="0"/>
              <a:t>Evaluation of design				</a:t>
            </a:r>
            <a:r>
              <a:rPr kumimoji="1" lang="en-US" altLang="ja-JP" dirty="0" smtClean="0"/>
              <a:t>by </a:t>
            </a:r>
            <a:r>
              <a:rPr kumimoji="1" lang="en-US" altLang="ja-JP" dirty="0" smtClean="0"/>
              <a:t>CEA</a:t>
            </a:r>
          </a:p>
          <a:p>
            <a:pPr lvl="1"/>
            <a:r>
              <a:rPr lang="en-US" altLang="ja-JP" dirty="0" smtClean="0"/>
              <a:t>Fabrication of a prototype:</a:t>
            </a:r>
            <a:r>
              <a:rPr lang="en-US" altLang="ja-JP" dirty="0"/>
              <a:t>	</a:t>
            </a:r>
            <a:r>
              <a:rPr lang="en-US" altLang="ja-JP" dirty="0" smtClean="0"/>
              <a:t>		by </a:t>
            </a:r>
            <a:r>
              <a:rPr lang="en-US" altLang="ja-JP" dirty="0" err="1" smtClean="0"/>
              <a:t>Fermilab</a:t>
            </a:r>
            <a:endParaRPr lang="en-US" altLang="ja-JP" dirty="0" smtClean="0"/>
          </a:p>
          <a:p>
            <a:pPr lvl="1"/>
            <a:r>
              <a:rPr lang="en-US" altLang="ja-JP" dirty="0" smtClean="0"/>
              <a:t>Evaluation of module integration 	by CEA</a:t>
            </a:r>
          </a:p>
          <a:p>
            <a:pPr lvl="1"/>
            <a:r>
              <a:rPr lang="en-US" altLang="ja-JP" dirty="0" smtClean="0"/>
              <a:t>Test and feedback: 					by CERN and KEK </a:t>
            </a:r>
            <a:r>
              <a:rPr kumimoji="1" lang="en-US" altLang="ja-JP" dirty="0" smtClean="0"/>
              <a:t> </a:t>
            </a:r>
          </a:p>
          <a:p>
            <a:pPr marL="0" indent="0">
              <a:buNone/>
            </a:pPr>
            <a:endParaRPr lang="en-US" altLang="ja-JP" dirty="0"/>
          </a:p>
          <a:p>
            <a:r>
              <a:rPr kumimoji="1" lang="en-US" altLang="ja-JP" dirty="0" smtClean="0"/>
              <a:t>Activities</a:t>
            </a:r>
          </a:p>
          <a:p>
            <a:pPr lvl="1"/>
            <a:r>
              <a:rPr lang="en-US" altLang="ja-JP" dirty="0" smtClean="0"/>
              <a:t>A satellite workshop after LINAC 14 (CERN, Sept. 2014)</a:t>
            </a:r>
          </a:p>
          <a:p>
            <a:pPr lvl="1"/>
            <a:r>
              <a:rPr lang="en-US" dirty="0"/>
              <a:t>The second workshop to be held in autumn, </a:t>
            </a:r>
            <a:r>
              <a:rPr lang="en-US" dirty="0" smtClean="0"/>
              <a:t>2014 after </a:t>
            </a:r>
            <a:r>
              <a:rPr lang="en-US" dirty="0"/>
              <a:t>a prototype work progressed at </a:t>
            </a:r>
            <a:r>
              <a:rPr lang="en-US" dirty="0" err="1" smtClean="0"/>
              <a:t>Fermilab</a:t>
            </a:r>
            <a:endParaRPr kumimoji="1" lang="en-US" altLang="ja-JP" dirty="0" smtClean="0"/>
          </a:p>
        </p:txBody>
      </p:sp>
    </p:spTree>
    <p:extLst>
      <p:ext uri="{BB962C8B-B14F-4D97-AF65-F5344CB8AC3E}">
        <p14:creationId xmlns:p14="http://schemas.microsoft.com/office/powerpoint/2010/main" val="299135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Summary</a:t>
            </a:r>
            <a:endParaRPr kumimoji="1" lang="ja-JP" altLang="en-US" dirty="0"/>
          </a:p>
        </p:txBody>
      </p:sp>
      <p:sp>
        <p:nvSpPr>
          <p:cNvPr id="4" name="コンテンツ プレースホルダー 3"/>
          <p:cNvSpPr>
            <a:spLocks noGrp="1"/>
          </p:cNvSpPr>
          <p:nvPr>
            <p:ph idx="1"/>
          </p:nvPr>
        </p:nvSpPr>
        <p:spPr/>
        <p:txBody>
          <a:bodyPr>
            <a:normAutofit lnSpcReduction="10000"/>
          </a:bodyPr>
          <a:lstStyle/>
          <a:p>
            <a:pPr algn="just"/>
            <a:r>
              <a:rPr kumimoji="1" lang="en-US" altLang="ja-JP" dirty="0" smtClean="0"/>
              <a:t>A cooperative development work is proposed  for a compact Frequency Tuner for various  SRF elliptical cavity projects.</a:t>
            </a:r>
            <a:endParaRPr lang="en-US" altLang="ja-JP" dirty="0"/>
          </a:p>
          <a:p>
            <a:pPr algn="just"/>
            <a:r>
              <a:rPr kumimoji="1" lang="en-US" altLang="ja-JP" dirty="0" smtClean="0"/>
              <a:t>CEA, KEK and CERN will cooperate </a:t>
            </a:r>
            <a:r>
              <a:rPr lang="en-US" altLang="ja-JP" dirty="0"/>
              <a:t>with </a:t>
            </a:r>
            <a:r>
              <a:rPr lang="en-US" altLang="ja-JP" dirty="0" smtClean="0"/>
              <a:t>SLAC/</a:t>
            </a:r>
            <a:r>
              <a:rPr lang="en-US" altLang="ja-JP" dirty="0" err="1" smtClean="0"/>
              <a:t>Fermilab</a:t>
            </a:r>
            <a:r>
              <a:rPr lang="en-US" altLang="ja-JP" dirty="0" smtClean="0"/>
              <a:t> to develop </a:t>
            </a:r>
            <a:r>
              <a:rPr kumimoji="1" lang="en-US" altLang="ja-JP" dirty="0" smtClean="0"/>
              <a:t>a common and the best cost-effective tuner for future SRF accelerators.   </a:t>
            </a:r>
          </a:p>
          <a:p>
            <a:pPr algn="just"/>
            <a:r>
              <a:rPr lang="en-US" altLang="ja-JP" dirty="0" smtClean="0"/>
              <a:t>Two workshops are to be held based on the project proposed here. </a:t>
            </a:r>
            <a:endParaRPr lang="en-US" altLang="ja-JP" dirty="0"/>
          </a:p>
          <a:p>
            <a:endParaRPr kumimoji="1" lang="ja-JP" altLang="en-US" dirty="0"/>
          </a:p>
        </p:txBody>
      </p:sp>
    </p:spTree>
    <p:extLst>
      <p:ext uri="{BB962C8B-B14F-4D97-AF65-F5344CB8AC3E}">
        <p14:creationId xmlns:p14="http://schemas.microsoft.com/office/powerpoint/2010/main" val="151121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endParaRPr lang="en-US" altLang="ja-JP" dirty="0" smtClean="0"/>
          </a:p>
          <a:p>
            <a:r>
              <a:rPr lang="en-US" altLang="ja-JP" dirty="0" smtClean="0"/>
              <a:t>Proposal</a:t>
            </a:r>
          </a:p>
          <a:p>
            <a:endParaRPr lang="en-US" altLang="ja-JP" dirty="0" smtClean="0"/>
          </a:p>
          <a:p>
            <a:r>
              <a:rPr lang="en-US" altLang="ja-JP" dirty="0" smtClean="0"/>
              <a:t>Future Scope</a:t>
            </a:r>
          </a:p>
          <a:p>
            <a:endParaRPr kumimoji="1" lang="en-US" altLang="ja-JP" dirty="0" smtClean="0"/>
          </a:p>
          <a:p>
            <a:r>
              <a:rPr kumimoji="1" lang="en-US" altLang="ja-JP" dirty="0" smtClean="0"/>
              <a:t>Summary</a:t>
            </a:r>
            <a:endParaRPr kumimoji="1" lang="ja-JP" altLang="en-US" dirty="0"/>
          </a:p>
        </p:txBody>
      </p:sp>
    </p:spTree>
    <p:extLst>
      <p:ext uri="{BB962C8B-B14F-4D97-AF65-F5344CB8AC3E}">
        <p14:creationId xmlns:p14="http://schemas.microsoft.com/office/powerpoint/2010/main" val="170467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en-US" altLang="ja-JP" dirty="0"/>
              <a:t>The frequency tuners play an important role in the efficient operation of a superconducting RF </a:t>
            </a:r>
            <a:r>
              <a:rPr lang="en-US" altLang="ja-JP" dirty="0" smtClean="0"/>
              <a:t>cavity</a:t>
            </a:r>
            <a:r>
              <a:rPr lang="en-US" altLang="ja-JP" dirty="0"/>
              <a:t> </a:t>
            </a:r>
            <a:r>
              <a:rPr lang="en-US" altLang="ja-JP" dirty="0" smtClean="0"/>
              <a:t>: t</a:t>
            </a:r>
            <a:r>
              <a:rPr lang="en-US" altLang="ja-JP" dirty="0" smtClean="0"/>
              <a:t>he </a:t>
            </a:r>
            <a:r>
              <a:rPr lang="en-US" altLang="ja-JP" dirty="0"/>
              <a:t>fundamental frequency of the cavity can be adjusted, and the detuning of the cavity under the Lorentz force (LFD) in a long RF pulse can be counteracted. </a:t>
            </a:r>
            <a:endParaRPr lang="en-US" altLang="ja-JP" dirty="0" smtClean="0"/>
          </a:p>
          <a:p>
            <a:r>
              <a:rPr lang="en-US" altLang="ja-JP" dirty="0" smtClean="0"/>
              <a:t>The </a:t>
            </a:r>
            <a:r>
              <a:rPr lang="en-US" altLang="ja-JP" dirty="0"/>
              <a:t>tuners apply a longitudinal force to change the length of the cavity. Typically a motor-driven adjustment applies the force to adjust the length of the cavity to the fundamental mode, in order to mainly compensate the thermal contraction effect</a:t>
            </a:r>
            <a:r>
              <a:rPr lang="en-US" altLang="ja-JP" dirty="0" smtClean="0"/>
              <a:t>.</a:t>
            </a:r>
          </a:p>
          <a:p>
            <a:r>
              <a:rPr lang="en-US" altLang="ja-JP" dirty="0" smtClean="0"/>
              <a:t>A </a:t>
            </a:r>
            <a:r>
              <a:rPr lang="en-US" altLang="ja-JP" dirty="0" err="1"/>
              <a:t>piezo</a:t>
            </a:r>
            <a:r>
              <a:rPr lang="en-US" altLang="ja-JP" dirty="0"/>
              <a:t>-driven fine-adjustment applies a force to counteract the effect of the Lorentz force during the RF pulse. </a:t>
            </a:r>
            <a:r>
              <a:rPr lang="en-US" altLang="ja-JP" dirty="0">
                <a:solidFill>
                  <a:srgbClr val="FF0000"/>
                </a:solidFill>
              </a:rPr>
              <a:t>Sophisticated </a:t>
            </a:r>
            <a:r>
              <a:rPr lang="en-US" altLang="ja-JP" dirty="0" smtClean="0">
                <a:solidFill>
                  <a:srgbClr val="FF0000"/>
                </a:solidFill>
              </a:rPr>
              <a:t>feed-forward (feedback) </a:t>
            </a:r>
            <a:r>
              <a:rPr lang="en-US" altLang="ja-JP" dirty="0">
                <a:solidFill>
                  <a:srgbClr val="FF0000"/>
                </a:solidFill>
              </a:rPr>
              <a:t>systems are required to control the action of the tuners during </a:t>
            </a:r>
            <a:r>
              <a:rPr lang="en-US" altLang="ja-JP" dirty="0" smtClean="0">
                <a:solidFill>
                  <a:srgbClr val="FF0000"/>
                </a:solidFill>
              </a:rPr>
              <a:t>pulsed </a:t>
            </a:r>
            <a:r>
              <a:rPr lang="en-US" altLang="ja-JP" dirty="0" smtClean="0">
                <a:solidFill>
                  <a:srgbClr val="FF0000"/>
                </a:solidFill>
              </a:rPr>
              <a:t>(CW) </a:t>
            </a:r>
            <a:r>
              <a:rPr lang="en-US" altLang="ja-JP" dirty="0">
                <a:solidFill>
                  <a:srgbClr val="FF0000"/>
                </a:solidFill>
              </a:rPr>
              <a:t>operation. </a:t>
            </a:r>
            <a:endParaRPr lang="en-US" altLang="ja-JP" dirty="0" smtClean="0">
              <a:solidFill>
                <a:srgbClr val="FF0000"/>
              </a:solidFill>
            </a:endParaRPr>
          </a:p>
          <a:p>
            <a:endParaRPr lang="en-US" altLang="ja-JP" dirty="0" smtClean="0">
              <a:solidFill>
                <a:srgbClr val="FF0000"/>
              </a:solidFill>
            </a:endParaRPr>
          </a:p>
          <a:p>
            <a:r>
              <a:rPr lang="en-US" altLang="ja-JP" b="1" dirty="0" smtClean="0"/>
              <a:t>Achieving </a:t>
            </a:r>
            <a:r>
              <a:rPr lang="en-US" altLang="ja-JP" b="1" dirty="0"/>
              <a:t>high reliability of the tuners (both mechanical and </a:t>
            </a:r>
            <a:r>
              <a:rPr lang="en-US" altLang="ja-JP" b="1" dirty="0" err="1"/>
              <a:t>piezo</a:t>
            </a:r>
            <a:r>
              <a:rPr lang="en-US" altLang="ja-JP" b="1" dirty="0"/>
              <a:t>) is a </a:t>
            </a:r>
            <a:r>
              <a:rPr lang="en-US" altLang="ja-JP" b="1" dirty="0" smtClean="0"/>
              <a:t>key requirement</a:t>
            </a:r>
            <a:r>
              <a:rPr lang="en-US" altLang="ja-JP" b="1" dirty="0"/>
              <a:t>, and careful design of the stepper-motor drivers and associated gearing </a:t>
            </a:r>
            <a:r>
              <a:rPr lang="en-US" altLang="ja-JP" b="1" dirty="0" smtClean="0"/>
              <a:t>box is </a:t>
            </a:r>
            <a:r>
              <a:rPr lang="en-US" altLang="ja-JP" b="1" dirty="0"/>
              <a:t>crucial in </a:t>
            </a:r>
            <a:r>
              <a:rPr lang="en-US" altLang="ja-JP" b="1" dirty="0" smtClean="0"/>
              <a:t>this respect</a:t>
            </a:r>
            <a:r>
              <a:rPr lang="en-US" altLang="ja-JP" b="1" dirty="0"/>
              <a:t>.</a:t>
            </a:r>
            <a:r>
              <a:rPr lang="en-US" altLang="ja-JP" dirty="0"/>
              <a:t> </a:t>
            </a:r>
            <a:endParaRPr lang="ja-JP" altLang="ja-JP" dirty="0"/>
          </a:p>
          <a:p>
            <a:endParaRPr kumimoji="1" lang="ja-JP" altLang="en-US" dirty="0"/>
          </a:p>
        </p:txBody>
      </p:sp>
    </p:spTree>
    <p:extLst>
      <p:ext uri="{BB962C8B-B14F-4D97-AF65-F5344CB8AC3E}">
        <p14:creationId xmlns:p14="http://schemas.microsoft.com/office/powerpoint/2010/main" val="3952727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69461" y="237638"/>
            <a:ext cx="7747000" cy="779462"/>
          </a:xfrm>
        </p:spPr>
        <p:txBody>
          <a:bodyPr/>
          <a:lstStyle/>
          <a:p>
            <a:r>
              <a:rPr kumimoji="1" lang="en-US" altLang="ja-JP" sz="4000" dirty="0" smtClean="0"/>
              <a:t>E-XFEL </a:t>
            </a:r>
            <a:r>
              <a:rPr kumimoji="1" lang="en-US" altLang="ja-JP" sz="4000" dirty="0" smtClean="0"/>
              <a:t>Cavity, </a:t>
            </a:r>
            <a:r>
              <a:rPr kumimoji="1" lang="en-US" altLang="ja-JP" sz="4000" dirty="0" smtClean="0"/>
              <a:t>Tuner </a:t>
            </a:r>
            <a:r>
              <a:rPr kumimoji="1" lang="en-US" altLang="ja-JP" sz="4000" dirty="0" smtClean="0"/>
              <a:t>and He Tank</a:t>
            </a:r>
            <a:endParaRPr kumimoji="1" lang="ja-JP" altLang="en-US" sz="4000" dirty="0"/>
          </a:p>
        </p:txBody>
      </p:sp>
      <p:pic>
        <p:nvPicPr>
          <p:cNvPr id="10" name="コンテンツ プレースホルダー 9" descr="DSC03561.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p:pic>
      <p:pic>
        <p:nvPicPr>
          <p:cNvPr id="12" name="コンテンツ プレースホルダー 11" descr="DSC03559.jpg"/>
          <p:cNvPicPr>
            <a:picLocks noGrp="1" noChangeAspect="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p:pic>
      <p:pic>
        <p:nvPicPr>
          <p:cNvPr id="11" name="コンテンツ プレースホルダー 10" descr="DSC03556.jpg"/>
          <p:cNvPicPr>
            <a:picLocks noGrp="1" noChangeAspect="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p:pic>
      <p:pic>
        <p:nvPicPr>
          <p:cNvPr id="13" name="コンテンツ プレースホルダー 12" descr="DSC03584.jpg"/>
          <p:cNvPicPr>
            <a:picLocks noGrp="1" noChangeAspect="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p:pic>
      <p:sp>
        <p:nvSpPr>
          <p:cNvPr id="7" name="日付プレースホルダー 6"/>
          <p:cNvSpPr>
            <a:spLocks noGrp="1"/>
          </p:cNvSpPr>
          <p:nvPr>
            <p:ph type="dt" sz="half" idx="10"/>
          </p:nvPr>
        </p:nvSpPr>
        <p:spPr/>
        <p:txBody>
          <a:bodyPr/>
          <a:lstStyle/>
          <a:p>
            <a:pPr>
              <a:defRPr/>
            </a:pPr>
            <a:r>
              <a:rPr lang="en-US" altLang="ja-JP" smtClean="0"/>
              <a:t>13/06/10</a:t>
            </a:r>
            <a:endParaRPr lang="en-US" altLang="ja-JP"/>
          </a:p>
        </p:txBody>
      </p:sp>
      <p:sp>
        <p:nvSpPr>
          <p:cNvPr id="8" name="フッター プレースホルダー 7"/>
          <p:cNvSpPr>
            <a:spLocks noGrp="1"/>
          </p:cNvSpPr>
          <p:nvPr>
            <p:ph type="ftr" sz="quarter" idx="11"/>
          </p:nvPr>
        </p:nvSpPr>
        <p:spPr/>
        <p:txBody>
          <a:bodyPr/>
          <a:lstStyle/>
          <a:p>
            <a:pPr>
              <a:defRPr/>
            </a:pPr>
            <a:r>
              <a:rPr lang="en-US" altLang="ja-JP" smtClean="0"/>
              <a:t>KEK-LC-Meeting</a:t>
            </a:r>
            <a:endParaRPr lang="en-US" altLang="ja-JP"/>
          </a:p>
        </p:txBody>
      </p:sp>
      <p:sp>
        <p:nvSpPr>
          <p:cNvPr id="9" name="スライド番号プレースホルダー 8"/>
          <p:cNvSpPr>
            <a:spLocks noGrp="1"/>
          </p:cNvSpPr>
          <p:nvPr>
            <p:ph type="sldNum" sz="quarter" idx="12"/>
          </p:nvPr>
        </p:nvSpPr>
        <p:spPr/>
        <p:txBody>
          <a:bodyPr/>
          <a:lstStyle/>
          <a:p>
            <a:pPr>
              <a:defRPr/>
            </a:pPr>
            <a:fld id="{4F69C48C-D733-1745-8254-B98F368A1390}" type="slidenum">
              <a:rPr lang="en-US" altLang="ja-JP" smtClean="0"/>
              <a:pPr>
                <a:defRPr/>
              </a:pPr>
              <a:t>4</a:t>
            </a:fld>
            <a:endParaRPr lang="en-US" altLang="ja-JP"/>
          </a:p>
        </p:txBody>
      </p:sp>
    </p:spTree>
    <p:extLst>
      <p:ext uri="{BB962C8B-B14F-4D97-AF65-F5344CB8AC3E}">
        <p14:creationId xmlns:p14="http://schemas.microsoft.com/office/powerpoint/2010/main" val="1293517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en-US" altLang="ja-JP" sz="4000" dirty="0" smtClean="0"/>
              <a:t>E-XFEL Tuner drawing</a:t>
            </a:r>
            <a:r>
              <a:rPr kumimoji="1" lang="en-US" altLang="ja-JP" dirty="0" smtClean="0"/>
              <a:t/>
            </a:r>
            <a:br>
              <a:rPr kumimoji="1" lang="en-US" altLang="ja-JP" dirty="0" smtClean="0"/>
            </a:br>
            <a:r>
              <a:rPr lang="en-US" altLang="ja-JP" sz="1800" dirty="0" smtClean="0"/>
              <a:t>courtesy: Lars </a:t>
            </a:r>
            <a:r>
              <a:rPr lang="en-US" altLang="ja-JP" sz="1800" dirty="0" err="1" smtClean="0"/>
              <a:t>Hagge</a:t>
            </a:r>
            <a:r>
              <a:rPr lang="en-US" altLang="ja-JP" sz="1800" dirty="0" smtClean="0"/>
              <a:t> and Lutz </a:t>
            </a:r>
            <a:r>
              <a:rPr lang="en-US" altLang="ja-JP" sz="1800" dirty="0" err="1" smtClean="0"/>
              <a:t>Lilje</a:t>
            </a:r>
            <a:r>
              <a:rPr lang="en-US" altLang="ja-JP" sz="1800" dirty="0" smtClean="0"/>
              <a:t>, 2013-11-1</a:t>
            </a:r>
            <a:endParaRPr kumimoji="1" lang="ja-JP" altLang="en-US" dirty="0"/>
          </a:p>
        </p:txBody>
      </p:sp>
      <p:pic>
        <p:nvPicPr>
          <p:cNvPr id="9" name="コンテンツ プレースホルダー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8" r="-66"/>
          <a:stretch/>
        </p:blipFill>
        <p:spPr>
          <a:xfrm>
            <a:off x="748769" y="1355273"/>
            <a:ext cx="7316669" cy="5176058"/>
          </a:xfrm>
        </p:spPr>
      </p:pic>
    </p:spTree>
    <p:extLst>
      <p:ext uri="{BB962C8B-B14F-4D97-AF65-F5344CB8AC3E}">
        <p14:creationId xmlns:p14="http://schemas.microsoft.com/office/powerpoint/2010/main" val="241310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 (2)</a:t>
            </a:r>
            <a:endParaRPr kumimoji="1" lang="ja-JP" altLang="en-US" dirty="0"/>
          </a:p>
        </p:txBody>
      </p:sp>
      <p:sp>
        <p:nvSpPr>
          <p:cNvPr id="3" name="コンテンツ プレースホルダー 2"/>
          <p:cNvSpPr>
            <a:spLocks noGrp="1"/>
          </p:cNvSpPr>
          <p:nvPr>
            <p:ph idx="1"/>
          </p:nvPr>
        </p:nvSpPr>
        <p:spPr>
          <a:xfrm>
            <a:off x="457200" y="1403047"/>
            <a:ext cx="8229600" cy="5004881"/>
          </a:xfrm>
        </p:spPr>
        <p:txBody>
          <a:bodyPr>
            <a:normAutofit fontScale="77500" lnSpcReduction="20000"/>
          </a:bodyPr>
          <a:lstStyle/>
          <a:p>
            <a:pPr algn="just"/>
            <a:r>
              <a:rPr lang="en-US" altLang="ja-JP" dirty="0"/>
              <a:t>The so-called </a:t>
            </a:r>
            <a:r>
              <a:rPr lang="en-US" altLang="ja-JP" dirty="0" smtClean="0"/>
              <a:t>Saclay/DESY </a:t>
            </a:r>
            <a:r>
              <a:rPr lang="en-US" altLang="ja-JP" dirty="0"/>
              <a:t>tuner </a:t>
            </a:r>
            <a:r>
              <a:rPr lang="en-US" altLang="ja-JP" dirty="0" smtClean="0"/>
              <a:t>is </a:t>
            </a:r>
            <a:r>
              <a:rPr lang="en-US" altLang="ja-JP" dirty="0"/>
              <a:t>the version of the tuner in </a:t>
            </a:r>
            <a:r>
              <a:rPr lang="en-US" altLang="ja-JP" dirty="0" smtClean="0"/>
              <a:t>operation at </a:t>
            </a:r>
            <a:r>
              <a:rPr lang="en-US" altLang="ja-JP" dirty="0"/>
              <a:t>the TTF/FLASH facility, where more than 50 such tuners are routinely operated in the 7 installed cryomodules</a:t>
            </a:r>
            <a:r>
              <a:rPr lang="en-US" altLang="ja-JP" dirty="0" smtClean="0"/>
              <a:t>.</a:t>
            </a:r>
          </a:p>
          <a:p>
            <a:pPr algn="just"/>
            <a:endParaRPr lang="en-US" altLang="ja-JP" dirty="0"/>
          </a:p>
          <a:p>
            <a:pPr algn="just"/>
            <a:r>
              <a:rPr lang="en-US" altLang="ja-JP" dirty="0" smtClean="0"/>
              <a:t>The </a:t>
            </a:r>
            <a:r>
              <a:rPr lang="en-US" altLang="ja-JP" dirty="0"/>
              <a:t>same tuner will be used for the 800 cavities in the European XFEL. </a:t>
            </a:r>
            <a:endParaRPr lang="en-US" altLang="ja-JP" dirty="0" smtClean="0"/>
          </a:p>
          <a:p>
            <a:pPr algn="just"/>
            <a:endParaRPr lang="en-US" altLang="ja-JP" dirty="0" smtClean="0"/>
          </a:p>
          <a:p>
            <a:pPr algn="just"/>
            <a:r>
              <a:rPr lang="en-US" altLang="ja-JP" dirty="0" smtClean="0"/>
              <a:t>However</a:t>
            </a:r>
            <a:r>
              <a:rPr lang="en-US" altLang="ja-JP" dirty="0"/>
              <a:t>, the Saclay/DESY tuner could not be considered as a baseline tuner in the Technical Design Report, published in 2013, for the International Linear Collider (ILC), because of the longitudinal envelope at the end of the cavity exceeding the beam pipe length limit on that end by 35 mm more than that required to increase a filling factor of active gradient components. </a:t>
            </a:r>
            <a:endParaRPr kumimoji="1" lang="ja-JP" altLang="en-US" dirty="0"/>
          </a:p>
        </p:txBody>
      </p:sp>
    </p:spTree>
    <p:extLst>
      <p:ext uri="{BB962C8B-B14F-4D97-AF65-F5344CB8AC3E}">
        <p14:creationId xmlns:p14="http://schemas.microsoft.com/office/powerpoint/2010/main" val="113733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4885" y="3924031"/>
            <a:ext cx="3367617" cy="215984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4885" y="1340177"/>
            <a:ext cx="3367617" cy="29898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712" y="1427190"/>
            <a:ext cx="3680883" cy="3041217"/>
          </a:xfrm>
          <a:prstGeom prst="rect">
            <a:avLst/>
          </a:prstGeom>
        </p:spPr>
      </p:pic>
      <p:cxnSp>
        <p:nvCxnSpPr>
          <p:cNvPr id="13" name="Straight Connector 12"/>
          <p:cNvCxnSpPr/>
          <p:nvPr/>
        </p:nvCxnSpPr>
        <p:spPr bwMode="auto">
          <a:xfrm>
            <a:off x="1531115" y="3033158"/>
            <a:ext cx="0" cy="11250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3332" y="3033158"/>
            <a:ext cx="0" cy="11250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531115" y="4077253"/>
            <a:ext cx="1452217"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1" name="TextBox 10"/>
          <p:cNvSpPr txBox="1"/>
          <p:nvPr/>
        </p:nvSpPr>
        <p:spPr>
          <a:xfrm>
            <a:off x="2060888" y="3938753"/>
            <a:ext cx="441422" cy="276999"/>
          </a:xfrm>
          <a:prstGeom prst="rect">
            <a:avLst/>
          </a:prstGeom>
          <a:solidFill>
            <a:srgbClr val="FFFFFF"/>
          </a:solidFill>
        </p:spPr>
        <p:txBody>
          <a:bodyPr wrap="none" rtlCol="0">
            <a:spAutoFit/>
          </a:bodyPr>
          <a:lstStyle/>
          <a:p>
            <a:r>
              <a:rPr kumimoji="0" lang="en-GB" sz="1200" dirty="0">
                <a:solidFill>
                  <a:srgbClr val="000000"/>
                </a:solidFill>
                <a:latin typeface="Arial"/>
                <a:ea typeface="Arial Unicode MS"/>
                <a:cs typeface="Arial Unicode MS"/>
              </a:rPr>
              <a:t>292</a:t>
            </a:r>
          </a:p>
        </p:txBody>
      </p:sp>
      <p:cxnSp>
        <p:nvCxnSpPr>
          <p:cNvPr id="17" name="Straight Arrow Connector 16"/>
          <p:cNvCxnSpPr/>
          <p:nvPr/>
        </p:nvCxnSpPr>
        <p:spPr bwMode="auto">
          <a:xfrm>
            <a:off x="1535377" y="3517956"/>
            <a:ext cx="525511"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0" name="Straight Arrow Connector 19"/>
          <p:cNvCxnSpPr/>
          <p:nvPr/>
        </p:nvCxnSpPr>
        <p:spPr bwMode="auto">
          <a:xfrm flipV="1">
            <a:off x="2060888" y="3517956"/>
            <a:ext cx="407800" cy="221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3" name="Straight Arrow Connector 22"/>
          <p:cNvCxnSpPr/>
          <p:nvPr/>
        </p:nvCxnSpPr>
        <p:spPr bwMode="auto">
          <a:xfrm flipV="1">
            <a:off x="2468688" y="3517956"/>
            <a:ext cx="525511" cy="221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 name="TextBox 7"/>
          <p:cNvSpPr txBox="1"/>
          <p:nvPr/>
        </p:nvSpPr>
        <p:spPr>
          <a:xfrm>
            <a:off x="1668017" y="3423561"/>
            <a:ext cx="256756" cy="184666"/>
          </a:xfrm>
          <a:prstGeom prst="rect">
            <a:avLst/>
          </a:prstGeom>
          <a:solidFill>
            <a:schemeClr val="bg1"/>
          </a:solidFill>
        </p:spPr>
        <p:txBody>
          <a:bodyPr wrap="none" lIns="0" tIns="0" rIns="0" bIns="0" rtlCol="0">
            <a:spAutoFit/>
          </a:bodyPr>
          <a:lstStyle/>
          <a:p>
            <a:r>
              <a:rPr kumimoji="0" lang="en-GB" sz="1200" dirty="0">
                <a:solidFill>
                  <a:srgbClr val="000000"/>
                </a:solidFill>
                <a:latin typeface="Arial"/>
                <a:ea typeface="Arial Unicode MS"/>
                <a:cs typeface="Arial Unicode MS"/>
              </a:rPr>
              <a:t>105</a:t>
            </a:r>
          </a:p>
        </p:txBody>
      </p:sp>
      <p:sp>
        <p:nvSpPr>
          <p:cNvPr id="25" name="TextBox 24"/>
          <p:cNvSpPr txBox="1"/>
          <p:nvPr/>
        </p:nvSpPr>
        <p:spPr>
          <a:xfrm>
            <a:off x="2604571" y="3419317"/>
            <a:ext cx="256756" cy="184666"/>
          </a:xfrm>
          <a:prstGeom prst="rect">
            <a:avLst/>
          </a:prstGeom>
          <a:solidFill>
            <a:schemeClr val="bg1"/>
          </a:solidFill>
        </p:spPr>
        <p:txBody>
          <a:bodyPr wrap="none" lIns="0" tIns="0" rIns="0" bIns="0" rtlCol="0">
            <a:spAutoFit/>
          </a:bodyPr>
          <a:lstStyle/>
          <a:p>
            <a:r>
              <a:rPr kumimoji="0" lang="en-GB" sz="1200" dirty="0">
                <a:solidFill>
                  <a:srgbClr val="000000"/>
                </a:solidFill>
                <a:latin typeface="Arial"/>
                <a:ea typeface="Arial Unicode MS"/>
                <a:cs typeface="Arial Unicode MS"/>
              </a:rPr>
              <a:t>105</a:t>
            </a:r>
          </a:p>
        </p:txBody>
      </p:sp>
      <p:sp>
        <p:nvSpPr>
          <p:cNvPr id="26" name="TextBox 25"/>
          <p:cNvSpPr txBox="1"/>
          <p:nvPr/>
        </p:nvSpPr>
        <p:spPr>
          <a:xfrm>
            <a:off x="2178399" y="3419317"/>
            <a:ext cx="171171" cy="184666"/>
          </a:xfrm>
          <a:prstGeom prst="rect">
            <a:avLst/>
          </a:prstGeom>
          <a:solidFill>
            <a:schemeClr val="bg1"/>
          </a:solidFill>
        </p:spPr>
        <p:txBody>
          <a:bodyPr wrap="none" lIns="0" tIns="0" rIns="0" bIns="0" rtlCol="0">
            <a:spAutoFit/>
          </a:bodyPr>
          <a:lstStyle/>
          <a:p>
            <a:r>
              <a:rPr kumimoji="0" lang="en-GB" sz="1200" dirty="0">
                <a:solidFill>
                  <a:srgbClr val="000000"/>
                </a:solidFill>
                <a:latin typeface="Arial"/>
                <a:ea typeface="Arial Unicode MS"/>
                <a:cs typeface="Arial Unicode MS"/>
              </a:rPr>
              <a:t>82</a:t>
            </a:r>
          </a:p>
        </p:txBody>
      </p:sp>
      <p:cxnSp>
        <p:nvCxnSpPr>
          <p:cNvPr id="27" name="Straight Connector 26"/>
          <p:cNvCxnSpPr/>
          <p:nvPr/>
        </p:nvCxnSpPr>
        <p:spPr bwMode="auto">
          <a:xfrm>
            <a:off x="6260082" y="3021324"/>
            <a:ext cx="0" cy="11250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7946779" y="3021324"/>
            <a:ext cx="0" cy="11250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Arrow Connector 28"/>
          <p:cNvCxnSpPr/>
          <p:nvPr/>
        </p:nvCxnSpPr>
        <p:spPr bwMode="auto">
          <a:xfrm>
            <a:off x="6260082" y="4065419"/>
            <a:ext cx="1686697"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0" name="TextBox 29"/>
          <p:cNvSpPr txBox="1"/>
          <p:nvPr/>
        </p:nvSpPr>
        <p:spPr>
          <a:xfrm>
            <a:off x="6907366" y="3926919"/>
            <a:ext cx="441422" cy="276999"/>
          </a:xfrm>
          <a:prstGeom prst="rect">
            <a:avLst/>
          </a:prstGeom>
          <a:solidFill>
            <a:srgbClr val="D9DDDF"/>
          </a:solidFill>
        </p:spPr>
        <p:txBody>
          <a:bodyPr wrap="none" rtlCol="0">
            <a:spAutoFit/>
          </a:bodyPr>
          <a:lstStyle/>
          <a:p>
            <a:r>
              <a:rPr kumimoji="0" lang="en-GB" sz="1200" dirty="0">
                <a:solidFill>
                  <a:srgbClr val="000000"/>
                </a:solidFill>
                <a:latin typeface="Arial"/>
                <a:ea typeface="Arial Unicode MS"/>
                <a:cs typeface="Arial Unicode MS"/>
              </a:rPr>
              <a:t>353</a:t>
            </a:r>
          </a:p>
        </p:txBody>
      </p:sp>
      <p:cxnSp>
        <p:nvCxnSpPr>
          <p:cNvPr id="31" name="Straight Arrow Connector 30"/>
          <p:cNvCxnSpPr/>
          <p:nvPr/>
        </p:nvCxnSpPr>
        <p:spPr bwMode="auto">
          <a:xfrm>
            <a:off x="6264344" y="3506122"/>
            <a:ext cx="490636"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2" name="Straight Arrow Connector 31"/>
          <p:cNvCxnSpPr/>
          <p:nvPr/>
        </p:nvCxnSpPr>
        <p:spPr bwMode="auto">
          <a:xfrm>
            <a:off x="6754980" y="3506122"/>
            <a:ext cx="543169" cy="221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3" name="Straight Arrow Connector 32"/>
          <p:cNvCxnSpPr/>
          <p:nvPr/>
        </p:nvCxnSpPr>
        <p:spPr bwMode="auto">
          <a:xfrm>
            <a:off x="7298149" y="3506122"/>
            <a:ext cx="64863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4" name="TextBox 33"/>
          <p:cNvSpPr txBox="1"/>
          <p:nvPr/>
        </p:nvSpPr>
        <p:spPr>
          <a:xfrm>
            <a:off x="6396984" y="3411727"/>
            <a:ext cx="256756" cy="184666"/>
          </a:xfrm>
          <a:prstGeom prst="rect">
            <a:avLst/>
          </a:prstGeom>
          <a:solidFill>
            <a:srgbClr val="C5D3DD"/>
          </a:solidFill>
        </p:spPr>
        <p:txBody>
          <a:bodyPr wrap="none" lIns="0" tIns="0" rIns="0" bIns="0" rtlCol="0">
            <a:spAutoFit/>
          </a:bodyPr>
          <a:lstStyle/>
          <a:p>
            <a:r>
              <a:rPr kumimoji="0" lang="en-GB" sz="1200" dirty="0">
                <a:solidFill>
                  <a:srgbClr val="000000"/>
                </a:solidFill>
                <a:latin typeface="Arial"/>
                <a:ea typeface="Arial Unicode MS"/>
                <a:cs typeface="Arial Unicode MS"/>
              </a:rPr>
              <a:t>105</a:t>
            </a:r>
          </a:p>
        </p:txBody>
      </p:sp>
      <p:sp>
        <p:nvSpPr>
          <p:cNvPr id="35" name="TextBox 34"/>
          <p:cNvSpPr txBox="1"/>
          <p:nvPr/>
        </p:nvSpPr>
        <p:spPr>
          <a:xfrm>
            <a:off x="7506347" y="3407483"/>
            <a:ext cx="256756" cy="184666"/>
          </a:xfrm>
          <a:prstGeom prst="rect">
            <a:avLst/>
          </a:prstGeom>
          <a:solidFill>
            <a:srgbClr val="C5D3DD"/>
          </a:solidFill>
        </p:spPr>
        <p:txBody>
          <a:bodyPr wrap="none" lIns="0" tIns="0" rIns="0" bIns="0" rtlCol="0">
            <a:spAutoFit/>
          </a:bodyPr>
          <a:lstStyle/>
          <a:p>
            <a:r>
              <a:rPr kumimoji="0" lang="en-GB" sz="1200" dirty="0">
                <a:solidFill>
                  <a:srgbClr val="000000"/>
                </a:solidFill>
                <a:latin typeface="Arial"/>
                <a:ea typeface="Arial Unicode MS"/>
                <a:cs typeface="Arial Unicode MS"/>
              </a:rPr>
              <a:t>140</a:t>
            </a:r>
          </a:p>
        </p:txBody>
      </p:sp>
      <p:sp>
        <p:nvSpPr>
          <p:cNvPr id="36" name="TextBox 35"/>
          <p:cNvSpPr txBox="1"/>
          <p:nvPr/>
        </p:nvSpPr>
        <p:spPr>
          <a:xfrm>
            <a:off x="6907366" y="3407483"/>
            <a:ext cx="256756" cy="184666"/>
          </a:xfrm>
          <a:prstGeom prst="rect">
            <a:avLst/>
          </a:prstGeom>
          <a:solidFill>
            <a:srgbClr val="C5D3DD"/>
          </a:solidFill>
        </p:spPr>
        <p:txBody>
          <a:bodyPr wrap="none" lIns="0" tIns="0" rIns="0" bIns="0" rtlCol="0">
            <a:spAutoFit/>
          </a:bodyPr>
          <a:lstStyle/>
          <a:p>
            <a:r>
              <a:rPr kumimoji="0" lang="en-GB" sz="1200" dirty="0">
                <a:solidFill>
                  <a:srgbClr val="000000"/>
                </a:solidFill>
                <a:latin typeface="Arial"/>
                <a:ea typeface="Arial Unicode MS"/>
                <a:cs typeface="Arial Unicode MS"/>
              </a:rPr>
              <a:t>108</a:t>
            </a:r>
          </a:p>
        </p:txBody>
      </p:sp>
      <p:sp>
        <p:nvSpPr>
          <p:cNvPr id="42" name="TextBox 41"/>
          <p:cNvSpPr txBox="1"/>
          <p:nvPr/>
        </p:nvSpPr>
        <p:spPr>
          <a:xfrm>
            <a:off x="233865" y="4600244"/>
            <a:ext cx="4741412" cy="738664"/>
          </a:xfrm>
          <a:prstGeom prst="rect">
            <a:avLst/>
          </a:prstGeom>
          <a:noFill/>
        </p:spPr>
        <p:txBody>
          <a:bodyPr wrap="square" rtlCol="0">
            <a:spAutoFit/>
          </a:bodyPr>
          <a:lstStyle/>
          <a:p>
            <a:r>
              <a:rPr kumimoji="0" lang="en-GB" sz="1400" b="1" dirty="0">
                <a:solidFill>
                  <a:srgbClr val="000000"/>
                </a:solidFill>
                <a:latin typeface="Arial"/>
                <a:ea typeface="Arial Unicode MS"/>
                <a:cs typeface="Arial Unicode MS"/>
              </a:rPr>
              <a:t>Reduction in inter-cavity spacing 		= 61 mm</a:t>
            </a:r>
          </a:p>
          <a:p>
            <a:r>
              <a:rPr kumimoji="0" lang="en-GB" sz="1400" dirty="0">
                <a:solidFill>
                  <a:srgbClr val="000000"/>
                </a:solidFill>
                <a:latin typeface="Arial"/>
                <a:ea typeface="Arial Unicode MS"/>
                <a:cs typeface="Arial Unicode MS"/>
              </a:rPr>
              <a:t>	Bellows:			= 108</a:t>
            </a:r>
            <a:r>
              <a:rPr kumimoji="0" lang="en-GB" sz="1400" dirty="0">
                <a:solidFill>
                  <a:srgbClr val="000000"/>
                </a:solidFill>
                <a:latin typeface="Arial"/>
                <a:ea typeface="Arial Unicode MS"/>
                <a:cs typeface="Arial Unicode MS"/>
                <a:sym typeface="Wingdings"/>
              </a:rPr>
              <a:t></a:t>
            </a:r>
            <a:r>
              <a:rPr kumimoji="0" lang="en-GB" sz="1400" dirty="0">
                <a:solidFill>
                  <a:srgbClr val="000000"/>
                </a:solidFill>
                <a:latin typeface="Arial"/>
                <a:ea typeface="Arial Unicode MS"/>
                <a:cs typeface="Arial Unicode MS"/>
              </a:rPr>
              <a:t>82 		= 26 mm</a:t>
            </a:r>
          </a:p>
          <a:p>
            <a:r>
              <a:rPr kumimoji="0" lang="en-GB" sz="1400" dirty="0">
                <a:solidFill>
                  <a:srgbClr val="000000"/>
                </a:solidFill>
                <a:latin typeface="Arial"/>
                <a:ea typeface="Arial Unicode MS"/>
                <a:cs typeface="Arial Unicode MS"/>
              </a:rPr>
              <a:t>	“Long” cavity end		= 140</a:t>
            </a:r>
            <a:r>
              <a:rPr kumimoji="0" lang="en-GB" sz="1400" dirty="0">
                <a:solidFill>
                  <a:srgbClr val="000000"/>
                </a:solidFill>
                <a:latin typeface="Arial"/>
                <a:ea typeface="Arial Unicode MS"/>
                <a:cs typeface="Arial Unicode MS"/>
                <a:sym typeface="Wingdings"/>
              </a:rPr>
              <a:t></a:t>
            </a:r>
            <a:r>
              <a:rPr kumimoji="0" lang="en-GB" sz="1400" dirty="0">
                <a:solidFill>
                  <a:srgbClr val="000000"/>
                </a:solidFill>
                <a:latin typeface="Arial"/>
                <a:ea typeface="Arial Unicode MS"/>
                <a:cs typeface="Arial Unicode MS"/>
              </a:rPr>
              <a:t>105 	= 35 mm</a:t>
            </a:r>
          </a:p>
        </p:txBody>
      </p:sp>
      <p:sp>
        <p:nvSpPr>
          <p:cNvPr id="44" name="TextBox 43"/>
          <p:cNvSpPr txBox="1"/>
          <p:nvPr/>
        </p:nvSpPr>
        <p:spPr>
          <a:xfrm>
            <a:off x="663712" y="1427190"/>
            <a:ext cx="1402948" cy="369332"/>
          </a:xfrm>
          <a:prstGeom prst="rect">
            <a:avLst/>
          </a:prstGeom>
          <a:noFill/>
        </p:spPr>
        <p:txBody>
          <a:bodyPr wrap="none" rtlCol="0">
            <a:spAutoFit/>
          </a:bodyPr>
          <a:lstStyle/>
          <a:p>
            <a:r>
              <a:rPr kumimoji="0" lang="en-GB" dirty="0">
                <a:solidFill>
                  <a:srgbClr val="000000"/>
                </a:solidFill>
                <a:latin typeface="Arial"/>
                <a:ea typeface="Arial Unicode MS"/>
                <a:cs typeface="Arial Unicode MS"/>
              </a:rPr>
              <a:t>ILC Type-IV</a:t>
            </a:r>
          </a:p>
        </p:txBody>
      </p:sp>
      <p:sp>
        <p:nvSpPr>
          <p:cNvPr id="45" name="TextBox 44"/>
          <p:cNvSpPr txBox="1"/>
          <p:nvPr/>
        </p:nvSpPr>
        <p:spPr>
          <a:xfrm>
            <a:off x="5510938" y="1427190"/>
            <a:ext cx="753406" cy="369332"/>
          </a:xfrm>
          <a:prstGeom prst="rect">
            <a:avLst/>
          </a:prstGeom>
          <a:noFill/>
        </p:spPr>
        <p:txBody>
          <a:bodyPr wrap="none" rtlCol="0">
            <a:spAutoFit/>
          </a:bodyPr>
          <a:lstStyle/>
          <a:p>
            <a:r>
              <a:rPr kumimoji="0" lang="en-GB" dirty="0">
                <a:solidFill>
                  <a:srgbClr val="000000"/>
                </a:solidFill>
                <a:latin typeface="Arial"/>
                <a:ea typeface="Arial Unicode MS"/>
                <a:cs typeface="Arial Unicode MS"/>
              </a:rPr>
              <a:t>XFEL</a:t>
            </a:r>
          </a:p>
        </p:txBody>
      </p:sp>
      <p:sp>
        <p:nvSpPr>
          <p:cNvPr id="46" name="Title 45"/>
          <p:cNvSpPr>
            <a:spLocks noGrp="1"/>
          </p:cNvSpPr>
          <p:nvPr>
            <p:ph type="title"/>
          </p:nvPr>
        </p:nvSpPr>
        <p:spPr>
          <a:xfrm>
            <a:off x="1215765" y="565049"/>
            <a:ext cx="7493000" cy="544512"/>
          </a:xfrm>
        </p:spPr>
        <p:txBody>
          <a:bodyPr>
            <a:normAutofit fontScale="90000"/>
          </a:bodyPr>
          <a:lstStyle/>
          <a:p>
            <a:r>
              <a:rPr lang="en-GB" b="1" dirty="0" smtClean="0"/>
              <a:t>Inter-Cavity Spacing Issue</a:t>
            </a:r>
            <a:endParaRPr lang="en-GB" b="1" dirty="0"/>
          </a:p>
        </p:txBody>
      </p:sp>
      <p:sp>
        <p:nvSpPr>
          <p:cNvPr id="2" name="日付プレースホルダー 1"/>
          <p:cNvSpPr>
            <a:spLocks noGrp="1"/>
          </p:cNvSpPr>
          <p:nvPr>
            <p:ph type="dt" sz="half" idx="4294967295"/>
          </p:nvPr>
        </p:nvSpPr>
        <p:spPr>
          <a:xfrm>
            <a:off x="457200" y="6356350"/>
            <a:ext cx="2133600" cy="365125"/>
          </a:xfrm>
          <a:prstGeom prst="rect">
            <a:avLst/>
          </a:prstGeom>
        </p:spPr>
        <p:txBody>
          <a:bodyPr/>
          <a:lstStyle/>
          <a:p>
            <a:r>
              <a:rPr kumimoji="1" lang="en-US" altLang="ja-JP" smtClean="0"/>
              <a:t>A. Yamamoto, 2014/05/12</a:t>
            </a:r>
            <a:endParaRPr kumimoji="1" lang="ja-JP" altLang="en-US"/>
          </a:p>
        </p:txBody>
      </p:sp>
      <p:sp>
        <p:nvSpPr>
          <p:cNvPr id="5" name="スライド番号プレースホルダー 4"/>
          <p:cNvSpPr>
            <a:spLocks noGrp="1"/>
          </p:cNvSpPr>
          <p:nvPr>
            <p:ph type="sldNum" sz="quarter" idx="4294967295"/>
          </p:nvPr>
        </p:nvSpPr>
        <p:spPr>
          <a:xfrm>
            <a:off x="6553200" y="6356350"/>
            <a:ext cx="2133600" cy="365125"/>
          </a:xfrm>
          <a:prstGeom prst="rect">
            <a:avLst/>
          </a:prstGeom>
        </p:spPr>
        <p:txBody>
          <a:bodyPr/>
          <a:lstStyle/>
          <a:p>
            <a:fld id="{690BD53D-0F42-B742-A897-5EF936631EAF}" type="slidenum">
              <a:rPr kumimoji="1" lang="ja-JP" altLang="en-US" smtClean="0"/>
              <a:t>7</a:t>
            </a:fld>
            <a:endParaRPr kumimoji="1" lang="ja-JP" altLang="en-US"/>
          </a:p>
        </p:txBody>
      </p:sp>
    </p:spTree>
    <p:extLst>
      <p:ext uri="{BB962C8B-B14F-4D97-AF65-F5344CB8AC3E}">
        <p14:creationId xmlns:p14="http://schemas.microsoft.com/office/powerpoint/2010/main" val="304744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fel-ilc-module-cmp.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71083"/>
            <a:ext cx="9116710" cy="3788834"/>
          </a:xfrm>
          <a:prstGeom prst="rect">
            <a:avLst/>
          </a:prstGeom>
        </p:spPr>
      </p:pic>
      <p:sp>
        <p:nvSpPr>
          <p:cNvPr id="3" name="Title 2"/>
          <p:cNvSpPr>
            <a:spLocks noGrp="1"/>
          </p:cNvSpPr>
          <p:nvPr>
            <p:ph type="title"/>
          </p:nvPr>
        </p:nvSpPr>
        <p:spPr/>
        <p:txBody>
          <a:bodyPr/>
          <a:lstStyle/>
          <a:p>
            <a:r>
              <a:rPr lang="en-GB" dirty="0" smtClean="0"/>
              <a:t>E-XFEL vs ILC Cryomodule</a:t>
            </a:r>
            <a:endParaRPr lang="en-GB" dirty="0"/>
          </a:p>
        </p:txBody>
      </p:sp>
      <p:sp>
        <p:nvSpPr>
          <p:cNvPr id="4" name="日付プレースホルダー 3"/>
          <p:cNvSpPr>
            <a:spLocks noGrp="1"/>
          </p:cNvSpPr>
          <p:nvPr>
            <p:ph type="dt" sz="half" idx="10"/>
          </p:nvPr>
        </p:nvSpPr>
        <p:spPr/>
        <p:txBody>
          <a:bodyPr/>
          <a:lstStyle/>
          <a:p>
            <a:r>
              <a:rPr kumimoji="1" lang="en-US" altLang="ja-JP" smtClean="0"/>
              <a:t>13/06/10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8</a:t>
            </a:fld>
            <a:endParaRPr kumimoji="1" lang="ja-JP" altLang="en-US"/>
          </a:p>
        </p:txBody>
      </p:sp>
    </p:spTree>
    <p:extLst>
      <p:ext uri="{BB962C8B-B14F-4D97-AF65-F5344CB8AC3E}">
        <p14:creationId xmlns:p14="http://schemas.microsoft.com/office/powerpoint/2010/main" val="52461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600" y="3492184"/>
            <a:ext cx="2132012" cy="1714816"/>
          </a:xfrm>
          <a:prstGeom prst="rect">
            <a:avLst/>
          </a:prstGeom>
          <a:noFill/>
          <a:ln w="12700" cmpd="sng">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15108" y="0"/>
            <a:ext cx="7772400" cy="914400"/>
          </a:xfrm>
        </p:spPr>
        <p:txBody>
          <a:bodyPr/>
          <a:lstStyle/>
          <a:p>
            <a:pPr algn="ctr"/>
            <a:r>
              <a:rPr lang="en-US" altLang="ja-JP" sz="2800" b="1" dirty="0" smtClean="0"/>
              <a:t>Demonstration and </a:t>
            </a:r>
            <a:r>
              <a:rPr lang="en-US" altLang="ja-JP" sz="2800" b="1" dirty="0"/>
              <a:t>E</a:t>
            </a:r>
            <a:r>
              <a:rPr lang="en-US" altLang="ja-JP" sz="2800" b="1" dirty="0" smtClean="0"/>
              <a:t>valuation </a:t>
            </a:r>
            <a:br>
              <a:rPr lang="en-US" altLang="ja-JP" sz="2800" b="1" dirty="0" smtClean="0"/>
            </a:br>
            <a:r>
              <a:rPr lang="en-US" altLang="ja-JP" sz="2400" b="1" dirty="0" smtClean="0">
                <a:solidFill>
                  <a:srgbClr val="3366FF"/>
                </a:solidFill>
              </a:rPr>
              <a:t>of Various </a:t>
            </a:r>
            <a:r>
              <a:rPr kumimoji="1" lang="en-US" altLang="ja-JP" sz="2400" b="1" dirty="0" smtClean="0">
                <a:solidFill>
                  <a:srgbClr val="3366FF"/>
                </a:solidFill>
              </a:rPr>
              <a:t>Couplers</a:t>
            </a:r>
            <a:r>
              <a:rPr lang="en-US" altLang="ja-JP" sz="2400" b="1" dirty="0" smtClean="0">
                <a:solidFill>
                  <a:srgbClr val="3366FF"/>
                </a:solidFill>
              </a:rPr>
              <a:t> and </a:t>
            </a:r>
            <a:r>
              <a:rPr kumimoji="1" lang="en-US" altLang="ja-JP" sz="2400" b="1" dirty="0" smtClean="0">
                <a:solidFill>
                  <a:srgbClr val="3366FF"/>
                </a:solidFill>
              </a:rPr>
              <a:t>Tuners in S1-Global (KEK)</a:t>
            </a:r>
            <a:endParaRPr kumimoji="1" lang="ja-JP" altLang="en-US" sz="2400" b="1" dirty="0">
              <a:solidFill>
                <a:srgbClr val="3366FF"/>
              </a:solidFill>
            </a:endParaRPr>
          </a:p>
        </p:txBody>
      </p:sp>
      <p:sp>
        <p:nvSpPr>
          <p:cNvPr id="3" name="コンテンツ プレースホルダー 2"/>
          <p:cNvSpPr>
            <a:spLocks noGrp="1"/>
          </p:cNvSpPr>
          <p:nvPr>
            <p:ph idx="1"/>
          </p:nvPr>
        </p:nvSpPr>
        <p:spPr>
          <a:xfrm>
            <a:off x="635000" y="5304204"/>
            <a:ext cx="7975600" cy="1066800"/>
          </a:xfrm>
          <a:solidFill>
            <a:srgbClr val="CCFFCC"/>
          </a:solidFill>
        </p:spPr>
        <p:txBody>
          <a:bodyPr>
            <a:normAutofit fontScale="92500"/>
          </a:bodyPr>
          <a:lstStyle/>
          <a:p>
            <a:r>
              <a:rPr lang="en-US" altLang="ja-JP" sz="2000" dirty="0" smtClean="0"/>
              <a:t>Every coupler and tuner demonstrated, as expected, and be </a:t>
            </a:r>
            <a:r>
              <a:rPr lang="en-US" altLang="ja-JP" sz="2000" dirty="0" smtClean="0">
                <a:solidFill>
                  <a:srgbClr val="FF0000"/>
                </a:solidFill>
              </a:rPr>
              <a:t>applicable </a:t>
            </a:r>
            <a:r>
              <a:rPr lang="en-US" altLang="ja-JP" sz="2000" dirty="0" smtClean="0">
                <a:solidFill>
                  <a:schemeClr val="tx1"/>
                </a:solidFill>
              </a:rPr>
              <a:t>for ILC cavities </a:t>
            </a:r>
          </a:p>
          <a:p>
            <a:r>
              <a:rPr lang="en-US" altLang="ja-JP" sz="2000" dirty="0">
                <a:solidFill>
                  <a:srgbClr val="3366FF"/>
                </a:solidFill>
              </a:rPr>
              <a:t>V</a:t>
            </a:r>
            <a:r>
              <a:rPr kumimoji="1" lang="en-US" altLang="ja-JP" sz="2000" dirty="0" smtClean="0">
                <a:solidFill>
                  <a:srgbClr val="3366FF"/>
                </a:solidFill>
              </a:rPr>
              <a:t>arious subjects to be further investigated and settled: </a:t>
            </a:r>
            <a:r>
              <a:rPr kumimoji="1" lang="en-US" altLang="ja-JP" sz="2000" b="1" dirty="0" smtClean="0">
                <a:solidFill>
                  <a:srgbClr val="3366FF"/>
                </a:solidFill>
              </a:rPr>
              <a:t>cost and reliability</a:t>
            </a:r>
            <a:endParaRPr kumimoji="1" lang="ja-JP" altLang="en-US" sz="2000" b="1" dirty="0">
              <a:solidFill>
                <a:srgbClr val="3366FF"/>
              </a:solidFill>
            </a:endParaRPr>
          </a:p>
        </p:txBody>
      </p:sp>
      <p:sp>
        <p:nvSpPr>
          <p:cNvPr id="4" name="日付プレースホルダー 3"/>
          <p:cNvSpPr>
            <a:spLocks noGrp="1"/>
          </p:cNvSpPr>
          <p:nvPr>
            <p:ph type="dt" sz="half" idx="10"/>
          </p:nvPr>
        </p:nvSpPr>
        <p:spPr/>
        <p:txBody>
          <a:bodyPr/>
          <a:lstStyle/>
          <a:p>
            <a:r>
              <a:rPr lang="en-US" altLang="ja-JP" smtClean="0">
                <a:solidFill>
                  <a:srgbClr val="000000"/>
                </a:solidFill>
              </a:rPr>
              <a:t>13/06/10</a:t>
            </a:r>
            <a:endParaRPr lang="en-US">
              <a:solidFill>
                <a:srgbClr val="000000"/>
              </a:solidFill>
            </a:endParaRPr>
          </a:p>
        </p:txBody>
      </p:sp>
      <p:sp>
        <p:nvSpPr>
          <p:cNvPr id="5" name="フッター プレースホルダー 4"/>
          <p:cNvSpPr>
            <a:spLocks noGrp="1"/>
          </p:cNvSpPr>
          <p:nvPr>
            <p:ph type="ftr" sz="quarter" idx="11"/>
          </p:nvPr>
        </p:nvSpPr>
        <p:spPr/>
        <p:txBody>
          <a:bodyPr/>
          <a:lstStyle/>
          <a:p>
            <a:r>
              <a:rPr lang="en-US" altLang="ja-JP" smtClean="0"/>
              <a:t>KEK-LC-Meeting</a:t>
            </a:r>
            <a:endParaRPr lang="en-US"/>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rPr>
              <a:pPr/>
              <a:t>9</a:t>
            </a:fld>
            <a:endParaRPr lang="en-US">
              <a:solidFill>
                <a:srgbClr val="000000"/>
              </a:solidFill>
            </a:endParaRPr>
          </a:p>
        </p:txBody>
      </p:sp>
      <p:pic>
        <p:nvPicPr>
          <p:cNvPr id="7" name="Picture 143" descr="Photo 005"/>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800100" y="1739900"/>
            <a:ext cx="1981200" cy="1543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44" descr="20090424Di-00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9000" y="2927350"/>
            <a:ext cx="2286000" cy="1524000"/>
          </a:xfrm>
          <a:prstGeom prst="rect">
            <a:avLst/>
          </a:prstGeom>
          <a:noFill/>
          <a:ln w="9525" cmpd="sng">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40" descr="Blade Tuner 20100209Di-05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8525" y="2263775"/>
            <a:ext cx="13874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2" descr="Piezo Tuner 20100324Di-003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38100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0" descr="TESLA cavity 20100627_top_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5000" y="1054101"/>
            <a:ext cx="3581400" cy="596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5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70500" y="990600"/>
            <a:ext cx="2882900" cy="82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53200" y="19050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2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672</Words>
  <Application>Microsoft Office PowerPoint</Application>
  <PresentationFormat>Affichage à l'écran (4:3)</PresentationFormat>
  <Paragraphs>101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ホワイト</vt:lpstr>
      <vt:lpstr> A Proposal for FJPPL (TYL)  Development of Frequency Tuners Optimization and Cryomodule Integration   for  1.3 GHz SRF Cavities  </vt:lpstr>
      <vt:lpstr>Outline</vt:lpstr>
      <vt:lpstr>Introduction</vt:lpstr>
      <vt:lpstr>E-XFEL Cavity, Tuner and He Tank</vt:lpstr>
      <vt:lpstr>E-XFEL Tuner drawing courtesy: Lars Hagge and Lutz Lilje, 2013-11-1</vt:lpstr>
      <vt:lpstr>Introduction (2)</vt:lpstr>
      <vt:lpstr>Inter-Cavity Spacing Issue</vt:lpstr>
      <vt:lpstr>E-XFEL vs ILC Cryomodule</vt:lpstr>
      <vt:lpstr>Demonstration and Evaluation  of Various Couplers and Tuners in S1-Global (KEK)</vt:lpstr>
      <vt:lpstr>Proposal</vt:lpstr>
      <vt:lpstr>He Tank Design Comparison</vt:lpstr>
      <vt:lpstr>A possible Extended Collaboration with LCLS-II Project and Fermilab</vt:lpstr>
      <vt:lpstr>A possible Extended Collaboration with LCLS-II Project and Fermilab  </vt:lpstr>
      <vt:lpstr>Summary</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for FJPPL (TYL)   Development of Frequency Tuners Optimization  for  1.3 GHz SRF Cavities</dc:title>
  <dc:creator>Yamamoto Akira</dc:creator>
  <cp:lastModifiedBy>NAPOLY Olivier</cp:lastModifiedBy>
  <cp:revision>16</cp:revision>
  <dcterms:created xsi:type="dcterms:W3CDTF">2014-05-15T10:36:38Z</dcterms:created>
  <dcterms:modified xsi:type="dcterms:W3CDTF">2014-05-25T22:29:20Z</dcterms:modified>
</cp:coreProperties>
</file>