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23"/>
  </p:notesMasterIdLst>
  <p:sldIdLst>
    <p:sldId id="273" r:id="rId3"/>
    <p:sldId id="301" r:id="rId4"/>
    <p:sldId id="272" r:id="rId5"/>
    <p:sldId id="292" r:id="rId6"/>
    <p:sldId id="267" r:id="rId7"/>
    <p:sldId id="288" r:id="rId8"/>
    <p:sldId id="291" r:id="rId9"/>
    <p:sldId id="274" r:id="rId10"/>
    <p:sldId id="297" r:id="rId11"/>
    <p:sldId id="293" r:id="rId12"/>
    <p:sldId id="295" r:id="rId13"/>
    <p:sldId id="290" r:id="rId14"/>
    <p:sldId id="289" r:id="rId15"/>
    <p:sldId id="296" r:id="rId16"/>
    <p:sldId id="298" r:id="rId17"/>
    <p:sldId id="294" r:id="rId18"/>
    <p:sldId id="299" r:id="rId19"/>
    <p:sldId id="300" r:id="rId20"/>
    <p:sldId id="302" r:id="rId21"/>
    <p:sldId id="286" r:id="rId22"/>
  </p:sldIdLst>
  <p:sldSz cx="9144000" cy="6858000" type="screen4x3"/>
  <p:notesSz cx="6811963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5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33052-CBC5-47AB-90CC-FF4BF2C755D7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E8DCD-695F-4C8A-AAF6-2935C23961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281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pic>
        <p:nvPicPr>
          <p:cNvPr id="1027" name="Picture 3" descr="C:\Users\eb137366\Downloads\logoirfu02quadri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886" y="6008003"/>
            <a:ext cx="1305570" cy="58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95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Titre | Date</a:t>
            </a:r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77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6486" y="846237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Titre | Date</a:t>
            </a:r>
            <a:endParaRPr lang="fr-FR" dirty="0"/>
          </a:p>
        </p:txBody>
      </p:sp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 smtClean="0"/>
              <a:t> Graphique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2733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000" y="5445224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000" y="5877272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Titre | Date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16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1368425" y="1568450"/>
            <a:ext cx="7667625" cy="765175"/>
          </a:xfrm>
        </p:spPr>
        <p:txBody>
          <a:bodyPr/>
          <a:lstStyle>
            <a:lvl1pPr>
              <a:defRPr sz="4400">
                <a:solidFill>
                  <a:srgbClr val="80BBD0"/>
                </a:solidFill>
              </a:defRPr>
            </a:lvl1pPr>
          </a:lstStyle>
          <a:p>
            <a:pPr lvl="0"/>
            <a:r>
              <a:rPr lang="fr-FR" altLang="fr-FR" noProof="0" smtClean="0"/>
              <a:t>Cliquez pour modifier le style du titre de la présentation</a:t>
            </a:r>
          </a:p>
        </p:txBody>
      </p:sp>
      <p:sp>
        <p:nvSpPr>
          <p:cNvPr id="5429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68425" y="3598863"/>
            <a:ext cx="7667625" cy="1343025"/>
          </a:xfrm>
        </p:spPr>
        <p:txBody>
          <a:bodyPr/>
          <a:lstStyle>
            <a:lvl1pPr marL="0" indent="0">
              <a:buFontTx/>
              <a:buNone/>
              <a:defRPr sz="2800" b="1" i="1">
                <a:solidFill>
                  <a:srgbClr val="5F5F5F"/>
                </a:solidFill>
              </a:defRPr>
            </a:lvl1pPr>
          </a:lstStyle>
          <a:p>
            <a:pPr lvl="0"/>
            <a:r>
              <a:rPr lang="fr-FR" altLang="fr-FR" noProof="0" smtClean="0"/>
              <a:t>Cliquez pour modifier le style des sous-titres du masque</a:t>
            </a:r>
          </a:p>
        </p:txBody>
      </p:sp>
      <p:sp>
        <p:nvSpPr>
          <p:cNvPr id="54300" name="Freeform 28"/>
          <p:cNvSpPr>
            <a:spLocks/>
          </p:cNvSpPr>
          <p:nvPr/>
        </p:nvSpPr>
        <p:spPr bwMode="auto">
          <a:xfrm>
            <a:off x="0" y="-4763"/>
            <a:ext cx="9142413" cy="6637338"/>
          </a:xfrm>
          <a:custGeom>
            <a:avLst/>
            <a:gdLst>
              <a:gd name="T0" fmla="*/ 10 w 5759"/>
              <a:gd name="T1" fmla="*/ 504 h 4181"/>
              <a:gd name="T2" fmla="*/ 702 w 5759"/>
              <a:gd name="T3" fmla="*/ 503 h 4181"/>
              <a:gd name="T4" fmla="*/ 702 w 5759"/>
              <a:gd name="T5" fmla="*/ 0 h 4181"/>
              <a:gd name="T6" fmla="*/ 713 w 5759"/>
              <a:gd name="T7" fmla="*/ 0 h 4181"/>
              <a:gd name="T8" fmla="*/ 714 w 5759"/>
              <a:gd name="T9" fmla="*/ 503 h 4181"/>
              <a:gd name="T10" fmla="*/ 5759 w 5759"/>
              <a:gd name="T11" fmla="*/ 503 h 4181"/>
              <a:gd name="T12" fmla="*/ 5759 w 5759"/>
              <a:gd name="T13" fmla="*/ 549 h 4181"/>
              <a:gd name="T14" fmla="*/ 714 w 5759"/>
              <a:gd name="T15" fmla="*/ 547 h 4181"/>
              <a:gd name="T16" fmla="*/ 714 w 5759"/>
              <a:gd name="T17" fmla="*/ 4181 h 4181"/>
              <a:gd name="T18" fmla="*/ 701 w 5759"/>
              <a:gd name="T19" fmla="*/ 4181 h 4181"/>
              <a:gd name="T20" fmla="*/ 702 w 5759"/>
              <a:gd name="T21" fmla="*/ 547 h 4181"/>
              <a:gd name="T22" fmla="*/ 0 w 5759"/>
              <a:gd name="T23" fmla="*/ 547 h 4181"/>
              <a:gd name="T24" fmla="*/ 0 w 5759"/>
              <a:gd name="T25" fmla="*/ 504 h 4181"/>
              <a:gd name="T26" fmla="*/ 10 w 5759"/>
              <a:gd name="T27" fmla="*/ 504 h 4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759" h="4181">
                <a:moveTo>
                  <a:pt x="10" y="504"/>
                </a:moveTo>
                <a:lnTo>
                  <a:pt x="702" y="503"/>
                </a:lnTo>
                <a:lnTo>
                  <a:pt x="702" y="0"/>
                </a:lnTo>
                <a:lnTo>
                  <a:pt x="713" y="0"/>
                </a:lnTo>
                <a:lnTo>
                  <a:pt x="714" y="503"/>
                </a:lnTo>
                <a:lnTo>
                  <a:pt x="5759" y="503"/>
                </a:lnTo>
                <a:lnTo>
                  <a:pt x="5759" y="549"/>
                </a:lnTo>
                <a:lnTo>
                  <a:pt x="714" y="547"/>
                </a:lnTo>
                <a:lnTo>
                  <a:pt x="714" y="4181"/>
                </a:lnTo>
                <a:lnTo>
                  <a:pt x="701" y="4181"/>
                </a:lnTo>
                <a:lnTo>
                  <a:pt x="702" y="547"/>
                </a:lnTo>
                <a:lnTo>
                  <a:pt x="0" y="547"/>
                </a:lnTo>
                <a:lnTo>
                  <a:pt x="0" y="504"/>
                </a:lnTo>
                <a:lnTo>
                  <a:pt x="10" y="50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>
            <a:solidFill>
              <a:srgbClr val="80BBD0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pic>
        <p:nvPicPr>
          <p:cNvPr id="54306" name="Picture 34" descr="cea_dapn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265238"/>
            <a:ext cx="76993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07" name="Rectangle 3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05/10/2007</a:t>
            </a:r>
          </a:p>
        </p:txBody>
      </p:sp>
      <p:sp>
        <p:nvSpPr>
          <p:cNvPr id="54308" name="Rectangle 3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- Fabien Eozénou -</a:t>
            </a:r>
          </a:p>
        </p:txBody>
      </p:sp>
      <p:sp>
        <p:nvSpPr>
          <p:cNvPr id="54309" name="Rectangle 3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2E3A18B-58B3-4258-9AAB-A6C8CA3CC076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54310" name="Text Box 38"/>
          <p:cNvSpPr txBox="1">
            <a:spLocks noChangeArrowheads="1"/>
          </p:cNvSpPr>
          <p:nvPr userDrawn="1"/>
        </p:nvSpPr>
        <p:spPr bwMode="auto">
          <a:xfrm>
            <a:off x="1187450" y="6596063"/>
            <a:ext cx="906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900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800" smtClean="0">
                <a:solidFill>
                  <a:srgbClr val="5F5F5F"/>
                </a:solidFill>
              </a:rPr>
              <a:t>CEA DSM Dapnia</a:t>
            </a:r>
          </a:p>
        </p:txBody>
      </p:sp>
    </p:spTree>
    <p:extLst>
      <p:ext uri="{BB962C8B-B14F-4D97-AF65-F5344CB8AC3E}">
        <p14:creationId xmlns:p14="http://schemas.microsoft.com/office/powerpoint/2010/main" val="127965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05/10/2007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- Fabien Eozénou -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0CE06-C614-4A68-B476-A613F83E437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5757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05/10/2007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- Fabien Eozénou -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E8437-CEF6-40D4-AD1D-9210F170450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20701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25550" y="914400"/>
            <a:ext cx="3863975" cy="565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41925" y="914400"/>
            <a:ext cx="3865563" cy="565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05/10/2007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- Fabien Eozénou -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914BF-6C00-4185-879E-680F58D85BF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3817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05/10/2007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- Fabien Eozénou -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1DFB7-D603-4850-B926-EEAC28D9BD5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5345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05/10/2007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- Fabien Eozénou -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F372F-459B-43AF-9C79-31663A8EED9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07726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05/10/2007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- Fabien Eozénou -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4B44C-E596-4B93-A9A7-00C00DF9FDC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661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16" name="Picture 3" descr="C:\Users\eb137366\Downloads\logoirfu02quadri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886" y="6008003"/>
            <a:ext cx="1305570" cy="58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19"/>
          <p:cNvGrpSpPr>
            <a:grpSpLocks/>
          </p:cNvGrpSpPr>
          <p:nvPr userDrawn="1"/>
        </p:nvGrpSpPr>
        <p:grpSpPr bwMode="auto">
          <a:xfrm>
            <a:off x="977897" y="3356992"/>
            <a:ext cx="8166103" cy="2117727"/>
            <a:chOff x="528" y="2578"/>
            <a:chExt cx="5144" cy="1334"/>
          </a:xfrm>
        </p:grpSpPr>
        <p:pic>
          <p:nvPicPr>
            <p:cNvPr id="13" name="Picture 5" descr="solenoide_at_100K"/>
            <p:cNvPicPr preferRelativeResize="0"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7" y="2578"/>
              <a:ext cx="883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6" descr="Edelweiss2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24377" r="34030"/>
            <a:stretch>
              <a:fillRect/>
            </a:stretch>
          </p:blipFill>
          <p:spPr bwMode="auto">
            <a:xfrm>
              <a:off x="2228" y="2578"/>
              <a:ext cx="836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Text Box 7"/>
            <p:cNvSpPr txBox="1">
              <a:spLocks noChangeArrowheads="1"/>
            </p:cNvSpPr>
            <p:nvPr userDrawn="1"/>
          </p:nvSpPr>
          <p:spPr bwMode="auto">
            <a:xfrm>
              <a:off x="4798" y="3640"/>
              <a:ext cx="32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prstClr val="white"/>
                  </a:solidFill>
                </a:rPr>
                <a:t>CMS</a:t>
              </a:r>
            </a:p>
          </p:txBody>
        </p:sp>
        <p:pic>
          <p:nvPicPr>
            <p:cNvPr id="17" name="Picture 8" descr="DoubleChooz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 l="36795" t="28792" r="37286" b="15375"/>
            <a:stretch>
              <a:fillRect/>
            </a:stretch>
          </p:blipFill>
          <p:spPr bwMode="auto">
            <a:xfrm>
              <a:off x="528" y="2579"/>
              <a:ext cx="845" cy="1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 Box 9"/>
            <p:cNvSpPr txBox="1">
              <a:spLocks noChangeArrowheads="1"/>
            </p:cNvSpPr>
            <p:nvPr userDrawn="1"/>
          </p:nvSpPr>
          <p:spPr bwMode="auto">
            <a:xfrm>
              <a:off x="533" y="3642"/>
              <a:ext cx="7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prstClr val="white"/>
                  </a:solidFill>
                </a:rPr>
                <a:t>Double Chooz</a:t>
              </a:r>
            </a:p>
          </p:txBody>
        </p:sp>
        <p:pic>
          <p:nvPicPr>
            <p:cNvPr id="19" name="Picture 10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 l="8026" r="7692" b="3709"/>
            <a:stretch>
              <a:fillRect/>
            </a:stretch>
          </p:blipFill>
          <p:spPr bwMode="auto">
            <a:xfrm>
              <a:off x="3912" y="2578"/>
              <a:ext cx="845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" name="Picture 11" descr="hess-new-small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 l="22726" r="29546"/>
            <a:stretch>
              <a:fillRect/>
            </a:stretch>
          </p:blipFill>
          <p:spPr bwMode="auto">
            <a:xfrm>
              <a:off x="3068" y="2578"/>
              <a:ext cx="844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3106" y="3640"/>
              <a:ext cx="37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prstClr val="white"/>
                  </a:solidFill>
                </a:rPr>
                <a:t>HESS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 userDrawn="1"/>
          </p:nvSpPr>
          <p:spPr bwMode="auto">
            <a:xfrm>
              <a:off x="2424" y="3640"/>
              <a:ext cx="5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 smtClean="0">
                  <a:solidFill>
                    <a:prstClr val="white"/>
                  </a:solidFill>
                </a:rPr>
                <a:t>Edelweiss</a:t>
              </a:r>
              <a:endParaRPr lang="en-US" sz="1200" b="1" i="1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 userDrawn="1"/>
          </p:nvSpPr>
          <p:spPr bwMode="auto">
            <a:xfrm>
              <a:off x="3953" y="3640"/>
              <a:ext cx="52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prstClr val="white"/>
                  </a:solidFill>
                </a:rPr>
                <a:t>Herschel</a:t>
              </a:r>
            </a:p>
          </p:txBody>
        </p:sp>
        <p:pic>
          <p:nvPicPr>
            <p:cNvPr id="24" name="Picture 15" descr="alice_tracking chamber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r="20316"/>
            <a:stretch>
              <a:fillRect/>
            </a:stretch>
          </p:blipFill>
          <p:spPr bwMode="auto">
            <a:xfrm>
              <a:off x="1377" y="2578"/>
              <a:ext cx="845" cy="1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5" name="Text Box 16"/>
            <p:cNvSpPr txBox="1">
              <a:spLocks noChangeArrowheads="1"/>
            </p:cNvSpPr>
            <p:nvPr userDrawn="1"/>
          </p:nvSpPr>
          <p:spPr bwMode="auto">
            <a:xfrm>
              <a:off x="1377" y="3641"/>
              <a:ext cx="6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prstClr val="white"/>
                  </a:solidFill>
                </a:rPr>
                <a:t>ALICE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 userDrawn="1"/>
          </p:nvSpPr>
          <p:spPr bwMode="auto">
            <a:xfrm>
              <a:off x="3528" y="3816"/>
              <a:ext cx="2144" cy="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b="1" i="1">
                  <a:solidFill>
                    <a:srgbClr val="000000"/>
                  </a:solidFill>
                </a:rPr>
                <a:t>Detecting radiations from the Universe.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7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05/10/2007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- Fabien Eozénou -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4920D-B94C-48D3-96BA-759BBD49DE2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24715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05/10/2007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- Fabien Eozénou -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4150A-C40A-4C01-8621-C96EE80334E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29041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05/10/2007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- Fabien Eozénou -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1F1C6-FE82-4C1C-A81D-8F8C2E29026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4954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37400" y="44450"/>
            <a:ext cx="1970088" cy="65278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25550" y="44450"/>
            <a:ext cx="5759450" cy="65278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05/10/2007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- Fabien Eozénou -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BCD53-BB4C-4E8E-A757-D01232965B7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60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14" name="Picture 3" descr="C:\Users\eb137366\Downloads\logoirfu02quadri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886" y="6008003"/>
            <a:ext cx="1305570" cy="58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417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mtClean="0">
                <a:solidFill>
                  <a:prstClr val="white"/>
                </a:solidFill>
              </a:rPr>
              <a:t>Titre | Date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8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Titre |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524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Titre |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7864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smtClean="0"/>
              <a:t>Titre | Date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7169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 smtClean="0"/>
              <a:t>Titre | Date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591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Titre | Date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904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Titre |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050" name="Picture 2" descr="C:\Users\eb137366\Downloads\irfu_signatur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55313"/>
            <a:ext cx="646061" cy="64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38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Freeform 26"/>
          <p:cNvSpPr>
            <a:spLocks/>
          </p:cNvSpPr>
          <p:nvPr/>
        </p:nvSpPr>
        <p:spPr bwMode="auto">
          <a:xfrm>
            <a:off x="0" y="-1588"/>
            <a:ext cx="9142413" cy="6637338"/>
          </a:xfrm>
          <a:custGeom>
            <a:avLst/>
            <a:gdLst>
              <a:gd name="T0" fmla="*/ 10 w 5759"/>
              <a:gd name="T1" fmla="*/ 504 h 4181"/>
              <a:gd name="T2" fmla="*/ 702 w 5759"/>
              <a:gd name="T3" fmla="*/ 503 h 4181"/>
              <a:gd name="T4" fmla="*/ 702 w 5759"/>
              <a:gd name="T5" fmla="*/ 0 h 4181"/>
              <a:gd name="T6" fmla="*/ 713 w 5759"/>
              <a:gd name="T7" fmla="*/ 0 h 4181"/>
              <a:gd name="T8" fmla="*/ 714 w 5759"/>
              <a:gd name="T9" fmla="*/ 503 h 4181"/>
              <a:gd name="T10" fmla="*/ 5759 w 5759"/>
              <a:gd name="T11" fmla="*/ 503 h 4181"/>
              <a:gd name="T12" fmla="*/ 5759 w 5759"/>
              <a:gd name="T13" fmla="*/ 549 h 4181"/>
              <a:gd name="T14" fmla="*/ 714 w 5759"/>
              <a:gd name="T15" fmla="*/ 547 h 4181"/>
              <a:gd name="T16" fmla="*/ 714 w 5759"/>
              <a:gd name="T17" fmla="*/ 4181 h 4181"/>
              <a:gd name="T18" fmla="*/ 701 w 5759"/>
              <a:gd name="T19" fmla="*/ 4181 h 4181"/>
              <a:gd name="T20" fmla="*/ 702 w 5759"/>
              <a:gd name="T21" fmla="*/ 547 h 4181"/>
              <a:gd name="T22" fmla="*/ 0 w 5759"/>
              <a:gd name="T23" fmla="*/ 547 h 4181"/>
              <a:gd name="T24" fmla="*/ 0 w 5759"/>
              <a:gd name="T25" fmla="*/ 504 h 4181"/>
              <a:gd name="T26" fmla="*/ 10 w 5759"/>
              <a:gd name="T27" fmla="*/ 504 h 4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759" h="4181">
                <a:moveTo>
                  <a:pt x="10" y="504"/>
                </a:moveTo>
                <a:lnTo>
                  <a:pt x="702" y="503"/>
                </a:lnTo>
                <a:lnTo>
                  <a:pt x="702" y="0"/>
                </a:lnTo>
                <a:lnTo>
                  <a:pt x="713" y="0"/>
                </a:lnTo>
                <a:lnTo>
                  <a:pt x="714" y="503"/>
                </a:lnTo>
                <a:lnTo>
                  <a:pt x="5759" y="503"/>
                </a:lnTo>
                <a:lnTo>
                  <a:pt x="5759" y="549"/>
                </a:lnTo>
                <a:lnTo>
                  <a:pt x="714" y="547"/>
                </a:lnTo>
                <a:lnTo>
                  <a:pt x="714" y="4181"/>
                </a:lnTo>
                <a:lnTo>
                  <a:pt x="701" y="4181"/>
                </a:lnTo>
                <a:lnTo>
                  <a:pt x="702" y="547"/>
                </a:lnTo>
                <a:lnTo>
                  <a:pt x="0" y="547"/>
                </a:lnTo>
                <a:lnTo>
                  <a:pt x="0" y="504"/>
                </a:lnTo>
                <a:lnTo>
                  <a:pt x="10" y="504"/>
                </a:lnTo>
                <a:close/>
              </a:path>
            </a:pathLst>
          </a:custGeom>
          <a:solidFill>
            <a:srgbClr val="F8D93D">
              <a:alpha val="50000"/>
            </a:srgbClr>
          </a:solidFill>
          <a:ln w="9525">
            <a:solidFill>
              <a:srgbClr val="F8D93D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6063"/>
            <a:ext cx="11509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3600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F5F5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mtClean="0"/>
              <a:t>05/10/2007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93913" y="6596063"/>
            <a:ext cx="663257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5F5F5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mtClean="0"/>
              <a:t>- Fabien Eozénou -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3313" y="6596063"/>
            <a:ext cx="38576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F5F5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4E0D2D-A082-49E0-A3F8-2D03B6AA3A7C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altLang="fr-FR" smtClean="0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227138" y="44450"/>
            <a:ext cx="76136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de cette diapositive</a:t>
            </a:r>
          </a:p>
        </p:txBody>
      </p:sp>
      <p:sp>
        <p:nvSpPr>
          <p:cNvPr id="3103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5550" y="914400"/>
            <a:ext cx="7881938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1187450" y="6596063"/>
            <a:ext cx="906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900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800" smtClean="0">
                <a:solidFill>
                  <a:srgbClr val="5F5F5F"/>
                </a:solidFill>
              </a:rPr>
              <a:t>CEA DSM Dapnia</a:t>
            </a:r>
          </a:p>
        </p:txBody>
      </p:sp>
      <p:pic>
        <p:nvPicPr>
          <p:cNvPr id="3114" name="Picture 42" descr="cea_dapni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265238"/>
            <a:ext cx="76993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9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5F5F5F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907704" y="4524666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France-</a:t>
            </a:r>
            <a:r>
              <a:rPr lang="fr-FR" dirty="0" err="1" smtClean="0"/>
              <a:t>Japan</a:t>
            </a:r>
            <a:r>
              <a:rPr lang="fr-FR" dirty="0" smtClean="0"/>
              <a:t>-</a:t>
            </a:r>
            <a:r>
              <a:rPr lang="fr-FR" dirty="0" err="1" smtClean="0"/>
              <a:t>Korea</a:t>
            </a:r>
            <a:r>
              <a:rPr lang="fr-FR" dirty="0" smtClean="0"/>
              <a:t> </a:t>
            </a:r>
          </a:p>
          <a:p>
            <a:pPr algn="ctr"/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Laboratories</a:t>
            </a:r>
            <a:endParaRPr lang="fr-FR" dirty="0" smtClean="0"/>
          </a:p>
          <a:p>
            <a:pPr algn="ctr"/>
            <a:r>
              <a:rPr lang="fr-FR" dirty="0" smtClean="0"/>
              <a:t>2014 International </a:t>
            </a:r>
            <a:r>
              <a:rPr lang="fr-FR" dirty="0" err="1" smtClean="0"/>
              <a:t>Annual</a:t>
            </a:r>
            <a:r>
              <a:rPr lang="fr-FR" dirty="0" smtClean="0"/>
              <a:t> Workshop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68901" y="1628800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4">
                    <a:lumMod val="50000"/>
                  </a:schemeClr>
                </a:solidFill>
              </a:rPr>
              <a:t>A_RD_9</a:t>
            </a:r>
          </a:p>
          <a:p>
            <a:pPr algn="ctr"/>
            <a:r>
              <a:rPr lang="fr-FR" sz="2800" dirty="0" smtClean="0">
                <a:solidFill>
                  <a:schemeClr val="accent4">
                    <a:lumMod val="50000"/>
                  </a:schemeClr>
                </a:solidFill>
              </a:rPr>
              <a:t>Effort </a:t>
            </a:r>
            <a:r>
              <a:rPr lang="fr-FR" sz="2800" dirty="0" err="1" smtClean="0">
                <a:solidFill>
                  <a:schemeClr val="accent4">
                    <a:lumMod val="50000"/>
                  </a:schemeClr>
                </a:solidFill>
              </a:rPr>
              <a:t>Torwards</a:t>
            </a:r>
            <a:r>
              <a:rPr lang="fr-FR" sz="2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2800" dirty="0" err="1" smtClean="0">
                <a:solidFill>
                  <a:schemeClr val="accent4">
                    <a:lumMod val="50000"/>
                  </a:schemeClr>
                </a:solidFill>
              </a:rPr>
              <a:t>Improving</a:t>
            </a:r>
            <a:r>
              <a:rPr lang="fr-FR" sz="2800" dirty="0" smtClean="0">
                <a:solidFill>
                  <a:schemeClr val="accent4">
                    <a:lumMod val="50000"/>
                  </a:schemeClr>
                </a:solidFill>
              </a:rPr>
              <a:t> Large </a:t>
            </a:r>
            <a:r>
              <a:rPr lang="fr-FR" sz="2800" dirty="0" err="1" smtClean="0">
                <a:solidFill>
                  <a:schemeClr val="accent4">
                    <a:lumMod val="50000"/>
                  </a:schemeClr>
                </a:solidFill>
              </a:rPr>
              <a:t>Scale</a:t>
            </a:r>
            <a:r>
              <a:rPr lang="fr-FR" sz="2800" dirty="0" smtClean="0">
                <a:solidFill>
                  <a:schemeClr val="accent4">
                    <a:lumMod val="50000"/>
                  </a:schemeClr>
                </a:solidFill>
              </a:rPr>
              <a:t> Production for SC </a:t>
            </a:r>
            <a:r>
              <a:rPr lang="fr-FR" sz="2800" dirty="0" err="1" smtClean="0">
                <a:solidFill>
                  <a:schemeClr val="accent4">
                    <a:lumMod val="50000"/>
                  </a:schemeClr>
                </a:solidFill>
              </a:rPr>
              <a:t>Cavities</a:t>
            </a:r>
            <a:endParaRPr lang="fr-FR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03848" y="38610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T. </a:t>
            </a:r>
            <a:r>
              <a:rPr lang="fr-FR" dirty="0" err="1" smtClean="0"/>
              <a:t>Saeki</a:t>
            </a:r>
            <a:r>
              <a:rPr lang="fr-FR" dirty="0" smtClean="0"/>
              <a:t>, </a:t>
            </a:r>
            <a:r>
              <a:rPr lang="fr-FR" dirty="0" smtClean="0"/>
              <a:t>F. </a:t>
            </a:r>
            <a:r>
              <a:rPr lang="fr-FR" dirty="0" err="1" smtClean="0"/>
              <a:t>Eozénou</a:t>
            </a:r>
            <a:endParaRPr lang="fr-FR" dirty="0"/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90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03848" y="5859771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May 26</a:t>
            </a:r>
            <a:r>
              <a:rPr lang="fr-FR" baseline="30000" dirty="0" smtClean="0">
                <a:solidFill>
                  <a:srgbClr val="FF0000"/>
                </a:solidFill>
              </a:rPr>
              <a:t>th</a:t>
            </a:r>
            <a:r>
              <a:rPr lang="fr-FR" dirty="0" smtClean="0">
                <a:solidFill>
                  <a:srgbClr val="FF0000"/>
                </a:solidFill>
              </a:rPr>
              <a:t> 2014, Bordeaux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6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123728" y="2927015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C000"/>
                </a:solidFill>
              </a:rPr>
              <a:t>RECENT ACHIEVEMENTS</a:t>
            </a:r>
            <a:endParaRPr lang="fr-FR" sz="3600" dirty="0">
              <a:solidFill>
                <a:srgbClr val="FFC000"/>
              </a:solidFill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0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1" descr="KEK-01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60" y="1310755"/>
            <a:ext cx="4389992" cy="1280951"/>
          </a:xfrm>
          <a:prstGeom prst="rect">
            <a:avLst/>
          </a:prstGeom>
        </p:spPr>
      </p:pic>
      <p:pic>
        <p:nvPicPr>
          <p:cNvPr id="8" name="図 2" descr="KEK-01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8" y="1293060"/>
            <a:ext cx="2138185" cy="3441708"/>
          </a:xfrm>
          <a:prstGeom prst="rect">
            <a:avLst/>
          </a:prstGeom>
        </p:spPr>
      </p:pic>
      <p:pic>
        <p:nvPicPr>
          <p:cNvPr id="9" name="図 3" descr="KEK-01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36" y="2408185"/>
            <a:ext cx="5217864" cy="4388583"/>
          </a:xfrm>
          <a:prstGeom prst="rect">
            <a:avLst/>
          </a:prstGeom>
        </p:spPr>
      </p:pic>
      <p:pic>
        <p:nvPicPr>
          <p:cNvPr id="10" name="Picture 6" descr="D:\home\写真\ILC\ILC2010\20101215Funabashi-SPS\DSC002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03233"/>
            <a:ext cx="1293282" cy="165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6" descr="HOM-ANTENA_pres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03234"/>
            <a:ext cx="2209244" cy="1656933"/>
          </a:xfrm>
          <a:prstGeom prst="rect">
            <a:avLst/>
          </a:prstGeom>
        </p:spPr>
      </p:pic>
      <p:sp>
        <p:nvSpPr>
          <p:cNvPr id="12" name="テキスト ボックス 9"/>
          <p:cNvSpPr txBox="1"/>
          <p:nvPr/>
        </p:nvSpPr>
        <p:spPr>
          <a:xfrm>
            <a:off x="6812632" y="3581400"/>
            <a:ext cx="139984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37 MV/m</a:t>
            </a:r>
            <a:endParaRPr kumimoji="1" lang="ja-JP" altLang="en-US" sz="2400" b="1" dirty="0"/>
          </a:p>
        </p:txBody>
      </p:sp>
      <p:sp>
        <p:nvSpPr>
          <p:cNvPr id="13" name="テキスト ボックス 10"/>
          <p:cNvSpPr txBox="1"/>
          <p:nvPr/>
        </p:nvSpPr>
        <p:spPr>
          <a:xfrm>
            <a:off x="-11846" y="4795667"/>
            <a:ext cx="17059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Deep-drawing HOM-cup</a:t>
            </a:r>
            <a:endParaRPr kumimoji="1" lang="ja-JP" altLang="en-US" sz="1100" dirty="0"/>
          </a:p>
        </p:txBody>
      </p:sp>
      <p:sp>
        <p:nvSpPr>
          <p:cNvPr id="14" name="テキスト ボックス 11"/>
          <p:cNvSpPr txBox="1"/>
          <p:nvPr/>
        </p:nvSpPr>
        <p:spPr>
          <a:xfrm>
            <a:off x="1902137" y="4772583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Press form HOM-antenna</a:t>
            </a:r>
            <a:endParaRPr kumimoji="1" lang="ja-JP" altLang="en-US" sz="1100" dirty="0"/>
          </a:p>
        </p:txBody>
      </p:sp>
      <p:sp>
        <p:nvSpPr>
          <p:cNvPr id="17" name="テキスト ボックス 13"/>
          <p:cNvSpPr txBox="1"/>
          <p:nvPr/>
        </p:nvSpPr>
        <p:spPr>
          <a:xfrm>
            <a:off x="2485452" y="851654"/>
            <a:ext cx="394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Trials of industrial fabrication</a:t>
            </a:r>
            <a:endParaRPr kumimoji="1" lang="ja-JP" altLang="en-US" sz="2400" b="1" dirty="0"/>
          </a:p>
        </p:txBody>
      </p:sp>
      <p:sp>
        <p:nvSpPr>
          <p:cNvPr id="18" name="スライド番号プレースホルダー 14"/>
          <p:cNvSpPr txBox="1">
            <a:spLocks/>
          </p:cNvSpPr>
          <p:nvPr/>
        </p:nvSpPr>
        <p:spPr>
          <a:xfrm>
            <a:off x="8177704" y="64559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632A99-4A68-B644-B2C4-A762F37327D1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pic>
        <p:nvPicPr>
          <p:cNvPr id="19" name="図 8" descr="STF_logo_01-a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19" y="1463406"/>
            <a:ext cx="1406604" cy="693807"/>
          </a:xfrm>
          <a:prstGeom prst="rect">
            <a:avLst/>
          </a:prstGeom>
        </p:spPr>
      </p:pic>
      <p:sp>
        <p:nvSpPr>
          <p:cNvPr id="20" name="テキスト ボックス 7"/>
          <p:cNvSpPr txBox="1"/>
          <p:nvPr/>
        </p:nvSpPr>
        <p:spPr>
          <a:xfrm>
            <a:off x="1206114" y="-99392"/>
            <a:ext cx="56701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chemeClr val="bg1"/>
                </a:solidFill>
              </a:rPr>
              <a:t>KEK in-house 9-cell cavity;  </a:t>
            </a:r>
          </a:p>
          <a:p>
            <a:pPr algn="ctr"/>
            <a:r>
              <a:rPr kumimoji="1" lang="en-US" altLang="ja-JP" sz="3200" b="1" dirty="0" smtClean="0">
                <a:solidFill>
                  <a:schemeClr val="bg1"/>
                </a:solidFill>
              </a:rPr>
              <a:t>KEK-01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251942" y="215016"/>
            <a:ext cx="5944895" cy="477680"/>
          </a:xfrm>
        </p:spPr>
        <p:txBody>
          <a:bodyPr/>
          <a:lstStyle/>
          <a:p>
            <a:pPr algn="ctr"/>
            <a:r>
              <a:rPr lang="fr-FR" sz="2000" dirty="0" smtClean="0"/>
              <a:t>VERTICAL EP OF 704-MHz SPL CAVITY </a:t>
            </a:r>
            <a:br>
              <a:rPr lang="fr-FR" sz="2000" dirty="0" smtClean="0"/>
            </a:br>
            <a:r>
              <a:rPr lang="fr-FR" sz="2000" dirty="0" smtClean="0"/>
              <a:t>AT IRFU</a:t>
            </a:r>
            <a:endParaRPr lang="fr-FR" sz="2000" dirty="0"/>
          </a:p>
        </p:txBody>
      </p:sp>
      <p:pic>
        <p:nvPicPr>
          <p:cNvPr id="4098" name="Picture 2" descr="\\dapnia\data\manip\ESS-CALHI\Cavité_SPL\2013_07_05_prépaEPV\P10001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0379"/>
            <a:ext cx="2125535" cy="283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47403"/>
            <a:ext cx="4680520" cy="302218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72729" y="1196752"/>
            <a:ext cx="5591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4 </a:t>
            </a:r>
            <a:r>
              <a:rPr lang="fr-FR" sz="1400" dirty="0" err="1" smtClean="0"/>
              <a:t>sequences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turning</a:t>
            </a:r>
            <a:r>
              <a:rPr lang="fr-FR" sz="1400" dirty="0" smtClean="0"/>
              <a:t> of the </a:t>
            </a:r>
            <a:r>
              <a:rPr lang="fr-FR" sz="1400" dirty="0" err="1" smtClean="0"/>
              <a:t>cavity</a:t>
            </a:r>
            <a:r>
              <a:rPr lang="fr-FR" sz="1400" dirty="0" smtClean="0"/>
              <a:t> in </a:t>
            </a:r>
            <a:r>
              <a:rPr lang="fr-FR" sz="1400" dirty="0" err="1" smtClean="0"/>
              <a:t>between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200 µm </a:t>
            </a:r>
            <a:r>
              <a:rPr lang="fr-FR" sz="1400" dirty="0" err="1" smtClean="0"/>
              <a:t>average</a:t>
            </a:r>
            <a:r>
              <a:rPr lang="fr-FR" sz="1400" dirty="0" smtClean="0"/>
              <a:t> </a:t>
            </a:r>
            <a:r>
              <a:rPr lang="fr-FR" sz="1400" dirty="0" err="1" smtClean="0"/>
              <a:t>removal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Symmetric</a:t>
            </a:r>
            <a:r>
              <a:rPr lang="fr-FR" sz="1400" dirty="0" smtClean="0"/>
              <a:t> </a:t>
            </a:r>
            <a:r>
              <a:rPr lang="fr-FR" sz="1400" dirty="0" err="1" smtClean="0"/>
              <a:t>removal</a:t>
            </a:r>
            <a:r>
              <a:rPr lang="fr-FR" sz="1400" dirty="0" smtClean="0"/>
              <a:t> in the </a:t>
            </a:r>
            <a:r>
              <a:rPr lang="fr-FR" sz="1400" dirty="0" err="1" smtClean="0"/>
              <a:t>cavity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Ratio iris/</a:t>
            </a:r>
            <a:r>
              <a:rPr lang="fr-FR" sz="1400" dirty="0" err="1" smtClean="0"/>
              <a:t>equator</a:t>
            </a:r>
            <a:r>
              <a:rPr lang="fr-FR" sz="1400" dirty="0" smtClean="0"/>
              <a:t>: 2/1 = </a:t>
            </a:r>
            <a:r>
              <a:rPr lang="fr-FR" sz="1400" dirty="0" err="1" smtClean="0"/>
              <a:t>similar</a:t>
            </a:r>
            <a:r>
              <a:rPr lang="fr-FR" sz="1400" dirty="0" smtClean="0"/>
              <a:t> </a:t>
            </a:r>
            <a:r>
              <a:rPr lang="fr-FR" sz="1400" dirty="0" err="1" smtClean="0"/>
              <a:t>compared</a:t>
            </a:r>
            <a:r>
              <a:rPr lang="fr-FR" sz="1400" dirty="0" smtClean="0"/>
              <a:t> to ILC </a:t>
            </a:r>
            <a:r>
              <a:rPr lang="fr-FR" sz="1400" dirty="0" err="1" smtClean="0"/>
              <a:t>shape</a:t>
            </a:r>
            <a:endParaRPr lang="fr-FR" sz="1400" dirty="0"/>
          </a:p>
        </p:txBody>
      </p:sp>
      <p:sp>
        <p:nvSpPr>
          <p:cNvPr id="9" name="Ellipse 8"/>
          <p:cNvSpPr/>
          <p:nvPr/>
        </p:nvSpPr>
        <p:spPr>
          <a:xfrm>
            <a:off x="6624228" y="4610634"/>
            <a:ext cx="504056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7164288" y="4688557"/>
            <a:ext cx="21398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Strong</a:t>
            </a:r>
            <a:r>
              <a:rPr lang="fr-FR" sz="1200" dirty="0" smtClean="0"/>
              <a:t> local </a:t>
            </a:r>
            <a:r>
              <a:rPr lang="fr-FR" sz="1200" dirty="0" err="1" smtClean="0"/>
              <a:t>attack</a:t>
            </a:r>
            <a:r>
              <a:rPr lang="fr-FR" sz="1200" dirty="0" smtClean="0"/>
              <a:t> due to </a:t>
            </a:r>
            <a:r>
              <a:rPr lang="fr-FR" sz="1200" dirty="0" err="1" smtClean="0"/>
              <a:t>acid</a:t>
            </a:r>
            <a:r>
              <a:rPr lang="fr-FR" sz="1200" dirty="0" smtClean="0"/>
              <a:t> condensation in </a:t>
            </a:r>
            <a:r>
              <a:rPr lang="fr-FR" sz="1200" dirty="0" err="1" smtClean="0"/>
              <a:t>exhaust</a:t>
            </a:r>
            <a:r>
              <a:rPr lang="fr-FR" sz="1200" dirty="0" smtClean="0"/>
              <a:t> pipe</a:t>
            </a:r>
            <a:endParaRPr lang="fr-FR" sz="1200" dirty="0"/>
          </a:p>
        </p:txBody>
      </p:sp>
      <p:pic>
        <p:nvPicPr>
          <p:cNvPr id="12" name="Image 11" descr="\\Dapdc5\feozenou\My Documents\Confs\SRFParis\PRST-AB\Pictures\Photos cavités\Equator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51" y="3958497"/>
            <a:ext cx="1080120" cy="8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\\Dapdc5\feozenou\My Documents\Confs\SRFParis\PRST-AB\Pictures\Photos cavités\iris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23" y="3958497"/>
            <a:ext cx="1080000" cy="8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\\Dapdc5\feozenou\My Documents\Confs\SRFParis\PRST-AB\Pictures\Photos cavités\proxiris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1" y="4883956"/>
            <a:ext cx="1080000" cy="8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\\Dapdc5\feozenou\My Documents\Confs\SRFParis\PRST-AB\Pictures\Photos cavités\proxiris2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354" y="4871441"/>
            <a:ext cx="1080000" cy="8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 descr="\\Dapdc5\feozenou\My Documents\Confs\SRFParis\PRST-AB\Pictures\Photos cavités\inbetween1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1" y="5783827"/>
            <a:ext cx="1080000" cy="8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 descr="C:\Perso\PRST-AB-2014\PicturesRetouchées\picture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23" y="5783827"/>
            <a:ext cx="1066500" cy="8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eur droit avec flèche 18"/>
          <p:cNvCxnSpPr/>
          <p:nvPr/>
        </p:nvCxnSpPr>
        <p:spPr>
          <a:xfrm>
            <a:off x="2627783" y="3986853"/>
            <a:ext cx="0" cy="8234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620868" y="425884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20mm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843808" y="5724641"/>
            <a:ext cx="6020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Typical surface morphologies after </a:t>
            </a:r>
            <a:r>
              <a:rPr lang="en-GB" sz="1200" dirty="0" smtClean="0"/>
              <a:t>&gt;100µm VEP </a:t>
            </a:r>
            <a:r>
              <a:rPr lang="en-GB" sz="1200" dirty="0"/>
              <a:t>at different </a:t>
            </a:r>
            <a:r>
              <a:rPr lang="en-GB" sz="1200" dirty="0" smtClean="0"/>
              <a:t>locations. </a:t>
            </a:r>
            <a:r>
              <a:rPr lang="en-GB" sz="1200" dirty="0"/>
              <a:t>The </a:t>
            </a:r>
            <a:r>
              <a:rPr lang="en-GB" sz="1200" dirty="0" err="1"/>
              <a:t>weldings</a:t>
            </a:r>
            <a:r>
              <a:rPr lang="en-GB" sz="1200" dirty="0"/>
              <a:t> at a) equators, and b) irises are smooth. Bubbles stripes are observed at the proximity of irises c) and d). In the areas between equators and irises e) and f), the surface is </a:t>
            </a:r>
            <a:r>
              <a:rPr lang="en-GB" sz="1200" dirty="0" smtClean="0"/>
              <a:t>rougher. Some pitting due to the uncontrolled EP sequence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68273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15616" y="224131"/>
            <a:ext cx="5944895" cy="477680"/>
          </a:xfrm>
        </p:spPr>
        <p:txBody>
          <a:bodyPr/>
          <a:lstStyle/>
          <a:p>
            <a:pPr algn="ctr"/>
            <a:r>
              <a:rPr lang="fr-FR" sz="2000" dirty="0" smtClean="0"/>
              <a:t>VT RESULT FOR THE SPL CAVITY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3600400" cy="241032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860032" y="3029954"/>
            <a:ext cx="374441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Heat</a:t>
            </a:r>
            <a:r>
              <a:rPr lang="fr-FR" dirty="0" smtClean="0"/>
              <a:t> </a:t>
            </a:r>
            <a:r>
              <a:rPr lang="fr-FR" dirty="0" err="1" smtClean="0"/>
              <a:t>tratment</a:t>
            </a:r>
            <a:r>
              <a:rPr lang="fr-FR" dirty="0" smtClean="0"/>
              <a:t> 650°Cx24h at CERN</a:t>
            </a:r>
          </a:p>
          <a:p>
            <a:endParaRPr lang="fr-FR" sz="900" dirty="0" smtClean="0"/>
          </a:p>
          <a:p>
            <a:r>
              <a:rPr lang="fr-FR" sz="1600" dirty="0" smtClean="0"/>
              <a:t>(A. </a:t>
            </a:r>
            <a:r>
              <a:rPr lang="fr-FR" sz="1600" dirty="0" err="1" smtClean="0"/>
              <a:t>Mongelluzzo</a:t>
            </a:r>
            <a:r>
              <a:rPr lang="fr-FR" sz="1600" dirty="0" smtClean="0"/>
              <a:t>, S. </a:t>
            </a:r>
            <a:r>
              <a:rPr lang="fr-FR" sz="1600" dirty="0" err="1" smtClean="0"/>
              <a:t>Calatroni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91119"/>
            <a:ext cx="446785" cy="43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Perso\PRST-AB-2014\PicturesRetouchées\Figure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68" y="1199933"/>
            <a:ext cx="305688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347864" y="1268760"/>
            <a:ext cx="57961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Strong</a:t>
            </a:r>
            <a:r>
              <a:rPr lang="fr-FR" dirty="0" smtClean="0"/>
              <a:t> Q-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 200 </a:t>
            </a:r>
            <a:r>
              <a:rPr lang="fr-FR" dirty="0"/>
              <a:t>u</a:t>
            </a:r>
            <a:r>
              <a:rPr lang="fr-FR" dirty="0" smtClean="0"/>
              <a:t>m </a:t>
            </a:r>
            <a:r>
              <a:rPr lang="fr-FR" dirty="0" err="1" smtClean="0"/>
              <a:t>removal</a:t>
            </a:r>
            <a:r>
              <a:rPr lang="fr-FR" dirty="0" smtClean="0"/>
              <a:t> by VEP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Q </a:t>
            </a:r>
            <a:r>
              <a:rPr lang="fr-FR" dirty="0" err="1" smtClean="0"/>
              <a:t>improved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 </a:t>
            </a:r>
            <a:r>
              <a:rPr lang="fr-FR" dirty="0" err="1" smtClean="0"/>
              <a:t>heat</a:t>
            </a:r>
            <a:r>
              <a:rPr lang="fr-FR" dirty="0" smtClean="0"/>
              <a:t> </a:t>
            </a:r>
            <a:r>
              <a:rPr lang="fr-FR" dirty="0" err="1" smtClean="0"/>
              <a:t>treatment</a:t>
            </a:r>
            <a:r>
              <a:rPr lang="fr-FR" dirty="0" smtClean="0"/>
              <a:t> at 650°C x 24hours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Eacc</a:t>
            </a:r>
            <a:r>
              <a:rPr lang="fr-FR" dirty="0" smtClean="0"/>
              <a:t> </a:t>
            </a:r>
            <a:r>
              <a:rPr lang="fr-FR" dirty="0" err="1" smtClean="0"/>
              <a:t>reached</a:t>
            </a:r>
            <a:r>
              <a:rPr lang="fr-FR" dirty="0" smtClean="0"/>
              <a:t> 18 MV/m but high radiation in the </a:t>
            </a:r>
            <a:r>
              <a:rPr lang="fr-FR" dirty="0" err="1" smtClean="0"/>
              <a:t>testing</a:t>
            </a:r>
            <a:r>
              <a:rPr lang="fr-FR" dirty="0" smtClean="0"/>
              <a:t>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New test </a:t>
            </a:r>
            <a:r>
              <a:rPr lang="fr-FR" dirty="0" err="1" smtClean="0"/>
              <a:t>planned</a:t>
            </a:r>
            <a:r>
              <a:rPr lang="fr-FR" dirty="0" smtClean="0"/>
              <a:t> at </a:t>
            </a:r>
            <a:r>
              <a:rPr lang="fr-FR" dirty="0" err="1" smtClean="0"/>
              <a:t>higher</a:t>
            </a:r>
            <a:r>
              <a:rPr lang="fr-FR" dirty="0" smtClean="0"/>
              <a:t> gradient </a:t>
            </a:r>
            <a:r>
              <a:rPr lang="fr-FR" dirty="0" err="1" smtClean="0"/>
              <a:t>after</a:t>
            </a:r>
            <a:r>
              <a:rPr lang="fr-FR" dirty="0" smtClean="0"/>
              <a:t> </a:t>
            </a:r>
            <a:r>
              <a:rPr lang="fr-FR" dirty="0" err="1" smtClean="0"/>
              <a:t>increased</a:t>
            </a:r>
            <a:r>
              <a:rPr lang="fr-FR" dirty="0" smtClean="0"/>
              <a:t>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219328" y="4581378"/>
            <a:ext cx="4521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Shift in Field </a:t>
            </a:r>
            <a:r>
              <a:rPr lang="fr-FR" dirty="0" err="1" smtClean="0"/>
              <a:t>Flatness</a:t>
            </a:r>
            <a:r>
              <a:rPr lang="fr-FR" dirty="0" smtClean="0"/>
              <a:t>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hydrogen</a:t>
            </a:r>
            <a:r>
              <a:rPr lang="fr-FR" dirty="0" smtClean="0"/>
              <a:t> release not </a:t>
            </a:r>
            <a:r>
              <a:rPr lang="fr-FR" dirty="0" err="1" smtClean="0"/>
              <a:t>controlled</a:t>
            </a:r>
            <a:endParaRPr lang="fr-FR" dirty="0" smtClean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No change once the </a:t>
            </a:r>
            <a:r>
              <a:rPr lang="fr-FR" dirty="0" err="1" smtClean="0"/>
              <a:t>problem</a:t>
            </a:r>
            <a:r>
              <a:rPr lang="fr-FR" dirty="0" smtClean="0"/>
              <a:t> </a:t>
            </a:r>
            <a:r>
              <a:rPr lang="fr-FR" dirty="0" err="1" smtClean="0"/>
              <a:t>solved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273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059106" y="233009"/>
            <a:ext cx="5944895" cy="477680"/>
          </a:xfrm>
        </p:spPr>
        <p:txBody>
          <a:bodyPr/>
          <a:lstStyle/>
          <a:p>
            <a:pPr algn="ctr"/>
            <a:r>
              <a:rPr lang="fr-FR" sz="2000" dirty="0" smtClean="0"/>
              <a:t>9-CELL VEP STUDIES AT KEK/MARUI</a:t>
            </a:r>
            <a:endParaRPr lang="fr-FR" sz="20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4" y="1188168"/>
            <a:ext cx="208915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 descr="DSCN04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28329" r="27673" b="17761"/>
          <a:stretch>
            <a:fillRect/>
          </a:stretch>
        </p:blipFill>
        <p:spPr bwMode="auto">
          <a:xfrm>
            <a:off x="3670754" y="1080609"/>
            <a:ext cx="1575916" cy="142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上窓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13086" r="56010" b="58340"/>
          <a:stretch>
            <a:fillRect/>
          </a:stretch>
        </p:blipFill>
        <p:spPr bwMode="auto">
          <a:xfrm>
            <a:off x="3717928" y="2827626"/>
            <a:ext cx="1528742" cy="145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60469" y="3189035"/>
            <a:ext cx="1795684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/>
              <a:t>Coupon cavity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/>
              <a:t>(with 6 </a:t>
            </a:r>
            <a:r>
              <a:rPr lang="en-US" altLang="ja-JP" sz="1200" dirty="0" err="1"/>
              <a:t>Nb</a:t>
            </a:r>
            <a:r>
              <a:rPr lang="en-US" altLang="ja-JP" sz="1200" dirty="0"/>
              <a:t> coupons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/>
              <a:t>  transparent windows)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71447" y="971203"/>
            <a:ext cx="212429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 err="1"/>
              <a:t>Nb</a:t>
            </a:r>
            <a:r>
              <a:rPr lang="en-US" altLang="ja-JP" sz="1400" dirty="0"/>
              <a:t> coupons (6 points)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・</a:t>
            </a:r>
            <a:r>
              <a:rPr lang="en-US" altLang="ja-JP" sz="1400" dirty="0"/>
              <a:t>EP current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・</a:t>
            </a:r>
            <a:r>
              <a:rPr lang="en-US" altLang="ja-JP" sz="1400" dirty="0"/>
              <a:t>Temperature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・</a:t>
            </a:r>
            <a:r>
              <a:rPr lang="en-US" altLang="ja-JP" sz="1400" dirty="0"/>
              <a:t>Surface roughness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・</a:t>
            </a:r>
            <a:r>
              <a:rPr lang="en-US" altLang="ja-JP" sz="1400" dirty="0"/>
              <a:t>Removal thickness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・</a:t>
            </a:r>
            <a:r>
              <a:rPr lang="en-US" altLang="ja-JP" sz="1400" dirty="0"/>
              <a:t>Impurities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/>
              <a:t>       can be investigated.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449362" y="3001724"/>
            <a:ext cx="216270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/>
              <a:t>Transparent window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/>
              <a:t>  (4 points)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・</a:t>
            </a:r>
            <a:r>
              <a:rPr lang="en-US" altLang="ja-JP" sz="1400" dirty="0"/>
              <a:t>State of bubbles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/>
              <a:t>・</a:t>
            </a:r>
            <a:r>
              <a:rPr lang="en-US" altLang="ja-JP" sz="1400" dirty="0"/>
              <a:t>State of cathode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/>
              <a:t>       can be seen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/>
              <a:t>       during VEP process.</a:t>
            </a: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105357" y="1076184"/>
            <a:ext cx="2736552" cy="288032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3465943" y="971203"/>
            <a:ext cx="4936169" cy="174159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3563888" y="2722324"/>
            <a:ext cx="4838224" cy="1705263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283026" y="4525871"/>
            <a:ext cx="2720975" cy="33813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VEP condition (an example)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3851226" y="4957671"/>
            <a:ext cx="37338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EP solution: H</a:t>
            </a:r>
            <a:r>
              <a:rPr lang="en-US" altLang="ja-JP" sz="1600" baseline="-25000"/>
              <a:t>2</a:t>
            </a:r>
            <a:r>
              <a:rPr lang="en-US" altLang="ja-JP" sz="1600"/>
              <a:t>SO</a:t>
            </a:r>
            <a:r>
              <a:rPr lang="en-US" altLang="ja-JP" sz="1600" baseline="-25000"/>
              <a:t>4</a:t>
            </a:r>
            <a:r>
              <a:rPr lang="en-US" altLang="ja-JP" sz="1600"/>
              <a:t>(98%):HF(55%)=9:1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Voltage: 9–11V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Flow rate: 5L/min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Rotation speed: 1rpm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EP time: 150min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Flow direction: Bottom to top</a:t>
            </a:r>
          </a:p>
        </p:txBody>
      </p:sp>
      <p:sp>
        <p:nvSpPr>
          <p:cNvPr id="20" name="角丸四角形 15"/>
          <p:cNvSpPr/>
          <p:nvPr/>
        </p:nvSpPr>
        <p:spPr>
          <a:xfrm>
            <a:off x="3563888" y="4525871"/>
            <a:ext cx="4248150" cy="20161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ja-JP" altLang="en-US" smtClean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" y="4149080"/>
            <a:ext cx="3183283" cy="234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3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" y="3946411"/>
            <a:ext cx="3024187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" y="1138124"/>
            <a:ext cx="3095625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35830" y="3586049"/>
            <a:ext cx="2741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Logged data (Temperature-time)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19930" y="6035561"/>
            <a:ext cx="30241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Logged data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(Voltage, Current density-time)</a:t>
            </a:r>
          </a:p>
        </p:txBody>
      </p:sp>
      <p:grpSp>
        <p:nvGrpSpPr>
          <p:cNvPr id="10" name="Group 57"/>
          <p:cNvGrpSpPr>
            <a:grpSpLocks/>
          </p:cNvGrpSpPr>
          <p:nvPr/>
        </p:nvGrpSpPr>
        <p:grpSpPr bwMode="auto">
          <a:xfrm>
            <a:off x="4031455" y="1355611"/>
            <a:ext cx="2303463" cy="4032250"/>
            <a:chOff x="2562" y="482"/>
            <a:chExt cx="1451" cy="2540"/>
          </a:xfrm>
        </p:grpSpPr>
        <p:pic>
          <p:nvPicPr>
            <p:cNvPr id="11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047" y="997"/>
              <a:ext cx="2481" cy="1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Line 17"/>
            <p:cNvSpPr>
              <a:spLocks noChangeShapeType="1"/>
            </p:cNvSpPr>
            <p:nvPr/>
          </p:nvSpPr>
          <p:spPr bwMode="auto">
            <a:xfrm rot="5400000" flipV="1">
              <a:off x="3332" y="392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Oval 18"/>
            <p:cNvSpPr>
              <a:spLocks noChangeArrowheads="1"/>
            </p:cNvSpPr>
            <p:nvPr/>
          </p:nvSpPr>
          <p:spPr bwMode="auto">
            <a:xfrm rot="5400000">
              <a:off x="2894" y="1135"/>
              <a:ext cx="256" cy="358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14" name="Oval 19"/>
            <p:cNvSpPr>
              <a:spLocks noChangeArrowheads="1"/>
            </p:cNvSpPr>
            <p:nvPr/>
          </p:nvSpPr>
          <p:spPr bwMode="auto">
            <a:xfrm rot="5400000">
              <a:off x="2902" y="653"/>
              <a:ext cx="240" cy="358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 rot="5400000">
              <a:off x="2964" y="575"/>
              <a:ext cx="117" cy="196"/>
            </a:xfrm>
            <a:prstGeom prst="rect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 rot="5400000">
              <a:off x="2958" y="2866"/>
              <a:ext cx="117" cy="195"/>
            </a:xfrm>
            <a:prstGeom prst="rect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rot="5400000" flipV="1">
              <a:off x="3320" y="640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rot="5400000" flipV="1">
              <a:off x="3328" y="885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rot="5400000" flipV="1">
              <a:off x="3328" y="1129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Oval 25"/>
            <p:cNvSpPr>
              <a:spLocks noChangeArrowheads="1"/>
            </p:cNvSpPr>
            <p:nvPr/>
          </p:nvSpPr>
          <p:spPr bwMode="auto">
            <a:xfrm rot="5400000">
              <a:off x="2894" y="1385"/>
              <a:ext cx="256" cy="358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 rot="5400000" flipV="1">
              <a:off x="3328" y="1372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Oval 27"/>
            <p:cNvSpPr>
              <a:spLocks noChangeArrowheads="1"/>
            </p:cNvSpPr>
            <p:nvPr/>
          </p:nvSpPr>
          <p:spPr bwMode="auto">
            <a:xfrm rot="5400000">
              <a:off x="2898" y="889"/>
              <a:ext cx="256" cy="359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23" name="Oval 28"/>
            <p:cNvSpPr>
              <a:spLocks noChangeArrowheads="1"/>
            </p:cNvSpPr>
            <p:nvPr/>
          </p:nvSpPr>
          <p:spPr bwMode="auto">
            <a:xfrm rot="5400000">
              <a:off x="2899" y="1627"/>
              <a:ext cx="256" cy="359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 rot="5400000" flipV="1">
              <a:off x="3326" y="1617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 rot="5400000" flipV="1">
              <a:off x="3328" y="1867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 rot="5400000" flipV="1">
              <a:off x="3323" y="2111"/>
              <a:ext cx="0" cy="1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Oval 32"/>
            <p:cNvSpPr>
              <a:spLocks noChangeArrowheads="1"/>
            </p:cNvSpPr>
            <p:nvPr/>
          </p:nvSpPr>
          <p:spPr bwMode="auto">
            <a:xfrm rot="5400000">
              <a:off x="2894" y="1873"/>
              <a:ext cx="255" cy="358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 rot="5400000">
              <a:off x="2894" y="2116"/>
              <a:ext cx="255" cy="358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29" name="Oval 34"/>
            <p:cNvSpPr>
              <a:spLocks noChangeArrowheads="1"/>
            </p:cNvSpPr>
            <p:nvPr/>
          </p:nvSpPr>
          <p:spPr bwMode="auto">
            <a:xfrm rot="5400000">
              <a:off x="2894" y="2361"/>
              <a:ext cx="255" cy="358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30" name="Oval 35"/>
            <p:cNvSpPr>
              <a:spLocks noChangeArrowheads="1"/>
            </p:cNvSpPr>
            <p:nvPr/>
          </p:nvSpPr>
          <p:spPr bwMode="auto">
            <a:xfrm rot="5400000">
              <a:off x="2899" y="2613"/>
              <a:ext cx="256" cy="359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</p:grpSp>
      <p:grpSp>
        <p:nvGrpSpPr>
          <p:cNvPr id="31" name="Group 58"/>
          <p:cNvGrpSpPr>
            <a:grpSpLocks/>
          </p:cNvGrpSpPr>
          <p:nvPr/>
        </p:nvGrpSpPr>
        <p:grpSpPr bwMode="auto">
          <a:xfrm>
            <a:off x="6336505" y="1282586"/>
            <a:ext cx="2335213" cy="4095750"/>
            <a:chOff x="4014" y="436"/>
            <a:chExt cx="1471" cy="2580"/>
          </a:xfrm>
        </p:grpSpPr>
        <p:pic>
          <p:nvPicPr>
            <p:cNvPr id="32" name="Picture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80" y="970"/>
              <a:ext cx="2540" cy="1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Oval 38"/>
            <p:cNvSpPr>
              <a:spLocks noChangeArrowheads="1"/>
            </p:cNvSpPr>
            <p:nvPr/>
          </p:nvSpPr>
          <p:spPr bwMode="auto">
            <a:xfrm rot="5400000">
              <a:off x="4383" y="1129"/>
              <a:ext cx="256" cy="358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34" name="Oval 39"/>
            <p:cNvSpPr>
              <a:spLocks noChangeArrowheads="1"/>
            </p:cNvSpPr>
            <p:nvPr/>
          </p:nvSpPr>
          <p:spPr bwMode="auto">
            <a:xfrm rot="5400000">
              <a:off x="4391" y="647"/>
              <a:ext cx="240" cy="358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35" name="Rectangle 40"/>
            <p:cNvSpPr>
              <a:spLocks noChangeArrowheads="1"/>
            </p:cNvSpPr>
            <p:nvPr/>
          </p:nvSpPr>
          <p:spPr bwMode="auto">
            <a:xfrm rot="5400000">
              <a:off x="4453" y="569"/>
              <a:ext cx="117" cy="196"/>
            </a:xfrm>
            <a:prstGeom prst="rect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36" name="Rectangle 41"/>
            <p:cNvSpPr>
              <a:spLocks noChangeArrowheads="1"/>
            </p:cNvSpPr>
            <p:nvPr/>
          </p:nvSpPr>
          <p:spPr bwMode="auto">
            <a:xfrm rot="5400000">
              <a:off x="4447" y="2860"/>
              <a:ext cx="117" cy="195"/>
            </a:xfrm>
            <a:prstGeom prst="rect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37" name="Oval 42"/>
            <p:cNvSpPr>
              <a:spLocks noChangeArrowheads="1"/>
            </p:cNvSpPr>
            <p:nvPr/>
          </p:nvSpPr>
          <p:spPr bwMode="auto">
            <a:xfrm rot="5400000">
              <a:off x="4383" y="1379"/>
              <a:ext cx="256" cy="358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38" name="Oval 43"/>
            <p:cNvSpPr>
              <a:spLocks noChangeArrowheads="1"/>
            </p:cNvSpPr>
            <p:nvPr/>
          </p:nvSpPr>
          <p:spPr bwMode="auto">
            <a:xfrm rot="5400000">
              <a:off x="4387" y="883"/>
              <a:ext cx="256" cy="359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39" name="Oval 44"/>
            <p:cNvSpPr>
              <a:spLocks noChangeArrowheads="1"/>
            </p:cNvSpPr>
            <p:nvPr/>
          </p:nvSpPr>
          <p:spPr bwMode="auto">
            <a:xfrm rot="5400000">
              <a:off x="4388" y="1621"/>
              <a:ext cx="256" cy="359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40" name="Oval 45"/>
            <p:cNvSpPr>
              <a:spLocks noChangeArrowheads="1"/>
            </p:cNvSpPr>
            <p:nvPr/>
          </p:nvSpPr>
          <p:spPr bwMode="auto">
            <a:xfrm rot="5400000">
              <a:off x="4383" y="1867"/>
              <a:ext cx="255" cy="358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41" name="Oval 46"/>
            <p:cNvSpPr>
              <a:spLocks noChangeArrowheads="1"/>
            </p:cNvSpPr>
            <p:nvPr/>
          </p:nvSpPr>
          <p:spPr bwMode="auto">
            <a:xfrm rot="5400000">
              <a:off x="4383" y="2110"/>
              <a:ext cx="255" cy="358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42" name="Oval 47"/>
            <p:cNvSpPr>
              <a:spLocks noChangeArrowheads="1"/>
            </p:cNvSpPr>
            <p:nvPr/>
          </p:nvSpPr>
          <p:spPr bwMode="auto">
            <a:xfrm rot="5400000">
              <a:off x="4383" y="2355"/>
              <a:ext cx="255" cy="358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43" name="Oval 48"/>
            <p:cNvSpPr>
              <a:spLocks noChangeArrowheads="1"/>
            </p:cNvSpPr>
            <p:nvPr/>
          </p:nvSpPr>
          <p:spPr bwMode="auto">
            <a:xfrm rot="5400000">
              <a:off x="4388" y="2607"/>
              <a:ext cx="256" cy="359"/>
            </a:xfrm>
            <a:prstGeom prst="ellipse">
              <a:avLst/>
            </a:prstGeom>
            <a:solidFill>
              <a:srgbClr val="C0C0C0">
                <a:alpha val="25098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44" name="Line 49"/>
            <p:cNvSpPr>
              <a:spLocks noChangeShapeType="1"/>
            </p:cNvSpPr>
            <p:nvPr/>
          </p:nvSpPr>
          <p:spPr bwMode="auto">
            <a:xfrm rot="5400000" flipV="1">
              <a:off x="4849" y="386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50"/>
            <p:cNvSpPr>
              <a:spLocks noChangeShapeType="1"/>
            </p:cNvSpPr>
            <p:nvPr/>
          </p:nvSpPr>
          <p:spPr bwMode="auto">
            <a:xfrm rot="5400000" flipV="1">
              <a:off x="4837" y="634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51"/>
            <p:cNvSpPr>
              <a:spLocks noChangeShapeType="1"/>
            </p:cNvSpPr>
            <p:nvPr/>
          </p:nvSpPr>
          <p:spPr bwMode="auto">
            <a:xfrm rot="5400000" flipV="1">
              <a:off x="4845" y="879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52"/>
            <p:cNvSpPr>
              <a:spLocks noChangeShapeType="1"/>
            </p:cNvSpPr>
            <p:nvPr/>
          </p:nvSpPr>
          <p:spPr bwMode="auto">
            <a:xfrm rot="5400000" flipV="1">
              <a:off x="4845" y="1123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53"/>
            <p:cNvSpPr>
              <a:spLocks noChangeShapeType="1"/>
            </p:cNvSpPr>
            <p:nvPr/>
          </p:nvSpPr>
          <p:spPr bwMode="auto">
            <a:xfrm rot="5400000" flipV="1">
              <a:off x="4845" y="1366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54"/>
            <p:cNvSpPr>
              <a:spLocks noChangeShapeType="1"/>
            </p:cNvSpPr>
            <p:nvPr/>
          </p:nvSpPr>
          <p:spPr bwMode="auto">
            <a:xfrm rot="5400000" flipV="1">
              <a:off x="4843" y="1611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55"/>
            <p:cNvSpPr>
              <a:spLocks noChangeShapeType="1"/>
            </p:cNvSpPr>
            <p:nvPr/>
          </p:nvSpPr>
          <p:spPr bwMode="auto">
            <a:xfrm rot="5400000" flipV="1">
              <a:off x="4845" y="1861"/>
              <a:ext cx="0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56"/>
            <p:cNvSpPr>
              <a:spLocks noChangeShapeType="1"/>
            </p:cNvSpPr>
            <p:nvPr/>
          </p:nvSpPr>
          <p:spPr bwMode="auto">
            <a:xfrm rot="5400000" flipV="1">
              <a:off x="4840" y="2105"/>
              <a:ext cx="0" cy="1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2" name="Text Box 59"/>
          <p:cNvSpPr txBox="1">
            <a:spLocks noChangeArrowheads="1"/>
          </p:cNvSpPr>
          <p:nvPr/>
        </p:nvSpPr>
        <p:spPr bwMode="auto">
          <a:xfrm>
            <a:off x="4104480" y="5733936"/>
            <a:ext cx="2154238" cy="5175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Average temperature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of each cell (After 60min)</a:t>
            </a:r>
          </a:p>
        </p:txBody>
      </p:sp>
      <p:sp>
        <p:nvSpPr>
          <p:cNvPr id="53" name="Text Box 60"/>
          <p:cNvSpPr txBox="1">
            <a:spLocks noChangeArrowheads="1"/>
          </p:cNvSpPr>
          <p:nvPr/>
        </p:nvSpPr>
        <p:spPr bwMode="auto">
          <a:xfrm>
            <a:off x="6480968" y="5748224"/>
            <a:ext cx="2362200" cy="5175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Average removal thickness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/>
              <a:t>of each cell</a:t>
            </a:r>
          </a:p>
        </p:txBody>
      </p:sp>
      <p:sp>
        <p:nvSpPr>
          <p:cNvPr id="54" name="Text Box 62"/>
          <p:cNvSpPr txBox="1">
            <a:spLocks noChangeArrowheads="1"/>
          </p:cNvSpPr>
          <p:nvPr/>
        </p:nvSpPr>
        <p:spPr bwMode="auto">
          <a:xfrm>
            <a:off x="5688805" y="1714386"/>
            <a:ext cx="606425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Upper</a:t>
            </a:r>
          </a:p>
        </p:txBody>
      </p:sp>
      <p:sp>
        <p:nvSpPr>
          <p:cNvPr id="55" name="Text Box 63"/>
          <p:cNvSpPr txBox="1">
            <a:spLocks noChangeArrowheads="1"/>
          </p:cNvSpPr>
          <p:nvPr/>
        </p:nvSpPr>
        <p:spPr bwMode="auto">
          <a:xfrm>
            <a:off x="8281193" y="1714386"/>
            <a:ext cx="606425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Upper</a:t>
            </a:r>
          </a:p>
        </p:txBody>
      </p:sp>
      <p:sp>
        <p:nvSpPr>
          <p:cNvPr id="56" name="Text Box 64"/>
          <p:cNvSpPr txBox="1">
            <a:spLocks noChangeArrowheads="1"/>
          </p:cNvSpPr>
          <p:nvPr/>
        </p:nvSpPr>
        <p:spPr bwMode="auto">
          <a:xfrm>
            <a:off x="5688805" y="4954474"/>
            <a:ext cx="606425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Lower</a:t>
            </a:r>
          </a:p>
        </p:txBody>
      </p:sp>
      <p:sp>
        <p:nvSpPr>
          <p:cNvPr id="57" name="Text Box 65"/>
          <p:cNvSpPr txBox="1">
            <a:spLocks noChangeArrowheads="1"/>
          </p:cNvSpPr>
          <p:nvPr/>
        </p:nvSpPr>
        <p:spPr bwMode="auto">
          <a:xfrm>
            <a:off x="8281193" y="4954474"/>
            <a:ext cx="606425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/>
              <a:t>Lower</a:t>
            </a:r>
          </a:p>
        </p:txBody>
      </p:sp>
      <p:sp>
        <p:nvSpPr>
          <p:cNvPr id="58" name="Line 66"/>
          <p:cNvSpPr>
            <a:spLocks noChangeShapeType="1"/>
          </p:cNvSpPr>
          <p:nvPr/>
        </p:nvSpPr>
        <p:spPr bwMode="auto">
          <a:xfrm>
            <a:off x="7908130" y="1714386"/>
            <a:ext cx="12700" cy="35290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" name="Text Box 68"/>
          <p:cNvSpPr txBox="1">
            <a:spLocks noChangeArrowheads="1"/>
          </p:cNvSpPr>
          <p:nvPr/>
        </p:nvSpPr>
        <p:spPr bwMode="auto">
          <a:xfrm>
            <a:off x="7416005" y="5243399"/>
            <a:ext cx="111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FF0000"/>
                </a:solidFill>
              </a:rPr>
              <a:t>Total average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FF0000"/>
                </a:solidFill>
              </a:rPr>
              <a:t>18.2μm</a:t>
            </a:r>
          </a:p>
        </p:txBody>
      </p:sp>
      <p:sp>
        <p:nvSpPr>
          <p:cNvPr id="60" name="Line 69"/>
          <p:cNvSpPr>
            <a:spLocks noChangeShapeType="1"/>
          </p:cNvSpPr>
          <p:nvPr/>
        </p:nvSpPr>
        <p:spPr bwMode="auto">
          <a:xfrm>
            <a:off x="6049168" y="1642949"/>
            <a:ext cx="0" cy="36718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" name="Text Box 70"/>
          <p:cNvSpPr txBox="1">
            <a:spLocks noChangeArrowheads="1"/>
          </p:cNvSpPr>
          <p:nvPr/>
        </p:nvSpPr>
        <p:spPr bwMode="auto">
          <a:xfrm>
            <a:off x="5055393" y="5325949"/>
            <a:ext cx="1785937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FF0000"/>
                </a:solidFill>
              </a:rPr>
              <a:t>Temperature in EP tank</a:t>
            </a:r>
          </a:p>
        </p:txBody>
      </p:sp>
      <p:sp>
        <p:nvSpPr>
          <p:cNvPr id="62" name="Titre 1"/>
          <p:cNvSpPr>
            <a:spLocks noGrp="1"/>
          </p:cNvSpPr>
          <p:nvPr>
            <p:ph type="title"/>
          </p:nvPr>
        </p:nvSpPr>
        <p:spPr>
          <a:xfrm>
            <a:off x="1251942" y="215016"/>
            <a:ext cx="5944895" cy="477680"/>
          </a:xfrm>
        </p:spPr>
        <p:txBody>
          <a:bodyPr/>
          <a:lstStyle/>
          <a:p>
            <a:pPr algn="ctr"/>
            <a:r>
              <a:rPr lang="fr-FR" sz="2000" dirty="0" smtClean="0"/>
              <a:t>9-Cell VEP STUDIES AT KEK/MARUI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532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331640" y="306896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C000"/>
                </a:solidFill>
              </a:rPr>
              <a:t>PROPOSAL FOR FY 2014-2015</a:t>
            </a:r>
            <a:endParaRPr lang="fr-FR" sz="3600" dirty="0">
              <a:solidFill>
                <a:srgbClr val="FFC000"/>
              </a:solidFill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28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24189"/>
            <a:ext cx="7875984" cy="555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5944895" cy="477680"/>
          </a:xfrm>
        </p:spPr>
        <p:txBody>
          <a:bodyPr/>
          <a:lstStyle/>
          <a:p>
            <a:pPr algn="ctr"/>
            <a:r>
              <a:rPr lang="fr-FR" sz="2000" dirty="0" smtClean="0"/>
              <a:t>CAVITY EXCHANGE PROGRAM</a:t>
            </a:r>
            <a:br>
              <a:rPr lang="fr-FR" sz="2000" dirty="0" smtClean="0"/>
            </a:br>
            <a:r>
              <a:rPr lang="fr-FR" sz="2000" dirty="0" smtClean="0"/>
              <a:t>1AC3 / VEP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985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023488" y="215016"/>
            <a:ext cx="5944895" cy="477680"/>
          </a:xfrm>
        </p:spPr>
        <p:txBody>
          <a:bodyPr/>
          <a:lstStyle/>
          <a:p>
            <a:pPr algn="ctr"/>
            <a:r>
              <a:rPr lang="fr-FR" sz="2000" dirty="0" smtClean="0"/>
              <a:t>CAVITY EXCHANGE PROGRAM</a:t>
            </a:r>
            <a:br>
              <a:rPr lang="fr-FR" sz="2000" dirty="0" smtClean="0"/>
            </a:br>
            <a:r>
              <a:rPr lang="fr-FR" sz="2000" dirty="0" smtClean="0"/>
              <a:t>1AC2 / Electro-CHEMICAL BUFFING (ECB)</a:t>
            </a:r>
            <a:endParaRPr lang="fr-FR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3779912" y="3126958"/>
            <a:ext cx="5256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Cavity</a:t>
            </a:r>
            <a:r>
              <a:rPr lang="fr-FR" sz="1600" dirty="0" smtClean="0"/>
              <a:t> exchange program </a:t>
            </a:r>
            <a:r>
              <a:rPr lang="fr-FR" sz="1600" dirty="0" err="1" smtClean="0"/>
              <a:t>with</a:t>
            </a:r>
            <a:r>
              <a:rPr lang="fr-FR" sz="1600" dirty="0" smtClean="0"/>
              <a:t> 1AC2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Performance of 1AC2 </a:t>
            </a:r>
            <a:r>
              <a:rPr lang="fr-FR" sz="1600" dirty="0" err="1" smtClean="0"/>
              <a:t>limited</a:t>
            </a:r>
            <a:r>
              <a:rPr lang="fr-FR" sz="1600" dirty="0" smtClean="0"/>
              <a:t> by Q-</a:t>
            </a:r>
            <a:r>
              <a:rPr lang="fr-FR" sz="1600" dirty="0" err="1" smtClean="0"/>
              <a:t>Slope</a:t>
            </a:r>
            <a:r>
              <a:rPr lang="fr-FR" sz="1600" dirty="0" smtClean="0"/>
              <a:t> </a:t>
            </a:r>
            <a:r>
              <a:rPr lang="fr-FR" sz="1600" dirty="0" err="1" smtClean="0"/>
              <a:t>after</a:t>
            </a:r>
            <a:r>
              <a:rPr lang="fr-FR" sz="1600" dirty="0" smtClean="0"/>
              <a:t> VEP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Insufficient</a:t>
            </a:r>
            <a:r>
              <a:rPr lang="fr-FR" sz="1600" dirty="0" smtClean="0"/>
              <a:t> </a:t>
            </a:r>
            <a:r>
              <a:rPr lang="fr-FR" sz="1600" dirty="0" err="1" smtClean="0"/>
              <a:t>material</a:t>
            </a:r>
            <a:r>
              <a:rPr lang="fr-FR" sz="1600" dirty="0" smtClean="0"/>
              <a:t> </a:t>
            </a:r>
            <a:r>
              <a:rPr lang="fr-FR" sz="1600" dirty="0" err="1" smtClean="0"/>
              <a:t>removal</a:t>
            </a:r>
            <a:r>
              <a:rPr lang="fr-FR" sz="1600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Pitting</a:t>
            </a:r>
            <a:r>
              <a:rPr lang="fr-FR" sz="1600" dirty="0" smtClean="0"/>
              <a:t> due to </a:t>
            </a:r>
            <a:r>
              <a:rPr lang="fr-FR" sz="1600" dirty="0" err="1" smtClean="0"/>
              <a:t>uncontrolled</a:t>
            </a:r>
            <a:r>
              <a:rPr lang="fr-FR" sz="1600" dirty="0" smtClean="0"/>
              <a:t> VEP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ECB in </a:t>
            </a:r>
            <a:r>
              <a:rPr lang="fr-FR" sz="1600" dirty="0" err="1" smtClean="0"/>
              <a:t>June</a:t>
            </a:r>
            <a:r>
              <a:rPr lang="fr-FR" sz="1600" dirty="0" smtClean="0"/>
              <a:t> 2014 at KEK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VT at Saclay</a:t>
            </a:r>
            <a:endParaRPr lang="fr-FR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73766"/>
            <a:ext cx="2680127" cy="171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8545"/>
            <a:ext cx="153905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205205" y="4958435"/>
            <a:ext cx="568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1-TS-01 </a:t>
            </a:r>
            <a:r>
              <a:rPr lang="fr-FR" sz="1600" dirty="0" err="1" smtClean="0"/>
              <a:t>Cavity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Delay due to </a:t>
            </a:r>
            <a:r>
              <a:rPr lang="fr-FR" sz="1600" dirty="0" err="1" smtClean="0"/>
              <a:t>mistakes</a:t>
            </a:r>
            <a:r>
              <a:rPr lang="fr-FR" sz="1600" dirty="0" smtClean="0"/>
              <a:t> </a:t>
            </a:r>
            <a:r>
              <a:rPr lang="fr-FR" sz="1600" dirty="0" err="1" smtClean="0"/>
              <a:t>during</a:t>
            </a:r>
            <a:r>
              <a:rPr lang="fr-FR" sz="1600" dirty="0" smtClean="0"/>
              <a:t> fabrication (</a:t>
            </a:r>
            <a:r>
              <a:rPr lang="fr-FR" sz="1600" dirty="0" err="1" smtClean="0"/>
              <a:t>thin</a:t>
            </a:r>
            <a:r>
              <a:rPr lang="fr-FR" sz="1600" dirty="0" smtClean="0"/>
              <a:t> </a:t>
            </a:r>
            <a:r>
              <a:rPr lang="fr-FR" sz="1600" dirty="0" err="1" smtClean="0"/>
              <a:t>wall</a:t>
            </a:r>
            <a:r>
              <a:rPr lang="fr-FR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Cavity</a:t>
            </a:r>
            <a:r>
              <a:rPr lang="fr-FR" sz="1600" dirty="0" smtClean="0"/>
              <a:t> </a:t>
            </a:r>
            <a:r>
              <a:rPr lang="fr-FR" sz="1600" dirty="0" err="1" smtClean="0"/>
              <a:t>repaired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Shipping to Saclay </a:t>
            </a:r>
            <a:r>
              <a:rPr lang="fr-FR" sz="1600" dirty="0" err="1" smtClean="0"/>
              <a:t>after</a:t>
            </a:r>
            <a:r>
              <a:rPr lang="fr-FR" sz="1600" dirty="0" smtClean="0"/>
              <a:t> ECB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VT at Saclay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pic>
        <p:nvPicPr>
          <p:cNvPr id="10" name="図 1" descr="Fig2_Princeple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970012"/>
            <a:ext cx="1779192" cy="1943974"/>
          </a:xfrm>
          <a:prstGeom prst="rect">
            <a:avLst/>
          </a:prstGeom>
        </p:spPr>
      </p:pic>
      <p:pic>
        <p:nvPicPr>
          <p:cNvPr id="11" name="図 2" descr="Fig3_actual situati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449" y="1068565"/>
            <a:ext cx="1483757" cy="1244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089742" y="231316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ECB </a:t>
            </a:r>
            <a:r>
              <a:rPr lang="fr-FR" sz="1400" dirty="0" err="1" smtClean="0"/>
              <a:t>process</a:t>
            </a:r>
            <a:endParaRPr lang="fr-FR" sz="1400" dirty="0"/>
          </a:p>
        </p:txBody>
      </p:sp>
      <p:pic>
        <p:nvPicPr>
          <p:cNvPr id="13" name="図 6" descr="DSC03182-5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62" y="1068565"/>
            <a:ext cx="1575831" cy="144479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724128" y="1206580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ECB </a:t>
            </a:r>
            <a:r>
              <a:rPr lang="fr-FR" sz="1400" dirty="0" err="1" smtClean="0"/>
              <a:t>makes</a:t>
            </a:r>
            <a:r>
              <a:rPr lang="fr-FR" sz="1400" dirty="0" smtClean="0"/>
              <a:t> </a:t>
            </a:r>
            <a:r>
              <a:rPr lang="fr-FR" sz="1400" dirty="0" err="1" smtClean="0"/>
              <a:t>it</a:t>
            </a:r>
            <a:r>
              <a:rPr lang="fr-FR" sz="1400" dirty="0" smtClean="0"/>
              <a:t> possible to </a:t>
            </a:r>
            <a:r>
              <a:rPr lang="fr-FR" sz="1400" dirty="0" err="1" smtClean="0"/>
              <a:t>reach</a:t>
            </a:r>
            <a:r>
              <a:rPr lang="fr-FR" sz="1400" dirty="0" smtClean="0"/>
              <a:t> </a:t>
            </a:r>
            <a:r>
              <a:rPr lang="fr-FR" sz="1400" dirty="0" err="1" smtClean="0"/>
              <a:t>smooth</a:t>
            </a:r>
            <a:r>
              <a:rPr lang="fr-FR" sz="1400" dirty="0" smtClean="0"/>
              <a:t> Nb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Has to </a:t>
            </a:r>
            <a:r>
              <a:rPr lang="fr-FR" sz="1400" dirty="0" err="1" smtClean="0"/>
              <a:t>be</a:t>
            </a:r>
            <a:r>
              <a:rPr lang="fr-FR" sz="1400" dirty="0" smtClean="0"/>
              <a:t> </a:t>
            </a:r>
            <a:r>
              <a:rPr lang="fr-FR" sz="1400" dirty="0" err="1" smtClean="0"/>
              <a:t>tested</a:t>
            </a:r>
            <a:r>
              <a:rPr lang="fr-FR" sz="1400" dirty="0" smtClean="0"/>
              <a:t> on 1Cell </a:t>
            </a:r>
            <a:r>
              <a:rPr lang="fr-FR" sz="1400" dirty="0" err="1" smtClean="0"/>
              <a:t>cavity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1985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5944895" cy="477680"/>
          </a:xfrm>
        </p:spPr>
        <p:txBody>
          <a:bodyPr/>
          <a:lstStyle/>
          <a:p>
            <a:pPr algn="ctr"/>
            <a:r>
              <a:rPr lang="fr-FR" sz="2000" dirty="0" smtClean="0"/>
              <a:t>CAVITY EXCHANGE PROGRAM</a:t>
            </a:r>
            <a:br>
              <a:rPr lang="fr-FR" sz="2000" dirty="0" smtClean="0"/>
            </a:br>
            <a:r>
              <a:rPr lang="fr-FR" sz="2000" dirty="0" smtClean="0"/>
              <a:t>9-CELL / VEP</a:t>
            </a:r>
            <a:endParaRPr lang="fr-FR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899591" y="1844824"/>
            <a:ext cx="784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Four 9-Cell ILC </a:t>
            </a:r>
            <a:r>
              <a:rPr lang="fr-FR" dirty="0" err="1" smtClean="0"/>
              <a:t>cavities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delivered</a:t>
            </a:r>
            <a:r>
              <a:rPr lang="fr-FR" dirty="0" smtClean="0"/>
              <a:t> to KEK (2 x MHI, 2 x Toshiba)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One </a:t>
            </a:r>
            <a:r>
              <a:rPr lang="fr-FR" dirty="0" err="1" smtClean="0"/>
              <a:t>cavity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studied</a:t>
            </a:r>
            <a:r>
              <a:rPr lang="fr-FR" dirty="0" smtClean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FJPPL Program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75656" y="3003606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VEP at KEK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Shipping to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Irfu</a:t>
            </a:r>
            <a:endParaRPr lang="fr-FR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VT at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Irfu</a:t>
            </a:r>
            <a:endParaRPr lang="fr-FR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VEP at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Irfu</a:t>
            </a:r>
            <a:endParaRPr lang="fr-FR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VT at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Irfu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3419872" y="4366581"/>
            <a:ext cx="1152128" cy="45719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788024" y="411160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Comparison</a:t>
            </a:r>
            <a:r>
              <a:rPr lang="fr-FR" dirty="0" smtClean="0"/>
              <a:t> of the VEP </a:t>
            </a:r>
            <a:r>
              <a:rPr lang="fr-FR" dirty="0" err="1" smtClean="0"/>
              <a:t>processes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705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67944" y="0"/>
            <a:ext cx="2405504" cy="908720"/>
          </a:xfrm>
        </p:spPr>
        <p:txBody>
          <a:bodyPr/>
          <a:lstStyle/>
          <a:p>
            <a:r>
              <a:rPr lang="fr-FR" dirty="0" smtClean="0"/>
              <a:t>CONTEXT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6" name="Picture 5" descr="EP_bench_ST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20" y="2969024"/>
            <a:ext cx="2949728" cy="196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DAPDC5\Manip\SACMElectroPolissage\BancEPV\PhotosManips\P1140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832" y="2933451"/>
            <a:ext cx="2726370" cy="204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-252536" y="1065068"/>
            <a:ext cx="7704856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/>
            <a:r>
              <a:rPr lang="en-US" altLang="ja-JP" sz="1800" b="1" dirty="0" smtClean="0">
                <a:solidFill>
                  <a:schemeClr val="accent2"/>
                </a:solidFill>
                <a:ea typeface="ＭＳ Ｐゴシック" charset="-128"/>
                <a:cs typeface="Arial" charset="0"/>
              </a:rPr>
              <a:t>ILC: ~</a:t>
            </a:r>
            <a:r>
              <a:rPr lang="fr-FR" altLang="ja-JP" sz="1600" b="1" dirty="0" smtClean="0">
                <a:solidFill>
                  <a:schemeClr val="accent2"/>
                </a:solidFill>
                <a:ea typeface="ＭＳ Ｐゴシック" charset="-128"/>
              </a:rPr>
              <a:t>16000</a:t>
            </a:r>
            <a:r>
              <a:rPr lang="fr-FR" altLang="ja-JP" sz="1800" b="1" dirty="0" smtClean="0">
                <a:solidFill>
                  <a:schemeClr val="accent2"/>
                </a:solidFill>
                <a:ea typeface="ＭＳ Ｐゴシック" charset="-128"/>
              </a:rPr>
              <a:t> </a:t>
            </a:r>
            <a:r>
              <a:rPr lang="fr-FR" altLang="ja-JP" sz="1800" b="1" dirty="0" err="1" smtClean="0">
                <a:solidFill>
                  <a:schemeClr val="accent2"/>
                </a:solidFill>
                <a:ea typeface="ＭＳ Ｐゴシック" charset="-128"/>
              </a:rPr>
              <a:t>Superconductive</a:t>
            </a:r>
            <a:r>
              <a:rPr lang="fr-FR" altLang="ja-JP" sz="1800" b="1" dirty="0" smtClean="0">
                <a:solidFill>
                  <a:schemeClr val="accent2"/>
                </a:solidFill>
                <a:ea typeface="ＭＳ Ｐゴシック" charset="-128"/>
              </a:rPr>
              <a:t> Niobium </a:t>
            </a:r>
            <a:r>
              <a:rPr lang="fr-FR" altLang="ja-JP" sz="1800" b="1" dirty="0" err="1" smtClean="0">
                <a:solidFill>
                  <a:schemeClr val="accent2"/>
                </a:solidFill>
                <a:ea typeface="ＭＳ Ｐゴシック" charset="-128"/>
              </a:rPr>
              <a:t>cavities</a:t>
            </a:r>
            <a:r>
              <a:rPr lang="fr-FR" altLang="ja-JP" sz="1800" b="1" dirty="0" smtClean="0">
                <a:solidFill>
                  <a:schemeClr val="accent2"/>
                </a:solidFill>
                <a:ea typeface="ＭＳ Ｐゴシック" charset="-128"/>
              </a:rPr>
              <a:t> &gt; 31.5 MV/m</a:t>
            </a:r>
          </a:p>
          <a:p>
            <a:pPr marL="457200" lvl="1" indent="0" eaLnBrk="1" hangingPunct="1">
              <a:buNone/>
            </a:pPr>
            <a:r>
              <a:rPr lang="fr-FR" altLang="ja-JP" sz="1800" b="1" dirty="0" smtClean="0">
                <a:solidFill>
                  <a:schemeClr val="accent2"/>
                </a:solidFill>
                <a:ea typeface="ＭＳ Ｐゴシック" charset="-128"/>
              </a:rPr>
              <a:t>	= </a:t>
            </a:r>
            <a:r>
              <a:rPr lang="fr-FR" altLang="ja-JP" sz="1800" b="1" dirty="0" err="1" smtClean="0">
                <a:solidFill>
                  <a:schemeClr val="accent2"/>
                </a:solidFill>
                <a:ea typeface="ＭＳ Ｐゴシック" charset="-128"/>
              </a:rPr>
              <a:t>cost</a:t>
            </a:r>
            <a:r>
              <a:rPr lang="fr-FR" altLang="ja-JP" sz="1800" b="1" dirty="0" smtClean="0">
                <a:solidFill>
                  <a:schemeClr val="accent2"/>
                </a:solidFill>
                <a:ea typeface="ＭＳ Ｐゴシック" charset="-128"/>
              </a:rPr>
              <a:t> driver</a:t>
            </a:r>
          </a:p>
          <a:p>
            <a:pPr lvl="1" eaLnBrk="1" hangingPunct="1"/>
            <a:r>
              <a:rPr lang="fr-FR" altLang="ja-JP" sz="1800" b="1" dirty="0" err="1" smtClean="0">
                <a:solidFill>
                  <a:schemeClr val="accent2"/>
                </a:solidFill>
                <a:ea typeface="ＭＳ Ｐゴシック" charset="-128"/>
              </a:rPr>
              <a:t>Challenging</a:t>
            </a:r>
            <a:r>
              <a:rPr lang="fr-FR" altLang="ja-JP" sz="1800" b="1" dirty="0" smtClean="0">
                <a:solidFill>
                  <a:schemeClr val="accent2"/>
                </a:solidFill>
                <a:ea typeface="ＭＳ Ｐゴシック" charset="-128"/>
              </a:rPr>
              <a:t> performance</a:t>
            </a:r>
          </a:p>
          <a:p>
            <a:pPr lvl="1" eaLnBrk="1" hangingPunct="1"/>
            <a:r>
              <a:rPr lang="fr-FR" altLang="ja-JP" sz="1800" b="1" dirty="0" err="1" smtClean="0">
                <a:solidFill>
                  <a:schemeClr val="accent2"/>
                </a:solidFill>
                <a:ea typeface="ＭＳ Ｐゴシック" charset="-128"/>
              </a:rPr>
              <a:t>Requires</a:t>
            </a:r>
            <a:r>
              <a:rPr lang="fr-FR" altLang="ja-JP" sz="1800" b="1" dirty="0" smtClean="0">
                <a:solidFill>
                  <a:schemeClr val="accent2"/>
                </a:solidFill>
                <a:ea typeface="ＭＳ Ｐゴシック" charset="-128"/>
              </a:rPr>
              <a:t> a </a:t>
            </a:r>
            <a:r>
              <a:rPr lang="fr-FR" altLang="ja-JP" sz="1800" b="1" dirty="0" err="1" smtClean="0">
                <a:solidFill>
                  <a:schemeClr val="accent2"/>
                </a:solidFill>
                <a:ea typeface="ＭＳ Ｐゴシック" charset="-128"/>
              </a:rPr>
              <a:t>worldwide</a:t>
            </a:r>
            <a:r>
              <a:rPr lang="fr-FR" altLang="ja-JP" sz="1800" b="1" dirty="0" smtClean="0">
                <a:solidFill>
                  <a:schemeClr val="accent2"/>
                </a:solidFill>
                <a:ea typeface="ＭＳ Ｐゴシック" charset="-128"/>
              </a:rPr>
              <a:t> effort</a:t>
            </a:r>
            <a:endParaRPr lang="fr-FR" altLang="ja-JP" sz="1800" dirty="0" smtClean="0">
              <a:solidFill>
                <a:schemeClr val="accent2"/>
              </a:solidFill>
              <a:ea typeface="ＭＳ Ｐゴシック" charset="-128"/>
            </a:endParaRPr>
          </a:p>
          <a:p>
            <a:pPr eaLnBrk="1" hangingPunct="1"/>
            <a:endParaRPr lang="fr-FR" altLang="ja-JP" sz="1800" dirty="0" smtClean="0">
              <a:ea typeface="ＭＳ Ｐゴシック" charset="-128"/>
            </a:endParaRPr>
          </a:p>
          <a:p>
            <a:pPr eaLnBrk="1" hangingPunct="1"/>
            <a:endParaRPr lang="fr-FR" altLang="ja-JP" sz="1800" dirty="0" smtClean="0">
              <a:ea typeface="ＭＳ Ｐゴシック" charset="-128"/>
            </a:endParaRPr>
          </a:p>
          <a:p>
            <a:pPr eaLnBrk="1" hangingPunct="1"/>
            <a:endParaRPr lang="fr-FR" altLang="ja-JP" sz="1800" dirty="0" smtClean="0">
              <a:ea typeface="ＭＳ Ｐゴシック" charset="-128"/>
            </a:endParaRPr>
          </a:p>
          <a:p>
            <a:pPr eaLnBrk="1" hangingPunct="1"/>
            <a:endParaRPr lang="fr-FR" altLang="ja-JP" sz="1800" dirty="0" smtClean="0">
              <a:ea typeface="ＭＳ Ｐゴシック" charset="-128"/>
            </a:endParaRPr>
          </a:p>
          <a:p>
            <a:pPr eaLnBrk="1" hangingPunct="1"/>
            <a:endParaRPr lang="fr-FR" altLang="ja-JP" sz="1800" dirty="0" smtClean="0">
              <a:ea typeface="ＭＳ Ｐゴシック" charset="-128"/>
            </a:endParaRPr>
          </a:p>
          <a:p>
            <a:pPr eaLnBrk="1" hangingPunct="1"/>
            <a:endParaRPr lang="fr-FR" altLang="ja-JP" sz="1800" dirty="0" smtClean="0">
              <a:ea typeface="ＭＳ Ｐゴシック" charset="-128"/>
            </a:endParaRPr>
          </a:p>
        </p:txBody>
      </p:sp>
      <p:pic>
        <p:nvPicPr>
          <p:cNvPr id="11" name="Picture 7" descr="KE0060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18" y="1511181"/>
            <a:ext cx="981075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èche droite 7"/>
          <p:cNvSpPr/>
          <p:nvPr/>
        </p:nvSpPr>
        <p:spPr>
          <a:xfrm>
            <a:off x="385004" y="5208801"/>
            <a:ext cx="8425304" cy="360040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23387" y="5620356"/>
            <a:ext cx="8437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Requires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knowledge</a:t>
            </a:r>
            <a:r>
              <a:rPr lang="fr-FR" dirty="0" smtClean="0"/>
              <a:t> of SRF </a:t>
            </a:r>
            <a:r>
              <a:rPr lang="fr-FR" dirty="0" err="1" smtClean="0"/>
              <a:t>technology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cavity</a:t>
            </a:r>
            <a:r>
              <a:rPr lang="fr-FR" dirty="0" smtClean="0"/>
              <a:t> fabrication </a:t>
            </a:r>
          </a:p>
          <a:p>
            <a:pPr algn="ctr"/>
            <a:r>
              <a:rPr lang="fr-FR" dirty="0" smtClean="0"/>
              <a:t>to </a:t>
            </a:r>
            <a:r>
              <a:rPr lang="fr-FR" dirty="0" err="1" smtClean="0"/>
              <a:t>cleanroom</a:t>
            </a:r>
            <a:r>
              <a:rPr lang="fr-FR" dirty="0" smtClean="0"/>
              <a:t> </a:t>
            </a:r>
            <a:r>
              <a:rPr lang="fr-FR" dirty="0" err="1" smtClean="0"/>
              <a:t>assembly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2693869"/>
            <a:ext cx="2992063" cy="248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59" y="1451417"/>
            <a:ext cx="3592143" cy="148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599892" y="4893180"/>
            <a:ext cx="2450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Horizontal EP </a:t>
            </a:r>
            <a:r>
              <a:rPr lang="fr-FR" sz="1200" dirty="0" err="1" smtClean="0"/>
              <a:t>set-up</a:t>
            </a:r>
            <a:r>
              <a:rPr lang="fr-FR" sz="1200" dirty="0" smtClean="0"/>
              <a:t> </a:t>
            </a:r>
            <a:r>
              <a:rPr lang="fr-FR" sz="1200" dirty="0" err="1" smtClean="0"/>
              <a:t>at</a:t>
            </a:r>
            <a:r>
              <a:rPr lang="fr-FR" sz="1200" dirty="0" smtClean="0"/>
              <a:t> KEK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237062" y="4914977"/>
            <a:ext cx="2906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Cleanroom</a:t>
            </a:r>
            <a:r>
              <a:rPr lang="fr-FR" sz="1200" dirty="0" smtClean="0"/>
              <a:t>  </a:t>
            </a:r>
            <a:r>
              <a:rPr lang="fr-FR" sz="1200" dirty="0" err="1" smtClean="0"/>
              <a:t>Assembly</a:t>
            </a:r>
            <a:r>
              <a:rPr lang="fr-FR" sz="1200" dirty="0" smtClean="0"/>
              <a:t> </a:t>
            </a:r>
            <a:r>
              <a:rPr lang="fr-FR" sz="1200" dirty="0" err="1" smtClean="0"/>
              <a:t>at</a:t>
            </a:r>
            <a:r>
              <a:rPr lang="fr-FR" sz="1200" dirty="0" smtClean="0"/>
              <a:t> CEA/IRFU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1630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704" y="5373216"/>
            <a:ext cx="5832648" cy="855968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THANK YOU FOR YOUR ATTENTION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268760"/>
            <a:ext cx="7272561" cy="407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547664" y="260648"/>
            <a:ext cx="5944895" cy="4776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dirty="0" smtClean="0"/>
              <a:t>SUMMARY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0613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915816" y="215016"/>
            <a:ext cx="2592288" cy="477680"/>
          </a:xfrm>
        </p:spPr>
        <p:txBody>
          <a:bodyPr/>
          <a:lstStyle/>
          <a:p>
            <a:r>
              <a:rPr lang="fr-FR" dirty="0" smtClean="0"/>
              <a:t>GOAL of A_RD_09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23528" y="1484784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Develop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dedicated</a:t>
            </a:r>
            <a:r>
              <a:rPr lang="fr-FR" dirty="0" smtClean="0"/>
              <a:t> to </a:t>
            </a:r>
            <a:r>
              <a:rPr lang="fr-FR" dirty="0" smtClean="0"/>
              <a:t>the large </a:t>
            </a:r>
            <a:r>
              <a:rPr lang="fr-FR" dirty="0" err="1" smtClean="0"/>
              <a:t>scale</a:t>
            </a:r>
            <a:r>
              <a:rPr lang="fr-FR" dirty="0" smtClean="0"/>
              <a:t> </a:t>
            </a:r>
            <a:r>
              <a:rPr lang="fr-FR" dirty="0" err="1" smtClean="0"/>
              <a:t>cavity</a:t>
            </a:r>
            <a:r>
              <a:rPr lang="fr-FR" dirty="0" smtClean="0"/>
              <a:t>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Cavity</a:t>
            </a:r>
            <a:r>
              <a:rPr lang="fr-FR" dirty="0" smtClean="0"/>
              <a:t> Fabrication to VT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Thanks</a:t>
            </a:r>
            <a:r>
              <a:rPr lang="fr-FR" dirty="0" smtClean="0"/>
              <a:t> to </a:t>
            </a:r>
            <a:r>
              <a:rPr lang="fr-FR" dirty="0" err="1" smtClean="0"/>
              <a:t>advanced</a:t>
            </a:r>
            <a:r>
              <a:rPr lang="fr-FR" dirty="0" smtClean="0"/>
              <a:t> </a:t>
            </a:r>
            <a:r>
              <a:rPr lang="fr-FR" dirty="0" err="1" smtClean="0"/>
              <a:t>facilities</a:t>
            </a:r>
            <a:r>
              <a:rPr lang="fr-FR" dirty="0" smtClean="0"/>
              <a:t>: CFF/STF/COI at KEK, </a:t>
            </a:r>
            <a:r>
              <a:rPr lang="fr-FR" dirty="0" err="1" smtClean="0"/>
              <a:t>Supratech</a:t>
            </a:r>
            <a:r>
              <a:rPr lang="fr-FR" dirty="0" smtClean="0"/>
              <a:t> at CEA Saclay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Thanks</a:t>
            </a:r>
            <a:r>
              <a:rPr lang="fr-FR" dirty="0" smtClean="0"/>
              <a:t> to </a:t>
            </a:r>
            <a:r>
              <a:rPr lang="fr-FR" dirty="0" err="1" smtClean="0"/>
              <a:t>motivated</a:t>
            </a:r>
            <a:r>
              <a:rPr lang="fr-FR" dirty="0" smtClean="0"/>
              <a:t> teams:</a:t>
            </a:r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8" y="2996952"/>
            <a:ext cx="6461423" cy="308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39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635896" y="237832"/>
            <a:ext cx="1944216" cy="477680"/>
          </a:xfrm>
        </p:spPr>
        <p:txBody>
          <a:bodyPr/>
          <a:lstStyle/>
          <a:p>
            <a:r>
              <a:rPr lang="fr-FR" dirty="0" smtClean="0"/>
              <a:t>OUTLINE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267744" y="2435927"/>
            <a:ext cx="4896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INFRASTRUCTURE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RECENT ACHIEVEMENTS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PROPOSAL FOR 2014-2015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149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411760" y="294689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C000"/>
                </a:solidFill>
              </a:rPr>
              <a:t>INFRASTRUCTURE</a:t>
            </a:r>
            <a:endParaRPr lang="fr-FR" sz="3600" dirty="0">
              <a:solidFill>
                <a:srgbClr val="FFC000"/>
              </a:solidFill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8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5" name="Picture 2" descr="C:\Users\saeki\Desktop\home\写真\KEK\ILC\ILC2014\201403Mar\20140326KEK01-EP1\DSCN0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24417" r="16055" b="24002"/>
          <a:stretch>
            <a:fillRect/>
          </a:stretch>
        </p:blipFill>
        <p:spPr bwMode="auto">
          <a:xfrm>
            <a:off x="358775" y="1444625"/>
            <a:ext cx="409257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環状矢印 4"/>
          <p:cNvSpPr/>
          <p:nvPr/>
        </p:nvSpPr>
        <p:spPr>
          <a:xfrm>
            <a:off x="2127250" y="1763713"/>
            <a:ext cx="792163" cy="86518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11051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pic>
        <p:nvPicPr>
          <p:cNvPr id="7" name="Picture 3" descr="C:\Users\saeki\Desktop\home\写真\KEK\ILC\ILC2014\201403Mar\20140325KEK01-PreEP\DSCN0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0" t="17146" r="12633" b="28416"/>
          <a:stretch>
            <a:fillRect/>
          </a:stretch>
        </p:blipFill>
        <p:spPr bwMode="auto">
          <a:xfrm>
            <a:off x="704850" y="4146550"/>
            <a:ext cx="336391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曲折矢印 5"/>
          <p:cNvSpPr/>
          <p:nvPr/>
        </p:nvSpPr>
        <p:spPr>
          <a:xfrm rot="5400000">
            <a:off x="2821781" y="4818857"/>
            <a:ext cx="612775" cy="5032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9"/>
          <p:cNvSpPr txBox="1">
            <a:spLocks noChangeArrowheads="1"/>
          </p:cNvSpPr>
          <p:nvPr/>
        </p:nvSpPr>
        <p:spPr bwMode="auto">
          <a:xfrm>
            <a:off x="539750" y="1054100"/>
            <a:ext cx="3668713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Rotation of cavity in HEP process.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(HEP setup at KEK-STF)</a:t>
            </a:r>
            <a:endParaRPr lang="ja-JP" altLang="en-US" sz="1800"/>
          </a:p>
        </p:txBody>
      </p:sp>
      <p:sp>
        <p:nvSpPr>
          <p:cNvPr id="10" name="テキスト ボックス 10"/>
          <p:cNvSpPr txBox="1">
            <a:spLocks noChangeArrowheads="1"/>
          </p:cNvSpPr>
          <p:nvPr/>
        </p:nvSpPr>
        <p:spPr bwMode="auto">
          <a:xfrm>
            <a:off x="673100" y="3962400"/>
            <a:ext cx="3395663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Turning the EP-bed for draining</a:t>
            </a:r>
            <a:endParaRPr lang="ja-JP" altLang="en-US" sz="1800"/>
          </a:p>
        </p:txBody>
      </p:sp>
      <p:sp>
        <p:nvSpPr>
          <p:cNvPr id="11" name="下矢印 6"/>
          <p:cNvSpPr/>
          <p:nvPr/>
        </p:nvSpPr>
        <p:spPr>
          <a:xfrm>
            <a:off x="2124075" y="3573463"/>
            <a:ext cx="752475" cy="3889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14" name="テキスト ボックス 10"/>
          <p:cNvSpPr txBox="1">
            <a:spLocks noChangeArrowheads="1"/>
          </p:cNvSpPr>
          <p:nvPr/>
        </p:nvSpPr>
        <p:spPr bwMode="auto">
          <a:xfrm>
            <a:off x="355600" y="3165475"/>
            <a:ext cx="1601788" cy="6461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EP electrolyte is half filled.</a:t>
            </a:r>
            <a:endParaRPr lang="ja-JP" altLang="en-US" sz="1800"/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1403648" y="215016"/>
            <a:ext cx="6264696" cy="477680"/>
          </a:xfrm>
        </p:spPr>
        <p:txBody>
          <a:bodyPr/>
          <a:lstStyle/>
          <a:p>
            <a:r>
              <a:rPr lang="fr-FR" dirty="0" smtClean="0"/>
              <a:t>ELECTROPOLISHING AT KEK &amp; MARUI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148" y="3488531"/>
            <a:ext cx="4376738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77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973923" y="1033841"/>
            <a:ext cx="390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EP at </a:t>
            </a:r>
            <a:r>
              <a:rPr lang="fr-FR" dirty="0" err="1" smtClean="0"/>
              <a:t>Marui</a:t>
            </a:r>
            <a:r>
              <a:rPr lang="fr-FR" dirty="0" smtClean="0"/>
              <a:t> </a:t>
            </a:r>
            <a:r>
              <a:rPr lang="fr-FR" dirty="0" err="1" smtClean="0"/>
              <a:t>Galvanizing</a:t>
            </a:r>
            <a:r>
              <a:rPr lang="fr-FR" dirty="0" smtClean="0"/>
              <a:t> Co. Ltd.</a:t>
            </a:r>
            <a:endParaRPr lang="fr-FR" dirty="0"/>
          </a:p>
        </p:txBody>
      </p:sp>
      <p:pic>
        <p:nvPicPr>
          <p:cNvPr id="150" name="Picture 4" descr="VE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45" y="1444625"/>
            <a:ext cx="1477044" cy="196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93384"/>
            <a:ext cx="2489273" cy="187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40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eki\Desktop\home\Doc\KEK\01-ILC\03-S0study\05-US-Japan\20140319FNAL-visit\NewEPFacilityKEK\20140315岐阜羽島旭金属-EP装置\DSCN04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27332" b="7556"/>
          <a:stretch>
            <a:fillRect/>
          </a:stretch>
        </p:blipFill>
        <p:spPr bwMode="auto">
          <a:xfrm>
            <a:off x="5593556" y="1244763"/>
            <a:ext cx="27432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10"/>
          <p:cNvSpPr txBox="1">
            <a:spLocks noChangeArrowheads="1"/>
          </p:cNvSpPr>
          <p:nvPr/>
        </p:nvSpPr>
        <p:spPr bwMode="auto">
          <a:xfrm>
            <a:off x="5449094" y="4626138"/>
            <a:ext cx="3024187" cy="147796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EP bed is used both for HEP and VEP (2 ways). This enables the direct comparison of HEP and VEP processes.</a:t>
            </a:r>
            <a:endParaRPr lang="ja-JP" altLang="en-US" sz="1800"/>
          </a:p>
        </p:txBody>
      </p:sp>
      <p:pic>
        <p:nvPicPr>
          <p:cNvPr id="8" name="Picture 3" descr="C:\Users\saeki\Desktop\home\Doc\KEK\01-ILC\03-S0study\05-US-Japan\20140319FNAL-visit\NewEPFacilityKEK\20140315岐阜羽島旭金属-EP装置\DSCN04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" r="27985"/>
          <a:stretch>
            <a:fillRect/>
          </a:stretch>
        </p:blipFill>
        <p:spPr bwMode="auto">
          <a:xfrm>
            <a:off x="2231231" y="1200313"/>
            <a:ext cx="2633663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10"/>
          <p:cNvSpPr txBox="1">
            <a:spLocks noChangeArrowheads="1"/>
          </p:cNvSpPr>
          <p:nvPr/>
        </p:nvSpPr>
        <p:spPr bwMode="auto">
          <a:xfrm>
            <a:off x="3628231" y="5654838"/>
            <a:ext cx="1020763" cy="36988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EP bed</a:t>
            </a:r>
            <a:endParaRPr lang="ja-JP" altLang="en-US" sz="1800"/>
          </a:p>
        </p:txBody>
      </p:sp>
      <p:sp>
        <p:nvSpPr>
          <p:cNvPr id="10" name="テキスト ボックス 10"/>
          <p:cNvSpPr txBox="1">
            <a:spLocks noChangeArrowheads="1"/>
          </p:cNvSpPr>
          <p:nvPr/>
        </p:nvSpPr>
        <p:spPr bwMode="auto">
          <a:xfrm>
            <a:off x="3348831" y="6345400"/>
            <a:ext cx="2282825" cy="3714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800" smtClean="0"/>
              <a:t>Manufacturer is MHI</a:t>
            </a:r>
            <a:endParaRPr lang="ja-JP" altLang="en-US" sz="1800" smtClean="0"/>
          </a:p>
        </p:txBody>
      </p:sp>
      <p:pic>
        <p:nvPicPr>
          <p:cNvPr id="11" name="Picture 5" descr="C:\Users\saeki\Desktop\home\Doc\KEK\01-ILC\03-S0study\05-US-Japan\20140319FNAL-visit\NewEPFacilityKEK\20140315岐阜羽島旭金属-EP装置\DSCN04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3" t="882" r="5971"/>
          <a:stretch>
            <a:fillRect/>
          </a:stretch>
        </p:blipFill>
        <p:spPr bwMode="auto">
          <a:xfrm>
            <a:off x="504031" y="1271750"/>
            <a:ext cx="141605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0"/>
          <p:cNvSpPr txBox="1">
            <a:spLocks noChangeArrowheads="1"/>
          </p:cNvSpPr>
          <p:nvPr/>
        </p:nvSpPr>
        <p:spPr bwMode="auto">
          <a:xfrm>
            <a:off x="454819" y="5259550"/>
            <a:ext cx="1560512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Cathode insertion tool.</a:t>
            </a:r>
          </a:p>
        </p:txBody>
      </p:sp>
      <p:sp>
        <p:nvSpPr>
          <p:cNvPr id="13" name="円/楕円 4"/>
          <p:cNvSpPr/>
          <p:nvPr/>
        </p:nvSpPr>
        <p:spPr>
          <a:xfrm>
            <a:off x="2310606" y="1244763"/>
            <a:ext cx="1122363" cy="46609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ja-JP" altLang="en-US" smtClean="0">
              <a:solidFill>
                <a:srgbClr val="FFFFFF"/>
              </a:solidFill>
            </a:endParaRPr>
          </a:p>
        </p:txBody>
      </p:sp>
      <p:cxnSp>
        <p:nvCxnSpPr>
          <p:cNvPr id="14" name="直線矢印コネクタ 8"/>
          <p:cNvCxnSpPr/>
          <p:nvPr/>
        </p:nvCxnSpPr>
        <p:spPr>
          <a:xfrm flipH="1" flipV="1">
            <a:off x="1539081" y="3424400"/>
            <a:ext cx="741363" cy="18256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0"/>
          <p:cNvSpPr txBox="1">
            <a:spLocks noChangeArrowheads="1"/>
          </p:cNvSpPr>
          <p:nvPr/>
        </p:nvSpPr>
        <p:spPr bwMode="auto">
          <a:xfrm>
            <a:off x="3577431" y="1047913"/>
            <a:ext cx="1192213" cy="64611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Cathode motor</a:t>
            </a:r>
            <a:endParaRPr lang="ja-JP" altLang="en-US" sz="1800"/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1020261" y="116632"/>
            <a:ext cx="5944895" cy="477680"/>
          </a:xfrm>
        </p:spPr>
        <p:txBody>
          <a:bodyPr/>
          <a:lstStyle/>
          <a:p>
            <a:pPr algn="ctr"/>
            <a:r>
              <a:rPr lang="fr-FR" sz="2000" dirty="0" smtClean="0"/>
              <a:t>NEW EP SET-UP FOR COI BUILDING AT KEK</a:t>
            </a:r>
            <a:br>
              <a:rPr lang="fr-FR" sz="2000" dirty="0" smtClean="0"/>
            </a:br>
            <a:r>
              <a:rPr lang="fr-FR" sz="2000" dirty="0" smtClean="0"/>
              <a:t>(CENTER-OF-INNOVATION)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8273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73134" y="0"/>
            <a:ext cx="4500160" cy="855968"/>
          </a:xfrm>
        </p:spPr>
        <p:txBody>
          <a:bodyPr/>
          <a:lstStyle/>
          <a:p>
            <a:r>
              <a:rPr lang="fr-FR" dirty="0" smtClean="0"/>
              <a:t>VEP SET-UP AT CEA SACLAY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" y="1556792"/>
            <a:ext cx="454218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532459" y="1484784"/>
            <a:ext cx="47198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Designed</a:t>
            </a:r>
            <a:r>
              <a:rPr lang="fr-FR" dirty="0" smtClean="0"/>
              <a:t> for large </a:t>
            </a:r>
            <a:r>
              <a:rPr lang="fr-FR" dirty="0" err="1" smtClean="0"/>
              <a:t>cavities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Circulating</a:t>
            </a:r>
            <a:r>
              <a:rPr lang="fr-FR" dirty="0" smtClean="0"/>
              <a:t> </a:t>
            </a:r>
            <a:r>
              <a:rPr lang="fr-FR" dirty="0" err="1" smtClean="0"/>
              <a:t>acid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Injected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bottom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300L </a:t>
            </a:r>
            <a:r>
              <a:rPr lang="fr-FR" dirty="0" err="1" smtClean="0"/>
              <a:t>acid</a:t>
            </a:r>
            <a:r>
              <a:rPr lang="fr-FR" dirty="0" smtClean="0"/>
              <a:t> </a:t>
            </a:r>
            <a:r>
              <a:rPr lang="fr-FR" dirty="0" err="1" smtClean="0"/>
              <a:t>capacity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Cooling</a:t>
            </a:r>
            <a:r>
              <a:rPr lang="fr-FR" dirty="0" smtClean="0"/>
              <a:t> system (</a:t>
            </a:r>
            <a:r>
              <a:rPr lang="fr-FR" dirty="0" err="1" smtClean="0"/>
              <a:t>heat</a:t>
            </a:r>
            <a:r>
              <a:rPr lang="fr-FR" dirty="0" smtClean="0"/>
              <a:t> </a:t>
            </a:r>
            <a:r>
              <a:rPr lang="fr-FR" dirty="0" err="1" smtClean="0"/>
              <a:t>exchanger</a:t>
            </a:r>
            <a:r>
              <a:rPr lang="fr-FR" dirty="0" smtClean="0"/>
              <a:t> in </a:t>
            </a:r>
            <a:r>
              <a:rPr lang="fr-FR" dirty="0" err="1" smtClean="0"/>
              <a:t>acid</a:t>
            </a:r>
            <a:r>
              <a:rPr lang="fr-FR" dirty="0" smtClean="0"/>
              <a:t> tank)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Emptying</a:t>
            </a:r>
            <a:r>
              <a:rPr lang="fr-FR" dirty="0" smtClean="0"/>
              <a:t> by </a:t>
            </a:r>
            <a:r>
              <a:rPr lang="fr-FR" dirty="0" err="1" smtClean="0"/>
              <a:t>gravity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Nitrogen</a:t>
            </a:r>
            <a:r>
              <a:rPr lang="fr-FR" dirty="0" smtClean="0"/>
              <a:t> </a:t>
            </a:r>
            <a:r>
              <a:rPr lang="fr-FR" dirty="0" err="1" smtClean="0"/>
              <a:t>blowing</a:t>
            </a:r>
            <a:r>
              <a:rPr lang="fr-FR" dirty="0" smtClean="0"/>
              <a:t> in top of </a:t>
            </a:r>
            <a:r>
              <a:rPr lang="fr-FR" dirty="0" err="1" smtClean="0"/>
              <a:t>cavity</a:t>
            </a:r>
            <a:r>
              <a:rPr lang="fr-FR" dirty="0" smtClean="0"/>
              <a:t>/</a:t>
            </a:r>
            <a:r>
              <a:rPr lang="fr-FR" dirty="0" err="1" smtClean="0"/>
              <a:t>acid</a:t>
            </a:r>
            <a:r>
              <a:rPr lang="fr-FR" dirty="0" smtClean="0"/>
              <a:t> tank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Cathode </a:t>
            </a:r>
            <a:r>
              <a:rPr lang="fr-FR" dirty="0" err="1" smtClean="0"/>
              <a:t>inserted</a:t>
            </a:r>
            <a:r>
              <a:rPr lang="fr-FR" dirty="0" smtClean="0"/>
              <a:t> in horizontal position</a:t>
            </a:r>
            <a:endParaRPr lang="fr-FR" dirty="0"/>
          </a:p>
        </p:txBody>
      </p:sp>
      <p:pic>
        <p:nvPicPr>
          <p:cNvPr id="2051" name="Picture 3" descr="\\dapnia\data\manip\ESS-CALHI\Cavité_SPL\2013_07_05_prépaEPV\P1000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2859853" cy="214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09120"/>
            <a:ext cx="2520280" cy="172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596336" y="4972499"/>
            <a:ext cx="1475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/>
              <a:t>Cathode’s</a:t>
            </a:r>
            <a:r>
              <a:rPr lang="fr-FR" sz="1000" dirty="0" smtClean="0"/>
              <a:t> insertion in horizontal position</a:t>
            </a:r>
            <a:endParaRPr lang="fr-FR" sz="1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123573" y="5374273"/>
            <a:ext cx="1475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SPL </a:t>
            </a:r>
            <a:r>
              <a:rPr lang="fr-FR" sz="1000" dirty="0" err="1" smtClean="0"/>
              <a:t>Cavity</a:t>
            </a:r>
            <a:r>
              <a:rPr lang="fr-FR" sz="1000" dirty="0" smtClean="0"/>
              <a:t> insertion in the cabinet</a:t>
            </a:r>
            <a:endParaRPr lang="fr-FR" sz="1000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86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29799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5148232" cy="855968"/>
          </a:xfrm>
        </p:spPr>
        <p:txBody>
          <a:bodyPr/>
          <a:lstStyle/>
          <a:p>
            <a:pPr algn="ctr"/>
            <a:r>
              <a:rPr lang="fr-FR" dirty="0" smtClean="0"/>
              <a:t>NEW CLEANROOM / </a:t>
            </a:r>
            <a:br>
              <a:rPr lang="fr-FR" dirty="0" smtClean="0"/>
            </a:br>
            <a:r>
              <a:rPr lang="fr-FR" dirty="0" smtClean="0"/>
              <a:t>High Pressure RINSING AT IRFU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757650"/>
            <a:ext cx="2208545" cy="22399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865760"/>
            <a:ext cx="2277782" cy="1708336"/>
          </a:xfrm>
          <a:prstGeom prst="rect">
            <a:avLst/>
          </a:prstGeom>
        </p:spPr>
      </p:pic>
      <p:pic>
        <p:nvPicPr>
          <p:cNvPr id="9" name="Picture 2" descr="HPR 09-2012 - 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2" r="39561"/>
          <a:stretch>
            <a:fillRect/>
          </a:stretch>
        </p:blipFill>
        <p:spPr bwMode="auto">
          <a:xfrm>
            <a:off x="6516216" y="1340768"/>
            <a:ext cx="1156829" cy="307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27584" y="4600379"/>
            <a:ext cx="7175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ISO5 Clean Room (53m</a:t>
            </a:r>
            <a:r>
              <a:rPr lang="fr-FR" baseline="30000" dirty="0" smtClean="0"/>
              <a:t>2</a:t>
            </a:r>
            <a:r>
              <a:rPr lang="fr-FR" dirty="0" smtClean="0"/>
              <a:t>) + 27m</a:t>
            </a:r>
            <a:r>
              <a:rPr lang="fr-FR" baseline="30000" dirty="0" smtClean="0"/>
              <a:t>2</a:t>
            </a:r>
            <a:r>
              <a:rPr lang="fr-FR" dirty="0" smtClean="0"/>
              <a:t> ISO7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Cavity</a:t>
            </a:r>
            <a:r>
              <a:rPr lang="fr-FR" dirty="0" smtClean="0"/>
              <a:t> </a:t>
            </a:r>
            <a:r>
              <a:rPr lang="fr-FR" dirty="0" err="1" smtClean="0"/>
              <a:t>Assembly</a:t>
            </a:r>
            <a:r>
              <a:rPr lang="fr-FR" dirty="0" smtClean="0"/>
              <a:t> for R&amp;D </a:t>
            </a:r>
            <a:r>
              <a:rPr lang="fr-FR" dirty="0" err="1" smtClean="0"/>
              <a:t>activities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located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New HPR system </a:t>
            </a:r>
            <a:r>
              <a:rPr lang="fr-FR" dirty="0" err="1" smtClean="0"/>
              <a:t>available</a:t>
            </a:r>
            <a:r>
              <a:rPr lang="fr-FR" dirty="0" smtClean="0"/>
              <a:t> in </a:t>
            </a:r>
            <a:r>
              <a:rPr lang="fr-FR" dirty="0" err="1" smtClean="0"/>
              <a:t>november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431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_powerpoint_CEA_Irfu[1]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Ronsard_Dapnia">
  <a:themeElements>
    <a:clrScheme name="Ronsard_Dapni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onsard_Dapni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onsard_Dapni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nsard_Dapni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nsard_Dapni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nsard_Dapni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nsard_Dapni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nsard_Dapni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nsard_Dapni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nsard_Dapni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nsard_Dapni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nsard_Dapni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nsard_Dapni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nsard_Dapni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4602</TotalTime>
  <Words>804</Words>
  <Application>Microsoft Office PowerPoint</Application>
  <PresentationFormat>Affichage à l'écran (4:3)</PresentationFormat>
  <Paragraphs>174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2" baseType="lpstr">
      <vt:lpstr>Mod_powerpoint_CEA_Irfu[1]</vt:lpstr>
      <vt:lpstr>Ronsard_Dapnia</vt:lpstr>
      <vt:lpstr>Présentation PowerPoint</vt:lpstr>
      <vt:lpstr>CONTEXT</vt:lpstr>
      <vt:lpstr>GOAL of A_RD_09</vt:lpstr>
      <vt:lpstr>OUTLINE</vt:lpstr>
      <vt:lpstr>Présentation PowerPoint</vt:lpstr>
      <vt:lpstr>ELECTROPOLISHING AT KEK &amp; MARUI</vt:lpstr>
      <vt:lpstr>NEW EP SET-UP FOR COI BUILDING AT KEK (CENTER-OF-INNOVATION) </vt:lpstr>
      <vt:lpstr>VEP SET-UP AT CEA SACLAY</vt:lpstr>
      <vt:lpstr>NEW CLEANROOM /  High Pressure RINSING AT IRFU</vt:lpstr>
      <vt:lpstr>Présentation PowerPoint</vt:lpstr>
      <vt:lpstr>Présentation PowerPoint</vt:lpstr>
      <vt:lpstr>VERTICAL EP OF 704-MHz SPL CAVITY  AT IRFU</vt:lpstr>
      <vt:lpstr>VT RESULT FOR THE SPL CAVITY</vt:lpstr>
      <vt:lpstr>9-CELL VEP STUDIES AT KEK/MARUI</vt:lpstr>
      <vt:lpstr>9-Cell VEP STUDIES AT KEK/MARUI</vt:lpstr>
      <vt:lpstr>Présentation PowerPoint</vt:lpstr>
      <vt:lpstr>CAVITY EXCHANGE PROGRAM 1AC3 / VEP</vt:lpstr>
      <vt:lpstr>CAVITY EXCHANGE PROGRAM 1AC2 / Electro-CHEMICAL BUFFING (ECB)</vt:lpstr>
      <vt:lpstr>CAVITY EXCHANGE PROGRAM 9-CELL / VEP</vt:lpstr>
      <vt:lpstr>THANK YOU FOR YOUR ATTENTION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EOZENOU Fabien</dc:creator>
  <cp:lastModifiedBy>NAPOLY Olivier</cp:lastModifiedBy>
  <cp:revision>76</cp:revision>
  <cp:lastPrinted>2014-05-13T14:50:57Z</cp:lastPrinted>
  <dcterms:created xsi:type="dcterms:W3CDTF">2014-04-28T12:50:09Z</dcterms:created>
  <dcterms:modified xsi:type="dcterms:W3CDTF">2014-05-26T05:37:07Z</dcterms:modified>
</cp:coreProperties>
</file>