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1" r:id="rId2"/>
  </p:sldMasterIdLst>
  <p:notesMasterIdLst>
    <p:notesMasterId r:id="rId8"/>
  </p:notesMasterIdLst>
  <p:handoutMasterIdLst>
    <p:handoutMasterId r:id="rId9"/>
  </p:handoutMasterIdLst>
  <p:sldIdLst>
    <p:sldId id="377" r:id="rId3"/>
    <p:sldId id="380" r:id="rId4"/>
    <p:sldId id="378" r:id="rId5"/>
    <p:sldId id="379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02" autoAdjust="0"/>
    <p:restoredTop sz="97831" autoAdjust="0"/>
  </p:normalViewPr>
  <p:slideViewPr>
    <p:cSldViewPr>
      <p:cViewPr varScale="1">
        <p:scale>
          <a:sx n="121" d="100"/>
          <a:sy n="121" d="100"/>
        </p:scale>
        <p:origin x="-11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6C124-1D52-4D4C-98A3-2211535531E6}" type="datetimeFigureOut">
              <a:rPr lang="en-US" smtClean="0"/>
              <a:t>21/01/2014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31F1B-3C04-AA48-BAB4-A72808C47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3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21/01/2014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1 Manager</a:t>
            </a:r>
            <a:r>
              <a:rPr lang="en-US" baseline="0" dirty="0" smtClean="0"/>
              <a:t> 2 Full time 1 Part time</a:t>
            </a:r>
          </a:p>
          <a:p>
            <a:r>
              <a:rPr lang="en-US" baseline="0" dirty="0" smtClean="0"/>
              <a:t>From 1</a:t>
            </a:r>
            <a:r>
              <a:rPr lang="en-US" baseline="30000" dirty="0" smtClean="0"/>
              <a:t>st</a:t>
            </a:r>
            <a:r>
              <a:rPr lang="en-US" baseline="0" dirty="0" smtClean="0"/>
              <a:t> August: 3 Full time (</a:t>
            </a:r>
            <a:r>
              <a:rPr lang="en-US" baseline="0" smtClean="0"/>
              <a:t>including manager)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1 Manager</a:t>
            </a:r>
            <a:r>
              <a:rPr lang="en-US" baseline="0" dirty="0" smtClean="0"/>
              <a:t> 2 Full time 1 Part time</a:t>
            </a:r>
          </a:p>
          <a:p>
            <a:r>
              <a:rPr lang="en-US" baseline="0" dirty="0" smtClean="0"/>
              <a:t>From 1</a:t>
            </a:r>
            <a:r>
              <a:rPr lang="en-US" baseline="30000" dirty="0" smtClean="0"/>
              <a:t>st</a:t>
            </a:r>
            <a:r>
              <a:rPr lang="en-US" baseline="0" dirty="0" smtClean="0"/>
              <a:t> August: 3 Full time (</a:t>
            </a:r>
            <a:r>
              <a:rPr lang="en-US" baseline="0" smtClean="0"/>
              <a:t>including manager)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1 Manager</a:t>
            </a:r>
            <a:r>
              <a:rPr lang="en-US" baseline="0" dirty="0" smtClean="0"/>
              <a:t> 2 Full time 1 Part time</a:t>
            </a:r>
          </a:p>
          <a:p>
            <a:r>
              <a:rPr lang="en-US" baseline="0" dirty="0" smtClean="0"/>
              <a:t>From 1</a:t>
            </a:r>
            <a:r>
              <a:rPr lang="en-US" baseline="30000" dirty="0" smtClean="0"/>
              <a:t>st</a:t>
            </a:r>
            <a:r>
              <a:rPr lang="en-US" baseline="0" dirty="0" smtClean="0"/>
              <a:t> August: 3 Full time (</a:t>
            </a:r>
            <a:r>
              <a:rPr lang="en-US" baseline="0" smtClean="0"/>
              <a:t>including manager)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2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1 Manager</a:t>
            </a:r>
            <a:r>
              <a:rPr lang="en-US" baseline="0" dirty="0" smtClean="0"/>
              <a:t> 2 Full time 1 Part time</a:t>
            </a:r>
          </a:p>
          <a:p>
            <a:r>
              <a:rPr lang="en-US" baseline="0" dirty="0" smtClean="0"/>
              <a:t>From 1</a:t>
            </a:r>
            <a:r>
              <a:rPr lang="en-US" baseline="30000" dirty="0" smtClean="0"/>
              <a:t>st</a:t>
            </a:r>
            <a:r>
              <a:rPr lang="en-US" baseline="0" dirty="0" smtClean="0"/>
              <a:t> August: 3 Full time (</a:t>
            </a:r>
            <a:r>
              <a:rPr lang="en-US" baseline="0" smtClean="0"/>
              <a:t>including manager)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2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1 Manager</a:t>
            </a:r>
            <a:r>
              <a:rPr lang="en-US" baseline="0" dirty="0" smtClean="0"/>
              <a:t> 2 Full time 1 Part time</a:t>
            </a:r>
          </a:p>
          <a:p>
            <a:r>
              <a:rPr lang="en-US" baseline="0" dirty="0" smtClean="0"/>
              <a:t>From 1</a:t>
            </a:r>
            <a:r>
              <a:rPr lang="en-US" baseline="30000" dirty="0" smtClean="0"/>
              <a:t>st</a:t>
            </a:r>
            <a:r>
              <a:rPr lang="en-US" baseline="0" dirty="0" smtClean="0"/>
              <a:t> August: 3 Full time (</a:t>
            </a:r>
            <a:r>
              <a:rPr lang="en-US" baseline="0" smtClean="0"/>
              <a:t>including manager)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7376"/>
            <a:ext cx="1466429" cy="57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2"/>
          </p:nvPr>
        </p:nvSpPr>
        <p:spPr>
          <a:xfrm>
            <a:off x="130175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1C7A01A-CE03-6545-8CD0-71136557419E}" type="datetime1">
              <a:rPr lang="en-GB" smtClean="0"/>
              <a:t>21/01/2014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BD25-E2B2-9149-A070-0078A38EA754}" type="datetime1">
              <a:rPr lang="en-GB" smtClean="0"/>
              <a:t>21/01/2014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98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6182-A77E-0B40-8D01-09A580DAB9DB}" type="datetime1">
              <a:rPr lang="en-GB" smtClean="0"/>
              <a:t>21/01/2014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12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0-CA33-A944-B87A-333441A27C8C}" type="datetime1">
              <a:rPr lang="en-GB" smtClean="0"/>
              <a:t>21/01/2014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615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013C-0BD6-5048-92E2-CABAB50CF34F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277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0829-D3B6-AA4D-87D5-FCE5D246A510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14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130175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548F425-5771-2648-BBEA-417C92805689}" type="datetime1">
              <a:rPr lang="en-GB" smtClean="0"/>
              <a:t>21/01/2014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130175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080384F-86A9-E845-8026-0D5857AACEE1}" type="datetime1">
              <a:rPr lang="en-GB" smtClean="0"/>
              <a:t>21/01/2014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8ACD-847E-D243-BF68-F5072A174169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7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D223-0913-0640-943F-9D843AA391C0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8086-DBB1-7A45-80A8-5FAEB7A7C591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0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DACF-3413-4043-86BD-D79D48CDE795}" type="datetime1">
              <a:rPr lang="en-GB" smtClean="0"/>
              <a:t>21/01/2014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8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96C-2E08-654B-A516-36BC57A9F88B}" type="datetime1">
              <a:rPr lang="en-GB" smtClean="0"/>
              <a:t>21/01/2014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49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6E68-05AE-C84F-B2D3-C2EBAF3D3BF4}" type="datetime1">
              <a:rPr lang="en-GB" smtClean="0"/>
              <a:t>21/01/2014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1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30175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90798D4-663B-0D43-A15E-D99355DA5FFB}" type="datetime1">
              <a:rPr lang="en-GB" smtClean="0"/>
              <a:t>21/01/2014</a:t>
            </a:fld>
            <a:endParaRPr lang="en-GB"/>
          </a:p>
        </p:txBody>
      </p:sp>
      <p:pic>
        <p:nvPicPr>
          <p:cNvPr id="3" name="Picture 2" descr="Untitled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0592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77816-8FCB-5344-B2E0-D9433923EEFE}" type="datetime1">
              <a:rPr lang="en-GB" smtClean="0"/>
              <a:t>21/01/2014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46362-2291-41D0-B876-018C257A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93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GIGeneral_Ma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01893"/>
            <a:ext cx="5112568" cy="41583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30963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EGI.eu</a:t>
            </a:r>
            <a:r>
              <a:rPr lang="en-US" dirty="0"/>
              <a:t> </a:t>
            </a:r>
            <a:r>
              <a:rPr lang="en-US" dirty="0" smtClean="0"/>
              <a:t>coordinates </a:t>
            </a:r>
            <a:r>
              <a:rPr lang="en-US" dirty="0"/>
              <a:t>and </a:t>
            </a:r>
            <a:r>
              <a:rPr lang="en-US" dirty="0" smtClean="0"/>
              <a:t>manages </a:t>
            </a:r>
            <a:r>
              <a:rPr lang="en-US" dirty="0"/>
              <a:t>the European Grid Infrastructure </a:t>
            </a:r>
            <a:r>
              <a:rPr lang="en-US" dirty="0" smtClean="0"/>
              <a:t>federation on behalf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9512" y="1988840"/>
            <a:ext cx="381642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of its participants, the National Grid Initiatives and the European International Research </a:t>
            </a:r>
            <a:r>
              <a:rPr lang="en-US" dirty="0" err="1" smtClean="0"/>
              <a:t>Organisations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1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4744"/>
            <a:ext cx="8075612" cy="46805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Provides expertise </a:t>
            </a:r>
            <a:r>
              <a:rPr lang="en-US" dirty="0"/>
              <a:t>and services to </a:t>
            </a:r>
            <a:r>
              <a:rPr lang="en-US" dirty="0" err="1" smtClean="0"/>
              <a:t>EGI.eu</a:t>
            </a:r>
            <a:r>
              <a:rPr lang="en-US" dirty="0" smtClean="0"/>
              <a:t> participants, resource providers and researchers across four broad areas:</a:t>
            </a:r>
          </a:p>
          <a:p>
            <a:r>
              <a:rPr lang="en-US" dirty="0"/>
              <a:t>Software Services and </a:t>
            </a:r>
            <a:r>
              <a:rPr lang="en-US" dirty="0" smtClean="0"/>
              <a:t>Platforms</a:t>
            </a:r>
          </a:p>
          <a:p>
            <a:r>
              <a:rPr lang="en-US" dirty="0" smtClean="0"/>
              <a:t>Coordination</a:t>
            </a:r>
          </a:p>
          <a:p>
            <a:r>
              <a:rPr lang="en-US" dirty="0" smtClean="0"/>
              <a:t>Consulting and Support</a:t>
            </a:r>
          </a:p>
          <a:p>
            <a:r>
              <a:rPr lang="en-US" dirty="0" smtClean="0"/>
              <a:t>Marketing and Outreach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5" descr="johnny_automatic_Services_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645024"/>
            <a:ext cx="2420888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78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75612" cy="4680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not-for-profit foundation </a:t>
            </a:r>
            <a:r>
              <a:rPr lang="en-US" dirty="0" smtClean="0"/>
              <a:t>(</a:t>
            </a:r>
            <a:r>
              <a:rPr lang="en-US" dirty="0" err="1" smtClean="0"/>
              <a:t>stichting</a:t>
            </a:r>
            <a:r>
              <a:rPr lang="en-US" dirty="0"/>
              <a:t>) established under Dutch </a:t>
            </a:r>
            <a:r>
              <a:rPr lang="en-US" dirty="0" smtClean="0"/>
              <a:t>law in February 2010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Based in the Amsterdam Science Park to the east of the city </a:t>
            </a:r>
            <a:r>
              <a:rPr lang="en-US" dirty="0" err="1"/>
              <a:t>centre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Around 20 members of staff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708" y="4104274"/>
            <a:ext cx="3144788" cy="209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48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4744"/>
            <a:ext cx="8075612" cy="46805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Governed by a 39 member council</a:t>
            </a:r>
          </a:p>
          <a:p>
            <a:r>
              <a:rPr lang="en-US" dirty="0" smtClean="0"/>
              <a:t>33 full members</a:t>
            </a:r>
          </a:p>
          <a:p>
            <a:r>
              <a:rPr lang="en-US" dirty="0" smtClean="0"/>
              <a:t>6 associate members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Oversight of the day </a:t>
            </a:r>
            <a:r>
              <a:rPr lang="en-US" dirty="0" smtClean="0"/>
              <a:t>to day activities </a:t>
            </a:r>
            <a:r>
              <a:rPr lang="en-US" dirty="0" smtClean="0"/>
              <a:t>is </a:t>
            </a:r>
            <a:r>
              <a:rPr lang="en-US" dirty="0" smtClean="0"/>
              <a:t>by a 7 member executive board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Financial </a:t>
            </a:r>
            <a:r>
              <a:rPr lang="en-US" dirty="0"/>
              <a:t>and </a:t>
            </a:r>
            <a:r>
              <a:rPr lang="en-GB" dirty="0" smtClean="0"/>
              <a:t>organisational</a:t>
            </a:r>
            <a:r>
              <a:rPr lang="en-US" dirty="0" smtClean="0"/>
              <a:t> responsibility devolved </a:t>
            </a:r>
            <a:r>
              <a:rPr lang="en-US" dirty="0"/>
              <a:t>to the </a:t>
            </a:r>
            <a:r>
              <a:rPr lang="en-US" dirty="0" err="1" smtClean="0"/>
              <a:t>EGI.eu</a:t>
            </a:r>
            <a:r>
              <a:rPr lang="en-US" dirty="0" smtClean="0"/>
              <a:t> Director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50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EGI.eu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736"/>
            <a:ext cx="8075612" cy="46805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Sources of income:</a:t>
            </a:r>
          </a:p>
          <a:p>
            <a:r>
              <a:rPr lang="en-GB" dirty="0" smtClean="0"/>
              <a:t>EGI </a:t>
            </a:r>
            <a:r>
              <a:rPr lang="en-GB" dirty="0" err="1" smtClean="0"/>
              <a:t>InSPIRE</a:t>
            </a:r>
            <a:r>
              <a:rPr lang="en-GB" dirty="0" smtClean="0"/>
              <a:t> project</a:t>
            </a:r>
          </a:p>
          <a:p>
            <a:pPr lvl="1"/>
            <a:r>
              <a:rPr lang="en-GB" dirty="0" smtClean="0"/>
              <a:t>€25 Million </a:t>
            </a:r>
            <a:r>
              <a:rPr lang="en-GB" dirty="0"/>
              <a:t>From the European </a:t>
            </a:r>
            <a:r>
              <a:rPr lang="en-GB" dirty="0" smtClean="0"/>
              <a:t>Commission over 55 months RI-261323</a:t>
            </a:r>
            <a:endParaRPr lang="en-GB" dirty="0" smtClean="0"/>
          </a:p>
          <a:p>
            <a:r>
              <a:rPr lang="en-GB" dirty="0" err="1" smtClean="0"/>
              <a:t>EGI.eu</a:t>
            </a:r>
            <a:r>
              <a:rPr lang="en-GB" dirty="0" smtClean="0"/>
              <a:t> participants contributions</a:t>
            </a:r>
          </a:p>
          <a:p>
            <a:pPr lvl="1"/>
            <a:r>
              <a:rPr lang="en-GB" dirty="0" smtClean="0"/>
              <a:t>Subscription fees paid by NGIs (based on GDP)</a:t>
            </a:r>
          </a:p>
          <a:p>
            <a:r>
              <a:rPr lang="en-GB" dirty="0" smtClean="0"/>
              <a:t>Other projects</a:t>
            </a:r>
          </a:p>
          <a:p>
            <a:pPr lvl="1"/>
            <a:r>
              <a:rPr lang="en-GB" dirty="0" smtClean="0"/>
              <a:t>EGI receives funding to provide effort in other projects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1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287</Words>
  <Application>Microsoft Macintosh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1_EG-InSPIRE</vt:lpstr>
      <vt:lpstr>Custom Design</vt:lpstr>
      <vt:lpstr>EGI.eu</vt:lpstr>
      <vt:lpstr>EGI.eu</vt:lpstr>
      <vt:lpstr>EGI.eu</vt:lpstr>
      <vt:lpstr>EGI.eu</vt:lpstr>
      <vt:lpstr>EGI.eu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Neasan ONeill</cp:lastModifiedBy>
  <cp:revision>392</cp:revision>
  <dcterms:created xsi:type="dcterms:W3CDTF">2010-09-03T12:01:03Z</dcterms:created>
  <dcterms:modified xsi:type="dcterms:W3CDTF">2014-01-21T13:42:08Z</dcterms:modified>
</cp:coreProperties>
</file>