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700" r:id="rId2"/>
  </p:sldMasterIdLst>
  <p:notesMasterIdLst>
    <p:notesMasterId r:id="rId73"/>
  </p:notesMasterIdLst>
  <p:handoutMasterIdLst>
    <p:handoutMasterId r:id="rId74"/>
  </p:handoutMasterIdLst>
  <p:sldIdLst>
    <p:sldId id="558" r:id="rId3"/>
    <p:sldId id="746" r:id="rId4"/>
    <p:sldId id="647" r:id="rId5"/>
    <p:sldId id="728" r:id="rId6"/>
    <p:sldId id="588" r:id="rId7"/>
    <p:sldId id="716" r:id="rId8"/>
    <p:sldId id="723" r:id="rId9"/>
    <p:sldId id="724" r:id="rId10"/>
    <p:sldId id="676" r:id="rId11"/>
    <p:sldId id="678" r:id="rId12"/>
    <p:sldId id="679" r:id="rId13"/>
    <p:sldId id="680" r:id="rId14"/>
    <p:sldId id="729" r:id="rId15"/>
    <p:sldId id="649" r:id="rId16"/>
    <p:sldId id="704" r:id="rId17"/>
    <p:sldId id="690" r:id="rId18"/>
    <p:sldId id="721" r:id="rId19"/>
    <p:sldId id="684" r:id="rId20"/>
    <p:sldId id="683" r:id="rId21"/>
    <p:sldId id="682" r:id="rId22"/>
    <p:sldId id="732" r:id="rId23"/>
    <p:sldId id="744" r:id="rId24"/>
    <p:sldId id="745" r:id="rId25"/>
    <p:sldId id="731" r:id="rId26"/>
    <p:sldId id="711" r:id="rId27"/>
    <p:sldId id="685" r:id="rId28"/>
    <p:sldId id="707" r:id="rId29"/>
    <p:sldId id="693" r:id="rId30"/>
    <p:sldId id="696" r:id="rId31"/>
    <p:sldId id="697" r:id="rId32"/>
    <p:sldId id="726" r:id="rId33"/>
    <p:sldId id="709" r:id="rId34"/>
    <p:sldId id="703" r:id="rId35"/>
    <p:sldId id="734" r:id="rId36"/>
    <p:sldId id="644" r:id="rId37"/>
    <p:sldId id="652" r:id="rId38"/>
    <p:sldId id="654" r:id="rId39"/>
    <p:sldId id="657" r:id="rId40"/>
    <p:sldId id="659" r:id="rId41"/>
    <p:sldId id="660" r:id="rId42"/>
    <p:sldId id="699" r:id="rId43"/>
    <p:sldId id="738" r:id="rId44"/>
    <p:sldId id="714" r:id="rId45"/>
    <p:sldId id="720" r:id="rId46"/>
    <p:sldId id="735" r:id="rId47"/>
    <p:sldId id="585" r:id="rId48"/>
    <p:sldId id="689" r:id="rId49"/>
    <p:sldId id="717" r:id="rId50"/>
    <p:sldId id="718" r:id="rId51"/>
    <p:sldId id="713" r:id="rId52"/>
    <p:sldId id="710" r:id="rId53"/>
    <p:sldId id="664" r:id="rId54"/>
    <p:sldId id="667" r:id="rId55"/>
    <p:sldId id="736" r:id="rId56"/>
    <p:sldId id="737" r:id="rId57"/>
    <p:sldId id="739" r:id="rId58"/>
    <p:sldId id="740" r:id="rId59"/>
    <p:sldId id="742" r:id="rId60"/>
    <p:sldId id="743" r:id="rId61"/>
    <p:sldId id="687" r:id="rId62"/>
    <p:sldId id="688" r:id="rId63"/>
    <p:sldId id="730" r:id="rId64"/>
    <p:sldId id="715" r:id="rId65"/>
    <p:sldId id="719" r:id="rId66"/>
    <p:sldId id="668" r:id="rId67"/>
    <p:sldId id="675" r:id="rId68"/>
    <p:sldId id="658" r:id="rId69"/>
    <p:sldId id="702" r:id="rId70"/>
    <p:sldId id="666" r:id="rId71"/>
    <p:sldId id="725" r:id="rId72"/>
  </p:sldIdLst>
  <p:sldSz cx="9144000" cy="6858000" type="screen4x3"/>
  <p:notesSz cx="6994525" cy="9278938"/>
  <p:defaultTextStyle>
    <a:defPPr>
      <a:defRPr lang="en-US"/>
    </a:defPPr>
    <a:lvl1pPr algn="l" rtl="0" fontAlgn="base">
      <a:spcBef>
        <a:spcPct val="20000"/>
      </a:spcBef>
      <a:spcAft>
        <a:spcPct val="0"/>
      </a:spcAft>
      <a:buChar char="•"/>
      <a:defRPr sz="1400" b="1" kern="1200">
        <a:solidFill>
          <a:schemeClr val="tx1"/>
        </a:solidFill>
        <a:latin typeface="Verdana" charset="0"/>
        <a:ea typeface="ＭＳ Ｐゴシック" charset="0"/>
        <a:cs typeface="ＭＳ Ｐゴシック" charset="0"/>
      </a:defRPr>
    </a:lvl1pPr>
    <a:lvl2pPr marL="457200" algn="l" rtl="0" fontAlgn="base">
      <a:spcBef>
        <a:spcPct val="20000"/>
      </a:spcBef>
      <a:spcAft>
        <a:spcPct val="0"/>
      </a:spcAft>
      <a:buChar char="•"/>
      <a:defRPr sz="1400" b="1" kern="1200">
        <a:solidFill>
          <a:schemeClr val="tx1"/>
        </a:solidFill>
        <a:latin typeface="Verdana" charset="0"/>
        <a:ea typeface="ＭＳ Ｐゴシック" charset="0"/>
        <a:cs typeface="ＭＳ Ｐゴシック" charset="0"/>
      </a:defRPr>
    </a:lvl2pPr>
    <a:lvl3pPr marL="914400" algn="l" rtl="0" fontAlgn="base">
      <a:spcBef>
        <a:spcPct val="20000"/>
      </a:spcBef>
      <a:spcAft>
        <a:spcPct val="0"/>
      </a:spcAft>
      <a:buChar char="•"/>
      <a:defRPr sz="1400" b="1" kern="1200">
        <a:solidFill>
          <a:schemeClr val="tx1"/>
        </a:solidFill>
        <a:latin typeface="Verdana" charset="0"/>
        <a:ea typeface="ＭＳ Ｐゴシック" charset="0"/>
        <a:cs typeface="ＭＳ Ｐゴシック" charset="0"/>
      </a:defRPr>
    </a:lvl3pPr>
    <a:lvl4pPr marL="1371600" algn="l" rtl="0" fontAlgn="base">
      <a:spcBef>
        <a:spcPct val="20000"/>
      </a:spcBef>
      <a:spcAft>
        <a:spcPct val="0"/>
      </a:spcAft>
      <a:buChar char="•"/>
      <a:defRPr sz="1400" b="1" kern="1200">
        <a:solidFill>
          <a:schemeClr val="tx1"/>
        </a:solidFill>
        <a:latin typeface="Verdana" charset="0"/>
        <a:ea typeface="ＭＳ Ｐゴシック" charset="0"/>
        <a:cs typeface="ＭＳ Ｐゴシック" charset="0"/>
      </a:defRPr>
    </a:lvl4pPr>
    <a:lvl5pPr marL="1828800" algn="l" rtl="0" fontAlgn="base">
      <a:spcBef>
        <a:spcPct val="20000"/>
      </a:spcBef>
      <a:spcAft>
        <a:spcPct val="0"/>
      </a:spcAft>
      <a:buChar char="•"/>
      <a:defRPr sz="1400" b="1" kern="1200">
        <a:solidFill>
          <a:schemeClr val="tx1"/>
        </a:solidFill>
        <a:latin typeface="Verdana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400" b="1" kern="1200">
        <a:solidFill>
          <a:schemeClr val="tx1"/>
        </a:solidFill>
        <a:latin typeface="Verdana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1400" b="1" kern="1200">
        <a:solidFill>
          <a:schemeClr val="tx1"/>
        </a:solidFill>
        <a:latin typeface="Verdana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1400" b="1" kern="1200">
        <a:solidFill>
          <a:schemeClr val="tx1"/>
        </a:solidFill>
        <a:latin typeface="Verdana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1400" b="1" kern="1200">
        <a:solidFill>
          <a:schemeClr val="tx1"/>
        </a:solidFill>
        <a:latin typeface="Verdana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7928"/>
    <a:srgbClr val="FF9F29"/>
    <a:srgbClr val="33D2FF"/>
    <a:srgbClr val="FFEB1B"/>
    <a:srgbClr val="00CC66"/>
    <a:srgbClr val="FFFF99"/>
    <a:srgbClr val="FF3300"/>
    <a:srgbClr val="CC6600"/>
    <a:srgbClr val="FF9900"/>
    <a:srgbClr val="CC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85" d="100"/>
          <a:sy n="85" d="100"/>
        </p:scale>
        <p:origin x="-560" y="-96"/>
      </p:cViewPr>
      <p:guideLst>
        <p:guide orient="horz"/>
        <p:guide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69" d="100"/>
          <a:sy n="69" d="100"/>
        </p:scale>
        <p:origin x="-2632" y="-96"/>
      </p:cViewPr>
      <p:guideLst>
        <p:guide orient="horz" pos="2922"/>
        <p:guide pos="2203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63" Type="http://schemas.openxmlformats.org/officeDocument/2006/relationships/slide" Target="slides/slide61.xml"/><Relationship Id="rId64" Type="http://schemas.openxmlformats.org/officeDocument/2006/relationships/slide" Target="slides/slide62.xml"/><Relationship Id="rId65" Type="http://schemas.openxmlformats.org/officeDocument/2006/relationships/slide" Target="slides/slide63.xml"/><Relationship Id="rId66" Type="http://schemas.openxmlformats.org/officeDocument/2006/relationships/slide" Target="slides/slide64.xml"/><Relationship Id="rId67" Type="http://schemas.openxmlformats.org/officeDocument/2006/relationships/slide" Target="slides/slide65.xml"/><Relationship Id="rId68" Type="http://schemas.openxmlformats.org/officeDocument/2006/relationships/slide" Target="slides/slide66.xml"/><Relationship Id="rId69" Type="http://schemas.openxmlformats.org/officeDocument/2006/relationships/slide" Target="slides/slide67.xml"/><Relationship Id="rId50" Type="http://schemas.openxmlformats.org/officeDocument/2006/relationships/slide" Target="slides/slide48.xml"/><Relationship Id="rId51" Type="http://schemas.openxmlformats.org/officeDocument/2006/relationships/slide" Target="slides/slide49.xml"/><Relationship Id="rId52" Type="http://schemas.openxmlformats.org/officeDocument/2006/relationships/slide" Target="slides/slide50.xml"/><Relationship Id="rId53" Type="http://schemas.openxmlformats.org/officeDocument/2006/relationships/slide" Target="slides/slide51.xml"/><Relationship Id="rId54" Type="http://schemas.openxmlformats.org/officeDocument/2006/relationships/slide" Target="slides/slide52.xml"/><Relationship Id="rId55" Type="http://schemas.openxmlformats.org/officeDocument/2006/relationships/slide" Target="slides/slide53.xml"/><Relationship Id="rId56" Type="http://schemas.openxmlformats.org/officeDocument/2006/relationships/slide" Target="slides/slide54.xml"/><Relationship Id="rId57" Type="http://schemas.openxmlformats.org/officeDocument/2006/relationships/slide" Target="slides/slide55.xml"/><Relationship Id="rId58" Type="http://schemas.openxmlformats.org/officeDocument/2006/relationships/slide" Target="slides/slide56.xml"/><Relationship Id="rId59" Type="http://schemas.openxmlformats.org/officeDocument/2006/relationships/slide" Target="slides/slide57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43" Type="http://schemas.openxmlformats.org/officeDocument/2006/relationships/slide" Target="slides/slide41.xml"/><Relationship Id="rId44" Type="http://schemas.openxmlformats.org/officeDocument/2006/relationships/slide" Target="slides/slide42.xml"/><Relationship Id="rId45" Type="http://schemas.openxmlformats.org/officeDocument/2006/relationships/slide" Target="slides/slide43.xml"/><Relationship Id="rId46" Type="http://schemas.openxmlformats.org/officeDocument/2006/relationships/slide" Target="slides/slide44.xml"/><Relationship Id="rId47" Type="http://schemas.openxmlformats.org/officeDocument/2006/relationships/slide" Target="slides/slide45.xml"/><Relationship Id="rId48" Type="http://schemas.openxmlformats.org/officeDocument/2006/relationships/slide" Target="slides/slide46.xml"/><Relationship Id="rId49" Type="http://schemas.openxmlformats.org/officeDocument/2006/relationships/slide" Target="slides/slide4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70" Type="http://schemas.openxmlformats.org/officeDocument/2006/relationships/slide" Target="slides/slide68.xml"/><Relationship Id="rId71" Type="http://schemas.openxmlformats.org/officeDocument/2006/relationships/slide" Target="slides/slide69.xml"/><Relationship Id="rId72" Type="http://schemas.openxmlformats.org/officeDocument/2006/relationships/slide" Target="slides/slide70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73" Type="http://schemas.openxmlformats.org/officeDocument/2006/relationships/notesMaster" Target="notesMasters/notesMaster1.xml"/><Relationship Id="rId74" Type="http://schemas.openxmlformats.org/officeDocument/2006/relationships/handoutMaster" Target="handoutMasters/handoutMaster1.xml"/><Relationship Id="rId75" Type="http://schemas.openxmlformats.org/officeDocument/2006/relationships/printerSettings" Target="printerSettings/printerSettings1.bin"/><Relationship Id="rId76" Type="http://schemas.openxmlformats.org/officeDocument/2006/relationships/presProps" Target="presProps.xml"/><Relationship Id="rId77" Type="http://schemas.openxmlformats.org/officeDocument/2006/relationships/viewProps" Target="viewProps.xml"/><Relationship Id="rId78" Type="http://schemas.openxmlformats.org/officeDocument/2006/relationships/theme" Target="theme/theme1.xml"/><Relationship Id="rId79" Type="http://schemas.openxmlformats.org/officeDocument/2006/relationships/tableStyles" Target="tableStyles.xml"/><Relationship Id="rId60" Type="http://schemas.openxmlformats.org/officeDocument/2006/relationships/slide" Target="slides/slide58.xml"/><Relationship Id="rId61" Type="http://schemas.openxmlformats.org/officeDocument/2006/relationships/slide" Target="slides/slide59.xml"/><Relationship Id="rId62" Type="http://schemas.openxmlformats.org/officeDocument/2006/relationships/slide" Target="slides/slide60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0538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944" tIns="46472" rIns="92944" bIns="46472" numCol="1" anchor="t" anchorCtr="0" compatLnSpc="1">
            <a:prstTxWarp prst="textNoShape">
              <a:avLst/>
            </a:prstTxWarp>
          </a:bodyPr>
          <a:lstStyle>
            <a:lvl1pPr defTabSz="930275">
              <a:spcBef>
                <a:spcPct val="0"/>
              </a:spcBef>
              <a:buFontTx/>
              <a:buNone/>
              <a:defRPr sz="1200" b="0">
                <a:latin typeface="Times New Roman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63988" y="0"/>
            <a:ext cx="3030537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944" tIns="46472" rIns="92944" bIns="46472" numCol="1" anchor="t" anchorCtr="0" compatLnSpc="1">
            <a:prstTxWarp prst="textNoShape">
              <a:avLst/>
            </a:prstTxWarp>
          </a:bodyPr>
          <a:lstStyle>
            <a:lvl1pPr algn="r" defTabSz="930275">
              <a:spcBef>
                <a:spcPct val="0"/>
              </a:spcBef>
              <a:buFontTx/>
              <a:buNone/>
              <a:defRPr sz="1200" b="0">
                <a:latin typeface="Times New Roman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15388"/>
            <a:ext cx="3030538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944" tIns="46472" rIns="92944" bIns="46472" numCol="1" anchor="b" anchorCtr="0" compatLnSpc="1">
            <a:prstTxWarp prst="textNoShape">
              <a:avLst/>
            </a:prstTxWarp>
          </a:bodyPr>
          <a:lstStyle>
            <a:lvl1pPr defTabSz="930275">
              <a:spcBef>
                <a:spcPct val="0"/>
              </a:spcBef>
              <a:buFontTx/>
              <a:buNone/>
              <a:defRPr sz="1200" b="0">
                <a:latin typeface="Times New Roman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63988" y="8815388"/>
            <a:ext cx="3030537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944" tIns="46472" rIns="92944" bIns="46472" numCol="1" anchor="b" anchorCtr="0" compatLnSpc="1">
            <a:prstTxWarp prst="textNoShape">
              <a:avLst/>
            </a:prstTxWarp>
          </a:bodyPr>
          <a:lstStyle>
            <a:lvl1pPr algn="r" defTabSz="930275">
              <a:spcBef>
                <a:spcPct val="0"/>
              </a:spcBef>
              <a:buFontTx/>
              <a:buNone/>
              <a:defRPr sz="1200" b="0">
                <a:latin typeface="Times New Roman" charset="0"/>
                <a:cs typeface="+mn-cs"/>
              </a:defRPr>
            </a:lvl1pPr>
          </a:lstStyle>
          <a:p>
            <a:pPr>
              <a:defRPr/>
            </a:pPr>
            <a:fld id="{01ABA45E-9D15-9248-978F-C980413003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55405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8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09" tIns="45704" rIns="91409" bIns="45704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sz="1200" b="0">
                <a:latin typeface="Times New Roman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63988" y="0"/>
            <a:ext cx="3048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09" tIns="45704" rIns="91409" bIns="45704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sz="1200" b="0">
                <a:latin typeface="Times New Roman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2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30300" y="685800"/>
            <a:ext cx="4673600" cy="35052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92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419600"/>
            <a:ext cx="5183188" cy="419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09" tIns="45704" rIns="91409" bIns="4570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9200"/>
            <a:ext cx="3048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09" tIns="45704" rIns="91409" bIns="45704" numCol="1" anchor="b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sz="1200" b="0">
                <a:latin typeface="Times New Roman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63988" y="8839200"/>
            <a:ext cx="3048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09" tIns="45704" rIns="91409" bIns="45704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sz="1200" b="0">
                <a:latin typeface="Times New Roman" charset="0"/>
                <a:cs typeface="+mn-cs"/>
              </a:defRPr>
            </a:lvl1pPr>
          </a:lstStyle>
          <a:p>
            <a:pPr>
              <a:defRPr/>
            </a:pPr>
            <a:fld id="{A2593F0B-7107-FC47-8C4F-343372EA30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06369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54C8FBA-EFC5-164C-93B9-AF70532A5D37}" type="slidenum">
              <a:rPr lang="en-US"/>
              <a:pPr>
                <a:defRPr/>
              </a:pPr>
              <a:t>1</a:t>
            </a:fld>
            <a:endParaRPr lang="en-US"/>
          </a:p>
        </p:txBody>
      </p:sp>
      <p:sp>
        <p:nvSpPr>
          <p:cNvPr id="1121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1212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3" name="TextShape 1"/>
          <p:cNvSpPr txBox="1"/>
          <p:nvPr/>
        </p:nvSpPr>
        <p:spPr>
          <a:xfrm>
            <a:off x="3962095" y="8813530"/>
            <a:ext cx="3030594" cy="463582"/>
          </a:xfrm>
          <a:prstGeom prst="rect">
            <a:avLst/>
          </a:prstGeom>
        </p:spPr>
        <p:txBody>
          <a:bodyPr lIns="92985" tIns="46493" rIns="92985" bIns="46493" anchor="b"/>
          <a:lstStyle/>
          <a:p>
            <a:pPr>
              <a:lnSpc>
                <a:spcPct val="100000"/>
              </a:lnSpc>
            </a:pPr>
            <a:fld id="{F60F3B7D-365A-4219-8BCA-115F8B5DDEBC}" type="slidenum">
              <a:rPr lang="en-US" sz="1100">
                <a:solidFill>
                  <a:srgbClr val="000000"/>
                </a:solidFill>
                <a:latin typeface="Arial"/>
                <a:ea typeface="ＭＳ Ｐゴシック"/>
              </a:rPr>
              <a:t>2</a:t>
            </a:fld>
            <a:endParaRPr/>
          </a:p>
        </p:txBody>
      </p:sp>
      <p:sp>
        <p:nvSpPr>
          <p:cNvPr id="3154" name="CustomShape 2"/>
          <p:cNvSpPr/>
          <p:nvPr/>
        </p:nvSpPr>
        <p:spPr>
          <a:xfrm>
            <a:off x="3964666" y="8812434"/>
            <a:ext cx="3029492" cy="466139"/>
          </a:xfrm>
          <a:prstGeom prst="rect">
            <a:avLst/>
          </a:prstGeom>
          <a:noFill/>
          <a:ln>
            <a:noFill/>
          </a:ln>
        </p:spPr>
        <p:txBody>
          <a:bodyPr lIns="92985" tIns="46493" rIns="92985" bIns="46493" anchor="b"/>
          <a:lstStyle/>
          <a:p>
            <a:pPr algn="r">
              <a:lnSpc>
                <a:spcPct val="100000"/>
              </a:lnSpc>
            </a:pPr>
            <a:fld id="{7CB58298-1E15-41D2-A86C-EC4453052C17}" type="slidenum">
              <a:rPr lang="en-US" sz="1100">
                <a:solidFill>
                  <a:srgbClr val="000000"/>
                </a:solidFill>
                <a:latin typeface="Arial"/>
                <a:ea typeface="ＭＳ Ｐゴシック"/>
              </a:rPr>
              <a:t>2</a:t>
            </a:fld>
            <a:endParaRPr/>
          </a:p>
        </p:txBody>
      </p:sp>
      <p:sp>
        <p:nvSpPr>
          <p:cNvPr id="3155" name="PlaceHolder 3"/>
          <p:cNvSpPr>
            <a:spLocks noGrp="1"/>
          </p:cNvSpPr>
          <p:nvPr>
            <p:ph type="body"/>
          </p:nvPr>
        </p:nvSpPr>
        <p:spPr>
          <a:xfrm>
            <a:off x="699452" y="4407495"/>
            <a:ext cx="5595253" cy="4175157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 </a:t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29" name="Rectangle 7"/>
          <p:cNvSpPr txBox="1">
            <a:spLocks noGrp="1" noChangeArrowheads="1"/>
          </p:cNvSpPr>
          <p:nvPr/>
        </p:nvSpPr>
        <p:spPr bwMode="auto">
          <a:xfrm>
            <a:off x="3961945" y="8814992"/>
            <a:ext cx="3030961" cy="462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679" tIns="45341" rIns="90679" bIns="45341" anchor="b"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72753397-1C4B-C349-92EC-2558EC36DB88}" type="slidenum">
              <a:rPr lang="en-US" sz="1200">
                <a:solidFill>
                  <a:srgbClr val="000000"/>
                </a:solidFill>
              </a:rPr>
              <a:pPr algn="r" eaLnBrk="1" hangingPunct="1"/>
              <a:t>3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227330" name="Rectangle 7"/>
          <p:cNvSpPr txBox="1">
            <a:spLocks noGrp="1" noChangeArrowheads="1"/>
          </p:cNvSpPr>
          <p:nvPr/>
        </p:nvSpPr>
        <p:spPr bwMode="auto">
          <a:xfrm>
            <a:off x="3965184" y="8814991"/>
            <a:ext cx="3029341" cy="463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644" tIns="45320" rIns="90644" bIns="45320" anchor="b"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73DD482A-043C-974E-BBDE-C274140EB162}" type="slidenum">
              <a:rPr lang="en-US" sz="1200">
                <a:solidFill>
                  <a:srgbClr val="000000"/>
                </a:solidFill>
              </a:rPr>
              <a:pPr algn="r"/>
              <a:t>3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227331" name="Rectangle 7"/>
          <p:cNvSpPr txBox="1">
            <a:spLocks noGrp="1" noChangeArrowheads="1"/>
          </p:cNvSpPr>
          <p:nvPr/>
        </p:nvSpPr>
        <p:spPr bwMode="auto">
          <a:xfrm>
            <a:off x="3963564" y="8814991"/>
            <a:ext cx="3030961" cy="463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95" tIns="45649" rIns="91295" bIns="45649" anchor="b"/>
          <a:lstStyle>
            <a:lvl1pPr defTabSz="9715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715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715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715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715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715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715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715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715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8B9DA0E0-B010-354B-8CE9-C28BC39204B1}" type="slidenum">
              <a:rPr lang="en-US" sz="1300">
                <a:solidFill>
                  <a:srgbClr val="000000"/>
                </a:solidFill>
              </a:rPr>
              <a:pPr algn="r"/>
              <a:t>3</a:t>
            </a:fld>
            <a:endParaRPr lang="en-US" sz="1300">
              <a:solidFill>
                <a:srgbClr val="000000"/>
              </a:solidFill>
            </a:endParaRPr>
          </a:p>
        </p:txBody>
      </p:sp>
      <p:sp>
        <p:nvSpPr>
          <p:cNvPr id="22733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9513" y="696913"/>
            <a:ext cx="4638675" cy="3479800"/>
          </a:xfrm>
          <a:ln/>
        </p:spPr>
      </p:sp>
      <p:sp>
        <p:nvSpPr>
          <p:cNvPr id="22733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2604" y="4405885"/>
            <a:ext cx="5129318" cy="417391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1295" tIns="45649" rIns="91295" bIns="45649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593F0B-7107-FC47-8C4F-343372EA3007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9304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6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5521">
              <a:defRPr sz="2700" b="1">
                <a:solidFill>
                  <a:srgbClr val="FF0C0F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14644" indent="-274863" defTabSz="905521">
              <a:defRPr sz="27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2pPr>
            <a:lvl3pPr marL="1099452" indent="-219890" defTabSz="905521">
              <a:defRPr sz="27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3pPr>
            <a:lvl4pPr marL="1539232" indent="-219890" defTabSz="905521">
              <a:defRPr sz="27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4pPr>
            <a:lvl5pPr marL="1979013" indent="-219890" defTabSz="905521">
              <a:defRPr sz="27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5pPr>
            <a:lvl6pPr marL="2418794" indent="-219890" defTabSz="905521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6pPr>
            <a:lvl7pPr marL="2858574" indent="-219890" defTabSz="905521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7pPr>
            <a:lvl8pPr marL="3298355" indent="-219890" defTabSz="905521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8pPr>
            <a:lvl9pPr marL="3738136" indent="-219890" defTabSz="905521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9pPr>
          </a:lstStyle>
          <a:p>
            <a:fld id="{9AF5F554-E0FA-1240-B60B-9FEB8802386C}" type="slidenum">
              <a:rPr lang="en-US" sz="1200" b="0">
                <a:solidFill>
                  <a:schemeClr val="tx1"/>
                </a:solidFill>
              </a:rPr>
              <a:pPr/>
              <a:t>11</a:t>
            </a:fld>
            <a:endParaRPr lang="en-US" sz="1200" b="0">
              <a:solidFill>
                <a:schemeClr val="tx1"/>
              </a:solidFill>
            </a:endParaRPr>
          </a:p>
        </p:txBody>
      </p:sp>
      <p:sp>
        <p:nvSpPr>
          <p:cNvPr id="15769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9513" y="706438"/>
            <a:ext cx="4635500" cy="3476625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770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99757" y="4404735"/>
            <a:ext cx="5595013" cy="409175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55506" indent="-290579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62317" indent="-2324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27243" indent="-2324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92170" indent="-2324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57097" indent="-23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022023" indent="-23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86950" indent="-23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951877" indent="-23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5F51484-1300-F742-B9E8-C19E56B2B9D0}" type="slidenum">
              <a:rPr lang="en-US" sz="1100">
                <a:solidFill>
                  <a:srgbClr val="000000"/>
                </a:solidFill>
              </a:rPr>
              <a:pPr eaLnBrk="1" hangingPunct="1"/>
              <a:t>19</a:t>
            </a:fld>
            <a:endParaRPr lang="en-US" sz="1100">
              <a:solidFill>
                <a:srgbClr val="000000"/>
              </a:solidFill>
            </a:endParaRPr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77925" y="695325"/>
            <a:ext cx="4640263" cy="34798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2604" y="4407495"/>
            <a:ext cx="5129318" cy="417713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2969" tIns="46485" rIns="92969" bIns="46485"/>
          <a:lstStyle/>
          <a:p>
            <a:pPr defTabSz="463313" eaLnBrk="1" hangingPunct="1">
              <a:spcBef>
                <a:spcPct val="0"/>
              </a:spcBef>
            </a:pP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233" name="Rectangle 7"/>
          <p:cNvSpPr txBox="1">
            <a:spLocks noGrp="1" noChangeArrowheads="1"/>
          </p:cNvSpPr>
          <p:nvPr/>
        </p:nvSpPr>
        <p:spPr bwMode="auto">
          <a:xfrm>
            <a:off x="3963564" y="8816603"/>
            <a:ext cx="3030961" cy="462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679" tIns="45341" rIns="90679" bIns="45341" anchor="b"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47F687F6-38D3-2D4C-8614-186D2354F9CC}" type="slidenum">
              <a:rPr lang="en-US" sz="1200">
                <a:solidFill>
                  <a:srgbClr val="000000"/>
                </a:solidFill>
              </a:rPr>
              <a:pPr algn="r"/>
              <a:t>36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607234" name="Rectangle 7"/>
          <p:cNvSpPr txBox="1">
            <a:spLocks noGrp="1" noChangeArrowheads="1"/>
          </p:cNvSpPr>
          <p:nvPr/>
        </p:nvSpPr>
        <p:spPr bwMode="auto">
          <a:xfrm>
            <a:off x="3963564" y="8816603"/>
            <a:ext cx="3030961" cy="462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660" tIns="45330" rIns="90660" bIns="45330" anchor="b"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8EB4665B-8EA5-6647-910F-31B789A1D02E}" type="slidenum">
              <a:rPr lang="en-US" sz="1200">
                <a:solidFill>
                  <a:srgbClr val="000000"/>
                </a:solidFill>
              </a:rPr>
              <a:pPr algn="r"/>
              <a:t>36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607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6338" y="695325"/>
            <a:ext cx="4643437" cy="3481388"/>
          </a:xfrm>
          <a:ln/>
        </p:spPr>
      </p:sp>
      <p:sp>
        <p:nvSpPr>
          <p:cNvPr id="6072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99453" y="4407496"/>
            <a:ext cx="5595620" cy="41739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0644" tIns="45320" rIns="90644" bIns="45320"/>
          <a:lstStyle/>
          <a:p>
            <a:pPr>
              <a:spcBef>
                <a:spcPct val="0"/>
              </a:spcBef>
            </a:pPr>
            <a:endParaRPr lang="en-US" sz="2200" b="1">
              <a:solidFill>
                <a:srgbClr val="FF0C0F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5" name="TextShape 1"/>
          <p:cNvSpPr txBox="1"/>
          <p:nvPr/>
        </p:nvSpPr>
        <p:spPr>
          <a:xfrm>
            <a:off x="3962095" y="8813530"/>
            <a:ext cx="3030594" cy="463582"/>
          </a:xfrm>
          <a:prstGeom prst="rect">
            <a:avLst/>
          </a:prstGeom>
        </p:spPr>
        <p:txBody>
          <a:bodyPr lIns="92985" tIns="46493" rIns="92985" bIns="46493" anchor="b"/>
          <a:lstStyle/>
          <a:p>
            <a:pPr>
              <a:lnSpc>
                <a:spcPct val="100000"/>
              </a:lnSpc>
            </a:pPr>
            <a:fld id="{4406E40F-E2F1-4A6A-A21C-365E310A169B}" type="slidenum">
              <a:rPr lang="en-US" sz="1100">
                <a:solidFill>
                  <a:srgbClr val="000000"/>
                </a:solidFill>
                <a:latin typeface="Arial"/>
                <a:ea typeface="ＭＳ Ｐゴシック"/>
              </a:rPr>
              <a:t>62</a:t>
            </a:fld>
            <a:endParaRPr/>
          </a:p>
        </p:txBody>
      </p:sp>
      <p:sp>
        <p:nvSpPr>
          <p:cNvPr id="3166" name="CustomShape 2"/>
          <p:cNvSpPr/>
          <p:nvPr/>
        </p:nvSpPr>
        <p:spPr>
          <a:xfrm>
            <a:off x="3961728" y="8813895"/>
            <a:ext cx="3030961" cy="462851"/>
          </a:xfrm>
          <a:prstGeom prst="rect">
            <a:avLst/>
          </a:prstGeom>
          <a:noFill/>
          <a:ln>
            <a:noFill/>
          </a:ln>
        </p:spPr>
        <p:txBody>
          <a:bodyPr lIns="92985" tIns="46493" rIns="92985" bIns="46493" anchor="b"/>
          <a:lstStyle/>
          <a:p>
            <a:pPr algn="r">
              <a:lnSpc>
                <a:spcPct val="100000"/>
              </a:lnSpc>
            </a:pPr>
            <a:fld id="{60B5AEBC-37D5-445C-8B0E-08267C721123}" type="slidenum">
              <a:rPr lang="en-US" sz="1200">
                <a:solidFill>
                  <a:srgbClr val="000000"/>
                </a:solidFill>
                <a:latin typeface="Arial"/>
                <a:ea typeface="ＭＳ Ｐゴシック"/>
              </a:rPr>
              <a:t>62</a:t>
            </a:fld>
            <a:endParaRPr/>
          </a:p>
        </p:txBody>
      </p:sp>
      <p:sp>
        <p:nvSpPr>
          <p:cNvPr id="3167" name="CustomShape 3"/>
          <p:cNvSpPr/>
          <p:nvPr/>
        </p:nvSpPr>
        <p:spPr>
          <a:xfrm>
            <a:off x="3964666" y="8813895"/>
            <a:ext cx="3029492" cy="464678"/>
          </a:xfrm>
          <a:prstGeom prst="rect">
            <a:avLst/>
          </a:prstGeom>
          <a:noFill/>
          <a:ln>
            <a:noFill/>
          </a:ln>
        </p:spPr>
        <p:txBody>
          <a:bodyPr lIns="92985" tIns="46493" rIns="92985" bIns="46493" anchor="b"/>
          <a:lstStyle/>
          <a:p>
            <a:pPr algn="r">
              <a:lnSpc>
                <a:spcPct val="100000"/>
              </a:lnSpc>
            </a:pPr>
            <a:fld id="{BECB69AA-47A2-4CE1-8A6C-4AA8E5F9D1BE}" type="slidenum">
              <a:rPr lang="en-US" sz="1200">
                <a:solidFill>
                  <a:srgbClr val="000000"/>
                </a:solidFill>
                <a:latin typeface="Arial"/>
                <a:ea typeface="ＭＳ Ｐゴシック"/>
              </a:rPr>
              <a:t>62</a:t>
            </a:fld>
            <a:endParaRPr/>
          </a:p>
        </p:txBody>
      </p:sp>
      <p:sp>
        <p:nvSpPr>
          <p:cNvPr id="3168" name="CustomShape 4"/>
          <p:cNvSpPr/>
          <p:nvPr/>
        </p:nvSpPr>
        <p:spPr>
          <a:xfrm>
            <a:off x="3963197" y="8813895"/>
            <a:ext cx="3030961" cy="464678"/>
          </a:xfrm>
          <a:prstGeom prst="rect">
            <a:avLst/>
          </a:prstGeom>
          <a:noFill/>
          <a:ln>
            <a:noFill/>
          </a:ln>
        </p:spPr>
        <p:txBody>
          <a:bodyPr lIns="93718" tIns="46859" rIns="93718" bIns="46859" anchor="b"/>
          <a:lstStyle/>
          <a:p>
            <a:pPr algn="r">
              <a:lnSpc>
                <a:spcPct val="100000"/>
              </a:lnSpc>
            </a:pPr>
            <a:fld id="{6BC1E194-C979-44F5-97DD-6D94D667B035}" type="slidenum">
              <a:rPr lang="en-US" sz="1300">
                <a:solidFill>
                  <a:srgbClr val="000000"/>
                </a:solidFill>
                <a:latin typeface="Arial"/>
                <a:ea typeface="ＭＳ Ｐゴシック"/>
              </a:rPr>
              <a:t>62</a:t>
            </a:fld>
            <a:endParaRPr/>
          </a:p>
        </p:txBody>
      </p:sp>
      <p:sp>
        <p:nvSpPr>
          <p:cNvPr id="3169" name="PlaceHolder 5"/>
          <p:cNvSpPr>
            <a:spLocks noGrp="1"/>
          </p:cNvSpPr>
          <p:nvPr>
            <p:ph type="body"/>
          </p:nvPr>
        </p:nvSpPr>
        <p:spPr>
          <a:xfrm>
            <a:off x="931869" y="4406400"/>
            <a:ext cx="5130053" cy="4174061"/>
          </a:xfrm>
          <a:prstGeom prst="rect">
            <a:avLst/>
          </a:prstGeom>
        </p:spPr>
        <p:txBody>
          <a:bodyPr lIns="93718" tIns="46859" rIns="93718" bIns="46859"/>
          <a:lstStyle/>
          <a:p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Cliquez pour modifier le style des sous-titres du masque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7466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8250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515100" y="304800"/>
            <a:ext cx="1943100" cy="5943600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85800" y="304800"/>
            <a:ext cx="5676900" cy="5943600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4925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9033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179EF-312B-4E4E-B6BC-B1006FCBEE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9323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179EF-312B-4E4E-B6BC-B1006FCBEE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7246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179EF-312B-4E4E-B6BC-B1006FCBEE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0180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179EF-312B-4E4E-B6BC-B1006FCBEE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9128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179EF-312B-4E4E-B6BC-B1006FCBEE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23530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179EF-312B-4E4E-B6BC-B1006FCBEE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0046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179EF-312B-4E4E-B6BC-B1006FCBEE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9493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1935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179EF-312B-4E4E-B6BC-B1006FCBEE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429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179EF-312B-4E4E-B6BC-B1006FCBEE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44986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179EF-312B-4E4E-B6BC-B1006FCBEE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0171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179EF-312B-4E4E-B6BC-B1006FCBEE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4916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4865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334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334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0187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0926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6345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7095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0883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5036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33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85800" y="6477000"/>
            <a:ext cx="77724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sz="1000" b="0">
                <a:solidFill>
                  <a:schemeClr val="accent2"/>
                </a:solidFill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04800"/>
            <a:ext cx="7772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31" name="Line 7"/>
          <p:cNvSpPr>
            <a:spLocks noChangeShapeType="1"/>
          </p:cNvSpPr>
          <p:nvPr userDrawn="1"/>
        </p:nvSpPr>
        <p:spPr bwMode="auto">
          <a:xfrm>
            <a:off x="685800" y="762000"/>
            <a:ext cx="7772400" cy="0"/>
          </a:xfrm>
          <a:prstGeom prst="line">
            <a:avLst/>
          </a:prstGeom>
          <a:noFill/>
          <a:ln w="2540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accent2"/>
          </a:solidFill>
          <a:latin typeface="+mj-lt"/>
          <a:ea typeface="+mj-ea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accent2"/>
          </a:solidFill>
          <a:latin typeface="Verdana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accent2"/>
          </a:solidFill>
          <a:latin typeface="Verdana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accent2"/>
          </a:solidFill>
          <a:latin typeface="Verdana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accent2"/>
          </a:solidFill>
          <a:latin typeface="Verdana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>
          <a:solidFill>
            <a:schemeClr val="accent2"/>
          </a:solidFill>
          <a:latin typeface="Verdana" charset="0"/>
          <a:ea typeface="ＭＳ Ｐゴシック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>
          <a:solidFill>
            <a:schemeClr val="accent2"/>
          </a:solidFill>
          <a:latin typeface="Verdana" charset="0"/>
          <a:ea typeface="ＭＳ Ｐゴシック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>
          <a:solidFill>
            <a:schemeClr val="accent2"/>
          </a:solidFill>
          <a:latin typeface="Verdana" charset="0"/>
          <a:ea typeface="ＭＳ Ｐゴシック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>
          <a:solidFill>
            <a:schemeClr val="accent2"/>
          </a:solidFill>
          <a:latin typeface="Verdana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5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5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50000"/>
        </a:spcBef>
        <a:spcAft>
          <a:spcPct val="0"/>
        </a:spcAft>
        <a:buChar char="•"/>
        <a:defRPr sz="12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50000"/>
        </a:spcBef>
        <a:spcAft>
          <a:spcPct val="0"/>
        </a:spcAft>
        <a:buChar char="–"/>
        <a:defRPr sz="12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5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5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5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5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5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0179EF-312B-4E4E-B6BC-B1006FCBEE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905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4" Type="http://schemas.openxmlformats.org/officeDocument/2006/relationships/image" Target="../media/image27.jpeg"/><Relationship Id="rId5" Type="http://schemas.openxmlformats.org/officeDocument/2006/relationships/image" Target="../media/image28.jpeg"/><Relationship Id="rId6" Type="http://schemas.openxmlformats.org/officeDocument/2006/relationships/image" Target="../media/image29.jpeg"/><Relationship Id="rId7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4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5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Relationship Id="rId3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4" Type="http://schemas.openxmlformats.org/officeDocument/2006/relationships/image" Target="../media/image47.jpeg"/><Relationship Id="rId5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4" Type="http://schemas.openxmlformats.org/officeDocument/2006/relationships/image" Target="../media/image51.jpeg"/><Relationship Id="rId5" Type="http://schemas.openxmlformats.org/officeDocument/2006/relationships/image" Target="../media/image52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Relationship Id="rId3" Type="http://schemas.openxmlformats.org/officeDocument/2006/relationships/image" Target="../media/image54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5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e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em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emf"/><Relationship Id="rId3" Type="http://schemas.openxmlformats.org/officeDocument/2006/relationships/image" Target="../media/image59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jpeg"/><Relationship Id="rId5" Type="http://schemas.openxmlformats.org/officeDocument/2006/relationships/image" Target="../media/image6.jpeg"/><Relationship Id="rId6" Type="http://schemas.openxmlformats.org/officeDocument/2006/relationships/image" Target="../media/image7.jpeg"/><Relationship Id="rId7" Type="http://schemas.openxmlformats.org/officeDocument/2006/relationships/image" Target="../media/image8.jpeg"/><Relationship Id="rId8" Type="http://schemas.openxmlformats.org/officeDocument/2006/relationships/image" Target="../media/image9.jpeg"/><Relationship Id="rId9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emf"/><Relationship Id="rId3" Type="http://schemas.openxmlformats.org/officeDocument/2006/relationships/image" Target="../media/image61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png"/><Relationship Id="rId3" Type="http://schemas.openxmlformats.org/officeDocument/2006/relationships/image" Target="../media/image63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4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em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4" Type="http://schemas.openxmlformats.org/officeDocument/2006/relationships/image" Target="../media/image69.png"/><Relationship Id="rId5" Type="http://schemas.openxmlformats.org/officeDocument/2006/relationships/image" Target="../media/image70.gi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emf"/><Relationship Id="rId4" Type="http://schemas.openxmlformats.org/officeDocument/2006/relationships/image" Target="../media/image72.png"/><Relationship Id="rId5" Type="http://schemas.openxmlformats.org/officeDocument/2006/relationships/image" Target="../media/image73.gi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4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5.png"/><Relationship Id="rId3" Type="http://schemas.openxmlformats.org/officeDocument/2006/relationships/image" Target="../media/image76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7.png"/><Relationship Id="rId3" Type="http://schemas.openxmlformats.org/officeDocument/2006/relationships/image" Target="../media/image7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4" Type="http://schemas.openxmlformats.org/officeDocument/2006/relationships/image" Target="../media/image12.jpeg"/><Relationship Id="rId5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4" Type="http://schemas.openxmlformats.org/officeDocument/2006/relationships/image" Target="../media/image81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9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2.png"/><Relationship Id="rId3" Type="http://schemas.openxmlformats.org/officeDocument/2006/relationships/image" Target="../media/image83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4.png"/><Relationship Id="rId3" Type="http://schemas.openxmlformats.org/officeDocument/2006/relationships/image" Target="../media/image85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6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7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8.png"/><Relationship Id="rId3" Type="http://schemas.openxmlformats.org/officeDocument/2006/relationships/image" Target="../media/image89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emf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0.png"/><Relationship Id="rId3" Type="http://schemas.openxmlformats.org/officeDocument/2006/relationships/image" Target="../media/image91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2.gi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3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4.emf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5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9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6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7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8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9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0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2.emf"/><Relationship Id="rId3" Type="http://schemas.openxmlformats.org/officeDocument/2006/relationships/image" Target="../media/image103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4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4" Type="http://schemas.openxmlformats.org/officeDocument/2006/relationships/image" Target="../media/image106.jpeg"/><Relationship Id="rId5" Type="http://schemas.openxmlformats.org/officeDocument/2006/relationships/image" Target="../media/image107.jpeg"/><Relationship Id="rId6" Type="http://schemas.openxmlformats.org/officeDocument/2006/relationships/image" Target="../media/image108.jpeg"/><Relationship Id="rId7" Type="http://schemas.openxmlformats.org/officeDocument/2006/relationships/image" Target="../media/image109.jpeg"/><Relationship Id="rId8" Type="http://schemas.openxmlformats.org/officeDocument/2006/relationships/image" Target="../media/image110.jpeg"/><Relationship Id="rId9" Type="http://schemas.openxmlformats.org/officeDocument/2006/relationships/image" Target="../media/image111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2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4" Type="http://schemas.openxmlformats.org/officeDocument/2006/relationships/image" Target="../media/image115.png"/><Relationship Id="rId5" Type="http://schemas.openxmlformats.org/officeDocument/2006/relationships/image" Target="../media/image116.emf"/><Relationship Id="rId6" Type="http://schemas.openxmlformats.org/officeDocument/2006/relationships/image" Target="../media/image117.emf"/><Relationship Id="rId7" Type="http://schemas.openxmlformats.org/officeDocument/2006/relationships/image" Target="../media/image118.wmf"/><Relationship Id="rId8" Type="http://schemas.openxmlformats.org/officeDocument/2006/relationships/image" Target="../media/image119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3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0.png"/><Relationship Id="rId3" Type="http://schemas.openxmlformats.org/officeDocument/2006/relationships/image" Target="../media/image121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2.png"/><Relationship Id="rId3" Type="http://schemas.openxmlformats.org/officeDocument/2006/relationships/image" Target="../media/image76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5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3.png"/><Relationship Id="rId3" Type="http://schemas.openxmlformats.org/officeDocument/2006/relationships/image" Target="../media/image124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4" Type="http://schemas.openxmlformats.org/officeDocument/2006/relationships/image" Target="../media/image81.emf"/><Relationship Id="rId5" Type="http://schemas.openxmlformats.org/officeDocument/2006/relationships/image" Target="../media/image127.png"/><Relationship Id="rId6" Type="http://schemas.openxmlformats.org/officeDocument/2006/relationships/image" Target="../media/image128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4" Type="http://schemas.openxmlformats.org/officeDocument/2006/relationships/image" Target="../media/image18.jpeg"/><Relationship Id="rId5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0258" name="Rectangle 2"/>
          <p:cNvSpPr>
            <a:spLocks noChangeArrowheads="1"/>
          </p:cNvSpPr>
          <p:nvPr/>
        </p:nvSpPr>
        <p:spPr bwMode="auto">
          <a:xfrm>
            <a:off x="0" y="1828800"/>
            <a:ext cx="1776413" cy="5029200"/>
          </a:xfrm>
          <a:prstGeom prst="rect">
            <a:avLst/>
          </a:prstGeom>
          <a:solidFill>
            <a:srgbClr val="DCD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120259" name="Rectangle 3"/>
          <p:cNvSpPr>
            <a:spLocks noChangeArrowheads="1"/>
          </p:cNvSpPr>
          <p:nvPr/>
        </p:nvSpPr>
        <p:spPr bwMode="auto">
          <a:xfrm>
            <a:off x="685800" y="533400"/>
            <a:ext cx="8001000" cy="381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120260" name="Rectangle 4"/>
          <p:cNvSpPr>
            <a:spLocks noGrp="1" noChangeArrowheads="1"/>
          </p:cNvSpPr>
          <p:nvPr>
            <p:ph type="ctrTitle"/>
          </p:nvPr>
        </p:nvSpPr>
        <p:spPr>
          <a:xfrm>
            <a:off x="2326589" y="2590800"/>
            <a:ext cx="67818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b="1" dirty="0" smtClean="0">
                <a:cs typeface="+mj-cs"/>
              </a:rPr>
              <a:t/>
            </a:r>
            <a:br>
              <a:rPr lang="en-US" b="1" dirty="0" smtClean="0">
                <a:cs typeface="+mj-cs"/>
              </a:rPr>
            </a:br>
            <a:r>
              <a:rPr lang="en-US" b="1" dirty="0" smtClean="0">
                <a:cs typeface="+mj-cs"/>
              </a:rPr>
              <a:t>The Alpha Magnetic Spectrometer</a:t>
            </a:r>
            <a:br>
              <a:rPr lang="en-US" b="1" dirty="0" smtClean="0">
                <a:cs typeface="+mj-cs"/>
              </a:rPr>
            </a:br>
            <a:r>
              <a:rPr lang="en-US" b="1" dirty="0" smtClean="0">
                <a:cs typeface="+mj-cs"/>
              </a:rPr>
              <a:t>on the International Space Station</a:t>
            </a:r>
            <a:br>
              <a:rPr lang="en-US" b="1" dirty="0" smtClean="0">
                <a:cs typeface="+mj-cs"/>
              </a:rPr>
            </a:br>
            <a:r>
              <a:rPr lang="en-US" sz="2000" dirty="0" smtClean="0">
                <a:cs typeface="+mj-cs"/>
              </a:rPr>
              <a:t> </a:t>
            </a:r>
            <a:r>
              <a:rPr lang="en-US" sz="2000" dirty="0" smtClean="0">
                <a:cs typeface="+mj-cs"/>
              </a:rPr>
              <a:t/>
            </a:r>
            <a:br>
              <a:rPr lang="en-US" sz="2000" dirty="0" smtClean="0">
                <a:cs typeface="+mj-cs"/>
              </a:rPr>
            </a:br>
            <a:r>
              <a:rPr lang="en-US" sz="2000" dirty="0" smtClean="0">
                <a:cs typeface="+mj-cs"/>
              </a:rPr>
              <a:t/>
            </a:r>
            <a:br>
              <a:rPr lang="en-US" sz="2000" dirty="0" smtClean="0">
                <a:cs typeface="+mj-cs"/>
              </a:rPr>
            </a:br>
            <a:endParaRPr lang="en-US" sz="1600" dirty="0" smtClean="0">
              <a:cs typeface="+mj-cs"/>
            </a:endParaRPr>
          </a:p>
        </p:txBody>
      </p:sp>
      <p:sp>
        <p:nvSpPr>
          <p:cNvPr id="1120261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3276600" y="4343400"/>
            <a:ext cx="5181600" cy="914400"/>
          </a:xfrm>
        </p:spPr>
        <p:txBody>
          <a:bodyPr/>
          <a:lstStyle/>
          <a:p>
            <a:pPr algn="r" eaLnBrk="1" hangingPunct="1">
              <a:defRPr/>
            </a:pPr>
            <a:r>
              <a:rPr lang="en-US" sz="1800" i="1" dirty="0" err="1" smtClean="0">
                <a:cs typeface="+mn-cs"/>
              </a:rPr>
              <a:t>S.Rosier</a:t>
            </a:r>
            <a:r>
              <a:rPr lang="en-US" sz="1800" i="1" dirty="0" smtClean="0">
                <a:cs typeface="+mn-cs"/>
              </a:rPr>
              <a:t>-Lees</a:t>
            </a:r>
          </a:p>
          <a:p>
            <a:pPr algn="r" eaLnBrk="1" hangingPunct="1">
              <a:defRPr/>
            </a:pPr>
            <a:r>
              <a:rPr lang="en-US" sz="1800" i="1" dirty="0" smtClean="0">
                <a:cs typeface="+mn-cs"/>
              </a:rPr>
              <a:t>LAPP-CNRS-IN2P3-Université de </a:t>
            </a:r>
            <a:r>
              <a:rPr lang="en-US" sz="1800" i="1" dirty="0" err="1" smtClean="0">
                <a:cs typeface="+mn-cs"/>
              </a:rPr>
              <a:t>Savoie</a:t>
            </a:r>
            <a:endParaRPr lang="en-US" sz="1800" i="1" dirty="0" smtClean="0">
              <a:cs typeface="+mn-cs"/>
            </a:endParaRPr>
          </a:p>
          <a:p>
            <a:pPr algn="r" eaLnBrk="1" hangingPunct="1">
              <a:defRPr/>
            </a:pPr>
            <a:endParaRPr lang="en-US" sz="1800" i="1" dirty="0" smtClean="0">
              <a:cs typeface="+mn-cs"/>
            </a:endParaRPr>
          </a:p>
          <a:p>
            <a:pPr algn="r" eaLnBrk="1" hangingPunct="1">
              <a:defRPr/>
            </a:pPr>
            <a:endParaRPr lang="en-US" sz="1800" i="1" dirty="0" smtClean="0">
              <a:cs typeface="+mn-cs"/>
            </a:endParaRPr>
          </a:p>
          <a:p>
            <a:pPr algn="r" eaLnBrk="1" hangingPunct="1">
              <a:defRPr/>
            </a:pPr>
            <a:endParaRPr lang="en-US" sz="1800" i="1" dirty="0" smtClean="0">
              <a:cs typeface="+mn-cs"/>
            </a:endParaRPr>
          </a:p>
          <a:p>
            <a:pPr algn="r" eaLnBrk="1" hangingPunct="1">
              <a:defRPr/>
            </a:pPr>
            <a:endParaRPr lang="en-US" sz="1800" i="1" dirty="0" smtClean="0">
              <a:cs typeface="+mn-cs"/>
            </a:endParaRPr>
          </a:p>
          <a:p>
            <a:pPr algn="r" eaLnBrk="1" hangingPunct="1">
              <a:defRPr/>
            </a:pPr>
            <a:endParaRPr lang="en-US" sz="1800" i="1" dirty="0" smtClean="0">
              <a:cs typeface="+mn-cs"/>
            </a:endParaRPr>
          </a:p>
          <a:p>
            <a:pPr algn="r" eaLnBrk="1" hangingPunct="1">
              <a:defRPr/>
            </a:pPr>
            <a:endParaRPr lang="en-US" sz="1800" i="1" dirty="0">
              <a:cs typeface="+mn-cs"/>
            </a:endParaRPr>
          </a:p>
          <a:p>
            <a:pPr algn="r" eaLnBrk="1" hangingPunct="1">
              <a:defRPr/>
            </a:pPr>
            <a:endParaRPr lang="en-US" sz="1800" i="1" dirty="0" smtClean="0">
              <a:cs typeface="+mn-cs"/>
            </a:endParaRPr>
          </a:p>
          <a:p>
            <a:pPr algn="r" eaLnBrk="1" hangingPunct="1">
              <a:defRPr/>
            </a:pPr>
            <a:endParaRPr lang="en-US" sz="1800" i="1" dirty="0" smtClean="0">
              <a:cs typeface="+mn-cs"/>
            </a:endParaRPr>
          </a:p>
          <a:p>
            <a:pPr algn="r" eaLnBrk="1" hangingPunct="1">
              <a:defRPr/>
            </a:pPr>
            <a:endParaRPr lang="en-US" sz="1800" i="1" dirty="0" smtClean="0">
              <a:cs typeface="+mn-cs"/>
            </a:endParaRPr>
          </a:p>
          <a:p>
            <a:pPr algn="r" eaLnBrk="1" hangingPunct="1">
              <a:defRPr/>
            </a:pPr>
            <a:r>
              <a:rPr lang="en-US" sz="1800" i="1" dirty="0" smtClean="0">
                <a:cs typeface="+mn-cs"/>
              </a:rPr>
              <a:t> </a:t>
            </a:r>
          </a:p>
          <a:p>
            <a:pPr algn="r" eaLnBrk="1" hangingPunct="1">
              <a:spcBef>
                <a:spcPct val="0"/>
              </a:spcBef>
              <a:defRPr/>
            </a:pPr>
            <a:endParaRPr lang="en-US" sz="1800" i="1" dirty="0" smtClean="0">
              <a:cs typeface="+mn-cs"/>
            </a:endParaRPr>
          </a:p>
        </p:txBody>
      </p:sp>
      <p:sp>
        <p:nvSpPr>
          <p:cNvPr id="1120262" name="Rectangle 6"/>
          <p:cNvSpPr>
            <a:spLocks noChangeArrowheads="1"/>
          </p:cNvSpPr>
          <p:nvPr/>
        </p:nvSpPr>
        <p:spPr bwMode="auto">
          <a:xfrm>
            <a:off x="2743200" y="6324600"/>
            <a:ext cx="6019800" cy="381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FontTx/>
              <a:buNone/>
              <a:defRPr/>
            </a:pPr>
            <a:r>
              <a:rPr lang="en-US" dirty="0" err="1" smtClean="0"/>
              <a:t>Grands</a:t>
            </a:r>
            <a:r>
              <a:rPr lang="en-US" dirty="0" smtClean="0"/>
              <a:t> Instruments </a:t>
            </a:r>
            <a:r>
              <a:rPr lang="en-US" dirty="0" smtClean="0">
                <a:cs typeface="+mn-cs"/>
              </a:rPr>
              <a:t>-  IAP 2</a:t>
            </a:r>
            <a:r>
              <a:rPr lang="en-US" baseline="30000" dirty="0" smtClean="0">
                <a:cs typeface="+mn-cs"/>
              </a:rPr>
              <a:t>nd</a:t>
            </a:r>
            <a:r>
              <a:rPr lang="en-US" dirty="0" smtClean="0">
                <a:cs typeface="+mn-cs"/>
              </a:rPr>
              <a:t> April  2014  </a:t>
            </a:r>
            <a:endParaRPr lang="en-US" dirty="0">
              <a:cs typeface="+mn-cs"/>
            </a:endParaRPr>
          </a:p>
        </p:txBody>
      </p:sp>
      <p:sp>
        <p:nvSpPr>
          <p:cNvPr id="1120264" name="Rectangle 8"/>
          <p:cNvSpPr>
            <a:spLocks noChangeArrowheads="1"/>
          </p:cNvSpPr>
          <p:nvPr/>
        </p:nvSpPr>
        <p:spPr bwMode="auto">
          <a:xfrm>
            <a:off x="1752600" y="0"/>
            <a:ext cx="457200" cy="6858000"/>
          </a:xfrm>
          <a:prstGeom prst="rect">
            <a:avLst/>
          </a:prstGeom>
          <a:gradFill rotWithShape="0">
            <a:gsLst>
              <a:gs pos="0">
                <a:srgbClr val="DCDCFF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pic>
        <p:nvPicPr>
          <p:cNvPr id="4" name="Image 3" descr="ams_heade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77593" cy="1828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ISS orbit 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533400" y="4953000"/>
            <a:ext cx="3505200" cy="13111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1800" dirty="0"/>
              <a:t>ISS velocity</a:t>
            </a:r>
            <a:r>
              <a:rPr lang="en-US" sz="1800" dirty="0" smtClean="0"/>
              <a:t>: 8km</a:t>
            </a:r>
            <a:r>
              <a:rPr lang="en-US" sz="1800" dirty="0"/>
              <a:t>/</a:t>
            </a:r>
            <a:r>
              <a:rPr lang="en-US" sz="1800" dirty="0" smtClean="0"/>
              <a:t>s</a:t>
            </a:r>
            <a:r>
              <a:rPr lang="fr-FR" sz="1800" dirty="0" smtClean="0"/>
              <a:t>, one </a:t>
            </a:r>
            <a:r>
              <a:rPr lang="fr-FR" sz="1800" dirty="0" err="1" smtClean="0"/>
              <a:t>orbit</a:t>
            </a:r>
            <a:r>
              <a:rPr lang="fr-FR" sz="1800" dirty="0" smtClean="0"/>
              <a:t> </a:t>
            </a:r>
            <a:r>
              <a:rPr lang="fr-FR" sz="1800" dirty="0" err="1" smtClean="0"/>
              <a:t>every</a:t>
            </a:r>
            <a:r>
              <a:rPr lang="fr-FR" sz="1800" dirty="0" smtClean="0"/>
              <a:t> 90 mn</a:t>
            </a:r>
          </a:p>
          <a:p>
            <a:pPr>
              <a:buNone/>
            </a:pPr>
            <a:endParaRPr lang="fr-FR" sz="1800" dirty="0"/>
          </a:p>
          <a:p>
            <a:pPr>
              <a:buNone/>
            </a:pPr>
            <a:r>
              <a:rPr lang="fr-FR" sz="1800" dirty="0" smtClean="0"/>
              <a:t>Altitude 340-400 km</a:t>
            </a:r>
            <a:endParaRPr lang="en-US" sz="1800" dirty="0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84" y="990600"/>
            <a:ext cx="4628367" cy="3103474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0" y="3581400"/>
            <a:ext cx="4121646" cy="3162266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6477000" y="6324600"/>
            <a:ext cx="2286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dirty="0" smtClean="0"/>
              <a:t>ISS orbits </a:t>
            </a:r>
            <a:endParaRPr lang="en-US" dirty="0"/>
          </a:p>
        </p:txBody>
      </p:sp>
      <p:pic>
        <p:nvPicPr>
          <p:cNvPr id="4" name="Image 3" descr="AMS-02_on ISS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609600"/>
            <a:ext cx="4038600" cy="2819400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2819400" y="3505200"/>
            <a:ext cx="17526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b="0" dirty="0" smtClean="0"/>
              <a:t>Movement direction from wake to ram</a:t>
            </a:r>
            <a:endParaRPr lang="en-US" b="0" dirty="0"/>
          </a:p>
        </p:txBody>
      </p:sp>
      <p:sp>
        <p:nvSpPr>
          <p:cNvPr id="12" name="ZoneTexte 11"/>
          <p:cNvSpPr txBox="1"/>
          <p:nvPr/>
        </p:nvSpPr>
        <p:spPr>
          <a:xfrm>
            <a:off x="8839200" y="6515426"/>
            <a:ext cx="304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dirty="0"/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36691210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32657"/>
            <a:ext cx="7464425" cy="620713"/>
          </a:xfrm>
        </p:spPr>
        <p:txBody>
          <a:bodyPr tIns="28778"/>
          <a:lstStyle/>
          <a:p>
            <a:pPr eaLnBrk="1" hangingPunct="1">
              <a:tabLst>
                <a:tab pos="655638" algn="l"/>
                <a:tab pos="1311275" algn="l"/>
                <a:tab pos="1966913" algn="l"/>
                <a:tab pos="2624138" algn="l"/>
                <a:tab pos="3279775" algn="l"/>
                <a:tab pos="3935413" algn="l"/>
                <a:tab pos="4592638" algn="l"/>
                <a:tab pos="5248275" algn="l"/>
                <a:tab pos="5903913" algn="l"/>
                <a:tab pos="6559550" algn="l"/>
                <a:tab pos="7216775" algn="l"/>
              </a:tabLst>
            </a:pPr>
            <a:r>
              <a:rPr lang="en-US" sz="2800" dirty="0">
                <a:solidFill>
                  <a:srgbClr val="0033CC"/>
                </a:solidFill>
                <a:ea typeface="ＭＳ Ｐゴシック" charset="0"/>
                <a:cs typeface="ＭＳ Ｐゴシック" charset="0"/>
              </a:rPr>
              <a:t>Orbital DAQ parameters</a:t>
            </a:r>
          </a:p>
        </p:txBody>
      </p:sp>
      <p:pic>
        <p:nvPicPr>
          <p:cNvPr id="1044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01725"/>
            <a:ext cx="4803775" cy="278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044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4044950"/>
            <a:ext cx="4887912" cy="2770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04455" name="Text Box 7"/>
          <p:cNvSpPr txBox="1">
            <a:spLocks noChangeArrowheads="1"/>
          </p:cNvSpPr>
          <p:nvPr/>
        </p:nvSpPr>
        <p:spPr bwMode="auto">
          <a:xfrm>
            <a:off x="579438" y="3895725"/>
            <a:ext cx="2600325" cy="388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571" tIns="55175" rIns="81571" bIns="40786"/>
          <a:lstStyle>
            <a:lvl1pPr>
              <a:tabLst>
                <a:tab pos="723900" algn="l"/>
                <a:tab pos="1447800" algn="l"/>
              </a:tabLst>
              <a:defRPr sz="2800" b="1">
                <a:solidFill>
                  <a:srgbClr val="FF0C0F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</a:tabLst>
              <a:defRPr sz="28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</a:tabLst>
              <a:defRPr sz="28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</a:tabLst>
              <a:defRPr sz="28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</a:tabLst>
              <a:defRPr sz="28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8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8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8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8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None/>
              <a:defRPr/>
            </a:pPr>
            <a:r>
              <a:rPr lang="en-US" sz="2400" dirty="0" smtClean="0">
                <a:solidFill>
                  <a:srgbClr val="000000"/>
                </a:solidFill>
                <a:cs typeface="DejaVu Sans" charset="0"/>
              </a:rPr>
              <a:t>DAQ efficiency</a:t>
            </a:r>
          </a:p>
        </p:txBody>
      </p:sp>
      <p:sp>
        <p:nvSpPr>
          <p:cNvPr id="104456" name="Text Box 8"/>
          <p:cNvSpPr txBox="1">
            <a:spLocks noChangeArrowheads="1"/>
          </p:cNvSpPr>
          <p:nvPr/>
        </p:nvSpPr>
        <p:spPr bwMode="auto">
          <a:xfrm>
            <a:off x="579438" y="892175"/>
            <a:ext cx="2657475" cy="43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571" tIns="55175" rIns="81571" bIns="40786"/>
          <a:lstStyle>
            <a:lvl1pPr>
              <a:tabLst>
                <a:tab pos="723900" algn="l"/>
                <a:tab pos="1447800" algn="l"/>
              </a:tabLst>
              <a:defRPr sz="2800" b="1">
                <a:solidFill>
                  <a:srgbClr val="FF0C0F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</a:tabLst>
              <a:defRPr sz="28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</a:tabLst>
              <a:defRPr sz="28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</a:tabLst>
              <a:defRPr sz="28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</a:tabLst>
              <a:defRPr sz="28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8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8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8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8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None/>
              <a:defRPr/>
            </a:pPr>
            <a:r>
              <a:rPr lang="en-US" sz="2400" dirty="0" smtClean="0">
                <a:solidFill>
                  <a:srgbClr val="000000"/>
                </a:solidFill>
                <a:cs typeface="DejaVu Sans" charset="0"/>
              </a:rPr>
              <a:t>Acquisition rate [Hz]</a:t>
            </a:r>
          </a:p>
        </p:txBody>
      </p:sp>
      <p:sp>
        <p:nvSpPr>
          <p:cNvPr id="156680" name="Text Box 11"/>
          <p:cNvSpPr txBox="1">
            <a:spLocks noChangeArrowheads="1"/>
          </p:cNvSpPr>
          <p:nvPr/>
        </p:nvSpPr>
        <p:spPr bwMode="auto">
          <a:xfrm>
            <a:off x="4833383" y="2286000"/>
            <a:ext cx="4327525" cy="2551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81571" tIns="55175" rIns="81571" bIns="40786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 b="1">
                <a:solidFill>
                  <a:srgbClr val="FF0C0F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</a:tabLst>
              <a:defRPr sz="28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</a:tabLst>
              <a:defRPr sz="28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</a:tabLst>
              <a:defRPr sz="28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</a:tabLst>
              <a:defRPr sz="28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8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8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8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8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buNone/>
            </a:pPr>
            <a:r>
              <a:rPr lang="en-US" sz="2400" dirty="0">
                <a:solidFill>
                  <a:srgbClr val="0033CC"/>
                </a:solidFill>
              </a:rPr>
              <a:t>Particle rates vary from</a:t>
            </a:r>
          </a:p>
          <a:p>
            <a:pPr algn="ctr">
              <a:buNone/>
            </a:pPr>
            <a:r>
              <a:rPr lang="en-US" sz="2400" dirty="0">
                <a:solidFill>
                  <a:srgbClr val="0033CC"/>
                </a:solidFill>
              </a:rPr>
              <a:t>200 to 2000 Hz per orbit</a:t>
            </a:r>
          </a:p>
          <a:p>
            <a:pPr algn="ctr">
              <a:buNone/>
            </a:pPr>
            <a:endParaRPr lang="en-US" sz="2400" dirty="0">
              <a:solidFill>
                <a:srgbClr val="0033CC"/>
              </a:solidFill>
            </a:endParaRPr>
          </a:p>
          <a:p>
            <a:pPr algn="ctr">
              <a:buNone/>
            </a:pPr>
            <a:r>
              <a:rPr lang="en-US" sz="2400" dirty="0">
                <a:solidFill>
                  <a:srgbClr val="0033CC"/>
                </a:solidFill>
              </a:rPr>
              <a:t>On average:</a:t>
            </a:r>
          </a:p>
          <a:p>
            <a:pPr algn="ctr">
              <a:buNone/>
            </a:pPr>
            <a:r>
              <a:rPr lang="en-US" sz="2400" dirty="0">
                <a:solidFill>
                  <a:srgbClr val="0033CC"/>
                </a:solidFill>
              </a:rPr>
              <a:t>DAQ efficiency 85%</a:t>
            </a:r>
          </a:p>
          <a:p>
            <a:pPr algn="ctr">
              <a:buNone/>
            </a:pPr>
            <a:r>
              <a:rPr lang="en-US" sz="2400" dirty="0">
                <a:solidFill>
                  <a:srgbClr val="0033CC"/>
                </a:solidFill>
              </a:rPr>
              <a:t>DAQ rate ~700Hz    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8763000" y="6550223"/>
            <a:ext cx="533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dirty="0"/>
              <a:t>9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3429000" y="6575920"/>
            <a:ext cx="2362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000" dirty="0" smtClean="0"/>
              <a:t>Longitude (</a:t>
            </a:r>
            <a:r>
              <a:rPr lang="en-US" sz="1000" baseline="30000" dirty="0" smtClean="0"/>
              <a:t>0</a:t>
            </a:r>
            <a:r>
              <a:rPr lang="en-US" sz="1000" dirty="0" smtClean="0"/>
              <a:t>)</a:t>
            </a:r>
            <a:endParaRPr lang="en-US" sz="1000" dirty="0"/>
          </a:p>
        </p:txBody>
      </p:sp>
      <p:sp>
        <p:nvSpPr>
          <p:cNvPr id="10" name="ZoneTexte 9"/>
          <p:cNvSpPr txBox="1"/>
          <p:nvPr/>
        </p:nvSpPr>
        <p:spPr>
          <a:xfrm>
            <a:off x="3352800" y="3657600"/>
            <a:ext cx="2362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000" dirty="0" smtClean="0"/>
              <a:t>Longitude (</a:t>
            </a:r>
            <a:r>
              <a:rPr lang="en-US" sz="1000" baseline="30000" dirty="0" smtClean="0"/>
              <a:t>0</a:t>
            </a:r>
            <a:r>
              <a:rPr lang="en-US" sz="1000" dirty="0" smtClean="0"/>
              <a:t>)</a:t>
            </a:r>
            <a:endParaRPr lang="en-US" sz="1000" dirty="0"/>
          </a:p>
        </p:txBody>
      </p:sp>
      <p:sp>
        <p:nvSpPr>
          <p:cNvPr id="12" name="ZoneTexte 11"/>
          <p:cNvSpPr txBox="1"/>
          <p:nvPr/>
        </p:nvSpPr>
        <p:spPr>
          <a:xfrm rot="16200000">
            <a:off x="-981789" y="905590"/>
            <a:ext cx="2362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000" dirty="0" smtClean="0"/>
              <a:t>Latitude (</a:t>
            </a:r>
            <a:r>
              <a:rPr lang="en-US" sz="1000" baseline="30000" dirty="0" smtClean="0"/>
              <a:t>0</a:t>
            </a:r>
            <a:r>
              <a:rPr lang="en-US" sz="1000" dirty="0" smtClean="0"/>
              <a:t>)</a:t>
            </a:r>
            <a:endParaRPr lang="en-US" sz="1000" dirty="0"/>
          </a:p>
        </p:txBody>
      </p:sp>
      <p:sp>
        <p:nvSpPr>
          <p:cNvPr id="13" name="ZoneTexte 12"/>
          <p:cNvSpPr txBox="1"/>
          <p:nvPr/>
        </p:nvSpPr>
        <p:spPr>
          <a:xfrm rot="16200000">
            <a:off x="-981789" y="3953589"/>
            <a:ext cx="2362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000" dirty="0" smtClean="0"/>
              <a:t>Latitude (</a:t>
            </a:r>
            <a:r>
              <a:rPr lang="en-US" sz="1000" baseline="30000" dirty="0" smtClean="0"/>
              <a:t>0</a:t>
            </a:r>
            <a:r>
              <a:rPr lang="en-US" sz="1000" dirty="0" smtClean="0"/>
              <a:t>)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74199070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338" name="Picture 2" descr="http://www.ams.nasa.gov/Images/AMS-02_Project_Photos/AMS%20On-Orbit/110531/s134e01013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81" t="38336" r="13466" b="17177"/>
          <a:stretch>
            <a:fillRect/>
          </a:stretch>
        </p:blipFill>
        <p:spPr bwMode="auto">
          <a:xfrm>
            <a:off x="0" y="669925"/>
            <a:ext cx="4017963" cy="2676525"/>
          </a:xfrm>
          <a:prstGeom prst="rect">
            <a:avLst/>
          </a:prstGeom>
          <a:noFill/>
          <a:ln w="9525">
            <a:solidFill>
              <a:srgbClr val="33CC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2339" name="Title 641"/>
          <p:cNvSpPr txBox="1">
            <a:spLocks/>
          </p:cNvSpPr>
          <p:nvPr/>
        </p:nvSpPr>
        <p:spPr bwMode="auto">
          <a:xfrm>
            <a:off x="2070100" y="6350"/>
            <a:ext cx="4978400" cy="60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800" b="1">
                <a:solidFill>
                  <a:srgbClr val="FF0C0F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buNone/>
            </a:pPr>
            <a:r>
              <a:rPr lang="en-US" b="0" dirty="0">
                <a:solidFill>
                  <a:srgbClr val="3333CC"/>
                </a:solidFill>
                <a:latin typeface="+mj-lt"/>
                <a:cs typeface="Arial" charset="0"/>
              </a:rPr>
              <a:t>AMS Data Flow</a:t>
            </a:r>
          </a:p>
        </p:txBody>
      </p:sp>
      <p:pic>
        <p:nvPicPr>
          <p:cNvPr id="142340" name="Picture 2" descr="_DSC424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95" t="13794" r="25603" b="24136"/>
          <a:stretch>
            <a:fillRect/>
          </a:stretch>
        </p:blipFill>
        <p:spPr bwMode="auto">
          <a:xfrm>
            <a:off x="0" y="3535363"/>
            <a:ext cx="3733800" cy="2408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41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8338" y="3919538"/>
            <a:ext cx="1219200" cy="2513012"/>
          </a:xfrm>
          <a:prstGeom prst="rect">
            <a:avLst/>
          </a:prstGeom>
          <a:noFill/>
          <a:ln>
            <a:noFill/>
          </a:ln>
          <a:effectLst>
            <a:outerShdw blurRad="635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42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61" t="12476" r="20090" b="29306"/>
          <a:stretch>
            <a:fillRect/>
          </a:stretch>
        </p:blipFill>
        <p:spPr bwMode="auto">
          <a:xfrm>
            <a:off x="6540500" y="4162425"/>
            <a:ext cx="2098675" cy="159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43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2150" y="796925"/>
            <a:ext cx="210185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2344" name="Title 3"/>
          <p:cNvSpPr txBox="1">
            <a:spLocks/>
          </p:cNvSpPr>
          <p:nvPr/>
        </p:nvSpPr>
        <p:spPr bwMode="auto">
          <a:xfrm>
            <a:off x="6324600" y="5792788"/>
            <a:ext cx="2819400" cy="41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800" b="1">
                <a:solidFill>
                  <a:srgbClr val="FF0C0F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buNone/>
            </a:pPr>
            <a:r>
              <a:rPr lang="en-US" sz="1600" dirty="0">
                <a:solidFill>
                  <a:srgbClr val="0000CC"/>
                </a:solidFill>
                <a:cs typeface="Arial" charset="0"/>
              </a:rPr>
              <a:t>White Sands Ground Terminal, NM</a:t>
            </a:r>
          </a:p>
        </p:txBody>
      </p:sp>
      <p:sp>
        <p:nvSpPr>
          <p:cNvPr id="142345" name="Title 3"/>
          <p:cNvSpPr txBox="1">
            <a:spLocks/>
          </p:cNvSpPr>
          <p:nvPr/>
        </p:nvSpPr>
        <p:spPr bwMode="auto">
          <a:xfrm>
            <a:off x="3959225" y="6400800"/>
            <a:ext cx="21796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800" b="1">
                <a:solidFill>
                  <a:srgbClr val="FF0C0F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buNone/>
            </a:pPr>
            <a:r>
              <a:rPr lang="en-US" sz="1600" dirty="0">
                <a:solidFill>
                  <a:srgbClr val="0000CC"/>
                </a:solidFill>
                <a:cs typeface="Arial" charset="0"/>
              </a:rPr>
              <a:t>AMS Computers </a:t>
            </a:r>
            <a:br>
              <a:rPr lang="en-US" sz="1600" dirty="0">
                <a:solidFill>
                  <a:srgbClr val="0000CC"/>
                </a:solidFill>
                <a:cs typeface="Arial" charset="0"/>
              </a:rPr>
            </a:br>
            <a:r>
              <a:rPr lang="en-US" sz="1600" dirty="0">
                <a:solidFill>
                  <a:srgbClr val="0000CC"/>
                </a:solidFill>
                <a:cs typeface="Arial" charset="0"/>
              </a:rPr>
              <a:t>at MSFC, AL</a:t>
            </a:r>
          </a:p>
        </p:txBody>
      </p:sp>
      <p:sp>
        <p:nvSpPr>
          <p:cNvPr id="142346" name="Title 3"/>
          <p:cNvSpPr txBox="1">
            <a:spLocks/>
          </p:cNvSpPr>
          <p:nvPr/>
        </p:nvSpPr>
        <p:spPr bwMode="auto">
          <a:xfrm>
            <a:off x="0" y="5943600"/>
            <a:ext cx="38100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defRPr sz="2800" b="1">
                <a:solidFill>
                  <a:srgbClr val="FF0C0F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buNone/>
            </a:pPr>
            <a:r>
              <a:rPr lang="en-US" sz="1600" dirty="0">
                <a:solidFill>
                  <a:srgbClr val="0000CC"/>
                </a:solidFill>
                <a:cs typeface="Arial" charset="0"/>
              </a:rPr>
              <a:t>AMS Payload Operations Control and Science Operations Centers </a:t>
            </a:r>
            <a:br>
              <a:rPr lang="en-US" sz="1600" dirty="0">
                <a:solidFill>
                  <a:srgbClr val="0000CC"/>
                </a:solidFill>
                <a:cs typeface="Arial" charset="0"/>
              </a:rPr>
            </a:br>
            <a:r>
              <a:rPr lang="en-US" sz="1600" dirty="0">
                <a:solidFill>
                  <a:srgbClr val="0000CC"/>
                </a:solidFill>
                <a:cs typeface="Arial" charset="0"/>
              </a:rPr>
              <a:t>(POCC, SOC) at </a:t>
            </a:r>
            <a:r>
              <a:rPr lang="en-US" sz="1600" dirty="0" smtClean="0">
                <a:solidFill>
                  <a:srgbClr val="0000CC"/>
                </a:solidFill>
                <a:cs typeface="Arial" charset="0"/>
              </a:rPr>
              <a:t>CERN since June 2011</a:t>
            </a:r>
            <a:endParaRPr lang="en-US" sz="1600" dirty="0">
              <a:solidFill>
                <a:srgbClr val="0000CC"/>
              </a:solidFill>
              <a:cs typeface="Arial" charset="0"/>
            </a:endParaRPr>
          </a:p>
        </p:txBody>
      </p:sp>
      <p:sp>
        <p:nvSpPr>
          <p:cNvPr id="142347" name="Title 3"/>
          <p:cNvSpPr txBox="1">
            <a:spLocks/>
          </p:cNvSpPr>
          <p:nvPr/>
        </p:nvSpPr>
        <p:spPr bwMode="auto">
          <a:xfrm>
            <a:off x="192088" y="625475"/>
            <a:ext cx="32575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800" b="1">
                <a:solidFill>
                  <a:srgbClr val="FF0C0F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buNone/>
            </a:pPr>
            <a:r>
              <a:rPr lang="en-US" sz="2000" dirty="0">
                <a:solidFill>
                  <a:srgbClr val="008000"/>
                </a:solidFill>
                <a:cs typeface="Arial" charset="0"/>
              </a:rPr>
              <a:t>AMS</a:t>
            </a:r>
            <a:endParaRPr lang="en-US" sz="2400" dirty="0">
              <a:solidFill>
                <a:srgbClr val="008000"/>
              </a:solidFill>
              <a:cs typeface="Arial" charset="0"/>
            </a:endParaRPr>
          </a:p>
        </p:txBody>
      </p:sp>
      <p:cxnSp>
        <p:nvCxnSpPr>
          <p:cNvPr id="142348" name="Straight Arrow Connector 23"/>
          <p:cNvCxnSpPr>
            <a:cxnSpLocks noChangeShapeType="1"/>
          </p:cNvCxnSpPr>
          <p:nvPr/>
        </p:nvCxnSpPr>
        <p:spPr bwMode="auto">
          <a:xfrm rot="5400000">
            <a:off x="6396832" y="3059906"/>
            <a:ext cx="1662112" cy="466725"/>
          </a:xfrm>
          <a:prstGeom prst="straightConnector1">
            <a:avLst/>
          </a:prstGeom>
          <a:noFill/>
          <a:ln w="50800">
            <a:solidFill>
              <a:srgbClr val="33CC33"/>
            </a:solidFill>
            <a:prstDash val="sysDot"/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2349" name="Straight Arrow Connector 25"/>
          <p:cNvCxnSpPr>
            <a:cxnSpLocks noChangeShapeType="1"/>
          </p:cNvCxnSpPr>
          <p:nvPr/>
        </p:nvCxnSpPr>
        <p:spPr bwMode="auto">
          <a:xfrm flipV="1">
            <a:off x="5689600" y="5581650"/>
            <a:ext cx="885825" cy="357188"/>
          </a:xfrm>
          <a:prstGeom prst="straightConnector1">
            <a:avLst/>
          </a:prstGeom>
          <a:noFill/>
          <a:ln w="50800">
            <a:solidFill>
              <a:srgbClr val="33CC33"/>
            </a:solidFill>
            <a:prstDash val="sysDot"/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2350" name="Straight Arrow Connector 34"/>
          <p:cNvCxnSpPr>
            <a:cxnSpLocks noChangeShapeType="1"/>
          </p:cNvCxnSpPr>
          <p:nvPr/>
        </p:nvCxnSpPr>
        <p:spPr bwMode="auto">
          <a:xfrm rot="10800000">
            <a:off x="3733800" y="5257800"/>
            <a:ext cx="760413" cy="508000"/>
          </a:xfrm>
          <a:prstGeom prst="straightConnector1">
            <a:avLst/>
          </a:prstGeom>
          <a:noFill/>
          <a:ln w="50800">
            <a:solidFill>
              <a:srgbClr val="33CC33"/>
            </a:solidFill>
            <a:prstDash val="sysDot"/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42351" name="Title 3"/>
          <p:cNvSpPr txBox="1">
            <a:spLocks/>
          </p:cNvSpPr>
          <p:nvPr/>
        </p:nvSpPr>
        <p:spPr bwMode="auto">
          <a:xfrm>
            <a:off x="7010400" y="804863"/>
            <a:ext cx="2133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800" b="1">
                <a:solidFill>
                  <a:srgbClr val="FF0C0F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buNone/>
            </a:pPr>
            <a:r>
              <a:rPr lang="en-US" sz="1600" dirty="0">
                <a:solidFill>
                  <a:schemeClr val="bg1"/>
                </a:solidFill>
                <a:cs typeface="Arial" charset="0"/>
              </a:rPr>
              <a:t>TDRS Satellites</a:t>
            </a:r>
            <a:endParaRPr lang="en-US" sz="1800" dirty="0">
              <a:solidFill>
                <a:schemeClr val="bg1"/>
              </a:solidFill>
              <a:cs typeface="Arial" charset="0"/>
            </a:endParaRPr>
          </a:p>
        </p:txBody>
      </p:sp>
      <p:pic>
        <p:nvPicPr>
          <p:cNvPr id="142352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" t="17747" r="8794" b="30405"/>
          <a:stretch>
            <a:fillRect/>
          </a:stretch>
        </p:blipFill>
        <p:spPr bwMode="auto">
          <a:xfrm>
            <a:off x="4098925" y="1274763"/>
            <a:ext cx="27432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2353" name="Title 3"/>
          <p:cNvSpPr txBox="1">
            <a:spLocks/>
          </p:cNvSpPr>
          <p:nvPr/>
        </p:nvSpPr>
        <p:spPr bwMode="auto">
          <a:xfrm>
            <a:off x="4124325" y="3565525"/>
            <a:ext cx="2743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800" b="1">
                <a:solidFill>
                  <a:srgbClr val="FF0C0F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buNone/>
            </a:pPr>
            <a:r>
              <a:rPr lang="en-US" sz="1400" dirty="0">
                <a:solidFill>
                  <a:srgbClr val="0000CC"/>
                </a:solidFill>
                <a:cs typeface="Arial" charset="0"/>
              </a:rPr>
              <a:t>Astronaut at ISS AMS Laptop </a:t>
            </a:r>
            <a:endParaRPr lang="en-US" sz="1800" dirty="0">
              <a:solidFill>
                <a:srgbClr val="0000CC"/>
              </a:solidFill>
              <a:cs typeface="Arial" charset="0"/>
            </a:endParaRPr>
          </a:p>
        </p:txBody>
      </p:sp>
      <p:cxnSp>
        <p:nvCxnSpPr>
          <p:cNvPr id="142354" name="Straight Arrow Connector 30"/>
          <p:cNvCxnSpPr>
            <a:cxnSpLocks noChangeShapeType="1"/>
          </p:cNvCxnSpPr>
          <p:nvPr/>
        </p:nvCxnSpPr>
        <p:spPr bwMode="auto">
          <a:xfrm>
            <a:off x="2292350" y="1158875"/>
            <a:ext cx="5035550" cy="96838"/>
          </a:xfrm>
          <a:prstGeom prst="straightConnector1">
            <a:avLst/>
          </a:prstGeom>
          <a:noFill/>
          <a:ln w="50800">
            <a:solidFill>
              <a:srgbClr val="33CC33"/>
            </a:solidFill>
            <a:prstDash val="sysDot"/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2355" name="Straight Arrow Connector 27"/>
          <p:cNvCxnSpPr>
            <a:cxnSpLocks noChangeShapeType="1"/>
          </p:cNvCxnSpPr>
          <p:nvPr/>
        </p:nvCxnSpPr>
        <p:spPr bwMode="auto">
          <a:xfrm flipV="1">
            <a:off x="6421438" y="1477963"/>
            <a:ext cx="1066800" cy="762000"/>
          </a:xfrm>
          <a:prstGeom prst="straightConnector1">
            <a:avLst/>
          </a:prstGeom>
          <a:noFill/>
          <a:ln w="50800">
            <a:solidFill>
              <a:srgbClr val="33CC33"/>
            </a:solidFill>
            <a:prstDash val="sysDot"/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2356" name="Straight Arrow Connector 48"/>
          <p:cNvCxnSpPr>
            <a:cxnSpLocks noChangeShapeType="1"/>
          </p:cNvCxnSpPr>
          <p:nvPr/>
        </p:nvCxnSpPr>
        <p:spPr bwMode="auto">
          <a:xfrm>
            <a:off x="781050" y="2011363"/>
            <a:ext cx="3295650" cy="142875"/>
          </a:xfrm>
          <a:prstGeom prst="straightConnector1">
            <a:avLst/>
          </a:prstGeom>
          <a:noFill/>
          <a:ln w="50800">
            <a:solidFill>
              <a:srgbClr val="33CC33"/>
            </a:solidFill>
            <a:prstDash val="sysDot"/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42357" name="TextBox 65"/>
          <p:cNvSpPr txBox="1">
            <a:spLocks noChangeArrowheads="1"/>
          </p:cNvSpPr>
          <p:nvPr/>
        </p:nvSpPr>
        <p:spPr bwMode="auto">
          <a:xfrm>
            <a:off x="7461250" y="2362200"/>
            <a:ext cx="1524000" cy="720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rgbClr val="FF0C0F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None/>
            </a:pPr>
            <a:r>
              <a:rPr lang="en-US" sz="1200" dirty="0">
                <a:solidFill>
                  <a:srgbClr val="0000CC"/>
                </a:solidFill>
                <a:cs typeface="Arial" charset="0"/>
              </a:rPr>
              <a:t>Ku-Band</a:t>
            </a:r>
          </a:p>
          <a:p>
            <a:pPr eaLnBrk="1" hangingPunct="1">
              <a:buNone/>
            </a:pPr>
            <a:r>
              <a:rPr lang="en-US" sz="1200" dirty="0">
                <a:solidFill>
                  <a:srgbClr val="0000CC"/>
                </a:solidFill>
                <a:cs typeface="Arial" charset="0"/>
              </a:rPr>
              <a:t>High Rate (down):</a:t>
            </a:r>
          </a:p>
          <a:p>
            <a:pPr eaLnBrk="1" hangingPunct="1">
              <a:buNone/>
            </a:pPr>
            <a:r>
              <a:rPr lang="en-US" sz="1200" b="0" dirty="0">
                <a:solidFill>
                  <a:srgbClr val="0000CC"/>
                </a:solidFill>
                <a:cs typeface="Arial" charset="0"/>
              </a:rPr>
              <a:t>Events &lt;10Mbit/s&gt; </a:t>
            </a:r>
          </a:p>
        </p:txBody>
      </p:sp>
      <p:sp>
        <p:nvSpPr>
          <p:cNvPr id="91158" name="Oval 35"/>
          <p:cNvSpPr>
            <a:spLocks noChangeArrowheads="1"/>
          </p:cNvSpPr>
          <p:nvPr/>
        </p:nvSpPr>
        <p:spPr bwMode="auto">
          <a:xfrm>
            <a:off x="1587500" y="933450"/>
            <a:ext cx="642938" cy="627063"/>
          </a:xfrm>
          <a:prstGeom prst="ellipse">
            <a:avLst/>
          </a:prstGeom>
          <a:noFill/>
          <a:ln w="28575">
            <a:solidFill>
              <a:srgbClr val="33CC33"/>
            </a:solidFill>
            <a:prstDash val="sysDot"/>
            <a:round/>
            <a:headEnd/>
            <a:tailEnd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 eaLnBrk="1" hangingPunct="1">
              <a:defRPr/>
            </a:pPr>
            <a:endParaRPr lang="en-US" sz="1800" b="0">
              <a:solidFill>
                <a:srgbClr val="FFFFFF"/>
              </a:solidFill>
            </a:endParaRPr>
          </a:p>
        </p:txBody>
      </p:sp>
      <p:sp>
        <p:nvSpPr>
          <p:cNvPr id="142359" name="TextBox 64"/>
          <p:cNvSpPr txBox="1">
            <a:spLocks noChangeArrowheads="1"/>
          </p:cNvSpPr>
          <p:nvPr/>
        </p:nvSpPr>
        <p:spPr bwMode="auto">
          <a:xfrm>
            <a:off x="7254875" y="3246438"/>
            <a:ext cx="2057400" cy="90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rgbClr val="FF0C0F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None/>
            </a:pPr>
            <a:r>
              <a:rPr lang="en-US" sz="1200" dirty="0">
                <a:solidFill>
                  <a:srgbClr val="0000CC"/>
                </a:solidFill>
                <a:cs typeface="Arial" charset="0"/>
              </a:rPr>
              <a:t>S-Band</a:t>
            </a:r>
          </a:p>
          <a:p>
            <a:pPr eaLnBrk="1" hangingPunct="1">
              <a:buNone/>
            </a:pPr>
            <a:r>
              <a:rPr lang="en-US" sz="1200" dirty="0">
                <a:solidFill>
                  <a:srgbClr val="0000CC"/>
                </a:solidFill>
                <a:cs typeface="Arial" charset="0"/>
              </a:rPr>
              <a:t>Low Rate (up &amp; down):</a:t>
            </a:r>
          </a:p>
          <a:p>
            <a:pPr eaLnBrk="1" hangingPunct="1">
              <a:buNone/>
            </a:pPr>
            <a:r>
              <a:rPr lang="en-US" sz="1200" b="0" dirty="0">
                <a:solidFill>
                  <a:srgbClr val="0000CC"/>
                </a:solidFill>
                <a:cs typeface="Arial" charset="0"/>
              </a:rPr>
              <a:t>Commanding: 1 Kbit/s</a:t>
            </a:r>
            <a:br>
              <a:rPr lang="en-US" sz="1200" b="0" dirty="0">
                <a:solidFill>
                  <a:srgbClr val="0000CC"/>
                </a:solidFill>
                <a:cs typeface="Arial" charset="0"/>
              </a:rPr>
            </a:br>
            <a:r>
              <a:rPr lang="en-US" sz="1200" b="0" dirty="0">
                <a:solidFill>
                  <a:srgbClr val="0000CC"/>
                </a:solidFill>
                <a:cs typeface="Arial" charset="0"/>
              </a:rPr>
              <a:t>Monitoring: 30 Kbit/s</a:t>
            </a:r>
          </a:p>
        </p:txBody>
      </p:sp>
      <p:sp>
        <p:nvSpPr>
          <p:cNvPr id="25" name="ZoneTexte 24"/>
          <p:cNvSpPr txBox="1"/>
          <p:nvPr/>
        </p:nvSpPr>
        <p:spPr>
          <a:xfrm>
            <a:off x="8763000" y="6550223"/>
            <a:ext cx="533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dirty="0" smtClean="0"/>
              <a:t>10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32404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7" name="CustomShape 1"/>
          <p:cNvSpPr/>
          <p:nvPr/>
        </p:nvSpPr>
        <p:spPr>
          <a:xfrm>
            <a:off x="0" y="0"/>
            <a:ext cx="9143640" cy="6857640"/>
          </a:xfrm>
          <a:prstGeom prst="rect">
            <a:avLst/>
          </a:prstGeom>
          <a:noFill/>
          <a:ln w="25560">
            <a:solidFill>
              <a:srgbClr val="000000"/>
            </a:solidFill>
            <a:miter/>
          </a:ln>
        </p:spPr>
      </p:sp>
      <p:pic>
        <p:nvPicPr>
          <p:cNvPr id="2638" name="Picture 2"/>
          <p:cNvPicPr/>
          <p:nvPr/>
        </p:nvPicPr>
        <p:blipFill>
          <a:blip r:embed="rId2"/>
          <a:srcRect t="12277" r="5796"/>
          <a:stretch>
            <a:fillRect/>
          </a:stretch>
        </p:blipFill>
        <p:spPr>
          <a:xfrm>
            <a:off x="0" y="4064040"/>
            <a:ext cx="4517280" cy="2793600"/>
          </a:xfrm>
          <a:prstGeom prst="rect">
            <a:avLst/>
          </a:prstGeom>
          <a:ln>
            <a:noFill/>
          </a:ln>
        </p:spPr>
      </p:pic>
      <p:pic>
        <p:nvPicPr>
          <p:cNvPr id="2639" name="Picture 1"/>
          <p:cNvPicPr/>
          <p:nvPr/>
        </p:nvPicPr>
        <p:blipFill>
          <a:blip r:embed="rId3"/>
          <a:srcRect b="8795"/>
          <a:stretch>
            <a:fillRect/>
          </a:stretch>
        </p:blipFill>
        <p:spPr>
          <a:xfrm>
            <a:off x="4574520" y="4044960"/>
            <a:ext cx="4569120" cy="2812680"/>
          </a:xfrm>
          <a:prstGeom prst="rect">
            <a:avLst/>
          </a:prstGeom>
          <a:ln>
            <a:noFill/>
          </a:ln>
        </p:spPr>
      </p:pic>
      <p:sp>
        <p:nvSpPr>
          <p:cNvPr id="2640" name="CustomShape 2"/>
          <p:cNvSpPr/>
          <p:nvPr/>
        </p:nvSpPr>
        <p:spPr>
          <a:xfrm>
            <a:off x="5715000" y="4343400"/>
            <a:ext cx="1674720" cy="39528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/>
          <a:lstStyle/>
          <a:p>
            <a:pPr>
              <a:lnSpc>
                <a:spcPct val="100000"/>
              </a:lnSpc>
              <a:buNone/>
            </a:pPr>
            <a:r>
              <a:rPr lang="en-US" sz="2000" b="1" dirty="0" smtClean="0">
                <a:solidFill>
                  <a:srgbClr val="FFFFFF"/>
                </a:solidFill>
                <a:latin typeface="Arial"/>
                <a:ea typeface="ＭＳ Ｐゴシック"/>
              </a:rPr>
              <a:t>C) Solar </a:t>
            </a:r>
            <a:r>
              <a:rPr lang="en-US" sz="2000" b="1" dirty="0">
                <a:solidFill>
                  <a:srgbClr val="FFFFFF"/>
                </a:solidFill>
                <a:latin typeface="Arial"/>
                <a:ea typeface="ＭＳ Ｐゴシック"/>
              </a:rPr>
              <a:t>Array Positions</a:t>
            </a:r>
            <a:endParaRPr dirty="0"/>
          </a:p>
        </p:txBody>
      </p:sp>
      <p:sp>
        <p:nvSpPr>
          <p:cNvPr id="2641" name="CustomShape 3"/>
          <p:cNvSpPr/>
          <p:nvPr/>
        </p:nvSpPr>
        <p:spPr>
          <a:xfrm>
            <a:off x="6730920" y="4883040"/>
            <a:ext cx="636120" cy="183960"/>
          </a:xfrm>
          <a:prstGeom prst="straightConnector1">
            <a:avLst/>
          </a:prstGeom>
          <a:noFill/>
          <a:ln w="28440">
            <a:solidFill>
              <a:srgbClr val="E46C0A"/>
            </a:solidFill>
            <a:round/>
            <a:tailEnd type="triangle" w="med" len="med"/>
          </a:ln>
        </p:spPr>
      </p:sp>
      <p:sp>
        <p:nvSpPr>
          <p:cNvPr id="2642" name="CustomShape 4"/>
          <p:cNvSpPr/>
          <p:nvPr/>
        </p:nvSpPr>
        <p:spPr>
          <a:xfrm>
            <a:off x="2474640" y="4091040"/>
            <a:ext cx="1792560" cy="938160"/>
          </a:xfrm>
          <a:prstGeom prst="rect">
            <a:avLst/>
          </a:prstGeom>
          <a:noFill/>
          <a:ln w="9360">
            <a:solidFill>
              <a:srgbClr val="000000"/>
            </a:solidFill>
            <a:miter/>
          </a:ln>
        </p:spPr>
        <p:txBody>
          <a:bodyPr wrap="none" lIns="90000" tIns="45000" rIns="90000" bIns="45000"/>
          <a:lstStyle/>
          <a:p>
            <a:pPr algn="ctr">
              <a:lnSpc>
                <a:spcPct val="100000"/>
              </a:lnSpc>
              <a:buNone/>
            </a:pPr>
            <a:r>
              <a:rPr lang="en-US" sz="2000" b="1" dirty="0">
                <a:solidFill>
                  <a:srgbClr val="FFFFFF"/>
                </a:solidFill>
                <a:latin typeface="Calibri"/>
                <a:ea typeface="ＭＳ Ｐゴシック"/>
              </a:rPr>
              <a:t>Visiting Vehicles</a:t>
            </a:r>
            <a:endParaRPr dirty="0"/>
          </a:p>
          <a:p>
            <a:pPr algn="ctr">
              <a:lnSpc>
                <a:spcPct val="100000"/>
              </a:lnSpc>
              <a:buNone/>
            </a:pPr>
            <a:r>
              <a:rPr lang="en-US" sz="2000" b="1" dirty="0" smtClean="0">
                <a:solidFill>
                  <a:srgbClr val="FFFFFF"/>
                </a:solidFill>
                <a:latin typeface="Calibri"/>
                <a:ea typeface="ＭＳ Ｐゴシック"/>
              </a:rPr>
              <a:t>Soyuz </a:t>
            </a:r>
            <a:r>
              <a:rPr lang="en-US" sz="2000" b="1" dirty="0">
                <a:solidFill>
                  <a:srgbClr val="FFFFFF"/>
                </a:solidFill>
                <a:latin typeface="Calibri"/>
                <a:ea typeface="ＭＳ Ｐゴシック"/>
              </a:rPr>
              <a:t>or </a:t>
            </a:r>
            <a:r>
              <a:rPr lang="en-US" sz="2000" b="1" dirty="0" smtClean="0">
                <a:solidFill>
                  <a:srgbClr val="FFFFFF"/>
                </a:solidFill>
                <a:latin typeface="Calibri"/>
                <a:ea typeface="ＭＳ Ｐゴシック"/>
              </a:rPr>
              <a:t>Progress</a:t>
            </a:r>
            <a:endParaRPr dirty="0"/>
          </a:p>
        </p:txBody>
      </p:sp>
      <p:sp>
        <p:nvSpPr>
          <p:cNvPr id="2643" name="CustomShape 5"/>
          <p:cNvSpPr/>
          <p:nvPr/>
        </p:nvSpPr>
        <p:spPr>
          <a:xfrm flipH="1">
            <a:off x="1667520" y="4348080"/>
            <a:ext cx="522360" cy="360"/>
          </a:xfrm>
          <a:prstGeom prst="straightConnector1">
            <a:avLst/>
          </a:prstGeom>
          <a:noFill/>
          <a:ln w="28440">
            <a:solidFill>
              <a:srgbClr val="FFFFFF"/>
            </a:solidFill>
            <a:miter/>
            <a:tailEnd type="triangle" w="med" len="med"/>
          </a:ln>
        </p:spPr>
      </p:sp>
      <p:sp>
        <p:nvSpPr>
          <p:cNvPr id="2644" name="CustomShape 6"/>
          <p:cNvSpPr/>
          <p:nvPr/>
        </p:nvSpPr>
        <p:spPr>
          <a:xfrm flipH="1">
            <a:off x="889200" y="4411800"/>
            <a:ext cx="1301040" cy="420480"/>
          </a:xfrm>
          <a:prstGeom prst="straightConnector1">
            <a:avLst/>
          </a:prstGeom>
          <a:noFill/>
          <a:ln w="28440">
            <a:solidFill>
              <a:srgbClr val="FFFFFF"/>
            </a:solidFill>
            <a:miter/>
            <a:tailEnd type="triangle" w="med" len="med"/>
          </a:ln>
        </p:spPr>
      </p:sp>
      <p:sp>
        <p:nvSpPr>
          <p:cNvPr id="2645" name="CustomShape 7"/>
          <p:cNvSpPr/>
          <p:nvPr/>
        </p:nvSpPr>
        <p:spPr>
          <a:xfrm rot="18973200">
            <a:off x="1037160" y="5628600"/>
            <a:ext cx="1781280" cy="3952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  <a:buNone/>
            </a:pPr>
            <a:r>
              <a:rPr lang="en-US" sz="2000" b="1" dirty="0">
                <a:solidFill>
                  <a:srgbClr val="FF0000"/>
                </a:solidFill>
                <a:latin typeface="Calibri"/>
                <a:ea typeface="ＭＳ Ｐゴシック"/>
              </a:rPr>
              <a:t>Main Radiator</a:t>
            </a:r>
            <a:endParaRPr dirty="0"/>
          </a:p>
        </p:txBody>
      </p:sp>
      <p:sp>
        <p:nvSpPr>
          <p:cNvPr id="2646" name="CustomShape 8"/>
          <p:cNvSpPr/>
          <p:nvPr/>
        </p:nvSpPr>
        <p:spPr>
          <a:xfrm>
            <a:off x="-304800" y="152400"/>
            <a:ext cx="9143640" cy="10137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  <a:buNone/>
            </a:pPr>
            <a:r>
              <a:rPr lang="en-US" sz="2400" b="0" dirty="0">
                <a:solidFill>
                  <a:srgbClr val="0000FF"/>
                </a:solidFill>
                <a:latin typeface="Calibri"/>
                <a:ea typeface="ＭＳ Ｐゴシック"/>
              </a:rPr>
              <a:t>The thermal environment on the ISS is </a:t>
            </a:r>
            <a:r>
              <a:rPr lang="en-US" sz="2400" b="0" dirty="0" smtClean="0">
                <a:solidFill>
                  <a:srgbClr val="0000FF"/>
                </a:solidFill>
                <a:latin typeface="Calibri"/>
                <a:ea typeface="ＭＳ Ｐゴシック"/>
              </a:rPr>
              <a:t>constantly changing due to:</a:t>
            </a:r>
            <a:endParaRPr sz="2400" b="0" dirty="0"/>
          </a:p>
        </p:txBody>
      </p:sp>
      <p:sp>
        <p:nvSpPr>
          <p:cNvPr id="2647" name="CustomShape 9"/>
          <p:cNvSpPr/>
          <p:nvPr/>
        </p:nvSpPr>
        <p:spPr>
          <a:xfrm>
            <a:off x="0" y="4053960"/>
            <a:ext cx="707040" cy="5169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  <a:buNone/>
            </a:pPr>
            <a:r>
              <a:rPr lang="en-US" sz="2000" b="1" dirty="0" smtClean="0">
                <a:solidFill>
                  <a:srgbClr val="FFFFFF"/>
                </a:solidFill>
                <a:latin typeface="Arial"/>
                <a:ea typeface="ＭＳ Ｐゴシック"/>
              </a:rPr>
              <a:t>B)</a:t>
            </a:r>
            <a:endParaRPr sz="2000" dirty="0"/>
          </a:p>
        </p:txBody>
      </p:sp>
      <p:grpSp>
        <p:nvGrpSpPr>
          <p:cNvPr id="2" name="Grouper 1"/>
          <p:cNvGrpSpPr/>
          <p:nvPr/>
        </p:nvGrpSpPr>
        <p:grpSpPr>
          <a:xfrm>
            <a:off x="228600" y="1219200"/>
            <a:ext cx="4648200" cy="2394840"/>
            <a:chOff x="1406520" y="1235160"/>
            <a:chExt cx="6967800" cy="2836080"/>
          </a:xfrm>
        </p:grpSpPr>
        <p:sp>
          <p:nvSpPr>
            <p:cNvPr id="2649" name="CustomShape 11"/>
            <p:cNvSpPr/>
            <p:nvPr/>
          </p:nvSpPr>
          <p:spPr>
            <a:xfrm>
              <a:off x="4179960" y="1344240"/>
              <a:ext cx="1139760" cy="30348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tIns="45000" rIns="90000" bIns="45000"/>
            <a:lstStyle/>
            <a:p>
              <a:pPr algn="ctr">
                <a:lnSpc>
                  <a:spcPct val="100000"/>
                </a:lnSpc>
                <a:buNone/>
              </a:pPr>
              <a:r>
                <a:rPr lang="en-US" sz="1400" b="1" dirty="0">
                  <a:solidFill>
                    <a:srgbClr val="FF0000"/>
                  </a:solidFill>
                  <a:latin typeface="Arial"/>
                  <a:ea typeface="ＭＳ Ｐゴシック"/>
                </a:rPr>
                <a:t>SUN</a:t>
              </a:r>
              <a:endParaRPr dirty="0"/>
            </a:p>
          </p:txBody>
        </p:sp>
        <p:sp>
          <p:nvSpPr>
            <p:cNvPr id="2650" name="CustomShape 12"/>
            <p:cNvSpPr/>
            <p:nvPr/>
          </p:nvSpPr>
          <p:spPr>
            <a:xfrm>
              <a:off x="1406520" y="2454480"/>
              <a:ext cx="341640" cy="341640"/>
            </a:xfrm>
            <a:prstGeom prst="ellipse">
              <a:avLst/>
            </a:prstGeom>
            <a:solidFill>
              <a:srgbClr val="FFBC00"/>
            </a:solidFill>
            <a:ln w="6480">
              <a:noFill/>
            </a:ln>
          </p:spPr>
        </p:sp>
        <p:sp>
          <p:nvSpPr>
            <p:cNvPr id="2651" name="CustomShape 13"/>
            <p:cNvSpPr/>
            <p:nvPr/>
          </p:nvSpPr>
          <p:spPr>
            <a:xfrm>
              <a:off x="5325840" y="1235160"/>
              <a:ext cx="341640" cy="341640"/>
            </a:xfrm>
            <a:prstGeom prst="ellipse">
              <a:avLst/>
            </a:prstGeom>
            <a:solidFill>
              <a:srgbClr val="FFBC00"/>
            </a:solidFill>
            <a:ln w="6480">
              <a:noFill/>
            </a:ln>
          </p:spPr>
        </p:sp>
        <p:sp>
          <p:nvSpPr>
            <p:cNvPr id="2652" name="CustomShape 14"/>
            <p:cNvSpPr/>
            <p:nvPr/>
          </p:nvSpPr>
          <p:spPr>
            <a:xfrm>
              <a:off x="7835040" y="3103200"/>
              <a:ext cx="341640" cy="341640"/>
            </a:xfrm>
            <a:prstGeom prst="ellipse">
              <a:avLst/>
            </a:prstGeom>
            <a:solidFill>
              <a:srgbClr val="FFBC00"/>
            </a:solidFill>
            <a:ln w="6480">
              <a:noFill/>
            </a:ln>
          </p:spPr>
        </p:sp>
        <p:sp>
          <p:nvSpPr>
            <p:cNvPr id="2653" name="Line 15"/>
            <p:cNvSpPr/>
            <p:nvPr/>
          </p:nvSpPr>
          <p:spPr>
            <a:xfrm>
              <a:off x="1748520" y="2674800"/>
              <a:ext cx="4104720" cy="1111680"/>
            </a:xfrm>
            <a:prstGeom prst="line">
              <a:avLst/>
            </a:prstGeom>
            <a:ln w="12600">
              <a:solidFill>
                <a:srgbClr val="000000"/>
              </a:solidFill>
              <a:miter/>
            </a:ln>
          </p:spPr>
        </p:sp>
        <p:sp>
          <p:nvSpPr>
            <p:cNvPr id="2654" name="Line 16"/>
            <p:cNvSpPr/>
            <p:nvPr/>
          </p:nvSpPr>
          <p:spPr>
            <a:xfrm>
              <a:off x="5496840" y="1577160"/>
              <a:ext cx="513000" cy="2194920"/>
            </a:xfrm>
            <a:prstGeom prst="line">
              <a:avLst/>
            </a:prstGeom>
            <a:ln w="12600">
              <a:solidFill>
                <a:srgbClr val="000000"/>
              </a:solidFill>
              <a:miter/>
            </a:ln>
          </p:spPr>
        </p:sp>
        <p:sp>
          <p:nvSpPr>
            <p:cNvPr id="2655" name="Line 17"/>
            <p:cNvSpPr/>
            <p:nvPr/>
          </p:nvSpPr>
          <p:spPr>
            <a:xfrm flipH="1">
              <a:off x="6038640" y="3315600"/>
              <a:ext cx="1796040" cy="497880"/>
            </a:xfrm>
            <a:prstGeom prst="line">
              <a:avLst/>
            </a:prstGeom>
            <a:ln w="12600">
              <a:solidFill>
                <a:srgbClr val="000000"/>
              </a:solidFill>
              <a:miter/>
            </a:ln>
          </p:spPr>
        </p:sp>
        <p:sp>
          <p:nvSpPr>
            <p:cNvPr id="2656" name="CustomShape 18"/>
            <p:cNvSpPr/>
            <p:nvPr/>
          </p:nvSpPr>
          <p:spPr>
            <a:xfrm rot="20969400">
              <a:off x="5757840" y="3294720"/>
              <a:ext cx="399600" cy="364320"/>
            </a:xfrm>
            <a:prstGeom prst="rect">
              <a:avLst/>
            </a:prstGeom>
            <a:solidFill>
              <a:srgbClr val="00B9FF"/>
            </a:solidFill>
            <a:ln w="6480">
              <a:noFill/>
            </a:ln>
          </p:spPr>
        </p:sp>
        <p:sp>
          <p:nvSpPr>
            <p:cNvPr id="2657" name="CustomShape 19"/>
            <p:cNvSpPr/>
            <p:nvPr/>
          </p:nvSpPr>
          <p:spPr>
            <a:xfrm>
              <a:off x="5681160" y="3350880"/>
              <a:ext cx="659160" cy="21204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tIns="45000" rIns="90000" bIns="45000"/>
            <a:lstStyle/>
            <a:p>
              <a:pPr>
                <a:lnSpc>
                  <a:spcPct val="100000"/>
                </a:lnSpc>
                <a:buNone/>
              </a:pPr>
              <a:r>
                <a:rPr lang="fr-FR" dirty="0" smtClean="0"/>
                <a:t>AMS</a:t>
              </a:r>
              <a:endParaRPr dirty="0"/>
            </a:p>
          </p:txBody>
        </p:sp>
        <p:sp>
          <p:nvSpPr>
            <p:cNvPr id="2658" name="Line 20"/>
            <p:cNvSpPr/>
            <p:nvPr/>
          </p:nvSpPr>
          <p:spPr>
            <a:xfrm>
              <a:off x="1542600" y="3813480"/>
              <a:ext cx="6509520" cy="0"/>
            </a:xfrm>
            <a:prstGeom prst="line">
              <a:avLst/>
            </a:prstGeom>
            <a:ln w="12600">
              <a:solidFill>
                <a:srgbClr val="000000"/>
              </a:solidFill>
              <a:custDash>
                <a:ds d="140000" sp="105000"/>
              </a:custDash>
              <a:miter/>
            </a:ln>
          </p:spPr>
        </p:sp>
        <p:sp>
          <p:nvSpPr>
            <p:cNvPr id="2659" name="Line 21"/>
            <p:cNvSpPr/>
            <p:nvPr/>
          </p:nvSpPr>
          <p:spPr>
            <a:xfrm>
              <a:off x="3071520" y="3820680"/>
              <a:ext cx="3458160" cy="6840"/>
            </a:xfrm>
            <a:prstGeom prst="line">
              <a:avLst/>
            </a:prstGeom>
            <a:ln w="76320">
              <a:solidFill>
                <a:srgbClr val="000000"/>
              </a:solidFill>
              <a:miter/>
            </a:ln>
          </p:spPr>
        </p:sp>
        <p:sp>
          <p:nvSpPr>
            <p:cNvPr id="2660" name="CustomShape 22"/>
            <p:cNvSpPr/>
            <p:nvPr/>
          </p:nvSpPr>
          <p:spPr>
            <a:xfrm>
              <a:off x="4706280" y="3736440"/>
              <a:ext cx="160920" cy="168120"/>
            </a:xfrm>
            <a:prstGeom prst="ellipse">
              <a:avLst/>
            </a:prstGeom>
            <a:solidFill>
              <a:srgbClr val="FF0000"/>
            </a:solidFill>
            <a:ln w="6480">
              <a:noFill/>
            </a:ln>
          </p:spPr>
        </p:sp>
        <p:sp>
          <p:nvSpPr>
            <p:cNvPr id="2661" name="CustomShape 23"/>
            <p:cNvSpPr/>
            <p:nvPr/>
          </p:nvSpPr>
          <p:spPr>
            <a:xfrm>
              <a:off x="1457640" y="3376800"/>
              <a:ext cx="1796760" cy="45540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tIns="45000" rIns="90000" bIns="45000"/>
            <a:lstStyle/>
            <a:p>
              <a:pPr algn="ctr">
                <a:lnSpc>
                  <a:spcPct val="100000"/>
                </a:lnSpc>
                <a:buNone/>
              </a:pPr>
              <a:r>
                <a:rPr lang="en-US" sz="1200" b="1" dirty="0">
                  <a:solidFill>
                    <a:srgbClr val="000000"/>
                  </a:solidFill>
                  <a:latin typeface="Arial"/>
                  <a:ea typeface="ＭＳ Ｐゴシック"/>
                </a:rPr>
                <a:t>Port </a:t>
              </a:r>
              <a:endParaRPr dirty="0"/>
            </a:p>
            <a:p>
              <a:pPr algn="ctr">
                <a:lnSpc>
                  <a:spcPct val="100000"/>
                </a:lnSpc>
                <a:buNone/>
              </a:pPr>
              <a:r>
                <a:rPr lang="en-US" sz="1200" b="1" dirty="0">
                  <a:solidFill>
                    <a:srgbClr val="000000"/>
                  </a:solidFill>
                  <a:latin typeface="Arial"/>
                  <a:ea typeface="ＭＳ Ｐゴシック"/>
                </a:rPr>
                <a:t>orbit plane</a:t>
              </a:r>
              <a:endParaRPr dirty="0"/>
            </a:p>
          </p:txBody>
        </p:sp>
        <p:sp>
          <p:nvSpPr>
            <p:cNvPr id="2662" name="CustomShape 24"/>
            <p:cNvSpPr/>
            <p:nvPr/>
          </p:nvSpPr>
          <p:spPr>
            <a:xfrm>
              <a:off x="6832440" y="3798360"/>
              <a:ext cx="1541880" cy="27288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tIns="45000" rIns="90000" bIns="45000"/>
            <a:lstStyle/>
            <a:p>
              <a:pPr>
                <a:lnSpc>
                  <a:spcPct val="100000"/>
                </a:lnSpc>
                <a:buNone/>
              </a:pPr>
              <a:r>
                <a:rPr lang="en-US" sz="1200" b="1" dirty="0">
                  <a:solidFill>
                    <a:srgbClr val="000000"/>
                  </a:solidFill>
                  <a:latin typeface="Arial"/>
                  <a:ea typeface="ＭＳ Ｐゴシック"/>
                </a:rPr>
                <a:t>Starboard</a:t>
              </a:r>
              <a:endParaRPr dirty="0"/>
            </a:p>
          </p:txBody>
        </p:sp>
      </p:grpSp>
      <p:sp>
        <p:nvSpPr>
          <p:cNvPr id="2663" name="TextShape 25"/>
          <p:cNvSpPr txBox="1"/>
          <p:nvPr/>
        </p:nvSpPr>
        <p:spPr>
          <a:xfrm>
            <a:off x="6458040" y="6356520"/>
            <a:ext cx="2057040" cy="364680"/>
          </a:xfrm>
          <a:prstGeom prst="rect">
            <a:avLst/>
          </a:prstGeom>
        </p:spPr>
        <p:txBody>
          <a:bodyPr anchor="ctr"/>
          <a:lstStyle/>
          <a:p>
            <a:pPr algn="r">
              <a:lnSpc>
                <a:spcPct val="100000"/>
              </a:lnSpc>
            </a:pPr>
            <a:fld id="{9D8F5B6C-207E-41A7-9DE7-399A2407833F}" type="slidenum">
              <a:rPr lang="en-US" sz="900">
                <a:solidFill>
                  <a:srgbClr val="8B8B8B"/>
                </a:solidFill>
                <a:latin typeface="Calibri"/>
              </a:rPr>
              <a:t>13</a:t>
            </a:fld>
            <a:endParaRPr/>
          </a:p>
        </p:txBody>
      </p:sp>
      <p:sp>
        <p:nvSpPr>
          <p:cNvPr id="2664" name="CustomShape 26"/>
          <p:cNvSpPr/>
          <p:nvPr/>
        </p:nvSpPr>
        <p:spPr>
          <a:xfrm>
            <a:off x="7233480" y="6646320"/>
            <a:ext cx="1904760" cy="211320"/>
          </a:xfrm>
          <a:prstGeom prst="rect">
            <a:avLst/>
          </a:prstGeom>
          <a:noFill/>
          <a:ln w="9360">
            <a:noFill/>
          </a:ln>
        </p:spPr>
        <p:txBody>
          <a:bodyPr/>
          <a:lstStyle/>
          <a:p>
            <a:pPr>
              <a:lnSpc>
                <a:spcPct val="100000"/>
              </a:lnSpc>
            </a:pPr>
            <a:fld id="{4036F306-DAA6-4D6E-81E4-D1239555D426}" type="slidenum">
              <a:rPr lang="en-US" sz="1000">
                <a:solidFill>
                  <a:srgbClr val="000000"/>
                </a:solidFill>
                <a:latin typeface="Arial"/>
                <a:ea typeface="ＭＳ Ｐゴシック"/>
              </a:rPr>
              <a:t>13</a:t>
            </a:fld>
            <a:endParaRPr/>
          </a:p>
        </p:txBody>
      </p:sp>
      <p:sp>
        <p:nvSpPr>
          <p:cNvPr id="2665" name="CustomShape 27"/>
          <p:cNvSpPr/>
          <p:nvPr/>
        </p:nvSpPr>
        <p:spPr>
          <a:xfrm>
            <a:off x="76200" y="5976"/>
            <a:ext cx="9143640" cy="5065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  <a:buNone/>
            </a:pPr>
            <a:endParaRPr dirty="0"/>
          </a:p>
        </p:txBody>
      </p:sp>
      <p:pic>
        <p:nvPicPr>
          <p:cNvPr id="31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6" t="6438" r="2658" b="1058"/>
          <a:stretch/>
        </p:blipFill>
        <p:spPr bwMode="auto">
          <a:xfrm>
            <a:off x="5181600" y="914400"/>
            <a:ext cx="3644626" cy="31143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0" y="914400"/>
            <a:ext cx="295415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2000" dirty="0" smtClean="0">
                <a:solidFill>
                  <a:srgbClr val="0000FF"/>
                </a:solidFill>
                <a:latin typeface="Calibri"/>
                <a:ea typeface="ＭＳ Ｐゴシック"/>
              </a:rPr>
              <a:t>A) </a:t>
            </a:r>
            <a:r>
              <a:rPr lang="en-US" sz="2000" dirty="0">
                <a:solidFill>
                  <a:srgbClr val="0000FF"/>
                </a:solidFill>
                <a:latin typeface="Calibri"/>
                <a:ea typeface="ＭＳ Ｐゴシック"/>
              </a:rPr>
              <a:t>The position of the Sun</a:t>
            </a:r>
            <a:endParaRPr lang="en-US" sz="2000" dirty="0"/>
          </a:p>
        </p:txBody>
      </p:sp>
      <p:sp>
        <p:nvSpPr>
          <p:cNvPr id="5" name="ZoneTexte 4"/>
          <p:cNvSpPr txBox="1"/>
          <p:nvPr/>
        </p:nvSpPr>
        <p:spPr>
          <a:xfrm>
            <a:off x="5867400" y="3426023"/>
            <a:ext cx="533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fr-FR" dirty="0"/>
              <a:t>C</a:t>
            </a:r>
          </a:p>
        </p:txBody>
      </p:sp>
      <p:sp>
        <p:nvSpPr>
          <p:cNvPr id="36" name="ZoneTexte 35"/>
          <p:cNvSpPr txBox="1"/>
          <p:nvPr/>
        </p:nvSpPr>
        <p:spPr>
          <a:xfrm>
            <a:off x="6248400" y="2514600"/>
            <a:ext cx="533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fr-FR" dirty="0" smtClean="0"/>
              <a:t>B</a:t>
            </a:r>
            <a:endParaRPr lang="fr-FR" dirty="0"/>
          </a:p>
        </p:txBody>
      </p:sp>
      <p:sp>
        <p:nvSpPr>
          <p:cNvPr id="37" name="ZoneTexte 36"/>
          <p:cNvSpPr txBox="1"/>
          <p:nvPr/>
        </p:nvSpPr>
        <p:spPr>
          <a:xfrm>
            <a:off x="7848600" y="990600"/>
            <a:ext cx="533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fr-FR" dirty="0"/>
              <a:t>A</a:t>
            </a:r>
          </a:p>
        </p:txBody>
      </p:sp>
      <p:sp>
        <p:nvSpPr>
          <p:cNvPr id="6" name="Rectangle 5"/>
          <p:cNvSpPr/>
          <p:nvPr/>
        </p:nvSpPr>
        <p:spPr>
          <a:xfrm>
            <a:off x="5257800" y="762000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None/>
            </a:pPr>
            <a:r>
              <a:rPr lang="en-US" sz="1000" dirty="0" err="1" smtClean="0"/>
              <a:t>Ecal</a:t>
            </a:r>
            <a:r>
              <a:rPr lang="en-US" sz="1000" dirty="0" smtClean="0"/>
              <a:t> – Temperature variation :</a:t>
            </a:r>
            <a:r>
              <a:rPr lang="en-US" sz="1000" dirty="0"/>
              <a:t>-10</a:t>
            </a:r>
            <a:r>
              <a:rPr lang="en-US" sz="1000" baseline="30000" dirty="0"/>
              <a:t>0</a:t>
            </a:r>
            <a:r>
              <a:rPr lang="en-US" sz="1000" dirty="0"/>
              <a:t>C-28</a:t>
            </a:r>
            <a:r>
              <a:rPr lang="en-US" sz="1000" baseline="30000" dirty="0"/>
              <a:t>0</a:t>
            </a:r>
            <a:r>
              <a:rPr lang="en-US" sz="1000" dirty="0"/>
              <a:t>C</a:t>
            </a:r>
          </a:p>
        </p:txBody>
      </p:sp>
      <p:sp>
        <p:nvSpPr>
          <p:cNvPr id="40" name="ZoneTexte 39"/>
          <p:cNvSpPr txBox="1"/>
          <p:nvPr/>
        </p:nvSpPr>
        <p:spPr>
          <a:xfrm>
            <a:off x="8763000" y="6553200"/>
            <a:ext cx="533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dirty="0" smtClean="0"/>
              <a:t>11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17837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Data sample and data taking time       </a:t>
            </a:r>
            <a:endParaRPr lang="en-US" sz="2800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1200" y="3378200"/>
            <a:ext cx="88900" cy="101600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1200" y="3378200"/>
            <a:ext cx="88900" cy="101600"/>
          </a:xfrm>
          <a:prstGeom prst="rect">
            <a:avLst/>
          </a:prstGeom>
        </p:spPr>
      </p:pic>
      <p:pic>
        <p:nvPicPr>
          <p:cNvPr id="20" name="Imag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3900" y="3416300"/>
            <a:ext cx="63500" cy="25400"/>
          </a:xfrm>
          <a:prstGeom prst="rect">
            <a:avLst/>
          </a:prstGeom>
        </p:spPr>
      </p:pic>
      <p:grpSp>
        <p:nvGrpSpPr>
          <p:cNvPr id="32" name="Grouper 31"/>
          <p:cNvGrpSpPr/>
          <p:nvPr/>
        </p:nvGrpSpPr>
        <p:grpSpPr>
          <a:xfrm>
            <a:off x="152400" y="2209800"/>
            <a:ext cx="4724400" cy="4267200"/>
            <a:chOff x="9525" y="1352550"/>
            <a:chExt cx="8888985" cy="4572000"/>
          </a:xfrm>
        </p:grpSpPr>
        <p:pic>
          <p:nvPicPr>
            <p:cNvPr id="33" name="Picture 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25" y="1352550"/>
              <a:ext cx="8888985" cy="4572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5" name="Rectangle 34"/>
            <p:cNvSpPr/>
            <p:nvPr/>
          </p:nvSpPr>
          <p:spPr bwMode="auto">
            <a:xfrm>
              <a:off x="3667125" y="1724025"/>
              <a:ext cx="522288" cy="254000"/>
            </a:xfrm>
            <a:prstGeom prst="rect">
              <a:avLst/>
            </a:prstGeom>
            <a:solidFill>
              <a:srgbClr val="79C8E8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380" tIns="45692" rIns="91380" bIns="45692" anchor="ctr"/>
            <a:lstStyle/>
            <a:p>
              <a:pPr algn="ctr" defTabSz="456915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b="1">
                <a:solidFill>
                  <a:prstClr val="white"/>
                </a:solidFill>
              </a:endParaRPr>
            </a:p>
          </p:txBody>
        </p:sp>
        <p:sp>
          <p:nvSpPr>
            <p:cNvPr id="36" name="Rectangle 35"/>
            <p:cNvSpPr/>
            <p:nvPr/>
          </p:nvSpPr>
          <p:spPr bwMode="auto">
            <a:xfrm>
              <a:off x="3667125" y="2014538"/>
              <a:ext cx="522288" cy="254000"/>
            </a:xfrm>
            <a:prstGeom prst="rect">
              <a:avLst/>
            </a:prstGeom>
            <a:solidFill>
              <a:srgbClr val="00EB28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380" tIns="45692" rIns="91380" bIns="45692" anchor="ctr"/>
            <a:lstStyle/>
            <a:p>
              <a:pPr algn="ctr" defTabSz="456915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b="1">
                <a:solidFill>
                  <a:prstClr val="white"/>
                </a:solidFill>
              </a:endParaRPr>
            </a:p>
          </p:txBody>
        </p:sp>
        <p:cxnSp>
          <p:nvCxnSpPr>
            <p:cNvPr id="39" name="Straight Arrow Connector 3"/>
            <p:cNvCxnSpPr/>
            <p:nvPr/>
          </p:nvCxnSpPr>
          <p:spPr>
            <a:xfrm flipV="1">
              <a:off x="436563" y="2679700"/>
              <a:ext cx="6303962" cy="31750"/>
            </a:xfrm>
            <a:prstGeom prst="straightConnector1">
              <a:avLst/>
            </a:prstGeom>
            <a:ln w="38100">
              <a:solidFill>
                <a:srgbClr val="C00000"/>
              </a:solidFill>
              <a:headEnd type="stealth" w="lg" len="lg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TextBox 4"/>
            <p:cNvSpPr txBox="1">
              <a:spLocks noChangeArrowheads="1"/>
            </p:cNvSpPr>
            <p:nvPr/>
          </p:nvSpPr>
          <p:spPr bwMode="auto">
            <a:xfrm>
              <a:off x="1387476" y="2719387"/>
              <a:ext cx="3120683" cy="743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buNone/>
              </a:pPr>
              <a:r>
                <a:rPr lang="en-US" sz="1200" b="1" dirty="0">
                  <a:solidFill>
                    <a:srgbClr val="C00000"/>
                  </a:solidFill>
                </a:rPr>
                <a:t>25 billion events are used </a:t>
              </a:r>
            </a:p>
            <a:p>
              <a:pPr eaLnBrk="1" hangingPunct="1">
                <a:buNone/>
              </a:pPr>
              <a:r>
                <a:rPr lang="en-US" sz="1200" b="1" dirty="0">
                  <a:solidFill>
                    <a:srgbClr val="C00000"/>
                  </a:solidFill>
                </a:rPr>
                <a:t>in the present analysis</a:t>
              </a:r>
            </a:p>
          </p:txBody>
        </p:sp>
      </p:grpSp>
      <p:sp>
        <p:nvSpPr>
          <p:cNvPr id="17" name="ZoneTexte 16"/>
          <p:cNvSpPr txBox="1"/>
          <p:nvPr/>
        </p:nvSpPr>
        <p:spPr>
          <a:xfrm>
            <a:off x="609600" y="4419600"/>
            <a:ext cx="40386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600" dirty="0" smtClean="0">
                <a:solidFill>
                  <a:schemeClr val="accent2"/>
                </a:solidFill>
              </a:rPr>
              <a:t>~up to now: 48 billions of data</a:t>
            </a:r>
          </a:p>
          <a:p>
            <a:pPr>
              <a:buNone/>
            </a:pPr>
            <a:r>
              <a:rPr lang="en-US" sz="1600" dirty="0" smtClean="0">
                <a:solidFill>
                  <a:schemeClr val="accent2"/>
                </a:solidFill>
              </a:rPr>
              <a:t>20 years of operation foreseen</a:t>
            </a:r>
          </a:p>
          <a:p>
            <a:pPr>
              <a:buNone/>
            </a:pP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304800" y="947071"/>
            <a:ext cx="8839200" cy="7017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86625" indent="-486625">
              <a:buNone/>
            </a:pPr>
            <a:r>
              <a:rPr lang="en-US" sz="1800" dirty="0">
                <a:solidFill>
                  <a:srgbClr val="000090"/>
                </a:solidFill>
                <a:cs typeface="Palatino"/>
              </a:rPr>
              <a:t>Data </a:t>
            </a:r>
            <a:r>
              <a:rPr lang="en-US" sz="1800" dirty="0" smtClean="0">
                <a:solidFill>
                  <a:srgbClr val="000090"/>
                </a:solidFill>
                <a:cs typeface="Palatino"/>
              </a:rPr>
              <a:t>take from </a:t>
            </a:r>
            <a:r>
              <a:rPr lang="en-US" sz="1800" dirty="0">
                <a:solidFill>
                  <a:srgbClr val="000090"/>
                </a:solidFill>
                <a:cs typeface="Palatino"/>
              </a:rPr>
              <a:t>: </a:t>
            </a:r>
            <a:r>
              <a:rPr lang="en-US" sz="1800" dirty="0">
                <a:solidFill>
                  <a:srgbClr val="800000"/>
                </a:solidFill>
                <a:cs typeface="Palatino"/>
              </a:rPr>
              <a:t>19 May </a:t>
            </a:r>
            <a:r>
              <a:rPr lang="en-US" sz="1800" dirty="0" smtClean="0">
                <a:solidFill>
                  <a:srgbClr val="800000"/>
                </a:solidFill>
                <a:cs typeface="Palatino"/>
              </a:rPr>
              <a:t>2011</a:t>
            </a:r>
            <a:r>
              <a:rPr lang="en-US" sz="1800" dirty="0" smtClean="0">
                <a:solidFill>
                  <a:srgbClr val="000090"/>
                </a:solidFill>
                <a:cs typeface="Palatino"/>
              </a:rPr>
              <a:t>   to </a:t>
            </a:r>
            <a:r>
              <a:rPr lang="en-US" sz="1800" dirty="0">
                <a:solidFill>
                  <a:srgbClr val="000090"/>
                </a:solidFill>
                <a:cs typeface="Palatino"/>
              </a:rPr>
              <a:t>: </a:t>
            </a:r>
            <a:r>
              <a:rPr lang="en-US" sz="1800" dirty="0">
                <a:solidFill>
                  <a:srgbClr val="800000"/>
                </a:solidFill>
                <a:cs typeface="Palatino"/>
              </a:rPr>
              <a:t>19 May 2013  </a:t>
            </a:r>
            <a:r>
              <a:rPr lang="en-US" sz="1800" dirty="0" smtClean="0">
                <a:solidFill>
                  <a:srgbClr val="800000"/>
                </a:solidFill>
                <a:cs typeface="Palatino"/>
              </a:rPr>
              <a:t>(1.5 or 2 years) </a:t>
            </a:r>
          </a:p>
          <a:p>
            <a:pPr marL="486625" indent="-486625">
              <a:buNone/>
            </a:pPr>
            <a:r>
              <a:rPr lang="en-US" sz="1800" dirty="0" smtClean="0">
                <a:solidFill>
                  <a:srgbClr val="000090"/>
                </a:solidFill>
                <a:cs typeface="Palatino"/>
              </a:rPr>
              <a:t>Total </a:t>
            </a:r>
            <a:r>
              <a:rPr lang="en-US" sz="1800" dirty="0">
                <a:solidFill>
                  <a:srgbClr val="000090"/>
                </a:solidFill>
                <a:cs typeface="Palatino"/>
              </a:rPr>
              <a:t>exposure time : </a:t>
            </a:r>
            <a:r>
              <a:rPr lang="en-US" sz="1800" dirty="0" smtClean="0">
                <a:solidFill>
                  <a:srgbClr val="000090"/>
                </a:solidFill>
                <a:cs typeface="Palatino"/>
              </a:rPr>
              <a:t> </a:t>
            </a:r>
            <a:r>
              <a:rPr lang="en-US" sz="1800" i="1" dirty="0" err="1">
                <a:solidFill>
                  <a:srgbClr val="000090"/>
                </a:solidFill>
                <a:cs typeface="Palatino"/>
              </a:rPr>
              <a:t>T</a:t>
            </a:r>
            <a:r>
              <a:rPr lang="en-US" sz="1800" baseline="-25000" dirty="0" err="1">
                <a:solidFill>
                  <a:srgbClr val="000090"/>
                </a:solidFill>
                <a:cs typeface="Palatino"/>
              </a:rPr>
              <a:t>exp</a:t>
            </a:r>
            <a:r>
              <a:rPr lang="en-US" sz="1800" baseline="-25000" dirty="0">
                <a:solidFill>
                  <a:srgbClr val="000090"/>
                </a:solidFill>
                <a:cs typeface="Palatino"/>
              </a:rPr>
              <a:t>.</a:t>
            </a:r>
            <a:r>
              <a:rPr lang="en-US" sz="1800" dirty="0">
                <a:solidFill>
                  <a:srgbClr val="000090"/>
                </a:solidFill>
                <a:cs typeface="Palatino"/>
              </a:rPr>
              <a:t> (</a:t>
            </a:r>
            <a:r>
              <a:rPr lang="en-US" sz="1800" i="1" dirty="0">
                <a:solidFill>
                  <a:srgbClr val="000090"/>
                </a:solidFill>
                <a:cs typeface="Palatino"/>
              </a:rPr>
              <a:t>Rigidity</a:t>
            </a:r>
            <a:r>
              <a:rPr lang="en-US" sz="1800" dirty="0">
                <a:solidFill>
                  <a:srgbClr val="000090"/>
                </a:solidFill>
                <a:cs typeface="Palatino"/>
              </a:rPr>
              <a:t> &gt; 25 GV)   = </a:t>
            </a:r>
            <a:r>
              <a:rPr lang="en-US" sz="1800" dirty="0">
                <a:solidFill>
                  <a:srgbClr val="800000"/>
                </a:solidFill>
                <a:cs typeface="Palatino"/>
              </a:rPr>
              <a:t>51.2 </a:t>
            </a:r>
            <a:r>
              <a:rPr lang="it-IT" sz="1800" dirty="0">
                <a:solidFill>
                  <a:srgbClr val="800000"/>
                </a:solidFill>
                <a:cs typeface="Palatino"/>
              </a:rPr>
              <a:t>✕ </a:t>
            </a:r>
            <a:r>
              <a:rPr lang="en-US" sz="1800" dirty="0">
                <a:solidFill>
                  <a:srgbClr val="800000"/>
                </a:solidFill>
                <a:cs typeface="Palatino"/>
              </a:rPr>
              <a:t>10</a:t>
            </a:r>
            <a:r>
              <a:rPr lang="en-US" sz="1800" baseline="30000" dirty="0">
                <a:solidFill>
                  <a:srgbClr val="800000"/>
                </a:solidFill>
                <a:cs typeface="Palatino"/>
              </a:rPr>
              <a:t>6</a:t>
            </a:r>
            <a:r>
              <a:rPr lang="en-US" sz="1800" dirty="0">
                <a:solidFill>
                  <a:srgbClr val="800000"/>
                </a:solidFill>
                <a:cs typeface="Palatino"/>
              </a:rPr>
              <a:t> </a:t>
            </a:r>
            <a:r>
              <a:rPr lang="en-US" sz="1800" dirty="0" smtClean="0">
                <a:solidFill>
                  <a:srgbClr val="800000"/>
                </a:solidFill>
                <a:cs typeface="Palatino"/>
              </a:rPr>
              <a:t>s</a:t>
            </a:r>
            <a:r>
              <a:rPr lang="en-US" sz="1800" dirty="0">
                <a:solidFill>
                  <a:srgbClr val="000090"/>
                </a:solidFill>
                <a:cs typeface="Palatino"/>
              </a:rPr>
              <a:t>	</a:t>
            </a:r>
            <a:endParaRPr lang="en-US" sz="1800" dirty="0" smtClean="0">
              <a:solidFill>
                <a:srgbClr val="000090"/>
              </a:solidFill>
              <a:cs typeface="Palatino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5"/>
          <a:srcRect l="11771" t="3811" r="4885" b="1824"/>
          <a:stretch/>
        </p:blipFill>
        <p:spPr>
          <a:xfrm>
            <a:off x="4876800" y="2112248"/>
            <a:ext cx="4267200" cy="4059951"/>
          </a:xfrm>
          <a:prstGeom prst="rect">
            <a:avLst/>
          </a:prstGeom>
        </p:spPr>
      </p:pic>
      <p:sp>
        <p:nvSpPr>
          <p:cNvPr id="22" name="ZoneTexte 21"/>
          <p:cNvSpPr txBox="1"/>
          <p:nvPr/>
        </p:nvSpPr>
        <p:spPr>
          <a:xfrm>
            <a:off x="8686800" y="6550223"/>
            <a:ext cx="457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dirty="0" smtClean="0"/>
              <a:t>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3408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27"/>
          <p:cNvSpPr>
            <a:spLocks noChangeArrowheads="1"/>
          </p:cNvSpPr>
          <p:nvPr/>
        </p:nvSpPr>
        <p:spPr bwMode="auto">
          <a:xfrm>
            <a:off x="4117720" y="3007214"/>
            <a:ext cx="935722" cy="71977"/>
          </a:xfrm>
          <a:prstGeom prst="rect">
            <a:avLst/>
          </a:prstGeom>
          <a:solidFill>
            <a:srgbClr val="FF6600"/>
          </a:solidFill>
          <a:ln w="9525">
            <a:solidFill>
              <a:srgbClr val="FF6600"/>
            </a:solidFill>
            <a:miter lim="800000"/>
            <a:headEnd/>
            <a:tailEnd/>
          </a:ln>
        </p:spPr>
        <p:txBody>
          <a:bodyPr wrap="none" lIns="91424" tIns="45712" rIns="91424" bIns="45712" anchor="ctr"/>
          <a:lstStyle/>
          <a:p>
            <a:pPr>
              <a:buNone/>
            </a:pPr>
            <a:endParaRPr lang="en-US" sz="2000" i="1">
              <a:latin typeface="Calibri" charset="0"/>
            </a:endParaRPr>
          </a:p>
        </p:txBody>
      </p:sp>
      <p:sp>
        <p:nvSpPr>
          <p:cNvPr id="28674" name="AutoShape 28"/>
          <p:cNvSpPr>
            <a:spLocks noChangeArrowheads="1"/>
          </p:cNvSpPr>
          <p:nvPr/>
        </p:nvSpPr>
        <p:spPr bwMode="auto">
          <a:xfrm>
            <a:off x="4981463" y="3151168"/>
            <a:ext cx="287914" cy="863728"/>
          </a:xfrm>
          <a:prstGeom prst="roundRect">
            <a:avLst>
              <a:gd name="adj" fmla="val 16667"/>
            </a:avLst>
          </a:prstGeom>
          <a:solidFill>
            <a:srgbClr val="C0C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424" tIns="45712" rIns="91424" bIns="45712" anchor="ctr"/>
          <a:lstStyle/>
          <a:p>
            <a:pPr>
              <a:buNone/>
            </a:pPr>
            <a:endParaRPr lang="en-US" sz="2000" i="1">
              <a:latin typeface="Calibri" charset="0"/>
            </a:endParaRPr>
          </a:p>
        </p:txBody>
      </p:sp>
      <p:sp>
        <p:nvSpPr>
          <p:cNvPr id="28675" name="AutoShape 29"/>
          <p:cNvSpPr>
            <a:spLocks noChangeArrowheads="1"/>
          </p:cNvSpPr>
          <p:nvPr/>
        </p:nvSpPr>
        <p:spPr bwMode="auto">
          <a:xfrm>
            <a:off x="3901785" y="3151168"/>
            <a:ext cx="287914" cy="863728"/>
          </a:xfrm>
          <a:prstGeom prst="roundRect">
            <a:avLst>
              <a:gd name="adj" fmla="val 16667"/>
            </a:avLst>
          </a:prstGeom>
          <a:solidFill>
            <a:srgbClr val="C0C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424" tIns="45712" rIns="91424" bIns="45712" anchor="ctr"/>
          <a:lstStyle/>
          <a:p>
            <a:pPr>
              <a:buNone/>
            </a:pPr>
            <a:endParaRPr lang="en-US" sz="2000" i="1">
              <a:latin typeface="Calibri" charset="0"/>
            </a:endParaRPr>
          </a:p>
        </p:txBody>
      </p:sp>
      <p:sp>
        <p:nvSpPr>
          <p:cNvPr id="28676" name="Rectangle 30"/>
          <p:cNvSpPr>
            <a:spLocks noChangeArrowheads="1"/>
          </p:cNvSpPr>
          <p:nvPr/>
        </p:nvSpPr>
        <p:spPr bwMode="auto">
          <a:xfrm>
            <a:off x="4117720" y="4088313"/>
            <a:ext cx="935722" cy="71977"/>
          </a:xfrm>
          <a:prstGeom prst="rect">
            <a:avLst/>
          </a:prstGeom>
          <a:solidFill>
            <a:srgbClr val="FF6600"/>
          </a:solidFill>
          <a:ln w="9525">
            <a:solidFill>
              <a:srgbClr val="FF6600"/>
            </a:solidFill>
            <a:miter lim="800000"/>
            <a:headEnd/>
            <a:tailEnd/>
          </a:ln>
        </p:spPr>
        <p:txBody>
          <a:bodyPr wrap="none" lIns="91424" tIns="45712" rIns="91424" bIns="45712" anchor="ctr"/>
          <a:lstStyle/>
          <a:p>
            <a:pPr>
              <a:buNone/>
            </a:pPr>
            <a:endParaRPr lang="en-US" sz="2000" i="1">
              <a:solidFill>
                <a:srgbClr val="0000FF"/>
              </a:solidFill>
              <a:latin typeface="Calibri" charset="0"/>
            </a:endParaRPr>
          </a:p>
        </p:txBody>
      </p:sp>
      <p:sp>
        <p:nvSpPr>
          <p:cNvPr id="28677" name="Line 31"/>
          <p:cNvSpPr>
            <a:spLocks noChangeShapeType="1"/>
          </p:cNvSpPr>
          <p:nvPr/>
        </p:nvSpPr>
        <p:spPr bwMode="auto">
          <a:xfrm>
            <a:off x="4260319" y="3151168"/>
            <a:ext cx="649166" cy="0"/>
          </a:xfrm>
          <a:prstGeom prst="line">
            <a:avLst/>
          </a:prstGeom>
          <a:noFill/>
          <a:ln w="38100">
            <a:solidFill>
              <a:srgbClr val="A6A6A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24" tIns="45712" rIns="91424" bIns="45712"/>
          <a:lstStyle/>
          <a:p>
            <a:pPr>
              <a:buNone/>
            </a:pPr>
            <a:endParaRPr lang="en-US"/>
          </a:p>
        </p:txBody>
      </p:sp>
      <p:sp>
        <p:nvSpPr>
          <p:cNvPr id="28678" name="Line 32"/>
          <p:cNvSpPr>
            <a:spLocks noChangeShapeType="1"/>
          </p:cNvSpPr>
          <p:nvPr/>
        </p:nvSpPr>
        <p:spPr bwMode="auto">
          <a:xfrm>
            <a:off x="4260319" y="3367100"/>
            <a:ext cx="649166" cy="0"/>
          </a:xfrm>
          <a:prstGeom prst="line">
            <a:avLst/>
          </a:prstGeom>
          <a:noFill/>
          <a:ln w="38100">
            <a:solidFill>
              <a:srgbClr val="A6A6A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24" tIns="45712" rIns="91424" bIns="45712"/>
          <a:lstStyle/>
          <a:p>
            <a:pPr>
              <a:buNone/>
            </a:pPr>
            <a:endParaRPr lang="en-US"/>
          </a:p>
        </p:txBody>
      </p:sp>
      <p:sp>
        <p:nvSpPr>
          <p:cNvPr id="28679" name="Line 33"/>
          <p:cNvSpPr>
            <a:spLocks noChangeShapeType="1"/>
          </p:cNvSpPr>
          <p:nvPr/>
        </p:nvSpPr>
        <p:spPr bwMode="auto">
          <a:xfrm>
            <a:off x="4260319" y="3583032"/>
            <a:ext cx="649166" cy="0"/>
          </a:xfrm>
          <a:prstGeom prst="line">
            <a:avLst/>
          </a:prstGeom>
          <a:noFill/>
          <a:ln w="38100">
            <a:solidFill>
              <a:srgbClr val="9696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24" tIns="45712" rIns="91424" bIns="45712"/>
          <a:lstStyle/>
          <a:p>
            <a:pPr>
              <a:buNone/>
            </a:pPr>
            <a:endParaRPr lang="en-US"/>
          </a:p>
        </p:txBody>
      </p:sp>
      <p:sp>
        <p:nvSpPr>
          <p:cNvPr id="28680" name="Line 34"/>
          <p:cNvSpPr>
            <a:spLocks noChangeShapeType="1"/>
          </p:cNvSpPr>
          <p:nvPr/>
        </p:nvSpPr>
        <p:spPr bwMode="auto">
          <a:xfrm>
            <a:off x="4260319" y="3798964"/>
            <a:ext cx="649166" cy="0"/>
          </a:xfrm>
          <a:prstGeom prst="line">
            <a:avLst/>
          </a:prstGeom>
          <a:noFill/>
          <a:ln w="38100">
            <a:solidFill>
              <a:srgbClr val="9696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24" tIns="45712" rIns="91424" bIns="45712"/>
          <a:lstStyle/>
          <a:p>
            <a:pPr>
              <a:buNone/>
            </a:pPr>
            <a:endParaRPr lang="en-US"/>
          </a:p>
        </p:txBody>
      </p:sp>
      <p:sp>
        <p:nvSpPr>
          <p:cNvPr id="60" name="Line 35"/>
          <p:cNvSpPr>
            <a:spLocks noChangeShapeType="1"/>
          </p:cNvSpPr>
          <p:nvPr/>
        </p:nvSpPr>
        <p:spPr bwMode="auto">
          <a:xfrm>
            <a:off x="4260319" y="4014896"/>
            <a:ext cx="649166" cy="0"/>
          </a:xfrm>
          <a:prstGeom prst="line">
            <a:avLst/>
          </a:prstGeom>
          <a:noFill/>
          <a:ln w="38100">
            <a:solidFill>
              <a:schemeClr val="accent3">
                <a:lumMod val="65000"/>
              </a:schemeClr>
            </a:solidFill>
            <a:round/>
            <a:headEnd/>
            <a:tailEnd/>
          </a:ln>
          <a:effectLst/>
        </p:spPr>
        <p:txBody>
          <a:bodyPr lIns="91424" tIns="45712" rIns="91424" bIns="45712"/>
          <a:lstStyle/>
          <a:p>
            <a:pPr>
              <a:buNone/>
              <a:defRPr/>
            </a:pPr>
            <a:endParaRPr lang="it-IT" sz="2000" i="1">
              <a:latin typeface="Calibri"/>
              <a:cs typeface="Calibri"/>
            </a:endParaRPr>
          </a:p>
        </p:txBody>
      </p:sp>
      <p:sp>
        <p:nvSpPr>
          <p:cNvPr id="28682" name="Rectangle 36"/>
          <p:cNvSpPr>
            <a:spLocks noChangeArrowheads="1"/>
          </p:cNvSpPr>
          <p:nvPr/>
        </p:nvSpPr>
        <p:spPr bwMode="auto">
          <a:xfrm>
            <a:off x="4044384" y="2935237"/>
            <a:ext cx="215936" cy="71977"/>
          </a:xfrm>
          <a:prstGeom prst="rect">
            <a:avLst/>
          </a:prstGeom>
          <a:solidFill>
            <a:srgbClr val="FF6600"/>
          </a:solidFill>
          <a:ln w="9525">
            <a:solidFill>
              <a:srgbClr val="FF6600"/>
            </a:solidFill>
            <a:miter lim="800000"/>
            <a:headEnd/>
            <a:tailEnd/>
          </a:ln>
        </p:spPr>
        <p:txBody>
          <a:bodyPr wrap="none" lIns="91424" tIns="45712" rIns="91424" bIns="45712" anchor="ctr"/>
          <a:lstStyle/>
          <a:p>
            <a:pPr>
              <a:buNone/>
            </a:pPr>
            <a:endParaRPr lang="en-US" sz="2000" i="1">
              <a:latin typeface="Calibri" charset="0"/>
            </a:endParaRPr>
          </a:p>
        </p:txBody>
      </p:sp>
      <p:sp>
        <p:nvSpPr>
          <p:cNvPr id="28683" name="Rectangle 37"/>
          <p:cNvSpPr>
            <a:spLocks noChangeArrowheads="1"/>
          </p:cNvSpPr>
          <p:nvPr/>
        </p:nvSpPr>
        <p:spPr bwMode="auto">
          <a:xfrm>
            <a:off x="4333656" y="2935237"/>
            <a:ext cx="215935" cy="71977"/>
          </a:xfrm>
          <a:prstGeom prst="rect">
            <a:avLst/>
          </a:prstGeom>
          <a:solidFill>
            <a:srgbClr val="FF6600"/>
          </a:solidFill>
          <a:ln w="9525">
            <a:solidFill>
              <a:srgbClr val="FF6600"/>
            </a:solidFill>
            <a:miter lim="800000"/>
            <a:headEnd/>
            <a:tailEnd/>
          </a:ln>
        </p:spPr>
        <p:txBody>
          <a:bodyPr wrap="none" lIns="91424" tIns="45712" rIns="91424" bIns="45712" anchor="ctr"/>
          <a:lstStyle/>
          <a:p>
            <a:pPr>
              <a:buNone/>
            </a:pPr>
            <a:endParaRPr lang="en-US" sz="2000" i="1">
              <a:latin typeface="Calibri" charset="0"/>
            </a:endParaRPr>
          </a:p>
        </p:txBody>
      </p:sp>
      <p:sp>
        <p:nvSpPr>
          <p:cNvPr id="28684" name="Rectangle 38"/>
          <p:cNvSpPr>
            <a:spLocks noChangeArrowheads="1"/>
          </p:cNvSpPr>
          <p:nvPr/>
        </p:nvSpPr>
        <p:spPr bwMode="auto">
          <a:xfrm>
            <a:off x="4621571" y="2935237"/>
            <a:ext cx="215935" cy="71977"/>
          </a:xfrm>
          <a:prstGeom prst="rect">
            <a:avLst/>
          </a:prstGeom>
          <a:solidFill>
            <a:srgbClr val="FF6600"/>
          </a:solidFill>
          <a:ln w="9525">
            <a:solidFill>
              <a:srgbClr val="FF6600"/>
            </a:solidFill>
            <a:miter lim="800000"/>
            <a:headEnd/>
            <a:tailEnd/>
          </a:ln>
        </p:spPr>
        <p:txBody>
          <a:bodyPr wrap="none" lIns="91424" tIns="45712" rIns="91424" bIns="45712" anchor="ctr"/>
          <a:lstStyle/>
          <a:p>
            <a:pPr>
              <a:buNone/>
            </a:pPr>
            <a:endParaRPr lang="en-US" sz="2000" i="1">
              <a:latin typeface="Calibri" charset="0"/>
            </a:endParaRPr>
          </a:p>
        </p:txBody>
      </p:sp>
      <p:sp>
        <p:nvSpPr>
          <p:cNvPr id="28685" name="Rectangle 39"/>
          <p:cNvSpPr>
            <a:spLocks noChangeArrowheads="1"/>
          </p:cNvSpPr>
          <p:nvPr/>
        </p:nvSpPr>
        <p:spPr bwMode="auto">
          <a:xfrm>
            <a:off x="4909485" y="2935237"/>
            <a:ext cx="215935" cy="71977"/>
          </a:xfrm>
          <a:prstGeom prst="rect">
            <a:avLst/>
          </a:prstGeom>
          <a:solidFill>
            <a:srgbClr val="FF6600"/>
          </a:solidFill>
          <a:ln w="9525">
            <a:solidFill>
              <a:srgbClr val="FF6600"/>
            </a:solidFill>
            <a:miter lim="800000"/>
            <a:headEnd/>
            <a:tailEnd/>
          </a:ln>
        </p:spPr>
        <p:txBody>
          <a:bodyPr wrap="none" lIns="91424" tIns="45712" rIns="91424" bIns="45712" anchor="ctr"/>
          <a:lstStyle/>
          <a:p>
            <a:pPr>
              <a:buNone/>
            </a:pPr>
            <a:endParaRPr lang="en-US" sz="2000" i="1">
              <a:latin typeface="Calibri" charset="0"/>
            </a:endParaRPr>
          </a:p>
        </p:txBody>
      </p:sp>
      <p:sp>
        <p:nvSpPr>
          <p:cNvPr id="28686" name="Rectangle 40"/>
          <p:cNvSpPr>
            <a:spLocks noChangeArrowheads="1"/>
          </p:cNvSpPr>
          <p:nvPr/>
        </p:nvSpPr>
        <p:spPr bwMode="auto">
          <a:xfrm>
            <a:off x="4044384" y="4158851"/>
            <a:ext cx="215936" cy="71977"/>
          </a:xfrm>
          <a:prstGeom prst="rect">
            <a:avLst/>
          </a:prstGeom>
          <a:solidFill>
            <a:srgbClr val="FF6600"/>
          </a:solidFill>
          <a:ln w="9525">
            <a:solidFill>
              <a:srgbClr val="FF6600"/>
            </a:solidFill>
            <a:miter lim="800000"/>
            <a:headEnd/>
            <a:tailEnd/>
          </a:ln>
        </p:spPr>
        <p:txBody>
          <a:bodyPr wrap="none" lIns="91424" tIns="45712" rIns="91424" bIns="45712" anchor="ctr"/>
          <a:lstStyle/>
          <a:p>
            <a:pPr>
              <a:buNone/>
            </a:pPr>
            <a:endParaRPr lang="en-US" sz="2000" i="1">
              <a:solidFill>
                <a:srgbClr val="0000FF"/>
              </a:solidFill>
              <a:latin typeface="Calibri" charset="0"/>
            </a:endParaRPr>
          </a:p>
        </p:txBody>
      </p:sp>
      <p:sp>
        <p:nvSpPr>
          <p:cNvPr id="28687" name="Rectangle 41"/>
          <p:cNvSpPr>
            <a:spLocks noChangeArrowheads="1"/>
          </p:cNvSpPr>
          <p:nvPr/>
        </p:nvSpPr>
        <p:spPr bwMode="auto">
          <a:xfrm>
            <a:off x="4333656" y="4158851"/>
            <a:ext cx="215935" cy="71977"/>
          </a:xfrm>
          <a:prstGeom prst="rect">
            <a:avLst/>
          </a:prstGeom>
          <a:solidFill>
            <a:srgbClr val="FF6600"/>
          </a:solidFill>
          <a:ln w="9525">
            <a:solidFill>
              <a:srgbClr val="FF6600"/>
            </a:solidFill>
            <a:miter lim="800000"/>
            <a:headEnd/>
            <a:tailEnd/>
          </a:ln>
        </p:spPr>
        <p:txBody>
          <a:bodyPr wrap="none" lIns="91424" tIns="45712" rIns="91424" bIns="45712" anchor="ctr"/>
          <a:lstStyle/>
          <a:p>
            <a:pPr>
              <a:buNone/>
            </a:pPr>
            <a:endParaRPr lang="en-US" sz="2000" i="1">
              <a:solidFill>
                <a:srgbClr val="0000FF"/>
              </a:solidFill>
              <a:latin typeface="Calibri" charset="0"/>
            </a:endParaRPr>
          </a:p>
        </p:txBody>
      </p:sp>
      <p:sp>
        <p:nvSpPr>
          <p:cNvPr id="28688" name="Rectangle 42"/>
          <p:cNvSpPr>
            <a:spLocks noChangeArrowheads="1"/>
          </p:cNvSpPr>
          <p:nvPr/>
        </p:nvSpPr>
        <p:spPr bwMode="auto">
          <a:xfrm>
            <a:off x="4621571" y="4158851"/>
            <a:ext cx="215935" cy="71977"/>
          </a:xfrm>
          <a:prstGeom prst="rect">
            <a:avLst/>
          </a:prstGeom>
          <a:solidFill>
            <a:srgbClr val="FF6600"/>
          </a:solidFill>
          <a:ln w="9525">
            <a:solidFill>
              <a:srgbClr val="FF6600"/>
            </a:solidFill>
            <a:miter lim="800000"/>
            <a:headEnd/>
            <a:tailEnd/>
          </a:ln>
        </p:spPr>
        <p:txBody>
          <a:bodyPr wrap="none" lIns="91424" tIns="45712" rIns="91424" bIns="45712" anchor="ctr"/>
          <a:lstStyle/>
          <a:p>
            <a:pPr>
              <a:buNone/>
            </a:pPr>
            <a:endParaRPr lang="en-US" sz="2000" i="1">
              <a:solidFill>
                <a:srgbClr val="0000FF"/>
              </a:solidFill>
              <a:latin typeface="Calibri" charset="0"/>
            </a:endParaRPr>
          </a:p>
        </p:txBody>
      </p:sp>
      <p:sp>
        <p:nvSpPr>
          <p:cNvPr id="28689" name="Rectangle 43"/>
          <p:cNvSpPr>
            <a:spLocks noChangeArrowheads="1"/>
          </p:cNvSpPr>
          <p:nvPr/>
        </p:nvSpPr>
        <p:spPr bwMode="auto">
          <a:xfrm>
            <a:off x="4909485" y="4158851"/>
            <a:ext cx="215935" cy="71977"/>
          </a:xfrm>
          <a:prstGeom prst="rect">
            <a:avLst/>
          </a:prstGeom>
          <a:solidFill>
            <a:srgbClr val="FF6600"/>
          </a:solidFill>
          <a:ln w="9525">
            <a:solidFill>
              <a:srgbClr val="FF6600"/>
            </a:solidFill>
            <a:miter lim="800000"/>
            <a:headEnd/>
            <a:tailEnd/>
          </a:ln>
        </p:spPr>
        <p:txBody>
          <a:bodyPr wrap="none" lIns="91424" tIns="45712" rIns="91424" bIns="45712" anchor="ctr"/>
          <a:lstStyle/>
          <a:p>
            <a:pPr>
              <a:buNone/>
            </a:pPr>
            <a:endParaRPr lang="en-US" sz="2000" i="1">
              <a:solidFill>
                <a:srgbClr val="0000FF"/>
              </a:solidFill>
              <a:latin typeface="Calibri" charset="0"/>
            </a:endParaRPr>
          </a:p>
        </p:txBody>
      </p:sp>
      <p:sp>
        <p:nvSpPr>
          <p:cNvPr id="69" name="AutoShape 44"/>
          <p:cNvSpPr>
            <a:spLocks noChangeArrowheads="1"/>
          </p:cNvSpPr>
          <p:nvPr/>
        </p:nvSpPr>
        <p:spPr bwMode="auto">
          <a:xfrm>
            <a:off x="3973762" y="2429955"/>
            <a:ext cx="1223637" cy="433304"/>
          </a:xfrm>
          <a:custGeom>
            <a:avLst/>
            <a:gdLst>
              <a:gd name="G0" fmla="+- 2942 0 0"/>
              <a:gd name="G1" fmla="+- 21600 0 2942"/>
              <a:gd name="G2" fmla="*/ 2942 1 2"/>
              <a:gd name="G3" fmla="+- 21600 0 G2"/>
              <a:gd name="G4" fmla="+/ 2942 21600 2"/>
              <a:gd name="G5" fmla="+/ G1 0 2"/>
              <a:gd name="G6" fmla="*/ 21600 21600 2942"/>
              <a:gd name="G7" fmla="*/ G6 1 2"/>
              <a:gd name="G8" fmla="+- 21600 0 G7"/>
              <a:gd name="G9" fmla="*/ 21600 1 2"/>
              <a:gd name="G10" fmla="+- 2942 0 G9"/>
              <a:gd name="G11" fmla="?: G10 G8 0"/>
              <a:gd name="G12" fmla="?: G10 G7 21600"/>
              <a:gd name="T0" fmla="*/ 20129 w 21600"/>
              <a:gd name="T1" fmla="*/ 10800 h 21600"/>
              <a:gd name="T2" fmla="*/ 10800 w 21600"/>
              <a:gd name="T3" fmla="*/ 21600 h 21600"/>
              <a:gd name="T4" fmla="*/ 1471 w 21600"/>
              <a:gd name="T5" fmla="*/ 10800 h 21600"/>
              <a:gd name="T6" fmla="*/ 10800 w 21600"/>
              <a:gd name="T7" fmla="*/ 0 h 21600"/>
              <a:gd name="T8" fmla="*/ 3271 w 21600"/>
              <a:gd name="T9" fmla="*/ 3271 h 21600"/>
              <a:gd name="T10" fmla="*/ 18329 w 21600"/>
              <a:gd name="T11" fmla="*/ 18329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2942" y="21600"/>
                </a:lnTo>
                <a:lnTo>
                  <a:pt x="18658" y="21600"/>
                </a:lnTo>
                <a:lnTo>
                  <a:pt x="21600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1424" tIns="45712" rIns="91424" bIns="45712" anchor="ctr"/>
          <a:lstStyle/>
          <a:p>
            <a:pPr>
              <a:buNone/>
              <a:defRPr/>
            </a:pPr>
            <a:endParaRPr lang="it-IT" sz="2000" i="1">
              <a:solidFill>
                <a:srgbClr val="7F7F7F"/>
              </a:solidFill>
              <a:latin typeface="Calibri"/>
              <a:cs typeface="Calibri"/>
            </a:endParaRPr>
          </a:p>
        </p:txBody>
      </p:sp>
      <p:sp>
        <p:nvSpPr>
          <p:cNvPr id="28691" name="AutoShape 45"/>
          <p:cNvSpPr>
            <a:spLocks noChangeArrowheads="1"/>
          </p:cNvSpPr>
          <p:nvPr/>
        </p:nvSpPr>
        <p:spPr bwMode="auto">
          <a:xfrm rot="10800000">
            <a:off x="3973762" y="4304245"/>
            <a:ext cx="1223637" cy="286470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3677 w 21600"/>
              <a:gd name="T13" fmla="*/ 3677 h 21600"/>
              <a:gd name="T14" fmla="*/ 17923 w 21600"/>
              <a:gd name="T15" fmla="*/ 17923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3754" y="21600"/>
                </a:lnTo>
                <a:lnTo>
                  <a:pt x="17846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rgbClr val="C0C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4" tIns="45712" rIns="91424" bIns="45712" anchor="ctr"/>
          <a:lstStyle/>
          <a:p>
            <a:pPr>
              <a:buNone/>
            </a:pPr>
            <a:endParaRPr lang="en-US"/>
          </a:p>
        </p:txBody>
      </p:sp>
      <p:sp>
        <p:nvSpPr>
          <p:cNvPr id="28692" name="Rectangle 46"/>
          <p:cNvSpPr>
            <a:spLocks noChangeArrowheads="1"/>
          </p:cNvSpPr>
          <p:nvPr/>
        </p:nvSpPr>
        <p:spPr bwMode="auto">
          <a:xfrm>
            <a:off x="4260319" y="4664131"/>
            <a:ext cx="649166" cy="215932"/>
          </a:xfrm>
          <a:prstGeom prst="rect">
            <a:avLst/>
          </a:prstGeom>
          <a:solidFill>
            <a:srgbClr val="C0C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4" tIns="45712" rIns="91424" bIns="45712" anchor="ctr"/>
          <a:lstStyle/>
          <a:p>
            <a:pPr>
              <a:buNone/>
            </a:pPr>
            <a:endParaRPr lang="en-US" sz="2000" i="1">
              <a:latin typeface="Calibri" charset="0"/>
            </a:endParaRPr>
          </a:p>
        </p:txBody>
      </p:sp>
      <p:sp>
        <p:nvSpPr>
          <p:cNvPr id="28693" name="Line 47"/>
          <p:cNvSpPr>
            <a:spLocks noChangeShapeType="1"/>
          </p:cNvSpPr>
          <p:nvPr/>
        </p:nvSpPr>
        <p:spPr bwMode="auto">
          <a:xfrm>
            <a:off x="4189699" y="3151168"/>
            <a:ext cx="0" cy="863728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24" tIns="45712" rIns="91424" bIns="45712"/>
          <a:lstStyle/>
          <a:p>
            <a:pPr>
              <a:buNone/>
            </a:pPr>
            <a:endParaRPr lang="en-US"/>
          </a:p>
        </p:txBody>
      </p:sp>
      <p:sp>
        <p:nvSpPr>
          <p:cNvPr id="28694" name="Line 48"/>
          <p:cNvSpPr>
            <a:spLocks noChangeShapeType="1"/>
          </p:cNvSpPr>
          <p:nvPr/>
        </p:nvSpPr>
        <p:spPr bwMode="auto">
          <a:xfrm>
            <a:off x="4980105" y="3151168"/>
            <a:ext cx="0" cy="863728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24" tIns="45712" rIns="91424" bIns="45712"/>
          <a:lstStyle/>
          <a:p>
            <a:pPr>
              <a:buNone/>
            </a:pPr>
            <a:endParaRPr lang="en-US"/>
          </a:p>
        </p:txBody>
      </p:sp>
      <p:sp>
        <p:nvSpPr>
          <p:cNvPr id="28695" name="Freeform 49"/>
          <p:cNvSpPr>
            <a:spLocks/>
          </p:cNvSpPr>
          <p:nvPr/>
        </p:nvSpPr>
        <p:spPr bwMode="auto">
          <a:xfrm>
            <a:off x="4405635" y="2214023"/>
            <a:ext cx="291989" cy="2794160"/>
          </a:xfrm>
          <a:custGeom>
            <a:avLst/>
            <a:gdLst>
              <a:gd name="T0" fmla="*/ 0 w 184"/>
              <a:gd name="T1" fmla="*/ 0 h 1760"/>
              <a:gd name="T2" fmla="*/ 2147483647 w 184"/>
              <a:gd name="T3" fmla="*/ 2147483647 h 1760"/>
              <a:gd name="T4" fmla="*/ 2147483647 w 184"/>
              <a:gd name="T5" fmla="*/ 2147483647 h 1760"/>
              <a:gd name="T6" fmla="*/ 2147483647 w 184"/>
              <a:gd name="T7" fmla="*/ 2147483647 h 1760"/>
              <a:gd name="T8" fmla="*/ 2147483647 w 184"/>
              <a:gd name="T9" fmla="*/ 2147483647 h 1760"/>
              <a:gd name="T10" fmla="*/ 2147483647 w 184"/>
              <a:gd name="T11" fmla="*/ 2147483647 h 1760"/>
              <a:gd name="T12" fmla="*/ 0 w 184"/>
              <a:gd name="T13" fmla="*/ 2147483647 h 176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84" h="1760">
                <a:moveTo>
                  <a:pt x="0" y="0"/>
                </a:moveTo>
                <a:lnTo>
                  <a:pt x="144" y="600"/>
                </a:lnTo>
                <a:lnTo>
                  <a:pt x="176" y="736"/>
                </a:lnTo>
                <a:lnTo>
                  <a:pt x="184" y="904"/>
                </a:lnTo>
                <a:lnTo>
                  <a:pt x="168" y="1024"/>
                </a:lnTo>
                <a:lnTo>
                  <a:pt x="152" y="1152"/>
                </a:lnTo>
                <a:lnTo>
                  <a:pt x="0" y="1760"/>
                </a:lnTo>
              </a:path>
            </a:pathLst>
          </a:custGeom>
          <a:noFill/>
          <a:ln w="19050">
            <a:solidFill>
              <a:schemeClr val="tx1"/>
            </a:solidFill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4" tIns="45712" rIns="91424" bIns="45712"/>
          <a:lstStyle/>
          <a:p>
            <a:pPr>
              <a:buNone/>
            </a:pPr>
            <a:endParaRPr lang="en-US"/>
          </a:p>
        </p:txBody>
      </p:sp>
      <p:sp>
        <p:nvSpPr>
          <p:cNvPr id="28696" name="Line 50"/>
          <p:cNvSpPr>
            <a:spLocks noChangeShapeType="1"/>
          </p:cNvSpPr>
          <p:nvPr/>
        </p:nvSpPr>
        <p:spPr bwMode="auto">
          <a:xfrm>
            <a:off x="4549591" y="2791281"/>
            <a:ext cx="581261" cy="868046"/>
          </a:xfrm>
          <a:prstGeom prst="line">
            <a:avLst/>
          </a:prstGeom>
          <a:noFill/>
          <a:ln w="19050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24" tIns="45712" rIns="91424" bIns="45712"/>
          <a:lstStyle/>
          <a:p>
            <a:pPr>
              <a:buNone/>
            </a:pPr>
            <a:endParaRPr lang="en-US"/>
          </a:p>
        </p:txBody>
      </p:sp>
      <p:sp>
        <p:nvSpPr>
          <p:cNvPr id="28697" name="Line 51"/>
          <p:cNvSpPr>
            <a:spLocks noChangeShapeType="1"/>
          </p:cNvSpPr>
          <p:nvPr/>
        </p:nvSpPr>
        <p:spPr bwMode="auto">
          <a:xfrm>
            <a:off x="4694907" y="3367100"/>
            <a:ext cx="358535" cy="1307108"/>
          </a:xfrm>
          <a:prstGeom prst="line">
            <a:avLst/>
          </a:prstGeom>
          <a:noFill/>
          <a:ln w="19050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24" tIns="45712" rIns="91424" bIns="45712"/>
          <a:lstStyle/>
          <a:p>
            <a:pPr>
              <a:buNone/>
            </a:pPr>
            <a:endParaRPr lang="en-US"/>
          </a:p>
        </p:txBody>
      </p:sp>
      <p:sp>
        <p:nvSpPr>
          <p:cNvPr id="28698" name="Text Box 104"/>
          <p:cNvSpPr txBox="1">
            <a:spLocks noChangeArrowheads="1"/>
          </p:cNvSpPr>
          <p:nvPr/>
        </p:nvSpPr>
        <p:spPr bwMode="auto">
          <a:xfrm>
            <a:off x="2534191" y="2822952"/>
            <a:ext cx="596749" cy="3539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4" tIns="45712" rIns="91424" bIns="45712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None/>
            </a:pPr>
            <a:r>
              <a:rPr lang="it-IT" sz="1700" i="1" dirty="0">
                <a:latin typeface="Calibri" charset="0"/>
              </a:rPr>
              <a:t>ACC</a:t>
            </a:r>
          </a:p>
        </p:txBody>
      </p:sp>
      <p:sp>
        <p:nvSpPr>
          <p:cNvPr id="28699" name="Text Box 104"/>
          <p:cNvSpPr txBox="1">
            <a:spLocks noChangeArrowheads="1"/>
          </p:cNvSpPr>
          <p:nvPr/>
        </p:nvSpPr>
        <p:spPr bwMode="auto">
          <a:xfrm>
            <a:off x="5156657" y="2822952"/>
            <a:ext cx="703837" cy="3539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4" tIns="45712" rIns="91424" bIns="45712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None/>
            </a:pPr>
            <a:r>
              <a:rPr lang="it-IT" sz="1700" i="1" dirty="0" err="1" smtClean="0">
                <a:latin typeface="Calibri" charset="0"/>
              </a:rPr>
              <a:t>UToF</a:t>
            </a:r>
            <a:endParaRPr lang="it-IT" sz="1700" i="1" dirty="0">
              <a:latin typeface="Calibri" charset="0"/>
            </a:endParaRPr>
          </a:p>
        </p:txBody>
      </p:sp>
      <p:sp>
        <p:nvSpPr>
          <p:cNvPr id="28700" name="Rectangle 105"/>
          <p:cNvSpPr>
            <a:spLocks noChangeArrowheads="1"/>
          </p:cNvSpPr>
          <p:nvPr/>
        </p:nvSpPr>
        <p:spPr bwMode="auto">
          <a:xfrm>
            <a:off x="1458586" y="3018730"/>
            <a:ext cx="935722" cy="73416"/>
          </a:xfrm>
          <a:prstGeom prst="rect">
            <a:avLst/>
          </a:prstGeom>
          <a:solidFill>
            <a:srgbClr val="C0C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4" tIns="45712" rIns="91424" bIns="45712" anchor="ctr"/>
          <a:lstStyle/>
          <a:p>
            <a:pPr>
              <a:buNone/>
            </a:pPr>
            <a:endParaRPr lang="en-US" sz="2000" i="1">
              <a:latin typeface="Calibri" charset="0"/>
            </a:endParaRPr>
          </a:p>
        </p:txBody>
      </p:sp>
      <p:sp>
        <p:nvSpPr>
          <p:cNvPr id="106" name="AutoShape 106"/>
          <p:cNvSpPr>
            <a:spLocks noChangeArrowheads="1"/>
          </p:cNvSpPr>
          <p:nvPr/>
        </p:nvSpPr>
        <p:spPr bwMode="auto">
          <a:xfrm>
            <a:off x="2322329" y="3164123"/>
            <a:ext cx="287914" cy="863728"/>
          </a:xfrm>
          <a:prstGeom prst="roundRect">
            <a:avLst>
              <a:gd name="adj" fmla="val 16667"/>
            </a:avLst>
          </a:prstGeom>
          <a:solidFill>
            <a:schemeClr val="tx2">
              <a:lumMod val="60000"/>
              <a:lumOff val="40000"/>
            </a:schemeClr>
          </a:solidFill>
          <a:ln w="9525">
            <a:noFill/>
            <a:round/>
            <a:headEnd/>
            <a:tailEnd/>
          </a:ln>
          <a:effectLst/>
        </p:spPr>
        <p:txBody>
          <a:bodyPr wrap="none" lIns="91424" tIns="45712" rIns="91424" bIns="45712" anchor="ctr"/>
          <a:lstStyle/>
          <a:p>
            <a:pPr>
              <a:buNone/>
              <a:defRPr/>
            </a:pPr>
            <a:endParaRPr lang="it-IT" sz="2000" i="1">
              <a:latin typeface="Calibri"/>
              <a:cs typeface="Calibri"/>
            </a:endParaRPr>
          </a:p>
        </p:txBody>
      </p:sp>
      <p:sp>
        <p:nvSpPr>
          <p:cNvPr id="107" name="AutoShape 107"/>
          <p:cNvSpPr>
            <a:spLocks noChangeArrowheads="1"/>
          </p:cNvSpPr>
          <p:nvPr/>
        </p:nvSpPr>
        <p:spPr bwMode="auto">
          <a:xfrm>
            <a:off x="1242650" y="3164123"/>
            <a:ext cx="287914" cy="863728"/>
          </a:xfrm>
          <a:prstGeom prst="roundRect">
            <a:avLst>
              <a:gd name="adj" fmla="val 16667"/>
            </a:avLst>
          </a:prstGeom>
          <a:solidFill>
            <a:schemeClr val="tx2">
              <a:lumMod val="60000"/>
              <a:lumOff val="40000"/>
            </a:schemeClr>
          </a:solidFill>
          <a:ln w="9525">
            <a:noFill/>
            <a:round/>
            <a:headEnd/>
            <a:tailEnd/>
          </a:ln>
          <a:effectLst/>
        </p:spPr>
        <p:txBody>
          <a:bodyPr wrap="none" lIns="91424" tIns="45712" rIns="91424" bIns="45712" anchor="ctr"/>
          <a:lstStyle/>
          <a:p>
            <a:pPr>
              <a:buNone/>
              <a:defRPr/>
            </a:pPr>
            <a:endParaRPr lang="it-IT" sz="2000" i="1">
              <a:latin typeface="Calibri"/>
              <a:cs typeface="Calibri"/>
            </a:endParaRPr>
          </a:p>
        </p:txBody>
      </p:sp>
      <p:sp>
        <p:nvSpPr>
          <p:cNvPr id="28703" name="Rectangle 108"/>
          <p:cNvSpPr>
            <a:spLocks noChangeArrowheads="1"/>
          </p:cNvSpPr>
          <p:nvPr/>
        </p:nvSpPr>
        <p:spPr bwMode="auto">
          <a:xfrm>
            <a:off x="1458586" y="4099829"/>
            <a:ext cx="935722" cy="73417"/>
          </a:xfrm>
          <a:prstGeom prst="rect">
            <a:avLst/>
          </a:prstGeom>
          <a:solidFill>
            <a:srgbClr val="C0C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4" tIns="45712" rIns="91424" bIns="45712" anchor="ctr"/>
          <a:lstStyle/>
          <a:p>
            <a:pPr>
              <a:buNone/>
            </a:pPr>
            <a:endParaRPr lang="en-US" sz="2000" i="1">
              <a:latin typeface="Calibri" charset="0"/>
            </a:endParaRPr>
          </a:p>
        </p:txBody>
      </p:sp>
      <p:sp>
        <p:nvSpPr>
          <p:cNvPr id="28704" name="Line 109"/>
          <p:cNvSpPr>
            <a:spLocks noChangeShapeType="1"/>
          </p:cNvSpPr>
          <p:nvPr/>
        </p:nvSpPr>
        <p:spPr bwMode="auto">
          <a:xfrm>
            <a:off x="1601185" y="3164123"/>
            <a:ext cx="650523" cy="0"/>
          </a:xfrm>
          <a:prstGeom prst="line">
            <a:avLst/>
          </a:prstGeom>
          <a:noFill/>
          <a:ln w="38100">
            <a:solidFill>
              <a:srgbClr val="9696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24" tIns="45712" rIns="91424" bIns="45712"/>
          <a:lstStyle/>
          <a:p>
            <a:pPr>
              <a:buNone/>
            </a:pPr>
            <a:endParaRPr lang="en-US"/>
          </a:p>
        </p:txBody>
      </p:sp>
      <p:sp>
        <p:nvSpPr>
          <p:cNvPr id="28705" name="Line 110"/>
          <p:cNvSpPr>
            <a:spLocks noChangeShapeType="1"/>
          </p:cNvSpPr>
          <p:nvPr/>
        </p:nvSpPr>
        <p:spPr bwMode="auto">
          <a:xfrm>
            <a:off x="1601185" y="3380055"/>
            <a:ext cx="650523" cy="0"/>
          </a:xfrm>
          <a:prstGeom prst="line">
            <a:avLst/>
          </a:prstGeom>
          <a:noFill/>
          <a:ln w="38100">
            <a:solidFill>
              <a:srgbClr val="9696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24" tIns="45712" rIns="91424" bIns="45712"/>
          <a:lstStyle/>
          <a:p>
            <a:pPr>
              <a:buNone/>
            </a:pPr>
            <a:endParaRPr lang="en-US"/>
          </a:p>
        </p:txBody>
      </p:sp>
      <p:sp>
        <p:nvSpPr>
          <p:cNvPr id="111" name="Line 111"/>
          <p:cNvSpPr>
            <a:spLocks noChangeShapeType="1"/>
          </p:cNvSpPr>
          <p:nvPr/>
        </p:nvSpPr>
        <p:spPr bwMode="auto">
          <a:xfrm>
            <a:off x="1601185" y="3595987"/>
            <a:ext cx="650523" cy="0"/>
          </a:xfrm>
          <a:prstGeom prst="line">
            <a:avLst/>
          </a:prstGeom>
          <a:noFill/>
          <a:ln w="38100">
            <a:solidFill>
              <a:schemeClr val="bg1">
                <a:lumMod val="65000"/>
              </a:schemeClr>
            </a:solidFill>
            <a:round/>
            <a:headEnd/>
            <a:tailEnd/>
          </a:ln>
          <a:effectLst/>
        </p:spPr>
        <p:txBody>
          <a:bodyPr lIns="91424" tIns="45712" rIns="91424" bIns="45712"/>
          <a:lstStyle/>
          <a:p>
            <a:pPr>
              <a:buNone/>
              <a:defRPr/>
            </a:pPr>
            <a:endParaRPr lang="it-IT" sz="2000" i="1">
              <a:latin typeface="Calibri"/>
              <a:cs typeface="Calibri"/>
            </a:endParaRPr>
          </a:p>
        </p:txBody>
      </p:sp>
      <p:sp>
        <p:nvSpPr>
          <p:cNvPr id="112" name="Line 112"/>
          <p:cNvSpPr>
            <a:spLocks noChangeShapeType="1"/>
          </p:cNvSpPr>
          <p:nvPr/>
        </p:nvSpPr>
        <p:spPr bwMode="auto">
          <a:xfrm>
            <a:off x="1601185" y="3811919"/>
            <a:ext cx="650523" cy="0"/>
          </a:xfrm>
          <a:prstGeom prst="line">
            <a:avLst/>
          </a:prstGeom>
          <a:noFill/>
          <a:ln w="38100">
            <a:solidFill>
              <a:schemeClr val="bg1">
                <a:lumMod val="65000"/>
              </a:schemeClr>
            </a:solidFill>
            <a:round/>
            <a:headEnd/>
            <a:tailEnd/>
          </a:ln>
          <a:effectLst/>
        </p:spPr>
        <p:txBody>
          <a:bodyPr lIns="91424" tIns="45712" rIns="91424" bIns="45712"/>
          <a:lstStyle/>
          <a:p>
            <a:pPr>
              <a:buNone/>
              <a:defRPr/>
            </a:pPr>
            <a:endParaRPr lang="it-IT" sz="2000" i="1">
              <a:latin typeface="Calibri"/>
              <a:cs typeface="Calibri"/>
            </a:endParaRPr>
          </a:p>
        </p:txBody>
      </p:sp>
      <p:sp>
        <p:nvSpPr>
          <p:cNvPr id="113" name="Line 113"/>
          <p:cNvSpPr>
            <a:spLocks noChangeShapeType="1"/>
          </p:cNvSpPr>
          <p:nvPr/>
        </p:nvSpPr>
        <p:spPr bwMode="auto">
          <a:xfrm>
            <a:off x="1601185" y="4027851"/>
            <a:ext cx="650523" cy="0"/>
          </a:xfrm>
          <a:prstGeom prst="line">
            <a:avLst/>
          </a:prstGeom>
          <a:noFill/>
          <a:ln w="38100">
            <a:solidFill>
              <a:schemeClr val="bg1">
                <a:lumMod val="65000"/>
              </a:schemeClr>
            </a:solidFill>
            <a:round/>
            <a:headEnd/>
            <a:tailEnd/>
          </a:ln>
          <a:effectLst/>
        </p:spPr>
        <p:txBody>
          <a:bodyPr lIns="91424" tIns="45712" rIns="91424" bIns="45712"/>
          <a:lstStyle/>
          <a:p>
            <a:pPr>
              <a:buNone/>
              <a:defRPr/>
            </a:pPr>
            <a:endParaRPr lang="it-IT" sz="2000" i="1">
              <a:latin typeface="Calibri"/>
              <a:cs typeface="Calibri"/>
            </a:endParaRPr>
          </a:p>
        </p:txBody>
      </p:sp>
      <p:sp>
        <p:nvSpPr>
          <p:cNvPr id="28709" name="Rectangle 114"/>
          <p:cNvSpPr>
            <a:spLocks noChangeArrowheads="1"/>
          </p:cNvSpPr>
          <p:nvPr/>
        </p:nvSpPr>
        <p:spPr bwMode="auto">
          <a:xfrm>
            <a:off x="1385249" y="2948192"/>
            <a:ext cx="215936" cy="70538"/>
          </a:xfrm>
          <a:prstGeom prst="rect">
            <a:avLst/>
          </a:prstGeom>
          <a:solidFill>
            <a:srgbClr val="C0C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4" tIns="45712" rIns="91424" bIns="45712" anchor="ctr"/>
          <a:lstStyle/>
          <a:p>
            <a:pPr>
              <a:buNone/>
            </a:pPr>
            <a:endParaRPr lang="en-US" sz="2000" i="1">
              <a:latin typeface="Calibri" charset="0"/>
            </a:endParaRPr>
          </a:p>
        </p:txBody>
      </p:sp>
      <p:sp>
        <p:nvSpPr>
          <p:cNvPr id="28710" name="Rectangle 115"/>
          <p:cNvSpPr>
            <a:spLocks noChangeArrowheads="1"/>
          </p:cNvSpPr>
          <p:nvPr/>
        </p:nvSpPr>
        <p:spPr bwMode="auto">
          <a:xfrm>
            <a:off x="1674522" y="2948192"/>
            <a:ext cx="215935" cy="70538"/>
          </a:xfrm>
          <a:prstGeom prst="rect">
            <a:avLst/>
          </a:prstGeom>
          <a:solidFill>
            <a:srgbClr val="C0C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4" tIns="45712" rIns="91424" bIns="45712" anchor="ctr"/>
          <a:lstStyle/>
          <a:p>
            <a:pPr>
              <a:buNone/>
            </a:pPr>
            <a:endParaRPr lang="en-US" sz="2000" i="1">
              <a:latin typeface="Calibri" charset="0"/>
            </a:endParaRPr>
          </a:p>
        </p:txBody>
      </p:sp>
      <p:sp>
        <p:nvSpPr>
          <p:cNvPr id="28711" name="Rectangle 116"/>
          <p:cNvSpPr>
            <a:spLocks noChangeArrowheads="1"/>
          </p:cNvSpPr>
          <p:nvPr/>
        </p:nvSpPr>
        <p:spPr bwMode="auto">
          <a:xfrm>
            <a:off x="1962436" y="2948192"/>
            <a:ext cx="215935" cy="70538"/>
          </a:xfrm>
          <a:prstGeom prst="rect">
            <a:avLst/>
          </a:prstGeom>
          <a:solidFill>
            <a:srgbClr val="C0C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4" tIns="45712" rIns="91424" bIns="45712" anchor="ctr"/>
          <a:lstStyle/>
          <a:p>
            <a:pPr>
              <a:buNone/>
            </a:pPr>
            <a:endParaRPr lang="en-US" sz="2000" i="1">
              <a:latin typeface="Calibri" charset="0"/>
            </a:endParaRPr>
          </a:p>
        </p:txBody>
      </p:sp>
      <p:sp>
        <p:nvSpPr>
          <p:cNvPr id="28712" name="Rectangle 117"/>
          <p:cNvSpPr>
            <a:spLocks noChangeArrowheads="1"/>
          </p:cNvSpPr>
          <p:nvPr/>
        </p:nvSpPr>
        <p:spPr bwMode="auto">
          <a:xfrm>
            <a:off x="2251709" y="2948192"/>
            <a:ext cx="215936" cy="70538"/>
          </a:xfrm>
          <a:prstGeom prst="rect">
            <a:avLst/>
          </a:prstGeom>
          <a:solidFill>
            <a:srgbClr val="C0C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4" tIns="45712" rIns="91424" bIns="45712" anchor="ctr"/>
          <a:lstStyle/>
          <a:p>
            <a:pPr>
              <a:buNone/>
            </a:pPr>
            <a:endParaRPr lang="en-US" sz="2000" i="1">
              <a:latin typeface="Calibri" charset="0"/>
            </a:endParaRPr>
          </a:p>
        </p:txBody>
      </p:sp>
      <p:sp>
        <p:nvSpPr>
          <p:cNvPr id="28713" name="Rectangle 118"/>
          <p:cNvSpPr>
            <a:spLocks noChangeArrowheads="1"/>
          </p:cNvSpPr>
          <p:nvPr/>
        </p:nvSpPr>
        <p:spPr bwMode="auto">
          <a:xfrm>
            <a:off x="1385249" y="4171807"/>
            <a:ext cx="215936" cy="71977"/>
          </a:xfrm>
          <a:prstGeom prst="rect">
            <a:avLst/>
          </a:prstGeom>
          <a:solidFill>
            <a:srgbClr val="C0C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4" tIns="45712" rIns="91424" bIns="45712" anchor="ctr"/>
          <a:lstStyle/>
          <a:p>
            <a:pPr>
              <a:buNone/>
            </a:pPr>
            <a:endParaRPr lang="en-US" sz="2000" i="1">
              <a:latin typeface="Calibri" charset="0"/>
            </a:endParaRPr>
          </a:p>
        </p:txBody>
      </p:sp>
      <p:sp>
        <p:nvSpPr>
          <p:cNvPr id="28714" name="Rectangle 119"/>
          <p:cNvSpPr>
            <a:spLocks noChangeArrowheads="1"/>
          </p:cNvSpPr>
          <p:nvPr/>
        </p:nvSpPr>
        <p:spPr bwMode="auto">
          <a:xfrm>
            <a:off x="1674522" y="4171807"/>
            <a:ext cx="215935" cy="71977"/>
          </a:xfrm>
          <a:prstGeom prst="rect">
            <a:avLst/>
          </a:prstGeom>
          <a:solidFill>
            <a:srgbClr val="C0C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4" tIns="45712" rIns="91424" bIns="45712" anchor="ctr"/>
          <a:lstStyle/>
          <a:p>
            <a:pPr>
              <a:buNone/>
            </a:pPr>
            <a:endParaRPr lang="en-US" sz="2000" i="1">
              <a:latin typeface="Calibri" charset="0"/>
            </a:endParaRPr>
          </a:p>
        </p:txBody>
      </p:sp>
      <p:sp>
        <p:nvSpPr>
          <p:cNvPr id="28715" name="Rectangle 120"/>
          <p:cNvSpPr>
            <a:spLocks noChangeArrowheads="1"/>
          </p:cNvSpPr>
          <p:nvPr/>
        </p:nvSpPr>
        <p:spPr bwMode="auto">
          <a:xfrm>
            <a:off x="1962436" y="4171807"/>
            <a:ext cx="215935" cy="71977"/>
          </a:xfrm>
          <a:prstGeom prst="rect">
            <a:avLst/>
          </a:prstGeom>
          <a:solidFill>
            <a:srgbClr val="C0C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4" tIns="45712" rIns="91424" bIns="45712" anchor="ctr"/>
          <a:lstStyle/>
          <a:p>
            <a:pPr>
              <a:buNone/>
            </a:pPr>
            <a:endParaRPr lang="en-US" sz="2000" i="1">
              <a:latin typeface="Calibri" charset="0"/>
            </a:endParaRPr>
          </a:p>
        </p:txBody>
      </p:sp>
      <p:sp>
        <p:nvSpPr>
          <p:cNvPr id="28716" name="Rectangle 121"/>
          <p:cNvSpPr>
            <a:spLocks noChangeArrowheads="1"/>
          </p:cNvSpPr>
          <p:nvPr/>
        </p:nvSpPr>
        <p:spPr bwMode="auto">
          <a:xfrm>
            <a:off x="2251709" y="4171807"/>
            <a:ext cx="215936" cy="71977"/>
          </a:xfrm>
          <a:prstGeom prst="rect">
            <a:avLst/>
          </a:prstGeom>
          <a:solidFill>
            <a:srgbClr val="C0C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4" tIns="45712" rIns="91424" bIns="45712" anchor="ctr"/>
          <a:lstStyle/>
          <a:p>
            <a:pPr>
              <a:buNone/>
            </a:pPr>
            <a:endParaRPr lang="en-US" sz="2000" i="1">
              <a:latin typeface="Calibri" charset="0"/>
            </a:endParaRPr>
          </a:p>
        </p:txBody>
      </p:sp>
      <p:sp>
        <p:nvSpPr>
          <p:cNvPr id="28717" name="AutoShape 122"/>
          <p:cNvSpPr>
            <a:spLocks noChangeArrowheads="1"/>
          </p:cNvSpPr>
          <p:nvPr/>
        </p:nvSpPr>
        <p:spPr bwMode="auto">
          <a:xfrm>
            <a:off x="1314628" y="2442912"/>
            <a:ext cx="1223637" cy="433303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3271 w 21600"/>
              <a:gd name="T13" fmla="*/ 3271 h 21600"/>
              <a:gd name="T14" fmla="*/ 18329 w 21600"/>
              <a:gd name="T15" fmla="*/ 18329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942" y="21600"/>
                </a:lnTo>
                <a:lnTo>
                  <a:pt x="18658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rgbClr val="C0C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4" tIns="45712" rIns="91424" bIns="45712" anchor="ctr"/>
          <a:lstStyle/>
          <a:p>
            <a:pPr>
              <a:buNone/>
            </a:pPr>
            <a:endParaRPr lang="en-US"/>
          </a:p>
        </p:txBody>
      </p:sp>
      <p:sp>
        <p:nvSpPr>
          <p:cNvPr id="28718" name="AutoShape 123"/>
          <p:cNvSpPr>
            <a:spLocks noChangeArrowheads="1"/>
          </p:cNvSpPr>
          <p:nvPr/>
        </p:nvSpPr>
        <p:spPr bwMode="auto">
          <a:xfrm rot="10800000">
            <a:off x="1314628" y="4315761"/>
            <a:ext cx="1223637" cy="287909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3677 w 21600"/>
              <a:gd name="T13" fmla="*/ 3677 h 21600"/>
              <a:gd name="T14" fmla="*/ 17923 w 21600"/>
              <a:gd name="T15" fmla="*/ 17923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3754" y="21600"/>
                </a:lnTo>
                <a:lnTo>
                  <a:pt x="17846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rgbClr val="C0C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4" tIns="45712" rIns="91424" bIns="45712" anchor="ctr"/>
          <a:lstStyle/>
          <a:p>
            <a:pPr>
              <a:buNone/>
            </a:pPr>
            <a:endParaRPr lang="en-US"/>
          </a:p>
        </p:txBody>
      </p:sp>
      <p:sp>
        <p:nvSpPr>
          <p:cNvPr id="28719" name="Rectangle 124"/>
          <p:cNvSpPr>
            <a:spLocks noChangeArrowheads="1"/>
          </p:cNvSpPr>
          <p:nvPr/>
        </p:nvSpPr>
        <p:spPr bwMode="auto">
          <a:xfrm>
            <a:off x="1601185" y="4677088"/>
            <a:ext cx="650523" cy="215932"/>
          </a:xfrm>
          <a:prstGeom prst="rect">
            <a:avLst/>
          </a:prstGeom>
          <a:solidFill>
            <a:srgbClr val="C0C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4" tIns="45712" rIns="91424" bIns="45712" anchor="ctr"/>
          <a:lstStyle/>
          <a:p>
            <a:pPr>
              <a:buNone/>
            </a:pPr>
            <a:endParaRPr lang="en-US" sz="2000" i="1">
              <a:latin typeface="Calibri" charset="0"/>
            </a:endParaRPr>
          </a:p>
        </p:txBody>
      </p:sp>
      <p:sp>
        <p:nvSpPr>
          <p:cNvPr id="28720" name="Line 125"/>
          <p:cNvSpPr>
            <a:spLocks noChangeShapeType="1"/>
          </p:cNvSpPr>
          <p:nvPr/>
        </p:nvSpPr>
        <p:spPr bwMode="auto">
          <a:xfrm>
            <a:off x="1530564" y="3164123"/>
            <a:ext cx="0" cy="863728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24" tIns="45712" rIns="91424" bIns="45712"/>
          <a:lstStyle/>
          <a:p>
            <a:pPr>
              <a:buNone/>
            </a:pPr>
            <a:endParaRPr lang="en-US"/>
          </a:p>
        </p:txBody>
      </p:sp>
      <p:sp>
        <p:nvSpPr>
          <p:cNvPr id="28721" name="Line 126"/>
          <p:cNvSpPr>
            <a:spLocks noChangeShapeType="1"/>
          </p:cNvSpPr>
          <p:nvPr/>
        </p:nvSpPr>
        <p:spPr bwMode="auto">
          <a:xfrm>
            <a:off x="2320971" y="3164123"/>
            <a:ext cx="0" cy="863728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24" tIns="45712" rIns="91424" bIns="45712"/>
          <a:lstStyle/>
          <a:p>
            <a:pPr>
              <a:buNone/>
            </a:pPr>
            <a:endParaRPr lang="en-US"/>
          </a:p>
        </p:txBody>
      </p:sp>
      <p:sp>
        <p:nvSpPr>
          <p:cNvPr id="28722" name="Text Box 104"/>
          <p:cNvSpPr txBox="1">
            <a:spLocks noChangeArrowheads="1"/>
          </p:cNvSpPr>
          <p:nvPr/>
        </p:nvSpPr>
        <p:spPr bwMode="auto">
          <a:xfrm>
            <a:off x="942966" y="5142061"/>
            <a:ext cx="2018569" cy="1292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4" tIns="45712" rIns="91424" bIns="45712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buNone/>
            </a:pPr>
            <a:r>
              <a:rPr lang="it-IT" sz="1800" i="1" dirty="0" err="1">
                <a:latin typeface="Calibri" charset="0"/>
              </a:rPr>
              <a:t>Horizontal</a:t>
            </a:r>
            <a:r>
              <a:rPr lang="it-IT" sz="1800" i="1" dirty="0">
                <a:latin typeface="Calibri" charset="0"/>
              </a:rPr>
              <a:t> </a:t>
            </a:r>
            <a:r>
              <a:rPr lang="it-IT" sz="1800" i="1" dirty="0" err="1">
                <a:latin typeface="Calibri" charset="0"/>
              </a:rPr>
              <a:t>Particle</a:t>
            </a:r>
            <a:endParaRPr lang="it-IT" sz="1800" i="1" dirty="0">
              <a:latin typeface="Calibri" charset="0"/>
            </a:endParaRPr>
          </a:p>
          <a:p>
            <a:pPr algn="ctr" eaLnBrk="1" hangingPunct="1">
              <a:buNone/>
            </a:pPr>
            <a:endParaRPr lang="it-IT" sz="1800" i="1" dirty="0">
              <a:latin typeface="Calibri" charset="0"/>
            </a:endParaRPr>
          </a:p>
          <a:p>
            <a:pPr algn="ctr" eaLnBrk="1" hangingPunct="1">
              <a:buNone/>
            </a:pPr>
            <a:r>
              <a:rPr lang="it-IT" sz="3200" i="1" dirty="0" err="1">
                <a:solidFill>
                  <a:srgbClr val="FF0000"/>
                </a:solidFill>
                <a:latin typeface="Calibri" charset="0"/>
              </a:rPr>
              <a:t>Rejected</a:t>
            </a:r>
            <a:endParaRPr lang="it-IT" sz="1700" i="1" dirty="0">
              <a:solidFill>
                <a:srgbClr val="FF0000"/>
              </a:solidFill>
              <a:latin typeface="Calibri" charset="0"/>
            </a:endParaRPr>
          </a:p>
        </p:txBody>
      </p:sp>
      <p:sp>
        <p:nvSpPr>
          <p:cNvPr id="28723" name="Text Box 104"/>
          <p:cNvSpPr txBox="1">
            <a:spLocks noChangeArrowheads="1"/>
          </p:cNvSpPr>
          <p:nvPr/>
        </p:nvSpPr>
        <p:spPr bwMode="auto">
          <a:xfrm>
            <a:off x="3659278" y="5133423"/>
            <a:ext cx="1849891" cy="1292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4" tIns="45712" rIns="91424" bIns="45712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buNone/>
            </a:pPr>
            <a:r>
              <a:rPr lang="it-IT" sz="1800" i="1">
                <a:latin typeface="Calibri" charset="0"/>
              </a:rPr>
              <a:t>High-Z particle</a:t>
            </a:r>
          </a:p>
          <a:p>
            <a:pPr algn="ctr" eaLnBrk="1" hangingPunct="1">
              <a:buNone/>
            </a:pPr>
            <a:endParaRPr lang="it-IT" sz="1800" i="1">
              <a:latin typeface="Calibri" charset="0"/>
            </a:endParaRPr>
          </a:p>
          <a:p>
            <a:pPr algn="ctr" eaLnBrk="1" hangingPunct="1">
              <a:buNone/>
            </a:pPr>
            <a:r>
              <a:rPr lang="it-IT" sz="3200" i="1">
                <a:latin typeface="Calibri" charset="0"/>
              </a:rPr>
              <a:t>Accepted</a:t>
            </a:r>
          </a:p>
        </p:txBody>
      </p:sp>
      <p:sp>
        <p:nvSpPr>
          <p:cNvPr id="28724" name="Line 50"/>
          <p:cNvSpPr>
            <a:spLocks noChangeShapeType="1"/>
          </p:cNvSpPr>
          <p:nvPr/>
        </p:nvSpPr>
        <p:spPr bwMode="auto">
          <a:xfrm flipH="1">
            <a:off x="4076977" y="3064796"/>
            <a:ext cx="520148" cy="594532"/>
          </a:xfrm>
          <a:prstGeom prst="line">
            <a:avLst/>
          </a:prstGeom>
          <a:noFill/>
          <a:ln w="19050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24" tIns="45712" rIns="91424" bIns="45712"/>
          <a:lstStyle/>
          <a:p>
            <a:pPr>
              <a:buNone/>
            </a:pPr>
            <a:endParaRPr lang="en-US"/>
          </a:p>
        </p:txBody>
      </p:sp>
      <p:sp>
        <p:nvSpPr>
          <p:cNvPr id="28725" name="Line 51"/>
          <p:cNvSpPr>
            <a:spLocks noChangeShapeType="1"/>
          </p:cNvSpPr>
          <p:nvPr/>
        </p:nvSpPr>
        <p:spPr bwMode="auto">
          <a:xfrm flipH="1">
            <a:off x="4076977" y="4059521"/>
            <a:ext cx="544593" cy="886761"/>
          </a:xfrm>
          <a:prstGeom prst="line">
            <a:avLst/>
          </a:prstGeom>
          <a:noFill/>
          <a:ln w="19050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24" tIns="45712" rIns="91424" bIns="45712"/>
          <a:lstStyle/>
          <a:p>
            <a:pPr>
              <a:buNone/>
            </a:pPr>
            <a:endParaRPr lang="en-US"/>
          </a:p>
        </p:txBody>
      </p:sp>
      <p:sp>
        <p:nvSpPr>
          <p:cNvPr id="28726" name="AutoShape 135"/>
          <p:cNvSpPr>
            <a:spLocks noChangeArrowheads="1"/>
          </p:cNvSpPr>
          <p:nvPr/>
        </p:nvSpPr>
        <p:spPr bwMode="auto">
          <a:xfrm>
            <a:off x="1326852" y="3357023"/>
            <a:ext cx="287914" cy="287909"/>
          </a:xfrm>
          <a:prstGeom prst="irregularSeal1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lIns="91424" tIns="45712" rIns="91424" bIns="45712" anchor="ctr"/>
          <a:lstStyle/>
          <a:p>
            <a:pPr>
              <a:buNone/>
            </a:pPr>
            <a:endParaRPr lang="en-US" sz="2000" i="1">
              <a:latin typeface="Calibri" charset="0"/>
            </a:endParaRPr>
          </a:p>
        </p:txBody>
      </p:sp>
      <p:sp>
        <p:nvSpPr>
          <p:cNvPr id="28727" name="Freeform 49"/>
          <p:cNvSpPr>
            <a:spLocks/>
          </p:cNvSpPr>
          <p:nvPr/>
        </p:nvSpPr>
        <p:spPr bwMode="auto">
          <a:xfrm>
            <a:off x="780900" y="3289365"/>
            <a:ext cx="677685" cy="192899"/>
          </a:xfrm>
          <a:custGeom>
            <a:avLst/>
            <a:gdLst>
              <a:gd name="T0" fmla="*/ 0 w 144"/>
              <a:gd name="T1" fmla="*/ 0 h 600"/>
              <a:gd name="T2" fmla="*/ 2147483647 w 144"/>
              <a:gd name="T3" fmla="*/ 2147483647 h 600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144" h="600">
                <a:moveTo>
                  <a:pt x="0" y="0"/>
                </a:moveTo>
                <a:lnTo>
                  <a:pt x="144" y="600"/>
                </a:lnTo>
              </a:path>
            </a:pathLst>
          </a:custGeom>
          <a:noFill/>
          <a:ln w="19050">
            <a:solidFill>
              <a:schemeClr val="tx1"/>
            </a:solidFill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4" tIns="45712" rIns="91424" bIns="45712"/>
          <a:lstStyle/>
          <a:p>
            <a:pPr>
              <a:buNone/>
            </a:pPr>
            <a:endParaRPr lang="en-US"/>
          </a:p>
        </p:txBody>
      </p:sp>
      <p:sp>
        <p:nvSpPr>
          <p:cNvPr id="28728" name="Freeform 127"/>
          <p:cNvSpPr>
            <a:spLocks/>
          </p:cNvSpPr>
          <p:nvPr/>
        </p:nvSpPr>
        <p:spPr bwMode="auto">
          <a:xfrm>
            <a:off x="1435498" y="3479385"/>
            <a:ext cx="1140793" cy="654993"/>
          </a:xfrm>
          <a:custGeom>
            <a:avLst/>
            <a:gdLst>
              <a:gd name="T0" fmla="*/ 0 w 176"/>
              <a:gd name="T1" fmla="*/ 0 h 736"/>
              <a:gd name="T2" fmla="*/ 2147483647 w 176"/>
              <a:gd name="T3" fmla="*/ 2147483647 h 736"/>
              <a:gd name="T4" fmla="*/ 2147483647 w 176"/>
              <a:gd name="T5" fmla="*/ 2147483647 h 736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76" h="736">
                <a:moveTo>
                  <a:pt x="0" y="0"/>
                </a:moveTo>
                <a:cubicBezTo>
                  <a:pt x="29" y="91"/>
                  <a:pt x="77" y="148"/>
                  <a:pt x="101" y="272"/>
                </a:cubicBezTo>
                <a:cubicBezTo>
                  <a:pt x="130" y="395"/>
                  <a:pt x="158" y="639"/>
                  <a:pt x="176" y="736"/>
                </a:cubicBezTo>
              </a:path>
            </a:pathLst>
          </a:custGeom>
          <a:noFill/>
          <a:ln w="19050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4" tIns="45712" rIns="91424" bIns="45712"/>
          <a:lstStyle/>
          <a:p>
            <a:pPr>
              <a:buNone/>
            </a:pPr>
            <a:endParaRPr lang="en-US"/>
          </a:p>
        </p:txBody>
      </p:sp>
      <p:sp>
        <p:nvSpPr>
          <p:cNvPr id="28729" name="Freeform 127"/>
          <p:cNvSpPr>
            <a:spLocks/>
          </p:cNvSpPr>
          <p:nvPr/>
        </p:nvSpPr>
        <p:spPr bwMode="auto">
          <a:xfrm flipV="1">
            <a:off x="1439573" y="3276408"/>
            <a:ext cx="1367594" cy="205856"/>
          </a:xfrm>
          <a:custGeom>
            <a:avLst/>
            <a:gdLst>
              <a:gd name="T0" fmla="*/ 0 w 176"/>
              <a:gd name="T1" fmla="*/ 0 h 736"/>
              <a:gd name="T2" fmla="*/ 2147483647 w 176"/>
              <a:gd name="T3" fmla="*/ 2147483647 h 736"/>
              <a:gd name="T4" fmla="*/ 2147483647 w 176"/>
              <a:gd name="T5" fmla="*/ 2147483647 h 736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76" h="736">
                <a:moveTo>
                  <a:pt x="0" y="0"/>
                </a:moveTo>
                <a:cubicBezTo>
                  <a:pt x="29" y="91"/>
                  <a:pt x="77" y="148"/>
                  <a:pt x="101" y="272"/>
                </a:cubicBezTo>
                <a:cubicBezTo>
                  <a:pt x="130" y="395"/>
                  <a:pt x="158" y="639"/>
                  <a:pt x="176" y="736"/>
                </a:cubicBezTo>
              </a:path>
            </a:pathLst>
          </a:custGeom>
          <a:noFill/>
          <a:ln w="19050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4" tIns="45712" rIns="91424" bIns="45712"/>
          <a:lstStyle/>
          <a:p>
            <a:pPr>
              <a:buNone/>
            </a:pPr>
            <a:endParaRPr lang="en-US"/>
          </a:p>
        </p:txBody>
      </p:sp>
      <p:sp>
        <p:nvSpPr>
          <p:cNvPr id="28730" name="Freeform 127"/>
          <p:cNvSpPr>
            <a:spLocks/>
          </p:cNvSpPr>
          <p:nvPr/>
        </p:nvSpPr>
        <p:spPr bwMode="auto">
          <a:xfrm flipV="1">
            <a:off x="1472167" y="2519207"/>
            <a:ext cx="1166597" cy="952980"/>
          </a:xfrm>
          <a:custGeom>
            <a:avLst/>
            <a:gdLst>
              <a:gd name="T0" fmla="*/ 0 w 176"/>
              <a:gd name="T1" fmla="*/ 0 h 736"/>
              <a:gd name="T2" fmla="*/ 2147483647 w 176"/>
              <a:gd name="T3" fmla="*/ 2147483647 h 736"/>
              <a:gd name="T4" fmla="*/ 2147483647 w 176"/>
              <a:gd name="T5" fmla="*/ 2147483647 h 736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76" h="736">
                <a:moveTo>
                  <a:pt x="0" y="0"/>
                </a:moveTo>
                <a:cubicBezTo>
                  <a:pt x="29" y="91"/>
                  <a:pt x="77" y="148"/>
                  <a:pt x="101" y="272"/>
                </a:cubicBezTo>
                <a:cubicBezTo>
                  <a:pt x="130" y="395"/>
                  <a:pt x="158" y="639"/>
                  <a:pt x="176" y="736"/>
                </a:cubicBezTo>
              </a:path>
            </a:pathLst>
          </a:custGeom>
          <a:noFill/>
          <a:ln w="19050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4" tIns="45712" rIns="91424" bIns="45712"/>
          <a:lstStyle/>
          <a:p>
            <a:pPr>
              <a:buNone/>
            </a:pPr>
            <a:endParaRPr lang="en-US"/>
          </a:p>
        </p:txBody>
      </p:sp>
      <p:sp>
        <p:nvSpPr>
          <p:cNvPr id="28731" name="Freeform 127"/>
          <p:cNvSpPr>
            <a:spLocks/>
          </p:cNvSpPr>
          <p:nvPr/>
        </p:nvSpPr>
        <p:spPr bwMode="auto">
          <a:xfrm>
            <a:off x="1450437" y="3466429"/>
            <a:ext cx="479405" cy="1488491"/>
          </a:xfrm>
          <a:custGeom>
            <a:avLst/>
            <a:gdLst>
              <a:gd name="T0" fmla="*/ 0 w 176"/>
              <a:gd name="T1" fmla="*/ 0 h 736"/>
              <a:gd name="T2" fmla="*/ 2147483647 w 176"/>
              <a:gd name="T3" fmla="*/ 2147483647 h 736"/>
              <a:gd name="T4" fmla="*/ 2147483647 w 176"/>
              <a:gd name="T5" fmla="*/ 2147483647 h 736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76" h="736">
                <a:moveTo>
                  <a:pt x="0" y="0"/>
                </a:moveTo>
                <a:cubicBezTo>
                  <a:pt x="29" y="91"/>
                  <a:pt x="77" y="148"/>
                  <a:pt x="101" y="272"/>
                </a:cubicBezTo>
                <a:cubicBezTo>
                  <a:pt x="130" y="395"/>
                  <a:pt x="158" y="639"/>
                  <a:pt x="176" y="736"/>
                </a:cubicBezTo>
              </a:path>
            </a:pathLst>
          </a:custGeom>
          <a:noFill/>
          <a:ln w="19050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4" tIns="45712" rIns="91424" bIns="45712"/>
          <a:lstStyle/>
          <a:p>
            <a:pPr>
              <a:buNone/>
            </a:pPr>
            <a:endParaRPr lang="en-US"/>
          </a:p>
        </p:txBody>
      </p:sp>
      <p:sp>
        <p:nvSpPr>
          <p:cNvPr id="28732" name="Text Box 52"/>
          <p:cNvSpPr txBox="1">
            <a:spLocks noChangeArrowheads="1"/>
          </p:cNvSpPr>
          <p:nvPr/>
        </p:nvSpPr>
        <p:spPr bwMode="auto">
          <a:xfrm>
            <a:off x="7488492" y="4671329"/>
            <a:ext cx="682228" cy="3539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4" tIns="45712" rIns="91424" bIns="45712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None/>
            </a:pPr>
            <a:r>
              <a:rPr lang="it-IT" sz="1700" i="1">
                <a:latin typeface="Calibri" charset="0"/>
              </a:rPr>
              <a:t>ECAL</a:t>
            </a:r>
          </a:p>
        </p:txBody>
      </p:sp>
      <p:sp>
        <p:nvSpPr>
          <p:cNvPr id="28733" name="Rectangle 80"/>
          <p:cNvSpPr>
            <a:spLocks noChangeArrowheads="1"/>
          </p:cNvSpPr>
          <p:nvPr/>
        </p:nvSpPr>
        <p:spPr bwMode="auto">
          <a:xfrm>
            <a:off x="6696727" y="3015851"/>
            <a:ext cx="934364" cy="73416"/>
          </a:xfrm>
          <a:prstGeom prst="rect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4" tIns="45712" rIns="91424" bIns="45712" anchor="ctr"/>
          <a:lstStyle/>
          <a:p>
            <a:pPr>
              <a:buNone/>
            </a:pPr>
            <a:endParaRPr lang="en-US" sz="2000" i="1">
              <a:latin typeface="Calibri" charset="0"/>
            </a:endParaRPr>
          </a:p>
        </p:txBody>
      </p:sp>
      <p:sp>
        <p:nvSpPr>
          <p:cNvPr id="28734" name="AutoShape 81"/>
          <p:cNvSpPr>
            <a:spLocks noChangeArrowheads="1"/>
          </p:cNvSpPr>
          <p:nvPr/>
        </p:nvSpPr>
        <p:spPr bwMode="auto">
          <a:xfrm>
            <a:off x="7559112" y="3161244"/>
            <a:ext cx="287914" cy="863728"/>
          </a:xfrm>
          <a:prstGeom prst="roundRect">
            <a:avLst>
              <a:gd name="adj" fmla="val 16667"/>
            </a:avLst>
          </a:prstGeom>
          <a:solidFill>
            <a:srgbClr val="C0C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424" tIns="45712" rIns="91424" bIns="45712" anchor="ctr"/>
          <a:lstStyle/>
          <a:p>
            <a:pPr>
              <a:buNone/>
            </a:pPr>
            <a:endParaRPr lang="en-US" sz="2000" i="1">
              <a:latin typeface="Calibri" charset="0"/>
            </a:endParaRPr>
          </a:p>
        </p:txBody>
      </p:sp>
      <p:sp>
        <p:nvSpPr>
          <p:cNvPr id="28735" name="AutoShape 82"/>
          <p:cNvSpPr>
            <a:spLocks noChangeArrowheads="1"/>
          </p:cNvSpPr>
          <p:nvPr/>
        </p:nvSpPr>
        <p:spPr bwMode="auto">
          <a:xfrm>
            <a:off x="6480791" y="3161244"/>
            <a:ext cx="286557" cy="863728"/>
          </a:xfrm>
          <a:prstGeom prst="roundRect">
            <a:avLst>
              <a:gd name="adj" fmla="val 16667"/>
            </a:avLst>
          </a:prstGeom>
          <a:solidFill>
            <a:srgbClr val="C0C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424" tIns="45712" rIns="91424" bIns="45712" anchor="ctr"/>
          <a:lstStyle/>
          <a:p>
            <a:pPr>
              <a:buNone/>
            </a:pPr>
            <a:endParaRPr lang="en-US" sz="2000" i="1">
              <a:latin typeface="Calibri" charset="0"/>
            </a:endParaRPr>
          </a:p>
        </p:txBody>
      </p:sp>
      <p:sp>
        <p:nvSpPr>
          <p:cNvPr id="28736" name="Rectangle 83"/>
          <p:cNvSpPr>
            <a:spLocks noChangeArrowheads="1"/>
          </p:cNvSpPr>
          <p:nvPr/>
        </p:nvSpPr>
        <p:spPr bwMode="auto">
          <a:xfrm>
            <a:off x="6696727" y="4096950"/>
            <a:ext cx="934364" cy="73417"/>
          </a:xfrm>
          <a:prstGeom prst="rect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4" tIns="45712" rIns="91424" bIns="45712" anchor="ctr"/>
          <a:lstStyle/>
          <a:p>
            <a:pPr>
              <a:buNone/>
            </a:pPr>
            <a:endParaRPr lang="en-US" sz="2000" i="1">
              <a:latin typeface="Calibri" charset="0"/>
            </a:endParaRPr>
          </a:p>
        </p:txBody>
      </p:sp>
      <p:sp>
        <p:nvSpPr>
          <p:cNvPr id="28737" name="Line 84"/>
          <p:cNvSpPr>
            <a:spLocks noChangeShapeType="1"/>
          </p:cNvSpPr>
          <p:nvPr/>
        </p:nvSpPr>
        <p:spPr bwMode="auto">
          <a:xfrm>
            <a:off x="6839326" y="3161244"/>
            <a:ext cx="649166" cy="0"/>
          </a:xfrm>
          <a:prstGeom prst="line">
            <a:avLst/>
          </a:prstGeom>
          <a:noFill/>
          <a:ln w="38100">
            <a:solidFill>
              <a:srgbClr val="9696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24" tIns="45712" rIns="91424" bIns="45712"/>
          <a:lstStyle/>
          <a:p>
            <a:pPr>
              <a:buNone/>
            </a:pPr>
            <a:endParaRPr lang="en-US"/>
          </a:p>
        </p:txBody>
      </p:sp>
      <p:sp>
        <p:nvSpPr>
          <p:cNvPr id="28738" name="Line 85"/>
          <p:cNvSpPr>
            <a:spLocks noChangeShapeType="1"/>
          </p:cNvSpPr>
          <p:nvPr/>
        </p:nvSpPr>
        <p:spPr bwMode="auto">
          <a:xfrm>
            <a:off x="6839326" y="3377176"/>
            <a:ext cx="649166" cy="0"/>
          </a:xfrm>
          <a:prstGeom prst="line">
            <a:avLst/>
          </a:prstGeom>
          <a:noFill/>
          <a:ln w="38100">
            <a:solidFill>
              <a:srgbClr val="9696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24" tIns="45712" rIns="91424" bIns="45712"/>
          <a:lstStyle/>
          <a:p>
            <a:pPr>
              <a:buNone/>
            </a:pPr>
            <a:endParaRPr lang="en-US"/>
          </a:p>
        </p:txBody>
      </p:sp>
      <p:sp>
        <p:nvSpPr>
          <p:cNvPr id="28739" name="Line 86"/>
          <p:cNvSpPr>
            <a:spLocks noChangeShapeType="1"/>
          </p:cNvSpPr>
          <p:nvPr/>
        </p:nvSpPr>
        <p:spPr bwMode="auto">
          <a:xfrm>
            <a:off x="6839326" y="3593108"/>
            <a:ext cx="649166" cy="0"/>
          </a:xfrm>
          <a:prstGeom prst="line">
            <a:avLst/>
          </a:prstGeom>
          <a:noFill/>
          <a:ln w="38100">
            <a:solidFill>
              <a:srgbClr val="9696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24" tIns="45712" rIns="91424" bIns="45712"/>
          <a:lstStyle/>
          <a:p>
            <a:pPr>
              <a:buNone/>
            </a:pPr>
            <a:endParaRPr lang="en-US"/>
          </a:p>
        </p:txBody>
      </p:sp>
      <p:sp>
        <p:nvSpPr>
          <p:cNvPr id="28740" name="Line 87"/>
          <p:cNvSpPr>
            <a:spLocks noChangeShapeType="1"/>
          </p:cNvSpPr>
          <p:nvPr/>
        </p:nvSpPr>
        <p:spPr bwMode="auto">
          <a:xfrm>
            <a:off x="6839326" y="3809040"/>
            <a:ext cx="649166" cy="0"/>
          </a:xfrm>
          <a:prstGeom prst="line">
            <a:avLst/>
          </a:prstGeom>
          <a:noFill/>
          <a:ln w="38100">
            <a:solidFill>
              <a:srgbClr val="9696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24" tIns="45712" rIns="91424" bIns="45712"/>
          <a:lstStyle/>
          <a:p>
            <a:pPr>
              <a:buNone/>
            </a:pPr>
            <a:endParaRPr lang="en-US"/>
          </a:p>
        </p:txBody>
      </p:sp>
      <p:sp>
        <p:nvSpPr>
          <p:cNvPr id="28741" name="Line 88"/>
          <p:cNvSpPr>
            <a:spLocks noChangeShapeType="1"/>
          </p:cNvSpPr>
          <p:nvPr/>
        </p:nvSpPr>
        <p:spPr bwMode="auto">
          <a:xfrm>
            <a:off x="6839326" y="4024972"/>
            <a:ext cx="649166" cy="0"/>
          </a:xfrm>
          <a:prstGeom prst="line">
            <a:avLst/>
          </a:prstGeom>
          <a:noFill/>
          <a:ln w="38100">
            <a:solidFill>
              <a:srgbClr val="9696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24" tIns="45712" rIns="91424" bIns="45712"/>
          <a:lstStyle/>
          <a:p>
            <a:pPr>
              <a:buNone/>
            </a:pPr>
            <a:endParaRPr lang="en-US"/>
          </a:p>
        </p:txBody>
      </p:sp>
      <p:sp>
        <p:nvSpPr>
          <p:cNvPr id="28742" name="Rectangle 89"/>
          <p:cNvSpPr>
            <a:spLocks noChangeArrowheads="1"/>
          </p:cNvSpPr>
          <p:nvPr/>
        </p:nvSpPr>
        <p:spPr bwMode="auto">
          <a:xfrm>
            <a:off x="6623391" y="2945312"/>
            <a:ext cx="215935" cy="70538"/>
          </a:xfrm>
          <a:prstGeom prst="rect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4" tIns="45712" rIns="91424" bIns="45712" anchor="ctr"/>
          <a:lstStyle/>
          <a:p>
            <a:pPr>
              <a:buNone/>
            </a:pPr>
            <a:endParaRPr lang="en-US" sz="2000" i="1">
              <a:latin typeface="Calibri" charset="0"/>
            </a:endParaRPr>
          </a:p>
        </p:txBody>
      </p:sp>
      <p:sp>
        <p:nvSpPr>
          <p:cNvPr id="28743" name="Rectangle 90"/>
          <p:cNvSpPr>
            <a:spLocks noChangeArrowheads="1"/>
          </p:cNvSpPr>
          <p:nvPr/>
        </p:nvSpPr>
        <p:spPr bwMode="auto">
          <a:xfrm>
            <a:off x="6911305" y="2945312"/>
            <a:ext cx="215935" cy="70538"/>
          </a:xfrm>
          <a:prstGeom prst="rect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4" tIns="45712" rIns="91424" bIns="45712" anchor="ctr"/>
          <a:lstStyle/>
          <a:p>
            <a:pPr>
              <a:buNone/>
            </a:pPr>
            <a:endParaRPr lang="en-US" sz="2000" i="1">
              <a:latin typeface="Calibri" charset="0"/>
            </a:endParaRPr>
          </a:p>
        </p:txBody>
      </p:sp>
      <p:sp>
        <p:nvSpPr>
          <p:cNvPr id="28744" name="Rectangle 91"/>
          <p:cNvSpPr>
            <a:spLocks noChangeArrowheads="1"/>
          </p:cNvSpPr>
          <p:nvPr/>
        </p:nvSpPr>
        <p:spPr bwMode="auto">
          <a:xfrm>
            <a:off x="7199220" y="2945312"/>
            <a:ext cx="215935" cy="70538"/>
          </a:xfrm>
          <a:prstGeom prst="rect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4" tIns="45712" rIns="91424" bIns="45712" anchor="ctr"/>
          <a:lstStyle/>
          <a:p>
            <a:pPr>
              <a:buNone/>
            </a:pPr>
            <a:endParaRPr lang="en-US" sz="2000" i="1">
              <a:latin typeface="Calibri" charset="0"/>
            </a:endParaRPr>
          </a:p>
        </p:txBody>
      </p:sp>
      <p:sp>
        <p:nvSpPr>
          <p:cNvPr id="28745" name="Rectangle 92"/>
          <p:cNvSpPr>
            <a:spLocks noChangeArrowheads="1"/>
          </p:cNvSpPr>
          <p:nvPr/>
        </p:nvSpPr>
        <p:spPr bwMode="auto">
          <a:xfrm>
            <a:off x="7488492" y="2945312"/>
            <a:ext cx="215936" cy="70538"/>
          </a:xfrm>
          <a:prstGeom prst="rect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4" tIns="45712" rIns="91424" bIns="45712" anchor="ctr"/>
          <a:lstStyle/>
          <a:p>
            <a:pPr>
              <a:buNone/>
            </a:pPr>
            <a:endParaRPr lang="en-US" sz="2000" i="1">
              <a:latin typeface="Calibri" charset="0"/>
            </a:endParaRPr>
          </a:p>
        </p:txBody>
      </p:sp>
      <p:sp>
        <p:nvSpPr>
          <p:cNvPr id="28746" name="Rectangle 93"/>
          <p:cNvSpPr>
            <a:spLocks noChangeArrowheads="1"/>
          </p:cNvSpPr>
          <p:nvPr/>
        </p:nvSpPr>
        <p:spPr bwMode="auto">
          <a:xfrm>
            <a:off x="6623391" y="4168928"/>
            <a:ext cx="215935" cy="71977"/>
          </a:xfrm>
          <a:prstGeom prst="rect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4" tIns="45712" rIns="91424" bIns="45712" anchor="ctr"/>
          <a:lstStyle/>
          <a:p>
            <a:pPr>
              <a:buNone/>
            </a:pPr>
            <a:endParaRPr lang="en-US" sz="2000" i="1">
              <a:latin typeface="Calibri" charset="0"/>
            </a:endParaRPr>
          </a:p>
        </p:txBody>
      </p:sp>
      <p:sp>
        <p:nvSpPr>
          <p:cNvPr id="28747" name="Rectangle 94"/>
          <p:cNvSpPr>
            <a:spLocks noChangeArrowheads="1"/>
          </p:cNvSpPr>
          <p:nvPr/>
        </p:nvSpPr>
        <p:spPr bwMode="auto">
          <a:xfrm>
            <a:off x="6911305" y="4168928"/>
            <a:ext cx="215935" cy="71977"/>
          </a:xfrm>
          <a:prstGeom prst="rect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4" tIns="45712" rIns="91424" bIns="45712" anchor="ctr"/>
          <a:lstStyle/>
          <a:p>
            <a:pPr>
              <a:buNone/>
            </a:pPr>
            <a:endParaRPr lang="en-US" sz="2000" i="1">
              <a:latin typeface="Calibri" charset="0"/>
            </a:endParaRPr>
          </a:p>
        </p:txBody>
      </p:sp>
      <p:sp>
        <p:nvSpPr>
          <p:cNvPr id="28748" name="Rectangle 95"/>
          <p:cNvSpPr>
            <a:spLocks noChangeArrowheads="1"/>
          </p:cNvSpPr>
          <p:nvPr/>
        </p:nvSpPr>
        <p:spPr bwMode="auto">
          <a:xfrm>
            <a:off x="7199220" y="4168928"/>
            <a:ext cx="215935" cy="71977"/>
          </a:xfrm>
          <a:prstGeom prst="rect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4" tIns="45712" rIns="91424" bIns="45712" anchor="ctr"/>
          <a:lstStyle/>
          <a:p>
            <a:pPr>
              <a:buNone/>
            </a:pPr>
            <a:endParaRPr lang="en-US" sz="2000" i="1">
              <a:latin typeface="Calibri" charset="0"/>
            </a:endParaRPr>
          </a:p>
        </p:txBody>
      </p:sp>
      <p:sp>
        <p:nvSpPr>
          <p:cNvPr id="28749" name="Rectangle 96"/>
          <p:cNvSpPr>
            <a:spLocks noChangeArrowheads="1"/>
          </p:cNvSpPr>
          <p:nvPr/>
        </p:nvSpPr>
        <p:spPr bwMode="auto">
          <a:xfrm>
            <a:off x="7488492" y="4168928"/>
            <a:ext cx="215936" cy="71977"/>
          </a:xfrm>
          <a:prstGeom prst="rect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4" tIns="45712" rIns="91424" bIns="45712" anchor="ctr"/>
          <a:lstStyle/>
          <a:p>
            <a:pPr>
              <a:buNone/>
            </a:pPr>
            <a:endParaRPr lang="en-US" sz="2000" i="1">
              <a:latin typeface="Calibri" charset="0"/>
            </a:endParaRPr>
          </a:p>
        </p:txBody>
      </p:sp>
      <p:sp>
        <p:nvSpPr>
          <p:cNvPr id="28750" name="AutoShape 97"/>
          <p:cNvSpPr>
            <a:spLocks noChangeArrowheads="1"/>
          </p:cNvSpPr>
          <p:nvPr/>
        </p:nvSpPr>
        <p:spPr bwMode="auto">
          <a:xfrm>
            <a:off x="6551411" y="2440032"/>
            <a:ext cx="1223637" cy="433303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3271 w 21600"/>
              <a:gd name="T13" fmla="*/ 3271 h 21600"/>
              <a:gd name="T14" fmla="*/ 18329 w 21600"/>
              <a:gd name="T15" fmla="*/ 18329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942" y="21600"/>
                </a:lnTo>
                <a:lnTo>
                  <a:pt x="18658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rgbClr val="C0C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4" tIns="45712" rIns="91424" bIns="45712" anchor="ctr"/>
          <a:lstStyle/>
          <a:p>
            <a:pPr>
              <a:buNone/>
            </a:pPr>
            <a:endParaRPr lang="en-US"/>
          </a:p>
        </p:txBody>
      </p:sp>
      <p:sp>
        <p:nvSpPr>
          <p:cNvPr id="28751" name="AutoShape 98"/>
          <p:cNvSpPr>
            <a:spLocks noChangeArrowheads="1"/>
          </p:cNvSpPr>
          <p:nvPr/>
        </p:nvSpPr>
        <p:spPr bwMode="auto">
          <a:xfrm rot="10800000">
            <a:off x="6551411" y="4312882"/>
            <a:ext cx="1223637" cy="287909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3677 w 21600"/>
              <a:gd name="T13" fmla="*/ 3677 h 21600"/>
              <a:gd name="T14" fmla="*/ 17923 w 21600"/>
              <a:gd name="T15" fmla="*/ 17923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3754" y="21600"/>
                </a:lnTo>
                <a:lnTo>
                  <a:pt x="17846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rgbClr val="C0C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4" tIns="45712" rIns="91424" bIns="45712" anchor="ctr"/>
          <a:lstStyle/>
          <a:p>
            <a:pPr>
              <a:buNone/>
            </a:pPr>
            <a:endParaRPr lang="en-US"/>
          </a:p>
        </p:txBody>
      </p:sp>
      <p:sp>
        <p:nvSpPr>
          <p:cNvPr id="28752" name="Rectangle 99"/>
          <p:cNvSpPr>
            <a:spLocks noChangeArrowheads="1"/>
          </p:cNvSpPr>
          <p:nvPr/>
        </p:nvSpPr>
        <p:spPr bwMode="auto">
          <a:xfrm>
            <a:off x="6839326" y="4674209"/>
            <a:ext cx="649166" cy="215932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4" tIns="45712" rIns="91424" bIns="45712" anchor="ctr"/>
          <a:lstStyle/>
          <a:p>
            <a:pPr>
              <a:buNone/>
            </a:pPr>
            <a:endParaRPr lang="en-US" sz="2000" i="1">
              <a:latin typeface="Calibri" charset="0"/>
            </a:endParaRPr>
          </a:p>
        </p:txBody>
      </p:sp>
      <p:sp>
        <p:nvSpPr>
          <p:cNvPr id="28753" name="Line 100"/>
          <p:cNvSpPr>
            <a:spLocks noChangeShapeType="1"/>
          </p:cNvSpPr>
          <p:nvPr/>
        </p:nvSpPr>
        <p:spPr bwMode="auto">
          <a:xfrm>
            <a:off x="6767348" y="3161244"/>
            <a:ext cx="0" cy="863728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24" tIns="45712" rIns="91424" bIns="45712"/>
          <a:lstStyle/>
          <a:p>
            <a:pPr>
              <a:buNone/>
            </a:pPr>
            <a:endParaRPr lang="en-US"/>
          </a:p>
        </p:txBody>
      </p:sp>
      <p:sp>
        <p:nvSpPr>
          <p:cNvPr id="28754" name="Line 101"/>
          <p:cNvSpPr>
            <a:spLocks noChangeShapeType="1"/>
          </p:cNvSpPr>
          <p:nvPr/>
        </p:nvSpPr>
        <p:spPr bwMode="auto">
          <a:xfrm>
            <a:off x="7557754" y="3161244"/>
            <a:ext cx="0" cy="863728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24" tIns="45712" rIns="91424" bIns="45712"/>
          <a:lstStyle/>
          <a:p>
            <a:pPr>
              <a:buNone/>
            </a:pPr>
            <a:endParaRPr lang="en-US"/>
          </a:p>
        </p:txBody>
      </p:sp>
      <p:sp>
        <p:nvSpPr>
          <p:cNvPr id="28755" name="Freeform 102"/>
          <p:cNvSpPr>
            <a:spLocks/>
          </p:cNvSpPr>
          <p:nvPr/>
        </p:nvSpPr>
        <p:spPr bwMode="auto">
          <a:xfrm>
            <a:off x="6983284" y="2290320"/>
            <a:ext cx="291989" cy="2794159"/>
          </a:xfrm>
          <a:custGeom>
            <a:avLst/>
            <a:gdLst>
              <a:gd name="T0" fmla="*/ 0 w 184"/>
              <a:gd name="T1" fmla="*/ 0 h 1760"/>
              <a:gd name="T2" fmla="*/ 2147483647 w 184"/>
              <a:gd name="T3" fmla="*/ 2147483647 h 1760"/>
              <a:gd name="T4" fmla="*/ 2147483647 w 184"/>
              <a:gd name="T5" fmla="*/ 2147483647 h 1760"/>
              <a:gd name="T6" fmla="*/ 2147483647 w 184"/>
              <a:gd name="T7" fmla="*/ 2147483647 h 1760"/>
              <a:gd name="T8" fmla="*/ 2147483647 w 184"/>
              <a:gd name="T9" fmla="*/ 2147483647 h 1760"/>
              <a:gd name="T10" fmla="*/ 2147483647 w 184"/>
              <a:gd name="T11" fmla="*/ 2147483647 h 1760"/>
              <a:gd name="T12" fmla="*/ 0 w 184"/>
              <a:gd name="T13" fmla="*/ 2147483647 h 176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84" h="1760">
                <a:moveTo>
                  <a:pt x="0" y="0"/>
                </a:moveTo>
                <a:lnTo>
                  <a:pt x="144" y="600"/>
                </a:lnTo>
                <a:lnTo>
                  <a:pt x="176" y="736"/>
                </a:lnTo>
                <a:lnTo>
                  <a:pt x="184" y="904"/>
                </a:lnTo>
                <a:lnTo>
                  <a:pt x="168" y="1024"/>
                </a:lnTo>
                <a:lnTo>
                  <a:pt x="152" y="1152"/>
                </a:lnTo>
                <a:lnTo>
                  <a:pt x="0" y="1760"/>
                </a:lnTo>
              </a:path>
            </a:pathLst>
          </a:custGeom>
          <a:noFill/>
          <a:ln w="19050">
            <a:solidFill>
              <a:schemeClr val="tx1"/>
            </a:solidFill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4" tIns="45712" rIns="91424" bIns="45712"/>
          <a:lstStyle/>
          <a:p>
            <a:pPr>
              <a:buNone/>
            </a:pPr>
            <a:endParaRPr lang="en-US"/>
          </a:p>
        </p:txBody>
      </p:sp>
      <p:sp>
        <p:nvSpPr>
          <p:cNvPr id="28756" name="Text Box 104"/>
          <p:cNvSpPr txBox="1">
            <a:spLocks noChangeArrowheads="1"/>
          </p:cNvSpPr>
          <p:nvPr/>
        </p:nvSpPr>
        <p:spPr bwMode="auto">
          <a:xfrm>
            <a:off x="6182242" y="5133423"/>
            <a:ext cx="2047536" cy="1292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4" tIns="45712" rIns="91424" bIns="45712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buNone/>
            </a:pPr>
            <a:r>
              <a:rPr lang="it-IT" sz="1800" i="1" dirty="0">
                <a:latin typeface="Calibri" charset="0"/>
              </a:rPr>
              <a:t>TOF + ECAL Trigger</a:t>
            </a:r>
          </a:p>
          <a:p>
            <a:pPr algn="ctr" eaLnBrk="1" hangingPunct="1">
              <a:buNone/>
            </a:pPr>
            <a:endParaRPr lang="it-IT" sz="1800" i="1" dirty="0">
              <a:latin typeface="Calibri" charset="0"/>
            </a:endParaRPr>
          </a:p>
          <a:p>
            <a:pPr algn="ctr" eaLnBrk="1" hangingPunct="1">
              <a:buNone/>
            </a:pPr>
            <a:r>
              <a:rPr lang="it-IT" sz="3200" i="1" dirty="0" err="1">
                <a:latin typeface="Calibri" charset="0"/>
              </a:rPr>
              <a:t>Accepted</a:t>
            </a:r>
            <a:endParaRPr lang="it-IT" sz="1700" i="1" dirty="0">
              <a:latin typeface="Calibri" charset="0"/>
            </a:endParaRPr>
          </a:p>
        </p:txBody>
      </p:sp>
      <p:sp>
        <p:nvSpPr>
          <p:cNvPr id="28757" name="TextBox 1"/>
          <p:cNvSpPr txBox="1">
            <a:spLocks noChangeArrowheads="1"/>
          </p:cNvSpPr>
          <p:nvPr/>
        </p:nvSpPr>
        <p:spPr bwMode="auto">
          <a:xfrm>
            <a:off x="0" y="990600"/>
            <a:ext cx="9144000" cy="701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2" rIns="91424" bIns="45712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buNone/>
            </a:pPr>
            <a:r>
              <a:rPr lang="en-US" sz="1800" i="1" dirty="0">
                <a:latin typeface="Calibri" charset="0"/>
              </a:rPr>
              <a:t>Trigger efficiency is estimated with an unbiased trigger sample. </a:t>
            </a:r>
          </a:p>
          <a:p>
            <a:pPr algn="ctr" eaLnBrk="1" hangingPunct="1">
              <a:buNone/>
            </a:pPr>
            <a:r>
              <a:rPr lang="en-US" sz="1800" i="1" dirty="0" smtClean="0">
                <a:latin typeface="Calibri" charset="0"/>
              </a:rPr>
              <a:t>. </a:t>
            </a:r>
            <a:endParaRPr lang="en-US" sz="1800" i="1" dirty="0">
              <a:latin typeface="Calibri" charset="0"/>
            </a:endParaRPr>
          </a:p>
        </p:txBody>
      </p:sp>
      <p:sp>
        <p:nvSpPr>
          <p:cNvPr id="28758" name="Text Box 104"/>
          <p:cNvSpPr txBox="1">
            <a:spLocks noChangeArrowheads="1"/>
          </p:cNvSpPr>
          <p:nvPr/>
        </p:nvSpPr>
        <p:spPr bwMode="auto">
          <a:xfrm>
            <a:off x="2610244" y="3581592"/>
            <a:ext cx="1057462" cy="3539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4" tIns="45712" rIns="91424" bIns="45712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None/>
            </a:pPr>
            <a:r>
              <a:rPr lang="it-IT" sz="1700" i="1">
                <a:latin typeface="Calibri" charset="0"/>
              </a:rPr>
              <a:t>MAGNET</a:t>
            </a:r>
          </a:p>
        </p:txBody>
      </p:sp>
      <p:sp>
        <p:nvSpPr>
          <p:cNvPr id="28759" name="Text Box 104"/>
          <p:cNvSpPr txBox="1">
            <a:spLocks noChangeArrowheads="1"/>
          </p:cNvSpPr>
          <p:nvPr/>
        </p:nvSpPr>
        <p:spPr bwMode="auto">
          <a:xfrm>
            <a:off x="5119988" y="4037929"/>
            <a:ext cx="653700" cy="3539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4" tIns="45712" rIns="91424" bIns="45712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None/>
            </a:pPr>
            <a:r>
              <a:rPr lang="it-IT" sz="1700" i="1" dirty="0" err="1" smtClean="0">
                <a:latin typeface="Calibri" charset="0"/>
              </a:rPr>
              <a:t>LToF</a:t>
            </a:r>
            <a:endParaRPr lang="it-IT" sz="1700" i="1" dirty="0">
              <a:latin typeface="Calibri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914400" y="228600"/>
            <a:ext cx="298030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sz="2800" b="0" dirty="0">
                <a:solidFill>
                  <a:schemeClr val="accent2"/>
                </a:solidFill>
                <a:latin typeface="+mj-lt"/>
              </a:rPr>
              <a:t>AMS-02 </a:t>
            </a:r>
            <a:r>
              <a:rPr lang="en-US" sz="2800" b="0" dirty="0" smtClean="0">
                <a:solidFill>
                  <a:schemeClr val="accent2"/>
                </a:solidFill>
                <a:latin typeface="+mj-lt"/>
              </a:rPr>
              <a:t>Trigger</a:t>
            </a:r>
            <a:endParaRPr lang="en-US" sz="2800" b="0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93" name="ZoneTexte 92"/>
          <p:cNvSpPr txBox="1"/>
          <p:nvPr/>
        </p:nvSpPr>
        <p:spPr>
          <a:xfrm>
            <a:off x="8534400" y="6397823"/>
            <a:ext cx="533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dirty="0" smtClean="0"/>
              <a:t>13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623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AMS-02 Nuclei </a:t>
            </a:r>
            <a:r>
              <a:rPr lang="en-US" dirty="0"/>
              <a:t>P</a:t>
            </a:r>
            <a:r>
              <a:rPr lang="en-US" dirty="0" smtClean="0"/>
              <a:t>roperties </a:t>
            </a:r>
            <a:r>
              <a:rPr lang="en-US" dirty="0"/>
              <a:t>M</a:t>
            </a:r>
            <a:r>
              <a:rPr lang="en-US" dirty="0" smtClean="0"/>
              <a:t>easurement</a:t>
            </a:r>
            <a:endParaRPr lang="en-US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990600"/>
            <a:ext cx="8135620" cy="5637104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8534400" y="6397823"/>
            <a:ext cx="533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dirty="0" smtClean="0"/>
              <a:t>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86216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Rigidity measurement</a:t>
            </a:r>
            <a:endParaRPr lang="en-US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5837" r="-5678"/>
          <a:stretch/>
        </p:blipFill>
        <p:spPr>
          <a:xfrm>
            <a:off x="0" y="1066800"/>
            <a:ext cx="9578711" cy="5029200"/>
          </a:xfrm>
        </p:spPr>
      </p:pic>
      <p:sp>
        <p:nvSpPr>
          <p:cNvPr id="5" name="Rectangle 4"/>
          <p:cNvSpPr/>
          <p:nvPr/>
        </p:nvSpPr>
        <p:spPr>
          <a:xfrm>
            <a:off x="381000" y="6019800"/>
            <a:ext cx="5257800" cy="56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dirty="0" smtClean="0"/>
              <a:t>100% relative error for the rigidity </a:t>
            </a:r>
          </a:p>
          <a:p>
            <a:pPr>
              <a:buNone/>
            </a:pPr>
            <a:r>
              <a:rPr lang="en-US" dirty="0" smtClean="0"/>
              <a:t>So called Maximum </a:t>
            </a:r>
            <a:r>
              <a:rPr lang="en-US" dirty="0"/>
              <a:t>D</a:t>
            </a:r>
            <a:r>
              <a:rPr lang="en-US" dirty="0" smtClean="0"/>
              <a:t>etectable </a:t>
            </a:r>
            <a:r>
              <a:rPr lang="en-US" dirty="0"/>
              <a:t>R</a:t>
            </a:r>
            <a:r>
              <a:rPr lang="en-US" dirty="0" smtClean="0"/>
              <a:t>igidity(</a:t>
            </a:r>
            <a:r>
              <a:rPr lang="en-US" dirty="0"/>
              <a:t>MDR)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8763000" y="6550223"/>
            <a:ext cx="457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dirty="0" smtClean="0"/>
              <a:t>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88824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Charge Measurement</a:t>
            </a:r>
            <a:endParaRPr lang="en-US" dirty="0"/>
          </a:p>
        </p:txBody>
      </p:sp>
      <p:pic>
        <p:nvPicPr>
          <p:cNvPr id="4" name="Image 3" descr="Rapp_LAPP_Charg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990600"/>
            <a:ext cx="8458200" cy="5334000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8534400" y="6397823"/>
            <a:ext cx="533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dirty="0" smtClean="0"/>
              <a:t>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8150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2" descr="ting_edi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2" r="11086"/>
          <a:stretch>
            <a:fillRect/>
          </a:stretch>
        </p:blipFill>
        <p:spPr bwMode="auto">
          <a:xfrm>
            <a:off x="990600" y="2113254"/>
            <a:ext cx="3320969" cy="3731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0" name="Text Box 3"/>
          <p:cNvSpPr txBox="1">
            <a:spLocks noChangeArrowheads="1"/>
          </p:cNvSpPr>
          <p:nvPr/>
        </p:nvSpPr>
        <p:spPr bwMode="auto">
          <a:xfrm rot="210034">
            <a:off x="1994682" y="2757448"/>
            <a:ext cx="892045" cy="264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9442" tIns="39721" rIns="79442" bIns="39721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None/>
            </a:pPr>
            <a:r>
              <a:rPr lang="en-US" sz="1200">
                <a:solidFill>
                  <a:srgbClr val="000000"/>
                </a:solidFill>
                <a:latin typeface="Helvetica" charset="0"/>
              </a:rPr>
              <a:t>TRD</a:t>
            </a:r>
          </a:p>
        </p:txBody>
      </p:sp>
      <p:sp>
        <p:nvSpPr>
          <p:cNvPr id="17411" name="Text Box 4"/>
          <p:cNvSpPr txBox="1">
            <a:spLocks noChangeArrowheads="1"/>
          </p:cNvSpPr>
          <p:nvPr/>
        </p:nvSpPr>
        <p:spPr bwMode="auto">
          <a:xfrm rot="357158">
            <a:off x="2174510" y="3271366"/>
            <a:ext cx="465432" cy="264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79442" tIns="39721" rIns="79442" bIns="39721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None/>
            </a:pPr>
            <a:r>
              <a:rPr lang="en-US" sz="1200">
                <a:solidFill>
                  <a:srgbClr val="000000"/>
                </a:solidFill>
                <a:latin typeface="Helvetica" charset="0"/>
              </a:rPr>
              <a:t>TOF</a:t>
            </a:r>
          </a:p>
        </p:txBody>
      </p:sp>
      <p:sp>
        <p:nvSpPr>
          <p:cNvPr id="17412" name="Text Box 5"/>
          <p:cNvSpPr txBox="1">
            <a:spLocks noChangeArrowheads="1"/>
          </p:cNvSpPr>
          <p:nvPr/>
        </p:nvSpPr>
        <p:spPr bwMode="auto">
          <a:xfrm rot="-5400000">
            <a:off x="2320946" y="4058799"/>
            <a:ext cx="850772" cy="264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9442" tIns="39721" rIns="79442" bIns="39721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None/>
            </a:pPr>
            <a:r>
              <a:rPr lang="en-US" sz="1200">
                <a:solidFill>
                  <a:srgbClr val="000000"/>
                </a:solidFill>
                <a:latin typeface="Helvetica" charset="0"/>
              </a:rPr>
              <a:t>Tracker</a:t>
            </a:r>
          </a:p>
        </p:txBody>
      </p:sp>
      <p:sp>
        <p:nvSpPr>
          <p:cNvPr id="17413" name="Text Box 6"/>
          <p:cNvSpPr txBox="1">
            <a:spLocks noChangeArrowheads="1"/>
          </p:cNvSpPr>
          <p:nvPr/>
        </p:nvSpPr>
        <p:spPr bwMode="auto">
          <a:xfrm rot="611893">
            <a:off x="2197189" y="4677804"/>
            <a:ext cx="465432" cy="264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79442" tIns="39721" rIns="79442" bIns="39721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None/>
            </a:pPr>
            <a:r>
              <a:rPr lang="en-US" sz="1200">
                <a:solidFill>
                  <a:srgbClr val="000000"/>
                </a:solidFill>
                <a:latin typeface="Helvetica" charset="0"/>
              </a:rPr>
              <a:t>TOF</a:t>
            </a:r>
          </a:p>
        </p:txBody>
      </p:sp>
      <p:sp>
        <p:nvSpPr>
          <p:cNvPr id="17414" name="Text Box 7"/>
          <p:cNvSpPr txBox="1">
            <a:spLocks noChangeArrowheads="1"/>
          </p:cNvSpPr>
          <p:nvPr/>
        </p:nvSpPr>
        <p:spPr bwMode="auto">
          <a:xfrm rot="481191">
            <a:off x="2183210" y="4925406"/>
            <a:ext cx="536590" cy="264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79442" tIns="39721" rIns="79442" bIns="39721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None/>
            </a:pPr>
            <a:r>
              <a:rPr lang="en-US" sz="1200">
                <a:solidFill>
                  <a:srgbClr val="000000"/>
                </a:solidFill>
                <a:latin typeface="Helvetica" charset="0"/>
              </a:rPr>
              <a:t>RICH</a:t>
            </a:r>
          </a:p>
        </p:txBody>
      </p:sp>
      <p:sp>
        <p:nvSpPr>
          <p:cNvPr id="17415" name="Text Box 8"/>
          <p:cNvSpPr txBox="1">
            <a:spLocks noChangeArrowheads="1"/>
          </p:cNvSpPr>
          <p:nvPr/>
        </p:nvSpPr>
        <p:spPr bwMode="auto">
          <a:xfrm rot="513089">
            <a:off x="2173710" y="5568908"/>
            <a:ext cx="579345" cy="24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79442" tIns="39721" rIns="79442" bIns="39721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ct val="85000"/>
              </a:lnSpc>
              <a:buNone/>
            </a:pPr>
            <a:r>
              <a:rPr lang="en-US" sz="1200">
                <a:solidFill>
                  <a:srgbClr val="000000"/>
                </a:solidFill>
                <a:latin typeface="Helvetica" charset="0"/>
              </a:rPr>
              <a:t>ECAL</a:t>
            </a:r>
          </a:p>
        </p:txBody>
      </p:sp>
      <p:sp>
        <p:nvSpPr>
          <p:cNvPr id="17416" name="Rectangle 26"/>
          <p:cNvSpPr>
            <a:spLocks noChangeArrowheads="1"/>
          </p:cNvSpPr>
          <p:nvPr/>
        </p:nvSpPr>
        <p:spPr bwMode="auto">
          <a:xfrm>
            <a:off x="2450424" y="2260088"/>
            <a:ext cx="254524" cy="249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79442" tIns="39721" rIns="79442" bIns="39721">
            <a:spAutoFit/>
          </a:bodyPr>
          <a:lstStyle/>
          <a:p>
            <a:pPr eaLnBrk="0" hangingPunct="0">
              <a:buNone/>
            </a:pPr>
            <a:r>
              <a:rPr lang="en-US" sz="1100">
                <a:solidFill>
                  <a:srgbClr val="E71700"/>
                </a:solidFill>
                <a:latin typeface="Arial Black" charset="0"/>
              </a:rPr>
              <a:t>1</a:t>
            </a:r>
          </a:p>
        </p:txBody>
      </p:sp>
      <p:sp>
        <p:nvSpPr>
          <p:cNvPr id="17417" name="Rectangle 27"/>
          <p:cNvSpPr>
            <a:spLocks noChangeArrowheads="1"/>
          </p:cNvSpPr>
          <p:nvPr/>
        </p:nvSpPr>
        <p:spPr bwMode="auto">
          <a:xfrm>
            <a:off x="2439624" y="3416044"/>
            <a:ext cx="275852" cy="264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79442" tIns="39721" rIns="79442" bIns="39721">
            <a:spAutoFit/>
          </a:bodyPr>
          <a:lstStyle/>
          <a:p>
            <a:pPr eaLnBrk="0" hangingPunct="0">
              <a:buNone/>
            </a:pPr>
            <a:r>
              <a:rPr lang="en-US" sz="1200">
                <a:solidFill>
                  <a:srgbClr val="E71700"/>
                </a:solidFill>
                <a:latin typeface="Arial Black" charset="0"/>
              </a:rPr>
              <a:t>2</a:t>
            </a:r>
            <a:endParaRPr lang="en-US" sz="1100">
              <a:solidFill>
                <a:srgbClr val="E71700"/>
              </a:solidFill>
              <a:latin typeface="Arial Black" charset="0"/>
            </a:endParaRPr>
          </a:p>
        </p:txBody>
      </p:sp>
      <p:sp>
        <p:nvSpPr>
          <p:cNvPr id="17418" name="Rectangle 28"/>
          <p:cNvSpPr>
            <a:spLocks noChangeArrowheads="1"/>
          </p:cNvSpPr>
          <p:nvPr/>
        </p:nvSpPr>
        <p:spPr bwMode="auto">
          <a:xfrm>
            <a:off x="2396426" y="4219312"/>
            <a:ext cx="395589" cy="249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79442" tIns="39721" rIns="79442" bIns="39721">
            <a:spAutoFit/>
          </a:bodyPr>
          <a:lstStyle/>
          <a:p>
            <a:pPr eaLnBrk="0" hangingPunct="0">
              <a:buNone/>
            </a:pPr>
            <a:r>
              <a:rPr lang="en-US" sz="1100">
                <a:solidFill>
                  <a:srgbClr val="E71700"/>
                </a:solidFill>
                <a:latin typeface="Arial Black" charset="0"/>
              </a:rPr>
              <a:t>7-8</a:t>
            </a:r>
          </a:p>
        </p:txBody>
      </p:sp>
      <p:sp>
        <p:nvSpPr>
          <p:cNvPr id="17419" name="Rectangle 29"/>
          <p:cNvSpPr>
            <a:spLocks noChangeArrowheads="1"/>
          </p:cNvSpPr>
          <p:nvPr/>
        </p:nvSpPr>
        <p:spPr bwMode="auto">
          <a:xfrm>
            <a:off x="2394266" y="3657889"/>
            <a:ext cx="404092" cy="249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79442" tIns="39721" rIns="79442" bIns="39721">
            <a:spAutoFit/>
          </a:bodyPr>
          <a:lstStyle/>
          <a:p>
            <a:pPr eaLnBrk="0" hangingPunct="0">
              <a:buNone/>
            </a:pPr>
            <a:r>
              <a:rPr lang="en-US" sz="1100" dirty="0">
                <a:solidFill>
                  <a:srgbClr val="E71700"/>
                </a:solidFill>
                <a:latin typeface="Arial Black" charset="0"/>
              </a:rPr>
              <a:t>3-4</a:t>
            </a:r>
          </a:p>
        </p:txBody>
      </p:sp>
      <p:sp>
        <p:nvSpPr>
          <p:cNvPr id="17420" name="Rectangle 30"/>
          <p:cNvSpPr>
            <a:spLocks noChangeArrowheads="1"/>
          </p:cNvSpPr>
          <p:nvPr/>
        </p:nvSpPr>
        <p:spPr bwMode="auto">
          <a:xfrm>
            <a:off x="2439625" y="5324884"/>
            <a:ext cx="254524" cy="249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79442" tIns="39721" rIns="79442" bIns="39721">
            <a:spAutoFit/>
          </a:bodyPr>
          <a:lstStyle/>
          <a:p>
            <a:pPr eaLnBrk="0" hangingPunct="0">
              <a:buNone/>
            </a:pPr>
            <a:r>
              <a:rPr lang="en-US" sz="1100">
                <a:solidFill>
                  <a:srgbClr val="E71700"/>
                </a:solidFill>
                <a:latin typeface="Arial Black" charset="0"/>
              </a:rPr>
              <a:t>9</a:t>
            </a:r>
          </a:p>
        </p:txBody>
      </p:sp>
      <p:sp>
        <p:nvSpPr>
          <p:cNvPr id="17421" name="Rectangle 31"/>
          <p:cNvSpPr>
            <a:spLocks noChangeArrowheads="1"/>
          </p:cNvSpPr>
          <p:nvPr/>
        </p:nvSpPr>
        <p:spPr bwMode="auto">
          <a:xfrm>
            <a:off x="2400746" y="3963072"/>
            <a:ext cx="395589" cy="249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79442" tIns="39721" rIns="79442" bIns="39721">
            <a:spAutoFit/>
          </a:bodyPr>
          <a:lstStyle/>
          <a:p>
            <a:pPr eaLnBrk="0" hangingPunct="0">
              <a:buNone/>
            </a:pPr>
            <a:r>
              <a:rPr lang="en-US" sz="1100">
                <a:solidFill>
                  <a:srgbClr val="E71700"/>
                </a:solidFill>
                <a:latin typeface="Arial Black" charset="0"/>
              </a:rPr>
              <a:t>5-6</a:t>
            </a:r>
          </a:p>
        </p:txBody>
      </p:sp>
      <p:sp>
        <p:nvSpPr>
          <p:cNvPr id="17422" name="Rectangle 3"/>
          <p:cNvSpPr>
            <a:spLocks noChangeArrowheads="1"/>
          </p:cNvSpPr>
          <p:nvPr/>
        </p:nvSpPr>
        <p:spPr bwMode="auto">
          <a:xfrm>
            <a:off x="3221513" y="5535571"/>
            <a:ext cx="468702" cy="4495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9721" tIns="39721" rIns="39721" bIns="39721" anchor="ctr">
            <a:spAutoFit/>
          </a:bodyPr>
          <a:lstStyle/>
          <a:p>
            <a:pPr eaLnBrk="0" hangingPunct="0">
              <a:buNone/>
            </a:pPr>
            <a:endParaRPr lang="en-US" sz="2400">
              <a:solidFill>
                <a:srgbClr val="FF0C0F"/>
              </a:solidFill>
              <a:latin typeface="Calibri" charset="0"/>
            </a:endParaRPr>
          </a:p>
        </p:txBody>
      </p:sp>
      <p:sp>
        <p:nvSpPr>
          <p:cNvPr id="17423" name="Line 8"/>
          <p:cNvSpPr>
            <a:spLocks noChangeShapeType="1"/>
          </p:cNvSpPr>
          <p:nvPr/>
        </p:nvSpPr>
        <p:spPr bwMode="auto">
          <a:xfrm flipV="1">
            <a:off x="2953684" y="2393966"/>
            <a:ext cx="1669614" cy="0"/>
          </a:xfrm>
          <a:prstGeom prst="line">
            <a:avLst/>
          </a:prstGeom>
          <a:noFill/>
          <a:ln w="19050">
            <a:solidFill>
              <a:schemeClr val="tx1"/>
            </a:solidFill>
            <a:prstDash val="dash"/>
            <a:round/>
            <a:headEnd type="arrow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79442" tIns="39721" rIns="79442" bIns="39721"/>
          <a:lstStyle/>
          <a:p>
            <a:pPr>
              <a:buNone/>
            </a:pPr>
            <a:endParaRPr lang="en-US"/>
          </a:p>
        </p:txBody>
      </p:sp>
      <p:sp>
        <p:nvSpPr>
          <p:cNvPr id="17424" name="Text Box 12"/>
          <p:cNvSpPr txBox="1">
            <a:spLocks noChangeArrowheads="1"/>
          </p:cNvSpPr>
          <p:nvPr/>
        </p:nvSpPr>
        <p:spPr bwMode="auto">
          <a:xfrm>
            <a:off x="4623298" y="2133408"/>
            <a:ext cx="1982802" cy="634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9442" tIns="39721" rIns="79442" bIns="39721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buNone/>
            </a:pPr>
            <a:r>
              <a:rPr lang="en-US" sz="1800" i="1" dirty="0">
                <a:latin typeface="Calibri" charset="0"/>
              </a:rPr>
              <a:t>Tracker Plane 1 (L1)</a:t>
            </a:r>
          </a:p>
        </p:txBody>
      </p:sp>
      <p:sp>
        <p:nvSpPr>
          <p:cNvPr id="17425" name="Text Box 13"/>
          <p:cNvSpPr txBox="1">
            <a:spLocks noChangeArrowheads="1"/>
          </p:cNvSpPr>
          <p:nvPr/>
        </p:nvSpPr>
        <p:spPr bwMode="auto">
          <a:xfrm>
            <a:off x="4623298" y="5162214"/>
            <a:ext cx="922284" cy="357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9442" tIns="39721" rIns="79442" bIns="39721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buNone/>
            </a:pPr>
            <a:r>
              <a:rPr lang="en-US" sz="1800" i="1">
                <a:latin typeface="Calibri" charset="0"/>
              </a:rPr>
              <a:t>RICH</a:t>
            </a:r>
          </a:p>
        </p:txBody>
      </p:sp>
      <p:sp>
        <p:nvSpPr>
          <p:cNvPr id="17426" name="Rectangle 32"/>
          <p:cNvSpPr>
            <a:spLocks noChangeArrowheads="1"/>
          </p:cNvSpPr>
          <p:nvPr/>
        </p:nvSpPr>
        <p:spPr bwMode="auto">
          <a:xfrm>
            <a:off x="3659977" y="2973178"/>
            <a:ext cx="80218" cy="4495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39721" tIns="39721" rIns="39721" bIns="39721" anchor="ctr">
            <a:spAutoFit/>
          </a:bodyPr>
          <a:lstStyle/>
          <a:p>
            <a:pPr eaLnBrk="0" hangingPunct="0">
              <a:buNone/>
            </a:pPr>
            <a:endParaRPr lang="en-US" sz="2400">
              <a:solidFill>
                <a:srgbClr val="FF0C0F"/>
              </a:solidFill>
              <a:latin typeface="Calibri" charset="0"/>
            </a:endParaRPr>
          </a:p>
        </p:txBody>
      </p:sp>
      <p:sp>
        <p:nvSpPr>
          <p:cNvPr id="17427" name="Line 34"/>
          <p:cNvSpPr>
            <a:spLocks noChangeShapeType="1"/>
          </p:cNvSpPr>
          <p:nvPr/>
        </p:nvSpPr>
        <p:spPr bwMode="auto">
          <a:xfrm>
            <a:off x="2662096" y="5260104"/>
            <a:ext cx="1918004" cy="73417"/>
          </a:xfrm>
          <a:prstGeom prst="line">
            <a:avLst/>
          </a:prstGeom>
          <a:noFill/>
          <a:ln w="19050">
            <a:solidFill>
              <a:schemeClr val="tx1"/>
            </a:solidFill>
            <a:prstDash val="dash"/>
            <a:round/>
            <a:headEnd type="arrow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79442" tIns="39721" rIns="79442" bIns="39721"/>
          <a:lstStyle/>
          <a:p>
            <a:pPr>
              <a:buNone/>
            </a:pPr>
            <a:endParaRPr lang="en-US"/>
          </a:p>
        </p:txBody>
      </p:sp>
      <p:sp>
        <p:nvSpPr>
          <p:cNvPr id="17428" name="Line 7"/>
          <p:cNvSpPr>
            <a:spLocks noChangeShapeType="1"/>
          </p:cNvSpPr>
          <p:nvPr/>
        </p:nvSpPr>
        <p:spPr bwMode="auto">
          <a:xfrm>
            <a:off x="3003362" y="3600307"/>
            <a:ext cx="1619936" cy="378600"/>
          </a:xfrm>
          <a:prstGeom prst="line">
            <a:avLst/>
          </a:prstGeom>
          <a:noFill/>
          <a:ln w="19050">
            <a:solidFill>
              <a:schemeClr val="tx1"/>
            </a:solidFill>
            <a:prstDash val="dash"/>
            <a:round/>
            <a:headEnd type="arrow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79442" tIns="39721" rIns="79442" bIns="39721"/>
          <a:lstStyle/>
          <a:p>
            <a:pPr>
              <a:buNone/>
            </a:pPr>
            <a:endParaRPr lang="en-US"/>
          </a:p>
        </p:txBody>
      </p:sp>
      <p:sp>
        <p:nvSpPr>
          <p:cNvPr id="17429" name="Text Box 13"/>
          <p:cNvSpPr txBox="1">
            <a:spLocks noChangeArrowheads="1"/>
          </p:cNvSpPr>
          <p:nvPr/>
        </p:nvSpPr>
        <p:spPr bwMode="auto">
          <a:xfrm>
            <a:off x="4623298" y="3912687"/>
            <a:ext cx="2308949" cy="357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9442" tIns="39721" rIns="79442" bIns="39721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buNone/>
            </a:pPr>
            <a:r>
              <a:rPr lang="en-US" sz="1800" i="1">
                <a:latin typeface="Calibri" charset="0"/>
              </a:rPr>
              <a:t>Inner Tracker (L2-L8)</a:t>
            </a:r>
          </a:p>
        </p:txBody>
      </p:sp>
      <p:sp>
        <p:nvSpPr>
          <p:cNvPr id="17430" name="Line 7"/>
          <p:cNvSpPr>
            <a:spLocks noChangeShapeType="1"/>
          </p:cNvSpPr>
          <p:nvPr/>
        </p:nvSpPr>
        <p:spPr bwMode="auto">
          <a:xfrm flipV="1">
            <a:off x="2847848" y="4190521"/>
            <a:ext cx="1775450" cy="295107"/>
          </a:xfrm>
          <a:prstGeom prst="line">
            <a:avLst/>
          </a:prstGeom>
          <a:noFill/>
          <a:ln w="19050">
            <a:solidFill>
              <a:schemeClr val="tx1"/>
            </a:solidFill>
            <a:prstDash val="dash"/>
            <a:round/>
            <a:headEnd type="arrow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79442" tIns="39721" rIns="79442" bIns="39721"/>
          <a:lstStyle/>
          <a:p>
            <a:pPr>
              <a:buNone/>
            </a:pPr>
            <a:endParaRPr lang="en-US"/>
          </a:p>
        </p:txBody>
      </p:sp>
      <p:sp>
        <p:nvSpPr>
          <p:cNvPr id="17431" name="Text Box 13"/>
          <p:cNvSpPr txBox="1">
            <a:spLocks noChangeArrowheads="1"/>
          </p:cNvSpPr>
          <p:nvPr/>
        </p:nvSpPr>
        <p:spPr bwMode="auto">
          <a:xfrm>
            <a:off x="4623298" y="5543694"/>
            <a:ext cx="1954723" cy="634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9442" tIns="39721" rIns="79442" bIns="39721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buNone/>
            </a:pPr>
            <a:r>
              <a:rPr lang="en-US" sz="1800" i="1">
                <a:latin typeface="Calibri" charset="0"/>
              </a:rPr>
              <a:t>Tracker Plane 9 (L9)</a:t>
            </a:r>
          </a:p>
        </p:txBody>
      </p:sp>
      <p:sp>
        <p:nvSpPr>
          <p:cNvPr id="17432" name="Arc 103"/>
          <p:cNvSpPr>
            <a:spLocks/>
          </p:cNvSpPr>
          <p:nvPr/>
        </p:nvSpPr>
        <p:spPr bwMode="auto">
          <a:xfrm rot="-678411">
            <a:off x="82077" y="1275439"/>
            <a:ext cx="2435304" cy="5524980"/>
          </a:xfrm>
          <a:custGeom>
            <a:avLst/>
            <a:gdLst>
              <a:gd name="T0" fmla="*/ 6828000 w 3062288"/>
              <a:gd name="T1" fmla="*/ 1668766 h 5524500"/>
              <a:gd name="T2" fmla="*/ 7811937 w 3062288"/>
              <a:gd name="T3" fmla="*/ 5151788 h 5524500"/>
              <a:gd name="T4" fmla="*/ 6382582 w 3062288"/>
              <a:gd name="T5" fmla="*/ 8815916 h 5524500"/>
              <a:gd name="T6" fmla="*/ 0 60000 65536"/>
              <a:gd name="T7" fmla="*/ 0 60000 65536"/>
              <a:gd name="T8" fmla="*/ 0 60000 65536"/>
              <a:gd name="T9" fmla="*/ 0 w 3062288"/>
              <a:gd name="T10" fmla="*/ 0 h 5524500"/>
              <a:gd name="T11" fmla="*/ 3062288 w 3062288"/>
              <a:gd name="T12" fmla="*/ 5524500 h 55245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62288" h="5524500" stroke="0">
                <a:moveTo>
                  <a:pt x="2675690" y="927425"/>
                </a:moveTo>
                <a:cubicBezTo>
                  <a:pt x="2937554" y="1459053"/>
                  <a:pt x="3075664" y="2152409"/>
                  <a:pt x="3061266" y="2863133"/>
                </a:cubicBezTo>
                <a:cubicBezTo>
                  <a:pt x="3045215" y="3655484"/>
                  <a:pt x="2841201" y="4397187"/>
                  <a:pt x="2501145" y="4899488"/>
                </a:cubicBezTo>
                <a:lnTo>
                  <a:pt x="1531144" y="2762250"/>
                </a:lnTo>
                <a:lnTo>
                  <a:pt x="2675690" y="927425"/>
                </a:lnTo>
                <a:close/>
              </a:path>
              <a:path w="3062288" h="5524500" fill="none">
                <a:moveTo>
                  <a:pt x="2675690" y="927425"/>
                </a:moveTo>
                <a:cubicBezTo>
                  <a:pt x="2937554" y="1459053"/>
                  <a:pt x="3075664" y="2152409"/>
                  <a:pt x="3061266" y="2863133"/>
                </a:cubicBezTo>
                <a:cubicBezTo>
                  <a:pt x="3045215" y="3655484"/>
                  <a:pt x="2841201" y="4397187"/>
                  <a:pt x="2501145" y="4899488"/>
                </a:cubicBezTo>
              </a:path>
            </a:pathLst>
          </a:custGeom>
          <a:noFill/>
          <a:ln w="127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79442" tIns="39721" rIns="79442" bIns="39721" anchor="ctr"/>
          <a:lstStyle/>
          <a:p>
            <a:endParaRPr lang="en-US"/>
          </a:p>
        </p:txBody>
      </p:sp>
      <p:cxnSp>
        <p:nvCxnSpPr>
          <p:cNvPr id="68" name="Straight Arrow Connector 107"/>
          <p:cNvCxnSpPr>
            <a:cxnSpLocks noChangeShapeType="1"/>
          </p:cNvCxnSpPr>
          <p:nvPr/>
        </p:nvCxnSpPr>
        <p:spPr bwMode="auto">
          <a:xfrm rot="16200000" flipH="1">
            <a:off x="2369074" y="3181397"/>
            <a:ext cx="50384" cy="12959"/>
          </a:xfrm>
          <a:prstGeom prst="straightConnector1">
            <a:avLst/>
          </a:prstGeom>
          <a:noFill/>
          <a:ln w="25400">
            <a:solidFill>
              <a:srgbClr val="FF0000"/>
            </a:solidFill>
            <a:round/>
            <a:headEnd/>
            <a:tailEnd type="arrow" w="med" len="med"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7434" name="Line 8"/>
          <p:cNvSpPr>
            <a:spLocks noChangeShapeType="1"/>
          </p:cNvSpPr>
          <p:nvPr/>
        </p:nvSpPr>
        <p:spPr bwMode="auto">
          <a:xfrm flipV="1">
            <a:off x="2953684" y="2968345"/>
            <a:ext cx="1669614" cy="30231"/>
          </a:xfrm>
          <a:prstGeom prst="line">
            <a:avLst/>
          </a:prstGeom>
          <a:noFill/>
          <a:ln w="19050">
            <a:solidFill>
              <a:schemeClr val="tx1"/>
            </a:solidFill>
            <a:prstDash val="dash"/>
            <a:round/>
            <a:headEnd type="arrow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79442" tIns="39721" rIns="79442" bIns="39721"/>
          <a:lstStyle/>
          <a:p>
            <a:pPr>
              <a:buNone/>
            </a:pPr>
            <a:endParaRPr lang="en-US"/>
          </a:p>
        </p:txBody>
      </p:sp>
      <p:sp>
        <p:nvSpPr>
          <p:cNvPr id="17435" name="Text Box 12"/>
          <p:cNvSpPr txBox="1">
            <a:spLocks noChangeArrowheads="1"/>
          </p:cNvSpPr>
          <p:nvPr/>
        </p:nvSpPr>
        <p:spPr bwMode="auto">
          <a:xfrm>
            <a:off x="4623298" y="2782644"/>
            <a:ext cx="1982802" cy="357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9442" tIns="39721" rIns="79442" bIns="39721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buNone/>
            </a:pPr>
            <a:r>
              <a:rPr lang="en-US" sz="1800" i="1">
                <a:latin typeface="Calibri" charset="0"/>
              </a:rPr>
              <a:t>TRD</a:t>
            </a:r>
          </a:p>
        </p:txBody>
      </p:sp>
      <p:sp>
        <p:nvSpPr>
          <p:cNvPr id="17436" name="Text Box 12"/>
          <p:cNvSpPr txBox="1">
            <a:spLocks noChangeArrowheads="1"/>
          </p:cNvSpPr>
          <p:nvPr/>
        </p:nvSpPr>
        <p:spPr bwMode="auto">
          <a:xfrm>
            <a:off x="4623298" y="3299441"/>
            <a:ext cx="1982802" cy="634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9442" tIns="39721" rIns="79442" bIns="39721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buNone/>
            </a:pPr>
            <a:r>
              <a:rPr lang="en-GB" sz="1800" i="1">
                <a:latin typeface="Calibri" charset="0"/>
              </a:rPr>
              <a:t>Upper TOF (1 counter)</a:t>
            </a:r>
            <a:endParaRPr lang="en-US" sz="1800" i="1">
              <a:latin typeface="Calibri" charset="0"/>
            </a:endParaRPr>
          </a:p>
        </p:txBody>
      </p:sp>
      <p:sp>
        <p:nvSpPr>
          <p:cNvPr id="17437" name="Line 8"/>
          <p:cNvSpPr>
            <a:spLocks noChangeShapeType="1"/>
          </p:cNvSpPr>
          <p:nvPr/>
        </p:nvSpPr>
        <p:spPr bwMode="auto">
          <a:xfrm>
            <a:off x="2878087" y="3423242"/>
            <a:ext cx="1702013" cy="82055"/>
          </a:xfrm>
          <a:prstGeom prst="line">
            <a:avLst/>
          </a:prstGeom>
          <a:noFill/>
          <a:ln w="19050">
            <a:solidFill>
              <a:schemeClr val="tx1"/>
            </a:solidFill>
            <a:prstDash val="dash"/>
            <a:round/>
            <a:headEnd type="arrow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79442" tIns="39721" rIns="79442" bIns="39721"/>
          <a:lstStyle/>
          <a:p>
            <a:pPr>
              <a:buNone/>
            </a:pPr>
            <a:endParaRPr lang="en-US"/>
          </a:p>
        </p:txBody>
      </p:sp>
      <p:sp>
        <p:nvSpPr>
          <p:cNvPr id="17438" name="Text Box 12"/>
          <p:cNvSpPr txBox="1">
            <a:spLocks noChangeArrowheads="1"/>
          </p:cNvSpPr>
          <p:nvPr/>
        </p:nvSpPr>
        <p:spPr bwMode="auto">
          <a:xfrm>
            <a:off x="4623298" y="4674208"/>
            <a:ext cx="1982802" cy="634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9442" tIns="39721" rIns="79442" bIns="39721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buNone/>
            </a:pPr>
            <a:r>
              <a:rPr lang="en-GB" sz="1800" i="1">
                <a:latin typeface="Calibri" charset="0"/>
              </a:rPr>
              <a:t>Lower TOF (1 counter)</a:t>
            </a:r>
            <a:endParaRPr lang="en-US" sz="1800" i="1">
              <a:latin typeface="Calibri" charset="0"/>
            </a:endParaRPr>
          </a:p>
        </p:txBody>
      </p:sp>
      <p:sp>
        <p:nvSpPr>
          <p:cNvPr id="17439" name="Line 8"/>
          <p:cNvSpPr>
            <a:spLocks noChangeShapeType="1"/>
          </p:cNvSpPr>
          <p:nvPr/>
        </p:nvSpPr>
        <p:spPr bwMode="auto">
          <a:xfrm>
            <a:off x="2878087" y="4862789"/>
            <a:ext cx="1639375" cy="14395"/>
          </a:xfrm>
          <a:prstGeom prst="line">
            <a:avLst/>
          </a:prstGeom>
          <a:noFill/>
          <a:ln w="19050">
            <a:solidFill>
              <a:schemeClr val="tx1"/>
            </a:solidFill>
            <a:prstDash val="dash"/>
            <a:round/>
            <a:headEnd type="arrow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79442" tIns="39721" rIns="79442" bIns="39721"/>
          <a:lstStyle/>
          <a:p>
            <a:pPr>
              <a:buNone/>
            </a:pPr>
            <a:endParaRPr lang="en-US"/>
          </a:p>
        </p:txBody>
      </p:sp>
      <p:sp>
        <p:nvSpPr>
          <p:cNvPr id="17440" name="Line 34"/>
          <p:cNvSpPr>
            <a:spLocks noChangeShapeType="1"/>
          </p:cNvSpPr>
          <p:nvPr/>
        </p:nvSpPr>
        <p:spPr bwMode="auto">
          <a:xfrm>
            <a:off x="2662095" y="5435729"/>
            <a:ext cx="1978482" cy="355568"/>
          </a:xfrm>
          <a:prstGeom prst="line">
            <a:avLst/>
          </a:prstGeom>
          <a:noFill/>
          <a:ln w="19050">
            <a:solidFill>
              <a:schemeClr val="tx1"/>
            </a:solidFill>
            <a:prstDash val="dash"/>
            <a:round/>
            <a:headEnd type="arrow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79442" tIns="39721" rIns="79442" bIns="39721"/>
          <a:lstStyle/>
          <a:p>
            <a:pPr>
              <a:buNone/>
            </a:pPr>
            <a:endParaRPr lang="en-US"/>
          </a:p>
        </p:txBody>
      </p:sp>
      <p:sp>
        <p:nvSpPr>
          <p:cNvPr id="17441" name="44 CuadroTexto"/>
          <p:cNvSpPr txBox="1">
            <a:spLocks noChangeArrowheads="1"/>
          </p:cNvSpPr>
          <p:nvPr/>
        </p:nvSpPr>
        <p:spPr bwMode="auto">
          <a:xfrm>
            <a:off x="6495128" y="1448184"/>
            <a:ext cx="1494134" cy="689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79442" tIns="39721" rIns="79442" bIns="39721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None/>
            </a:pPr>
            <a:r>
              <a:rPr lang="es-ES" sz="1800" i="1" dirty="0" err="1">
                <a:latin typeface="Calibri" charset="0"/>
              </a:rPr>
              <a:t>Carbon</a:t>
            </a:r>
            <a:r>
              <a:rPr lang="es-ES" sz="1800" i="1" dirty="0">
                <a:latin typeface="Calibri" charset="0"/>
              </a:rPr>
              <a:t> (Z=6)</a:t>
            </a:r>
          </a:p>
          <a:p>
            <a:pPr eaLnBrk="1" hangingPunct="1">
              <a:buNone/>
            </a:pPr>
            <a:r>
              <a:rPr lang="fr-FR" sz="1800" i="1" dirty="0" smtClean="0">
                <a:latin typeface="Calibri" charset="0"/>
              </a:rPr>
              <a:t>       </a:t>
            </a:r>
            <a:r>
              <a:rPr lang="el-GR" sz="1800" i="1" dirty="0" smtClean="0">
                <a:latin typeface="Calibri" charset="0"/>
              </a:rPr>
              <a:t>Δ</a:t>
            </a:r>
            <a:r>
              <a:rPr lang="es-ES" sz="1800" i="1" dirty="0" smtClean="0">
                <a:latin typeface="Calibri" charset="0"/>
              </a:rPr>
              <a:t>Z  </a:t>
            </a:r>
            <a:r>
              <a:rPr lang="es-ES" sz="1800" i="1" dirty="0">
                <a:latin typeface="Calibri" charset="0"/>
              </a:rPr>
              <a:t>(</a:t>
            </a:r>
            <a:r>
              <a:rPr lang="es-ES" sz="1800" i="1" dirty="0" err="1">
                <a:latin typeface="Calibri" charset="0"/>
              </a:rPr>
              <a:t>cu</a:t>
            </a:r>
            <a:r>
              <a:rPr lang="es-ES" sz="1800" i="1" dirty="0">
                <a:latin typeface="Calibri" charset="0"/>
              </a:rPr>
              <a:t>) </a:t>
            </a:r>
            <a:endParaRPr lang="en-GB" sz="1800" i="1" dirty="0">
              <a:latin typeface="Calibri" charset="0"/>
            </a:endParaRPr>
          </a:p>
        </p:txBody>
      </p:sp>
      <p:sp>
        <p:nvSpPr>
          <p:cNvPr id="17442" name="45 CuadroTexto"/>
          <p:cNvSpPr txBox="1">
            <a:spLocks noChangeArrowheads="1"/>
          </p:cNvSpPr>
          <p:nvPr/>
        </p:nvSpPr>
        <p:spPr bwMode="auto">
          <a:xfrm>
            <a:off x="6951687" y="2133408"/>
            <a:ext cx="629552" cy="357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79442" tIns="39721" rIns="79442" bIns="39721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None/>
            </a:pPr>
            <a:r>
              <a:rPr lang="en-GB" sz="1800" i="1">
                <a:latin typeface="Calibri" charset="0"/>
              </a:rPr>
              <a:t>0.30</a:t>
            </a:r>
          </a:p>
        </p:txBody>
      </p:sp>
      <p:sp>
        <p:nvSpPr>
          <p:cNvPr id="17443" name="46 CuadroTexto"/>
          <p:cNvSpPr txBox="1">
            <a:spLocks noChangeArrowheads="1"/>
          </p:cNvSpPr>
          <p:nvPr/>
        </p:nvSpPr>
        <p:spPr bwMode="auto">
          <a:xfrm>
            <a:off x="6951687" y="3886776"/>
            <a:ext cx="629552" cy="357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79442" tIns="39721" rIns="79442" bIns="39721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None/>
            </a:pPr>
            <a:r>
              <a:rPr lang="en-GB" sz="1800" i="1" dirty="0">
                <a:solidFill>
                  <a:srgbClr val="008000"/>
                </a:solidFill>
                <a:latin typeface="Calibri" charset="0"/>
              </a:rPr>
              <a:t>0.12</a:t>
            </a:r>
          </a:p>
        </p:txBody>
      </p:sp>
      <p:sp>
        <p:nvSpPr>
          <p:cNvPr id="17444" name="49 CuadroTexto"/>
          <p:cNvSpPr txBox="1">
            <a:spLocks noChangeArrowheads="1"/>
          </p:cNvSpPr>
          <p:nvPr/>
        </p:nvSpPr>
        <p:spPr bwMode="auto">
          <a:xfrm>
            <a:off x="6951687" y="5097435"/>
            <a:ext cx="629552" cy="357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79442" tIns="39721" rIns="79442" bIns="39721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None/>
            </a:pPr>
            <a:r>
              <a:rPr lang="en-GB" sz="1800" i="1">
                <a:latin typeface="Calibri" charset="0"/>
              </a:rPr>
              <a:t>0.32</a:t>
            </a:r>
          </a:p>
        </p:txBody>
      </p:sp>
      <p:sp>
        <p:nvSpPr>
          <p:cNvPr id="17445" name="50 CuadroTexto"/>
          <p:cNvSpPr txBox="1">
            <a:spLocks noChangeArrowheads="1"/>
          </p:cNvSpPr>
          <p:nvPr/>
        </p:nvSpPr>
        <p:spPr bwMode="auto">
          <a:xfrm>
            <a:off x="6951687" y="5543695"/>
            <a:ext cx="629552" cy="357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79442" tIns="39721" rIns="79442" bIns="39721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None/>
            </a:pPr>
            <a:r>
              <a:rPr lang="en-GB" sz="1800" i="1">
                <a:latin typeface="Calibri" charset="0"/>
              </a:rPr>
              <a:t>0.30</a:t>
            </a:r>
          </a:p>
        </p:txBody>
      </p:sp>
      <p:sp>
        <p:nvSpPr>
          <p:cNvPr id="17446" name="51 CuadroTexto"/>
          <p:cNvSpPr txBox="1">
            <a:spLocks noChangeArrowheads="1"/>
          </p:cNvSpPr>
          <p:nvPr/>
        </p:nvSpPr>
        <p:spPr bwMode="auto">
          <a:xfrm>
            <a:off x="6951687" y="2723622"/>
            <a:ext cx="629552" cy="357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79442" tIns="39721" rIns="79442" bIns="39721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None/>
            </a:pPr>
            <a:r>
              <a:rPr lang="en-GB" sz="1800" i="1">
                <a:latin typeface="Calibri" charset="0"/>
              </a:rPr>
              <a:t>0.33</a:t>
            </a:r>
          </a:p>
        </p:txBody>
      </p:sp>
      <p:sp>
        <p:nvSpPr>
          <p:cNvPr id="17447" name="52 CuadroTexto"/>
          <p:cNvSpPr txBox="1">
            <a:spLocks noChangeArrowheads="1"/>
          </p:cNvSpPr>
          <p:nvPr/>
        </p:nvSpPr>
        <p:spPr bwMode="auto">
          <a:xfrm>
            <a:off x="6951687" y="3257695"/>
            <a:ext cx="629552" cy="357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79442" tIns="39721" rIns="79442" bIns="39721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None/>
            </a:pPr>
            <a:r>
              <a:rPr lang="en-GB" sz="1800" i="1" dirty="0">
                <a:solidFill>
                  <a:srgbClr val="008000"/>
                </a:solidFill>
                <a:latin typeface="Calibri" charset="0"/>
              </a:rPr>
              <a:t>0.16</a:t>
            </a:r>
          </a:p>
        </p:txBody>
      </p:sp>
      <p:sp>
        <p:nvSpPr>
          <p:cNvPr id="17448" name="53 CuadroTexto"/>
          <p:cNvSpPr txBox="1">
            <a:spLocks noChangeArrowheads="1"/>
          </p:cNvSpPr>
          <p:nvPr/>
        </p:nvSpPr>
        <p:spPr bwMode="auto">
          <a:xfrm>
            <a:off x="6951687" y="4648297"/>
            <a:ext cx="629552" cy="357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79442" tIns="39721" rIns="79442" bIns="39721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None/>
            </a:pPr>
            <a:r>
              <a:rPr lang="en-GB" sz="1800" i="1" dirty="0">
                <a:solidFill>
                  <a:srgbClr val="008000"/>
                </a:solidFill>
                <a:latin typeface="Calibri" charset="0"/>
              </a:rPr>
              <a:t>0.16</a:t>
            </a:r>
          </a:p>
        </p:txBody>
      </p:sp>
      <p:sp>
        <p:nvSpPr>
          <p:cNvPr id="87" name="Titre 31"/>
          <p:cNvSpPr txBox="1">
            <a:spLocks/>
          </p:cNvSpPr>
          <p:nvPr/>
        </p:nvSpPr>
        <p:spPr>
          <a:xfrm>
            <a:off x="609600" y="152400"/>
            <a:ext cx="9144000" cy="562862"/>
          </a:xfrm>
          <a:prstGeom prst="rect">
            <a:avLst/>
          </a:prstGeom>
        </p:spPr>
        <p:txBody>
          <a:bodyPr lIns="79442" tIns="39721" rIns="79442" bIns="39721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fr-FR" sz="2800" b="0" dirty="0" smtClean="0">
                <a:solidFill>
                  <a:srgbClr val="0000FF"/>
                </a:solidFill>
                <a:cs typeface="Arial" charset="0"/>
              </a:rPr>
              <a:t>Charge </a:t>
            </a:r>
            <a:r>
              <a:rPr lang="fr-FR" sz="2800" b="0" dirty="0" err="1" smtClean="0">
                <a:solidFill>
                  <a:srgbClr val="0000FF"/>
                </a:solidFill>
                <a:cs typeface="Arial" charset="0"/>
              </a:rPr>
              <a:t>measurement</a:t>
            </a:r>
            <a:r>
              <a:rPr lang="fr-FR" sz="2800" b="0" dirty="0" smtClean="0">
                <a:solidFill>
                  <a:srgbClr val="0000FF"/>
                </a:solidFill>
                <a:cs typeface="Arial" charset="0"/>
              </a:rPr>
              <a:t> (</a:t>
            </a:r>
            <a:r>
              <a:rPr lang="fr-FR" sz="2800" b="0" dirty="0">
                <a:solidFill>
                  <a:srgbClr val="0000FF"/>
                </a:solidFill>
                <a:cs typeface="Arial" charset="0"/>
              </a:rPr>
              <a:t>|Z|)</a:t>
            </a:r>
          </a:p>
        </p:txBody>
      </p:sp>
      <p:sp>
        <p:nvSpPr>
          <p:cNvPr id="46" name="ZoneTexte 45"/>
          <p:cNvSpPr txBox="1"/>
          <p:nvPr/>
        </p:nvSpPr>
        <p:spPr>
          <a:xfrm>
            <a:off x="8534400" y="6397823"/>
            <a:ext cx="533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dirty="0" smtClean="0"/>
              <a:t>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791632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1" name="Picture 60"/>
          <p:cNvPicPr/>
          <p:nvPr/>
        </p:nvPicPr>
        <p:blipFill>
          <a:blip r:embed="rId3"/>
          <a:srcRect l="15595" t="3170" r="12160" b="32357"/>
          <a:stretch>
            <a:fillRect/>
          </a:stretch>
        </p:blipFill>
        <p:spPr>
          <a:xfrm>
            <a:off x="-10080" y="952920"/>
            <a:ext cx="9143640" cy="5936400"/>
          </a:xfrm>
          <a:prstGeom prst="rect">
            <a:avLst/>
          </a:prstGeom>
          <a:ln>
            <a:noFill/>
          </a:ln>
        </p:spPr>
      </p:pic>
      <p:sp>
        <p:nvSpPr>
          <p:cNvPr id="2332" name="CustomShape 1"/>
          <p:cNvSpPr/>
          <p:nvPr/>
        </p:nvSpPr>
        <p:spPr>
          <a:xfrm>
            <a:off x="307080" y="2457360"/>
            <a:ext cx="336240" cy="244080"/>
          </a:xfrm>
          <a:prstGeom prst="rect">
            <a:avLst/>
          </a:prstGeom>
          <a:noFill/>
          <a:ln>
            <a:noFill/>
          </a:ln>
        </p:spPr>
        <p:txBody>
          <a:bodyPr wrap="none"/>
          <a:lstStyle/>
          <a:p>
            <a:pPr>
              <a:lnSpc>
                <a:spcPct val="100000"/>
              </a:lnSpc>
              <a:buNone/>
            </a:pPr>
            <a:r>
              <a:rPr lang="en-US" sz="1000" b="1" u="sng" dirty="0">
                <a:solidFill>
                  <a:srgbClr val="0000F7"/>
                </a:solidFill>
                <a:latin typeface="Arial"/>
                <a:ea typeface="ＭＳ Ｐゴシック"/>
              </a:rPr>
              <a:t>USA</a:t>
            </a:r>
            <a:endParaRPr dirty="0"/>
          </a:p>
        </p:txBody>
      </p:sp>
      <p:sp>
        <p:nvSpPr>
          <p:cNvPr id="2333" name="CustomShape 2"/>
          <p:cNvSpPr/>
          <p:nvPr/>
        </p:nvSpPr>
        <p:spPr>
          <a:xfrm>
            <a:off x="455040" y="2627640"/>
            <a:ext cx="1668240" cy="914760"/>
          </a:xfrm>
          <a:prstGeom prst="rect">
            <a:avLst/>
          </a:prstGeom>
          <a:noFill/>
          <a:ln>
            <a:noFill/>
          </a:ln>
        </p:spPr>
        <p:txBody>
          <a:bodyPr wrap="none"/>
          <a:lstStyle/>
          <a:p>
            <a:pPr>
              <a:lnSpc>
                <a:spcPct val="100000"/>
              </a:lnSpc>
            </a:pPr>
            <a:r>
              <a:rPr lang="en-US" sz="900" b="1">
                <a:solidFill>
                  <a:srgbClr val="000000"/>
                </a:solidFill>
                <a:latin typeface="Arial Narrow"/>
                <a:ea typeface="ＭＳ Ｐゴシック"/>
              </a:rPr>
              <a:t>MIT - CAMBRIDGE</a:t>
            </a:r>
            <a:endParaRPr/>
          </a:p>
          <a:p>
            <a:pPr>
              <a:lnSpc>
                <a:spcPct val="100000"/>
              </a:lnSpc>
            </a:pPr>
            <a:r>
              <a:rPr lang="en-US" sz="900" b="1">
                <a:solidFill>
                  <a:srgbClr val="000000"/>
                </a:solidFill>
                <a:latin typeface="Arial Narrow"/>
                <a:ea typeface="ＭＳ Ｐゴシック"/>
              </a:rPr>
              <a:t>NASA GODDARD SPACE FLIGHT CENTER</a:t>
            </a:r>
            <a:endParaRPr/>
          </a:p>
          <a:p>
            <a:pPr>
              <a:lnSpc>
                <a:spcPct val="100000"/>
              </a:lnSpc>
            </a:pPr>
            <a:r>
              <a:rPr lang="en-US" sz="900" b="1">
                <a:solidFill>
                  <a:srgbClr val="000000"/>
                </a:solidFill>
                <a:latin typeface="Arial Narrow"/>
                <a:ea typeface="ＭＳ Ｐゴシック"/>
              </a:rPr>
              <a:t>NASA JOHNSON SPACE CENTER</a:t>
            </a:r>
            <a:endParaRPr/>
          </a:p>
          <a:p>
            <a:pPr>
              <a:lnSpc>
                <a:spcPct val="100000"/>
              </a:lnSpc>
            </a:pPr>
            <a:r>
              <a:rPr lang="en-US" sz="900" b="1">
                <a:solidFill>
                  <a:srgbClr val="000000"/>
                </a:solidFill>
                <a:latin typeface="Arial Narrow"/>
                <a:ea typeface="ＭＳ Ｐゴシック"/>
              </a:rPr>
              <a:t>UNIV. OF HAWAII </a:t>
            </a:r>
            <a:endParaRPr/>
          </a:p>
          <a:p>
            <a:pPr>
              <a:lnSpc>
                <a:spcPct val="100000"/>
              </a:lnSpc>
            </a:pPr>
            <a:r>
              <a:rPr lang="en-US" sz="900" b="1">
                <a:solidFill>
                  <a:srgbClr val="000000"/>
                </a:solidFill>
                <a:latin typeface="Arial Narrow"/>
                <a:ea typeface="ＭＳ Ｐゴシック"/>
              </a:rPr>
              <a:t>UNIV. OF MARYLAND - DEPT OF PHYSICS</a:t>
            </a:r>
            <a:endParaRPr/>
          </a:p>
          <a:p>
            <a:pPr>
              <a:lnSpc>
                <a:spcPct val="100000"/>
              </a:lnSpc>
            </a:pPr>
            <a:r>
              <a:rPr lang="en-US" sz="900" b="1">
                <a:solidFill>
                  <a:srgbClr val="000000"/>
                </a:solidFill>
                <a:latin typeface="Arial Narrow"/>
                <a:ea typeface="ＭＳ Ｐゴシック"/>
              </a:rPr>
              <a:t>YALE UNIVERSITY - NEW HAVEN</a:t>
            </a:r>
            <a:endParaRPr/>
          </a:p>
        </p:txBody>
      </p:sp>
      <p:sp>
        <p:nvSpPr>
          <p:cNvPr id="2334" name="CustomShape 3"/>
          <p:cNvSpPr/>
          <p:nvPr/>
        </p:nvSpPr>
        <p:spPr>
          <a:xfrm>
            <a:off x="811080" y="4611240"/>
            <a:ext cx="473400" cy="244080"/>
          </a:xfrm>
          <a:prstGeom prst="rect">
            <a:avLst/>
          </a:prstGeom>
          <a:noFill/>
          <a:ln>
            <a:noFill/>
          </a:ln>
        </p:spPr>
        <p:txBody>
          <a:bodyPr wrap="none"/>
          <a:lstStyle/>
          <a:p>
            <a:pPr>
              <a:lnSpc>
                <a:spcPct val="100000"/>
              </a:lnSpc>
              <a:buNone/>
            </a:pPr>
            <a:r>
              <a:rPr lang="en-US" sz="1000" b="1" u="sng" dirty="0">
                <a:solidFill>
                  <a:srgbClr val="0000F7"/>
                </a:solidFill>
                <a:latin typeface="Arial"/>
                <a:ea typeface="ＭＳ Ｐゴシック"/>
              </a:rPr>
              <a:t>MEXICO</a:t>
            </a:r>
            <a:endParaRPr dirty="0"/>
          </a:p>
        </p:txBody>
      </p:sp>
      <p:sp>
        <p:nvSpPr>
          <p:cNvPr id="2335" name="CustomShape 4"/>
          <p:cNvSpPr/>
          <p:nvPr/>
        </p:nvSpPr>
        <p:spPr>
          <a:xfrm>
            <a:off x="796680" y="4771440"/>
            <a:ext cx="381960" cy="228960"/>
          </a:xfrm>
          <a:prstGeom prst="rect">
            <a:avLst/>
          </a:prstGeom>
          <a:noFill/>
          <a:ln>
            <a:noFill/>
          </a:ln>
        </p:spPr>
        <p:txBody>
          <a:bodyPr wrap="none"/>
          <a:lstStyle/>
          <a:p>
            <a:pPr>
              <a:lnSpc>
                <a:spcPct val="100000"/>
              </a:lnSpc>
            </a:pPr>
            <a:r>
              <a:rPr lang="en-US" sz="900" b="1">
                <a:solidFill>
                  <a:srgbClr val="000000"/>
                </a:solidFill>
                <a:latin typeface="Arial"/>
                <a:ea typeface="ＭＳ Ｐゴシック"/>
              </a:rPr>
              <a:t>UNAM</a:t>
            </a:r>
            <a:endParaRPr/>
          </a:p>
        </p:txBody>
      </p:sp>
      <p:sp>
        <p:nvSpPr>
          <p:cNvPr id="2336" name="CustomShape 5"/>
          <p:cNvSpPr/>
          <p:nvPr/>
        </p:nvSpPr>
        <p:spPr>
          <a:xfrm>
            <a:off x="5424480" y="1110960"/>
            <a:ext cx="502560" cy="244080"/>
          </a:xfrm>
          <a:prstGeom prst="rect">
            <a:avLst/>
          </a:prstGeom>
          <a:noFill/>
          <a:ln>
            <a:noFill/>
          </a:ln>
        </p:spPr>
        <p:txBody>
          <a:bodyPr wrap="none"/>
          <a:lstStyle/>
          <a:p>
            <a:pPr>
              <a:lnSpc>
                <a:spcPct val="100000"/>
              </a:lnSpc>
              <a:buNone/>
            </a:pPr>
            <a:r>
              <a:rPr lang="en-US" sz="1000" b="1" u="sng" dirty="0">
                <a:solidFill>
                  <a:srgbClr val="0000F7"/>
                </a:solidFill>
                <a:latin typeface="Arial"/>
                <a:ea typeface="ＭＳ Ｐゴシック"/>
              </a:rPr>
              <a:t>FINLAND</a:t>
            </a:r>
            <a:endParaRPr dirty="0"/>
          </a:p>
        </p:txBody>
      </p:sp>
      <p:sp>
        <p:nvSpPr>
          <p:cNvPr id="2337" name="CustomShape 6"/>
          <p:cNvSpPr/>
          <p:nvPr/>
        </p:nvSpPr>
        <p:spPr>
          <a:xfrm>
            <a:off x="5385600" y="1287360"/>
            <a:ext cx="778320" cy="228960"/>
          </a:xfrm>
          <a:prstGeom prst="rect">
            <a:avLst/>
          </a:prstGeom>
          <a:noFill/>
          <a:ln>
            <a:noFill/>
          </a:ln>
        </p:spPr>
        <p:txBody>
          <a:bodyPr wrap="none"/>
          <a:lstStyle/>
          <a:p>
            <a:pPr>
              <a:lnSpc>
                <a:spcPct val="100000"/>
              </a:lnSpc>
            </a:pPr>
            <a:r>
              <a:rPr lang="en-US" sz="900" b="1">
                <a:solidFill>
                  <a:srgbClr val="000000"/>
                </a:solidFill>
                <a:latin typeface="Arial Narrow"/>
                <a:ea typeface="ＭＳ Ｐゴシック"/>
              </a:rPr>
              <a:t>UNIV. OF TURKU</a:t>
            </a:r>
            <a:endParaRPr/>
          </a:p>
        </p:txBody>
      </p:sp>
      <p:sp>
        <p:nvSpPr>
          <p:cNvPr id="2338" name="CustomShape 7"/>
          <p:cNvSpPr/>
          <p:nvPr/>
        </p:nvSpPr>
        <p:spPr>
          <a:xfrm>
            <a:off x="2965320" y="2526840"/>
            <a:ext cx="487080" cy="244080"/>
          </a:xfrm>
          <a:prstGeom prst="rect">
            <a:avLst/>
          </a:prstGeom>
          <a:noFill/>
          <a:ln>
            <a:noFill/>
          </a:ln>
        </p:spPr>
        <p:txBody>
          <a:bodyPr wrap="none"/>
          <a:lstStyle/>
          <a:p>
            <a:pPr>
              <a:lnSpc>
                <a:spcPct val="100000"/>
              </a:lnSpc>
              <a:buNone/>
            </a:pPr>
            <a:r>
              <a:rPr lang="en-US" sz="1000" b="1" u="sng" dirty="0">
                <a:solidFill>
                  <a:srgbClr val="0000F7"/>
                </a:solidFill>
                <a:latin typeface="Arial"/>
                <a:ea typeface="ＭＳ Ｐゴシック"/>
              </a:rPr>
              <a:t>FRANCE</a:t>
            </a:r>
            <a:endParaRPr dirty="0"/>
          </a:p>
        </p:txBody>
      </p:sp>
      <p:sp>
        <p:nvSpPr>
          <p:cNvPr id="2339" name="CustomShape 8"/>
          <p:cNvSpPr/>
          <p:nvPr/>
        </p:nvSpPr>
        <p:spPr>
          <a:xfrm>
            <a:off x="2970360" y="2703240"/>
            <a:ext cx="927720" cy="503280"/>
          </a:xfrm>
          <a:prstGeom prst="rect">
            <a:avLst/>
          </a:prstGeom>
          <a:noFill/>
          <a:ln>
            <a:noFill/>
          </a:ln>
        </p:spPr>
        <p:txBody>
          <a:bodyPr wrap="none"/>
          <a:lstStyle/>
          <a:p>
            <a:pPr>
              <a:lnSpc>
                <a:spcPct val="100000"/>
              </a:lnSpc>
            </a:pPr>
            <a:r>
              <a:rPr lang="en-US" sz="900" b="1">
                <a:solidFill>
                  <a:srgbClr val="000000"/>
                </a:solidFill>
                <a:latin typeface="Arial Narrow"/>
                <a:ea typeface="ＭＳ Ｐゴシック"/>
              </a:rPr>
              <a:t>LUPM MONTPELLIER</a:t>
            </a:r>
            <a:endParaRPr/>
          </a:p>
          <a:p>
            <a:pPr>
              <a:lnSpc>
                <a:spcPct val="100000"/>
              </a:lnSpc>
            </a:pPr>
            <a:r>
              <a:rPr lang="en-US" sz="900" b="1">
                <a:solidFill>
                  <a:srgbClr val="000000"/>
                </a:solidFill>
                <a:latin typeface="Arial Narrow"/>
                <a:ea typeface="ＭＳ Ｐゴシック"/>
              </a:rPr>
              <a:t>LAPP ANNECY</a:t>
            </a:r>
            <a:endParaRPr/>
          </a:p>
          <a:p>
            <a:pPr>
              <a:lnSpc>
                <a:spcPct val="100000"/>
              </a:lnSpc>
            </a:pPr>
            <a:r>
              <a:rPr lang="en-US" sz="900" b="1">
                <a:solidFill>
                  <a:srgbClr val="000000"/>
                </a:solidFill>
                <a:latin typeface="Arial Narrow"/>
                <a:ea typeface="ＭＳ Ｐゴシック"/>
              </a:rPr>
              <a:t>LPSC GRENOBLE</a:t>
            </a:r>
            <a:endParaRPr/>
          </a:p>
        </p:txBody>
      </p:sp>
      <p:sp>
        <p:nvSpPr>
          <p:cNvPr id="2340" name="CustomShape 9"/>
          <p:cNvSpPr/>
          <p:nvPr/>
        </p:nvSpPr>
        <p:spPr>
          <a:xfrm>
            <a:off x="6022440" y="1919520"/>
            <a:ext cx="558720" cy="244080"/>
          </a:xfrm>
          <a:prstGeom prst="rect">
            <a:avLst/>
          </a:prstGeom>
          <a:noFill/>
          <a:ln>
            <a:noFill/>
          </a:ln>
        </p:spPr>
        <p:txBody>
          <a:bodyPr wrap="none"/>
          <a:lstStyle/>
          <a:p>
            <a:pPr>
              <a:lnSpc>
                <a:spcPct val="100000"/>
              </a:lnSpc>
              <a:buNone/>
            </a:pPr>
            <a:r>
              <a:rPr lang="en-US" sz="1000" b="1" u="sng" dirty="0">
                <a:solidFill>
                  <a:srgbClr val="0000F7"/>
                </a:solidFill>
                <a:latin typeface="Arial"/>
                <a:ea typeface="ＭＳ Ｐゴシック"/>
              </a:rPr>
              <a:t>GERMANY</a:t>
            </a:r>
            <a:endParaRPr dirty="0"/>
          </a:p>
        </p:txBody>
      </p:sp>
      <p:sp>
        <p:nvSpPr>
          <p:cNvPr id="2341" name="CustomShape 10"/>
          <p:cNvSpPr/>
          <p:nvPr/>
        </p:nvSpPr>
        <p:spPr>
          <a:xfrm>
            <a:off x="5752080" y="2086200"/>
            <a:ext cx="840960" cy="366120"/>
          </a:xfrm>
          <a:prstGeom prst="rect">
            <a:avLst/>
          </a:prstGeom>
          <a:noFill/>
          <a:ln>
            <a:noFill/>
          </a:ln>
        </p:spPr>
        <p:txBody>
          <a:bodyPr wrap="none"/>
          <a:lstStyle/>
          <a:p>
            <a:pPr algn="r">
              <a:lnSpc>
                <a:spcPct val="100000"/>
              </a:lnSpc>
            </a:pPr>
            <a:r>
              <a:rPr lang="en-US" sz="900" b="1">
                <a:solidFill>
                  <a:srgbClr val="000000"/>
                </a:solidFill>
                <a:latin typeface="Arial Narrow"/>
                <a:ea typeface="ＭＳ Ｐゴシック"/>
              </a:rPr>
              <a:t>RWTH-I.</a:t>
            </a:r>
            <a:endParaRPr/>
          </a:p>
          <a:p>
            <a:pPr algn="r">
              <a:lnSpc>
                <a:spcPct val="100000"/>
              </a:lnSpc>
            </a:pPr>
            <a:r>
              <a:rPr lang="en-US" sz="900" b="1">
                <a:solidFill>
                  <a:srgbClr val="000000"/>
                </a:solidFill>
                <a:latin typeface="Arial Narrow"/>
                <a:ea typeface="ＭＳ Ｐゴシック"/>
              </a:rPr>
              <a:t>KIT -  KARLSRUHE</a:t>
            </a:r>
            <a:endParaRPr/>
          </a:p>
        </p:txBody>
      </p:sp>
      <p:sp>
        <p:nvSpPr>
          <p:cNvPr id="2342" name="CustomShape 11"/>
          <p:cNvSpPr/>
          <p:nvPr/>
        </p:nvSpPr>
        <p:spPr>
          <a:xfrm>
            <a:off x="4869000" y="4091040"/>
            <a:ext cx="380520" cy="244080"/>
          </a:xfrm>
          <a:prstGeom prst="rect">
            <a:avLst/>
          </a:prstGeom>
          <a:noFill/>
          <a:ln>
            <a:noFill/>
          </a:ln>
        </p:spPr>
        <p:txBody>
          <a:bodyPr wrap="none"/>
          <a:lstStyle/>
          <a:p>
            <a:pPr>
              <a:lnSpc>
                <a:spcPct val="100000"/>
              </a:lnSpc>
              <a:buNone/>
            </a:pPr>
            <a:r>
              <a:rPr lang="en-US" sz="1000" b="1" u="sng" dirty="0">
                <a:solidFill>
                  <a:srgbClr val="0000F7"/>
                </a:solidFill>
                <a:latin typeface="Arial"/>
                <a:ea typeface="ＭＳ Ｐゴシック"/>
              </a:rPr>
              <a:t>ITALY</a:t>
            </a:r>
            <a:endParaRPr dirty="0"/>
          </a:p>
        </p:txBody>
      </p:sp>
      <p:sp>
        <p:nvSpPr>
          <p:cNvPr id="2343" name="CustomShape 12"/>
          <p:cNvSpPr/>
          <p:nvPr/>
        </p:nvSpPr>
        <p:spPr>
          <a:xfrm>
            <a:off x="4957560" y="4301280"/>
            <a:ext cx="1458000" cy="1189080"/>
          </a:xfrm>
          <a:prstGeom prst="rect">
            <a:avLst/>
          </a:prstGeom>
          <a:noFill/>
          <a:ln>
            <a:noFill/>
          </a:ln>
        </p:spPr>
        <p:txBody>
          <a:bodyPr wrap="none"/>
          <a:lstStyle/>
          <a:p>
            <a:pPr>
              <a:lnSpc>
                <a:spcPct val="100000"/>
              </a:lnSpc>
            </a:pPr>
            <a:r>
              <a:rPr lang="en-US" sz="900" b="1">
                <a:solidFill>
                  <a:srgbClr val="000000"/>
                </a:solidFill>
                <a:latin typeface="Arial Narrow"/>
                <a:ea typeface="ＭＳ Ｐゴシック"/>
              </a:rPr>
              <a:t>ASI</a:t>
            </a:r>
            <a:endParaRPr/>
          </a:p>
          <a:p>
            <a:pPr>
              <a:lnSpc>
                <a:spcPct val="100000"/>
              </a:lnSpc>
            </a:pPr>
            <a:r>
              <a:rPr lang="en-US" sz="900" b="1">
                <a:solidFill>
                  <a:srgbClr val="000000"/>
                </a:solidFill>
                <a:latin typeface="Arial Narrow"/>
                <a:ea typeface="ＭＳ Ｐゴシック"/>
              </a:rPr>
              <a:t>IROE FLORENCE</a:t>
            </a:r>
            <a:endParaRPr/>
          </a:p>
          <a:p>
            <a:pPr>
              <a:lnSpc>
                <a:spcPct val="100000"/>
              </a:lnSpc>
            </a:pPr>
            <a:r>
              <a:rPr lang="en-US" sz="900" b="1">
                <a:solidFill>
                  <a:srgbClr val="000000"/>
                </a:solidFill>
                <a:latin typeface="Arial Narrow"/>
                <a:ea typeface="ＭＳ Ｐゴシック"/>
              </a:rPr>
              <a:t>INFN &amp; UNIV. OF BOLOGNA</a:t>
            </a:r>
            <a:endParaRPr/>
          </a:p>
          <a:p>
            <a:pPr>
              <a:lnSpc>
                <a:spcPct val="100000"/>
              </a:lnSpc>
            </a:pPr>
            <a:r>
              <a:rPr lang="en-US" sz="900" b="1">
                <a:solidFill>
                  <a:srgbClr val="000000"/>
                </a:solidFill>
                <a:latin typeface="Arial Narrow"/>
                <a:ea typeface="ＭＳ Ｐゴシック"/>
              </a:rPr>
              <a:t>INFN &amp; UNIV. OF MILANO-BICOCCA</a:t>
            </a:r>
            <a:endParaRPr/>
          </a:p>
          <a:p>
            <a:pPr>
              <a:lnSpc>
                <a:spcPct val="100000"/>
              </a:lnSpc>
            </a:pPr>
            <a:r>
              <a:rPr lang="en-US" sz="900" b="1">
                <a:solidFill>
                  <a:srgbClr val="000000"/>
                </a:solidFill>
                <a:latin typeface="Arial Narrow"/>
                <a:ea typeface="ＭＳ Ｐゴシック"/>
              </a:rPr>
              <a:t>INFN &amp; UNIV. OF PERUGIA</a:t>
            </a:r>
            <a:endParaRPr/>
          </a:p>
          <a:p>
            <a:pPr>
              <a:lnSpc>
                <a:spcPct val="100000"/>
              </a:lnSpc>
            </a:pPr>
            <a:r>
              <a:rPr lang="en-US" sz="900" b="1">
                <a:solidFill>
                  <a:srgbClr val="000000"/>
                </a:solidFill>
                <a:latin typeface="Arial Narrow"/>
                <a:ea typeface="ＭＳ Ｐゴシック"/>
              </a:rPr>
              <a:t>INFN &amp; UNIV. OF PISA</a:t>
            </a:r>
            <a:endParaRPr/>
          </a:p>
          <a:p>
            <a:pPr>
              <a:lnSpc>
                <a:spcPct val="100000"/>
              </a:lnSpc>
            </a:pPr>
            <a:r>
              <a:rPr lang="en-US" sz="900" b="1">
                <a:solidFill>
                  <a:srgbClr val="000000"/>
                </a:solidFill>
                <a:latin typeface="Arial Narrow"/>
                <a:ea typeface="ＭＳ Ｐゴシック"/>
              </a:rPr>
              <a:t>INFN &amp; UNIV. OF ROMA</a:t>
            </a:r>
            <a:endParaRPr/>
          </a:p>
          <a:p>
            <a:pPr>
              <a:lnSpc>
                <a:spcPct val="100000"/>
              </a:lnSpc>
            </a:pPr>
            <a:r>
              <a:rPr lang="en-US" sz="900" b="1">
                <a:solidFill>
                  <a:srgbClr val="000000"/>
                </a:solidFill>
                <a:latin typeface="Arial Narrow"/>
                <a:ea typeface="ＭＳ Ｐゴシック"/>
              </a:rPr>
              <a:t>INFN &amp; UNIV. OF TRENTO</a:t>
            </a:r>
            <a:endParaRPr/>
          </a:p>
        </p:txBody>
      </p:sp>
      <p:sp>
        <p:nvSpPr>
          <p:cNvPr id="2344" name="CustomShape 13"/>
          <p:cNvSpPr/>
          <p:nvPr/>
        </p:nvSpPr>
        <p:spPr>
          <a:xfrm>
            <a:off x="3367080" y="1770120"/>
            <a:ext cx="737280" cy="244080"/>
          </a:xfrm>
          <a:prstGeom prst="rect">
            <a:avLst/>
          </a:prstGeom>
          <a:noFill/>
          <a:ln>
            <a:noFill/>
          </a:ln>
        </p:spPr>
        <p:txBody>
          <a:bodyPr wrap="none"/>
          <a:lstStyle/>
          <a:p>
            <a:pPr>
              <a:lnSpc>
                <a:spcPct val="100000"/>
              </a:lnSpc>
              <a:buNone/>
            </a:pPr>
            <a:r>
              <a:rPr lang="en-US" sz="1000" b="1" u="sng" dirty="0">
                <a:solidFill>
                  <a:srgbClr val="0000F7"/>
                </a:solidFill>
                <a:latin typeface="Arial"/>
                <a:ea typeface="ＭＳ Ｐゴシック"/>
              </a:rPr>
              <a:t>NETHERLANDS</a:t>
            </a:r>
            <a:endParaRPr dirty="0"/>
          </a:p>
        </p:txBody>
      </p:sp>
      <p:sp>
        <p:nvSpPr>
          <p:cNvPr id="2345" name="CustomShape 14"/>
          <p:cNvSpPr/>
          <p:nvPr/>
        </p:nvSpPr>
        <p:spPr>
          <a:xfrm>
            <a:off x="3231000" y="1973520"/>
            <a:ext cx="581760" cy="366120"/>
          </a:xfrm>
          <a:prstGeom prst="rect">
            <a:avLst/>
          </a:prstGeom>
          <a:noFill/>
          <a:ln>
            <a:noFill/>
          </a:ln>
        </p:spPr>
        <p:txBody>
          <a:bodyPr wrap="none"/>
          <a:lstStyle/>
          <a:p>
            <a:pPr>
              <a:lnSpc>
                <a:spcPct val="100000"/>
              </a:lnSpc>
            </a:pPr>
            <a:r>
              <a:rPr lang="en-US" sz="900" b="1">
                <a:solidFill>
                  <a:srgbClr val="000000"/>
                </a:solidFill>
                <a:latin typeface="Arial Narrow"/>
                <a:ea typeface="ＭＳ Ｐゴシック"/>
              </a:rPr>
              <a:t>ESA-ESTEC</a:t>
            </a:r>
            <a:endParaRPr/>
          </a:p>
          <a:p>
            <a:pPr>
              <a:lnSpc>
                <a:spcPct val="100000"/>
              </a:lnSpc>
            </a:pPr>
            <a:r>
              <a:rPr lang="en-US" sz="900" b="1">
                <a:solidFill>
                  <a:srgbClr val="000000"/>
                </a:solidFill>
                <a:latin typeface="Arial Narrow"/>
                <a:ea typeface="ＭＳ Ｐゴシック"/>
              </a:rPr>
              <a:t>NIKHEF</a:t>
            </a:r>
            <a:endParaRPr/>
          </a:p>
        </p:txBody>
      </p:sp>
      <p:sp>
        <p:nvSpPr>
          <p:cNvPr id="2346" name="CustomShape 15"/>
          <p:cNvSpPr/>
          <p:nvPr/>
        </p:nvSpPr>
        <p:spPr>
          <a:xfrm>
            <a:off x="7242120" y="1473120"/>
            <a:ext cx="458280" cy="244080"/>
          </a:xfrm>
          <a:prstGeom prst="rect">
            <a:avLst/>
          </a:prstGeom>
          <a:noFill/>
          <a:ln>
            <a:noFill/>
          </a:ln>
        </p:spPr>
        <p:txBody>
          <a:bodyPr wrap="none"/>
          <a:lstStyle/>
          <a:p>
            <a:pPr>
              <a:lnSpc>
                <a:spcPct val="100000"/>
              </a:lnSpc>
              <a:buNone/>
            </a:pPr>
            <a:r>
              <a:rPr lang="en-US" sz="1000" b="1" u="sng" dirty="0">
                <a:solidFill>
                  <a:srgbClr val="0000F7"/>
                </a:solidFill>
                <a:latin typeface="Arial"/>
                <a:ea typeface="ＭＳ Ｐゴシック"/>
              </a:rPr>
              <a:t>RUSSIA</a:t>
            </a:r>
            <a:endParaRPr dirty="0"/>
          </a:p>
        </p:txBody>
      </p:sp>
      <p:sp>
        <p:nvSpPr>
          <p:cNvPr id="2347" name="CustomShape 16"/>
          <p:cNvSpPr/>
          <p:nvPr/>
        </p:nvSpPr>
        <p:spPr>
          <a:xfrm>
            <a:off x="7239600" y="1639800"/>
            <a:ext cx="839160" cy="366120"/>
          </a:xfrm>
          <a:prstGeom prst="rect">
            <a:avLst/>
          </a:prstGeom>
          <a:noFill/>
          <a:ln>
            <a:noFill/>
          </a:ln>
        </p:spPr>
        <p:txBody>
          <a:bodyPr wrap="none"/>
          <a:lstStyle/>
          <a:p>
            <a:pPr>
              <a:lnSpc>
                <a:spcPct val="100000"/>
              </a:lnSpc>
            </a:pPr>
            <a:r>
              <a:rPr lang="en-US" sz="900" b="1">
                <a:solidFill>
                  <a:srgbClr val="000000"/>
                </a:solidFill>
                <a:latin typeface="Arial Narrow"/>
                <a:ea typeface="ＭＳ Ｐゴシック"/>
              </a:rPr>
              <a:t>ITEP</a:t>
            </a:r>
            <a:endParaRPr/>
          </a:p>
          <a:p>
            <a:pPr>
              <a:lnSpc>
                <a:spcPct val="100000"/>
              </a:lnSpc>
            </a:pPr>
            <a:r>
              <a:rPr lang="en-US" sz="900" b="1">
                <a:solidFill>
                  <a:srgbClr val="000000"/>
                </a:solidFill>
                <a:latin typeface="Arial Narrow"/>
                <a:ea typeface="ＭＳ Ｐゴシック"/>
              </a:rPr>
              <a:t>KURCHATOV INST.</a:t>
            </a:r>
            <a:endParaRPr/>
          </a:p>
        </p:txBody>
      </p:sp>
      <p:sp>
        <p:nvSpPr>
          <p:cNvPr id="2348" name="CustomShape 17"/>
          <p:cNvSpPr/>
          <p:nvPr/>
        </p:nvSpPr>
        <p:spPr>
          <a:xfrm>
            <a:off x="3823200" y="3751200"/>
            <a:ext cx="398880" cy="244080"/>
          </a:xfrm>
          <a:prstGeom prst="rect">
            <a:avLst/>
          </a:prstGeom>
          <a:noFill/>
          <a:ln>
            <a:noFill/>
          </a:ln>
        </p:spPr>
        <p:txBody>
          <a:bodyPr wrap="none"/>
          <a:lstStyle/>
          <a:p>
            <a:pPr>
              <a:lnSpc>
                <a:spcPct val="100000"/>
              </a:lnSpc>
              <a:buNone/>
            </a:pPr>
            <a:r>
              <a:rPr lang="en-US" sz="1000" b="1" u="sng" dirty="0">
                <a:solidFill>
                  <a:srgbClr val="0000F7"/>
                </a:solidFill>
                <a:latin typeface="Arial"/>
                <a:ea typeface="ＭＳ Ｐゴシック"/>
              </a:rPr>
              <a:t>SPAIN</a:t>
            </a:r>
            <a:endParaRPr dirty="0"/>
          </a:p>
        </p:txBody>
      </p:sp>
      <p:sp>
        <p:nvSpPr>
          <p:cNvPr id="2349" name="CustomShape 18"/>
          <p:cNvSpPr/>
          <p:nvPr/>
        </p:nvSpPr>
        <p:spPr>
          <a:xfrm>
            <a:off x="3427560" y="3917880"/>
            <a:ext cx="828720" cy="366120"/>
          </a:xfrm>
          <a:prstGeom prst="rect">
            <a:avLst/>
          </a:prstGeom>
          <a:noFill/>
          <a:ln>
            <a:noFill/>
          </a:ln>
        </p:spPr>
        <p:txBody>
          <a:bodyPr wrap="none"/>
          <a:lstStyle/>
          <a:p>
            <a:pPr>
              <a:lnSpc>
                <a:spcPct val="100000"/>
              </a:lnSpc>
            </a:pPr>
            <a:r>
              <a:rPr lang="en-US" sz="900" b="1">
                <a:solidFill>
                  <a:srgbClr val="000000"/>
                </a:solidFill>
                <a:latin typeface="Arial Narrow"/>
                <a:ea typeface="ＭＳ Ｐゴシック"/>
              </a:rPr>
              <a:t>CIEMAT - MADRID</a:t>
            </a:r>
            <a:endParaRPr/>
          </a:p>
          <a:p>
            <a:pPr algn="r">
              <a:lnSpc>
                <a:spcPct val="100000"/>
              </a:lnSpc>
            </a:pPr>
            <a:r>
              <a:rPr lang="en-US" sz="900" b="1">
                <a:solidFill>
                  <a:srgbClr val="000000"/>
                </a:solidFill>
                <a:latin typeface="Arial Narrow"/>
                <a:ea typeface="ＭＳ Ｐゴシック"/>
              </a:rPr>
              <a:t>I.A.C. CANARIAS.</a:t>
            </a:r>
            <a:endParaRPr/>
          </a:p>
        </p:txBody>
      </p:sp>
      <p:sp>
        <p:nvSpPr>
          <p:cNvPr id="2350" name="CustomShape 19"/>
          <p:cNvSpPr/>
          <p:nvPr/>
        </p:nvSpPr>
        <p:spPr>
          <a:xfrm>
            <a:off x="5103000" y="3251160"/>
            <a:ext cx="714240" cy="244080"/>
          </a:xfrm>
          <a:prstGeom prst="rect">
            <a:avLst/>
          </a:prstGeom>
          <a:noFill/>
          <a:ln>
            <a:noFill/>
          </a:ln>
        </p:spPr>
        <p:txBody>
          <a:bodyPr wrap="none"/>
          <a:lstStyle/>
          <a:p>
            <a:pPr>
              <a:lnSpc>
                <a:spcPct val="100000"/>
              </a:lnSpc>
              <a:buNone/>
            </a:pPr>
            <a:r>
              <a:rPr lang="en-US" sz="1000" b="1" u="sng" dirty="0">
                <a:solidFill>
                  <a:srgbClr val="0000F7"/>
                </a:solidFill>
                <a:latin typeface="Arial"/>
                <a:ea typeface="ＭＳ Ｐゴシック"/>
              </a:rPr>
              <a:t>SWITZERLAND</a:t>
            </a:r>
            <a:endParaRPr dirty="0"/>
          </a:p>
        </p:txBody>
      </p:sp>
      <p:sp>
        <p:nvSpPr>
          <p:cNvPr id="2351" name="CustomShape 20"/>
          <p:cNvSpPr/>
          <p:nvPr/>
        </p:nvSpPr>
        <p:spPr>
          <a:xfrm>
            <a:off x="4998600" y="3417840"/>
            <a:ext cx="821160" cy="366120"/>
          </a:xfrm>
          <a:prstGeom prst="rect">
            <a:avLst/>
          </a:prstGeom>
          <a:noFill/>
          <a:ln>
            <a:noFill/>
          </a:ln>
        </p:spPr>
        <p:txBody>
          <a:bodyPr wrap="none"/>
          <a:lstStyle/>
          <a:p>
            <a:pPr>
              <a:lnSpc>
                <a:spcPct val="100000"/>
              </a:lnSpc>
            </a:pPr>
            <a:r>
              <a:rPr lang="en-US" sz="900" b="1">
                <a:solidFill>
                  <a:srgbClr val="000000"/>
                </a:solidFill>
                <a:latin typeface="Arial Narrow"/>
                <a:ea typeface="ＭＳ Ｐゴシック"/>
              </a:rPr>
              <a:t>ETH-ZURICH</a:t>
            </a:r>
            <a:endParaRPr/>
          </a:p>
          <a:p>
            <a:pPr>
              <a:lnSpc>
                <a:spcPct val="100000"/>
              </a:lnSpc>
            </a:pPr>
            <a:r>
              <a:rPr lang="en-US" sz="900" b="1">
                <a:solidFill>
                  <a:srgbClr val="000000"/>
                </a:solidFill>
                <a:latin typeface="Arial Narrow"/>
                <a:ea typeface="ＭＳ Ｐゴシック"/>
              </a:rPr>
              <a:t>UNIV. OF GENEVA</a:t>
            </a:r>
            <a:endParaRPr/>
          </a:p>
        </p:txBody>
      </p:sp>
      <p:sp>
        <p:nvSpPr>
          <p:cNvPr id="2352" name="CustomShape 21"/>
          <p:cNvSpPr/>
          <p:nvPr/>
        </p:nvSpPr>
        <p:spPr>
          <a:xfrm>
            <a:off x="7324560" y="2778120"/>
            <a:ext cx="414000" cy="244080"/>
          </a:xfrm>
          <a:prstGeom prst="rect">
            <a:avLst/>
          </a:prstGeom>
          <a:noFill/>
          <a:ln>
            <a:noFill/>
          </a:ln>
        </p:spPr>
        <p:txBody>
          <a:bodyPr wrap="none"/>
          <a:lstStyle/>
          <a:p>
            <a:pPr>
              <a:lnSpc>
                <a:spcPct val="100000"/>
              </a:lnSpc>
            </a:pPr>
            <a:endParaRPr dirty="0"/>
          </a:p>
        </p:txBody>
      </p:sp>
      <p:sp>
        <p:nvSpPr>
          <p:cNvPr id="2353" name="CustomShape 22"/>
          <p:cNvSpPr/>
          <p:nvPr/>
        </p:nvSpPr>
        <p:spPr>
          <a:xfrm>
            <a:off x="7335720" y="2954880"/>
            <a:ext cx="880560" cy="1189080"/>
          </a:xfrm>
          <a:prstGeom prst="rect">
            <a:avLst/>
          </a:prstGeom>
          <a:noFill/>
          <a:ln>
            <a:noFill/>
          </a:ln>
        </p:spPr>
        <p:txBody>
          <a:bodyPr wrap="none"/>
          <a:lstStyle/>
          <a:p>
            <a:pPr>
              <a:lnSpc>
                <a:spcPct val="100000"/>
              </a:lnSpc>
            </a:pPr>
            <a:r>
              <a:rPr lang="en-US" sz="900" b="1">
                <a:solidFill>
                  <a:srgbClr val="000000"/>
                </a:solidFill>
                <a:latin typeface="Arial Narrow"/>
                <a:ea typeface="ＭＳ Ｐゴシック"/>
              </a:rPr>
              <a:t>CALT (Beijing)</a:t>
            </a:r>
            <a:endParaRPr/>
          </a:p>
          <a:p>
            <a:pPr>
              <a:lnSpc>
                <a:spcPct val="100000"/>
              </a:lnSpc>
            </a:pPr>
            <a:r>
              <a:rPr lang="en-US" sz="900" b="1">
                <a:solidFill>
                  <a:srgbClr val="000000"/>
                </a:solidFill>
                <a:latin typeface="Arial Narrow"/>
                <a:ea typeface="ＭＳ Ｐゴシック"/>
              </a:rPr>
              <a:t>IEE (Beijing)</a:t>
            </a:r>
            <a:endParaRPr/>
          </a:p>
          <a:p>
            <a:pPr>
              <a:lnSpc>
                <a:spcPct val="100000"/>
              </a:lnSpc>
            </a:pPr>
            <a:r>
              <a:rPr lang="en-US" sz="900" b="1">
                <a:solidFill>
                  <a:srgbClr val="000000"/>
                </a:solidFill>
                <a:latin typeface="Arial Narrow"/>
                <a:ea typeface="ＭＳ Ｐゴシック"/>
              </a:rPr>
              <a:t>IHEP (Beijing)</a:t>
            </a:r>
            <a:endParaRPr/>
          </a:p>
          <a:p>
            <a:pPr>
              <a:lnSpc>
                <a:spcPct val="100000"/>
              </a:lnSpc>
            </a:pPr>
            <a:r>
              <a:rPr lang="en-US" sz="900" b="1">
                <a:solidFill>
                  <a:srgbClr val="000000"/>
                </a:solidFill>
                <a:latin typeface="Arial Narrow"/>
                <a:ea typeface="ＭＳ Ｐゴシック"/>
              </a:rPr>
              <a:t>NLAA (Beijing)</a:t>
            </a:r>
            <a:endParaRPr/>
          </a:p>
          <a:p>
            <a:pPr>
              <a:lnSpc>
                <a:spcPct val="100000"/>
              </a:lnSpc>
            </a:pPr>
            <a:r>
              <a:rPr lang="en-US" sz="900" b="1">
                <a:solidFill>
                  <a:srgbClr val="000000"/>
                </a:solidFill>
                <a:latin typeface="Arial Narrow"/>
                <a:ea typeface="ＭＳ Ｐゴシック"/>
              </a:rPr>
              <a:t>SJTU (Shanghai)</a:t>
            </a:r>
            <a:endParaRPr/>
          </a:p>
          <a:p>
            <a:pPr>
              <a:lnSpc>
                <a:spcPct val="100000"/>
              </a:lnSpc>
            </a:pPr>
            <a:r>
              <a:rPr lang="en-US" sz="900" b="1">
                <a:solidFill>
                  <a:srgbClr val="000000"/>
                </a:solidFill>
                <a:latin typeface="Arial Narrow"/>
                <a:ea typeface="ＭＳ Ｐゴシック"/>
              </a:rPr>
              <a:t>SEU (Nanjing)</a:t>
            </a:r>
            <a:endParaRPr/>
          </a:p>
          <a:p>
            <a:pPr>
              <a:lnSpc>
                <a:spcPct val="100000"/>
              </a:lnSpc>
            </a:pPr>
            <a:r>
              <a:rPr lang="en-US" sz="900" b="1">
                <a:solidFill>
                  <a:srgbClr val="000000"/>
                </a:solidFill>
                <a:latin typeface="Arial Narrow"/>
                <a:ea typeface="ＭＳ Ｐゴシック"/>
              </a:rPr>
              <a:t>SYSU (Guangzhou)</a:t>
            </a:r>
            <a:endParaRPr/>
          </a:p>
          <a:p>
            <a:pPr>
              <a:lnSpc>
                <a:spcPct val="100000"/>
              </a:lnSpc>
            </a:pPr>
            <a:r>
              <a:rPr lang="en-US" sz="900" b="1">
                <a:solidFill>
                  <a:srgbClr val="000000"/>
                </a:solidFill>
                <a:latin typeface="Arial Narrow"/>
                <a:ea typeface="ＭＳ Ｐゴシック"/>
              </a:rPr>
              <a:t>SDU (Jinan)</a:t>
            </a:r>
            <a:endParaRPr/>
          </a:p>
        </p:txBody>
      </p:sp>
      <p:sp>
        <p:nvSpPr>
          <p:cNvPr id="2354" name="CustomShape 23"/>
          <p:cNvSpPr/>
          <p:nvPr/>
        </p:nvSpPr>
        <p:spPr>
          <a:xfrm>
            <a:off x="8456400" y="2366280"/>
            <a:ext cx="677880" cy="24408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>
              <a:lnSpc>
                <a:spcPct val="100000"/>
              </a:lnSpc>
              <a:buNone/>
            </a:pPr>
            <a:r>
              <a:rPr lang="en-US" sz="1000" b="1" u="sng" dirty="0">
                <a:solidFill>
                  <a:srgbClr val="0000F7"/>
                </a:solidFill>
                <a:latin typeface="Arial"/>
                <a:ea typeface="ＭＳ Ｐゴシック"/>
              </a:rPr>
              <a:t>KOREA</a:t>
            </a:r>
            <a:endParaRPr dirty="0"/>
          </a:p>
        </p:txBody>
      </p:sp>
      <p:sp>
        <p:nvSpPr>
          <p:cNvPr id="2355" name="CustomShape 24"/>
          <p:cNvSpPr/>
          <p:nvPr/>
        </p:nvSpPr>
        <p:spPr>
          <a:xfrm>
            <a:off x="7926840" y="2555640"/>
            <a:ext cx="1032840" cy="366120"/>
          </a:xfrm>
          <a:prstGeom prst="rect">
            <a:avLst/>
          </a:prstGeom>
          <a:noFill/>
          <a:ln>
            <a:noFill/>
          </a:ln>
        </p:spPr>
        <p:txBody>
          <a:bodyPr wrap="none"/>
          <a:lstStyle/>
          <a:p>
            <a:pPr algn="r">
              <a:lnSpc>
                <a:spcPct val="100000"/>
              </a:lnSpc>
            </a:pPr>
            <a:r>
              <a:rPr lang="en-US" sz="900" b="1">
                <a:solidFill>
                  <a:srgbClr val="000000"/>
                </a:solidFill>
                <a:latin typeface="Arial Narrow"/>
                <a:ea typeface="ＭＳ Ｐゴシック"/>
              </a:rPr>
              <a:t>EWHA</a:t>
            </a:r>
            <a:endParaRPr/>
          </a:p>
          <a:p>
            <a:pPr algn="r">
              <a:lnSpc>
                <a:spcPct val="100000"/>
              </a:lnSpc>
            </a:pPr>
            <a:r>
              <a:rPr lang="en-US" sz="900" b="1">
                <a:solidFill>
                  <a:srgbClr val="000000"/>
                </a:solidFill>
                <a:latin typeface="Arial Narrow"/>
                <a:ea typeface="ＭＳ Ｐゴシック"/>
              </a:rPr>
              <a:t>KYUNGPOOK NAT.UNIV.</a:t>
            </a:r>
            <a:endParaRPr/>
          </a:p>
        </p:txBody>
      </p:sp>
      <p:sp>
        <p:nvSpPr>
          <p:cNvPr id="2356" name="Line 25"/>
          <p:cNvSpPr/>
          <p:nvPr/>
        </p:nvSpPr>
        <p:spPr>
          <a:xfrm flipH="1">
            <a:off x="5333760" y="1105920"/>
            <a:ext cx="465120" cy="0"/>
          </a:xfrm>
          <a:prstGeom prst="line">
            <a:avLst/>
          </a:prstGeom>
          <a:ln w="9360">
            <a:solidFill>
              <a:srgbClr val="B11902"/>
            </a:solidFill>
            <a:round/>
          </a:ln>
        </p:spPr>
      </p:sp>
      <p:sp>
        <p:nvSpPr>
          <p:cNvPr id="2357" name="Line 26"/>
          <p:cNvSpPr/>
          <p:nvPr/>
        </p:nvSpPr>
        <p:spPr>
          <a:xfrm flipV="1">
            <a:off x="5333760" y="1105920"/>
            <a:ext cx="0" cy="560160"/>
          </a:xfrm>
          <a:prstGeom prst="line">
            <a:avLst/>
          </a:prstGeom>
          <a:ln w="9360">
            <a:solidFill>
              <a:srgbClr val="B11902"/>
            </a:solidFill>
            <a:round/>
          </a:ln>
        </p:spPr>
      </p:sp>
      <p:sp>
        <p:nvSpPr>
          <p:cNvPr id="2358" name="Line 27"/>
          <p:cNvSpPr/>
          <p:nvPr/>
        </p:nvSpPr>
        <p:spPr>
          <a:xfrm flipH="1" flipV="1">
            <a:off x="763560" y="3970080"/>
            <a:ext cx="2520" cy="1025640"/>
          </a:xfrm>
          <a:prstGeom prst="line">
            <a:avLst/>
          </a:prstGeom>
          <a:ln w="9360">
            <a:solidFill>
              <a:srgbClr val="B11902"/>
            </a:solidFill>
            <a:round/>
          </a:ln>
        </p:spPr>
      </p:sp>
      <p:sp>
        <p:nvSpPr>
          <p:cNvPr id="2359" name="Line 28"/>
          <p:cNvSpPr/>
          <p:nvPr/>
        </p:nvSpPr>
        <p:spPr>
          <a:xfrm flipH="1">
            <a:off x="3201480" y="2339640"/>
            <a:ext cx="1337040" cy="0"/>
          </a:xfrm>
          <a:prstGeom prst="line">
            <a:avLst/>
          </a:prstGeom>
          <a:ln w="9360">
            <a:solidFill>
              <a:srgbClr val="B11902"/>
            </a:solidFill>
            <a:round/>
          </a:ln>
        </p:spPr>
      </p:sp>
      <p:sp>
        <p:nvSpPr>
          <p:cNvPr id="2360" name="Line 29"/>
          <p:cNvSpPr/>
          <p:nvPr/>
        </p:nvSpPr>
        <p:spPr>
          <a:xfrm flipV="1">
            <a:off x="3193920" y="1862640"/>
            <a:ext cx="0" cy="478800"/>
          </a:xfrm>
          <a:prstGeom prst="line">
            <a:avLst/>
          </a:prstGeom>
          <a:ln w="9360">
            <a:solidFill>
              <a:srgbClr val="B11902"/>
            </a:solidFill>
            <a:round/>
          </a:ln>
        </p:spPr>
      </p:sp>
      <p:sp>
        <p:nvSpPr>
          <p:cNvPr id="2361" name="Line 30"/>
          <p:cNvSpPr/>
          <p:nvPr/>
        </p:nvSpPr>
        <p:spPr>
          <a:xfrm flipH="1">
            <a:off x="4952880" y="3774960"/>
            <a:ext cx="896760" cy="0"/>
          </a:xfrm>
          <a:prstGeom prst="line">
            <a:avLst/>
          </a:prstGeom>
          <a:ln w="9360">
            <a:solidFill>
              <a:srgbClr val="B11902"/>
            </a:solidFill>
            <a:round/>
          </a:ln>
        </p:spPr>
      </p:sp>
      <p:sp>
        <p:nvSpPr>
          <p:cNvPr id="2362" name="Line 31"/>
          <p:cNvSpPr/>
          <p:nvPr/>
        </p:nvSpPr>
        <p:spPr>
          <a:xfrm flipH="1">
            <a:off x="4689720" y="2446200"/>
            <a:ext cx="1963800" cy="0"/>
          </a:xfrm>
          <a:prstGeom prst="line">
            <a:avLst/>
          </a:prstGeom>
          <a:ln w="9360">
            <a:solidFill>
              <a:srgbClr val="B11902"/>
            </a:solidFill>
            <a:round/>
          </a:ln>
        </p:spPr>
      </p:sp>
      <p:sp>
        <p:nvSpPr>
          <p:cNvPr id="2363" name="Line 32"/>
          <p:cNvSpPr/>
          <p:nvPr/>
        </p:nvSpPr>
        <p:spPr>
          <a:xfrm flipV="1">
            <a:off x="4800600" y="2742840"/>
            <a:ext cx="0" cy="2732040"/>
          </a:xfrm>
          <a:prstGeom prst="line">
            <a:avLst/>
          </a:prstGeom>
          <a:ln w="9360">
            <a:solidFill>
              <a:srgbClr val="B11902"/>
            </a:solidFill>
            <a:round/>
          </a:ln>
        </p:spPr>
      </p:sp>
      <p:sp>
        <p:nvSpPr>
          <p:cNvPr id="2364" name="Line 33"/>
          <p:cNvSpPr/>
          <p:nvPr/>
        </p:nvSpPr>
        <p:spPr>
          <a:xfrm flipH="1">
            <a:off x="2876400" y="2549520"/>
            <a:ext cx="1542960" cy="0"/>
          </a:xfrm>
          <a:prstGeom prst="line">
            <a:avLst/>
          </a:prstGeom>
          <a:ln w="9360">
            <a:solidFill>
              <a:srgbClr val="B11902"/>
            </a:solidFill>
            <a:round/>
          </a:ln>
        </p:spPr>
      </p:sp>
      <p:sp>
        <p:nvSpPr>
          <p:cNvPr id="2365" name="Line 34"/>
          <p:cNvSpPr/>
          <p:nvPr/>
        </p:nvSpPr>
        <p:spPr>
          <a:xfrm flipV="1">
            <a:off x="4258800" y="3047760"/>
            <a:ext cx="16560" cy="1223280"/>
          </a:xfrm>
          <a:prstGeom prst="line">
            <a:avLst/>
          </a:prstGeom>
          <a:ln w="9360">
            <a:solidFill>
              <a:srgbClr val="B11902"/>
            </a:solidFill>
            <a:round/>
          </a:ln>
        </p:spPr>
      </p:sp>
      <p:sp>
        <p:nvSpPr>
          <p:cNvPr id="2366" name="Line 35"/>
          <p:cNvSpPr/>
          <p:nvPr/>
        </p:nvSpPr>
        <p:spPr>
          <a:xfrm flipV="1">
            <a:off x="4084560" y="3026880"/>
            <a:ext cx="0" cy="686160"/>
          </a:xfrm>
          <a:prstGeom prst="line">
            <a:avLst/>
          </a:prstGeom>
          <a:ln w="9360">
            <a:solidFill>
              <a:srgbClr val="B11902"/>
            </a:solidFill>
            <a:round/>
          </a:ln>
        </p:spPr>
      </p:sp>
      <p:sp>
        <p:nvSpPr>
          <p:cNvPr id="2367" name="Line 36"/>
          <p:cNvSpPr/>
          <p:nvPr/>
        </p:nvSpPr>
        <p:spPr>
          <a:xfrm flipH="1">
            <a:off x="2836080" y="3718440"/>
            <a:ext cx="1251720" cy="14040"/>
          </a:xfrm>
          <a:prstGeom prst="line">
            <a:avLst/>
          </a:prstGeom>
          <a:ln w="9360">
            <a:solidFill>
              <a:srgbClr val="B11902"/>
            </a:solidFill>
            <a:round/>
          </a:ln>
        </p:spPr>
      </p:sp>
      <p:sp>
        <p:nvSpPr>
          <p:cNvPr id="2368" name="CustomShape 37"/>
          <p:cNvSpPr/>
          <p:nvPr/>
        </p:nvSpPr>
        <p:spPr>
          <a:xfrm>
            <a:off x="3242520" y="3290760"/>
            <a:ext cx="896400" cy="24408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>
              <a:lnSpc>
                <a:spcPct val="100000"/>
              </a:lnSpc>
              <a:buNone/>
            </a:pPr>
            <a:r>
              <a:rPr lang="en-US" sz="1000" b="1" u="sng" dirty="0">
                <a:solidFill>
                  <a:srgbClr val="0000F7"/>
                </a:solidFill>
                <a:latin typeface="Arial"/>
                <a:ea typeface="ＭＳ Ｐゴシック"/>
              </a:rPr>
              <a:t>PORTUGAL</a:t>
            </a:r>
            <a:endParaRPr dirty="0"/>
          </a:p>
        </p:txBody>
      </p:sp>
      <p:sp>
        <p:nvSpPr>
          <p:cNvPr id="2369" name="CustomShape 38"/>
          <p:cNvSpPr/>
          <p:nvPr/>
        </p:nvSpPr>
        <p:spPr>
          <a:xfrm>
            <a:off x="2847960" y="3490200"/>
            <a:ext cx="1157760" cy="228960"/>
          </a:xfrm>
          <a:prstGeom prst="rect">
            <a:avLst/>
          </a:prstGeom>
          <a:noFill/>
          <a:ln>
            <a:noFill/>
          </a:ln>
        </p:spPr>
        <p:txBody>
          <a:bodyPr wrap="none"/>
          <a:lstStyle/>
          <a:p>
            <a:pPr>
              <a:lnSpc>
                <a:spcPct val="100000"/>
              </a:lnSpc>
            </a:pPr>
            <a:r>
              <a:rPr lang="en-US" sz="900" b="1">
                <a:solidFill>
                  <a:srgbClr val="000000"/>
                </a:solidFill>
                <a:latin typeface="Arial Narrow"/>
                <a:ea typeface="ＭＳ Ｐゴシック"/>
              </a:rPr>
              <a:t>LAB. OF INSTRUM. LISBON</a:t>
            </a:r>
            <a:endParaRPr/>
          </a:p>
        </p:txBody>
      </p:sp>
      <p:sp>
        <p:nvSpPr>
          <p:cNvPr id="2370" name="Line 39"/>
          <p:cNvSpPr/>
          <p:nvPr/>
        </p:nvSpPr>
        <p:spPr>
          <a:xfrm flipH="1">
            <a:off x="4677480" y="2643480"/>
            <a:ext cx="275400" cy="2160"/>
          </a:xfrm>
          <a:prstGeom prst="line">
            <a:avLst/>
          </a:prstGeom>
          <a:ln w="9360">
            <a:solidFill>
              <a:srgbClr val="B11902"/>
            </a:solidFill>
            <a:round/>
          </a:ln>
        </p:spPr>
      </p:sp>
      <p:sp>
        <p:nvSpPr>
          <p:cNvPr id="2371" name="Line 40"/>
          <p:cNvSpPr/>
          <p:nvPr/>
        </p:nvSpPr>
        <p:spPr>
          <a:xfrm flipV="1">
            <a:off x="6653160" y="1984680"/>
            <a:ext cx="0" cy="470520"/>
          </a:xfrm>
          <a:prstGeom prst="line">
            <a:avLst/>
          </a:prstGeom>
          <a:ln w="9360">
            <a:solidFill>
              <a:srgbClr val="B11902"/>
            </a:solidFill>
            <a:round/>
          </a:ln>
        </p:spPr>
      </p:sp>
      <p:sp>
        <p:nvSpPr>
          <p:cNvPr id="2372" name="Line 41"/>
          <p:cNvSpPr/>
          <p:nvPr/>
        </p:nvSpPr>
        <p:spPr>
          <a:xfrm flipV="1">
            <a:off x="4952880" y="2643480"/>
            <a:ext cx="0" cy="1139760"/>
          </a:xfrm>
          <a:prstGeom prst="line">
            <a:avLst/>
          </a:prstGeom>
          <a:ln w="9360">
            <a:solidFill>
              <a:srgbClr val="B11902"/>
            </a:solidFill>
            <a:round/>
          </a:ln>
        </p:spPr>
      </p:sp>
      <p:sp>
        <p:nvSpPr>
          <p:cNvPr id="2373" name="Line 42"/>
          <p:cNvSpPr/>
          <p:nvPr/>
        </p:nvSpPr>
        <p:spPr>
          <a:xfrm flipH="1">
            <a:off x="4800600" y="5478480"/>
            <a:ext cx="1225440" cy="0"/>
          </a:xfrm>
          <a:prstGeom prst="line">
            <a:avLst/>
          </a:prstGeom>
          <a:ln w="9360">
            <a:solidFill>
              <a:srgbClr val="B11902"/>
            </a:solidFill>
            <a:round/>
          </a:ln>
        </p:spPr>
      </p:sp>
      <p:sp>
        <p:nvSpPr>
          <p:cNvPr id="2374" name="CustomShape 43"/>
          <p:cNvSpPr/>
          <p:nvPr/>
        </p:nvSpPr>
        <p:spPr>
          <a:xfrm>
            <a:off x="7801560" y="4337280"/>
            <a:ext cx="1216440" cy="50184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r">
              <a:lnSpc>
                <a:spcPct val="100000"/>
              </a:lnSpc>
            </a:pPr>
            <a:r>
              <a:rPr lang="en-US" sz="900" b="1">
                <a:solidFill>
                  <a:srgbClr val="000000"/>
                </a:solidFill>
                <a:latin typeface="Arial Narrow"/>
                <a:ea typeface="ＭＳ Ｐゴシック"/>
              </a:rPr>
              <a:t>ACAD. SINICA (Taipei)</a:t>
            </a:r>
            <a:endParaRPr/>
          </a:p>
          <a:p>
            <a:pPr algn="r">
              <a:lnSpc>
                <a:spcPct val="100000"/>
              </a:lnSpc>
            </a:pPr>
            <a:r>
              <a:rPr lang="en-US" sz="900" b="1">
                <a:solidFill>
                  <a:srgbClr val="000000"/>
                </a:solidFill>
                <a:latin typeface="Arial Narrow"/>
                <a:ea typeface="ＭＳ Ｐゴシック"/>
              </a:rPr>
              <a:t>CSIST (Taipei)</a:t>
            </a:r>
            <a:endParaRPr/>
          </a:p>
          <a:p>
            <a:pPr algn="r">
              <a:lnSpc>
                <a:spcPct val="100000"/>
              </a:lnSpc>
            </a:pPr>
            <a:r>
              <a:rPr lang="en-US" sz="900" b="1">
                <a:solidFill>
                  <a:srgbClr val="000000"/>
                </a:solidFill>
                <a:latin typeface="Arial Narrow"/>
                <a:ea typeface="ＭＳ Ｐゴシック"/>
              </a:rPr>
              <a:t>NCU (Chung Li)</a:t>
            </a:r>
            <a:endParaRPr/>
          </a:p>
        </p:txBody>
      </p:sp>
      <p:sp>
        <p:nvSpPr>
          <p:cNvPr id="2375" name="CustomShape 44"/>
          <p:cNvSpPr/>
          <p:nvPr/>
        </p:nvSpPr>
        <p:spPr>
          <a:xfrm>
            <a:off x="8437320" y="4137840"/>
            <a:ext cx="461160" cy="244080"/>
          </a:xfrm>
          <a:prstGeom prst="rect">
            <a:avLst/>
          </a:prstGeom>
          <a:noFill/>
          <a:ln>
            <a:noFill/>
          </a:ln>
        </p:spPr>
        <p:txBody>
          <a:bodyPr wrap="none"/>
          <a:lstStyle/>
          <a:p>
            <a:pPr>
              <a:lnSpc>
                <a:spcPct val="100000"/>
              </a:lnSpc>
              <a:buNone/>
            </a:pPr>
            <a:r>
              <a:rPr lang="en-US" sz="1000" b="1" u="sng" dirty="0">
                <a:solidFill>
                  <a:srgbClr val="0000F7"/>
                </a:solidFill>
                <a:latin typeface="Arial"/>
                <a:ea typeface="ＭＳ Ｐゴシック"/>
              </a:rPr>
              <a:t>TAIWAN</a:t>
            </a:r>
            <a:endParaRPr dirty="0"/>
          </a:p>
        </p:txBody>
      </p:sp>
      <p:sp>
        <p:nvSpPr>
          <p:cNvPr id="2376" name="Line 45"/>
          <p:cNvSpPr/>
          <p:nvPr/>
        </p:nvSpPr>
        <p:spPr>
          <a:xfrm flipH="1" flipV="1">
            <a:off x="8614800" y="3900960"/>
            <a:ext cx="376560" cy="2520"/>
          </a:xfrm>
          <a:prstGeom prst="line">
            <a:avLst/>
          </a:prstGeom>
          <a:ln w="9360">
            <a:solidFill>
              <a:srgbClr val="B11902"/>
            </a:solidFill>
            <a:round/>
          </a:ln>
        </p:spPr>
      </p:sp>
      <p:sp>
        <p:nvSpPr>
          <p:cNvPr id="2377" name="Line 46"/>
          <p:cNvSpPr/>
          <p:nvPr/>
        </p:nvSpPr>
        <p:spPr>
          <a:xfrm flipH="1">
            <a:off x="8859600" y="3228480"/>
            <a:ext cx="201240" cy="0"/>
          </a:xfrm>
          <a:prstGeom prst="line">
            <a:avLst/>
          </a:prstGeom>
          <a:ln w="9360">
            <a:solidFill>
              <a:srgbClr val="B11902"/>
            </a:solidFill>
            <a:round/>
          </a:ln>
        </p:spPr>
      </p:sp>
      <p:sp>
        <p:nvSpPr>
          <p:cNvPr id="2378" name="Line 47"/>
          <p:cNvSpPr/>
          <p:nvPr/>
        </p:nvSpPr>
        <p:spPr>
          <a:xfrm flipH="1" flipV="1">
            <a:off x="8985600" y="3895920"/>
            <a:ext cx="1080" cy="929880"/>
          </a:xfrm>
          <a:prstGeom prst="line">
            <a:avLst/>
          </a:prstGeom>
          <a:ln w="9360">
            <a:solidFill>
              <a:srgbClr val="B11902"/>
            </a:solidFill>
            <a:round/>
          </a:ln>
        </p:spPr>
      </p:sp>
      <p:sp>
        <p:nvSpPr>
          <p:cNvPr id="2379" name="Line 48"/>
          <p:cNvSpPr/>
          <p:nvPr/>
        </p:nvSpPr>
        <p:spPr>
          <a:xfrm flipV="1">
            <a:off x="2877840" y="2549520"/>
            <a:ext cx="0" cy="560160"/>
          </a:xfrm>
          <a:prstGeom prst="line">
            <a:avLst/>
          </a:prstGeom>
          <a:ln w="9360">
            <a:solidFill>
              <a:srgbClr val="B11902"/>
            </a:solidFill>
            <a:round/>
          </a:ln>
        </p:spPr>
      </p:sp>
      <p:sp>
        <p:nvSpPr>
          <p:cNvPr id="2380" name="CustomShape 49"/>
          <p:cNvSpPr/>
          <p:nvPr/>
        </p:nvSpPr>
        <p:spPr>
          <a:xfrm>
            <a:off x="5979600" y="2909880"/>
            <a:ext cx="488880" cy="244080"/>
          </a:xfrm>
          <a:prstGeom prst="rect">
            <a:avLst/>
          </a:prstGeom>
          <a:noFill/>
          <a:ln>
            <a:noFill/>
          </a:ln>
        </p:spPr>
        <p:txBody>
          <a:bodyPr wrap="none"/>
          <a:lstStyle/>
          <a:p>
            <a:pPr>
              <a:lnSpc>
                <a:spcPct val="100000"/>
              </a:lnSpc>
              <a:buNone/>
            </a:pPr>
            <a:r>
              <a:rPr lang="en-US" sz="1000" b="1" u="sng" dirty="0">
                <a:solidFill>
                  <a:srgbClr val="0000F7"/>
                </a:solidFill>
                <a:latin typeface="Arial"/>
                <a:ea typeface="ＭＳ Ｐゴシック"/>
              </a:rPr>
              <a:t>TURKEY</a:t>
            </a:r>
            <a:endParaRPr dirty="0"/>
          </a:p>
        </p:txBody>
      </p:sp>
      <p:sp>
        <p:nvSpPr>
          <p:cNvPr id="2381" name="CustomShape 50"/>
          <p:cNvSpPr/>
          <p:nvPr/>
        </p:nvSpPr>
        <p:spPr>
          <a:xfrm>
            <a:off x="5896440" y="3085200"/>
            <a:ext cx="1027800" cy="22896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900" b="1">
                <a:solidFill>
                  <a:srgbClr val="000000"/>
                </a:solidFill>
                <a:latin typeface="Arial Narrow"/>
                <a:ea typeface="ＭＳ Ｐゴシック"/>
              </a:rPr>
              <a:t>METU, ANKARA</a:t>
            </a:r>
            <a:endParaRPr/>
          </a:p>
        </p:txBody>
      </p:sp>
      <p:sp>
        <p:nvSpPr>
          <p:cNvPr id="2382" name="Line 51"/>
          <p:cNvSpPr/>
          <p:nvPr/>
        </p:nvSpPr>
        <p:spPr>
          <a:xfrm flipH="1">
            <a:off x="3410640" y="4270680"/>
            <a:ext cx="856080" cy="10080"/>
          </a:xfrm>
          <a:prstGeom prst="line">
            <a:avLst/>
          </a:prstGeom>
          <a:ln w="9360">
            <a:solidFill>
              <a:srgbClr val="B11902"/>
            </a:solidFill>
            <a:round/>
          </a:ln>
        </p:spPr>
      </p:sp>
      <p:sp>
        <p:nvSpPr>
          <p:cNvPr id="2383" name="Line 52"/>
          <p:cNvSpPr/>
          <p:nvPr/>
        </p:nvSpPr>
        <p:spPr>
          <a:xfrm flipH="1" flipV="1">
            <a:off x="752760" y="4989240"/>
            <a:ext cx="506880" cy="720"/>
          </a:xfrm>
          <a:prstGeom prst="line">
            <a:avLst/>
          </a:prstGeom>
          <a:ln w="9360">
            <a:solidFill>
              <a:srgbClr val="B11902"/>
            </a:solidFill>
            <a:round/>
          </a:ln>
        </p:spPr>
      </p:sp>
      <p:sp>
        <p:nvSpPr>
          <p:cNvPr id="2384" name="Line 53"/>
          <p:cNvSpPr/>
          <p:nvPr/>
        </p:nvSpPr>
        <p:spPr>
          <a:xfrm flipV="1">
            <a:off x="9068400" y="2412720"/>
            <a:ext cx="0" cy="815760"/>
          </a:xfrm>
          <a:prstGeom prst="line">
            <a:avLst/>
          </a:prstGeom>
          <a:ln w="9360">
            <a:solidFill>
              <a:srgbClr val="B11902"/>
            </a:solidFill>
            <a:round/>
          </a:ln>
        </p:spPr>
      </p:sp>
      <p:pic>
        <p:nvPicPr>
          <p:cNvPr id="2385" name="Picture 56"/>
          <p:cNvPicPr/>
          <p:nvPr/>
        </p:nvPicPr>
        <p:blipFill>
          <a:blip r:embed="rId4"/>
          <a:srcRect l="5332" t="34425" r="-30285" b="61634"/>
          <a:stretch>
            <a:fillRect/>
          </a:stretch>
        </p:blipFill>
        <p:spPr>
          <a:xfrm>
            <a:off x="-9360" y="3504600"/>
            <a:ext cx="286560" cy="373680"/>
          </a:xfrm>
          <a:prstGeom prst="rect">
            <a:avLst/>
          </a:prstGeom>
          <a:ln>
            <a:noFill/>
          </a:ln>
        </p:spPr>
      </p:pic>
      <p:sp>
        <p:nvSpPr>
          <p:cNvPr id="2386" name="CustomShape 54"/>
          <p:cNvSpPr/>
          <p:nvPr/>
        </p:nvSpPr>
        <p:spPr>
          <a:xfrm>
            <a:off x="0" y="47520"/>
            <a:ext cx="9143640" cy="821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  <a:buNone/>
            </a:pPr>
            <a:r>
              <a:rPr lang="en-US" sz="2400" b="1" dirty="0">
                <a:solidFill>
                  <a:srgbClr val="0000CC"/>
                </a:solidFill>
                <a:latin typeface="Calibri Bold"/>
                <a:ea typeface="ＭＳ Ｐゴシック"/>
              </a:rPr>
              <a:t>AMS : an International Collaboration</a:t>
            </a:r>
            <a:endParaRPr dirty="0"/>
          </a:p>
          <a:p>
            <a:pPr algn="ctr">
              <a:lnSpc>
                <a:spcPct val="100000"/>
              </a:lnSpc>
              <a:buNone/>
            </a:pPr>
            <a:r>
              <a:rPr lang="en-US" sz="2400" b="1" dirty="0">
                <a:solidFill>
                  <a:srgbClr val="0000CC"/>
                </a:solidFill>
                <a:latin typeface="Calibri Bold"/>
                <a:ea typeface="ＭＳ Ｐゴシック"/>
              </a:rPr>
              <a:t>15 Countries, 44 Institutes and 600 Physicists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846462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Nuclei Identification in AMS: </a:t>
            </a:r>
            <a:r>
              <a:rPr lang="en-US" dirty="0" err="1" smtClean="0"/>
              <a:t>ToF</a:t>
            </a:r>
            <a:r>
              <a:rPr lang="en-US" dirty="0" smtClean="0"/>
              <a:t> and Tracker </a:t>
            </a:r>
            <a:endParaRPr lang="en-US" dirty="0"/>
          </a:p>
        </p:txBody>
      </p:sp>
      <p:pic>
        <p:nvPicPr>
          <p:cNvPr id="39" name="Image 3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14400"/>
            <a:ext cx="9144000" cy="5791200"/>
          </a:xfrm>
          <a:prstGeom prst="rect">
            <a:avLst/>
          </a:prstGeom>
        </p:spPr>
      </p:pic>
      <p:sp>
        <p:nvSpPr>
          <p:cNvPr id="41" name="ZoneTexte 40"/>
          <p:cNvSpPr txBox="1"/>
          <p:nvPr/>
        </p:nvSpPr>
        <p:spPr>
          <a:xfrm>
            <a:off x="8686800" y="6474023"/>
            <a:ext cx="533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dirty="0" smtClean="0"/>
              <a:t>18</a:t>
            </a:r>
          </a:p>
        </p:txBody>
      </p:sp>
    </p:spTree>
    <p:extLst>
      <p:ext uri="{BB962C8B-B14F-4D97-AF65-F5344CB8AC3E}">
        <p14:creationId xmlns:p14="http://schemas.microsoft.com/office/powerpoint/2010/main" val="22426041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228600"/>
            <a:ext cx="7772400" cy="4572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ECAL : Description 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0" y="838200"/>
            <a:ext cx="9144000" cy="838200"/>
          </a:xfrm>
        </p:spPr>
        <p:txBody>
          <a:bodyPr/>
          <a:lstStyle/>
          <a:p>
            <a:pPr marL="0" indent="0" algn="ctr" eaLnBrk="1" hangingPunct="1">
              <a:buNone/>
              <a:defRPr/>
            </a:pPr>
            <a:r>
              <a:rPr lang="it-IT" b="1" dirty="0" smtClean="0">
                <a:solidFill>
                  <a:srgbClr val="0000FF"/>
                </a:solidFill>
              </a:rPr>
              <a:t>A 3-D </a:t>
            </a:r>
            <a:r>
              <a:rPr lang="it-IT" b="1" dirty="0" err="1" smtClean="0">
                <a:solidFill>
                  <a:srgbClr val="0000FF"/>
                </a:solidFill>
              </a:rPr>
              <a:t>sampling</a:t>
            </a:r>
            <a:r>
              <a:rPr lang="it-IT" b="1" dirty="0" smtClean="0">
                <a:solidFill>
                  <a:srgbClr val="0000FF"/>
                </a:solidFill>
              </a:rPr>
              <a:t> </a:t>
            </a:r>
            <a:r>
              <a:rPr lang="it-IT" b="1" dirty="0" err="1" smtClean="0">
                <a:solidFill>
                  <a:srgbClr val="0000FF"/>
                </a:solidFill>
              </a:rPr>
              <a:t>calorimeter</a:t>
            </a:r>
            <a:r>
              <a:rPr lang="it-IT" b="1" dirty="0" smtClean="0">
                <a:solidFill>
                  <a:srgbClr val="0000FF"/>
                </a:solidFill>
              </a:rPr>
              <a:t> made of </a:t>
            </a:r>
          </a:p>
          <a:p>
            <a:pPr marL="0" indent="0" algn="ctr" eaLnBrk="1" hangingPunct="1">
              <a:buNone/>
              <a:defRPr/>
            </a:pPr>
            <a:r>
              <a:rPr lang="it-IT" b="1" dirty="0" err="1" smtClean="0">
                <a:solidFill>
                  <a:srgbClr val="0000FF"/>
                </a:solidFill>
              </a:rPr>
              <a:t>lead</a:t>
            </a:r>
            <a:r>
              <a:rPr lang="it-IT" b="1" dirty="0" smtClean="0">
                <a:solidFill>
                  <a:srgbClr val="0000FF"/>
                </a:solidFill>
              </a:rPr>
              <a:t> </a:t>
            </a:r>
            <a:r>
              <a:rPr lang="it-IT" b="1" dirty="0" err="1" smtClean="0">
                <a:solidFill>
                  <a:srgbClr val="0000FF"/>
                </a:solidFill>
              </a:rPr>
              <a:t>foils</a:t>
            </a:r>
            <a:r>
              <a:rPr lang="it-IT" b="1" dirty="0" smtClean="0">
                <a:solidFill>
                  <a:srgbClr val="0000FF"/>
                </a:solidFill>
              </a:rPr>
              <a:t> and </a:t>
            </a:r>
            <a:r>
              <a:rPr lang="it-IT" b="1" dirty="0" err="1" smtClean="0">
                <a:solidFill>
                  <a:srgbClr val="0000FF"/>
                </a:solidFill>
              </a:rPr>
              <a:t>scintillating</a:t>
            </a:r>
            <a:r>
              <a:rPr lang="it-IT" b="1" dirty="0" smtClean="0">
                <a:solidFill>
                  <a:srgbClr val="0000FF"/>
                </a:solidFill>
              </a:rPr>
              <a:t> </a:t>
            </a:r>
            <a:r>
              <a:rPr lang="it-IT" b="1" dirty="0" err="1" smtClean="0">
                <a:solidFill>
                  <a:srgbClr val="0000FF"/>
                </a:solidFill>
              </a:rPr>
              <a:t>fibers</a:t>
            </a:r>
            <a:endParaRPr lang="it-IT" b="1" dirty="0" smtClean="0">
              <a:solidFill>
                <a:srgbClr val="0000FF"/>
              </a:solidFill>
            </a:endParaRPr>
          </a:p>
        </p:txBody>
      </p:sp>
      <p:grpSp>
        <p:nvGrpSpPr>
          <p:cNvPr id="20485" name="Grouper 31"/>
          <p:cNvGrpSpPr>
            <a:grpSpLocks/>
          </p:cNvGrpSpPr>
          <p:nvPr/>
        </p:nvGrpSpPr>
        <p:grpSpPr bwMode="auto">
          <a:xfrm>
            <a:off x="228600" y="1905000"/>
            <a:ext cx="3225800" cy="1600200"/>
            <a:chOff x="15554" y="4648200"/>
            <a:chExt cx="3835721" cy="2057400"/>
          </a:xfrm>
        </p:grpSpPr>
        <p:pic>
          <p:nvPicPr>
            <p:cNvPr id="20499" name="Picture 9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554" y="4648200"/>
              <a:ext cx="2774950" cy="20240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0500" name="Grouper 33"/>
            <p:cNvGrpSpPr>
              <a:grpSpLocks/>
            </p:cNvGrpSpPr>
            <p:nvPr/>
          </p:nvGrpSpPr>
          <p:grpSpPr bwMode="auto">
            <a:xfrm>
              <a:off x="152400" y="4681538"/>
              <a:ext cx="3698875" cy="2024062"/>
              <a:chOff x="152400" y="4681538"/>
              <a:chExt cx="3698875" cy="2024062"/>
            </a:xfrm>
          </p:grpSpPr>
          <p:sp>
            <p:nvSpPr>
              <p:cNvPr id="20501" name="Rectangle 8"/>
              <p:cNvSpPr>
                <a:spLocks noChangeArrowheads="1"/>
              </p:cNvSpPr>
              <p:nvPr/>
            </p:nvSpPr>
            <p:spPr bwMode="auto">
              <a:xfrm>
                <a:off x="152400" y="4681538"/>
                <a:ext cx="2774950" cy="20240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0502" name="Rectangle 10"/>
              <p:cNvSpPr>
                <a:spLocks noChangeArrowheads="1"/>
              </p:cNvSpPr>
              <p:nvPr/>
            </p:nvSpPr>
            <p:spPr bwMode="auto">
              <a:xfrm>
                <a:off x="152400" y="4681538"/>
                <a:ext cx="2774950" cy="2024062"/>
              </a:xfrm>
              <a:prstGeom prst="rect">
                <a:avLst/>
              </a:prstGeom>
              <a:noFill/>
              <a:ln w="0">
                <a:solidFill>
                  <a:srgbClr val="FFFF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7" name="Line 35"/>
              <p:cNvSpPr>
                <a:spLocks noChangeShapeType="1"/>
              </p:cNvSpPr>
              <p:nvPr/>
            </p:nvSpPr>
            <p:spPr bwMode="auto">
              <a:xfrm>
                <a:off x="2818727" y="5105400"/>
                <a:ext cx="534207" cy="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>
                  <a:cs typeface="+mn-cs"/>
                </a:endParaRPr>
              </a:p>
            </p:txBody>
          </p:sp>
          <p:sp>
            <p:nvSpPr>
              <p:cNvPr id="38" name="Line 36"/>
              <p:cNvSpPr>
                <a:spLocks noChangeShapeType="1"/>
              </p:cNvSpPr>
              <p:nvPr/>
            </p:nvSpPr>
            <p:spPr bwMode="auto">
              <a:xfrm>
                <a:off x="2818727" y="6248400"/>
                <a:ext cx="534207" cy="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>
                  <a:cs typeface="+mn-cs"/>
                </a:endParaRPr>
              </a:p>
            </p:txBody>
          </p:sp>
          <p:sp>
            <p:nvSpPr>
              <p:cNvPr id="39" name="Line 37"/>
              <p:cNvSpPr>
                <a:spLocks noChangeShapeType="1"/>
              </p:cNvSpPr>
              <p:nvPr/>
            </p:nvSpPr>
            <p:spPr bwMode="auto">
              <a:xfrm>
                <a:off x="3047133" y="5105400"/>
                <a:ext cx="0" cy="114300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 type="triangl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>
                  <a:cs typeface="+mn-cs"/>
                </a:endParaRPr>
              </a:p>
            </p:txBody>
          </p:sp>
          <p:sp>
            <p:nvSpPr>
              <p:cNvPr id="40" name="Text Box 38"/>
              <p:cNvSpPr txBox="1">
                <a:spLocks noChangeArrowheads="1"/>
              </p:cNvSpPr>
              <p:nvPr/>
            </p:nvSpPr>
            <p:spPr bwMode="auto">
              <a:xfrm>
                <a:off x="2971626" y="5529943"/>
                <a:ext cx="879649" cy="33677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it-IT" sz="1600">
                    <a:solidFill>
                      <a:srgbClr val="FF0000"/>
                    </a:solidFill>
                    <a:latin typeface="Times New Roman" charset="0"/>
                    <a:cs typeface="+mn-cs"/>
                  </a:rPr>
                  <a:t>18.5mm</a:t>
                </a:r>
                <a:endParaRPr lang="en-GB" sz="1600">
                  <a:solidFill>
                    <a:srgbClr val="FF0000"/>
                  </a:solidFill>
                  <a:latin typeface="Times New Roman" charset="0"/>
                  <a:cs typeface="+mn-cs"/>
                </a:endParaRPr>
              </a:p>
            </p:txBody>
          </p:sp>
        </p:grpSp>
      </p:grpSp>
      <p:sp>
        <p:nvSpPr>
          <p:cNvPr id="20486" name="Espace réservé du numéro de diapositive 5"/>
          <p:cNvSpPr txBox="1">
            <a:spLocks/>
          </p:cNvSpPr>
          <p:nvPr/>
        </p:nvSpPr>
        <p:spPr bwMode="auto">
          <a:xfrm>
            <a:off x="6465888" y="5483225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 b="1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fld id="{F6B67FDE-C8F2-B74C-B151-D4A104AE2D3B}" type="slidenum">
              <a:rPr lang="en-US"/>
              <a:pPr eaLnBrk="1" hangingPunct="1"/>
              <a:t>21</a:t>
            </a:fld>
            <a:endParaRPr lang="en-US"/>
          </a:p>
        </p:txBody>
      </p:sp>
      <p:sp>
        <p:nvSpPr>
          <p:cNvPr id="20487" name="Rectangle 5"/>
          <p:cNvSpPr>
            <a:spLocks noChangeArrowheads="1"/>
          </p:cNvSpPr>
          <p:nvPr/>
        </p:nvSpPr>
        <p:spPr bwMode="auto">
          <a:xfrm>
            <a:off x="3581400" y="3886200"/>
            <a:ext cx="5246688" cy="202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/>
          </a:p>
        </p:txBody>
      </p:sp>
      <p:pic>
        <p:nvPicPr>
          <p:cNvPr id="2048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3919537"/>
            <a:ext cx="6234300" cy="2405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Line 27"/>
          <p:cNvSpPr>
            <a:spLocks noChangeShapeType="1"/>
          </p:cNvSpPr>
          <p:nvPr/>
        </p:nvSpPr>
        <p:spPr bwMode="auto">
          <a:xfrm flipH="1" flipV="1">
            <a:off x="3505200" y="5715000"/>
            <a:ext cx="21336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fr-FR">
              <a:cs typeface="+mn-cs"/>
            </a:endParaRPr>
          </a:p>
        </p:txBody>
      </p:sp>
      <p:sp>
        <p:nvSpPr>
          <p:cNvPr id="46" name="Line 28"/>
          <p:cNvSpPr>
            <a:spLocks noChangeShapeType="1"/>
          </p:cNvSpPr>
          <p:nvPr/>
        </p:nvSpPr>
        <p:spPr bwMode="auto">
          <a:xfrm flipV="1">
            <a:off x="5638800" y="4191000"/>
            <a:ext cx="0" cy="15240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fr-FR">
              <a:cs typeface="+mn-cs"/>
            </a:endParaRPr>
          </a:p>
        </p:txBody>
      </p:sp>
      <p:sp>
        <p:nvSpPr>
          <p:cNvPr id="47" name="Text Box 29"/>
          <p:cNvSpPr txBox="1">
            <a:spLocks noChangeArrowheads="1"/>
          </p:cNvSpPr>
          <p:nvPr/>
        </p:nvSpPr>
        <p:spPr bwMode="auto">
          <a:xfrm>
            <a:off x="3854450" y="5181600"/>
            <a:ext cx="350838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None/>
              <a:defRPr/>
            </a:pPr>
            <a:r>
              <a:rPr lang="it-IT" sz="2400" dirty="0">
                <a:solidFill>
                  <a:srgbClr val="FF0000"/>
                </a:solidFill>
                <a:latin typeface="Times New Roman" charset="0"/>
                <a:cs typeface="+mn-cs"/>
              </a:rPr>
              <a:t>y</a:t>
            </a:r>
            <a:endParaRPr lang="en-GB" sz="2400" dirty="0">
              <a:solidFill>
                <a:srgbClr val="FF0000"/>
              </a:solidFill>
              <a:latin typeface="Times New Roman" charset="0"/>
              <a:cs typeface="+mn-cs"/>
            </a:endParaRPr>
          </a:p>
        </p:txBody>
      </p:sp>
      <p:sp>
        <p:nvSpPr>
          <p:cNvPr id="48" name="Text Box 30"/>
          <p:cNvSpPr txBox="1">
            <a:spLocks noChangeArrowheads="1"/>
          </p:cNvSpPr>
          <p:nvPr/>
        </p:nvSpPr>
        <p:spPr bwMode="auto">
          <a:xfrm>
            <a:off x="7816850" y="5257800"/>
            <a:ext cx="336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None/>
              <a:defRPr/>
            </a:pPr>
            <a:r>
              <a:rPr lang="it-IT" sz="2400" dirty="0">
                <a:solidFill>
                  <a:srgbClr val="FF0000"/>
                </a:solidFill>
                <a:latin typeface="Times New Roman" charset="0"/>
                <a:cs typeface="+mn-cs"/>
              </a:rPr>
              <a:t>x</a:t>
            </a:r>
            <a:endParaRPr lang="en-GB" sz="2400" dirty="0">
              <a:solidFill>
                <a:srgbClr val="FF0000"/>
              </a:solidFill>
              <a:latin typeface="Times New Roman" charset="0"/>
              <a:cs typeface="+mn-cs"/>
            </a:endParaRPr>
          </a:p>
        </p:txBody>
      </p:sp>
      <p:sp>
        <p:nvSpPr>
          <p:cNvPr id="49" name="Text Box 31"/>
          <p:cNvSpPr txBox="1">
            <a:spLocks noChangeArrowheads="1"/>
          </p:cNvSpPr>
          <p:nvPr/>
        </p:nvSpPr>
        <p:spPr bwMode="auto">
          <a:xfrm>
            <a:off x="5911850" y="3962400"/>
            <a:ext cx="3190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None/>
              <a:defRPr/>
            </a:pPr>
            <a:r>
              <a:rPr lang="it-IT" sz="2400" dirty="0" err="1">
                <a:solidFill>
                  <a:srgbClr val="FF0000"/>
                </a:solidFill>
                <a:latin typeface="Times New Roman" charset="0"/>
                <a:cs typeface="+mn-cs"/>
              </a:rPr>
              <a:t>z</a:t>
            </a:r>
            <a:endParaRPr lang="en-GB" sz="2400" dirty="0">
              <a:solidFill>
                <a:srgbClr val="FF0000"/>
              </a:solidFill>
              <a:latin typeface="Times New Roman" charset="0"/>
              <a:cs typeface="+mn-cs"/>
            </a:endParaRPr>
          </a:p>
        </p:txBody>
      </p:sp>
      <p:sp>
        <p:nvSpPr>
          <p:cNvPr id="50" name="Line 32"/>
          <p:cNvSpPr>
            <a:spLocks noChangeShapeType="1"/>
          </p:cNvSpPr>
          <p:nvPr/>
        </p:nvSpPr>
        <p:spPr bwMode="auto">
          <a:xfrm flipH="1" flipV="1">
            <a:off x="6477000" y="4038600"/>
            <a:ext cx="228600" cy="1905000"/>
          </a:xfrm>
          <a:prstGeom prst="line">
            <a:avLst/>
          </a:prstGeom>
          <a:noFill/>
          <a:ln w="28575">
            <a:solidFill>
              <a:srgbClr val="008000"/>
            </a:solidFill>
            <a:prstDash val="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fr-FR">
              <a:cs typeface="+mn-cs"/>
            </a:endParaRPr>
          </a:p>
        </p:txBody>
      </p:sp>
      <p:sp>
        <p:nvSpPr>
          <p:cNvPr id="51" name="Line 33"/>
          <p:cNvSpPr>
            <a:spLocks noChangeShapeType="1"/>
          </p:cNvSpPr>
          <p:nvPr/>
        </p:nvSpPr>
        <p:spPr bwMode="auto">
          <a:xfrm flipV="1">
            <a:off x="5791200" y="5638800"/>
            <a:ext cx="2286000" cy="762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fr-FR">
              <a:cs typeface="+mn-cs"/>
            </a:endParaRPr>
          </a:p>
        </p:txBody>
      </p:sp>
      <p:sp>
        <p:nvSpPr>
          <p:cNvPr id="52" name="Text Box 34"/>
          <p:cNvSpPr txBox="1">
            <a:spLocks noChangeArrowheads="1"/>
          </p:cNvSpPr>
          <p:nvPr/>
        </p:nvSpPr>
        <p:spPr bwMode="auto">
          <a:xfrm>
            <a:off x="6551613" y="4038600"/>
            <a:ext cx="2066925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None/>
              <a:defRPr/>
            </a:pPr>
            <a:r>
              <a:rPr lang="it-IT" sz="2000" dirty="0" err="1">
                <a:solidFill>
                  <a:srgbClr val="008000"/>
                </a:solidFill>
                <a:latin typeface="Times New Roman" charset="0"/>
                <a:cs typeface="+mn-cs"/>
              </a:rPr>
              <a:t>particle</a:t>
            </a:r>
            <a:r>
              <a:rPr lang="it-IT" sz="2000" dirty="0">
                <a:solidFill>
                  <a:srgbClr val="008000"/>
                </a:solidFill>
                <a:latin typeface="Times New Roman" charset="0"/>
                <a:cs typeface="+mn-cs"/>
              </a:rPr>
              <a:t> </a:t>
            </a:r>
            <a:r>
              <a:rPr lang="it-IT" sz="2000" dirty="0" err="1">
                <a:solidFill>
                  <a:srgbClr val="008000"/>
                </a:solidFill>
                <a:latin typeface="Times New Roman" charset="0"/>
                <a:cs typeface="+mn-cs"/>
              </a:rPr>
              <a:t>direction</a:t>
            </a:r>
            <a:endParaRPr lang="en-GB" sz="2000" dirty="0">
              <a:solidFill>
                <a:srgbClr val="008000"/>
              </a:solidFill>
              <a:latin typeface="Times New Roman" charset="0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657600" y="1828800"/>
            <a:ext cx="5257800" cy="26899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/>
            <a:r>
              <a:rPr lang="en-US" sz="1600" b="0" dirty="0"/>
              <a:t>Lead (58%), Scintillating fibers (33%),</a:t>
            </a:r>
          </a:p>
          <a:p>
            <a:pPr>
              <a:buNone/>
            </a:pPr>
            <a:r>
              <a:rPr lang="en-US" sz="1600" b="0" dirty="0" smtClean="0"/>
              <a:t>    Optical </a:t>
            </a:r>
            <a:r>
              <a:rPr lang="en-US" sz="1600" b="0" dirty="0"/>
              <a:t>glue (9%), Density ~ 6.8 g/cm3</a:t>
            </a:r>
          </a:p>
          <a:p>
            <a:pPr marL="285750" indent="-285750"/>
            <a:r>
              <a:rPr lang="en-US" sz="1600" b="0" dirty="0" smtClean="0"/>
              <a:t>Dimensions </a:t>
            </a:r>
            <a:r>
              <a:rPr lang="en-US" sz="1600" b="0" dirty="0"/>
              <a:t>648x648x167 </a:t>
            </a:r>
            <a:r>
              <a:rPr lang="en-US" sz="1600" b="0" dirty="0" smtClean="0"/>
              <a:t>mm</a:t>
            </a:r>
          </a:p>
          <a:p>
            <a:pPr marL="285750" indent="-285750"/>
            <a:r>
              <a:rPr lang="en-US" sz="1600" b="0" dirty="0" smtClean="0"/>
              <a:t>9 super layers : 4 in The X view and 5 in the Y views</a:t>
            </a:r>
          </a:p>
          <a:p>
            <a:pPr marL="285750" indent="-285750"/>
            <a:r>
              <a:rPr lang="en-US" sz="1600" b="0" dirty="0" smtClean="0"/>
              <a:t>Weight: 661 kg (“pancake” 512 kg)</a:t>
            </a:r>
          </a:p>
          <a:p>
            <a:pPr marL="285750" indent="-285750"/>
            <a:r>
              <a:rPr lang="en-US" sz="1600" b="0" dirty="0" smtClean="0"/>
              <a:t>Acceptance : 0.06 m</a:t>
            </a:r>
            <a:r>
              <a:rPr lang="en-US" sz="1600" b="0" baseline="30000" dirty="0" smtClean="0"/>
              <a:t>2</a:t>
            </a:r>
            <a:r>
              <a:rPr lang="en-US" sz="1600" b="0" dirty="0" smtClean="0"/>
              <a:t>sr</a:t>
            </a:r>
          </a:p>
          <a:p>
            <a:pPr marL="285750" indent="-285750"/>
            <a:endParaRPr lang="en-GB" dirty="0">
              <a:solidFill>
                <a:srgbClr val="FF0000"/>
              </a:solidFill>
            </a:endParaRPr>
          </a:p>
          <a:p>
            <a:pPr>
              <a:defRPr/>
            </a:pPr>
            <a:endParaRPr lang="en-US" sz="2000" dirty="0"/>
          </a:p>
        </p:txBody>
      </p:sp>
      <p:sp>
        <p:nvSpPr>
          <p:cNvPr id="6" name="ZoneTexte 5"/>
          <p:cNvSpPr txBox="1"/>
          <p:nvPr/>
        </p:nvSpPr>
        <p:spPr>
          <a:xfrm>
            <a:off x="381000" y="1524000"/>
            <a:ext cx="2133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dirty="0" smtClean="0"/>
              <a:t>One Super Layer </a:t>
            </a:r>
            <a:endParaRPr lang="en-US" dirty="0"/>
          </a:p>
        </p:txBody>
      </p:sp>
      <p:sp>
        <p:nvSpPr>
          <p:cNvPr id="53" name="Rectangle 52"/>
          <p:cNvSpPr/>
          <p:nvPr/>
        </p:nvSpPr>
        <p:spPr>
          <a:xfrm>
            <a:off x="381000" y="4343400"/>
            <a:ext cx="4191000" cy="29731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2000" dirty="0" smtClean="0">
                <a:solidFill>
                  <a:srgbClr val="0000FF"/>
                </a:solidFill>
              </a:rPr>
              <a:t>3D Imaging </a:t>
            </a:r>
            <a:endParaRPr lang="en-US" sz="2000" dirty="0">
              <a:solidFill>
                <a:srgbClr val="0000FF"/>
              </a:solidFill>
            </a:endParaRPr>
          </a:p>
          <a:p>
            <a:pPr>
              <a:buNone/>
            </a:pPr>
            <a:r>
              <a:rPr lang="en-US" sz="2000" dirty="0" smtClean="0">
                <a:solidFill>
                  <a:srgbClr val="0000FF"/>
                </a:solidFill>
              </a:rPr>
              <a:t>Calorimeter </a:t>
            </a:r>
          </a:p>
          <a:p>
            <a:pPr>
              <a:buNone/>
            </a:pPr>
            <a:r>
              <a:rPr lang="en-US" sz="2000" dirty="0" smtClean="0">
                <a:solidFill>
                  <a:srgbClr val="0000FF"/>
                </a:solidFill>
              </a:rPr>
              <a:t>17 X</a:t>
            </a:r>
            <a:r>
              <a:rPr lang="en-US" sz="2000" baseline="-25000" dirty="0" smtClean="0">
                <a:solidFill>
                  <a:srgbClr val="0000FF"/>
                </a:solidFill>
              </a:rPr>
              <a:t>0</a:t>
            </a:r>
          </a:p>
          <a:p>
            <a:pPr>
              <a:buNone/>
            </a:pPr>
            <a:r>
              <a:rPr lang="en-US" sz="2800" dirty="0" err="1">
                <a:solidFill>
                  <a:srgbClr val="0000FF"/>
                </a:solidFill>
                <a:latin typeface="Symbol"/>
              </a:rPr>
              <a:t>l</a:t>
            </a:r>
            <a:r>
              <a:rPr lang="en-US" sz="2000" baseline="-25000" dirty="0" err="1" smtClean="0">
                <a:solidFill>
                  <a:srgbClr val="0000FF"/>
                </a:solidFill>
              </a:rPr>
              <a:t>I</a:t>
            </a:r>
            <a:r>
              <a:rPr lang="en-US" sz="2000" dirty="0" smtClean="0">
                <a:solidFill>
                  <a:srgbClr val="0000FF"/>
                </a:solidFill>
              </a:rPr>
              <a:t>/X</a:t>
            </a:r>
            <a:r>
              <a:rPr lang="en-US" sz="2000" baseline="-25000" dirty="0" smtClean="0">
                <a:solidFill>
                  <a:srgbClr val="0000FF"/>
                </a:solidFill>
              </a:rPr>
              <a:t>0</a:t>
            </a:r>
            <a:r>
              <a:rPr lang="en-US" sz="2000" dirty="0" smtClean="0">
                <a:solidFill>
                  <a:srgbClr val="0000FF"/>
                </a:solidFill>
              </a:rPr>
              <a:t> ~22</a:t>
            </a:r>
          </a:p>
          <a:p>
            <a:pPr>
              <a:buNone/>
            </a:pPr>
            <a:endParaRPr lang="en-US" sz="2000" dirty="0" smtClean="0">
              <a:solidFill>
                <a:srgbClr val="0000FF"/>
              </a:solidFill>
            </a:endParaRPr>
          </a:p>
          <a:p>
            <a:pPr>
              <a:buNone/>
            </a:pPr>
            <a:r>
              <a:rPr lang="en-US" sz="1800" dirty="0">
                <a:solidFill>
                  <a:srgbClr val="0000FF"/>
                </a:solidFill>
              </a:rPr>
              <a:t>Energy range 8 MeV To 1 </a:t>
            </a:r>
            <a:r>
              <a:rPr lang="en-US" sz="1800" dirty="0" err="1" smtClean="0">
                <a:solidFill>
                  <a:srgbClr val="0000FF"/>
                </a:solidFill>
              </a:rPr>
              <a:t>TeV</a:t>
            </a:r>
            <a:endParaRPr lang="en-US" sz="1800" dirty="0">
              <a:solidFill>
                <a:srgbClr val="0000FF"/>
              </a:solidFill>
            </a:endParaRPr>
          </a:p>
          <a:p>
            <a:pPr>
              <a:buNone/>
            </a:pPr>
            <a:endParaRPr lang="en-US" sz="2000" baseline="-25000" dirty="0">
              <a:solidFill>
                <a:srgbClr val="0000FF"/>
              </a:solidFill>
            </a:endParaRPr>
          </a:p>
          <a:p>
            <a:pPr>
              <a:defRPr/>
            </a:pPr>
            <a:endParaRPr lang="en-US" sz="2000" dirty="0"/>
          </a:p>
        </p:txBody>
      </p:sp>
      <p:sp>
        <p:nvSpPr>
          <p:cNvPr id="27" name="ZoneTexte 26"/>
          <p:cNvSpPr txBox="1"/>
          <p:nvPr/>
        </p:nvSpPr>
        <p:spPr>
          <a:xfrm>
            <a:off x="8686800" y="6477000"/>
            <a:ext cx="457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dirty="0" smtClean="0"/>
              <a:t>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28534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er 32"/>
          <p:cNvGrpSpPr/>
          <p:nvPr/>
        </p:nvGrpSpPr>
        <p:grpSpPr>
          <a:xfrm>
            <a:off x="304800" y="1295693"/>
            <a:ext cx="7924800" cy="5105107"/>
            <a:chOff x="228600" y="464166"/>
            <a:chExt cx="8001000" cy="6419392"/>
          </a:xfrm>
        </p:grpSpPr>
        <p:pic>
          <p:nvPicPr>
            <p:cNvPr id="7" name="Picture 2" descr="Ligthcollec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000" y="1676400"/>
              <a:ext cx="7848600" cy="35704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8" name="Group 3"/>
            <p:cNvGrpSpPr>
              <a:grpSpLocks/>
            </p:cNvGrpSpPr>
            <p:nvPr/>
          </p:nvGrpSpPr>
          <p:grpSpPr bwMode="auto">
            <a:xfrm>
              <a:off x="5791200" y="5054758"/>
              <a:ext cx="2266917" cy="1828800"/>
              <a:chOff x="3120" y="830"/>
              <a:chExt cx="2800" cy="1932"/>
            </a:xfrm>
          </p:grpSpPr>
          <p:pic>
            <p:nvPicPr>
              <p:cNvPr id="9" name="Picture 4" descr="DSCN1607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20" y="830"/>
                <a:ext cx="2702" cy="19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0" name="Line 5"/>
              <p:cNvSpPr>
                <a:spLocks noChangeShapeType="1"/>
              </p:cNvSpPr>
              <p:nvPr/>
            </p:nvSpPr>
            <p:spPr bwMode="auto">
              <a:xfrm flipV="1">
                <a:off x="4215" y="2176"/>
                <a:ext cx="513" cy="307"/>
              </a:xfrm>
              <a:prstGeom prst="line">
                <a:avLst/>
              </a:prstGeom>
              <a:noFill/>
              <a:ln w="12700">
                <a:solidFill>
                  <a:schemeClr val="hlink"/>
                </a:solidFill>
                <a:round/>
                <a:headEnd type="arrow" w="med" len="med"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cs typeface="+mn-cs"/>
                </a:endParaRPr>
              </a:p>
            </p:txBody>
          </p:sp>
          <p:sp>
            <p:nvSpPr>
              <p:cNvPr id="11" name="Text Box 6"/>
              <p:cNvSpPr txBox="1">
                <a:spLocks noChangeArrowheads="1"/>
              </p:cNvSpPr>
              <p:nvPr/>
            </p:nvSpPr>
            <p:spPr bwMode="auto">
              <a:xfrm>
                <a:off x="4601" y="2176"/>
                <a:ext cx="1319" cy="58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0" hangingPunct="0">
                  <a:buNone/>
                  <a:defRPr/>
                </a:pPr>
                <a:r>
                  <a:rPr lang="en-US" sz="1600" dirty="0">
                    <a:latin typeface="Times New Roman" charset="0"/>
                    <a:cs typeface="+mn-cs"/>
                  </a:rPr>
                  <a:t>30 mm</a:t>
                </a:r>
                <a:endParaRPr lang="en-US" sz="1600" dirty="0">
                  <a:latin typeface="Symbol" charset="0"/>
                  <a:cs typeface="+mn-cs"/>
                </a:endParaRPr>
              </a:p>
            </p:txBody>
          </p:sp>
        </p:grpSp>
        <p:pic>
          <p:nvPicPr>
            <p:cNvPr id="13" name="Picture 5" descr="DSCN161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0294" y="464166"/>
              <a:ext cx="1501325" cy="15540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028" descr="asic0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151"/>
            <a:stretch>
              <a:fillRect/>
            </a:stretch>
          </p:blipFill>
          <p:spPr bwMode="auto">
            <a:xfrm>
              <a:off x="228600" y="3914775"/>
              <a:ext cx="1923317" cy="1874246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ZoneTexte 17"/>
            <p:cNvSpPr txBox="1"/>
            <p:nvPr/>
          </p:nvSpPr>
          <p:spPr>
            <a:xfrm>
              <a:off x="4690696" y="6288329"/>
              <a:ext cx="14478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en-US" dirty="0" smtClean="0"/>
                <a:t>Light guides</a:t>
              </a:r>
              <a:endParaRPr lang="en-US" dirty="0"/>
            </a:p>
          </p:txBody>
        </p:sp>
        <p:sp>
          <p:nvSpPr>
            <p:cNvPr id="19" name="ZoneTexte 18"/>
            <p:cNvSpPr txBox="1"/>
            <p:nvPr/>
          </p:nvSpPr>
          <p:spPr>
            <a:xfrm>
              <a:off x="4490200" y="2355000"/>
              <a:ext cx="2893141" cy="5042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en-US" dirty="0" smtClean="0"/>
                <a:t>PMT</a:t>
              </a:r>
              <a:endParaRPr lang="en-US" dirty="0"/>
            </a:p>
          </p:txBody>
        </p:sp>
        <p:sp>
          <p:nvSpPr>
            <p:cNvPr id="20" name="ZoneTexte 19"/>
            <p:cNvSpPr txBox="1"/>
            <p:nvPr/>
          </p:nvSpPr>
          <p:spPr>
            <a:xfrm>
              <a:off x="2767379" y="2072367"/>
              <a:ext cx="13716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en-US" dirty="0" smtClean="0"/>
                <a:t>HV Divider</a:t>
              </a:r>
              <a:endParaRPr lang="en-US" dirty="0"/>
            </a:p>
          </p:txBody>
        </p:sp>
        <p:sp>
          <p:nvSpPr>
            <p:cNvPr id="22" name="ZoneTexte 21"/>
            <p:cNvSpPr txBox="1"/>
            <p:nvPr/>
          </p:nvSpPr>
          <p:spPr>
            <a:xfrm>
              <a:off x="2514600" y="4582179"/>
              <a:ext cx="1752600" cy="9288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en-US" dirty="0" smtClean="0"/>
                <a:t>Front End Board with an ASIC</a:t>
              </a:r>
              <a:endParaRPr lang="en-US" dirty="0"/>
            </a:p>
          </p:txBody>
        </p:sp>
        <p:cxnSp>
          <p:nvCxnSpPr>
            <p:cNvPr id="23" name="Connecteur droit avec flèche 22"/>
            <p:cNvCxnSpPr/>
            <p:nvPr/>
          </p:nvCxnSpPr>
          <p:spPr bwMode="auto">
            <a:xfrm flipH="1" flipV="1">
              <a:off x="2590800" y="3505200"/>
              <a:ext cx="381000" cy="762000"/>
            </a:xfrm>
            <a:prstGeom prst="straightConnector1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5" name="Connecteur droit avec flèche 24"/>
            <p:cNvCxnSpPr/>
            <p:nvPr/>
          </p:nvCxnSpPr>
          <p:spPr bwMode="auto">
            <a:xfrm flipH="1">
              <a:off x="2133600" y="4343400"/>
              <a:ext cx="762000" cy="381000"/>
            </a:xfrm>
            <a:prstGeom prst="straightConnector1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7" name="Connecteur droit avec flèche 26"/>
            <p:cNvCxnSpPr/>
            <p:nvPr/>
          </p:nvCxnSpPr>
          <p:spPr bwMode="auto">
            <a:xfrm flipH="1" flipV="1">
              <a:off x="4904509" y="1981200"/>
              <a:ext cx="228600" cy="533400"/>
            </a:xfrm>
            <a:prstGeom prst="straightConnector1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9" name="Connecteur droit avec flèche 28"/>
            <p:cNvCxnSpPr/>
            <p:nvPr/>
          </p:nvCxnSpPr>
          <p:spPr bwMode="auto">
            <a:xfrm flipH="1">
              <a:off x="3962400" y="2743199"/>
              <a:ext cx="685800" cy="152401"/>
            </a:xfrm>
            <a:prstGeom prst="straightConnector1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32" name="ZoneTexte 31"/>
            <p:cNvSpPr txBox="1"/>
            <p:nvPr/>
          </p:nvSpPr>
          <p:spPr>
            <a:xfrm>
              <a:off x="4572000" y="3883223"/>
              <a:ext cx="25146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en-US" dirty="0" smtClean="0"/>
                <a:t>Shielding  </a:t>
              </a:r>
              <a:endParaRPr lang="en-US" dirty="0"/>
            </a:p>
          </p:txBody>
        </p:sp>
      </p:grpSp>
      <p:sp>
        <p:nvSpPr>
          <p:cNvPr id="34" name="Titre 1"/>
          <p:cNvSpPr txBox="1">
            <a:spLocks/>
          </p:cNvSpPr>
          <p:nvPr/>
        </p:nvSpPr>
        <p:spPr>
          <a:xfrm>
            <a:off x="685800" y="304800"/>
            <a:ext cx="7772400" cy="4572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+mj-lt"/>
                <a:ea typeface="+mj-ea"/>
                <a:cs typeface="ＭＳ Ｐゴシック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Verdana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Verdana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Verdana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Verdana" charset="0"/>
                <a:ea typeface="ＭＳ Ｐゴシック" charset="0"/>
                <a:cs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9pPr>
          </a:lstStyle>
          <a:p>
            <a:pPr>
              <a:buNone/>
              <a:defRPr/>
            </a:pPr>
            <a:r>
              <a:rPr lang="en-US" b="0" dirty="0" smtClean="0"/>
              <a:t>Front End and light collection system  </a:t>
            </a:r>
            <a:endParaRPr lang="en-US" b="0" dirty="0"/>
          </a:p>
        </p:txBody>
      </p:sp>
      <p:sp>
        <p:nvSpPr>
          <p:cNvPr id="37" name="ZoneTexte 36"/>
          <p:cNvSpPr txBox="1"/>
          <p:nvPr/>
        </p:nvSpPr>
        <p:spPr>
          <a:xfrm>
            <a:off x="7772400" y="4492823"/>
            <a:ext cx="13585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dirty="0" smtClean="0"/>
              <a:t>Calorimeter</a:t>
            </a:r>
            <a:endParaRPr lang="en-US" dirty="0"/>
          </a:p>
        </p:txBody>
      </p:sp>
      <p:sp>
        <p:nvSpPr>
          <p:cNvPr id="2" name="ZoneTexte 1"/>
          <p:cNvSpPr txBox="1"/>
          <p:nvPr/>
        </p:nvSpPr>
        <p:spPr>
          <a:xfrm>
            <a:off x="228600" y="990600"/>
            <a:ext cx="3962400" cy="1083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dirty="0" smtClean="0"/>
              <a:t>- Robust (fulfill space constraints)</a:t>
            </a:r>
          </a:p>
          <a:p>
            <a:pPr>
              <a:buNone/>
            </a:pPr>
            <a:r>
              <a:rPr lang="en-US" dirty="0" smtClean="0"/>
              <a:t>- Compact (70 mm long)</a:t>
            </a:r>
          </a:p>
          <a:p>
            <a:pPr>
              <a:buNone/>
            </a:pPr>
            <a:r>
              <a:rPr lang="en-US" dirty="0" smtClean="0"/>
              <a:t>- Light (67 kg)</a:t>
            </a:r>
          </a:p>
          <a:p>
            <a:pPr>
              <a:buNone/>
            </a:pPr>
            <a:r>
              <a:rPr lang="en-US" dirty="0" smtClean="0"/>
              <a:t>- Low Power consumption (12W)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12827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SathTempPlot.eps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4" r="5086" b="1636"/>
          <a:stretch/>
        </p:blipFill>
        <p:spPr>
          <a:xfrm>
            <a:off x="381000" y="1219200"/>
            <a:ext cx="3962400" cy="3072683"/>
          </a:xfrm>
          <a:prstGeom prst="rect">
            <a:avLst/>
          </a:prstGeom>
        </p:spPr>
      </p:pic>
      <p:pic>
        <p:nvPicPr>
          <p:cNvPr id="8" name="Image 7" descr="SaturationvsTempFinal.eps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64" r="5938"/>
          <a:stretch/>
        </p:blipFill>
        <p:spPr>
          <a:xfrm>
            <a:off x="5181600" y="1451823"/>
            <a:ext cx="3462867" cy="2662977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52400" y="810804"/>
            <a:ext cx="8568267" cy="9417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>
              <a:buNone/>
            </a:pPr>
            <a:r>
              <a:rPr lang="en-US" sz="1200" dirty="0" smtClean="0"/>
              <a:t>Variation: Anti-correlated </a:t>
            </a:r>
          </a:p>
          <a:p>
            <a:pPr lvl="1" algn="ctr">
              <a:buNone/>
            </a:pPr>
            <a:r>
              <a:rPr lang="en-US" sz="1200" dirty="0" smtClean="0"/>
              <a:t>with temperature:</a:t>
            </a:r>
            <a:r>
              <a:rPr lang="en-US" sz="1200" baseline="30000" dirty="0"/>
              <a:t> </a:t>
            </a:r>
            <a:r>
              <a:rPr lang="en-US" sz="1200" dirty="0" smtClean="0"/>
              <a:t> </a:t>
            </a:r>
            <a:r>
              <a:rPr lang="en-US" sz="1200" b="1" dirty="0" smtClean="0">
                <a:solidFill>
                  <a:srgbClr val="0000FF"/>
                </a:solidFill>
              </a:rPr>
              <a:t>- 0.36 ‰ per </a:t>
            </a:r>
            <a:r>
              <a:rPr lang="en-US" sz="1200" b="1" baseline="30000" dirty="0" smtClean="0">
                <a:solidFill>
                  <a:srgbClr val="0000FF"/>
                </a:solidFill>
              </a:rPr>
              <a:t>O</a:t>
            </a:r>
            <a:r>
              <a:rPr lang="en-US" sz="1200" b="1" dirty="0" smtClean="0">
                <a:solidFill>
                  <a:srgbClr val="0000FF"/>
                </a:solidFill>
              </a:rPr>
              <a:t>C</a:t>
            </a:r>
            <a:endParaRPr lang="en-US" sz="1200" b="1" dirty="0">
              <a:solidFill>
                <a:srgbClr val="0000FF"/>
              </a:solidFill>
            </a:endParaRPr>
          </a:p>
          <a:p>
            <a:pPr lvl="1" algn="ctr">
              <a:buNone/>
            </a:pPr>
            <a:r>
              <a:rPr lang="en-US" sz="2400" dirty="0" smtClean="0"/>
              <a:t>  </a:t>
            </a:r>
            <a:endParaRPr lang="en-US" sz="2400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26"/>
          <a:stretch>
            <a:fillRect/>
          </a:stretch>
        </p:blipFill>
        <p:spPr bwMode="auto">
          <a:xfrm>
            <a:off x="762000" y="4236712"/>
            <a:ext cx="3276600" cy="2392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2" name="ZoneTexte 21"/>
          <p:cNvSpPr txBox="1">
            <a:spLocks noChangeArrowheads="1"/>
          </p:cNvSpPr>
          <p:nvPr/>
        </p:nvSpPr>
        <p:spPr bwMode="auto">
          <a:xfrm>
            <a:off x="2743200" y="4721225"/>
            <a:ext cx="2667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 b="1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dirty="0" smtClean="0">
                <a:solidFill>
                  <a:srgbClr val="0000FF"/>
                </a:solidFill>
              </a:rPr>
              <a:t>Saturation </a:t>
            </a:r>
            <a:endParaRPr lang="en-US" dirty="0">
              <a:solidFill>
                <a:srgbClr val="0000FF"/>
              </a:solidFill>
            </a:endParaRPr>
          </a:p>
        </p:txBody>
      </p:sp>
      <p:cxnSp>
        <p:nvCxnSpPr>
          <p:cNvPr id="13" name="Connecteur droit avec flèche 12"/>
          <p:cNvCxnSpPr/>
          <p:nvPr/>
        </p:nvCxnSpPr>
        <p:spPr>
          <a:xfrm flipH="1" flipV="1">
            <a:off x="3200400" y="4648200"/>
            <a:ext cx="338667" cy="166158"/>
          </a:xfrm>
          <a:prstGeom prst="straightConnector1">
            <a:avLst/>
          </a:prstGeom>
          <a:ln w="38100" cmpd="sng"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ZoneTexte 21"/>
          <p:cNvSpPr txBox="1">
            <a:spLocks noChangeArrowheads="1"/>
          </p:cNvSpPr>
          <p:nvPr/>
        </p:nvSpPr>
        <p:spPr bwMode="auto">
          <a:xfrm>
            <a:off x="1600200" y="5635625"/>
            <a:ext cx="2667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 b="1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dirty="0">
                <a:solidFill>
                  <a:srgbClr val="008000"/>
                </a:solidFill>
              </a:rPr>
              <a:t>Slope = Gain Ratio</a:t>
            </a:r>
          </a:p>
        </p:txBody>
      </p:sp>
      <p:pic>
        <p:nvPicPr>
          <p:cNvPr id="15" name="Image 14" descr="GainTempPlotRef.eps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24"/>
          <a:stretch/>
        </p:blipFill>
        <p:spPr>
          <a:xfrm>
            <a:off x="5211833" y="4114800"/>
            <a:ext cx="3627367" cy="2667000"/>
          </a:xfrm>
          <a:prstGeom prst="rect">
            <a:avLst/>
          </a:prstGeom>
        </p:spPr>
      </p:pic>
      <p:sp>
        <p:nvSpPr>
          <p:cNvPr id="16" name="Titre 1"/>
          <p:cNvSpPr>
            <a:spLocks noGrp="1"/>
          </p:cNvSpPr>
          <p:nvPr>
            <p:ph type="title"/>
          </p:nvPr>
        </p:nvSpPr>
        <p:spPr>
          <a:xfrm>
            <a:off x="533400" y="152400"/>
            <a:ext cx="8458200" cy="4572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Front End electronics dependence with temperature 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71971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Energy Linearity and Energy resolution  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876800" y="762000"/>
            <a:ext cx="2743200" cy="5334000"/>
          </a:xfrm>
        </p:spPr>
        <p:txBody>
          <a:bodyPr/>
          <a:lstStyle/>
          <a:p>
            <a:pPr lvl="1">
              <a:defRPr/>
            </a:pPr>
            <a:endParaRPr lang="en-US" sz="1000" dirty="0" smtClean="0"/>
          </a:p>
          <a:p>
            <a:pPr lvl="2">
              <a:defRPr/>
            </a:pPr>
            <a:endParaRPr lang="en-US" sz="600" dirty="0" smtClean="0"/>
          </a:p>
          <a:p>
            <a:pPr>
              <a:defRPr/>
            </a:pPr>
            <a:endParaRPr lang="en-US" sz="1800" dirty="0"/>
          </a:p>
        </p:txBody>
      </p:sp>
      <p:pic>
        <p:nvPicPr>
          <p:cNvPr id="39939" name="Image 3" descr="resol_tb2010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t="5736" r="5856" b="2135"/>
          <a:stretch>
            <a:fillRect/>
          </a:stretch>
        </p:blipFill>
        <p:spPr bwMode="auto">
          <a:xfrm>
            <a:off x="4800600" y="1752600"/>
            <a:ext cx="43434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0" name="Image 5" descr="EAli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8" t="2080" r="4703" b="2852"/>
          <a:stretch>
            <a:fillRect/>
          </a:stretch>
        </p:blipFill>
        <p:spPr bwMode="auto">
          <a:xfrm>
            <a:off x="228600" y="1828800"/>
            <a:ext cx="4646613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1" name="ZoneTexte 13"/>
          <p:cNvSpPr txBox="1">
            <a:spLocks noChangeArrowheads="1"/>
          </p:cNvSpPr>
          <p:nvPr/>
        </p:nvSpPr>
        <p:spPr bwMode="auto">
          <a:xfrm>
            <a:off x="7086600" y="2066925"/>
            <a:ext cx="1752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 b="1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/>
              <a:t>Test beam Data (Aug 2010)</a:t>
            </a:r>
          </a:p>
        </p:txBody>
      </p:sp>
      <p:sp>
        <p:nvSpPr>
          <p:cNvPr id="39942" name="ZoneTexte 6"/>
          <p:cNvSpPr txBox="1">
            <a:spLocks noChangeArrowheads="1"/>
          </p:cNvSpPr>
          <p:nvPr/>
        </p:nvSpPr>
        <p:spPr bwMode="auto">
          <a:xfrm>
            <a:off x="838200" y="1154113"/>
            <a:ext cx="36576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 b="1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1800">
                <a:solidFill>
                  <a:srgbClr val="0000FF"/>
                </a:solidFill>
              </a:rPr>
              <a:t>Linearity better than 1%</a:t>
            </a:r>
          </a:p>
        </p:txBody>
      </p:sp>
      <p:sp>
        <p:nvSpPr>
          <p:cNvPr id="39943" name="ZoneTexte 15"/>
          <p:cNvSpPr txBox="1">
            <a:spLocks noChangeArrowheads="1"/>
          </p:cNvSpPr>
          <p:nvPr/>
        </p:nvSpPr>
        <p:spPr bwMode="auto">
          <a:xfrm>
            <a:off x="4953000" y="1066800"/>
            <a:ext cx="39624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 b="1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1800">
                <a:solidFill>
                  <a:srgbClr val="0000FF"/>
                </a:solidFill>
              </a:rPr>
              <a:t>Energy resolution better than 2 % for Energy&gt;80 GeV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8686800" y="6550223"/>
            <a:ext cx="533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dirty="0" smtClean="0"/>
              <a:t>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81745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502" y="2668919"/>
            <a:ext cx="5105048" cy="950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5" name="Connecteur droit avec flèche 9"/>
          <p:cNvCxnSpPr>
            <a:cxnSpLocks noChangeShapeType="1"/>
          </p:cNvCxnSpPr>
          <p:nvPr/>
        </p:nvCxnSpPr>
        <p:spPr bwMode="auto">
          <a:xfrm flipV="1">
            <a:off x="3277065" y="3659328"/>
            <a:ext cx="990045" cy="532632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1507" name="ZoneTexte 10"/>
          <p:cNvSpPr txBox="1">
            <a:spLocks noChangeArrowheads="1"/>
          </p:cNvSpPr>
          <p:nvPr/>
        </p:nvSpPr>
        <p:spPr bwMode="auto">
          <a:xfrm>
            <a:off x="1751933" y="4155972"/>
            <a:ext cx="1981449" cy="701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2" rIns="91424" bIns="45712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buNone/>
            </a:pPr>
            <a:r>
              <a:rPr lang="en-US" sz="1800" i="1" dirty="0">
                <a:latin typeface="Calibri" charset="0"/>
              </a:rPr>
              <a:t>A</a:t>
            </a:r>
            <a:r>
              <a:rPr lang="fr-FR" sz="1800" i="1" dirty="0" err="1">
                <a:latin typeface="Calibri" charset="0"/>
              </a:rPr>
              <a:t>cceptance</a:t>
            </a:r>
            <a:r>
              <a:rPr lang="fr-FR" sz="1800" i="1" dirty="0">
                <a:latin typeface="Calibri" charset="0"/>
              </a:rPr>
              <a:t> </a:t>
            </a:r>
          </a:p>
          <a:p>
            <a:pPr algn="ctr" eaLnBrk="1" hangingPunct="1">
              <a:buNone/>
            </a:pPr>
            <a:r>
              <a:rPr lang="fr-FR" sz="1800" i="1" dirty="0">
                <a:latin typeface="Calibri" charset="0"/>
              </a:rPr>
              <a:t>(m</a:t>
            </a:r>
            <a:r>
              <a:rPr lang="fr-FR" sz="1800" i="1" baseline="30000" dirty="0">
                <a:latin typeface="Calibri" charset="0"/>
              </a:rPr>
              <a:t>2</a:t>
            </a:r>
            <a:r>
              <a:rPr lang="fr-FR" sz="1800" i="1" dirty="0">
                <a:latin typeface="Calibri" charset="0"/>
              </a:rPr>
              <a:t> sr)</a:t>
            </a:r>
          </a:p>
        </p:txBody>
      </p:sp>
      <p:sp>
        <p:nvSpPr>
          <p:cNvPr id="21508" name="ZoneTexte 10"/>
          <p:cNvSpPr txBox="1">
            <a:spLocks noChangeArrowheads="1"/>
          </p:cNvSpPr>
          <p:nvPr/>
        </p:nvSpPr>
        <p:spPr bwMode="auto">
          <a:xfrm>
            <a:off x="3276600" y="4611485"/>
            <a:ext cx="1981200" cy="646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4" tIns="45712" rIns="91424" bIns="45712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None/>
            </a:pPr>
            <a:r>
              <a:rPr lang="en-US" sz="1800" i="1" dirty="0" smtClean="0">
                <a:latin typeface="Calibri" charset="0"/>
              </a:rPr>
              <a:t>Efficiency(trigger, selection)</a:t>
            </a:r>
            <a:endParaRPr lang="fr-FR" sz="1800" i="1" dirty="0">
              <a:latin typeface="Calibri" charset="0"/>
            </a:endParaRPr>
          </a:p>
        </p:txBody>
      </p:sp>
      <p:cxnSp>
        <p:nvCxnSpPr>
          <p:cNvPr id="29" name="Connecteur droit avec flèche 9"/>
          <p:cNvCxnSpPr>
            <a:cxnSpLocks noChangeShapeType="1"/>
          </p:cNvCxnSpPr>
          <p:nvPr/>
        </p:nvCxnSpPr>
        <p:spPr bwMode="auto">
          <a:xfrm flipV="1">
            <a:off x="4343162" y="3811919"/>
            <a:ext cx="305570" cy="761521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1" name="Connecteur droit avec flèche 9"/>
          <p:cNvCxnSpPr>
            <a:cxnSpLocks noChangeShapeType="1"/>
          </p:cNvCxnSpPr>
          <p:nvPr/>
        </p:nvCxnSpPr>
        <p:spPr bwMode="auto">
          <a:xfrm flipH="1" flipV="1">
            <a:off x="5410619" y="3847909"/>
            <a:ext cx="609781" cy="837816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1511" name="ZoneTexte 10"/>
          <p:cNvSpPr txBox="1">
            <a:spLocks noChangeArrowheads="1"/>
          </p:cNvSpPr>
          <p:nvPr/>
        </p:nvSpPr>
        <p:spPr bwMode="auto">
          <a:xfrm>
            <a:off x="5410619" y="4610868"/>
            <a:ext cx="1599826" cy="369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2" rIns="91424" bIns="45712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buNone/>
            </a:pPr>
            <a:r>
              <a:rPr lang="en-US" sz="1800" i="1" dirty="0">
                <a:latin typeface="Calibri" charset="0"/>
              </a:rPr>
              <a:t>Exposure Time</a:t>
            </a:r>
          </a:p>
        </p:txBody>
      </p:sp>
      <p:sp>
        <p:nvSpPr>
          <p:cNvPr id="21512" name="ZoneTexte 10"/>
          <p:cNvSpPr txBox="1">
            <a:spLocks noChangeArrowheads="1"/>
          </p:cNvSpPr>
          <p:nvPr/>
        </p:nvSpPr>
        <p:spPr bwMode="auto">
          <a:xfrm>
            <a:off x="5181102" y="1638204"/>
            <a:ext cx="1905396" cy="369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2" rIns="91424" bIns="45712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None/>
            </a:pPr>
            <a:r>
              <a:rPr lang="en-US" sz="1800" i="1" dirty="0">
                <a:latin typeface="Calibri" charset="0"/>
              </a:rPr>
              <a:t>Number of counts </a:t>
            </a:r>
          </a:p>
        </p:txBody>
      </p:sp>
      <p:sp>
        <p:nvSpPr>
          <p:cNvPr id="21513" name="ZoneTexte 10"/>
          <p:cNvSpPr txBox="1">
            <a:spLocks noChangeArrowheads="1"/>
          </p:cNvSpPr>
          <p:nvPr/>
        </p:nvSpPr>
        <p:spPr bwMode="auto">
          <a:xfrm>
            <a:off x="913993" y="1217857"/>
            <a:ext cx="4572678" cy="369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2" rIns="91424" bIns="45712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None/>
            </a:pPr>
            <a:r>
              <a:rPr lang="fr-FR" sz="1800" i="1" dirty="0" smtClean="0">
                <a:latin typeface="Calibri" charset="0"/>
              </a:rPr>
              <a:t> </a:t>
            </a:r>
            <a:r>
              <a:rPr lang="fr-FR" sz="1800" i="1" dirty="0">
                <a:latin typeface="Calibri" charset="0"/>
              </a:rPr>
              <a:t>Flux </a:t>
            </a:r>
            <a:r>
              <a:rPr lang="fr-FR" sz="1800" i="1" dirty="0" err="1">
                <a:latin typeface="Calibri" charset="0"/>
              </a:rPr>
              <a:t>is</a:t>
            </a:r>
            <a:r>
              <a:rPr lang="fr-FR" sz="1800" i="1" dirty="0">
                <a:latin typeface="Calibri" charset="0"/>
              </a:rPr>
              <a:t> </a:t>
            </a:r>
            <a:r>
              <a:rPr lang="fr-FR" sz="1800" i="1" dirty="0" err="1">
                <a:latin typeface="Calibri" charset="0"/>
              </a:rPr>
              <a:t>given</a:t>
            </a:r>
            <a:r>
              <a:rPr lang="fr-FR" sz="1800" i="1" dirty="0">
                <a:latin typeface="Calibri" charset="0"/>
              </a:rPr>
              <a:t> by:</a:t>
            </a:r>
          </a:p>
        </p:txBody>
      </p:sp>
      <p:cxnSp>
        <p:nvCxnSpPr>
          <p:cNvPr id="22" name="Connecteur droit avec flèche 9"/>
          <p:cNvCxnSpPr>
            <a:cxnSpLocks noChangeShapeType="1"/>
          </p:cNvCxnSpPr>
          <p:nvPr/>
        </p:nvCxnSpPr>
        <p:spPr bwMode="auto">
          <a:xfrm flipH="1">
            <a:off x="5562724" y="2019685"/>
            <a:ext cx="76053" cy="456336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1515" name="ZoneTexte 10"/>
          <p:cNvSpPr txBox="1">
            <a:spLocks noChangeArrowheads="1"/>
          </p:cNvSpPr>
          <p:nvPr/>
        </p:nvSpPr>
        <p:spPr bwMode="auto">
          <a:xfrm>
            <a:off x="304800" y="5509849"/>
            <a:ext cx="6934200" cy="978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4" tIns="45712" rIns="91424" bIns="45712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None/>
            </a:pPr>
            <a:r>
              <a:rPr lang="fr-FR" sz="1800" i="1" dirty="0" err="1">
                <a:latin typeface="Calibri" charset="0"/>
              </a:rPr>
              <a:t>K</a:t>
            </a:r>
            <a:r>
              <a:rPr lang="fr-FR" sz="1800" i="1" baseline="-25000" dirty="0" err="1">
                <a:latin typeface="Calibri" charset="0"/>
              </a:rPr>
              <a:t>n</a:t>
            </a:r>
            <a:r>
              <a:rPr lang="fr-FR" sz="1800" i="1" dirty="0">
                <a:latin typeface="Calibri" charset="0"/>
              </a:rPr>
              <a:t> </a:t>
            </a:r>
            <a:r>
              <a:rPr lang="fr-FR" sz="1800" i="1" dirty="0" err="1">
                <a:latin typeface="Calibri" charset="0"/>
              </a:rPr>
              <a:t>is</a:t>
            </a:r>
            <a:r>
              <a:rPr lang="fr-FR" sz="1800" i="1" dirty="0">
                <a:latin typeface="Calibri" charset="0"/>
              </a:rPr>
              <a:t> the </a:t>
            </a:r>
            <a:r>
              <a:rPr lang="fr-FR" sz="1800" i="1" dirty="0" err="1">
                <a:latin typeface="Calibri" charset="0"/>
              </a:rPr>
              <a:t>kinetic</a:t>
            </a:r>
            <a:r>
              <a:rPr lang="fr-FR" sz="1800" i="1" dirty="0">
                <a:latin typeface="Calibri" charset="0"/>
              </a:rPr>
              <a:t> </a:t>
            </a:r>
            <a:r>
              <a:rPr lang="fr-FR" sz="1800" i="1" dirty="0" err="1">
                <a:latin typeface="Calibri" charset="0"/>
              </a:rPr>
              <a:t>energy</a:t>
            </a:r>
            <a:r>
              <a:rPr lang="fr-FR" sz="1800" i="1" dirty="0">
                <a:latin typeface="Calibri" charset="0"/>
              </a:rPr>
              <a:t> per </a:t>
            </a:r>
            <a:r>
              <a:rPr lang="fr-FR" sz="1800" i="1" dirty="0" err="1">
                <a:latin typeface="Calibri" charset="0"/>
              </a:rPr>
              <a:t>nucleon</a:t>
            </a:r>
            <a:r>
              <a:rPr lang="fr-FR" sz="1800" i="1" dirty="0" smtClean="0">
                <a:latin typeface="Calibri" charset="0"/>
              </a:rPr>
              <a:t>, or the </a:t>
            </a:r>
            <a:r>
              <a:rPr lang="fr-FR" sz="1800" i="1" dirty="0" err="1" smtClean="0">
                <a:latin typeface="Calibri" charset="0"/>
              </a:rPr>
              <a:t>momentum</a:t>
            </a:r>
            <a:r>
              <a:rPr lang="fr-FR" sz="1800" i="1" dirty="0" smtClean="0">
                <a:latin typeface="Calibri" charset="0"/>
              </a:rPr>
              <a:t> for </a:t>
            </a:r>
            <a:r>
              <a:rPr lang="fr-FR" sz="1800" i="1" dirty="0" err="1" smtClean="0">
                <a:latin typeface="Calibri" charset="0"/>
              </a:rPr>
              <a:t>electron</a:t>
            </a:r>
            <a:r>
              <a:rPr lang="fr-FR" sz="1800" i="1" dirty="0" smtClean="0">
                <a:latin typeface="Calibri" charset="0"/>
              </a:rPr>
              <a:t>, positron </a:t>
            </a:r>
            <a:r>
              <a:rPr lang="fr-FR" sz="1800" i="1" dirty="0">
                <a:latin typeface="Calibri" charset="0"/>
              </a:rPr>
              <a:t> </a:t>
            </a:r>
            <a:r>
              <a:rPr lang="en-US" sz="1800" i="1" dirty="0" err="1" smtClean="0">
                <a:latin typeface="Calibri" charset="0"/>
              </a:rPr>
              <a:t>i</a:t>
            </a:r>
            <a:r>
              <a:rPr lang="fr-FR" sz="1800" i="1" dirty="0" smtClean="0">
                <a:latin typeface="Calibri" charset="0"/>
              </a:rPr>
              <a:t>s </a:t>
            </a:r>
            <a:r>
              <a:rPr lang="fr-FR" sz="1800" i="1" dirty="0" err="1">
                <a:latin typeface="Calibri" charset="0"/>
              </a:rPr>
              <a:t>measured</a:t>
            </a:r>
            <a:r>
              <a:rPr lang="fr-FR" sz="1800" i="1" dirty="0">
                <a:latin typeface="Calibri" charset="0"/>
              </a:rPr>
              <a:t> </a:t>
            </a:r>
            <a:r>
              <a:rPr lang="fr-FR" sz="1800" i="1" dirty="0" err="1">
                <a:latin typeface="Calibri" charset="0"/>
              </a:rPr>
              <a:t>from</a:t>
            </a:r>
            <a:r>
              <a:rPr lang="fr-FR" sz="1800" i="1" dirty="0">
                <a:latin typeface="Calibri" charset="0"/>
              </a:rPr>
              <a:t> TOF and RICH (beta) </a:t>
            </a:r>
          </a:p>
          <a:p>
            <a:pPr eaLnBrk="1" hangingPunct="1">
              <a:buNone/>
            </a:pPr>
            <a:r>
              <a:rPr lang="en-US" sz="1800" i="1" dirty="0">
                <a:latin typeface="Calibri" charset="0"/>
              </a:rPr>
              <a:t>or </a:t>
            </a:r>
            <a:r>
              <a:rPr lang="fr-FR" sz="1800" i="1" dirty="0" err="1">
                <a:latin typeface="Calibri" charset="0"/>
              </a:rPr>
              <a:t>from</a:t>
            </a:r>
            <a:r>
              <a:rPr lang="fr-FR" sz="1800" i="1" dirty="0">
                <a:latin typeface="Calibri" charset="0"/>
              </a:rPr>
              <a:t> </a:t>
            </a:r>
            <a:r>
              <a:rPr lang="fr-FR" sz="1800" i="1" dirty="0" err="1">
                <a:latin typeface="Calibri" charset="0"/>
              </a:rPr>
              <a:t>Tracker</a:t>
            </a:r>
            <a:r>
              <a:rPr lang="fr-FR" sz="1800" i="1" dirty="0">
                <a:latin typeface="Calibri" charset="0"/>
              </a:rPr>
              <a:t> (</a:t>
            </a:r>
            <a:r>
              <a:rPr lang="fr-FR" sz="1800" i="1" dirty="0" err="1">
                <a:latin typeface="Calibri" charset="0"/>
              </a:rPr>
              <a:t>rigidity</a:t>
            </a:r>
            <a:r>
              <a:rPr lang="fr-FR" sz="1800" i="1" dirty="0" smtClean="0">
                <a:latin typeface="Calibri" charset="0"/>
              </a:rPr>
              <a:t>) or ECAL(leptons)</a:t>
            </a:r>
            <a:endParaRPr lang="fr-FR" sz="1800" i="1" dirty="0">
              <a:latin typeface="Calibri" charset="0"/>
            </a:endParaRPr>
          </a:p>
        </p:txBody>
      </p:sp>
      <p:sp>
        <p:nvSpPr>
          <p:cNvPr id="16" name="Titre 31"/>
          <p:cNvSpPr txBox="1">
            <a:spLocks/>
          </p:cNvSpPr>
          <p:nvPr/>
        </p:nvSpPr>
        <p:spPr>
          <a:xfrm>
            <a:off x="0" y="274954"/>
            <a:ext cx="9144000" cy="562862"/>
          </a:xfrm>
          <a:prstGeom prst="rect">
            <a:avLst/>
          </a:prstGeom>
        </p:spPr>
        <p:txBody>
          <a:bodyPr lIns="91424" tIns="45712" rIns="91424" bIns="45712">
            <a:normAutofit fontScale="975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fr-FR" sz="3200" b="0" dirty="0">
                <a:solidFill>
                  <a:srgbClr val="3333CC"/>
                </a:solidFill>
                <a:cs typeface="Arial" charset="0"/>
              </a:rPr>
              <a:t>Flux and Ratio </a:t>
            </a:r>
            <a:r>
              <a:rPr lang="fr-FR" sz="3200" b="0" dirty="0" err="1" smtClean="0">
                <a:solidFill>
                  <a:srgbClr val="3333CC"/>
                </a:solidFill>
                <a:cs typeface="Arial" charset="0"/>
              </a:rPr>
              <a:t>measurements</a:t>
            </a:r>
            <a:endParaRPr lang="fr-FR" sz="3200" b="0" dirty="0">
              <a:solidFill>
                <a:srgbClr val="3333CC"/>
              </a:solidFill>
              <a:cs typeface="Arial" charset="0"/>
            </a:endParaRPr>
          </a:p>
        </p:txBody>
      </p:sp>
      <p:cxnSp>
        <p:nvCxnSpPr>
          <p:cNvPr id="17" name="Connecteur droit avec flèche 9"/>
          <p:cNvCxnSpPr>
            <a:cxnSpLocks noChangeShapeType="1"/>
          </p:cNvCxnSpPr>
          <p:nvPr/>
        </p:nvCxnSpPr>
        <p:spPr bwMode="auto">
          <a:xfrm flipH="1" flipV="1">
            <a:off x="6552770" y="3771612"/>
            <a:ext cx="609781" cy="38148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1518" name="ZoneTexte 10"/>
          <p:cNvSpPr txBox="1">
            <a:spLocks noChangeArrowheads="1"/>
          </p:cNvSpPr>
          <p:nvPr/>
        </p:nvSpPr>
        <p:spPr bwMode="auto">
          <a:xfrm>
            <a:off x="7162551" y="4000501"/>
            <a:ext cx="1143509" cy="369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2" rIns="91424" bIns="45712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None/>
            </a:pPr>
            <a:r>
              <a:rPr lang="en-US" sz="1800" i="1" dirty="0">
                <a:latin typeface="Calibri" charset="0"/>
              </a:rPr>
              <a:t>Bin Width</a:t>
            </a:r>
          </a:p>
        </p:txBody>
      </p:sp>
      <p:sp>
        <p:nvSpPr>
          <p:cNvPr id="18" name="ZoneTexte 17"/>
          <p:cNvSpPr txBox="1"/>
          <p:nvPr/>
        </p:nvSpPr>
        <p:spPr>
          <a:xfrm>
            <a:off x="8534400" y="6397823"/>
            <a:ext cx="533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dirty="0" smtClean="0"/>
              <a:t>21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4783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-304800"/>
            <a:ext cx="8229601" cy="1249362"/>
          </a:xfrm>
        </p:spPr>
        <p:txBody>
          <a:bodyPr>
            <a:normAutofit/>
          </a:bodyPr>
          <a:lstStyle/>
          <a:p>
            <a:r>
              <a:rPr lang="it-IT" sz="2800" dirty="0" err="1">
                <a:cs typeface="Palatino"/>
              </a:rPr>
              <a:t>Spectrum</a:t>
            </a:r>
            <a:r>
              <a:rPr lang="it-IT" sz="2800" dirty="0">
                <a:cs typeface="Palatino"/>
              </a:rPr>
              <a:t> </a:t>
            </a:r>
            <a:r>
              <a:rPr lang="it-IT" sz="2800" dirty="0" err="1">
                <a:cs typeface="Palatino"/>
              </a:rPr>
              <a:t>unfolding</a:t>
            </a:r>
            <a:endParaRPr lang="it-IT" sz="2800" i="1" baseline="-25000" dirty="0">
              <a:solidFill>
                <a:srgbClr val="0000FF"/>
              </a:solidFill>
              <a:cs typeface="Palatino"/>
            </a:endParaRPr>
          </a:p>
        </p:txBody>
      </p:sp>
      <p:grpSp>
        <p:nvGrpSpPr>
          <p:cNvPr id="6" name="Gruppo 5"/>
          <p:cNvGrpSpPr/>
          <p:nvPr/>
        </p:nvGrpSpPr>
        <p:grpSpPr>
          <a:xfrm>
            <a:off x="454871" y="762000"/>
            <a:ext cx="8706350" cy="5844758"/>
            <a:chOff x="890722" y="696383"/>
            <a:chExt cx="10177059" cy="6445471"/>
          </a:xfrm>
        </p:grpSpPr>
        <p:grpSp>
          <p:nvGrpSpPr>
            <p:cNvPr id="7" name="Gruppo 19"/>
            <p:cNvGrpSpPr/>
            <p:nvPr/>
          </p:nvGrpSpPr>
          <p:grpSpPr>
            <a:xfrm>
              <a:off x="902732" y="780414"/>
              <a:ext cx="2571074" cy="3589237"/>
              <a:chOff x="1381877" y="707679"/>
              <a:chExt cx="2199523" cy="3254721"/>
            </a:xfrm>
          </p:grpSpPr>
          <p:sp>
            <p:nvSpPr>
              <p:cNvPr id="49" name="Figura a mano libera 48"/>
              <p:cNvSpPr/>
              <p:nvPr/>
            </p:nvSpPr>
            <p:spPr>
              <a:xfrm>
                <a:off x="2042547" y="1859353"/>
                <a:ext cx="1309326" cy="1715318"/>
              </a:xfrm>
              <a:custGeom>
                <a:avLst/>
                <a:gdLst>
                  <a:gd name="connsiteX0" fmla="*/ 0 w 1309326"/>
                  <a:gd name="connsiteY0" fmla="*/ 1715318 h 1715318"/>
                  <a:gd name="connsiteX1" fmla="*/ 196399 w 1309326"/>
                  <a:gd name="connsiteY1" fmla="*/ 563043 h 1715318"/>
                  <a:gd name="connsiteX2" fmla="*/ 366611 w 1309326"/>
                  <a:gd name="connsiteY2" fmla="*/ 209504 h 1715318"/>
                  <a:gd name="connsiteX3" fmla="*/ 707036 w 1309326"/>
                  <a:gd name="connsiteY3" fmla="*/ 52376 h 1715318"/>
                  <a:gd name="connsiteX4" fmla="*/ 1309326 w 1309326"/>
                  <a:gd name="connsiteY4" fmla="*/ 0 h 1715318"/>
                  <a:gd name="connsiteX5" fmla="*/ 1309326 w 1309326"/>
                  <a:gd name="connsiteY5" fmla="*/ 0 h 17153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09326" h="1715318">
                    <a:moveTo>
                      <a:pt x="0" y="1715318"/>
                    </a:moveTo>
                    <a:cubicBezTo>
                      <a:pt x="67648" y="1264665"/>
                      <a:pt x="135297" y="814012"/>
                      <a:pt x="196399" y="563043"/>
                    </a:cubicBezTo>
                    <a:cubicBezTo>
                      <a:pt x="257501" y="312074"/>
                      <a:pt x="281505" y="294615"/>
                      <a:pt x="366611" y="209504"/>
                    </a:cubicBezTo>
                    <a:cubicBezTo>
                      <a:pt x="451717" y="124393"/>
                      <a:pt x="549917" y="87293"/>
                      <a:pt x="707036" y="52376"/>
                    </a:cubicBezTo>
                    <a:cubicBezTo>
                      <a:pt x="864155" y="17459"/>
                      <a:pt x="1309326" y="0"/>
                      <a:pt x="1309326" y="0"/>
                    </a:cubicBezTo>
                    <a:lnTo>
                      <a:pt x="1309326" y="0"/>
                    </a:lnTo>
                  </a:path>
                </a:pathLst>
              </a:custGeom>
              <a:ln w="38100" cmpd="sng">
                <a:solidFill>
                  <a:srgbClr val="00CC66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>
                  <a:buNone/>
                </a:pPr>
                <a:endParaRPr lang="it-IT"/>
              </a:p>
            </p:txBody>
          </p:sp>
          <p:grpSp>
            <p:nvGrpSpPr>
              <p:cNvPr id="50" name="Gruppo 13"/>
              <p:cNvGrpSpPr/>
              <p:nvPr/>
            </p:nvGrpSpPr>
            <p:grpSpPr>
              <a:xfrm>
                <a:off x="1381877" y="1600200"/>
                <a:ext cx="2199523" cy="2362200"/>
                <a:chOff x="1381877" y="1600200"/>
                <a:chExt cx="2199523" cy="2362200"/>
              </a:xfrm>
            </p:grpSpPr>
            <p:cxnSp>
              <p:nvCxnSpPr>
                <p:cNvPr id="52" name="Connettore 1 51"/>
                <p:cNvCxnSpPr/>
                <p:nvPr/>
              </p:nvCxnSpPr>
              <p:spPr>
                <a:xfrm>
                  <a:off x="1381877" y="3574670"/>
                  <a:ext cx="1970923" cy="8317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Connettore 1 52"/>
                <p:cNvCxnSpPr/>
                <p:nvPr/>
              </p:nvCxnSpPr>
              <p:spPr>
                <a:xfrm rot="5400000" flipH="1" flipV="1">
                  <a:off x="991791" y="2819003"/>
                  <a:ext cx="2132806" cy="1588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4" name="TextBox 4"/>
                <p:cNvSpPr txBox="1"/>
                <p:nvPr/>
              </p:nvSpPr>
              <p:spPr>
                <a:xfrm>
                  <a:off x="2895600" y="3546902"/>
                  <a:ext cx="685800" cy="415498"/>
                </a:xfrm>
                <a:prstGeom prst="rect">
                  <a:avLst/>
                </a:prstGeom>
                <a:noFill/>
              </p:spPr>
              <p:txBody>
                <a:bodyPr wrap="square" lIns="0" rIns="0" bIns="0" rtlCol="0">
                  <a:spAutoFit/>
                </a:bodyPr>
                <a:lstStyle/>
                <a:p>
                  <a:pPr>
                    <a:buNone/>
                  </a:pPr>
                  <a:r>
                    <a:rPr lang="en-US" sz="2400">
                      <a:latin typeface="Times"/>
                      <a:cs typeface="Times"/>
                    </a:rPr>
                    <a:t>1/</a:t>
                  </a:r>
                  <a:r>
                    <a:rPr lang="en-US" sz="2400" i="1">
                      <a:latin typeface="Times"/>
                      <a:cs typeface="Times"/>
                    </a:rPr>
                    <a:t>R</a:t>
                  </a:r>
                  <a:endParaRPr lang="en-US" sz="2400" i="1" baseline="30000">
                    <a:latin typeface="Times"/>
                    <a:cs typeface="Times"/>
                  </a:endParaRPr>
                </a:p>
              </p:txBody>
            </p:sp>
            <p:sp>
              <p:nvSpPr>
                <p:cNvPr id="55" name="TextBox 4"/>
                <p:cNvSpPr txBox="1"/>
                <p:nvPr/>
              </p:nvSpPr>
              <p:spPr>
                <a:xfrm rot="16200000">
                  <a:off x="1285577" y="1880325"/>
                  <a:ext cx="975747" cy="415498"/>
                </a:xfrm>
                <a:prstGeom prst="rect">
                  <a:avLst/>
                </a:prstGeom>
                <a:noFill/>
              </p:spPr>
              <p:txBody>
                <a:bodyPr wrap="square" lIns="0" rIns="0" bIns="0" rtlCol="0">
                  <a:spAutoFit/>
                </a:bodyPr>
                <a:lstStyle/>
                <a:p>
                  <a:pPr>
                    <a:buNone/>
                  </a:pPr>
                  <a:r>
                    <a:rPr lang="en-US" sz="2400">
                      <a:latin typeface="Times"/>
                      <a:cs typeface="Times"/>
                    </a:rPr>
                    <a:t>Entries</a:t>
                  </a:r>
                  <a:endParaRPr lang="en-US" sz="2400" i="1" baseline="30000">
                    <a:latin typeface="Times"/>
                    <a:cs typeface="Times"/>
                  </a:endParaRPr>
                </a:p>
              </p:txBody>
            </p:sp>
          </p:grpSp>
          <p:sp>
            <p:nvSpPr>
              <p:cNvPr id="51" name="TextBox 4"/>
              <p:cNvSpPr txBox="1"/>
              <p:nvPr/>
            </p:nvSpPr>
            <p:spPr>
              <a:xfrm>
                <a:off x="1754932" y="707679"/>
                <a:ext cx="1372527" cy="795412"/>
              </a:xfrm>
              <a:prstGeom prst="rect">
                <a:avLst/>
              </a:prstGeom>
              <a:noFill/>
            </p:spPr>
            <p:txBody>
              <a:bodyPr wrap="square" lIns="0" rIns="0" bIns="0" rtlCol="0">
                <a:spAutoFit/>
              </a:bodyPr>
              <a:lstStyle/>
              <a:p>
                <a:pPr>
                  <a:buNone/>
                </a:pPr>
                <a:r>
                  <a:rPr lang="en-US" sz="2400" dirty="0">
                    <a:solidFill>
                      <a:srgbClr val="00CC66"/>
                    </a:solidFill>
                    <a:latin typeface="Times"/>
                    <a:cs typeface="Times"/>
                  </a:rPr>
                  <a:t>True</a:t>
                </a:r>
                <a:br>
                  <a:rPr lang="en-US" sz="2400" dirty="0">
                    <a:solidFill>
                      <a:srgbClr val="00CC66"/>
                    </a:solidFill>
                    <a:latin typeface="Times"/>
                    <a:cs typeface="Times"/>
                  </a:rPr>
                </a:br>
                <a:r>
                  <a:rPr lang="en-US" sz="2400" dirty="0">
                    <a:solidFill>
                      <a:srgbClr val="00CC66"/>
                    </a:solidFill>
                    <a:latin typeface="Times"/>
                    <a:cs typeface="Times"/>
                  </a:rPr>
                  <a:t> spectrum</a:t>
                </a:r>
                <a:endParaRPr lang="en-US" sz="2400" i="1" baseline="30000" dirty="0">
                  <a:solidFill>
                    <a:srgbClr val="00CC66"/>
                  </a:solidFill>
                  <a:latin typeface="Times"/>
                  <a:cs typeface="Times"/>
                </a:endParaRPr>
              </a:p>
            </p:txBody>
          </p:sp>
        </p:grpSp>
        <p:grpSp>
          <p:nvGrpSpPr>
            <p:cNvPr id="8" name="Gruppo 33"/>
            <p:cNvGrpSpPr/>
            <p:nvPr/>
          </p:nvGrpSpPr>
          <p:grpSpPr>
            <a:xfrm>
              <a:off x="2318596" y="696383"/>
              <a:ext cx="6324110" cy="3673264"/>
              <a:chOff x="2212131" y="631482"/>
              <a:chExt cx="5410201" cy="3330918"/>
            </a:xfrm>
          </p:grpSpPr>
          <p:grpSp>
            <p:nvGrpSpPr>
              <p:cNvPr id="43" name="Gruppo 14"/>
              <p:cNvGrpSpPr/>
              <p:nvPr/>
            </p:nvGrpSpPr>
            <p:grpSpPr>
              <a:xfrm>
                <a:off x="3429000" y="1753394"/>
                <a:ext cx="2819400" cy="2209006"/>
                <a:chOff x="762000" y="1753394"/>
                <a:chExt cx="2819400" cy="2209006"/>
              </a:xfrm>
            </p:grpSpPr>
            <p:cxnSp>
              <p:nvCxnSpPr>
                <p:cNvPr id="46" name="Connettore 1 45"/>
                <p:cNvCxnSpPr/>
                <p:nvPr/>
              </p:nvCxnSpPr>
              <p:spPr>
                <a:xfrm>
                  <a:off x="762000" y="3581400"/>
                  <a:ext cx="2590800" cy="1588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Connettore 1 46"/>
                <p:cNvCxnSpPr/>
                <p:nvPr/>
              </p:nvCxnSpPr>
              <p:spPr>
                <a:xfrm rot="5400000" flipH="1" flipV="1">
                  <a:off x="991791" y="2819003"/>
                  <a:ext cx="2132806" cy="1588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8" name="TextBox 4"/>
                <p:cNvSpPr txBox="1"/>
                <p:nvPr/>
              </p:nvSpPr>
              <p:spPr>
                <a:xfrm>
                  <a:off x="2895600" y="3546902"/>
                  <a:ext cx="685800" cy="415498"/>
                </a:xfrm>
                <a:prstGeom prst="rect">
                  <a:avLst/>
                </a:prstGeom>
                <a:noFill/>
              </p:spPr>
              <p:txBody>
                <a:bodyPr wrap="square" lIns="0" rIns="0" bIns="0" rtlCol="0">
                  <a:spAutoFit/>
                </a:bodyPr>
                <a:lstStyle/>
                <a:p>
                  <a:pPr>
                    <a:buNone/>
                  </a:pPr>
                  <a:r>
                    <a:rPr lang="en-US" sz="2400">
                      <a:latin typeface="Times"/>
                      <a:cs typeface="Times"/>
                    </a:rPr>
                    <a:t>1/</a:t>
                  </a:r>
                  <a:r>
                    <a:rPr lang="en-US" sz="2400" i="1">
                      <a:latin typeface="Times"/>
                      <a:cs typeface="Times"/>
                    </a:rPr>
                    <a:t>R</a:t>
                  </a:r>
                  <a:endParaRPr lang="en-US" sz="2400" i="1" baseline="30000">
                    <a:latin typeface="Times"/>
                    <a:cs typeface="Times"/>
                  </a:endParaRPr>
                </a:p>
              </p:txBody>
            </p:sp>
          </p:grpSp>
          <p:sp>
            <p:nvSpPr>
              <p:cNvPr id="44" name="Figura a mano libera 43"/>
              <p:cNvSpPr/>
              <p:nvPr/>
            </p:nvSpPr>
            <p:spPr>
              <a:xfrm>
                <a:off x="3914775" y="2057400"/>
                <a:ext cx="1619250" cy="1525588"/>
              </a:xfrm>
              <a:custGeom>
                <a:avLst/>
                <a:gdLst>
                  <a:gd name="connsiteX0" fmla="*/ 0 w 1619250"/>
                  <a:gd name="connsiteY0" fmla="*/ 2510367 h 2516717"/>
                  <a:gd name="connsiteX1" fmla="*/ 304800 w 1619250"/>
                  <a:gd name="connsiteY1" fmla="*/ 2504017 h 2516717"/>
                  <a:gd name="connsiteX2" fmla="*/ 400050 w 1619250"/>
                  <a:gd name="connsiteY2" fmla="*/ 2491317 h 2516717"/>
                  <a:gd name="connsiteX3" fmla="*/ 508000 w 1619250"/>
                  <a:gd name="connsiteY3" fmla="*/ 2377017 h 2516717"/>
                  <a:gd name="connsiteX4" fmla="*/ 584200 w 1619250"/>
                  <a:gd name="connsiteY4" fmla="*/ 1983317 h 2516717"/>
                  <a:gd name="connsiteX5" fmla="*/ 660400 w 1619250"/>
                  <a:gd name="connsiteY5" fmla="*/ 1392767 h 2516717"/>
                  <a:gd name="connsiteX6" fmla="*/ 717550 w 1619250"/>
                  <a:gd name="connsiteY6" fmla="*/ 719667 h 2516717"/>
                  <a:gd name="connsiteX7" fmla="*/ 768350 w 1619250"/>
                  <a:gd name="connsiteY7" fmla="*/ 205317 h 2516717"/>
                  <a:gd name="connsiteX8" fmla="*/ 793750 w 1619250"/>
                  <a:gd name="connsiteY8" fmla="*/ 52917 h 2516717"/>
                  <a:gd name="connsiteX9" fmla="*/ 844550 w 1619250"/>
                  <a:gd name="connsiteY9" fmla="*/ 33867 h 2516717"/>
                  <a:gd name="connsiteX10" fmla="*/ 889000 w 1619250"/>
                  <a:gd name="connsiteY10" fmla="*/ 256117 h 2516717"/>
                  <a:gd name="connsiteX11" fmla="*/ 952500 w 1619250"/>
                  <a:gd name="connsiteY11" fmla="*/ 859367 h 2516717"/>
                  <a:gd name="connsiteX12" fmla="*/ 1009650 w 1619250"/>
                  <a:gd name="connsiteY12" fmla="*/ 1462617 h 2516717"/>
                  <a:gd name="connsiteX13" fmla="*/ 1092200 w 1619250"/>
                  <a:gd name="connsiteY13" fmla="*/ 2148417 h 2516717"/>
                  <a:gd name="connsiteX14" fmla="*/ 1162050 w 1619250"/>
                  <a:gd name="connsiteY14" fmla="*/ 2383367 h 2516717"/>
                  <a:gd name="connsiteX15" fmla="*/ 1263650 w 1619250"/>
                  <a:gd name="connsiteY15" fmla="*/ 2497667 h 2516717"/>
                  <a:gd name="connsiteX16" fmla="*/ 1441450 w 1619250"/>
                  <a:gd name="connsiteY16" fmla="*/ 2497667 h 2516717"/>
                  <a:gd name="connsiteX17" fmla="*/ 1619250 w 1619250"/>
                  <a:gd name="connsiteY17" fmla="*/ 2497667 h 2516717"/>
                  <a:gd name="connsiteX18" fmla="*/ 1619250 w 1619250"/>
                  <a:gd name="connsiteY18" fmla="*/ 2497667 h 2516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619250" h="2516717">
                    <a:moveTo>
                      <a:pt x="0" y="2510367"/>
                    </a:moveTo>
                    <a:lnTo>
                      <a:pt x="304800" y="2504017"/>
                    </a:lnTo>
                    <a:cubicBezTo>
                      <a:pt x="371475" y="2500842"/>
                      <a:pt x="366183" y="2512484"/>
                      <a:pt x="400050" y="2491317"/>
                    </a:cubicBezTo>
                    <a:cubicBezTo>
                      <a:pt x="433917" y="2470150"/>
                      <a:pt x="477308" y="2461683"/>
                      <a:pt x="508000" y="2377017"/>
                    </a:cubicBezTo>
                    <a:cubicBezTo>
                      <a:pt x="538692" y="2292351"/>
                      <a:pt x="558800" y="2147359"/>
                      <a:pt x="584200" y="1983317"/>
                    </a:cubicBezTo>
                    <a:cubicBezTo>
                      <a:pt x="609600" y="1819275"/>
                      <a:pt x="638175" y="1603375"/>
                      <a:pt x="660400" y="1392767"/>
                    </a:cubicBezTo>
                    <a:cubicBezTo>
                      <a:pt x="682625" y="1182159"/>
                      <a:pt x="699558" y="917575"/>
                      <a:pt x="717550" y="719667"/>
                    </a:cubicBezTo>
                    <a:cubicBezTo>
                      <a:pt x="735542" y="521759"/>
                      <a:pt x="755650" y="316442"/>
                      <a:pt x="768350" y="205317"/>
                    </a:cubicBezTo>
                    <a:cubicBezTo>
                      <a:pt x="781050" y="94192"/>
                      <a:pt x="781050" y="81492"/>
                      <a:pt x="793750" y="52917"/>
                    </a:cubicBezTo>
                    <a:cubicBezTo>
                      <a:pt x="806450" y="24342"/>
                      <a:pt x="828675" y="0"/>
                      <a:pt x="844550" y="33867"/>
                    </a:cubicBezTo>
                    <a:cubicBezTo>
                      <a:pt x="860425" y="67734"/>
                      <a:pt x="871008" y="118534"/>
                      <a:pt x="889000" y="256117"/>
                    </a:cubicBezTo>
                    <a:cubicBezTo>
                      <a:pt x="906992" y="393700"/>
                      <a:pt x="932392" y="658284"/>
                      <a:pt x="952500" y="859367"/>
                    </a:cubicBezTo>
                    <a:cubicBezTo>
                      <a:pt x="972608" y="1060450"/>
                      <a:pt x="986367" y="1247775"/>
                      <a:pt x="1009650" y="1462617"/>
                    </a:cubicBezTo>
                    <a:cubicBezTo>
                      <a:pt x="1032933" y="1677459"/>
                      <a:pt x="1066800" y="1994959"/>
                      <a:pt x="1092200" y="2148417"/>
                    </a:cubicBezTo>
                    <a:cubicBezTo>
                      <a:pt x="1117600" y="2301875"/>
                      <a:pt x="1133475" y="2325159"/>
                      <a:pt x="1162050" y="2383367"/>
                    </a:cubicBezTo>
                    <a:cubicBezTo>
                      <a:pt x="1190625" y="2441575"/>
                      <a:pt x="1217083" y="2478617"/>
                      <a:pt x="1263650" y="2497667"/>
                    </a:cubicBezTo>
                    <a:cubicBezTo>
                      <a:pt x="1310217" y="2516717"/>
                      <a:pt x="1441450" y="2497667"/>
                      <a:pt x="1441450" y="2497667"/>
                    </a:cubicBezTo>
                    <a:lnTo>
                      <a:pt x="1619250" y="2497667"/>
                    </a:lnTo>
                    <a:lnTo>
                      <a:pt x="1619250" y="2497667"/>
                    </a:lnTo>
                  </a:path>
                </a:pathLst>
              </a:cu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>
                  <a:buNone/>
                </a:pPr>
                <a:endParaRPr lang="it-IT"/>
              </a:p>
            </p:txBody>
          </p:sp>
          <p:sp>
            <p:nvSpPr>
              <p:cNvPr id="45" name="TextBox 4"/>
              <p:cNvSpPr txBox="1"/>
              <p:nvPr/>
            </p:nvSpPr>
            <p:spPr>
              <a:xfrm>
                <a:off x="2212131" y="631482"/>
                <a:ext cx="5410201" cy="858697"/>
              </a:xfrm>
              <a:prstGeom prst="rect">
                <a:avLst/>
              </a:prstGeom>
              <a:noFill/>
            </p:spPr>
            <p:txBody>
              <a:bodyPr wrap="square" lIns="0" rIns="0" bIns="0" rtlCol="0">
                <a:spAutoFit/>
              </a:bodyPr>
              <a:lstStyle/>
              <a:p>
                <a:pPr algn="ctr">
                  <a:buNone/>
                </a:pPr>
                <a:r>
                  <a:rPr lang="en-US" sz="2400" dirty="0" smtClean="0">
                    <a:solidFill>
                      <a:srgbClr val="FF0000"/>
                    </a:solidFill>
                    <a:latin typeface="Times"/>
                    <a:cs typeface="Times"/>
                  </a:rPr>
                  <a:t>Resolution function :</a:t>
                </a:r>
              </a:p>
              <a:p>
                <a:pPr algn="ctr">
                  <a:buNone/>
                </a:pPr>
                <a:r>
                  <a:rPr lang="en-US" sz="2400" dirty="0" smtClean="0">
                    <a:solidFill>
                      <a:srgbClr val="FF0000"/>
                    </a:solidFill>
                    <a:latin typeface="Times"/>
                    <a:cs typeface="Times"/>
                  </a:rPr>
                  <a:t> </a:t>
                </a:r>
                <a:r>
                  <a:rPr lang="en-US" sz="2400" i="1" dirty="0" err="1" smtClean="0">
                    <a:solidFill>
                      <a:srgbClr val="FF0000"/>
                    </a:solidFill>
                    <a:latin typeface="Times"/>
                    <a:cs typeface="Times"/>
                  </a:rPr>
                  <a:t>σ</a:t>
                </a:r>
                <a:r>
                  <a:rPr lang="en-US" sz="2400" dirty="0">
                    <a:solidFill>
                      <a:srgbClr val="FF0000"/>
                    </a:solidFill>
                    <a:latin typeface="Times"/>
                    <a:cs typeface="Times"/>
                  </a:rPr>
                  <a:t>= 1/MDR</a:t>
                </a:r>
                <a:endParaRPr lang="en-US" sz="2400" i="1" baseline="30000" dirty="0">
                  <a:solidFill>
                    <a:srgbClr val="FF0000"/>
                  </a:solidFill>
                  <a:latin typeface="Times"/>
                  <a:cs typeface="Times"/>
                </a:endParaRPr>
              </a:p>
            </p:txBody>
          </p:sp>
        </p:grpSp>
        <p:sp>
          <p:nvSpPr>
            <p:cNvPr id="9" name="TextBox 4"/>
            <p:cNvSpPr txBox="1"/>
            <p:nvPr/>
          </p:nvSpPr>
          <p:spPr>
            <a:xfrm>
              <a:off x="7035603" y="2436919"/>
              <a:ext cx="357372" cy="601120"/>
            </a:xfrm>
            <a:prstGeom prst="rect">
              <a:avLst/>
            </a:prstGeom>
            <a:noFill/>
          </p:spPr>
          <p:txBody>
            <a:bodyPr wrap="square" lIns="0" tIns="52144" rIns="0" bIns="0" rtlCol="0">
              <a:spAutoFit/>
            </a:bodyPr>
            <a:lstStyle/>
            <a:p>
              <a:pPr>
                <a:buNone/>
              </a:pPr>
              <a:r>
                <a:rPr lang="en-US" sz="3200">
                  <a:latin typeface="Times"/>
                  <a:cs typeface="Times"/>
                </a:rPr>
                <a:t>=</a:t>
              </a:r>
              <a:endParaRPr lang="en-US" sz="3200" i="1" baseline="30000">
                <a:latin typeface="Times"/>
                <a:cs typeface="Times"/>
              </a:endParaRPr>
            </a:p>
          </p:txBody>
        </p:sp>
        <p:grpSp>
          <p:nvGrpSpPr>
            <p:cNvPr id="10" name="Gruppo 38"/>
            <p:cNvGrpSpPr/>
            <p:nvPr/>
          </p:nvGrpSpPr>
          <p:grpSpPr>
            <a:xfrm>
              <a:off x="8019205" y="780415"/>
              <a:ext cx="3048576" cy="3588357"/>
              <a:chOff x="6707006" y="707681"/>
              <a:chExt cx="2608020" cy="3253925"/>
            </a:xfrm>
          </p:grpSpPr>
          <p:grpSp>
            <p:nvGrpSpPr>
              <p:cNvPr id="34" name="Gruppo 25"/>
              <p:cNvGrpSpPr/>
              <p:nvPr/>
            </p:nvGrpSpPr>
            <p:grpSpPr>
              <a:xfrm>
                <a:off x="6707006" y="707681"/>
                <a:ext cx="2608020" cy="3253925"/>
                <a:chOff x="1450133" y="708475"/>
                <a:chExt cx="2608020" cy="3253925"/>
              </a:xfrm>
            </p:grpSpPr>
            <p:sp>
              <p:nvSpPr>
                <p:cNvPr id="36" name="Figura a mano libera 35"/>
                <p:cNvSpPr/>
                <p:nvPr/>
              </p:nvSpPr>
              <p:spPr>
                <a:xfrm>
                  <a:off x="1906854" y="1859353"/>
                  <a:ext cx="1522146" cy="1715318"/>
                </a:xfrm>
                <a:custGeom>
                  <a:avLst/>
                  <a:gdLst>
                    <a:gd name="connsiteX0" fmla="*/ 0 w 1309326"/>
                    <a:gd name="connsiteY0" fmla="*/ 1715318 h 1715318"/>
                    <a:gd name="connsiteX1" fmla="*/ 196399 w 1309326"/>
                    <a:gd name="connsiteY1" fmla="*/ 563043 h 1715318"/>
                    <a:gd name="connsiteX2" fmla="*/ 366611 w 1309326"/>
                    <a:gd name="connsiteY2" fmla="*/ 209504 h 1715318"/>
                    <a:gd name="connsiteX3" fmla="*/ 707036 w 1309326"/>
                    <a:gd name="connsiteY3" fmla="*/ 52376 h 1715318"/>
                    <a:gd name="connsiteX4" fmla="*/ 1309326 w 1309326"/>
                    <a:gd name="connsiteY4" fmla="*/ 0 h 1715318"/>
                    <a:gd name="connsiteX5" fmla="*/ 1309326 w 1309326"/>
                    <a:gd name="connsiteY5" fmla="*/ 0 h 17153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309326" h="1715318">
                      <a:moveTo>
                        <a:pt x="0" y="1715318"/>
                      </a:moveTo>
                      <a:cubicBezTo>
                        <a:pt x="67648" y="1264665"/>
                        <a:pt x="135297" y="814012"/>
                        <a:pt x="196399" y="563043"/>
                      </a:cubicBezTo>
                      <a:cubicBezTo>
                        <a:pt x="257501" y="312074"/>
                        <a:pt x="281505" y="294615"/>
                        <a:pt x="366611" y="209504"/>
                      </a:cubicBezTo>
                      <a:cubicBezTo>
                        <a:pt x="451717" y="124393"/>
                        <a:pt x="549917" y="87293"/>
                        <a:pt x="707036" y="52376"/>
                      </a:cubicBezTo>
                      <a:cubicBezTo>
                        <a:pt x="864155" y="17459"/>
                        <a:pt x="1309326" y="0"/>
                        <a:pt x="1309326" y="0"/>
                      </a:cubicBezTo>
                      <a:lnTo>
                        <a:pt x="1309326" y="0"/>
                      </a:ln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>
                    <a:buNone/>
                  </a:pPr>
                  <a:endParaRPr lang="it-IT"/>
                </a:p>
              </p:txBody>
            </p:sp>
            <p:grpSp>
              <p:nvGrpSpPr>
                <p:cNvPr id="37" name="Gruppo 13"/>
                <p:cNvGrpSpPr/>
                <p:nvPr/>
              </p:nvGrpSpPr>
              <p:grpSpPr>
                <a:xfrm>
                  <a:off x="1450133" y="1524794"/>
                  <a:ext cx="2131267" cy="2437606"/>
                  <a:chOff x="1450133" y="1524794"/>
                  <a:chExt cx="2131267" cy="2437606"/>
                </a:xfrm>
              </p:grpSpPr>
              <p:cxnSp>
                <p:nvCxnSpPr>
                  <p:cNvPr id="39" name="Connettore 1 38"/>
                  <p:cNvCxnSpPr/>
                  <p:nvPr/>
                </p:nvCxnSpPr>
                <p:spPr>
                  <a:xfrm flipV="1">
                    <a:off x="1450133" y="3582988"/>
                    <a:ext cx="1902667" cy="797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0" name="Connettore 1 39"/>
                  <p:cNvCxnSpPr/>
                  <p:nvPr/>
                </p:nvCxnSpPr>
                <p:spPr>
                  <a:xfrm rot="5400000" flipH="1" flipV="1">
                    <a:off x="991791" y="2819003"/>
                    <a:ext cx="2132806" cy="1588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41" name="TextBox 4"/>
                  <p:cNvSpPr txBox="1"/>
                  <p:nvPr/>
                </p:nvSpPr>
                <p:spPr>
                  <a:xfrm>
                    <a:off x="2895600" y="3546902"/>
                    <a:ext cx="685800" cy="415498"/>
                  </a:xfrm>
                  <a:prstGeom prst="rect">
                    <a:avLst/>
                  </a:prstGeom>
                  <a:noFill/>
                </p:spPr>
                <p:txBody>
                  <a:bodyPr wrap="square" lIns="0" rIns="0" bIns="0" rtlCol="0">
                    <a:spAutoFit/>
                  </a:bodyPr>
                  <a:lstStyle/>
                  <a:p>
                    <a:pPr>
                      <a:buNone/>
                    </a:pPr>
                    <a:r>
                      <a:rPr lang="en-US" sz="2400">
                        <a:latin typeface="Times"/>
                        <a:cs typeface="Times"/>
                      </a:rPr>
                      <a:t>1/</a:t>
                    </a:r>
                    <a:r>
                      <a:rPr lang="en-US" sz="2400" i="1">
                        <a:latin typeface="Times"/>
                        <a:cs typeface="Times"/>
                      </a:rPr>
                      <a:t>R</a:t>
                    </a:r>
                    <a:endParaRPr lang="en-US" sz="2400" i="1" baseline="30000">
                      <a:latin typeface="Times"/>
                      <a:cs typeface="Times"/>
                    </a:endParaRPr>
                  </a:p>
                </p:txBody>
              </p:sp>
              <p:sp>
                <p:nvSpPr>
                  <p:cNvPr id="42" name="TextBox 4"/>
                  <p:cNvSpPr txBox="1"/>
                  <p:nvPr/>
                </p:nvSpPr>
                <p:spPr>
                  <a:xfrm rot="16200000">
                    <a:off x="1285577" y="1804919"/>
                    <a:ext cx="975747" cy="415498"/>
                  </a:xfrm>
                  <a:prstGeom prst="rect">
                    <a:avLst/>
                  </a:prstGeom>
                  <a:noFill/>
                </p:spPr>
                <p:txBody>
                  <a:bodyPr wrap="square" lIns="0" rIns="0" bIns="0" rtlCol="0">
                    <a:spAutoFit/>
                  </a:bodyPr>
                  <a:lstStyle/>
                  <a:p>
                    <a:pPr>
                      <a:buNone/>
                    </a:pPr>
                    <a:r>
                      <a:rPr lang="en-US" sz="2400">
                        <a:latin typeface="Times"/>
                        <a:cs typeface="Times"/>
                      </a:rPr>
                      <a:t>Entries</a:t>
                    </a:r>
                    <a:endParaRPr lang="en-US" sz="2400" i="1" baseline="30000">
                      <a:latin typeface="Times"/>
                      <a:cs typeface="Times"/>
                    </a:endParaRPr>
                  </a:p>
                </p:txBody>
              </p:sp>
            </p:grpSp>
            <p:sp>
              <p:nvSpPr>
                <p:cNvPr id="38" name="TextBox 4"/>
                <p:cNvSpPr txBox="1"/>
                <p:nvPr/>
              </p:nvSpPr>
              <p:spPr>
                <a:xfrm>
                  <a:off x="1926884" y="708475"/>
                  <a:ext cx="2131269" cy="784830"/>
                </a:xfrm>
                <a:prstGeom prst="rect">
                  <a:avLst/>
                </a:prstGeom>
                <a:noFill/>
              </p:spPr>
              <p:txBody>
                <a:bodyPr wrap="square" lIns="0" rIns="0" bIns="0" rtlCol="0">
                  <a:spAutoFit/>
                </a:bodyPr>
                <a:lstStyle/>
                <a:p>
                  <a:pPr>
                    <a:buNone/>
                  </a:pPr>
                  <a:r>
                    <a:rPr lang="en-US" sz="2400" dirty="0">
                      <a:solidFill>
                        <a:schemeClr val="accent2"/>
                      </a:solidFill>
                      <a:latin typeface="Times"/>
                      <a:cs typeface="Times"/>
                    </a:rPr>
                    <a:t>Measured</a:t>
                  </a:r>
                  <a:br>
                    <a:rPr lang="en-US" sz="2400" dirty="0">
                      <a:solidFill>
                        <a:schemeClr val="accent2"/>
                      </a:solidFill>
                      <a:latin typeface="Times"/>
                      <a:cs typeface="Times"/>
                    </a:rPr>
                  </a:br>
                  <a:r>
                    <a:rPr lang="en-US" sz="2400" dirty="0">
                      <a:solidFill>
                        <a:schemeClr val="accent2"/>
                      </a:solidFill>
                      <a:latin typeface="Times"/>
                      <a:cs typeface="Times"/>
                    </a:rPr>
                    <a:t> spectrum</a:t>
                  </a:r>
                  <a:endParaRPr lang="en-US" sz="2400" i="1" baseline="30000" dirty="0">
                    <a:solidFill>
                      <a:schemeClr val="accent2"/>
                    </a:solidFill>
                    <a:latin typeface="Times"/>
                    <a:cs typeface="Times"/>
                  </a:endParaRPr>
                </a:p>
              </p:txBody>
            </p:sp>
          </p:grpSp>
          <p:sp>
            <p:nvSpPr>
              <p:cNvPr id="35" name="Figura a mano libera 34"/>
              <p:cNvSpPr/>
              <p:nvPr/>
            </p:nvSpPr>
            <p:spPr>
              <a:xfrm>
                <a:off x="7315861" y="1831584"/>
                <a:ext cx="1309326" cy="1715318"/>
              </a:xfrm>
              <a:custGeom>
                <a:avLst/>
                <a:gdLst>
                  <a:gd name="connsiteX0" fmla="*/ 0 w 1309326"/>
                  <a:gd name="connsiteY0" fmla="*/ 1715318 h 1715318"/>
                  <a:gd name="connsiteX1" fmla="*/ 196399 w 1309326"/>
                  <a:gd name="connsiteY1" fmla="*/ 563043 h 1715318"/>
                  <a:gd name="connsiteX2" fmla="*/ 366611 w 1309326"/>
                  <a:gd name="connsiteY2" fmla="*/ 209504 h 1715318"/>
                  <a:gd name="connsiteX3" fmla="*/ 707036 w 1309326"/>
                  <a:gd name="connsiteY3" fmla="*/ 52376 h 1715318"/>
                  <a:gd name="connsiteX4" fmla="*/ 1309326 w 1309326"/>
                  <a:gd name="connsiteY4" fmla="*/ 0 h 1715318"/>
                  <a:gd name="connsiteX5" fmla="*/ 1309326 w 1309326"/>
                  <a:gd name="connsiteY5" fmla="*/ 0 h 17153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09326" h="1715318">
                    <a:moveTo>
                      <a:pt x="0" y="1715318"/>
                    </a:moveTo>
                    <a:cubicBezTo>
                      <a:pt x="67648" y="1264665"/>
                      <a:pt x="135297" y="814012"/>
                      <a:pt x="196399" y="563043"/>
                    </a:cubicBezTo>
                    <a:cubicBezTo>
                      <a:pt x="257501" y="312074"/>
                      <a:pt x="281505" y="294615"/>
                      <a:pt x="366611" y="209504"/>
                    </a:cubicBezTo>
                    <a:cubicBezTo>
                      <a:pt x="451717" y="124393"/>
                      <a:pt x="549917" y="87293"/>
                      <a:pt x="707036" y="52376"/>
                    </a:cubicBezTo>
                    <a:cubicBezTo>
                      <a:pt x="864155" y="17459"/>
                      <a:pt x="1309326" y="0"/>
                      <a:pt x="1309326" y="0"/>
                    </a:cubicBezTo>
                    <a:lnTo>
                      <a:pt x="1309326" y="0"/>
                    </a:lnTo>
                  </a:path>
                </a:pathLst>
              </a:custGeom>
              <a:ln w="38100" cmpd="sng">
                <a:solidFill>
                  <a:srgbClr val="00CC66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>
                  <a:buNone/>
                </a:pPr>
                <a:endParaRPr lang="it-IT"/>
              </a:p>
            </p:txBody>
          </p:sp>
        </p:grpSp>
        <p:grpSp>
          <p:nvGrpSpPr>
            <p:cNvPr id="11" name="Gruppo 40"/>
            <p:cNvGrpSpPr/>
            <p:nvPr/>
          </p:nvGrpSpPr>
          <p:grpSpPr>
            <a:xfrm>
              <a:off x="3473798" y="2436920"/>
              <a:ext cx="394160" cy="593966"/>
              <a:chOff x="3168000" y="2209800"/>
              <a:chExt cx="337200" cy="538609"/>
            </a:xfrm>
          </p:grpSpPr>
          <p:sp>
            <p:nvSpPr>
              <p:cNvPr id="32" name="TextBox 4"/>
              <p:cNvSpPr txBox="1"/>
              <p:nvPr/>
            </p:nvSpPr>
            <p:spPr>
              <a:xfrm>
                <a:off x="3199473" y="2209800"/>
                <a:ext cx="305727" cy="538609"/>
              </a:xfrm>
              <a:prstGeom prst="rect">
                <a:avLst/>
              </a:prstGeom>
              <a:noFill/>
            </p:spPr>
            <p:txBody>
              <a:bodyPr wrap="square" lIns="0" rIns="0" bIns="0" rtlCol="0">
                <a:spAutoFit/>
              </a:bodyPr>
              <a:lstStyle/>
              <a:p>
                <a:pPr>
                  <a:buNone/>
                </a:pPr>
                <a:r>
                  <a:rPr lang="en-US" sz="3200" dirty="0">
                    <a:latin typeface="Times"/>
                    <a:cs typeface="Times"/>
                  </a:rPr>
                  <a:t>×</a:t>
                </a:r>
                <a:endParaRPr lang="en-US" sz="3200" i="1" baseline="30000" dirty="0">
                  <a:latin typeface="Times"/>
                  <a:cs typeface="Times"/>
                </a:endParaRPr>
              </a:p>
            </p:txBody>
          </p:sp>
          <p:sp>
            <p:nvSpPr>
              <p:cNvPr id="33" name="Oval 19"/>
              <p:cNvSpPr/>
              <p:nvPr/>
            </p:nvSpPr>
            <p:spPr>
              <a:xfrm>
                <a:off x="3168000" y="2412000"/>
                <a:ext cx="288000" cy="288000"/>
              </a:xfrm>
              <a:prstGeom prst="ellipse">
                <a:avLst/>
              </a:prstGeom>
              <a:noFill/>
              <a:ln w="317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None/>
                </a:pPr>
                <a:endParaRPr lang="it-IT"/>
              </a:p>
            </p:txBody>
          </p:sp>
        </p:grpSp>
        <p:grpSp>
          <p:nvGrpSpPr>
            <p:cNvPr id="12" name="Gruppo 60"/>
            <p:cNvGrpSpPr/>
            <p:nvPr/>
          </p:nvGrpSpPr>
          <p:grpSpPr>
            <a:xfrm>
              <a:off x="890722" y="4536308"/>
              <a:ext cx="3562877" cy="2604669"/>
              <a:chOff x="152402" y="3961605"/>
              <a:chExt cx="3047998" cy="2362200"/>
            </a:xfrm>
          </p:grpSpPr>
          <p:cxnSp>
            <p:nvCxnSpPr>
              <p:cNvPr id="27" name="Connettore 1 26"/>
              <p:cNvCxnSpPr/>
              <p:nvPr/>
            </p:nvCxnSpPr>
            <p:spPr>
              <a:xfrm>
                <a:off x="183873" y="5942805"/>
                <a:ext cx="2590800" cy="158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Connettore 1 27"/>
              <p:cNvCxnSpPr/>
              <p:nvPr/>
            </p:nvCxnSpPr>
            <p:spPr>
              <a:xfrm rot="5400000" flipH="1" flipV="1">
                <a:off x="-421510" y="5180407"/>
                <a:ext cx="2132806" cy="158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" name="TextBox 4"/>
              <p:cNvSpPr txBox="1"/>
              <p:nvPr/>
            </p:nvSpPr>
            <p:spPr>
              <a:xfrm>
                <a:off x="2025927" y="5908307"/>
                <a:ext cx="1174473" cy="415498"/>
              </a:xfrm>
              <a:prstGeom prst="rect">
                <a:avLst/>
              </a:prstGeom>
              <a:noFill/>
            </p:spPr>
            <p:txBody>
              <a:bodyPr wrap="square" lIns="0" rIns="0" bIns="0" rtlCol="0">
                <a:spAutoFit/>
              </a:bodyPr>
              <a:lstStyle/>
              <a:p>
                <a:pPr>
                  <a:buNone/>
                </a:pPr>
                <a:r>
                  <a:rPr lang="en-US" sz="2400">
                    <a:latin typeface="Times"/>
                    <a:cs typeface="Times"/>
                  </a:rPr>
                  <a:t>log(</a:t>
                </a:r>
                <a:r>
                  <a:rPr lang="en-US" sz="2400" i="1">
                    <a:latin typeface="Times"/>
                    <a:cs typeface="Times"/>
                  </a:rPr>
                  <a:t>R</a:t>
                </a:r>
                <a:r>
                  <a:rPr lang="en-US" sz="2400">
                    <a:latin typeface="Times"/>
                    <a:cs typeface="Times"/>
                  </a:rPr>
                  <a:t>)</a:t>
                </a:r>
                <a:endParaRPr lang="en-US" sz="2400" i="1" baseline="30000">
                  <a:latin typeface="Times"/>
                  <a:cs typeface="Times"/>
                </a:endParaRPr>
              </a:p>
            </p:txBody>
          </p:sp>
          <p:sp>
            <p:nvSpPr>
              <p:cNvPr id="30" name="TextBox 4"/>
              <p:cNvSpPr txBox="1"/>
              <p:nvPr/>
            </p:nvSpPr>
            <p:spPr>
              <a:xfrm rot="16200000">
                <a:off x="-357397" y="4471404"/>
                <a:ext cx="1435095" cy="415498"/>
              </a:xfrm>
              <a:prstGeom prst="rect">
                <a:avLst/>
              </a:prstGeom>
              <a:noFill/>
            </p:spPr>
            <p:txBody>
              <a:bodyPr wrap="square" lIns="0" rIns="0" bIns="0" rtlCol="0">
                <a:spAutoFit/>
              </a:bodyPr>
              <a:lstStyle/>
              <a:p>
                <a:pPr>
                  <a:buNone/>
                </a:pPr>
                <a:r>
                  <a:rPr lang="en-US" sz="2400">
                    <a:latin typeface="Times"/>
                    <a:cs typeface="Times"/>
                  </a:rPr>
                  <a:t>log(</a:t>
                </a:r>
                <a:r>
                  <a:rPr lang="en-US" sz="2400" i="1">
                    <a:latin typeface="Times"/>
                    <a:cs typeface="Times"/>
                  </a:rPr>
                  <a:t>F </a:t>
                </a:r>
                <a:r>
                  <a:rPr lang="en-US" sz="1800" i="1">
                    <a:latin typeface="Times"/>
                    <a:ea typeface="Zapf Dingbats"/>
                    <a:cs typeface="Times"/>
                  </a:rPr>
                  <a:t>✕ </a:t>
                </a:r>
                <a:r>
                  <a:rPr lang="en-US" sz="2400" i="1">
                    <a:latin typeface="Times"/>
                    <a:cs typeface="Times"/>
                  </a:rPr>
                  <a:t>R</a:t>
                </a:r>
                <a:r>
                  <a:rPr lang="en-US" sz="2400" i="1" baseline="30000">
                    <a:latin typeface="Times"/>
                    <a:cs typeface="Times"/>
                  </a:rPr>
                  <a:t>γ</a:t>
                </a:r>
                <a:r>
                  <a:rPr lang="en-US" sz="2400">
                    <a:latin typeface="Times"/>
                    <a:cs typeface="Times"/>
                  </a:rPr>
                  <a:t>)</a:t>
                </a:r>
                <a:endParaRPr lang="en-US" sz="2400" i="1" baseline="30000">
                  <a:latin typeface="Times"/>
                  <a:cs typeface="Times"/>
                </a:endParaRPr>
              </a:p>
            </p:txBody>
          </p:sp>
          <p:cxnSp>
            <p:nvCxnSpPr>
              <p:cNvPr id="31" name="Connettore 1 30"/>
              <p:cNvCxnSpPr/>
              <p:nvPr/>
            </p:nvCxnSpPr>
            <p:spPr>
              <a:xfrm>
                <a:off x="645687" y="4267202"/>
                <a:ext cx="2096587" cy="1641104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" name="Gruppo 61"/>
            <p:cNvGrpSpPr/>
            <p:nvPr/>
          </p:nvGrpSpPr>
          <p:grpSpPr>
            <a:xfrm>
              <a:off x="6769475" y="4537185"/>
              <a:ext cx="3562879" cy="2604669"/>
              <a:chOff x="5943602" y="3962401"/>
              <a:chExt cx="3047999" cy="2362200"/>
            </a:xfrm>
          </p:grpSpPr>
          <p:cxnSp>
            <p:nvCxnSpPr>
              <p:cNvPr id="21" name="Connettore 1 20"/>
              <p:cNvCxnSpPr/>
              <p:nvPr/>
            </p:nvCxnSpPr>
            <p:spPr>
              <a:xfrm>
                <a:off x="5975073" y="5943601"/>
                <a:ext cx="2590800" cy="158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Connettore 1 21"/>
              <p:cNvCxnSpPr/>
              <p:nvPr/>
            </p:nvCxnSpPr>
            <p:spPr>
              <a:xfrm rot="5400000" flipH="1" flipV="1">
                <a:off x="5369690" y="5181203"/>
                <a:ext cx="2132806" cy="158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Connettore 1 22"/>
              <p:cNvCxnSpPr/>
              <p:nvPr/>
            </p:nvCxnSpPr>
            <p:spPr>
              <a:xfrm>
                <a:off x="6436887" y="4267998"/>
                <a:ext cx="2096587" cy="1641104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Figura a mano libera 23"/>
              <p:cNvSpPr/>
              <p:nvPr/>
            </p:nvSpPr>
            <p:spPr>
              <a:xfrm rot="152866">
                <a:off x="6450151" y="4319331"/>
                <a:ext cx="2150050" cy="1237512"/>
              </a:xfrm>
              <a:custGeom>
                <a:avLst/>
                <a:gdLst>
                  <a:gd name="connsiteX0" fmla="*/ 0 w 2150050"/>
                  <a:gd name="connsiteY0" fmla="*/ 0 h 1133831"/>
                  <a:gd name="connsiteX1" fmla="*/ 616096 w 2150050"/>
                  <a:gd name="connsiteY1" fmla="*/ 477843 h 1133831"/>
                  <a:gd name="connsiteX2" fmla="*/ 980724 w 2150050"/>
                  <a:gd name="connsiteY2" fmla="*/ 767065 h 1133831"/>
                  <a:gd name="connsiteX3" fmla="*/ 1370499 w 2150050"/>
                  <a:gd name="connsiteY3" fmla="*/ 1031136 h 1133831"/>
                  <a:gd name="connsiteX4" fmla="*/ 1697408 w 2150050"/>
                  <a:gd name="connsiteY4" fmla="*/ 1131735 h 1133831"/>
                  <a:gd name="connsiteX5" fmla="*/ 1948875 w 2150050"/>
                  <a:gd name="connsiteY5" fmla="*/ 1043711 h 1133831"/>
                  <a:gd name="connsiteX6" fmla="*/ 2150050 w 2150050"/>
                  <a:gd name="connsiteY6" fmla="*/ 792214 h 1133831"/>
                  <a:gd name="connsiteX7" fmla="*/ 2150050 w 2150050"/>
                  <a:gd name="connsiteY7" fmla="*/ 792214 h 1133831"/>
                  <a:gd name="connsiteX0" fmla="*/ 0 w 2150050"/>
                  <a:gd name="connsiteY0" fmla="*/ 0 h 1133831"/>
                  <a:gd name="connsiteX1" fmla="*/ 616096 w 2150050"/>
                  <a:gd name="connsiteY1" fmla="*/ 477843 h 1133831"/>
                  <a:gd name="connsiteX2" fmla="*/ 980724 w 2150050"/>
                  <a:gd name="connsiteY2" fmla="*/ 767065 h 1133831"/>
                  <a:gd name="connsiteX3" fmla="*/ 1370499 w 2150050"/>
                  <a:gd name="connsiteY3" fmla="*/ 1031136 h 1133831"/>
                  <a:gd name="connsiteX4" fmla="*/ 1697408 w 2150050"/>
                  <a:gd name="connsiteY4" fmla="*/ 1131735 h 1133831"/>
                  <a:gd name="connsiteX5" fmla="*/ 1948875 w 2150050"/>
                  <a:gd name="connsiteY5" fmla="*/ 1043711 h 1133831"/>
                  <a:gd name="connsiteX6" fmla="*/ 2150050 w 2150050"/>
                  <a:gd name="connsiteY6" fmla="*/ 792214 h 1133831"/>
                  <a:gd name="connsiteX7" fmla="*/ 2150050 w 2150050"/>
                  <a:gd name="connsiteY7" fmla="*/ 792214 h 1133831"/>
                  <a:gd name="connsiteX0" fmla="*/ 0 w 2150050"/>
                  <a:gd name="connsiteY0" fmla="*/ 79226 h 1213057"/>
                  <a:gd name="connsiteX1" fmla="*/ 3461 w 2150050"/>
                  <a:gd name="connsiteY1" fmla="*/ 0 h 1213057"/>
                  <a:gd name="connsiteX2" fmla="*/ 616096 w 2150050"/>
                  <a:gd name="connsiteY2" fmla="*/ 557069 h 1213057"/>
                  <a:gd name="connsiteX3" fmla="*/ 980724 w 2150050"/>
                  <a:gd name="connsiteY3" fmla="*/ 846291 h 1213057"/>
                  <a:gd name="connsiteX4" fmla="*/ 1370499 w 2150050"/>
                  <a:gd name="connsiteY4" fmla="*/ 1110362 h 1213057"/>
                  <a:gd name="connsiteX5" fmla="*/ 1697408 w 2150050"/>
                  <a:gd name="connsiteY5" fmla="*/ 1210961 h 1213057"/>
                  <a:gd name="connsiteX6" fmla="*/ 1948875 w 2150050"/>
                  <a:gd name="connsiteY6" fmla="*/ 1122937 h 1213057"/>
                  <a:gd name="connsiteX7" fmla="*/ 2150050 w 2150050"/>
                  <a:gd name="connsiteY7" fmla="*/ 871440 h 1213057"/>
                  <a:gd name="connsiteX8" fmla="*/ 2150050 w 2150050"/>
                  <a:gd name="connsiteY8" fmla="*/ 871440 h 1213057"/>
                  <a:gd name="connsiteX0" fmla="*/ 0 w 2150050"/>
                  <a:gd name="connsiteY0" fmla="*/ 79226 h 1213057"/>
                  <a:gd name="connsiteX1" fmla="*/ 3461 w 2150050"/>
                  <a:gd name="connsiteY1" fmla="*/ 0 h 1213057"/>
                  <a:gd name="connsiteX2" fmla="*/ 616096 w 2150050"/>
                  <a:gd name="connsiteY2" fmla="*/ 462059 h 1213057"/>
                  <a:gd name="connsiteX3" fmla="*/ 980724 w 2150050"/>
                  <a:gd name="connsiteY3" fmla="*/ 846291 h 1213057"/>
                  <a:gd name="connsiteX4" fmla="*/ 1370499 w 2150050"/>
                  <a:gd name="connsiteY4" fmla="*/ 1110362 h 1213057"/>
                  <a:gd name="connsiteX5" fmla="*/ 1697408 w 2150050"/>
                  <a:gd name="connsiteY5" fmla="*/ 1210961 h 1213057"/>
                  <a:gd name="connsiteX6" fmla="*/ 1948875 w 2150050"/>
                  <a:gd name="connsiteY6" fmla="*/ 1122937 h 1213057"/>
                  <a:gd name="connsiteX7" fmla="*/ 2150050 w 2150050"/>
                  <a:gd name="connsiteY7" fmla="*/ 871440 h 1213057"/>
                  <a:gd name="connsiteX8" fmla="*/ 2150050 w 2150050"/>
                  <a:gd name="connsiteY8" fmla="*/ 871440 h 1213057"/>
                  <a:gd name="connsiteX0" fmla="*/ 0 w 2150050"/>
                  <a:gd name="connsiteY0" fmla="*/ 79226 h 1213057"/>
                  <a:gd name="connsiteX1" fmla="*/ 3461 w 2150050"/>
                  <a:gd name="connsiteY1" fmla="*/ 0 h 1213057"/>
                  <a:gd name="connsiteX2" fmla="*/ 616096 w 2150050"/>
                  <a:gd name="connsiteY2" fmla="*/ 462059 h 1213057"/>
                  <a:gd name="connsiteX3" fmla="*/ 980724 w 2150050"/>
                  <a:gd name="connsiteY3" fmla="*/ 846292 h 1213057"/>
                  <a:gd name="connsiteX4" fmla="*/ 1370499 w 2150050"/>
                  <a:gd name="connsiteY4" fmla="*/ 1110362 h 1213057"/>
                  <a:gd name="connsiteX5" fmla="*/ 1697408 w 2150050"/>
                  <a:gd name="connsiteY5" fmla="*/ 1210961 h 1213057"/>
                  <a:gd name="connsiteX6" fmla="*/ 1948875 w 2150050"/>
                  <a:gd name="connsiteY6" fmla="*/ 1122937 h 1213057"/>
                  <a:gd name="connsiteX7" fmla="*/ 2150050 w 2150050"/>
                  <a:gd name="connsiteY7" fmla="*/ 871440 h 1213057"/>
                  <a:gd name="connsiteX8" fmla="*/ 2150050 w 2150050"/>
                  <a:gd name="connsiteY8" fmla="*/ 871440 h 1213057"/>
                  <a:gd name="connsiteX0" fmla="*/ 0 w 2150050"/>
                  <a:gd name="connsiteY0" fmla="*/ 79226 h 1213057"/>
                  <a:gd name="connsiteX1" fmla="*/ 3461 w 2150050"/>
                  <a:gd name="connsiteY1" fmla="*/ 0 h 1213057"/>
                  <a:gd name="connsiteX2" fmla="*/ 616096 w 2150050"/>
                  <a:gd name="connsiteY2" fmla="*/ 462059 h 1213057"/>
                  <a:gd name="connsiteX3" fmla="*/ 1133125 w 2150050"/>
                  <a:gd name="connsiteY3" fmla="*/ 846292 h 1213057"/>
                  <a:gd name="connsiteX4" fmla="*/ 1370499 w 2150050"/>
                  <a:gd name="connsiteY4" fmla="*/ 1110362 h 1213057"/>
                  <a:gd name="connsiteX5" fmla="*/ 1697408 w 2150050"/>
                  <a:gd name="connsiteY5" fmla="*/ 1210961 h 1213057"/>
                  <a:gd name="connsiteX6" fmla="*/ 1948875 w 2150050"/>
                  <a:gd name="connsiteY6" fmla="*/ 1122937 h 1213057"/>
                  <a:gd name="connsiteX7" fmla="*/ 2150050 w 2150050"/>
                  <a:gd name="connsiteY7" fmla="*/ 871440 h 1213057"/>
                  <a:gd name="connsiteX8" fmla="*/ 2150050 w 2150050"/>
                  <a:gd name="connsiteY8" fmla="*/ 871440 h 1213057"/>
                  <a:gd name="connsiteX0" fmla="*/ 0 w 2150050"/>
                  <a:gd name="connsiteY0" fmla="*/ 79226 h 1213057"/>
                  <a:gd name="connsiteX1" fmla="*/ 3461 w 2150050"/>
                  <a:gd name="connsiteY1" fmla="*/ 0 h 1213057"/>
                  <a:gd name="connsiteX2" fmla="*/ 616096 w 2150050"/>
                  <a:gd name="connsiteY2" fmla="*/ 462059 h 1213057"/>
                  <a:gd name="connsiteX3" fmla="*/ 1133125 w 2150050"/>
                  <a:gd name="connsiteY3" fmla="*/ 846292 h 1213057"/>
                  <a:gd name="connsiteX4" fmla="*/ 1370499 w 2150050"/>
                  <a:gd name="connsiteY4" fmla="*/ 1110362 h 1213057"/>
                  <a:gd name="connsiteX5" fmla="*/ 1697408 w 2150050"/>
                  <a:gd name="connsiteY5" fmla="*/ 1210961 h 1213057"/>
                  <a:gd name="connsiteX6" fmla="*/ 1948875 w 2150050"/>
                  <a:gd name="connsiteY6" fmla="*/ 1122937 h 1213057"/>
                  <a:gd name="connsiteX7" fmla="*/ 2150050 w 2150050"/>
                  <a:gd name="connsiteY7" fmla="*/ 871440 h 1213057"/>
                  <a:gd name="connsiteX8" fmla="*/ 2150050 w 2150050"/>
                  <a:gd name="connsiteY8" fmla="*/ 871440 h 1213057"/>
                  <a:gd name="connsiteX0" fmla="*/ 0 w 2150050"/>
                  <a:gd name="connsiteY0" fmla="*/ 103681 h 1237512"/>
                  <a:gd name="connsiteX1" fmla="*/ 3461 w 2150050"/>
                  <a:gd name="connsiteY1" fmla="*/ 24455 h 1237512"/>
                  <a:gd name="connsiteX2" fmla="*/ 616096 w 2150050"/>
                  <a:gd name="connsiteY2" fmla="*/ 486514 h 1237512"/>
                  <a:gd name="connsiteX3" fmla="*/ 1133125 w 2150050"/>
                  <a:gd name="connsiteY3" fmla="*/ 870747 h 1237512"/>
                  <a:gd name="connsiteX4" fmla="*/ 1370499 w 2150050"/>
                  <a:gd name="connsiteY4" fmla="*/ 1134817 h 1237512"/>
                  <a:gd name="connsiteX5" fmla="*/ 1697408 w 2150050"/>
                  <a:gd name="connsiteY5" fmla="*/ 1235416 h 1237512"/>
                  <a:gd name="connsiteX6" fmla="*/ 1948875 w 2150050"/>
                  <a:gd name="connsiteY6" fmla="*/ 1147392 h 1237512"/>
                  <a:gd name="connsiteX7" fmla="*/ 2150050 w 2150050"/>
                  <a:gd name="connsiteY7" fmla="*/ 895895 h 1237512"/>
                  <a:gd name="connsiteX8" fmla="*/ 2150050 w 2150050"/>
                  <a:gd name="connsiteY8" fmla="*/ 895895 h 1237512"/>
                  <a:gd name="connsiteX0" fmla="*/ 0 w 2150050"/>
                  <a:gd name="connsiteY0" fmla="*/ 103681 h 1237512"/>
                  <a:gd name="connsiteX1" fmla="*/ 3461 w 2150050"/>
                  <a:gd name="connsiteY1" fmla="*/ 24455 h 1237512"/>
                  <a:gd name="connsiteX2" fmla="*/ 616096 w 2150050"/>
                  <a:gd name="connsiteY2" fmla="*/ 486514 h 1237512"/>
                  <a:gd name="connsiteX3" fmla="*/ 1133125 w 2150050"/>
                  <a:gd name="connsiteY3" fmla="*/ 870747 h 1237512"/>
                  <a:gd name="connsiteX4" fmla="*/ 1370499 w 2150050"/>
                  <a:gd name="connsiteY4" fmla="*/ 1134817 h 1237512"/>
                  <a:gd name="connsiteX5" fmla="*/ 1697408 w 2150050"/>
                  <a:gd name="connsiteY5" fmla="*/ 1235416 h 1237512"/>
                  <a:gd name="connsiteX6" fmla="*/ 1948875 w 2150050"/>
                  <a:gd name="connsiteY6" fmla="*/ 1147392 h 1237512"/>
                  <a:gd name="connsiteX7" fmla="*/ 2150050 w 2150050"/>
                  <a:gd name="connsiteY7" fmla="*/ 895895 h 1237512"/>
                  <a:gd name="connsiteX8" fmla="*/ 2150050 w 2150050"/>
                  <a:gd name="connsiteY8" fmla="*/ 895895 h 1237512"/>
                  <a:gd name="connsiteX0" fmla="*/ 0 w 2150050"/>
                  <a:gd name="connsiteY0" fmla="*/ 103681 h 1237512"/>
                  <a:gd name="connsiteX1" fmla="*/ 3461 w 2150050"/>
                  <a:gd name="connsiteY1" fmla="*/ 24455 h 1237512"/>
                  <a:gd name="connsiteX2" fmla="*/ 616096 w 2150050"/>
                  <a:gd name="connsiteY2" fmla="*/ 486514 h 1237512"/>
                  <a:gd name="connsiteX3" fmla="*/ 626340 w 2150050"/>
                  <a:gd name="connsiteY3" fmla="*/ 487989 h 1237512"/>
                  <a:gd name="connsiteX4" fmla="*/ 1133125 w 2150050"/>
                  <a:gd name="connsiteY4" fmla="*/ 870747 h 1237512"/>
                  <a:gd name="connsiteX5" fmla="*/ 1370499 w 2150050"/>
                  <a:gd name="connsiteY5" fmla="*/ 1134817 h 1237512"/>
                  <a:gd name="connsiteX6" fmla="*/ 1697408 w 2150050"/>
                  <a:gd name="connsiteY6" fmla="*/ 1235416 h 1237512"/>
                  <a:gd name="connsiteX7" fmla="*/ 1948875 w 2150050"/>
                  <a:gd name="connsiteY7" fmla="*/ 1147392 h 1237512"/>
                  <a:gd name="connsiteX8" fmla="*/ 2150050 w 2150050"/>
                  <a:gd name="connsiteY8" fmla="*/ 895895 h 1237512"/>
                  <a:gd name="connsiteX9" fmla="*/ 2150050 w 2150050"/>
                  <a:gd name="connsiteY9" fmla="*/ 895895 h 12375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150050" h="1237512">
                    <a:moveTo>
                      <a:pt x="0" y="103681"/>
                    </a:moveTo>
                    <a:cubicBezTo>
                      <a:pt x="1154" y="77272"/>
                      <a:pt x="22375" y="0"/>
                      <a:pt x="3461" y="24455"/>
                    </a:cubicBezTo>
                    <a:lnTo>
                      <a:pt x="616096" y="486514"/>
                    </a:lnTo>
                    <a:cubicBezTo>
                      <a:pt x="719909" y="563770"/>
                      <a:pt x="540168" y="423950"/>
                      <a:pt x="626340" y="487989"/>
                    </a:cubicBezTo>
                    <a:cubicBezTo>
                      <a:pt x="712512" y="552028"/>
                      <a:pt x="1009099" y="762942"/>
                      <a:pt x="1133125" y="870747"/>
                    </a:cubicBezTo>
                    <a:cubicBezTo>
                      <a:pt x="1257151" y="978552"/>
                      <a:pt x="1276452" y="1074039"/>
                      <a:pt x="1370499" y="1134817"/>
                    </a:cubicBezTo>
                    <a:cubicBezTo>
                      <a:pt x="1464546" y="1195595"/>
                      <a:pt x="1601012" y="1233320"/>
                      <a:pt x="1697408" y="1235416"/>
                    </a:cubicBezTo>
                    <a:cubicBezTo>
                      <a:pt x="1793804" y="1237512"/>
                      <a:pt x="1873435" y="1203979"/>
                      <a:pt x="1948875" y="1147392"/>
                    </a:cubicBezTo>
                    <a:cubicBezTo>
                      <a:pt x="2024315" y="1090805"/>
                      <a:pt x="2150050" y="895895"/>
                      <a:pt x="2150050" y="895895"/>
                    </a:cubicBezTo>
                    <a:lnTo>
                      <a:pt x="2150050" y="895895"/>
                    </a:lnTo>
                  </a:path>
                </a:pathLst>
              </a:custGeom>
              <a:ln>
                <a:solidFill>
                  <a:schemeClr val="accent2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>
                  <a:buNone/>
                </a:pPr>
                <a:endParaRPr lang="it-IT"/>
              </a:p>
            </p:txBody>
          </p:sp>
          <p:sp>
            <p:nvSpPr>
              <p:cNvPr id="25" name="TextBox 4"/>
              <p:cNvSpPr txBox="1"/>
              <p:nvPr/>
            </p:nvSpPr>
            <p:spPr>
              <a:xfrm>
                <a:off x="7817128" y="5909103"/>
                <a:ext cx="1174473" cy="415498"/>
              </a:xfrm>
              <a:prstGeom prst="rect">
                <a:avLst/>
              </a:prstGeom>
              <a:noFill/>
            </p:spPr>
            <p:txBody>
              <a:bodyPr wrap="square" lIns="0" rIns="0" bIns="0" rtlCol="0">
                <a:spAutoFit/>
              </a:bodyPr>
              <a:lstStyle/>
              <a:p>
                <a:pPr>
                  <a:buNone/>
                </a:pPr>
                <a:r>
                  <a:rPr lang="en-US" sz="2400">
                    <a:latin typeface="Times"/>
                    <a:cs typeface="Times"/>
                  </a:rPr>
                  <a:t>log(</a:t>
                </a:r>
                <a:r>
                  <a:rPr lang="en-US" sz="2400" i="1">
                    <a:latin typeface="Times"/>
                    <a:cs typeface="Times"/>
                  </a:rPr>
                  <a:t>R</a:t>
                </a:r>
                <a:r>
                  <a:rPr lang="en-US" sz="2400">
                    <a:latin typeface="Times"/>
                    <a:cs typeface="Times"/>
                  </a:rPr>
                  <a:t>)</a:t>
                </a:r>
                <a:endParaRPr lang="en-US" sz="2400" i="1" baseline="30000">
                  <a:latin typeface="Times"/>
                  <a:cs typeface="Times"/>
                </a:endParaRPr>
              </a:p>
            </p:txBody>
          </p:sp>
          <p:sp>
            <p:nvSpPr>
              <p:cNvPr id="26" name="TextBox 4"/>
              <p:cNvSpPr txBox="1"/>
              <p:nvPr/>
            </p:nvSpPr>
            <p:spPr>
              <a:xfrm rot="16200000">
                <a:off x="5434201" y="4471802"/>
                <a:ext cx="1434300" cy="415498"/>
              </a:xfrm>
              <a:prstGeom prst="rect">
                <a:avLst/>
              </a:prstGeom>
              <a:noFill/>
            </p:spPr>
            <p:txBody>
              <a:bodyPr wrap="square" lIns="0" rIns="0" bIns="0" rtlCol="0">
                <a:spAutoFit/>
              </a:bodyPr>
              <a:lstStyle/>
              <a:p>
                <a:pPr>
                  <a:buNone/>
                </a:pPr>
                <a:r>
                  <a:rPr lang="en-US" sz="2400">
                    <a:latin typeface="Times"/>
                    <a:cs typeface="Times"/>
                  </a:rPr>
                  <a:t>log(</a:t>
                </a:r>
                <a:r>
                  <a:rPr lang="en-US" sz="2400" i="1">
                    <a:latin typeface="Times"/>
                    <a:cs typeface="Times"/>
                  </a:rPr>
                  <a:t>F </a:t>
                </a:r>
                <a:r>
                  <a:rPr lang="en-US" sz="1800" i="1">
                    <a:latin typeface="Times"/>
                    <a:ea typeface="Zapf Dingbats"/>
                    <a:cs typeface="Times"/>
                  </a:rPr>
                  <a:t>✕ </a:t>
                </a:r>
                <a:r>
                  <a:rPr lang="en-US" sz="2400" i="1">
                    <a:latin typeface="Times"/>
                    <a:cs typeface="Times"/>
                  </a:rPr>
                  <a:t>R</a:t>
                </a:r>
                <a:r>
                  <a:rPr lang="en-US" sz="2400" i="1" baseline="30000">
                    <a:latin typeface="Times"/>
                    <a:cs typeface="Times"/>
                  </a:rPr>
                  <a:t>γ</a:t>
                </a:r>
                <a:r>
                  <a:rPr lang="en-US" sz="2400">
                    <a:latin typeface="Times"/>
                    <a:cs typeface="Times"/>
                  </a:rPr>
                  <a:t>)</a:t>
                </a:r>
                <a:endParaRPr lang="en-US" sz="2400" i="1" baseline="30000">
                  <a:latin typeface="Times"/>
                  <a:cs typeface="Times"/>
                </a:endParaRPr>
              </a:p>
            </p:txBody>
          </p:sp>
        </p:grpSp>
        <p:cxnSp>
          <p:nvCxnSpPr>
            <p:cNvPr id="14" name="Connettore 2 13"/>
            <p:cNvCxnSpPr/>
            <p:nvPr/>
          </p:nvCxnSpPr>
          <p:spPr>
            <a:xfrm>
              <a:off x="4631743" y="5381625"/>
              <a:ext cx="1247008" cy="1751"/>
            </a:xfrm>
            <a:prstGeom prst="straightConnector1">
              <a:avLst/>
            </a:prstGeom>
            <a:ln w="50800"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nettore 1 14"/>
            <p:cNvCxnSpPr/>
            <p:nvPr/>
          </p:nvCxnSpPr>
          <p:spPr>
            <a:xfrm rot="5400000" flipH="1" flipV="1">
              <a:off x="8253686" y="5713662"/>
              <a:ext cx="2015888" cy="1856"/>
            </a:xfrm>
            <a:prstGeom prst="line">
              <a:avLst/>
            </a:prstGeom>
            <a:ln>
              <a:solidFill>
                <a:srgbClr val="FF0000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4"/>
            <p:cNvSpPr txBox="1"/>
            <p:nvPr/>
          </p:nvSpPr>
          <p:spPr>
            <a:xfrm>
              <a:off x="9352558" y="4706648"/>
              <a:ext cx="979792" cy="468152"/>
            </a:xfrm>
            <a:prstGeom prst="rect">
              <a:avLst/>
            </a:prstGeom>
            <a:noFill/>
          </p:spPr>
          <p:txBody>
            <a:bodyPr wrap="square" lIns="0" tIns="52144" rIns="0" bIns="0" rtlCol="0">
              <a:spAutoFit/>
            </a:bodyPr>
            <a:lstStyle/>
            <a:p>
              <a:pPr>
                <a:buNone/>
              </a:pPr>
              <a:r>
                <a:rPr lang="en-US" sz="2400">
                  <a:solidFill>
                    <a:srgbClr val="FF0000"/>
                  </a:solidFill>
                  <a:latin typeface="Times"/>
                  <a:cs typeface="Times"/>
                </a:rPr>
                <a:t>MDR</a:t>
              </a:r>
              <a:endParaRPr lang="en-US" sz="2400" i="1" baseline="30000">
                <a:solidFill>
                  <a:srgbClr val="FF0000"/>
                </a:solidFill>
                <a:latin typeface="Times"/>
                <a:cs typeface="Times"/>
              </a:endParaRPr>
            </a:p>
          </p:txBody>
        </p:sp>
        <p:cxnSp>
          <p:nvCxnSpPr>
            <p:cNvPr id="17" name="Connettore 2 16"/>
            <p:cNvCxnSpPr/>
            <p:nvPr/>
          </p:nvCxnSpPr>
          <p:spPr>
            <a:xfrm flipV="1">
              <a:off x="4986175" y="3093906"/>
              <a:ext cx="535205" cy="15266"/>
            </a:xfrm>
            <a:prstGeom prst="straightConnector1">
              <a:avLst/>
            </a:prstGeom>
            <a:ln w="31750">
              <a:solidFill>
                <a:srgbClr val="FF0000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4"/>
            <p:cNvSpPr txBox="1"/>
            <p:nvPr/>
          </p:nvSpPr>
          <p:spPr>
            <a:xfrm>
              <a:off x="4331125" y="4705770"/>
              <a:ext cx="2261286" cy="458202"/>
            </a:xfrm>
            <a:prstGeom prst="rect">
              <a:avLst/>
            </a:prstGeom>
            <a:noFill/>
          </p:spPr>
          <p:txBody>
            <a:bodyPr wrap="square" lIns="0" rIns="0" bIns="0" rtlCol="0">
              <a:spAutoFit/>
            </a:bodyPr>
            <a:lstStyle/>
            <a:p>
              <a:pPr>
                <a:buNone/>
              </a:pPr>
              <a:r>
                <a:rPr lang="en-US" sz="2400">
                  <a:solidFill>
                    <a:schemeClr val="accent2"/>
                  </a:solidFill>
                  <a:latin typeface="Palatino"/>
                  <a:cs typeface="Palatino"/>
                </a:rPr>
                <a:t>Deformation</a:t>
              </a:r>
              <a:endParaRPr lang="en-US" sz="2400" i="1" baseline="30000">
                <a:solidFill>
                  <a:schemeClr val="accent2"/>
                </a:solidFill>
                <a:latin typeface="Palatino"/>
                <a:cs typeface="Palatino"/>
              </a:endParaRPr>
            </a:p>
          </p:txBody>
        </p:sp>
        <p:cxnSp>
          <p:nvCxnSpPr>
            <p:cNvPr id="19" name="Connettore 2 18"/>
            <p:cNvCxnSpPr/>
            <p:nvPr/>
          </p:nvCxnSpPr>
          <p:spPr>
            <a:xfrm rot="10800000" flipV="1">
              <a:off x="4631743" y="6372223"/>
              <a:ext cx="1247008" cy="1"/>
            </a:xfrm>
            <a:prstGeom prst="straightConnector1">
              <a:avLst/>
            </a:prstGeom>
            <a:ln w="50800"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4"/>
            <p:cNvSpPr txBox="1"/>
            <p:nvPr/>
          </p:nvSpPr>
          <p:spPr>
            <a:xfrm>
              <a:off x="4540608" y="5761622"/>
              <a:ext cx="1870511" cy="458202"/>
            </a:xfrm>
            <a:prstGeom prst="rect">
              <a:avLst/>
            </a:prstGeom>
            <a:noFill/>
          </p:spPr>
          <p:txBody>
            <a:bodyPr wrap="square" lIns="0" rIns="0" bIns="0" rtlCol="0">
              <a:spAutoFit/>
            </a:bodyPr>
            <a:lstStyle/>
            <a:p>
              <a:pPr>
                <a:buNone/>
              </a:pPr>
              <a:r>
                <a:rPr lang="en-US" sz="2400" dirty="0" smtClean="0">
                  <a:solidFill>
                    <a:schemeClr val="accent2"/>
                  </a:solidFill>
                  <a:latin typeface="Palatino"/>
                  <a:cs typeface="Palatino"/>
                </a:rPr>
                <a:t>Unfolding</a:t>
              </a:r>
              <a:endParaRPr lang="en-US" sz="2400" i="1" baseline="30000" dirty="0">
                <a:solidFill>
                  <a:schemeClr val="accent2"/>
                </a:solidFill>
                <a:latin typeface="Palatino"/>
                <a:cs typeface="Palatino"/>
              </a:endParaRPr>
            </a:p>
          </p:txBody>
        </p:sp>
      </p:grpSp>
      <p:sp>
        <p:nvSpPr>
          <p:cNvPr id="57" name="ZoneTexte 56"/>
          <p:cNvSpPr txBox="1"/>
          <p:nvPr/>
        </p:nvSpPr>
        <p:spPr>
          <a:xfrm>
            <a:off x="8534400" y="6397823"/>
            <a:ext cx="533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dirty="0" smtClean="0"/>
              <a:t>22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27812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304800"/>
            <a:ext cx="8229601" cy="1249362"/>
          </a:xfrm>
        </p:spPr>
        <p:txBody>
          <a:bodyPr>
            <a:normAutofit/>
          </a:bodyPr>
          <a:lstStyle/>
          <a:p>
            <a:r>
              <a:rPr lang="it-IT" sz="3800" dirty="0" smtClean="0">
                <a:latin typeface="Palatino"/>
                <a:cs typeface="Palatino"/>
              </a:rPr>
              <a:t> </a:t>
            </a:r>
            <a:r>
              <a:rPr lang="it-IT" sz="2800" dirty="0" err="1">
                <a:cs typeface="Palatino"/>
              </a:rPr>
              <a:t>P</a:t>
            </a:r>
            <a:r>
              <a:rPr lang="it-IT" sz="2800" dirty="0" err="1" smtClean="0">
                <a:cs typeface="Palatino"/>
              </a:rPr>
              <a:t>rotons</a:t>
            </a:r>
            <a:r>
              <a:rPr lang="it-IT" sz="2800" dirty="0" smtClean="0">
                <a:cs typeface="Palatino"/>
              </a:rPr>
              <a:t> - </a:t>
            </a:r>
            <a:r>
              <a:rPr lang="it-IT" sz="2800" dirty="0" err="1" smtClean="0">
                <a:cs typeface="Palatino"/>
              </a:rPr>
              <a:t>Systematic</a:t>
            </a:r>
            <a:r>
              <a:rPr lang="it-IT" sz="2800" dirty="0" smtClean="0">
                <a:cs typeface="Palatino"/>
              </a:rPr>
              <a:t> </a:t>
            </a:r>
            <a:r>
              <a:rPr lang="it-IT" sz="2800" dirty="0" err="1">
                <a:cs typeface="Palatino"/>
              </a:rPr>
              <a:t>errors</a:t>
            </a:r>
            <a:endParaRPr lang="it-IT" sz="2800" i="1" baseline="-25000" dirty="0">
              <a:solidFill>
                <a:srgbClr val="0000FF"/>
              </a:solidFill>
              <a:cs typeface="Palatin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371600"/>
            <a:ext cx="4724400" cy="50292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800" dirty="0">
                <a:solidFill>
                  <a:srgbClr val="000090"/>
                </a:solidFill>
                <a:cs typeface="Palatino"/>
              </a:rPr>
              <a:t>Acceptance	</a:t>
            </a:r>
            <a:r>
              <a:rPr lang="en-US" sz="1800" dirty="0" smtClean="0">
                <a:solidFill>
                  <a:srgbClr val="000090"/>
                </a:solidFill>
                <a:cs typeface="Palatino"/>
              </a:rPr>
              <a:t>   </a:t>
            </a:r>
            <a:r>
              <a:rPr lang="en-US" sz="1800" dirty="0">
                <a:solidFill>
                  <a:srgbClr val="000090"/>
                </a:solidFill>
                <a:cs typeface="Palatino"/>
              </a:rPr>
              <a:t> </a:t>
            </a:r>
            <a:r>
              <a:rPr lang="en-US" sz="1800" dirty="0" smtClean="0">
                <a:solidFill>
                  <a:srgbClr val="000090"/>
                </a:solidFill>
                <a:cs typeface="Palatino"/>
              </a:rPr>
              <a:t>         </a:t>
            </a:r>
            <a:r>
              <a:rPr lang="en-US" sz="1800" i="1" dirty="0" err="1" smtClean="0">
                <a:solidFill>
                  <a:srgbClr val="000090"/>
                </a:solidFill>
                <a:cs typeface="Palatino"/>
              </a:rPr>
              <a:t>ε</a:t>
            </a:r>
            <a:r>
              <a:rPr lang="en-US" sz="1800" baseline="-25000" dirty="0" err="1" smtClean="0">
                <a:solidFill>
                  <a:srgbClr val="000090"/>
                </a:solidFill>
                <a:cs typeface="Palatino"/>
              </a:rPr>
              <a:t>ac</a:t>
            </a:r>
            <a:r>
              <a:rPr lang="en-US" sz="1800" dirty="0" smtClean="0">
                <a:solidFill>
                  <a:srgbClr val="000090"/>
                </a:solidFill>
                <a:cs typeface="Palatino"/>
              </a:rPr>
              <a:t> =  </a:t>
            </a:r>
            <a:r>
              <a:rPr lang="en-US" sz="1800" dirty="0">
                <a:solidFill>
                  <a:srgbClr val="000090"/>
                </a:solidFill>
                <a:cs typeface="Palatino"/>
              </a:rPr>
              <a:t>2.8 %</a:t>
            </a:r>
          </a:p>
          <a:p>
            <a:pPr marL="0" indent="0">
              <a:buNone/>
            </a:pPr>
            <a:r>
              <a:rPr lang="en-US" sz="1800" dirty="0">
                <a:solidFill>
                  <a:srgbClr val="000090"/>
                </a:solidFill>
                <a:cs typeface="Palatino"/>
              </a:rPr>
              <a:t>Trigger </a:t>
            </a:r>
            <a:r>
              <a:rPr lang="en-US" sz="1800" dirty="0" smtClean="0">
                <a:solidFill>
                  <a:srgbClr val="000090"/>
                </a:solidFill>
                <a:cs typeface="Palatino"/>
              </a:rPr>
              <a:t>efficiency           </a:t>
            </a:r>
            <a:r>
              <a:rPr lang="en-US" sz="1800" i="1" dirty="0" err="1" smtClean="0">
                <a:solidFill>
                  <a:srgbClr val="000090"/>
                </a:solidFill>
                <a:cs typeface="Palatino"/>
              </a:rPr>
              <a:t>ε</a:t>
            </a:r>
            <a:r>
              <a:rPr lang="en-US" sz="1800" baseline="-25000" dirty="0" err="1" smtClean="0">
                <a:solidFill>
                  <a:srgbClr val="000090"/>
                </a:solidFill>
                <a:cs typeface="Palatino"/>
              </a:rPr>
              <a:t>trg</a:t>
            </a:r>
            <a:r>
              <a:rPr lang="en-US" sz="1800" baseline="-25000" dirty="0" smtClean="0">
                <a:solidFill>
                  <a:srgbClr val="000090"/>
                </a:solidFill>
                <a:cs typeface="Palatino"/>
              </a:rPr>
              <a:t>.</a:t>
            </a:r>
            <a:r>
              <a:rPr lang="en-US" sz="1800" dirty="0" smtClean="0">
                <a:solidFill>
                  <a:srgbClr val="000090"/>
                </a:solidFill>
                <a:cs typeface="Palatino"/>
              </a:rPr>
              <a:t>=  </a:t>
            </a:r>
            <a:r>
              <a:rPr lang="en-US" sz="1800" dirty="0">
                <a:solidFill>
                  <a:srgbClr val="000090"/>
                </a:solidFill>
                <a:cs typeface="Palatino"/>
              </a:rPr>
              <a:t>1.0 %</a:t>
            </a:r>
          </a:p>
          <a:p>
            <a:pPr marL="0" indent="0">
              <a:buNone/>
            </a:pPr>
            <a:r>
              <a:rPr lang="en-US" sz="1800" dirty="0">
                <a:solidFill>
                  <a:srgbClr val="000090"/>
                </a:solidFill>
                <a:cs typeface="Palatino"/>
              </a:rPr>
              <a:t>Track </a:t>
            </a:r>
            <a:r>
              <a:rPr lang="en-US" sz="1800" dirty="0" err="1" smtClean="0">
                <a:solidFill>
                  <a:srgbClr val="000090"/>
                </a:solidFill>
                <a:cs typeface="Palatino"/>
              </a:rPr>
              <a:t>reconst</a:t>
            </a:r>
            <a:r>
              <a:rPr lang="en-US" sz="1800" dirty="0" smtClean="0">
                <a:solidFill>
                  <a:srgbClr val="000090"/>
                </a:solidFill>
                <a:cs typeface="Palatino"/>
              </a:rPr>
              <a:t>. Efficiency </a:t>
            </a:r>
            <a:r>
              <a:rPr lang="en-US" sz="1800" i="1" dirty="0" err="1" smtClean="0">
                <a:solidFill>
                  <a:srgbClr val="000090"/>
                </a:solidFill>
                <a:cs typeface="Palatino"/>
              </a:rPr>
              <a:t>ε</a:t>
            </a:r>
            <a:r>
              <a:rPr lang="en-US" sz="1800" baseline="-25000" dirty="0" err="1" smtClean="0">
                <a:solidFill>
                  <a:srgbClr val="000090"/>
                </a:solidFill>
                <a:cs typeface="Palatino"/>
              </a:rPr>
              <a:t>trk</a:t>
            </a:r>
            <a:r>
              <a:rPr lang="en-US" sz="1800" baseline="-25000" dirty="0" smtClean="0">
                <a:solidFill>
                  <a:srgbClr val="000090"/>
                </a:solidFill>
                <a:cs typeface="Palatino"/>
              </a:rPr>
              <a:t>.</a:t>
            </a:r>
            <a:r>
              <a:rPr lang="en-US" sz="1800" dirty="0" smtClean="0">
                <a:solidFill>
                  <a:srgbClr val="000090"/>
                </a:solidFill>
                <a:cs typeface="Palatino"/>
              </a:rPr>
              <a:t>=  </a:t>
            </a:r>
            <a:r>
              <a:rPr lang="en-US" sz="1800" dirty="0">
                <a:solidFill>
                  <a:srgbClr val="000090"/>
                </a:solidFill>
                <a:cs typeface="Palatino"/>
              </a:rPr>
              <a:t>1.0 %</a:t>
            </a:r>
          </a:p>
          <a:p>
            <a:pPr marL="0" indent="0">
              <a:buNone/>
            </a:pPr>
            <a:endParaRPr lang="en-US" sz="1800" dirty="0" smtClean="0">
              <a:solidFill>
                <a:srgbClr val="800000"/>
              </a:solidFill>
              <a:cs typeface="Palatino"/>
            </a:endParaRPr>
          </a:p>
          <a:p>
            <a:pPr marL="0" indent="0">
              <a:buNone/>
            </a:pPr>
            <a:r>
              <a:rPr lang="en-US" sz="1800" dirty="0" smtClean="0">
                <a:solidFill>
                  <a:srgbClr val="800000"/>
                </a:solidFill>
                <a:cs typeface="Palatino"/>
              </a:rPr>
              <a:t>Total </a:t>
            </a:r>
            <a:r>
              <a:rPr lang="en-US" sz="1800" dirty="0">
                <a:solidFill>
                  <a:srgbClr val="800000"/>
                </a:solidFill>
                <a:cs typeface="Palatino"/>
              </a:rPr>
              <a:t>systematic errors of normalization </a:t>
            </a:r>
            <a:r>
              <a:rPr lang="en-US" sz="1800" dirty="0" smtClean="0">
                <a:solidFill>
                  <a:srgbClr val="800000"/>
                </a:solidFill>
                <a:cs typeface="Palatino"/>
              </a:rPr>
              <a:t>:</a:t>
            </a:r>
          </a:p>
          <a:p>
            <a:pPr marL="0" indent="0">
              <a:buNone/>
            </a:pPr>
            <a:r>
              <a:rPr lang="en-US" sz="1800" i="1" dirty="0" err="1" smtClean="0">
                <a:solidFill>
                  <a:srgbClr val="800000"/>
                </a:solidFill>
                <a:cs typeface="Palatino"/>
              </a:rPr>
              <a:t>ε</a:t>
            </a:r>
            <a:r>
              <a:rPr lang="en-US" sz="1800" baseline="-25000" dirty="0" err="1" smtClean="0">
                <a:solidFill>
                  <a:srgbClr val="800000"/>
                </a:solidFill>
                <a:cs typeface="Palatino"/>
              </a:rPr>
              <a:t>norm</a:t>
            </a:r>
            <a:r>
              <a:rPr lang="en-US" sz="1800" baseline="-25000" dirty="0">
                <a:solidFill>
                  <a:srgbClr val="800000"/>
                </a:solidFill>
                <a:cs typeface="Palatino"/>
              </a:rPr>
              <a:t>. </a:t>
            </a:r>
            <a:r>
              <a:rPr lang="en-US" sz="1800" dirty="0">
                <a:solidFill>
                  <a:srgbClr val="800000"/>
                </a:solidFill>
                <a:cs typeface="Palatino"/>
              </a:rPr>
              <a:t>=</a:t>
            </a:r>
            <a:r>
              <a:rPr lang="en-US" sz="1800" baseline="-25000" dirty="0">
                <a:solidFill>
                  <a:srgbClr val="800000"/>
                </a:solidFill>
                <a:cs typeface="Palatino"/>
              </a:rPr>
              <a:t>  </a:t>
            </a:r>
            <a:r>
              <a:rPr lang="en-US" sz="1800" dirty="0">
                <a:solidFill>
                  <a:srgbClr val="800000"/>
                </a:solidFill>
                <a:cs typeface="Palatino"/>
              </a:rPr>
              <a:t>(</a:t>
            </a:r>
            <a:r>
              <a:rPr lang="en-US" sz="1800" i="1" dirty="0">
                <a:solidFill>
                  <a:srgbClr val="800000"/>
                </a:solidFill>
                <a:cs typeface="Palatino"/>
              </a:rPr>
              <a:t>ε</a:t>
            </a:r>
            <a:r>
              <a:rPr lang="en-US" sz="1800" baseline="-25000" dirty="0">
                <a:solidFill>
                  <a:srgbClr val="800000"/>
                </a:solidFill>
                <a:cs typeface="Palatino"/>
              </a:rPr>
              <a:t>acc</a:t>
            </a:r>
            <a:r>
              <a:rPr lang="en-US" sz="1800" baseline="30000" dirty="0">
                <a:solidFill>
                  <a:srgbClr val="800000"/>
                </a:solidFill>
                <a:cs typeface="Palatino"/>
              </a:rPr>
              <a:t>2 </a:t>
            </a:r>
            <a:r>
              <a:rPr lang="en-US" sz="1800" dirty="0">
                <a:solidFill>
                  <a:srgbClr val="800000"/>
                </a:solidFill>
                <a:cs typeface="Palatino"/>
              </a:rPr>
              <a:t>+ </a:t>
            </a:r>
            <a:r>
              <a:rPr lang="en-US" sz="1800" i="1" dirty="0">
                <a:solidFill>
                  <a:srgbClr val="800000"/>
                </a:solidFill>
                <a:cs typeface="Palatino"/>
              </a:rPr>
              <a:t>ε</a:t>
            </a:r>
            <a:r>
              <a:rPr lang="en-US" sz="1800" baseline="-25000" dirty="0">
                <a:solidFill>
                  <a:srgbClr val="800000"/>
                </a:solidFill>
                <a:cs typeface="Palatino"/>
              </a:rPr>
              <a:t>trg</a:t>
            </a:r>
            <a:r>
              <a:rPr lang="en-US" sz="1800" baseline="30000" dirty="0">
                <a:solidFill>
                  <a:srgbClr val="800000"/>
                </a:solidFill>
                <a:cs typeface="Palatino"/>
              </a:rPr>
              <a:t>2 </a:t>
            </a:r>
            <a:r>
              <a:rPr lang="en-US" sz="1800" dirty="0">
                <a:solidFill>
                  <a:srgbClr val="800000"/>
                </a:solidFill>
                <a:cs typeface="Palatino"/>
              </a:rPr>
              <a:t>+ </a:t>
            </a:r>
            <a:r>
              <a:rPr lang="en-US" sz="1800" i="1" dirty="0">
                <a:solidFill>
                  <a:srgbClr val="800000"/>
                </a:solidFill>
                <a:cs typeface="Palatino"/>
              </a:rPr>
              <a:t>ε</a:t>
            </a:r>
            <a:r>
              <a:rPr lang="en-US" sz="1800" baseline="-25000" dirty="0">
                <a:solidFill>
                  <a:srgbClr val="800000"/>
                </a:solidFill>
                <a:cs typeface="Palatino"/>
              </a:rPr>
              <a:t>trk</a:t>
            </a:r>
            <a:r>
              <a:rPr lang="en-US" sz="1800" baseline="30000" dirty="0">
                <a:solidFill>
                  <a:srgbClr val="800000"/>
                </a:solidFill>
                <a:cs typeface="Palatino"/>
              </a:rPr>
              <a:t>2 </a:t>
            </a:r>
            <a:r>
              <a:rPr lang="en-US" sz="1800" dirty="0">
                <a:solidFill>
                  <a:srgbClr val="800000"/>
                </a:solidFill>
                <a:cs typeface="Palatino"/>
              </a:rPr>
              <a:t>) </a:t>
            </a:r>
            <a:r>
              <a:rPr lang="en-US" sz="1800" baseline="30000" dirty="0" smtClean="0">
                <a:solidFill>
                  <a:srgbClr val="800000"/>
                </a:solidFill>
                <a:cs typeface="Palatino"/>
              </a:rPr>
              <a:t>½</a:t>
            </a:r>
            <a:r>
              <a:rPr lang="en-US" sz="1800" dirty="0" smtClean="0">
                <a:solidFill>
                  <a:srgbClr val="800000"/>
                </a:solidFill>
                <a:cs typeface="Palatino"/>
              </a:rPr>
              <a:t> =  </a:t>
            </a:r>
            <a:r>
              <a:rPr lang="en-US" sz="1800" dirty="0">
                <a:solidFill>
                  <a:srgbClr val="800000"/>
                </a:solidFill>
                <a:cs typeface="Palatino"/>
              </a:rPr>
              <a:t>3.1 %</a:t>
            </a:r>
          </a:p>
          <a:p>
            <a:pPr marL="0" indent="0">
              <a:buNone/>
            </a:pPr>
            <a:endParaRPr lang="en-US" sz="1800" dirty="0" smtClean="0">
              <a:solidFill>
                <a:srgbClr val="000090"/>
              </a:solidFill>
              <a:cs typeface="Palatino"/>
            </a:endParaRPr>
          </a:p>
          <a:p>
            <a:pPr marL="0" indent="0">
              <a:buNone/>
            </a:pPr>
            <a:r>
              <a:rPr lang="en-US" sz="1800" dirty="0" smtClean="0">
                <a:solidFill>
                  <a:srgbClr val="000090"/>
                </a:solidFill>
                <a:cs typeface="Palatino"/>
              </a:rPr>
              <a:t>Systematic </a:t>
            </a:r>
            <a:r>
              <a:rPr lang="en-US" sz="1800" dirty="0">
                <a:solidFill>
                  <a:srgbClr val="000090"/>
                </a:solidFill>
                <a:cs typeface="Palatino"/>
              </a:rPr>
              <a:t>error of unfolding</a:t>
            </a:r>
            <a:br>
              <a:rPr lang="en-US" sz="1800" dirty="0">
                <a:solidFill>
                  <a:srgbClr val="000090"/>
                </a:solidFill>
                <a:cs typeface="Palatino"/>
              </a:rPr>
            </a:br>
            <a:r>
              <a:rPr lang="en-US" sz="1800" dirty="0">
                <a:solidFill>
                  <a:srgbClr val="000090"/>
                </a:solidFill>
                <a:cs typeface="Palatino"/>
              </a:rPr>
              <a:t>	</a:t>
            </a:r>
            <a:r>
              <a:rPr lang="en-US" sz="1800" i="1" dirty="0" err="1" smtClean="0">
                <a:solidFill>
                  <a:srgbClr val="000090"/>
                </a:solidFill>
                <a:cs typeface="Palatino"/>
              </a:rPr>
              <a:t>ε</a:t>
            </a:r>
            <a:r>
              <a:rPr lang="en-US" sz="1800" baseline="-25000" dirty="0" err="1" smtClean="0">
                <a:solidFill>
                  <a:srgbClr val="000090"/>
                </a:solidFill>
                <a:cs typeface="Palatino"/>
              </a:rPr>
              <a:t>unfold</a:t>
            </a:r>
            <a:r>
              <a:rPr lang="en-US" sz="1800" dirty="0" smtClean="0">
                <a:solidFill>
                  <a:srgbClr val="000090"/>
                </a:solidFill>
                <a:cs typeface="Palatino"/>
              </a:rPr>
              <a:t> </a:t>
            </a:r>
            <a:r>
              <a:rPr lang="en-US" sz="1800" dirty="0">
                <a:solidFill>
                  <a:srgbClr val="000090"/>
                </a:solidFill>
                <a:cs typeface="Palatino"/>
              </a:rPr>
              <a:t>&lt;    1 % at </a:t>
            </a:r>
            <a:r>
              <a:rPr lang="en-US" sz="1800" i="1" dirty="0">
                <a:solidFill>
                  <a:srgbClr val="000090"/>
                </a:solidFill>
                <a:cs typeface="Palatino"/>
              </a:rPr>
              <a:t>R</a:t>
            </a:r>
            <a:r>
              <a:rPr lang="en-US" sz="1800" dirty="0">
                <a:solidFill>
                  <a:srgbClr val="000090"/>
                </a:solidFill>
                <a:cs typeface="Palatino"/>
              </a:rPr>
              <a:t> &lt; 200 GV</a:t>
            </a:r>
            <a:br>
              <a:rPr lang="en-US" sz="1800" dirty="0">
                <a:solidFill>
                  <a:srgbClr val="000090"/>
                </a:solidFill>
                <a:cs typeface="Palatino"/>
              </a:rPr>
            </a:br>
            <a:r>
              <a:rPr lang="en-US" sz="1800" dirty="0">
                <a:solidFill>
                  <a:srgbClr val="000090"/>
                </a:solidFill>
                <a:cs typeface="Palatino"/>
              </a:rPr>
              <a:t>	</a:t>
            </a:r>
            <a:r>
              <a:rPr lang="en-US" sz="1800" i="1" dirty="0" err="1" smtClean="0">
                <a:solidFill>
                  <a:srgbClr val="000090"/>
                </a:solidFill>
                <a:cs typeface="Palatino"/>
              </a:rPr>
              <a:t>ε</a:t>
            </a:r>
            <a:r>
              <a:rPr lang="en-US" sz="1800" baseline="-25000" dirty="0" err="1" smtClean="0">
                <a:solidFill>
                  <a:srgbClr val="000090"/>
                </a:solidFill>
                <a:cs typeface="Palatino"/>
              </a:rPr>
              <a:t>unfold</a:t>
            </a:r>
            <a:r>
              <a:rPr lang="en-US" sz="1800" dirty="0" smtClean="0">
                <a:solidFill>
                  <a:srgbClr val="000090"/>
                </a:solidFill>
                <a:cs typeface="Palatino"/>
              </a:rPr>
              <a:t> </a:t>
            </a:r>
            <a:r>
              <a:rPr lang="en-US" sz="1800" dirty="0">
                <a:solidFill>
                  <a:srgbClr val="000090"/>
                </a:solidFill>
                <a:cs typeface="Palatino"/>
              </a:rPr>
              <a:t>= 5.4 % at </a:t>
            </a:r>
            <a:r>
              <a:rPr lang="en-US" sz="1800" i="1" dirty="0">
                <a:solidFill>
                  <a:srgbClr val="000090"/>
                </a:solidFill>
                <a:cs typeface="Palatino"/>
              </a:rPr>
              <a:t>R </a:t>
            </a:r>
            <a:r>
              <a:rPr lang="en-US" sz="1800" dirty="0">
                <a:solidFill>
                  <a:srgbClr val="000090"/>
                </a:solidFill>
                <a:cs typeface="Palatino"/>
              </a:rPr>
              <a:t>=     1 TV</a:t>
            </a:r>
          </a:p>
          <a:p>
            <a:pPr marL="0" indent="0" algn="ctr">
              <a:buNone/>
            </a:pPr>
            <a:endParaRPr lang="en-US" sz="1800" dirty="0" smtClean="0">
              <a:solidFill>
                <a:srgbClr val="FF0000"/>
              </a:solidFill>
              <a:cs typeface="Palatino"/>
            </a:endParaRPr>
          </a:p>
        </p:txBody>
      </p:sp>
      <p:pic>
        <p:nvPicPr>
          <p:cNvPr id="12" name="Immagine 12" descr="treff.pdf"/>
          <p:cNvPicPr>
            <a:picLocks noChangeAspect="1"/>
          </p:cNvPicPr>
          <p:nvPr/>
        </p:nvPicPr>
        <p:blipFill rotWithShape="1">
          <a:blip r:embed="rId2"/>
          <a:srcRect l="-1" r="-4190"/>
          <a:stretch/>
        </p:blipFill>
        <p:spPr>
          <a:xfrm>
            <a:off x="4800600" y="1066800"/>
            <a:ext cx="4495800" cy="4829118"/>
          </a:xfrm>
          <a:prstGeom prst="rect">
            <a:avLst/>
          </a:prstGeom>
        </p:spPr>
      </p:pic>
      <p:grpSp>
        <p:nvGrpSpPr>
          <p:cNvPr id="15" name="Gruppo 17"/>
          <p:cNvGrpSpPr>
            <a:grpSpLocks noChangeAspect="1"/>
          </p:cNvGrpSpPr>
          <p:nvPr/>
        </p:nvGrpSpPr>
        <p:grpSpPr>
          <a:xfrm>
            <a:off x="6172200" y="3505200"/>
            <a:ext cx="2964400" cy="1556092"/>
            <a:chOff x="228600" y="1853110"/>
            <a:chExt cx="4419600" cy="4677040"/>
          </a:xfrm>
        </p:grpSpPr>
        <p:grpSp>
          <p:nvGrpSpPr>
            <p:cNvPr id="16" name="Gruppo 41"/>
            <p:cNvGrpSpPr/>
            <p:nvPr/>
          </p:nvGrpSpPr>
          <p:grpSpPr>
            <a:xfrm>
              <a:off x="228600" y="1853110"/>
              <a:ext cx="2706624" cy="4495800"/>
              <a:chOff x="3313176" y="1981200"/>
              <a:chExt cx="2706624" cy="4495800"/>
            </a:xfrm>
          </p:grpSpPr>
          <p:grpSp>
            <p:nvGrpSpPr>
              <p:cNvPr id="22" name="Gruppo 36"/>
              <p:cNvGrpSpPr>
                <a:grpSpLocks noChangeAspect="1"/>
              </p:cNvGrpSpPr>
              <p:nvPr/>
            </p:nvGrpSpPr>
            <p:grpSpPr>
              <a:xfrm>
                <a:off x="3313176" y="2361918"/>
                <a:ext cx="2706624" cy="4100310"/>
                <a:chOff x="1389813" y="1524000"/>
                <a:chExt cx="2514600" cy="3810000"/>
              </a:xfrm>
            </p:grpSpPr>
            <p:cxnSp>
              <p:nvCxnSpPr>
                <p:cNvPr id="31" name="Connettore 1 34"/>
                <p:cNvCxnSpPr/>
                <p:nvPr/>
              </p:nvCxnSpPr>
              <p:spPr>
                <a:xfrm>
                  <a:off x="1828800" y="2817812"/>
                  <a:ext cx="1676400" cy="1588"/>
                </a:xfrm>
                <a:prstGeom prst="line">
                  <a:avLst/>
                </a:prstGeom>
                <a:ln w="63500">
                  <a:solidFill>
                    <a:srgbClr val="0052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Connettore 1 35"/>
                <p:cNvCxnSpPr/>
                <p:nvPr/>
              </p:nvCxnSpPr>
              <p:spPr>
                <a:xfrm>
                  <a:off x="1828800" y="1524000"/>
                  <a:ext cx="1676400" cy="1588"/>
                </a:xfrm>
                <a:prstGeom prst="line">
                  <a:avLst/>
                </a:prstGeom>
                <a:ln w="63500">
                  <a:solidFill>
                    <a:srgbClr val="0052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Connettore 1 36"/>
                <p:cNvCxnSpPr/>
                <p:nvPr/>
              </p:nvCxnSpPr>
              <p:spPr>
                <a:xfrm>
                  <a:off x="2057400" y="3124200"/>
                  <a:ext cx="1219200" cy="1588"/>
                </a:xfrm>
                <a:prstGeom prst="line">
                  <a:avLst/>
                </a:prstGeom>
                <a:ln w="63500">
                  <a:solidFill>
                    <a:srgbClr val="0052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Connettore 1 37"/>
                <p:cNvCxnSpPr/>
                <p:nvPr/>
              </p:nvCxnSpPr>
              <p:spPr>
                <a:xfrm>
                  <a:off x="2151424" y="3429310"/>
                  <a:ext cx="1043122" cy="1278"/>
                </a:xfrm>
                <a:prstGeom prst="line">
                  <a:avLst/>
                </a:prstGeom>
                <a:ln w="63500">
                  <a:solidFill>
                    <a:srgbClr val="0052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Connettore 1 38"/>
                <p:cNvCxnSpPr/>
                <p:nvPr/>
              </p:nvCxnSpPr>
              <p:spPr>
                <a:xfrm>
                  <a:off x="2057400" y="3732212"/>
                  <a:ext cx="1219200" cy="1588"/>
                </a:xfrm>
                <a:prstGeom prst="line">
                  <a:avLst/>
                </a:prstGeom>
                <a:ln w="63500">
                  <a:solidFill>
                    <a:srgbClr val="0052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Connettore 1 39"/>
                <p:cNvCxnSpPr/>
                <p:nvPr/>
              </p:nvCxnSpPr>
              <p:spPr>
                <a:xfrm>
                  <a:off x="2286000" y="4876800"/>
                  <a:ext cx="762000" cy="1588"/>
                </a:xfrm>
                <a:prstGeom prst="line">
                  <a:avLst/>
                </a:prstGeom>
                <a:ln w="63500">
                  <a:solidFill>
                    <a:srgbClr val="0052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7" name="Trapezio 40"/>
                <p:cNvSpPr/>
                <p:nvPr/>
              </p:nvSpPr>
              <p:spPr>
                <a:xfrm flipV="1">
                  <a:off x="1389813" y="1752600"/>
                  <a:ext cx="2514600" cy="838200"/>
                </a:xfrm>
                <a:prstGeom prst="trapezoid">
                  <a:avLst>
                    <a:gd name="adj" fmla="val 44764"/>
                  </a:avLst>
                </a:prstGeom>
                <a:gradFill>
                  <a:gsLst>
                    <a:gs pos="0">
                      <a:srgbClr val="000090"/>
                    </a:gs>
                    <a:gs pos="100000">
                      <a:srgbClr val="3366FF"/>
                    </a:gs>
                  </a:gsLst>
                  <a:lin ang="18900000" scaled="0"/>
                </a:gra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38" name="Rettangolo 41"/>
                <p:cNvSpPr/>
                <p:nvPr/>
              </p:nvSpPr>
              <p:spPr>
                <a:xfrm>
                  <a:off x="2286000" y="4953000"/>
                  <a:ext cx="762000" cy="381000"/>
                </a:xfrm>
                <a:prstGeom prst="rect">
                  <a:avLst/>
                </a:prstGeom>
                <a:gradFill>
                  <a:gsLst>
                    <a:gs pos="0">
                      <a:srgbClr val="FF0000"/>
                    </a:gs>
                    <a:gs pos="100000">
                      <a:srgbClr val="B43EB0"/>
                    </a:gs>
                  </a:gsLst>
                  <a:lin ang="18900000" scaled="0"/>
                </a:gradFill>
                <a:ln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39" name="Trapezio 42"/>
                <p:cNvSpPr/>
                <p:nvPr/>
              </p:nvSpPr>
              <p:spPr>
                <a:xfrm>
                  <a:off x="1828800" y="4114800"/>
                  <a:ext cx="1676400" cy="609600"/>
                </a:xfrm>
                <a:prstGeom prst="trapezoid">
                  <a:avLst/>
                </a:prstGeom>
                <a:gradFill>
                  <a:gsLst>
                    <a:gs pos="0">
                      <a:schemeClr val="accent2">
                        <a:lumMod val="50000"/>
                      </a:schemeClr>
                    </a:gs>
                    <a:gs pos="100000">
                      <a:srgbClr val="FF6600"/>
                    </a:gs>
                  </a:gsLst>
                  <a:lin ang="18900000" scaled="0"/>
                </a:gradFill>
                <a:ln>
                  <a:solidFill>
                    <a:srgbClr val="FF66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</p:grpSp>
          <p:cxnSp>
            <p:nvCxnSpPr>
              <p:cNvPr id="23" name="Connettore 1 26"/>
              <p:cNvCxnSpPr/>
              <p:nvPr/>
            </p:nvCxnSpPr>
            <p:spPr>
              <a:xfrm rot="16200000" flipH="1">
                <a:off x="2497195" y="4056005"/>
                <a:ext cx="4482010" cy="332400"/>
              </a:xfrm>
              <a:prstGeom prst="line">
                <a:avLst/>
              </a:prstGeom>
              <a:ln w="38100">
                <a:solidFill>
                  <a:srgbClr val="00009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Ovale 27"/>
              <p:cNvSpPr/>
              <p:nvPr/>
            </p:nvSpPr>
            <p:spPr>
              <a:xfrm>
                <a:off x="4634400" y="3621758"/>
                <a:ext cx="180000" cy="18000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25" name="Ovale 28"/>
              <p:cNvSpPr/>
              <p:nvPr/>
            </p:nvSpPr>
            <p:spPr>
              <a:xfrm>
                <a:off x="4648200" y="3934800"/>
                <a:ext cx="180000" cy="18000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26" name="Ovale 29"/>
              <p:cNvSpPr/>
              <p:nvPr/>
            </p:nvSpPr>
            <p:spPr>
              <a:xfrm>
                <a:off x="4684776" y="4291490"/>
                <a:ext cx="180000" cy="18000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27" name="Ovale 30"/>
              <p:cNvSpPr/>
              <p:nvPr/>
            </p:nvSpPr>
            <p:spPr>
              <a:xfrm>
                <a:off x="4684776" y="4623890"/>
                <a:ext cx="180000" cy="18000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cxnSp>
            <p:nvCxnSpPr>
              <p:cNvPr id="28" name="Connettore 1 31"/>
              <p:cNvCxnSpPr>
                <a:endCxn id="38" idx="2"/>
              </p:cNvCxnSpPr>
              <p:nvPr/>
            </p:nvCxnSpPr>
            <p:spPr>
              <a:xfrm rot="16200000" flipH="1">
                <a:off x="2991642" y="4766958"/>
                <a:ext cx="3339010" cy="53494"/>
              </a:xfrm>
              <a:prstGeom prst="line">
                <a:avLst/>
              </a:prstGeom>
              <a:ln w="38100">
                <a:solidFill>
                  <a:srgbClr val="660066"/>
                </a:solidFill>
                <a:prstDash val="sys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" name="Ovale 32"/>
              <p:cNvSpPr/>
              <p:nvPr/>
            </p:nvSpPr>
            <p:spPr>
              <a:xfrm flipV="1">
                <a:off x="4800600" y="6033590"/>
                <a:ext cx="180001" cy="443410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30" name="Ovale 33"/>
              <p:cNvSpPr/>
              <p:nvPr/>
            </p:nvSpPr>
            <p:spPr>
              <a:xfrm flipV="1">
                <a:off x="4620599" y="6033590"/>
                <a:ext cx="180001" cy="443410"/>
              </a:xfrm>
              <a:prstGeom prst="ellipse">
                <a:avLst/>
              </a:prstGeom>
              <a:solidFill>
                <a:srgbClr val="660066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sp>
          <p:nvSpPr>
            <p:cNvPr id="17" name="CasellaDiTesto 6"/>
            <p:cNvSpPr txBox="1"/>
            <p:nvPr/>
          </p:nvSpPr>
          <p:spPr>
            <a:xfrm>
              <a:off x="1795371" y="4571999"/>
              <a:ext cx="719230" cy="9037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it-IT" sz="2400" b="1" dirty="0">
                  <a:solidFill>
                    <a:srgbClr val="0000FF"/>
                  </a:solidFill>
                  <a:latin typeface="Times"/>
                  <a:cs typeface="Times"/>
                </a:rPr>
                <a:t>e</a:t>
              </a:r>
            </a:p>
          </p:txBody>
        </p:sp>
        <p:sp>
          <p:nvSpPr>
            <p:cNvPr id="18" name="CasellaDiTesto 6"/>
            <p:cNvSpPr txBox="1"/>
            <p:nvPr/>
          </p:nvSpPr>
          <p:spPr>
            <a:xfrm>
              <a:off x="1185771" y="4571999"/>
              <a:ext cx="719230" cy="9037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it-IT" sz="2400" b="1" dirty="0" err="1">
                  <a:solidFill>
                    <a:srgbClr val="660066"/>
                  </a:solidFill>
                  <a:latin typeface="Times"/>
                  <a:cs typeface="Times"/>
                </a:rPr>
                <a:t>γ</a:t>
              </a:r>
              <a:endParaRPr lang="it-IT" sz="2400" b="1" dirty="0">
                <a:solidFill>
                  <a:srgbClr val="660066"/>
                </a:solidFill>
                <a:latin typeface="Times"/>
                <a:cs typeface="Times"/>
              </a:endParaRPr>
            </a:p>
          </p:txBody>
        </p:sp>
        <p:sp>
          <p:nvSpPr>
            <p:cNvPr id="19" name="CasellaDiTesto 6"/>
            <p:cNvSpPr txBox="1"/>
            <p:nvPr/>
          </p:nvSpPr>
          <p:spPr>
            <a:xfrm>
              <a:off x="2819400" y="3806709"/>
              <a:ext cx="472509" cy="7832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it-IT" sz="2000" b="1" i="1" dirty="0" err="1">
                  <a:solidFill>
                    <a:srgbClr val="0000FF"/>
                  </a:solidFill>
                  <a:latin typeface="Times"/>
                  <a:cs typeface="Times"/>
                </a:rPr>
                <a:t>P</a:t>
              </a:r>
              <a:endParaRPr lang="it-IT" sz="2000" b="1" i="1" dirty="0">
                <a:solidFill>
                  <a:srgbClr val="0000FF"/>
                </a:solidFill>
                <a:latin typeface="Times"/>
                <a:cs typeface="Times"/>
              </a:endParaRPr>
            </a:p>
          </p:txBody>
        </p:sp>
        <p:sp>
          <p:nvSpPr>
            <p:cNvPr id="20" name="CasellaDiTesto 6"/>
            <p:cNvSpPr txBox="1"/>
            <p:nvPr/>
          </p:nvSpPr>
          <p:spPr>
            <a:xfrm>
              <a:off x="2118289" y="5867399"/>
              <a:ext cx="2529911" cy="6627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it-IT" sz="1600" b="1" i="1" dirty="0" err="1">
                  <a:solidFill>
                    <a:srgbClr val="0000FF"/>
                  </a:solidFill>
                  <a:latin typeface="Times"/>
                  <a:cs typeface="Times"/>
                </a:rPr>
                <a:t>E</a:t>
              </a:r>
              <a:r>
                <a:rPr lang="it-IT" sz="1600" b="1" baseline="-25000" dirty="0" err="1">
                  <a:solidFill>
                    <a:srgbClr val="0000FF"/>
                  </a:solidFill>
                  <a:latin typeface="Times"/>
                  <a:cs typeface="Times"/>
                </a:rPr>
                <a:t>Ecal</a:t>
              </a:r>
              <a:r>
                <a:rPr lang="it-IT" sz="1600" b="1" i="1" dirty="0">
                  <a:solidFill>
                    <a:srgbClr val="0000FF"/>
                  </a:solidFill>
                  <a:latin typeface="Times"/>
                  <a:cs typeface="Times"/>
                </a:rPr>
                <a:t> </a:t>
              </a:r>
              <a:r>
                <a:rPr lang="it-IT" sz="1600" b="1" dirty="0">
                  <a:solidFill>
                    <a:srgbClr val="0000FF"/>
                  </a:solidFill>
                  <a:latin typeface="Times"/>
                  <a:cs typeface="Times"/>
                </a:rPr>
                <a:t>= </a:t>
              </a:r>
              <a:r>
                <a:rPr lang="it-IT" sz="1600" b="1" i="1" dirty="0" err="1">
                  <a:solidFill>
                    <a:srgbClr val="0000FF"/>
                  </a:solidFill>
                  <a:latin typeface="Times"/>
                  <a:cs typeface="Times"/>
                </a:rPr>
                <a:t>E</a:t>
              </a:r>
              <a:r>
                <a:rPr lang="it-IT" sz="1600" b="1" baseline="-25000" dirty="0" err="1">
                  <a:solidFill>
                    <a:srgbClr val="0000FF"/>
                  </a:solidFill>
                  <a:latin typeface="Times"/>
                  <a:cs typeface="Times"/>
                </a:rPr>
                <a:t>e</a:t>
              </a:r>
              <a:r>
                <a:rPr lang="it-IT" sz="1600" b="1" dirty="0">
                  <a:solidFill>
                    <a:srgbClr val="0000FF"/>
                  </a:solidFill>
                  <a:latin typeface="Times"/>
                  <a:cs typeface="Times"/>
                </a:rPr>
                <a:t>+ </a:t>
              </a:r>
              <a:r>
                <a:rPr lang="it-IT" sz="1600" b="1" i="1" dirty="0" err="1">
                  <a:solidFill>
                    <a:srgbClr val="660066"/>
                  </a:solidFill>
                  <a:latin typeface="Times"/>
                  <a:cs typeface="Times"/>
                </a:rPr>
                <a:t>E</a:t>
              </a:r>
              <a:r>
                <a:rPr lang="it-IT" sz="1600" b="1" baseline="-25000" dirty="0" err="1">
                  <a:solidFill>
                    <a:srgbClr val="660066"/>
                  </a:solidFill>
                  <a:latin typeface="Times"/>
                  <a:cs typeface="Times"/>
                </a:rPr>
                <a:t>γ</a:t>
              </a:r>
              <a:endParaRPr lang="it-IT" sz="1600" b="1" baseline="-25000" dirty="0">
                <a:solidFill>
                  <a:srgbClr val="660066"/>
                </a:solidFill>
                <a:latin typeface="Times"/>
                <a:cs typeface="Times"/>
              </a:endParaRPr>
            </a:p>
          </p:txBody>
        </p:sp>
        <p:sp>
          <p:nvSpPr>
            <p:cNvPr id="21" name="Parentesi graffa chiusa 24"/>
            <p:cNvSpPr/>
            <p:nvPr/>
          </p:nvSpPr>
          <p:spPr>
            <a:xfrm>
              <a:off x="2590800" y="3544460"/>
              <a:ext cx="232755" cy="1134100"/>
            </a:xfrm>
            <a:prstGeom prst="rightBrace">
              <a:avLst/>
            </a:prstGeom>
            <a:ln w="38100">
              <a:solidFill>
                <a:srgbClr val="0052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40" name="ZoneTexte 39"/>
          <p:cNvSpPr txBox="1"/>
          <p:nvPr/>
        </p:nvSpPr>
        <p:spPr>
          <a:xfrm>
            <a:off x="8534400" y="6397823"/>
            <a:ext cx="533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dirty="0" smtClean="0"/>
              <a:t>2</a:t>
            </a:r>
            <a:r>
              <a:rPr lang="en-US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4797316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Proton Flux   </a:t>
            </a:r>
            <a:endParaRPr lang="en-US" dirty="0"/>
          </a:p>
        </p:txBody>
      </p:sp>
      <p:pic>
        <p:nvPicPr>
          <p:cNvPr id="7" name="Immagine 8" descr="pfnpw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838200"/>
            <a:ext cx="8641080" cy="5852160"/>
          </a:xfrm>
          <a:prstGeom prst="rect">
            <a:avLst/>
          </a:prstGeom>
        </p:spPr>
      </p:pic>
      <p:sp>
        <p:nvSpPr>
          <p:cNvPr id="8" name="CasellaDiTesto 4"/>
          <p:cNvSpPr txBox="1"/>
          <p:nvPr/>
        </p:nvSpPr>
        <p:spPr>
          <a:xfrm>
            <a:off x="4038600" y="1371600"/>
            <a:ext cx="4277519" cy="536181"/>
          </a:xfrm>
          <a:prstGeom prst="rect">
            <a:avLst/>
          </a:prstGeom>
          <a:noFill/>
        </p:spPr>
        <p:txBody>
          <a:bodyPr wrap="square" lIns="104274" tIns="52138" rIns="104274" bIns="52138" rtlCol="0">
            <a:spAutoFit/>
          </a:bodyPr>
          <a:lstStyle/>
          <a:p>
            <a:pPr>
              <a:buNone/>
            </a:pPr>
            <a:r>
              <a:rPr lang="it-IT" sz="2800" dirty="0">
                <a:solidFill>
                  <a:srgbClr val="FF0000"/>
                </a:solidFill>
                <a:latin typeface="Palatino"/>
                <a:cs typeface="Palatino"/>
              </a:rPr>
              <a:t>From 1 GV to 1.8 TV</a:t>
            </a:r>
            <a:endParaRPr lang="it-IT" sz="2400" dirty="0">
              <a:solidFill>
                <a:srgbClr val="FF0000"/>
              </a:solidFill>
              <a:latin typeface="Palatino"/>
              <a:cs typeface="Palatino"/>
            </a:endParaRPr>
          </a:p>
        </p:txBody>
      </p:sp>
      <p:sp>
        <p:nvSpPr>
          <p:cNvPr id="9" name="CasellaDiTesto 7"/>
          <p:cNvSpPr txBox="1"/>
          <p:nvPr/>
        </p:nvSpPr>
        <p:spPr>
          <a:xfrm>
            <a:off x="1676400" y="3886200"/>
            <a:ext cx="5486400" cy="905513"/>
          </a:xfrm>
          <a:prstGeom prst="rect">
            <a:avLst/>
          </a:prstGeom>
          <a:noFill/>
        </p:spPr>
        <p:txBody>
          <a:bodyPr wrap="square" lIns="104274" tIns="52138" rIns="104274" bIns="52138" rtlCol="0">
            <a:spAutoFit/>
          </a:bodyPr>
          <a:lstStyle/>
          <a:p>
            <a:pPr>
              <a:buNone/>
            </a:pPr>
            <a:r>
              <a:rPr lang="it-IT" sz="2600" dirty="0" err="1">
                <a:solidFill>
                  <a:srgbClr val="FF0000"/>
                </a:solidFill>
                <a:latin typeface="Palatino"/>
                <a:cs typeface="Palatino"/>
              </a:rPr>
              <a:t>Binning</a:t>
            </a:r>
            <a:r>
              <a:rPr lang="it-IT" sz="2600" dirty="0">
                <a:solidFill>
                  <a:srgbClr val="FF0000"/>
                </a:solidFill>
                <a:latin typeface="Palatino"/>
                <a:cs typeface="Palatino"/>
              </a:rPr>
              <a:t> </a:t>
            </a:r>
            <a:r>
              <a:rPr lang="it-IT" sz="2600" dirty="0" err="1">
                <a:solidFill>
                  <a:srgbClr val="FF0000"/>
                </a:solidFill>
                <a:latin typeface="Palatino"/>
                <a:cs typeface="Palatino"/>
              </a:rPr>
              <a:t>chosen</a:t>
            </a:r>
            <a:r>
              <a:rPr lang="it-IT" sz="2600" dirty="0">
                <a:solidFill>
                  <a:srgbClr val="FF0000"/>
                </a:solidFill>
                <a:latin typeface="Palatino"/>
                <a:cs typeface="Palatino"/>
              </a:rPr>
              <a:t> </a:t>
            </a:r>
            <a:br>
              <a:rPr lang="it-IT" sz="2600" dirty="0">
                <a:solidFill>
                  <a:srgbClr val="FF0000"/>
                </a:solidFill>
                <a:latin typeface="Palatino"/>
                <a:cs typeface="Palatino"/>
              </a:rPr>
            </a:br>
            <a:r>
              <a:rPr lang="it-IT" sz="2600" dirty="0" err="1" smtClean="0">
                <a:solidFill>
                  <a:srgbClr val="FF0000"/>
                </a:solidFill>
                <a:latin typeface="Palatino"/>
                <a:cs typeface="Palatino"/>
              </a:rPr>
              <a:t>according</a:t>
            </a:r>
            <a:r>
              <a:rPr lang="it-IT" sz="2600" dirty="0" smtClean="0">
                <a:solidFill>
                  <a:srgbClr val="FF0000"/>
                </a:solidFill>
                <a:latin typeface="Palatino"/>
                <a:cs typeface="Palatino"/>
              </a:rPr>
              <a:t> </a:t>
            </a:r>
            <a:r>
              <a:rPr lang="it-IT" sz="2600" dirty="0">
                <a:solidFill>
                  <a:srgbClr val="FF0000"/>
                </a:solidFill>
                <a:latin typeface="Palatino"/>
                <a:cs typeface="Palatino"/>
              </a:rPr>
              <a:t>to the </a:t>
            </a:r>
            <a:r>
              <a:rPr lang="it-IT" sz="2600" dirty="0" err="1">
                <a:solidFill>
                  <a:srgbClr val="FF0000"/>
                </a:solidFill>
                <a:latin typeface="Palatino"/>
                <a:cs typeface="Palatino"/>
              </a:rPr>
              <a:t>resolution</a:t>
            </a:r>
            <a:endParaRPr lang="it-IT" sz="2600" dirty="0">
              <a:solidFill>
                <a:srgbClr val="FF0000"/>
              </a:solidFill>
              <a:latin typeface="Palatino"/>
              <a:cs typeface="Palatino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8534400" y="6397823"/>
            <a:ext cx="533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dirty="0" smtClean="0"/>
              <a:t>24</a:t>
            </a:r>
            <a:endParaRPr lang="en-US" dirty="0"/>
          </a:p>
        </p:txBody>
      </p:sp>
      <p:sp>
        <p:nvSpPr>
          <p:cNvPr id="3" name="ZoneTexte 2"/>
          <p:cNvSpPr txBox="1"/>
          <p:nvPr/>
        </p:nvSpPr>
        <p:spPr>
          <a:xfrm>
            <a:off x="304800" y="6453871"/>
            <a:ext cx="830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800" dirty="0" smtClean="0"/>
              <a:t>Power law </a:t>
            </a:r>
            <a:r>
              <a:rPr lang="en-US" sz="1800" dirty="0" err="1" smtClean="0"/>
              <a:t>behaviour</a:t>
            </a:r>
            <a:r>
              <a:rPr lang="en-US" sz="1800" dirty="0" smtClean="0"/>
              <a:t>, index &gt; 2.7, &gt; 1000 protons above 1 TV 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50038712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8458200" cy="533400"/>
          </a:xfrm>
        </p:spPr>
        <p:txBody>
          <a:bodyPr/>
          <a:lstStyle/>
          <a:p>
            <a:r>
              <a:rPr lang="en-US" dirty="0" smtClean="0"/>
              <a:t>Protons Fluxes  </a:t>
            </a:r>
            <a:endParaRPr lang="en-US" dirty="0"/>
          </a:p>
        </p:txBody>
      </p:sp>
      <p:pic>
        <p:nvPicPr>
          <p:cNvPr id="3" name="Immagine 12" descr="pfall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134533"/>
            <a:ext cx="6400800" cy="5418667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8534400" y="6397823"/>
            <a:ext cx="533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dirty="0" smtClean="0"/>
              <a:t>25</a:t>
            </a:r>
            <a:endParaRPr lang="en-US" dirty="0"/>
          </a:p>
        </p:txBody>
      </p:sp>
      <p:pic>
        <p:nvPicPr>
          <p:cNvPr id="6" name="Immagine 12" descr="errpl1.7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7000" y="2133600"/>
            <a:ext cx="2514600" cy="3886200"/>
          </a:xfrm>
          <a:prstGeom prst="rect">
            <a:avLst/>
          </a:prstGeom>
        </p:spPr>
      </p:pic>
      <p:sp>
        <p:nvSpPr>
          <p:cNvPr id="10" name="CasellaDiTesto 5"/>
          <p:cNvSpPr txBox="1"/>
          <p:nvPr/>
        </p:nvSpPr>
        <p:spPr>
          <a:xfrm>
            <a:off x="7045954" y="2961375"/>
            <a:ext cx="1564646" cy="696225"/>
          </a:xfrm>
          <a:prstGeom prst="rect">
            <a:avLst/>
          </a:prstGeom>
          <a:noFill/>
        </p:spPr>
        <p:txBody>
          <a:bodyPr wrap="square" lIns="104274" tIns="52138" rIns="104274" bIns="52138" rtlCol="0">
            <a:spAutoFit/>
          </a:bodyPr>
          <a:lstStyle/>
          <a:p>
            <a:pPr>
              <a:buNone/>
            </a:pPr>
            <a:r>
              <a:rPr lang="it-IT" sz="1200" dirty="0" smtClean="0">
                <a:solidFill>
                  <a:srgbClr val="FF0000"/>
                </a:solidFill>
                <a:latin typeface="Palatino"/>
                <a:cs typeface="Palatino"/>
              </a:rPr>
              <a:t>Total </a:t>
            </a:r>
            <a:r>
              <a:rPr lang="it-IT" sz="1200" dirty="0" err="1">
                <a:solidFill>
                  <a:srgbClr val="FF0000"/>
                </a:solidFill>
                <a:latin typeface="Palatino"/>
                <a:cs typeface="Palatino"/>
              </a:rPr>
              <a:t>Syst</a:t>
            </a:r>
            <a:r>
              <a:rPr lang="it-IT" sz="1200" dirty="0">
                <a:solidFill>
                  <a:srgbClr val="FF0000"/>
                </a:solidFill>
                <a:latin typeface="Palatino"/>
                <a:cs typeface="Palatino"/>
              </a:rPr>
              <a:t>.	</a:t>
            </a:r>
            <a:r>
              <a:rPr lang="it-IT" sz="1200" dirty="0" err="1">
                <a:solidFill>
                  <a:srgbClr val="FF0000"/>
                </a:solidFill>
                <a:latin typeface="Palatino"/>
                <a:cs typeface="Palatino"/>
              </a:rPr>
              <a:t>errors</a:t>
            </a:r>
            <a:r>
              <a:rPr lang="it-IT" sz="1200" dirty="0">
                <a:solidFill>
                  <a:srgbClr val="FF0000"/>
                </a:solidFill>
                <a:latin typeface="Palatino"/>
                <a:cs typeface="Palatino"/>
              </a:rPr>
              <a:t/>
            </a:r>
            <a:br>
              <a:rPr lang="it-IT" sz="1200" dirty="0">
                <a:solidFill>
                  <a:srgbClr val="FF0000"/>
                </a:solidFill>
                <a:latin typeface="Palatino"/>
                <a:cs typeface="Palatino"/>
              </a:rPr>
            </a:br>
            <a:r>
              <a:rPr lang="it-IT" sz="1200" dirty="0">
                <a:solidFill>
                  <a:srgbClr val="FF0000"/>
                </a:solidFill>
                <a:latin typeface="Palatino"/>
                <a:cs typeface="Palatino"/>
              </a:rPr>
              <a:t> </a:t>
            </a:r>
            <a:r>
              <a:rPr lang="it-IT" sz="1200" dirty="0" err="1" smtClean="0">
                <a:solidFill>
                  <a:srgbClr val="B43EB0"/>
                </a:solidFill>
                <a:latin typeface="Palatino"/>
                <a:cs typeface="Palatino"/>
              </a:rPr>
              <a:t>Unfolding</a:t>
            </a:r>
            <a:r>
              <a:rPr lang="it-IT" sz="1200" dirty="0">
                <a:solidFill>
                  <a:srgbClr val="B43EB0"/>
                </a:solidFill>
                <a:latin typeface="Palatino"/>
                <a:cs typeface="Palatino"/>
              </a:rPr>
              <a:t>	</a:t>
            </a:r>
            <a:r>
              <a:rPr lang="it-IT" sz="1200" dirty="0" err="1">
                <a:solidFill>
                  <a:srgbClr val="B43EB0"/>
                </a:solidFill>
                <a:latin typeface="Palatino"/>
                <a:cs typeface="Palatino"/>
              </a:rPr>
              <a:t>errors</a:t>
            </a:r>
            <a:endParaRPr lang="it-IT" sz="1200" dirty="0">
              <a:solidFill>
                <a:srgbClr val="B43EB0"/>
              </a:solidFill>
              <a:latin typeface="Palatino"/>
              <a:cs typeface="Palatino"/>
            </a:endParaRPr>
          </a:p>
          <a:p>
            <a:pPr>
              <a:buNone/>
            </a:pPr>
            <a:r>
              <a:rPr lang="it-IT" sz="1200" dirty="0" smtClean="0">
                <a:solidFill>
                  <a:srgbClr val="0000FF"/>
                </a:solidFill>
                <a:latin typeface="Palatino"/>
                <a:cs typeface="Palatino"/>
              </a:rPr>
              <a:t>Stat. </a:t>
            </a:r>
            <a:r>
              <a:rPr lang="it-IT" sz="1200" dirty="0" err="1" smtClean="0">
                <a:solidFill>
                  <a:srgbClr val="0000FF"/>
                </a:solidFill>
                <a:latin typeface="Palatino"/>
                <a:cs typeface="Palatino"/>
              </a:rPr>
              <a:t>errors</a:t>
            </a:r>
            <a:endParaRPr lang="it-IT" sz="800" dirty="0">
              <a:solidFill>
                <a:srgbClr val="0000FF"/>
              </a:solidFill>
              <a:latin typeface="Palatino"/>
              <a:cs typeface="Palatino"/>
            </a:endParaRPr>
          </a:p>
        </p:txBody>
      </p:sp>
    </p:spTree>
    <p:extLst>
      <p:ext uri="{BB962C8B-B14F-4D97-AF65-F5344CB8AC3E}">
        <p14:creationId xmlns:p14="http://schemas.microsoft.com/office/powerpoint/2010/main" val="42257418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6305" name="Group 2"/>
          <p:cNvGrpSpPr>
            <a:grpSpLocks/>
          </p:cNvGrpSpPr>
          <p:nvPr/>
        </p:nvGrpSpPr>
        <p:grpSpPr bwMode="auto">
          <a:xfrm>
            <a:off x="2768600" y="1308100"/>
            <a:ext cx="3683000" cy="4240213"/>
            <a:chOff x="1744" y="824"/>
            <a:chExt cx="2320" cy="2671"/>
          </a:xfrm>
        </p:grpSpPr>
        <p:pic>
          <p:nvPicPr>
            <p:cNvPr id="226333" name="Picture 3" descr="ting_edit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22" r="11086"/>
            <a:stretch>
              <a:fillRect/>
            </a:stretch>
          </p:blipFill>
          <p:spPr bwMode="auto">
            <a:xfrm>
              <a:off x="1744" y="824"/>
              <a:ext cx="2320" cy="26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6334" name="Text Box 3"/>
            <p:cNvSpPr txBox="1">
              <a:spLocks noChangeArrowheads="1"/>
            </p:cNvSpPr>
            <p:nvPr/>
          </p:nvSpPr>
          <p:spPr bwMode="auto">
            <a:xfrm rot="210034">
              <a:off x="2325" y="1269"/>
              <a:ext cx="833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>
                <a:buNone/>
              </a:pPr>
              <a:r>
                <a:rPr lang="en-US" sz="1400" dirty="0">
                  <a:solidFill>
                    <a:srgbClr val="000000"/>
                  </a:solidFill>
                  <a:latin typeface="Helvetica" charset="0"/>
                </a:rPr>
                <a:t>TRD</a:t>
              </a:r>
            </a:p>
          </p:txBody>
        </p:sp>
        <p:sp>
          <p:nvSpPr>
            <p:cNvPr id="226335" name="Text Box 4"/>
            <p:cNvSpPr txBox="1">
              <a:spLocks noChangeArrowheads="1"/>
            </p:cNvSpPr>
            <p:nvPr/>
          </p:nvSpPr>
          <p:spPr bwMode="auto">
            <a:xfrm rot="357158">
              <a:off x="2527" y="1652"/>
              <a:ext cx="339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>
                <a:buNone/>
              </a:pPr>
              <a:r>
                <a:rPr lang="en-US" sz="1400" dirty="0">
                  <a:solidFill>
                    <a:srgbClr val="000000"/>
                  </a:solidFill>
                  <a:latin typeface="Helvetica" charset="0"/>
                </a:rPr>
                <a:t>TOF</a:t>
              </a:r>
            </a:p>
          </p:txBody>
        </p:sp>
        <p:sp>
          <p:nvSpPr>
            <p:cNvPr id="226336" name="Text Box 5"/>
            <p:cNvSpPr txBox="1">
              <a:spLocks noChangeArrowheads="1"/>
            </p:cNvSpPr>
            <p:nvPr/>
          </p:nvSpPr>
          <p:spPr bwMode="auto">
            <a:xfrm rot="-5400000">
              <a:off x="2737" y="2324"/>
              <a:ext cx="521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>
                <a:buNone/>
              </a:pPr>
              <a:r>
                <a:rPr lang="en-US" sz="1400" dirty="0">
                  <a:solidFill>
                    <a:srgbClr val="000000"/>
                  </a:solidFill>
                  <a:latin typeface="Helvetica" charset="0"/>
                </a:rPr>
                <a:t>Tracker</a:t>
              </a:r>
            </a:p>
          </p:txBody>
        </p:sp>
        <p:sp>
          <p:nvSpPr>
            <p:cNvPr id="226337" name="Text Box 6"/>
            <p:cNvSpPr txBox="1">
              <a:spLocks noChangeArrowheads="1"/>
            </p:cNvSpPr>
            <p:nvPr/>
          </p:nvSpPr>
          <p:spPr bwMode="auto">
            <a:xfrm rot="611893">
              <a:off x="2549" y="2657"/>
              <a:ext cx="339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>
                <a:buNone/>
              </a:pPr>
              <a:r>
                <a:rPr lang="en-US" sz="1400" dirty="0">
                  <a:solidFill>
                    <a:srgbClr val="000000"/>
                  </a:solidFill>
                  <a:latin typeface="Helvetica" charset="0"/>
                </a:rPr>
                <a:t>TOF</a:t>
              </a:r>
            </a:p>
          </p:txBody>
        </p:sp>
        <p:sp>
          <p:nvSpPr>
            <p:cNvPr id="226338" name="Text Box 7"/>
            <p:cNvSpPr txBox="1">
              <a:spLocks noChangeArrowheads="1"/>
            </p:cNvSpPr>
            <p:nvPr/>
          </p:nvSpPr>
          <p:spPr bwMode="auto">
            <a:xfrm rot="481191">
              <a:off x="2554" y="2835"/>
              <a:ext cx="393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>
                <a:buNone/>
              </a:pPr>
              <a:r>
                <a:rPr lang="en-US" sz="1400" dirty="0">
                  <a:solidFill>
                    <a:srgbClr val="000000"/>
                  </a:solidFill>
                  <a:latin typeface="Helvetica" charset="0"/>
                </a:rPr>
                <a:t>RICH</a:t>
              </a:r>
            </a:p>
          </p:txBody>
        </p:sp>
        <p:sp>
          <p:nvSpPr>
            <p:cNvPr id="226339" name="Text Box 8"/>
            <p:cNvSpPr txBox="1">
              <a:spLocks noChangeArrowheads="1"/>
            </p:cNvSpPr>
            <p:nvPr/>
          </p:nvSpPr>
          <p:spPr bwMode="auto">
            <a:xfrm rot="513089">
              <a:off x="2538" y="3298"/>
              <a:ext cx="424" cy="1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>
                <a:lnSpc>
                  <a:spcPct val="85000"/>
                </a:lnSpc>
                <a:buNone/>
              </a:pPr>
              <a:r>
                <a:rPr lang="en-US" sz="1400" dirty="0">
                  <a:solidFill>
                    <a:srgbClr val="000000"/>
                  </a:solidFill>
                  <a:latin typeface="Helvetica" charset="0"/>
                </a:rPr>
                <a:t>ECAL</a:t>
              </a:r>
            </a:p>
          </p:txBody>
        </p:sp>
        <p:sp>
          <p:nvSpPr>
            <p:cNvPr id="188453" name="Rectangle 10"/>
            <p:cNvSpPr>
              <a:spLocks noChangeArrowheads="1"/>
            </p:cNvSpPr>
            <p:nvPr/>
          </p:nvSpPr>
          <p:spPr bwMode="auto">
            <a:xfrm>
              <a:off x="2750" y="930"/>
              <a:ext cx="181" cy="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>
                <a:buNone/>
                <a:defRPr/>
              </a:pPr>
              <a:r>
                <a:rPr lang="en-US" sz="1200" dirty="0">
                  <a:solidFill>
                    <a:srgbClr val="E71700"/>
                  </a:solidFill>
                  <a:latin typeface="Arial Black" charset="0"/>
                </a:rPr>
                <a:t>1</a:t>
              </a:r>
            </a:p>
          </p:txBody>
        </p:sp>
        <p:sp>
          <p:nvSpPr>
            <p:cNvPr id="188454" name="Rectangle 11"/>
            <p:cNvSpPr>
              <a:spLocks noChangeArrowheads="1"/>
            </p:cNvSpPr>
            <p:nvPr/>
          </p:nvSpPr>
          <p:spPr bwMode="auto">
            <a:xfrm>
              <a:off x="2700" y="1757"/>
              <a:ext cx="192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>
                <a:buNone/>
                <a:defRPr/>
              </a:pPr>
              <a:r>
                <a:rPr lang="en-US" sz="1400" dirty="0">
                  <a:solidFill>
                    <a:srgbClr val="E71700"/>
                  </a:solidFill>
                  <a:latin typeface="Arial Black" charset="0"/>
                </a:rPr>
                <a:t>2</a:t>
              </a:r>
              <a:endParaRPr lang="en-US" sz="1200" dirty="0">
                <a:solidFill>
                  <a:srgbClr val="E71700"/>
                </a:solidFill>
                <a:latin typeface="Arial Black" charset="0"/>
              </a:endParaRPr>
            </a:p>
          </p:txBody>
        </p:sp>
        <p:sp>
          <p:nvSpPr>
            <p:cNvPr id="188455" name="Rectangle 12"/>
            <p:cNvSpPr>
              <a:spLocks noChangeArrowheads="1"/>
            </p:cNvSpPr>
            <p:nvPr/>
          </p:nvSpPr>
          <p:spPr bwMode="auto">
            <a:xfrm>
              <a:off x="2660" y="2332"/>
              <a:ext cx="286" cy="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>
                <a:buNone/>
                <a:defRPr/>
              </a:pPr>
              <a:r>
                <a:rPr lang="en-US" sz="1200" dirty="0">
                  <a:solidFill>
                    <a:srgbClr val="E71700"/>
                  </a:solidFill>
                  <a:latin typeface="Arial Black" charset="0"/>
                </a:rPr>
                <a:t>7-8</a:t>
              </a:r>
            </a:p>
          </p:txBody>
        </p:sp>
        <p:sp>
          <p:nvSpPr>
            <p:cNvPr id="188456" name="Rectangle 13"/>
            <p:cNvSpPr>
              <a:spLocks noChangeArrowheads="1"/>
            </p:cNvSpPr>
            <p:nvPr/>
          </p:nvSpPr>
          <p:spPr bwMode="auto">
            <a:xfrm>
              <a:off x="2658" y="1930"/>
              <a:ext cx="286" cy="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>
                <a:buNone/>
                <a:defRPr/>
              </a:pPr>
              <a:r>
                <a:rPr lang="en-US" sz="1200" dirty="0">
                  <a:solidFill>
                    <a:srgbClr val="E71700"/>
                  </a:solidFill>
                  <a:latin typeface="Arial Black" charset="0"/>
                </a:rPr>
                <a:t>3-4</a:t>
              </a:r>
            </a:p>
          </p:txBody>
        </p:sp>
        <p:sp>
          <p:nvSpPr>
            <p:cNvPr id="188457" name="Rectangle 14"/>
            <p:cNvSpPr>
              <a:spLocks noChangeArrowheads="1"/>
            </p:cNvSpPr>
            <p:nvPr/>
          </p:nvSpPr>
          <p:spPr bwMode="auto">
            <a:xfrm>
              <a:off x="2700" y="3122"/>
              <a:ext cx="189" cy="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>
                <a:buNone/>
                <a:defRPr/>
              </a:pPr>
              <a:r>
                <a:rPr lang="en-US" sz="1200" dirty="0">
                  <a:solidFill>
                    <a:srgbClr val="E71700"/>
                  </a:solidFill>
                  <a:latin typeface="Arial Black" charset="0"/>
                </a:rPr>
                <a:t>9</a:t>
              </a:r>
            </a:p>
          </p:txBody>
        </p:sp>
        <p:sp>
          <p:nvSpPr>
            <p:cNvPr id="188458" name="Rectangle 15"/>
            <p:cNvSpPr>
              <a:spLocks noChangeArrowheads="1"/>
            </p:cNvSpPr>
            <p:nvPr/>
          </p:nvSpPr>
          <p:spPr bwMode="auto">
            <a:xfrm>
              <a:off x="2664" y="2148"/>
              <a:ext cx="286" cy="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>
                <a:buNone/>
                <a:defRPr/>
              </a:pPr>
              <a:r>
                <a:rPr lang="en-US" sz="1200" dirty="0">
                  <a:solidFill>
                    <a:srgbClr val="E71700"/>
                  </a:solidFill>
                  <a:latin typeface="Arial Black" charset="0"/>
                </a:rPr>
                <a:t>5-6</a:t>
              </a:r>
            </a:p>
          </p:txBody>
        </p:sp>
      </p:grpSp>
      <p:pic>
        <p:nvPicPr>
          <p:cNvPr id="226306" name="Picture 2" descr="y06K238Mag9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93" t="17688" r="8911" b="14099"/>
          <a:stretch>
            <a:fillRect/>
          </a:stretch>
        </p:blipFill>
        <p:spPr bwMode="auto">
          <a:xfrm>
            <a:off x="6665913" y="2689225"/>
            <a:ext cx="2135187" cy="167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6307" name="Picture 9" descr="aout05-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7" t="6850" r="3648" b="7437"/>
          <a:stretch>
            <a:fillRect/>
          </a:stretch>
        </p:blipFill>
        <p:spPr bwMode="auto">
          <a:xfrm>
            <a:off x="288925" y="5373688"/>
            <a:ext cx="2043113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6308" name="Picture 10" descr="DSCN409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1300" y="1243013"/>
            <a:ext cx="2278063" cy="763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6309" name="Picture 11" descr="T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325" y="3116263"/>
            <a:ext cx="2393950" cy="14763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6310" name="Picture 13" descr="oct_stat_tot_solo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49" t="26620" r="24957" b="26620"/>
          <a:stretch>
            <a:fillRect/>
          </a:stretch>
        </p:blipFill>
        <p:spPr bwMode="auto">
          <a:xfrm>
            <a:off x="254000" y="1041400"/>
            <a:ext cx="2149475" cy="140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6311" name="Line 19"/>
          <p:cNvSpPr>
            <a:spLocks noChangeShapeType="1"/>
          </p:cNvSpPr>
          <p:nvPr/>
        </p:nvSpPr>
        <p:spPr bwMode="auto">
          <a:xfrm>
            <a:off x="2160588" y="1695450"/>
            <a:ext cx="1331912" cy="400050"/>
          </a:xfrm>
          <a:prstGeom prst="line">
            <a:avLst/>
          </a:prstGeom>
          <a:noFill/>
          <a:ln w="12700">
            <a:solidFill>
              <a:srgbClr val="0000FF"/>
            </a:solidFill>
            <a:round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301" tIns="45653" rIns="91301" bIns="45653"/>
          <a:lstStyle/>
          <a:p>
            <a:endParaRPr lang="en-US"/>
          </a:p>
        </p:txBody>
      </p:sp>
      <p:sp>
        <p:nvSpPr>
          <p:cNvPr id="226312" name="Line 21"/>
          <p:cNvSpPr>
            <a:spLocks noChangeShapeType="1"/>
          </p:cNvSpPr>
          <p:nvPr/>
        </p:nvSpPr>
        <p:spPr bwMode="auto">
          <a:xfrm flipV="1">
            <a:off x="2205038" y="5286375"/>
            <a:ext cx="1744662" cy="233363"/>
          </a:xfrm>
          <a:prstGeom prst="line">
            <a:avLst/>
          </a:prstGeom>
          <a:noFill/>
          <a:ln w="12700">
            <a:solidFill>
              <a:srgbClr val="0000FF"/>
            </a:solidFill>
            <a:round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301" tIns="45653" rIns="91301" bIns="45653"/>
          <a:lstStyle/>
          <a:p>
            <a:endParaRPr lang="en-US"/>
          </a:p>
        </p:txBody>
      </p:sp>
      <p:sp>
        <p:nvSpPr>
          <p:cNvPr id="226313" name="Line 22"/>
          <p:cNvSpPr>
            <a:spLocks noChangeShapeType="1"/>
          </p:cNvSpPr>
          <p:nvPr/>
        </p:nvSpPr>
        <p:spPr bwMode="auto">
          <a:xfrm flipH="1">
            <a:off x="4889500" y="1797050"/>
            <a:ext cx="1792288" cy="958850"/>
          </a:xfrm>
          <a:prstGeom prst="line">
            <a:avLst/>
          </a:prstGeom>
          <a:noFill/>
          <a:ln w="12700">
            <a:solidFill>
              <a:srgbClr val="0000FF"/>
            </a:solidFill>
            <a:round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301" tIns="45653" rIns="91301" bIns="45653"/>
          <a:lstStyle/>
          <a:p>
            <a:endParaRPr lang="en-US"/>
          </a:p>
        </p:txBody>
      </p:sp>
      <p:pic>
        <p:nvPicPr>
          <p:cNvPr id="226314" name="Picture 27" descr=" picture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0" r="1703"/>
          <a:stretch>
            <a:fillRect/>
          </a:stretch>
        </p:blipFill>
        <p:spPr bwMode="auto">
          <a:xfrm>
            <a:off x="6648450" y="4905375"/>
            <a:ext cx="2286000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6315" name="Line 24"/>
          <p:cNvSpPr>
            <a:spLocks noChangeShapeType="1"/>
          </p:cNvSpPr>
          <p:nvPr/>
        </p:nvSpPr>
        <p:spPr bwMode="auto">
          <a:xfrm flipH="1" flipV="1">
            <a:off x="5010150" y="5038725"/>
            <a:ext cx="1666875" cy="417513"/>
          </a:xfrm>
          <a:prstGeom prst="line">
            <a:avLst/>
          </a:prstGeom>
          <a:noFill/>
          <a:ln w="12700">
            <a:solidFill>
              <a:srgbClr val="0000FF"/>
            </a:solidFill>
            <a:round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301" tIns="45653" rIns="91301" bIns="45653"/>
          <a:lstStyle/>
          <a:p>
            <a:endParaRPr lang="en-US"/>
          </a:p>
        </p:txBody>
      </p:sp>
      <p:sp>
        <p:nvSpPr>
          <p:cNvPr id="226316" name="Line 23"/>
          <p:cNvSpPr>
            <a:spLocks noChangeShapeType="1"/>
          </p:cNvSpPr>
          <p:nvPr/>
        </p:nvSpPr>
        <p:spPr bwMode="auto">
          <a:xfrm flipH="1">
            <a:off x="5105400" y="3606800"/>
            <a:ext cx="1663700" cy="279400"/>
          </a:xfrm>
          <a:prstGeom prst="line">
            <a:avLst/>
          </a:prstGeom>
          <a:noFill/>
          <a:ln w="28575">
            <a:solidFill>
              <a:srgbClr val="00FFFF"/>
            </a:solidFill>
            <a:round/>
            <a:headEnd/>
            <a:tailEnd type="oval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301" tIns="45653" rIns="91301" bIns="45653"/>
          <a:lstStyle/>
          <a:p>
            <a:endParaRPr lang="en-US"/>
          </a:p>
        </p:txBody>
      </p:sp>
      <p:sp>
        <p:nvSpPr>
          <p:cNvPr id="226317" name="Line 19"/>
          <p:cNvSpPr>
            <a:spLocks noChangeShapeType="1"/>
          </p:cNvSpPr>
          <p:nvPr/>
        </p:nvSpPr>
        <p:spPr bwMode="auto">
          <a:xfrm>
            <a:off x="2398713" y="4116388"/>
            <a:ext cx="1860550" cy="941387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arrow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301" tIns="45653" rIns="91301" bIns="45653"/>
          <a:lstStyle/>
          <a:p>
            <a:endParaRPr lang="en-US"/>
          </a:p>
        </p:txBody>
      </p:sp>
      <p:sp>
        <p:nvSpPr>
          <p:cNvPr id="226318" name="Line 19"/>
          <p:cNvSpPr>
            <a:spLocks noChangeShapeType="1"/>
          </p:cNvSpPr>
          <p:nvPr/>
        </p:nvSpPr>
        <p:spPr bwMode="auto">
          <a:xfrm flipV="1">
            <a:off x="2424113" y="3840163"/>
            <a:ext cx="1670050" cy="225425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arrow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301" tIns="45653" rIns="91301" bIns="45653"/>
          <a:lstStyle/>
          <a:p>
            <a:endParaRPr lang="en-US"/>
          </a:p>
        </p:txBody>
      </p:sp>
      <p:sp>
        <p:nvSpPr>
          <p:cNvPr id="226319" name="Line 19"/>
          <p:cNvSpPr>
            <a:spLocks noChangeShapeType="1"/>
          </p:cNvSpPr>
          <p:nvPr/>
        </p:nvSpPr>
        <p:spPr bwMode="auto">
          <a:xfrm flipV="1">
            <a:off x="2417763" y="3556000"/>
            <a:ext cx="1633537" cy="522288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arrow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301" tIns="45653" rIns="91301" bIns="45653"/>
          <a:lstStyle/>
          <a:p>
            <a:endParaRPr lang="en-US"/>
          </a:p>
        </p:txBody>
      </p:sp>
      <p:sp>
        <p:nvSpPr>
          <p:cNvPr id="226320" name="Line 19"/>
          <p:cNvSpPr>
            <a:spLocks noChangeShapeType="1"/>
          </p:cNvSpPr>
          <p:nvPr/>
        </p:nvSpPr>
        <p:spPr bwMode="auto">
          <a:xfrm flipV="1">
            <a:off x="2381250" y="2970213"/>
            <a:ext cx="1693863" cy="1138237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arrow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301" tIns="45653" rIns="91301" bIns="45653"/>
          <a:lstStyle/>
          <a:p>
            <a:endParaRPr lang="en-US"/>
          </a:p>
        </p:txBody>
      </p:sp>
      <p:sp>
        <p:nvSpPr>
          <p:cNvPr id="226321" name="Line 19"/>
          <p:cNvSpPr>
            <a:spLocks noChangeShapeType="1"/>
          </p:cNvSpPr>
          <p:nvPr/>
        </p:nvSpPr>
        <p:spPr bwMode="auto">
          <a:xfrm flipV="1">
            <a:off x="2395538" y="3200400"/>
            <a:ext cx="1698625" cy="8763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arrow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301" tIns="45653" rIns="91301" bIns="45653"/>
          <a:lstStyle/>
          <a:p>
            <a:endParaRPr lang="en-US"/>
          </a:p>
        </p:txBody>
      </p:sp>
      <p:sp>
        <p:nvSpPr>
          <p:cNvPr id="226322" name="Line 19"/>
          <p:cNvSpPr>
            <a:spLocks noChangeShapeType="1"/>
          </p:cNvSpPr>
          <p:nvPr/>
        </p:nvSpPr>
        <p:spPr bwMode="auto">
          <a:xfrm flipV="1">
            <a:off x="2371725" y="1608138"/>
            <a:ext cx="1952625" cy="2500312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arrow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301" tIns="45653" rIns="91301" bIns="45653"/>
          <a:lstStyle/>
          <a:p>
            <a:endParaRPr lang="en-US"/>
          </a:p>
        </p:txBody>
      </p:sp>
      <p:sp>
        <p:nvSpPr>
          <p:cNvPr id="226323" name="Text Box 14"/>
          <p:cNvSpPr txBox="1">
            <a:spLocks noChangeArrowheads="1"/>
          </p:cNvSpPr>
          <p:nvPr/>
        </p:nvSpPr>
        <p:spPr bwMode="auto">
          <a:xfrm>
            <a:off x="225425" y="469924"/>
            <a:ext cx="2133600" cy="600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653" tIns="45653" rIns="45653" bIns="45653" anchor="ctr" anchorCtr="1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80000"/>
              </a:lnSpc>
              <a:buNone/>
            </a:pPr>
            <a:r>
              <a:rPr lang="en-US" sz="1800" b="1" dirty="0">
                <a:solidFill>
                  <a:srgbClr val="3333FF"/>
                </a:solidFill>
              </a:rPr>
              <a:t>TRD</a:t>
            </a:r>
            <a:r>
              <a:rPr lang="en-US" sz="1800" b="1" dirty="0">
                <a:solidFill>
                  <a:srgbClr val="FF0C0F"/>
                </a:solidFill>
              </a:rPr>
              <a:t> </a:t>
            </a:r>
          </a:p>
          <a:p>
            <a:pPr algn="ctr" eaLnBrk="1" hangingPunct="1">
              <a:lnSpc>
                <a:spcPct val="80000"/>
              </a:lnSpc>
              <a:buNone/>
            </a:pPr>
            <a:r>
              <a:rPr lang="en-US" sz="1800" b="1" dirty="0">
                <a:solidFill>
                  <a:srgbClr val="FF0000"/>
                </a:solidFill>
              </a:rPr>
              <a:t>Identify e+, e-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226324" name="Text Box 15"/>
          <p:cNvSpPr txBox="1">
            <a:spLocks noChangeArrowheads="1"/>
          </p:cNvSpPr>
          <p:nvPr/>
        </p:nvSpPr>
        <p:spPr bwMode="auto">
          <a:xfrm>
            <a:off x="142875" y="2503290"/>
            <a:ext cx="2405063" cy="619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653" tIns="45653" rIns="45653" bIns="45653" anchor="ctr" anchorCtr="1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80000"/>
              </a:lnSpc>
              <a:buNone/>
            </a:pPr>
            <a:r>
              <a:rPr lang="en-US" sz="1700" b="1" dirty="0">
                <a:solidFill>
                  <a:srgbClr val="3333FF"/>
                </a:solidFill>
              </a:rPr>
              <a:t>Silicon Tracker</a:t>
            </a:r>
          </a:p>
          <a:p>
            <a:pPr algn="ctr" eaLnBrk="1" hangingPunct="1">
              <a:lnSpc>
                <a:spcPct val="80000"/>
              </a:lnSpc>
              <a:buNone/>
            </a:pP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1800" b="1" dirty="0">
                <a:solidFill>
                  <a:srgbClr val="FF0000"/>
                </a:solidFill>
              </a:rPr>
              <a:t>Z, P</a:t>
            </a:r>
          </a:p>
        </p:txBody>
      </p:sp>
      <p:sp>
        <p:nvSpPr>
          <p:cNvPr id="226325" name="Text Box 16"/>
          <p:cNvSpPr txBox="1">
            <a:spLocks noChangeArrowheads="1"/>
          </p:cNvSpPr>
          <p:nvPr/>
        </p:nvSpPr>
        <p:spPr bwMode="auto">
          <a:xfrm>
            <a:off x="0" y="4681534"/>
            <a:ext cx="2405063" cy="631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653" tIns="45653" rIns="45653" bIns="45653" anchor="ctr" anchorCtr="1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80000"/>
              </a:lnSpc>
              <a:buNone/>
            </a:pPr>
            <a:r>
              <a:rPr lang="en-US" sz="1800" b="1" dirty="0" smtClean="0">
                <a:solidFill>
                  <a:srgbClr val="3333FF"/>
                </a:solidFill>
              </a:rPr>
              <a:t>3D imaging ECAL</a:t>
            </a:r>
            <a:r>
              <a:rPr lang="en-US" sz="1800" b="1" dirty="0" smtClean="0">
                <a:solidFill>
                  <a:srgbClr val="FF0C0F"/>
                </a:solidFill>
              </a:rPr>
              <a:t> </a:t>
            </a:r>
            <a:endParaRPr lang="en-US" sz="1800" b="1" dirty="0">
              <a:solidFill>
                <a:srgbClr val="FF0C0F"/>
              </a:solidFill>
            </a:endParaRPr>
          </a:p>
          <a:p>
            <a:pPr algn="ctr" eaLnBrk="1" hangingPunct="1">
              <a:lnSpc>
                <a:spcPct val="80000"/>
              </a:lnSpc>
              <a:buNone/>
            </a:pPr>
            <a:r>
              <a:rPr lang="en-US" sz="2000" b="1" dirty="0">
                <a:solidFill>
                  <a:srgbClr val="FF0000"/>
                </a:solidFill>
              </a:rPr>
              <a:t>E </a:t>
            </a:r>
            <a:r>
              <a:rPr lang="en-US" sz="1600" b="1" dirty="0">
                <a:solidFill>
                  <a:srgbClr val="FF0000"/>
                </a:solidFill>
              </a:rPr>
              <a:t>of e+, e-, </a:t>
            </a:r>
            <a:r>
              <a:rPr lang="el-GR" sz="1600" b="1" dirty="0">
                <a:solidFill>
                  <a:srgbClr val="FF0000"/>
                </a:solidFill>
                <a:cs typeface="Arial" charset="0"/>
              </a:rPr>
              <a:t>γ</a:t>
            </a:r>
          </a:p>
        </p:txBody>
      </p:sp>
      <p:sp>
        <p:nvSpPr>
          <p:cNvPr id="226326" name="Text Box 18"/>
          <p:cNvSpPr txBox="1">
            <a:spLocks noChangeArrowheads="1"/>
          </p:cNvSpPr>
          <p:nvPr/>
        </p:nvSpPr>
        <p:spPr bwMode="auto">
          <a:xfrm>
            <a:off x="6602413" y="4352921"/>
            <a:ext cx="2541587" cy="631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653" tIns="45653" rIns="45653" bIns="45653" anchor="ctr" anchorCtr="1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80000"/>
              </a:lnSpc>
              <a:buNone/>
            </a:pPr>
            <a:r>
              <a:rPr lang="en-US" sz="1800" b="1" dirty="0">
                <a:solidFill>
                  <a:srgbClr val="3333FF"/>
                </a:solidFill>
              </a:rPr>
              <a:t>RICH</a:t>
            </a:r>
            <a:r>
              <a:rPr lang="en-US" sz="1800" b="1" dirty="0">
                <a:solidFill>
                  <a:srgbClr val="FF0C0F"/>
                </a:solidFill>
              </a:rPr>
              <a:t> </a:t>
            </a:r>
          </a:p>
          <a:p>
            <a:pPr algn="ctr" eaLnBrk="1" hangingPunct="1">
              <a:lnSpc>
                <a:spcPct val="80000"/>
              </a:lnSpc>
              <a:buNone/>
            </a:pPr>
            <a:r>
              <a:rPr lang="en-US" sz="2000" b="1" dirty="0">
                <a:solidFill>
                  <a:srgbClr val="FF0000"/>
                </a:solidFill>
              </a:rPr>
              <a:t> Z, E</a:t>
            </a:r>
          </a:p>
        </p:txBody>
      </p:sp>
      <p:sp>
        <p:nvSpPr>
          <p:cNvPr id="226327" name="Text Box 25"/>
          <p:cNvSpPr txBox="1">
            <a:spLocks noChangeArrowheads="1"/>
          </p:cNvSpPr>
          <p:nvPr/>
        </p:nvSpPr>
        <p:spPr bwMode="auto">
          <a:xfrm>
            <a:off x="6626225" y="625471"/>
            <a:ext cx="2306638" cy="631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653" tIns="45653" rIns="45653" bIns="45653" anchor="ctr" anchorCtr="1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80000"/>
              </a:lnSpc>
              <a:buNone/>
            </a:pPr>
            <a:r>
              <a:rPr lang="en-US" sz="1800" b="1" dirty="0">
                <a:solidFill>
                  <a:srgbClr val="3333FF"/>
                </a:solidFill>
              </a:rPr>
              <a:t>TOF</a:t>
            </a:r>
            <a:endParaRPr lang="en-US" sz="2000" b="1" dirty="0">
              <a:solidFill>
                <a:srgbClr val="3333FF"/>
              </a:solidFill>
            </a:endParaRPr>
          </a:p>
          <a:p>
            <a:pPr algn="ctr" eaLnBrk="1" hangingPunct="1">
              <a:lnSpc>
                <a:spcPct val="80000"/>
              </a:lnSpc>
              <a:buNone/>
            </a:pPr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en-US" sz="2000" b="1" dirty="0">
                <a:solidFill>
                  <a:srgbClr val="FF0000"/>
                </a:solidFill>
              </a:rPr>
              <a:t>Z</a:t>
            </a:r>
            <a:r>
              <a:rPr lang="en-US" sz="1600" b="1" dirty="0">
                <a:solidFill>
                  <a:srgbClr val="FF0000"/>
                </a:solidFill>
              </a:rPr>
              <a:t>, </a:t>
            </a:r>
            <a:r>
              <a:rPr lang="en-US" sz="2000" b="1" dirty="0">
                <a:solidFill>
                  <a:srgbClr val="FF0000"/>
                </a:solidFill>
              </a:rPr>
              <a:t>E</a:t>
            </a:r>
          </a:p>
        </p:txBody>
      </p:sp>
      <p:sp>
        <p:nvSpPr>
          <p:cNvPr id="226328" name="Text Box 25"/>
          <p:cNvSpPr txBox="1">
            <a:spLocks noChangeArrowheads="1"/>
          </p:cNvSpPr>
          <p:nvPr/>
        </p:nvSpPr>
        <p:spPr bwMode="auto">
          <a:xfrm>
            <a:off x="2490788" y="528128"/>
            <a:ext cx="4054475" cy="867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653" tIns="45653" rIns="45653" bIns="45653" anchor="ctr" anchorCtr="1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80000"/>
              </a:lnSpc>
              <a:buNone/>
            </a:pPr>
            <a:r>
              <a:rPr lang="en-US" sz="1600" b="1" dirty="0">
                <a:solidFill>
                  <a:srgbClr val="3333FF"/>
                </a:solidFill>
                <a:latin typeface="Calibri Bold" charset="0"/>
              </a:rPr>
              <a:t> </a:t>
            </a:r>
          </a:p>
          <a:p>
            <a:pPr algn="ctr" eaLnBrk="1" hangingPunct="1">
              <a:lnSpc>
                <a:spcPct val="80000"/>
              </a:lnSpc>
              <a:buNone/>
            </a:pPr>
            <a:r>
              <a:rPr lang="en-US" sz="1600" b="1" dirty="0">
                <a:solidFill>
                  <a:srgbClr val="009900"/>
                </a:solidFill>
                <a:latin typeface="Calibri Bold" charset="0"/>
              </a:rPr>
              <a:t>Particles and nuclei are identified by their </a:t>
            </a:r>
            <a:br>
              <a:rPr lang="en-US" sz="1600" b="1" dirty="0">
                <a:solidFill>
                  <a:srgbClr val="009900"/>
                </a:solidFill>
                <a:latin typeface="Calibri Bold" charset="0"/>
              </a:rPr>
            </a:br>
            <a:r>
              <a:rPr lang="en-US" sz="1600" b="1" dirty="0">
                <a:solidFill>
                  <a:srgbClr val="009900"/>
                </a:solidFill>
                <a:latin typeface="Calibri Bold" charset="0"/>
              </a:rPr>
              <a:t>charge (</a:t>
            </a:r>
            <a:r>
              <a:rPr lang="en-US" b="1" dirty="0">
                <a:solidFill>
                  <a:srgbClr val="FF0000"/>
                </a:solidFill>
                <a:latin typeface="Calibri Bold" charset="0"/>
              </a:rPr>
              <a:t>Z</a:t>
            </a:r>
            <a:r>
              <a:rPr lang="en-US" sz="1600" b="1" dirty="0">
                <a:solidFill>
                  <a:srgbClr val="009900"/>
                </a:solidFill>
                <a:latin typeface="Calibri Bold" charset="0"/>
              </a:rPr>
              <a:t>) and energy</a:t>
            </a:r>
            <a:r>
              <a:rPr lang="en-US" sz="1600" b="1" dirty="0">
                <a:solidFill>
                  <a:srgbClr val="009900"/>
                </a:solidFill>
              </a:rPr>
              <a:t> (</a:t>
            </a:r>
            <a:r>
              <a:rPr lang="en-US" sz="2000" b="1" dirty="0">
                <a:solidFill>
                  <a:srgbClr val="FF0000"/>
                </a:solidFill>
              </a:rPr>
              <a:t>E ~ P</a:t>
            </a:r>
            <a:r>
              <a:rPr lang="en-US" sz="1600" b="1" dirty="0">
                <a:solidFill>
                  <a:srgbClr val="009900"/>
                </a:solidFill>
              </a:rPr>
              <a:t>)</a:t>
            </a:r>
            <a:endParaRPr lang="en-US" sz="1600" b="1" i="1" dirty="0">
              <a:solidFill>
                <a:srgbClr val="009900"/>
              </a:solidFill>
            </a:endParaRPr>
          </a:p>
        </p:txBody>
      </p:sp>
      <p:sp>
        <p:nvSpPr>
          <p:cNvPr id="226329" name="Text Box 15"/>
          <p:cNvSpPr txBox="1">
            <a:spLocks noChangeArrowheads="1"/>
          </p:cNvSpPr>
          <p:nvPr/>
        </p:nvSpPr>
        <p:spPr bwMode="auto">
          <a:xfrm>
            <a:off x="2514600" y="6072188"/>
            <a:ext cx="4062413" cy="588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653" tIns="45653" rIns="45653" bIns="45653" anchor="ctr" anchorCtr="1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95000"/>
              </a:lnSpc>
              <a:buNone/>
            </a:pPr>
            <a:r>
              <a:rPr lang="en-US" sz="2000" b="1" i="1" dirty="0">
                <a:solidFill>
                  <a:srgbClr val="FF0000"/>
                </a:solidFill>
              </a:rPr>
              <a:t> </a:t>
            </a:r>
            <a:r>
              <a:rPr lang="en-US" sz="1800" b="1" i="1" dirty="0">
                <a:solidFill>
                  <a:srgbClr val="FF0000"/>
                </a:solidFill>
              </a:rPr>
              <a:t>Z, P</a:t>
            </a:r>
            <a:r>
              <a:rPr lang="en-US" sz="1400" b="1" i="1" dirty="0">
                <a:solidFill>
                  <a:srgbClr val="FF0000"/>
                </a:solidFill>
              </a:rPr>
              <a:t> are measured independently from  Tracker, RICH, TOF  and ECAL</a:t>
            </a:r>
            <a:endParaRPr lang="en-US" sz="1400" b="1" i="1" dirty="0">
              <a:solidFill>
                <a:srgbClr val="333399"/>
              </a:solidFill>
            </a:endParaRPr>
          </a:p>
        </p:txBody>
      </p:sp>
      <p:sp>
        <p:nvSpPr>
          <p:cNvPr id="226331" name="Text Box 17"/>
          <p:cNvSpPr txBox="1">
            <a:spLocks noChangeArrowheads="1"/>
          </p:cNvSpPr>
          <p:nvPr/>
        </p:nvSpPr>
        <p:spPr bwMode="auto">
          <a:xfrm>
            <a:off x="6550025" y="2100481"/>
            <a:ext cx="2419350" cy="612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653" tIns="45653" rIns="45653" bIns="45653" anchor="ctr" anchorCtr="1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80000"/>
              </a:lnSpc>
              <a:buNone/>
            </a:pPr>
            <a:r>
              <a:rPr lang="en-US" sz="1900" b="1" dirty="0">
                <a:solidFill>
                  <a:srgbClr val="009999"/>
                </a:solidFill>
              </a:rPr>
              <a:t> </a:t>
            </a:r>
            <a:r>
              <a:rPr lang="en-US" sz="1900" b="1" dirty="0">
                <a:solidFill>
                  <a:srgbClr val="3333FF"/>
                </a:solidFill>
              </a:rPr>
              <a:t>Magnet</a:t>
            </a:r>
          </a:p>
          <a:p>
            <a:pPr algn="ctr" eaLnBrk="1" hangingPunct="1">
              <a:lnSpc>
                <a:spcPct val="80000"/>
              </a:lnSpc>
              <a:buNone/>
            </a:pPr>
            <a:r>
              <a:rPr lang="en-US" sz="1800" b="1" dirty="0">
                <a:solidFill>
                  <a:srgbClr val="FF0000"/>
                </a:solidFill>
                <a:cs typeface="Arial" charset="0"/>
              </a:rPr>
              <a:t>±Z</a:t>
            </a:r>
          </a:p>
        </p:txBody>
      </p:sp>
      <p:sp>
        <p:nvSpPr>
          <p:cNvPr id="226332" name="Text Box 3"/>
          <p:cNvSpPr txBox="1">
            <a:spLocks noChangeArrowheads="1"/>
          </p:cNvSpPr>
          <p:nvPr/>
        </p:nvSpPr>
        <p:spPr bwMode="auto">
          <a:xfrm>
            <a:off x="2855913" y="5605463"/>
            <a:ext cx="34623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01" tIns="45653" rIns="91301" bIns="45653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buNone/>
            </a:pPr>
            <a:r>
              <a:rPr lang="en-GB" sz="2000" b="1" dirty="0">
                <a:solidFill>
                  <a:srgbClr val="000000"/>
                </a:solidFill>
              </a:rPr>
              <a:t>5m x 4m x 3m         7.5 tons</a:t>
            </a:r>
          </a:p>
        </p:txBody>
      </p:sp>
      <p:sp>
        <p:nvSpPr>
          <p:cNvPr id="43" name="Titre 1"/>
          <p:cNvSpPr txBox="1">
            <a:spLocks/>
          </p:cNvSpPr>
          <p:nvPr/>
        </p:nvSpPr>
        <p:spPr>
          <a:xfrm>
            <a:off x="0" y="0"/>
            <a:ext cx="9448800" cy="3048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+mj-lt"/>
                <a:ea typeface="+mj-ea"/>
                <a:cs typeface="ＭＳ Ｐゴシック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Verdana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Verdana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Verdana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Verdana" charset="0"/>
                <a:ea typeface="ＭＳ Ｐゴシック" charset="0"/>
                <a:cs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9pPr>
          </a:lstStyle>
          <a:p>
            <a:pPr>
              <a:buNone/>
            </a:pPr>
            <a:r>
              <a:rPr lang="en-US" dirty="0" smtClean="0"/>
              <a:t>AMS</a:t>
            </a:r>
            <a:r>
              <a:rPr lang="en-US" b="0" dirty="0" smtClean="0"/>
              <a:t>: A </a:t>
            </a:r>
            <a:r>
              <a:rPr lang="en-US" b="0" dirty="0" err="1" smtClean="0"/>
              <a:t>TeV</a:t>
            </a:r>
            <a:r>
              <a:rPr lang="en-US" b="0" dirty="0" smtClean="0"/>
              <a:t> precision, multipurpose spectrometer in space</a:t>
            </a:r>
            <a:endParaRPr lang="en-US" b="0" dirty="0"/>
          </a:p>
        </p:txBody>
      </p:sp>
      <p:sp>
        <p:nvSpPr>
          <p:cNvPr id="45" name="ZoneTexte 44"/>
          <p:cNvSpPr txBox="1"/>
          <p:nvPr/>
        </p:nvSpPr>
        <p:spPr>
          <a:xfrm>
            <a:off x="8839200" y="6550223"/>
            <a:ext cx="304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dirty="0"/>
              <a:t>6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895230358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6200" y="152400"/>
            <a:ext cx="9982200" cy="914400"/>
          </a:xfrm>
        </p:spPr>
        <p:txBody>
          <a:bodyPr/>
          <a:lstStyle/>
          <a:p>
            <a:r>
              <a:rPr lang="en-US" dirty="0" smtClean="0"/>
              <a:t>Ams-02 Helium flux 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6" name="Picture 7" descr="ams02_together.eps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37" r="4566"/>
          <a:stretch/>
        </p:blipFill>
        <p:spPr bwMode="auto">
          <a:xfrm>
            <a:off x="157311" y="914400"/>
            <a:ext cx="5633889" cy="5638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ZoneTexte 6"/>
          <p:cNvSpPr txBox="1"/>
          <p:nvPr/>
        </p:nvSpPr>
        <p:spPr>
          <a:xfrm>
            <a:off x="8534400" y="6397823"/>
            <a:ext cx="533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dirty="0" smtClean="0"/>
              <a:t>26</a:t>
            </a:r>
            <a:endParaRPr lang="en-US" dirty="0"/>
          </a:p>
        </p:txBody>
      </p:sp>
      <p:sp>
        <p:nvSpPr>
          <p:cNvPr id="5" name="ZoneTexte 4"/>
          <p:cNvSpPr txBox="1"/>
          <p:nvPr/>
        </p:nvSpPr>
        <p:spPr>
          <a:xfrm>
            <a:off x="457200" y="6453871"/>
            <a:ext cx="586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800" dirty="0" smtClean="0"/>
              <a:t>Power law </a:t>
            </a:r>
            <a:r>
              <a:rPr lang="en-US" sz="1800" dirty="0" err="1" smtClean="0"/>
              <a:t>behaviour</a:t>
            </a:r>
            <a:r>
              <a:rPr lang="en-US" sz="1800" dirty="0" smtClean="0"/>
              <a:t>, index &lt; 2.7 </a:t>
            </a:r>
            <a:endParaRPr lang="en-US" sz="1800" dirty="0"/>
          </a:p>
        </p:txBody>
      </p:sp>
      <p:pic>
        <p:nvPicPr>
          <p:cNvPr id="8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3"/>
          <a:srcRect t="714" b="714"/>
          <a:stretch>
            <a:fillRect/>
          </a:stretch>
        </p:blipFill>
        <p:spPr>
          <a:xfrm>
            <a:off x="5797732" y="1252071"/>
            <a:ext cx="3041468" cy="4920129"/>
          </a:xfrm>
        </p:spPr>
      </p:pic>
    </p:spTree>
    <p:extLst>
      <p:ext uri="{BB962C8B-B14F-4D97-AF65-F5344CB8AC3E}">
        <p14:creationId xmlns:p14="http://schemas.microsoft.com/office/powerpoint/2010/main" val="291720645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5800" y="0"/>
            <a:ext cx="8686800" cy="762000"/>
          </a:xfrm>
        </p:spPr>
        <p:txBody>
          <a:bodyPr/>
          <a:lstStyle/>
          <a:p>
            <a:r>
              <a:rPr lang="en-US" dirty="0" smtClean="0"/>
              <a:t>Helium  - Comparison with Pamela measurements  </a:t>
            </a:r>
            <a:endParaRPr lang="en-US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5800" y="1524000"/>
            <a:ext cx="4106697" cy="5005243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8534400" y="6397823"/>
            <a:ext cx="533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dirty="0" smtClean="0"/>
              <a:t>27</a:t>
            </a:r>
            <a:endParaRPr lang="en-US" dirty="0"/>
          </a:p>
        </p:txBody>
      </p:sp>
      <p:sp>
        <p:nvSpPr>
          <p:cNvPr id="8" name="ZoneTexte 7"/>
          <p:cNvSpPr txBox="1"/>
          <p:nvPr/>
        </p:nvSpPr>
        <p:spPr>
          <a:xfrm>
            <a:off x="4953000" y="838200"/>
            <a:ext cx="3733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800" dirty="0" smtClean="0"/>
              <a:t>He Power law </a:t>
            </a:r>
            <a:r>
              <a:rPr lang="en-US" sz="1800" dirty="0" err="1" smtClean="0"/>
              <a:t>behaviour</a:t>
            </a:r>
            <a:r>
              <a:rPr lang="en-US" sz="1800" dirty="0" smtClean="0"/>
              <a:t>, index &lt; 2.7 </a:t>
            </a:r>
            <a:endParaRPr lang="en-US" sz="1800" dirty="0"/>
          </a:p>
        </p:txBody>
      </p:sp>
      <p:pic>
        <p:nvPicPr>
          <p:cNvPr id="9" name="Immagine 12" descr="pamela_am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1600200"/>
            <a:ext cx="4114800" cy="4723108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533400" y="877669"/>
            <a:ext cx="3733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800" dirty="0" smtClean="0"/>
              <a:t>H Power law </a:t>
            </a:r>
            <a:r>
              <a:rPr lang="en-US" sz="1800" dirty="0" err="1" smtClean="0"/>
              <a:t>behaviour</a:t>
            </a:r>
            <a:r>
              <a:rPr lang="en-US" sz="1800" dirty="0" smtClean="0"/>
              <a:t>, index &gt; 2.7 </a:t>
            </a:r>
            <a:endParaRPr lang="en-US" sz="1800" dirty="0"/>
          </a:p>
        </p:txBody>
      </p:sp>
      <p:sp>
        <p:nvSpPr>
          <p:cNvPr id="3" name="Rectangle 2"/>
          <p:cNvSpPr/>
          <p:nvPr/>
        </p:nvSpPr>
        <p:spPr>
          <a:xfrm>
            <a:off x="5486400" y="2133600"/>
            <a:ext cx="89483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dirty="0"/>
              <a:t>Helium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143000" y="2133600"/>
            <a:ext cx="96820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dirty="0" smtClean="0"/>
              <a:t>Protons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36556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577" name="Group 3"/>
          <p:cNvGrpSpPr>
            <a:grpSpLocks/>
          </p:cNvGrpSpPr>
          <p:nvPr/>
        </p:nvGrpSpPr>
        <p:grpSpPr bwMode="auto">
          <a:xfrm>
            <a:off x="4154389" y="1495690"/>
            <a:ext cx="3809434" cy="4800887"/>
            <a:chOff x="4343400" y="990600"/>
            <a:chExt cx="4572000" cy="5638800"/>
          </a:xfrm>
        </p:grpSpPr>
        <p:pic>
          <p:nvPicPr>
            <p:cNvPr id="24601" name="Picture 2" descr="Schermata 06-2456468 alle 22.31.47.png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43400" y="990600"/>
              <a:ext cx="4497422" cy="5562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Rectangle 13"/>
            <p:cNvSpPr/>
            <p:nvPr/>
          </p:nvSpPr>
          <p:spPr>
            <a:xfrm>
              <a:off x="4343400" y="5562509"/>
              <a:ext cx="686207" cy="106689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8229193" y="5410338"/>
              <a:ext cx="686207" cy="11429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24578" name="Titolo 17"/>
          <p:cNvSpPr txBox="1">
            <a:spLocks/>
          </p:cNvSpPr>
          <p:nvPr/>
        </p:nvSpPr>
        <p:spPr bwMode="auto">
          <a:xfrm>
            <a:off x="1143509" y="1436668"/>
            <a:ext cx="1294257" cy="381480"/>
          </a:xfrm>
          <a:prstGeom prst="rect">
            <a:avLst/>
          </a:prstGeom>
          <a:solidFill>
            <a:schemeClr val="bg1"/>
          </a:solidFill>
          <a:ln w="28575">
            <a:solidFill>
              <a:srgbClr val="0000FF"/>
            </a:solidFill>
            <a:miter lim="800000"/>
            <a:headEnd/>
            <a:tailEnd/>
          </a:ln>
        </p:spPr>
        <p:txBody>
          <a:bodyPr lIns="91424" tIns="45712" rIns="91424" bIns="45712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buNone/>
            </a:pPr>
            <a:r>
              <a:rPr lang="en-US" sz="1700" i="1" dirty="0">
                <a:solidFill>
                  <a:srgbClr val="0000FF"/>
                </a:solidFill>
                <a:latin typeface="Calibri" charset="0"/>
              </a:rPr>
              <a:t>Layer 1 = 6.1</a:t>
            </a:r>
          </a:p>
        </p:txBody>
      </p:sp>
      <p:sp>
        <p:nvSpPr>
          <p:cNvPr id="24579" name="Titolo 17"/>
          <p:cNvSpPr txBox="1">
            <a:spLocks/>
          </p:cNvSpPr>
          <p:nvPr/>
        </p:nvSpPr>
        <p:spPr bwMode="auto">
          <a:xfrm>
            <a:off x="1143509" y="2045597"/>
            <a:ext cx="990046" cy="381479"/>
          </a:xfrm>
          <a:prstGeom prst="rect">
            <a:avLst/>
          </a:prstGeom>
          <a:solidFill>
            <a:schemeClr val="bg1"/>
          </a:solidFill>
          <a:ln w="28575">
            <a:solidFill>
              <a:srgbClr val="0000FF"/>
            </a:solidFill>
            <a:miter lim="800000"/>
            <a:headEnd/>
            <a:tailEnd/>
          </a:ln>
        </p:spPr>
        <p:txBody>
          <a:bodyPr lIns="91424" tIns="45712" rIns="91424" bIns="45712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buNone/>
            </a:pPr>
            <a:r>
              <a:rPr lang="en-US" sz="1700" i="1">
                <a:solidFill>
                  <a:srgbClr val="0000FF"/>
                </a:solidFill>
                <a:latin typeface="Calibri" charset="0"/>
              </a:rPr>
              <a:t>TRD = 6.0</a:t>
            </a:r>
          </a:p>
        </p:txBody>
      </p:sp>
      <p:sp>
        <p:nvSpPr>
          <p:cNvPr id="24580" name="Titolo 17"/>
          <p:cNvSpPr txBox="1">
            <a:spLocks/>
          </p:cNvSpPr>
          <p:nvPr/>
        </p:nvSpPr>
        <p:spPr bwMode="auto">
          <a:xfrm>
            <a:off x="1143509" y="2808556"/>
            <a:ext cx="1142152" cy="380040"/>
          </a:xfrm>
          <a:prstGeom prst="rect">
            <a:avLst/>
          </a:prstGeom>
          <a:solidFill>
            <a:schemeClr val="bg1"/>
          </a:solidFill>
          <a:ln w="28575">
            <a:solidFill>
              <a:srgbClr val="800000"/>
            </a:solidFill>
            <a:miter lim="800000"/>
            <a:headEnd/>
            <a:tailEnd/>
          </a:ln>
        </p:spPr>
        <p:txBody>
          <a:bodyPr lIns="91424" tIns="45712" rIns="91424" bIns="45712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buNone/>
            </a:pPr>
            <a:r>
              <a:rPr lang="en-US" sz="1700" i="1">
                <a:solidFill>
                  <a:srgbClr val="800000"/>
                </a:solidFill>
                <a:latin typeface="Calibri" charset="0"/>
              </a:rPr>
              <a:t>UTOF = 7.6</a:t>
            </a:r>
          </a:p>
        </p:txBody>
      </p:sp>
      <p:sp>
        <p:nvSpPr>
          <p:cNvPr id="24581" name="Titolo 17"/>
          <p:cNvSpPr txBox="1">
            <a:spLocks/>
          </p:cNvSpPr>
          <p:nvPr/>
        </p:nvSpPr>
        <p:spPr bwMode="auto">
          <a:xfrm>
            <a:off x="1143509" y="3570076"/>
            <a:ext cx="1142152" cy="381480"/>
          </a:xfrm>
          <a:prstGeom prst="rect">
            <a:avLst/>
          </a:prstGeom>
          <a:solidFill>
            <a:schemeClr val="bg1"/>
          </a:solidFill>
          <a:ln w="28575">
            <a:solidFill>
              <a:srgbClr val="008000"/>
            </a:solidFill>
            <a:miter lim="800000"/>
            <a:headEnd/>
            <a:tailEnd/>
          </a:ln>
        </p:spPr>
        <p:txBody>
          <a:bodyPr lIns="91424" tIns="45712" rIns="91424" bIns="45712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buNone/>
            </a:pPr>
            <a:r>
              <a:rPr lang="en-US" sz="1700" i="1">
                <a:solidFill>
                  <a:srgbClr val="008000"/>
                </a:solidFill>
                <a:latin typeface="Calibri" charset="0"/>
              </a:rPr>
              <a:t>Inner = 4.8</a:t>
            </a:r>
          </a:p>
        </p:txBody>
      </p:sp>
      <p:sp>
        <p:nvSpPr>
          <p:cNvPr id="24582" name="Titolo 17"/>
          <p:cNvSpPr txBox="1">
            <a:spLocks/>
          </p:cNvSpPr>
          <p:nvPr/>
        </p:nvSpPr>
        <p:spPr bwMode="auto">
          <a:xfrm>
            <a:off x="1143509" y="4560484"/>
            <a:ext cx="1142152" cy="381480"/>
          </a:xfrm>
          <a:prstGeom prst="rect">
            <a:avLst/>
          </a:prstGeom>
          <a:solidFill>
            <a:schemeClr val="bg1"/>
          </a:solidFill>
          <a:ln w="28575">
            <a:solidFill>
              <a:srgbClr val="008000"/>
            </a:solidFill>
            <a:miter lim="800000"/>
            <a:headEnd/>
            <a:tailEnd/>
          </a:ln>
        </p:spPr>
        <p:txBody>
          <a:bodyPr lIns="91424" tIns="45712" rIns="91424" bIns="45712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buNone/>
            </a:pPr>
            <a:r>
              <a:rPr lang="en-US" sz="1700" i="1">
                <a:solidFill>
                  <a:srgbClr val="008000"/>
                </a:solidFill>
                <a:latin typeface="Calibri" charset="0"/>
              </a:rPr>
              <a:t>LTOF = 5.2</a:t>
            </a:r>
          </a:p>
        </p:txBody>
      </p:sp>
      <p:sp>
        <p:nvSpPr>
          <p:cNvPr id="24583" name="Titolo 17"/>
          <p:cNvSpPr txBox="1">
            <a:spLocks/>
          </p:cNvSpPr>
          <p:nvPr/>
        </p:nvSpPr>
        <p:spPr bwMode="auto">
          <a:xfrm>
            <a:off x="1143509" y="5399740"/>
            <a:ext cx="1142152" cy="380040"/>
          </a:xfrm>
          <a:prstGeom prst="rect">
            <a:avLst/>
          </a:prstGeom>
          <a:solidFill>
            <a:schemeClr val="bg1"/>
          </a:solidFill>
          <a:ln w="28575">
            <a:solidFill>
              <a:srgbClr val="008000"/>
            </a:solidFill>
            <a:miter lim="800000"/>
            <a:headEnd/>
            <a:tailEnd/>
          </a:ln>
        </p:spPr>
        <p:txBody>
          <a:bodyPr lIns="91424" tIns="45712" rIns="91424" bIns="45712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buNone/>
            </a:pPr>
            <a:r>
              <a:rPr lang="en-US" sz="1700" i="1">
                <a:solidFill>
                  <a:srgbClr val="008000"/>
                </a:solidFill>
                <a:latin typeface="Calibri" charset="0"/>
              </a:rPr>
              <a:t>RICH = 5.0</a:t>
            </a:r>
          </a:p>
        </p:txBody>
      </p:sp>
      <p:sp>
        <p:nvSpPr>
          <p:cNvPr id="24584" name="Titolo 17"/>
          <p:cNvSpPr txBox="1">
            <a:spLocks/>
          </p:cNvSpPr>
          <p:nvPr/>
        </p:nvSpPr>
        <p:spPr bwMode="auto">
          <a:xfrm rot="-4516158">
            <a:off x="5872308" y="1812318"/>
            <a:ext cx="914113" cy="381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2" rIns="91424" bIns="45712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buNone/>
            </a:pPr>
            <a:r>
              <a:rPr lang="en-US" sz="1700" i="1" dirty="0">
                <a:solidFill>
                  <a:srgbClr val="0000FF"/>
                </a:solidFill>
                <a:latin typeface="Calibri" charset="0"/>
              </a:rPr>
              <a:t>Carbon</a:t>
            </a:r>
          </a:p>
        </p:txBody>
      </p:sp>
      <p:cxnSp>
        <p:nvCxnSpPr>
          <p:cNvPr id="24" name="Connettore 1 15"/>
          <p:cNvCxnSpPr/>
          <p:nvPr/>
        </p:nvCxnSpPr>
        <p:spPr>
          <a:xfrm flipH="1">
            <a:off x="5866936" y="1219296"/>
            <a:ext cx="381623" cy="1600776"/>
          </a:xfrm>
          <a:prstGeom prst="line">
            <a:avLst/>
          </a:prstGeom>
          <a:ln w="38100" cmpd="sng">
            <a:solidFill>
              <a:srgbClr val="0000FF"/>
            </a:solidFill>
            <a:prstDash val="solid"/>
            <a:tailEnd type="stealt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Connettore 1 15"/>
          <p:cNvCxnSpPr/>
          <p:nvPr/>
        </p:nvCxnSpPr>
        <p:spPr>
          <a:xfrm flipH="1">
            <a:off x="5028997" y="3188596"/>
            <a:ext cx="761886" cy="3354144"/>
          </a:xfrm>
          <a:prstGeom prst="line">
            <a:avLst/>
          </a:prstGeom>
          <a:ln w="38100" cmpd="sng">
            <a:solidFill>
              <a:srgbClr val="008000"/>
            </a:solidFill>
            <a:prstDash val="solid"/>
            <a:tailEnd type="stealt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587" name="Titolo 17"/>
          <p:cNvSpPr txBox="1">
            <a:spLocks/>
          </p:cNvSpPr>
          <p:nvPr/>
        </p:nvSpPr>
        <p:spPr bwMode="auto">
          <a:xfrm rot="-4516158">
            <a:off x="5253020" y="4098318"/>
            <a:ext cx="914113" cy="381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2" rIns="91424" bIns="45712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buNone/>
            </a:pPr>
            <a:r>
              <a:rPr lang="en-US" sz="1700" i="1" dirty="0">
                <a:solidFill>
                  <a:srgbClr val="008000"/>
                </a:solidFill>
                <a:latin typeface="Calibri" charset="0"/>
              </a:rPr>
              <a:t>Boron</a:t>
            </a:r>
          </a:p>
        </p:txBody>
      </p:sp>
      <p:sp>
        <p:nvSpPr>
          <p:cNvPr id="28" name="Explosion 2 27"/>
          <p:cNvSpPr/>
          <p:nvPr/>
        </p:nvSpPr>
        <p:spPr>
          <a:xfrm rot="900000">
            <a:off x="5651000" y="2837347"/>
            <a:ext cx="445453" cy="333975"/>
          </a:xfrm>
          <a:prstGeom prst="irregularSeal2">
            <a:avLst/>
          </a:prstGeom>
          <a:solidFill>
            <a:srgbClr val="800000"/>
          </a:solidFill>
          <a:ln>
            <a:solidFill>
              <a:srgbClr val="FF66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4" tIns="45712" rIns="91424" bIns="45712"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0" name="Titre 31"/>
          <p:cNvSpPr txBox="1">
            <a:spLocks/>
          </p:cNvSpPr>
          <p:nvPr/>
        </p:nvSpPr>
        <p:spPr>
          <a:xfrm>
            <a:off x="457676" y="274954"/>
            <a:ext cx="8228649" cy="562862"/>
          </a:xfrm>
          <a:prstGeom prst="rect">
            <a:avLst/>
          </a:prstGeom>
        </p:spPr>
        <p:txBody>
          <a:bodyPr lIns="91424" tIns="45712" rIns="91424" bIns="45712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fr-FR" sz="2800" b="0" dirty="0" smtClean="0">
                <a:solidFill>
                  <a:srgbClr val="3333CC"/>
                </a:solidFill>
                <a:cs typeface="Arial" charset="0"/>
              </a:rPr>
              <a:t>B/C :Identification </a:t>
            </a:r>
            <a:r>
              <a:rPr lang="fr-FR" sz="2800" b="0" dirty="0">
                <a:solidFill>
                  <a:srgbClr val="3333CC"/>
                </a:solidFill>
                <a:cs typeface="Arial" charset="0"/>
              </a:rPr>
              <a:t>of Fragmentation Events</a:t>
            </a:r>
          </a:p>
        </p:txBody>
      </p:sp>
      <p:sp>
        <p:nvSpPr>
          <p:cNvPr id="24590" name="TextBox 1"/>
          <p:cNvSpPr txBox="1">
            <a:spLocks noChangeArrowheads="1"/>
          </p:cNvSpPr>
          <p:nvPr/>
        </p:nvSpPr>
        <p:spPr bwMode="auto">
          <a:xfrm>
            <a:off x="7162551" y="3505297"/>
            <a:ext cx="1128571" cy="369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2" rIns="91424" bIns="45712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None/>
            </a:pPr>
            <a:r>
              <a:rPr lang="en-US" sz="1800" i="1" dirty="0">
                <a:latin typeface="Calibri" charset="0"/>
              </a:rPr>
              <a:t>R = 10 GV </a:t>
            </a:r>
          </a:p>
        </p:txBody>
      </p:sp>
      <p:sp>
        <p:nvSpPr>
          <p:cNvPr id="24591" name="Line 8"/>
          <p:cNvSpPr>
            <a:spLocks noChangeShapeType="1"/>
          </p:cNvSpPr>
          <p:nvPr/>
        </p:nvSpPr>
        <p:spPr bwMode="auto">
          <a:xfrm flipH="1">
            <a:off x="2591230" y="1600776"/>
            <a:ext cx="1447721" cy="0"/>
          </a:xfrm>
          <a:prstGeom prst="line">
            <a:avLst/>
          </a:prstGeom>
          <a:noFill/>
          <a:ln w="19050">
            <a:solidFill>
              <a:schemeClr val="tx1"/>
            </a:solidFill>
            <a:prstDash val="dash"/>
            <a:round/>
            <a:headEnd type="arrow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24" tIns="45712" rIns="91424" bIns="45712"/>
          <a:lstStyle/>
          <a:p>
            <a:endParaRPr lang="en-US"/>
          </a:p>
        </p:txBody>
      </p:sp>
      <p:sp>
        <p:nvSpPr>
          <p:cNvPr id="24592" name="Line 8"/>
          <p:cNvSpPr>
            <a:spLocks noChangeShapeType="1"/>
          </p:cNvSpPr>
          <p:nvPr/>
        </p:nvSpPr>
        <p:spPr bwMode="auto">
          <a:xfrm flipH="1">
            <a:off x="2285661" y="2286000"/>
            <a:ext cx="1981448" cy="0"/>
          </a:xfrm>
          <a:prstGeom prst="line">
            <a:avLst/>
          </a:prstGeom>
          <a:noFill/>
          <a:ln w="19050">
            <a:solidFill>
              <a:schemeClr val="tx1"/>
            </a:solidFill>
            <a:prstDash val="dash"/>
            <a:round/>
            <a:headEnd type="arrow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24" tIns="45712" rIns="91424" bIns="45712"/>
          <a:lstStyle/>
          <a:p>
            <a:endParaRPr lang="en-US"/>
          </a:p>
        </p:txBody>
      </p:sp>
      <p:sp>
        <p:nvSpPr>
          <p:cNvPr id="24593" name="Line 8"/>
          <p:cNvSpPr>
            <a:spLocks noChangeShapeType="1"/>
          </p:cNvSpPr>
          <p:nvPr/>
        </p:nvSpPr>
        <p:spPr bwMode="auto">
          <a:xfrm flipH="1" flipV="1">
            <a:off x="2437767" y="2961148"/>
            <a:ext cx="2287018" cy="10076"/>
          </a:xfrm>
          <a:prstGeom prst="line">
            <a:avLst/>
          </a:prstGeom>
          <a:noFill/>
          <a:ln w="19050">
            <a:solidFill>
              <a:schemeClr val="tx1"/>
            </a:solidFill>
            <a:prstDash val="dash"/>
            <a:round/>
            <a:headEnd type="arrow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24" tIns="45712" rIns="91424" bIns="45712"/>
          <a:lstStyle/>
          <a:p>
            <a:endParaRPr lang="en-US"/>
          </a:p>
        </p:txBody>
      </p:sp>
      <p:sp>
        <p:nvSpPr>
          <p:cNvPr id="24594" name="Line 8"/>
          <p:cNvSpPr>
            <a:spLocks noChangeShapeType="1"/>
          </p:cNvSpPr>
          <p:nvPr/>
        </p:nvSpPr>
        <p:spPr bwMode="auto">
          <a:xfrm flipH="1">
            <a:off x="2515178" y="3264892"/>
            <a:ext cx="2665925" cy="457776"/>
          </a:xfrm>
          <a:prstGeom prst="line">
            <a:avLst/>
          </a:prstGeom>
          <a:noFill/>
          <a:ln w="19050">
            <a:solidFill>
              <a:schemeClr val="tx1"/>
            </a:solidFill>
            <a:prstDash val="dash"/>
            <a:round/>
            <a:headEnd type="arrow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24" tIns="45712" rIns="91424" bIns="45712"/>
          <a:lstStyle/>
          <a:p>
            <a:endParaRPr lang="en-US"/>
          </a:p>
        </p:txBody>
      </p:sp>
      <p:sp>
        <p:nvSpPr>
          <p:cNvPr id="24595" name="Line 8"/>
          <p:cNvSpPr>
            <a:spLocks noChangeShapeType="1"/>
          </p:cNvSpPr>
          <p:nvPr/>
        </p:nvSpPr>
        <p:spPr bwMode="auto">
          <a:xfrm flipH="1" flipV="1">
            <a:off x="2591230" y="3734184"/>
            <a:ext cx="2437767" cy="597412"/>
          </a:xfrm>
          <a:prstGeom prst="line">
            <a:avLst/>
          </a:prstGeom>
          <a:noFill/>
          <a:ln w="19050">
            <a:solidFill>
              <a:schemeClr val="tx1"/>
            </a:solidFill>
            <a:prstDash val="dash"/>
            <a:round/>
            <a:headEnd type="arrow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24" tIns="45712" rIns="91424" bIns="45712"/>
          <a:lstStyle/>
          <a:p>
            <a:endParaRPr lang="en-US"/>
          </a:p>
        </p:txBody>
      </p:sp>
      <p:sp>
        <p:nvSpPr>
          <p:cNvPr id="24596" name="Line 8"/>
          <p:cNvSpPr>
            <a:spLocks noChangeShapeType="1"/>
          </p:cNvSpPr>
          <p:nvPr/>
        </p:nvSpPr>
        <p:spPr bwMode="auto">
          <a:xfrm flipH="1" flipV="1">
            <a:off x="2515177" y="4800888"/>
            <a:ext cx="2209608" cy="0"/>
          </a:xfrm>
          <a:prstGeom prst="line">
            <a:avLst/>
          </a:prstGeom>
          <a:noFill/>
          <a:ln w="19050">
            <a:solidFill>
              <a:schemeClr val="tx1"/>
            </a:solidFill>
            <a:prstDash val="dash"/>
            <a:round/>
            <a:headEnd type="arrow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24" tIns="45712" rIns="91424" bIns="45712"/>
          <a:lstStyle/>
          <a:p>
            <a:endParaRPr lang="en-US"/>
          </a:p>
        </p:txBody>
      </p:sp>
      <p:sp>
        <p:nvSpPr>
          <p:cNvPr id="24597" name="Line 8"/>
          <p:cNvSpPr>
            <a:spLocks noChangeShapeType="1"/>
          </p:cNvSpPr>
          <p:nvPr/>
        </p:nvSpPr>
        <p:spPr bwMode="auto">
          <a:xfrm flipH="1" flipV="1">
            <a:off x="2437767" y="5550892"/>
            <a:ext cx="2287018" cy="0"/>
          </a:xfrm>
          <a:prstGeom prst="line">
            <a:avLst/>
          </a:prstGeom>
          <a:noFill/>
          <a:ln w="19050">
            <a:solidFill>
              <a:schemeClr val="tx1"/>
            </a:solidFill>
            <a:prstDash val="dash"/>
            <a:round/>
            <a:headEnd type="arrow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24" tIns="45712" rIns="91424" bIns="45712"/>
          <a:lstStyle/>
          <a:p>
            <a:endParaRPr lang="en-US"/>
          </a:p>
        </p:txBody>
      </p:sp>
      <p:sp>
        <p:nvSpPr>
          <p:cNvPr id="24598" name="Line 8"/>
          <p:cNvSpPr>
            <a:spLocks noChangeShapeType="1"/>
          </p:cNvSpPr>
          <p:nvPr/>
        </p:nvSpPr>
        <p:spPr bwMode="auto">
          <a:xfrm>
            <a:off x="7162551" y="3200113"/>
            <a:ext cx="0" cy="1066704"/>
          </a:xfrm>
          <a:prstGeom prst="line">
            <a:avLst/>
          </a:prstGeom>
          <a:noFill/>
          <a:ln w="19050">
            <a:solidFill>
              <a:schemeClr val="tx1"/>
            </a:solidFill>
            <a:prstDash val="dash"/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24" tIns="45712" rIns="91424" bIns="45712"/>
          <a:lstStyle/>
          <a:p>
            <a:endParaRPr lang="en-US"/>
          </a:p>
        </p:txBody>
      </p:sp>
      <p:sp>
        <p:nvSpPr>
          <p:cNvPr id="3" name="ZoneTexte 2"/>
          <p:cNvSpPr txBox="1"/>
          <p:nvPr/>
        </p:nvSpPr>
        <p:spPr>
          <a:xfrm>
            <a:off x="228600" y="6215491"/>
            <a:ext cx="8305800" cy="56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dirty="0" smtClean="0"/>
              <a:t>One of the most systematic uncertainty : The fragmentation inside the detector. </a:t>
            </a:r>
          </a:p>
          <a:p>
            <a:pPr>
              <a:buNone/>
            </a:pPr>
            <a:r>
              <a:rPr lang="en-US" dirty="0" smtClean="0"/>
              <a:t>The first layer do play a key role in the selection </a:t>
            </a:r>
            <a:endParaRPr lang="en-US" dirty="0"/>
          </a:p>
        </p:txBody>
      </p:sp>
      <p:sp>
        <p:nvSpPr>
          <p:cNvPr id="31" name="ZoneTexte 30"/>
          <p:cNvSpPr txBox="1"/>
          <p:nvPr/>
        </p:nvSpPr>
        <p:spPr>
          <a:xfrm>
            <a:off x="8534400" y="6397823"/>
            <a:ext cx="533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dirty="0" smtClean="0"/>
              <a:t>28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74140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Estimation of the fragmentation                   B/C</a:t>
            </a:r>
            <a:endParaRPr lang="en-US" dirty="0"/>
          </a:p>
        </p:txBody>
      </p:sp>
      <p:pic>
        <p:nvPicPr>
          <p:cNvPr id="4" name="Picture 1" descr="l4_presentazione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676400"/>
            <a:ext cx="7620000" cy="4894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76200" y="814815"/>
            <a:ext cx="7543800" cy="1090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4282" tIns="52141" rIns="104282" bIns="52141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342900" indent="-342900" eaLnBrk="1" hangingPunct="1"/>
            <a:r>
              <a:rPr lang="en-US" sz="2000" i="1" dirty="0">
                <a:latin typeface="Calibri" charset="0"/>
              </a:rPr>
              <a:t>Acceptance is convolution of geometry and fragmentation effects.</a:t>
            </a:r>
          </a:p>
          <a:p>
            <a:pPr marL="342900" indent="-342900" eaLnBrk="1" hangingPunct="1"/>
            <a:r>
              <a:rPr lang="en-US" sz="2000" i="1" dirty="0">
                <a:latin typeface="Calibri" charset="0"/>
              </a:rPr>
              <a:t>Carbon selected with L1 and UTOF. Fragmentation distribution evaluated with LTOF</a:t>
            </a:r>
            <a:r>
              <a:rPr lang="en-US" sz="2000" i="1" dirty="0" smtClean="0">
                <a:latin typeface="Calibri" charset="0"/>
              </a:rPr>
              <a:t>.</a:t>
            </a:r>
            <a:endParaRPr lang="en-US" sz="2000" i="1" dirty="0">
              <a:latin typeface="Calibri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63142" y="6324600"/>
            <a:ext cx="53589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>
              <a:buNone/>
            </a:pPr>
            <a:r>
              <a:rPr lang="en-US" sz="1800" i="1" dirty="0">
                <a:latin typeface="Calibri" charset="0"/>
              </a:rPr>
              <a:t>Data and MC agreement evaluated being at 2% level. 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8534400" y="6397823"/>
            <a:ext cx="533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dirty="0" smtClean="0"/>
              <a:t>29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76518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AMS-02 -  Boron/Carbon Ratio  </a:t>
            </a:r>
            <a:endParaRPr lang="en-US" dirty="0"/>
          </a:p>
        </p:txBody>
      </p:sp>
      <p:pic>
        <p:nvPicPr>
          <p:cNvPr id="5" name="Picture 1" descr="b_to_c_1.eps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421" y="1276350"/>
            <a:ext cx="8735579" cy="558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ZoneTexte 6"/>
          <p:cNvSpPr txBox="1"/>
          <p:nvPr/>
        </p:nvSpPr>
        <p:spPr>
          <a:xfrm>
            <a:off x="8610600" y="6397823"/>
            <a:ext cx="533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dirty="0" smtClean="0"/>
              <a:t>30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06449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509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163512"/>
            <a:ext cx="8229600" cy="522288"/>
          </a:xfrm>
        </p:spPr>
        <p:txBody>
          <a:bodyPr/>
          <a:lstStyle/>
          <a:p>
            <a:pPr eaLnBrk="1" hangingPunct="1">
              <a:defRPr/>
            </a:pPr>
            <a:r>
              <a:rPr lang="it-IT" sz="2800" dirty="0" err="1">
                <a:solidFill>
                  <a:srgbClr val="0000CC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ＭＳ Ｐゴシック" charset="0"/>
              </a:rPr>
              <a:t>e</a:t>
            </a:r>
            <a:r>
              <a:rPr lang="it-IT" sz="2800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ＭＳ Ｐゴシック" charset="0"/>
              </a:rPr>
              <a:t>+,e</a:t>
            </a:r>
            <a:r>
              <a:rPr lang="it-IT" sz="2800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ＭＳ Ｐゴシック" charset="0"/>
              </a:rPr>
              <a:t>- </a:t>
            </a:r>
            <a:r>
              <a:rPr lang="it-IT" sz="2800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ＭＳ Ｐゴシック" charset="0"/>
              </a:rPr>
              <a:t>Identification</a:t>
            </a:r>
            <a:r>
              <a:rPr lang="it-IT" sz="2800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ＭＳ Ｐゴシック" charset="0"/>
              </a:rPr>
              <a:t> in AMS</a:t>
            </a:r>
            <a:endParaRPr lang="it-IT" sz="2800" dirty="0">
              <a:solidFill>
                <a:srgbClr val="0000CC"/>
              </a:solidFill>
              <a:effectLst>
                <a:outerShdw blurRad="38100" dist="38100" dir="2700000" algn="tl">
                  <a:srgbClr val="DDDDDD"/>
                </a:outerShdw>
              </a:effectLst>
              <a:ea typeface="ＭＳ Ｐゴシック" charset="0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2"/>
          <a:srcRect l="9469" t="4128" r="4085"/>
          <a:stretch/>
        </p:blipFill>
        <p:spPr>
          <a:xfrm>
            <a:off x="76200" y="1143000"/>
            <a:ext cx="4648200" cy="5403238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304800" y="926913"/>
            <a:ext cx="8610600" cy="5970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600" dirty="0" smtClean="0">
                <a:solidFill>
                  <a:srgbClr val="008000"/>
                </a:solidFill>
              </a:rPr>
              <a:t>Proton rejection goal  &gt; 1/100000 =&gt; 3 independent detectors are used </a:t>
            </a:r>
          </a:p>
          <a:p>
            <a:pPr>
              <a:buNone/>
            </a:pPr>
            <a:r>
              <a:rPr lang="en-US" dirty="0" smtClean="0">
                <a:solidFill>
                  <a:srgbClr val="008000"/>
                </a:solidFill>
              </a:rPr>
              <a:t> </a:t>
            </a:r>
            <a:endParaRPr lang="en-US" dirty="0">
              <a:solidFill>
                <a:srgbClr val="008000"/>
              </a:solidFill>
            </a:endParaRPr>
          </a:p>
        </p:txBody>
      </p:sp>
      <p:pic>
        <p:nvPicPr>
          <p:cNvPr id="11" name="Picture 16" descr="etube_e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371600"/>
            <a:ext cx="3268979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26"/>
          <p:cNvSpPr txBox="1">
            <a:spLocks noChangeArrowheads="1"/>
          </p:cNvSpPr>
          <p:nvPr/>
        </p:nvSpPr>
        <p:spPr bwMode="auto">
          <a:xfrm>
            <a:off x="7804150" y="1600200"/>
            <a:ext cx="4254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80" tIns="45692" rIns="91380" bIns="45692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None/>
            </a:pPr>
            <a:r>
              <a:rPr lang="en-US" b="1" dirty="0">
                <a:solidFill>
                  <a:srgbClr val="FF0C0F"/>
                </a:solidFill>
              </a:rPr>
              <a:t>e</a:t>
            </a:r>
            <a:r>
              <a:rPr lang="en-US" b="1" baseline="30000" dirty="0">
                <a:solidFill>
                  <a:srgbClr val="FF0C0F"/>
                </a:solidFill>
              </a:rPr>
              <a:t>-</a:t>
            </a:r>
            <a:endParaRPr lang="en-US" b="1" dirty="0">
              <a:solidFill>
                <a:srgbClr val="FF0C0F"/>
              </a:solidFill>
            </a:endParaRPr>
          </a:p>
        </p:txBody>
      </p:sp>
      <p:sp>
        <p:nvSpPr>
          <p:cNvPr id="14" name="TextBox 27"/>
          <p:cNvSpPr txBox="1">
            <a:spLocks noChangeArrowheads="1"/>
          </p:cNvSpPr>
          <p:nvPr/>
        </p:nvSpPr>
        <p:spPr bwMode="auto">
          <a:xfrm>
            <a:off x="6103938" y="1905000"/>
            <a:ext cx="37306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80" tIns="45692" rIns="91380" bIns="45692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None/>
            </a:pPr>
            <a:r>
              <a:rPr lang="en-US" b="1" dirty="0">
                <a:solidFill>
                  <a:srgbClr val="0033CC"/>
                </a:solidFill>
              </a:rPr>
              <a:t>p</a:t>
            </a: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8200" y="3085167"/>
            <a:ext cx="2895600" cy="1715433"/>
          </a:xfrm>
          <a:prstGeom prst="rect">
            <a:avLst/>
          </a:prstGeom>
        </p:spPr>
      </p:pic>
      <p:sp>
        <p:nvSpPr>
          <p:cNvPr id="15" name="ZoneTexte 14"/>
          <p:cNvSpPr txBox="1"/>
          <p:nvPr/>
        </p:nvSpPr>
        <p:spPr>
          <a:xfrm>
            <a:off x="7543800" y="3807023"/>
            <a:ext cx="1295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dirty="0" smtClean="0"/>
              <a:t>MDR=2 TV</a:t>
            </a:r>
            <a:endParaRPr lang="en-US" dirty="0"/>
          </a:p>
        </p:txBody>
      </p:sp>
      <p:sp>
        <p:nvSpPr>
          <p:cNvPr id="16" name="ZoneTexte 15"/>
          <p:cNvSpPr txBox="1"/>
          <p:nvPr/>
        </p:nvSpPr>
        <p:spPr>
          <a:xfrm>
            <a:off x="8534400" y="6397823"/>
            <a:ext cx="533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dirty="0" smtClean="0"/>
              <a:t>31</a:t>
            </a:r>
            <a:endParaRPr lang="en-US" dirty="0"/>
          </a:p>
        </p:txBody>
      </p:sp>
      <p:pic>
        <p:nvPicPr>
          <p:cNvPr id="19" name="Image 18" descr="S3S5_calor.gif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8272" r="4720" b="5586"/>
          <a:stretch/>
        </p:blipFill>
        <p:spPr>
          <a:xfrm>
            <a:off x="5682108" y="4800600"/>
            <a:ext cx="2928492" cy="1969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320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3"/>
    </mc:Choice>
    <mc:Fallback xmlns="">
      <p:transition xmlns:p14="http://schemas.microsoft.com/office/powerpoint/2010/main" spd="slow" advTm="483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213" name="TextBox 7"/>
          <p:cNvSpPr txBox="1">
            <a:spLocks noChangeArrowheads="1"/>
          </p:cNvSpPr>
          <p:nvPr/>
        </p:nvSpPr>
        <p:spPr bwMode="auto">
          <a:xfrm>
            <a:off x="533400" y="0"/>
            <a:ext cx="8001000" cy="52322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None/>
            </a:pPr>
            <a:r>
              <a:rPr lang="en-US" sz="2800" b="0" dirty="0" smtClean="0">
                <a:solidFill>
                  <a:srgbClr val="2D2DB9"/>
                </a:solidFill>
                <a:latin typeface="+mj-lt"/>
              </a:rPr>
              <a:t>Proton rejection</a:t>
            </a:r>
            <a:endParaRPr lang="en-US" sz="2800" b="0" dirty="0">
              <a:solidFill>
                <a:srgbClr val="2D2DB9"/>
              </a:solidFill>
              <a:latin typeface="+mj-lt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71512" y="6172200"/>
            <a:ext cx="4392812" cy="5663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de-DE" b="0" dirty="0" smtClean="0">
                <a:solidFill>
                  <a:srgbClr val="0000FF"/>
                </a:solidFill>
              </a:rPr>
              <a:t>TRD </a:t>
            </a:r>
            <a:r>
              <a:rPr lang="de-DE" b="0" dirty="0" err="1" smtClean="0">
                <a:solidFill>
                  <a:srgbClr val="0000FF"/>
                </a:solidFill>
              </a:rPr>
              <a:t>estimator</a:t>
            </a:r>
            <a:r>
              <a:rPr lang="de-DE" b="0" dirty="0" smtClean="0">
                <a:solidFill>
                  <a:srgbClr val="0000FF"/>
                </a:solidFill>
              </a:rPr>
              <a:t> :</a:t>
            </a:r>
            <a:r>
              <a:rPr lang="de-DE" b="0" dirty="0" err="1" smtClean="0">
                <a:solidFill>
                  <a:srgbClr val="0000FF"/>
                </a:solidFill>
              </a:rPr>
              <a:t>likelihood</a:t>
            </a:r>
            <a:r>
              <a:rPr lang="de-DE" b="0" dirty="0" smtClean="0">
                <a:solidFill>
                  <a:srgbClr val="0000FF"/>
                </a:solidFill>
              </a:rPr>
              <a:t> </a:t>
            </a:r>
            <a:r>
              <a:rPr lang="de-DE" b="0" dirty="0" err="1">
                <a:solidFill>
                  <a:srgbClr val="0000FF"/>
                </a:solidFill>
              </a:rPr>
              <a:t>based</a:t>
            </a:r>
            <a:r>
              <a:rPr lang="de-DE" b="0" dirty="0">
                <a:solidFill>
                  <a:srgbClr val="0000FF"/>
                </a:solidFill>
              </a:rPr>
              <a:t> on </a:t>
            </a:r>
            <a:endParaRPr lang="de-DE" b="0" dirty="0" smtClean="0">
              <a:solidFill>
                <a:srgbClr val="0000FF"/>
              </a:solidFill>
            </a:endParaRPr>
          </a:p>
          <a:p>
            <a:pPr>
              <a:buNone/>
            </a:pPr>
            <a:r>
              <a:rPr lang="de-DE" b="0" dirty="0" err="1" smtClean="0">
                <a:solidFill>
                  <a:srgbClr val="0000FF"/>
                </a:solidFill>
              </a:rPr>
              <a:t>the</a:t>
            </a:r>
            <a:r>
              <a:rPr lang="de-DE" b="0" dirty="0" smtClean="0">
                <a:solidFill>
                  <a:srgbClr val="0000FF"/>
                </a:solidFill>
              </a:rPr>
              <a:t> </a:t>
            </a:r>
            <a:r>
              <a:rPr lang="de-DE" b="0" dirty="0" err="1" smtClean="0">
                <a:solidFill>
                  <a:srgbClr val="0000FF"/>
                </a:solidFill>
              </a:rPr>
              <a:t>signal</a:t>
            </a:r>
            <a:r>
              <a:rPr lang="de-DE" b="0" dirty="0" smtClean="0">
                <a:solidFill>
                  <a:srgbClr val="0000FF"/>
                </a:solidFill>
              </a:rPr>
              <a:t> </a:t>
            </a:r>
            <a:r>
              <a:rPr lang="de-DE" b="0" dirty="0" err="1" smtClean="0">
                <a:solidFill>
                  <a:srgbClr val="0000FF"/>
                </a:solidFill>
              </a:rPr>
              <a:t>amplitude</a:t>
            </a:r>
            <a:r>
              <a:rPr lang="de-DE" b="0" dirty="0" smtClean="0">
                <a:solidFill>
                  <a:srgbClr val="0000FF"/>
                </a:solidFill>
              </a:rPr>
              <a:t> in </a:t>
            </a:r>
            <a:r>
              <a:rPr lang="de-DE" b="0" dirty="0" err="1" smtClean="0">
                <a:solidFill>
                  <a:srgbClr val="0000FF"/>
                </a:solidFill>
              </a:rPr>
              <a:t>each</a:t>
            </a:r>
            <a:r>
              <a:rPr lang="de-DE" b="0" dirty="0">
                <a:solidFill>
                  <a:srgbClr val="0000FF"/>
                </a:solidFill>
              </a:rPr>
              <a:t> </a:t>
            </a:r>
            <a:r>
              <a:rPr lang="de-DE" b="0" dirty="0" err="1" smtClean="0">
                <a:solidFill>
                  <a:srgbClr val="0000FF"/>
                </a:solidFill>
              </a:rPr>
              <a:t>layer</a:t>
            </a:r>
            <a:r>
              <a:rPr lang="de-DE" b="0" dirty="0" smtClean="0">
                <a:solidFill>
                  <a:srgbClr val="0000FF"/>
                </a:solidFill>
              </a:rPr>
              <a:t> (20 in total)</a:t>
            </a:r>
            <a:endParaRPr lang="en-US" b="0" dirty="0"/>
          </a:p>
        </p:txBody>
      </p:sp>
      <p:pic>
        <p:nvPicPr>
          <p:cNvPr id="27" name="Bild 2" descr="icrc2013_1257_03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79" r="3698"/>
          <a:stretch/>
        </p:blipFill>
        <p:spPr>
          <a:xfrm>
            <a:off x="304800" y="1524000"/>
            <a:ext cx="4267200" cy="4550919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457200" y="990600"/>
            <a:ext cx="4034002" cy="5663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de-DE" b="0" dirty="0" smtClean="0">
                <a:solidFill>
                  <a:srgbClr val="0000FF"/>
                </a:solidFill>
              </a:rPr>
              <a:t>ECAL </a:t>
            </a:r>
            <a:r>
              <a:rPr lang="de-DE" b="0" dirty="0" err="1" smtClean="0">
                <a:solidFill>
                  <a:srgbClr val="0000FF"/>
                </a:solidFill>
              </a:rPr>
              <a:t>estimator</a:t>
            </a:r>
            <a:r>
              <a:rPr lang="de-DE" b="0" dirty="0" smtClean="0">
                <a:solidFill>
                  <a:srgbClr val="0000FF"/>
                </a:solidFill>
              </a:rPr>
              <a:t> :  </a:t>
            </a:r>
            <a:r>
              <a:rPr lang="de-DE" b="0" dirty="0" err="1" smtClean="0">
                <a:solidFill>
                  <a:srgbClr val="0000FF"/>
                </a:solidFill>
              </a:rPr>
              <a:t>Boost</a:t>
            </a:r>
            <a:r>
              <a:rPr lang="de-DE" b="0" dirty="0" smtClean="0">
                <a:solidFill>
                  <a:srgbClr val="0000FF"/>
                </a:solidFill>
              </a:rPr>
              <a:t> </a:t>
            </a:r>
            <a:r>
              <a:rPr lang="de-DE" b="0" dirty="0" err="1">
                <a:solidFill>
                  <a:srgbClr val="0000FF"/>
                </a:solidFill>
              </a:rPr>
              <a:t>D</a:t>
            </a:r>
            <a:r>
              <a:rPr lang="de-DE" b="0" dirty="0" err="1" smtClean="0">
                <a:solidFill>
                  <a:srgbClr val="0000FF"/>
                </a:solidFill>
              </a:rPr>
              <a:t>ecision</a:t>
            </a:r>
            <a:r>
              <a:rPr lang="de-DE" b="0" dirty="0" smtClean="0">
                <a:solidFill>
                  <a:srgbClr val="0000FF"/>
                </a:solidFill>
              </a:rPr>
              <a:t> </a:t>
            </a:r>
            <a:r>
              <a:rPr lang="de-DE" b="0" dirty="0" err="1" smtClean="0">
                <a:solidFill>
                  <a:srgbClr val="0000FF"/>
                </a:solidFill>
              </a:rPr>
              <a:t>Tree</a:t>
            </a:r>
            <a:endParaRPr lang="de-DE" b="0" dirty="0">
              <a:solidFill>
                <a:srgbClr val="0000FF"/>
              </a:solidFill>
            </a:endParaRPr>
          </a:p>
          <a:p>
            <a:pPr>
              <a:buNone/>
            </a:pPr>
            <a:r>
              <a:rPr lang="en-US" b="0" dirty="0" smtClean="0">
                <a:solidFill>
                  <a:srgbClr val="0000FF"/>
                </a:solidFill>
              </a:rPr>
              <a:t> based on  </a:t>
            </a:r>
            <a:r>
              <a:rPr lang="en-US" b="0" dirty="0">
                <a:solidFill>
                  <a:srgbClr val="0000FF"/>
                </a:solidFill>
              </a:rPr>
              <a:t>the </a:t>
            </a:r>
            <a:r>
              <a:rPr lang="en-US" b="0" dirty="0" smtClean="0">
                <a:solidFill>
                  <a:srgbClr val="0000FF"/>
                </a:solidFill>
              </a:rPr>
              <a:t>3D shower shape  features  </a:t>
            </a:r>
            <a:endParaRPr lang="en-US" b="0" dirty="0">
              <a:solidFill>
                <a:srgbClr val="0000FF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1371600" y="1981200"/>
            <a:ext cx="2057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dirty="0" smtClean="0"/>
              <a:t>ISS 50-100 </a:t>
            </a:r>
            <a:r>
              <a:rPr lang="en-US" dirty="0" err="1" smtClean="0"/>
              <a:t>GeV</a:t>
            </a:r>
            <a:endParaRPr lang="en-US" dirty="0"/>
          </a:p>
        </p:txBody>
      </p:sp>
      <p:sp>
        <p:nvSpPr>
          <p:cNvPr id="15" name="ZoneTexte 14"/>
          <p:cNvSpPr txBox="1"/>
          <p:nvPr/>
        </p:nvSpPr>
        <p:spPr>
          <a:xfrm>
            <a:off x="8686800" y="6550223"/>
            <a:ext cx="533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dirty="0" smtClean="0"/>
              <a:t>32</a:t>
            </a:r>
            <a:endParaRPr lang="en-US" dirty="0"/>
          </a:p>
        </p:txBody>
      </p:sp>
      <p:pic>
        <p:nvPicPr>
          <p:cNvPr id="16" name="Picture 1" descr="NowFig_trdlikelihood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3" t="8908" r="9044" b="9885"/>
          <a:stretch>
            <a:fillRect/>
          </a:stretch>
        </p:blipFill>
        <p:spPr bwMode="auto">
          <a:xfrm>
            <a:off x="5410200" y="854292"/>
            <a:ext cx="3048000" cy="2574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Image 16" descr="350_500elm.gif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53" r="6536"/>
          <a:stretch/>
        </p:blipFill>
        <p:spPr>
          <a:xfrm>
            <a:off x="5488355" y="3962400"/>
            <a:ext cx="3122245" cy="2590800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7086600" y="4188023"/>
            <a:ext cx="150554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None/>
            </a:pPr>
            <a:r>
              <a:rPr lang="en-US" dirty="0" smtClean="0">
                <a:solidFill>
                  <a:srgbClr val="0000FF"/>
                </a:solidFill>
              </a:rPr>
              <a:t>350-500 </a:t>
            </a:r>
            <a:r>
              <a:rPr lang="en-US" dirty="0" err="1" smtClean="0">
                <a:solidFill>
                  <a:srgbClr val="0000FF"/>
                </a:solidFill>
              </a:rPr>
              <a:t>GeV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900031" y="3429000"/>
            <a:ext cx="163436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None/>
            </a:pPr>
            <a:r>
              <a:rPr lang="en-US" dirty="0">
                <a:solidFill>
                  <a:srgbClr val="0000FF"/>
                </a:solidFill>
              </a:rPr>
              <a:t>TRD </a:t>
            </a:r>
            <a:r>
              <a:rPr lang="en-US" dirty="0" smtClean="0">
                <a:solidFill>
                  <a:srgbClr val="0000FF"/>
                </a:solidFill>
              </a:rPr>
              <a:t>Estimator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7239000" y="4495800"/>
            <a:ext cx="1219200" cy="56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fr-FR" dirty="0" smtClean="0">
                <a:solidFill>
                  <a:srgbClr val="FF0000"/>
                </a:solidFill>
              </a:rPr>
              <a:t>Hadrons</a:t>
            </a:r>
          </a:p>
          <a:p>
            <a:pPr>
              <a:buNone/>
            </a:pPr>
            <a:r>
              <a:rPr lang="fr-FR" dirty="0" smtClean="0">
                <a:solidFill>
                  <a:srgbClr val="008000"/>
                </a:solidFill>
              </a:rPr>
              <a:t>Leptons</a:t>
            </a:r>
            <a:endParaRPr lang="fr-FR" dirty="0">
              <a:solidFill>
                <a:srgbClr val="008000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7053019" y="6474023"/>
            <a:ext cx="163378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None/>
            </a:pPr>
            <a:r>
              <a:rPr lang="en-US" dirty="0" err="1" smtClean="0">
                <a:solidFill>
                  <a:srgbClr val="0000FF"/>
                </a:solidFill>
              </a:rPr>
              <a:t>Ecal</a:t>
            </a:r>
            <a:r>
              <a:rPr lang="en-US" dirty="0" smtClean="0">
                <a:solidFill>
                  <a:srgbClr val="0000FF"/>
                </a:solidFill>
              </a:rPr>
              <a:t> Estimator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6172200" y="1066800"/>
            <a:ext cx="156966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None/>
            </a:pPr>
            <a:r>
              <a:rPr lang="en-US" dirty="0" smtClean="0">
                <a:solidFill>
                  <a:srgbClr val="0000FF"/>
                </a:solidFill>
              </a:rPr>
              <a:t>83.2</a:t>
            </a:r>
            <a:r>
              <a:rPr lang="en-US" dirty="0">
                <a:solidFill>
                  <a:srgbClr val="0000FF"/>
                </a:solidFill>
              </a:rPr>
              <a:t>-100 </a:t>
            </a:r>
            <a:r>
              <a:rPr lang="en-US" dirty="0" err="1" smtClean="0">
                <a:solidFill>
                  <a:srgbClr val="0000FF"/>
                </a:solidFill>
              </a:rPr>
              <a:t>GeV</a:t>
            </a:r>
            <a:endParaRPr 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27411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219200"/>
            <a:ext cx="4637463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7"/>
          <p:cNvSpPr txBox="1">
            <a:spLocks noChangeArrowheads="1"/>
          </p:cNvSpPr>
          <p:nvPr/>
        </p:nvSpPr>
        <p:spPr bwMode="auto">
          <a:xfrm>
            <a:off x="533400" y="0"/>
            <a:ext cx="8001000" cy="52322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None/>
            </a:pPr>
            <a:r>
              <a:rPr lang="en-US" sz="2800" b="0" dirty="0" smtClean="0">
                <a:solidFill>
                  <a:srgbClr val="2D2DB9"/>
                </a:solidFill>
                <a:latin typeface="+mj-lt"/>
              </a:rPr>
              <a:t>Electron rejection</a:t>
            </a:r>
            <a:endParaRPr lang="en-US" sz="2800" b="0" dirty="0">
              <a:solidFill>
                <a:srgbClr val="2D2DB9"/>
              </a:solidFill>
              <a:latin typeface="+mj-lt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5257800" y="1620083"/>
            <a:ext cx="3733800" cy="39149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endParaRPr lang="en-US" sz="1800" dirty="0" smtClean="0"/>
          </a:p>
          <a:p>
            <a:pPr>
              <a:buNone/>
            </a:pPr>
            <a:r>
              <a:rPr lang="en-US" sz="1800" dirty="0" smtClean="0"/>
              <a:t>2 sources </a:t>
            </a:r>
          </a:p>
          <a:p>
            <a:pPr marL="285750" indent="-285750">
              <a:buFontTx/>
              <a:buChar char="-"/>
            </a:pPr>
            <a:r>
              <a:rPr lang="en-US" sz="1800" b="0" dirty="0" smtClean="0"/>
              <a:t>Multiple scattering and finite resolution of the tracker</a:t>
            </a:r>
          </a:p>
          <a:p>
            <a:pPr marL="285750" indent="-285750">
              <a:buFontTx/>
              <a:buChar char="-"/>
            </a:pPr>
            <a:endParaRPr lang="en-US" sz="1800" b="0" dirty="0" smtClean="0"/>
          </a:p>
          <a:p>
            <a:pPr marL="285750" indent="-285750">
              <a:buFontTx/>
              <a:buChar char="-"/>
            </a:pPr>
            <a:r>
              <a:rPr lang="en-US" sz="1800" b="0" dirty="0" smtClean="0"/>
              <a:t>Secondary tracks produced along the the path of primary e</a:t>
            </a:r>
            <a:r>
              <a:rPr lang="en-US" sz="1800" b="0" baseline="30000" dirty="0" smtClean="0"/>
              <a:t>+- </a:t>
            </a:r>
            <a:r>
              <a:rPr lang="en-US" sz="1800" b="0" dirty="0" smtClean="0"/>
              <a:t>(tagged and controlled with the lower TOF)</a:t>
            </a:r>
          </a:p>
          <a:p>
            <a:pPr marL="285750" indent="-285750">
              <a:buFontTx/>
              <a:buChar char="-"/>
            </a:pPr>
            <a:endParaRPr lang="en-US" sz="1800" b="0" baseline="30000" dirty="0" smtClean="0"/>
          </a:p>
          <a:p>
            <a:pPr>
              <a:buNone/>
            </a:pPr>
            <a:r>
              <a:rPr lang="en-US" sz="1800" dirty="0" smtClean="0"/>
              <a:t>Good agreement Data/MC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1371600" y="1981200"/>
            <a:ext cx="1720850" cy="1175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None/>
            </a:pPr>
            <a:r>
              <a:rPr lang="en-US" sz="2000" b="1" dirty="0"/>
              <a:t>●</a:t>
            </a:r>
            <a:r>
              <a:rPr lang="en-US" sz="3200" b="1" dirty="0"/>
              <a:t>  Data</a:t>
            </a:r>
          </a:p>
          <a:p>
            <a:pPr eaLnBrk="1" hangingPunct="1">
              <a:buNone/>
            </a:pPr>
            <a:r>
              <a:rPr lang="en-US" sz="3200" b="1" dirty="0">
                <a:solidFill>
                  <a:srgbClr val="C00000"/>
                </a:solidFill>
              </a:rPr>
              <a:t>--  MC</a:t>
            </a:r>
          </a:p>
        </p:txBody>
      </p:sp>
      <p:sp>
        <p:nvSpPr>
          <p:cNvPr id="9" name="Rectangle 8"/>
          <p:cNvSpPr/>
          <p:nvPr/>
        </p:nvSpPr>
        <p:spPr>
          <a:xfrm>
            <a:off x="990600" y="1066800"/>
            <a:ext cx="641972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sz="2000" dirty="0">
                <a:solidFill>
                  <a:srgbClr val="0000FF"/>
                </a:solidFill>
              </a:rPr>
              <a:t>Charge </a:t>
            </a:r>
            <a:r>
              <a:rPr lang="en-US" sz="2000" dirty="0" smtClean="0">
                <a:solidFill>
                  <a:srgbClr val="0000FF"/>
                </a:solidFill>
              </a:rPr>
              <a:t>confusion average Tracker patterns</a:t>
            </a:r>
            <a:endParaRPr lang="en-US" sz="2000" dirty="0">
              <a:solidFill>
                <a:srgbClr val="0000FF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8610600" y="6477000"/>
            <a:ext cx="1295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dirty="0" smtClean="0"/>
              <a:t>33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82489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8610600" cy="457200"/>
          </a:xfrm>
        </p:spPr>
        <p:txBody>
          <a:bodyPr/>
          <a:lstStyle/>
          <a:p>
            <a:pPr>
              <a:defRPr/>
            </a:pPr>
            <a:r>
              <a:rPr lang="en-US" sz="2800" dirty="0" smtClean="0"/>
              <a:t>Positron fraction   </a:t>
            </a:r>
            <a:endParaRPr lang="en-US" sz="2800" dirty="0"/>
          </a:p>
        </p:txBody>
      </p:sp>
      <p:pic>
        <p:nvPicPr>
          <p:cNvPr id="15" name="Picture 3" descr="all_exp_fraction-2(correction)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219200"/>
            <a:ext cx="48006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ZoneTexte 6"/>
          <p:cNvSpPr txBox="1"/>
          <p:nvPr/>
        </p:nvSpPr>
        <p:spPr>
          <a:xfrm>
            <a:off x="8686800" y="6550223"/>
            <a:ext cx="1295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dirty="0" smtClean="0"/>
              <a:t>34</a:t>
            </a:r>
            <a:endParaRPr lang="en-US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3"/>
          <a:srcRect l="6164" r="3851"/>
          <a:stretch/>
        </p:blipFill>
        <p:spPr>
          <a:xfrm>
            <a:off x="5215964" y="1659977"/>
            <a:ext cx="3547036" cy="3369223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5562600" y="5410200"/>
            <a:ext cx="3276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600" b="0" dirty="0" smtClean="0"/>
              <a:t>The relative fluctuations of the ratio across the observed sky map show no evident pattern </a:t>
            </a:r>
            <a:endParaRPr lang="en-US" sz="1600" b="0" dirty="0"/>
          </a:p>
        </p:txBody>
      </p:sp>
      <p:sp>
        <p:nvSpPr>
          <p:cNvPr id="3" name="ZoneTexte 2"/>
          <p:cNvSpPr txBox="1"/>
          <p:nvPr/>
        </p:nvSpPr>
        <p:spPr>
          <a:xfrm>
            <a:off x="1143000" y="6248400"/>
            <a:ext cx="4114800" cy="56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fr-FR" dirty="0" smtClean="0"/>
              <a:t>6.8 millions of leptons  </a:t>
            </a:r>
            <a:endParaRPr lang="fr-FR" dirty="0" smtClean="0"/>
          </a:p>
          <a:p>
            <a:pPr>
              <a:buNone/>
            </a:pPr>
            <a:r>
              <a:rPr lang="fr-FR" dirty="0" smtClean="0"/>
              <a:t>(</a:t>
            </a:r>
            <a:r>
              <a:rPr lang="fr-FR" dirty="0" smtClean="0"/>
              <a:t>170 citations)</a:t>
            </a:r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6172200" y="1216223"/>
            <a:ext cx="3124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fr-FR" dirty="0" err="1" smtClean="0"/>
              <a:t>Anisotropy</a:t>
            </a:r>
            <a:endParaRPr lang="fr-FR" dirty="0"/>
          </a:p>
        </p:txBody>
      </p:sp>
      <p:sp>
        <p:nvSpPr>
          <p:cNvPr id="10" name="ZoneTexte 9"/>
          <p:cNvSpPr txBox="1"/>
          <p:nvPr/>
        </p:nvSpPr>
        <p:spPr>
          <a:xfrm>
            <a:off x="7620000" y="1676400"/>
            <a:ext cx="1371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dirty="0"/>
              <a:t>r</a:t>
            </a:r>
            <a:r>
              <a:rPr lang="en-US" dirty="0" smtClean="0"/>
              <a:t>-&lt;r&gt;/&lt;r&gt;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609600" y="835223"/>
            <a:ext cx="263405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hu-HU" b="0" dirty="0"/>
              <a:t>Phys.Rev.Lett. 110 (2013)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53280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71600"/>
            <a:ext cx="9144000" cy="409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5" name="ZoneTexte 5"/>
          <p:cNvSpPr txBox="1">
            <a:spLocks noChangeArrowheads="1"/>
          </p:cNvSpPr>
          <p:nvPr/>
        </p:nvSpPr>
        <p:spPr bwMode="auto">
          <a:xfrm>
            <a:off x="3505200" y="5410200"/>
            <a:ext cx="26670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 b="1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1600" dirty="0"/>
              <a:t>E</a:t>
            </a:r>
            <a:r>
              <a:rPr lang="en-US" sz="1600" dirty="0" smtClean="0"/>
              <a:t>xcluded  </a:t>
            </a:r>
            <a:endParaRPr lang="en-US" sz="1600" dirty="0"/>
          </a:p>
        </p:txBody>
      </p:sp>
      <p:sp>
        <p:nvSpPr>
          <p:cNvPr id="3" name="Flèche à angle droit 2"/>
          <p:cNvSpPr/>
          <p:nvPr/>
        </p:nvSpPr>
        <p:spPr>
          <a:xfrm>
            <a:off x="4648200" y="5295900"/>
            <a:ext cx="495300" cy="342900"/>
          </a:xfrm>
          <a:prstGeom prst="bentUpArrow">
            <a:avLst/>
          </a:prstGeom>
          <a:solidFill>
            <a:srgbClr val="FF0000"/>
          </a:solidFill>
          <a:ln>
            <a:solidFill>
              <a:srgbClr val="4F81B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ZoneTexte 3"/>
          <p:cNvSpPr txBox="1"/>
          <p:nvPr/>
        </p:nvSpPr>
        <p:spPr>
          <a:xfrm>
            <a:off x="304800" y="1676400"/>
            <a:ext cx="2489200" cy="93871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400" dirty="0" smtClean="0">
                <a:ln>
                  <a:solidFill>
                    <a:srgbClr val="FF0000"/>
                  </a:solidFill>
                </a:ln>
              </a:rPr>
              <a:t>---- </a:t>
            </a:r>
            <a:r>
              <a:rPr lang="en-US" sz="1100" dirty="0" smtClean="0">
                <a:ln>
                  <a:solidFill>
                    <a:srgbClr val="FF0000"/>
                  </a:solidFill>
                </a:ln>
              </a:rPr>
              <a:t>Positron fraction from secondary</a:t>
            </a:r>
          </a:p>
          <a:p>
            <a:pPr>
              <a:buNone/>
            </a:pPr>
            <a:r>
              <a:rPr lang="en-US" sz="1100" dirty="0" smtClean="0">
                <a:ln>
                  <a:solidFill>
                    <a:srgbClr val="000090"/>
                  </a:solidFill>
                </a:ln>
              </a:rPr>
              <a:t>------ “+ Dark Matter</a:t>
            </a:r>
          </a:p>
          <a:p>
            <a:pPr>
              <a:buNone/>
            </a:pPr>
            <a:r>
              <a:rPr lang="en-US" dirty="0" smtClean="0">
                <a:ln>
                  <a:solidFill>
                    <a:srgbClr val="FF0000"/>
                  </a:solidFill>
                </a:ln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lang="en-US" dirty="0" smtClean="0">
                <a:ln>
                  <a:solidFill>
                    <a:srgbClr val="FF0000"/>
                  </a:solidFill>
                </a:ln>
              </a:rPr>
              <a:t>  </a:t>
            </a:r>
            <a:r>
              <a:rPr lang="en-US" sz="1400" dirty="0" smtClean="0">
                <a:ln>
                  <a:solidFill>
                    <a:srgbClr val="FF0000"/>
                  </a:solidFill>
                </a:ln>
              </a:rPr>
              <a:t>AMS data</a:t>
            </a:r>
            <a:endParaRPr lang="en-US" sz="1400" dirty="0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3505200" y="1676400"/>
            <a:ext cx="2489200" cy="93871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400" dirty="0" smtClean="0">
                <a:ln>
                  <a:solidFill>
                    <a:srgbClr val="FF0000"/>
                  </a:solidFill>
                </a:ln>
              </a:rPr>
              <a:t>---- </a:t>
            </a:r>
            <a:r>
              <a:rPr lang="en-US" sz="1100" dirty="0" smtClean="0">
                <a:ln>
                  <a:solidFill>
                    <a:srgbClr val="FF0000"/>
                  </a:solidFill>
                </a:ln>
              </a:rPr>
              <a:t>Positron fraction from secondary</a:t>
            </a:r>
          </a:p>
          <a:p>
            <a:pPr>
              <a:buNone/>
            </a:pPr>
            <a:r>
              <a:rPr lang="en-US" sz="1100" dirty="0" smtClean="0">
                <a:ln>
                  <a:solidFill>
                    <a:srgbClr val="000090"/>
                  </a:solidFill>
                </a:ln>
              </a:rPr>
              <a:t>------ “ +  Dark Matter</a:t>
            </a:r>
          </a:p>
          <a:p>
            <a:pPr>
              <a:buNone/>
            </a:pPr>
            <a:r>
              <a:rPr lang="en-US" dirty="0">
                <a:ln>
                  <a:solidFill>
                    <a:srgbClr val="FF0000"/>
                  </a:solidFill>
                </a:ln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lang="en-US" dirty="0">
                <a:ln>
                  <a:solidFill>
                    <a:srgbClr val="FF0000"/>
                  </a:solidFill>
                </a:ln>
              </a:rPr>
              <a:t> </a:t>
            </a:r>
            <a:r>
              <a:rPr lang="en-US" dirty="0" smtClean="0">
                <a:ln>
                  <a:solidFill>
                    <a:srgbClr val="FF0000"/>
                  </a:solidFill>
                </a:ln>
              </a:rPr>
              <a:t> </a:t>
            </a:r>
            <a:r>
              <a:rPr lang="en-US" sz="1400" dirty="0" smtClean="0">
                <a:ln>
                  <a:solidFill>
                    <a:srgbClr val="FF0000"/>
                  </a:solidFill>
                </a:ln>
              </a:rPr>
              <a:t>AMS data</a:t>
            </a:r>
            <a:endParaRPr lang="en-US" sz="1400" dirty="0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6578600" y="1652081"/>
            <a:ext cx="2489200" cy="93871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400" dirty="0" smtClean="0">
                <a:ln>
                  <a:solidFill>
                    <a:srgbClr val="FF0000"/>
                  </a:solidFill>
                </a:ln>
              </a:rPr>
              <a:t>---- </a:t>
            </a:r>
            <a:r>
              <a:rPr lang="en-US" sz="1100" dirty="0" smtClean="0">
                <a:ln>
                  <a:solidFill>
                    <a:srgbClr val="FF0000"/>
                  </a:solidFill>
                </a:ln>
              </a:rPr>
              <a:t>Positron fraction from secondary</a:t>
            </a:r>
          </a:p>
          <a:p>
            <a:pPr>
              <a:buNone/>
            </a:pPr>
            <a:r>
              <a:rPr lang="en-US" sz="1100" dirty="0" smtClean="0">
                <a:ln>
                  <a:solidFill>
                    <a:srgbClr val="000090"/>
                  </a:solidFill>
                </a:ln>
              </a:rPr>
              <a:t>------ “ + Dark Matter</a:t>
            </a:r>
          </a:p>
          <a:p>
            <a:pPr>
              <a:buNone/>
            </a:pPr>
            <a:r>
              <a:rPr lang="en-US" sz="1400" dirty="0" smtClean="0">
                <a:ln>
                  <a:solidFill>
                    <a:srgbClr val="FF0000"/>
                  </a:solidFill>
                </a:ln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lang="en-US" sz="1400" dirty="0" smtClean="0">
                <a:ln>
                  <a:solidFill>
                    <a:srgbClr val="FF0000"/>
                  </a:solidFill>
                </a:ln>
              </a:rPr>
              <a:t> AMS data</a:t>
            </a:r>
            <a:endParaRPr lang="en-US" sz="1400" dirty="0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3454400" y="1252538"/>
            <a:ext cx="254000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dirty="0" smtClean="0">
                <a:solidFill>
                  <a:srgbClr val="FF0000"/>
                </a:solidFill>
              </a:rPr>
              <a:t>Minimal Model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6527800" y="1303338"/>
            <a:ext cx="25400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Maximal Model</a:t>
            </a:r>
            <a:endParaRPr lang="en-US" dirty="0"/>
          </a:p>
        </p:txBody>
      </p:sp>
      <p:sp>
        <p:nvSpPr>
          <p:cNvPr id="12" name="ZoneTexte 11"/>
          <p:cNvSpPr txBox="1"/>
          <p:nvPr/>
        </p:nvSpPr>
        <p:spPr>
          <a:xfrm>
            <a:off x="6616700" y="1277938"/>
            <a:ext cx="254000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dirty="0" smtClean="0">
                <a:solidFill>
                  <a:srgbClr val="FF6600"/>
                </a:solidFill>
              </a:rPr>
              <a:t>Maximal Model</a:t>
            </a:r>
            <a:endParaRPr lang="en-US" dirty="0">
              <a:solidFill>
                <a:srgbClr val="FF6600"/>
              </a:solidFill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406400" y="1213406"/>
            <a:ext cx="254000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dirty="0" smtClean="0">
                <a:solidFill>
                  <a:srgbClr val="00CC66"/>
                </a:solidFill>
              </a:rPr>
              <a:t>Medium Model</a:t>
            </a:r>
            <a:endParaRPr lang="en-US" dirty="0">
              <a:solidFill>
                <a:srgbClr val="00CC66"/>
              </a:solidFill>
            </a:endParaRPr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3600" y="152400"/>
            <a:ext cx="3051962" cy="1046162"/>
          </a:xfrm>
          <a:prstGeom prst="rect">
            <a:avLst/>
          </a:prstGeom>
        </p:spPr>
      </p:pic>
      <p:sp>
        <p:nvSpPr>
          <p:cNvPr id="9" name="Titre 8"/>
          <p:cNvSpPr>
            <a:spLocks noGrp="1"/>
          </p:cNvSpPr>
          <p:nvPr>
            <p:ph type="title"/>
          </p:nvPr>
        </p:nvSpPr>
        <p:spPr>
          <a:xfrm>
            <a:off x="609600" y="304800"/>
            <a:ext cx="7772400" cy="457200"/>
          </a:xfrm>
        </p:spPr>
        <p:txBody>
          <a:bodyPr/>
          <a:lstStyle/>
          <a:p>
            <a:r>
              <a:rPr lang="en-US" sz="2800" dirty="0" smtClean="0"/>
              <a:t>Propagation Model tests </a:t>
            </a:r>
            <a:endParaRPr lang="en-US" sz="2800" dirty="0"/>
          </a:p>
        </p:txBody>
      </p:sp>
      <p:sp>
        <p:nvSpPr>
          <p:cNvPr id="10" name="ZoneTexte 9"/>
          <p:cNvSpPr txBox="1"/>
          <p:nvPr/>
        </p:nvSpPr>
        <p:spPr>
          <a:xfrm>
            <a:off x="76200" y="5879270"/>
            <a:ext cx="9067800" cy="978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Symbol" charset="0"/>
              <a:buChar char=""/>
            </a:pPr>
            <a:r>
              <a:rPr lang="en-US" sz="1800" b="0" dirty="0" smtClean="0"/>
              <a:t>Important to constraint the propagation model parameters to draw any interpretations (B/C and </a:t>
            </a:r>
            <a:r>
              <a:rPr lang="en-US" sz="1800" b="0" dirty="0" err="1" smtClean="0"/>
              <a:t>δ</a:t>
            </a:r>
            <a:r>
              <a:rPr lang="en-US" sz="1800" b="0" dirty="0" smtClean="0"/>
              <a:t>) </a:t>
            </a:r>
          </a:p>
          <a:p>
            <a:pPr marL="285750" indent="-285750">
              <a:buFont typeface="Symbol" charset="0"/>
              <a:buChar char=""/>
            </a:pPr>
            <a:r>
              <a:rPr lang="en-US" sz="1800" b="0" dirty="0" smtClean="0"/>
              <a:t>Important also to look at the positron and electron fluxes separately</a:t>
            </a:r>
            <a:endParaRPr lang="en-US" sz="1800" b="0" dirty="0"/>
          </a:p>
        </p:txBody>
      </p:sp>
      <p:sp>
        <p:nvSpPr>
          <p:cNvPr id="13" name="ZoneTexte 12"/>
          <p:cNvSpPr txBox="1"/>
          <p:nvPr/>
        </p:nvSpPr>
        <p:spPr>
          <a:xfrm>
            <a:off x="304800" y="838200"/>
            <a:ext cx="4724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dirty="0" smtClean="0"/>
              <a:t> Independently of the origin of the Source </a:t>
            </a:r>
            <a:endParaRPr lang="en-US" dirty="0"/>
          </a:p>
        </p:txBody>
      </p:sp>
      <p:sp>
        <p:nvSpPr>
          <p:cNvPr id="17" name="ZoneTexte 16"/>
          <p:cNvSpPr txBox="1"/>
          <p:nvPr/>
        </p:nvSpPr>
        <p:spPr>
          <a:xfrm>
            <a:off x="8610600" y="6474023"/>
            <a:ext cx="1295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dirty="0" smtClean="0"/>
              <a:t>36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43877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Extensively tested before the launch</a:t>
            </a:r>
            <a:endParaRPr lang="en-US" dirty="0"/>
          </a:p>
        </p:txBody>
      </p:sp>
      <p:sp>
        <p:nvSpPr>
          <p:cNvPr id="5" name="Espace réservé du contenu 2"/>
          <p:cNvSpPr>
            <a:spLocks noGrp="1"/>
          </p:cNvSpPr>
          <p:nvPr>
            <p:ph idx="1"/>
          </p:nvPr>
        </p:nvSpPr>
        <p:spPr>
          <a:xfrm>
            <a:off x="228600" y="838200"/>
            <a:ext cx="8458200" cy="3810000"/>
          </a:xfrm>
        </p:spPr>
        <p:txBody>
          <a:bodyPr/>
          <a:lstStyle/>
          <a:p>
            <a:pPr marL="0" indent="0">
              <a:lnSpc>
                <a:spcPct val="90000"/>
              </a:lnSpc>
              <a:buFontTx/>
              <a:buNone/>
              <a:defRPr/>
            </a:pPr>
            <a:r>
              <a:rPr lang="it-IT" dirty="0" smtClean="0">
                <a:solidFill>
                  <a:schemeClr val="accent2"/>
                </a:solidFill>
              </a:rPr>
              <a:t>For </a:t>
            </a:r>
            <a:r>
              <a:rPr lang="it-IT" dirty="0" err="1" smtClean="0">
                <a:solidFill>
                  <a:schemeClr val="accent2"/>
                </a:solidFill>
              </a:rPr>
              <a:t>each</a:t>
            </a:r>
            <a:r>
              <a:rPr lang="it-IT" dirty="0" smtClean="0">
                <a:solidFill>
                  <a:schemeClr val="accent2"/>
                </a:solidFill>
              </a:rPr>
              <a:t> </a:t>
            </a:r>
            <a:r>
              <a:rPr lang="it-IT" dirty="0" err="1" smtClean="0">
                <a:solidFill>
                  <a:schemeClr val="accent2"/>
                </a:solidFill>
              </a:rPr>
              <a:t>subdetector</a:t>
            </a:r>
            <a:r>
              <a:rPr lang="it-IT" dirty="0" smtClean="0">
                <a:solidFill>
                  <a:schemeClr val="accent2"/>
                </a:solidFill>
              </a:rPr>
              <a:t> : </a:t>
            </a:r>
            <a:r>
              <a:rPr lang="it-IT" dirty="0" err="1" smtClean="0">
                <a:solidFill>
                  <a:schemeClr val="accent2"/>
                </a:solidFill>
              </a:rPr>
              <a:t>Engineering</a:t>
            </a:r>
            <a:r>
              <a:rPr lang="it-IT" dirty="0" smtClean="0">
                <a:solidFill>
                  <a:schemeClr val="accent2"/>
                </a:solidFill>
              </a:rPr>
              <a:t> Model (EM) and the Flight Model(FM)</a:t>
            </a:r>
            <a:endParaRPr lang="it-IT" dirty="0">
              <a:solidFill>
                <a:schemeClr val="accent2"/>
              </a:solidFill>
            </a:endParaRPr>
          </a:p>
          <a:p>
            <a:pPr marL="457200" indent="-457200">
              <a:lnSpc>
                <a:spcPct val="90000"/>
              </a:lnSpc>
              <a:buFont typeface="Arial"/>
              <a:buChar char="•"/>
              <a:defRPr/>
            </a:pPr>
            <a:r>
              <a:rPr lang="en-US" dirty="0"/>
              <a:t>E</a:t>
            </a:r>
            <a:r>
              <a:rPr lang="en-US" dirty="0" smtClean="0"/>
              <a:t>M : 2001-2005 </a:t>
            </a:r>
          </a:p>
          <a:p>
            <a:pPr marL="400050" lvl="1" indent="0">
              <a:lnSpc>
                <a:spcPct val="90000"/>
              </a:lnSpc>
              <a:buNone/>
              <a:defRPr/>
            </a:pPr>
            <a:r>
              <a:rPr lang="en-US" dirty="0" smtClean="0"/>
              <a:t>(qualification tests and Test beam 2002-2004)</a:t>
            </a:r>
          </a:p>
          <a:p>
            <a:pPr marL="457200" indent="-457200">
              <a:lnSpc>
                <a:spcPct val="90000"/>
              </a:lnSpc>
              <a:buFont typeface="Arial"/>
              <a:buChar char="•"/>
              <a:defRPr/>
            </a:pPr>
            <a:r>
              <a:rPr lang="en-US" dirty="0" smtClean="0">
                <a:sym typeface="Symbol" charset="0"/>
              </a:rPr>
              <a:t>FM :</a:t>
            </a:r>
          </a:p>
          <a:p>
            <a:pPr marL="400050" lvl="1" indent="0">
              <a:lnSpc>
                <a:spcPct val="90000"/>
              </a:lnSpc>
              <a:buNone/>
              <a:defRPr/>
            </a:pPr>
            <a:r>
              <a:rPr lang="en-US" dirty="0" smtClean="0">
                <a:sym typeface="Symbol" charset="0"/>
              </a:rPr>
              <a:t> 2006-&gt;2008 </a:t>
            </a:r>
            <a:r>
              <a:rPr lang="en-US" dirty="0" err="1" smtClean="0">
                <a:sym typeface="Symbol" charset="0"/>
              </a:rPr>
              <a:t>Ecal</a:t>
            </a:r>
            <a:r>
              <a:rPr lang="en-US" dirty="0" smtClean="0">
                <a:sym typeface="Symbol" charset="0"/>
              </a:rPr>
              <a:t> Standalone (Test beam 2007 =&gt;  </a:t>
            </a:r>
            <a:r>
              <a:rPr lang="en-US" dirty="0" err="1" smtClean="0">
                <a:sym typeface="Symbol" charset="0"/>
              </a:rPr>
              <a:t>Calor</a:t>
            </a:r>
            <a:r>
              <a:rPr lang="en-US" dirty="0" smtClean="0">
                <a:sym typeface="Symbol" charset="0"/>
              </a:rPr>
              <a:t> 2008)</a:t>
            </a:r>
          </a:p>
          <a:p>
            <a:pPr marL="400050" lvl="1" indent="0">
              <a:lnSpc>
                <a:spcPct val="90000"/>
              </a:lnSpc>
              <a:buNone/>
              <a:defRPr/>
            </a:pPr>
            <a:r>
              <a:rPr lang="en-US" dirty="0" smtClean="0">
                <a:sym typeface="Symbol" charset="0"/>
              </a:rPr>
              <a:t> 2008-2009 :AMS Assembly</a:t>
            </a:r>
          </a:p>
          <a:p>
            <a:pPr marL="457200" indent="-457200">
              <a:lnSpc>
                <a:spcPct val="90000"/>
              </a:lnSpc>
              <a:buFont typeface="Arial"/>
              <a:buChar char="•"/>
              <a:defRPr/>
            </a:pPr>
            <a:endParaRPr lang="en-US" dirty="0" smtClean="0">
              <a:sym typeface="Symbol" charset="0"/>
            </a:endParaRPr>
          </a:p>
          <a:p>
            <a:pPr marL="0" indent="0">
              <a:lnSpc>
                <a:spcPct val="90000"/>
              </a:lnSpc>
              <a:buClr>
                <a:schemeClr val="accent2"/>
              </a:buClr>
              <a:buNone/>
              <a:defRPr/>
            </a:pPr>
            <a:endParaRPr lang="en-US" dirty="0">
              <a:sym typeface="Symbol" charset="0"/>
            </a:endParaRPr>
          </a:p>
        </p:txBody>
      </p:sp>
      <p:pic>
        <p:nvPicPr>
          <p:cNvPr id="6" name="Image 6" descr="IMG_0583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3729534"/>
            <a:ext cx="3048000" cy="27720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152400" y="6520190"/>
            <a:ext cx="449580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None/>
            </a:pPr>
            <a:r>
              <a:rPr lang="en-US" sz="1100" dirty="0" smtClean="0"/>
              <a:t>ESA</a:t>
            </a:r>
            <a:r>
              <a:rPr lang="en-US" sz="1100" b="0" dirty="0" smtClean="0"/>
              <a:t>, April,  2010, ESTEC</a:t>
            </a:r>
            <a:r>
              <a:rPr lang="en-US" sz="1100" dirty="0" smtClean="0"/>
              <a:t>, </a:t>
            </a:r>
            <a:r>
              <a:rPr lang="en-US" sz="1100" dirty="0" err="1" smtClean="0"/>
              <a:t>Noordwijk</a:t>
            </a:r>
            <a:endParaRPr lang="en-US" sz="1100" dirty="0"/>
          </a:p>
        </p:txBody>
      </p:sp>
      <p:sp>
        <p:nvSpPr>
          <p:cNvPr id="8" name="ZoneTexte 7"/>
          <p:cNvSpPr txBox="1"/>
          <p:nvPr/>
        </p:nvSpPr>
        <p:spPr>
          <a:xfrm>
            <a:off x="304800" y="3411379"/>
            <a:ext cx="2819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000" dirty="0" smtClean="0">
                <a:solidFill>
                  <a:srgbClr val="0000FF"/>
                </a:solidFill>
              </a:rPr>
              <a:t>Thermal  Vacuum Tests,330 hours</a:t>
            </a:r>
          </a:p>
        </p:txBody>
      </p:sp>
      <p:pic>
        <p:nvPicPr>
          <p:cNvPr id="9" name="Picture 2" descr="C:\Documents and Settings\capell.CERN\Desktop\test_beam_aug_2010\IMG_569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76600" y="3810000"/>
            <a:ext cx="28956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ZoneTexte 9"/>
          <p:cNvSpPr txBox="1"/>
          <p:nvPr/>
        </p:nvSpPr>
        <p:spPr>
          <a:xfrm>
            <a:off x="3429000" y="3276600"/>
            <a:ext cx="2438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000" dirty="0" smtClean="0">
                <a:solidFill>
                  <a:srgbClr val="0000FF"/>
                </a:solidFill>
              </a:rPr>
              <a:t>Test Beam(</a:t>
            </a:r>
            <a:r>
              <a:rPr lang="en-US" sz="1000" dirty="0" err="1" smtClean="0">
                <a:solidFill>
                  <a:srgbClr val="0000FF"/>
                </a:solidFill>
              </a:rPr>
              <a:t>e+,e</a:t>
            </a:r>
            <a:r>
              <a:rPr lang="en-US" sz="1000" dirty="0" smtClean="0">
                <a:solidFill>
                  <a:srgbClr val="0000FF"/>
                </a:solidFill>
              </a:rPr>
              <a:t>--,Protons@400 </a:t>
            </a:r>
            <a:r>
              <a:rPr lang="en-US" sz="1000" dirty="0" err="1" smtClean="0">
                <a:solidFill>
                  <a:srgbClr val="0000FF"/>
                </a:solidFill>
              </a:rPr>
              <a:t>GeV</a:t>
            </a:r>
            <a:r>
              <a:rPr lang="en-US" sz="1000" dirty="0" smtClean="0">
                <a:solidFill>
                  <a:srgbClr val="0000FF"/>
                </a:solidFill>
              </a:rPr>
              <a:t>, </a:t>
            </a:r>
            <a:r>
              <a:rPr lang="en-US" sz="1000" dirty="0" err="1" smtClean="0">
                <a:solidFill>
                  <a:srgbClr val="0000FF"/>
                </a:solidFill>
              </a:rPr>
              <a:t>pions</a:t>
            </a:r>
            <a:r>
              <a:rPr lang="en-US" sz="1000" dirty="0" smtClean="0">
                <a:solidFill>
                  <a:srgbClr val="0000FF"/>
                </a:solidFill>
              </a:rPr>
              <a:t>)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657600" y="6562025"/>
            <a:ext cx="236220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None/>
            </a:pPr>
            <a:r>
              <a:rPr lang="en-US" sz="1100" dirty="0" smtClean="0"/>
              <a:t>CERN</a:t>
            </a:r>
            <a:r>
              <a:rPr lang="en-US" sz="1100" b="0" dirty="0" smtClean="0"/>
              <a:t>,  8-20 August 2010,</a:t>
            </a:r>
            <a:endParaRPr lang="en-US" sz="1100" b="0" dirty="0"/>
          </a:p>
        </p:txBody>
      </p:sp>
      <p:pic>
        <p:nvPicPr>
          <p:cNvPr id="13" name="Image 12" descr="AMS_KSC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24600" y="3682051"/>
            <a:ext cx="2819400" cy="2783575"/>
          </a:xfrm>
          <a:prstGeom prst="rect">
            <a:avLst/>
          </a:prstGeom>
        </p:spPr>
      </p:pic>
      <p:sp>
        <p:nvSpPr>
          <p:cNvPr id="14" name="ZoneTexte 13"/>
          <p:cNvSpPr txBox="1"/>
          <p:nvPr/>
        </p:nvSpPr>
        <p:spPr>
          <a:xfrm>
            <a:off x="6553200" y="3333690"/>
            <a:ext cx="2438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000" dirty="0" smtClean="0">
                <a:solidFill>
                  <a:srgbClr val="0000FF"/>
                </a:solidFill>
              </a:rPr>
              <a:t>KSC , cosmic rays</a:t>
            </a:r>
          </a:p>
        </p:txBody>
      </p:sp>
      <p:sp>
        <p:nvSpPr>
          <p:cNvPr id="16" name="Rectangle 15"/>
          <p:cNvSpPr/>
          <p:nvPr/>
        </p:nvSpPr>
        <p:spPr>
          <a:xfrm>
            <a:off x="6324600" y="6400800"/>
            <a:ext cx="2667000" cy="5155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None/>
            </a:pPr>
            <a:r>
              <a:rPr lang="en-US" sz="1100" dirty="0" smtClean="0"/>
              <a:t>NASA, Cape Canaveral,  </a:t>
            </a:r>
          </a:p>
          <a:p>
            <a:pPr>
              <a:spcBef>
                <a:spcPct val="50000"/>
              </a:spcBef>
              <a:buNone/>
            </a:pPr>
            <a:r>
              <a:rPr lang="en-US" sz="1100" b="0" dirty="0" smtClean="0"/>
              <a:t>30 August 2010 – March 2011</a:t>
            </a:r>
            <a:endParaRPr lang="en-US" sz="1100" b="0" dirty="0"/>
          </a:p>
        </p:txBody>
      </p:sp>
    </p:spTree>
    <p:extLst>
      <p:ext uri="{BB962C8B-B14F-4D97-AF65-F5344CB8AC3E}">
        <p14:creationId xmlns:p14="http://schemas.microsoft.com/office/powerpoint/2010/main" val="35718199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oneTexte 9"/>
          <p:cNvSpPr txBox="1"/>
          <p:nvPr/>
        </p:nvSpPr>
        <p:spPr>
          <a:xfrm>
            <a:off x="457200" y="914400"/>
            <a:ext cx="3886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dirty="0" smtClean="0"/>
              <a:t> </a:t>
            </a:r>
            <a:r>
              <a:rPr lang="en-US" sz="1600" dirty="0" smtClean="0">
                <a:solidFill>
                  <a:srgbClr val="FF0000"/>
                </a:solidFill>
              </a:rPr>
              <a:t>If 100% WIMP DM origin</a:t>
            </a:r>
            <a:r>
              <a:rPr lang="en-US" sz="1600" dirty="0" smtClean="0">
                <a:solidFill>
                  <a:srgbClr val="0000FF"/>
                </a:solidFill>
              </a:rPr>
              <a:t>    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6" name="Titre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8534400" cy="457200"/>
          </a:xfrm>
        </p:spPr>
        <p:txBody>
          <a:bodyPr>
            <a:noAutofit/>
          </a:bodyPr>
          <a:lstStyle/>
          <a:p>
            <a:r>
              <a:rPr lang="en-US" dirty="0" smtClean="0"/>
              <a:t>Impact of the precision of the measurement: shape</a:t>
            </a:r>
            <a:endParaRPr lang="en-US" dirty="0"/>
          </a:p>
        </p:txBody>
      </p:sp>
      <p:sp>
        <p:nvSpPr>
          <p:cNvPr id="8" name="ZoneTexte 7"/>
          <p:cNvSpPr txBox="1"/>
          <p:nvPr/>
        </p:nvSpPr>
        <p:spPr>
          <a:xfrm>
            <a:off x="8610600" y="6474023"/>
            <a:ext cx="1295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dirty="0" smtClean="0"/>
              <a:t>37</a:t>
            </a:r>
            <a:endParaRPr lang="en-US" dirty="0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2"/>
          <a:srcRect l="6215"/>
          <a:stretch/>
        </p:blipFill>
        <p:spPr>
          <a:xfrm>
            <a:off x="304800" y="1752600"/>
            <a:ext cx="4216400" cy="44958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381000" y="1371600"/>
            <a:ext cx="410360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b="0" dirty="0" err="1" smtClean="0"/>
              <a:t>I.Colis</a:t>
            </a:r>
            <a:r>
              <a:rPr lang="en-US" b="0" dirty="0" smtClean="0"/>
              <a:t> et al arXiv</a:t>
            </a:r>
            <a:r>
              <a:rPr lang="en-US" b="0" dirty="0"/>
              <a:t>:1304.1840 [</a:t>
            </a:r>
            <a:r>
              <a:rPr lang="en-US" b="0" dirty="0" err="1"/>
              <a:t>astro-ph.HE</a:t>
            </a:r>
            <a:r>
              <a:rPr lang="en-US" b="0" dirty="0"/>
              <a:t>]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304800" y="6019800"/>
            <a:ext cx="457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dirty="0" smtClean="0"/>
              <a:t>“</a:t>
            </a:r>
            <a:r>
              <a:rPr lang="en-US" sz="1100" dirty="0" smtClean="0"/>
              <a:t>Dark Matter models in which the WIMP annihilates 100% into </a:t>
            </a:r>
            <a:r>
              <a:rPr lang="en-US" sz="1100" dirty="0" err="1" smtClean="0"/>
              <a:t>e+e</a:t>
            </a:r>
            <a:r>
              <a:rPr lang="en-US" sz="1100" dirty="0" smtClean="0"/>
              <a:t>- are no longer of producing positron rise in the positron fraction”</a:t>
            </a:r>
            <a:endParaRPr lang="en-US" sz="1100" dirty="0"/>
          </a:p>
        </p:txBody>
      </p:sp>
      <p:pic>
        <p:nvPicPr>
          <p:cNvPr id="17" name="Image 16" descr="DonatoFig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66"/>
          <a:stretch/>
        </p:blipFill>
        <p:spPr>
          <a:xfrm>
            <a:off x="4876800" y="1798505"/>
            <a:ext cx="3886200" cy="4754695"/>
          </a:xfrm>
          <a:prstGeom prst="rect">
            <a:avLst/>
          </a:prstGeom>
        </p:spPr>
      </p:pic>
      <p:sp>
        <p:nvSpPr>
          <p:cNvPr id="21" name="ZoneTexte 20"/>
          <p:cNvSpPr txBox="1"/>
          <p:nvPr/>
        </p:nvSpPr>
        <p:spPr>
          <a:xfrm>
            <a:off x="5562600" y="914400"/>
            <a:ext cx="3886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dirty="0" smtClean="0">
                <a:solidFill>
                  <a:srgbClr val="FF0000"/>
                </a:solidFill>
              </a:rPr>
              <a:t> e+ e- from pulsars </a:t>
            </a:r>
            <a:r>
              <a:rPr lang="en-US" sz="1600" dirty="0" smtClean="0">
                <a:solidFill>
                  <a:srgbClr val="0000FF"/>
                </a:solidFill>
              </a:rPr>
              <a:t>    </a:t>
            </a:r>
            <a:endParaRPr lang="en-US" dirty="0">
              <a:solidFill>
                <a:srgbClr val="0000FF"/>
              </a:solidFill>
            </a:endParaRPr>
          </a:p>
        </p:txBody>
      </p:sp>
      <p:pic>
        <p:nvPicPr>
          <p:cNvPr id="22" name="Image 21" descr="ForPul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1343981"/>
            <a:ext cx="2971800" cy="484819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5334000" y="2209800"/>
            <a:ext cx="2484255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None/>
            </a:pPr>
            <a:r>
              <a:rPr lang="en-US" sz="900" dirty="0" smtClean="0">
                <a:solidFill>
                  <a:srgbClr val="0000FF"/>
                </a:solidFill>
              </a:rPr>
              <a:t>Di Mauro et al </a:t>
            </a:r>
            <a:r>
              <a:rPr lang="en-US" sz="900" dirty="0" err="1" smtClean="0">
                <a:solidFill>
                  <a:srgbClr val="0000FF"/>
                </a:solidFill>
              </a:rPr>
              <a:t>arXiv</a:t>
            </a:r>
            <a:r>
              <a:rPr lang="en-US" sz="900" dirty="0" smtClean="0">
                <a:solidFill>
                  <a:srgbClr val="0000FF"/>
                </a:solidFill>
              </a:rPr>
              <a:t> 1402.0.0321v1  </a:t>
            </a:r>
            <a:endParaRPr lang="en-US" sz="9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98770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AMS-02 Electron and Positron fluxes </a:t>
            </a:r>
            <a:endParaRPr lang="en-US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/>
          <a:srcRect l="6768" r="6768"/>
          <a:stretch>
            <a:fillRect/>
          </a:stretch>
        </p:blipFill>
        <p:spPr>
          <a:xfrm>
            <a:off x="228600" y="990600"/>
            <a:ext cx="4114800" cy="4800600"/>
          </a:xfrm>
        </p:spPr>
      </p:pic>
      <p:sp>
        <p:nvSpPr>
          <p:cNvPr id="5" name="CasellaDiTesto 5"/>
          <p:cNvSpPr txBox="1"/>
          <p:nvPr/>
        </p:nvSpPr>
        <p:spPr>
          <a:xfrm>
            <a:off x="1371600" y="1676400"/>
            <a:ext cx="2819400" cy="536181"/>
          </a:xfrm>
          <a:prstGeom prst="rect">
            <a:avLst/>
          </a:prstGeom>
          <a:noFill/>
        </p:spPr>
        <p:txBody>
          <a:bodyPr wrap="square" lIns="104274" tIns="52138" rIns="104274" bIns="52138" rtlCol="0">
            <a:spAutoFit/>
          </a:bodyPr>
          <a:lstStyle/>
          <a:p>
            <a:pPr>
              <a:buNone/>
            </a:pPr>
            <a:r>
              <a:rPr lang="it-IT" sz="2800" kern="1200" dirty="0" err="1">
                <a:solidFill>
                  <a:srgbClr val="FF0000"/>
                </a:solidFill>
                <a:latin typeface="Palatino"/>
                <a:cs typeface="Palatino"/>
              </a:rPr>
              <a:t>Scaled</a:t>
            </a:r>
            <a:r>
              <a:rPr lang="it-IT" sz="2800" kern="1200" dirty="0">
                <a:solidFill>
                  <a:srgbClr val="FF0000"/>
                </a:solidFill>
                <a:latin typeface="Palatino"/>
                <a:cs typeface="Palatino"/>
              </a:rPr>
              <a:t> by </a:t>
            </a:r>
            <a:r>
              <a:rPr lang="it-IT" sz="2800" i="1" dirty="0">
                <a:solidFill>
                  <a:srgbClr val="FF0000"/>
                </a:solidFill>
                <a:latin typeface="Palatino"/>
                <a:cs typeface="Palatino"/>
              </a:rPr>
              <a:t>E</a:t>
            </a:r>
            <a:r>
              <a:rPr lang="it-IT" sz="2800" baseline="30000" dirty="0" smtClean="0">
                <a:solidFill>
                  <a:srgbClr val="FF0000"/>
                </a:solidFill>
                <a:latin typeface="Palatino"/>
                <a:cs typeface="Palatino"/>
              </a:rPr>
              <a:t>3</a:t>
            </a:r>
            <a:endParaRPr lang="it-IT" sz="2800" kern="1200" baseline="30000" dirty="0">
              <a:solidFill>
                <a:srgbClr val="FF0000"/>
              </a:solidFill>
              <a:latin typeface="Palatino"/>
              <a:cs typeface="Palatino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1066800" y="911423"/>
            <a:ext cx="3124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dirty="0"/>
              <a:t>Index &gt; 3 for </a:t>
            </a:r>
            <a:r>
              <a:rPr lang="en-US" dirty="0" smtClean="0"/>
              <a:t>electrons</a:t>
            </a:r>
            <a:endParaRPr lang="en-US" dirty="0"/>
          </a:p>
        </p:txBody>
      </p:sp>
      <p:sp>
        <p:nvSpPr>
          <p:cNvPr id="10" name="ZoneTexte 9"/>
          <p:cNvSpPr txBox="1"/>
          <p:nvPr/>
        </p:nvSpPr>
        <p:spPr>
          <a:xfrm>
            <a:off x="457200" y="5638800"/>
            <a:ext cx="4114800" cy="9294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600" dirty="0" smtClean="0"/>
              <a:t>  </a:t>
            </a:r>
          </a:p>
          <a:p>
            <a:pPr>
              <a:buNone/>
            </a:pPr>
            <a:r>
              <a:rPr lang="en-US" sz="1600" dirty="0" smtClean="0"/>
              <a:t>500 electrons expected in 4 years </a:t>
            </a:r>
          </a:p>
          <a:p>
            <a:pPr>
              <a:buNone/>
            </a:pPr>
            <a:r>
              <a:rPr lang="en-US" sz="1600" dirty="0" smtClean="0"/>
              <a:t>above 500 </a:t>
            </a:r>
            <a:r>
              <a:rPr lang="en-US" sz="1600" dirty="0" err="1" smtClean="0"/>
              <a:t>GeV</a:t>
            </a:r>
            <a:r>
              <a:rPr lang="en-US" sz="1600" dirty="0" smtClean="0"/>
              <a:t> </a:t>
            </a:r>
            <a:endParaRPr lang="en-US" sz="1600" dirty="0"/>
          </a:p>
        </p:txBody>
      </p:sp>
      <p:sp>
        <p:nvSpPr>
          <p:cNvPr id="8" name="ZoneTexte 7"/>
          <p:cNvSpPr txBox="1"/>
          <p:nvPr/>
        </p:nvSpPr>
        <p:spPr>
          <a:xfrm>
            <a:off x="8610600" y="6474023"/>
            <a:ext cx="1295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dirty="0" smtClean="0"/>
              <a:t>38</a:t>
            </a:r>
            <a:endParaRPr lang="en-US" dirty="0"/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3"/>
          <a:srcRect t="7175" r="5356"/>
          <a:stretch/>
        </p:blipFill>
        <p:spPr>
          <a:xfrm>
            <a:off x="4800600" y="1371600"/>
            <a:ext cx="3962400" cy="4572000"/>
          </a:xfrm>
          <a:prstGeom prst="rect">
            <a:avLst/>
          </a:prstGeom>
        </p:spPr>
      </p:pic>
      <p:sp>
        <p:nvSpPr>
          <p:cNvPr id="12" name="ZoneTexte 11"/>
          <p:cNvSpPr txBox="1"/>
          <p:nvPr/>
        </p:nvSpPr>
        <p:spPr>
          <a:xfrm>
            <a:off x="5791200" y="914400"/>
            <a:ext cx="3886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dirty="0"/>
              <a:t>Index </a:t>
            </a:r>
            <a:r>
              <a:rPr lang="en-US" dirty="0" smtClean="0"/>
              <a:t>&lt; </a:t>
            </a:r>
            <a:r>
              <a:rPr lang="en-US" dirty="0"/>
              <a:t>3 for </a:t>
            </a:r>
            <a:r>
              <a:rPr lang="en-US" dirty="0" smtClean="0"/>
              <a:t>positrons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5507004" y="6093023"/>
            <a:ext cx="345638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dirty="0"/>
              <a:t>=&gt; primary </a:t>
            </a:r>
            <a:r>
              <a:rPr lang="en-US" dirty="0" smtClean="0"/>
              <a:t>sources of positrons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93277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Positron flux and Pulsar </a:t>
            </a:r>
            <a:r>
              <a:rPr lang="fr-FR" dirty="0" err="1" smtClean="0"/>
              <a:t>interpretation</a:t>
            </a:r>
            <a:r>
              <a:rPr lang="fr-FR" dirty="0" smtClean="0"/>
              <a:t> </a:t>
            </a:r>
            <a:endParaRPr lang="fr-FR" dirty="0"/>
          </a:p>
        </p:txBody>
      </p:sp>
      <p:pic>
        <p:nvPicPr>
          <p:cNvPr id="4" name="Image 3" descr="Pulsar3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5" r="9314"/>
          <a:stretch/>
        </p:blipFill>
        <p:spPr>
          <a:xfrm>
            <a:off x="0" y="1795272"/>
            <a:ext cx="4267200" cy="4453128"/>
          </a:xfrm>
          <a:prstGeom prst="rect">
            <a:avLst/>
          </a:prstGeom>
        </p:spPr>
      </p:pic>
      <p:pic>
        <p:nvPicPr>
          <p:cNvPr id="5" name="Image 4" descr="pulsar4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42" t="-319" r="10609" b="319"/>
          <a:stretch/>
        </p:blipFill>
        <p:spPr>
          <a:xfrm>
            <a:off x="4532351" y="1600200"/>
            <a:ext cx="4459249" cy="4648200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381000" y="1066800"/>
            <a:ext cx="6324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fr-FR" dirty="0" err="1" smtClean="0"/>
              <a:t>Effect</a:t>
            </a:r>
            <a:r>
              <a:rPr lang="fr-FR" dirty="0" smtClean="0"/>
              <a:t> of the propagation </a:t>
            </a:r>
            <a:r>
              <a:rPr lang="fr-FR" dirty="0" err="1" smtClean="0"/>
              <a:t>Models</a:t>
            </a:r>
            <a:r>
              <a:rPr lang="fr-FR" dirty="0" smtClean="0"/>
              <a:t> (</a:t>
            </a:r>
            <a:r>
              <a:rPr lang="fr-FR" dirty="0" err="1" smtClean="0"/>
              <a:t>P.Salati</a:t>
            </a:r>
            <a:r>
              <a:rPr lang="fr-FR" dirty="0" smtClean="0"/>
              <a:t> et al)  </a:t>
            </a:r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8686800" y="6550223"/>
            <a:ext cx="1295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dirty="0" smtClean="0"/>
              <a:t>39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812131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AMS-02 lepton Flux up to 350 </a:t>
            </a:r>
            <a:r>
              <a:rPr lang="en-US" dirty="0" err="1"/>
              <a:t>G</a:t>
            </a:r>
            <a:r>
              <a:rPr lang="en-US" dirty="0" err="1" smtClean="0"/>
              <a:t>eV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5" name="CasellaDiTesto 5"/>
          <p:cNvSpPr txBox="1"/>
          <p:nvPr/>
        </p:nvSpPr>
        <p:spPr>
          <a:xfrm>
            <a:off x="5029200" y="1447800"/>
            <a:ext cx="2819400" cy="536181"/>
          </a:xfrm>
          <a:prstGeom prst="rect">
            <a:avLst/>
          </a:prstGeom>
          <a:noFill/>
        </p:spPr>
        <p:txBody>
          <a:bodyPr wrap="square" lIns="104274" tIns="52138" rIns="104274" bIns="52138" rtlCol="0">
            <a:spAutoFit/>
          </a:bodyPr>
          <a:lstStyle/>
          <a:p>
            <a:pPr>
              <a:buNone/>
            </a:pPr>
            <a:r>
              <a:rPr lang="it-IT" sz="2800" kern="1200" dirty="0" err="1">
                <a:solidFill>
                  <a:srgbClr val="FF0000"/>
                </a:solidFill>
                <a:latin typeface="Palatino"/>
                <a:cs typeface="Palatino"/>
              </a:rPr>
              <a:t>Scaled</a:t>
            </a:r>
            <a:r>
              <a:rPr lang="it-IT" sz="2800" kern="1200" dirty="0">
                <a:solidFill>
                  <a:srgbClr val="FF0000"/>
                </a:solidFill>
                <a:latin typeface="Palatino"/>
                <a:cs typeface="Palatino"/>
              </a:rPr>
              <a:t> by </a:t>
            </a:r>
            <a:r>
              <a:rPr lang="it-IT" sz="2800" i="1" dirty="0">
                <a:solidFill>
                  <a:srgbClr val="FF0000"/>
                </a:solidFill>
                <a:latin typeface="Palatino"/>
                <a:cs typeface="Palatino"/>
              </a:rPr>
              <a:t>E</a:t>
            </a:r>
            <a:r>
              <a:rPr lang="it-IT" sz="2800" baseline="30000" dirty="0" smtClean="0">
                <a:solidFill>
                  <a:srgbClr val="FF0000"/>
                </a:solidFill>
                <a:latin typeface="Palatino"/>
                <a:cs typeface="Palatino"/>
              </a:rPr>
              <a:t>3</a:t>
            </a:r>
            <a:endParaRPr lang="it-IT" sz="2800" kern="1200" baseline="30000" dirty="0">
              <a:solidFill>
                <a:srgbClr val="FF0000"/>
              </a:solidFill>
              <a:latin typeface="Palatino"/>
              <a:cs typeface="Palatino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5105400" y="2183249"/>
            <a:ext cx="22860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dirty="0" smtClean="0"/>
              <a:t>The spectral index and its dependence on energy is clearly different from electrons </a:t>
            </a:r>
            <a:endParaRPr lang="en-US" dirty="0"/>
          </a:p>
        </p:txBody>
      </p:sp>
      <p:sp>
        <p:nvSpPr>
          <p:cNvPr id="7" name="ZoneTexte 6"/>
          <p:cNvSpPr txBox="1"/>
          <p:nvPr/>
        </p:nvSpPr>
        <p:spPr>
          <a:xfrm>
            <a:off x="304800" y="6400800"/>
            <a:ext cx="2514600" cy="304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dirty="0" smtClean="0"/>
              <a:t>Statistical errors only </a:t>
            </a:r>
            <a:endParaRPr lang="en-US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066800"/>
            <a:ext cx="8825117" cy="5610298"/>
          </a:xfrm>
          <a:prstGeom prst="rect">
            <a:avLst/>
          </a:prstGeom>
        </p:spPr>
      </p:pic>
      <p:sp>
        <p:nvSpPr>
          <p:cNvPr id="8" name="CasellaDiTesto 5"/>
          <p:cNvSpPr txBox="1"/>
          <p:nvPr/>
        </p:nvSpPr>
        <p:spPr>
          <a:xfrm>
            <a:off x="5181600" y="1600200"/>
            <a:ext cx="2819400" cy="536181"/>
          </a:xfrm>
          <a:prstGeom prst="rect">
            <a:avLst/>
          </a:prstGeom>
          <a:noFill/>
        </p:spPr>
        <p:txBody>
          <a:bodyPr wrap="square" lIns="104274" tIns="52138" rIns="104274" bIns="52138" rtlCol="0">
            <a:spAutoFit/>
          </a:bodyPr>
          <a:lstStyle/>
          <a:p>
            <a:pPr>
              <a:buNone/>
            </a:pPr>
            <a:r>
              <a:rPr lang="it-IT" sz="2800" kern="1200" dirty="0" err="1">
                <a:solidFill>
                  <a:srgbClr val="FF0000"/>
                </a:solidFill>
                <a:latin typeface="Palatino"/>
                <a:cs typeface="Palatino"/>
              </a:rPr>
              <a:t>Scaled</a:t>
            </a:r>
            <a:r>
              <a:rPr lang="it-IT" sz="2800" kern="1200" dirty="0">
                <a:solidFill>
                  <a:srgbClr val="FF0000"/>
                </a:solidFill>
                <a:latin typeface="Palatino"/>
                <a:cs typeface="Palatino"/>
              </a:rPr>
              <a:t> by </a:t>
            </a:r>
            <a:r>
              <a:rPr lang="it-IT" sz="2800" i="1" dirty="0">
                <a:solidFill>
                  <a:srgbClr val="FF0000"/>
                </a:solidFill>
                <a:latin typeface="Palatino"/>
                <a:cs typeface="Palatino"/>
              </a:rPr>
              <a:t>E</a:t>
            </a:r>
            <a:r>
              <a:rPr lang="it-IT" sz="2800" baseline="30000" dirty="0" smtClean="0">
                <a:solidFill>
                  <a:srgbClr val="FF0000"/>
                </a:solidFill>
                <a:latin typeface="Palatino"/>
                <a:cs typeface="Palatino"/>
              </a:rPr>
              <a:t>3</a:t>
            </a:r>
            <a:endParaRPr lang="it-IT" sz="2800" kern="1200" baseline="30000" dirty="0">
              <a:solidFill>
                <a:srgbClr val="FF0000"/>
              </a:solidFill>
              <a:latin typeface="Palatino"/>
              <a:cs typeface="Palatino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8686800" y="6550223"/>
            <a:ext cx="1295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dirty="0" smtClean="0"/>
              <a:t>40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63688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First flux measurements by AMS </a:t>
            </a:r>
            <a:endParaRPr lang="en-US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/>
          <a:srcRect t="198" b="198"/>
          <a:stretch>
            <a:fillRect/>
          </a:stretch>
        </p:blipFill>
        <p:spPr>
          <a:xfrm>
            <a:off x="533400" y="1219200"/>
            <a:ext cx="5181600" cy="5334000"/>
          </a:xfrm>
        </p:spPr>
      </p:pic>
      <p:sp>
        <p:nvSpPr>
          <p:cNvPr id="5" name="ZoneTexte 4"/>
          <p:cNvSpPr txBox="1"/>
          <p:nvPr/>
        </p:nvSpPr>
        <p:spPr>
          <a:xfrm>
            <a:off x="8610600" y="6474023"/>
            <a:ext cx="1295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dirty="0" smtClean="0"/>
              <a:t>41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5791200" y="1676400"/>
            <a:ext cx="3124200" cy="43150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dirty="0">
                <a:solidFill>
                  <a:srgbClr val="0000FF"/>
                </a:solidFill>
                <a:latin typeface="Arial"/>
                <a:ea typeface="DotumChe"/>
              </a:rPr>
              <a:t>In the past hundred years, measurements of charged cosmic rays by balloons and satellites have typically contained </a:t>
            </a:r>
            <a:r>
              <a:rPr lang="en-US" dirty="0">
                <a:solidFill>
                  <a:srgbClr val="FF0000"/>
                </a:solidFill>
                <a:latin typeface="Arial"/>
                <a:ea typeface="DotumChe"/>
              </a:rPr>
              <a:t>~30% </a:t>
            </a:r>
            <a:r>
              <a:rPr lang="en-US" dirty="0">
                <a:solidFill>
                  <a:srgbClr val="0000FF"/>
                </a:solidFill>
                <a:latin typeface="Arial"/>
                <a:ea typeface="DotumChe"/>
              </a:rPr>
              <a:t>uncertainty.</a:t>
            </a:r>
            <a:endParaRPr lang="en-US" dirty="0"/>
          </a:p>
          <a:p>
            <a:pPr>
              <a:lnSpc>
                <a:spcPct val="100000"/>
              </a:lnSpc>
            </a:pPr>
            <a:endParaRPr lang="en-US" dirty="0"/>
          </a:p>
          <a:p>
            <a:pPr>
              <a:lnSpc>
                <a:spcPct val="100000"/>
              </a:lnSpc>
              <a:buNone/>
            </a:pPr>
            <a:r>
              <a:rPr lang="en-US" dirty="0">
                <a:solidFill>
                  <a:srgbClr val="0000FF"/>
                </a:solidFill>
                <a:latin typeface="Arial"/>
                <a:ea typeface="DotumChe"/>
              </a:rPr>
              <a:t>AMS will provide cosmic ray information 
with </a:t>
            </a:r>
            <a:r>
              <a:rPr lang="en-US" dirty="0">
                <a:solidFill>
                  <a:srgbClr val="FF0000"/>
                </a:solidFill>
                <a:latin typeface="Arial"/>
                <a:ea typeface="DotumChe"/>
              </a:rPr>
              <a:t>~</a:t>
            </a:r>
            <a:r>
              <a:rPr lang="en-US" dirty="0" smtClean="0">
                <a:solidFill>
                  <a:srgbClr val="FF0000"/>
                </a:solidFill>
                <a:latin typeface="Arial"/>
                <a:ea typeface="DotumChe"/>
              </a:rPr>
              <a:t>1-3%</a:t>
            </a:r>
            <a:r>
              <a:rPr lang="en-US" dirty="0" smtClean="0">
                <a:solidFill>
                  <a:srgbClr val="0000FF"/>
                </a:solidFill>
                <a:latin typeface="Arial"/>
                <a:ea typeface="DotumChe"/>
              </a:rPr>
              <a:t> stat. uncertainty</a:t>
            </a:r>
            <a:r>
              <a:rPr lang="en-US" dirty="0">
                <a:solidFill>
                  <a:srgbClr val="0000FF"/>
                </a:solidFill>
                <a:latin typeface="Arial"/>
                <a:ea typeface="DotumChe"/>
              </a:rPr>
              <a:t>.</a:t>
            </a:r>
            <a:endParaRPr lang="en-US" dirty="0"/>
          </a:p>
          <a:p>
            <a:pPr>
              <a:lnSpc>
                <a:spcPct val="100000"/>
              </a:lnSpc>
            </a:pPr>
            <a:endParaRPr lang="en-US" dirty="0"/>
          </a:p>
          <a:p>
            <a:pPr>
              <a:lnSpc>
                <a:spcPct val="100000"/>
              </a:lnSpc>
              <a:buNone/>
            </a:pPr>
            <a:r>
              <a:rPr lang="en-US" dirty="0">
                <a:solidFill>
                  <a:srgbClr val="0000FF"/>
                </a:solidFill>
                <a:latin typeface="Arial"/>
                <a:ea typeface="DotumChe"/>
              </a:rPr>
              <a:t>The 30 times improvement in accuracy will provide new insights.</a:t>
            </a:r>
            <a:endParaRPr lang="en-US" dirty="0"/>
          </a:p>
          <a:p>
            <a:pPr>
              <a:lnSpc>
                <a:spcPct val="100000"/>
              </a:lnSpc>
            </a:pPr>
            <a:endParaRPr lang="en-US" dirty="0"/>
          </a:p>
          <a:p>
            <a:pPr>
              <a:lnSpc>
                <a:spcPct val="100000"/>
              </a:lnSpc>
              <a:buNone/>
            </a:pPr>
            <a:r>
              <a:rPr lang="en-US" dirty="0">
                <a:solidFill>
                  <a:srgbClr val="FF0000"/>
                </a:solidFill>
                <a:latin typeface="Arial"/>
                <a:ea typeface="DotumChe"/>
              </a:rPr>
              <a:t>The Space Station has become a unique 
platform for precision physics research.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396800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0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anchor="ctr"/>
          <a:lstStyle/>
          <a:p>
            <a:pPr algn="ctr">
              <a:lnSpc>
                <a:spcPct val="100000"/>
              </a:lnSpc>
            </a:pPr>
            <a:endParaRPr dirty="0"/>
          </a:p>
        </p:txBody>
      </p:sp>
      <p:sp>
        <p:nvSpPr>
          <p:cNvPr id="3001" name="TextShape 2"/>
          <p:cNvSpPr txBox="1"/>
          <p:nvPr/>
        </p:nvSpPr>
        <p:spPr>
          <a:xfrm>
            <a:off x="381000" y="990600"/>
            <a:ext cx="8229240" cy="4063680"/>
          </a:xfrm>
          <a:prstGeom prst="rect">
            <a:avLst/>
          </a:prstGeom>
        </p:spPr>
        <p:txBody>
          <a:bodyPr/>
          <a:lstStyle/>
          <a:p>
            <a:pPr algn="ctr">
              <a:lnSpc>
                <a:spcPct val="100000"/>
              </a:lnSpc>
              <a:buNone/>
            </a:pPr>
            <a:r>
              <a:rPr lang="en-US" sz="2000" b="1" dirty="0" smtClean="0">
                <a:solidFill>
                  <a:srgbClr val="0000CC"/>
                </a:solidFill>
                <a:latin typeface="Calibri"/>
                <a:ea typeface="ＭＳ Ｐゴシック"/>
              </a:rPr>
              <a:t> </a:t>
            </a:r>
            <a:endParaRPr sz="1050" dirty="0"/>
          </a:p>
          <a:p>
            <a:pPr>
              <a:lnSpc>
                <a:spcPct val="100000"/>
              </a:lnSpc>
            </a:pPr>
            <a:endParaRPr dirty="0"/>
          </a:p>
        </p:txBody>
      </p:sp>
      <p:sp>
        <p:nvSpPr>
          <p:cNvPr id="4" name="Titre 1"/>
          <p:cNvSpPr txBox="1">
            <a:spLocks/>
          </p:cNvSpPr>
          <p:nvPr/>
        </p:nvSpPr>
        <p:spPr>
          <a:xfrm>
            <a:off x="685800" y="228600"/>
            <a:ext cx="8610600" cy="4572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+mj-lt"/>
                <a:ea typeface="+mj-ea"/>
                <a:cs typeface="ＭＳ Ｐゴシック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Verdana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Verdana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Verdana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Verdana" charset="0"/>
                <a:ea typeface="ＭＳ Ｐゴシック" charset="0"/>
                <a:cs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9pPr>
          </a:lstStyle>
          <a:p>
            <a:pPr>
              <a:buNone/>
              <a:defRPr/>
            </a:pPr>
            <a:r>
              <a:rPr lang="en-US" dirty="0" smtClean="0"/>
              <a:t>AMS Physics in the next 10 years   </a:t>
            </a:r>
            <a:endParaRPr lang="en-US" dirty="0"/>
          </a:p>
        </p:txBody>
      </p:sp>
      <p:sp>
        <p:nvSpPr>
          <p:cNvPr id="5" name="ZoneTexte 4"/>
          <p:cNvSpPr txBox="1"/>
          <p:nvPr/>
        </p:nvSpPr>
        <p:spPr>
          <a:xfrm>
            <a:off x="8610600" y="6474023"/>
            <a:ext cx="1295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dirty="0" smtClean="0"/>
              <a:t>42</a:t>
            </a:r>
            <a:endParaRPr lang="en-US" dirty="0"/>
          </a:p>
        </p:txBody>
      </p:sp>
      <p:pic>
        <p:nvPicPr>
          <p:cNvPr id="6" name="Picture 1"/>
          <p:cNvPicPr/>
          <p:nvPr/>
        </p:nvPicPr>
        <p:blipFill>
          <a:blip r:embed="rId2"/>
          <a:stretch>
            <a:fillRect/>
          </a:stretch>
        </p:blipFill>
        <p:spPr>
          <a:xfrm>
            <a:off x="228600" y="2438400"/>
            <a:ext cx="4953000" cy="3962400"/>
          </a:xfrm>
          <a:prstGeom prst="rect">
            <a:avLst/>
          </a:prstGeom>
          <a:ln>
            <a:noFill/>
          </a:ln>
        </p:spPr>
      </p:pic>
      <p:pic>
        <p:nvPicPr>
          <p:cNvPr id="8" name="Picture 2"/>
          <p:cNvPicPr/>
          <p:nvPr/>
        </p:nvPicPr>
        <p:blipFill>
          <a:blip r:embed="rId3"/>
          <a:stretch>
            <a:fillRect/>
          </a:stretch>
        </p:blipFill>
        <p:spPr>
          <a:xfrm>
            <a:off x="4800600" y="2667000"/>
            <a:ext cx="4187520" cy="3728640"/>
          </a:xfrm>
          <a:prstGeom prst="rect">
            <a:avLst/>
          </a:prstGeom>
          <a:ln>
            <a:noFill/>
          </a:ln>
        </p:spPr>
      </p:pic>
      <p:sp>
        <p:nvSpPr>
          <p:cNvPr id="2" name="Rectangle 1"/>
          <p:cNvSpPr/>
          <p:nvPr/>
        </p:nvSpPr>
        <p:spPr>
          <a:xfrm>
            <a:off x="304800" y="2435423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US" dirty="0" smtClean="0">
                <a:solidFill>
                  <a:srgbClr val="FF0000"/>
                </a:solidFill>
                <a:latin typeface="Arial"/>
                <a:ea typeface="ＭＳ Ｐゴシック"/>
              </a:rPr>
              <a:t>Positron fraction sensitivity  In </a:t>
            </a:r>
            <a:r>
              <a:rPr lang="en-US" dirty="0">
                <a:solidFill>
                  <a:srgbClr val="FF0000"/>
                </a:solidFill>
                <a:latin typeface="Arial"/>
                <a:ea typeface="ＭＳ Ｐゴシック"/>
              </a:rPr>
              <a:t>10 </a:t>
            </a:r>
            <a:r>
              <a:rPr lang="en-US" dirty="0" smtClean="0">
                <a:solidFill>
                  <a:srgbClr val="FF0000"/>
                </a:solidFill>
                <a:latin typeface="Arial"/>
                <a:ea typeface="ＭＳ Ｐゴシック"/>
              </a:rPr>
              <a:t>years 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5798912" y="2362200"/>
            <a:ext cx="268932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US" dirty="0" err="1">
                <a:solidFill>
                  <a:srgbClr val="FF0000"/>
                </a:solidFill>
                <a:latin typeface="Arial"/>
                <a:ea typeface="ＭＳ Ｐゴシック"/>
              </a:rPr>
              <a:t>p</a:t>
            </a:r>
            <a:r>
              <a:rPr lang="en-US" dirty="0" err="1" smtClean="0">
                <a:solidFill>
                  <a:srgbClr val="FF0000"/>
                </a:solidFill>
                <a:latin typeface="Arial"/>
                <a:ea typeface="ＭＳ Ｐゴシック"/>
              </a:rPr>
              <a:t>bar</a:t>
            </a:r>
            <a:r>
              <a:rPr lang="en-US" dirty="0" smtClean="0">
                <a:solidFill>
                  <a:srgbClr val="FF0000"/>
                </a:solidFill>
                <a:latin typeface="Arial"/>
                <a:ea typeface="ＭＳ Ｐゴシック"/>
              </a:rPr>
              <a:t> /</a:t>
            </a:r>
            <a:r>
              <a:rPr lang="en-US" dirty="0">
                <a:solidFill>
                  <a:srgbClr val="FF0000"/>
                </a:solidFill>
                <a:latin typeface="Arial"/>
                <a:ea typeface="ＭＳ Ｐゴシック"/>
              </a:rPr>
              <a:t>p </a:t>
            </a:r>
            <a:r>
              <a:rPr lang="en-US" dirty="0" smtClean="0">
                <a:solidFill>
                  <a:srgbClr val="FF0000"/>
                </a:solidFill>
                <a:latin typeface="Arial"/>
                <a:ea typeface="ＭＳ Ｐゴシック"/>
              </a:rPr>
              <a:t>sensitivity </a:t>
            </a:r>
            <a:r>
              <a:rPr lang="en-US" dirty="0">
                <a:solidFill>
                  <a:srgbClr val="FF0000"/>
                </a:solidFill>
                <a:latin typeface="Arial"/>
                <a:ea typeface="ＭＳ Ｐゴシック"/>
              </a:rPr>
              <a:t>in 10 years 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 rot="16200000">
            <a:off x="-761415" y="3581985"/>
            <a:ext cx="167225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dirty="0">
                <a:solidFill>
                  <a:srgbClr val="000000"/>
                </a:solidFill>
                <a:latin typeface="Arial"/>
                <a:ea typeface="ＭＳ Ｐゴシック"/>
              </a:rPr>
              <a:t>Positron fraction</a:t>
            </a:r>
            <a:endParaRPr lang="en-US" dirty="0"/>
          </a:p>
        </p:txBody>
      </p:sp>
      <p:sp>
        <p:nvSpPr>
          <p:cNvPr id="9" name="ZoneTexte 8"/>
          <p:cNvSpPr txBox="1"/>
          <p:nvPr/>
        </p:nvSpPr>
        <p:spPr>
          <a:xfrm>
            <a:off x="152400" y="944094"/>
            <a:ext cx="8915400" cy="1341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fr-FR" dirty="0" smtClean="0"/>
              <a:t>Positron, </a:t>
            </a:r>
            <a:r>
              <a:rPr lang="fr-FR" dirty="0" err="1" smtClean="0"/>
              <a:t>electron</a:t>
            </a:r>
            <a:r>
              <a:rPr lang="fr-FR" dirty="0" smtClean="0"/>
              <a:t>, lepton fluxes up to the </a:t>
            </a:r>
            <a:r>
              <a:rPr lang="fr-FR" dirty="0" err="1" smtClean="0"/>
              <a:t>TeV</a:t>
            </a:r>
            <a:endParaRPr lang="fr-FR" dirty="0"/>
          </a:p>
          <a:p>
            <a:pPr algn="ctr">
              <a:buNone/>
            </a:pPr>
            <a:r>
              <a:rPr lang="fr-FR" dirty="0" smtClean="0"/>
              <a:t>B/C and </a:t>
            </a:r>
            <a:r>
              <a:rPr lang="fr-FR" dirty="0" err="1" smtClean="0"/>
              <a:t>heavy</a:t>
            </a:r>
            <a:r>
              <a:rPr lang="fr-FR" dirty="0" smtClean="0"/>
              <a:t> </a:t>
            </a:r>
            <a:r>
              <a:rPr lang="fr-FR" dirty="0" err="1" smtClean="0"/>
              <a:t>Nuclei</a:t>
            </a:r>
            <a:r>
              <a:rPr lang="fr-FR" dirty="0" smtClean="0"/>
              <a:t> up to the </a:t>
            </a:r>
            <a:r>
              <a:rPr lang="fr-FR" dirty="0" err="1"/>
              <a:t>T</a:t>
            </a:r>
            <a:r>
              <a:rPr lang="fr-FR" dirty="0" err="1" smtClean="0"/>
              <a:t>eV</a:t>
            </a:r>
            <a:r>
              <a:rPr lang="fr-FR" dirty="0" smtClean="0"/>
              <a:t>  ranges : test of the propagation model</a:t>
            </a:r>
          </a:p>
          <a:p>
            <a:pPr algn="ctr">
              <a:buNone/>
            </a:pPr>
            <a:r>
              <a:rPr lang="fr-FR" dirty="0" smtClean="0"/>
              <a:t>Anti proton ratio and fluxes</a:t>
            </a:r>
          </a:p>
          <a:p>
            <a:pPr algn="ctr">
              <a:buNone/>
            </a:pPr>
            <a:r>
              <a:rPr lang="fr-FR" dirty="0" smtClean="0"/>
              <a:t>Anti </a:t>
            </a:r>
            <a:r>
              <a:rPr lang="fr-FR" dirty="0" err="1" smtClean="0"/>
              <a:t>Matter</a:t>
            </a:r>
            <a:r>
              <a:rPr lang="fr-FR" dirty="0" smtClean="0"/>
              <a:t> flux</a:t>
            </a:r>
          </a:p>
          <a:p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2819400" y="3048000"/>
            <a:ext cx="1143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fr-FR" dirty="0" err="1" smtClean="0">
                <a:solidFill>
                  <a:srgbClr val="0000FF"/>
                </a:solidFill>
              </a:rPr>
              <a:t>Nearby</a:t>
            </a:r>
            <a:r>
              <a:rPr lang="fr-FR" dirty="0" smtClean="0">
                <a:solidFill>
                  <a:srgbClr val="0000FF"/>
                </a:solidFill>
              </a:rPr>
              <a:t> Pulsars</a:t>
            </a:r>
            <a:endParaRPr lang="fr-FR" dirty="0">
              <a:solidFill>
                <a:srgbClr val="0000FF"/>
              </a:solidFill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2667000" y="4572000"/>
            <a:ext cx="1828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fr-FR" dirty="0" smtClean="0">
                <a:solidFill>
                  <a:srgbClr val="FF0000"/>
                </a:solidFill>
              </a:rPr>
              <a:t>DM or 1 pulsar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1066800" y="5257800"/>
            <a:ext cx="1828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fr-FR" dirty="0" err="1" smtClean="0">
                <a:solidFill>
                  <a:schemeClr val="accent1">
                    <a:lumMod val="50000"/>
                  </a:schemeClr>
                </a:solidFill>
              </a:rPr>
              <a:t>Secondaries</a:t>
            </a:r>
            <a:endParaRPr lang="fr-FR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448383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8610600" cy="4572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Summary   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762000"/>
            <a:ext cx="8686800" cy="5867400"/>
          </a:xfrm>
        </p:spPr>
        <p:txBody>
          <a:bodyPr/>
          <a:lstStyle/>
          <a:p>
            <a:pPr>
              <a:defRPr/>
            </a:pPr>
            <a:r>
              <a:rPr lang="en-US" sz="1600" dirty="0">
                <a:solidFill>
                  <a:srgbClr val="000000"/>
                </a:solidFill>
                <a:sym typeface="Wingdings" charset="0"/>
              </a:rPr>
              <a:t>AMS02 is operating on the ISS since the 19</a:t>
            </a:r>
            <a:r>
              <a:rPr lang="en-US" sz="1600" baseline="30000" dirty="0">
                <a:solidFill>
                  <a:srgbClr val="000000"/>
                </a:solidFill>
                <a:sym typeface="Wingdings" charset="0"/>
              </a:rPr>
              <a:t>th</a:t>
            </a:r>
            <a:r>
              <a:rPr lang="en-US" sz="1600" dirty="0">
                <a:solidFill>
                  <a:srgbClr val="000000"/>
                </a:solidFill>
                <a:sym typeface="Wingdings" charset="0"/>
              </a:rPr>
              <a:t> May 2011 and has collected </a:t>
            </a:r>
            <a:r>
              <a:rPr lang="en-US" sz="1600" dirty="0" smtClean="0">
                <a:solidFill>
                  <a:srgbClr val="000000"/>
                </a:solidFill>
                <a:sym typeface="Wingdings" charset="0"/>
              </a:rPr>
              <a:t>more than 40 </a:t>
            </a:r>
            <a:r>
              <a:rPr lang="en-US" sz="1600" dirty="0">
                <a:solidFill>
                  <a:srgbClr val="000000"/>
                </a:solidFill>
                <a:sym typeface="Wingdings" charset="0"/>
              </a:rPr>
              <a:t>billions of events: </a:t>
            </a:r>
            <a:r>
              <a:rPr lang="en-US" sz="1600" dirty="0"/>
              <a:t>All AMS subsystems are fully operational </a:t>
            </a:r>
            <a:r>
              <a:rPr lang="en-US" sz="1600" dirty="0" smtClean="0"/>
              <a:t>and behaves as expected.</a:t>
            </a:r>
            <a:endParaRPr lang="en-US" sz="1600" dirty="0"/>
          </a:p>
          <a:p>
            <a:pPr>
              <a:defRPr/>
            </a:pPr>
            <a:r>
              <a:rPr lang="en-US" sz="1600" dirty="0" smtClean="0">
                <a:solidFill>
                  <a:srgbClr val="000000"/>
                </a:solidFill>
              </a:rPr>
              <a:t>Variations </a:t>
            </a:r>
            <a:r>
              <a:rPr lang="en-US" sz="1600" dirty="0">
                <a:solidFill>
                  <a:srgbClr val="000000"/>
                </a:solidFill>
              </a:rPr>
              <a:t>of ambient conditions (temperature in first place) </a:t>
            </a:r>
            <a:r>
              <a:rPr lang="en-US" sz="1600" dirty="0" smtClean="0">
                <a:solidFill>
                  <a:srgbClr val="000000"/>
                </a:solidFill>
              </a:rPr>
              <a:t>are </a:t>
            </a:r>
            <a:r>
              <a:rPr lang="en-US" sz="1600" dirty="0">
                <a:solidFill>
                  <a:srgbClr val="000000"/>
                </a:solidFill>
              </a:rPr>
              <a:t>accounted for, with proper calibrations and </a:t>
            </a:r>
            <a:r>
              <a:rPr lang="en-US" sz="1600" dirty="0" smtClean="0">
                <a:solidFill>
                  <a:srgbClr val="000000"/>
                </a:solidFill>
              </a:rPr>
              <a:t>alignments</a:t>
            </a:r>
          </a:p>
          <a:p>
            <a:pPr>
              <a:defRPr/>
            </a:pPr>
            <a:r>
              <a:rPr lang="en-US" sz="1600" dirty="0" smtClean="0">
                <a:solidFill>
                  <a:srgbClr val="000000"/>
                </a:solidFill>
              </a:rPr>
              <a:t>For most of the measurements, systematics uncertainties are estimated from the data thanks to the redundancy of AMS-02</a:t>
            </a:r>
          </a:p>
          <a:p>
            <a:pPr>
              <a:defRPr/>
            </a:pPr>
            <a:r>
              <a:rPr lang="en-US" sz="1600" b="1" dirty="0">
                <a:solidFill>
                  <a:srgbClr val="000000"/>
                </a:solidFill>
                <a:cs typeface="Palatino"/>
              </a:rPr>
              <a:t>Proton flux </a:t>
            </a:r>
            <a:r>
              <a:rPr lang="en-US" sz="1600" dirty="0">
                <a:solidFill>
                  <a:srgbClr val="000000"/>
                </a:solidFill>
                <a:cs typeface="Palatino"/>
              </a:rPr>
              <a:t>from 1 GV to 1.8 TV  and </a:t>
            </a:r>
            <a:r>
              <a:rPr lang="en-US" sz="1600" b="1" dirty="0">
                <a:solidFill>
                  <a:srgbClr val="000000"/>
                </a:solidFill>
                <a:cs typeface="Palatino"/>
              </a:rPr>
              <a:t>Helium flux </a:t>
            </a:r>
            <a:r>
              <a:rPr lang="en-US" sz="1600" dirty="0">
                <a:solidFill>
                  <a:srgbClr val="000000"/>
                </a:solidFill>
                <a:cs typeface="Palatino"/>
              </a:rPr>
              <a:t>from 2GV to 3.2GV for have been measured  by AMS during the first two years of operation on </a:t>
            </a:r>
            <a:r>
              <a:rPr lang="en-US" sz="1600" dirty="0" smtClean="0">
                <a:solidFill>
                  <a:srgbClr val="000000"/>
                </a:solidFill>
                <a:cs typeface="Palatino"/>
              </a:rPr>
              <a:t>ISS</a:t>
            </a:r>
          </a:p>
          <a:p>
            <a:pPr lvl="1">
              <a:defRPr/>
            </a:pPr>
            <a:r>
              <a:rPr lang="en-US" sz="1200" dirty="0" smtClean="0">
                <a:solidFill>
                  <a:srgbClr val="000000"/>
                </a:solidFill>
                <a:cs typeface="Palatino"/>
              </a:rPr>
              <a:t>In </a:t>
            </a:r>
            <a:r>
              <a:rPr lang="en-US" sz="1200" dirty="0">
                <a:solidFill>
                  <a:srgbClr val="000000"/>
                </a:solidFill>
                <a:cs typeface="Palatino"/>
              </a:rPr>
              <a:t>high rigidity region (R &gt; 100 GV) </a:t>
            </a:r>
            <a:r>
              <a:rPr lang="en-US" sz="1200" dirty="0" smtClean="0">
                <a:solidFill>
                  <a:srgbClr val="000000"/>
                </a:solidFill>
                <a:cs typeface="Palatino"/>
              </a:rPr>
              <a:t>: The spectra are </a:t>
            </a:r>
            <a:r>
              <a:rPr lang="en-US" sz="1200" dirty="0">
                <a:solidFill>
                  <a:srgbClr val="000000"/>
                </a:solidFill>
                <a:cs typeface="Palatino"/>
              </a:rPr>
              <a:t>consistent with </a:t>
            </a:r>
            <a:r>
              <a:rPr lang="en-US" sz="1200" dirty="0" smtClean="0">
                <a:solidFill>
                  <a:srgbClr val="000000"/>
                </a:solidFill>
                <a:cs typeface="Palatino"/>
              </a:rPr>
              <a:t>      a </a:t>
            </a:r>
            <a:r>
              <a:rPr lang="en-US" sz="1200" dirty="0">
                <a:solidFill>
                  <a:srgbClr val="000000"/>
                </a:solidFill>
                <a:cs typeface="Palatino"/>
              </a:rPr>
              <a:t>single power law </a:t>
            </a:r>
            <a:r>
              <a:rPr lang="en-US" sz="1200" dirty="0" smtClean="0">
                <a:solidFill>
                  <a:srgbClr val="000000"/>
                </a:solidFill>
                <a:cs typeface="Palatino"/>
              </a:rPr>
              <a:t>  </a:t>
            </a:r>
            <a:r>
              <a:rPr lang="en-US" sz="1200" dirty="0">
                <a:solidFill>
                  <a:srgbClr val="000000"/>
                </a:solidFill>
                <a:cs typeface="Palatino"/>
              </a:rPr>
              <a:t>and shows no structure nor </a:t>
            </a:r>
            <a:r>
              <a:rPr lang="en-US" sz="1200" dirty="0" smtClean="0">
                <a:solidFill>
                  <a:srgbClr val="000000"/>
                </a:solidFill>
                <a:cs typeface="Palatino"/>
              </a:rPr>
              <a:t>break</a:t>
            </a:r>
          </a:p>
          <a:p>
            <a:pPr>
              <a:defRPr/>
            </a:pPr>
            <a:r>
              <a:rPr lang="en-US" sz="1600" b="1" dirty="0" smtClean="0"/>
              <a:t>B/C ratio </a:t>
            </a:r>
            <a:r>
              <a:rPr lang="en-US" sz="1600" dirty="0" smtClean="0"/>
              <a:t>has been measured between 05 to 670 </a:t>
            </a:r>
            <a:r>
              <a:rPr lang="en-US" sz="1600" dirty="0" err="1" smtClean="0"/>
              <a:t>GeV</a:t>
            </a:r>
            <a:r>
              <a:rPr lang="en-US" sz="1600" dirty="0" smtClean="0"/>
              <a:t>/n. the </a:t>
            </a:r>
            <a:r>
              <a:rPr lang="en-US" sz="1600" dirty="0" err="1" smtClean="0"/>
              <a:t>behaviour</a:t>
            </a:r>
            <a:r>
              <a:rPr lang="en-US" sz="1600" dirty="0" smtClean="0"/>
              <a:t> at high energy will become more clear with more statistics</a:t>
            </a:r>
          </a:p>
          <a:p>
            <a:pPr>
              <a:defRPr/>
            </a:pPr>
            <a:r>
              <a:rPr lang="en-US" sz="1600" dirty="0" smtClean="0"/>
              <a:t>Positron fraction has been measured from 0.5 to 350 </a:t>
            </a:r>
            <a:r>
              <a:rPr lang="en-US" sz="1600" dirty="0" err="1" smtClean="0"/>
              <a:t>GeV</a:t>
            </a:r>
            <a:r>
              <a:rPr lang="en-US" sz="1600" dirty="0" smtClean="0"/>
              <a:t> using the first 6.8 million positron and electrons</a:t>
            </a:r>
            <a:r>
              <a:rPr lang="en-US" sz="1600" b="1" dirty="0" smtClean="0"/>
              <a:t>. Nearby Primary positron sources</a:t>
            </a:r>
            <a:r>
              <a:rPr lang="en-US" sz="1600" dirty="0" smtClean="0"/>
              <a:t> </a:t>
            </a:r>
            <a:r>
              <a:rPr lang="en-US" sz="1600" b="1" dirty="0" smtClean="0">
                <a:solidFill>
                  <a:srgbClr val="000000"/>
                </a:solidFill>
              </a:rPr>
              <a:t>are needed to explain the measurement</a:t>
            </a:r>
            <a:r>
              <a:rPr lang="en-US" sz="1600" dirty="0" smtClean="0"/>
              <a:t>. </a:t>
            </a:r>
          </a:p>
          <a:p>
            <a:pPr>
              <a:defRPr/>
            </a:pPr>
            <a:r>
              <a:rPr lang="en-US" sz="1600" dirty="0" smtClean="0"/>
              <a:t>An electron spectrum in the energy 1-500 </a:t>
            </a:r>
            <a:r>
              <a:rPr lang="en-US" sz="1600" dirty="0" err="1" smtClean="0"/>
              <a:t>GeV</a:t>
            </a:r>
            <a:r>
              <a:rPr lang="en-US" sz="1600" dirty="0" smtClean="0"/>
              <a:t> and and a positron spectrum in the energy range 1-300 </a:t>
            </a:r>
            <a:r>
              <a:rPr lang="en-US" sz="1600" dirty="0" err="1" smtClean="0"/>
              <a:t>GeV</a:t>
            </a:r>
            <a:r>
              <a:rPr lang="en-US" sz="1600" dirty="0" smtClean="0"/>
              <a:t> were shown with different spectral indices of electrons and positrons. Systematic errors being under study. </a:t>
            </a:r>
            <a:r>
              <a:rPr lang="en-US" sz="1600" b="1" dirty="0" smtClean="0"/>
              <a:t>The </a:t>
            </a:r>
            <a:r>
              <a:rPr lang="en-US" sz="1600" b="1" dirty="0" err="1"/>
              <a:t>behaviour</a:t>
            </a:r>
            <a:r>
              <a:rPr lang="en-US" sz="1600" b="1" dirty="0"/>
              <a:t> at high energy will become more clear with more </a:t>
            </a:r>
            <a:r>
              <a:rPr lang="en-US" sz="1600" b="1" dirty="0" smtClean="0"/>
              <a:t>statistics. </a:t>
            </a:r>
            <a:endParaRPr lang="en-US" sz="1600" b="1" dirty="0"/>
          </a:p>
          <a:p>
            <a:pPr>
              <a:defRPr/>
            </a:pPr>
            <a:endParaRPr lang="en-US" sz="1600" dirty="0" smtClean="0"/>
          </a:p>
          <a:p>
            <a:pPr>
              <a:defRPr/>
            </a:pPr>
            <a:endParaRPr lang="en-US" sz="1800" dirty="0"/>
          </a:p>
          <a:p>
            <a:pPr>
              <a:defRPr/>
            </a:pPr>
            <a:endParaRPr lang="en-US" sz="1800" dirty="0" smtClean="0"/>
          </a:p>
          <a:p>
            <a:pPr>
              <a:defRPr/>
            </a:pPr>
            <a:endParaRPr lang="en-US" sz="1800" dirty="0" smtClean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magine 12" descr="errpl1.7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0200" y="1300774"/>
            <a:ext cx="7392339" cy="530674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-228600"/>
            <a:ext cx="8229601" cy="1249362"/>
          </a:xfrm>
        </p:spPr>
        <p:txBody>
          <a:bodyPr>
            <a:normAutofit/>
          </a:bodyPr>
          <a:lstStyle/>
          <a:p>
            <a:r>
              <a:rPr lang="it-IT" sz="2800" dirty="0" err="1">
                <a:cs typeface="Palatino"/>
              </a:rPr>
              <a:t>Errors</a:t>
            </a:r>
            <a:r>
              <a:rPr lang="it-IT" sz="2800" dirty="0">
                <a:cs typeface="Palatino"/>
              </a:rPr>
              <a:t> and </a:t>
            </a:r>
            <a:r>
              <a:rPr lang="it-IT" sz="2800" dirty="0" err="1">
                <a:cs typeface="Palatino"/>
              </a:rPr>
              <a:t>binning</a:t>
            </a:r>
            <a:endParaRPr lang="it-IT" sz="2800" i="1" baseline="-25000" dirty="0">
              <a:solidFill>
                <a:srgbClr val="0000FF"/>
              </a:solidFill>
              <a:cs typeface="Palatino"/>
            </a:endParaRPr>
          </a:p>
        </p:txBody>
      </p:sp>
      <p:grpSp>
        <p:nvGrpSpPr>
          <p:cNvPr id="3" name="Gruppo 9"/>
          <p:cNvGrpSpPr/>
          <p:nvPr/>
        </p:nvGrpSpPr>
        <p:grpSpPr>
          <a:xfrm>
            <a:off x="3007484" y="1977938"/>
            <a:ext cx="3194221" cy="1287156"/>
            <a:chOff x="5801519" y="3467635"/>
            <a:chExt cx="3733800" cy="723158"/>
          </a:xfrm>
        </p:grpSpPr>
        <p:sp>
          <p:nvSpPr>
            <p:cNvPr id="6" name="CasellaDiTesto 5"/>
            <p:cNvSpPr txBox="1"/>
            <p:nvPr/>
          </p:nvSpPr>
          <p:spPr>
            <a:xfrm>
              <a:off x="6103073" y="3467635"/>
              <a:ext cx="3432246" cy="723158"/>
            </a:xfrm>
            <a:prstGeom prst="rect">
              <a:avLst/>
            </a:prstGeom>
            <a:noFill/>
          </p:spPr>
          <p:txBody>
            <a:bodyPr wrap="square" lIns="104274" tIns="52138" rIns="104274" bIns="52138" rtlCol="0">
              <a:spAutoFit/>
            </a:bodyPr>
            <a:lstStyle/>
            <a:p>
              <a:pPr>
                <a:buNone/>
              </a:pPr>
              <a:r>
                <a:rPr lang="it-IT" sz="2400" dirty="0">
                  <a:solidFill>
                    <a:srgbClr val="FF0000"/>
                  </a:solidFill>
                  <a:latin typeface="Palatino"/>
                  <a:cs typeface="Palatino"/>
                </a:rPr>
                <a:t>  Total </a:t>
              </a:r>
              <a:r>
                <a:rPr lang="it-IT" sz="2400" dirty="0" err="1">
                  <a:solidFill>
                    <a:srgbClr val="FF0000"/>
                  </a:solidFill>
                  <a:latin typeface="Palatino"/>
                  <a:cs typeface="Palatino"/>
                </a:rPr>
                <a:t>Syst</a:t>
              </a:r>
              <a:r>
                <a:rPr lang="it-IT" sz="2400" dirty="0">
                  <a:solidFill>
                    <a:srgbClr val="FF0000"/>
                  </a:solidFill>
                  <a:latin typeface="Palatino"/>
                  <a:cs typeface="Palatino"/>
                </a:rPr>
                <a:t>.	</a:t>
              </a:r>
              <a:r>
                <a:rPr lang="it-IT" sz="2400" dirty="0" err="1">
                  <a:solidFill>
                    <a:srgbClr val="FF0000"/>
                  </a:solidFill>
                  <a:latin typeface="Palatino"/>
                  <a:cs typeface="Palatino"/>
                </a:rPr>
                <a:t>errors</a:t>
              </a:r>
              <a:r>
                <a:rPr lang="it-IT" sz="2400" dirty="0">
                  <a:solidFill>
                    <a:srgbClr val="FF0000"/>
                  </a:solidFill>
                  <a:latin typeface="Palatino"/>
                  <a:cs typeface="Palatino"/>
                </a:rPr>
                <a:t/>
              </a:r>
              <a:br>
                <a:rPr lang="it-IT" sz="2400" dirty="0">
                  <a:solidFill>
                    <a:srgbClr val="FF0000"/>
                  </a:solidFill>
                  <a:latin typeface="Palatino"/>
                  <a:cs typeface="Palatino"/>
                </a:rPr>
              </a:br>
              <a:r>
                <a:rPr lang="it-IT" sz="2400" dirty="0">
                  <a:solidFill>
                    <a:srgbClr val="FF0000"/>
                  </a:solidFill>
                  <a:latin typeface="Palatino"/>
                  <a:cs typeface="Palatino"/>
                </a:rPr>
                <a:t>  </a:t>
              </a:r>
              <a:r>
                <a:rPr lang="it-IT" sz="2400" dirty="0" err="1">
                  <a:solidFill>
                    <a:srgbClr val="B43EB0"/>
                  </a:solidFill>
                  <a:latin typeface="Palatino"/>
                  <a:cs typeface="Palatino"/>
                </a:rPr>
                <a:t>Unfolding</a:t>
              </a:r>
              <a:r>
                <a:rPr lang="it-IT" sz="2400" dirty="0">
                  <a:solidFill>
                    <a:srgbClr val="B43EB0"/>
                  </a:solidFill>
                  <a:latin typeface="Palatino"/>
                  <a:cs typeface="Palatino"/>
                </a:rPr>
                <a:t>	</a:t>
              </a:r>
              <a:r>
                <a:rPr lang="it-IT" sz="2400" dirty="0" err="1">
                  <a:solidFill>
                    <a:srgbClr val="B43EB0"/>
                  </a:solidFill>
                  <a:latin typeface="Palatino"/>
                  <a:cs typeface="Palatino"/>
                </a:rPr>
                <a:t>errors</a:t>
              </a:r>
              <a:endParaRPr lang="it-IT" sz="2400" dirty="0">
                <a:solidFill>
                  <a:srgbClr val="B43EB0"/>
                </a:solidFill>
                <a:latin typeface="Palatino"/>
                <a:cs typeface="Palatino"/>
              </a:endParaRPr>
            </a:p>
            <a:p>
              <a:pPr>
                <a:buNone/>
              </a:pPr>
              <a:r>
                <a:rPr lang="it-IT" sz="2400" dirty="0">
                  <a:solidFill>
                    <a:srgbClr val="0000FF"/>
                  </a:solidFill>
                  <a:latin typeface="Palatino"/>
                  <a:cs typeface="Palatino"/>
                </a:rPr>
                <a:t>  Stat.	</a:t>
              </a:r>
              <a:r>
                <a:rPr lang="it-IT" sz="2400" dirty="0" err="1">
                  <a:solidFill>
                    <a:srgbClr val="0000FF"/>
                  </a:solidFill>
                  <a:latin typeface="Palatino"/>
                  <a:cs typeface="Palatino"/>
                </a:rPr>
                <a:t>errors</a:t>
              </a:r>
              <a:endParaRPr lang="it-IT" sz="1200" dirty="0">
                <a:solidFill>
                  <a:srgbClr val="0000FF"/>
                </a:solidFill>
                <a:latin typeface="Palatino"/>
                <a:cs typeface="Palatino"/>
              </a:endParaRPr>
            </a:p>
          </p:txBody>
        </p:sp>
        <p:cxnSp>
          <p:nvCxnSpPr>
            <p:cNvPr id="8" name="Connettore 1 7"/>
            <p:cNvCxnSpPr/>
            <p:nvPr/>
          </p:nvCxnSpPr>
          <p:spPr>
            <a:xfrm>
              <a:off x="5816154" y="4011132"/>
              <a:ext cx="327049" cy="1"/>
            </a:xfrm>
            <a:prstGeom prst="line">
              <a:avLst/>
            </a:prstGeom>
            <a:ln w="38100"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Connettore 1 8"/>
            <p:cNvCxnSpPr/>
            <p:nvPr/>
          </p:nvCxnSpPr>
          <p:spPr>
            <a:xfrm>
              <a:off x="5801519" y="3612827"/>
              <a:ext cx="327049" cy="1"/>
            </a:xfrm>
            <a:prstGeom prst="line">
              <a:avLst/>
            </a:prstGeom>
            <a:ln w="38100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4" name="Connettore 1 13"/>
          <p:cNvCxnSpPr/>
          <p:nvPr/>
        </p:nvCxnSpPr>
        <p:spPr>
          <a:xfrm>
            <a:off x="3007484" y="2599819"/>
            <a:ext cx="279786" cy="2"/>
          </a:xfrm>
          <a:prstGeom prst="line">
            <a:avLst/>
          </a:prstGeom>
          <a:ln w="38100">
            <a:solidFill>
              <a:srgbClr val="B43EB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CasellaDiTesto 9"/>
          <p:cNvSpPr txBox="1"/>
          <p:nvPr/>
        </p:nvSpPr>
        <p:spPr>
          <a:xfrm>
            <a:off x="2094849" y="4258179"/>
            <a:ext cx="4106855" cy="800197"/>
          </a:xfrm>
          <a:prstGeom prst="rect">
            <a:avLst/>
          </a:prstGeom>
          <a:noFill/>
        </p:spPr>
        <p:txBody>
          <a:bodyPr wrap="square" lIns="91417" tIns="45709" rIns="91417" bIns="45709" rtlCol="0">
            <a:spAutoFit/>
          </a:bodyPr>
          <a:lstStyle/>
          <a:p>
            <a:pPr>
              <a:buNone/>
            </a:pPr>
            <a:r>
              <a:rPr lang="it-IT" sz="2300" dirty="0" err="1">
                <a:solidFill>
                  <a:srgbClr val="FF0000"/>
                </a:solidFill>
                <a:latin typeface="Palatino"/>
                <a:cs typeface="Palatino"/>
              </a:rPr>
              <a:t>Binning</a:t>
            </a:r>
            <a:r>
              <a:rPr lang="it-IT" sz="2300" dirty="0">
                <a:solidFill>
                  <a:srgbClr val="FF0000"/>
                </a:solidFill>
                <a:latin typeface="Palatino"/>
                <a:cs typeface="Palatino"/>
              </a:rPr>
              <a:t> </a:t>
            </a:r>
            <a:r>
              <a:rPr lang="it-IT" sz="2300" dirty="0" err="1">
                <a:solidFill>
                  <a:srgbClr val="FF0000"/>
                </a:solidFill>
                <a:latin typeface="Palatino"/>
                <a:cs typeface="Palatino"/>
              </a:rPr>
              <a:t>chosen</a:t>
            </a:r>
            <a:r>
              <a:rPr lang="it-IT" sz="2300" dirty="0">
                <a:solidFill>
                  <a:srgbClr val="FF0000"/>
                </a:solidFill>
                <a:latin typeface="Palatino"/>
                <a:cs typeface="Palatino"/>
              </a:rPr>
              <a:t> </a:t>
            </a:r>
            <a:br>
              <a:rPr lang="it-IT" sz="2300" dirty="0">
                <a:solidFill>
                  <a:srgbClr val="FF0000"/>
                </a:solidFill>
                <a:latin typeface="Palatino"/>
                <a:cs typeface="Palatino"/>
              </a:rPr>
            </a:br>
            <a:r>
              <a:rPr lang="it-IT" sz="2300" dirty="0" err="1" smtClean="0">
                <a:solidFill>
                  <a:srgbClr val="FF0000"/>
                </a:solidFill>
                <a:latin typeface="Palatino"/>
                <a:cs typeface="Palatino"/>
              </a:rPr>
              <a:t>according</a:t>
            </a:r>
            <a:r>
              <a:rPr lang="it-IT" sz="2300" dirty="0" smtClean="0">
                <a:solidFill>
                  <a:srgbClr val="FF0000"/>
                </a:solidFill>
                <a:latin typeface="Palatino"/>
                <a:cs typeface="Palatino"/>
              </a:rPr>
              <a:t> </a:t>
            </a:r>
            <a:r>
              <a:rPr lang="it-IT" sz="2300" dirty="0">
                <a:solidFill>
                  <a:srgbClr val="FF0000"/>
                </a:solidFill>
                <a:latin typeface="Palatino"/>
                <a:cs typeface="Palatino"/>
              </a:rPr>
              <a:t>to the </a:t>
            </a:r>
            <a:r>
              <a:rPr lang="it-IT" sz="2300" dirty="0" err="1">
                <a:solidFill>
                  <a:srgbClr val="FF0000"/>
                </a:solidFill>
                <a:latin typeface="Palatino"/>
                <a:cs typeface="Palatino"/>
              </a:rPr>
              <a:t>resolution</a:t>
            </a:r>
            <a:endParaRPr lang="it-IT" sz="2300" dirty="0">
              <a:solidFill>
                <a:srgbClr val="FF0000"/>
              </a:solidFill>
              <a:latin typeface="Palatino"/>
              <a:cs typeface="Palatino"/>
            </a:endParaRPr>
          </a:p>
        </p:txBody>
      </p:sp>
    </p:spTree>
    <p:extLst>
      <p:ext uri="{BB962C8B-B14F-4D97-AF65-F5344CB8AC3E}">
        <p14:creationId xmlns:p14="http://schemas.microsoft.com/office/powerpoint/2010/main" val="37086862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uppo 12"/>
          <p:cNvGrpSpPr/>
          <p:nvPr/>
        </p:nvGrpSpPr>
        <p:grpSpPr>
          <a:xfrm>
            <a:off x="3920118" y="233424"/>
            <a:ext cx="5084678" cy="6492419"/>
            <a:chOff x="3134519" y="257414"/>
            <a:chExt cx="5943600" cy="7159695"/>
          </a:xfrm>
        </p:grpSpPr>
        <p:pic>
          <p:nvPicPr>
            <p:cNvPr id="12" name="Immagine 11" descr="dferr.png"/>
            <p:cNvPicPr>
              <a:picLocks noChangeAspect="1"/>
            </p:cNvPicPr>
            <p:nvPr/>
          </p:nvPicPr>
          <p:blipFill>
            <a:blip r:embed="rId2"/>
            <a:srcRect l="52439"/>
            <a:stretch>
              <a:fillRect/>
            </a:stretch>
          </p:blipFill>
          <p:spPr>
            <a:xfrm>
              <a:off x="3134519" y="3505485"/>
              <a:ext cx="5877161" cy="3911624"/>
            </a:xfrm>
            <a:prstGeom prst="rect">
              <a:avLst/>
            </a:prstGeom>
          </p:spPr>
        </p:pic>
        <p:pic>
          <p:nvPicPr>
            <p:cNvPr id="10" name="Immagine 9" descr="dferr.png"/>
            <p:cNvPicPr>
              <a:picLocks noChangeAspect="1"/>
            </p:cNvPicPr>
            <p:nvPr/>
          </p:nvPicPr>
          <p:blipFill>
            <a:blip r:embed="rId2"/>
            <a:srcRect r="52439" b="13805"/>
            <a:stretch>
              <a:fillRect/>
            </a:stretch>
          </p:blipFill>
          <p:spPr>
            <a:xfrm>
              <a:off x="3200988" y="257414"/>
              <a:ext cx="5877131" cy="3371611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5145" y="1034724"/>
            <a:ext cx="7243826" cy="3292554"/>
          </a:xfrm>
        </p:spPr>
        <p:txBody>
          <a:bodyPr>
            <a:normAutofit/>
          </a:bodyPr>
          <a:lstStyle/>
          <a:p>
            <a:pPr algn="l"/>
            <a:r>
              <a:rPr lang="it-IT" sz="3800">
                <a:latin typeface="Palatino"/>
                <a:cs typeface="Palatino"/>
              </a:rPr>
              <a:t>Daily flux</a:t>
            </a:r>
            <a:br>
              <a:rPr lang="it-IT" sz="3800">
                <a:latin typeface="Palatino"/>
                <a:cs typeface="Palatino"/>
              </a:rPr>
            </a:br>
            <a:r>
              <a:rPr lang="it-IT" sz="3800">
                <a:latin typeface="Palatino"/>
                <a:cs typeface="Palatino"/>
              </a:rPr>
              <a:t/>
            </a:r>
            <a:br>
              <a:rPr lang="it-IT" sz="3800">
                <a:latin typeface="Palatino"/>
                <a:cs typeface="Palatino"/>
              </a:rPr>
            </a:br>
            <a:r>
              <a:rPr lang="it-IT" sz="3200">
                <a:latin typeface="Palatino"/>
                <a:cs typeface="Palatino"/>
              </a:rPr>
              <a:t>Stat. Error &lt; ~1%</a:t>
            </a:r>
            <a:br>
              <a:rPr lang="it-IT" sz="3200">
                <a:latin typeface="Palatino"/>
                <a:cs typeface="Palatino"/>
              </a:rPr>
            </a:br>
            <a:r>
              <a:rPr lang="it-IT" sz="3200">
                <a:latin typeface="Palatino"/>
                <a:cs typeface="Palatino"/>
              </a:rPr>
              <a:t>	(1 &lt; </a:t>
            </a:r>
            <a:r>
              <a:rPr lang="it-IT" sz="3200" i="1">
                <a:latin typeface="Palatino"/>
                <a:cs typeface="Palatino"/>
              </a:rPr>
              <a:t>R</a:t>
            </a:r>
            <a:r>
              <a:rPr lang="it-IT" sz="3200">
                <a:latin typeface="Palatino"/>
                <a:cs typeface="Palatino"/>
              </a:rPr>
              <a:t> &lt; ~20 GV)</a:t>
            </a:r>
            <a:br>
              <a:rPr lang="it-IT" sz="3200">
                <a:latin typeface="Palatino"/>
                <a:cs typeface="Palatino"/>
              </a:rPr>
            </a:br>
            <a:endParaRPr lang="it-IT" sz="3200" i="1">
              <a:solidFill>
                <a:srgbClr val="0000FF"/>
              </a:solidFill>
              <a:latin typeface="Palatino"/>
              <a:cs typeface="Palatino"/>
            </a:endParaRPr>
          </a:p>
        </p:txBody>
      </p:sp>
      <p:cxnSp>
        <p:nvCxnSpPr>
          <p:cNvPr id="16" name="Connettore 1 15"/>
          <p:cNvCxnSpPr/>
          <p:nvPr/>
        </p:nvCxnSpPr>
        <p:spPr>
          <a:xfrm>
            <a:off x="4767565" y="4741866"/>
            <a:ext cx="3919237" cy="1440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CasellaDiTesto 7"/>
          <p:cNvSpPr txBox="1"/>
          <p:nvPr/>
        </p:nvSpPr>
        <p:spPr>
          <a:xfrm>
            <a:off x="6828030" y="1584686"/>
            <a:ext cx="1720449" cy="1323417"/>
          </a:xfrm>
          <a:prstGeom prst="rect">
            <a:avLst/>
          </a:prstGeom>
          <a:noFill/>
        </p:spPr>
        <p:txBody>
          <a:bodyPr wrap="square" lIns="91417" tIns="45709" rIns="91417" bIns="45709" rtlCol="0">
            <a:spAutoFit/>
          </a:bodyPr>
          <a:lstStyle/>
          <a:p>
            <a:r>
              <a:rPr lang="it-IT" sz="2500">
                <a:solidFill>
                  <a:schemeClr val="bg1">
                    <a:lumMod val="50000"/>
                  </a:schemeClr>
                </a:solidFill>
                <a:latin typeface="Palatino"/>
                <a:cs typeface="Palatino"/>
              </a:rPr>
              <a:t>Daily flux</a:t>
            </a:r>
          </a:p>
          <a:p>
            <a:r>
              <a:rPr lang="it-IT" sz="2500">
                <a:solidFill>
                  <a:srgbClr val="FF0000"/>
                </a:solidFill>
                <a:latin typeface="Palatino"/>
                <a:cs typeface="Palatino"/>
              </a:rPr>
              <a:t>Average</a:t>
            </a:r>
            <a:endParaRPr lang="it-IT" sz="2100">
              <a:solidFill>
                <a:srgbClr val="FF0000"/>
              </a:solidFill>
              <a:latin typeface="Palatino"/>
              <a:cs typeface="Palatino"/>
            </a:endParaRPr>
          </a:p>
        </p:txBody>
      </p:sp>
      <p:pic>
        <p:nvPicPr>
          <p:cNvPr id="14" name="Immagine 13" descr="ams-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28" y="31814"/>
            <a:ext cx="938803" cy="1293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4717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uppo 20"/>
          <p:cNvGrpSpPr/>
          <p:nvPr/>
        </p:nvGrpSpPr>
        <p:grpSpPr>
          <a:xfrm>
            <a:off x="41119" y="2461625"/>
            <a:ext cx="9094054" cy="3317979"/>
            <a:chOff x="48064" y="2275179"/>
            <a:chExt cx="10630255" cy="3658994"/>
          </a:xfrm>
        </p:grpSpPr>
        <p:pic>
          <p:nvPicPr>
            <p:cNvPr id="23" name="Immagine 22" descr="prtim.gif"/>
            <p:cNvPicPr>
              <a:picLocks noChangeAspect="1"/>
            </p:cNvPicPr>
            <p:nvPr/>
          </p:nvPicPr>
          <p:blipFill>
            <a:blip r:embed="rId2"/>
            <a:srcRect l="547" t="6006"/>
            <a:stretch>
              <a:fillRect/>
            </a:stretch>
          </p:blipFill>
          <p:spPr>
            <a:xfrm>
              <a:off x="48064" y="2275179"/>
              <a:ext cx="10630255" cy="3658994"/>
            </a:xfrm>
            <a:prstGeom prst="rect">
              <a:avLst/>
            </a:prstGeom>
          </p:spPr>
        </p:pic>
        <p:sp>
          <p:nvSpPr>
            <p:cNvPr id="11" name="CasellaDiTesto 10"/>
            <p:cNvSpPr txBox="1"/>
            <p:nvPr/>
          </p:nvSpPr>
          <p:spPr>
            <a:xfrm>
              <a:off x="5191918" y="2694222"/>
              <a:ext cx="2826593" cy="825481"/>
            </a:xfrm>
            <a:prstGeom prst="rect">
              <a:avLst/>
            </a:prstGeom>
            <a:noFill/>
          </p:spPr>
          <p:txBody>
            <a:bodyPr wrap="square" lIns="104274" tIns="52138" rIns="104274" bIns="52138" rtlCol="0">
              <a:spAutoFit/>
            </a:bodyPr>
            <a:lstStyle/>
            <a:p>
              <a:pPr>
                <a:buNone/>
              </a:pPr>
              <a:r>
                <a:rPr lang="it-IT" sz="1900" dirty="0" smtClean="0">
                  <a:solidFill>
                    <a:srgbClr val="0000FF"/>
                  </a:solidFill>
                  <a:latin typeface="Palatino"/>
                  <a:cs typeface="Palatino"/>
                </a:rPr>
                <a:t>7 </a:t>
              </a:r>
              <a:r>
                <a:rPr lang="it-IT" sz="1900" dirty="0">
                  <a:solidFill>
                    <a:srgbClr val="0000FF"/>
                  </a:solidFill>
                  <a:latin typeface="Palatino"/>
                  <a:cs typeface="Palatino"/>
                </a:rPr>
                <a:t>Mar. 2012 (X5.4)</a:t>
              </a:r>
            </a:p>
            <a:p>
              <a:pPr>
                <a:buNone/>
              </a:pPr>
              <a:r>
                <a:rPr lang="it-IT" sz="1900" dirty="0">
                  <a:solidFill>
                    <a:srgbClr val="0000FF"/>
                  </a:solidFill>
                  <a:latin typeface="Palatino"/>
                  <a:cs typeface="Palatino"/>
                </a:rPr>
                <a:t>17 </a:t>
              </a:r>
              <a:r>
                <a:rPr lang="it-IT" sz="1900" dirty="0" err="1">
                  <a:solidFill>
                    <a:srgbClr val="0000FF"/>
                  </a:solidFill>
                  <a:latin typeface="Palatino"/>
                  <a:cs typeface="Palatino"/>
                </a:rPr>
                <a:t>May</a:t>
              </a:r>
              <a:r>
                <a:rPr lang="it-IT" sz="1900" dirty="0">
                  <a:solidFill>
                    <a:srgbClr val="0000FF"/>
                  </a:solidFill>
                  <a:latin typeface="Palatino"/>
                  <a:cs typeface="Palatino"/>
                </a:rPr>
                <a:t>	2012 (M5.1)</a:t>
              </a:r>
            </a:p>
          </p:txBody>
        </p:sp>
        <p:sp>
          <p:nvSpPr>
            <p:cNvPr id="19" name="CasellaDiTesto 18"/>
            <p:cNvSpPr txBox="1"/>
            <p:nvPr/>
          </p:nvSpPr>
          <p:spPr>
            <a:xfrm>
              <a:off x="1146126" y="2694222"/>
              <a:ext cx="2826593" cy="788147"/>
            </a:xfrm>
            <a:prstGeom prst="rect">
              <a:avLst/>
            </a:prstGeom>
            <a:noFill/>
          </p:spPr>
          <p:txBody>
            <a:bodyPr wrap="square" lIns="104274" tIns="52138" rIns="104274" bIns="52138" rtlCol="0">
              <a:spAutoFit/>
            </a:bodyPr>
            <a:lstStyle/>
            <a:p>
              <a:pPr>
                <a:buNone/>
              </a:pPr>
              <a:r>
                <a:rPr lang="it-IT" sz="1800" dirty="0" smtClean="0">
                  <a:solidFill>
                    <a:srgbClr val="0000FF"/>
                  </a:solidFill>
                  <a:latin typeface="Palatino"/>
                  <a:cs typeface="Palatino"/>
                </a:rPr>
                <a:t> </a:t>
              </a:r>
              <a:r>
                <a:rPr lang="it-IT" sz="1800" dirty="0">
                  <a:solidFill>
                    <a:srgbClr val="0000FF"/>
                  </a:solidFill>
                  <a:latin typeface="Palatino"/>
                  <a:cs typeface="Palatino"/>
                </a:rPr>
                <a:t>9 Aug.2011 (X6.9)</a:t>
              </a:r>
            </a:p>
            <a:p>
              <a:pPr>
                <a:buNone/>
              </a:pPr>
              <a:r>
                <a:rPr lang="it-IT" sz="1800" dirty="0" smtClean="0">
                  <a:solidFill>
                    <a:srgbClr val="0000FF"/>
                  </a:solidFill>
                  <a:latin typeface="Palatino"/>
                  <a:cs typeface="Palatino"/>
                </a:rPr>
                <a:t>27 </a:t>
              </a:r>
              <a:r>
                <a:rPr lang="it-IT" sz="1800" dirty="0" err="1">
                  <a:solidFill>
                    <a:srgbClr val="0000FF"/>
                  </a:solidFill>
                  <a:latin typeface="Palatino"/>
                  <a:cs typeface="Palatino"/>
                </a:rPr>
                <a:t>Jan</a:t>
              </a:r>
              <a:r>
                <a:rPr lang="it-IT" sz="1800" dirty="0">
                  <a:solidFill>
                    <a:srgbClr val="0000FF"/>
                  </a:solidFill>
                  <a:latin typeface="Palatino"/>
                  <a:cs typeface="Palatino"/>
                </a:rPr>
                <a:t>. 2012 (X1.7)</a:t>
              </a:r>
            </a:p>
          </p:txBody>
        </p:sp>
        <p:cxnSp>
          <p:nvCxnSpPr>
            <p:cNvPr id="26" name="Connettore 2 25"/>
            <p:cNvCxnSpPr/>
            <p:nvPr/>
          </p:nvCxnSpPr>
          <p:spPr>
            <a:xfrm rot="5400000">
              <a:off x="1503541" y="3445847"/>
              <a:ext cx="290156" cy="228600"/>
            </a:xfrm>
            <a:prstGeom prst="straightConnector1">
              <a:avLst/>
            </a:prstGeom>
            <a:ln>
              <a:solidFill>
                <a:srgbClr val="0000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nettore 2 27"/>
            <p:cNvCxnSpPr/>
            <p:nvPr/>
          </p:nvCxnSpPr>
          <p:spPr>
            <a:xfrm rot="16200000" flipH="1">
              <a:off x="3206398" y="3412862"/>
              <a:ext cx="296684" cy="288042"/>
            </a:xfrm>
            <a:prstGeom prst="straightConnector1">
              <a:avLst/>
            </a:prstGeom>
            <a:ln>
              <a:solidFill>
                <a:srgbClr val="0000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Connettore 2 34"/>
            <p:cNvCxnSpPr/>
            <p:nvPr/>
          </p:nvCxnSpPr>
          <p:spPr>
            <a:xfrm rot="5400000">
              <a:off x="4932541" y="3369647"/>
              <a:ext cx="290156" cy="228600"/>
            </a:xfrm>
            <a:prstGeom prst="straightConnector1">
              <a:avLst/>
            </a:prstGeom>
            <a:ln>
              <a:solidFill>
                <a:srgbClr val="0000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Connettore 2 35"/>
            <p:cNvCxnSpPr/>
            <p:nvPr/>
          </p:nvCxnSpPr>
          <p:spPr>
            <a:xfrm rot="10800000" flipV="1">
              <a:off x="4201319" y="2957869"/>
              <a:ext cx="990600" cy="290156"/>
            </a:xfrm>
            <a:prstGeom prst="straightConnector1">
              <a:avLst/>
            </a:prstGeom>
            <a:ln>
              <a:solidFill>
                <a:srgbClr val="0000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2999" y="-304800"/>
            <a:ext cx="8229601" cy="1249362"/>
          </a:xfrm>
        </p:spPr>
        <p:txBody>
          <a:bodyPr>
            <a:normAutofit/>
          </a:bodyPr>
          <a:lstStyle/>
          <a:p>
            <a:r>
              <a:rPr lang="it-IT" sz="3800" dirty="0" err="1">
                <a:latin typeface="Palatino"/>
                <a:cs typeface="Palatino"/>
              </a:rPr>
              <a:t>Daily</a:t>
            </a:r>
            <a:r>
              <a:rPr lang="it-IT" sz="3800" dirty="0">
                <a:latin typeface="Palatino"/>
                <a:cs typeface="Palatino"/>
              </a:rPr>
              <a:t> </a:t>
            </a:r>
            <a:r>
              <a:rPr lang="it-IT" sz="3800" dirty="0" err="1">
                <a:latin typeface="Palatino"/>
                <a:cs typeface="Palatino"/>
              </a:rPr>
              <a:t>normalized</a:t>
            </a:r>
            <a:r>
              <a:rPr lang="it-IT" sz="3800" dirty="0">
                <a:latin typeface="Palatino"/>
                <a:cs typeface="Palatino"/>
              </a:rPr>
              <a:t> </a:t>
            </a:r>
            <a:r>
              <a:rPr lang="it-IT" sz="3800" dirty="0" err="1">
                <a:latin typeface="Palatino"/>
                <a:cs typeface="Palatino"/>
              </a:rPr>
              <a:t>flux</a:t>
            </a:r>
            <a:endParaRPr lang="it-IT" sz="3500" i="1" dirty="0">
              <a:solidFill>
                <a:srgbClr val="0000FF"/>
              </a:solidFill>
              <a:latin typeface="Palatino"/>
              <a:cs typeface="Palatino"/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791087" y="1371600"/>
            <a:ext cx="8352913" cy="861752"/>
          </a:xfrm>
          <a:prstGeom prst="rect">
            <a:avLst/>
          </a:prstGeom>
          <a:noFill/>
        </p:spPr>
        <p:txBody>
          <a:bodyPr wrap="square" lIns="91417" tIns="45709" rIns="91417" bIns="45709" rtlCol="0">
            <a:spAutoFit/>
          </a:bodyPr>
          <a:lstStyle/>
          <a:p>
            <a:pPr>
              <a:buNone/>
            </a:pPr>
            <a:r>
              <a:rPr lang="it-IT" sz="2500" i="1" dirty="0" err="1">
                <a:solidFill>
                  <a:srgbClr val="0000FF"/>
                </a:solidFill>
                <a:latin typeface="Palatino"/>
                <a:cs typeface="Palatino"/>
              </a:rPr>
              <a:t>R</a:t>
            </a:r>
            <a:r>
              <a:rPr lang="it-IT" sz="2500" dirty="0">
                <a:solidFill>
                  <a:srgbClr val="0000FF"/>
                </a:solidFill>
                <a:latin typeface="Palatino"/>
                <a:cs typeface="Palatino"/>
              </a:rPr>
              <a:t> &lt; ~30 GV : </a:t>
            </a:r>
            <a:r>
              <a:rPr lang="it-IT" sz="2500" dirty="0" err="1">
                <a:solidFill>
                  <a:srgbClr val="0000FF"/>
                </a:solidFill>
                <a:latin typeface="Palatino"/>
                <a:cs typeface="Palatino"/>
              </a:rPr>
              <a:t>Variation</a:t>
            </a:r>
            <a:r>
              <a:rPr lang="it-IT" sz="2500" dirty="0">
                <a:solidFill>
                  <a:srgbClr val="0000FF"/>
                </a:solidFill>
                <a:latin typeface="Palatino"/>
                <a:cs typeface="Palatino"/>
              </a:rPr>
              <a:t> due to </a:t>
            </a:r>
            <a:br>
              <a:rPr lang="it-IT" sz="2500" dirty="0">
                <a:solidFill>
                  <a:srgbClr val="0000FF"/>
                </a:solidFill>
                <a:latin typeface="Palatino"/>
                <a:cs typeface="Palatino"/>
              </a:rPr>
            </a:br>
            <a:r>
              <a:rPr lang="it-IT" sz="2500" dirty="0" smtClean="0">
                <a:solidFill>
                  <a:srgbClr val="0000FF"/>
                </a:solidFill>
                <a:latin typeface="Palatino"/>
                <a:cs typeface="Palatino"/>
              </a:rPr>
              <a:t>the </a:t>
            </a:r>
            <a:r>
              <a:rPr lang="it-IT" sz="2500" dirty="0">
                <a:solidFill>
                  <a:srgbClr val="0000FF"/>
                </a:solidFill>
                <a:latin typeface="Palatino"/>
                <a:cs typeface="Palatino"/>
              </a:rPr>
              <a:t>solar </a:t>
            </a:r>
            <a:r>
              <a:rPr lang="it-IT" sz="2500" dirty="0" err="1">
                <a:solidFill>
                  <a:srgbClr val="0000FF"/>
                </a:solidFill>
                <a:latin typeface="Palatino"/>
                <a:cs typeface="Palatino"/>
              </a:rPr>
              <a:t>modulation</a:t>
            </a:r>
            <a:r>
              <a:rPr lang="it-IT" sz="2500" dirty="0">
                <a:solidFill>
                  <a:srgbClr val="0000FF"/>
                </a:solidFill>
                <a:latin typeface="Palatino"/>
                <a:cs typeface="Palatino"/>
              </a:rPr>
              <a:t> and solar </a:t>
            </a:r>
            <a:r>
              <a:rPr lang="it-IT" sz="2500" dirty="0" err="1">
                <a:solidFill>
                  <a:srgbClr val="0000FF"/>
                </a:solidFill>
                <a:latin typeface="Palatino"/>
                <a:cs typeface="Palatino"/>
              </a:rPr>
              <a:t>events</a:t>
            </a:r>
            <a:endParaRPr lang="it-IT" sz="2500" dirty="0">
              <a:solidFill>
                <a:srgbClr val="0000FF"/>
              </a:solidFill>
              <a:latin typeface="Palatino"/>
              <a:cs typeface="Palatino"/>
            </a:endParaRPr>
          </a:p>
        </p:txBody>
      </p:sp>
    </p:spTree>
    <p:extLst>
      <p:ext uri="{BB962C8B-B14F-4D97-AF65-F5344CB8AC3E}">
        <p14:creationId xmlns:p14="http://schemas.microsoft.com/office/powerpoint/2010/main" val="42658508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85800" y="1295400"/>
            <a:ext cx="8001000" cy="4572000"/>
          </a:xfrm>
        </p:spPr>
        <p:txBody>
          <a:bodyPr/>
          <a:lstStyle/>
          <a:p>
            <a:pPr>
              <a:defRPr/>
            </a:pPr>
            <a:r>
              <a:rPr lang="en-US" sz="2800" dirty="0" smtClean="0"/>
              <a:t>Introduction</a:t>
            </a:r>
          </a:p>
          <a:p>
            <a:pPr>
              <a:defRPr/>
            </a:pPr>
            <a:r>
              <a:rPr lang="en-US" sz="2800" dirty="0" smtClean="0"/>
              <a:t>Nuclei flux measurements </a:t>
            </a:r>
            <a:r>
              <a:rPr lang="en-US" dirty="0" smtClean="0"/>
              <a:t>(</a:t>
            </a:r>
            <a:r>
              <a:rPr lang="en-US" dirty="0" smtClean="0">
                <a:solidFill>
                  <a:srgbClr val="FF0000"/>
                </a:solidFill>
              </a:rPr>
              <a:t>LPSC et </a:t>
            </a:r>
            <a:r>
              <a:rPr lang="en-US" dirty="0" smtClean="0">
                <a:solidFill>
                  <a:srgbClr val="FF0000"/>
                </a:solidFill>
              </a:rPr>
              <a:t>al, 2 postdoc:  </a:t>
            </a:r>
            <a:r>
              <a:rPr lang="en-US" dirty="0" err="1" smtClean="0">
                <a:solidFill>
                  <a:srgbClr val="FF0000"/>
                </a:solidFill>
              </a:rPr>
              <a:t>CNRS,Enigmass</a:t>
            </a:r>
            <a:r>
              <a:rPr lang="en-US" dirty="0" smtClean="0">
                <a:solidFill>
                  <a:srgbClr val="FF0000"/>
                </a:solidFill>
              </a:rPr>
              <a:t>, 2 </a:t>
            </a:r>
            <a:r>
              <a:rPr lang="en-US" dirty="0" err="1" smtClean="0">
                <a:solidFill>
                  <a:srgbClr val="FF0000"/>
                </a:solidFill>
              </a:rPr>
              <a:t>Phd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Université</a:t>
            </a:r>
            <a:r>
              <a:rPr lang="en-US" dirty="0" smtClean="0">
                <a:solidFill>
                  <a:srgbClr val="FF0000"/>
                </a:solidFill>
              </a:rPr>
              <a:t> Grenoble-</a:t>
            </a:r>
            <a:r>
              <a:rPr lang="en-US" dirty="0" err="1" smtClean="0">
                <a:solidFill>
                  <a:srgbClr val="FF0000"/>
                </a:solidFill>
              </a:rPr>
              <a:t>Alpes</a:t>
            </a:r>
            <a:r>
              <a:rPr lang="en-US" dirty="0" smtClean="0"/>
              <a:t>)</a:t>
            </a:r>
            <a:endParaRPr lang="en-US" sz="2800" dirty="0" smtClean="0"/>
          </a:p>
          <a:p>
            <a:pPr lvl="1">
              <a:defRPr/>
            </a:pPr>
            <a:r>
              <a:rPr lang="en-US" sz="2400" dirty="0" smtClean="0"/>
              <a:t>Hydrogen, Helium nuclei</a:t>
            </a:r>
          </a:p>
          <a:p>
            <a:pPr lvl="1">
              <a:defRPr/>
            </a:pPr>
            <a:r>
              <a:rPr lang="en-US" sz="2400" dirty="0" smtClean="0"/>
              <a:t>Boron/carbon </a:t>
            </a:r>
          </a:p>
          <a:p>
            <a:pPr>
              <a:defRPr/>
            </a:pPr>
            <a:r>
              <a:rPr lang="en-US" sz="2800" dirty="0" smtClean="0"/>
              <a:t>Positron fraction, positron and electron fluxes </a:t>
            </a:r>
            <a:r>
              <a:rPr lang="en-US" dirty="0" smtClean="0"/>
              <a:t>(</a:t>
            </a:r>
            <a:r>
              <a:rPr lang="en-US" dirty="0" smtClean="0">
                <a:solidFill>
                  <a:srgbClr val="FF0000"/>
                </a:solidFill>
              </a:rPr>
              <a:t>LAPP et </a:t>
            </a:r>
            <a:r>
              <a:rPr lang="en-US" dirty="0" smtClean="0">
                <a:solidFill>
                  <a:srgbClr val="FF0000"/>
                </a:solidFill>
              </a:rPr>
              <a:t>al, 3 postdocs: CNRS, CNES, ANR, 3 PhD </a:t>
            </a:r>
            <a:r>
              <a:rPr lang="en-US" dirty="0" err="1" smtClean="0">
                <a:solidFill>
                  <a:srgbClr val="FF0000"/>
                </a:solidFill>
              </a:rPr>
              <a:t>Université</a:t>
            </a:r>
            <a:r>
              <a:rPr lang="en-US" dirty="0" smtClean="0">
                <a:solidFill>
                  <a:srgbClr val="FF0000"/>
                </a:solidFill>
              </a:rPr>
              <a:t> Grenoble-</a:t>
            </a:r>
            <a:r>
              <a:rPr lang="en-US" dirty="0" err="1" smtClean="0">
                <a:solidFill>
                  <a:srgbClr val="FF0000"/>
                </a:solidFill>
              </a:rPr>
              <a:t>Alpes</a:t>
            </a:r>
            <a:r>
              <a:rPr lang="en-US" dirty="0" smtClean="0"/>
              <a:t>)</a:t>
            </a:r>
            <a:endParaRPr lang="en-US" dirty="0" smtClean="0"/>
          </a:p>
          <a:p>
            <a:pPr>
              <a:defRPr/>
            </a:pPr>
            <a:r>
              <a:rPr lang="en-US" sz="2800" dirty="0" smtClean="0"/>
              <a:t>Summary</a:t>
            </a:r>
          </a:p>
          <a:p>
            <a:pPr>
              <a:defRPr/>
            </a:pPr>
            <a:endParaRPr lang="en-US" sz="1800" dirty="0" smtClean="0"/>
          </a:p>
          <a:p>
            <a:pPr>
              <a:defRPr/>
            </a:pPr>
            <a:endParaRPr lang="en-US" sz="1800" dirty="0" smtClean="0"/>
          </a:p>
          <a:p>
            <a:pPr>
              <a:defRPr/>
            </a:pPr>
            <a:endParaRPr lang="en-US" sz="1800" dirty="0" smtClean="0"/>
          </a:p>
          <a:p>
            <a:pPr marL="914400" lvl="2" indent="0">
              <a:buNone/>
              <a:defRPr/>
            </a:pPr>
            <a:endParaRPr lang="en-US" dirty="0" smtClean="0"/>
          </a:p>
        </p:txBody>
      </p:sp>
      <p:sp>
        <p:nvSpPr>
          <p:cNvPr id="5" name="ZoneTexte 4"/>
          <p:cNvSpPr txBox="1"/>
          <p:nvPr/>
        </p:nvSpPr>
        <p:spPr>
          <a:xfrm>
            <a:off x="762000" y="6324600"/>
            <a:ext cx="7391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dirty="0" smtClean="0"/>
              <a:t>References: </a:t>
            </a:r>
            <a:r>
              <a:rPr lang="en-US" b="0" dirty="0"/>
              <a:t> </a:t>
            </a:r>
            <a:r>
              <a:rPr lang="hu-HU" b="0" dirty="0" smtClean="0"/>
              <a:t>Phys.Rev.Lett</a:t>
            </a:r>
            <a:r>
              <a:rPr lang="hu-HU" b="0" dirty="0"/>
              <a:t>. 110 (2013) 14</a:t>
            </a:r>
            <a:r>
              <a:rPr lang="hu-HU" b="0" dirty="0" smtClean="0"/>
              <a:t>, </a:t>
            </a:r>
            <a:r>
              <a:rPr lang="en-US" b="0" dirty="0" smtClean="0"/>
              <a:t>ICRC2013, EPS2013</a:t>
            </a:r>
            <a:endParaRPr lang="en-US" b="0" dirty="0"/>
          </a:p>
        </p:txBody>
      </p:sp>
      <p:sp>
        <p:nvSpPr>
          <p:cNvPr id="7" name="ZoneTexte 6"/>
          <p:cNvSpPr txBox="1"/>
          <p:nvPr/>
        </p:nvSpPr>
        <p:spPr>
          <a:xfrm>
            <a:off x="8839200" y="6400800"/>
            <a:ext cx="304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dirty="0" smtClean="0"/>
              <a:t>1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Helium Nuclei Selection </a:t>
            </a:r>
            <a:endParaRPr lang="en-US" dirty="0"/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3173" b="2915"/>
          <a:stretch/>
        </p:blipFill>
        <p:spPr>
          <a:xfrm>
            <a:off x="685800" y="849828"/>
            <a:ext cx="7772400" cy="5478149"/>
          </a:xfrm>
        </p:spPr>
      </p:pic>
    </p:spTree>
    <p:extLst>
      <p:ext uri="{BB962C8B-B14F-4D97-AF65-F5344CB8AC3E}">
        <p14:creationId xmlns:p14="http://schemas.microsoft.com/office/powerpoint/2010/main" val="1243927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1" descr="isotopes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16611"/>
            <a:ext cx="9144000" cy="5192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re 31"/>
          <p:cNvSpPr txBox="1">
            <a:spLocks/>
          </p:cNvSpPr>
          <p:nvPr/>
        </p:nvSpPr>
        <p:spPr>
          <a:xfrm>
            <a:off x="0" y="274954"/>
            <a:ext cx="9144000" cy="562862"/>
          </a:xfrm>
          <a:prstGeom prst="rect">
            <a:avLst/>
          </a:prstGeom>
        </p:spPr>
        <p:txBody>
          <a:bodyPr lIns="91424" tIns="45712" rIns="91424" bIns="45712">
            <a:normAutofit fontScale="975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200" i="1" dirty="0">
                <a:cs typeface="Arial" charset="0"/>
              </a:rPr>
              <a:t>Isotopic Fraction Evaluation</a:t>
            </a:r>
            <a:endParaRPr lang="fr-FR" sz="3200" i="1" dirty="0">
              <a:cs typeface="Arial" charset="0"/>
            </a:endParaRPr>
          </a:p>
        </p:txBody>
      </p:sp>
      <p:sp>
        <p:nvSpPr>
          <p:cNvPr id="30723" name="ZoneTexte 10"/>
          <p:cNvSpPr txBox="1">
            <a:spLocks noChangeArrowheads="1"/>
          </p:cNvSpPr>
          <p:nvPr/>
        </p:nvSpPr>
        <p:spPr bwMode="auto">
          <a:xfrm>
            <a:off x="0" y="941463"/>
            <a:ext cx="9144000" cy="1034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2" rIns="91424" bIns="45712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buNone/>
            </a:pPr>
            <a:r>
              <a:rPr lang="en-US" sz="1800" i="1" dirty="0">
                <a:latin typeface="Calibri" charset="0"/>
                <a:sym typeface="Wingdings" charset="0"/>
              </a:rPr>
              <a:t>RICH evaluates the isotopic composition of Boron.</a:t>
            </a:r>
          </a:p>
          <a:p>
            <a:pPr algn="ctr" eaLnBrk="1" hangingPunct="1">
              <a:buNone/>
            </a:pPr>
            <a:r>
              <a:rPr lang="en-US" sz="1800" i="1" dirty="0">
                <a:latin typeface="Calibri" charset="0"/>
                <a:sym typeface="Wingdings" charset="0"/>
              </a:rPr>
              <a:t>This fraction is used for the Tracker rigidity  kinetic energy conversion.</a:t>
            </a:r>
            <a:endParaRPr lang="fr-FR" sz="1800" i="1" dirty="0">
              <a:latin typeface="Calibri" charset="0"/>
            </a:endParaRPr>
          </a:p>
          <a:p>
            <a:pPr algn="ctr" eaLnBrk="1" hangingPunct="1">
              <a:buNone/>
            </a:pPr>
            <a:r>
              <a:rPr lang="fr-FR" sz="1800" i="1" baseline="30000" dirty="0">
                <a:latin typeface="Calibri" charset="0"/>
              </a:rPr>
              <a:t>11</a:t>
            </a:r>
            <a:r>
              <a:rPr lang="fr-FR" sz="1800" i="1" dirty="0">
                <a:latin typeface="Calibri" charset="0"/>
              </a:rPr>
              <a:t>B/(</a:t>
            </a:r>
            <a:r>
              <a:rPr lang="fr-FR" sz="1800" i="1" baseline="30000" dirty="0">
                <a:latin typeface="Calibri" charset="0"/>
              </a:rPr>
              <a:t>11</a:t>
            </a:r>
            <a:r>
              <a:rPr lang="fr-FR" sz="1800" i="1" dirty="0">
                <a:latin typeface="Calibri" charset="0"/>
              </a:rPr>
              <a:t>B + </a:t>
            </a:r>
            <a:r>
              <a:rPr lang="fr-FR" sz="1800" i="1" baseline="30000" dirty="0">
                <a:latin typeface="Calibri" charset="0"/>
              </a:rPr>
              <a:t>10</a:t>
            </a:r>
            <a:r>
              <a:rPr lang="fr-FR" sz="1800" i="1" dirty="0">
                <a:latin typeface="Calibri" charset="0"/>
              </a:rPr>
              <a:t>B) = 0.7 ± 0.1 </a:t>
            </a:r>
            <a:r>
              <a:rPr lang="fr-FR" sz="1800" i="1" dirty="0">
                <a:latin typeface="Calibri" charset="0"/>
                <a:sym typeface="Wingdings" charset="0"/>
              </a:rPr>
              <a:t>  ~ 1% </a:t>
            </a:r>
            <a:r>
              <a:rPr lang="fr-FR" sz="1800" i="1" dirty="0" err="1">
                <a:latin typeface="Calibri" charset="0"/>
                <a:sym typeface="Wingdings" charset="0"/>
              </a:rPr>
              <a:t>systematic</a:t>
            </a:r>
            <a:r>
              <a:rPr lang="fr-FR" sz="1800" i="1" dirty="0">
                <a:latin typeface="Calibri" charset="0"/>
                <a:sym typeface="Wingdings" charset="0"/>
              </a:rPr>
              <a:t> </a:t>
            </a:r>
            <a:r>
              <a:rPr lang="fr-FR" sz="1800" i="1" dirty="0" err="1">
                <a:latin typeface="Calibri" charset="0"/>
                <a:sym typeface="Wingdings" charset="0"/>
              </a:rPr>
              <a:t>error</a:t>
            </a:r>
            <a:r>
              <a:rPr lang="fr-FR" sz="1800" i="1" dirty="0">
                <a:latin typeface="Calibri" charset="0"/>
                <a:sym typeface="Wingdings" charset="0"/>
              </a:rPr>
              <a:t> on ratio </a:t>
            </a:r>
            <a:endParaRPr lang="fr-FR" sz="1800" i="1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12928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839200" cy="457200"/>
          </a:xfrm>
        </p:spPr>
        <p:txBody>
          <a:bodyPr/>
          <a:lstStyle/>
          <a:p>
            <a:pPr>
              <a:defRPr/>
            </a:pPr>
            <a:r>
              <a:rPr lang="en-US" sz="2800" dirty="0" smtClean="0"/>
              <a:t>Positron fraction                                  AMS     </a:t>
            </a:r>
            <a:endParaRPr lang="en-US" sz="2800" dirty="0"/>
          </a:p>
        </p:txBody>
      </p:sp>
      <p:pic>
        <p:nvPicPr>
          <p:cNvPr id="3" name="Image 2" descr="re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361766"/>
            <a:ext cx="4546055" cy="4810434"/>
          </a:xfrm>
          <a:prstGeom prst="rect">
            <a:avLst/>
          </a:prstGeom>
        </p:spPr>
      </p:pic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4724400" y="1066800"/>
            <a:ext cx="4038600" cy="5090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None/>
            </a:pPr>
            <a:r>
              <a:rPr lang="en-US" sz="1400" dirty="0" smtClean="0">
                <a:solidFill>
                  <a:srgbClr val="0000CC"/>
                </a:solidFill>
                <a:latin typeface="Calibri" charset="0"/>
              </a:rPr>
              <a:t>Results of the</a:t>
            </a:r>
            <a:r>
              <a:rPr lang="el-GR" sz="1400" baseline="-25000" dirty="0" smtClean="0"/>
              <a:t> </a:t>
            </a:r>
            <a:r>
              <a:rPr lang="en-US" sz="1400" b="1" dirty="0" smtClean="0">
                <a:solidFill>
                  <a:srgbClr val="0000CC"/>
                </a:solidFill>
                <a:latin typeface="Calibri" charset="0"/>
              </a:rPr>
              <a:t> </a:t>
            </a:r>
            <a:r>
              <a:rPr lang="en-US" sz="1400" b="1" dirty="0">
                <a:solidFill>
                  <a:srgbClr val="0000CC"/>
                </a:solidFill>
                <a:latin typeface="Calibri" charset="0"/>
              </a:rPr>
              <a:t>fit to the data in the energy range 1 to 350 </a:t>
            </a:r>
            <a:r>
              <a:rPr lang="en-US" sz="1400" b="1" dirty="0" err="1">
                <a:solidFill>
                  <a:srgbClr val="0000CC"/>
                </a:solidFill>
                <a:latin typeface="Calibri" charset="0"/>
              </a:rPr>
              <a:t>GeV</a:t>
            </a:r>
            <a:r>
              <a:rPr lang="en-US" sz="1400" b="1" dirty="0">
                <a:solidFill>
                  <a:srgbClr val="0000CC"/>
                </a:solidFill>
                <a:latin typeface="Calibri" charset="0"/>
              </a:rPr>
              <a:t> yields</a:t>
            </a:r>
            <a:r>
              <a:rPr lang="en-US" sz="1400" b="1" dirty="0">
                <a:solidFill>
                  <a:srgbClr val="0000FF"/>
                </a:solidFill>
                <a:latin typeface="Calibri" charset="0"/>
              </a:rPr>
              <a:t>:</a:t>
            </a:r>
            <a:endParaRPr lang="en-US" sz="1600" b="1" dirty="0">
              <a:solidFill>
                <a:srgbClr val="0000FF"/>
              </a:solidFill>
              <a:latin typeface="Calibri" charset="0"/>
              <a:sym typeface="Symbol" charset="0"/>
            </a:endParaRPr>
          </a:p>
          <a:p>
            <a:pPr eaLnBrk="1" hangingPunct="1"/>
            <a:endParaRPr lang="en-US" sz="1400" b="1" dirty="0">
              <a:solidFill>
                <a:srgbClr val="008000"/>
              </a:solidFill>
              <a:latin typeface="Calibri" charset="0"/>
              <a:sym typeface="Symbol" charset="0"/>
            </a:endParaRPr>
          </a:p>
          <a:p>
            <a:pPr eaLnBrk="1" hangingPunct="1"/>
            <a:r>
              <a:rPr lang="en-US" sz="1400" b="1" dirty="0">
                <a:latin typeface="Calibri" charset="0"/>
                <a:sym typeface="Symbol" charset="0"/>
              </a:rPr>
              <a:t></a:t>
            </a:r>
            <a:r>
              <a:rPr lang="el-GR" sz="1400" b="1" baseline="-25000" dirty="0">
                <a:latin typeface="Calibri" charset="0"/>
              </a:rPr>
              <a:t>e</a:t>
            </a:r>
            <a:r>
              <a:rPr lang="en-US" sz="1400" b="1" baseline="-25000" dirty="0">
                <a:solidFill>
                  <a:srgbClr val="008000"/>
                </a:solidFill>
                <a:latin typeface="Calibri" charset="0"/>
              </a:rPr>
              <a:t>-</a:t>
            </a:r>
            <a:r>
              <a:rPr lang="en-US" sz="1400" b="1" i="1" dirty="0">
                <a:solidFill>
                  <a:srgbClr val="008000"/>
                </a:solidFill>
                <a:latin typeface="Calibri" charset="0"/>
              </a:rPr>
              <a:t> − </a:t>
            </a:r>
            <a:r>
              <a:rPr lang="en-US" sz="1400" b="1" dirty="0">
                <a:solidFill>
                  <a:srgbClr val="0000FF"/>
                </a:solidFill>
                <a:latin typeface="Calibri" charset="0"/>
                <a:sym typeface="Symbol" charset="0"/>
              </a:rPr>
              <a:t></a:t>
            </a:r>
            <a:r>
              <a:rPr lang="el-GR" sz="1400" b="1" baseline="-25000" dirty="0">
                <a:solidFill>
                  <a:srgbClr val="0000FF"/>
                </a:solidFill>
                <a:latin typeface="Calibri" charset="0"/>
              </a:rPr>
              <a:t>e</a:t>
            </a:r>
            <a:r>
              <a:rPr lang="en-US" sz="1400" b="1" baseline="-25000" dirty="0">
                <a:solidFill>
                  <a:srgbClr val="0000FF"/>
                </a:solidFill>
                <a:latin typeface="Calibri" charset="0"/>
              </a:rPr>
              <a:t>+</a:t>
            </a:r>
            <a:r>
              <a:rPr lang="en-US" sz="1400" b="1" dirty="0">
                <a:solidFill>
                  <a:srgbClr val="0000FF"/>
                </a:solidFill>
                <a:latin typeface="Calibri" charset="0"/>
              </a:rPr>
              <a:t> </a:t>
            </a:r>
            <a:r>
              <a:rPr lang="en-US" sz="1400" b="1" dirty="0">
                <a:solidFill>
                  <a:srgbClr val="008000"/>
                </a:solidFill>
                <a:latin typeface="Calibri" charset="0"/>
              </a:rPr>
              <a:t>= </a:t>
            </a:r>
            <a:r>
              <a:rPr lang="en-US" sz="1400" b="1" i="1" dirty="0">
                <a:solidFill>
                  <a:srgbClr val="008000"/>
                </a:solidFill>
                <a:latin typeface="Calibri" charset="0"/>
              </a:rPr>
              <a:t>−</a:t>
            </a:r>
            <a:r>
              <a:rPr lang="en-US" sz="1400" b="1" dirty="0">
                <a:solidFill>
                  <a:srgbClr val="008000"/>
                </a:solidFill>
                <a:latin typeface="Calibri" charset="0"/>
              </a:rPr>
              <a:t>0</a:t>
            </a:r>
            <a:r>
              <a:rPr lang="en-US" sz="1400" b="1" i="1" dirty="0">
                <a:solidFill>
                  <a:srgbClr val="008000"/>
                </a:solidFill>
                <a:latin typeface="Calibri" charset="0"/>
              </a:rPr>
              <a:t>.</a:t>
            </a:r>
            <a:r>
              <a:rPr lang="en-US" sz="1400" b="1" dirty="0">
                <a:solidFill>
                  <a:srgbClr val="008000"/>
                </a:solidFill>
                <a:latin typeface="Calibri" charset="0"/>
              </a:rPr>
              <a:t>63 ± 0</a:t>
            </a:r>
            <a:r>
              <a:rPr lang="en-US" sz="1400" b="1" i="1" dirty="0">
                <a:solidFill>
                  <a:srgbClr val="008000"/>
                </a:solidFill>
                <a:latin typeface="Calibri" charset="0"/>
              </a:rPr>
              <a:t>.</a:t>
            </a:r>
            <a:r>
              <a:rPr lang="en-US" sz="1400" b="1" dirty="0">
                <a:solidFill>
                  <a:srgbClr val="008000"/>
                </a:solidFill>
                <a:latin typeface="Calibri" charset="0"/>
              </a:rPr>
              <a:t>03</a:t>
            </a:r>
            <a:r>
              <a:rPr lang="en-US" sz="1400" dirty="0">
                <a:solidFill>
                  <a:srgbClr val="0000CC"/>
                </a:solidFill>
                <a:latin typeface="Calibri" charset="0"/>
              </a:rPr>
              <a:t>, </a:t>
            </a:r>
            <a:r>
              <a:rPr lang="en-US" sz="1400" i="1" dirty="0">
                <a:solidFill>
                  <a:srgbClr val="0000CC"/>
                </a:solidFill>
                <a:latin typeface="Calibri" charset="0"/>
              </a:rPr>
              <a:t>i.e.</a:t>
            </a:r>
            <a:r>
              <a:rPr lang="en-US" sz="1400" dirty="0">
                <a:solidFill>
                  <a:srgbClr val="0000CC"/>
                </a:solidFill>
                <a:latin typeface="Calibri" charset="0"/>
              </a:rPr>
              <a:t>, the diffuse positron spectrum is less</a:t>
            </a:r>
          </a:p>
          <a:p>
            <a:pPr eaLnBrk="1" hangingPunct="1"/>
            <a:r>
              <a:rPr lang="en-US" sz="1400" dirty="0">
                <a:solidFill>
                  <a:srgbClr val="0000CC"/>
                </a:solidFill>
                <a:latin typeface="Calibri" charset="0"/>
              </a:rPr>
              <a:t>energetic than the diffuse electron spectrum;</a:t>
            </a:r>
          </a:p>
          <a:p>
            <a:pPr eaLnBrk="1" hangingPunct="1"/>
            <a:endParaRPr lang="en-GB" sz="1400" i="1" dirty="0">
              <a:solidFill>
                <a:srgbClr val="0000CC"/>
              </a:solidFill>
              <a:latin typeface="Symbol" charset="0"/>
            </a:endParaRPr>
          </a:p>
          <a:p>
            <a:pPr eaLnBrk="1" hangingPunct="1"/>
            <a:r>
              <a:rPr lang="en-US" sz="1400" b="1" dirty="0">
                <a:latin typeface="Calibri" charset="0"/>
                <a:sym typeface="Symbol" charset="0"/>
              </a:rPr>
              <a:t> </a:t>
            </a:r>
            <a:r>
              <a:rPr lang="el-GR" sz="1400" b="1" baseline="-25000" dirty="0">
                <a:latin typeface="Calibri" charset="0"/>
              </a:rPr>
              <a:t>e</a:t>
            </a:r>
            <a:r>
              <a:rPr lang="en-US" sz="1400" b="1" baseline="-25000" dirty="0">
                <a:latin typeface="Calibri" charset="0"/>
              </a:rPr>
              <a:t>-</a:t>
            </a:r>
            <a:r>
              <a:rPr lang="en-US" sz="1400" b="1" i="1" dirty="0">
                <a:solidFill>
                  <a:srgbClr val="008000"/>
                </a:solidFill>
                <a:latin typeface="Calibri" charset="0"/>
              </a:rPr>
              <a:t> −</a:t>
            </a:r>
            <a:r>
              <a:rPr lang="en-US" sz="1400" b="1" dirty="0">
                <a:solidFill>
                  <a:srgbClr val="008000"/>
                </a:solidFill>
                <a:latin typeface="Calibri" charset="0"/>
                <a:sym typeface="Symbol" charset="0"/>
              </a:rPr>
              <a:t>  </a:t>
            </a:r>
            <a:r>
              <a:rPr lang="en-GB" sz="1400" b="1" baseline="-25000" dirty="0">
                <a:solidFill>
                  <a:srgbClr val="008000"/>
                </a:solidFill>
                <a:latin typeface="Calibri" charset="0"/>
                <a:sym typeface="Symbol" charset="0"/>
              </a:rPr>
              <a:t>S</a:t>
            </a:r>
            <a:r>
              <a:rPr lang="en-US" sz="1400" b="1" i="1" dirty="0">
                <a:solidFill>
                  <a:srgbClr val="008000"/>
                </a:solidFill>
                <a:latin typeface="Calibri" charset="0"/>
              </a:rPr>
              <a:t>  </a:t>
            </a:r>
            <a:r>
              <a:rPr lang="en-US" sz="1400" b="1" dirty="0">
                <a:solidFill>
                  <a:srgbClr val="008000"/>
                </a:solidFill>
                <a:latin typeface="Calibri" charset="0"/>
              </a:rPr>
              <a:t>= 0</a:t>
            </a:r>
            <a:r>
              <a:rPr lang="en-US" sz="1400" b="1" i="1" dirty="0">
                <a:solidFill>
                  <a:srgbClr val="008000"/>
                </a:solidFill>
                <a:latin typeface="Calibri" charset="0"/>
              </a:rPr>
              <a:t>.</a:t>
            </a:r>
            <a:r>
              <a:rPr lang="en-US" sz="1400" b="1" dirty="0">
                <a:solidFill>
                  <a:srgbClr val="008000"/>
                </a:solidFill>
                <a:latin typeface="Calibri" charset="0"/>
              </a:rPr>
              <a:t>66±0</a:t>
            </a:r>
            <a:r>
              <a:rPr lang="en-US" sz="1400" b="1" i="1" dirty="0">
                <a:solidFill>
                  <a:srgbClr val="008000"/>
                </a:solidFill>
                <a:latin typeface="Calibri" charset="0"/>
              </a:rPr>
              <a:t>.</a:t>
            </a:r>
            <a:r>
              <a:rPr lang="en-US" sz="1400" b="1" dirty="0">
                <a:solidFill>
                  <a:srgbClr val="008000"/>
                </a:solidFill>
                <a:latin typeface="Calibri" charset="0"/>
              </a:rPr>
              <a:t>05</a:t>
            </a:r>
            <a:r>
              <a:rPr lang="en-US" sz="1400" dirty="0">
                <a:solidFill>
                  <a:srgbClr val="0000CC"/>
                </a:solidFill>
                <a:latin typeface="Calibri" charset="0"/>
              </a:rPr>
              <a:t>, </a:t>
            </a:r>
            <a:r>
              <a:rPr lang="en-US" sz="1400" i="1" dirty="0">
                <a:solidFill>
                  <a:srgbClr val="0000CC"/>
                </a:solidFill>
                <a:latin typeface="Calibri" charset="0"/>
              </a:rPr>
              <a:t>i.e.</a:t>
            </a:r>
            <a:r>
              <a:rPr lang="en-US" sz="1400" dirty="0">
                <a:solidFill>
                  <a:srgbClr val="0000CC"/>
                </a:solidFill>
                <a:latin typeface="Calibri" charset="0"/>
              </a:rPr>
              <a:t>, the source spectrum is more energetic than the diffuse electron spectrum;</a:t>
            </a:r>
          </a:p>
          <a:p>
            <a:pPr eaLnBrk="1" hangingPunct="1"/>
            <a:endParaRPr lang="en-US" sz="1400" b="1" dirty="0">
              <a:solidFill>
                <a:srgbClr val="008000"/>
              </a:solidFill>
              <a:latin typeface="Calibri" charset="0"/>
            </a:endParaRPr>
          </a:p>
          <a:p>
            <a:pPr eaLnBrk="1" hangingPunct="1"/>
            <a:r>
              <a:rPr lang="en-US" sz="1400" b="1" i="1" dirty="0" err="1">
                <a:solidFill>
                  <a:srgbClr val="0000FF"/>
                </a:solidFill>
                <a:latin typeface="Calibri" charset="0"/>
              </a:rPr>
              <a:t>C</a:t>
            </a:r>
            <a:r>
              <a:rPr lang="en-US" sz="1400" b="1" baseline="-25000" dirty="0" err="1">
                <a:solidFill>
                  <a:srgbClr val="0000FF"/>
                </a:solidFill>
                <a:latin typeface="Calibri" charset="0"/>
              </a:rPr>
              <a:t>e</a:t>
            </a:r>
            <a:r>
              <a:rPr lang="el-GR" sz="1400" b="1" baseline="-25000" dirty="0">
                <a:solidFill>
                  <a:srgbClr val="008000"/>
                </a:solidFill>
                <a:latin typeface="Calibri" charset="0"/>
              </a:rPr>
              <a:t>+ </a:t>
            </a:r>
            <a:r>
              <a:rPr lang="en-US" sz="1400" b="1" dirty="0">
                <a:solidFill>
                  <a:srgbClr val="008000"/>
                </a:solidFill>
                <a:latin typeface="Calibri" charset="0"/>
              </a:rPr>
              <a:t>/</a:t>
            </a:r>
            <a:r>
              <a:rPr lang="en-US" sz="1400" b="1" i="1" dirty="0" err="1">
                <a:latin typeface="Calibri" charset="0"/>
              </a:rPr>
              <a:t>C</a:t>
            </a:r>
            <a:r>
              <a:rPr lang="en-US" sz="1400" b="1" baseline="-25000" dirty="0" err="1">
                <a:latin typeface="Calibri" charset="0"/>
              </a:rPr>
              <a:t>e</a:t>
            </a:r>
            <a:r>
              <a:rPr lang="en-US" sz="1400" b="1" baseline="-25000" dirty="0">
                <a:solidFill>
                  <a:srgbClr val="008000"/>
                </a:solidFill>
                <a:latin typeface="Calibri" charset="0"/>
              </a:rPr>
              <a:t>-</a:t>
            </a:r>
            <a:r>
              <a:rPr lang="el-GR" sz="1400" b="1" baseline="-25000" dirty="0">
                <a:solidFill>
                  <a:srgbClr val="008000"/>
                </a:solidFill>
                <a:latin typeface="Calibri" charset="0"/>
              </a:rPr>
              <a:t> </a:t>
            </a:r>
            <a:r>
              <a:rPr lang="en-US" sz="1400" b="1" dirty="0">
                <a:solidFill>
                  <a:srgbClr val="008000"/>
                </a:solidFill>
                <a:latin typeface="Calibri" charset="0"/>
              </a:rPr>
              <a:t>= 0</a:t>
            </a:r>
            <a:r>
              <a:rPr lang="en-US" sz="1400" b="1" i="1" dirty="0">
                <a:solidFill>
                  <a:srgbClr val="008000"/>
                </a:solidFill>
                <a:latin typeface="Calibri" charset="0"/>
              </a:rPr>
              <a:t>.</a:t>
            </a:r>
            <a:r>
              <a:rPr lang="en-US" sz="1400" b="1" dirty="0">
                <a:solidFill>
                  <a:srgbClr val="008000"/>
                </a:solidFill>
                <a:latin typeface="Calibri" charset="0"/>
              </a:rPr>
              <a:t>091 ±</a:t>
            </a:r>
            <a:r>
              <a:rPr lang="en-US" sz="1400" b="1" i="1" dirty="0">
                <a:solidFill>
                  <a:srgbClr val="008000"/>
                </a:solidFill>
                <a:latin typeface="Calibri" charset="0"/>
              </a:rPr>
              <a:t> </a:t>
            </a:r>
            <a:r>
              <a:rPr lang="en-US" sz="1400" b="1" dirty="0">
                <a:solidFill>
                  <a:srgbClr val="008000"/>
                </a:solidFill>
                <a:latin typeface="Calibri" charset="0"/>
              </a:rPr>
              <a:t>0</a:t>
            </a:r>
            <a:r>
              <a:rPr lang="en-US" sz="1400" b="1" i="1" dirty="0">
                <a:solidFill>
                  <a:srgbClr val="008000"/>
                </a:solidFill>
                <a:latin typeface="Calibri" charset="0"/>
              </a:rPr>
              <a:t>.</a:t>
            </a:r>
            <a:r>
              <a:rPr lang="en-US" sz="1400" b="1" dirty="0">
                <a:solidFill>
                  <a:srgbClr val="008000"/>
                </a:solidFill>
                <a:latin typeface="Calibri" charset="0"/>
              </a:rPr>
              <a:t>001</a:t>
            </a:r>
            <a:r>
              <a:rPr lang="en-US" sz="1400" dirty="0">
                <a:solidFill>
                  <a:srgbClr val="0000CC"/>
                </a:solidFill>
                <a:latin typeface="Calibri" charset="0"/>
              </a:rPr>
              <a:t>, </a:t>
            </a:r>
            <a:r>
              <a:rPr lang="en-US" sz="1400" i="1" dirty="0">
                <a:solidFill>
                  <a:srgbClr val="0000CC"/>
                </a:solidFill>
                <a:latin typeface="Calibri" charset="0"/>
              </a:rPr>
              <a:t>i.e.</a:t>
            </a:r>
            <a:r>
              <a:rPr lang="en-US" sz="1400" dirty="0">
                <a:solidFill>
                  <a:srgbClr val="0000CC"/>
                </a:solidFill>
                <a:latin typeface="Calibri" charset="0"/>
              </a:rPr>
              <a:t>, the weight of the diffuse positron flux amounts to </a:t>
            </a:r>
            <a:r>
              <a:rPr lang="en-US" sz="1400" i="1" dirty="0">
                <a:solidFill>
                  <a:srgbClr val="0000CC"/>
                </a:solidFill>
                <a:latin typeface="Calibri" charset="0"/>
              </a:rPr>
              <a:t>∼</a:t>
            </a:r>
            <a:r>
              <a:rPr lang="en-US" sz="1400" dirty="0">
                <a:solidFill>
                  <a:srgbClr val="0000CC"/>
                </a:solidFill>
                <a:latin typeface="Calibri" charset="0"/>
              </a:rPr>
              <a:t>10% of that of the diffuse electron flux;</a:t>
            </a:r>
          </a:p>
          <a:p>
            <a:pPr eaLnBrk="1" hangingPunct="1"/>
            <a:endParaRPr lang="en-US" sz="1400" dirty="0">
              <a:solidFill>
                <a:srgbClr val="0000CC"/>
              </a:solidFill>
              <a:latin typeface="Calibri" charset="0"/>
            </a:endParaRPr>
          </a:p>
          <a:p>
            <a:pPr eaLnBrk="1" hangingPunct="1"/>
            <a:r>
              <a:rPr lang="en-US" sz="1400" b="1" i="1" dirty="0">
                <a:solidFill>
                  <a:srgbClr val="008000"/>
                </a:solidFill>
                <a:latin typeface="Calibri" charset="0"/>
              </a:rPr>
              <a:t>C</a:t>
            </a:r>
            <a:r>
              <a:rPr lang="en-US" sz="1400" b="1" baseline="-25000" dirty="0">
                <a:solidFill>
                  <a:srgbClr val="008000"/>
                </a:solidFill>
                <a:latin typeface="Calibri" charset="0"/>
              </a:rPr>
              <a:t>S</a:t>
            </a:r>
            <a:r>
              <a:rPr lang="el-GR" sz="1400" b="1" baseline="-25000" dirty="0">
                <a:solidFill>
                  <a:srgbClr val="008000"/>
                </a:solidFill>
                <a:latin typeface="Calibri" charset="0"/>
              </a:rPr>
              <a:t> </a:t>
            </a:r>
            <a:r>
              <a:rPr lang="en-US" sz="1400" b="1" dirty="0">
                <a:solidFill>
                  <a:srgbClr val="008000"/>
                </a:solidFill>
                <a:latin typeface="Calibri" charset="0"/>
              </a:rPr>
              <a:t>/</a:t>
            </a:r>
            <a:r>
              <a:rPr lang="en-US" sz="1400" b="1" i="1" dirty="0" err="1">
                <a:solidFill>
                  <a:srgbClr val="008000"/>
                </a:solidFill>
                <a:latin typeface="Calibri" charset="0"/>
              </a:rPr>
              <a:t>C</a:t>
            </a:r>
            <a:r>
              <a:rPr lang="en-US" sz="1400" b="1" baseline="-25000" dirty="0" err="1">
                <a:solidFill>
                  <a:srgbClr val="008000"/>
                </a:solidFill>
                <a:latin typeface="Calibri" charset="0"/>
              </a:rPr>
              <a:t>e</a:t>
            </a:r>
            <a:r>
              <a:rPr lang="en-US" sz="1400" b="1" baseline="-25000" dirty="0">
                <a:solidFill>
                  <a:srgbClr val="008000"/>
                </a:solidFill>
                <a:latin typeface="Calibri" charset="0"/>
              </a:rPr>
              <a:t>-</a:t>
            </a:r>
            <a:r>
              <a:rPr lang="el-GR" sz="1400" b="1" baseline="-25000" dirty="0">
                <a:solidFill>
                  <a:srgbClr val="008000"/>
                </a:solidFill>
                <a:latin typeface="Calibri" charset="0"/>
              </a:rPr>
              <a:t> </a:t>
            </a:r>
            <a:r>
              <a:rPr lang="en-US" sz="1400" b="1" i="1" dirty="0">
                <a:solidFill>
                  <a:srgbClr val="008000"/>
                </a:solidFill>
                <a:latin typeface="Calibri" charset="0"/>
              </a:rPr>
              <a:t> </a:t>
            </a:r>
            <a:r>
              <a:rPr lang="en-US" sz="1400" b="1" dirty="0">
                <a:solidFill>
                  <a:srgbClr val="008000"/>
                </a:solidFill>
                <a:latin typeface="Calibri" charset="0"/>
              </a:rPr>
              <a:t>= 0</a:t>
            </a:r>
            <a:r>
              <a:rPr lang="en-US" sz="1400" b="1" i="1" dirty="0">
                <a:solidFill>
                  <a:srgbClr val="008000"/>
                </a:solidFill>
                <a:latin typeface="Calibri" charset="0"/>
              </a:rPr>
              <a:t>.</a:t>
            </a:r>
            <a:r>
              <a:rPr lang="en-US" sz="1400" b="1" dirty="0">
                <a:solidFill>
                  <a:srgbClr val="008000"/>
                </a:solidFill>
                <a:latin typeface="Calibri" charset="0"/>
              </a:rPr>
              <a:t>0078 ±</a:t>
            </a:r>
            <a:r>
              <a:rPr lang="en-US" sz="1400" b="1" i="1" dirty="0">
                <a:solidFill>
                  <a:srgbClr val="008000"/>
                </a:solidFill>
                <a:latin typeface="Calibri" charset="0"/>
              </a:rPr>
              <a:t> </a:t>
            </a:r>
            <a:r>
              <a:rPr lang="en-US" sz="1400" b="1" dirty="0">
                <a:solidFill>
                  <a:srgbClr val="008000"/>
                </a:solidFill>
                <a:latin typeface="Calibri" charset="0"/>
              </a:rPr>
              <a:t>0</a:t>
            </a:r>
            <a:r>
              <a:rPr lang="en-US" sz="1400" b="1" i="1" dirty="0">
                <a:solidFill>
                  <a:srgbClr val="008000"/>
                </a:solidFill>
                <a:latin typeface="Calibri" charset="0"/>
              </a:rPr>
              <a:t>.</a:t>
            </a:r>
            <a:r>
              <a:rPr lang="en-US" sz="1400" b="1" dirty="0">
                <a:solidFill>
                  <a:srgbClr val="008000"/>
                </a:solidFill>
                <a:latin typeface="Calibri" charset="0"/>
              </a:rPr>
              <a:t>0012</a:t>
            </a:r>
            <a:r>
              <a:rPr lang="en-US" sz="1400" dirty="0">
                <a:solidFill>
                  <a:srgbClr val="0000CC"/>
                </a:solidFill>
                <a:latin typeface="Calibri" charset="0"/>
              </a:rPr>
              <a:t>, </a:t>
            </a:r>
            <a:r>
              <a:rPr lang="en-US" sz="1400" i="1" dirty="0">
                <a:solidFill>
                  <a:srgbClr val="0000CC"/>
                </a:solidFill>
                <a:latin typeface="Calibri" charset="0"/>
              </a:rPr>
              <a:t>i.e.</a:t>
            </a:r>
            <a:r>
              <a:rPr lang="en-US" sz="1400" dirty="0">
                <a:solidFill>
                  <a:srgbClr val="0000CC"/>
                </a:solidFill>
                <a:latin typeface="Calibri" charset="0"/>
              </a:rPr>
              <a:t>, the weight of the common source constitutes only </a:t>
            </a:r>
            <a:r>
              <a:rPr lang="en-US" sz="1400" i="1" dirty="0">
                <a:solidFill>
                  <a:srgbClr val="0000CC"/>
                </a:solidFill>
                <a:latin typeface="Calibri" charset="0"/>
              </a:rPr>
              <a:t>∼</a:t>
            </a:r>
            <a:r>
              <a:rPr lang="en-US" sz="1400" dirty="0">
                <a:solidFill>
                  <a:srgbClr val="0000CC"/>
                </a:solidFill>
                <a:latin typeface="Calibri" charset="0"/>
              </a:rPr>
              <a:t>1% of that of the diffuse electron flux;</a:t>
            </a:r>
          </a:p>
          <a:p>
            <a:pPr eaLnBrk="1" hangingPunct="1"/>
            <a:endParaRPr lang="en-US" sz="1400" dirty="0">
              <a:solidFill>
                <a:srgbClr val="0000CC"/>
              </a:solidFill>
              <a:latin typeface="Calibri" charset="0"/>
            </a:endParaRPr>
          </a:p>
          <a:p>
            <a:pPr eaLnBrk="1" hangingPunct="1"/>
            <a:r>
              <a:rPr lang="en-US" sz="1400" b="1" dirty="0">
                <a:solidFill>
                  <a:srgbClr val="008000"/>
                </a:solidFill>
                <a:latin typeface="Calibri" charset="0"/>
              </a:rPr>
              <a:t>1</a:t>
            </a:r>
            <a:r>
              <a:rPr lang="en-US" sz="1400" b="1" i="1" dirty="0">
                <a:solidFill>
                  <a:srgbClr val="008000"/>
                </a:solidFill>
                <a:latin typeface="Calibri" charset="0"/>
              </a:rPr>
              <a:t>/</a:t>
            </a:r>
            <a:r>
              <a:rPr lang="en-US" sz="1400" b="1" i="1" dirty="0" err="1">
                <a:solidFill>
                  <a:srgbClr val="008000"/>
                </a:solidFill>
                <a:latin typeface="Symbol" charset="0"/>
              </a:rPr>
              <a:t>E</a:t>
            </a:r>
            <a:r>
              <a:rPr lang="en-US" sz="1400" b="1" i="1" baseline="-25000" dirty="0" err="1">
                <a:solidFill>
                  <a:srgbClr val="008000"/>
                </a:solidFill>
                <a:latin typeface="Calibri" charset="0"/>
              </a:rPr>
              <a:t>s</a:t>
            </a:r>
            <a:r>
              <a:rPr lang="en-US" sz="1400" b="1" i="1" dirty="0">
                <a:solidFill>
                  <a:srgbClr val="008000"/>
                </a:solidFill>
                <a:latin typeface="Calibri" charset="0"/>
              </a:rPr>
              <a:t> </a:t>
            </a:r>
            <a:r>
              <a:rPr lang="en-US" sz="1400" b="1" dirty="0">
                <a:solidFill>
                  <a:srgbClr val="008000"/>
                </a:solidFill>
                <a:latin typeface="Calibri" charset="0"/>
              </a:rPr>
              <a:t>= 0</a:t>
            </a:r>
            <a:r>
              <a:rPr lang="en-US" sz="1400" b="1" i="1" dirty="0">
                <a:solidFill>
                  <a:srgbClr val="008000"/>
                </a:solidFill>
                <a:latin typeface="Calibri" charset="0"/>
              </a:rPr>
              <a:t>.</a:t>
            </a:r>
            <a:r>
              <a:rPr lang="en-US" sz="1400" b="1" dirty="0">
                <a:solidFill>
                  <a:srgbClr val="008000"/>
                </a:solidFill>
                <a:latin typeface="Calibri" charset="0"/>
              </a:rPr>
              <a:t>0013 ±</a:t>
            </a:r>
            <a:r>
              <a:rPr lang="en-US" sz="1400" b="1" i="1" dirty="0">
                <a:solidFill>
                  <a:srgbClr val="008000"/>
                </a:solidFill>
                <a:latin typeface="Calibri" charset="0"/>
              </a:rPr>
              <a:t> </a:t>
            </a:r>
            <a:r>
              <a:rPr lang="en-US" sz="1400" b="1" dirty="0">
                <a:solidFill>
                  <a:srgbClr val="008000"/>
                </a:solidFill>
                <a:latin typeface="Calibri" charset="0"/>
              </a:rPr>
              <a:t>0</a:t>
            </a:r>
            <a:r>
              <a:rPr lang="en-US" sz="1400" b="1" i="1" dirty="0">
                <a:solidFill>
                  <a:srgbClr val="008000"/>
                </a:solidFill>
                <a:latin typeface="Calibri" charset="0"/>
              </a:rPr>
              <a:t>.</a:t>
            </a:r>
            <a:r>
              <a:rPr lang="en-US" sz="1400" b="1" dirty="0">
                <a:solidFill>
                  <a:srgbClr val="008000"/>
                </a:solidFill>
                <a:latin typeface="Calibri" charset="0"/>
              </a:rPr>
              <a:t>0007 GeV</a:t>
            </a:r>
            <a:r>
              <a:rPr lang="en-US" sz="1400" b="1" i="1" baseline="30000" dirty="0">
                <a:solidFill>
                  <a:srgbClr val="008000"/>
                </a:solidFill>
                <a:latin typeface="Calibri" charset="0"/>
              </a:rPr>
              <a:t>−</a:t>
            </a:r>
            <a:r>
              <a:rPr lang="en-US" sz="1400" b="1" baseline="30000" dirty="0">
                <a:solidFill>
                  <a:srgbClr val="008000"/>
                </a:solidFill>
                <a:latin typeface="Calibri" charset="0"/>
              </a:rPr>
              <a:t>1</a:t>
            </a:r>
            <a:r>
              <a:rPr lang="en-US" sz="1400" dirty="0">
                <a:solidFill>
                  <a:srgbClr val="0000CC"/>
                </a:solidFill>
                <a:latin typeface="Calibri" charset="0"/>
              </a:rPr>
              <a:t>, </a:t>
            </a:r>
            <a:br>
              <a:rPr lang="en-US" sz="1400" dirty="0">
                <a:solidFill>
                  <a:srgbClr val="0000CC"/>
                </a:solidFill>
                <a:latin typeface="Calibri" charset="0"/>
              </a:rPr>
            </a:br>
            <a:r>
              <a:rPr lang="en-US" sz="1400" dirty="0">
                <a:solidFill>
                  <a:srgbClr val="0000CC"/>
                </a:solidFill>
                <a:latin typeface="Calibri" charset="0"/>
              </a:rPr>
              <a:t>           corresponding to a cutoff energy of </a:t>
            </a:r>
            <a:r>
              <a:rPr lang="en-US" sz="1400" b="1" dirty="0">
                <a:solidFill>
                  <a:srgbClr val="008000"/>
                </a:solidFill>
                <a:latin typeface="Calibri" charset="0"/>
              </a:rPr>
              <a:t>760</a:t>
            </a:r>
            <a:r>
              <a:rPr lang="en-US" sz="1400" b="1" baseline="35000" dirty="0">
                <a:solidFill>
                  <a:srgbClr val="008000"/>
                </a:solidFill>
                <a:latin typeface="Calibri" charset="0"/>
              </a:rPr>
              <a:t>+1000</a:t>
            </a:r>
            <a:r>
              <a:rPr lang="en-US" sz="1400" b="1" i="1" baseline="35000" dirty="0">
                <a:solidFill>
                  <a:srgbClr val="008000"/>
                </a:solidFill>
                <a:latin typeface="Calibri" charset="0"/>
              </a:rPr>
              <a:t> </a:t>
            </a:r>
            <a:r>
              <a:rPr lang="en-US" sz="1400" b="1" dirty="0" err="1">
                <a:solidFill>
                  <a:srgbClr val="008000"/>
                </a:solidFill>
                <a:latin typeface="Calibri" charset="0"/>
              </a:rPr>
              <a:t>GeV</a:t>
            </a:r>
            <a:r>
              <a:rPr lang="en-US" sz="1400" dirty="0" smtClean="0">
                <a:solidFill>
                  <a:srgbClr val="0000CC"/>
                </a:solidFill>
                <a:latin typeface="Calibri" charset="0"/>
              </a:rPr>
              <a:t>. </a:t>
            </a:r>
            <a:endParaRPr lang="en-US" sz="1400" dirty="0">
              <a:solidFill>
                <a:srgbClr val="0000CC"/>
              </a:solidFill>
              <a:latin typeface="Calibri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4800600" y="6400800"/>
            <a:ext cx="4876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dirty="0" smtClean="0"/>
              <a:t>=&gt; Primary  positrons are needed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59350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11138"/>
            <a:ext cx="9296400" cy="398462"/>
          </a:xfrm>
        </p:spPr>
        <p:txBody>
          <a:bodyPr>
            <a:noAutofit/>
          </a:bodyPr>
          <a:lstStyle/>
          <a:p>
            <a:r>
              <a:rPr lang="en-US" dirty="0" smtClean="0"/>
              <a:t>Impact of the precision of the measurement: shape</a:t>
            </a:r>
            <a:endParaRPr lang="en-US" dirty="0"/>
          </a:p>
        </p:txBody>
      </p:sp>
      <p:sp>
        <p:nvSpPr>
          <p:cNvPr id="8" name="ZoneTexte 7"/>
          <p:cNvSpPr txBox="1"/>
          <p:nvPr/>
        </p:nvSpPr>
        <p:spPr>
          <a:xfrm>
            <a:off x="304800" y="838200"/>
            <a:ext cx="838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dirty="0" smtClean="0"/>
              <a:t> </a:t>
            </a:r>
            <a:r>
              <a:rPr lang="en-US" dirty="0" smtClean="0">
                <a:solidFill>
                  <a:srgbClr val="FF0000"/>
                </a:solidFill>
              </a:rPr>
              <a:t>If 100% WIMP DM origin</a:t>
            </a:r>
            <a:r>
              <a:rPr lang="en-US" dirty="0" smtClean="0">
                <a:solidFill>
                  <a:srgbClr val="0000FF"/>
                </a:solidFill>
              </a:rPr>
              <a:t>: different branching ratio scenarios can be tested   </a:t>
            </a:r>
            <a:endParaRPr lang="en-US" dirty="0">
              <a:solidFill>
                <a:srgbClr val="0000FF"/>
              </a:solidFill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0" y="1752600"/>
            <a:ext cx="5334000" cy="41148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04800" y="1371600"/>
            <a:ext cx="410360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b="0" dirty="0" err="1" smtClean="0"/>
              <a:t>I.Colis</a:t>
            </a:r>
            <a:r>
              <a:rPr lang="en-US" b="0" dirty="0" smtClean="0"/>
              <a:t> et al arXiv</a:t>
            </a:r>
            <a:r>
              <a:rPr lang="en-US" b="0" dirty="0"/>
              <a:t>:1304.1840 [</a:t>
            </a:r>
            <a:r>
              <a:rPr lang="en-US" b="0" dirty="0" err="1"/>
              <a:t>astro-ph.HE</a:t>
            </a:r>
            <a:r>
              <a:rPr lang="en-US" b="0" dirty="0"/>
              <a:t>]</a:t>
            </a:r>
          </a:p>
        </p:txBody>
      </p:sp>
      <p:sp>
        <p:nvSpPr>
          <p:cNvPr id="16" name="ZoneTexte 15"/>
          <p:cNvSpPr txBox="1"/>
          <p:nvPr/>
        </p:nvSpPr>
        <p:spPr>
          <a:xfrm>
            <a:off x="5181600" y="1981200"/>
            <a:ext cx="1447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b="0" dirty="0" smtClean="0"/>
              <a:t>+ AMS data</a:t>
            </a:r>
            <a:endParaRPr lang="en-US" b="0" dirty="0"/>
          </a:p>
        </p:txBody>
      </p:sp>
      <p:sp>
        <p:nvSpPr>
          <p:cNvPr id="17" name="ZoneTexte 16"/>
          <p:cNvSpPr txBox="1"/>
          <p:nvPr/>
        </p:nvSpPr>
        <p:spPr>
          <a:xfrm>
            <a:off x="5257800" y="3959423"/>
            <a:ext cx="1447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b="0" dirty="0" smtClean="0"/>
              <a:t>+ AMS data</a:t>
            </a: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23044453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Pulsar as </a:t>
            </a:r>
            <a:r>
              <a:rPr lang="fr-FR" dirty="0" err="1" smtClean="0"/>
              <a:t>potential</a:t>
            </a:r>
            <a:r>
              <a:rPr lang="fr-FR" dirty="0" smtClean="0"/>
              <a:t> sources of the positron </a:t>
            </a:r>
            <a:r>
              <a:rPr lang="fr-FR" dirty="0" err="1" smtClean="0"/>
              <a:t>excess</a:t>
            </a:r>
            <a:endParaRPr lang="fr-FR" dirty="0"/>
          </a:p>
        </p:txBody>
      </p:sp>
      <p:pic>
        <p:nvPicPr>
          <p:cNvPr id="4" name="Image 3" descr="Pulsar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990600"/>
            <a:ext cx="8077200" cy="5555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79244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Pulsar as </a:t>
            </a:r>
            <a:r>
              <a:rPr lang="fr-FR" dirty="0" err="1" smtClean="0"/>
              <a:t>potential</a:t>
            </a:r>
            <a:r>
              <a:rPr lang="fr-FR" dirty="0" smtClean="0"/>
              <a:t> </a:t>
            </a:r>
            <a:r>
              <a:rPr lang="fr-FR" dirty="0" err="1" smtClean="0"/>
              <a:t>primary</a:t>
            </a:r>
            <a:r>
              <a:rPr lang="fr-FR" dirty="0" smtClean="0"/>
              <a:t> positron sources</a:t>
            </a:r>
            <a:endParaRPr lang="fr-FR" dirty="0"/>
          </a:p>
        </p:txBody>
      </p:sp>
      <p:pic>
        <p:nvPicPr>
          <p:cNvPr id="4" name="Image 3" descr="pulsar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914400"/>
            <a:ext cx="7467600" cy="5786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2327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SNR </a:t>
            </a:r>
            <a:r>
              <a:rPr lang="fr-FR" dirty="0" err="1" smtClean="0"/>
              <a:t>acceleration</a:t>
            </a:r>
            <a:r>
              <a:rPr lang="fr-FR" dirty="0" smtClean="0"/>
              <a:t> and propagation  as </a:t>
            </a:r>
            <a:r>
              <a:rPr lang="fr-FR" dirty="0" err="1" smtClean="0"/>
              <a:t>potential</a:t>
            </a:r>
            <a:r>
              <a:rPr lang="fr-FR" dirty="0" smtClean="0"/>
              <a:t> </a:t>
            </a:r>
            <a:r>
              <a:rPr lang="fr-FR" dirty="0" err="1" smtClean="0"/>
              <a:t>primary</a:t>
            </a:r>
            <a:r>
              <a:rPr lang="fr-FR" dirty="0" smtClean="0"/>
              <a:t> positron sources</a:t>
            </a:r>
            <a:endParaRPr lang="fr-FR" dirty="0"/>
          </a:p>
        </p:txBody>
      </p:sp>
      <p:pic>
        <p:nvPicPr>
          <p:cNvPr id="3" name="Image 2" descr="SNR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046742"/>
            <a:ext cx="7366000" cy="5468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3745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SNR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52400"/>
            <a:ext cx="8668327" cy="6247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8473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SNR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" y="482600"/>
            <a:ext cx="8293100" cy="589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0720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SNR0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6" b="1636"/>
          <a:stretch>
            <a:fillRect/>
          </a:stretch>
        </p:blipFill>
        <p:spPr>
          <a:xfrm>
            <a:off x="685800" y="457200"/>
            <a:ext cx="7772400" cy="5334000"/>
          </a:xfrm>
        </p:spPr>
      </p:pic>
    </p:spTree>
    <p:extLst>
      <p:ext uri="{BB962C8B-B14F-4D97-AF65-F5344CB8AC3E}">
        <p14:creationId xmlns:p14="http://schemas.microsoft.com/office/powerpoint/2010/main" val="22009018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509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163512"/>
            <a:ext cx="8229600" cy="522288"/>
          </a:xfrm>
        </p:spPr>
        <p:txBody>
          <a:bodyPr/>
          <a:lstStyle/>
          <a:p>
            <a:pPr eaLnBrk="1" hangingPunct="1">
              <a:defRPr/>
            </a:pPr>
            <a:r>
              <a:rPr lang="it-IT" sz="2800" dirty="0">
                <a:solidFill>
                  <a:srgbClr val="0000CC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ＭＳ Ｐゴシック" charset="0"/>
                <a:cs typeface="ＭＳ Ｐゴシック" charset="0"/>
              </a:rPr>
              <a:t>AMS </a:t>
            </a:r>
            <a:r>
              <a:rPr lang="it-IT" sz="2800" dirty="0" err="1">
                <a:solidFill>
                  <a:srgbClr val="0000CC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ＭＳ Ｐゴシック" charset="0"/>
                <a:cs typeface="ＭＳ Ｐゴシック" charset="0"/>
              </a:rPr>
              <a:t>Physics</a:t>
            </a:r>
            <a:r>
              <a:rPr lang="it-IT" sz="2800" dirty="0">
                <a:solidFill>
                  <a:srgbClr val="0000CC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ＭＳ Ｐゴシック" charset="0"/>
                <a:cs typeface="ＭＳ Ｐゴシック" charset="0"/>
              </a:rPr>
              <a:t> </a:t>
            </a:r>
            <a:r>
              <a:rPr lang="it-IT" sz="2800" dirty="0" err="1">
                <a:solidFill>
                  <a:srgbClr val="0000CC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ＭＳ Ｐゴシック" charset="0"/>
                <a:cs typeface="ＭＳ Ｐゴシック" charset="0"/>
              </a:rPr>
              <a:t>Potential</a:t>
            </a:r>
            <a:endParaRPr lang="it-IT" sz="2800" dirty="0">
              <a:solidFill>
                <a:srgbClr val="0000CC"/>
              </a:solidFill>
              <a:effectLst>
                <a:outerShdw blurRad="38100" dist="38100" dir="2700000" algn="tl">
                  <a:srgbClr val="DDDDDD"/>
                </a:outerShdw>
              </a:effectLst>
              <a:ea typeface="ＭＳ Ｐゴシック" charset="0"/>
              <a:cs typeface="ＭＳ Ｐゴシック" charset="0"/>
            </a:endParaRPr>
          </a:p>
        </p:txBody>
      </p:sp>
      <p:sp>
        <p:nvSpPr>
          <p:cNvPr id="985091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858838" y="728663"/>
            <a:ext cx="7977187" cy="5888037"/>
          </a:xfrm>
        </p:spPr>
        <p:txBody>
          <a:bodyPr/>
          <a:lstStyle/>
          <a:p>
            <a:pPr marL="341313" indent="-341313" eaLnBrk="1" hangingPunct="1">
              <a:lnSpc>
                <a:spcPct val="120000"/>
              </a:lnSpc>
              <a:buClr>
                <a:srgbClr val="C00000"/>
              </a:buClr>
              <a:buFontTx/>
              <a:buNone/>
              <a:defRPr/>
            </a:pPr>
            <a:endParaRPr lang="en-US" sz="1000" b="1" dirty="0">
              <a:solidFill>
                <a:srgbClr val="EA00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Book Antiqua" charset="0"/>
              <a:ea typeface="ＭＳ Ｐゴシック" charset="0"/>
              <a:cs typeface="ＭＳ Ｐゴシック" charset="0"/>
            </a:endParaRPr>
          </a:p>
          <a:p>
            <a:pPr marL="341313" indent="-341313" eaLnBrk="1" hangingPunct="1">
              <a:lnSpc>
                <a:spcPct val="120000"/>
              </a:lnSpc>
              <a:buClr>
                <a:srgbClr val="C00000"/>
              </a:buClr>
              <a:defRPr/>
            </a:pPr>
            <a:r>
              <a:rPr lang="en-US" sz="2000" dirty="0">
                <a:effectLst>
                  <a:outerShdw blurRad="38100" dist="38100" dir="2700000" algn="tl">
                    <a:srgbClr val="DDDDDD"/>
                  </a:outerShdw>
                </a:effectLst>
                <a:ea typeface="ＭＳ Ｐゴシック" charset="0"/>
              </a:rPr>
              <a:t>Searches for primordial antimatter:</a:t>
            </a:r>
          </a:p>
          <a:p>
            <a:pPr marL="741363" lvl="1" indent="-284163" eaLnBrk="1" hangingPunct="1">
              <a:lnSpc>
                <a:spcPct val="90000"/>
              </a:lnSpc>
              <a:spcBef>
                <a:spcPct val="0"/>
              </a:spcBef>
              <a:buClr>
                <a:srgbClr val="C00000"/>
              </a:buClr>
              <a:defRPr/>
            </a:pPr>
            <a:r>
              <a:rPr lang="en-US" sz="1800" dirty="0">
                <a:effectLst>
                  <a:outerShdw blurRad="38100" dist="38100" dir="2700000" algn="tl">
                    <a:srgbClr val="DDDDDD"/>
                  </a:outerShdw>
                </a:effectLst>
                <a:ea typeface="ＭＳ Ｐゴシック" charset="0"/>
              </a:rPr>
              <a:t>Anti-nuclei: </a:t>
            </a:r>
            <a:r>
              <a:rPr lang="en-US" sz="1800" dirty="0" smtClean="0">
                <a:effectLst>
                  <a:outerShdw blurRad="38100" dist="38100" dir="2700000" algn="tl">
                    <a:srgbClr val="DDDDDD"/>
                  </a:outerShdw>
                </a:effectLst>
                <a:ea typeface="ＭＳ Ｐゴシック" charset="0"/>
              </a:rPr>
              <a:t>anti He</a:t>
            </a:r>
            <a:r>
              <a:rPr lang="en-US" sz="1800" dirty="0">
                <a:effectLst>
                  <a:outerShdw blurRad="38100" dist="38100" dir="2700000" algn="tl">
                    <a:srgbClr val="DDDDDD"/>
                  </a:outerShdw>
                </a:effectLst>
                <a:ea typeface="ＭＳ Ｐゴシック" charset="0"/>
              </a:rPr>
              <a:t>, …</a:t>
            </a:r>
          </a:p>
          <a:p>
            <a:pPr marL="341313" indent="-341313" eaLnBrk="1" hangingPunct="1">
              <a:lnSpc>
                <a:spcPct val="120000"/>
              </a:lnSpc>
              <a:buClr>
                <a:srgbClr val="C00000"/>
              </a:buClr>
              <a:defRPr/>
            </a:pPr>
            <a:r>
              <a:rPr lang="en-US" sz="2000" b="1" dirty="0">
                <a:effectLst>
                  <a:outerShdw blurRad="38100" dist="38100" dir="2700000" algn="tl">
                    <a:srgbClr val="DDDDDD"/>
                  </a:outerShdw>
                </a:effectLst>
                <a:ea typeface="ＭＳ Ｐゴシック" charset="0"/>
              </a:rPr>
              <a:t>Dark Matter searches:</a:t>
            </a:r>
          </a:p>
          <a:p>
            <a:pPr marL="741363" lvl="1" indent="-284163" eaLnBrk="1" hangingPunct="1">
              <a:lnSpc>
                <a:spcPct val="90000"/>
              </a:lnSpc>
              <a:spcBef>
                <a:spcPct val="0"/>
              </a:spcBef>
              <a:buClr>
                <a:srgbClr val="C00000"/>
              </a:buClr>
              <a:defRPr/>
            </a:pPr>
            <a:r>
              <a:rPr lang="en-US" sz="1800" b="1" dirty="0">
                <a:effectLst>
                  <a:outerShdw blurRad="38100" dist="38100" dir="2700000" algn="tl">
                    <a:srgbClr val="DDDDDD"/>
                  </a:outerShdw>
                </a:effectLst>
                <a:ea typeface="ＭＳ Ｐゴシック" charset="0"/>
              </a:rPr>
              <a:t>e</a:t>
            </a:r>
            <a:r>
              <a:rPr lang="en-US" sz="1800" b="1" baseline="30000" dirty="0">
                <a:effectLst>
                  <a:outerShdw blurRad="38100" dist="38100" dir="2700000" algn="tl">
                    <a:srgbClr val="DDDDDD"/>
                  </a:outerShdw>
                </a:effectLst>
                <a:ea typeface="ＭＳ Ｐゴシック" charset="0"/>
              </a:rPr>
              <a:t>+ </a:t>
            </a:r>
            <a:r>
              <a:rPr lang="en-US" sz="1800" b="1" dirty="0">
                <a:effectLst>
                  <a:outerShdw blurRad="38100" dist="38100" dir="2700000" algn="tl">
                    <a:srgbClr val="DDDDDD"/>
                  </a:outerShdw>
                </a:effectLst>
                <a:ea typeface="ＭＳ Ｐゴシック" charset="0"/>
              </a:rPr>
              <a:t>, e</a:t>
            </a:r>
            <a:r>
              <a:rPr lang="en-US" sz="1800" b="1" baseline="30000" dirty="0">
                <a:effectLst>
                  <a:outerShdw blurRad="38100" dist="38100" dir="2700000" algn="tl">
                    <a:srgbClr val="DDDDDD"/>
                  </a:outerShdw>
                </a:effectLst>
                <a:ea typeface="ＭＳ Ｐゴシック" charset="0"/>
                <a:cs typeface="Arial" charset="0"/>
              </a:rPr>
              <a:t>±</a:t>
            </a:r>
            <a:r>
              <a:rPr lang="en-US" sz="1800" b="1" dirty="0">
                <a:effectLst>
                  <a:outerShdw blurRad="38100" dist="38100" dir="2700000" algn="tl">
                    <a:srgbClr val="DDDDDD"/>
                  </a:outerShdw>
                </a:effectLst>
                <a:ea typeface="ＭＳ Ｐゴシック" charset="0"/>
                <a:cs typeface="Arial" charset="0"/>
              </a:rPr>
              <a:t> </a:t>
            </a:r>
            <a:r>
              <a:rPr lang="en-US" sz="1800" b="1" dirty="0" smtClean="0">
                <a:effectLst>
                  <a:outerShdw blurRad="38100" dist="38100" dir="2700000" algn="tl">
                    <a:srgbClr val="DDDDDD"/>
                  </a:outerShdw>
                </a:effectLst>
                <a:ea typeface="ＭＳ Ｐゴシック" charset="0"/>
                <a:cs typeface="Arial" charset="0"/>
              </a:rPr>
              <a:t>, </a:t>
            </a:r>
            <a:r>
              <a:rPr lang="en-US" sz="1800" dirty="0" smtClean="0">
                <a:effectLst>
                  <a:outerShdw blurRad="38100" dist="38100" dir="2700000" algn="tl">
                    <a:srgbClr val="DDDDDD"/>
                  </a:outerShdw>
                </a:effectLst>
                <a:ea typeface="ＭＳ Ｐゴシック" charset="0"/>
                <a:cs typeface="Arial" charset="0"/>
              </a:rPr>
              <a:t>anti </a:t>
            </a:r>
            <a:r>
              <a:rPr lang="en-US" sz="1800" dirty="0">
                <a:effectLst>
                  <a:outerShdw blurRad="38100" dist="38100" dir="2700000" algn="tl">
                    <a:srgbClr val="DDDDDD"/>
                  </a:outerShdw>
                </a:effectLst>
                <a:ea typeface="ＭＳ Ｐゴシック" charset="0"/>
                <a:cs typeface="Arial" charset="0"/>
              </a:rPr>
              <a:t>p , </a:t>
            </a:r>
            <a:r>
              <a:rPr lang="en-US" sz="2400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Symbol"/>
                <a:ea typeface="ＭＳ Ｐゴシック" charset="0"/>
                <a:cs typeface="Arial" charset="0"/>
              </a:rPr>
              <a:t>g</a:t>
            </a:r>
            <a:r>
              <a:rPr lang="en-US" sz="1800" dirty="0" smtClean="0">
                <a:effectLst>
                  <a:outerShdw blurRad="38100" dist="38100" dir="2700000" algn="tl">
                    <a:srgbClr val="DDDDDD"/>
                  </a:outerShdw>
                </a:effectLst>
                <a:ea typeface="ＭＳ Ｐゴシック" charset="0"/>
                <a:cs typeface="Arial" charset="0"/>
              </a:rPr>
              <a:t>…</a:t>
            </a:r>
            <a:endParaRPr lang="en-US" sz="1800" dirty="0">
              <a:effectLst>
                <a:outerShdw blurRad="38100" dist="38100" dir="2700000" algn="tl">
                  <a:srgbClr val="DDDDDD"/>
                </a:outerShdw>
              </a:effectLst>
              <a:ea typeface="ＭＳ Ｐゴシック" charset="0"/>
              <a:cs typeface="Arial" charset="0"/>
            </a:endParaRPr>
          </a:p>
          <a:p>
            <a:pPr marL="741363" lvl="1" indent="-284163" eaLnBrk="1" hangingPunct="1">
              <a:lnSpc>
                <a:spcPct val="90000"/>
              </a:lnSpc>
              <a:spcBef>
                <a:spcPct val="0"/>
              </a:spcBef>
              <a:buClr>
                <a:srgbClr val="C00000"/>
              </a:buClr>
              <a:defRPr/>
            </a:pPr>
            <a:r>
              <a:rPr lang="en-US" sz="1800" dirty="0">
                <a:effectLst>
                  <a:outerShdw blurRad="38100" dist="38100" dir="2700000" algn="tl">
                    <a:srgbClr val="DDDDDD"/>
                  </a:outerShdw>
                </a:effectLst>
                <a:ea typeface="ＭＳ Ｐゴシック" charset="0"/>
                <a:cs typeface="Arial" charset="0"/>
              </a:rPr>
              <a:t>simultaneous observation of several signal channels.</a:t>
            </a:r>
            <a:endParaRPr lang="en-US" sz="1800" baseline="30000" dirty="0">
              <a:effectLst>
                <a:outerShdw blurRad="38100" dist="38100" dir="2700000" algn="tl">
                  <a:srgbClr val="DDDDDD"/>
                </a:outerShdw>
              </a:effectLst>
              <a:ea typeface="ＭＳ Ｐゴシック" charset="0"/>
            </a:endParaRPr>
          </a:p>
          <a:p>
            <a:pPr marL="341313" indent="-341313" eaLnBrk="1" hangingPunct="1">
              <a:lnSpc>
                <a:spcPct val="120000"/>
              </a:lnSpc>
              <a:buClr>
                <a:srgbClr val="C00000"/>
              </a:buClr>
              <a:defRPr/>
            </a:pPr>
            <a:r>
              <a:rPr lang="en-US" sz="2000" dirty="0">
                <a:effectLst>
                  <a:outerShdw blurRad="38100" dist="38100" dir="2700000" algn="tl">
                    <a:srgbClr val="DDDDDD"/>
                  </a:outerShdw>
                </a:effectLst>
                <a:ea typeface="ＭＳ Ｐゴシック" charset="0"/>
              </a:rPr>
              <a:t>Searches for new forms of matter:</a:t>
            </a:r>
          </a:p>
          <a:p>
            <a:pPr marL="741363" lvl="1" indent="-284163" eaLnBrk="1" hangingPunct="1">
              <a:lnSpc>
                <a:spcPct val="120000"/>
              </a:lnSpc>
              <a:buClr>
                <a:srgbClr val="C00000"/>
              </a:buClr>
              <a:defRPr/>
            </a:pPr>
            <a:r>
              <a:rPr lang="en-US" sz="1800" dirty="0" err="1">
                <a:effectLst>
                  <a:outerShdw blurRad="38100" dist="38100" dir="2700000" algn="tl">
                    <a:srgbClr val="DDDDDD"/>
                  </a:outerShdw>
                </a:effectLst>
                <a:ea typeface="ＭＳ Ｐゴシック" charset="0"/>
              </a:rPr>
              <a:t>strangelets</a:t>
            </a:r>
            <a:r>
              <a:rPr lang="en-US" sz="1800" dirty="0">
                <a:effectLst>
                  <a:outerShdw blurRad="38100" dist="38100" dir="2700000" algn="tl">
                    <a:srgbClr val="DDDDDD"/>
                  </a:outerShdw>
                </a:effectLst>
                <a:ea typeface="ＭＳ Ｐゴシック" charset="0"/>
              </a:rPr>
              <a:t>, …</a:t>
            </a:r>
          </a:p>
          <a:p>
            <a:pPr marL="341313" indent="-341313" eaLnBrk="1" hangingPunct="1">
              <a:lnSpc>
                <a:spcPct val="120000"/>
              </a:lnSpc>
              <a:buClr>
                <a:srgbClr val="C00000"/>
              </a:buClr>
              <a:defRPr/>
            </a:pPr>
            <a:r>
              <a:rPr lang="en-US" sz="2000" b="1" dirty="0">
                <a:effectLst>
                  <a:outerShdw blurRad="38100" dist="38100" dir="2700000" algn="tl">
                    <a:srgbClr val="DDDDDD"/>
                  </a:outerShdw>
                </a:effectLst>
                <a:ea typeface="ＭＳ Ｐゴシック" charset="0"/>
              </a:rPr>
              <a:t>Measuring CR spectra – refining propagation models;</a:t>
            </a:r>
          </a:p>
          <a:p>
            <a:pPr marL="341313" indent="-341313" eaLnBrk="1" hangingPunct="1">
              <a:lnSpc>
                <a:spcPct val="120000"/>
              </a:lnSpc>
              <a:buClr>
                <a:srgbClr val="C00000"/>
              </a:buClr>
              <a:defRPr/>
            </a:pPr>
            <a:r>
              <a:rPr lang="en-US" sz="2000" dirty="0" smtClean="0">
                <a:effectLst>
                  <a:outerShdw blurRad="38100" dist="38100" dir="2700000" algn="tl">
                    <a:srgbClr val="DDDDDD"/>
                  </a:outerShdw>
                </a:effectLst>
                <a:ea typeface="ＭＳ Ｐゴシック" charset="0"/>
              </a:rPr>
              <a:t>Study </a:t>
            </a:r>
            <a:r>
              <a:rPr lang="en-US" sz="2000" dirty="0">
                <a:effectLst>
                  <a:outerShdw blurRad="38100" dist="38100" dir="2700000" algn="tl">
                    <a:srgbClr val="DDDDDD"/>
                  </a:outerShdw>
                </a:effectLst>
                <a:ea typeface="ＭＳ Ｐゴシック" charset="0"/>
              </a:rPr>
              <a:t>effects of solar modulation on CR spectra over 11 year solar cycle</a:t>
            </a:r>
          </a:p>
          <a:p>
            <a:pPr marL="341313" indent="-341313" eaLnBrk="1" hangingPunct="1">
              <a:lnSpc>
                <a:spcPct val="120000"/>
              </a:lnSpc>
              <a:buClr>
                <a:srgbClr val="C00000"/>
              </a:buClr>
              <a:defRPr/>
            </a:pPr>
            <a:r>
              <a:rPr lang="en-US" sz="2000" dirty="0">
                <a:effectLst>
                  <a:outerShdw blurRad="38100" dist="38100" dir="2700000" algn="tl">
                    <a:srgbClr val="DDDDDD"/>
                  </a:outerShdw>
                </a:effectLst>
                <a:ea typeface="ＭＳ Ｐゴシック" charset="0"/>
              </a:rPr>
              <a:t>…</a:t>
            </a:r>
          </a:p>
        </p:txBody>
      </p:sp>
      <p:sp>
        <p:nvSpPr>
          <p:cNvPr id="117764" name="Line 7"/>
          <p:cNvSpPr>
            <a:spLocks noChangeShapeType="1"/>
          </p:cNvSpPr>
          <p:nvPr/>
        </p:nvSpPr>
        <p:spPr bwMode="auto">
          <a:xfrm>
            <a:off x="2533650" y="2071688"/>
            <a:ext cx="136525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360" tIns="45682" rIns="91360" bIns="45682"/>
          <a:lstStyle/>
          <a:p>
            <a:pPr>
              <a:defRPr/>
            </a:pPr>
            <a:endParaRPr lang="en-US"/>
          </a:p>
        </p:txBody>
      </p:sp>
      <p:sp>
        <p:nvSpPr>
          <p:cNvPr id="6" name="ZoneTexte 5"/>
          <p:cNvSpPr txBox="1"/>
          <p:nvPr/>
        </p:nvSpPr>
        <p:spPr>
          <a:xfrm>
            <a:off x="8686800" y="6550223"/>
            <a:ext cx="457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364366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3"/>
    </mc:Choice>
    <mc:Fallback xmlns="">
      <p:transition xmlns:p14="http://schemas.microsoft.com/office/powerpoint/2010/main" spd="slow" advTm="483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304800"/>
            <a:ext cx="8229601" cy="1249362"/>
          </a:xfrm>
        </p:spPr>
        <p:txBody>
          <a:bodyPr>
            <a:normAutofit/>
          </a:bodyPr>
          <a:lstStyle/>
          <a:p>
            <a:r>
              <a:rPr lang="it-IT" sz="2800" dirty="0" err="1">
                <a:cs typeface="Palatino"/>
              </a:rPr>
              <a:t>Rigidity</a:t>
            </a:r>
            <a:r>
              <a:rPr lang="it-IT" sz="2800" dirty="0">
                <a:cs typeface="Palatino"/>
              </a:rPr>
              <a:t> </a:t>
            </a:r>
            <a:r>
              <a:rPr lang="it-IT" sz="2800" dirty="0" err="1" smtClean="0">
                <a:cs typeface="Palatino"/>
              </a:rPr>
              <a:t>measurement</a:t>
            </a:r>
            <a:r>
              <a:rPr lang="it-IT" sz="2800" dirty="0" smtClean="0">
                <a:cs typeface="Palatino"/>
              </a:rPr>
              <a:t> (</a:t>
            </a:r>
            <a:r>
              <a:rPr lang="it-IT" sz="2800" dirty="0" err="1" smtClean="0">
                <a:cs typeface="Palatino"/>
              </a:rPr>
              <a:t>R</a:t>
            </a:r>
            <a:r>
              <a:rPr lang="it-IT" sz="2800" dirty="0" smtClean="0">
                <a:cs typeface="Palatino"/>
              </a:rPr>
              <a:t>=pc/</a:t>
            </a:r>
            <a:r>
              <a:rPr lang="it-IT" sz="2800" dirty="0" err="1" smtClean="0">
                <a:cs typeface="Palatino"/>
              </a:rPr>
              <a:t>Ze</a:t>
            </a:r>
            <a:r>
              <a:rPr lang="it-IT" sz="2800" dirty="0" smtClean="0">
                <a:cs typeface="Palatino"/>
              </a:rPr>
              <a:t>)</a:t>
            </a:r>
            <a:endParaRPr lang="it-IT" sz="2800" i="1" dirty="0">
              <a:solidFill>
                <a:srgbClr val="0000FF"/>
              </a:solidFill>
              <a:cs typeface="Palatino"/>
            </a:endParaRPr>
          </a:p>
        </p:txBody>
      </p:sp>
      <p:pic>
        <p:nvPicPr>
          <p:cNvPr id="3" name="Image 2" descr="icrc2013-1064-03a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893483"/>
            <a:ext cx="4191000" cy="3735917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5486400" y="3352800"/>
            <a:ext cx="190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dirty="0" smtClean="0"/>
              <a:t>Span: Inner Tracker(L2-&gt;L8)</a:t>
            </a:r>
            <a:endParaRPr lang="en-US" dirty="0"/>
          </a:p>
        </p:txBody>
      </p:sp>
      <p:sp>
        <p:nvSpPr>
          <p:cNvPr id="10" name="ZoneTexte 9"/>
          <p:cNvSpPr txBox="1"/>
          <p:nvPr/>
        </p:nvSpPr>
        <p:spPr>
          <a:xfrm>
            <a:off x="5486400" y="4366736"/>
            <a:ext cx="1905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dirty="0" smtClean="0">
                <a:solidFill>
                  <a:srgbClr val="3366FF"/>
                </a:solidFill>
              </a:rPr>
              <a:t>Span: Inner </a:t>
            </a:r>
            <a:r>
              <a:rPr lang="en-US" dirty="0" err="1" smtClean="0">
                <a:solidFill>
                  <a:srgbClr val="3366FF"/>
                </a:solidFill>
              </a:rPr>
              <a:t>Tracker+Layers</a:t>
            </a:r>
            <a:r>
              <a:rPr lang="en-US" dirty="0" smtClean="0">
                <a:solidFill>
                  <a:srgbClr val="3366FF"/>
                </a:solidFill>
              </a:rPr>
              <a:t> L1 and L9</a:t>
            </a:r>
            <a:endParaRPr lang="en-US" dirty="0">
              <a:solidFill>
                <a:srgbClr val="3366FF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4876800" y="762000"/>
            <a:ext cx="3810000" cy="2203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dirty="0" smtClean="0"/>
              <a:t>Challenges:</a:t>
            </a:r>
          </a:p>
          <a:p>
            <a:pPr>
              <a:buNone/>
            </a:pPr>
            <a:r>
              <a:rPr lang="en-US" dirty="0" smtClean="0"/>
              <a:t>Alignment feature: Inner and external layers (due to the temperature variations on the ISS)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 Track resolution depends on the number of layers included in the reconstruction </a:t>
            </a:r>
          </a:p>
          <a:p>
            <a:pPr lvl="1"/>
            <a:endParaRPr lang="en-US" dirty="0"/>
          </a:p>
        </p:txBody>
      </p:sp>
      <p:pic>
        <p:nvPicPr>
          <p:cNvPr id="13" name="Immagine 8" descr="tracker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1187206"/>
            <a:ext cx="4114800" cy="5088547"/>
          </a:xfrm>
          <a:prstGeom prst="rect">
            <a:avLst/>
          </a:prstGeom>
        </p:spPr>
      </p:pic>
      <p:sp>
        <p:nvSpPr>
          <p:cNvPr id="15" name="ZoneTexte 14"/>
          <p:cNvSpPr txBox="1"/>
          <p:nvPr/>
        </p:nvSpPr>
        <p:spPr>
          <a:xfrm>
            <a:off x="8534400" y="6397823"/>
            <a:ext cx="533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dirty="0" smtClean="0"/>
              <a:t>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35402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304800"/>
            <a:ext cx="8229601" cy="1249362"/>
          </a:xfrm>
        </p:spPr>
        <p:txBody>
          <a:bodyPr>
            <a:normAutofit/>
          </a:bodyPr>
          <a:lstStyle/>
          <a:p>
            <a:r>
              <a:rPr lang="it-IT" sz="2800" dirty="0" err="1" smtClean="0">
                <a:cs typeface="Palatino"/>
              </a:rPr>
              <a:t>Tracker</a:t>
            </a:r>
            <a:r>
              <a:rPr lang="it-IT" sz="2800" dirty="0">
                <a:cs typeface="Palatino"/>
              </a:rPr>
              <a:t> </a:t>
            </a:r>
            <a:r>
              <a:rPr lang="it-IT" sz="2800" dirty="0" err="1" smtClean="0">
                <a:cs typeface="Palatino"/>
              </a:rPr>
              <a:t>Alignement</a:t>
            </a:r>
            <a:r>
              <a:rPr lang="it-IT" sz="2800" dirty="0" smtClean="0">
                <a:cs typeface="Palatino"/>
              </a:rPr>
              <a:t> </a:t>
            </a:r>
            <a:r>
              <a:rPr lang="it-IT" sz="2800" dirty="0" err="1">
                <a:cs typeface="Palatino"/>
              </a:rPr>
              <a:t>O</a:t>
            </a:r>
            <a:r>
              <a:rPr lang="it-IT" sz="2800" dirty="0" err="1" smtClean="0">
                <a:cs typeface="Palatino"/>
              </a:rPr>
              <a:t>ccuracy</a:t>
            </a:r>
            <a:r>
              <a:rPr lang="it-IT" sz="2800" dirty="0" smtClean="0">
                <a:cs typeface="Palatino"/>
              </a:rPr>
              <a:t> </a:t>
            </a:r>
            <a:endParaRPr lang="it-IT" sz="2800" i="1" dirty="0">
              <a:solidFill>
                <a:srgbClr val="0000FF"/>
              </a:solidFill>
              <a:cs typeface="Palatino"/>
            </a:endParaRP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2"/>
          <a:srcRect l="-8628" t="-2763" r="-9381" b="-3870"/>
          <a:stretch/>
        </p:blipFill>
        <p:spPr>
          <a:xfrm>
            <a:off x="762000" y="838200"/>
            <a:ext cx="7669149" cy="5765800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8534400" y="6397823"/>
            <a:ext cx="533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dirty="0" smtClean="0"/>
              <a:t>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17653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6" name="1 Imagen"/>
          <p:cNvPicPr/>
          <p:nvPr/>
        </p:nvPicPr>
        <p:blipFill>
          <a:blip r:embed="rId3"/>
          <a:stretch>
            <a:fillRect/>
          </a:stretch>
        </p:blipFill>
        <p:spPr>
          <a:xfrm>
            <a:off x="6676920" y="5191200"/>
            <a:ext cx="2377800" cy="1488600"/>
          </a:xfrm>
          <a:prstGeom prst="rect">
            <a:avLst/>
          </a:prstGeom>
          <a:ln>
            <a:noFill/>
          </a:ln>
        </p:spPr>
      </p:pic>
      <p:pic>
        <p:nvPicPr>
          <p:cNvPr id="2667" name="Picture 63"/>
          <p:cNvPicPr/>
          <p:nvPr/>
        </p:nvPicPr>
        <p:blipFill>
          <a:blip r:embed="rId4"/>
          <a:srcRect l="3597" t="14166" r="4143" b="9436"/>
          <a:stretch>
            <a:fillRect/>
          </a:stretch>
        </p:blipFill>
        <p:spPr>
          <a:xfrm>
            <a:off x="152280" y="5499000"/>
            <a:ext cx="2184120" cy="1157040"/>
          </a:xfrm>
          <a:prstGeom prst="rect">
            <a:avLst/>
          </a:prstGeom>
          <a:ln>
            <a:noFill/>
          </a:ln>
        </p:spPr>
      </p:pic>
      <p:pic>
        <p:nvPicPr>
          <p:cNvPr id="2668" name="Picture 2"/>
          <p:cNvPicPr/>
          <p:nvPr/>
        </p:nvPicPr>
        <p:blipFill>
          <a:blip r:embed="rId5"/>
          <a:srcRect t="5600" b="9057"/>
          <a:stretch>
            <a:fillRect/>
          </a:stretch>
        </p:blipFill>
        <p:spPr>
          <a:xfrm>
            <a:off x="101520" y="1136520"/>
            <a:ext cx="2196720" cy="1333080"/>
          </a:xfrm>
          <a:prstGeom prst="rect">
            <a:avLst/>
          </a:prstGeom>
          <a:ln>
            <a:noFill/>
          </a:ln>
        </p:spPr>
      </p:pic>
      <p:pic>
        <p:nvPicPr>
          <p:cNvPr id="2669" name="Picture 2"/>
          <p:cNvPicPr/>
          <p:nvPr/>
        </p:nvPicPr>
        <p:blipFill>
          <a:blip r:embed="rId6"/>
          <a:srcRect l="10688" t="17682" r="8900" b="14093"/>
          <a:stretch>
            <a:fillRect/>
          </a:stretch>
        </p:blipFill>
        <p:spPr>
          <a:xfrm>
            <a:off x="6754680" y="2846520"/>
            <a:ext cx="2134800" cy="1677600"/>
          </a:xfrm>
          <a:prstGeom prst="rect">
            <a:avLst/>
          </a:prstGeom>
          <a:ln>
            <a:noFill/>
          </a:ln>
        </p:spPr>
      </p:pic>
      <p:sp>
        <p:nvSpPr>
          <p:cNvPr id="2670" name="CustomShape 1"/>
          <p:cNvSpPr/>
          <p:nvPr/>
        </p:nvSpPr>
        <p:spPr>
          <a:xfrm>
            <a:off x="-124560" y="494280"/>
            <a:ext cx="2707920" cy="747360"/>
          </a:xfrm>
          <a:prstGeom prst="rect">
            <a:avLst/>
          </a:prstGeom>
          <a:noFill/>
          <a:ln>
            <a:noFill/>
          </a:ln>
        </p:spPr>
        <p:txBody>
          <a:bodyPr lIns="45720" rIns="45720" anchor="ctr" anchorCtr="1"/>
          <a:lstStyle/>
          <a:p>
            <a:pPr algn="ctr">
              <a:lnSpc>
                <a:spcPct val="80000"/>
              </a:lnSpc>
              <a:buNone/>
            </a:pPr>
            <a:r>
              <a:rPr lang="en-US" sz="1400" b="1" dirty="0">
                <a:solidFill>
                  <a:srgbClr val="3333FF"/>
                </a:solidFill>
                <a:latin typeface="Arial"/>
                <a:ea typeface="ＭＳ Ｐゴシック"/>
              </a:rPr>
              <a:t>TRD</a:t>
            </a:r>
            <a:endParaRPr dirty="0"/>
          </a:p>
          <a:p>
            <a:pPr algn="ctr">
              <a:lnSpc>
                <a:spcPct val="80000"/>
              </a:lnSpc>
            </a:pPr>
            <a:r>
              <a:rPr lang="en-US" sz="1400" b="1" dirty="0">
                <a:solidFill>
                  <a:srgbClr val="FF0000"/>
                </a:solidFill>
                <a:latin typeface="Arial"/>
                <a:ea typeface="ＭＳ Ｐゴシック"/>
              </a:rPr>
              <a:t>24</a:t>
            </a:r>
            <a:r>
              <a:rPr lang="en-US" sz="1400" b="1" dirty="0">
                <a:solidFill>
                  <a:srgbClr val="0000FF"/>
                </a:solidFill>
                <a:latin typeface="Arial"/>
                <a:ea typeface="ＭＳ Ｐゴシック"/>
              </a:rPr>
              <a:t> Heaters </a:t>
            </a:r>
            <a:endParaRPr dirty="0"/>
          </a:p>
          <a:p>
            <a:pPr algn="ctr">
              <a:lnSpc>
                <a:spcPct val="80000"/>
              </a:lnSpc>
              <a:buNone/>
            </a:pPr>
            <a:r>
              <a:rPr lang="en-US" sz="1400" b="1" dirty="0" smtClean="0">
                <a:solidFill>
                  <a:srgbClr val="FF0818"/>
                </a:solidFill>
                <a:latin typeface="Arial"/>
                <a:ea typeface="ＭＳ Ｐゴシック"/>
              </a:rPr>
              <a:t>82</a:t>
            </a:r>
            <a:r>
              <a:rPr lang="en-US" sz="1400" b="1" dirty="0" smtClean="0">
                <a:solidFill>
                  <a:srgbClr val="3333FF"/>
                </a:solidFill>
                <a:latin typeface="Arial"/>
                <a:ea typeface="ＭＳ Ｐゴシック"/>
              </a:rPr>
              <a:t> </a:t>
            </a:r>
            <a:r>
              <a:rPr lang="en-US" sz="1400" b="1" dirty="0">
                <a:solidFill>
                  <a:srgbClr val="0000FF"/>
                </a:solidFill>
                <a:latin typeface="Arial"/>
                <a:ea typeface="ＭＳ Ｐゴシック"/>
              </a:rPr>
              <a:t>Temperature Sensors </a:t>
            </a:r>
            <a:endParaRPr dirty="0"/>
          </a:p>
          <a:p>
            <a:pPr algn="ctr">
              <a:lnSpc>
                <a:spcPct val="80000"/>
              </a:lnSpc>
            </a:pPr>
            <a:endParaRPr dirty="0"/>
          </a:p>
        </p:txBody>
      </p:sp>
      <p:sp>
        <p:nvSpPr>
          <p:cNvPr id="2671" name="CustomShape 2"/>
          <p:cNvSpPr/>
          <p:nvPr/>
        </p:nvSpPr>
        <p:spPr>
          <a:xfrm>
            <a:off x="-19800" y="2855880"/>
            <a:ext cx="2498400" cy="603000"/>
          </a:xfrm>
          <a:prstGeom prst="rect">
            <a:avLst/>
          </a:prstGeom>
          <a:noFill/>
          <a:ln>
            <a:noFill/>
          </a:ln>
        </p:spPr>
        <p:txBody>
          <a:bodyPr lIns="45720" rIns="45720" anchor="ctr" anchorCtr="1"/>
          <a:lstStyle/>
          <a:p>
            <a:pPr algn="ctr">
              <a:lnSpc>
                <a:spcPct val="80000"/>
              </a:lnSpc>
              <a:buNone/>
            </a:pPr>
            <a:r>
              <a:rPr lang="en-US" sz="1400" b="1" dirty="0">
                <a:solidFill>
                  <a:srgbClr val="3333FF"/>
                </a:solidFill>
                <a:latin typeface="Arial"/>
                <a:ea typeface="ＭＳ Ｐゴシック"/>
              </a:rPr>
              <a:t>Silicon Tracker</a:t>
            </a:r>
            <a:endParaRPr dirty="0"/>
          </a:p>
          <a:p>
            <a:pPr algn="ctr">
              <a:lnSpc>
                <a:spcPct val="80000"/>
              </a:lnSpc>
              <a:buNone/>
            </a:pPr>
            <a:r>
              <a:rPr lang="en-US" sz="1400" b="1" dirty="0">
                <a:solidFill>
                  <a:srgbClr val="FF0000"/>
                </a:solidFill>
                <a:latin typeface="Arial"/>
                <a:ea typeface="ＭＳ Ｐゴシック"/>
              </a:rPr>
              <a:t>32</a:t>
            </a:r>
            <a:r>
              <a:rPr lang="en-US" sz="1400" b="1" dirty="0">
                <a:solidFill>
                  <a:srgbClr val="0000FF"/>
                </a:solidFill>
                <a:latin typeface="Arial"/>
                <a:ea typeface="ＭＳ Ｐゴシック"/>
              </a:rPr>
              <a:t> Heaters</a:t>
            </a:r>
            <a:endParaRPr dirty="0"/>
          </a:p>
          <a:p>
            <a:pPr algn="ctr">
              <a:lnSpc>
                <a:spcPct val="80000"/>
              </a:lnSpc>
              <a:buNone/>
            </a:pPr>
            <a:r>
              <a:rPr lang="en-US" sz="1400" b="1" dirty="0">
                <a:solidFill>
                  <a:srgbClr val="FF0818"/>
                </a:solidFill>
                <a:latin typeface="Arial"/>
                <a:ea typeface="ＭＳ Ｐゴシック"/>
              </a:rPr>
              <a:t>142</a:t>
            </a:r>
            <a:r>
              <a:rPr lang="en-US" sz="1400" b="1" dirty="0">
                <a:solidFill>
                  <a:srgbClr val="0000FF"/>
                </a:solidFill>
                <a:latin typeface="Arial"/>
                <a:ea typeface="ＭＳ Ｐゴシック"/>
              </a:rPr>
              <a:t> Temperature Sensors</a:t>
            </a:r>
            <a:endParaRPr dirty="0"/>
          </a:p>
        </p:txBody>
      </p:sp>
      <p:sp>
        <p:nvSpPr>
          <p:cNvPr id="2672" name="CustomShape 3"/>
          <p:cNvSpPr/>
          <p:nvPr/>
        </p:nvSpPr>
        <p:spPr>
          <a:xfrm>
            <a:off x="-228600" y="4929120"/>
            <a:ext cx="2933280" cy="687960"/>
          </a:xfrm>
          <a:prstGeom prst="rect">
            <a:avLst/>
          </a:prstGeom>
          <a:noFill/>
          <a:ln>
            <a:noFill/>
          </a:ln>
        </p:spPr>
        <p:txBody>
          <a:bodyPr lIns="45720" rIns="45720" anchor="ctr" anchorCtr="1"/>
          <a:lstStyle/>
          <a:p>
            <a:pPr algn="ctr">
              <a:lnSpc>
                <a:spcPct val="80000"/>
              </a:lnSpc>
              <a:buNone/>
            </a:pPr>
            <a:r>
              <a:rPr lang="en-US" sz="1400" b="1" dirty="0">
                <a:solidFill>
                  <a:srgbClr val="3333FF"/>
                </a:solidFill>
                <a:latin typeface="Arial"/>
                <a:ea typeface="ＭＳ Ｐゴシック"/>
              </a:rPr>
              <a:t>ECAL</a:t>
            </a:r>
            <a:endParaRPr dirty="0"/>
          </a:p>
          <a:p>
            <a:pPr algn="ctr">
              <a:lnSpc>
                <a:spcPct val="80000"/>
              </a:lnSpc>
              <a:buNone/>
            </a:pPr>
            <a:r>
              <a:rPr lang="en-US" sz="1400" b="1" dirty="0">
                <a:solidFill>
                  <a:srgbClr val="FF0000"/>
                </a:solidFill>
                <a:latin typeface="Arial"/>
                <a:ea typeface="ＭＳ Ｐゴシック"/>
              </a:rPr>
              <a:t>16</a:t>
            </a:r>
            <a:r>
              <a:rPr lang="en-US" sz="1400" b="1" dirty="0">
                <a:solidFill>
                  <a:srgbClr val="0000FF"/>
                </a:solidFill>
                <a:latin typeface="Arial"/>
                <a:ea typeface="ＭＳ Ｐゴシック"/>
              </a:rPr>
              <a:t> Heaters</a:t>
            </a:r>
            <a:r>
              <a:rPr lang="en-US" sz="1400" b="1" dirty="0">
                <a:solidFill>
                  <a:srgbClr val="FF0C0F"/>
                </a:solidFill>
                <a:latin typeface="Arial"/>
                <a:ea typeface="ＭＳ Ｐゴシック"/>
              </a:rPr>
              <a:t> </a:t>
            </a:r>
            <a:endParaRPr dirty="0"/>
          </a:p>
          <a:p>
            <a:pPr algn="ctr">
              <a:lnSpc>
                <a:spcPct val="80000"/>
              </a:lnSpc>
              <a:buNone/>
            </a:pPr>
            <a:r>
              <a:rPr lang="en-US" sz="1400" b="1" dirty="0">
                <a:solidFill>
                  <a:srgbClr val="FF0818"/>
                </a:solidFill>
                <a:latin typeface="Arial"/>
                <a:ea typeface="ＭＳ Ｐゴシック"/>
              </a:rPr>
              <a:t>80</a:t>
            </a:r>
            <a:r>
              <a:rPr lang="en-US" sz="1400" b="1" dirty="0">
                <a:solidFill>
                  <a:srgbClr val="0000FF"/>
                </a:solidFill>
                <a:latin typeface="Arial"/>
                <a:ea typeface="ＭＳ Ｐゴシック"/>
              </a:rPr>
              <a:t> Temperature Sensors</a:t>
            </a:r>
            <a:endParaRPr dirty="0"/>
          </a:p>
          <a:p>
            <a:pPr algn="ctr">
              <a:lnSpc>
                <a:spcPct val="80000"/>
              </a:lnSpc>
            </a:pPr>
            <a:endParaRPr dirty="0"/>
          </a:p>
        </p:txBody>
      </p:sp>
      <p:sp>
        <p:nvSpPr>
          <p:cNvPr id="2673" name="CustomShape 4"/>
          <p:cNvSpPr/>
          <p:nvPr/>
        </p:nvSpPr>
        <p:spPr>
          <a:xfrm>
            <a:off x="6602400" y="4569840"/>
            <a:ext cx="2541240" cy="603000"/>
          </a:xfrm>
          <a:prstGeom prst="rect">
            <a:avLst/>
          </a:prstGeom>
          <a:noFill/>
          <a:ln>
            <a:noFill/>
          </a:ln>
        </p:spPr>
        <p:txBody>
          <a:bodyPr lIns="45720" rIns="45720" anchor="ctr" anchorCtr="1"/>
          <a:lstStyle/>
          <a:p>
            <a:pPr algn="ctr">
              <a:lnSpc>
                <a:spcPct val="80000"/>
              </a:lnSpc>
              <a:buNone/>
            </a:pPr>
            <a:r>
              <a:rPr lang="en-US" sz="1400" b="1" dirty="0">
                <a:solidFill>
                  <a:srgbClr val="3333FF"/>
                </a:solidFill>
                <a:latin typeface="Arial"/>
                <a:ea typeface="ＭＳ Ｐゴシック"/>
              </a:rPr>
              <a:t>RICH</a:t>
            </a:r>
            <a:endParaRPr dirty="0"/>
          </a:p>
          <a:p>
            <a:pPr algn="ctr">
              <a:lnSpc>
                <a:spcPct val="80000"/>
              </a:lnSpc>
              <a:buNone/>
            </a:pPr>
            <a:r>
              <a:rPr lang="en-US" sz="1400" b="1" dirty="0">
                <a:solidFill>
                  <a:srgbClr val="FF0000"/>
                </a:solidFill>
                <a:latin typeface="Arial"/>
                <a:ea typeface="ＭＳ Ｐゴシック"/>
              </a:rPr>
              <a:t>16</a:t>
            </a:r>
            <a:r>
              <a:rPr lang="en-US" sz="1400" b="1" dirty="0">
                <a:solidFill>
                  <a:srgbClr val="0000FF"/>
                </a:solidFill>
                <a:latin typeface="Arial"/>
                <a:ea typeface="ＭＳ Ｐゴシック"/>
              </a:rPr>
              <a:t> Heaters</a:t>
            </a:r>
            <a:endParaRPr dirty="0"/>
          </a:p>
          <a:p>
            <a:pPr algn="ctr">
              <a:lnSpc>
                <a:spcPct val="80000"/>
              </a:lnSpc>
              <a:buNone/>
            </a:pPr>
            <a:r>
              <a:rPr lang="en-US" sz="1400" b="1" dirty="0">
                <a:solidFill>
                  <a:srgbClr val="FF0818"/>
                </a:solidFill>
                <a:latin typeface="Arial"/>
                <a:ea typeface="ＭＳ Ｐゴシック"/>
              </a:rPr>
              <a:t>96</a:t>
            </a:r>
            <a:r>
              <a:rPr lang="en-US" sz="1400" b="1" dirty="0">
                <a:solidFill>
                  <a:srgbClr val="3333FF"/>
                </a:solidFill>
                <a:latin typeface="Arial"/>
                <a:ea typeface="ＭＳ Ｐゴシック"/>
              </a:rPr>
              <a:t> Temperature Sensors</a:t>
            </a:r>
            <a:endParaRPr dirty="0"/>
          </a:p>
        </p:txBody>
      </p:sp>
      <p:sp>
        <p:nvSpPr>
          <p:cNvPr id="2674" name="CustomShape 5"/>
          <p:cNvSpPr/>
          <p:nvPr/>
        </p:nvSpPr>
        <p:spPr>
          <a:xfrm>
            <a:off x="6486480" y="457200"/>
            <a:ext cx="2517480" cy="603000"/>
          </a:xfrm>
          <a:prstGeom prst="rect">
            <a:avLst/>
          </a:prstGeom>
          <a:noFill/>
          <a:ln>
            <a:noFill/>
          </a:ln>
        </p:spPr>
        <p:txBody>
          <a:bodyPr lIns="45720" rIns="45720" anchor="ctr" anchorCtr="1"/>
          <a:lstStyle/>
          <a:p>
            <a:pPr algn="ctr">
              <a:lnSpc>
                <a:spcPct val="80000"/>
              </a:lnSpc>
              <a:buNone/>
            </a:pPr>
            <a:r>
              <a:rPr lang="en-US" sz="1400" b="1" dirty="0">
                <a:solidFill>
                  <a:srgbClr val="3333FF"/>
                </a:solidFill>
                <a:latin typeface="Arial"/>
                <a:ea typeface="ＭＳ Ｐゴシック"/>
              </a:rPr>
              <a:t>TOF &amp; ACC</a:t>
            </a:r>
            <a:endParaRPr dirty="0"/>
          </a:p>
          <a:p>
            <a:pPr algn="ctr">
              <a:lnSpc>
                <a:spcPct val="80000"/>
              </a:lnSpc>
              <a:buNone/>
            </a:pPr>
            <a:r>
              <a:rPr lang="en-US" sz="1400" b="1" dirty="0">
                <a:solidFill>
                  <a:srgbClr val="FF0000"/>
                </a:solidFill>
                <a:latin typeface="Arial"/>
                <a:ea typeface="ＭＳ Ｐゴシック"/>
              </a:rPr>
              <a:t>16</a:t>
            </a:r>
            <a:r>
              <a:rPr lang="en-US" sz="1400" b="1" dirty="0">
                <a:solidFill>
                  <a:srgbClr val="0000FF"/>
                </a:solidFill>
                <a:latin typeface="Arial"/>
                <a:ea typeface="ＭＳ Ｐゴシック"/>
              </a:rPr>
              <a:t> Heaters</a:t>
            </a:r>
            <a:endParaRPr dirty="0"/>
          </a:p>
          <a:p>
            <a:pPr algn="ctr">
              <a:lnSpc>
                <a:spcPct val="80000"/>
              </a:lnSpc>
              <a:buNone/>
            </a:pPr>
            <a:r>
              <a:rPr lang="en-US" sz="1400" b="1" dirty="0">
                <a:solidFill>
                  <a:srgbClr val="FF0818"/>
                </a:solidFill>
                <a:latin typeface="Arial"/>
                <a:ea typeface="ＭＳ Ｐゴシック"/>
              </a:rPr>
              <a:t>64</a:t>
            </a:r>
            <a:r>
              <a:rPr lang="en-US" sz="1400" b="1" dirty="0">
                <a:solidFill>
                  <a:srgbClr val="0033CC"/>
                </a:solidFill>
                <a:latin typeface="Arial"/>
                <a:ea typeface="ＭＳ Ｐゴシック"/>
              </a:rPr>
              <a:t> </a:t>
            </a:r>
            <a:r>
              <a:rPr lang="en-US" sz="1400" b="1" dirty="0">
                <a:solidFill>
                  <a:srgbClr val="0000FF"/>
                </a:solidFill>
                <a:latin typeface="Arial"/>
                <a:ea typeface="ＭＳ Ｐゴシック"/>
              </a:rPr>
              <a:t>Temperature Sensors</a:t>
            </a:r>
            <a:endParaRPr dirty="0"/>
          </a:p>
        </p:txBody>
      </p:sp>
      <p:sp>
        <p:nvSpPr>
          <p:cNvPr id="2675" name="CustomShape 6"/>
          <p:cNvSpPr/>
          <p:nvPr/>
        </p:nvSpPr>
        <p:spPr>
          <a:xfrm>
            <a:off x="6311160" y="2369880"/>
            <a:ext cx="2827080" cy="480960"/>
          </a:xfrm>
          <a:prstGeom prst="rect">
            <a:avLst/>
          </a:prstGeom>
          <a:noFill/>
          <a:ln>
            <a:noFill/>
          </a:ln>
        </p:spPr>
        <p:txBody>
          <a:bodyPr lIns="45720" rIns="45720" anchor="ctr" anchorCtr="1"/>
          <a:lstStyle/>
          <a:p>
            <a:pPr algn="ctr">
              <a:lnSpc>
                <a:spcPct val="80000"/>
              </a:lnSpc>
              <a:buNone/>
            </a:pPr>
            <a:r>
              <a:rPr lang="en-US" sz="1600" b="1" dirty="0" smtClean="0">
                <a:solidFill>
                  <a:srgbClr val="0000FF"/>
                </a:solidFill>
                <a:latin typeface="Arial"/>
                <a:ea typeface="ＭＳ Ｐゴシック"/>
              </a:rPr>
              <a:t>Magnet</a:t>
            </a:r>
            <a:endParaRPr dirty="0"/>
          </a:p>
          <a:p>
            <a:pPr algn="ctr">
              <a:lnSpc>
                <a:spcPct val="80000"/>
              </a:lnSpc>
              <a:buNone/>
            </a:pPr>
            <a:r>
              <a:rPr lang="en-US" sz="1600" b="1" dirty="0">
                <a:solidFill>
                  <a:srgbClr val="FF0818"/>
                </a:solidFill>
                <a:latin typeface="Arial"/>
                <a:ea typeface="ＭＳ Ｐゴシック"/>
              </a:rPr>
              <a:t>68</a:t>
            </a:r>
            <a:r>
              <a:rPr lang="en-US" sz="1600" b="1" dirty="0">
                <a:solidFill>
                  <a:srgbClr val="0000FF"/>
                </a:solidFill>
                <a:latin typeface="Arial"/>
                <a:ea typeface="ＭＳ Ｐゴシック"/>
              </a:rPr>
              <a:t> Temperature Sensors</a:t>
            </a:r>
            <a:endParaRPr dirty="0"/>
          </a:p>
        </p:txBody>
      </p:sp>
      <p:pic>
        <p:nvPicPr>
          <p:cNvPr id="2676" name="Picture 19"/>
          <p:cNvPicPr/>
          <p:nvPr/>
        </p:nvPicPr>
        <p:blipFill>
          <a:blip r:embed="rId7"/>
          <a:srcRect t="17224" b="4385"/>
          <a:stretch>
            <a:fillRect/>
          </a:stretch>
        </p:blipFill>
        <p:spPr>
          <a:xfrm>
            <a:off x="6540480" y="1150920"/>
            <a:ext cx="2496600" cy="977400"/>
          </a:xfrm>
          <a:prstGeom prst="rect">
            <a:avLst/>
          </a:prstGeom>
          <a:ln>
            <a:noFill/>
          </a:ln>
        </p:spPr>
      </p:pic>
      <p:pic>
        <p:nvPicPr>
          <p:cNvPr id="2677" name="Picture 68"/>
          <p:cNvPicPr/>
          <p:nvPr/>
        </p:nvPicPr>
        <p:blipFill>
          <a:blip r:embed="rId8"/>
          <a:srcRect b="14415"/>
          <a:stretch>
            <a:fillRect/>
          </a:stretch>
        </p:blipFill>
        <p:spPr>
          <a:xfrm>
            <a:off x="257040" y="3448080"/>
            <a:ext cx="2053800" cy="1358640"/>
          </a:xfrm>
          <a:prstGeom prst="rect">
            <a:avLst/>
          </a:prstGeom>
          <a:ln>
            <a:noFill/>
          </a:ln>
        </p:spPr>
      </p:pic>
      <p:pic>
        <p:nvPicPr>
          <p:cNvPr id="2678" name="Picture 2"/>
          <p:cNvPicPr/>
          <p:nvPr/>
        </p:nvPicPr>
        <p:blipFill>
          <a:blip r:embed="rId9"/>
          <a:srcRect l="7614" r="11084"/>
          <a:stretch>
            <a:fillRect/>
          </a:stretch>
        </p:blipFill>
        <p:spPr>
          <a:xfrm>
            <a:off x="3242520" y="2139480"/>
            <a:ext cx="2649240" cy="3217680"/>
          </a:xfrm>
          <a:prstGeom prst="rect">
            <a:avLst/>
          </a:prstGeom>
          <a:ln>
            <a:noFill/>
          </a:ln>
        </p:spPr>
      </p:pic>
      <p:sp>
        <p:nvSpPr>
          <p:cNvPr id="2679" name="CustomShape 7"/>
          <p:cNvSpPr/>
          <p:nvPr/>
        </p:nvSpPr>
        <p:spPr>
          <a:xfrm rot="210000">
            <a:off x="3927240" y="2677320"/>
            <a:ext cx="950400" cy="30492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ctr">
              <a:lnSpc>
                <a:spcPct val="100000"/>
              </a:lnSpc>
              <a:buNone/>
            </a:pPr>
            <a:r>
              <a:rPr lang="en-US" sz="1400" dirty="0">
                <a:solidFill>
                  <a:srgbClr val="000000"/>
                </a:solidFill>
                <a:latin typeface="Arial"/>
                <a:ea typeface="ＭＳ Ｐゴシック"/>
              </a:rPr>
              <a:t>TRD</a:t>
            </a:r>
            <a:endParaRPr dirty="0"/>
          </a:p>
        </p:txBody>
      </p:sp>
      <p:sp>
        <p:nvSpPr>
          <p:cNvPr id="2680" name="CustomShape 8"/>
          <p:cNvSpPr/>
          <p:nvPr/>
        </p:nvSpPr>
        <p:spPr>
          <a:xfrm rot="357000">
            <a:off x="4190400" y="3121560"/>
            <a:ext cx="353160" cy="304560"/>
          </a:xfrm>
          <a:prstGeom prst="rect">
            <a:avLst/>
          </a:prstGeom>
          <a:noFill/>
          <a:ln>
            <a:noFill/>
          </a:ln>
        </p:spPr>
        <p:txBody>
          <a:bodyPr wrap="none"/>
          <a:lstStyle/>
          <a:p>
            <a:pPr algn="ctr">
              <a:lnSpc>
                <a:spcPct val="100000"/>
              </a:lnSpc>
              <a:buNone/>
            </a:pPr>
            <a:r>
              <a:rPr lang="en-US" sz="1400" dirty="0">
                <a:solidFill>
                  <a:srgbClr val="000000"/>
                </a:solidFill>
                <a:latin typeface="Arial"/>
                <a:ea typeface="ＭＳ Ｐゴシック"/>
              </a:rPr>
              <a:t>TOF</a:t>
            </a:r>
            <a:endParaRPr dirty="0"/>
          </a:p>
        </p:txBody>
      </p:sp>
      <p:sp>
        <p:nvSpPr>
          <p:cNvPr id="2681" name="CustomShape 9"/>
          <p:cNvSpPr/>
          <p:nvPr/>
        </p:nvSpPr>
        <p:spPr>
          <a:xfrm rot="16200000">
            <a:off x="4347720" y="3958200"/>
            <a:ext cx="829800" cy="30492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n-US" sz="1400">
                <a:solidFill>
                  <a:srgbClr val="000000"/>
                </a:solidFill>
                <a:latin typeface="Arial"/>
                <a:ea typeface="ＭＳ Ｐゴシック"/>
              </a:rPr>
              <a:t>Tracker</a:t>
            </a:r>
            <a:endParaRPr/>
          </a:p>
        </p:txBody>
      </p:sp>
      <p:sp>
        <p:nvSpPr>
          <p:cNvPr id="2682" name="CustomShape 10"/>
          <p:cNvSpPr/>
          <p:nvPr/>
        </p:nvSpPr>
        <p:spPr>
          <a:xfrm rot="612000">
            <a:off x="4215240" y="4333320"/>
            <a:ext cx="353160" cy="304560"/>
          </a:xfrm>
          <a:prstGeom prst="rect">
            <a:avLst/>
          </a:prstGeom>
          <a:noFill/>
          <a:ln>
            <a:noFill/>
          </a:ln>
        </p:spPr>
        <p:txBody>
          <a:bodyPr wrap="none"/>
          <a:lstStyle/>
          <a:p>
            <a:pPr algn="ctr">
              <a:lnSpc>
                <a:spcPct val="100000"/>
              </a:lnSpc>
              <a:buNone/>
            </a:pPr>
            <a:r>
              <a:rPr lang="en-US" dirty="0">
                <a:solidFill>
                  <a:srgbClr val="000000"/>
                </a:solidFill>
                <a:latin typeface="Arial"/>
                <a:ea typeface="ＭＳ Ｐゴシック"/>
              </a:rPr>
              <a:t>T</a:t>
            </a:r>
            <a:r>
              <a:rPr lang="en-US" sz="1400" dirty="0" smtClean="0">
                <a:solidFill>
                  <a:srgbClr val="000000"/>
                </a:solidFill>
                <a:latin typeface="Arial"/>
                <a:ea typeface="ＭＳ Ｐゴシック"/>
              </a:rPr>
              <a:t>OF</a:t>
            </a:r>
            <a:endParaRPr dirty="0"/>
          </a:p>
        </p:txBody>
      </p:sp>
      <p:sp>
        <p:nvSpPr>
          <p:cNvPr id="2683" name="CustomShape 11"/>
          <p:cNvSpPr/>
          <p:nvPr/>
        </p:nvSpPr>
        <p:spPr>
          <a:xfrm rot="481200">
            <a:off x="4216320" y="4547160"/>
            <a:ext cx="391320" cy="304560"/>
          </a:xfrm>
          <a:prstGeom prst="rect">
            <a:avLst/>
          </a:prstGeom>
          <a:noFill/>
          <a:ln>
            <a:noFill/>
          </a:ln>
        </p:spPr>
        <p:txBody>
          <a:bodyPr wrap="none"/>
          <a:lstStyle/>
          <a:p>
            <a:pPr algn="ctr">
              <a:lnSpc>
                <a:spcPct val="100000"/>
              </a:lnSpc>
              <a:buNone/>
            </a:pPr>
            <a:r>
              <a:rPr lang="en-US" sz="1400" dirty="0">
                <a:solidFill>
                  <a:srgbClr val="000000"/>
                </a:solidFill>
                <a:latin typeface="Arial"/>
                <a:ea typeface="ＭＳ Ｐゴシック"/>
              </a:rPr>
              <a:t>RICH</a:t>
            </a:r>
            <a:endParaRPr dirty="0"/>
          </a:p>
        </p:txBody>
      </p:sp>
      <p:sp>
        <p:nvSpPr>
          <p:cNvPr id="2684" name="CustomShape 12"/>
          <p:cNvSpPr/>
          <p:nvPr/>
        </p:nvSpPr>
        <p:spPr>
          <a:xfrm rot="513000">
            <a:off x="4225320" y="5110920"/>
            <a:ext cx="405000" cy="272520"/>
          </a:xfrm>
          <a:prstGeom prst="rect">
            <a:avLst/>
          </a:prstGeom>
          <a:noFill/>
          <a:ln>
            <a:noFill/>
          </a:ln>
        </p:spPr>
        <p:txBody>
          <a:bodyPr wrap="none"/>
          <a:lstStyle/>
          <a:p>
            <a:pPr algn="ctr">
              <a:lnSpc>
                <a:spcPct val="85000"/>
              </a:lnSpc>
              <a:buNone/>
            </a:pPr>
            <a:r>
              <a:rPr lang="en-US" dirty="0">
                <a:solidFill>
                  <a:srgbClr val="000000"/>
                </a:solidFill>
                <a:latin typeface="Arial"/>
                <a:ea typeface="ＭＳ Ｐゴシック"/>
              </a:rPr>
              <a:t>E</a:t>
            </a:r>
            <a:r>
              <a:rPr lang="en-US" sz="1400" dirty="0" smtClean="0">
                <a:solidFill>
                  <a:srgbClr val="000000"/>
                </a:solidFill>
                <a:latin typeface="Arial"/>
                <a:ea typeface="ＭＳ Ｐゴシック"/>
              </a:rPr>
              <a:t>CAL</a:t>
            </a:r>
            <a:endParaRPr dirty="0"/>
          </a:p>
        </p:txBody>
      </p:sp>
      <p:sp>
        <p:nvSpPr>
          <p:cNvPr id="2685" name="CustomShape 13"/>
          <p:cNvSpPr/>
          <p:nvPr/>
        </p:nvSpPr>
        <p:spPr>
          <a:xfrm>
            <a:off x="4436280" y="2272680"/>
            <a:ext cx="240480" cy="274320"/>
          </a:xfrm>
          <a:prstGeom prst="rect">
            <a:avLst/>
          </a:prstGeom>
          <a:noFill/>
          <a:ln>
            <a:noFill/>
          </a:ln>
        </p:spPr>
        <p:txBody>
          <a:bodyPr wrap="none"/>
          <a:lstStyle/>
          <a:p>
            <a:pPr>
              <a:lnSpc>
                <a:spcPct val="100000"/>
              </a:lnSpc>
            </a:pPr>
            <a:r>
              <a:rPr lang="en-US" sz="1200">
                <a:solidFill>
                  <a:srgbClr val="E71700"/>
                </a:solidFill>
                <a:latin typeface="Arial Black"/>
                <a:ea typeface="ＭＳ Ｐゴシック"/>
              </a:rPr>
              <a:t>1</a:t>
            </a:r>
            <a:endParaRPr/>
          </a:p>
        </p:txBody>
      </p:sp>
      <p:sp>
        <p:nvSpPr>
          <p:cNvPr id="2686" name="CustomShape 14"/>
          <p:cNvSpPr/>
          <p:nvPr/>
        </p:nvSpPr>
        <p:spPr>
          <a:xfrm>
            <a:off x="4383360" y="3303000"/>
            <a:ext cx="249480" cy="304920"/>
          </a:xfrm>
          <a:prstGeom prst="rect">
            <a:avLst/>
          </a:prstGeom>
          <a:noFill/>
          <a:ln>
            <a:noFill/>
          </a:ln>
        </p:spPr>
        <p:txBody>
          <a:bodyPr wrap="none"/>
          <a:lstStyle/>
          <a:p>
            <a:pPr>
              <a:lnSpc>
                <a:spcPct val="100000"/>
              </a:lnSpc>
            </a:pPr>
            <a:r>
              <a:rPr lang="en-US" sz="1400">
                <a:solidFill>
                  <a:srgbClr val="E71700"/>
                </a:solidFill>
                <a:latin typeface="Arial Black"/>
                <a:ea typeface="ＭＳ Ｐゴシック"/>
              </a:rPr>
              <a:t>2</a:t>
            </a:r>
            <a:endParaRPr/>
          </a:p>
        </p:txBody>
      </p:sp>
      <p:sp>
        <p:nvSpPr>
          <p:cNvPr id="2687" name="CustomShape 15"/>
          <p:cNvSpPr/>
          <p:nvPr/>
        </p:nvSpPr>
        <p:spPr>
          <a:xfrm>
            <a:off x="4366080" y="3995280"/>
            <a:ext cx="328680" cy="274320"/>
          </a:xfrm>
          <a:prstGeom prst="rect">
            <a:avLst/>
          </a:prstGeom>
          <a:noFill/>
          <a:ln>
            <a:noFill/>
          </a:ln>
        </p:spPr>
        <p:txBody>
          <a:bodyPr wrap="none"/>
          <a:lstStyle/>
          <a:p>
            <a:pPr>
              <a:lnSpc>
                <a:spcPct val="100000"/>
              </a:lnSpc>
            </a:pPr>
            <a:r>
              <a:rPr lang="en-US" sz="1200">
                <a:solidFill>
                  <a:srgbClr val="E71700"/>
                </a:solidFill>
                <a:latin typeface="Arial Black"/>
                <a:ea typeface="ＭＳ Ｐゴシック"/>
              </a:rPr>
              <a:t>7-8</a:t>
            </a:r>
            <a:endParaRPr/>
          </a:p>
        </p:txBody>
      </p:sp>
      <p:sp>
        <p:nvSpPr>
          <p:cNvPr id="2688" name="CustomShape 16"/>
          <p:cNvSpPr/>
          <p:nvPr/>
        </p:nvSpPr>
        <p:spPr>
          <a:xfrm>
            <a:off x="4364640" y="3511080"/>
            <a:ext cx="328680" cy="274320"/>
          </a:xfrm>
          <a:prstGeom prst="rect">
            <a:avLst/>
          </a:prstGeom>
          <a:noFill/>
          <a:ln>
            <a:noFill/>
          </a:ln>
        </p:spPr>
        <p:txBody>
          <a:bodyPr wrap="none"/>
          <a:lstStyle/>
          <a:p>
            <a:pPr>
              <a:lnSpc>
                <a:spcPct val="100000"/>
              </a:lnSpc>
            </a:pPr>
            <a:r>
              <a:rPr lang="en-US" sz="1200">
                <a:solidFill>
                  <a:srgbClr val="E71700"/>
                </a:solidFill>
                <a:latin typeface="Arial Black"/>
                <a:ea typeface="ＭＳ Ｐゴシック"/>
              </a:rPr>
              <a:t>3-4</a:t>
            </a:r>
            <a:endParaRPr/>
          </a:p>
        </p:txBody>
      </p:sp>
      <p:sp>
        <p:nvSpPr>
          <p:cNvPr id="2689" name="CustomShape 17"/>
          <p:cNvSpPr/>
          <p:nvPr/>
        </p:nvSpPr>
        <p:spPr>
          <a:xfrm>
            <a:off x="4379040" y="4914360"/>
            <a:ext cx="240480" cy="274320"/>
          </a:xfrm>
          <a:prstGeom prst="rect">
            <a:avLst/>
          </a:prstGeom>
          <a:noFill/>
          <a:ln>
            <a:noFill/>
          </a:ln>
        </p:spPr>
        <p:txBody>
          <a:bodyPr wrap="none"/>
          <a:lstStyle/>
          <a:p>
            <a:pPr>
              <a:lnSpc>
                <a:spcPct val="100000"/>
              </a:lnSpc>
            </a:pPr>
            <a:r>
              <a:rPr lang="en-US" sz="1200">
                <a:solidFill>
                  <a:srgbClr val="E71700"/>
                </a:solidFill>
                <a:latin typeface="Arial Black"/>
                <a:ea typeface="ＭＳ Ｐゴシック"/>
              </a:rPr>
              <a:t>9</a:t>
            </a:r>
            <a:endParaRPr/>
          </a:p>
        </p:txBody>
      </p:sp>
      <p:sp>
        <p:nvSpPr>
          <p:cNvPr id="2690" name="CustomShape 18"/>
          <p:cNvSpPr/>
          <p:nvPr/>
        </p:nvSpPr>
        <p:spPr>
          <a:xfrm>
            <a:off x="4371120" y="3774600"/>
            <a:ext cx="328680" cy="274320"/>
          </a:xfrm>
          <a:prstGeom prst="rect">
            <a:avLst/>
          </a:prstGeom>
          <a:noFill/>
          <a:ln>
            <a:noFill/>
          </a:ln>
        </p:spPr>
        <p:txBody>
          <a:bodyPr wrap="none"/>
          <a:lstStyle/>
          <a:p>
            <a:pPr>
              <a:lnSpc>
                <a:spcPct val="100000"/>
              </a:lnSpc>
            </a:pPr>
            <a:r>
              <a:rPr lang="en-US" sz="1200">
                <a:solidFill>
                  <a:srgbClr val="E71700"/>
                </a:solidFill>
                <a:latin typeface="Arial Black"/>
                <a:ea typeface="ＭＳ Ｐゴシック"/>
              </a:rPr>
              <a:t>5-6</a:t>
            </a:r>
            <a:endParaRPr/>
          </a:p>
        </p:txBody>
      </p:sp>
      <p:sp>
        <p:nvSpPr>
          <p:cNvPr id="2691" name="Line 19"/>
          <p:cNvSpPr/>
          <p:nvPr/>
        </p:nvSpPr>
        <p:spPr>
          <a:xfrm>
            <a:off x="2160360" y="1606320"/>
            <a:ext cx="1700280" cy="1119240"/>
          </a:xfrm>
          <a:prstGeom prst="line">
            <a:avLst/>
          </a:prstGeom>
          <a:ln w="12600">
            <a:solidFill>
              <a:srgbClr val="0000FF"/>
            </a:solidFill>
            <a:round/>
          </a:ln>
        </p:spPr>
      </p:sp>
      <p:sp>
        <p:nvSpPr>
          <p:cNvPr id="2692" name="Line 20"/>
          <p:cNvSpPr/>
          <p:nvPr/>
        </p:nvSpPr>
        <p:spPr>
          <a:xfrm flipH="1">
            <a:off x="4508280" y="1707840"/>
            <a:ext cx="2173320" cy="1694880"/>
          </a:xfrm>
          <a:prstGeom prst="line">
            <a:avLst/>
          </a:prstGeom>
          <a:ln w="12600">
            <a:solidFill>
              <a:srgbClr val="0000FF"/>
            </a:solidFill>
            <a:round/>
          </a:ln>
        </p:spPr>
      </p:sp>
      <p:sp>
        <p:nvSpPr>
          <p:cNvPr id="2693" name="Line 21"/>
          <p:cNvSpPr/>
          <p:nvPr/>
        </p:nvSpPr>
        <p:spPr>
          <a:xfrm flipH="1">
            <a:off x="4886640" y="3517560"/>
            <a:ext cx="1882440" cy="451440"/>
          </a:xfrm>
          <a:prstGeom prst="line">
            <a:avLst/>
          </a:prstGeom>
          <a:ln w="28440">
            <a:solidFill>
              <a:srgbClr val="00FFFF"/>
            </a:solidFill>
            <a:round/>
            <a:tailEnd type="oval" w="lg" len="lg"/>
          </a:ln>
        </p:spPr>
      </p:sp>
      <p:sp>
        <p:nvSpPr>
          <p:cNvPr id="2694" name="Line 22"/>
          <p:cNvSpPr/>
          <p:nvPr/>
        </p:nvSpPr>
        <p:spPr>
          <a:xfrm>
            <a:off x="2347560" y="4046400"/>
            <a:ext cx="1960560" cy="878760"/>
          </a:xfrm>
          <a:prstGeom prst="line">
            <a:avLst/>
          </a:prstGeom>
          <a:ln w="12600">
            <a:solidFill>
              <a:srgbClr val="FF0000"/>
            </a:solidFill>
            <a:round/>
            <a:tailEnd type="arrow" w="lg" len="lg"/>
          </a:ln>
        </p:spPr>
      </p:sp>
      <p:sp>
        <p:nvSpPr>
          <p:cNvPr id="2695" name="Line 23"/>
          <p:cNvSpPr/>
          <p:nvPr/>
        </p:nvSpPr>
        <p:spPr>
          <a:xfrm>
            <a:off x="2381040" y="4046400"/>
            <a:ext cx="1843560" cy="63720"/>
          </a:xfrm>
          <a:prstGeom prst="line">
            <a:avLst/>
          </a:prstGeom>
          <a:ln w="12600">
            <a:solidFill>
              <a:srgbClr val="FF0000"/>
            </a:solidFill>
            <a:round/>
            <a:tailEnd type="arrow" w="lg" len="lg"/>
          </a:ln>
        </p:spPr>
      </p:sp>
      <p:sp>
        <p:nvSpPr>
          <p:cNvPr id="2696" name="Line 24"/>
          <p:cNvSpPr/>
          <p:nvPr/>
        </p:nvSpPr>
        <p:spPr>
          <a:xfrm flipV="1">
            <a:off x="2381040" y="3402720"/>
            <a:ext cx="1927080" cy="616680"/>
          </a:xfrm>
          <a:prstGeom prst="line">
            <a:avLst/>
          </a:prstGeom>
          <a:ln w="12600">
            <a:solidFill>
              <a:srgbClr val="FF0000"/>
            </a:solidFill>
            <a:round/>
            <a:tailEnd type="arrow" w="lg" len="lg"/>
          </a:ln>
        </p:spPr>
      </p:sp>
      <p:sp>
        <p:nvSpPr>
          <p:cNvPr id="2697" name="Line 25"/>
          <p:cNvSpPr/>
          <p:nvPr/>
        </p:nvSpPr>
        <p:spPr>
          <a:xfrm flipV="1">
            <a:off x="2395440" y="3648960"/>
            <a:ext cx="1912680" cy="338760"/>
          </a:xfrm>
          <a:prstGeom prst="line">
            <a:avLst/>
          </a:prstGeom>
          <a:ln w="12600">
            <a:solidFill>
              <a:srgbClr val="FF0000"/>
            </a:solidFill>
            <a:round/>
            <a:tailEnd type="arrow" w="lg" len="lg"/>
          </a:ln>
        </p:spPr>
      </p:sp>
      <p:sp>
        <p:nvSpPr>
          <p:cNvPr id="2698" name="Line 26"/>
          <p:cNvSpPr/>
          <p:nvPr/>
        </p:nvSpPr>
        <p:spPr>
          <a:xfrm flipV="1">
            <a:off x="2347560" y="3912480"/>
            <a:ext cx="1877040" cy="113400"/>
          </a:xfrm>
          <a:prstGeom prst="line">
            <a:avLst/>
          </a:prstGeom>
          <a:ln w="12600">
            <a:solidFill>
              <a:srgbClr val="FF0000"/>
            </a:solidFill>
            <a:round/>
            <a:tailEnd type="arrow" w="lg" len="lg"/>
          </a:ln>
        </p:spPr>
      </p:sp>
      <p:sp>
        <p:nvSpPr>
          <p:cNvPr id="2699" name="Line 27"/>
          <p:cNvSpPr/>
          <p:nvPr/>
        </p:nvSpPr>
        <p:spPr>
          <a:xfrm flipV="1">
            <a:off x="2336760" y="2410560"/>
            <a:ext cx="2091240" cy="1615320"/>
          </a:xfrm>
          <a:prstGeom prst="line">
            <a:avLst/>
          </a:prstGeom>
          <a:ln w="12600">
            <a:solidFill>
              <a:srgbClr val="FF0000"/>
            </a:solidFill>
            <a:round/>
            <a:tailEnd type="arrow" w="lg" len="lg"/>
          </a:ln>
        </p:spPr>
      </p:sp>
      <p:sp>
        <p:nvSpPr>
          <p:cNvPr id="2700" name="Line 28"/>
          <p:cNvSpPr/>
          <p:nvPr/>
        </p:nvSpPr>
        <p:spPr>
          <a:xfrm flipV="1">
            <a:off x="2273040" y="5176080"/>
            <a:ext cx="1826640" cy="383040"/>
          </a:xfrm>
          <a:prstGeom prst="line">
            <a:avLst/>
          </a:prstGeom>
          <a:ln w="12600">
            <a:solidFill>
              <a:srgbClr val="0000FF"/>
            </a:solidFill>
            <a:round/>
          </a:ln>
        </p:spPr>
      </p:sp>
      <p:sp>
        <p:nvSpPr>
          <p:cNvPr id="2701" name="Line 29"/>
          <p:cNvSpPr/>
          <p:nvPr/>
        </p:nvSpPr>
        <p:spPr>
          <a:xfrm flipH="1" flipV="1">
            <a:off x="4772880" y="4806720"/>
            <a:ext cx="1889640" cy="550440"/>
          </a:xfrm>
          <a:prstGeom prst="line">
            <a:avLst/>
          </a:prstGeom>
          <a:ln w="12600">
            <a:solidFill>
              <a:srgbClr val="0000FF"/>
            </a:solidFill>
            <a:round/>
          </a:ln>
        </p:spPr>
      </p:sp>
      <p:sp>
        <p:nvSpPr>
          <p:cNvPr id="2702" name="CustomShape 30"/>
          <p:cNvSpPr/>
          <p:nvPr/>
        </p:nvSpPr>
        <p:spPr>
          <a:xfrm>
            <a:off x="16920" y="5040"/>
            <a:ext cx="9127800" cy="4561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  <a:buNone/>
            </a:pPr>
            <a:r>
              <a:rPr lang="en-US" sz="2400" b="1" dirty="0">
                <a:solidFill>
                  <a:srgbClr val="CC0000"/>
                </a:solidFill>
                <a:latin typeface="Arial"/>
                <a:ea typeface="Arial"/>
              </a:rPr>
              <a:t>Thermal Control </a:t>
            </a:r>
            <a:endParaRPr dirty="0"/>
          </a:p>
        </p:txBody>
      </p:sp>
      <p:sp>
        <p:nvSpPr>
          <p:cNvPr id="2703" name="CustomShape 31"/>
          <p:cNvSpPr/>
          <p:nvPr/>
        </p:nvSpPr>
        <p:spPr>
          <a:xfrm>
            <a:off x="2705040" y="806400"/>
            <a:ext cx="3519720" cy="5770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z="1600" b="1" dirty="0" smtClean="0">
                <a:solidFill>
                  <a:srgbClr val="0000FF"/>
                </a:solidFill>
                <a:latin typeface="Arial"/>
                <a:ea typeface="ＭＳ Ｐゴシック"/>
              </a:rPr>
              <a:t>MS </a:t>
            </a:r>
            <a:r>
              <a:rPr lang="en-US" sz="1600" b="1" dirty="0">
                <a:solidFill>
                  <a:srgbClr val="0000FF"/>
                </a:solidFill>
                <a:latin typeface="Arial"/>
                <a:ea typeface="ＭＳ Ｐゴシック"/>
              </a:rPr>
              <a:t>has no control of ISS orbits and movements of Solar Panels and Radiators. </a:t>
            </a:r>
            <a:endParaRPr dirty="0"/>
          </a:p>
        </p:txBody>
      </p:sp>
      <p:sp>
        <p:nvSpPr>
          <p:cNvPr id="2704" name="CustomShape 32"/>
          <p:cNvSpPr/>
          <p:nvPr/>
        </p:nvSpPr>
        <p:spPr>
          <a:xfrm>
            <a:off x="2336760" y="5741640"/>
            <a:ext cx="4358880" cy="5770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  <a:buNone/>
            </a:pPr>
            <a:r>
              <a:rPr lang="en-US" sz="1600" b="1" dirty="0">
                <a:solidFill>
                  <a:srgbClr val="0000FF"/>
                </a:solidFill>
                <a:latin typeface="Arial"/>
                <a:ea typeface="ＭＳ Ｐゴシック"/>
              </a:rPr>
              <a:t>Temperatures must be kept within limits. There are </a:t>
            </a:r>
            <a:r>
              <a:rPr lang="en-US" sz="1600" b="1" dirty="0">
                <a:solidFill>
                  <a:srgbClr val="FF0000"/>
                </a:solidFill>
                <a:latin typeface="Arial"/>
                <a:ea typeface="ＭＳ Ｐゴシック"/>
              </a:rPr>
              <a:t>1118</a:t>
            </a:r>
            <a:r>
              <a:rPr lang="en-US" sz="1600" b="1" dirty="0">
                <a:solidFill>
                  <a:srgbClr val="0000FF"/>
                </a:solidFill>
                <a:latin typeface="Arial"/>
                <a:ea typeface="ＭＳ Ｐゴシック"/>
              </a:rPr>
              <a:t> temperature sensors and </a:t>
            </a:r>
            <a:r>
              <a:rPr lang="en-US" sz="1600" b="1" dirty="0">
                <a:solidFill>
                  <a:srgbClr val="FF0000"/>
                </a:solidFill>
                <a:latin typeface="Arial"/>
                <a:ea typeface="ＭＳ Ｐゴシック"/>
              </a:rPr>
              <a:t>298</a:t>
            </a:r>
            <a:r>
              <a:rPr lang="en-US" sz="1600" b="1" dirty="0">
                <a:solidFill>
                  <a:srgbClr val="0000FF"/>
                </a:solidFill>
                <a:latin typeface="Arial"/>
                <a:ea typeface="ＭＳ Ｐゴシック"/>
              </a:rPr>
              <a:t> heaters</a:t>
            </a:r>
            <a:endParaRPr dirty="0"/>
          </a:p>
        </p:txBody>
      </p:sp>
      <p:sp>
        <p:nvSpPr>
          <p:cNvPr id="2705" name="TextShape 33"/>
          <p:cNvSpPr txBox="1"/>
          <p:nvPr/>
        </p:nvSpPr>
        <p:spPr>
          <a:xfrm>
            <a:off x="6458040" y="6356520"/>
            <a:ext cx="2057040" cy="364680"/>
          </a:xfrm>
          <a:prstGeom prst="rect">
            <a:avLst/>
          </a:prstGeom>
        </p:spPr>
        <p:txBody>
          <a:bodyPr anchor="ctr"/>
          <a:lstStyle/>
          <a:p>
            <a:pPr algn="r">
              <a:lnSpc>
                <a:spcPct val="100000"/>
              </a:lnSpc>
            </a:pPr>
            <a:fld id="{0D60B8E6-30D5-4421-B7EB-6FD62593EB8E}" type="slidenum">
              <a:rPr lang="en-US" sz="900">
                <a:solidFill>
                  <a:srgbClr val="8B8B8B"/>
                </a:solidFill>
                <a:latin typeface="Calibri"/>
              </a:rPr>
              <a:t>62</a:t>
            </a:fld>
            <a:endParaRPr/>
          </a:p>
        </p:txBody>
      </p:sp>
      <p:sp>
        <p:nvSpPr>
          <p:cNvPr id="2706" name="CustomShape 34"/>
          <p:cNvSpPr/>
          <p:nvPr/>
        </p:nvSpPr>
        <p:spPr>
          <a:xfrm>
            <a:off x="7233480" y="6646320"/>
            <a:ext cx="1904760" cy="211320"/>
          </a:xfrm>
          <a:prstGeom prst="rect">
            <a:avLst/>
          </a:prstGeom>
          <a:noFill/>
          <a:ln w="9360">
            <a:noFill/>
          </a:ln>
        </p:spPr>
        <p:txBody>
          <a:bodyPr/>
          <a:lstStyle/>
          <a:p>
            <a:pPr>
              <a:lnSpc>
                <a:spcPct val="100000"/>
              </a:lnSpc>
              <a:buNone/>
            </a:pPr>
            <a:endParaRPr dirty="0"/>
          </a:p>
        </p:txBody>
      </p:sp>
      <p:sp>
        <p:nvSpPr>
          <p:cNvPr id="43" name="ZoneTexte 42"/>
          <p:cNvSpPr txBox="1"/>
          <p:nvPr/>
        </p:nvSpPr>
        <p:spPr>
          <a:xfrm>
            <a:off x="8763000" y="6553200"/>
            <a:ext cx="457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dirty="0" smtClean="0"/>
              <a:t>13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487038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580" y="1066800"/>
            <a:ext cx="9144000" cy="5491532"/>
          </a:xfrm>
          <a:prstGeom prst="rect">
            <a:avLst/>
          </a:prstGeom>
        </p:spPr>
      </p:pic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533400" y="392112"/>
            <a:ext cx="8229600" cy="52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+mj-lt"/>
                <a:ea typeface="+mj-ea"/>
                <a:cs typeface="ＭＳ Ｐゴシック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Verdana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Verdana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Verdana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Verdana" charset="0"/>
                <a:ea typeface="ＭＳ Ｐゴシック" charset="0"/>
                <a:cs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>
              <a:buNone/>
              <a:defRPr/>
            </a:pPr>
            <a:r>
              <a:rPr lang="en-US" sz="2800" b="0" dirty="0" smtClean="0">
                <a:solidFill>
                  <a:schemeClr val="accent6"/>
                </a:solidFill>
              </a:rPr>
              <a:t>Representative bins of the positron fraction</a:t>
            </a:r>
            <a:endParaRPr lang="en-US" sz="2800" b="0" dirty="0">
              <a:solidFill>
                <a:srgbClr val="FF0000"/>
              </a:solidFill>
            </a:endParaRPr>
          </a:p>
          <a:p>
            <a:pPr eaLnBrk="1" hangingPunct="1">
              <a:buNone/>
              <a:defRPr/>
            </a:pPr>
            <a:endParaRPr lang="it-IT" sz="2800" dirty="0">
              <a:solidFill>
                <a:schemeClr val="accent6"/>
              </a:solidFill>
              <a:effectLst>
                <a:outerShdw blurRad="38100" dist="38100" dir="2700000" algn="tl">
                  <a:srgbClr val="DDDDDD"/>
                </a:outerShdw>
              </a:effectLst>
              <a:ea typeface="ＭＳ Ｐゴシック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8686800" y="6531748"/>
            <a:ext cx="1295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dirty="0" smtClean="0"/>
              <a:t>44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25506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Positron mode : features and strategy </a:t>
            </a:r>
            <a:endParaRPr lang="en-US" dirty="0"/>
          </a:p>
        </p:txBody>
      </p:sp>
      <p:sp>
        <p:nvSpPr>
          <p:cNvPr id="47" name="AutoShape 837"/>
          <p:cNvSpPr>
            <a:spLocks noChangeArrowheads="1"/>
          </p:cNvSpPr>
          <p:nvPr/>
        </p:nvSpPr>
        <p:spPr bwMode="auto">
          <a:xfrm>
            <a:off x="3657600" y="3124200"/>
            <a:ext cx="1676400" cy="685800"/>
          </a:xfrm>
          <a:prstGeom prst="roundRect">
            <a:avLst>
              <a:gd name="adj" fmla="val 16667"/>
            </a:avLst>
          </a:prstGeom>
          <a:solidFill>
            <a:srgbClr val="3366FF">
              <a:alpha val="10001"/>
            </a:srgbClr>
          </a:solidFill>
          <a:ln w="9525">
            <a:solidFill>
              <a:srgbClr val="0000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2000">
              <a:latin typeface="Footlight MT Light" charset="0"/>
            </a:endParaRPr>
          </a:p>
        </p:txBody>
      </p:sp>
      <p:sp>
        <p:nvSpPr>
          <p:cNvPr id="51" name="AutoShape 841"/>
          <p:cNvSpPr>
            <a:spLocks noChangeArrowheads="1"/>
          </p:cNvSpPr>
          <p:nvPr/>
        </p:nvSpPr>
        <p:spPr bwMode="auto">
          <a:xfrm>
            <a:off x="457200" y="1524000"/>
            <a:ext cx="1981200" cy="838201"/>
          </a:xfrm>
          <a:prstGeom prst="roundRect">
            <a:avLst>
              <a:gd name="adj" fmla="val 16667"/>
            </a:avLst>
          </a:prstGeom>
          <a:solidFill>
            <a:srgbClr val="00CC66">
              <a:alpha val="10001"/>
            </a:srgbClr>
          </a:solidFill>
          <a:ln w="9525">
            <a:solidFill>
              <a:srgbClr val="0099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None/>
            </a:pPr>
            <a:endParaRPr lang="en-US" sz="2000" dirty="0">
              <a:latin typeface="Footlight MT Light" charset="0"/>
            </a:endParaRPr>
          </a:p>
        </p:txBody>
      </p:sp>
      <p:sp>
        <p:nvSpPr>
          <p:cNvPr id="54" name="AutoShape 837"/>
          <p:cNvSpPr>
            <a:spLocks noChangeArrowheads="1"/>
          </p:cNvSpPr>
          <p:nvPr/>
        </p:nvSpPr>
        <p:spPr bwMode="auto">
          <a:xfrm>
            <a:off x="3352800" y="1524000"/>
            <a:ext cx="2362200" cy="806632"/>
          </a:xfrm>
          <a:prstGeom prst="roundRect">
            <a:avLst>
              <a:gd name="adj" fmla="val 16667"/>
            </a:avLst>
          </a:prstGeom>
          <a:solidFill>
            <a:srgbClr val="FF0000">
              <a:alpha val="10001"/>
            </a:srgbClr>
          </a:solidFill>
          <a:ln w="28575" cmpd="sng">
            <a:solidFill>
              <a:srgbClr val="FF99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000">
              <a:latin typeface="Footlight MT Light" charset="0"/>
            </a:endParaRPr>
          </a:p>
        </p:txBody>
      </p:sp>
      <p:sp>
        <p:nvSpPr>
          <p:cNvPr id="58" name="ZoneTexte 57"/>
          <p:cNvSpPr txBox="1"/>
          <p:nvPr/>
        </p:nvSpPr>
        <p:spPr>
          <a:xfrm>
            <a:off x="4191000" y="2514600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800" dirty="0" smtClean="0"/>
              <a:t>×</a:t>
            </a:r>
            <a:endParaRPr lang="en-US" sz="2800" dirty="0"/>
          </a:p>
        </p:txBody>
      </p:sp>
      <p:sp>
        <p:nvSpPr>
          <p:cNvPr id="59" name="ZoneTexte 58"/>
          <p:cNvSpPr txBox="1"/>
          <p:nvPr/>
        </p:nvSpPr>
        <p:spPr>
          <a:xfrm>
            <a:off x="2590800" y="1676400"/>
            <a:ext cx="838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800" dirty="0" smtClean="0"/>
              <a:t>=</a:t>
            </a:r>
            <a:endParaRPr lang="en-US" sz="2800" dirty="0"/>
          </a:p>
        </p:txBody>
      </p:sp>
      <p:sp>
        <p:nvSpPr>
          <p:cNvPr id="64" name="ZoneTexte 63"/>
          <p:cNvSpPr txBox="1"/>
          <p:nvPr/>
        </p:nvSpPr>
        <p:spPr>
          <a:xfrm>
            <a:off x="228600" y="2590800"/>
            <a:ext cx="2362200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800" dirty="0" smtClean="0">
                <a:solidFill>
                  <a:srgbClr val="00CC00"/>
                </a:solidFill>
              </a:rPr>
              <a:t>Positron flux</a:t>
            </a:r>
          </a:p>
          <a:p>
            <a:pPr>
              <a:buNone/>
            </a:pPr>
            <a:r>
              <a:rPr lang="en-US" sz="1800" b="0" dirty="0" smtClean="0">
                <a:solidFill>
                  <a:srgbClr val="00CC00"/>
                </a:solidFill>
              </a:rPr>
              <a:t>(Signal in data)</a:t>
            </a:r>
            <a:endParaRPr lang="en-US" sz="1800" b="0" dirty="0">
              <a:solidFill>
                <a:srgbClr val="00CC00"/>
              </a:solidFill>
            </a:endParaRPr>
          </a:p>
        </p:txBody>
      </p:sp>
      <p:sp>
        <p:nvSpPr>
          <p:cNvPr id="65" name="ZoneTexte 64"/>
          <p:cNvSpPr txBox="1"/>
          <p:nvPr/>
        </p:nvSpPr>
        <p:spPr>
          <a:xfrm>
            <a:off x="3429000" y="838200"/>
            <a:ext cx="2514600" cy="63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600" dirty="0" smtClean="0">
                <a:solidFill>
                  <a:srgbClr val="FF9900"/>
                </a:solidFill>
              </a:rPr>
              <a:t>Particle Physics</a:t>
            </a:r>
          </a:p>
          <a:p>
            <a:pPr>
              <a:buNone/>
            </a:pPr>
            <a:r>
              <a:rPr lang="en-US" sz="1600" dirty="0" smtClean="0">
                <a:solidFill>
                  <a:srgbClr val="FF9900"/>
                </a:solidFill>
              </a:rPr>
              <a:t> </a:t>
            </a:r>
            <a:r>
              <a:rPr lang="en-US" dirty="0" smtClean="0">
                <a:solidFill>
                  <a:srgbClr val="FF9900"/>
                </a:solidFill>
              </a:rPr>
              <a:t>(annihilation modes)</a:t>
            </a:r>
            <a:endParaRPr lang="en-US" dirty="0">
              <a:solidFill>
                <a:srgbClr val="FF9900"/>
              </a:solidFill>
            </a:endParaRPr>
          </a:p>
        </p:txBody>
      </p:sp>
      <p:pic>
        <p:nvPicPr>
          <p:cNvPr id="22" name="Image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3771166"/>
            <a:ext cx="2819400" cy="2629634"/>
          </a:xfrm>
          <a:prstGeom prst="rect">
            <a:avLst/>
          </a:prstGeom>
          <a:ln w="28575" cmpd="sng">
            <a:solidFill>
              <a:srgbClr val="00CC00"/>
            </a:solidFill>
          </a:ln>
        </p:spPr>
      </p:pic>
      <p:pic>
        <p:nvPicPr>
          <p:cNvPr id="72" name="Image 71" descr="propag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2930" y="4038600"/>
            <a:ext cx="3104870" cy="2520394"/>
          </a:xfrm>
          <a:prstGeom prst="rect">
            <a:avLst/>
          </a:prstGeom>
          <a:ln w="38100" cmpd="sng">
            <a:solidFill>
              <a:srgbClr val="0000FF"/>
            </a:solidFill>
          </a:ln>
        </p:spPr>
      </p:pic>
      <p:sp>
        <p:nvSpPr>
          <p:cNvPr id="3" name="ZoneTexte 2"/>
          <p:cNvSpPr txBox="1"/>
          <p:nvPr/>
        </p:nvSpPr>
        <p:spPr>
          <a:xfrm>
            <a:off x="3276600" y="4114800"/>
            <a:ext cx="2590800" cy="1212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/>
            <a:r>
              <a:rPr lang="en-US" dirty="0" smtClean="0">
                <a:solidFill>
                  <a:srgbClr val="0000FF"/>
                </a:solidFill>
              </a:rPr>
              <a:t>Propagation effect</a:t>
            </a:r>
            <a:r>
              <a:rPr lang="en-US" b="0" dirty="0" smtClean="0">
                <a:solidFill>
                  <a:srgbClr val="0000FF"/>
                </a:solidFill>
              </a:rPr>
              <a:t>: probed zones for </a:t>
            </a:r>
            <a:r>
              <a:rPr lang="en-US" b="0" dirty="0" err="1" smtClean="0">
                <a:solidFill>
                  <a:srgbClr val="0000FF"/>
                </a:solidFill>
              </a:rPr>
              <a:t>e+,e</a:t>
            </a:r>
            <a:r>
              <a:rPr lang="en-US" b="0" dirty="0" smtClean="0">
                <a:solidFill>
                  <a:srgbClr val="0000FF"/>
                </a:solidFill>
              </a:rPr>
              <a:t>- within 1-4 </a:t>
            </a:r>
            <a:r>
              <a:rPr lang="en-US" b="0" dirty="0" err="1" smtClean="0">
                <a:solidFill>
                  <a:srgbClr val="0000FF"/>
                </a:solidFill>
              </a:rPr>
              <a:t>kpc</a:t>
            </a:r>
            <a:endParaRPr lang="en-US" b="0" dirty="0" smtClean="0">
              <a:solidFill>
                <a:srgbClr val="0000FF"/>
              </a:solidFill>
            </a:endParaRPr>
          </a:p>
          <a:p>
            <a:pPr marL="285750" indent="-285750"/>
            <a:r>
              <a:rPr lang="en-US" b="0" dirty="0" smtClean="0">
                <a:solidFill>
                  <a:srgbClr val="0000FF"/>
                </a:solidFill>
              </a:rPr>
              <a:t>Boost factor: over densities (clumps)  </a:t>
            </a:r>
            <a:endParaRPr lang="en-US" b="0" dirty="0">
              <a:solidFill>
                <a:srgbClr val="0000FF"/>
              </a:solidFill>
            </a:endParaRPr>
          </a:p>
        </p:txBody>
      </p:sp>
      <p:pic>
        <p:nvPicPr>
          <p:cNvPr id="4" name="Image 3" descr="posi_flux-E3_300GeV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8753" y="1124237"/>
            <a:ext cx="3062847" cy="2685763"/>
          </a:xfrm>
          <a:prstGeom prst="rect">
            <a:avLst/>
          </a:prstGeom>
          <a:ln w="57150" cmpd="sng">
            <a:solidFill>
              <a:srgbClr val="FF7928"/>
            </a:solidFill>
          </a:ln>
        </p:spPr>
      </p:pic>
      <p:pic>
        <p:nvPicPr>
          <p:cNvPr id="6" name="Image 5" descr="formule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1600200"/>
            <a:ext cx="2209800" cy="661153"/>
          </a:xfrm>
          <a:prstGeom prst="rect">
            <a:avLst/>
          </a:prstGeom>
        </p:spPr>
      </p:pic>
      <p:pic>
        <p:nvPicPr>
          <p:cNvPr id="7" name="Image 6" descr="formpos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600200"/>
            <a:ext cx="1524000" cy="726558"/>
          </a:xfrm>
          <a:prstGeom prst="rect">
            <a:avLst/>
          </a:prstGeom>
        </p:spPr>
      </p:pic>
      <p:sp>
        <p:nvSpPr>
          <p:cNvPr id="77" name="Rectangle 129"/>
          <p:cNvSpPr txBox="1">
            <a:spLocks noChangeArrowheads="1"/>
          </p:cNvSpPr>
          <p:nvPr/>
        </p:nvSpPr>
        <p:spPr bwMode="auto">
          <a:xfrm>
            <a:off x="2971800" y="5486400"/>
            <a:ext cx="2819401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5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Char char="–"/>
              <a:defRPr sz="12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5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5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5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5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eaLnBrk="1" hangingPunct="1">
              <a:buNone/>
            </a:pPr>
            <a:r>
              <a:rPr lang="fr-FR" sz="1600" b="1" dirty="0" smtClean="0">
                <a:solidFill>
                  <a:srgbClr val="00CC66"/>
                </a:solidFill>
                <a:latin typeface="Times New Roman" charset="0"/>
              </a:rPr>
              <a:t>Background </a:t>
            </a:r>
          </a:p>
          <a:p>
            <a:pPr marL="0" indent="0" eaLnBrk="1" hangingPunct="1">
              <a:buNone/>
            </a:pPr>
            <a:r>
              <a:rPr lang="en-US" sz="1600" dirty="0" smtClean="0">
                <a:solidFill>
                  <a:srgbClr val="00CC66"/>
                </a:solidFill>
                <a:latin typeface="Times New Roman" charset="0"/>
              </a:rPr>
              <a:t>protons :   </a:t>
            </a:r>
            <a:r>
              <a:rPr lang="en-US" sz="1600" dirty="0" smtClean="0">
                <a:solidFill>
                  <a:srgbClr val="00CC66"/>
                </a:solidFill>
                <a:latin typeface="Times New Roman" charset="0"/>
                <a:sym typeface="Symbol" charset="0"/>
              </a:rPr>
              <a:t></a:t>
            </a:r>
            <a:r>
              <a:rPr lang="en-US" sz="1600" i="1" baseline="-10000" dirty="0" smtClean="0">
                <a:solidFill>
                  <a:srgbClr val="00CC66"/>
                </a:solidFill>
                <a:latin typeface="Times New Roman" charset="0"/>
                <a:sym typeface="Symbol" charset="0"/>
              </a:rPr>
              <a:t>p</a:t>
            </a:r>
            <a:r>
              <a:rPr lang="en-US" sz="1600" i="1" dirty="0" smtClean="0">
                <a:solidFill>
                  <a:srgbClr val="00CC66"/>
                </a:solidFill>
                <a:latin typeface="Times New Roman" charset="0"/>
                <a:sym typeface="Symbol" charset="0"/>
              </a:rPr>
              <a:t> 10</a:t>
            </a:r>
            <a:r>
              <a:rPr lang="en-US" sz="1600" i="1" baseline="-10000" dirty="0" smtClean="0">
                <a:solidFill>
                  <a:srgbClr val="00CC66"/>
                </a:solidFill>
                <a:latin typeface="Times New Roman" charset="0"/>
                <a:sym typeface="Symbol" charset="0"/>
              </a:rPr>
              <a:t> </a:t>
            </a:r>
            <a:r>
              <a:rPr lang="en-US" sz="1600" i="1" baseline="30000" dirty="0" smtClean="0">
                <a:solidFill>
                  <a:srgbClr val="00CC66"/>
                </a:solidFill>
                <a:latin typeface="Times New Roman" charset="0"/>
                <a:sym typeface="Symbol" charset="0"/>
              </a:rPr>
              <a:t>3-4 </a:t>
            </a:r>
            <a:r>
              <a:rPr lang="en-US" sz="1600" i="1" dirty="0" smtClean="0">
                <a:solidFill>
                  <a:srgbClr val="00CC66"/>
                </a:solidFill>
                <a:latin typeface="Times New Roman" charset="0"/>
                <a:sym typeface="Symbol" charset="0"/>
              </a:rPr>
              <a:t>* </a:t>
            </a:r>
            <a:r>
              <a:rPr lang="en-US" sz="1600" dirty="0" smtClean="0">
                <a:solidFill>
                  <a:srgbClr val="00CC66"/>
                </a:solidFill>
                <a:latin typeface="Times New Roman" charset="0"/>
                <a:sym typeface="Symbol" charset="0"/>
              </a:rPr>
              <a:t> </a:t>
            </a:r>
            <a:r>
              <a:rPr lang="en-US" sz="1600" baseline="-25000" dirty="0" smtClean="0">
                <a:solidFill>
                  <a:srgbClr val="00CC66"/>
                </a:solidFill>
                <a:latin typeface="Times New Roman" charset="0"/>
                <a:sym typeface="Symbol" charset="0"/>
              </a:rPr>
              <a:t>e+</a:t>
            </a:r>
          </a:p>
          <a:p>
            <a:pPr marL="0" indent="0" eaLnBrk="1" hangingPunct="1">
              <a:buNone/>
            </a:pPr>
            <a:r>
              <a:rPr lang="en-US" sz="1600" dirty="0" smtClean="0">
                <a:solidFill>
                  <a:srgbClr val="00CC66"/>
                </a:solidFill>
                <a:latin typeface="Times New Roman" charset="0"/>
              </a:rPr>
              <a:t>electrons : </a:t>
            </a:r>
            <a:r>
              <a:rPr lang="en-US" sz="1600" dirty="0" smtClean="0">
                <a:solidFill>
                  <a:srgbClr val="00CC66"/>
                </a:solidFill>
                <a:latin typeface="Times New Roman" charset="0"/>
                <a:sym typeface="Symbol" charset="0"/>
              </a:rPr>
              <a:t></a:t>
            </a:r>
            <a:r>
              <a:rPr lang="en-US" sz="1600" i="1" baseline="-10000" dirty="0" smtClean="0">
                <a:solidFill>
                  <a:srgbClr val="00CC66"/>
                </a:solidFill>
                <a:latin typeface="Times New Roman" charset="0"/>
                <a:sym typeface="Symbol" charset="0"/>
              </a:rPr>
              <a:t>e-</a:t>
            </a:r>
            <a:r>
              <a:rPr lang="en-US" sz="1600" i="1" dirty="0" smtClean="0">
                <a:solidFill>
                  <a:srgbClr val="00CC66"/>
                </a:solidFill>
                <a:latin typeface="Times New Roman" charset="0"/>
                <a:sym typeface="Symbol" charset="0"/>
              </a:rPr>
              <a:t> 10</a:t>
            </a:r>
            <a:r>
              <a:rPr lang="en-US" sz="1600" i="1" baseline="-10000" dirty="0" smtClean="0">
                <a:solidFill>
                  <a:srgbClr val="00CC66"/>
                </a:solidFill>
                <a:latin typeface="Times New Roman" charset="0"/>
                <a:sym typeface="Symbol" charset="0"/>
              </a:rPr>
              <a:t> </a:t>
            </a:r>
            <a:r>
              <a:rPr lang="en-US" sz="1600" i="1" baseline="30000" dirty="0" smtClean="0">
                <a:solidFill>
                  <a:srgbClr val="00CC66"/>
                </a:solidFill>
                <a:latin typeface="Times New Roman" charset="0"/>
                <a:sym typeface="Symbol" charset="0"/>
              </a:rPr>
              <a:t> </a:t>
            </a:r>
            <a:r>
              <a:rPr lang="en-US" sz="1600" i="1" dirty="0" smtClean="0">
                <a:solidFill>
                  <a:srgbClr val="00CC66"/>
                </a:solidFill>
                <a:latin typeface="Times New Roman" charset="0"/>
                <a:sym typeface="Symbol" charset="0"/>
              </a:rPr>
              <a:t>* </a:t>
            </a:r>
            <a:r>
              <a:rPr lang="en-US" sz="1600" dirty="0" smtClean="0">
                <a:solidFill>
                  <a:srgbClr val="00CC66"/>
                </a:solidFill>
                <a:latin typeface="Times New Roman" charset="0"/>
                <a:sym typeface="Symbol" charset="0"/>
              </a:rPr>
              <a:t> </a:t>
            </a:r>
            <a:r>
              <a:rPr lang="en-US" sz="1600" baseline="-25000" dirty="0" smtClean="0">
                <a:solidFill>
                  <a:srgbClr val="00CC66"/>
                </a:solidFill>
                <a:latin typeface="Times New Roman" charset="0"/>
                <a:sym typeface="Symbol" charset="0"/>
              </a:rPr>
              <a:t>e+</a:t>
            </a:r>
          </a:p>
          <a:p>
            <a:pPr lvl="1" eaLnBrk="1" hangingPunct="1"/>
            <a:endParaRPr lang="fr-FR" sz="2000" dirty="0">
              <a:latin typeface="Times New Roman" charset="0"/>
            </a:endParaRPr>
          </a:p>
        </p:txBody>
      </p:sp>
      <p:pic>
        <p:nvPicPr>
          <p:cNvPr id="78" name="Picture 4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2432" y="5334000"/>
            <a:ext cx="808768" cy="495361"/>
          </a:xfrm>
          <a:prstGeom prst="rect">
            <a:avLst/>
          </a:prstGeom>
          <a:noFill/>
          <a:ln w="38100" cmpd="sng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age 9" descr="formule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2700" y="3225800"/>
            <a:ext cx="1358900" cy="584200"/>
          </a:xfrm>
          <a:prstGeom prst="rect">
            <a:avLst/>
          </a:prstGeom>
        </p:spPr>
      </p:pic>
      <p:sp>
        <p:nvSpPr>
          <p:cNvPr id="19" name="ZoneTexte 18"/>
          <p:cNvSpPr txBox="1"/>
          <p:nvPr/>
        </p:nvSpPr>
        <p:spPr>
          <a:xfrm>
            <a:off x="8610600" y="6474023"/>
            <a:ext cx="1295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dirty="0" smtClean="0"/>
              <a:t>48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65396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Anisotropy Measurements</a:t>
            </a:r>
            <a:endParaRPr lang="en-US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2"/>
          <a:srcRect r="5992"/>
          <a:stretch/>
        </p:blipFill>
        <p:spPr>
          <a:xfrm>
            <a:off x="292216" y="2819400"/>
            <a:ext cx="4584584" cy="297180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3"/>
          <a:srcRect l="3953" r="4702"/>
          <a:stretch/>
        </p:blipFill>
        <p:spPr>
          <a:xfrm>
            <a:off x="4609688" y="2819400"/>
            <a:ext cx="4528439" cy="3055938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2362200" y="990600"/>
            <a:ext cx="4572000" cy="14403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/>
            <a:r>
              <a:rPr lang="en-US" b="0" dirty="0" smtClean="0"/>
              <a:t>Selected events are grouped in 5 cumulative energy bins:</a:t>
            </a:r>
          </a:p>
          <a:p>
            <a:pPr>
              <a:buNone/>
            </a:pPr>
            <a:r>
              <a:rPr lang="en-US" sz="1200" b="0" dirty="0" smtClean="0"/>
              <a:t>     16-350, 25-350, 40-350, 65-350  and 100-350 </a:t>
            </a:r>
            <a:r>
              <a:rPr lang="en-US" sz="1200" b="0" dirty="0" err="1"/>
              <a:t>G</a:t>
            </a:r>
            <a:r>
              <a:rPr lang="en-US" sz="1200" b="0" dirty="0" err="1" smtClean="0"/>
              <a:t>eV</a:t>
            </a:r>
            <a:endParaRPr lang="en-US" sz="1200" b="0" dirty="0" smtClean="0"/>
          </a:p>
          <a:p>
            <a:pPr marL="285750" indent="-285750"/>
            <a:endParaRPr lang="en-US" sz="1200" b="0" dirty="0"/>
          </a:p>
          <a:p>
            <a:pPr marL="285750" indent="-285750"/>
            <a:r>
              <a:rPr lang="en-US" b="0" dirty="0" smtClean="0"/>
              <a:t>Their arrival directions are used to build sky maps in the galactic coordinate(</a:t>
            </a:r>
            <a:r>
              <a:rPr lang="en-US" b="0" dirty="0" err="1" smtClean="0"/>
              <a:t>b,l</a:t>
            </a:r>
            <a:r>
              <a:rPr lang="en-US" b="0" dirty="0"/>
              <a:t>)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8610600" y="6474023"/>
            <a:ext cx="1295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dirty="0" smtClean="0"/>
              <a:t>55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06539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Anisotropy Measurements</a:t>
            </a:r>
            <a:endParaRPr lang="en-US" dirty="0"/>
          </a:p>
        </p:txBody>
      </p:sp>
      <p:sp>
        <p:nvSpPr>
          <p:cNvPr id="9" name="ZoneTexte 8"/>
          <p:cNvSpPr txBox="1"/>
          <p:nvPr/>
        </p:nvSpPr>
        <p:spPr>
          <a:xfrm>
            <a:off x="5306148" y="3200400"/>
            <a:ext cx="3810000" cy="32439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/>
            <a:r>
              <a:rPr lang="en-US" sz="1600" b="0" dirty="0" smtClean="0"/>
              <a:t>The coefficients of the multiple expansion are found to be consistent with the expectations from isotropy.</a:t>
            </a:r>
          </a:p>
          <a:p>
            <a:pPr marL="285750" indent="-285750"/>
            <a:endParaRPr lang="en-US" sz="1600" b="0" dirty="0" smtClean="0"/>
          </a:p>
          <a:p>
            <a:pPr marL="285750" indent="-285750"/>
            <a:r>
              <a:rPr lang="en-US" sz="1600" b="0" dirty="0" smtClean="0"/>
              <a:t> </a:t>
            </a:r>
            <a:r>
              <a:rPr lang="en-US" sz="1600" b="0" dirty="0"/>
              <a:t>U</a:t>
            </a:r>
            <a:r>
              <a:rPr lang="en-US" sz="1600" b="0" dirty="0" smtClean="0"/>
              <a:t>pper limits on the dipole parameter  </a:t>
            </a:r>
            <a:r>
              <a:rPr lang="en-US" sz="1600" b="0" dirty="0" err="1" smtClean="0"/>
              <a:t>δ</a:t>
            </a:r>
            <a:r>
              <a:rPr lang="en-US" sz="1600" b="0" dirty="0" smtClean="0"/>
              <a:t> are set.</a:t>
            </a:r>
          </a:p>
          <a:p>
            <a:pPr marL="285750" indent="-285750"/>
            <a:endParaRPr lang="en-US" sz="1600" b="0" dirty="0" smtClean="0"/>
          </a:p>
          <a:p>
            <a:pPr marL="285750" indent="-285750"/>
            <a:r>
              <a:rPr lang="en-US" sz="1600" b="0" dirty="0" smtClean="0"/>
              <a:t>- After 20 years a sensitivity of the order of </a:t>
            </a:r>
            <a:r>
              <a:rPr lang="en-US" sz="1600" dirty="0" smtClean="0"/>
              <a:t>0.014 </a:t>
            </a:r>
            <a:r>
              <a:rPr lang="en-US" sz="1600" b="0" dirty="0" smtClean="0"/>
              <a:t>is expected </a:t>
            </a:r>
            <a:r>
              <a:rPr lang="en-US" sz="1600" b="0" dirty="0" smtClean="0">
                <a:sym typeface="Wingdings"/>
              </a:rPr>
              <a:t> could it constraint the pulsar component ? </a:t>
            </a:r>
            <a:endParaRPr lang="en-US" sz="1600" b="0" dirty="0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2"/>
          <a:srcRect l="7752" t="3271" r="9250"/>
          <a:stretch/>
        </p:blipFill>
        <p:spPr>
          <a:xfrm>
            <a:off x="457200" y="3824328"/>
            <a:ext cx="4724400" cy="2957472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4114800" y="911423"/>
            <a:ext cx="1371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dirty="0"/>
              <a:t>r</a:t>
            </a:r>
            <a:r>
              <a:rPr lang="en-US" dirty="0" smtClean="0"/>
              <a:t>-&lt;r&gt;/&lt;r&gt;</a:t>
            </a:r>
            <a:endParaRPr lang="en-US" dirty="0"/>
          </a:p>
        </p:txBody>
      </p:sp>
      <p:sp>
        <p:nvSpPr>
          <p:cNvPr id="13" name="ZoneTexte 12"/>
          <p:cNvSpPr txBox="1"/>
          <p:nvPr/>
        </p:nvSpPr>
        <p:spPr>
          <a:xfrm>
            <a:off x="8610600" y="6474023"/>
            <a:ext cx="1295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dirty="0" smtClean="0"/>
              <a:t>56</a:t>
            </a:r>
            <a:endParaRPr lang="en-US" dirty="0"/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1197248"/>
            <a:ext cx="5486400" cy="3069952"/>
          </a:xfrm>
          <a:prstGeom prst="rect">
            <a:avLst/>
          </a:prstGeom>
        </p:spPr>
      </p:pic>
      <p:sp>
        <p:nvSpPr>
          <p:cNvPr id="14" name="ZoneTexte 13"/>
          <p:cNvSpPr txBox="1"/>
          <p:nvPr/>
        </p:nvSpPr>
        <p:spPr>
          <a:xfrm>
            <a:off x="5562600" y="1600200"/>
            <a:ext cx="3276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600" b="0" dirty="0" smtClean="0"/>
              <a:t>The relative fluctuations of the ratio across the observed sky map show no evident pattern </a:t>
            </a:r>
            <a:endParaRPr lang="en-US" sz="1600" b="0" dirty="0"/>
          </a:p>
        </p:txBody>
      </p:sp>
    </p:spTree>
    <p:extLst>
      <p:ext uri="{BB962C8B-B14F-4D97-AF65-F5344CB8AC3E}">
        <p14:creationId xmlns:p14="http://schemas.microsoft.com/office/powerpoint/2010/main" val="39777180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9296400" cy="457200"/>
          </a:xfrm>
        </p:spPr>
        <p:txBody>
          <a:bodyPr/>
          <a:lstStyle/>
          <a:p>
            <a:pPr>
              <a:defRPr/>
            </a:pPr>
            <a:r>
              <a:rPr lang="en-US" sz="2800" dirty="0" smtClean="0"/>
              <a:t>Positron fraction                                </a:t>
            </a:r>
            <a:endParaRPr lang="en-US" sz="2800" dirty="0"/>
          </a:p>
        </p:txBody>
      </p:sp>
      <p:pic>
        <p:nvPicPr>
          <p:cNvPr id="3" name="Image 2" descr="re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361766"/>
            <a:ext cx="4546055" cy="4810434"/>
          </a:xfrm>
          <a:prstGeom prst="rect">
            <a:avLst/>
          </a:prstGeom>
        </p:spPr>
      </p:pic>
      <p:sp>
        <p:nvSpPr>
          <p:cNvPr id="10" name="TextBox 3"/>
          <p:cNvSpPr txBox="1">
            <a:spLocks noChangeArrowheads="1"/>
          </p:cNvSpPr>
          <p:nvPr/>
        </p:nvSpPr>
        <p:spPr bwMode="auto">
          <a:xfrm>
            <a:off x="4953000" y="1516082"/>
            <a:ext cx="4038600" cy="4708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None/>
            </a:pPr>
            <a:endParaRPr lang="en-US" b="1" dirty="0" smtClean="0">
              <a:latin typeface="Symbol" charset="0"/>
            </a:endParaRPr>
          </a:p>
          <a:p>
            <a:pPr eaLnBrk="1" hangingPunct="1">
              <a:buNone/>
            </a:pPr>
            <a:r>
              <a:rPr lang="en-US" sz="2000" b="0" dirty="0" smtClean="0">
                <a:solidFill>
                  <a:srgbClr val="0000FF"/>
                </a:solidFill>
                <a:latin typeface="+mn-lt"/>
                <a:sym typeface="Symbol" charset="0"/>
              </a:rPr>
              <a:t>Positrons:</a:t>
            </a:r>
            <a:endParaRPr lang="en-US" sz="2000" b="0" dirty="0">
              <a:solidFill>
                <a:srgbClr val="0000FF"/>
              </a:solidFill>
              <a:latin typeface="+mn-lt"/>
            </a:endParaRPr>
          </a:p>
          <a:p>
            <a:pPr eaLnBrk="1" hangingPunct="1">
              <a:buNone/>
            </a:pPr>
            <a:r>
              <a:rPr lang="el-GR" sz="2000" b="0" dirty="0">
                <a:solidFill>
                  <a:srgbClr val="0000FF"/>
                </a:solidFill>
                <a:sym typeface="Symbol" charset="0"/>
              </a:rPr>
              <a:t></a:t>
            </a:r>
            <a:r>
              <a:rPr lang="en-US" sz="2000" b="0" baseline="-25000" dirty="0" smtClean="0">
                <a:solidFill>
                  <a:srgbClr val="0000FF"/>
                </a:solidFill>
              </a:rPr>
              <a:t>e</a:t>
            </a:r>
            <a:r>
              <a:rPr lang="en-US" sz="2000" b="0" baseline="-5000" dirty="0">
                <a:solidFill>
                  <a:srgbClr val="0000FF"/>
                </a:solidFill>
              </a:rPr>
              <a:t>+</a:t>
            </a:r>
            <a:r>
              <a:rPr lang="el-GR" sz="2000" b="0" baseline="-25000" dirty="0" smtClean="0">
                <a:solidFill>
                  <a:srgbClr val="0000FF"/>
                </a:solidFill>
              </a:rPr>
              <a:t> </a:t>
            </a:r>
            <a:r>
              <a:rPr lang="el-GR" sz="2000" b="0" dirty="0" smtClean="0">
                <a:solidFill>
                  <a:srgbClr val="0000FF"/>
                </a:solidFill>
                <a:latin typeface="+mn-lt"/>
              </a:rPr>
              <a:t>= </a:t>
            </a:r>
            <a:r>
              <a:rPr lang="en-US" sz="2000" b="0" i="1" dirty="0" err="1">
                <a:solidFill>
                  <a:srgbClr val="0000FF"/>
                </a:solidFill>
                <a:latin typeface="+mn-lt"/>
              </a:rPr>
              <a:t>C</a:t>
            </a:r>
            <a:r>
              <a:rPr lang="en-US" sz="2000" b="0" baseline="-25000" dirty="0" err="1">
                <a:solidFill>
                  <a:srgbClr val="0000FF"/>
                </a:solidFill>
                <a:latin typeface="+mn-lt"/>
              </a:rPr>
              <a:t>e</a:t>
            </a:r>
            <a:r>
              <a:rPr lang="el-GR" sz="2000" b="0" baseline="-5000" dirty="0">
                <a:solidFill>
                  <a:srgbClr val="0000FF"/>
                </a:solidFill>
                <a:latin typeface="+mn-lt"/>
              </a:rPr>
              <a:t>+</a:t>
            </a:r>
            <a:r>
              <a:rPr lang="el-GR" sz="2000" b="0" baseline="-25000" dirty="0">
                <a:solidFill>
                  <a:srgbClr val="0000FF"/>
                </a:solidFill>
                <a:latin typeface="+mn-lt"/>
              </a:rPr>
              <a:t> </a:t>
            </a:r>
            <a:r>
              <a:rPr lang="el-GR" sz="2000" b="0" i="1" dirty="0">
                <a:solidFill>
                  <a:srgbClr val="0000FF"/>
                </a:solidFill>
                <a:latin typeface="+mn-lt"/>
              </a:rPr>
              <a:t>E</a:t>
            </a:r>
            <a:r>
              <a:rPr lang="el-GR" sz="2000" b="0" i="1" baseline="30000" dirty="0">
                <a:solidFill>
                  <a:srgbClr val="0000FF"/>
                </a:solidFill>
                <a:latin typeface="+mn-lt"/>
              </a:rPr>
              <a:t>−</a:t>
            </a:r>
            <a:r>
              <a:rPr lang="el-GR" sz="2000" b="0" i="1" baseline="30000" dirty="0">
                <a:solidFill>
                  <a:srgbClr val="0000FF"/>
                </a:solidFill>
                <a:latin typeface="+mn-lt"/>
                <a:sym typeface="Symbol" charset="0"/>
              </a:rPr>
              <a:t></a:t>
            </a:r>
            <a:r>
              <a:rPr lang="el-GR" sz="2000" b="0" baseline="15000" dirty="0">
                <a:solidFill>
                  <a:srgbClr val="0000FF"/>
                </a:solidFill>
                <a:latin typeface="+mn-lt"/>
              </a:rPr>
              <a:t>e</a:t>
            </a:r>
            <a:r>
              <a:rPr lang="el-GR" sz="2000" b="0" baseline="30000" dirty="0">
                <a:solidFill>
                  <a:srgbClr val="0000FF"/>
                </a:solidFill>
                <a:latin typeface="+mn-lt"/>
              </a:rPr>
              <a:t>+</a:t>
            </a:r>
            <a:r>
              <a:rPr lang="el-GR" sz="2000" b="0" dirty="0">
                <a:solidFill>
                  <a:srgbClr val="0000FF"/>
                </a:solidFill>
                <a:latin typeface="+mn-lt"/>
              </a:rPr>
              <a:t> </a:t>
            </a:r>
            <a:r>
              <a:rPr lang="el-GR" sz="2000" b="0" dirty="0">
                <a:latin typeface="+mn-lt"/>
              </a:rPr>
              <a:t>+ </a:t>
            </a:r>
            <a:r>
              <a:rPr lang="el-GR" sz="2000" b="0" i="1" dirty="0">
                <a:solidFill>
                  <a:srgbClr val="00CC66"/>
                </a:solidFill>
                <a:latin typeface="+mn-lt"/>
              </a:rPr>
              <a:t>C</a:t>
            </a:r>
            <a:r>
              <a:rPr lang="el-GR" sz="2000" b="0" i="1" baseline="-25000" dirty="0">
                <a:solidFill>
                  <a:srgbClr val="00CC66"/>
                </a:solidFill>
                <a:latin typeface="+mn-lt"/>
              </a:rPr>
              <a:t>s</a:t>
            </a:r>
            <a:r>
              <a:rPr lang="el-GR" sz="2000" b="0" i="1" dirty="0">
                <a:solidFill>
                  <a:srgbClr val="00CC66"/>
                </a:solidFill>
                <a:latin typeface="+mn-lt"/>
              </a:rPr>
              <a:t>E</a:t>
            </a:r>
            <a:r>
              <a:rPr lang="el-GR" sz="2000" b="0" i="1" baseline="30000" dirty="0">
                <a:solidFill>
                  <a:srgbClr val="00CC66"/>
                </a:solidFill>
                <a:latin typeface="+mn-lt"/>
              </a:rPr>
              <a:t>−</a:t>
            </a:r>
            <a:r>
              <a:rPr lang="el-GR" sz="2000" b="0" i="1" baseline="30000" dirty="0">
                <a:solidFill>
                  <a:srgbClr val="00CC66"/>
                </a:solidFill>
                <a:latin typeface="+mn-lt"/>
                <a:sym typeface="Symbol" charset="0"/>
              </a:rPr>
              <a:t></a:t>
            </a:r>
            <a:r>
              <a:rPr lang="en-US" sz="2000" b="0" baseline="15000" dirty="0">
                <a:solidFill>
                  <a:srgbClr val="00CC66"/>
                </a:solidFill>
                <a:latin typeface="+mn-lt"/>
              </a:rPr>
              <a:t>s </a:t>
            </a:r>
            <a:r>
              <a:rPr lang="en-US" sz="2000" b="0" dirty="0">
                <a:solidFill>
                  <a:srgbClr val="00CC66"/>
                </a:solidFill>
                <a:latin typeface="+mn-lt"/>
              </a:rPr>
              <a:t>e</a:t>
            </a:r>
            <a:r>
              <a:rPr lang="en-US" sz="2000" b="0" baseline="30000" dirty="0">
                <a:solidFill>
                  <a:srgbClr val="00CC66"/>
                </a:solidFill>
                <a:latin typeface="+mn-lt"/>
              </a:rPr>
              <a:t>-</a:t>
            </a:r>
            <a:r>
              <a:rPr lang="el-GR" sz="2000" b="0" i="1" baseline="30000" dirty="0">
                <a:solidFill>
                  <a:srgbClr val="00CC66"/>
                </a:solidFill>
                <a:latin typeface="+mn-lt"/>
              </a:rPr>
              <a:t>E/</a:t>
            </a:r>
            <a:r>
              <a:rPr lang="el-GR" sz="2000" b="0" i="1" baseline="30000" dirty="0" smtClean="0">
                <a:solidFill>
                  <a:srgbClr val="00CC66"/>
                </a:solidFill>
                <a:latin typeface="+mn-lt"/>
              </a:rPr>
              <a:t>E</a:t>
            </a:r>
            <a:r>
              <a:rPr lang="el-GR" sz="2000" b="0" i="1" baseline="15000" dirty="0" smtClean="0">
                <a:solidFill>
                  <a:srgbClr val="00CC66"/>
                </a:solidFill>
                <a:latin typeface="+mn-lt"/>
              </a:rPr>
              <a:t>s</a:t>
            </a:r>
            <a:endParaRPr lang="fr-FR" sz="2000" b="0" i="1" baseline="15000" dirty="0">
              <a:solidFill>
                <a:srgbClr val="00CC66"/>
              </a:solidFill>
              <a:latin typeface="+mn-lt"/>
            </a:endParaRPr>
          </a:p>
          <a:p>
            <a:pPr eaLnBrk="1" hangingPunct="1">
              <a:buNone/>
            </a:pPr>
            <a:r>
              <a:rPr lang="fr-FR" sz="2000" b="0" i="1" dirty="0" err="1" smtClean="0">
                <a:solidFill>
                  <a:srgbClr val="0000FF"/>
                </a:solidFill>
                <a:latin typeface="+mn-lt"/>
              </a:rPr>
              <a:t>Secondarie</a:t>
            </a:r>
            <a:r>
              <a:rPr lang="fr-FR" sz="2000" b="0" i="1" dirty="0" err="1" smtClean="0">
                <a:solidFill>
                  <a:srgbClr val="3333CC"/>
                </a:solidFill>
                <a:latin typeface="+mn-lt"/>
              </a:rPr>
              <a:t>s</a:t>
            </a:r>
            <a:r>
              <a:rPr lang="fr-FR" sz="2000" b="0" i="1" dirty="0">
                <a:solidFill>
                  <a:srgbClr val="00CC66"/>
                </a:solidFill>
                <a:latin typeface="+mn-lt"/>
              </a:rPr>
              <a:t> </a:t>
            </a:r>
            <a:r>
              <a:rPr lang="fr-FR" sz="2000" i="1" dirty="0" smtClean="0">
                <a:solidFill>
                  <a:srgbClr val="00CC66"/>
                </a:solidFill>
                <a:latin typeface="+mn-lt"/>
              </a:rPr>
              <a:t>plus source component </a:t>
            </a:r>
            <a:r>
              <a:rPr lang="el-GR" sz="2000" dirty="0" smtClean="0">
                <a:solidFill>
                  <a:srgbClr val="00CC66"/>
                </a:solidFill>
                <a:latin typeface="+mn-lt"/>
              </a:rPr>
              <a:t> </a:t>
            </a:r>
            <a:endParaRPr lang="fr-FR" sz="2000" dirty="0" smtClean="0">
              <a:solidFill>
                <a:srgbClr val="00CC66"/>
              </a:solidFill>
              <a:latin typeface="+mn-lt"/>
            </a:endParaRPr>
          </a:p>
          <a:p>
            <a:pPr eaLnBrk="1" hangingPunct="1">
              <a:buNone/>
            </a:pPr>
            <a:endParaRPr lang="fr-FR" sz="2000" b="0" dirty="0">
              <a:solidFill>
                <a:srgbClr val="00CC66"/>
              </a:solidFill>
              <a:latin typeface="+mn-lt"/>
            </a:endParaRPr>
          </a:p>
          <a:p>
            <a:pPr eaLnBrk="1" hangingPunct="1">
              <a:buNone/>
            </a:pPr>
            <a:r>
              <a:rPr lang="fr-FR" sz="2000" b="0" dirty="0" smtClean="0">
                <a:latin typeface="+mn-lt"/>
              </a:rPr>
              <a:t>Electrons : </a:t>
            </a:r>
            <a:endParaRPr lang="en-US" sz="2000" b="0" dirty="0">
              <a:latin typeface="+mn-lt"/>
            </a:endParaRPr>
          </a:p>
          <a:p>
            <a:pPr eaLnBrk="1" hangingPunct="1">
              <a:buNone/>
            </a:pPr>
            <a:r>
              <a:rPr lang="el-GR" sz="2000" b="0" dirty="0" smtClean="0">
                <a:latin typeface="+mn-lt"/>
                <a:sym typeface="Symbol" charset="0"/>
              </a:rPr>
              <a:t></a:t>
            </a:r>
            <a:r>
              <a:rPr lang="en-US" sz="2000" b="0" baseline="-25000" dirty="0">
                <a:latin typeface="+mn-lt"/>
              </a:rPr>
              <a:t>e</a:t>
            </a:r>
            <a:r>
              <a:rPr lang="en-US" sz="2000" b="0" baseline="-5000" dirty="0">
                <a:latin typeface="+mn-lt"/>
              </a:rPr>
              <a:t>-</a:t>
            </a:r>
            <a:r>
              <a:rPr lang="el-GR" sz="2000" b="0" baseline="-25000" dirty="0">
                <a:latin typeface="+mn-lt"/>
              </a:rPr>
              <a:t> </a:t>
            </a:r>
            <a:r>
              <a:rPr lang="el-GR" sz="2000" b="0" i="1" dirty="0">
                <a:latin typeface="+mn-lt"/>
              </a:rPr>
              <a:t> </a:t>
            </a:r>
            <a:r>
              <a:rPr lang="el-GR" sz="2000" b="0" dirty="0">
                <a:latin typeface="+mn-lt"/>
              </a:rPr>
              <a:t>= </a:t>
            </a:r>
            <a:r>
              <a:rPr lang="el-GR" sz="2000" b="0" i="1" dirty="0">
                <a:latin typeface="+mn-lt"/>
              </a:rPr>
              <a:t>C</a:t>
            </a:r>
            <a:r>
              <a:rPr lang="en-US" sz="2000" b="0" baseline="-25000" dirty="0">
                <a:latin typeface="+mn-lt"/>
              </a:rPr>
              <a:t>e</a:t>
            </a:r>
            <a:r>
              <a:rPr lang="en-US" sz="2000" b="0" baseline="-5000" dirty="0">
                <a:latin typeface="+mn-lt"/>
              </a:rPr>
              <a:t>-</a:t>
            </a:r>
            <a:r>
              <a:rPr lang="el-GR" sz="2000" b="0" baseline="-25000" dirty="0">
                <a:latin typeface="+mn-lt"/>
              </a:rPr>
              <a:t> </a:t>
            </a:r>
            <a:r>
              <a:rPr lang="el-GR" sz="2000" b="0" i="1" dirty="0">
                <a:latin typeface="+mn-lt"/>
              </a:rPr>
              <a:t>E</a:t>
            </a:r>
            <a:r>
              <a:rPr lang="el-GR" sz="2000" b="0" i="1" baseline="30000" dirty="0">
                <a:latin typeface="+mn-lt"/>
              </a:rPr>
              <a:t>−</a:t>
            </a:r>
            <a:r>
              <a:rPr lang="el-GR" sz="2000" b="0" i="1" baseline="30000" dirty="0">
                <a:latin typeface="+mn-lt"/>
                <a:sym typeface="Symbol" charset="0"/>
              </a:rPr>
              <a:t></a:t>
            </a:r>
            <a:r>
              <a:rPr lang="el-GR" sz="2000" b="0" baseline="15000" dirty="0">
                <a:latin typeface="+mn-lt"/>
              </a:rPr>
              <a:t>e</a:t>
            </a:r>
            <a:r>
              <a:rPr lang="en-US" sz="2000" b="0" baseline="30000" dirty="0">
                <a:latin typeface="+mn-lt"/>
              </a:rPr>
              <a:t>-</a:t>
            </a:r>
            <a:r>
              <a:rPr lang="el-GR" sz="2000" b="0" dirty="0">
                <a:latin typeface="+mn-lt"/>
              </a:rPr>
              <a:t> + </a:t>
            </a:r>
            <a:r>
              <a:rPr lang="el-GR" sz="2000" b="0" i="1" dirty="0">
                <a:solidFill>
                  <a:srgbClr val="00CC66"/>
                </a:solidFill>
                <a:latin typeface="+mn-lt"/>
              </a:rPr>
              <a:t>C</a:t>
            </a:r>
            <a:r>
              <a:rPr lang="el-GR" sz="2000" b="0" i="1" baseline="-25000" dirty="0">
                <a:solidFill>
                  <a:srgbClr val="00CC66"/>
                </a:solidFill>
                <a:latin typeface="+mn-lt"/>
              </a:rPr>
              <a:t>s</a:t>
            </a:r>
            <a:r>
              <a:rPr lang="el-GR" sz="2000" b="0" i="1" dirty="0">
                <a:solidFill>
                  <a:srgbClr val="00CC66"/>
                </a:solidFill>
                <a:latin typeface="+mn-lt"/>
              </a:rPr>
              <a:t>E</a:t>
            </a:r>
            <a:r>
              <a:rPr lang="el-GR" sz="2000" b="0" i="1" baseline="30000" dirty="0">
                <a:solidFill>
                  <a:srgbClr val="00CC66"/>
                </a:solidFill>
                <a:latin typeface="+mn-lt"/>
              </a:rPr>
              <a:t>−</a:t>
            </a:r>
            <a:r>
              <a:rPr lang="el-GR" sz="2000" b="0" i="1" baseline="30000" dirty="0">
                <a:solidFill>
                  <a:srgbClr val="00CC66"/>
                </a:solidFill>
                <a:latin typeface="+mn-lt"/>
                <a:sym typeface="Symbol" charset="0"/>
              </a:rPr>
              <a:t></a:t>
            </a:r>
            <a:r>
              <a:rPr lang="en-US" sz="2000" b="0" baseline="15000" dirty="0">
                <a:solidFill>
                  <a:srgbClr val="00CC66"/>
                </a:solidFill>
                <a:latin typeface="+mn-lt"/>
              </a:rPr>
              <a:t>s </a:t>
            </a:r>
            <a:r>
              <a:rPr lang="en-US" sz="2000" b="0" dirty="0">
                <a:solidFill>
                  <a:srgbClr val="00CC66"/>
                </a:solidFill>
                <a:latin typeface="+mn-lt"/>
              </a:rPr>
              <a:t>e</a:t>
            </a:r>
            <a:r>
              <a:rPr lang="en-US" sz="2000" b="0" baseline="30000" dirty="0">
                <a:solidFill>
                  <a:srgbClr val="00CC66"/>
                </a:solidFill>
                <a:latin typeface="+mn-lt"/>
              </a:rPr>
              <a:t>-</a:t>
            </a:r>
            <a:r>
              <a:rPr lang="el-GR" sz="2000" b="0" i="1" baseline="30000" dirty="0">
                <a:solidFill>
                  <a:srgbClr val="00CC66"/>
                </a:solidFill>
                <a:latin typeface="+mn-lt"/>
              </a:rPr>
              <a:t>E/E</a:t>
            </a:r>
            <a:r>
              <a:rPr lang="el-GR" sz="2000" b="0" i="1" baseline="15000" dirty="0">
                <a:solidFill>
                  <a:srgbClr val="00CC66"/>
                </a:solidFill>
                <a:latin typeface="+mn-lt"/>
              </a:rPr>
              <a:t>s</a:t>
            </a:r>
            <a:r>
              <a:rPr lang="el-GR" sz="2000" b="0" i="1" dirty="0">
                <a:solidFill>
                  <a:srgbClr val="00CC66"/>
                </a:solidFill>
                <a:latin typeface="+mn-lt"/>
              </a:rPr>
              <a:t> </a:t>
            </a:r>
            <a:endParaRPr lang="fr-FR" sz="2000" b="0" i="1" dirty="0" smtClean="0">
              <a:solidFill>
                <a:srgbClr val="00CC66"/>
              </a:solidFill>
              <a:latin typeface="+mn-lt"/>
            </a:endParaRPr>
          </a:p>
          <a:p>
            <a:pPr eaLnBrk="1" hangingPunct="1">
              <a:buNone/>
            </a:pPr>
            <a:r>
              <a:rPr lang="fr-FR" sz="2000" b="0" i="1" dirty="0" err="1" smtClean="0">
                <a:latin typeface="+mn-lt"/>
              </a:rPr>
              <a:t>Secondaries</a:t>
            </a:r>
            <a:r>
              <a:rPr lang="fr-FR" sz="2000" b="0" i="1" dirty="0" smtClean="0">
                <a:latin typeface="+mn-lt"/>
              </a:rPr>
              <a:t>+ </a:t>
            </a:r>
            <a:r>
              <a:rPr lang="fr-FR" sz="2000" b="0" i="1" dirty="0" err="1" smtClean="0">
                <a:latin typeface="+mn-lt"/>
              </a:rPr>
              <a:t>Astrophysics</a:t>
            </a:r>
            <a:r>
              <a:rPr lang="fr-FR" sz="2000" b="0" i="1" dirty="0" smtClean="0">
                <a:latin typeface="+mn-lt"/>
              </a:rPr>
              <a:t> </a:t>
            </a:r>
            <a:r>
              <a:rPr lang="fr-FR" sz="2000" b="0" i="1" dirty="0" err="1" smtClean="0">
                <a:latin typeface="+mn-lt"/>
              </a:rPr>
              <a:t>primaries</a:t>
            </a:r>
            <a:r>
              <a:rPr lang="fr-FR" sz="2000" b="0" i="1" dirty="0" smtClean="0">
                <a:latin typeface="+mn-lt"/>
              </a:rPr>
              <a:t> (SNR+..) plus </a:t>
            </a:r>
            <a:r>
              <a:rPr lang="fr-FR" sz="2000" b="0" i="1" dirty="0" smtClean="0">
                <a:solidFill>
                  <a:srgbClr val="00CC66"/>
                </a:solidFill>
                <a:latin typeface="+mn-lt"/>
              </a:rPr>
              <a:t>the </a:t>
            </a:r>
            <a:r>
              <a:rPr lang="fr-FR" sz="2000" b="0" i="1" dirty="0" err="1" smtClean="0">
                <a:solidFill>
                  <a:srgbClr val="00CC66"/>
                </a:solidFill>
                <a:latin typeface="+mn-lt"/>
              </a:rPr>
              <a:t>same</a:t>
            </a:r>
            <a:r>
              <a:rPr lang="fr-FR" sz="2000" b="0" i="1" dirty="0" smtClean="0">
                <a:solidFill>
                  <a:srgbClr val="00CC66"/>
                </a:solidFill>
                <a:latin typeface="+mn-lt"/>
              </a:rPr>
              <a:t> source component</a:t>
            </a:r>
          </a:p>
          <a:p>
            <a:pPr eaLnBrk="1" hangingPunct="1">
              <a:buNone/>
            </a:pPr>
            <a:endParaRPr lang="fr-FR" sz="2000" b="0" i="1" dirty="0">
              <a:solidFill>
                <a:srgbClr val="00CC66"/>
              </a:solidFill>
              <a:latin typeface="+mn-lt"/>
            </a:endParaRPr>
          </a:p>
          <a:p>
            <a:pPr eaLnBrk="1" hangingPunct="1">
              <a:buNone/>
            </a:pPr>
            <a:endParaRPr lang="el-GR" sz="2000" b="0" i="1" dirty="0">
              <a:solidFill>
                <a:srgbClr val="00CC66"/>
              </a:solidFill>
              <a:latin typeface="+mn-lt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381000" y="6172200"/>
            <a:ext cx="838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dirty="0" smtClean="0"/>
              <a:t>Positron source components:  pulsars, Dark matter , </a:t>
            </a:r>
            <a:r>
              <a:rPr lang="en-US" dirty="0" err="1" smtClean="0"/>
              <a:t>secondaries</a:t>
            </a:r>
            <a:r>
              <a:rPr lang="en-US" dirty="0" smtClean="0"/>
              <a:t> near the SNR… </a:t>
            </a:r>
            <a:endParaRPr lang="en-US" dirty="0"/>
          </a:p>
        </p:txBody>
      </p:sp>
      <p:sp>
        <p:nvSpPr>
          <p:cNvPr id="7" name="ZoneTexte 6"/>
          <p:cNvSpPr txBox="1"/>
          <p:nvPr/>
        </p:nvSpPr>
        <p:spPr>
          <a:xfrm>
            <a:off x="8686800" y="6477000"/>
            <a:ext cx="1295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dirty="0" smtClean="0"/>
              <a:t>47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00805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AMS-02 -  Boron</a:t>
            </a:r>
            <a:r>
              <a:rPr lang="en-US" dirty="0"/>
              <a:t> </a:t>
            </a:r>
            <a:r>
              <a:rPr lang="en-US" dirty="0" smtClean="0"/>
              <a:t>and Carbon Fluxes  </a:t>
            </a:r>
            <a:endParaRPr lang="en-US" dirty="0"/>
          </a:p>
        </p:txBody>
      </p:sp>
      <p:sp>
        <p:nvSpPr>
          <p:cNvPr id="7" name="ZoneTexte 6"/>
          <p:cNvSpPr txBox="1"/>
          <p:nvPr/>
        </p:nvSpPr>
        <p:spPr>
          <a:xfrm>
            <a:off x="8610600" y="6397823"/>
            <a:ext cx="533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dirty="0" smtClean="0"/>
              <a:t>31</a:t>
            </a:r>
            <a:endParaRPr lang="en-US" dirty="0"/>
          </a:p>
        </p:txBody>
      </p:sp>
      <p:pic>
        <p:nvPicPr>
          <p:cNvPr id="6" name="Picture 9"/>
          <p:cNvPicPr/>
          <p:nvPr/>
        </p:nvPicPr>
        <p:blipFill>
          <a:blip r:embed="rId2"/>
          <a:srcRect l="1293" t="7694" r="8308"/>
          <a:stretch>
            <a:fillRect/>
          </a:stretch>
        </p:blipFill>
        <p:spPr>
          <a:xfrm>
            <a:off x="-10459" y="1524000"/>
            <a:ext cx="4572000" cy="3962400"/>
          </a:xfrm>
          <a:prstGeom prst="rect">
            <a:avLst/>
          </a:prstGeom>
          <a:ln>
            <a:noFill/>
          </a:ln>
        </p:spPr>
      </p:pic>
      <p:pic>
        <p:nvPicPr>
          <p:cNvPr id="8" name="Picture 5"/>
          <p:cNvPicPr/>
          <p:nvPr/>
        </p:nvPicPr>
        <p:blipFill>
          <a:blip r:embed="rId3"/>
          <a:srcRect l="4675" t="8217" r="5018"/>
          <a:stretch>
            <a:fillRect/>
          </a:stretch>
        </p:blipFill>
        <p:spPr>
          <a:xfrm>
            <a:off x="4572480" y="1600200"/>
            <a:ext cx="4495320" cy="3962400"/>
          </a:xfrm>
          <a:prstGeom prst="rect">
            <a:avLst/>
          </a:prstGeom>
          <a:ln>
            <a:noFill/>
          </a:ln>
        </p:spPr>
      </p:pic>
      <p:sp>
        <p:nvSpPr>
          <p:cNvPr id="9" name="CustomShape 14"/>
          <p:cNvSpPr/>
          <p:nvPr/>
        </p:nvSpPr>
        <p:spPr>
          <a:xfrm>
            <a:off x="469800" y="1219080"/>
            <a:ext cx="3966840" cy="30492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ctr">
              <a:lnSpc>
                <a:spcPct val="100000"/>
              </a:lnSpc>
              <a:buNone/>
            </a:pPr>
            <a:r>
              <a:rPr lang="en-US" sz="1400" b="1" dirty="0" smtClean="0">
                <a:solidFill>
                  <a:srgbClr val="008000"/>
                </a:solidFill>
                <a:latin typeface="Arial"/>
                <a:ea typeface="ＭＳ Ｐゴシック"/>
              </a:rPr>
              <a:t>BORON</a:t>
            </a:r>
            <a:endParaRPr dirty="0"/>
          </a:p>
        </p:txBody>
      </p:sp>
      <p:sp>
        <p:nvSpPr>
          <p:cNvPr id="10" name="CustomShape 15"/>
          <p:cNvSpPr/>
          <p:nvPr/>
        </p:nvSpPr>
        <p:spPr>
          <a:xfrm>
            <a:off x="4953000" y="1295280"/>
            <a:ext cx="3965040" cy="30492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ctr">
              <a:lnSpc>
                <a:spcPct val="100000"/>
              </a:lnSpc>
              <a:buNone/>
            </a:pPr>
            <a:r>
              <a:rPr lang="en-US" dirty="0">
                <a:solidFill>
                  <a:srgbClr val="008000"/>
                </a:solidFill>
                <a:latin typeface="Arial"/>
                <a:ea typeface="ＭＳ Ｐゴシック"/>
              </a:rPr>
              <a:t> </a:t>
            </a:r>
            <a:r>
              <a:rPr lang="en-US" sz="1400" b="1" dirty="0" smtClean="0">
                <a:solidFill>
                  <a:srgbClr val="008000"/>
                </a:solidFill>
                <a:latin typeface="Arial"/>
                <a:ea typeface="ＭＳ Ｐゴシック"/>
              </a:rPr>
              <a:t>CARBON</a:t>
            </a:r>
            <a:endParaRPr dirty="0"/>
          </a:p>
        </p:txBody>
      </p:sp>
      <p:sp>
        <p:nvSpPr>
          <p:cNvPr id="12" name="CustomShape 4"/>
          <p:cNvSpPr/>
          <p:nvPr/>
        </p:nvSpPr>
        <p:spPr>
          <a:xfrm>
            <a:off x="3681360" y="2215080"/>
            <a:ext cx="52200" cy="70920"/>
          </a:xfrm>
          <a:prstGeom prst="diamond">
            <a:avLst/>
          </a:prstGeom>
          <a:solidFill>
            <a:srgbClr val="FFFFFF"/>
          </a:solidFill>
          <a:ln w="19080">
            <a:solidFill>
              <a:srgbClr val="D548E1"/>
            </a:solidFill>
            <a:round/>
          </a:ln>
        </p:spPr>
      </p:sp>
      <p:sp>
        <p:nvSpPr>
          <p:cNvPr id="13" name="CustomShape 3"/>
          <p:cNvSpPr/>
          <p:nvPr/>
        </p:nvSpPr>
        <p:spPr>
          <a:xfrm>
            <a:off x="3686040" y="1999080"/>
            <a:ext cx="53640" cy="58320"/>
          </a:xfrm>
          <a:prstGeom prst="rect">
            <a:avLst/>
          </a:prstGeom>
          <a:noFill/>
          <a:ln w="9360">
            <a:solidFill>
              <a:srgbClr val="000090"/>
            </a:solidFill>
            <a:round/>
          </a:ln>
        </p:spPr>
      </p:sp>
      <p:sp>
        <p:nvSpPr>
          <p:cNvPr id="15" name="CustomShape 2"/>
          <p:cNvSpPr/>
          <p:nvPr/>
        </p:nvSpPr>
        <p:spPr>
          <a:xfrm>
            <a:off x="3679920" y="1756080"/>
            <a:ext cx="72720" cy="72720"/>
          </a:xfrm>
          <a:prstGeom prst="ellipse">
            <a:avLst/>
          </a:prstGeom>
          <a:solidFill>
            <a:srgbClr val="FF0000"/>
          </a:solidFill>
          <a:ln w="9360">
            <a:solidFill>
              <a:srgbClr val="FF0000"/>
            </a:solidFill>
            <a:round/>
          </a:ln>
        </p:spPr>
      </p:sp>
      <p:sp>
        <p:nvSpPr>
          <p:cNvPr id="16" name="CustomShape 1"/>
          <p:cNvSpPr/>
          <p:nvPr/>
        </p:nvSpPr>
        <p:spPr>
          <a:xfrm>
            <a:off x="3818160" y="1666800"/>
            <a:ext cx="1211040" cy="6192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>
              <a:lnSpc>
                <a:spcPct val="100000"/>
              </a:lnSpc>
              <a:buNone/>
            </a:pPr>
            <a:r>
              <a:rPr lang="en-US" sz="1100" dirty="0">
                <a:solidFill>
                  <a:srgbClr val="000000"/>
                </a:solidFill>
                <a:latin typeface="Arial"/>
                <a:ea typeface="ＭＳ Ｐゴシック"/>
              </a:rPr>
              <a:t>AMS-02</a:t>
            </a:r>
            <a:endParaRPr dirty="0"/>
          </a:p>
          <a:p>
            <a:pPr>
              <a:lnSpc>
                <a:spcPct val="100000"/>
              </a:lnSpc>
              <a:buNone/>
            </a:pPr>
            <a:r>
              <a:rPr lang="en-US" sz="1100" dirty="0">
                <a:solidFill>
                  <a:srgbClr val="000000"/>
                </a:solidFill>
                <a:latin typeface="Arial"/>
                <a:ea typeface="ＭＳ Ｐゴシック"/>
              </a:rPr>
              <a:t>HEAO</a:t>
            </a:r>
            <a:endParaRPr dirty="0"/>
          </a:p>
          <a:p>
            <a:pPr>
              <a:lnSpc>
                <a:spcPct val="100000"/>
              </a:lnSpc>
              <a:buNone/>
            </a:pPr>
            <a:r>
              <a:rPr lang="en-US" sz="1100" dirty="0">
                <a:solidFill>
                  <a:srgbClr val="000000"/>
                </a:solidFill>
                <a:latin typeface="Arial"/>
                <a:ea typeface="ＭＳ Ｐゴシック"/>
              </a:rPr>
              <a:t>TRACER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6106710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3400" y="304800"/>
            <a:ext cx="7772400" cy="457200"/>
          </a:xfrm>
        </p:spPr>
        <p:txBody>
          <a:bodyPr/>
          <a:lstStyle/>
          <a:p>
            <a:r>
              <a:rPr lang="en-US" dirty="0" smtClean="0"/>
              <a:t>Pulsars: Possible sources of primary positrons </a:t>
            </a:r>
            <a:endParaRPr lang="en-US" dirty="0"/>
          </a:p>
        </p:txBody>
      </p:sp>
      <p:sp>
        <p:nvSpPr>
          <p:cNvPr id="7" name="ZoneTexte 6"/>
          <p:cNvSpPr txBox="1"/>
          <p:nvPr/>
        </p:nvSpPr>
        <p:spPr>
          <a:xfrm>
            <a:off x="304800" y="1066800"/>
            <a:ext cx="2438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endParaRPr lang="en-US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066800"/>
            <a:ext cx="3124200" cy="1967089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3886200" y="1285184"/>
            <a:ext cx="5029200" cy="16866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/>
            <a:r>
              <a:rPr lang="en-US" b="0" dirty="0" smtClean="0"/>
              <a:t>Mechanism : the spinning B of the pulsar strips electrons that emit gamma =&gt; production of </a:t>
            </a:r>
            <a:r>
              <a:rPr lang="en-US" b="0" dirty="0" err="1" smtClean="0"/>
              <a:t>e+e</a:t>
            </a:r>
            <a:r>
              <a:rPr lang="en-US" b="0" dirty="0" smtClean="0"/>
              <a:t>- pair that are trapped in the cloud, further accelerated and later released</a:t>
            </a:r>
          </a:p>
          <a:p>
            <a:pPr marL="285750" indent="-285750"/>
            <a:r>
              <a:rPr lang="en-US" b="0" dirty="0" smtClean="0"/>
              <a:t>The pulsar must be young (&lt; 10</a:t>
            </a:r>
            <a:r>
              <a:rPr lang="en-US" b="0" baseline="30000" dirty="0" smtClean="0"/>
              <a:t>5</a:t>
            </a:r>
            <a:r>
              <a:rPr lang="en-US" b="0" dirty="0" smtClean="0"/>
              <a:t> years) and nearby (&lt;1 </a:t>
            </a:r>
            <a:r>
              <a:rPr lang="en-US" b="0" dirty="0" err="1" smtClean="0"/>
              <a:t>kpc</a:t>
            </a:r>
            <a:r>
              <a:rPr lang="en-US" b="0" dirty="0" smtClean="0"/>
              <a:t>) </a:t>
            </a:r>
          </a:p>
          <a:p>
            <a:pPr marL="285750" indent="-285750"/>
            <a:r>
              <a:rPr lang="en-US" b="0" dirty="0" smtClean="0"/>
              <a:t>Predicted Flux: </a:t>
            </a:r>
            <a:endParaRPr lang="en-US" b="0" dirty="0"/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3648878"/>
            <a:ext cx="3926651" cy="2751922"/>
          </a:xfrm>
          <a:prstGeom prst="rect">
            <a:avLst/>
          </a:prstGeom>
        </p:spPr>
      </p:pic>
      <p:pic>
        <p:nvPicPr>
          <p:cNvPr id="14" name="Image 13" descr="ForPul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2563181"/>
            <a:ext cx="2971800" cy="484819"/>
          </a:xfrm>
          <a:prstGeom prst="rect">
            <a:avLst/>
          </a:prstGeom>
        </p:spPr>
      </p:pic>
      <p:sp>
        <p:nvSpPr>
          <p:cNvPr id="15" name="ZoneTexte 14"/>
          <p:cNvSpPr txBox="1"/>
          <p:nvPr/>
        </p:nvSpPr>
        <p:spPr>
          <a:xfrm>
            <a:off x="609600" y="3276600"/>
            <a:ext cx="34290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100" dirty="0" smtClean="0"/>
              <a:t>16%</a:t>
            </a:r>
            <a:r>
              <a:rPr lang="en-US" sz="1100" b="0" dirty="0" smtClean="0"/>
              <a:t> of the pulsar energy goes into </a:t>
            </a:r>
            <a:r>
              <a:rPr lang="en-US" sz="1100" b="0" dirty="0" err="1" smtClean="0"/>
              <a:t>e+e</a:t>
            </a:r>
            <a:r>
              <a:rPr lang="en-US" sz="1100" b="0" dirty="0" smtClean="0"/>
              <a:t>- pairs </a:t>
            </a:r>
            <a:r>
              <a:rPr lang="en-US" sz="1100" dirty="0"/>
              <a:t>f</a:t>
            </a:r>
            <a:r>
              <a:rPr lang="en-US" sz="1100" dirty="0" smtClean="0"/>
              <a:t>or all the pulsars  </a:t>
            </a:r>
            <a:endParaRPr lang="en-US" sz="1100" dirty="0"/>
          </a:p>
        </p:txBody>
      </p:sp>
      <p:sp>
        <p:nvSpPr>
          <p:cNvPr id="16" name="Rectangle 15"/>
          <p:cNvSpPr/>
          <p:nvPr/>
        </p:nvSpPr>
        <p:spPr>
          <a:xfrm rot="5400000">
            <a:off x="2802024" y="4817977"/>
            <a:ext cx="2703985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sz="900" b="0" dirty="0" err="1"/>
              <a:t>I.Colis</a:t>
            </a:r>
            <a:r>
              <a:rPr lang="en-US" sz="900" b="0" dirty="0"/>
              <a:t> et al arXiv:1304.1840 [</a:t>
            </a:r>
            <a:r>
              <a:rPr lang="en-US" sz="900" b="0" dirty="0" err="1"/>
              <a:t>astro-ph.HE</a:t>
            </a:r>
            <a:r>
              <a:rPr lang="en-US" sz="900" b="0" dirty="0"/>
              <a:t>]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762000" y="5512713"/>
            <a:ext cx="2133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050" b="0" dirty="0" smtClean="0"/>
              <a:t>Using also the constraint on e+ + e- data</a:t>
            </a:r>
            <a:endParaRPr lang="en-US" sz="1050" b="0" dirty="0"/>
          </a:p>
        </p:txBody>
      </p:sp>
      <p:sp>
        <p:nvSpPr>
          <p:cNvPr id="20" name="ZoneTexte 19"/>
          <p:cNvSpPr txBox="1"/>
          <p:nvPr/>
        </p:nvSpPr>
        <p:spPr>
          <a:xfrm rot="16200000">
            <a:off x="3506689" y="4037111"/>
            <a:ext cx="2743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b="0" dirty="0" smtClean="0"/>
              <a:t>Positron Spectrum</a:t>
            </a:r>
            <a:endParaRPr lang="en-US" b="0" dirty="0"/>
          </a:p>
        </p:txBody>
      </p:sp>
      <p:sp>
        <p:nvSpPr>
          <p:cNvPr id="21" name="ZoneTexte 20"/>
          <p:cNvSpPr txBox="1"/>
          <p:nvPr/>
        </p:nvSpPr>
        <p:spPr>
          <a:xfrm>
            <a:off x="4343400" y="4343400"/>
            <a:ext cx="457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dirty="0" smtClean="0"/>
              <a:t>Or</a:t>
            </a:r>
            <a:endParaRPr lang="en-US" dirty="0"/>
          </a:p>
        </p:txBody>
      </p:sp>
      <p:sp>
        <p:nvSpPr>
          <p:cNvPr id="22" name="ZoneTexte 21"/>
          <p:cNvSpPr txBox="1"/>
          <p:nvPr/>
        </p:nvSpPr>
        <p:spPr>
          <a:xfrm>
            <a:off x="2438400" y="6324600"/>
            <a:ext cx="5943600" cy="4647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Symbol" charset="0"/>
              <a:buChar char=""/>
            </a:pPr>
            <a:r>
              <a:rPr lang="en-US" sz="1100" dirty="0" smtClean="0"/>
              <a:t>Important to measure the positron and electron spectrum separately</a:t>
            </a:r>
          </a:p>
          <a:p>
            <a:pPr marL="285750" indent="-285750">
              <a:buFont typeface="Symbol" charset="0"/>
              <a:buChar char=""/>
            </a:pPr>
            <a:r>
              <a:rPr lang="en-US" sz="1100" dirty="0" smtClean="0"/>
              <a:t>Anisotropy for both electrons and positrons (</a:t>
            </a:r>
            <a:r>
              <a:rPr lang="en-US" sz="1100" dirty="0" err="1" smtClean="0"/>
              <a:t>r:distance</a:t>
            </a:r>
            <a:r>
              <a:rPr lang="en-US" sz="1100" dirty="0" smtClean="0"/>
              <a:t>, t=age</a:t>
            </a:r>
            <a:endParaRPr lang="en-US" sz="1100" dirty="0"/>
          </a:p>
        </p:txBody>
      </p:sp>
      <p:pic>
        <p:nvPicPr>
          <p:cNvPr id="24" name="Imag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72400" y="18398"/>
            <a:ext cx="1371600" cy="1262237"/>
          </a:xfrm>
          <a:prstGeom prst="rect">
            <a:avLst/>
          </a:prstGeom>
        </p:spPr>
      </p:pic>
      <p:pic>
        <p:nvPicPr>
          <p:cNvPr id="25" name="Image 24" descr="AnisPulsar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6537960"/>
            <a:ext cx="609600" cy="243840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5486400" y="3505200"/>
            <a:ext cx="2484255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None/>
            </a:pPr>
            <a:r>
              <a:rPr lang="en-US" sz="900" dirty="0" smtClean="0">
                <a:solidFill>
                  <a:srgbClr val="0000FF"/>
                </a:solidFill>
              </a:rPr>
              <a:t>Di Mauro et al </a:t>
            </a:r>
            <a:r>
              <a:rPr lang="en-US" sz="900" dirty="0" err="1" smtClean="0">
                <a:solidFill>
                  <a:srgbClr val="0000FF"/>
                </a:solidFill>
              </a:rPr>
              <a:t>arXiv</a:t>
            </a:r>
            <a:r>
              <a:rPr lang="en-US" sz="900" dirty="0" smtClean="0">
                <a:solidFill>
                  <a:srgbClr val="0000FF"/>
                </a:solidFill>
              </a:rPr>
              <a:t> 1402.0.0321v1  </a:t>
            </a:r>
            <a:endParaRPr lang="en-US" sz="9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46391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Cosmic Ray Flavors (balloons, PAMELA,..)  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85800" y="914400"/>
            <a:ext cx="2057400" cy="16764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1600200"/>
            <a:ext cx="4907424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6"/>
          <p:cNvSpPr txBox="1">
            <a:spLocks noChangeArrowheads="1"/>
          </p:cNvSpPr>
          <p:nvPr/>
        </p:nvSpPr>
        <p:spPr bwMode="auto">
          <a:xfrm>
            <a:off x="457200" y="1295400"/>
            <a:ext cx="3810000" cy="335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5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Char char="–"/>
              <a:defRPr sz="12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5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5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5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5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None/>
            </a:pPr>
            <a:r>
              <a:rPr lang="fr-FR" sz="2400" dirty="0" smtClean="0">
                <a:latin typeface="Times New Roman" charset="0"/>
                <a:ea typeface="ヒラギノ明朝 ProN W3" charset="0"/>
                <a:cs typeface="ヒラギノ明朝 ProN W3" charset="0"/>
              </a:rPr>
              <a:t>Protons : 88 %</a:t>
            </a:r>
          </a:p>
          <a:p>
            <a:pPr marL="0" indent="0">
              <a:buNone/>
            </a:pPr>
            <a:endParaRPr lang="fr-FR" sz="2400" dirty="0">
              <a:latin typeface="Times New Roman" charset="0"/>
              <a:ea typeface="ヒラギノ明朝 ProN W3" charset="0"/>
              <a:cs typeface="ヒラギノ明朝 ProN W3" charset="0"/>
            </a:endParaRPr>
          </a:p>
          <a:p>
            <a:endParaRPr lang="fr-FR" sz="2400" dirty="0" smtClean="0">
              <a:latin typeface="Times New Roman" charset="0"/>
              <a:ea typeface="ヒラギノ明朝 ProN W3" charset="0"/>
              <a:cs typeface="ヒラギノ明朝 ProN W3" charset="0"/>
            </a:endParaRPr>
          </a:p>
          <a:p>
            <a:endParaRPr lang="fr-FR" sz="2400" dirty="0">
              <a:latin typeface="Times New Roman" charset="0"/>
              <a:ea typeface="ヒラギノ明朝 ProN W3" charset="0"/>
              <a:cs typeface="ヒラギノ明朝 ProN W3" charset="0"/>
            </a:endParaRPr>
          </a:p>
          <a:p>
            <a:pPr marL="0" indent="0">
              <a:buNone/>
            </a:pPr>
            <a:endParaRPr lang="fr-FR" dirty="0" smtClean="0">
              <a:latin typeface="Times New Roman" charset="0"/>
              <a:ea typeface="ヒラギノ明朝 ProN W3" charset="0"/>
              <a:cs typeface="ヒラギノ明朝 ProN W3" charset="0"/>
            </a:endParaRPr>
          </a:p>
          <a:p>
            <a:endParaRPr lang="fr-FR" sz="2400" dirty="0">
              <a:latin typeface="Times New Roman" charset="0"/>
              <a:ea typeface="ヒラギノ明朝 ProN W3" charset="0"/>
              <a:cs typeface="ヒラギノ明朝 ProN W3" charset="0"/>
            </a:endParaRPr>
          </a:p>
          <a:p>
            <a:endParaRPr lang="fr-FR" sz="2400" dirty="0" smtClean="0">
              <a:latin typeface="Times New Roman" charset="0"/>
              <a:ea typeface="ヒラギノ明朝 ProN W3" charset="0"/>
              <a:cs typeface="ヒラギノ明朝 ProN W3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609600" y="2514600"/>
            <a:ext cx="3124200" cy="2788456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000" i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Proton </a:t>
            </a:r>
            <a:r>
              <a:rPr lang="en-US" sz="2000" b="0" i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            </a:t>
            </a:r>
            <a:r>
              <a:rPr lang="fr-FR" sz="2000" dirty="0">
                <a:solidFill>
                  <a:srgbClr val="0000FF"/>
                </a:solidFill>
                <a:latin typeface="Times New Roman" charset="0"/>
                <a:ea typeface="ヒラギノ明朝 ProN W3" charset="0"/>
                <a:cs typeface="ヒラギノ明朝 ProN W3" charset="0"/>
              </a:rPr>
              <a:t>~</a:t>
            </a:r>
            <a:r>
              <a:rPr lang="en-US" sz="2000" b="0" i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        </a:t>
            </a:r>
            <a:r>
              <a:rPr lang="en-US" sz="2000" i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en-US" sz="2000" i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1</a:t>
            </a:r>
          </a:p>
          <a:p>
            <a:pPr>
              <a:buNone/>
            </a:pPr>
            <a:r>
              <a:rPr lang="en-US" sz="2000" i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Helium  </a:t>
            </a:r>
            <a:r>
              <a:rPr lang="en-US" sz="2000" b="0" i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          </a:t>
            </a:r>
            <a:r>
              <a:rPr lang="fr-FR" sz="2000" dirty="0">
                <a:solidFill>
                  <a:srgbClr val="0000FF"/>
                </a:solidFill>
                <a:latin typeface="Times New Roman" charset="0"/>
                <a:ea typeface="ヒラギノ明朝 ProN W3" charset="0"/>
                <a:cs typeface="ヒラギノ明朝 ProN W3" charset="0"/>
              </a:rPr>
              <a:t>~</a:t>
            </a:r>
            <a:r>
              <a:rPr lang="en-US" sz="2000" b="0" i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        </a:t>
            </a:r>
            <a:r>
              <a:rPr lang="en-US" sz="2000" i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10 </a:t>
            </a:r>
            <a:r>
              <a:rPr lang="en-US" sz="2000" i="1" baseline="300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--1</a:t>
            </a:r>
          </a:p>
          <a:p>
            <a:pPr>
              <a:buNone/>
            </a:pPr>
            <a:r>
              <a:rPr lang="en-US" sz="2000" i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Electron </a:t>
            </a:r>
            <a:r>
              <a:rPr lang="en-US" sz="2000" b="0" i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         </a:t>
            </a:r>
            <a:r>
              <a:rPr lang="fr-FR" sz="2000" dirty="0">
                <a:solidFill>
                  <a:srgbClr val="0000FF"/>
                </a:solidFill>
                <a:latin typeface="Times New Roman" charset="0"/>
                <a:ea typeface="ヒラギノ明朝 ProN W3" charset="0"/>
                <a:cs typeface="ヒラギノ明朝 ProN W3" charset="0"/>
              </a:rPr>
              <a:t>~</a:t>
            </a:r>
            <a:r>
              <a:rPr lang="en-US" sz="2000" b="0" i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        </a:t>
            </a:r>
            <a:r>
              <a:rPr lang="en-US" sz="2000" i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10 </a:t>
            </a:r>
            <a:r>
              <a:rPr lang="en-US" sz="2000" i="1" baseline="300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--2</a:t>
            </a:r>
            <a:endParaRPr lang="en-US" sz="2000" i="1" baseline="30000" dirty="0">
              <a:solidFill>
                <a:srgbClr val="FF0000"/>
              </a:solidFill>
              <a:latin typeface="Times New Roman"/>
              <a:cs typeface="Times New Roman"/>
            </a:endParaRPr>
          </a:p>
          <a:p>
            <a:pPr>
              <a:buNone/>
            </a:pPr>
            <a:r>
              <a:rPr lang="en-US" sz="2000" i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Positron</a:t>
            </a:r>
            <a:r>
              <a:rPr lang="en-US" sz="2000" b="0" i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          </a:t>
            </a:r>
            <a:r>
              <a:rPr lang="fr-FR" sz="2000" dirty="0">
                <a:solidFill>
                  <a:srgbClr val="0000FF"/>
                </a:solidFill>
                <a:latin typeface="Times New Roman" charset="0"/>
                <a:ea typeface="ヒラギノ明朝 ProN W3" charset="0"/>
                <a:cs typeface="ヒラギノ明朝 ProN W3" charset="0"/>
              </a:rPr>
              <a:t>~</a:t>
            </a:r>
            <a:r>
              <a:rPr lang="en-US" sz="2000" b="0" i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        </a:t>
            </a:r>
            <a:r>
              <a:rPr lang="en-US" sz="2000" i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10 </a:t>
            </a:r>
            <a:r>
              <a:rPr lang="en-US" sz="2000" i="1" baseline="300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--3</a:t>
            </a:r>
          </a:p>
          <a:p>
            <a:pPr>
              <a:buNone/>
            </a:pPr>
            <a:r>
              <a:rPr lang="en-US" sz="2000" i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Carbon </a:t>
            </a:r>
            <a:r>
              <a:rPr lang="en-US" sz="2000" b="0" i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           </a:t>
            </a:r>
            <a:r>
              <a:rPr lang="fr-FR" sz="2000" dirty="0">
                <a:solidFill>
                  <a:srgbClr val="0000FF"/>
                </a:solidFill>
                <a:latin typeface="Times New Roman" charset="0"/>
                <a:ea typeface="ヒラギノ明朝 ProN W3" charset="0"/>
                <a:cs typeface="ヒラギノ明朝 ProN W3" charset="0"/>
              </a:rPr>
              <a:t>~</a:t>
            </a:r>
            <a:r>
              <a:rPr lang="en-US" sz="2000" b="0" i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       </a:t>
            </a:r>
            <a:r>
              <a:rPr lang="en-US" sz="2000" i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10 </a:t>
            </a:r>
            <a:r>
              <a:rPr lang="en-US" sz="2000" i="1" baseline="30000" dirty="0">
                <a:solidFill>
                  <a:srgbClr val="FF0000"/>
                </a:solidFill>
                <a:latin typeface="Times New Roman"/>
                <a:cs typeface="Times New Roman"/>
              </a:rPr>
              <a:t>-</a:t>
            </a:r>
            <a:r>
              <a:rPr lang="en-US" sz="2000" i="1" baseline="300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-4</a:t>
            </a:r>
          </a:p>
          <a:p>
            <a:pPr>
              <a:buNone/>
            </a:pPr>
            <a:r>
              <a:rPr lang="en-US" sz="2000" i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Antiproton</a:t>
            </a:r>
            <a:r>
              <a:rPr lang="en-US" sz="2000" b="0" i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      </a:t>
            </a:r>
            <a:r>
              <a:rPr lang="fr-FR" sz="2000" dirty="0">
                <a:solidFill>
                  <a:srgbClr val="0000FF"/>
                </a:solidFill>
                <a:latin typeface="Times New Roman" charset="0"/>
                <a:ea typeface="ヒラギノ明朝 ProN W3" charset="0"/>
                <a:cs typeface="ヒラギノ明朝 ProN W3" charset="0"/>
              </a:rPr>
              <a:t>~</a:t>
            </a:r>
            <a:r>
              <a:rPr lang="en-US" sz="2000" b="0" i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       </a:t>
            </a:r>
            <a:r>
              <a:rPr lang="en-US" sz="2000" i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10 </a:t>
            </a:r>
            <a:r>
              <a:rPr lang="en-US" sz="2000" i="1" baseline="300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--4</a:t>
            </a:r>
          </a:p>
          <a:p>
            <a:pPr>
              <a:buNone/>
            </a:pPr>
            <a:r>
              <a:rPr lang="en-US" sz="2000" i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Iron </a:t>
            </a:r>
            <a:r>
              <a:rPr lang="en-US" sz="2000" b="0" i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               </a:t>
            </a:r>
            <a:r>
              <a:rPr lang="fr-FR" sz="2000" dirty="0">
                <a:solidFill>
                  <a:srgbClr val="0000FF"/>
                </a:solidFill>
                <a:latin typeface="Times New Roman" charset="0"/>
                <a:ea typeface="ヒラギノ明朝 ProN W3" charset="0"/>
                <a:cs typeface="ヒラギノ明朝 ProN W3" charset="0"/>
              </a:rPr>
              <a:t>~</a:t>
            </a:r>
            <a:r>
              <a:rPr lang="en-US" sz="2000" b="0" i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       </a:t>
            </a:r>
            <a:r>
              <a:rPr lang="en-US" sz="2000" i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10 </a:t>
            </a:r>
            <a:r>
              <a:rPr lang="en-US" sz="2000" i="1" baseline="300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--5</a:t>
            </a:r>
            <a:endParaRPr lang="en-US" dirty="0" smtClean="0"/>
          </a:p>
          <a:p>
            <a:pPr>
              <a:buNone/>
            </a:pPr>
            <a:endParaRPr lang="en-US" baseline="30000" dirty="0"/>
          </a:p>
        </p:txBody>
      </p:sp>
      <p:sp>
        <p:nvSpPr>
          <p:cNvPr id="6" name="Rectangle 5"/>
          <p:cNvSpPr/>
          <p:nvPr/>
        </p:nvSpPr>
        <p:spPr>
          <a:xfrm>
            <a:off x="4800600" y="1066800"/>
            <a:ext cx="390834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>
              <a:buNone/>
            </a:pPr>
            <a:r>
              <a:rPr lang="fr-FR" sz="2800" dirty="0">
                <a:latin typeface="Times New Roman" charset="0"/>
                <a:ea typeface="ヒラギノ明朝 ProN W3" charset="0"/>
                <a:cs typeface="ヒラギノ明朝 ProN W3" charset="0"/>
              </a:rPr>
              <a:t>Power </a:t>
            </a:r>
            <a:r>
              <a:rPr lang="fr-FR" sz="2800" dirty="0" err="1">
                <a:latin typeface="Times New Roman" charset="0"/>
                <a:ea typeface="ヒラギノ明朝 ProN W3" charset="0"/>
                <a:cs typeface="ヒラギノ明朝 ProN W3" charset="0"/>
              </a:rPr>
              <a:t>law</a:t>
            </a:r>
            <a:r>
              <a:rPr lang="fr-FR" sz="2800" dirty="0">
                <a:latin typeface="Times New Roman" charset="0"/>
                <a:ea typeface="ヒラギノ明朝 ProN W3" charset="0"/>
                <a:cs typeface="ヒラギノ明朝 ProN W3" charset="0"/>
              </a:rPr>
              <a:t>  </a:t>
            </a:r>
            <a:r>
              <a:rPr lang="fr-FR" sz="2800" dirty="0">
                <a:latin typeface="Times New Roman"/>
                <a:cs typeface="Times New Roman"/>
              </a:rPr>
              <a:t>E</a:t>
            </a:r>
            <a:r>
              <a:rPr lang="fr-FR" sz="2800" baseline="30000" dirty="0">
                <a:latin typeface="Times New Roman"/>
                <a:cs typeface="Times New Roman"/>
              </a:rPr>
              <a:t>-</a:t>
            </a:r>
            <a:r>
              <a:rPr lang="fr-FR" sz="2800" baseline="30000" dirty="0" err="1">
                <a:latin typeface="Times New Roman"/>
                <a:cs typeface="Times New Roman"/>
              </a:rPr>
              <a:t>γ</a:t>
            </a:r>
            <a:r>
              <a:rPr lang="fr-FR" sz="2800" baseline="30000" dirty="0">
                <a:latin typeface="Times New Roman"/>
                <a:cs typeface="Times New Roman"/>
              </a:rPr>
              <a:t>   </a:t>
            </a:r>
            <a:r>
              <a:rPr lang="fr-FR" sz="2800" dirty="0" smtClean="0">
                <a:latin typeface="Times New Roman"/>
                <a:cs typeface="Times New Roman"/>
              </a:rPr>
              <a:t> </a:t>
            </a:r>
            <a:r>
              <a:rPr lang="fr-FR" sz="2800" dirty="0" err="1">
                <a:latin typeface="Times New Roman"/>
                <a:cs typeface="Times New Roman"/>
              </a:rPr>
              <a:t>γ</a:t>
            </a:r>
            <a:r>
              <a:rPr lang="fr-FR" sz="2800" dirty="0">
                <a:latin typeface="Times New Roman"/>
                <a:cs typeface="Times New Roman"/>
              </a:rPr>
              <a:t> [2-</a:t>
            </a:r>
            <a:r>
              <a:rPr lang="fr-FR" sz="2800" dirty="0" smtClean="0">
                <a:latin typeface="Times New Roman"/>
                <a:cs typeface="Times New Roman"/>
              </a:rPr>
              <a:t>3.5] </a:t>
            </a:r>
            <a:endParaRPr lang="fr-FR" sz="2800" dirty="0">
              <a:latin typeface="Times New Roman"/>
              <a:ea typeface="ヒラギノ明朝 ProN W3" charset="0"/>
              <a:cs typeface="Times New Roman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8839200" y="6550223"/>
            <a:ext cx="304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29679199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8600" y="304800"/>
            <a:ext cx="7772400" cy="457200"/>
          </a:xfrm>
        </p:spPr>
        <p:txBody>
          <a:bodyPr/>
          <a:lstStyle/>
          <a:p>
            <a:r>
              <a:rPr lang="en-US" dirty="0" smtClean="0"/>
              <a:t>Cosmic Ray Issues  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81000" y="914400"/>
            <a:ext cx="8763000" cy="53340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 </a:t>
            </a:r>
            <a:endParaRPr lang="en-US" dirty="0"/>
          </a:p>
        </p:txBody>
      </p:sp>
      <p:grpSp>
        <p:nvGrpSpPr>
          <p:cNvPr id="7" name="Grouper 6"/>
          <p:cNvGrpSpPr/>
          <p:nvPr/>
        </p:nvGrpSpPr>
        <p:grpSpPr>
          <a:xfrm>
            <a:off x="457200" y="914400"/>
            <a:ext cx="8649350" cy="4514910"/>
            <a:chOff x="34925" y="738188"/>
            <a:chExt cx="8649350" cy="4514910"/>
          </a:xfrm>
        </p:grpSpPr>
        <p:grpSp>
          <p:nvGrpSpPr>
            <p:cNvPr id="8" name="Groupe 4"/>
            <p:cNvGrpSpPr>
              <a:grpSpLocks/>
            </p:cNvGrpSpPr>
            <p:nvPr/>
          </p:nvGrpSpPr>
          <p:grpSpPr bwMode="auto">
            <a:xfrm>
              <a:off x="3124200" y="2046288"/>
              <a:ext cx="3492170" cy="1446550"/>
              <a:chOff x="4937114" y="962025"/>
              <a:chExt cx="3492622" cy="1445964"/>
            </a:xfrm>
          </p:grpSpPr>
          <p:sp>
            <p:nvSpPr>
              <p:cNvPr id="18" name="Text Box 15"/>
              <p:cNvSpPr txBox="1">
                <a:spLocks noChangeArrowheads="1"/>
              </p:cNvSpPr>
              <p:nvPr/>
            </p:nvSpPr>
            <p:spPr bwMode="auto">
              <a:xfrm>
                <a:off x="4937114" y="962025"/>
                <a:ext cx="1719095" cy="14459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42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1pPr>
                <a:lvl2pPr marL="37931725" indent="-37474525" eaLnBrk="0" hangingPunct="0">
                  <a:defRPr sz="42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2pPr>
                <a:lvl3pPr eaLnBrk="0" hangingPunct="0">
                  <a:defRPr sz="42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3pPr>
                <a:lvl4pPr eaLnBrk="0" hangingPunct="0">
                  <a:defRPr sz="42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4pPr>
                <a:lvl5pPr eaLnBrk="0" hangingPunct="0">
                  <a:defRPr sz="42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2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2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2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2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9pPr>
              </a:lstStyle>
              <a:p>
                <a:pPr eaLnBrk="1" hangingPunct="1">
                  <a:buNone/>
                </a:pPr>
                <a:r>
                  <a:rPr lang="en-US" sz="4000" dirty="0" err="1">
                    <a:solidFill>
                      <a:srgbClr val="00B050"/>
                    </a:solidFill>
                  </a:rPr>
                  <a:t>N</a:t>
                </a:r>
                <a:r>
                  <a:rPr lang="en-US" sz="4000" baseline="-25000" dirty="0" err="1">
                    <a:solidFill>
                      <a:srgbClr val="00B050"/>
                    </a:solidFill>
                  </a:rPr>
                  <a:t>cr</a:t>
                </a:r>
                <a:r>
                  <a:rPr lang="en-US" sz="4000" dirty="0">
                    <a:solidFill>
                      <a:srgbClr val="00B050"/>
                    </a:solidFill>
                  </a:rPr>
                  <a:t>(E)</a:t>
                </a:r>
              </a:p>
              <a:p>
                <a:pPr eaLnBrk="1" hangingPunct="1">
                  <a:buNone/>
                </a:pPr>
                <a:r>
                  <a:rPr lang="en-US" sz="4000" dirty="0" smtClean="0">
                    <a:solidFill>
                      <a:srgbClr val="FF0000"/>
                    </a:solidFill>
                    <a:latin typeface="Symbol" charset="0"/>
                    <a:cs typeface="Symbol" charset="0"/>
                  </a:rPr>
                  <a:t>t</a:t>
                </a:r>
                <a:r>
                  <a:rPr lang="en-US" sz="4000" dirty="0">
                    <a:solidFill>
                      <a:srgbClr val="FF0000"/>
                    </a:solidFill>
                  </a:rPr>
                  <a:t>(E)</a:t>
                </a:r>
              </a:p>
            </p:txBody>
          </p:sp>
          <p:sp>
            <p:nvSpPr>
              <p:cNvPr id="19" name="Line 16"/>
              <p:cNvSpPr>
                <a:spLocks noChangeShapeType="1"/>
              </p:cNvSpPr>
              <p:nvPr/>
            </p:nvSpPr>
            <p:spPr bwMode="auto">
              <a:xfrm>
                <a:off x="5318163" y="1735137"/>
                <a:ext cx="792162" cy="0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" name="Line 17"/>
              <p:cNvSpPr>
                <a:spLocks noChangeShapeType="1"/>
              </p:cNvSpPr>
              <p:nvPr/>
            </p:nvSpPr>
            <p:spPr bwMode="auto">
              <a:xfrm>
                <a:off x="6331165" y="1658937"/>
                <a:ext cx="358775" cy="0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" name="Line 18"/>
              <p:cNvSpPr>
                <a:spLocks noChangeShapeType="1"/>
              </p:cNvSpPr>
              <p:nvPr/>
            </p:nvSpPr>
            <p:spPr bwMode="auto">
              <a:xfrm>
                <a:off x="6331165" y="1887537"/>
                <a:ext cx="358775" cy="0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" name="Text Box 19"/>
              <p:cNvSpPr txBox="1">
                <a:spLocks noChangeArrowheads="1"/>
              </p:cNvSpPr>
              <p:nvPr/>
            </p:nvSpPr>
            <p:spPr bwMode="auto">
              <a:xfrm>
                <a:off x="6738196" y="1332051"/>
                <a:ext cx="1691540" cy="7075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42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1pPr>
                <a:lvl2pPr marL="37931725" indent="-37474525" eaLnBrk="0" hangingPunct="0">
                  <a:defRPr sz="42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2pPr>
                <a:lvl3pPr eaLnBrk="0" hangingPunct="0">
                  <a:defRPr sz="42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3pPr>
                <a:lvl4pPr eaLnBrk="0" hangingPunct="0">
                  <a:defRPr sz="42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4pPr>
                <a:lvl5pPr eaLnBrk="0" hangingPunct="0">
                  <a:defRPr sz="42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2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2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2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2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9pPr>
              </a:lstStyle>
              <a:p>
                <a:pPr eaLnBrk="1" hangingPunct="1">
                  <a:buNone/>
                </a:pPr>
                <a:r>
                  <a:rPr lang="en-US" sz="4000" dirty="0" err="1">
                    <a:solidFill>
                      <a:srgbClr val="0000FF"/>
                    </a:solidFill>
                  </a:rPr>
                  <a:t>Q</a:t>
                </a:r>
                <a:r>
                  <a:rPr lang="en-US" sz="4000" baseline="-25000" dirty="0" err="1">
                    <a:solidFill>
                      <a:srgbClr val="0000FF"/>
                    </a:solidFill>
                  </a:rPr>
                  <a:t>cr</a:t>
                </a:r>
                <a:r>
                  <a:rPr lang="en-US" sz="4000" dirty="0">
                    <a:solidFill>
                      <a:srgbClr val="0000FF"/>
                    </a:solidFill>
                  </a:rPr>
                  <a:t>(E)</a:t>
                </a:r>
              </a:p>
            </p:txBody>
          </p:sp>
        </p:grpSp>
        <p:sp>
          <p:nvSpPr>
            <p:cNvPr id="9" name="Text Box 27"/>
            <p:cNvSpPr txBox="1">
              <a:spLocks noChangeArrowheads="1"/>
            </p:cNvSpPr>
            <p:nvPr/>
          </p:nvSpPr>
          <p:spPr bwMode="auto">
            <a:xfrm>
              <a:off x="587375" y="814388"/>
              <a:ext cx="3486150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1pPr>
              <a:lvl2pPr marL="37931725" indent="-37474525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2pPr>
              <a:lvl3pPr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3pPr>
              <a:lvl4pPr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4pPr>
              <a:lvl5pPr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9pPr>
            </a:lstStyle>
            <a:p>
              <a:pPr eaLnBrk="1" hangingPunct="1">
                <a:buNone/>
              </a:pPr>
              <a:r>
                <a:rPr lang="el-GR" sz="2000" dirty="0">
                  <a:solidFill>
                    <a:srgbClr val="009900"/>
                  </a:solidFill>
                  <a:cs typeface="Times New Roman" charset="0"/>
                </a:rPr>
                <a:t>γ</a:t>
              </a:r>
              <a:r>
                <a:rPr lang="fr-FR" sz="2000" dirty="0">
                  <a:solidFill>
                    <a:srgbClr val="009900"/>
                  </a:solidFill>
                  <a:cs typeface="Times New Roman" charset="0"/>
                </a:rPr>
                <a:t> = </a:t>
              </a:r>
              <a:r>
                <a:rPr lang="fr-FR" sz="2000" dirty="0">
                  <a:solidFill>
                    <a:srgbClr val="009900"/>
                  </a:solidFill>
                  <a:latin typeface="Symbol" charset="0"/>
                  <a:cs typeface="Times New Roman" charset="0"/>
                </a:rPr>
                <a:t>a</a:t>
              </a:r>
              <a:r>
                <a:rPr lang="fr-FR" sz="2000" dirty="0">
                  <a:solidFill>
                    <a:srgbClr val="009900"/>
                  </a:solidFill>
                  <a:cs typeface="Times New Roman" charset="0"/>
                </a:rPr>
                <a:t> + </a:t>
              </a:r>
              <a:r>
                <a:rPr lang="fr-FR" sz="2000" dirty="0">
                  <a:solidFill>
                    <a:srgbClr val="009900"/>
                  </a:solidFill>
                  <a:latin typeface="Symbol" charset="0"/>
                  <a:cs typeface="Times New Roman" charset="0"/>
                </a:rPr>
                <a:t>d</a:t>
              </a:r>
              <a:r>
                <a:rPr lang="fr-FR" sz="2000" dirty="0">
                  <a:solidFill>
                    <a:srgbClr val="009900"/>
                  </a:solidFill>
                  <a:cs typeface="Times New Roman" charset="0"/>
                </a:rPr>
                <a:t> ≈ </a:t>
              </a:r>
              <a:r>
                <a:rPr lang="fr-FR" sz="2000" dirty="0" smtClean="0">
                  <a:solidFill>
                    <a:srgbClr val="009900"/>
                  </a:solidFill>
                  <a:cs typeface="Times New Roman" charset="0"/>
                </a:rPr>
                <a:t>2.7 (</a:t>
              </a:r>
              <a:r>
                <a:rPr lang="fr-FR" sz="2000" dirty="0" err="1" smtClean="0">
                  <a:solidFill>
                    <a:srgbClr val="009900"/>
                  </a:solidFill>
                  <a:cs typeface="Times New Roman" charset="0"/>
                </a:rPr>
                <a:t>Nuclei</a:t>
              </a:r>
              <a:r>
                <a:rPr lang="fr-FR" sz="2000" dirty="0" smtClean="0">
                  <a:solidFill>
                    <a:srgbClr val="009900"/>
                  </a:solidFill>
                  <a:cs typeface="Times New Roman" charset="0"/>
                </a:rPr>
                <a:t>)   </a:t>
              </a:r>
              <a:endParaRPr lang="fr-FR" sz="2000" dirty="0">
                <a:solidFill>
                  <a:srgbClr val="009900"/>
                </a:solidFill>
                <a:cs typeface="Times New Roman" charset="0"/>
              </a:endParaRPr>
            </a:p>
          </p:txBody>
        </p:sp>
        <p:sp>
          <p:nvSpPr>
            <p:cNvPr id="10" name="Text Box 22"/>
            <p:cNvSpPr txBox="1">
              <a:spLocks noChangeArrowheads="1"/>
            </p:cNvSpPr>
            <p:nvPr/>
          </p:nvSpPr>
          <p:spPr bwMode="auto">
            <a:xfrm>
              <a:off x="6359525" y="738188"/>
              <a:ext cx="2157336" cy="17358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1pPr>
              <a:lvl2pPr marL="37931725" indent="-37474525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2pPr>
              <a:lvl3pPr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3pPr>
              <a:lvl4pPr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4pPr>
              <a:lvl5pPr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9pPr>
            </a:lstStyle>
            <a:p>
              <a:pPr eaLnBrk="1" hangingPunct="1">
                <a:buNone/>
              </a:pPr>
              <a:r>
                <a:rPr lang="en-US" dirty="0">
                  <a:solidFill>
                    <a:srgbClr val="FF9900"/>
                  </a:solidFill>
                </a:rPr>
                <a:t> </a:t>
              </a:r>
              <a:r>
                <a:rPr lang="en-US" sz="2800" i="1" dirty="0">
                  <a:solidFill>
                    <a:srgbClr val="0000FF"/>
                  </a:solidFill>
                </a:rPr>
                <a:t>E</a:t>
              </a:r>
              <a:r>
                <a:rPr lang="en-US" sz="2000" baseline="30000" dirty="0">
                  <a:solidFill>
                    <a:srgbClr val="0000FF"/>
                  </a:solidFill>
                </a:rPr>
                <a:t>-</a:t>
              </a:r>
              <a:r>
                <a:rPr lang="el-GR" sz="2000" baseline="30000" dirty="0">
                  <a:solidFill>
                    <a:srgbClr val="0000FF"/>
                  </a:solidFill>
                </a:rPr>
                <a:t>α</a:t>
              </a:r>
              <a:r>
                <a:rPr lang="en-US" sz="3600" dirty="0">
                  <a:solidFill>
                    <a:srgbClr val="0000FF"/>
                  </a:solidFill>
                </a:rPr>
                <a:t> </a:t>
              </a:r>
              <a:endParaRPr lang="en-US" sz="1800" dirty="0"/>
            </a:p>
            <a:p>
              <a:pPr eaLnBrk="1" hangingPunct="1">
                <a:buNone/>
              </a:pPr>
              <a:r>
                <a:rPr lang="en-US" sz="1800" dirty="0">
                  <a:solidFill>
                    <a:srgbClr val="0000FF"/>
                  </a:solidFill>
                </a:rPr>
                <a:t>Source spectrum</a:t>
              </a:r>
            </a:p>
            <a:p>
              <a:pPr eaLnBrk="1" hangingPunct="1">
                <a:buNone/>
              </a:pPr>
              <a:r>
                <a:rPr lang="en-US" sz="1800" dirty="0">
                  <a:solidFill>
                    <a:srgbClr val="0000FF"/>
                  </a:solidFill>
                </a:rPr>
                <a:t>Injection rate</a:t>
              </a:r>
            </a:p>
            <a:p>
              <a:pPr eaLnBrk="1" hangingPunct="1">
                <a:buNone/>
              </a:pPr>
              <a:endParaRPr lang="en-US" sz="1800" dirty="0">
                <a:solidFill>
                  <a:srgbClr val="0000FF"/>
                </a:solidFill>
              </a:endParaRPr>
            </a:p>
          </p:txBody>
        </p:sp>
        <p:sp>
          <p:nvSpPr>
            <p:cNvPr id="11" name="Rectangle 29"/>
            <p:cNvSpPr>
              <a:spLocks noChangeArrowheads="1"/>
            </p:cNvSpPr>
            <p:nvPr/>
          </p:nvSpPr>
          <p:spPr bwMode="auto">
            <a:xfrm>
              <a:off x="6523688" y="3100388"/>
              <a:ext cx="2160587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buNone/>
              </a:pPr>
              <a:r>
                <a:rPr lang="fr-FR" sz="2000" dirty="0">
                  <a:solidFill>
                    <a:srgbClr val="0000FF"/>
                  </a:solidFill>
                  <a:latin typeface="Symbol" charset="0"/>
                  <a:cs typeface="Times New Roman" charset="0"/>
                  <a:sym typeface="Symbol" charset="0"/>
                </a:rPr>
                <a:t>a</a:t>
              </a:r>
              <a:r>
                <a:rPr lang="fr-FR" sz="2000" dirty="0">
                  <a:solidFill>
                    <a:srgbClr val="0000FF"/>
                  </a:solidFill>
                  <a:cs typeface="Times New Roman" charset="0"/>
                  <a:sym typeface="Symbol" charset="0"/>
                </a:rPr>
                <a:t> = 2.0 … 2.4</a:t>
              </a:r>
              <a:endParaRPr lang="fr-FR" sz="2000" dirty="0">
                <a:solidFill>
                  <a:srgbClr val="0000FF"/>
                </a:solidFill>
                <a:cs typeface="Times New Roman" charset="0"/>
              </a:endParaRPr>
            </a:p>
          </p:txBody>
        </p:sp>
        <p:cxnSp>
          <p:nvCxnSpPr>
            <p:cNvPr id="12" name="Connecteur droit avec flèche 15"/>
            <p:cNvCxnSpPr>
              <a:cxnSpLocks noChangeShapeType="1"/>
            </p:cNvCxnSpPr>
            <p:nvPr/>
          </p:nvCxnSpPr>
          <p:spPr bwMode="auto">
            <a:xfrm rot="5400000" flipH="1" flipV="1">
              <a:off x="3286125" y="3286126"/>
              <a:ext cx="428625" cy="285750"/>
            </a:xfrm>
            <a:prstGeom prst="straightConnector1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 type="arrow" w="med" len="med"/>
                </a14:hiddenLine>
              </a:ext>
            </a:extLst>
          </p:spPr>
        </p:cxnSp>
        <p:cxnSp>
          <p:nvCxnSpPr>
            <p:cNvPr id="13" name="Connecteur droit avec flèche 16"/>
            <p:cNvCxnSpPr>
              <a:cxnSpLocks noChangeShapeType="1"/>
            </p:cNvCxnSpPr>
            <p:nvPr/>
          </p:nvCxnSpPr>
          <p:spPr bwMode="auto">
            <a:xfrm rot="5400000" flipH="1" flipV="1">
              <a:off x="2782888" y="3324225"/>
              <a:ext cx="428625" cy="285750"/>
            </a:xfrm>
            <a:prstGeom prst="straightConnector1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" name="Connecteur droit avec flèche 20"/>
            <p:cNvCxnSpPr>
              <a:cxnSpLocks noChangeShapeType="1"/>
            </p:cNvCxnSpPr>
            <p:nvPr/>
          </p:nvCxnSpPr>
          <p:spPr bwMode="auto">
            <a:xfrm>
              <a:off x="2786063" y="1643063"/>
              <a:ext cx="571500" cy="500062"/>
            </a:xfrm>
            <a:prstGeom prst="straightConnector1">
              <a:avLst/>
            </a:prstGeom>
            <a:noFill/>
            <a:ln w="9525">
              <a:solidFill>
                <a:srgbClr val="0099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5" name="Connecteur droit avec flèche 21"/>
            <p:cNvCxnSpPr>
              <a:cxnSpLocks noChangeShapeType="1"/>
            </p:cNvCxnSpPr>
            <p:nvPr/>
          </p:nvCxnSpPr>
          <p:spPr bwMode="auto">
            <a:xfrm rot="10800000" flipV="1">
              <a:off x="6324600" y="2209800"/>
              <a:ext cx="428625" cy="357188"/>
            </a:xfrm>
            <a:prstGeom prst="straightConnector1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6" name="Rectangle 23"/>
            <p:cNvSpPr>
              <a:spLocks noChangeArrowheads="1"/>
            </p:cNvSpPr>
            <p:nvPr/>
          </p:nvSpPr>
          <p:spPr bwMode="auto">
            <a:xfrm>
              <a:off x="34925" y="4852988"/>
              <a:ext cx="2863850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>
                <a:buNone/>
              </a:pPr>
              <a:r>
                <a:rPr lang="fr-FR" sz="2000" dirty="0">
                  <a:solidFill>
                    <a:srgbClr val="FF0000"/>
                  </a:solidFill>
                  <a:latin typeface="Symbol" charset="0"/>
                  <a:cs typeface="Times New Roman" charset="0"/>
                  <a:sym typeface="Symbol" charset="0"/>
                </a:rPr>
                <a:t>d</a:t>
              </a:r>
              <a:r>
                <a:rPr lang="fr-FR" sz="2000" dirty="0">
                  <a:solidFill>
                    <a:srgbClr val="FF0000"/>
                  </a:solidFill>
                  <a:cs typeface="Times New Roman" charset="0"/>
                  <a:sym typeface="Symbol" charset="0"/>
                </a:rPr>
                <a:t> = 0.3 … 0.7</a:t>
              </a:r>
            </a:p>
          </p:txBody>
        </p:sp>
        <p:sp>
          <p:nvSpPr>
            <p:cNvPr id="17" name="Text Box 20"/>
            <p:cNvSpPr txBox="1">
              <a:spLocks noChangeArrowheads="1"/>
            </p:cNvSpPr>
            <p:nvPr/>
          </p:nvSpPr>
          <p:spPr bwMode="auto">
            <a:xfrm>
              <a:off x="1143000" y="1322388"/>
              <a:ext cx="1890261" cy="16250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1pPr>
              <a:lvl2pPr marL="37931725" indent="-37474525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2pPr>
              <a:lvl3pPr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3pPr>
              <a:lvl4pPr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4pPr>
              <a:lvl5pPr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9pPr>
            </a:lstStyle>
            <a:p>
              <a:pPr eaLnBrk="1" hangingPunct="1">
                <a:buNone/>
              </a:pPr>
              <a:r>
                <a:rPr lang="fr-FR" dirty="0" smtClean="0">
                  <a:solidFill>
                    <a:srgbClr val="FF9900"/>
                  </a:solidFill>
                </a:rPr>
                <a:t>     </a:t>
              </a:r>
              <a:r>
                <a:rPr lang="fr-FR" sz="3200" i="1" dirty="0">
                  <a:solidFill>
                    <a:srgbClr val="009900"/>
                  </a:solidFill>
                </a:rPr>
                <a:t>E</a:t>
              </a:r>
              <a:r>
                <a:rPr lang="fr-FR" sz="3200" baseline="30000" dirty="0">
                  <a:solidFill>
                    <a:srgbClr val="009900"/>
                  </a:solidFill>
                </a:rPr>
                <a:t>-</a:t>
              </a:r>
              <a:r>
                <a:rPr lang="fr-FR" sz="3600" baseline="30000" dirty="0" err="1">
                  <a:solidFill>
                    <a:srgbClr val="009900"/>
                  </a:solidFill>
                  <a:cs typeface="Times New Roman" charset="0"/>
                </a:rPr>
                <a:t>γ</a:t>
              </a:r>
              <a:endParaRPr lang="fr-FR" sz="3200" baseline="30000" dirty="0">
                <a:solidFill>
                  <a:srgbClr val="009900"/>
                </a:solidFill>
                <a:cs typeface="Times New Roman" charset="0"/>
              </a:endParaRPr>
            </a:p>
            <a:p>
              <a:pPr eaLnBrk="1" hangingPunct="1">
                <a:buNone/>
              </a:pPr>
              <a:r>
                <a:rPr lang="fr-FR" sz="2400" dirty="0" err="1">
                  <a:solidFill>
                    <a:srgbClr val="009900"/>
                  </a:solidFill>
                </a:rPr>
                <a:t>Measured</a:t>
              </a:r>
              <a:r>
                <a:rPr lang="fr-FR" sz="2400" dirty="0">
                  <a:solidFill>
                    <a:srgbClr val="009900"/>
                  </a:solidFill>
                </a:rPr>
                <a:t> </a:t>
              </a:r>
            </a:p>
            <a:p>
              <a:pPr eaLnBrk="1" hangingPunct="1">
                <a:buNone/>
              </a:pPr>
              <a:r>
                <a:rPr lang="fr-FR" sz="2400" dirty="0">
                  <a:solidFill>
                    <a:srgbClr val="009900"/>
                  </a:solidFill>
                </a:rPr>
                <a:t>CR </a:t>
              </a:r>
              <a:r>
                <a:rPr lang="fr-FR" sz="2400" dirty="0" err="1">
                  <a:solidFill>
                    <a:srgbClr val="009900"/>
                  </a:solidFill>
                </a:rPr>
                <a:t>density</a:t>
              </a:r>
              <a:endParaRPr lang="fr-FR" sz="2400" dirty="0">
                <a:solidFill>
                  <a:srgbClr val="009900"/>
                </a:solidFill>
              </a:endParaRPr>
            </a:p>
          </p:txBody>
        </p:sp>
      </p:grpSp>
      <p:sp>
        <p:nvSpPr>
          <p:cNvPr id="23" name="Text Box 26"/>
          <p:cNvSpPr txBox="1">
            <a:spLocks noChangeArrowheads="1"/>
          </p:cNvSpPr>
          <p:nvPr/>
        </p:nvSpPr>
        <p:spPr bwMode="auto">
          <a:xfrm>
            <a:off x="2971800" y="3962400"/>
            <a:ext cx="6172200" cy="3933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800100" indent="-3429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algn="l">
              <a:spcBef>
                <a:spcPct val="20000"/>
              </a:spcBef>
              <a:buClr>
                <a:srgbClr val="0000FF"/>
              </a:buClr>
              <a:buSzPct val="70000"/>
            </a:pPr>
            <a:endParaRPr lang="fr-FR" sz="2400" dirty="0">
              <a:solidFill>
                <a:srgbClr val="0000FF"/>
              </a:solidFill>
              <a:cs typeface="Times New Roman" charset="0"/>
            </a:endParaRPr>
          </a:p>
          <a:p>
            <a:pPr algn="l">
              <a:spcBef>
                <a:spcPct val="20000"/>
              </a:spcBef>
              <a:buClr>
                <a:schemeClr val="tx1"/>
              </a:buClr>
              <a:buSzPct val="70000"/>
              <a:buFont typeface="Wingdings 3" charset="0"/>
              <a:buChar char="w"/>
            </a:pPr>
            <a:r>
              <a:rPr lang="fr-FR" sz="2000" dirty="0" err="1">
                <a:cs typeface="Times New Roman" charset="0"/>
              </a:rPr>
              <a:t>Measured</a:t>
            </a:r>
            <a:r>
              <a:rPr lang="fr-FR" sz="2000" dirty="0">
                <a:cs typeface="Times New Roman" charset="0"/>
              </a:rPr>
              <a:t> </a:t>
            </a:r>
            <a:r>
              <a:rPr lang="fr-FR" sz="2000" dirty="0" err="1">
                <a:cs typeface="Times New Roman" charset="0"/>
              </a:rPr>
              <a:t>spectrum</a:t>
            </a:r>
            <a:r>
              <a:rPr lang="fr-FR" sz="2000" dirty="0">
                <a:cs typeface="Times New Roman" charset="0"/>
              </a:rPr>
              <a:t> index </a:t>
            </a:r>
            <a:r>
              <a:rPr lang="fr-FR" sz="2000" dirty="0">
                <a:solidFill>
                  <a:srgbClr val="009900"/>
                </a:solidFill>
                <a:cs typeface="Times New Roman" charset="0"/>
              </a:rPr>
              <a:t>(</a:t>
            </a:r>
            <a:r>
              <a:rPr lang="el-GR" sz="2000" dirty="0">
                <a:solidFill>
                  <a:srgbClr val="009900"/>
                </a:solidFill>
                <a:cs typeface="Times New Roman" charset="0"/>
              </a:rPr>
              <a:t>γ</a:t>
            </a:r>
            <a:r>
              <a:rPr lang="fr-FR" sz="2000" dirty="0">
                <a:solidFill>
                  <a:srgbClr val="009900"/>
                </a:solidFill>
                <a:cs typeface="Times New Roman" charset="0"/>
              </a:rPr>
              <a:t>) </a:t>
            </a:r>
            <a:r>
              <a:rPr lang="fr-FR" sz="2000" dirty="0" err="1">
                <a:cs typeface="Times New Roman" charset="0"/>
              </a:rPr>
              <a:t>results</a:t>
            </a:r>
            <a:r>
              <a:rPr lang="fr-FR" sz="2000" dirty="0">
                <a:cs typeface="Times New Roman" charset="0"/>
              </a:rPr>
              <a:t> </a:t>
            </a:r>
            <a:r>
              <a:rPr lang="fr-FR" sz="2000" dirty="0" err="1">
                <a:cs typeface="Times New Roman" charset="0"/>
              </a:rPr>
              <a:t>from</a:t>
            </a:r>
            <a:r>
              <a:rPr lang="fr-FR" sz="2000" dirty="0">
                <a:cs typeface="Times New Roman" charset="0"/>
              </a:rPr>
              <a:t> :  </a:t>
            </a:r>
          </a:p>
          <a:p>
            <a:pPr lvl="1" algn="l">
              <a:spcBef>
                <a:spcPct val="20000"/>
              </a:spcBef>
              <a:buClr>
                <a:schemeClr val="tx1"/>
              </a:buClr>
              <a:buSzPct val="70000"/>
              <a:buFont typeface="Wingdings 3" charset="0"/>
              <a:buChar char="w"/>
            </a:pPr>
            <a:r>
              <a:rPr lang="fr-FR" sz="2000" dirty="0">
                <a:cs typeface="Times New Roman" charset="0"/>
              </a:rPr>
              <a:t>Production/</a:t>
            </a:r>
            <a:r>
              <a:rPr lang="fr-FR" sz="2000" dirty="0" err="1">
                <a:cs typeface="Times New Roman" charset="0"/>
              </a:rPr>
              <a:t>acceleration</a:t>
            </a:r>
            <a:r>
              <a:rPr lang="fr-FR" sz="2000" dirty="0">
                <a:cs typeface="Times New Roman" charset="0"/>
              </a:rPr>
              <a:t> </a:t>
            </a:r>
            <a:r>
              <a:rPr lang="fr-FR" sz="2000" dirty="0" err="1">
                <a:cs typeface="Times New Roman" charset="0"/>
              </a:rPr>
              <a:t>mechanism</a:t>
            </a:r>
            <a:r>
              <a:rPr lang="fr-FR" sz="2000" dirty="0">
                <a:cs typeface="Times New Roman" charset="0"/>
              </a:rPr>
              <a:t> </a:t>
            </a:r>
            <a:r>
              <a:rPr lang="fr-FR" sz="2000" dirty="0">
                <a:solidFill>
                  <a:srgbClr val="0000FF"/>
                </a:solidFill>
                <a:cs typeface="Times New Roman" charset="0"/>
              </a:rPr>
              <a:t>(</a:t>
            </a:r>
            <a:r>
              <a:rPr lang="fr-FR" sz="2000" dirty="0">
                <a:solidFill>
                  <a:srgbClr val="0000FF"/>
                </a:solidFill>
                <a:latin typeface="Symbol" charset="0"/>
                <a:cs typeface="Times New Roman" charset="0"/>
              </a:rPr>
              <a:t>a</a:t>
            </a:r>
            <a:r>
              <a:rPr lang="fr-FR" sz="2000" dirty="0">
                <a:solidFill>
                  <a:srgbClr val="0000FF"/>
                </a:solidFill>
                <a:cs typeface="Times New Roman" charset="0"/>
              </a:rPr>
              <a:t>)</a:t>
            </a:r>
            <a:r>
              <a:rPr lang="fr-FR" sz="2000" dirty="0">
                <a:solidFill>
                  <a:srgbClr val="009900"/>
                </a:solidFill>
                <a:cs typeface="Times New Roman" charset="0"/>
              </a:rPr>
              <a:t> </a:t>
            </a:r>
            <a:endParaRPr lang="fr-FR" sz="2000" dirty="0">
              <a:cs typeface="Times New Roman" charset="0"/>
            </a:endParaRPr>
          </a:p>
          <a:p>
            <a:pPr lvl="1" algn="l">
              <a:spcBef>
                <a:spcPct val="20000"/>
              </a:spcBef>
              <a:buClr>
                <a:schemeClr val="tx1"/>
              </a:buClr>
              <a:buSzPct val="70000"/>
              <a:buFont typeface="Wingdings 3" charset="0"/>
              <a:buChar char="w"/>
            </a:pPr>
            <a:r>
              <a:rPr lang="fr-FR" sz="2000" dirty="0">
                <a:cs typeface="Times New Roman" charset="0"/>
              </a:rPr>
              <a:t>Diffusion </a:t>
            </a:r>
            <a:r>
              <a:rPr lang="fr-FR" sz="2000" dirty="0" err="1">
                <a:cs typeface="Times New Roman" charset="0"/>
              </a:rPr>
              <a:t>term</a:t>
            </a:r>
            <a:r>
              <a:rPr lang="fr-FR" sz="2000" dirty="0">
                <a:cs typeface="Times New Roman" charset="0"/>
              </a:rPr>
              <a:t>  </a:t>
            </a:r>
            <a:r>
              <a:rPr lang="fr-FR" sz="2000" dirty="0">
                <a:solidFill>
                  <a:srgbClr val="FF0000"/>
                </a:solidFill>
                <a:cs typeface="Times New Roman" charset="0"/>
              </a:rPr>
              <a:t>(</a:t>
            </a:r>
            <a:r>
              <a:rPr lang="fr-FR" sz="2000" dirty="0">
                <a:solidFill>
                  <a:srgbClr val="FF0000"/>
                </a:solidFill>
                <a:latin typeface="Symbol" charset="0"/>
                <a:cs typeface="Times New Roman" charset="0"/>
              </a:rPr>
              <a:t>d)</a:t>
            </a:r>
            <a:r>
              <a:rPr lang="fr-FR" sz="2000" dirty="0">
                <a:solidFill>
                  <a:srgbClr val="009900"/>
                </a:solidFill>
                <a:cs typeface="Times New Roman" charset="0"/>
              </a:rPr>
              <a:t> </a:t>
            </a:r>
            <a:endParaRPr lang="fr-FR" sz="2000" dirty="0">
              <a:cs typeface="Times New Roman" charset="0"/>
            </a:endParaRPr>
          </a:p>
          <a:p>
            <a:pPr algn="l">
              <a:spcBef>
                <a:spcPct val="20000"/>
              </a:spcBef>
              <a:buClr>
                <a:srgbClr val="0000FF"/>
              </a:buClr>
              <a:buSzPct val="70000"/>
            </a:pPr>
            <a:r>
              <a:rPr lang="fr-FR" sz="2400" baseline="30000" dirty="0">
                <a:solidFill>
                  <a:srgbClr val="0000FF"/>
                </a:solidFill>
                <a:cs typeface="Times New Roman" charset="0"/>
                <a:sym typeface="Symbol" charset="0"/>
              </a:rPr>
              <a:t> </a:t>
            </a:r>
          </a:p>
          <a:p>
            <a:pPr algn="l">
              <a:spcBef>
                <a:spcPct val="20000"/>
              </a:spcBef>
              <a:buClr>
                <a:srgbClr val="0000FF"/>
              </a:buClr>
              <a:buSzPct val="70000"/>
              <a:buFont typeface="Wingdings 3" charset="0"/>
              <a:buChar char="w"/>
            </a:pPr>
            <a:endParaRPr lang="fr-FR" sz="2800" baseline="30000" dirty="0">
              <a:solidFill>
                <a:srgbClr val="0000FF"/>
              </a:solidFill>
              <a:cs typeface="Times New Roman" charset="0"/>
              <a:sym typeface="Symbol" charset="0"/>
            </a:endParaRPr>
          </a:p>
          <a:p>
            <a:pPr algn="l">
              <a:spcBef>
                <a:spcPct val="20000"/>
              </a:spcBef>
              <a:buClr>
                <a:srgbClr val="0000FF"/>
              </a:buClr>
              <a:buSzPct val="70000"/>
            </a:pPr>
            <a:endParaRPr lang="fr-FR" sz="2800" baseline="30000" dirty="0">
              <a:solidFill>
                <a:srgbClr val="0000FF"/>
              </a:solidFill>
              <a:cs typeface="Times New Roman" charset="0"/>
              <a:sym typeface="Symbol" charset="0"/>
            </a:endParaRPr>
          </a:p>
          <a:p>
            <a:pPr algn="l">
              <a:spcBef>
                <a:spcPct val="20000"/>
              </a:spcBef>
              <a:buClr>
                <a:srgbClr val="0000FF"/>
              </a:buClr>
              <a:buSzPct val="70000"/>
              <a:buFont typeface="Wingdings 3" charset="0"/>
              <a:buChar char="w"/>
            </a:pPr>
            <a:endParaRPr lang="fr-FR" sz="2800" baseline="30000" dirty="0">
              <a:solidFill>
                <a:srgbClr val="0000FF"/>
              </a:solidFill>
              <a:cs typeface="Times New Roman" charset="0"/>
              <a:sym typeface="Symbol" charset="0"/>
            </a:endParaRPr>
          </a:p>
          <a:p>
            <a:pPr algn="l">
              <a:spcBef>
                <a:spcPct val="20000"/>
              </a:spcBef>
              <a:buClr>
                <a:srgbClr val="0000FF"/>
              </a:buClr>
              <a:buSzPct val="70000"/>
              <a:buFont typeface="Wingdings 3" charset="0"/>
              <a:buChar char="w"/>
            </a:pPr>
            <a:endParaRPr lang="fr-FR" sz="2800" baseline="30000" dirty="0">
              <a:solidFill>
                <a:srgbClr val="0000FF"/>
              </a:solidFill>
              <a:cs typeface="Times New Roman" charset="0"/>
              <a:sym typeface="Symbol" charset="0"/>
            </a:endParaRPr>
          </a:p>
          <a:p>
            <a:pPr algn="l">
              <a:spcBef>
                <a:spcPct val="20000"/>
              </a:spcBef>
              <a:buClr>
                <a:srgbClr val="0000FF"/>
              </a:buClr>
              <a:buSzPct val="70000"/>
              <a:buFont typeface="Wingdings 3" charset="0"/>
              <a:buChar char="w"/>
            </a:pPr>
            <a:endParaRPr lang="fr-FR" sz="2800" baseline="30000" dirty="0">
              <a:solidFill>
                <a:srgbClr val="0000FF"/>
              </a:solidFill>
              <a:cs typeface="Times New Roman" charset="0"/>
              <a:sym typeface="Symbol" charset="0"/>
            </a:endParaRPr>
          </a:p>
          <a:p>
            <a:pPr algn="l">
              <a:spcBef>
                <a:spcPct val="20000"/>
              </a:spcBef>
              <a:buClr>
                <a:srgbClr val="0000FF"/>
              </a:buClr>
              <a:buSzPct val="70000"/>
              <a:buFont typeface="Wingdings 3" charset="0"/>
              <a:buChar char="w"/>
            </a:pPr>
            <a:endParaRPr lang="fr-FR" sz="2800" baseline="30000" dirty="0">
              <a:solidFill>
                <a:srgbClr val="0000FF"/>
              </a:solidFill>
              <a:cs typeface="Times New Roman" charset="0"/>
              <a:sym typeface="Symbol" charset="0"/>
            </a:endParaRPr>
          </a:p>
        </p:txBody>
      </p:sp>
      <p:sp>
        <p:nvSpPr>
          <p:cNvPr id="24" name="Text Box 21"/>
          <p:cNvSpPr txBox="1">
            <a:spLocks noChangeArrowheads="1"/>
          </p:cNvSpPr>
          <p:nvPr/>
        </p:nvSpPr>
        <p:spPr bwMode="auto">
          <a:xfrm>
            <a:off x="838200" y="3276600"/>
            <a:ext cx="2228850" cy="1403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37931725" indent="-37474525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>
              <a:buNone/>
            </a:pPr>
            <a:r>
              <a:rPr lang="fr-FR" dirty="0">
                <a:solidFill>
                  <a:srgbClr val="FF9900"/>
                </a:solidFill>
              </a:rPr>
              <a:t> </a:t>
            </a:r>
            <a:r>
              <a:rPr lang="fr-FR" sz="2000" i="1" dirty="0">
                <a:solidFill>
                  <a:srgbClr val="FF0000"/>
                </a:solidFill>
              </a:rPr>
              <a:t>E</a:t>
            </a:r>
            <a:r>
              <a:rPr lang="fr-FR" sz="2000" baseline="30000" dirty="0">
                <a:solidFill>
                  <a:srgbClr val="FF0000"/>
                </a:solidFill>
              </a:rPr>
              <a:t>-</a:t>
            </a:r>
            <a:r>
              <a:rPr lang="fr-FR" sz="2000" baseline="30000" dirty="0" smtClean="0">
                <a:solidFill>
                  <a:srgbClr val="FF0000"/>
                </a:solidFill>
                <a:sym typeface="Symbol" charset="0"/>
              </a:rPr>
              <a:t></a:t>
            </a:r>
            <a:r>
              <a:rPr lang="fr-FR" sz="2000" dirty="0" smtClean="0">
                <a:solidFill>
                  <a:srgbClr val="FF0000"/>
                </a:solidFill>
                <a:sym typeface="Symbol" charset="0"/>
              </a:rPr>
              <a:t> </a:t>
            </a:r>
            <a:r>
              <a:rPr lang="fr-FR" sz="1800" dirty="0" smtClean="0">
                <a:solidFill>
                  <a:srgbClr val="FF0000"/>
                </a:solidFill>
              </a:rPr>
              <a:t>Diffusion/</a:t>
            </a:r>
          </a:p>
          <a:p>
            <a:pPr eaLnBrk="1" hangingPunct="1">
              <a:buNone/>
            </a:pPr>
            <a:r>
              <a:rPr lang="fr-FR" sz="1800" dirty="0" smtClean="0">
                <a:solidFill>
                  <a:srgbClr val="FF0000"/>
                </a:solidFill>
              </a:rPr>
              <a:t>confinement </a:t>
            </a:r>
            <a:endParaRPr lang="fr-FR" sz="1800" dirty="0">
              <a:solidFill>
                <a:srgbClr val="FF0000"/>
              </a:solidFill>
            </a:endParaRPr>
          </a:p>
          <a:p>
            <a:pPr eaLnBrk="1" hangingPunct="1">
              <a:buNone/>
            </a:pPr>
            <a:r>
              <a:rPr lang="fr-FR" sz="1800" dirty="0">
                <a:solidFill>
                  <a:srgbClr val="FF0000"/>
                </a:solidFill>
              </a:rPr>
              <a:t> time</a:t>
            </a:r>
          </a:p>
        </p:txBody>
      </p:sp>
      <p:sp>
        <p:nvSpPr>
          <p:cNvPr id="25" name="ZoneTexte 24"/>
          <p:cNvSpPr txBox="1"/>
          <p:nvPr/>
        </p:nvSpPr>
        <p:spPr>
          <a:xfrm>
            <a:off x="8839200" y="6477000"/>
            <a:ext cx="304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7489529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8600" y="304800"/>
            <a:ext cx="7772400" cy="457200"/>
          </a:xfrm>
        </p:spPr>
        <p:txBody>
          <a:bodyPr/>
          <a:lstStyle/>
          <a:p>
            <a:r>
              <a:rPr lang="en-US" dirty="0" smtClean="0"/>
              <a:t>Cosmic Ray Issues  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5" name="Rectangle 6"/>
          <p:cNvSpPr txBox="1">
            <a:spLocks noChangeArrowheads="1"/>
          </p:cNvSpPr>
          <p:nvPr/>
        </p:nvSpPr>
        <p:spPr bwMode="auto">
          <a:xfrm>
            <a:off x="381000" y="1219200"/>
            <a:ext cx="8534400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5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Char char="–"/>
              <a:defRPr sz="12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5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5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5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5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fr-FR" sz="2400" dirty="0" smtClean="0">
                <a:solidFill>
                  <a:schemeClr val="accent2"/>
                </a:solidFill>
                <a:latin typeface="Times New Roman" charset="0"/>
                <a:ea typeface="ヒラギノ明朝 ProN W3" charset="0"/>
                <a:cs typeface="ヒラギノ明朝 ProN W3" charset="0"/>
              </a:rPr>
              <a:t>Production </a:t>
            </a:r>
            <a:r>
              <a:rPr lang="fr-FR" sz="2400" dirty="0" smtClean="0">
                <a:latin typeface="Times New Roman" charset="0"/>
                <a:ea typeface="ヒラギノ明朝 ProN W3" charset="0"/>
                <a:cs typeface="ヒラギノ明朝 ProN W3" charset="0"/>
              </a:rPr>
              <a:t>= </a:t>
            </a:r>
            <a:r>
              <a:rPr lang="fr-FR" sz="2400" dirty="0" err="1">
                <a:solidFill>
                  <a:srgbClr val="3333CC"/>
                </a:solidFill>
                <a:latin typeface="Times New Roman" charset="0"/>
                <a:ea typeface="ヒラギノ明朝 ProN W3" charset="0"/>
                <a:cs typeface="ヒラギノ明朝 ProN W3" charset="0"/>
              </a:rPr>
              <a:t>Primaries</a:t>
            </a:r>
            <a:r>
              <a:rPr lang="fr-FR" sz="2400" dirty="0">
                <a:latin typeface="Times New Roman" charset="0"/>
                <a:ea typeface="ヒラギノ明朝 ProN W3" charset="0"/>
                <a:cs typeface="ヒラギノ明朝 ProN W3" charset="0"/>
              </a:rPr>
              <a:t> (protons, </a:t>
            </a:r>
            <a:r>
              <a:rPr lang="fr-FR" sz="2400" dirty="0" err="1">
                <a:latin typeface="Times New Roman" charset="0"/>
                <a:ea typeface="ヒラギノ明朝 ProN W3" charset="0"/>
                <a:cs typeface="ヒラギノ明朝 ProN W3" charset="0"/>
              </a:rPr>
              <a:t>Nuclei</a:t>
            </a:r>
            <a:r>
              <a:rPr lang="fr-FR" sz="2400" dirty="0">
                <a:latin typeface="Times New Roman" charset="0"/>
                <a:ea typeface="ヒラギノ明朝 ProN W3" charset="0"/>
                <a:cs typeface="ヒラギノ明朝 ProN W3" charset="0"/>
              </a:rPr>
              <a:t>, e</a:t>
            </a:r>
            <a:r>
              <a:rPr lang="fr-FR" sz="2400" dirty="0" smtClean="0">
                <a:latin typeface="Times New Roman" charset="0"/>
                <a:ea typeface="ヒラギノ明朝 ProN W3" charset="0"/>
                <a:cs typeface="ヒラギノ明朝 ProN W3" charset="0"/>
              </a:rPr>
              <a:t>-, …)  </a:t>
            </a:r>
            <a:r>
              <a:rPr lang="fr-FR" sz="2400" dirty="0" err="1">
                <a:latin typeface="Times New Roman" charset="0"/>
                <a:ea typeface="ヒラギノ明朝 ProN W3" charset="0"/>
                <a:cs typeface="ヒラギノ明朝 ProN W3" charset="0"/>
              </a:rPr>
              <a:t>from</a:t>
            </a:r>
            <a:r>
              <a:rPr lang="fr-FR" sz="2400" dirty="0">
                <a:latin typeface="Times New Roman" charset="0"/>
                <a:ea typeface="ヒラギノ明朝 ProN W3" charset="0"/>
                <a:cs typeface="ヒラギノ明朝 ProN W3" charset="0"/>
              </a:rPr>
              <a:t> the sources (</a:t>
            </a:r>
            <a:r>
              <a:rPr lang="fr-FR" sz="2400" dirty="0" smtClean="0">
                <a:latin typeface="Times New Roman" charset="0"/>
                <a:ea typeface="ヒラギノ明朝 ProN W3" charset="0"/>
                <a:cs typeface="ヒラギノ明朝 ProN W3" charset="0"/>
              </a:rPr>
              <a:t>Super </a:t>
            </a:r>
            <a:r>
              <a:rPr lang="fr-FR" sz="2400" dirty="0" err="1" smtClean="0">
                <a:latin typeface="Times New Roman" charset="0"/>
                <a:ea typeface="ヒラギノ明朝 ProN W3" charset="0"/>
                <a:cs typeface="ヒラギノ明朝 ProN W3" charset="0"/>
              </a:rPr>
              <a:t>Novae</a:t>
            </a:r>
            <a:r>
              <a:rPr lang="fr-FR" sz="2400" dirty="0" smtClean="0">
                <a:latin typeface="Times New Roman" charset="0"/>
                <a:ea typeface="ヒラギノ明朝 ProN W3" charset="0"/>
                <a:cs typeface="ヒラギノ明朝 ProN W3" charset="0"/>
              </a:rPr>
              <a:t> </a:t>
            </a:r>
            <a:r>
              <a:rPr lang="fr-FR" sz="2400" dirty="0" err="1" smtClean="0">
                <a:latin typeface="Times New Roman" charset="0"/>
                <a:ea typeface="ヒラギノ明朝 ProN W3" charset="0"/>
                <a:cs typeface="ヒラギノ明朝 ProN W3" charset="0"/>
              </a:rPr>
              <a:t>Remnant</a:t>
            </a:r>
            <a:r>
              <a:rPr lang="fr-FR" sz="2400" dirty="0" smtClean="0">
                <a:latin typeface="Times New Roman" charset="0"/>
                <a:ea typeface="ヒラギノ明朝 ProN W3" charset="0"/>
                <a:cs typeface="ヒラギノ明朝 ProN W3" charset="0"/>
              </a:rPr>
              <a:t>, Pulsar </a:t>
            </a:r>
            <a:r>
              <a:rPr lang="fr-FR" sz="2400" dirty="0" err="1" smtClean="0">
                <a:latin typeface="Times New Roman" charset="0"/>
                <a:ea typeface="ヒラギノ明朝 ProN W3" charset="0"/>
                <a:cs typeface="ヒラギノ明朝 ProN W3" charset="0"/>
              </a:rPr>
              <a:t>Nebula</a:t>
            </a:r>
            <a:r>
              <a:rPr lang="fr-FR" sz="2400" dirty="0" smtClean="0">
                <a:latin typeface="Times New Roman" charset="0"/>
                <a:ea typeface="ヒラギノ明朝 ProN W3" charset="0"/>
                <a:cs typeface="ヒラギノ明朝 ProN W3" charset="0"/>
              </a:rPr>
              <a:t>, ..) </a:t>
            </a:r>
            <a:endParaRPr lang="fr-FR" sz="2400" dirty="0">
              <a:latin typeface="Times New Roman" charset="0"/>
              <a:ea typeface="ヒラギノ明朝 ProN W3" charset="0"/>
              <a:cs typeface="ヒラギノ明朝 ProN W3" charset="0"/>
            </a:endParaRPr>
          </a:p>
          <a:p>
            <a:pPr marL="457200" lvl="1" indent="0">
              <a:buNone/>
            </a:pPr>
            <a:r>
              <a:rPr lang="fr-FR" dirty="0" smtClean="0">
                <a:latin typeface="Times New Roman" charset="0"/>
                <a:ea typeface="ヒラギノ明朝 ProN W3" charset="0"/>
                <a:cs typeface="ヒラギノ明朝 ProN W3" charset="0"/>
              </a:rPr>
              <a:t> 	</a:t>
            </a:r>
            <a:r>
              <a:rPr lang="fr-FR" sz="2800" dirty="0" smtClean="0">
                <a:solidFill>
                  <a:srgbClr val="0000FF"/>
                </a:solidFill>
                <a:latin typeface="Times New Roman" charset="0"/>
                <a:ea typeface="ヒラギノ明朝 ProN W3" charset="0"/>
                <a:cs typeface="ヒラギノ明朝 ProN W3" charset="0"/>
              </a:rPr>
              <a:t>E </a:t>
            </a:r>
            <a:r>
              <a:rPr lang="fr-FR" sz="3600" baseline="30000" dirty="0" smtClean="0">
                <a:solidFill>
                  <a:srgbClr val="0000FF"/>
                </a:solidFill>
                <a:latin typeface="Times New Roman" charset="0"/>
                <a:ea typeface="ヒラギノ明朝 ProN W3" charset="0"/>
                <a:cs typeface="ヒラギノ明朝 ProN W3" charset="0"/>
              </a:rPr>
              <a:t>-α</a:t>
            </a:r>
            <a:r>
              <a:rPr lang="fr-FR" sz="2800" dirty="0" smtClean="0">
                <a:solidFill>
                  <a:srgbClr val="0000FF"/>
                </a:solidFill>
                <a:latin typeface="Times New Roman" charset="0"/>
                <a:ea typeface="ヒラギノ明朝 ProN W3" charset="0"/>
                <a:cs typeface="Times New Roman" charset="0"/>
              </a:rPr>
              <a:t>            α</a:t>
            </a:r>
            <a:r>
              <a:rPr lang="fr-FR" sz="2800" dirty="0" smtClean="0">
                <a:solidFill>
                  <a:srgbClr val="0000FF"/>
                </a:solidFill>
                <a:latin typeface="Times New Roman" charset="0"/>
                <a:ea typeface="ヒラギノ明朝 ProN W3" charset="0"/>
                <a:cs typeface="ヒラギノ明朝 ProN W3" charset="0"/>
              </a:rPr>
              <a:t>~2</a:t>
            </a:r>
          </a:p>
          <a:p>
            <a:r>
              <a:rPr lang="fr-FR" sz="2400" dirty="0" smtClean="0">
                <a:solidFill>
                  <a:srgbClr val="FF0000"/>
                </a:solidFill>
                <a:latin typeface="Times New Roman" charset="0"/>
                <a:ea typeface="ヒラギノ明朝 ProN W3" charset="0"/>
                <a:cs typeface="ヒラギノ明朝 ProN W3" charset="0"/>
              </a:rPr>
              <a:t>Propagation and diffusion </a:t>
            </a:r>
            <a:r>
              <a:rPr lang="fr-FR" sz="2400" dirty="0" smtClean="0">
                <a:latin typeface="Times New Roman" charset="0"/>
                <a:ea typeface="ヒラギノ明朝 ProN W3" charset="0"/>
                <a:cs typeface="ヒラギノ明朝 ProN W3" charset="0"/>
              </a:rPr>
              <a:t>	</a:t>
            </a:r>
          </a:p>
          <a:p>
            <a:pPr marL="457200" lvl="1" indent="0">
              <a:buNone/>
            </a:pPr>
            <a:r>
              <a:rPr lang="fr-FR" sz="2400" dirty="0" smtClean="0">
                <a:latin typeface="Times New Roman" charset="0"/>
                <a:ea typeface="ヒラギノ明朝 ProN W3" charset="0"/>
                <a:cs typeface="ヒラギノ明朝 ProN W3" charset="0"/>
              </a:rPr>
              <a:t>  </a:t>
            </a:r>
            <a:r>
              <a:rPr lang="fr-FR" sz="3200" dirty="0" smtClean="0">
                <a:latin typeface="Times New Roman" charset="0"/>
                <a:ea typeface="ヒラギノ明朝 ProN W3" charset="0"/>
                <a:cs typeface="ヒラギノ明朝 ProN W3" charset="0"/>
              </a:rPr>
              <a:t>  </a:t>
            </a:r>
            <a:r>
              <a:rPr lang="fr-FR" sz="2800" dirty="0">
                <a:solidFill>
                  <a:srgbClr val="FF0000"/>
                </a:solidFill>
                <a:latin typeface="Times New Roman" charset="0"/>
                <a:ea typeface="ヒラギノ明朝 ProN W3" charset="0"/>
                <a:cs typeface="ヒラギノ明朝 ProN W3" charset="0"/>
              </a:rPr>
              <a:t>E </a:t>
            </a:r>
            <a:r>
              <a:rPr lang="fr-FR" sz="2800" baseline="30000" dirty="0" smtClean="0">
                <a:solidFill>
                  <a:srgbClr val="FF0000"/>
                </a:solidFill>
                <a:latin typeface="Times New Roman" charset="0"/>
                <a:ea typeface="ヒラギノ明朝 ProN W3" charset="0"/>
                <a:cs typeface="ヒラギノ明朝 ProN W3" charset="0"/>
              </a:rPr>
              <a:t>–</a:t>
            </a:r>
            <a:r>
              <a:rPr lang="fr-FR" sz="3200" baseline="30000" dirty="0">
                <a:solidFill>
                  <a:srgbClr val="FF0000"/>
                </a:solidFill>
                <a:latin typeface="Symbol" charset="0"/>
                <a:cs typeface="Times New Roman" charset="0"/>
                <a:sym typeface="Symbol" charset="0"/>
              </a:rPr>
              <a:t>d</a:t>
            </a:r>
            <a:r>
              <a:rPr lang="fr-FR" sz="3200" baseline="30000" dirty="0" smtClean="0">
                <a:latin typeface="Times New Roman" charset="0"/>
                <a:ea typeface="ヒラギノ明朝 ProN W3" charset="0"/>
                <a:cs typeface="Times New Roman" charset="0"/>
              </a:rPr>
              <a:t> </a:t>
            </a:r>
            <a:r>
              <a:rPr lang="en-US" sz="3200" dirty="0" smtClean="0">
                <a:latin typeface="Times New Roman" charset="0"/>
                <a:ea typeface="ヒラギノ明朝 ProN W3" charset="0"/>
                <a:cs typeface="Times New Roman" charset="0"/>
              </a:rPr>
              <a:t>           </a:t>
            </a:r>
            <a:r>
              <a:rPr lang="fr-FR" sz="2800" dirty="0" smtClean="0">
                <a:solidFill>
                  <a:srgbClr val="FF0000"/>
                </a:solidFill>
                <a:latin typeface="Symbol" charset="0"/>
                <a:cs typeface="Times New Roman" charset="0"/>
                <a:sym typeface="Symbol" charset="0"/>
              </a:rPr>
              <a:t>d</a:t>
            </a:r>
            <a:r>
              <a:rPr lang="fr-FR" sz="2800" dirty="0" smtClean="0">
                <a:solidFill>
                  <a:srgbClr val="FF0000"/>
                </a:solidFill>
                <a:latin typeface="Times New Roman" charset="0"/>
                <a:ea typeface="ヒラギノ明朝 ProN W3" charset="0"/>
                <a:cs typeface="ヒラギノ明朝 ProN W3" charset="0"/>
              </a:rPr>
              <a:t>~</a:t>
            </a:r>
            <a:r>
              <a:rPr lang="fr-FR" sz="2800" dirty="0" smtClean="0">
                <a:solidFill>
                  <a:srgbClr val="FF0000"/>
                </a:solidFill>
                <a:latin typeface="Times New Roman" charset="0"/>
                <a:ea typeface="ヒラギノ明朝 ProN W3" charset="0"/>
                <a:cs typeface="Times New Roman" charset="0"/>
              </a:rPr>
              <a:t> </a:t>
            </a:r>
            <a:r>
              <a:rPr lang="fr-FR" sz="2800" dirty="0" smtClean="0">
                <a:solidFill>
                  <a:srgbClr val="FF0000"/>
                </a:solidFill>
                <a:latin typeface="Times New Roman" charset="0"/>
                <a:ea typeface="ヒラギノ明朝 ProN W3" charset="0"/>
                <a:cs typeface="ヒラギノ明朝 ProN W3" charset="0"/>
              </a:rPr>
              <a:t>[0.3-0.8]</a:t>
            </a:r>
            <a:endParaRPr lang="fr-FR" sz="2800" dirty="0">
              <a:solidFill>
                <a:srgbClr val="FF0000"/>
              </a:solidFill>
              <a:latin typeface="Times New Roman" charset="0"/>
              <a:ea typeface="ヒラギノ明朝 ProN W3" charset="0"/>
              <a:cs typeface="ヒラギノ明朝 ProN W3" charset="0"/>
            </a:endParaRPr>
          </a:p>
          <a:p>
            <a:r>
              <a:rPr lang="fr-FR" sz="2400" dirty="0" err="1" smtClean="0">
                <a:solidFill>
                  <a:srgbClr val="008000"/>
                </a:solidFill>
                <a:latin typeface="Times New Roman" charset="0"/>
                <a:ea typeface="ヒラギノ明朝 ProN W3" charset="0"/>
                <a:cs typeface="ヒラギノ明朝 ProN W3" charset="0"/>
              </a:rPr>
              <a:t>Secondaries</a:t>
            </a:r>
            <a:r>
              <a:rPr lang="fr-FR" sz="2400" dirty="0" smtClean="0">
                <a:solidFill>
                  <a:srgbClr val="008000"/>
                </a:solidFill>
                <a:latin typeface="Times New Roman" charset="0"/>
                <a:ea typeface="ヒラギノ明朝 ProN W3" charset="0"/>
                <a:cs typeface="ヒラギノ明朝 ProN W3" charset="0"/>
              </a:rPr>
              <a:t> </a:t>
            </a:r>
          </a:p>
          <a:p>
            <a:pPr lvl="1"/>
            <a:r>
              <a:rPr lang="fr-FR" sz="2400" dirty="0" smtClean="0">
                <a:latin typeface="Times New Roman" charset="0"/>
                <a:ea typeface="ヒラギノ明朝 ProN W3" charset="0"/>
                <a:cs typeface="ヒラギノ明朝 ProN W3" charset="0"/>
              </a:rPr>
              <a:t>C, O spallation </a:t>
            </a:r>
            <a:r>
              <a:rPr lang="fr-FR" sz="2400" dirty="0" err="1" smtClean="0">
                <a:latin typeface="Times New Roman" charset="0"/>
                <a:ea typeface="ヒラギノ明朝 ProN W3" charset="0"/>
                <a:cs typeface="ヒラギノ明朝 ProN W3" charset="0"/>
              </a:rPr>
              <a:t>within</a:t>
            </a:r>
            <a:r>
              <a:rPr lang="fr-FR" sz="2400" dirty="0" smtClean="0">
                <a:latin typeface="Times New Roman" charset="0"/>
                <a:ea typeface="ヒラギノ明朝 ProN W3" charset="0"/>
                <a:cs typeface="ヒラギノ明朝 ProN W3" charset="0"/>
              </a:rPr>
              <a:t> the </a:t>
            </a:r>
            <a:r>
              <a:rPr lang="fr-FR" sz="2400" dirty="0" err="1" smtClean="0">
                <a:latin typeface="Times New Roman" charset="0"/>
                <a:ea typeface="ヒラギノ明朝 ProN W3" charset="0"/>
                <a:cs typeface="ヒラギノ明朝 ProN W3" charset="0"/>
              </a:rPr>
              <a:t>Interstellar</a:t>
            </a:r>
            <a:r>
              <a:rPr lang="fr-FR" sz="2400" dirty="0" smtClean="0">
                <a:latin typeface="Times New Roman" charset="0"/>
                <a:ea typeface="ヒラギノ明朝 ProN W3" charset="0"/>
                <a:cs typeface="ヒラギノ明朝 ProN W3" charset="0"/>
              </a:rPr>
              <a:t> Medium </a:t>
            </a:r>
          </a:p>
          <a:p>
            <a:pPr marL="914400" lvl="2" indent="0">
              <a:buNone/>
            </a:pPr>
            <a:r>
              <a:rPr lang="fr-FR" sz="2000" dirty="0" smtClean="0">
                <a:solidFill>
                  <a:srgbClr val="0000FF"/>
                </a:solidFill>
                <a:latin typeface="Arial"/>
              </a:rPr>
              <a:t> </a:t>
            </a:r>
            <a:r>
              <a:rPr lang="fr-FR" sz="2000" dirty="0">
                <a:solidFill>
                  <a:srgbClr val="0000FF"/>
                </a:solidFill>
                <a:latin typeface="Arial"/>
              </a:rPr>
              <a:t>C + (</a:t>
            </a:r>
            <a:r>
              <a:rPr lang="fr-FR" sz="2000" dirty="0" err="1">
                <a:solidFill>
                  <a:srgbClr val="0000FF"/>
                </a:solidFill>
                <a:latin typeface="Arial"/>
              </a:rPr>
              <a:t>p,He</a:t>
            </a:r>
            <a:r>
              <a:rPr lang="fr-FR" sz="2000" dirty="0" smtClean="0">
                <a:solidFill>
                  <a:srgbClr val="0000FF"/>
                </a:solidFill>
                <a:latin typeface="Arial"/>
              </a:rPr>
              <a:t>)</a:t>
            </a:r>
            <a:r>
              <a:rPr lang="fr-FR" sz="2000" baseline="-25000" dirty="0" smtClean="0">
                <a:solidFill>
                  <a:srgbClr val="0000FF"/>
                </a:solidFill>
                <a:latin typeface="Arial"/>
              </a:rPr>
              <a:t>IM</a:t>
            </a:r>
            <a:r>
              <a:rPr lang="fr-FR" sz="2000" dirty="0" smtClean="0">
                <a:solidFill>
                  <a:srgbClr val="0000FF"/>
                </a:solidFill>
                <a:latin typeface="Arial"/>
              </a:rPr>
              <a:t> </a:t>
            </a:r>
            <a:r>
              <a:rPr lang="fr-FR" sz="2000" dirty="0">
                <a:solidFill>
                  <a:srgbClr val="0000FF"/>
                </a:solidFill>
                <a:latin typeface="Arial"/>
              </a:rPr>
              <a:t>→ </a:t>
            </a:r>
            <a:r>
              <a:rPr lang="fr-FR" sz="2000" dirty="0">
                <a:solidFill>
                  <a:srgbClr val="008000"/>
                </a:solidFill>
                <a:latin typeface="Arial"/>
              </a:rPr>
              <a:t>B</a:t>
            </a:r>
            <a:r>
              <a:rPr lang="fr-FR" sz="2000" dirty="0">
                <a:solidFill>
                  <a:srgbClr val="0000FF"/>
                </a:solidFill>
                <a:latin typeface="Arial"/>
              </a:rPr>
              <a:t> </a:t>
            </a:r>
            <a:r>
              <a:rPr lang="fr-FR" sz="2000" dirty="0" smtClean="0">
                <a:solidFill>
                  <a:srgbClr val="0000FF"/>
                </a:solidFill>
                <a:latin typeface="Arial"/>
              </a:rPr>
              <a:t>+ ...   </a:t>
            </a:r>
            <a:r>
              <a:rPr lang="fr-FR" sz="2000" dirty="0" err="1" smtClean="0">
                <a:solidFill>
                  <a:srgbClr val="008000"/>
                </a:solidFill>
                <a:latin typeface="Times New Roman" charset="0"/>
                <a:ea typeface="ヒラギノ明朝 ProN W3" charset="0"/>
                <a:cs typeface="ヒラギノ明朝 ProN W3" charset="0"/>
              </a:rPr>
              <a:t>Boron</a:t>
            </a:r>
            <a:r>
              <a:rPr lang="fr-FR" sz="2000" dirty="0" smtClean="0">
                <a:solidFill>
                  <a:srgbClr val="008000"/>
                </a:solidFill>
                <a:latin typeface="Times New Roman" charset="0"/>
                <a:ea typeface="ヒラギノ明朝 ProN W3" charset="0"/>
                <a:cs typeface="ヒラギノ明朝 ProN W3" charset="0"/>
              </a:rPr>
              <a:t>, Be, Li,</a:t>
            </a:r>
          </a:p>
          <a:p>
            <a:pPr lvl="1"/>
            <a:r>
              <a:rPr lang="fr-FR" sz="2400" dirty="0" smtClean="0">
                <a:latin typeface="Times New Roman" charset="0"/>
                <a:ea typeface="ヒラギノ明朝 ProN W3" charset="0"/>
                <a:cs typeface="ヒラギノ明朝 ProN W3" charset="0"/>
              </a:rPr>
              <a:t>He and H </a:t>
            </a:r>
            <a:r>
              <a:rPr lang="fr-FR" sz="2400" dirty="0" err="1" smtClean="0">
                <a:latin typeface="Times New Roman" charset="0"/>
                <a:ea typeface="ヒラギノ明朝 ProN W3" charset="0"/>
                <a:cs typeface="ヒラギノ明朝 ProN W3" charset="0"/>
              </a:rPr>
              <a:t>nuclei</a:t>
            </a:r>
            <a:r>
              <a:rPr lang="fr-FR" sz="2400" dirty="0" smtClean="0">
                <a:latin typeface="Times New Roman" charset="0"/>
                <a:ea typeface="ヒラギノ明朝 ProN W3" charset="0"/>
                <a:cs typeface="ヒラギノ明朝 ProN W3" charset="0"/>
              </a:rPr>
              <a:t> </a:t>
            </a:r>
            <a:r>
              <a:rPr lang="fr-FR" sz="2400" dirty="0" err="1" smtClean="0">
                <a:latin typeface="Times New Roman" charset="0"/>
                <a:ea typeface="ヒラギノ明朝 ProN W3" charset="0"/>
                <a:cs typeface="ヒラギノ明朝 ProN W3" charset="0"/>
              </a:rPr>
              <a:t>interacting</a:t>
            </a:r>
            <a:r>
              <a:rPr lang="fr-FR" sz="2400" dirty="0" smtClean="0">
                <a:latin typeface="Times New Roman" charset="0"/>
                <a:ea typeface="ヒラギノ明朝 ProN W3" charset="0"/>
                <a:cs typeface="ヒラギノ明朝 ProN W3" charset="0"/>
              </a:rPr>
              <a:t> </a:t>
            </a:r>
            <a:r>
              <a:rPr lang="fr-FR" sz="2400" dirty="0" err="1" smtClean="0">
                <a:latin typeface="Times New Roman" charset="0"/>
                <a:ea typeface="ヒラギノ明朝 ProN W3" charset="0"/>
                <a:cs typeface="ヒラギノ明朝 ProN W3" charset="0"/>
              </a:rPr>
              <a:t>with</a:t>
            </a:r>
            <a:r>
              <a:rPr lang="fr-FR" sz="2400" dirty="0" smtClean="0">
                <a:latin typeface="Times New Roman" charset="0"/>
                <a:ea typeface="ヒラギノ明朝 ProN W3" charset="0"/>
                <a:cs typeface="ヒラギノ明朝 ProN W3" charset="0"/>
              </a:rPr>
              <a:t> the </a:t>
            </a:r>
            <a:r>
              <a:rPr lang="fr-FR" sz="2400" dirty="0" err="1" smtClean="0">
                <a:latin typeface="Times New Roman" charset="0"/>
                <a:ea typeface="ヒラギノ明朝 ProN W3" charset="0"/>
                <a:cs typeface="ヒラギノ明朝 ProN W3" charset="0"/>
              </a:rPr>
              <a:t>Interstellar</a:t>
            </a:r>
            <a:r>
              <a:rPr lang="fr-FR" sz="2400" dirty="0" smtClean="0">
                <a:latin typeface="Times New Roman" charset="0"/>
                <a:ea typeface="ヒラギノ明朝 ProN W3" charset="0"/>
                <a:cs typeface="ヒラギノ明朝 ProN W3" charset="0"/>
              </a:rPr>
              <a:t> Medium </a:t>
            </a:r>
          </a:p>
          <a:p>
            <a:pPr marL="914400" lvl="2" indent="0">
              <a:buNone/>
            </a:pPr>
            <a:r>
              <a:rPr lang="fr-FR" sz="1800" dirty="0" smtClean="0">
                <a:solidFill>
                  <a:srgbClr val="0000FF"/>
                </a:solidFill>
                <a:latin typeface="Arial"/>
              </a:rPr>
              <a:t>p </a:t>
            </a:r>
            <a:r>
              <a:rPr lang="fr-FR" sz="1800" dirty="0">
                <a:solidFill>
                  <a:srgbClr val="0000FF"/>
                </a:solidFill>
                <a:latin typeface="Arial"/>
              </a:rPr>
              <a:t>+ (</a:t>
            </a:r>
            <a:r>
              <a:rPr lang="fr-FR" sz="1800" dirty="0" err="1">
                <a:solidFill>
                  <a:srgbClr val="0000FF"/>
                </a:solidFill>
                <a:latin typeface="Arial"/>
              </a:rPr>
              <a:t>p,He</a:t>
            </a:r>
            <a:r>
              <a:rPr lang="fr-FR" sz="1800" dirty="0">
                <a:solidFill>
                  <a:srgbClr val="0000FF"/>
                </a:solidFill>
                <a:latin typeface="Arial"/>
              </a:rPr>
              <a:t>)</a:t>
            </a:r>
            <a:r>
              <a:rPr lang="fr-FR" sz="1800" baseline="-25000" dirty="0" smtClean="0">
                <a:solidFill>
                  <a:srgbClr val="0000FF"/>
                </a:solidFill>
                <a:latin typeface="Arial"/>
              </a:rPr>
              <a:t>IM </a:t>
            </a:r>
            <a:r>
              <a:rPr lang="fr-FR" sz="1800" dirty="0" smtClean="0">
                <a:solidFill>
                  <a:srgbClr val="0000FF"/>
                </a:solidFill>
                <a:latin typeface="Arial"/>
              </a:rPr>
              <a:t>    →  </a:t>
            </a:r>
            <a:r>
              <a:rPr lang="fr-FR" sz="1800" dirty="0" smtClean="0">
                <a:solidFill>
                  <a:srgbClr val="008000"/>
                </a:solidFill>
                <a:latin typeface="Times New Roman" charset="0"/>
                <a:ea typeface="ヒラギノ明朝 ProN W3" charset="0"/>
                <a:cs typeface="ヒラギノ明朝 ProN W3" charset="0"/>
              </a:rPr>
              <a:t>e+</a:t>
            </a:r>
            <a:r>
              <a:rPr lang="fr-FR" sz="1800" dirty="0">
                <a:solidFill>
                  <a:srgbClr val="008000"/>
                </a:solidFill>
                <a:latin typeface="Times New Roman" charset="0"/>
                <a:ea typeface="ヒラギノ明朝 ProN W3" charset="0"/>
                <a:cs typeface="ヒラギノ明朝 ProN W3" charset="0"/>
              </a:rPr>
              <a:t> </a:t>
            </a:r>
            <a:r>
              <a:rPr lang="fr-FR" sz="1800" dirty="0" smtClean="0">
                <a:solidFill>
                  <a:srgbClr val="008000"/>
                </a:solidFill>
                <a:latin typeface="Times New Roman" charset="0"/>
                <a:ea typeface="ヒラギノ明朝 ProN W3" charset="0"/>
                <a:cs typeface="ヒラギノ明朝 ProN W3" charset="0"/>
              </a:rPr>
              <a:t>+        Positrons,  Anti protons , ….. </a:t>
            </a:r>
          </a:p>
          <a:p>
            <a:pPr marL="914400" lvl="2" indent="0">
              <a:buNone/>
            </a:pPr>
            <a:endParaRPr lang="fr-FR" sz="1800" dirty="0" smtClean="0">
              <a:solidFill>
                <a:srgbClr val="008000"/>
              </a:solidFill>
              <a:latin typeface="Times New Roman" charset="0"/>
              <a:ea typeface="ヒラギノ明朝 ProN W3" charset="0"/>
              <a:cs typeface="ヒラギノ明朝 ProN W3" charset="0"/>
            </a:endParaRPr>
          </a:p>
          <a:p>
            <a:pPr lvl="2"/>
            <a:endParaRPr lang="fr-FR" sz="1800" dirty="0" smtClean="0">
              <a:latin typeface="Times New Roman" charset="0"/>
              <a:ea typeface="ヒラギノ明朝 ProN W3" charset="0"/>
              <a:cs typeface="ヒラギノ明朝 ProN W3" charset="0"/>
            </a:endParaRPr>
          </a:p>
          <a:p>
            <a:endParaRPr lang="fr-FR" sz="3600" dirty="0">
              <a:latin typeface="Times New Roman" charset="0"/>
              <a:ea typeface="ヒラギノ明朝 ProN W3" charset="0"/>
              <a:cs typeface="ヒラギノ明朝 ProN W3" charset="0"/>
            </a:endParaRPr>
          </a:p>
          <a:p>
            <a:endParaRPr lang="fr-FR" sz="2400" dirty="0" smtClean="0">
              <a:latin typeface="Times New Roman" charset="0"/>
              <a:ea typeface="ヒラギノ明朝 ProN W3" charset="0"/>
              <a:cs typeface="ヒラギノ明朝 ProN W3" charset="0"/>
            </a:endParaRPr>
          </a:p>
          <a:p>
            <a:endParaRPr lang="fr-FR" sz="2400" dirty="0">
              <a:latin typeface="Times New Roman" charset="0"/>
              <a:ea typeface="ヒラギノ明朝 ProN W3" charset="0"/>
              <a:cs typeface="ヒラギノ明朝 ProN W3" charset="0"/>
            </a:endParaRPr>
          </a:p>
          <a:p>
            <a:pPr marL="0" indent="0">
              <a:buNone/>
            </a:pPr>
            <a:endParaRPr lang="fr-FR" dirty="0" smtClean="0">
              <a:latin typeface="Times New Roman" charset="0"/>
              <a:ea typeface="ヒラギノ明朝 ProN W3" charset="0"/>
              <a:cs typeface="ヒラギノ明朝 ProN W3" charset="0"/>
            </a:endParaRPr>
          </a:p>
          <a:p>
            <a:endParaRPr lang="fr-FR" sz="2400" dirty="0">
              <a:latin typeface="Times New Roman" charset="0"/>
              <a:ea typeface="ヒラギノ明朝 ProN W3" charset="0"/>
              <a:cs typeface="ヒラギノ明朝 ProN W3" charset="0"/>
            </a:endParaRPr>
          </a:p>
          <a:p>
            <a:endParaRPr lang="fr-FR" sz="2400" dirty="0" smtClean="0">
              <a:latin typeface="Times New Roman" charset="0"/>
              <a:ea typeface="ヒラギノ明朝 ProN W3" charset="0"/>
              <a:cs typeface="ヒラギノ明朝 ProN W3" charset="0"/>
            </a:endParaRPr>
          </a:p>
        </p:txBody>
      </p:sp>
      <p:grpSp>
        <p:nvGrpSpPr>
          <p:cNvPr id="24" name="Group 31"/>
          <p:cNvGrpSpPr>
            <a:grpSpLocks/>
          </p:cNvGrpSpPr>
          <p:nvPr/>
        </p:nvGrpSpPr>
        <p:grpSpPr bwMode="auto">
          <a:xfrm>
            <a:off x="5694065" y="1981200"/>
            <a:ext cx="3449936" cy="2533521"/>
            <a:chOff x="1570" y="583"/>
            <a:chExt cx="4594" cy="1875"/>
          </a:xfrm>
        </p:grpSpPr>
        <p:sp>
          <p:nvSpPr>
            <p:cNvPr id="26" name="Oval 33"/>
            <p:cNvSpPr>
              <a:spLocks noChangeArrowheads="1"/>
            </p:cNvSpPr>
            <p:nvPr/>
          </p:nvSpPr>
          <p:spPr bwMode="auto">
            <a:xfrm>
              <a:off x="2336" y="1525"/>
              <a:ext cx="3356" cy="499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7" name="Oval 34"/>
            <p:cNvSpPr>
              <a:spLocks noChangeArrowheads="1"/>
            </p:cNvSpPr>
            <p:nvPr/>
          </p:nvSpPr>
          <p:spPr bwMode="auto">
            <a:xfrm>
              <a:off x="2336" y="1253"/>
              <a:ext cx="3356" cy="454"/>
            </a:xfrm>
            <a:prstGeom prst="ellipse">
              <a:avLst/>
            </a:prstGeom>
            <a:solidFill>
              <a:srgbClr val="008000">
                <a:alpha val="7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32" name="Text Box 39"/>
            <p:cNvSpPr txBox="1">
              <a:spLocks noChangeArrowheads="1"/>
            </p:cNvSpPr>
            <p:nvPr/>
          </p:nvSpPr>
          <p:spPr bwMode="auto">
            <a:xfrm>
              <a:off x="2207" y="2162"/>
              <a:ext cx="3678" cy="2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1pPr>
              <a:lvl2pPr marL="37931725" indent="-37474525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2pPr>
              <a:lvl3pPr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3pPr>
              <a:lvl4pPr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4pPr>
              <a:lvl5pPr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None/>
              </a:pPr>
              <a:r>
                <a:rPr lang="en-US" sz="2000" dirty="0" smtClean="0">
                  <a:solidFill>
                    <a:schemeClr val="tx2"/>
                  </a:solidFill>
                  <a:latin typeface="Footlight MT Light" charset="0"/>
                </a:rPr>
                <a:t>Diffusive galactic  </a:t>
              </a:r>
              <a:r>
                <a:rPr lang="en-US" sz="2000" dirty="0">
                  <a:solidFill>
                    <a:schemeClr val="tx2"/>
                  </a:solidFill>
                  <a:latin typeface="Footlight MT Light" charset="0"/>
                </a:rPr>
                <a:t>halo</a:t>
              </a:r>
            </a:p>
          </p:txBody>
        </p:sp>
        <p:sp>
          <p:nvSpPr>
            <p:cNvPr id="33" name="Line 40"/>
            <p:cNvSpPr>
              <a:spLocks noChangeShapeType="1"/>
            </p:cNvSpPr>
            <p:nvPr/>
          </p:nvSpPr>
          <p:spPr bwMode="auto">
            <a:xfrm>
              <a:off x="2336" y="1163"/>
              <a:ext cx="0" cy="5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Line 41"/>
            <p:cNvSpPr>
              <a:spLocks noChangeShapeType="1"/>
            </p:cNvSpPr>
            <p:nvPr/>
          </p:nvSpPr>
          <p:spPr bwMode="auto">
            <a:xfrm>
              <a:off x="5697" y="1163"/>
              <a:ext cx="0" cy="61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Freeform 42"/>
            <p:cNvSpPr>
              <a:spLocks/>
            </p:cNvSpPr>
            <p:nvPr/>
          </p:nvSpPr>
          <p:spPr bwMode="auto">
            <a:xfrm rot="356133">
              <a:off x="2653" y="1253"/>
              <a:ext cx="1013" cy="559"/>
            </a:xfrm>
            <a:custGeom>
              <a:avLst/>
              <a:gdLst>
                <a:gd name="T0" fmla="*/ 144 w 1013"/>
                <a:gd name="T1" fmla="*/ 469 h 559"/>
                <a:gd name="T2" fmla="*/ 280 w 1013"/>
                <a:gd name="T3" fmla="*/ 242 h 559"/>
                <a:gd name="T4" fmla="*/ 144 w 1013"/>
                <a:gd name="T5" fmla="*/ 151 h 559"/>
                <a:gd name="T6" fmla="*/ 53 w 1013"/>
                <a:gd name="T7" fmla="*/ 242 h 559"/>
                <a:gd name="T8" fmla="*/ 53 w 1013"/>
                <a:gd name="T9" fmla="*/ 60 h 559"/>
                <a:gd name="T10" fmla="*/ 370 w 1013"/>
                <a:gd name="T11" fmla="*/ 106 h 559"/>
                <a:gd name="T12" fmla="*/ 506 w 1013"/>
                <a:gd name="T13" fmla="*/ 60 h 559"/>
                <a:gd name="T14" fmla="*/ 416 w 1013"/>
                <a:gd name="T15" fmla="*/ 15 h 559"/>
                <a:gd name="T16" fmla="*/ 370 w 1013"/>
                <a:gd name="T17" fmla="*/ 151 h 559"/>
                <a:gd name="T18" fmla="*/ 597 w 1013"/>
                <a:gd name="T19" fmla="*/ 242 h 559"/>
                <a:gd name="T20" fmla="*/ 552 w 1013"/>
                <a:gd name="T21" fmla="*/ 333 h 559"/>
                <a:gd name="T22" fmla="*/ 506 w 1013"/>
                <a:gd name="T23" fmla="*/ 469 h 559"/>
                <a:gd name="T24" fmla="*/ 733 w 1013"/>
                <a:gd name="T25" fmla="*/ 469 h 559"/>
                <a:gd name="T26" fmla="*/ 915 w 1013"/>
                <a:gd name="T27" fmla="*/ 287 h 559"/>
                <a:gd name="T28" fmla="*/ 1005 w 1013"/>
                <a:gd name="T29" fmla="*/ 469 h 559"/>
                <a:gd name="T30" fmla="*/ 869 w 1013"/>
                <a:gd name="T31" fmla="*/ 514 h 559"/>
                <a:gd name="T32" fmla="*/ 869 w 1013"/>
                <a:gd name="T33" fmla="*/ 559 h 55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013"/>
                <a:gd name="T52" fmla="*/ 0 h 559"/>
                <a:gd name="T53" fmla="*/ 1013 w 1013"/>
                <a:gd name="T54" fmla="*/ 559 h 55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013" h="559">
                  <a:moveTo>
                    <a:pt x="144" y="469"/>
                  </a:moveTo>
                  <a:cubicBezTo>
                    <a:pt x="212" y="382"/>
                    <a:pt x="280" y="295"/>
                    <a:pt x="280" y="242"/>
                  </a:cubicBezTo>
                  <a:cubicBezTo>
                    <a:pt x="280" y="189"/>
                    <a:pt x="182" y="151"/>
                    <a:pt x="144" y="151"/>
                  </a:cubicBezTo>
                  <a:cubicBezTo>
                    <a:pt x="106" y="151"/>
                    <a:pt x="68" y="257"/>
                    <a:pt x="53" y="242"/>
                  </a:cubicBezTo>
                  <a:cubicBezTo>
                    <a:pt x="38" y="227"/>
                    <a:pt x="0" y="83"/>
                    <a:pt x="53" y="60"/>
                  </a:cubicBezTo>
                  <a:cubicBezTo>
                    <a:pt x="106" y="37"/>
                    <a:pt x="295" y="106"/>
                    <a:pt x="370" y="106"/>
                  </a:cubicBezTo>
                  <a:cubicBezTo>
                    <a:pt x="445" y="106"/>
                    <a:pt x="498" y="75"/>
                    <a:pt x="506" y="60"/>
                  </a:cubicBezTo>
                  <a:cubicBezTo>
                    <a:pt x="514" y="45"/>
                    <a:pt x="439" y="0"/>
                    <a:pt x="416" y="15"/>
                  </a:cubicBezTo>
                  <a:cubicBezTo>
                    <a:pt x="393" y="30"/>
                    <a:pt x="340" y="113"/>
                    <a:pt x="370" y="151"/>
                  </a:cubicBezTo>
                  <a:cubicBezTo>
                    <a:pt x="400" y="189"/>
                    <a:pt x="567" y="212"/>
                    <a:pt x="597" y="242"/>
                  </a:cubicBezTo>
                  <a:cubicBezTo>
                    <a:pt x="627" y="272"/>
                    <a:pt x="567" y="295"/>
                    <a:pt x="552" y="333"/>
                  </a:cubicBezTo>
                  <a:cubicBezTo>
                    <a:pt x="537" y="371"/>
                    <a:pt x="476" y="446"/>
                    <a:pt x="506" y="469"/>
                  </a:cubicBezTo>
                  <a:cubicBezTo>
                    <a:pt x="536" y="492"/>
                    <a:pt x="665" y="499"/>
                    <a:pt x="733" y="469"/>
                  </a:cubicBezTo>
                  <a:cubicBezTo>
                    <a:pt x="801" y="439"/>
                    <a:pt x="870" y="287"/>
                    <a:pt x="915" y="287"/>
                  </a:cubicBezTo>
                  <a:cubicBezTo>
                    <a:pt x="960" y="287"/>
                    <a:pt x="1013" y="431"/>
                    <a:pt x="1005" y="469"/>
                  </a:cubicBezTo>
                  <a:cubicBezTo>
                    <a:pt x="997" y="507"/>
                    <a:pt x="892" y="499"/>
                    <a:pt x="869" y="514"/>
                  </a:cubicBezTo>
                  <a:cubicBezTo>
                    <a:pt x="846" y="529"/>
                    <a:pt x="857" y="544"/>
                    <a:pt x="869" y="559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6" name="Line 43"/>
            <p:cNvSpPr>
              <a:spLocks noChangeShapeType="1"/>
            </p:cNvSpPr>
            <p:nvPr/>
          </p:nvSpPr>
          <p:spPr bwMode="auto">
            <a:xfrm>
              <a:off x="3491" y="1849"/>
              <a:ext cx="111" cy="16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Oval 44"/>
            <p:cNvSpPr>
              <a:spLocks noChangeArrowheads="1"/>
            </p:cNvSpPr>
            <p:nvPr/>
          </p:nvSpPr>
          <p:spPr bwMode="auto">
            <a:xfrm>
              <a:off x="2744" y="1662"/>
              <a:ext cx="45" cy="4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38" name="Line 45"/>
            <p:cNvSpPr>
              <a:spLocks noChangeShapeType="1"/>
            </p:cNvSpPr>
            <p:nvPr/>
          </p:nvSpPr>
          <p:spPr bwMode="auto">
            <a:xfrm>
              <a:off x="2245" y="1117"/>
              <a:ext cx="0" cy="68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" name="Line 46"/>
            <p:cNvSpPr>
              <a:spLocks noChangeShapeType="1"/>
            </p:cNvSpPr>
            <p:nvPr/>
          </p:nvSpPr>
          <p:spPr bwMode="auto">
            <a:xfrm>
              <a:off x="3923" y="890"/>
              <a:ext cx="172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Oval 47"/>
            <p:cNvSpPr>
              <a:spLocks noChangeArrowheads="1"/>
            </p:cNvSpPr>
            <p:nvPr/>
          </p:nvSpPr>
          <p:spPr bwMode="auto">
            <a:xfrm>
              <a:off x="3971" y="1441"/>
              <a:ext cx="45" cy="45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41" name="Oval 48"/>
            <p:cNvSpPr>
              <a:spLocks noChangeArrowheads="1"/>
            </p:cNvSpPr>
            <p:nvPr/>
          </p:nvSpPr>
          <p:spPr bwMode="auto">
            <a:xfrm>
              <a:off x="2336" y="936"/>
              <a:ext cx="3356" cy="453"/>
            </a:xfrm>
            <a:prstGeom prst="ellipse">
              <a:avLst/>
            </a:prstGeom>
            <a:solidFill>
              <a:schemeClr val="bg1">
                <a:alpha val="70195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42" name="Text Box 49"/>
            <p:cNvSpPr txBox="1">
              <a:spLocks noChangeArrowheads="1"/>
            </p:cNvSpPr>
            <p:nvPr/>
          </p:nvSpPr>
          <p:spPr bwMode="auto">
            <a:xfrm>
              <a:off x="4085" y="583"/>
              <a:ext cx="2079" cy="2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1pPr>
              <a:lvl2pPr marL="37931725" indent="-37474525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2pPr>
              <a:lvl3pPr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3pPr>
              <a:lvl4pPr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4pPr>
              <a:lvl5pPr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None/>
              </a:pPr>
              <a:r>
                <a:rPr lang="en-US" sz="2000" dirty="0">
                  <a:solidFill>
                    <a:schemeClr val="tx2"/>
                  </a:solidFill>
                  <a:latin typeface="Times New Roman" charset="0"/>
                </a:rPr>
                <a:t>20 </a:t>
              </a:r>
              <a:r>
                <a:rPr lang="en-US" sz="2000" dirty="0" err="1">
                  <a:solidFill>
                    <a:schemeClr val="tx2"/>
                  </a:solidFill>
                  <a:latin typeface="Times New Roman" charset="0"/>
                </a:rPr>
                <a:t>kpc</a:t>
              </a:r>
              <a:endParaRPr lang="en-US" sz="2000" dirty="0">
                <a:solidFill>
                  <a:schemeClr val="tx2"/>
                </a:solidFill>
                <a:latin typeface="Times New Roman" charset="0"/>
              </a:endParaRPr>
            </a:p>
          </p:txBody>
        </p:sp>
        <p:sp>
          <p:nvSpPr>
            <p:cNvPr id="43" name="Text Box 50"/>
            <p:cNvSpPr txBox="1">
              <a:spLocks noChangeArrowheads="1"/>
            </p:cNvSpPr>
            <p:nvPr/>
          </p:nvSpPr>
          <p:spPr bwMode="auto">
            <a:xfrm rot="16200000">
              <a:off x="1306" y="904"/>
              <a:ext cx="1062" cy="5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1pPr>
              <a:lvl2pPr marL="37931725" indent="-37474525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2pPr>
              <a:lvl3pPr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3pPr>
              <a:lvl4pPr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4pPr>
              <a:lvl5pPr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None/>
              </a:pPr>
              <a:r>
                <a:rPr lang="en-US" sz="2000" dirty="0" smtClean="0">
                  <a:solidFill>
                    <a:schemeClr val="tx2"/>
                  </a:solidFill>
                  <a:latin typeface="Times New Roman" charset="0"/>
                </a:rPr>
                <a:t>2-6 </a:t>
              </a:r>
              <a:r>
                <a:rPr lang="en-US" sz="2000" dirty="0" err="1" smtClean="0">
                  <a:solidFill>
                    <a:schemeClr val="tx2"/>
                  </a:solidFill>
                  <a:latin typeface="Times New Roman" charset="0"/>
                </a:rPr>
                <a:t>kpc</a:t>
              </a:r>
              <a:endParaRPr lang="en-US" sz="2000" dirty="0">
                <a:solidFill>
                  <a:schemeClr val="tx2"/>
                </a:solidFill>
                <a:latin typeface="Times New Roman" charset="0"/>
              </a:endParaRPr>
            </a:p>
          </p:txBody>
        </p:sp>
        <p:sp>
          <p:nvSpPr>
            <p:cNvPr id="44" name="Line 51"/>
            <p:cNvSpPr>
              <a:spLocks noChangeShapeType="1"/>
            </p:cNvSpPr>
            <p:nvPr/>
          </p:nvSpPr>
          <p:spPr bwMode="auto">
            <a:xfrm>
              <a:off x="3988" y="1469"/>
              <a:ext cx="919" cy="20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pic>
          <p:nvPicPr>
            <p:cNvPr id="45" name="Picture 52" descr="terre-europe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070506"/>
                </a:clrFrom>
                <a:clrTo>
                  <a:srgbClr val="07050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90" y="1505"/>
              <a:ext cx="105" cy="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6" name="Line 53"/>
            <p:cNvSpPr>
              <a:spLocks noChangeShapeType="1"/>
            </p:cNvSpPr>
            <p:nvPr/>
          </p:nvSpPr>
          <p:spPr bwMode="auto">
            <a:xfrm>
              <a:off x="3600" y="2015"/>
              <a:ext cx="39" cy="6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3" name="ZoneTexte 22"/>
          <p:cNvSpPr txBox="1"/>
          <p:nvPr/>
        </p:nvSpPr>
        <p:spPr>
          <a:xfrm>
            <a:off x="8839200" y="6474023"/>
            <a:ext cx="304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3552116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4572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AMS02 – May 2011</a:t>
            </a:r>
            <a:endParaRPr lang="en-US" dirty="0"/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76200" y="3540002"/>
            <a:ext cx="5029200" cy="4985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sz="1200" dirty="0" smtClean="0">
                <a:solidFill>
                  <a:srgbClr val="FFFFFF"/>
                </a:solidFill>
                <a:ea typeface="Arial" charset="0"/>
                <a:cs typeface="Arial" charset="0"/>
              </a:rPr>
              <a:t>Cape Canaveral,STS</a:t>
            </a:r>
            <a:r>
              <a:rPr lang="en-US" sz="1200" dirty="0">
                <a:solidFill>
                  <a:srgbClr val="FFFFFF"/>
                </a:solidFill>
                <a:ea typeface="Arial" charset="0"/>
                <a:cs typeface="Arial" charset="0"/>
              </a:rPr>
              <a:t>-134 launch </a:t>
            </a:r>
            <a:endParaRPr lang="en-US" sz="1200" dirty="0" smtClean="0">
              <a:solidFill>
                <a:srgbClr val="FFFFFF"/>
              </a:solidFill>
              <a:ea typeface="Arial" charset="0"/>
              <a:cs typeface="Arial" charset="0"/>
            </a:endParaRPr>
          </a:p>
          <a:p>
            <a:pPr>
              <a:buNone/>
            </a:pPr>
            <a:r>
              <a:rPr lang="en-US" sz="1200" dirty="0" smtClean="0">
                <a:solidFill>
                  <a:srgbClr val="FFFFFF"/>
                </a:solidFill>
                <a:ea typeface="Arial" charset="0"/>
                <a:cs typeface="Arial" charset="0"/>
              </a:rPr>
              <a:t>May </a:t>
            </a:r>
            <a:r>
              <a:rPr lang="en-US" sz="1200" dirty="0">
                <a:solidFill>
                  <a:srgbClr val="FFFFFF"/>
                </a:solidFill>
                <a:ea typeface="Arial" charset="0"/>
                <a:cs typeface="Arial" charset="0"/>
              </a:rPr>
              <a:t>16, </a:t>
            </a:r>
            <a:r>
              <a:rPr lang="en-US" sz="1200" dirty="0" smtClean="0">
                <a:solidFill>
                  <a:srgbClr val="FFFFFF"/>
                </a:solidFill>
                <a:ea typeface="Arial" charset="0"/>
                <a:cs typeface="Arial" charset="0"/>
              </a:rPr>
              <a:t>2011</a:t>
            </a:r>
            <a:endParaRPr lang="en-US" sz="1200" dirty="0">
              <a:solidFill>
                <a:srgbClr val="FFFFFF"/>
              </a:solidFill>
              <a:ea typeface="Arial" charset="0"/>
              <a:cs typeface="Arial" charset="0"/>
            </a:endParaRPr>
          </a:p>
        </p:txBody>
      </p:sp>
      <p:pic>
        <p:nvPicPr>
          <p:cNvPr id="7" name="Picture 2" descr="iss027e032624.JPG"/>
          <p:cNvPicPr>
            <a:picLocks noChangeAspect="1"/>
          </p:cNvPicPr>
          <p:nvPr/>
        </p:nvPicPr>
        <p:blipFill>
          <a:blip r:embed="rId2"/>
          <a:srcRect l="8058" r="3384"/>
          <a:stretch>
            <a:fillRect/>
          </a:stretch>
        </p:blipFill>
        <p:spPr bwMode="auto">
          <a:xfrm>
            <a:off x="4572000" y="914400"/>
            <a:ext cx="3962400" cy="3015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5"/>
          <p:cNvSpPr txBox="1">
            <a:spLocks noChangeArrowheads="1"/>
          </p:cNvSpPr>
          <p:nvPr/>
        </p:nvSpPr>
        <p:spPr bwMode="auto">
          <a:xfrm>
            <a:off x="4267200" y="-2133600"/>
            <a:ext cx="533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lvl="7"/>
            <a:r>
              <a:rPr lang="en-US" sz="1200" dirty="0">
                <a:solidFill>
                  <a:srgbClr val="FFFFFF"/>
                </a:solidFill>
                <a:ea typeface="Arial" charset="0"/>
                <a:cs typeface="Arial" charset="0"/>
              </a:rPr>
              <a:t>Endeavour approaches the International Space Station</a:t>
            </a:r>
          </a:p>
        </p:txBody>
      </p:sp>
      <p:pic>
        <p:nvPicPr>
          <p:cNvPr id="12" name="Picture 2" descr="sts134-s-025.jpg"/>
          <p:cNvPicPr>
            <a:picLocks noChangeAspect="1"/>
          </p:cNvPicPr>
          <p:nvPr/>
        </p:nvPicPr>
        <p:blipFill>
          <a:blip r:embed="rId3"/>
          <a:srcRect l="6494" r="4262"/>
          <a:stretch>
            <a:fillRect/>
          </a:stretch>
        </p:blipFill>
        <p:spPr bwMode="auto">
          <a:xfrm>
            <a:off x="228600" y="876300"/>
            <a:ext cx="4114800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ZoneTexte 2"/>
          <p:cNvSpPr txBox="1"/>
          <p:nvPr/>
        </p:nvSpPr>
        <p:spPr>
          <a:xfrm>
            <a:off x="457200" y="990600"/>
            <a:ext cx="3276600" cy="781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dirty="0" smtClean="0"/>
              <a:t>Cape Canaveral, May 16 2011.</a:t>
            </a:r>
          </a:p>
          <a:p>
            <a:pPr>
              <a:buNone/>
            </a:pPr>
            <a:r>
              <a:rPr lang="en-US" dirty="0" smtClean="0"/>
              <a:t>STS 134 Mission, Launch of Endeavour Shuttle</a:t>
            </a:r>
            <a:endParaRPr lang="en-US" dirty="0"/>
          </a:p>
        </p:txBody>
      </p:sp>
      <p:sp>
        <p:nvSpPr>
          <p:cNvPr id="15" name="TextBox 5"/>
          <p:cNvSpPr txBox="1">
            <a:spLocks noChangeArrowheads="1"/>
          </p:cNvSpPr>
          <p:nvPr/>
        </p:nvSpPr>
        <p:spPr bwMode="auto">
          <a:xfrm>
            <a:off x="4572000" y="990600"/>
            <a:ext cx="6883400" cy="4985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sz="1200" dirty="0">
                <a:solidFill>
                  <a:srgbClr val="FFFFFF"/>
                </a:solidFill>
                <a:ea typeface="Arial" charset="0"/>
                <a:cs typeface="Arial" charset="0"/>
              </a:rPr>
              <a:t>Endeavour </a:t>
            </a:r>
            <a:r>
              <a:rPr lang="en-US" sz="1200" dirty="0" smtClean="0">
                <a:solidFill>
                  <a:srgbClr val="FFFFFF"/>
                </a:solidFill>
                <a:ea typeface="Arial" charset="0"/>
                <a:cs typeface="Arial" charset="0"/>
              </a:rPr>
              <a:t>approaching </a:t>
            </a:r>
            <a:r>
              <a:rPr lang="en-US" sz="1200" dirty="0">
                <a:solidFill>
                  <a:srgbClr val="FFFFFF"/>
                </a:solidFill>
                <a:ea typeface="Arial" charset="0"/>
                <a:cs typeface="Arial" charset="0"/>
              </a:rPr>
              <a:t>the </a:t>
            </a:r>
            <a:endParaRPr lang="en-US" sz="1200" dirty="0" smtClean="0">
              <a:solidFill>
                <a:srgbClr val="FFFFFF"/>
              </a:solidFill>
              <a:ea typeface="Arial" charset="0"/>
              <a:cs typeface="Arial" charset="0"/>
            </a:endParaRPr>
          </a:p>
          <a:p>
            <a:pPr>
              <a:buNone/>
            </a:pPr>
            <a:r>
              <a:rPr lang="en-US" sz="1200" dirty="0" smtClean="0">
                <a:solidFill>
                  <a:srgbClr val="FFFFFF"/>
                </a:solidFill>
                <a:ea typeface="Arial" charset="0"/>
                <a:cs typeface="Arial" charset="0"/>
              </a:rPr>
              <a:t>International </a:t>
            </a:r>
            <a:r>
              <a:rPr lang="en-US" sz="1200" dirty="0">
                <a:solidFill>
                  <a:srgbClr val="FFFFFF"/>
                </a:solidFill>
                <a:ea typeface="Arial" charset="0"/>
                <a:cs typeface="Arial" charset="0"/>
              </a:rPr>
              <a:t>Space </a:t>
            </a:r>
            <a:r>
              <a:rPr lang="en-US" sz="1200" dirty="0" smtClean="0">
                <a:solidFill>
                  <a:srgbClr val="FFFFFF"/>
                </a:solidFill>
                <a:ea typeface="Arial" charset="0"/>
                <a:cs typeface="Arial" charset="0"/>
              </a:rPr>
              <a:t>Station (ISS ~300 km)</a:t>
            </a:r>
            <a:endParaRPr lang="en-US" sz="1200" dirty="0">
              <a:solidFill>
                <a:srgbClr val="FFFFFF"/>
              </a:solidFill>
              <a:ea typeface="Arial" charset="0"/>
              <a:cs typeface="Arial" charset="0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8839200" y="6367891"/>
            <a:ext cx="304800" cy="56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/>
              <a:t>7</a:t>
            </a:r>
          </a:p>
        </p:txBody>
      </p:sp>
      <p:pic>
        <p:nvPicPr>
          <p:cNvPr id="11" name="Picture 2" descr="s134e007139.jpg"/>
          <p:cNvPicPr>
            <a:picLocks noChangeAspect="1"/>
          </p:cNvPicPr>
          <p:nvPr/>
        </p:nvPicPr>
        <p:blipFill>
          <a:blip r:embed="rId4"/>
          <a:srcRect l="2917" r="8714"/>
          <a:stretch>
            <a:fillRect/>
          </a:stretch>
        </p:blipFill>
        <p:spPr bwMode="auto">
          <a:xfrm>
            <a:off x="152400" y="4130004"/>
            <a:ext cx="4114800" cy="26966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12"/>
          <p:cNvSpPr/>
          <p:nvPr/>
        </p:nvSpPr>
        <p:spPr>
          <a:xfrm>
            <a:off x="152400" y="6175184"/>
            <a:ext cx="4648200" cy="66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1100" dirty="0" smtClean="0">
                <a:ea typeface="Arial" charset="0"/>
                <a:cs typeface="Arial" charset="0"/>
              </a:rPr>
              <a:t>AMS02 </a:t>
            </a:r>
            <a:r>
              <a:rPr lang="en-US" sz="1100" dirty="0">
                <a:ea typeface="Arial" charset="0"/>
                <a:cs typeface="Arial" charset="0"/>
              </a:rPr>
              <a:t>is grappled by the Shuttle </a:t>
            </a:r>
          </a:p>
          <a:p>
            <a:pPr>
              <a:buNone/>
            </a:pPr>
            <a:r>
              <a:rPr lang="en-US" sz="1100" dirty="0" smtClean="0">
                <a:ea typeface="Arial" charset="0"/>
                <a:cs typeface="Arial" charset="0"/>
              </a:rPr>
              <a:t>Remote </a:t>
            </a:r>
            <a:r>
              <a:rPr lang="en-US" sz="1100" dirty="0">
                <a:ea typeface="Arial" charset="0"/>
                <a:cs typeface="Arial" charset="0"/>
              </a:rPr>
              <a:t>Manipulator System (SRMS)</a:t>
            </a:r>
          </a:p>
          <a:p>
            <a:pPr>
              <a:buNone/>
            </a:pPr>
            <a:r>
              <a:rPr lang="en-US" sz="1100" dirty="0">
                <a:ea typeface="Arial" charset="0"/>
                <a:cs typeface="Arial" charset="0"/>
              </a:rPr>
              <a:t>May 19, 2011</a:t>
            </a:r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95800" y="4182677"/>
            <a:ext cx="4342060" cy="26379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4648200" y="4171111"/>
            <a:ext cx="4343400" cy="26868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1200" dirty="0" smtClean="0">
                <a:solidFill>
                  <a:schemeClr val="bg1"/>
                </a:solidFill>
              </a:rPr>
              <a:t>May 19 2011</a:t>
            </a:r>
          </a:p>
          <a:p>
            <a:pPr>
              <a:buNone/>
            </a:pPr>
            <a:r>
              <a:rPr lang="en-US" sz="1200" dirty="0" smtClean="0">
                <a:solidFill>
                  <a:schemeClr val="bg1"/>
                </a:solidFill>
              </a:rPr>
              <a:t>AMS </a:t>
            </a:r>
            <a:r>
              <a:rPr lang="en-US" sz="1200" dirty="0">
                <a:solidFill>
                  <a:schemeClr val="bg1"/>
                </a:solidFill>
              </a:rPr>
              <a:t>installation </a:t>
            </a:r>
            <a:r>
              <a:rPr lang="en-US" sz="1200" dirty="0" smtClean="0">
                <a:solidFill>
                  <a:schemeClr val="bg1"/>
                </a:solidFill>
              </a:rPr>
              <a:t>completed on ISS  </a:t>
            </a:r>
            <a:r>
              <a:rPr lang="en-US" sz="1200" dirty="0">
                <a:solidFill>
                  <a:schemeClr val="bg1"/>
                </a:solidFill>
              </a:rPr>
              <a:t>at 5:15 CDT, </a:t>
            </a:r>
            <a:endParaRPr lang="en-US" sz="1200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en-US" sz="1200" dirty="0" smtClean="0">
                <a:solidFill>
                  <a:schemeClr val="bg1"/>
                </a:solidFill>
              </a:rPr>
              <a:t>start </a:t>
            </a:r>
            <a:r>
              <a:rPr lang="en-US" sz="1200" dirty="0">
                <a:solidFill>
                  <a:schemeClr val="bg1"/>
                </a:solidFill>
              </a:rPr>
              <a:t>taking data 9:35 </a:t>
            </a:r>
            <a:r>
              <a:rPr lang="en-US" sz="1200" dirty="0" smtClean="0">
                <a:solidFill>
                  <a:schemeClr val="bg1"/>
                </a:solidFill>
              </a:rPr>
              <a:t>CDT  </a:t>
            </a:r>
            <a:r>
              <a:rPr lang="en-US" sz="1200" dirty="0" smtClean="0">
                <a:solidFill>
                  <a:schemeClr val="bg1"/>
                </a:solidFill>
                <a:ea typeface="Arial" charset="0"/>
                <a:cs typeface="Arial" charset="0"/>
              </a:rPr>
              <a:t>Until  …. 2020</a:t>
            </a:r>
          </a:p>
          <a:p>
            <a:pPr>
              <a:buNone/>
            </a:pPr>
            <a:endParaRPr lang="en-US" sz="1600" dirty="0" smtClean="0">
              <a:solidFill>
                <a:schemeClr val="bg1"/>
              </a:solidFill>
              <a:ea typeface="Arial" charset="0"/>
              <a:cs typeface="Arial" charset="0"/>
            </a:endParaRPr>
          </a:p>
          <a:p>
            <a:pPr>
              <a:buNone/>
            </a:pPr>
            <a:endParaRPr lang="en-US" sz="1600" dirty="0">
              <a:solidFill>
                <a:schemeClr val="bg1"/>
              </a:solidFill>
              <a:ea typeface="Arial" charset="0"/>
              <a:cs typeface="Arial" charset="0"/>
            </a:endParaRPr>
          </a:p>
          <a:p>
            <a:pPr>
              <a:buNone/>
            </a:pPr>
            <a:endParaRPr lang="en-US" sz="1600" dirty="0" smtClean="0">
              <a:solidFill>
                <a:schemeClr val="bg1"/>
              </a:solidFill>
              <a:ea typeface="Arial" charset="0"/>
              <a:cs typeface="Arial" charset="0"/>
            </a:endParaRPr>
          </a:p>
          <a:p>
            <a:pPr>
              <a:buNone/>
            </a:pPr>
            <a:endParaRPr lang="en-US" sz="1600" dirty="0">
              <a:solidFill>
                <a:schemeClr val="bg1"/>
              </a:solidFill>
              <a:ea typeface="Arial" charset="0"/>
              <a:cs typeface="Arial" charset="0"/>
            </a:endParaRPr>
          </a:p>
          <a:p>
            <a:pPr>
              <a:buNone/>
            </a:pPr>
            <a:endParaRPr lang="en-US" sz="1600" dirty="0" smtClean="0">
              <a:solidFill>
                <a:schemeClr val="bg1"/>
              </a:solidFill>
              <a:ea typeface="Arial" charset="0"/>
              <a:cs typeface="Arial" charset="0"/>
            </a:endParaRPr>
          </a:p>
          <a:p>
            <a:pPr>
              <a:buNone/>
            </a:pPr>
            <a:endParaRPr lang="en-US" sz="1600" dirty="0" smtClean="0">
              <a:solidFill>
                <a:schemeClr val="bg1"/>
              </a:solidFill>
              <a:ea typeface="Arial" charset="0"/>
              <a:cs typeface="Arial" charset="0"/>
            </a:endParaRPr>
          </a:p>
          <a:p>
            <a:pPr>
              <a:buNone/>
            </a:pPr>
            <a:r>
              <a:rPr lang="en-US" sz="1050" dirty="0" smtClean="0">
                <a:solidFill>
                  <a:schemeClr val="bg1"/>
                </a:solidFill>
                <a:ea typeface="Arial" charset="0"/>
                <a:cs typeface="Arial" charset="0"/>
              </a:rPr>
              <a:t>(CDT Central Daylight Time)</a:t>
            </a:r>
            <a:endParaRPr lang="en-US" sz="1050" dirty="0">
              <a:solidFill>
                <a:schemeClr val="bg1"/>
              </a:solidFill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18308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Verdana"/>
        <a:ea typeface="ＭＳ Ｐゴシック"/>
        <a:cs typeface=""/>
      </a:majorFont>
      <a:minorFont>
        <a:latin typeface="Verdana"/>
        <a:ea typeface="ＭＳ Ｐゴシック"/>
        <a:cs typeface="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14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Verdana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14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Verdana" charset="0"/>
            <a:ea typeface="ＭＳ Ｐゴシック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Conception personnalisé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38486</TotalTime>
  <Words>3483</Words>
  <Application>Microsoft Macintosh PowerPoint</Application>
  <PresentationFormat>Présentation à l'écran (4:3)</PresentationFormat>
  <Paragraphs>756</Paragraphs>
  <Slides>70</Slides>
  <Notes>8</Notes>
  <HiddenSlides>0</HiddenSlides>
  <MMClips>0</MMClips>
  <ScaleCrop>false</ScaleCrop>
  <HeadingPairs>
    <vt:vector size="4" baseType="variant">
      <vt:variant>
        <vt:lpstr>Thème</vt:lpstr>
      </vt:variant>
      <vt:variant>
        <vt:i4>2</vt:i4>
      </vt:variant>
      <vt:variant>
        <vt:lpstr>Titres des diapositives</vt:lpstr>
      </vt:variant>
      <vt:variant>
        <vt:i4>70</vt:i4>
      </vt:variant>
    </vt:vector>
  </HeadingPairs>
  <TitlesOfParts>
    <vt:vector size="72" baseType="lpstr">
      <vt:lpstr>Default Design</vt:lpstr>
      <vt:lpstr>Conception personnalisée</vt:lpstr>
      <vt:lpstr> The Alpha Magnetic Spectrometer on the International Space Station    </vt:lpstr>
      <vt:lpstr>Présentation PowerPoint</vt:lpstr>
      <vt:lpstr>Présentation PowerPoint</vt:lpstr>
      <vt:lpstr>Extensively tested before the launch</vt:lpstr>
      <vt:lpstr>Outline</vt:lpstr>
      <vt:lpstr>AMS Physics Potential</vt:lpstr>
      <vt:lpstr>Cosmic Ray Flavors (balloons, PAMELA,..)  </vt:lpstr>
      <vt:lpstr>Cosmic Ray Issues  </vt:lpstr>
      <vt:lpstr>AMS02 – May 2011</vt:lpstr>
      <vt:lpstr>ISS orbit </vt:lpstr>
      <vt:lpstr>Orbital DAQ parameters</vt:lpstr>
      <vt:lpstr>Présentation PowerPoint</vt:lpstr>
      <vt:lpstr>Présentation PowerPoint</vt:lpstr>
      <vt:lpstr>Data sample and data taking time       </vt:lpstr>
      <vt:lpstr>Présentation PowerPoint</vt:lpstr>
      <vt:lpstr>AMS-02 Nuclei Properties Measurement</vt:lpstr>
      <vt:lpstr>Rigidity measurement</vt:lpstr>
      <vt:lpstr>Charge Measurement</vt:lpstr>
      <vt:lpstr>Présentation PowerPoint</vt:lpstr>
      <vt:lpstr>Nuclei Identification in AMS: ToF and Tracker </vt:lpstr>
      <vt:lpstr>ECAL : Description </vt:lpstr>
      <vt:lpstr>Présentation PowerPoint</vt:lpstr>
      <vt:lpstr>Front End electronics dependence with temperature   </vt:lpstr>
      <vt:lpstr>Energy Linearity and Energy resolution  </vt:lpstr>
      <vt:lpstr>Présentation PowerPoint</vt:lpstr>
      <vt:lpstr>Spectrum unfolding</vt:lpstr>
      <vt:lpstr> Protons - Systematic errors</vt:lpstr>
      <vt:lpstr>Proton Flux   </vt:lpstr>
      <vt:lpstr>Protons Fluxes  </vt:lpstr>
      <vt:lpstr>Ams-02 Helium flux  </vt:lpstr>
      <vt:lpstr>Helium  - Comparison with Pamela measurements  </vt:lpstr>
      <vt:lpstr>Présentation PowerPoint</vt:lpstr>
      <vt:lpstr>Estimation of the fragmentation                   B/C</vt:lpstr>
      <vt:lpstr>AMS-02 -  Boron/Carbon Ratio  </vt:lpstr>
      <vt:lpstr>e+,e- Identification in AMS</vt:lpstr>
      <vt:lpstr>Présentation PowerPoint</vt:lpstr>
      <vt:lpstr>Présentation PowerPoint</vt:lpstr>
      <vt:lpstr>Positron fraction   </vt:lpstr>
      <vt:lpstr>Propagation Model tests </vt:lpstr>
      <vt:lpstr>Impact of the precision of the measurement: shape</vt:lpstr>
      <vt:lpstr>AMS-02 Electron and Positron fluxes </vt:lpstr>
      <vt:lpstr>Positron flux and Pulsar interpretation </vt:lpstr>
      <vt:lpstr>AMS-02 lepton Flux up to 350 GeV </vt:lpstr>
      <vt:lpstr>First flux measurements by AMS </vt:lpstr>
      <vt:lpstr>Présentation PowerPoint</vt:lpstr>
      <vt:lpstr>Summary   </vt:lpstr>
      <vt:lpstr>Errors and binning</vt:lpstr>
      <vt:lpstr>Daily flux  Stat. Error &lt; ~1%  (1 &lt; R &lt; ~20 GV) </vt:lpstr>
      <vt:lpstr>Daily normalized flux</vt:lpstr>
      <vt:lpstr>Helium Nuclei Selection </vt:lpstr>
      <vt:lpstr>Présentation PowerPoint</vt:lpstr>
      <vt:lpstr>Positron fraction                                  AMS     </vt:lpstr>
      <vt:lpstr>Impact of the precision of the measurement: shape</vt:lpstr>
      <vt:lpstr>Pulsar as potential sources of the positron excess</vt:lpstr>
      <vt:lpstr>Pulsar as potential primary positron sources</vt:lpstr>
      <vt:lpstr>SNR acceleration and propagation  as potential primary positron sources</vt:lpstr>
      <vt:lpstr>Présentation PowerPoint</vt:lpstr>
      <vt:lpstr>Présentation PowerPoint</vt:lpstr>
      <vt:lpstr>Présentation PowerPoint</vt:lpstr>
      <vt:lpstr>Rigidity measurement (R=pc/Ze)</vt:lpstr>
      <vt:lpstr>Tracker Alignement Occuracy </vt:lpstr>
      <vt:lpstr>Présentation PowerPoint</vt:lpstr>
      <vt:lpstr>Présentation PowerPoint</vt:lpstr>
      <vt:lpstr>Positron mode : features and strategy </vt:lpstr>
      <vt:lpstr>Anisotropy Measurements</vt:lpstr>
      <vt:lpstr>Anisotropy Measurements</vt:lpstr>
      <vt:lpstr>Positron fraction                                </vt:lpstr>
      <vt:lpstr>AMS-02 -  Boron and Carbon Fluxes  </vt:lpstr>
      <vt:lpstr>Pulsars: Possible sources of primary positrons </vt:lpstr>
      <vt:lpstr>Cosmic Ray Issues 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verkerke</dc:creator>
  <cp:lastModifiedBy>Sylvie Lees</cp:lastModifiedBy>
  <cp:revision>2584</cp:revision>
  <dcterms:created xsi:type="dcterms:W3CDTF">2001-03-20T09:34:26Z</dcterms:created>
  <dcterms:modified xsi:type="dcterms:W3CDTF">2014-04-02T09:47:51Z</dcterms:modified>
</cp:coreProperties>
</file>