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69" r:id="rId4"/>
    <p:sldId id="259" r:id="rId5"/>
    <p:sldId id="263" r:id="rId6"/>
    <p:sldId id="264" r:id="rId7"/>
    <p:sldId id="261" r:id="rId8"/>
    <p:sldId id="266" r:id="rId9"/>
    <p:sldId id="265" r:id="rId10"/>
    <p:sldId id="267" r:id="rId11"/>
    <p:sldId id="268" r:id="rId12"/>
    <p:sldId id="260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171" autoAdjust="0"/>
  </p:normalViewPr>
  <p:slideViewPr>
    <p:cSldViewPr snapToGrid="0" snapToObjects="1">
      <p:cViewPr varScale="1">
        <p:scale>
          <a:sx n="84" d="100"/>
          <a:sy n="84" d="100"/>
        </p:scale>
        <p:origin x="-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EC213-5F90-4E40-996E-0C22BD39871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F784E-C9F1-CD44-9348-DB4590D6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6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718A5-BCE8-4841-8A58-580E0DE61200}" type="datetimeFigureOut">
              <a:rPr lang="en-US" smtClean="0"/>
              <a:t>6/14/14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E68AA-1352-1546-B7C1-97161F828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3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ABB564C-E917-6E41-BA8F-AD3EB69CC74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83F65AA-640B-6E4D-B86A-F574AF27FFFC}" type="datetimeFigureOut">
              <a:rPr lang="en-US" smtClean="0"/>
              <a:t>6/14/14</a:t>
            </a:fld>
            <a:endParaRPr lang="en-US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6092157"/>
            <a:ext cx="1202268" cy="7319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4-14 at 12.38.07 PM.png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253999" y="912365"/>
            <a:ext cx="7918967" cy="5116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ISS-Lobster: A Future Observatory for the Multi-Messenger 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861" y="4301070"/>
            <a:ext cx="8292139" cy="84666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Judy Racusin  (NASA/GSFC)</a:t>
            </a:r>
          </a:p>
          <a:p>
            <a:r>
              <a:rPr lang="en-US" sz="2400" dirty="0"/>
              <a:t>On behalf of the ISS-Lobster </a:t>
            </a:r>
            <a:r>
              <a:rPr lang="en-US" sz="2400" dirty="0" smtClean="0"/>
              <a:t>Team</a:t>
            </a:r>
          </a:p>
          <a:p>
            <a:r>
              <a:rPr lang="en-US" sz="2400" dirty="0" smtClean="0"/>
              <a:t>PI: Jordan Camp (NASA/GSFC)</a:t>
            </a:r>
            <a:endParaRPr lang="en-US" sz="2400" dirty="0"/>
          </a:p>
          <a:p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61" y="6454802"/>
            <a:ext cx="587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GRBs in the Multi-Messenger Era -- Paris -- June, 16 2014</a:t>
            </a:r>
            <a:endParaRPr lang="en-US" i="1" dirty="0"/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6092157"/>
            <a:ext cx="1202268" cy="7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Detection</a:t>
            </a:r>
            <a:endParaRPr lang="en-US" dirty="0"/>
          </a:p>
        </p:txBody>
      </p:sp>
      <p:pic>
        <p:nvPicPr>
          <p:cNvPr id="4" name="grb130427A-1000s-10s-step2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0413" y="2337881"/>
            <a:ext cx="4146775" cy="3110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7504" y="1688132"/>
            <a:ext cx="361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 of WFI Observations of GRB 130427A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19133" y="2197541"/>
            <a:ext cx="4656409" cy="3598135"/>
            <a:chOff x="119133" y="1864945"/>
            <a:chExt cx="4656409" cy="3598135"/>
          </a:xfrm>
        </p:grpSpPr>
        <p:pic>
          <p:nvPicPr>
            <p:cNvPr id="7" name="Picture 6" descr="all_xrt_lc_flux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8270" y="1335808"/>
              <a:ext cx="3598135" cy="4656409"/>
            </a:xfrm>
            <a:prstGeom prst="rect">
              <a:avLst/>
            </a:prstGeom>
          </p:spPr>
        </p:pic>
        <p:sp>
          <p:nvSpPr>
            <p:cNvPr id="18" name="Freeform 17"/>
            <p:cNvSpPr/>
            <p:nvPr/>
          </p:nvSpPr>
          <p:spPr>
            <a:xfrm>
              <a:off x="1041400" y="3115733"/>
              <a:ext cx="3259667" cy="838200"/>
            </a:xfrm>
            <a:custGeom>
              <a:avLst/>
              <a:gdLst>
                <a:gd name="connsiteX0" fmla="*/ 0 w 3259667"/>
                <a:gd name="connsiteY0" fmla="*/ 0 h 838200"/>
                <a:gd name="connsiteX1" fmla="*/ 795867 w 3259667"/>
                <a:gd name="connsiteY1" fmla="*/ 406400 h 838200"/>
                <a:gd name="connsiteX2" fmla="*/ 1930400 w 3259667"/>
                <a:gd name="connsiteY2" fmla="*/ 787400 h 838200"/>
                <a:gd name="connsiteX3" fmla="*/ 2184400 w 3259667"/>
                <a:gd name="connsiteY3" fmla="*/ 838200 h 838200"/>
                <a:gd name="connsiteX4" fmla="*/ 3259667 w 3259667"/>
                <a:gd name="connsiteY4" fmla="*/ 838200 h 838200"/>
                <a:gd name="connsiteX5" fmla="*/ 3259667 w 3259667"/>
                <a:gd name="connsiteY5" fmla="*/ 838200 h 838200"/>
                <a:gd name="connsiteX6" fmla="*/ 3259667 w 3259667"/>
                <a:gd name="connsiteY6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9667" h="838200">
                  <a:moveTo>
                    <a:pt x="0" y="0"/>
                  </a:moveTo>
                  <a:lnTo>
                    <a:pt x="795867" y="406400"/>
                  </a:lnTo>
                  <a:lnTo>
                    <a:pt x="1930400" y="787400"/>
                  </a:lnTo>
                  <a:lnTo>
                    <a:pt x="2184400" y="838200"/>
                  </a:lnTo>
                  <a:lnTo>
                    <a:pt x="3259667" y="838200"/>
                  </a:lnTo>
                  <a:lnTo>
                    <a:pt x="3259667" y="838200"/>
                  </a:lnTo>
                  <a:lnTo>
                    <a:pt x="3259667" y="838200"/>
                  </a:lnTo>
                </a:path>
              </a:pathLst>
            </a:cu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7221" y="3445834"/>
              <a:ext cx="1073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4σ Sensitivity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83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 and Survey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95" y="1542057"/>
            <a:ext cx="3383355" cy="45808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AGN Monitoring</a:t>
            </a:r>
          </a:p>
          <a:p>
            <a:pPr lvl="1"/>
            <a:r>
              <a:rPr lang="en-US" dirty="0" smtClean="0"/>
              <a:t>~400 (weekly)</a:t>
            </a:r>
          </a:p>
          <a:p>
            <a:pPr lvl="1"/>
            <a:r>
              <a:rPr lang="en-US" dirty="0"/>
              <a:t>~</a:t>
            </a:r>
            <a:r>
              <a:rPr lang="en-US" dirty="0" smtClean="0"/>
              <a:t>50 brightest (daily)</a:t>
            </a:r>
          </a:p>
          <a:p>
            <a:pPr lvl="1"/>
            <a:r>
              <a:rPr lang="en-US" dirty="0" smtClean="0"/>
              <a:t>Long period (~1 year) binary SMBHs, that might be detectable by PTA ~0.5 </a:t>
            </a:r>
            <a:r>
              <a:rPr lang="en-US" dirty="0"/>
              <a:t>(year</a:t>
            </a:r>
            <a:r>
              <a:rPr lang="en-US" baseline="30000" dirty="0"/>
              <a:t>-1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Tidal Disruption Flares ~14 (year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/>
              <a:t>Stellar Super Flare 50-500 </a:t>
            </a:r>
            <a:r>
              <a:rPr lang="en-US" dirty="0"/>
              <a:t>(year</a:t>
            </a:r>
            <a:r>
              <a:rPr lang="en-US" baseline="30000" dirty="0"/>
              <a:t>-1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ccSN</a:t>
            </a:r>
            <a:r>
              <a:rPr lang="en-US" dirty="0" smtClean="0"/>
              <a:t> shock breakout 1-2 </a:t>
            </a:r>
            <a:r>
              <a:rPr lang="en-US" dirty="0"/>
              <a:t>(year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pic>
        <p:nvPicPr>
          <p:cNvPr id="4" name="Picture 3" descr="Screen Shot 2013-04-11 at 6.33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50" y="1992120"/>
            <a:ext cx="4813991" cy="30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smtClean="0"/>
              <a:t>Status and </a:t>
            </a:r>
            <a:br>
              <a:rPr lang="en-US" dirty="0" smtClean="0"/>
            </a:br>
            <a:r>
              <a:rPr lang="en-US" dirty="0" smtClean="0"/>
              <a:t>Future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Received positive feedback in 2012 </a:t>
            </a:r>
            <a:r>
              <a:rPr lang="en-US" dirty="0" smtClean="0"/>
              <a:t>Explorer/Mission </a:t>
            </a:r>
            <a:r>
              <a:rPr lang="en-US" dirty="0" smtClean="0"/>
              <a:t>of Opportunity review – selection cancelled</a:t>
            </a:r>
          </a:p>
          <a:p>
            <a:r>
              <a:rPr lang="en-US" dirty="0" smtClean="0"/>
              <a:t>Plan to re-propose at next available announcement of opportunity (late 2014?)</a:t>
            </a:r>
          </a:p>
          <a:p>
            <a:r>
              <a:rPr lang="en-US" dirty="0" smtClean="0"/>
              <a:t>Launch 2019 would be well-timed for</a:t>
            </a:r>
          </a:p>
          <a:p>
            <a:pPr lvl="1"/>
            <a:r>
              <a:rPr lang="en-US" dirty="0" smtClean="0"/>
              <a:t>GW detectors</a:t>
            </a:r>
          </a:p>
          <a:p>
            <a:pPr lvl="1"/>
            <a:r>
              <a:rPr lang="en-US" dirty="0" smtClean="0"/>
              <a:t>LSST</a:t>
            </a:r>
          </a:p>
          <a:p>
            <a:pPr lvl="1"/>
            <a:r>
              <a:rPr lang="en-US" dirty="0" smtClean="0"/>
              <a:t>JWST</a:t>
            </a:r>
          </a:p>
          <a:p>
            <a:pPr lvl="1"/>
            <a:r>
              <a:rPr lang="en-US" dirty="0" smtClean="0"/>
              <a:t>CTA</a:t>
            </a:r>
          </a:p>
          <a:p>
            <a:pPr lvl="1"/>
            <a:r>
              <a:rPr lang="en-US" dirty="0" smtClean="0"/>
              <a:t>And other future transient/survey </a:t>
            </a:r>
            <a:r>
              <a:rPr lang="en-US" dirty="0" smtClean="0"/>
              <a:t>facilities</a:t>
            </a:r>
          </a:p>
          <a:p>
            <a:r>
              <a:rPr lang="en-US" dirty="0" smtClean="0"/>
              <a:t>Other Lobster-like mission concepts</a:t>
            </a:r>
          </a:p>
          <a:p>
            <a:pPr lvl="1"/>
            <a:r>
              <a:rPr lang="en-US" dirty="0" err="1" smtClean="0"/>
              <a:t>BepiColombo</a:t>
            </a:r>
            <a:r>
              <a:rPr lang="en-US" dirty="0" smtClean="0"/>
              <a:t> (ESA) – to Mercury (launch 2016)</a:t>
            </a:r>
            <a:endParaRPr lang="en-US" dirty="0"/>
          </a:p>
          <a:p>
            <a:pPr lvl="1"/>
            <a:r>
              <a:rPr lang="en-US" dirty="0" smtClean="0"/>
              <a:t>Einstein Probe (ESA-CSA)</a:t>
            </a:r>
          </a:p>
          <a:p>
            <a:pPr lvl="1"/>
            <a:r>
              <a:rPr lang="en-US" dirty="0" smtClean="0"/>
              <a:t>ASTAR (ESA)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3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Sympo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94"/>
            <a:ext cx="9144000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3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ISS-Lobster Instruments</a:t>
            </a:r>
            <a:endParaRPr lang="en-US" dirty="0"/>
          </a:p>
        </p:txBody>
      </p:sp>
      <p:pic>
        <p:nvPicPr>
          <p:cNvPr id="4" name="Picture 3" descr="2b-pointing_platfo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248" y="1818479"/>
            <a:ext cx="3767884" cy="3562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04467"/>
            <a:ext cx="2985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Wide Field Imager (WFI)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Curved </a:t>
            </a:r>
            <a:r>
              <a:rPr lang="en-US" sz="2000" dirty="0" err="1" smtClean="0"/>
              <a:t>Microchannel</a:t>
            </a:r>
            <a:r>
              <a:rPr lang="en-US" sz="2000" dirty="0" smtClean="0"/>
              <a:t> plate optic + 3x3 CCD array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30 </a:t>
            </a:r>
            <a:r>
              <a:rPr lang="en-US" sz="2000" dirty="0" err="1" smtClean="0"/>
              <a:t>x</a:t>
            </a:r>
            <a:r>
              <a:rPr lang="en-US" sz="2000" dirty="0" smtClean="0"/>
              <a:t> 30 deg </a:t>
            </a:r>
            <a:r>
              <a:rPr lang="en-US" sz="2000" dirty="0" err="1" smtClean="0"/>
              <a:t>FoV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0.3-5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1 </a:t>
            </a:r>
            <a:r>
              <a:rPr lang="en-US" sz="2000" dirty="0" err="1" smtClean="0"/>
              <a:t>arcmin</a:t>
            </a:r>
            <a:r>
              <a:rPr lang="en-US" sz="2000" dirty="0" smtClean="0"/>
              <a:t> </a:t>
            </a:r>
            <a:r>
              <a:rPr lang="en-US" sz="2000" dirty="0" smtClean="0"/>
              <a:t>localizations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 Rapid autonomous repointing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7873" y="3816814"/>
            <a:ext cx="3875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Gamma-ray Transient Monitor (GTM)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Single </a:t>
            </a:r>
            <a:r>
              <a:rPr lang="en-US" sz="2000" dirty="0" err="1" smtClean="0"/>
              <a:t>NaI</a:t>
            </a:r>
            <a:r>
              <a:rPr lang="en-US" sz="2000" dirty="0" smtClean="0"/>
              <a:t> detector (GBM flight spare)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10 – 1000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2π </a:t>
            </a:r>
            <a:r>
              <a:rPr lang="en-US" sz="2000" dirty="0" err="1" smtClean="0"/>
              <a:t>ster</a:t>
            </a:r>
            <a:r>
              <a:rPr lang="en-US" sz="2000" dirty="0" smtClean="0"/>
              <a:t> </a:t>
            </a:r>
            <a:r>
              <a:rPr lang="en-US" sz="2000" dirty="0" err="1" smtClean="0"/>
              <a:t>FoV</a:t>
            </a:r>
            <a:r>
              <a:rPr lang="en-US" sz="2000" dirty="0" smtClean="0"/>
              <a:t> (if </a:t>
            </a:r>
            <a:r>
              <a:rPr lang="en-US" sz="2000" dirty="0" err="1" smtClean="0"/>
              <a:t>unocculted</a:t>
            </a:r>
            <a:r>
              <a:rPr lang="en-US" sz="2000" dirty="0" smtClean="0"/>
              <a:t> by Earth at ISS)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68133" y="1965487"/>
            <a:ext cx="1744134" cy="6773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91467" y="2844800"/>
            <a:ext cx="2726266" cy="216746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08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Lobster-Eye Optic</a:t>
            </a:r>
            <a:endParaRPr lang="en-US" dirty="0"/>
          </a:p>
        </p:txBody>
      </p:sp>
      <p:pic>
        <p:nvPicPr>
          <p:cNvPr id="4" name="Picture 3" descr="Screen Shot 2014-06-16 at 10.53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5" y="2515903"/>
            <a:ext cx="3111500" cy="25273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69918" y="1432755"/>
            <a:ext cx="8100885" cy="4005801"/>
            <a:chOff x="169918" y="1432755"/>
            <a:chExt cx="8100885" cy="4005801"/>
          </a:xfrm>
        </p:grpSpPr>
        <p:grpSp>
          <p:nvGrpSpPr>
            <p:cNvPr id="15" name="Group 14"/>
            <p:cNvGrpSpPr/>
            <p:nvPr/>
          </p:nvGrpSpPr>
          <p:grpSpPr>
            <a:xfrm>
              <a:off x="169918" y="1432755"/>
              <a:ext cx="2643630" cy="1017615"/>
              <a:chOff x="169918" y="1432755"/>
              <a:chExt cx="2643630" cy="101761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69918" y="1432755"/>
                <a:ext cx="2234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Lobster (crustacean)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911697" y="1950248"/>
                <a:ext cx="494491" cy="45354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935398" y="1802087"/>
                <a:ext cx="878150" cy="64828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-12391" b="1"/>
            <a:stretch/>
          </p:blipFill>
          <p:spPr>
            <a:xfrm>
              <a:off x="3982676" y="1892796"/>
              <a:ext cx="4288127" cy="3545760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8" name="Group 17"/>
          <p:cNvGrpSpPr/>
          <p:nvPr/>
        </p:nvGrpSpPr>
        <p:grpSpPr>
          <a:xfrm>
            <a:off x="169918" y="1950248"/>
            <a:ext cx="7768238" cy="3840457"/>
            <a:chOff x="169918" y="1950248"/>
            <a:chExt cx="7768238" cy="3840457"/>
          </a:xfrm>
        </p:grpSpPr>
        <p:pic>
          <p:nvPicPr>
            <p:cNvPr id="5" name="Picture 4" descr="Screen Shot 2014-06-13 at 2.49.05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257"/>
            <a:stretch/>
          </p:blipFill>
          <p:spPr>
            <a:xfrm>
              <a:off x="4393338" y="1950248"/>
              <a:ext cx="3544818" cy="3458071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169918" y="5421373"/>
              <a:ext cx="2234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Lobster (telescope)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423372" y="4565701"/>
              <a:ext cx="288923" cy="84261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66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</a:t>
            </a:r>
            <a:r>
              <a:rPr lang="en-US" dirty="0" smtClean="0"/>
              <a:t>the ISS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600200"/>
            <a:ext cx="4130252" cy="4800600"/>
          </a:xfrm>
        </p:spPr>
        <p:txBody>
          <a:bodyPr/>
          <a:lstStyle/>
          <a:p>
            <a:r>
              <a:rPr lang="en-US" dirty="0" smtClean="0"/>
              <a:t>Near</a:t>
            </a:r>
            <a:r>
              <a:rPr lang="en-US" dirty="0" smtClean="0"/>
              <a:t>ly continuous</a:t>
            </a:r>
            <a:r>
              <a:rPr lang="en-US" dirty="0" smtClean="0"/>
              <a:t> </a:t>
            </a:r>
            <a:r>
              <a:rPr lang="en-US" dirty="0" smtClean="0"/>
              <a:t>ground contact via TDRSS</a:t>
            </a:r>
          </a:p>
          <a:p>
            <a:pPr lvl="1"/>
            <a:r>
              <a:rPr lang="en-US" dirty="0" smtClean="0"/>
              <a:t>Fast response to uploaded observations, and triggers sent to ground</a:t>
            </a:r>
          </a:p>
          <a:p>
            <a:r>
              <a:rPr lang="en-US" dirty="0" smtClean="0"/>
              <a:t>Powered </a:t>
            </a:r>
            <a:r>
              <a:rPr lang="en-US" dirty="0" smtClean="0"/>
              <a:t>from ISS</a:t>
            </a:r>
            <a:endParaRPr lang="en-US" dirty="0" smtClean="0"/>
          </a:p>
          <a:p>
            <a:r>
              <a:rPr lang="en-US" dirty="0" smtClean="0"/>
              <a:t>“Free” Launch</a:t>
            </a:r>
          </a:p>
          <a:p>
            <a:r>
              <a:rPr lang="en-US" dirty="0" smtClean="0"/>
              <a:t>Science modules have available </a:t>
            </a:r>
            <a:r>
              <a:rPr lang="en-US" dirty="0" smtClean="0"/>
              <a:t>ports</a:t>
            </a:r>
          </a:p>
          <a:p>
            <a:r>
              <a:rPr lang="en-US" dirty="0" smtClean="0"/>
              <a:t>Agency interest in ISS science</a:t>
            </a:r>
            <a:endParaRPr lang="en-US" dirty="0" smtClean="0"/>
          </a:p>
          <a:p>
            <a:r>
              <a:rPr lang="en-US" dirty="0" smtClean="0"/>
              <a:t>Huge science return for </a:t>
            </a:r>
            <a:r>
              <a:rPr lang="en-US" dirty="0" smtClean="0"/>
              <a:t>modest Mission of Opportunity </a:t>
            </a:r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71" y="2283757"/>
            <a:ext cx="3238089" cy="21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ISS-Lobster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99384"/>
            <a:ext cx="4411177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Soft X-ray (</a:t>
            </a:r>
            <a:r>
              <a:rPr lang="en-US" dirty="0"/>
              <a:t>0.3 – 5 </a:t>
            </a:r>
            <a:r>
              <a:rPr lang="en-US" dirty="0" err="1" smtClean="0"/>
              <a:t>keV</a:t>
            </a:r>
            <a:r>
              <a:rPr lang="en-US" dirty="0" smtClean="0"/>
              <a:t>) </a:t>
            </a:r>
            <a:r>
              <a:rPr lang="en-US" dirty="0" smtClean="0"/>
              <a:t>Daily All</a:t>
            </a:r>
            <a:r>
              <a:rPr lang="en-US" dirty="0" smtClean="0"/>
              <a:t>-sky </a:t>
            </a:r>
            <a:r>
              <a:rPr lang="en-US" dirty="0" smtClean="0"/>
              <a:t>survey (WFI)</a:t>
            </a:r>
            <a:endParaRPr lang="en-US" dirty="0" smtClean="0"/>
          </a:p>
          <a:p>
            <a:pPr lvl="1"/>
            <a:r>
              <a:rPr lang="en-US" dirty="0" smtClean="0"/>
              <a:t>Sensitivity of ~1.2 x 10</a:t>
            </a:r>
            <a:r>
              <a:rPr lang="en-US" baseline="30000" dirty="0" smtClean="0"/>
              <a:t>-11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smtClean="0"/>
              <a:t>on full sky in 1 day, ~</a:t>
            </a:r>
            <a:r>
              <a:rPr lang="en-US" dirty="0"/>
              <a:t>10</a:t>
            </a:r>
            <a:r>
              <a:rPr lang="en-US" baseline="30000" dirty="0"/>
              <a:t>-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erg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 in ~50 </a:t>
            </a:r>
            <a:r>
              <a:rPr lang="en-US" dirty="0" err="1" smtClean="0"/>
              <a:t>ks</a:t>
            </a:r>
            <a:r>
              <a:rPr lang="en-US" dirty="0" smtClean="0"/>
              <a:t> exposure</a:t>
            </a:r>
            <a:endParaRPr lang="en-US" dirty="0" smtClean="0"/>
          </a:p>
          <a:p>
            <a:pPr lvl="1"/>
            <a:r>
              <a:rPr lang="en-US" dirty="0" smtClean="0"/>
              <a:t>7-10 </a:t>
            </a:r>
            <a:r>
              <a:rPr lang="en-US" dirty="0" err="1" smtClean="0"/>
              <a:t>pointings</a:t>
            </a:r>
            <a:r>
              <a:rPr lang="en-US" dirty="0" smtClean="0"/>
              <a:t> per orbit</a:t>
            </a:r>
          </a:p>
          <a:p>
            <a:r>
              <a:rPr lang="en-US" dirty="0" smtClean="0"/>
              <a:t>30x </a:t>
            </a:r>
            <a:r>
              <a:rPr lang="en-US" dirty="0" smtClean="0"/>
              <a:t>more sensitive than other all-</a:t>
            </a:r>
            <a:r>
              <a:rPr lang="en-US" dirty="0" smtClean="0"/>
              <a:t>sky X-ray </a:t>
            </a:r>
            <a:r>
              <a:rPr lang="en-US" dirty="0" smtClean="0"/>
              <a:t>timing instruments</a:t>
            </a:r>
          </a:p>
        </p:txBody>
      </p:sp>
      <p:pic>
        <p:nvPicPr>
          <p:cNvPr id="4" name="Picture 3" descr="compare_ilobst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6" t="5085" r="9260"/>
          <a:stretch/>
        </p:blipFill>
        <p:spPr>
          <a:xfrm rot="16200000">
            <a:off x="1390894" y="3278810"/>
            <a:ext cx="1987505" cy="4253567"/>
          </a:xfrm>
          <a:prstGeom prst="rect">
            <a:avLst/>
          </a:prstGeom>
        </p:spPr>
      </p:pic>
      <p:pic>
        <p:nvPicPr>
          <p:cNvPr id="5" name="Picture 4" descr="Screen Shot 2014-06-13 at 2.49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96" y="1286789"/>
            <a:ext cx="3657304" cy="2607001"/>
          </a:xfrm>
          <a:prstGeom prst="rect">
            <a:avLst/>
          </a:prstGeom>
        </p:spPr>
      </p:pic>
      <p:pic>
        <p:nvPicPr>
          <p:cNvPr id="6" name="Picture 5" descr="transient_pl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5422" y="3079106"/>
            <a:ext cx="3148729" cy="40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8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ISS-Lobster </a:t>
            </a:r>
            <a:r>
              <a:rPr lang="en-US" dirty="0" smtClean="0"/>
              <a:t>New Transient Observing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758"/>
            <a:ext cx="7620000" cy="4800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WFI Sky-Survey </a:t>
            </a:r>
            <a:r>
              <a:rPr lang="en-US" dirty="0" smtClean="0"/>
              <a:t>interrupted by onboard </a:t>
            </a:r>
            <a:r>
              <a:rPr lang="en-US" dirty="0"/>
              <a:t>triggers </a:t>
            </a:r>
            <a:r>
              <a:rPr lang="en-US" dirty="0" smtClean="0"/>
              <a:t>on new </a:t>
            </a:r>
            <a:r>
              <a:rPr lang="en-US" dirty="0"/>
              <a:t>transients </a:t>
            </a:r>
            <a:endParaRPr lang="en-US" dirty="0" smtClean="0"/>
          </a:p>
          <a:p>
            <a:pPr lvl="1"/>
            <a:r>
              <a:rPr lang="en-US" dirty="0" smtClean="0"/>
              <a:t>GRBs, </a:t>
            </a:r>
            <a:r>
              <a:rPr lang="en-US" dirty="0"/>
              <a:t>SN shock breakouts, other </a:t>
            </a:r>
            <a:r>
              <a:rPr lang="en-US" dirty="0" smtClean="0"/>
              <a:t>Galactic &amp; Extragalactic X</a:t>
            </a:r>
            <a:r>
              <a:rPr lang="en-US" dirty="0"/>
              <a:t>-ray </a:t>
            </a:r>
            <a:r>
              <a:rPr lang="en-US" dirty="0" smtClean="0"/>
              <a:t>transients</a:t>
            </a:r>
          </a:p>
          <a:p>
            <a:pPr lvl="1"/>
            <a:r>
              <a:rPr lang="en-US" dirty="0" smtClean="0"/>
              <a:t>Follow-up </a:t>
            </a:r>
            <a:r>
              <a:rPr lang="en-US" dirty="0" smtClean="0"/>
              <a:t>for 2 orbits</a:t>
            </a:r>
          </a:p>
          <a:p>
            <a:r>
              <a:rPr lang="en-US" dirty="0" smtClean="0"/>
              <a:t>GTM </a:t>
            </a:r>
            <a:r>
              <a:rPr lang="en-US" dirty="0" smtClean="0"/>
              <a:t>will</a:t>
            </a:r>
            <a:r>
              <a:rPr lang="en-US" dirty="0" smtClean="0"/>
              <a:t> </a:t>
            </a:r>
            <a:r>
              <a:rPr lang="en-US" dirty="0" smtClean="0"/>
              <a:t>also trigger on short duration transients</a:t>
            </a:r>
          </a:p>
          <a:p>
            <a:pPr lvl="1"/>
            <a:r>
              <a:rPr lang="en-US" dirty="0" smtClean="0"/>
              <a:t>No positional information, however more sensitive at zenith of detector</a:t>
            </a:r>
          </a:p>
          <a:p>
            <a:pPr lvl="1"/>
            <a:r>
              <a:rPr lang="en-US" dirty="0" smtClean="0"/>
              <a:t>Tile WFI observations around zenith to search for new sources</a:t>
            </a:r>
          </a:p>
          <a:p>
            <a:r>
              <a:rPr lang="en-US" dirty="0" smtClean="0"/>
              <a:t>Target of Opportunity observations uploaded from ground in minutes</a:t>
            </a:r>
          </a:p>
          <a:p>
            <a:pPr lvl="1"/>
            <a:r>
              <a:rPr lang="en-US" dirty="0" smtClean="0"/>
              <a:t>Gravitational Wave, Neutrino, optical, radio, X-ray, gamma-ray, etc. transients</a:t>
            </a:r>
          </a:p>
          <a:p>
            <a:pPr lvl="1"/>
            <a:r>
              <a:rPr lang="en-US" dirty="0" smtClean="0"/>
              <a:t>Provide rapid on-board localizations and downlink those in minutes</a:t>
            </a:r>
          </a:p>
        </p:txBody>
      </p:sp>
    </p:spTree>
    <p:extLst>
      <p:ext uri="{BB962C8B-B14F-4D97-AF65-F5344CB8AC3E}">
        <p14:creationId xmlns:p14="http://schemas.microsoft.com/office/powerpoint/2010/main" val="243755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6-13 at 5.1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25" y="4622173"/>
            <a:ext cx="3670300" cy="193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Counterparts to Gravitational Wave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600200"/>
            <a:ext cx="4043578" cy="4800600"/>
          </a:xfrm>
        </p:spPr>
        <p:txBody>
          <a:bodyPr/>
          <a:lstStyle/>
          <a:p>
            <a:r>
              <a:rPr lang="en-US" dirty="0" smtClean="0"/>
              <a:t>Short hard bursts if associated with NS-NS merger</a:t>
            </a:r>
          </a:p>
          <a:p>
            <a:r>
              <a:rPr lang="en-US" dirty="0" smtClean="0"/>
              <a:t>Within 200 </a:t>
            </a:r>
            <a:r>
              <a:rPr lang="en-US" dirty="0" err="1" smtClean="0"/>
              <a:t>Mpc</a:t>
            </a:r>
            <a:r>
              <a:rPr lang="en-US" dirty="0" smtClean="0"/>
              <a:t> (assuming 2019 advanced </a:t>
            </a:r>
            <a:r>
              <a:rPr lang="en-US" dirty="0" err="1" smtClean="0"/>
              <a:t>LIGO+Virgo</a:t>
            </a:r>
            <a:r>
              <a:rPr lang="en-US" dirty="0" smtClean="0"/>
              <a:t> at design sensitivity)</a:t>
            </a:r>
          </a:p>
          <a:p>
            <a:r>
              <a:rPr lang="en-US" dirty="0" smtClean="0"/>
              <a:t>Coincident GW+EM trigger could push </a:t>
            </a:r>
            <a:r>
              <a:rPr lang="en-US" dirty="0" smtClean="0"/>
              <a:t>down significance threshold, </a:t>
            </a:r>
            <a:r>
              <a:rPr lang="en-US" dirty="0" smtClean="0"/>
              <a:t>extending horizon to 400 </a:t>
            </a:r>
            <a:r>
              <a:rPr lang="en-US" dirty="0" err="1" smtClean="0"/>
              <a:t>Mpc</a:t>
            </a:r>
            <a:endParaRPr lang="en-US" dirty="0"/>
          </a:p>
        </p:txBody>
      </p:sp>
      <p:pic>
        <p:nvPicPr>
          <p:cNvPr id="7" name="Picture 6" descr="gw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36" y="4143094"/>
            <a:ext cx="2716303" cy="2257706"/>
          </a:xfrm>
          <a:prstGeom prst="rect">
            <a:avLst/>
          </a:prstGeom>
        </p:spPr>
      </p:pic>
      <p:pic>
        <p:nvPicPr>
          <p:cNvPr id="9" name="Picture 8" descr="Screen Shot 2014-06-13 at 5.01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36" y="1600200"/>
            <a:ext cx="2716303" cy="2180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7798" y="6458432"/>
            <a:ext cx="2226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Aasi</a:t>
            </a:r>
            <a:r>
              <a:rPr lang="en-US" sz="1400" dirty="0" smtClean="0"/>
              <a:t> et al. 2013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61864" y="3734201"/>
            <a:ext cx="192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Rezzola</a:t>
            </a:r>
            <a:r>
              <a:rPr lang="en-US" sz="1400" dirty="0" smtClean="0"/>
              <a:t> et al. 2011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136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Counterparts to Gravitational Wave Sources</a:t>
            </a:r>
          </a:p>
        </p:txBody>
      </p:sp>
      <p:pic>
        <p:nvPicPr>
          <p:cNvPr id="5" name="Picture 4" descr="sgrb_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0495" y="830309"/>
            <a:ext cx="4419011" cy="5718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1176" y="5576009"/>
            <a:ext cx="452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Swift</a:t>
            </a:r>
            <a:r>
              <a:rPr lang="en-US" dirty="0" smtClean="0"/>
              <a:t> Short GRB X-ray afterglows shifted to Advanced LIGO/Virgo coincident detection horizon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473" y="1980486"/>
            <a:ext cx="25099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 ~1-2 detections of coincident GW-X-ray counterpart per </a:t>
            </a:r>
            <a:r>
              <a:rPr lang="en-US" dirty="0" smtClean="0"/>
              <a:t>year</a:t>
            </a:r>
          </a:p>
          <a:p>
            <a:endParaRPr lang="en-US" dirty="0"/>
          </a:p>
          <a:p>
            <a:r>
              <a:rPr lang="en-US" dirty="0" smtClean="0"/>
              <a:t>ISS-Lobster to provide: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Rapid Localizations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For follow-up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edshifts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Prompt Emission and early afterglow light curves &amp; 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6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Redshift GRBs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446953"/>
            <a:ext cx="3643554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WFI will detect &gt;100 GRBs per year</a:t>
            </a:r>
          </a:p>
          <a:p>
            <a:pPr lvl="1"/>
            <a:r>
              <a:rPr lang="en-US" dirty="0" smtClean="0"/>
              <a:t>~20% short</a:t>
            </a:r>
          </a:p>
          <a:p>
            <a:pPr lvl="1"/>
            <a:r>
              <a:rPr lang="en-US" dirty="0" smtClean="0"/>
              <a:t>~80% long</a:t>
            </a:r>
          </a:p>
          <a:p>
            <a:r>
              <a:rPr lang="en-US" dirty="0" smtClean="0"/>
              <a:t>~15 will be at z&gt;5</a:t>
            </a:r>
          </a:p>
          <a:p>
            <a:pPr lvl="1"/>
            <a:r>
              <a:rPr lang="en-US" dirty="0" smtClean="0"/>
              <a:t>Assuming redshift measurement success rate in Swift era, ~5 will have measured redshifts</a:t>
            </a:r>
          </a:p>
          <a:p>
            <a:r>
              <a:rPr lang="en-US" dirty="0" smtClean="0"/>
              <a:t>Excellent high-z sources for JWST</a:t>
            </a:r>
          </a:p>
          <a:p>
            <a:r>
              <a:rPr lang="en-US" dirty="0" smtClean="0"/>
              <a:t>Follow-up optical spectroscopy will probe cosmic chemical evolution</a:t>
            </a:r>
            <a:endParaRPr lang="en-US" dirty="0"/>
          </a:p>
        </p:txBody>
      </p:sp>
      <p:pic>
        <p:nvPicPr>
          <p:cNvPr id="8" name="Picture 7" descr="Screen Shot 2014-06-14 at 4.2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26" y="1605466"/>
            <a:ext cx="4533900" cy="3898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9458" y="5504366"/>
            <a:ext cx="284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Butler et al.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924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3488</TotalTime>
  <Words>718</Words>
  <Application>Microsoft Macintosh PowerPoint</Application>
  <PresentationFormat>On-screen Show (4:3)</PresentationFormat>
  <Paragraphs>90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Adjacency</vt:lpstr>
      <vt:lpstr>ISS-Lobster: A Future Observatory for the Multi-Messenger Era</vt:lpstr>
      <vt:lpstr>ISS-Lobster Instruments</vt:lpstr>
      <vt:lpstr>Lobster-Eye Optic</vt:lpstr>
      <vt:lpstr>Advantages of the ISS Platform</vt:lpstr>
      <vt:lpstr>ISS-Lobster Observations</vt:lpstr>
      <vt:lpstr>ISS-Lobster New Transient Observing Scenarios</vt:lpstr>
      <vt:lpstr>Electromagnetic Counterparts to Gravitational Wave Sources</vt:lpstr>
      <vt:lpstr>Electromagnetic Counterparts to Gravitational Wave Sources</vt:lpstr>
      <vt:lpstr>High Redshift GRBs</vt:lpstr>
      <vt:lpstr>GRB Detection</vt:lpstr>
      <vt:lpstr>Transient and Survey Science</vt:lpstr>
      <vt:lpstr>Current Status and  Future Prospects</vt:lpstr>
      <vt:lpstr>PowerPoint Presentation</vt:lpstr>
    </vt:vector>
  </TitlesOfParts>
  <Company>NASA 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ISS-Lobster: A Future Observatory for the Multi-Messenger Era</dc:title>
  <dc:creator>Judith Racusin</dc:creator>
  <cp:lastModifiedBy>Judith Racusin</cp:lastModifiedBy>
  <cp:revision>58</cp:revision>
  <dcterms:created xsi:type="dcterms:W3CDTF">2014-06-13T01:26:26Z</dcterms:created>
  <dcterms:modified xsi:type="dcterms:W3CDTF">2014-06-16T10:29:25Z</dcterms:modified>
</cp:coreProperties>
</file>